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2" r:id="rId3"/>
    <p:sldId id="257" r:id="rId4"/>
    <p:sldId id="327" r:id="rId5"/>
    <p:sldId id="328" r:id="rId6"/>
    <p:sldId id="329" r:id="rId7"/>
    <p:sldId id="330" r:id="rId8"/>
    <p:sldId id="321" r:id="rId9"/>
    <p:sldId id="322" r:id="rId10"/>
    <p:sldId id="325" r:id="rId11"/>
    <p:sldId id="294" r:id="rId12"/>
    <p:sldId id="323" r:id="rId13"/>
    <p:sldId id="324" r:id="rId14"/>
    <p:sldId id="326" r:id="rId15"/>
    <p:sldId id="295" r:id="rId16"/>
    <p:sldId id="296" r:id="rId17"/>
    <p:sldId id="297" r:id="rId18"/>
    <p:sldId id="298" r:id="rId19"/>
    <p:sldId id="299" r:id="rId20"/>
    <p:sldId id="300" r:id="rId21"/>
    <p:sldId id="285" r:id="rId22"/>
    <p:sldId id="280" r:id="rId23"/>
    <p:sldId id="282" r:id="rId24"/>
    <p:sldId id="316" r:id="rId25"/>
    <p:sldId id="281" r:id="rId26"/>
    <p:sldId id="269" r:id="rId27"/>
    <p:sldId id="270" r:id="rId28"/>
    <p:sldId id="317" r:id="rId29"/>
    <p:sldId id="320" r:id="rId30"/>
    <p:sldId id="319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0216" autoAdjust="0"/>
  </p:normalViewPr>
  <p:slideViewPr>
    <p:cSldViewPr>
      <p:cViewPr>
        <p:scale>
          <a:sx n="60" d="100"/>
          <a:sy n="60" d="100"/>
        </p:scale>
        <p:origin x="-178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A859-B7A0-B545-8B75-A0158CFFB3D8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E288-8D25-C24F-80AC-971C8335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38DF-39ED-5946-8A61-78F15D3ADF3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EAFC-3483-4945-AACC-0FD26E5D4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technet.com/b/markrussinovich/archive/2009/07/08/3261309.aspx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chromium.org/developers/design-documents/multi-process-architecture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itchFamily="66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http://blogs.technet.com/b/markrussinovich/archive/2009/07/08/3261309.aspx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http://dev.chromium.org/developers/design-documents/multi-process-architecture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6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1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isolated in threads?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General purpose Registers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Stack (user and kernel)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Thread ID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Thread environment block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What is shared in threads?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Heap space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Execution time (if there are no kernel threads)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Resources – files for instance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Differences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Context switch is lighter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Processes are more isolated than Threads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IPC is easier with threads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Threads require locking on shared objects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IPC</a:t>
            </a:r>
          </a:p>
          <a:p>
            <a:r>
              <a:rPr lang="en-US" dirty="0" smtClean="0"/>
              <a:t>Resource multiplexing</a:t>
            </a:r>
          </a:p>
          <a:p>
            <a:r>
              <a:rPr lang="en-US" dirty="0" smtClean="0"/>
              <a:t>Consistent interface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various kinds</a:t>
            </a:r>
            <a:r>
              <a:rPr lang="en-US" baseline="0" dirty="0" smtClean="0"/>
              <a:t> of interrupts?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the different kinds of IO possible?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7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z="1300" smtClean="0">
                <a:latin typeface="Comic Sans MS" pitchFamily="66" charset="0"/>
                <a:ea typeface="Gulim" pitchFamily="34" charset="-127"/>
              </a:rPr>
              <a:t>Emergency crash of operating system called “</a:t>
            </a:r>
            <a:r>
              <a:rPr lang="en-US" altLang="ko-KR" sz="1300" smtClean="0">
                <a:latin typeface="Courier New" pitchFamily="49" charset="0"/>
                <a:ea typeface="Gulim" pitchFamily="34" charset="-127"/>
              </a:rPr>
              <a:t>panic()</a:t>
            </a:r>
            <a:r>
              <a:rPr lang="en-US" altLang="ko-KR" sz="1300" smtClean="0">
                <a:latin typeface="Comic Sans MS" pitchFamily="66" charset="0"/>
                <a:ea typeface="Gulim" pitchFamily="34" charset="-127"/>
              </a:rPr>
              <a:t>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execution</a:t>
            </a:r>
            <a:r>
              <a:rPr lang="en-US" baseline="0" dirty="0" smtClean="0"/>
              <a:t> stack!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370A-7D55-460E-9551-0FFA327F92D3}" type="datetimeFigureOut">
              <a:rPr lang="en-IN" smtClean="0"/>
              <a:pPr/>
              <a:t>06-09-2012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haoyu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832648"/>
          </a:xfrm>
        </p:spPr>
        <p:txBody>
          <a:bodyPr/>
          <a:lstStyle/>
          <a:p>
            <a:r>
              <a:rPr lang="en-US" dirty="0" smtClean="0"/>
              <a:t>CS 162</a:t>
            </a:r>
            <a:br>
              <a:rPr lang="en-US" dirty="0" smtClean="0"/>
            </a:br>
            <a:r>
              <a:rPr lang="en-US" dirty="0" smtClean="0"/>
              <a:t>Discussion Section</a:t>
            </a:r>
            <a:br>
              <a:rPr lang="en-US" dirty="0" smtClean="0"/>
            </a:br>
            <a:r>
              <a:rPr lang="en-US" dirty="0" smtClean="0"/>
              <a:t>Week 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endParaRPr lang="en-US" sz="2400" b="0" dirty="0">
                <a:latin typeface="Helvetica" charset="0"/>
              </a:endParaRP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lvl="1">
                <a:defRPr/>
              </a:pPr>
              <a:endParaRPr lang="en-US" sz="2400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7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endParaRPr lang="en-US" sz="2400" b="0" dirty="0">
                <a:latin typeface="Helvetica" charset="0"/>
              </a:endParaRP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Process creation &amp; switching expensive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Need concurrency within same app (e.g., web server)  </a:t>
              </a: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800" y="5029200"/>
            <a:ext cx="8534400" cy="1371600"/>
            <a:chOff x="304800" y="5029200"/>
            <a:chExt cx="8534400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5562600"/>
              <a:ext cx="8534400" cy="838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marL="342900" indent="-342900">
                <a:buFont typeface="Arial"/>
                <a:buChar char="•"/>
                <a:defRPr/>
              </a:pPr>
              <a:endParaRPr lang="en-US" sz="2400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8199" name="TextBox 11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8200" name="Down Arrow 14"/>
            <p:cNvSpPr>
              <a:spLocks noChangeArrowheads="1"/>
            </p:cNvSpPr>
            <p:nvPr/>
          </p:nvSpPr>
          <p:spPr bwMode="auto">
            <a:xfrm>
              <a:off x="4191000" y="5029200"/>
              <a:ext cx="304800" cy="53340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8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Why Processes &amp; Threads?</a:t>
            </a:r>
          </a:p>
        </p:txBody>
      </p:sp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304800" y="533400"/>
            <a:ext cx="8610600" cy="1524000"/>
            <a:chOff x="304800" y="533400"/>
            <a:chExt cx="8610600" cy="1524000"/>
          </a:xfrm>
        </p:grpSpPr>
        <p:sp>
          <p:nvSpPr>
            <p:cNvPr id="8207" name="Rounded Rectangle 3"/>
            <p:cNvSpPr>
              <a:spLocks noChangeArrowheads="1"/>
            </p:cNvSpPr>
            <p:nvPr/>
          </p:nvSpPr>
          <p:spPr bwMode="auto">
            <a:xfrm>
              <a:off x="304800" y="990600"/>
              <a:ext cx="8610600" cy="10668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Multiprogramming:</a:t>
              </a:r>
              <a:r>
                <a:rPr lang="en-US" sz="2400" b="0" dirty="0">
                  <a:latin typeface="Helvetica" charset="0"/>
                </a:rPr>
                <a:t> Run multiple applications concurrently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400" dirty="0">
                  <a:latin typeface="Helvetica" charset="0"/>
                </a:rPr>
                <a:t>Protection: </a:t>
              </a:r>
              <a:r>
                <a:rPr lang="en-US" sz="2400" b="0" dirty="0">
                  <a:latin typeface="Helvetica" charset="0"/>
                </a:rPr>
                <a:t>Don</a:t>
              </a:r>
              <a:r>
                <a:rPr lang="en-US" altLang="en-US" sz="2400" b="0" dirty="0">
                  <a:latin typeface="Helvetica" charset="0"/>
                </a:rPr>
                <a:t>’</a:t>
              </a:r>
              <a:r>
                <a:rPr lang="en-US" sz="2400" b="0" dirty="0">
                  <a:latin typeface="Helvetica" charset="0"/>
                </a:rPr>
                <a:t>t want a bad application to crash system!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05390" y="533400"/>
              <a:ext cx="1142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Goals: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4800" y="2057400"/>
            <a:ext cx="8610600" cy="1676400"/>
            <a:chOff x="304800" y="2057400"/>
            <a:chExt cx="8610600" cy="1676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" y="2590800"/>
              <a:ext cx="86106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Process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: unit of execution and allocation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304800" y="21336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4191000" y="2057400"/>
              <a:ext cx="304800" cy="5334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3729038"/>
            <a:ext cx="8534400" cy="1300162"/>
            <a:chOff x="304800" y="3729335"/>
            <a:chExt cx="8534400" cy="1299865"/>
          </a:xfrm>
        </p:grpSpPr>
        <p:sp>
          <p:nvSpPr>
            <p:cNvPr id="8201" name="Rounded Rectangle 6"/>
            <p:cNvSpPr>
              <a:spLocks noChangeArrowheads="1"/>
            </p:cNvSpPr>
            <p:nvPr/>
          </p:nvSpPr>
          <p:spPr bwMode="auto">
            <a:xfrm>
              <a:off x="304800" y="4191000"/>
              <a:ext cx="8534400" cy="838200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Process creation &amp; switching expensive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sz="2400" b="0">
                  <a:latin typeface="Helvetica" charset="0"/>
                </a:rPr>
                <a:t>Need concurrency within same app (e.g., web server)  </a:t>
              </a: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4800" y="3729335"/>
              <a:ext cx="1757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Challenge:</a:t>
              </a:r>
            </a:p>
          </p:txBody>
        </p:sp>
        <p:sp>
          <p:nvSpPr>
            <p:cNvPr id="8203" name="Down Arrow 13"/>
            <p:cNvSpPr>
              <a:spLocks noChangeArrowheads="1"/>
            </p:cNvSpPr>
            <p:nvPr/>
          </p:nvSpPr>
          <p:spPr bwMode="auto">
            <a:xfrm>
              <a:off x="4191000" y="3733800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800" y="5029200"/>
            <a:ext cx="8534400" cy="1371600"/>
            <a:chOff x="304800" y="5029200"/>
            <a:chExt cx="8534400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5562600"/>
              <a:ext cx="8534400" cy="838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2400" dirty="0">
                  <a:latin typeface="Helvetica"/>
                  <a:ea typeface="ＭＳ Ｐゴシック" charset="0"/>
                  <a:cs typeface="Helvetica"/>
                </a:rPr>
                <a:t>Thread:</a:t>
              </a: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 Decouple allocation and execution</a:t>
              </a:r>
            </a:p>
            <a:p>
              <a:pPr marL="342900" indent="-342900">
                <a:buFont typeface="Arial"/>
                <a:buChar char="•"/>
                <a:defRPr/>
              </a:pPr>
              <a:r>
                <a:rPr lang="en-US" sz="2400" b="0" dirty="0">
                  <a:latin typeface="Helvetica"/>
                  <a:ea typeface="ＭＳ Ｐゴシック" charset="0"/>
                  <a:cs typeface="Helvetica"/>
                </a:rPr>
                <a:t>Run multiple threads within same process</a:t>
              </a:r>
            </a:p>
          </p:txBody>
        </p:sp>
        <p:sp>
          <p:nvSpPr>
            <p:cNvPr id="8199" name="TextBox 11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1517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Helvetica" charset="0"/>
                </a:rPr>
                <a:t>Solution:</a:t>
              </a:r>
            </a:p>
          </p:txBody>
        </p:sp>
        <p:sp>
          <p:nvSpPr>
            <p:cNvPr id="8200" name="Down Arrow 14"/>
            <p:cNvSpPr>
              <a:spLocks noChangeArrowheads="1"/>
            </p:cNvSpPr>
            <p:nvPr/>
          </p:nvSpPr>
          <p:spPr bwMode="auto">
            <a:xfrm>
              <a:off x="4191000" y="5029200"/>
              <a:ext cx="304800" cy="53340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D9D9D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88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Process</a:t>
            </a:r>
          </a:p>
        </p:txBody>
      </p:sp>
      <p:sp>
        <p:nvSpPr>
          <p:cNvPr id="9218" name="Rounded Rectangle 3"/>
          <p:cNvSpPr>
            <a:spLocks noChangeArrowheads="1"/>
          </p:cNvSpPr>
          <p:nvPr/>
        </p:nvSpPr>
        <p:spPr bwMode="auto">
          <a:xfrm>
            <a:off x="2133600" y="1524000"/>
            <a:ext cx="3810000" cy="4343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267200" y="1905000"/>
            <a:ext cx="1447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Memory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267200" y="2971800"/>
            <a:ext cx="1447800" cy="1219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I/O State</a:t>
            </a:r>
          </a:p>
          <a:p>
            <a:r>
              <a:rPr lang="en-US" b="0">
                <a:latin typeface="Helvetica" charset="0"/>
              </a:rPr>
              <a:t>(e.g., file, socket contexts)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267200" y="4572000"/>
            <a:ext cx="1447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CPU state (PC, registers..)</a:t>
            </a:r>
          </a:p>
        </p:txBody>
      </p:sp>
      <p:sp>
        <p:nvSpPr>
          <p:cNvPr id="98310" name="Rectangular Callout 8"/>
          <p:cNvSpPr>
            <a:spLocks noChangeArrowheads="1"/>
          </p:cNvSpPr>
          <p:nvPr/>
        </p:nvSpPr>
        <p:spPr bwMode="auto">
          <a:xfrm>
            <a:off x="304800" y="3352800"/>
            <a:ext cx="1676400" cy="1143000"/>
          </a:xfrm>
          <a:prstGeom prst="wedgeRectCallout">
            <a:avLst>
              <a:gd name="adj1" fmla="val 75079"/>
              <a:gd name="adj2" fmla="val 55199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Sequential stream of instructions</a:t>
            </a:r>
          </a:p>
        </p:txBody>
      </p:sp>
      <p:sp>
        <p:nvSpPr>
          <p:cNvPr id="9223" name="Rounded Rectangle 11"/>
          <p:cNvSpPr>
            <a:spLocks noChangeArrowheads="1"/>
          </p:cNvSpPr>
          <p:nvPr/>
        </p:nvSpPr>
        <p:spPr bwMode="auto">
          <a:xfrm>
            <a:off x="2438400" y="1600200"/>
            <a:ext cx="1676400" cy="419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A(int tmp)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if (tmp&lt;2)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  B();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printf(tmp);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B()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C();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C()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A(2);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A(1);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latin typeface="Helvetica" charset="0"/>
              </a:rPr>
              <a:t>…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2438400" y="1066800"/>
            <a:ext cx="233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>
                <a:latin typeface="Helvetica" charset="0"/>
              </a:rPr>
              <a:t>(Unix) Process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19800" y="1905000"/>
            <a:ext cx="2286000" cy="2286000"/>
            <a:chOff x="6019800" y="1905000"/>
            <a:chExt cx="2286000" cy="2286000"/>
          </a:xfrm>
        </p:grpSpPr>
        <p:sp>
          <p:nvSpPr>
            <p:cNvPr id="9226" name="Right Brace 13"/>
            <p:cNvSpPr>
              <a:spLocks/>
            </p:cNvSpPr>
            <p:nvPr/>
          </p:nvSpPr>
          <p:spPr bwMode="auto">
            <a:xfrm>
              <a:off x="6019800" y="1905000"/>
              <a:ext cx="381000" cy="2286000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227" name="Rectangular Callout 14"/>
            <p:cNvSpPr>
              <a:spLocks noChangeArrowheads="1"/>
            </p:cNvSpPr>
            <p:nvPr/>
          </p:nvSpPr>
          <p:spPr bwMode="auto">
            <a:xfrm>
              <a:off x="6629400" y="2667000"/>
              <a:ext cx="1676400" cy="457200"/>
            </a:xfrm>
            <a:prstGeom prst="wedgeRectCallout">
              <a:avLst>
                <a:gd name="adj1" fmla="val -60329"/>
                <a:gd name="adj2" fmla="val 32741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Processes</a:t>
            </a:r>
          </a:p>
        </p:txBody>
      </p:sp>
      <p:sp>
        <p:nvSpPr>
          <p:cNvPr id="10242" name="TextBox 40"/>
          <p:cNvSpPr txBox="1">
            <a:spLocks noChangeArrowheads="1"/>
          </p:cNvSpPr>
          <p:nvPr/>
        </p:nvSpPr>
        <p:spPr bwMode="auto">
          <a:xfrm>
            <a:off x="33528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sp>
        <p:nvSpPr>
          <p:cNvPr id="10243" name="TextBox 41"/>
          <p:cNvSpPr txBox="1">
            <a:spLocks noChangeArrowheads="1"/>
          </p:cNvSpPr>
          <p:nvPr/>
        </p:nvSpPr>
        <p:spPr bwMode="auto">
          <a:xfrm>
            <a:off x="3048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0244" name="TextBox 42"/>
          <p:cNvSpPr txBox="1">
            <a:spLocks noChangeArrowheads="1"/>
          </p:cNvSpPr>
          <p:nvPr/>
        </p:nvSpPr>
        <p:spPr bwMode="auto">
          <a:xfrm>
            <a:off x="19050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2</a:t>
            </a:r>
          </a:p>
        </p:txBody>
      </p:sp>
      <p:sp>
        <p:nvSpPr>
          <p:cNvPr id="10245" name="TextBox 43"/>
          <p:cNvSpPr txBox="1">
            <a:spLocks noChangeArrowheads="1"/>
          </p:cNvSpPr>
          <p:nvPr/>
        </p:nvSpPr>
        <p:spPr bwMode="auto">
          <a:xfrm>
            <a:off x="4008438" y="1066800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0248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819400" y="5181600"/>
            <a:ext cx="990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(1 core)</a:t>
            </a:r>
          </a:p>
        </p:txBody>
      </p:sp>
      <p:cxnSp>
        <p:nvCxnSpPr>
          <p:cNvPr id="10250" name="Straight Arrow Connector 50"/>
          <p:cNvCxnSpPr>
            <a:cxnSpLocks noChangeShapeType="1"/>
            <a:stCxn id="10246" idx="2"/>
            <a:endCxn id="49" idx="0"/>
          </p:cNvCxnSpPr>
          <p:nvPr/>
        </p:nvCxnSpPr>
        <p:spPr bwMode="auto">
          <a:xfrm>
            <a:off x="3314700" y="45720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Arrow Connector 51"/>
          <p:cNvCxnSpPr>
            <a:cxnSpLocks noChangeShapeType="1"/>
            <a:stCxn id="10273" idx="2"/>
            <a:endCxn id="47" idx="0"/>
          </p:cNvCxnSpPr>
          <p:nvPr/>
        </p:nvCxnSpPr>
        <p:spPr bwMode="auto">
          <a:xfrm flipH="1">
            <a:off x="3314700" y="3429000"/>
            <a:ext cx="14097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Arrow Connector 54"/>
          <p:cNvCxnSpPr>
            <a:cxnSpLocks noChangeShapeType="1"/>
            <a:stCxn id="10266" idx="2"/>
            <a:endCxn id="47" idx="0"/>
          </p:cNvCxnSpPr>
          <p:nvPr/>
        </p:nvCxnSpPr>
        <p:spPr bwMode="auto">
          <a:xfrm>
            <a:off x="2590800" y="3429000"/>
            <a:ext cx="7239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Arrow Connector 57"/>
          <p:cNvCxnSpPr>
            <a:cxnSpLocks noChangeShapeType="1"/>
            <a:stCxn id="10259" idx="2"/>
            <a:endCxn id="47" idx="0"/>
          </p:cNvCxnSpPr>
          <p:nvPr/>
        </p:nvCxnSpPr>
        <p:spPr bwMode="auto">
          <a:xfrm>
            <a:off x="990600" y="3429000"/>
            <a:ext cx="23241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342" name="Rectangular Callout 61"/>
          <p:cNvSpPr>
            <a:spLocks noChangeArrowheads="1"/>
          </p:cNvSpPr>
          <p:nvPr/>
        </p:nvSpPr>
        <p:spPr bwMode="auto">
          <a:xfrm>
            <a:off x="3657600" y="47244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1 process at a time</a:t>
            </a:r>
          </a:p>
        </p:txBody>
      </p:sp>
      <p:grpSp>
        <p:nvGrpSpPr>
          <p:cNvPr id="10255" name="Group 66"/>
          <p:cNvGrpSpPr>
            <a:grpSpLocks/>
          </p:cNvGrpSpPr>
          <p:nvPr/>
        </p:nvGrpSpPr>
        <p:grpSpPr bwMode="auto">
          <a:xfrm>
            <a:off x="4038600" y="1447800"/>
            <a:ext cx="1371600" cy="1981200"/>
            <a:chOff x="4343400" y="1447800"/>
            <a:chExt cx="1371600" cy="1981200"/>
          </a:xfrm>
        </p:grpSpPr>
        <p:sp>
          <p:nvSpPr>
            <p:cNvPr id="10273" name="Rounded Rectangle 35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74" name="Rectangle 36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75" name="Rectangle 37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76" name="Rectangle 38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77" name="Group 64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78" name="Rounded Rectangle 62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79" name="Freeform 63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10256" name="Group 67"/>
          <p:cNvGrpSpPr>
            <a:grpSpLocks/>
          </p:cNvGrpSpPr>
          <p:nvPr/>
        </p:nvGrpSpPr>
        <p:grpSpPr bwMode="auto">
          <a:xfrm>
            <a:off x="1905000" y="1447800"/>
            <a:ext cx="1371600" cy="1981200"/>
            <a:chOff x="4343400" y="1447800"/>
            <a:chExt cx="1371600" cy="1981200"/>
          </a:xfrm>
        </p:grpSpPr>
        <p:sp>
          <p:nvSpPr>
            <p:cNvPr id="10266" name="Rounded Rectangle 68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67" name="Rectangle 69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8" name="Rectangle 70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9" name="Rectangle 71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70" name="Group 72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71" name="Rounded Rectangle 73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72" name="Freeform 74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10257" name="Group 75"/>
          <p:cNvGrpSpPr>
            <a:grpSpLocks/>
          </p:cNvGrpSpPr>
          <p:nvPr/>
        </p:nvGrpSpPr>
        <p:grpSpPr bwMode="auto">
          <a:xfrm>
            <a:off x="304800" y="1447800"/>
            <a:ext cx="1371600" cy="1981200"/>
            <a:chOff x="4343400" y="1447800"/>
            <a:chExt cx="1371600" cy="1981200"/>
          </a:xfrm>
        </p:grpSpPr>
        <p:sp>
          <p:nvSpPr>
            <p:cNvPr id="10259" name="Rounded Rectangle 76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0260" name="Rectangle 77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1" name="Rectangle 78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600" b="0">
                  <a:latin typeface="Helvetica" charset="0"/>
                </a:rPr>
                <a:t>sate</a:t>
              </a:r>
            </a:p>
          </p:txBody>
        </p:sp>
        <p:sp>
          <p:nvSpPr>
            <p:cNvPr id="10262" name="Rectangle 79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Mem.</a:t>
              </a:r>
            </a:p>
          </p:txBody>
        </p:sp>
        <p:grpSp>
          <p:nvGrpSpPr>
            <p:cNvPr id="10263" name="Group 80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0264" name="Rounded Rectangle 81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600">
                  <a:latin typeface="Helvetica" charset="0"/>
                </a:endParaRPr>
              </a:p>
            </p:txBody>
          </p:sp>
          <p:sp>
            <p:nvSpPr>
              <p:cNvPr id="10265" name="Freeform 82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112229 h 1835150"/>
                  <a:gd name="T4" fmla="*/ 6353 w 232039"/>
                  <a:gd name="T5" fmla="*/ 327709 h 1835150"/>
                  <a:gd name="T6" fmla="*/ 222253 w 232039"/>
                  <a:gd name="T7" fmla="*/ 543189 h 1835150"/>
                  <a:gd name="T8" fmla="*/ 3 w 232039"/>
                  <a:gd name="T9" fmla="*/ 754181 h 1835150"/>
                  <a:gd name="T10" fmla="*/ 228603 w 232039"/>
                  <a:gd name="T11" fmla="*/ 969661 h 1835150"/>
                  <a:gd name="T12" fmla="*/ 12703 w 232039"/>
                  <a:gd name="T13" fmla="*/ 1189629 h 1835150"/>
                  <a:gd name="T14" fmla="*/ 114303 w 232039"/>
                  <a:gd name="T15" fmla="*/ 1297369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sp>
        <p:nvSpPr>
          <p:cNvPr id="87" name="Content Placeholder 2"/>
          <p:cNvSpPr>
            <a:spLocks noGrp="1"/>
          </p:cNvSpPr>
          <p:nvPr>
            <p:ph idx="1"/>
          </p:nvPr>
        </p:nvSpPr>
        <p:spPr>
          <a:xfrm>
            <a:off x="5486400" y="1371600"/>
            <a:ext cx="3657600" cy="3886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Switch overhead: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CPU state: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ＭＳ Ｐゴシック" charset="-128"/>
              </a:rPr>
              <a:t>low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Memory/IO state: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Process creation: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Protection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CPU: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charset="-128"/>
              </a:rPr>
              <a:t>yes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Memory/IO: </a:t>
            </a:r>
            <a:r>
              <a:rPr lang="en-US" dirty="0" smtClean="0">
                <a:solidFill>
                  <a:srgbClr val="2BFF2B"/>
                </a:solidFill>
                <a:ea typeface="ＭＳ Ｐゴシック" charset="-128"/>
              </a:rPr>
              <a:t>yes</a:t>
            </a: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Sharing overhead: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high</a:t>
            </a:r>
            <a:r>
              <a:rPr lang="en-US" dirty="0" smtClean="0">
                <a:ea typeface="ＭＳ Ｐゴシック" charset="-128"/>
              </a:rPr>
              <a:t> (involves at least a context switch)</a:t>
            </a:r>
          </a:p>
        </p:txBody>
      </p:sp>
    </p:spTree>
    <p:extLst>
      <p:ext uri="{BB962C8B-B14F-4D97-AF65-F5344CB8AC3E}">
        <p14:creationId xmlns:p14="http://schemas.microsoft.com/office/powerpoint/2010/main" val="340460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Threads</a:t>
            </a:r>
          </a:p>
        </p:txBody>
      </p:sp>
      <p:sp>
        <p:nvSpPr>
          <p:cNvPr id="11266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1267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1269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819400" y="5181600"/>
            <a:ext cx="990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(1 core)</a:t>
            </a:r>
          </a:p>
        </p:txBody>
      </p:sp>
      <p:cxnSp>
        <p:nvCxnSpPr>
          <p:cNvPr id="11271" name="Straight Arrow Connector 50"/>
          <p:cNvCxnSpPr>
            <a:cxnSpLocks noChangeShapeType="1"/>
            <a:stCxn id="11267" idx="2"/>
            <a:endCxn id="49" idx="0"/>
          </p:cNvCxnSpPr>
          <p:nvPr/>
        </p:nvCxnSpPr>
        <p:spPr bwMode="auto">
          <a:xfrm>
            <a:off x="3314700" y="45720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Rectangular Callout 61"/>
          <p:cNvSpPr>
            <a:spLocks noChangeArrowheads="1"/>
          </p:cNvSpPr>
          <p:nvPr/>
        </p:nvSpPr>
        <p:spPr bwMode="auto">
          <a:xfrm>
            <a:off x="3657600" y="47244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1 thread at a time</a:t>
            </a:r>
          </a:p>
        </p:txBody>
      </p:sp>
      <p:sp>
        <p:nvSpPr>
          <p:cNvPr id="11273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1274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1275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1276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1308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9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1277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1306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7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278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1279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1280" name="Straight Arrow Connector 6"/>
          <p:cNvCxnSpPr>
            <a:cxnSpLocks noChangeShapeType="1"/>
            <a:stCxn id="11279" idx="2"/>
            <a:endCxn id="11308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Arrow Connector 59"/>
          <p:cNvCxnSpPr>
            <a:cxnSpLocks noChangeShapeType="1"/>
            <a:stCxn id="11279" idx="2"/>
            <a:endCxn id="11306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1283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1284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1285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1286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1304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5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1287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1302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1303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288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1289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1290" name="Straight Arrow Connector 95"/>
          <p:cNvCxnSpPr>
            <a:cxnSpLocks noChangeShapeType="1"/>
            <a:stCxn id="11289" idx="2"/>
            <a:endCxn id="11304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Arrow Connector 96"/>
          <p:cNvCxnSpPr>
            <a:cxnSpLocks noChangeShapeType="1"/>
            <a:stCxn id="11289" idx="2"/>
            <a:endCxn id="11302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2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1293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Arrow Connector 99"/>
          <p:cNvCxnSpPr>
            <a:cxnSpLocks noChangeShapeType="1"/>
            <a:stCxn id="11308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Straight Arrow Connector 100"/>
          <p:cNvCxnSpPr>
            <a:cxnSpLocks noChangeShapeType="1"/>
            <a:stCxn id="11306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6" name="Straight Arrow Connector 51"/>
          <p:cNvCxnSpPr>
            <a:cxnSpLocks noChangeShapeType="1"/>
            <a:stCxn id="11302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>
                <a:latin typeface="Helvetica" charset="0"/>
              </a:rPr>
              <a:t>Switch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(only CPU state)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Thread creation: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</a:p>
          <a:p>
            <a:r>
              <a:rPr lang="en-US" smtClean="0">
                <a:latin typeface="Helvetica" charset="0"/>
              </a:rPr>
              <a:t>Protection</a:t>
            </a:r>
          </a:p>
          <a:p>
            <a:pPr lvl="1"/>
            <a:r>
              <a:rPr lang="en-US" smtClean="0">
                <a:latin typeface="Helvetica" charset="0"/>
              </a:rPr>
              <a:t>CPU: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yes</a:t>
            </a:r>
          </a:p>
          <a:p>
            <a:pPr lvl="1"/>
            <a:r>
              <a:rPr lang="en-US" smtClean="0">
                <a:latin typeface="Helvetica" charset="0"/>
              </a:rPr>
              <a:t>Memory/IO: 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No</a:t>
            </a:r>
          </a:p>
          <a:p>
            <a:r>
              <a:rPr lang="en-US" smtClean="0">
                <a:latin typeface="Helvetica" charset="0"/>
              </a:rPr>
              <a:t>Sharing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latin typeface="Helvetica" charset="0"/>
              </a:rPr>
              <a:t> (thread switch overhead low)</a:t>
            </a:r>
          </a:p>
        </p:txBody>
      </p:sp>
      <p:sp>
        <p:nvSpPr>
          <p:cNvPr id="11298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299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300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1301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19437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219200" y="5181600"/>
            <a:ext cx="41148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Multi-Cores</a:t>
            </a:r>
          </a:p>
        </p:txBody>
      </p:sp>
      <p:sp>
        <p:nvSpPr>
          <p:cNvPr id="12291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2292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2294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cxnSp>
        <p:nvCxnSpPr>
          <p:cNvPr id="12295" name="Straight Arrow Connector 50"/>
          <p:cNvCxnSpPr>
            <a:cxnSpLocks noChangeShapeType="1"/>
            <a:stCxn id="47" idx="4"/>
          </p:cNvCxnSpPr>
          <p:nvPr/>
        </p:nvCxnSpPr>
        <p:spPr bwMode="auto">
          <a:xfrm flipH="1">
            <a:off x="1828800" y="4572000"/>
            <a:ext cx="1485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2297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2298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2299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2342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43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2300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2340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2301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2302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2303" name="Straight Arrow Connector 6"/>
          <p:cNvCxnSpPr>
            <a:cxnSpLocks noChangeShapeType="1"/>
            <a:stCxn id="12302" idx="2"/>
            <a:endCxn id="12342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Straight Arrow Connector 59"/>
          <p:cNvCxnSpPr>
            <a:cxnSpLocks noChangeShapeType="1"/>
            <a:stCxn id="12302" idx="2"/>
            <a:endCxn id="12340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2306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2307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2308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2309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2338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39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2310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2336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2337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2311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2312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2313" name="Straight Arrow Connector 95"/>
          <p:cNvCxnSpPr>
            <a:cxnSpLocks noChangeShapeType="1"/>
            <a:stCxn id="12312" idx="2"/>
            <a:endCxn id="12338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4" name="Straight Arrow Connector 96"/>
          <p:cNvCxnSpPr>
            <a:cxnSpLocks noChangeShapeType="1"/>
            <a:stCxn id="12312" idx="2"/>
            <a:endCxn id="12336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5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2316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7" name="Straight Arrow Connector 99"/>
          <p:cNvCxnSpPr>
            <a:cxnSpLocks noChangeShapeType="1"/>
            <a:stCxn id="12342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8" name="Straight Arrow Connector 100"/>
          <p:cNvCxnSpPr>
            <a:cxnSpLocks noChangeShapeType="1"/>
            <a:stCxn id="12340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9" name="Straight Arrow Connector 51"/>
          <p:cNvCxnSpPr>
            <a:cxnSpLocks noChangeShapeType="1"/>
            <a:stCxn id="12336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>
                <a:latin typeface="Helvetica" charset="0"/>
              </a:rPr>
              <a:t>Switch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(only CPU state)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Thread creation: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</a:p>
          <a:p>
            <a:r>
              <a:rPr lang="en-US" smtClean="0">
                <a:latin typeface="Helvetica" charset="0"/>
              </a:rPr>
              <a:t>Protection</a:t>
            </a:r>
          </a:p>
          <a:p>
            <a:pPr lvl="1"/>
            <a:r>
              <a:rPr lang="en-US" smtClean="0">
                <a:latin typeface="Helvetica" charset="0"/>
              </a:rPr>
              <a:t>CPU: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yes</a:t>
            </a:r>
          </a:p>
          <a:p>
            <a:pPr lvl="1"/>
            <a:r>
              <a:rPr lang="en-US" smtClean="0">
                <a:latin typeface="Helvetica" charset="0"/>
              </a:rPr>
              <a:t>Memory/IO: 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No</a:t>
            </a:r>
          </a:p>
          <a:p>
            <a:r>
              <a:rPr lang="en-US" smtClean="0">
                <a:latin typeface="Helvetica" charset="0"/>
              </a:rPr>
              <a:t>Sharing overhead: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low</a:t>
            </a:r>
            <a:r>
              <a:rPr lang="en-US" smtClean="0">
                <a:latin typeface="Helvetica" charset="0"/>
              </a:rPr>
              <a:t> (thread switch overhead low)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371600" y="5334000"/>
            <a:ext cx="838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2860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32766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267200" y="53340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Core 4</a:t>
            </a:r>
          </a:p>
        </p:txBody>
      </p:sp>
      <p:cxnSp>
        <p:nvCxnSpPr>
          <p:cNvPr id="12325" name="Straight Arrow Connector 63"/>
          <p:cNvCxnSpPr>
            <a:cxnSpLocks noChangeShapeType="1"/>
            <a:stCxn id="47" idx="4"/>
            <a:endCxn id="57" idx="0"/>
          </p:cNvCxnSpPr>
          <p:nvPr/>
        </p:nvCxnSpPr>
        <p:spPr bwMode="auto">
          <a:xfrm flipH="1">
            <a:off x="2743200" y="4572000"/>
            <a:ext cx="571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6" name="Straight Arrow Connector 64"/>
          <p:cNvCxnSpPr>
            <a:cxnSpLocks noChangeShapeType="1"/>
            <a:stCxn id="12292" idx="2"/>
            <a:endCxn id="58" idx="0"/>
          </p:cNvCxnSpPr>
          <p:nvPr/>
        </p:nvCxnSpPr>
        <p:spPr bwMode="auto">
          <a:xfrm>
            <a:off x="3314700" y="4572000"/>
            <a:ext cx="4191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7" name="Straight Arrow Connector 66"/>
          <p:cNvCxnSpPr>
            <a:cxnSpLocks noChangeShapeType="1"/>
            <a:stCxn id="47" idx="4"/>
          </p:cNvCxnSpPr>
          <p:nvPr/>
        </p:nvCxnSpPr>
        <p:spPr bwMode="auto">
          <a:xfrm>
            <a:off x="3314700" y="4572000"/>
            <a:ext cx="1485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8" name="TextBox 17"/>
          <p:cNvSpPr txBox="1">
            <a:spLocks noChangeArrowheads="1"/>
          </p:cNvSpPr>
          <p:nvPr/>
        </p:nvSpPr>
        <p:spPr bwMode="auto">
          <a:xfrm>
            <a:off x="5294313" y="533400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CPU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4572000"/>
            <a:ext cx="3200400" cy="685800"/>
            <a:chOff x="2667000" y="4572000"/>
            <a:chExt cx="3200400" cy="685800"/>
          </a:xfrm>
        </p:grpSpPr>
        <p:sp>
          <p:nvSpPr>
            <p:cNvPr id="12334" name="Oval 18"/>
            <p:cNvSpPr>
              <a:spLocks noChangeArrowheads="1"/>
            </p:cNvSpPr>
            <p:nvPr/>
          </p:nvSpPr>
          <p:spPr bwMode="auto">
            <a:xfrm>
              <a:off x="2667000" y="4724400"/>
              <a:ext cx="1295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35" name="Rectangular Callout 68"/>
            <p:cNvSpPr>
              <a:spLocks noChangeArrowheads="1"/>
            </p:cNvSpPr>
            <p:nvPr/>
          </p:nvSpPr>
          <p:spPr bwMode="auto">
            <a:xfrm>
              <a:off x="4343400" y="4572000"/>
              <a:ext cx="1524000" cy="685800"/>
            </a:xfrm>
            <a:prstGeom prst="wedgeRectCallout">
              <a:avLst>
                <a:gd name="adj1" fmla="val -74495"/>
                <a:gd name="adj2" fmla="val -17259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4 threads at a time</a:t>
              </a:r>
            </a:p>
          </p:txBody>
        </p:sp>
      </p:grpSp>
      <p:sp>
        <p:nvSpPr>
          <p:cNvPr id="12330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1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2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2333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28202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219200" y="5029200"/>
            <a:ext cx="4114800" cy="144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Putting it together: Hyper-Threading</a:t>
            </a:r>
          </a:p>
        </p:txBody>
      </p:sp>
      <p:sp>
        <p:nvSpPr>
          <p:cNvPr id="13315" name="TextBox 41"/>
          <p:cNvSpPr txBox="1">
            <a:spLocks noChangeArrowheads="1"/>
          </p:cNvSpPr>
          <p:nvPr/>
        </p:nvSpPr>
        <p:spPr bwMode="auto">
          <a:xfrm>
            <a:off x="304800" y="6096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13316" name="Rectangle 44"/>
          <p:cNvSpPr>
            <a:spLocks noChangeArrowheads="1"/>
          </p:cNvSpPr>
          <p:nvPr/>
        </p:nvSpPr>
        <p:spPr bwMode="auto">
          <a:xfrm>
            <a:off x="2209800" y="39624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67000" y="39624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13318" name="TextBox 47"/>
          <p:cNvSpPr txBox="1">
            <a:spLocks noChangeArrowheads="1"/>
          </p:cNvSpPr>
          <p:nvPr/>
        </p:nvSpPr>
        <p:spPr bwMode="auto">
          <a:xfrm>
            <a:off x="4419600" y="403860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OS</a:t>
            </a:r>
          </a:p>
        </p:txBody>
      </p:sp>
      <p:sp>
        <p:nvSpPr>
          <p:cNvPr id="13319" name="Rounded Rectangle 76"/>
          <p:cNvSpPr>
            <a:spLocks noChangeArrowheads="1"/>
          </p:cNvSpPr>
          <p:nvPr/>
        </p:nvSpPr>
        <p:spPr bwMode="auto">
          <a:xfrm>
            <a:off x="3048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3320" name="Rectangle 78"/>
          <p:cNvSpPr>
            <a:spLocks noChangeArrowheads="1"/>
          </p:cNvSpPr>
          <p:nvPr/>
        </p:nvSpPr>
        <p:spPr bwMode="auto">
          <a:xfrm>
            <a:off x="18288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3321" name="Rectangle 79"/>
          <p:cNvSpPr>
            <a:spLocks noChangeArrowheads="1"/>
          </p:cNvSpPr>
          <p:nvPr/>
        </p:nvSpPr>
        <p:spPr bwMode="auto">
          <a:xfrm>
            <a:off x="18288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3322" name="Group 80"/>
          <p:cNvGrpSpPr>
            <a:grpSpLocks/>
          </p:cNvGrpSpPr>
          <p:nvPr/>
        </p:nvGrpSpPr>
        <p:grpSpPr bwMode="auto"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1339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23" name="Group 45"/>
          <p:cNvGrpSpPr>
            <a:grpSpLocks/>
          </p:cNvGrpSpPr>
          <p:nvPr/>
        </p:nvGrpSpPr>
        <p:grpSpPr bwMode="auto"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1339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324" name="TextBox 4"/>
          <p:cNvSpPr txBox="1">
            <a:spLocks noChangeArrowheads="1"/>
          </p:cNvSpPr>
          <p:nvPr/>
        </p:nvSpPr>
        <p:spPr bwMode="auto">
          <a:xfrm>
            <a:off x="8382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3325" name="TextBox 58"/>
          <p:cNvSpPr txBox="1">
            <a:spLocks noChangeArrowheads="1"/>
          </p:cNvSpPr>
          <p:nvPr/>
        </p:nvSpPr>
        <p:spPr bwMode="auto">
          <a:xfrm>
            <a:off x="6096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3326" name="Straight Arrow Connector 6"/>
          <p:cNvCxnSpPr>
            <a:cxnSpLocks noChangeShapeType="1"/>
            <a:stCxn id="13325" idx="2"/>
            <a:endCxn id="13397" idx="0"/>
          </p:cNvCxnSpPr>
          <p:nvPr/>
        </p:nvCxnSpPr>
        <p:spPr bwMode="auto">
          <a:xfrm flipH="1">
            <a:off x="6858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Straight Arrow Connector 59"/>
          <p:cNvCxnSpPr>
            <a:cxnSpLocks noChangeShapeType="1"/>
            <a:stCxn id="13325" idx="2"/>
            <a:endCxn id="13395" idx="0"/>
          </p:cNvCxnSpPr>
          <p:nvPr/>
        </p:nvCxnSpPr>
        <p:spPr bwMode="auto">
          <a:xfrm>
            <a:off x="10874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TextBox 60"/>
          <p:cNvSpPr txBox="1">
            <a:spLocks noChangeArrowheads="1"/>
          </p:cNvSpPr>
          <p:nvPr/>
        </p:nvSpPr>
        <p:spPr bwMode="auto">
          <a:xfrm>
            <a:off x="3429000" y="60960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13329" name="Rounded Rectangle 65"/>
          <p:cNvSpPr>
            <a:spLocks noChangeArrowheads="1"/>
          </p:cNvSpPr>
          <p:nvPr/>
        </p:nvSpPr>
        <p:spPr bwMode="auto">
          <a:xfrm>
            <a:off x="3429000" y="9906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Helvetica" charset="0"/>
            </a:endParaRPr>
          </a:p>
        </p:txBody>
      </p:sp>
      <p:sp>
        <p:nvSpPr>
          <p:cNvPr id="13330" name="Rectangle 84"/>
          <p:cNvSpPr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IO</a:t>
            </a:r>
          </a:p>
          <a:p>
            <a:pPr algn="ctr"/>
            <a:r>
              <a:rPr lang="en-US" sz="1600" b="0">
                <a:latin typeface="Helvetica" charset="0"/>
              </a:rPr>
              <a:t>sate</a:t>
            </a:r>
          </a:p>
        </p:txBody>
      </p:sp>
      <p:sp>
        <p:nvSpPr>
          <p:cNvPr id="13331" name="Rectangle 85"/>
          <p:cNvSpPr>
            <a:spLocks noChangeArrowheads="1"/>
          </p:cNvSpPr>
          <p:nvPr/>
        </p:nvSpPr>
        <p:spPr bwMode="auto">
          <a:xfrm>
            <a:off x="4953000" y="16002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</a:rPr>
              <a:t>Mem.</a:t>
            </a:r>
          </a:p>
        </p:txBody>
      </p:sp>
      <p:grpSp>
        <p:nvGrpSpPr>
          <p:cNvPr id="13332" name="Group 87"/>
          <p:cNvGrpSpPr>
            <a:grpSpLocks/>
          </p:cNvGrpSpPr>
          <p:nvPr/>
        </p:nvGrpSpPr>
        <p:grpSpPr bwMode="auto"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1339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33" name="Group 90"/>
          <p:cNvGrpSpPr>
            <a:grpSpLocks/>
          </p:cNvGrpSpPr>
          <p:nvPr/>
        </p:nvGrpSpPr>
        <p:grpSpPr bwMode="auto"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1339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334" name="TextBox 93"/>
          <p:cNvSpPr txBox="1">
            <a:spLocks noChangeArrowheads="1"/>
          </p:cNvSpPr>
          <p:nvPr/>
        </p:nvSpPr>
        <p:spPr bwMode="auto">
          <a:xfrm>
            <a:off x="3962400" y="2209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…</a:t>
            </a:r>
          </a:p>
        </p:txBody>
      </p:sp>
      <p:sp>
        <p:nvSpPr>
          <p:cNvPr id="13335" name="TextBox 94"/>
          <p:cNvSpPr txBox="1">
            <a:spLocks noChangeArrowheads="1"/>
          </p:cNvSpPr>
          <p:nvPr/>
        </p:nvSpPr>
        <p:spPr bwMode="auto">
          <a:xfrm>
            <a:off x="3733800" y="10017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threads</a:t>
            </a:r>
          </a:p>
        </p:txBody>
      </p:sp>
      <p:cxnSp>
        <p:nvCxnSpPr>
          <p:cNvPr id="13336" name="Straight Arrow Connector 95"/>
          <p:cNvCxnSpPr>
            <a:cxnSpLocks noChangeShapeType="1"/>
            <a:stCxn id="13335" idx="2"/>
            <a:endCxn id="13393" idx="0"/>
          </p:cNvCxnSpPr>
          <p:nvPr/>
        </p:nvCxnSpPr>
        <p:spPr bwMode="auto">
          <a:xfrm flipH="1">
            <a:off x="3810000" y="1371600"/>
            <a:ext cx="401638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Straight Arrow Connector 96"/>
          <p:cNvCxnSpPr>
            <a:cxnSpLocks noChangeShapeType="1"/>
            <a:stCxn id="13335" idx="2"/>
            <a:endCxn id="13391" idx="0"/>
          </p:cNvCxnSpPr>
          <p:nvPr/>
        </p:nvCxnSpPr>
        <p:spPr bwMode="auto">
          <a:xfrm>
            <a:off x="4211638" y="1371600"/>
            <a:ext cx="360362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8" name="TextBox 97"/>
          <p:cNvSpPr txBox="1">
            <a:spLocks noChangeArrowheads="1"/>
          </p:cNvSpPr>
          <p:nvPr/>
        </p:nvSpPr>
        <p:spPr bwMode="auto">
          <a:xfrm>
            <a:off x="2895600" y="21336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Helvetica" charset="0"/>
              </a:rPr>
              <a:t>…</a:t>
            </a:r>
          </a:p>
        </p:txBody>
      </p:sp>
      <p:cxnSp>
        <p:nvCxnSpPr>
          <p:cNvPr id="13339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314700" y="33528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Straight Arrow Connector 99"/>
          <p:cNvCxnSpPr>
            <a:cxnSpLocks noChangeShapeType="1"/>
            <a:stCxn id="13397" idx="2"/>
            <a:endCxn id="47" idx="0"/>
          </p:cNvCxnSpPr>
          <p:nvPr/>
        </p:nvCxnSpPr>
        <p:spPr bwMode="auto">
          <a:xfrm>
            <a:off x="685800" y="33528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Straight Arrow Connector 100"/>
          <p:cNvCxnSpPr>
            <a:cxnSpLocks noChangeShapeType="1"/>
            <a:stCxn id="13395" idx="2"/>
            <a:endCxn id="47" idx="0"/>
          </p:cNvCxnSpPr>
          <p:nvPr/>
        </p:nvCxnSpPr>
        <p:spPr bwMode="auto">
          <a:xfrm>
            <a:off x="1447800" y="33528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Straight Arrow Connector 51"/>
          <p:cNvCxnSpPr>
            <a:cxnSpLocks noChangeShapeType="1"/>
            <a:stCxn id="13391" idx="2"/>
            <a:endCxn id="47" idx="0"/>
          </p:cNvCxnSpPr>
          <p:nvPr/>
        </p:nvCxnSpPr>
        <p:spPr bwMode="auto">
          <a:xfrm flipH="1">
            <a:off x="3314700" y="33528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791200" y="1371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latin typeface="Helvetica" charset="0"/>
              </a:rPr>
              <a:t>Switch overhead between hardware-threads: </a:t>
            </a:r>
            <a:r>
              <a:rPr lang="en-US" smtClean="0">
                <a:solidFill>
                  <a:srgbClr val="2BFF2B"/>
                </a:solidFill>
                <a:latin typeface="Helvetica" charset="0"/>
              </a:rPr>
              <a:t>very-low</a:t>
            </a:r>
            <a:r>
              <a:rPr lang="en-US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mtClean="0">
                <a:latin typeface="Helvetica" charset="0"/>
              </a:rPr>
              <a:t>(done in hardware)</a:t>
            </a:r>
            <a:endParaRPr lang="en-US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Contention to cache may hurt performance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3716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1</a:t>
            </a:r>
          </a:p>
        </p:txBody>
      </p:sp>
      <p:sp>
        <p:nvSpPr>
          <p:cNvPr id="13345" name="TextBox 17"/>
          <p:cNvSpPr txBox="1">
            <a:spLocks noChangeArrowheads="1"/>
          </p:cNvSpPr>
          <p:nvPr/>
        </p:nvSpPr>
        <p:spPr bwMode="auto">
          <a:xfrm>
            <a:off x="5294313" y="533400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 b="0">
                <a:latin typeface="Helvetica" charset="0"/>
              </a:rPr>
              <a:t>CPU</a:t>
            </a:r>
          </a:p>
        </p:txBody>
      </p:sp>
      <p:grpSp>
        <p:nvGrpSpPr>
          <p:cNvPr id="13346" name="Group 54"/>
          <p:cNvGrpSpPr>
            <a:grpSpLocks/>
          </p:cNvGrpSpPr>
          <p:nvPr/>
        </p:nvGrpSpPr>
        <p:grpSpPr bwMode="auto">
          <a:xfrm>
            <a:off x="1447800" y="5334000"/>
            <a:ext cx="304800" cy="609600"/>
            <a:chOff x="7010400" y="1143000"/>
            <a:chExt cx="457200" cy="1828800"/>
          </a:xfrm>
        </p:grpSpPr>
        <p:sp>
          <p:nvSpPr>
            <p:cNvPr id="13389" name="Rounded Rectangle 5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90" name="Freeform 61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47" name="Group 67"/>
          <p:cNvGrpSpPr>
            <a:grpSpLocks/>
          </p:cNvGrpSpPr>
          <p:nvPr/>
        </p:nvGrpSpPr>
        <p:grpSpPr bwMode="auto">
          <a:xfrm>
            <a:off x="1828800" y="5334000"/>
            <a:ext cx="304800" cy="609600"/>
            <a:chOff x="7010400" y="1143000"/>
            <a:chExt cx="457200" cy="1828800"/>
          </a:xfrm>
        </p:grpSpPr>
        <p:sp>
          <p:nvSpPr>
            <p:cNvPr id="13387" name="Rounded Rectangle 6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8" name="Freeform 6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23622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2</a:t>
            </a:r>
          </a:p>
        </p:txBody>
      </p:sp>
      <p:grpSp>
        <p:nvGrpSpPr>
          <p:cNvPr id="13349" name="Group 71"/>
          <p:cNvGrpSpPr>
            <a:grpSpLocks/>
          </p:cNvGrpSpPr>
          <p:nvPr/>
        </p:nvGrpSpPr>
        <p:grpSpPr bwMode="auto">
          <a:xfrm>
            <a:off x="2438400" y="5334000"/>
            <a:ext cx="304800" cy="609600"/>
            <a:chOff x="7010400" y="1143000"/>
            <a:chExt cx="457200" cy="1828800"/>
          </a:xfrm>
        </p:grpSpPr>
        <p:sp>
          <p:nvSpPr>
            <p:cNvPr id="13385" name="Rounded Rectangle 72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0" name="Group 74"/>
          <p:cNvGrpSpPr>
            <a:grpSpLocks/>
          </p:cNvGrpSpPr>
          <p:nvPr/>
        </p:nvGrpSpPr>
        <p:grpSpPr bwMode="auto">
          <a:xfrm>
            <a:off x="2819400" y="5334000"/>
            <a:ext cx="304800" cy="609600"/>
            <a:chOff x="7010400" y="1143000"/>
            <a:chExt cx="457200" cy="1828800"/>
          </a:xfrm>
        </p:grpSpPr>
        <p:sp>
          <p:nvSpPr>
            <p:cNvPr id="13383" name="Rounded Rectangle 75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4" name="Freeform 86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 bwMode="auto">
          <a:xfrm>
            <a:off x="33528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3</a:t>
            </a:r>
          </a:p>
        </p:txBody>
      </p:sp>
      <p:grpSp>
        <p:nvGrpSpPr>
          <p:cNvPr id="13352" name="Group 103"/>
          <p:cNvGrpSpPr>
            <a:grpSpLocks/>
          </p:cNvGrpSpPr>
          <p:nvPr/>
        </p:nvGrpSpPr>
        <p:grpSpPr bwMode="auto">
          <a:xfrm>
            <a:off x="3429000" y="5334000"/>
            <a:ext cx="304800" cy="609600"/>
            <a:chOff x="7010400" y="1143000"/>
            <a:chExt cx="457200" cy="1828800"/>
          </a:xfrm>
        </p:grpSpPr>
        <p:sp>
          <p:nvSpPr>
            <p:cNvPr id="13381" name="Rounded Rectangle 10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2" name="Freeform 10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3" name="Group 106"/>
          <p:cNvGrpSpPr>
            <a:grpSpLocks/>
          </p:cNvGrpSpPr>
          <p:nvPr/>
        </p:nvGrpSpPr>
        <p:grpSpPr bwMode="auto">
          <a:xfrm>
            <a:off x="3810000" y="5334000"/>
            <a:ext cx="304800" cy="609600"/>
            <a:chOff x="7010400" y="1143000"/>
            <a:chExt cx="457200" cy="1828800"/>
          </a:xfrm>
        </p:grpSpPr>
        <p:sp>
          <p:nvSpPr>
            <p:cNvPr id="13379" name="Rounded Rectangle 107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80" name="Freeform 108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10" name="Rectangle 109"/>
          <p:cNvSpPr/>
          <p:nvPr/>
        </p:nvSpPr>
        <p:spPr bwMode="auto">
          <a:xfrm>
            <a:off x="4343400" y="5257800"/>
            <a:ext cx="838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  <a:p>
            <a:pPr algn="ctr"/>
            <a:endParaRPr lang="en-US" b="0">
              <a:latin typeface="Helvetica" charset="0"/>
            </a:endParaRPr>
          </a:p>
          <a:p>
            <a:pPr algn="ctr"/>
            <a:r>
              <a:rPr lang="en-US" b="0">
                <a:latin typeface="Helvetica" charset="0"/>
              </a:rPr>
              <a:t>core 4</a:t>
            </a:r>
          </a:p>
        </p:txBody>
      </p:sp>
      <p:grpSp>
        <p:nvGrpSpPr>
          <p:cNvPr id="13355" name="Group 110"/>
          <p:cNvGrpSpPr>
            <a:grpSpLocks/>
          </p:cNvGrpSpPr>
          <p:nvPr/>
        </p:nvGrpSpPr>
        <p:grpSpPr bwMode="auto">
          <a:xfrm>
            <a:off x="4419600" y="5334000"/>
            <a:ext cx="304800" cy="609600"/>
            <a:chOff x="7010400" y="1143000"/>
            <a:chExt cx="457200" cy="1828800"/>
          </a:xfrm>
        </p:grpSpPr>
        <p:sp>
          <p:nvSpPr>
            <p:cNvPr id="13377" name="Rounded Rectangle 11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78" name="Freeform 11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356" name="Group 113"/>
          <p:cNvGrpSpPr>
            <a:grpSpLocks/>
          </p:cNvGrpSpPr>
          <p:nvPr/>
        </p:nvGrpSpPr>
        <p:grpSpPr bwMode="auto">
          <a:xfrm>
            <a:off x="4800600" y="5334000"/>
            <a:ext cx="304800" cy="609600"/>
            <a:chOff x="7010400" y="1143000"/>
            <a:chExt cx="457200" cy="1828800"/>
          </a:xfrm>
        </p:grpSpPr>
        <p:sp>
          <p:nvSpPr>
            <p:cNvPr id="13375" name="Rounded Rectangle 114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Helvetica" charset="0"/>
              </a:endParaRPr>
            </a:p>
          </p:txBody>
        </p:sp>
        <p:sp>
          <p:nvSpPr>
            <p:cNvPr id="13376" name="Freeform 115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112229 h 1835150"/>
                <a:gd name="T4" fmla="*/ 6353 w 232039"/>
                <a:gd name="T5" fmla="*/ 327709 h 1835150"/>
                <a:gd name="T6" fmla="*/ 222253 w 232039"/>
                <a:gd name="T7" fmla="*/ 543189 h 1835150"/>
                <a:gd name="T8" fmla="*/ 3 w 232039"/>
                <a:gd name="T9" fmla="*/ 754181 h 1835150"/>
                <a:gd name="T10" fmla="*/ 228603 w 232039"/>
                <a:gd name="T11" fmla="*/ 969661 h 1835150"/>
                <a:gd name="T12" fmla="*/ 12703 w 232039"/>
                <a:gd name="T13" fmla="*/ 1189629 h 1835150"/>
                <a:gd name="T14" fmla="*/ 114303 w 232039"/>
                <a:gd name="T15" fmla="*/ 1297369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cxnSp>
        <p:nvCxnSpPr>
          <p:cNvPr id="13357" name="Straight Arrow Connector 50"/>
          <p:cNvCxnSpPr>
            <a:cxnSpLocks noChangeShapeType="1"/>
            <a:stCxn id="47" idx="4"/>
          </p:cNvCxnSpPr>
          <p:nvPr/>
        </p:nvCxnSpPr>
        <p:spPr bwMode="auto">
          <a:xfrm flipH="1">
            <a:off x="1600200" y="4572000"/>
            <a:ext cx="1714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8" name="Straight Arrow Connector 116"/>
          <p:cNvCxnSpPr>
            <a:cxnSpLocks noChangeShapeType="1"/>
          </p:cNvCxnSpPr>
          <p:nvPr/>
        </p:nvCxnSpPr>
        <p:spPr bwMode="auto">
          <a:xfrm flipH="1">
            <a:off x="1981200" y="4648200"/>
            <a:ext cx="12192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9" name="Straight Arrow Connector 63"/>
          <p:cNvCxnSpPr>
            <a:cxnSpLocks noChangeShapeType="1"/>
            <a:stCxn id="47" idx="4"/>
            <a:endCxn id="13385" idx="0"/>
          </p:cNvCxnSpPr>
          <p:nvPr/>
        </p:nvCxnSpPr>
        <p:spPr bwMode="auto">
          <a:xfrm flipH="1">
            <a:off x="2590800" y="4572000"/>
            <a:ext cx="723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0" name="Straight Arrow Connector 117"/>
          <p:cNvCxnSpPr>
            <a:cxnSpLocks noChangeShapeType="1"/>
            <a:stCxn id="13316" idx="2"/>
            <a:endCxn id="13383" idx="0"/>
          </p:cNvCxnSpPr>
          <p:nvPr/>
        </p:nvCxnSpPr>
        <p:spPr bwMode="auto">
          <a:xfrm flipH="1">
            <a:off x="2971800" y="4572000"/>
            <a:ext cx="3429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1" name="Straight Arrow Connector 64"/>
          <p:cNvCxnSpPr>
            <a:cxnSpLocks noChangeShapeType="1"/>
            <a:stCxn id="13316" idx="2"/>
            <a:endCxn id="13381" idx="0"/>
          </p:cNvCxnSpPr>
          <p:nvPr/>
        </p:nvCxnSpPr>
        <p:spPr bwMode="auto">
          <a:xfrm>
            <a:off x="3314700" y="4572000"/>
            <a:ext cx="266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2" name="Straight Arrow Connector 118"/>
          <p:cNvCxnSpPr>
            <a:cxnSpLocks noChangeShapeType="1"/>
            <a:stCxn id="13316" idx="2"/>
            <a:endCxn id="13379" idx="0"/>
          </p:cNvCxnSpPr>
          <p:nvPr/>
        </p:nvCxnSpPr>
        <p:spPr bwMode="auto">
          <a:xfrm>
            <a:off x="3314700" y="4572000"/>
            <a:ext cx="6477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3" name="Straight Arrow Connector 66"/>
          <p:cNvCxnSpPr>
            <a:cxnSpLocks noChangeShapeType="1"/>
            <a:stCxn id="47" idx="4"/>
            <a:endCxn id="13377" idx="0"/>
          </p:cNvCxnSpPr>
          <p:nvPr/>
        </p:nvCxnSpPr>
        <p:spPr bwMode="auto">
          <a:xfrm>
            <a:off x="3314700" y="4572000"/>
            <a:ext cx="1257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4" name="Straight Arrow Connector 119"/>
          <p:cNvCxnSpPr>
            <a:cxnSpLocks noChangeShapeType="1"/>
            <a:stCxn id="13316" idx="2"/>
          </p:cNvCxnSpPr>
          <p:nvPr/>
        </p:nvCxnSpPr>
        <p:spPr bwMode="auto">
          <a:xfrm>
            <a:off x="3314700" y="4572000"/>
            <a:ext cx="1638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4495800"/>
            <a:ext cx="3276600" cy="685800"/>
            <a:chOff x="2667000" y="4495800"/>
            <a:chExt cx="3276600" cy="685800"/>
          </a:xfrm>
        </p:grpSpPr>
        <p:sp>
          <p:nvSpPr>
            <p:cNvPr id="13373" name="Oval 120"/>
            <p:cNvSpPr>
              <a:spLocks noChangeArrowheads="1"/>
            </p:cNvSpPr>
            <p:nvPr/>
          </p:nvSpPr>
          <p:spPr bwMode="auto">
            <a:xfrm>
              <a:off x="2667000" y="4724400"/>
              <a:ext cx="1295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3374" name="Rectangular Callout 121"/>
            <p:cNvSpPr>
              <a:spLocks noChangeArrowheads="1"/>
            </p:cNvSpPr>
            <p:nvPr/>
          </p:nvSpPr>
          <p:spPr bwMode="auto">
            <a:xfrm>
              <a:off x="4419600" y="4495800"/>
              <a:ext cx="1524000" cy="685800"/>
            </a:xfrm>
            <a:prstGeom prst="wedgeRectCallout">
              <a:avLst>
                <a:gd name="adj1" fmla="val -80329"/>
                <a:gd name="adj2" fmla="val -4296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 b="0">
                  <a:latin typeface="Helvetica" charset="0"/>
                </a:rPr>
                <a:t>8 threads at a time</a:t>
              </a:r>
            </a:p>
          </p:txBody>
        </p:sp>
      </p:grpSp>
      <p:sp>
        <p:nvSpPr>
          <p:cNvPr id="13366" name="TextBox 122"/>
          <p:cNvSpPr txBox="1">
            <a:spLocks noChangeArrowheads="1"/>
          </p:cNvSpPr>
          <p:nvPr/>
        </p:nvSpPr>
        <p:spPr bwMode="auto">
          <a:xfrm>
            <a:off x="0" y="4383088"/>
            <a:ext cx="199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b="0">
                <a:latin typeface="Helvetica" charset="0"/>
              </a:rPr>
              <a:t>hardware-threads</a:t>
            </a:r>
          </a:p>
          <a:p>
            <a:r>
              <a:rPr lang="en-US" sz="1800" b="0">
                <a:latin typeface="Helvetica" charset="0"/>
              </a:rPr>
              <a:t>(hyperthreading)</a:t>
            </a:r>
          </a:p>
        </p:txBody>
      </p:sp>
      <p:cxnSp>
        <p:nvCxnSpPr>
          <p:cNvPr id="13367" name="Straight Arrow Connector 123"/>
          <p:cNvCxnSpPr>
            <a:cxnSpLocks noChangeShapeType="1"/>
            <a:stCxn id="13366" idx="2"/>
            <a:endCxn id="13389" idx="1"/>
          </p:cNvCxnSpPr>
          <p:nvPr/>
        </p:nvCxnSpPr>
        <p:spPr bwMode="auto">
          <a:xfrm>
            <a:off x="996950" y="5029200"/>
            <a:ext cx="45085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8" name="Straight Arrow Connector 124"/>
          <p:cNvCxnSpPr>
            <a:cxnSpLocks noChangeShapeType="1"/>
            <a:stCxn id="13366" idx="2"/>
            <a:endCxn id="13387" idx="1"/>
          </p:cNvCxnSpPr>
          <p:nvPr/>
        </p:nvCxnSpPr>
        <p:spPr bwMode="auto">
          <a:xfrm>
            <a:off x="996950" y="5029200"/>
            <a:ext cx="83185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9" name="Rectangle 77"/>
          <p:cNvSpPr>
            <a:spLocks noChangeArrowheads="1"/>
          </p:cNvSpPr>
          <p:nvPr/>
        </p:nvSpPr>
        <p:spPr bwMode="auto"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0" name="Rectangle 77"/>
          <p:cNvSpPr>
            <a:spLocks noChangeArrowheads="1"/>
          </p:cNvSpPr>
          <p:nvPr/>
        </p:nvSpPr>
        <p:spPr bwMode="auto"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1" name="Rectangle 77"/>
          <p:cNvSpPr>
            <a:spLocks noChangeArrowheads="1"/>
          </p:cNvSpPr>
          <p:nvPr/>
        </p:nvSpPr>
        <p:spPr bwMode="auto"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  <p:sp>
        <p:nvSpPr>
          <p:cNvPr id="13372" name="Rectangle 77"/>
          <p:cNvSpPr>
            <a:spLocks noChangeArrowheads="1"/>
          </p:cNvSpPr>
          <p:nvPr/>
        </p:nvSpPr>
        <p:spPr bwMode="auto"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Arial Narrow" pitchFamily="34" charset="0"/>
              </a:rPr>
              <a:t>CPU</a:t>
            </a:r>
          </a:p>
          <a:p>
            <a:pPr algn="ctr"/>
            <a:r>
              <a:rPr lang="en-US" sz="1200">
                <a:latin typeface="Arial Narrow" pitchFamily="34" charset="0"/>
              </a:rPr>
              <a:t>sate</a:t>
            </a:r>
          </a:p>
        </p:txBody>
      </p:sp>
    </p:spTree>
    <p:extLst>
      <p:ext uri="{BB962C8B-B14F-4D97-AF65-F5344CB8AC3E}">
        <p14:creationId xmlns:p14="http://schemas.microsoft.com/office/powerpoint/2010/main" val="272711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0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Haoyuan</a:t>
            </a:r>
            <a:r>
              <a:rPr lang="en-US" b="1" dirty="0" smtClean="0"/>
              <a:t> (HY) Li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http://www.cs.berkeley.edu/~haoyuan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haoyuan@cs.berkeley.edu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Office Hours: </a:t>
            </a:r>
            <a:r>
              <a:rPr lang="nl-NL" b="1" dirty="0"/>
              <a:t>1pm-3pm Monday @ 465E SODA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Research:  Data center systems</a:t>
            </a:r>
          </a:p>
        </p:txBody>
      </p:sp>
    </p:spTree>
    <p:extLst>
      <p:ext uri="{BB962C8B-B14F-4D97-AF65-F5344CB8AC3E}">
        <p14:creationId xmlns:p14="http://schemas.microsoft.com/office/powerpoint/2010/main" val="12553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" charset="0"/>
              </a:rPr>
              <a:t>Thread State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5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>
                <a:latin typeface="Helvetica" charset="0"/>
              </a:rPr>
              <a:t>State shared by all threads in process/addr space</a:t>
            </a:r>
          </a:p>
          <a:p>
            <a:pPr lvl="1"/>
            <a:r>
              <a:rPr lang="en-US" smtClean="0">
                <a:latin typeface="Helvetica" charset="0"/>
              </a:rPr>
              <a:t>Content of memory (global variables, heap)</a:t>
            </a:r>
          </a:p>
          <a:p>
            <a:pPr lvl="1"/>
            <a:r>
              <a:rPr lang="en-US" smtClean="0">
                <a:latin typeface="Helvetica" charset="0"/>
              </a:rPr>
              <a:t>I/O state (file system, network connections, etc)</a:t>
            </a:r>
          </a:p>
          <a:p>
            <a:endParaRPr lang="en-US" smtClean="0"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State </a:t>
            </a:r>
            <a:r>
              <a:rPr lang="en-US" altLang="en-US" smtClean="0">
                <a:latin typeface="Helvetica" charset="0"/>
              </a:rPr>
              <a:t>“</a:t>
            </a:r>
            <a:r>
              <a:rPr lang="en-US" smtClean="0">
                <a:latin typeface="Helvetica" charset="0"/>
              </a:rPr>
              <a:t>private</a:t>
            </a:r>
            <a:r>
              <a:rPr lang="en-US" altLang="en-US" smtClean="0">
                <a:latin typeface="Helvetica" charset="0"/>
              </a:rPr>
              <a:t>”</a:t>
            </a:r>
            <a:r>
              <a:rPr lang="en-US" smtClean="0">
                <a:latin typeface="Helvetica" charset="0"/>
              </a:rPr>
              <a:t> to each thread </a:t>
            </a:r>
          </a:p>
          <a:p>
            <a:pPr lvl="1"/>
            <a:r>
              <a:rPr lang="en-US" smtClean="0">
                <a:latin typeface="Helvetica" charset="0"/>
              </a:rPr>
              <a:t>Kept in TCB </a:t>
            </a:r>
            <a:r>
              <a:rPr lang="en-US" smtClean="0">
                <a:latin typeface="Helvetica" charset="0"/>
                <a:sym typeface="Symbol" pitchFamily="18" charset="2"/>
              </a:rPr>
              <a:t> Thread Control Block</a:t>
            </a:r>
          </a:p>
          <a:p>
            <a:pPr lvl="1"/>
            <a:r>
              <a:rPr lang="en-US" smtClean="0">
                <a:latin typeface="Helvetica" charset="0"/>
              </a:rPr>
              <a:t>CPU registers (including, program counter)</a:t>
            </a:r>
          </a:p>
          <a:p>
            <a:pPr lvl="1"/>
            <a:r>
              <a:rPr lang="en-US" smtClean="0">
                <a:latin typeface="Helvetica" charset="0"/>
              </a:rPr>
              <a:t>Execution stack – what is this?</a:t>
            </a:r>
          </a:p>
          <a:p>
            <a:pPr lvl="1"/>
            <a:endParaRPr lang="en-US" smtClean="0">
              <a:latin typeface="Helvetica" charset="0"/>
            </a:endParaRPr>
          </a:p>
          <a:p>
            <a:r>
              <a:rPr lang="en-US" smtClean="0">
                <a:latin typeface="Helvetica" charset="0"/>
              </a:rPr>
              <a:t>Execution Stack</a:t>
            </a:r>
          </a:p>
          <a:p>
            <a:pPr lvl="1"/>
            <a:r>
              <a:rPr lang="en-US" smtClean="0">
                <a:latin typeface="Helvetica" charset="0"/>
              </a:rPr>
              <a:t>Parameters, temporary variables</a:t>
            </a:r>
          </a:p>
          <a:p>
            <a:pPr lvl="1"/>
            <a:r>
              <a:rPr lang="en-US" smtClean="0">
                <a:latin typeface="Helvetica" charset="0"/>
              </a:rPr>
              <a:t>Return PCs are kept while called procedures are executing</a:t>
            </a:r>
          </a:p>
        </p:txBody>
      </p:sp>
    </p:spTree>
    <p:extLst>
      <p:ext uri="{BB962C8B-B14F-4D97-AF65-F5344CB8AC3E}">
        <p14:creationId xmlns:p14="http://schemas.microsoft.com/office/powerpoint/2010/main" val="6205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What is the difference between a </a:t>
            </a:r>
            <a:br>
              <a:rPr lang="en-US" sz="5400" b="1" dirty="0" smtClean="0"/>
            </a:br>
            <a:r>
              <a:rPr lang="en-US" sz="5400" b="1" dirty="0" smtClean="0"/>
              <a:t>Thread and a Process?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457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When and how do you switch between processes?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955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states</a:t>
            </a:r>
            <a:endParaRPr lang="en-IN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488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1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latin typeface="Helvetica" charset="0"/>
                <a:ea typeface="Gulim" pitchFamily="34" charset="-127"/>
              </a:rPr>
              <a:t>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smtClean="0">
                <a:latin typeface="Helvetica" charset="0"/>
                <a:ea typeface="Gulim" pitchFamily="34" charset="-127"/>
              </a:rPr>
              <a:t>Conceptually, the dispatching loop of the operating system looks as follows:</a:t>
            </a:r>
            <a:br>
              <a:rPr lang="en-US" altLang="ko-KR" sz="2000" smtClean="0">
                <a:latin typeface="Helvetica" charset="0"/>
                <a:ea typeface="Gulim" pitchFamily="34" charset="-127"/>
              </a:rPr>
            </a:br>
            <a:endParaRPr lang="en-US" altLang="ko-KR" sz="2000" smtClean="0">
              <a:latin typeface="Helvetica" charset="0"/>
              <a:ea typeface="Gulim" pitchFamily="34" charset="-127"/>
            </a:endParaRP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Loop {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RunThread(); 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ChooseNextThread();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SaveStateOfCPU(curTCB);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   LoadStateOfCPU(newTCB);</a:t>
            </a:r>
          </a:p>
          <a:p>
            <a:pPr>
              <a:buFontTx/>
              <a:buNone/>
            </a:pPr>
            <a:r>
              <a:rPr lang="en-US" altLang="ko-KR" sz="1800" smtClean="0">
                <a:latin typeface="Courier New" pitchFamily="49" charset="0"/>
                <a:ea typeface="Gulim" pitchFamily="34" charset="-127"/>
              </a:rPr>
              <a:t>		}</a:t>
            </a:r>
          </a:p>
          <a:p>
            <a:pPr>
              <a:buFontTx/>
              <a:buNone/>
            </a:pPr>
            <a:endParaRPr lang="en-US" altLang="ko-KR" sz="1800" smtClean="0">
              <a:latin typeface="Courier New" pitchFamily="49" charset="0"/>
              <a:ea typeface="Gulim" pitchFamily="34" charset="-127"/>
            </a:endParaRPr>
          </a:p>
          <a:p>
            <a:r>
              <a:rPr lang="en-US" altLang="ko-KR" sz="2000" smtClean="0">
                <a:latin typeface="Helvetica" charset="0"/>
                <a:ea typeface="Gulim" pitchFamily="34" charset="-127"/>
              </a:rPr>
              <a:t>This is an </a:t>
            </a:r>
            <a:r>
              <a:rPr lang="en-US" altLang="ko-KR" sz="2000" i="1" smtClean="0">
                <a:latin typeface="Helvetica" charset="0"/>
                <a:ea typeface="Gulim" pitchFamily="34" charset="-127"/>
              </a:rPr>
              <a:t>infinite</a:t>
            </a:r>
            <a:r>
              <a:rPr lang="en-US" altLang="ko-KR" sz="2000" smtClean="0">
                <a:latin typeface="Helvetica" charset="0"/>
                <a:ea typeface="Gulim" pitchFamily="34" charset="-127"/>
              </a:rPr>
              <a:t> loop</a:t>
            </a:r>
          </a:p>
          <a:p>
            <a:pPr lvl="1"/>
            <a:r>
              <a:rPr lang="en-US" altLang="ko-KR" sz="2000" smtClean="0">
                <a:latin typeface="Helvetica" charset="0"/>
                <a:ea typeface="Gulim" pitchFamily="34" charset="-127"/>
              </a:rPr>
              <a:t>One could argue that this is all that the OS does</a:t>
            </a:r>
          </a:p>
          <a:p>
            <a:endParaRPr lang="en-US" altLang="ko-KR" sz="2000" smtClean="0">
              <a:latin typeface="Helvetica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540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1475656" y="1445924"/>
            <a:ext cx="6192688" cy="507942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4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An OS needs to mediate access to resources: how do we share the  CPU?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Strategy 1: force everyone to cooperate</a:t>
            </a:r>
          </a:p>
          <a:p>
            <a:pPr lvl="1"/>
            <a:r>
              <a:rPr lang="en-IN" dirty="0" smtClean="0"/>
              <a:t>a thread willingly gives up the CPU by calling yield() which calls into the scheduler, which context-switches to another thread </a:t>
            </a:r>
          </a:p>
          <a:p>
            <a:pPr lvl="1"/>
            <a:r>
              <a:rPr lang="en-IN" dirty="0" smtClean="0"/>
              <a:t>what if a thread never calls yield()? </a:t>
            </a:r>
          </a:p>
          <a:p>
            <a:r>
              <a:rPr lang="en-IN" dirty="0" smtClean="0"/>
              <a:t>Strategy 2: use pre-emption </a:t>
            </a:r>
          </a:p>
          <a:p>
            <a:pPr lvl="1"/>
            <a:r>
              <a:rPr lang="en-IN" dirty="0" smtClean="0"/>
              <a:t>at timer interrupt, scheduler gains control and context switches as appropriate Recall, an OS needs to mediate access to resources: how do we share the CPU?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Lecture: Two Thread Yield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Consider the following </a:t>
            </a:r>
          </a:p>
          <a:p>
            <a:pPr>
              <a:buNone/>
            </a:pPr>
            <a:r>
              <a:rPr lang="en-IN" dirty="0" smtClean="0"/>
              <a:t>	code blocks:“	</a:t>
            </a:r>
          </a:p>
          <a:p>
            <a:pPr lvl="1">
              <a:buNone/>
            </a:pPr>
            <a:r>
              <a:rPr lang="en-IN" dirty="0" smtClean="0"/>
              <a:t>	" proc A() {</a:t>
            </a:r>
          </a:p>
          <a:p>
            <a:pPr lvl="1">
              <a:buNone/>
            </a:pPr>
            <a:r>
              <a:rPr lang="en-IN" dirty="0" smtClean="0"/>
              <a:t>	B();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pPr lvl="1">
              <a:buNone/>
            </a:pPr>
            <a:r>
              <a:rPr lang="en-IN" dirty="0" smtClean="0"/>
              <a:t>	proc B() {</a:t>
            </a:r>
          </a:p>
          <a:p>
            <a:pPr lvl="1">
              <a:buNone/>
            </a:pPr>
            <a:r>
              <a:rPr lang="en-IN" dirty="0" smtClean="0"/>
              <a:t>	while(TRUE) {</a:t>
            </a:r>
          </a:p>
          <a:p>
            <a:pPr lvl="1">
              <a:buNone/>
            </a:pPr>
            <a:r>
              <a:rPr lang="en-IN" dirty="0" smtClean="0"/>
              <a:t>	yield();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pPr lvl="1">
              <a:buNone/>
            </a:pPr>
            <a:r>
              <a:rPr lang="en-IN" dirty="0" smtClean="0"/>
              <a:t>	}</a:t>
            </a:r>
          </a:p>
          <a:p>
            <a:r>
              <a:rPr lang="en-IN" dirty="0" smtClean="0"/>
              <a:t>Suppose we have 2</a:t>
            </a:r>
          </a:p>
          <a:p>
            <a:pPr>
              <a:buNone/>
            </a:pPr>
            <a:r>
              <a:rPr lang="en-IN" dirty="0" smtClean="0"/>
              <a:t>	threads:“</a:t>
            </a:r>
          </a:p>
          <a:p>
            <a:pPr>
              <a:buNone/>
            </a:pPr>
            <a:r>
              <a:rPr lang="en-IN" dirty="0" smtClean="0"/>
              <a:t>	Threads S and T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3347864" y="2060848"/>
            <a:ext cx="4876800" cy="3556000"/>
            <a:chOff x="3886200" y="1549400"/>
            <a:chExt cx="4876800" cy="35560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791200" y="4572000"/>
              <a:ext cx="1828800" cy="533400"/>
            </a:xfrm>
            <a:prstGeom prst="curvedUpArrow">
              <a:avLst>
                <a:gd name="adj1" fmla="val 68571"/>
                <a:gd name="adj2" fmla="val 137143"/>
                <a:gd name="adj3" fmla="val 3333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886200" y="1562100"/>
              <a:ext cx="2514600" cy="3009900"/>
              <a:chOff x="2448" y="984"/>
              <a:chExt cx="1584" cy="1896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3040" y="984"/>
                <a:ext cx="73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Helvetica" pitchFamily="34" charset="0"/>
                  </a:rPr>
                  <a:t>Thread S</a:t>
                </a:r>
              </a:p>
            </p:txBody>
          </p: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 flipH="1">
                <a:off x="2448" y="1344"/>
                <a:ext cx="231" cy="1152"/>
                <a:chOff x="4608" y="816"/>
                <a:chExt cx="231" cy="1152"/>
              </a:xfrm>
            </p:grpSpPr>
            <p:sp>
              <p:nvSpPr>
                <p:cNvPr id="21" name="Text Box 8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4199" y="1273"/>
                  <a:ext cx="1049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>
                      <a:latin typeface="Helvetica" pitchFamily="34" charset="0"/>
                    </a:rPr>
                    <a:t>Stack growth</a:t>
                  </a:r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4608" y="816"/>
                  <a:ext cx="0" cy="11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1248" cy="384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B(while)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yield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2784" y="2256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run_new_thread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switch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781800" y="1549400"/>
              <a:ext cx="1981200" cy="3022600"/>
              <a:chOff x="4272" y="976"/>
              <a:chExt cx="1248" cy="1904"/>
            </a:xfrm>
          </p:grpSpPr>
          <p:sp>
            <p:nvSpPr>
              <p:cNvPr id="8" name="Text Box 16"/>
              <p:cNvSpPr txBox="1">
                <a:spLocks noChangeArrowheads="1"/>
              </p:cNvSpPr>
              <p:nvPr/>
            </p:nvSpPr>
            <p:spPr bwMode="auto">
              <a:xfrm>
                <a:off x="4503" y="976"/>
                <a:ext cx="73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Helvetica" pitchFamily="34" charset="0"/>
                  </a:rPr>
                  <a:t>Thread T</a:t>
                </a:r>
              </a:p>
            </p:txBody>
          </p:sp>
          <p:sp>
            <p:nvSpPr>
              <p:cNvPr id="9" name="Rectangle 17"/>
              <p:cNvSpPr>
                <a:spLocks noChangeArrowheads="1"/>
              </p:cNvSpPr>
              <p:nvPr/>
            </p:nvSpPr>
            <p:spPr bwMode="auto">
              <a:xfrm>
                <a:off x="4272" y="1200"/>
                <a:ext cx="1248" cy="384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10" name="Rectangle 18"/>
              <p:cNvSpPr>
                <a:spLocks noChangeArrowheads="1"/>
              </p:cNvSpPr>
              <p:nvPr/>
            </p:nvSpPr>
            <p:spPr bwMode="auto">
              <a:xfrm>
                <a:off x="4272" y="1584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B(while)</a:t>
                </a:r>
              </a:p>
            </p:txBody>
          </p:sp>
          <p:sp>
            <p:nvSpPr>
              <p:cNvPr id="11" name="Rectangle 19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1248" cy="33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yield</a:t>
                </a:r>
              </a:p>
            </p:txBody>
          </p:sp>
          <p:sp>
            <p:nvSpPr>
              <p:cNvPr id="12" name="Rectangle 20"/>
              <p:cNvSpPr>
                <a:spLocks noChangeArrowheads="1"/>
              </p:cNvSpPr>
              <p:nvPr/>
            </p:nvSpPr>
            <p:spPr bwMode="auto">
              <a:xfrm>
                <a:off x="4272" y="2256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run_new_thread</a:t>
                </a:r>
              </a:p>
            </p:txBody>
          </p:sp>
          <p:sp>
            <p:nvSpPr>
              <p:cNvPr id="13" name="Rectangle 21"/>
              <p:cNvSpPr>
                <a:spLocks noChangeArrowheads="1"/>
              </p:cNvSpPr>
              <p:nvPr/>
            </p:nvSpPr>
            <p:spPr bwMode="auto">
              <a:xfrm>
                <a:off x="4272" y="2544"/>
                <a:ext cx="1248" cy="336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>
                    <a:latin typeface="Helvetica" pitchFamily="34" charset="0"/>
                  </a:rPr>
                  <a:t>switch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28800"/>
            <a:ext cx="17494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altLang="ko-KR" smtClean="0">
                <a:latin typeface="Helvetica" charset="0"/>
                <a:ea typeface="Gulim" pitchFamily="34" charset="-127"/>
              </a:rPr>
              <a:t>Detour: Interrupt Controller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38600"/>
            <a:ext cx="8839200" cy="2667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Software Interrupt Set/Cleared by Software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Interrupt identity specified with ID line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000" smtClean="0">
                <a:latin typeface="Helvetica" charset="0"/>
                <a:ea typeface="Gulim" pitchFamily="34" charset="-127"/>
              </a:rPr>
              <a:t>Non-maskable interrupt line (NMI) can’t be disabled</a:t>
            </a:r>
          </a:p>
        </p:txBody>
      </p:sp>
      <p:sp>
        <p:nvSpPr>
          <p:cNvPr id="75780" name="Text Box 55"/>
          <p:cNvSpPr txBox="1">
            <a:spLocks noChangeArrowheads="1"/>
          </p:cNvSpPr>
          <p:nvPr/>
        </p:nvSpPr>
        <p:spPr bwMode="auto">
          <a:xfrm>
            <a:off x="304800" y="3733800"/>
            <a:ext cx="111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Network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3281363" y="2298700"/>
            <a:ext cx="2503487" cy="368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Helvetica" charset="0"/>
            </a:endParaRPr>
          </a:p>
        </p:txBody>
      </p:sp>
      <p:grpSp>
        <p:nvGrpSpPr>
          <p:cNvPr id="75782" name="Group 60"/>
          <p:cNvGrpSpPr>
            <a:grpSpLocks/>
          </p:cNvGrpSpPr>
          <p:nvPr/>
        </p:nvGrpSpPr>
        <p:grpSpPr bwMode="auto">
          <a:xfrm>
            <a:off x="5678488" y="1770063"/>
            <a:ext cx="1155700" cy="293687"/>
            <a:chOff x="3527" y="1190"/>
            <a:chExt cx="710" cy="178"/>
          </a:xfrm>
        </p:grpSpPr>
        <p:sp>
          <p:nvSpPr>
            <p:cNvPr id="75810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811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783" name="Line 13"/>
          <p:cNvSpPr>
            <a:spLocks noChangeShapeType="1"/>
          </p:cNvSpPr>
          <p:nvPr/>
        </p:nvSpPr>
        <p:spPr bwMode="auto">
          <a:xfrm flipH="1">
            <a:off x="6196013" y="16398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4" name="Text Box 14"/>
          <p:cNvSpPr txBox="1">
            <a:spLocks noChangeArrowheads="1"/>
          </p:cNvSpPr>
          <p:nvPr/>
        </p:nvSpPr>
        <p:spPr bwMode="auto">
          <a:xfrm>
            <a:off x="5857875" y="1316038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IntID</a:t>
            </a:r>
          </a:p>
        </p:txBody>
      </p:sp>
      <p:sp>
        <p:nvSpPr>
          <p:cNvPr id="75785" name="Text Box 15"/>
          <p:cNvSpPr txBox="1">
            <a:spLocks noChangeArrowheads="1"/>
          </p:cNvSpPr>
          <p:nvPr/>
        </p:nvSpPr>
        <p:spPr bwMode="auto">
          <a:xfrm>
            <a:off x="5715000" y="2133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Interrupt</a:t>
            </a:r>
          </a:p>
        </p:txBody>
      </p:sp>
      <p:sp>
        <p:nvSpPr>
          <p:cNvPr id="75786" name="Rectangle 16"/>
          <p:cNvSpPr>
            <a:spLocks noChangeArrowheads="1"/>
          </p:cNvSpPr>
          <p:nvPr/>
        </p:nvSpPr>
        <p:spPr bwMode="auto">
          <a:xfrm>
            <a:off x="4803775" y="1084263"/>
            <a:ext cx="455613" cy="18129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altLang="ko-KR">
                <a:latin typeface="Helvetica" charset="0"/>
              </a:rPr>
              <a:t>Interrupt Mask</a:t>
            </a:r>
          </a:p>
        </p:txBody>
      </p:sp>
      <p:sp>
        <p:nvSpPr>
          <p:cNvPr id="75787" name="Freeform 36"/>
          <p:cNvSpPr>
            <a:spLocks/>
          </p:cNvSpPr>
          <p:nvPr/>
        </p:nvSpPr>
        <p:spPr bwMode="auto">
          <a:xfrm>
            <a:off x="4497388" y="2608263"/>
            <a:ext cx="306387" cy="714375"/>
          </a:xfrm>
          <a:custGeom>
            <a:avLst/>
            <a:gdLst>
              <a:gd name="T0" fmla="*/ 0 w 240"/>
              <a:gd name="T1" fmla="*/ 2147483647 h 624"/>
              <a:gd name="T2" fmla="*/ 0 w 240"/>
              <a:gd name="T3" fmla="*/ 0 h 624"/>
              <a:gd name="T4" fmla="*/ 2147483647 w 240"/>
              <a:gd name="T5" fmla="*/ 0 h 624"/>
              <a:gd name="T6" fmla="*/ 0 60000 65536"/>
              <a:gd name="T7" fmla="*/ 0 60000 65536"/>
              <a:gd name="T8" fmla="*/ 0 60000 65536"/>
              <a:gd name="T9" fmla="*/ 0 w 240"/>
              <a:gd name="T10" fmla="*/ 0 h 624"/>
              <a:gd name="T11" fmla="*/ 240 w 24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88" name="AutoShape 41"/>
          <p:cNvSpPr>
            <a:spLocks noChangeArrowheads="1"/>
          </p:cNvSpPr>
          <p:nvPr/>
        </p:nvSpPr>
        <p:spPr bwMode="auto">
          <a:xfrm rot="-8552390">
            <a:off x="5784850" y="2344738"/>
            <a:ext cx="1133475" cy="1011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89" name="Text Box 42"/>
          <p:cNvSpPr txBox="1">
            <a:spLocks noChangeArrowheads="1"/>
          </p:cNvSpPr>
          <p:nvPr/>
        </p:nvSpPr>
        <p:spPr bwMode="auto">
          <a:xfrm>
            <a:off x="6096000" y="3254375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1800">
                <a:latin typeface="Helvetica" charset="0"/>
              </a:rPr>
              <a:t>Control</a:t>
            </a:r>
          </a:p>
        </p:txBody>
      </p:sp>
      <p:sp>
        <p:nvSpPr>
          <p:cNvPr id="75790" name="Rectangle 44"/>
          <p:cNvSpPr>
            <a:spLocks noChangeArrowheads="1"/>
          </p:cNvSpPr>
          <p:nvPr/>
        </p:nvSpPr>
        <p:spPr bwMode="auto">
          <a:xfrm>
            <a:off x="4132263" y="3325813"/>
            <a:ext cx="1271587" cy="646112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>
                <a:latin typeface="Helvetica" charset="0"/>
              </a:rPr>
              <a:t>Software</a:t>
            </a:r>
          </a:p>
          <a:p>
            <a:r>
              <a:rPr lang="en-US" altLang="ko-KR">
                <a:latin typeface="Helvetica" charset="0"/>
              </a:rPr>
              <a:t>Interrupt</a:t>
            </a:r>
          </a:p>
        </p:txBody>
      </p:sp>
      <p:grpSp>
        <p:nvGrpSpPr>
          <p:cNvPr id="75791" name="Group 61"/>
          <p:cNvGrpSpPr>
            <a:grpSpLocks/>
          </p:cNvGrpSpPr>
          <p:nvPr/>
        </p:nvGrpSpPr>
        <p:grpSpPr bwMode="auto">
          <a:xfrm>
            <a:off x="7369175" y="2974975"/>
            <a:ext cx="608013" cy="950913"/>
            <a:chOff x="4578" y="2034"/>
            <a:chExt cx="417" cy="651"/>
          </a:xfrm>
        </p:grpSpPr>
        <p:sp>
          <p:nvSpPr>
            <p:cNvPr id="75808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5809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altLang="ko-KR" sz="1800">
                  <a:latin typeface="Helvetica" charset="0"/>
                </a:rPr>
                <a:t>NMI</a:t>
              </a:r>
            </a:p>
          </p:txBody>
        </p:sp>
      </p:grpSp>
      <p:sp>
        <p:nvSpPr>
          <p:cNvPr id="75792" name="Oval 8"/>
          <p:cNvSpPr>
            <a:spLocks noChangeArrowheads="1"/>
          </p:cNvSpPr>
          <p:nvPr/>
        </p:nvSpPr>
        <p:spPr bwMode="auto">
          <a:xfrm>
            <a:off x="6764338" y="990600"/>
            <a:ext cx="1922462" cy="2036763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75793" name="Text Box 6"/>
          <p:cNvSpPr txBox="1">
            <a:spLocks noChangeArrowheads="1"/>
          </p:cNvSpPr>
          <p:nvPr/>
        </p:nvSpPr>
        <p:spPr bwMode="auto">
          <a:xfrm>
            <a:off x="7315200" y="14478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altLang="ko-KR" sz="3200">
                <a:latin typeface="Helvetica" charset="0"/>
              </a:rPr>
              <a:t>CPU</a:t>
            </a:r>
          </a:p>
        </p:txBody>
      </p:sp>
      <p:sp>
        <p:nvSpPr>
          <p:cNvPr id="75794" name="Line 40"/>
          <p:cNvSpPr>
            <a:spLocks noChangeShapeType="1"/>
          </p:cNvSpPr>
          <p:nvPr/>
        </p:nvSpPr>
        <p:spPr bwMode="auto">
          <a:xfrm>
            <a:off x="3592513" y="22875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5" name="Line 37"/>
          <p:cNvSpPr>
            <a:spLocks noChangeShapeType="1"/>
          </p:cNvSpPr>
          <p:nvPr/>
        </p:nvSpPr>
        <p:spPr bwMode="auto">
          <a:xfrm>
            <a:off x="2971800" y="13176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6" name="Line 38"/>
          <p:cNvSpPr>
            <a:spLocks noChangeShapeType="1"/>
          </p:cNvSpPr>
          <p:nvPr/>
        </p:nvSpPr>
        <p:spPr bwMode="auto">
          <a:xfrm>
            <a:off x="2438400" y="16414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7" name="Line 39"/>
          <p:cNvSpPr>
            <a:spLocks noChangeShapeType="1"/>
          </p:cNvSpPr>
          <p:nvPr/>
        </p:nvSpPr>
        <p:spPr bwMode="auto">
          <a:xfrm>
            <a:off x="2514600" y="19637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8" name="Line 52"/>
          <p:cNvSpPr>
            <a:spLocks noChangeShapeType="1"/>
          </p:cNvSpPr>
          <p:nvPr/>
        </p:nvSpPr>
        <p:spPr bwMode="auto">
          <a:xfrm>
            <a:off x="838200" y="7620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99" name="Line 53"/>
          <p:cNvSpPr>
            <a:spLocks noChangeShapeType="1"/>
          </p:cNvSpPr>
          <p:nvPr/>
        </p:nvSpPr>
        <p:spPr bwMode="auto">
          <a:xfrm flipV="1">
            <a:off x="838200" y="24177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800" name="Rectangle 59"/>
          <p:cNvSpPr>
            <a:spLocks noChangeArrowheads="1"/>
          </p:cNvSpPr>
          <p:nvPr/>
        </p:nvSpPr>
        <p:spPr bwMode="auto">
          <a:xfrm>
            <a:off x="5224463" y="1084263"/>
            <a:ext cx="454025" cy="18129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altLang="ko-KR">
                <a:latin typeface="Helvetica" charset="0"/>
              </a:rPr>
              <a:t>Priority Encoder</a:t>
            </a:r>
          </a:p>
        </p:txBody>
      </p:sp>
      <p:sp>
        <p:nvSpPr>
          <p:cNvPr id="75801" name="Rectangle 45"/>
          <p:cNvSpPr>
            <a:spLocks noChangeArrowheads="1"/>
          </p:cNvSpPr>
          <p:nvPr/>
        </p:nvSpPr>
        <p:spPr bwMode="auto">
          <a:xfrm rot="5400000">
            <a:off x="3022601" y="2549525"/>
            <a:ext cx="1358900" cy="454025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>
                <a:latin typeface="Helvetica" charset="0"/>
              </a:rPr>
              <a:t>Timer</a:t>
            </a:r>
          </a:p>
        </p:txBody>
      </p:sp>
      <p:sp>
        <p:nvSpPr>
          <p:cNvPr id="75802" name="cddrive"/>
          <p:cNvSpPr>
            <a:spLocks noEditPoints="1" noChangeArrowheads="1"/>
          </p:cNvSpPr>
          <p:nvPr/>
        </p:nvSpPr>
        <p:spPr bwMode="auto">
          <a:xfrm>
            <a:off x="1447800" y="533400"/>
            <a:ext cx="1295400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64"/>
          <p:cNvSpPr>
            <a:spLocks noChangeShapeType="1"/>
          </p:cNvSpPr>
          <p:nvPr/>
        </p:nvSpPr>
        <p:spPr bwMode="auto">
          <a:xfrm flipH="1" flipV="1">
            <a:off x="2679700" y="10906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804" name="printer2"/>
          <p:cNvSpPr>
            <a:spLocks noEditPoints="1" noChangeArrowheads="1"/>
          </p:cNvSpPr>
          <p:nvPr/>
        </p:nvSpPr>
        <p:spPr bwMode="auto">
          <a:xfrm>
            <a:off x="1143000" y="1295400"/>
            <a:ext cx="1285875" cy="6048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w 21600"/>
              <a:gd name="T21" fmla="*/ 2147483647 h 21600"/>
              <a:gd name="T22" fmla="*/ 2147483647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805" name="Group 68"/>
          <p:cNvGrpSpPr>
            <a:grpSpLocks/>
          </p:cNvGrpSpPr>
          <p:nvPr/>
        </p:nvGrpSpPr>
        <p:grpSpPr bwMode="auto">
          <a:xfrm>
            <a:off x="6934200" y="2133600"/>
            <a:ext cx="1557338" cy="369888"/>
            <a:chOff x="4377" y="758"/>
            <a:chExt cx="981" cy="233"/>
          </a:xfrm>
        </p:grpSpPr>
        <p:sp>
          <p:nvSpPr>
            <p:cNvPr id="75806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5807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altLang="ko-KR" sz="1800">
                  <a:latin typeface="Helvetica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04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Number of </a:t>
            </a:r>
            <a:r>
              <a:rPr lang="en-US" dirty="0" smtClean="0"/>
              <a:t>Processes,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Windows?</a:t>
            </a:r>
          </a:p>
          <a:p>
            <a:r>
              <a:rPr lang="en-US" dirty="0" smtClean="0"/>
              <a:t>Linux?</a:t>
            </a:r>
          </a:p>
          <a:p>
            <a:r>
              <a:rPr lang="en-US" dirty="0" smtClean="0"/>
              <a:t>Mac OS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How Many Threads and Processes are Enough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19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smtClean="0"/>
              <a:t>to know </a:t>
            </a:r>
            <a:r>
              <a:rPr lang="en-US" dirty="0" smtClean="0"/>
              <a:t>Nachos</a:t>
            </a:r>
          </a:p>
          <a:p>
            <a:r>
              <a:rPr lang="en-US" dirty="0" smtClean="0"/>
              <a:t>Start project 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>Questions / Examples </a:t>
            </a:r>
            <a:r>
              <a:rPr lang="en-US" dirty="0" smtClean="0"/>
              <a:t>about Process and Thread?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18435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1844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844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1843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1843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1844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1844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0" y="5715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0483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050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050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0484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050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050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0489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0490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0491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0492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0493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4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5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0496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143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2531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2550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2551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2532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2548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2549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253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253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253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254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254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524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1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4579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459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459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4580" name="Group 22"/>
          <p:cNvGrpSpPr>
            <a:grpSpLocks/>
          </p:cNvGrpSpPr>
          <p:nvPr/>
        </p:nvGrpSpPr>
        <p:grpSpPr bwMode="auto">
          <a:xfrm>
            <a:off x="4267200" y="1203325"/>
            <a:ext cx="1524000" cy="708025"/>
            <a:chOff x="2448" y="1920"/>
            <a:chExt cx="960" cy="446"/>
          </a:xfrm>
        </p:grpSpPr>
        <p:sp>
          <p:nvSpPr>
            <p:cNvPr id="24596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4597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6"/>
          <p:cNvSpPr txBox="1">
            <a:spLocks noChangeArrowheads="1"/>
          </p:cNvSpPr>
          <p:nvPr/>
        </p:nvSpPr>
        <p:spPr bwMode="auto">
          <a:xfrm>
            <a:off x="5710238" y="2133600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0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4592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0" y="19812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6627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6647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6648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6628" name="Group 22"/>
          <p:cNvGrpSpPr>
            <a:grpSpLocks/>
          </p:cNvGrpSpPr>
          <p:nvPr/>
        </p:nvGrpSpPr>
        <p:grpSpPr bwMode="auto">
          <a:xfrm>
            <a:off x="4267200" y="1836738"/>
            <a:ext cx="1524000" cy="708025"/>
            <a:chOff x="2448" y="1920"/>
            <a:chExt cx="960" cy="446"/>
          </a:xfrm>
        </p:grpSpPr>
        <p:sp>
          <p:nvSpPr>
            <p:cNvPr id="26645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6646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9" name="Line 15"/>
          <p:cNvSpPr>
            <a:spLocks noChangeShapeType="1"/>
          </p:cNvSpPr>
          <p:nvPr/>
        </p:nvSpPr>
        <p:spPr bwMode="auto">
          <a:xfrm>
            <a:off x="6629400" y="21415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5710238" y="26511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26633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6636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6637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6638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39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40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6641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32004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28675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28695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8696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28676" name="Group 22"/>
          <p:cNvGrpSpPr>
            <a:grpSpLocks/>
          </p:cNvGrpSpPr>
          <p:nvPr/>
        </p:nvGrpSpPr>
        <p:grpSpPr bwMode="auto">
          <a:xfrm>
            <a:off x="4267200" y="1836738"/>
            <a:ext cx="1524000" cy="708025"/>
            <a:chOff x="2448" y="1920"/>
            <a:chExt cx="960" cy="446"/>
          </a:xfrm>
        </p:grpSpPr>
        <p:sp>
          <p:nvSpPr>
            <p:cNvPr id="28693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28694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Line 15"/>
          <p:cNvSpPr>
            <a:spLocks noChangeShapeType="1"/>
          </p:cNvSpPr>
          <p:nvPr/>
        </p:nvSpPr>
        <p:spPr bwMode="auto">
          <a:xfrm>
            <a:off x="6629400" y="21415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5710238" y="26511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28683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28684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28685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28686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7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8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28689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3657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481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0723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074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074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30724" name="Group 22"/>
          <p:cNvGrpSpPr>
            <a:grpSpLocks/>
          </p:cNvGrpSpPr>
          <p:nvPr/>
        </p:nvGrpSpPr>
        <p:grpSpPr bwMode="auto">
          <a:xfrm>
            <a:off x="4267200" y="2446338"/>
            <a:ext cx="1524000" cy="708025"/>
            <a:chOff x="2448" y="1920"/>
            <a:chExt cx="960" cy="446"/>
          </a:xfrm>
        </p:grpSpPr>
        <p:sp>
          <p:nvSpPr>
            <p:cNvPr id="30742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0743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Line 15"/>
          <p:cNvSpPr>
            <a:spLocks noChangeShapeType="1"/>
          </p:cNvSpPr>
          <p:nvPr/>
        </p:nvSpPr>
        <p:spPr bwMode="auto">
          <a:xfrm>
            <a:off x="6629400" y="27511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16"/>
          <p:cNvSpPr txBox="1">
            <a:spLocks noChangeArrowheads="1"/>
          </p:cNvSpPr>
          <p:nvPr/>
        </p:nvSpPr>
        <p:spPr bwMode="auto">
          <a:xfrm>
            <a:off x="5710238" y="32607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0731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0732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0733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0734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0735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6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7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0738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419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3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2771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279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279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32772" name="Group 22"/>
          <p:cNvGrpSpPr>
            <a:grpSpLocks/>
          </p:cNvGrpSpPr>
          <p:nvPr/>
        </p:nvGrpSpPr>
        <p:grpSpPr bwMode="auto">
          <a:xfrm>
            <a:off x="4267200" y="2446338"/>
            <a:ext cx="1524000" cy="708025"/>
            <a:chOff x="2448" y="1920"/>
            <a:chExt cx="960" cy="446"/>
          </a:xfrm>
        </p:grpSpPr>
        <p:sp>
          <p:nvSpPr>
            <p:cNvPr id="3279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279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Line 15"/>
          <p:cNvSpPr>
            <a:spLocks noChangeShapeType="1"/>
          </p:cNvSpPr>
          <p:nvPr/>
        </p:nvSpPr>
        <p:spPr bwMode="auto">
          <a:xfrm>
            <a:off x="6629400" y="27511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16"/>
          <p:cNvSpPr txBox="1">
            <a:spLocks noChangeArrowheads="1"/>
          </p:cNvSpPr>
          <p:nvPr/>
        </p:nvSpPr>
        <p:spPr bwMode="auto">
          <a:xfrm>
            <a:off x="5710238" y="3260725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2778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2779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2780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2781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2782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2783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4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5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2786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8768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0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4819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4841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4842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4821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4839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4840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4827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4828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4829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4830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4831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4832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3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4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4835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1143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6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found in the course website</a:t>
            </a:r>
          </a:p>
          <a:p>
            <a:pPr lvl="1"/>
            <a:r>
              <a:rPr lang="en-US" dirty="0" smtClean="0"/>
              <a:t>Under the heading “Projects and Nachos”</a:t>
            </a:r>
          </a:p>
          <a:p>
            <a:endParaRPr lang="en-US" dirty="0" smtClean="0"/>
          </a:p>
          <a:p>
            <a:r>
              <a:rPr lang="en-US" dirty="0" smtClean="0"/>
              <a:t>Stock </a:t>
            </a:r>
            <a:r>
              <a:rPr lang="en-US" dirty="0"/>
              <a:t>Nachos has an incomplete thread system. </a:t>
            </a:r>
            <a:r>
              <a:rPr lang="en-US" dirty="0" smtClean="0"/>
              <a:t>Your job is to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it, and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it to solve several synchronization </a:t>
            </a:r>
            <a:r>
              <a:rPr lang="en-US" dirty="0" smtClean="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28399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4572000"/>
            <a:ext cx="51054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latin typeface="Helvetica" charset="0"/>
              </a:rPr>
              <a:t>Stack holds function arguments, return address</a:t>
            </a:r>
          </a:p>
          <a:p>
            <a:r>
              <a:rPr lang="en-US" smtClean="0">
                <a:latin typeface="Helvetica" charset="0"/>
              </a:rPr>
              <a:t>Permits recursive execution</a:t>
            </a:r>
          </a:p>
          <a:p>
            <a:r>
              <a:rPr lang="en-US" smtClean="0">
                <a:latin typeface="Helvetica" charset="0"/>
              </a:rPr>
              <a:t>Crucial to modern languages</a:t>
            </a:r>
          </a:p>
          <a:p>
            <a:endParaRPr lang="en-US" smtClean="0">
              <a:latin typeface="Helvetica" charset="0"/>
            </a:endParaRPr>
          </a:p>
        </p:txBody>
      </p:sp>
      <p:grpSp>
        <p:nvGrpSpPr>
          <p:cNvPr id="36867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6889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6890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6869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6887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6888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6875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6876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6877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6880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1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2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6883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1524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5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38914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38938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38939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57769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tmp=2</a:t>
            </a:r>
          </a:p>
          <a:p>
            <a:r>
              <a:rPr lang="en-US">
                <a:latin typeface="Helvetica" charset="0"/>
              </a:rPr>
              <a:t>   ret=addrV</a:t>
            </a:r>
          </a:p>
        </p:txBody>
      </p:sp>
      <p:grpSp>
        <p:nvGrpSpPr>
          <p:cNvPr id="38916" name="Group 22"/>
          <p:cNvGrpSpPr>
            <a:grpSpLocks/>
          </p:cNvGrpSpPr>
          <p:nvPr/>
        </p:nvGrpSpPr>
        <p:grpSpPr bwMode="auto">
          <a:xfrm>
            <a:off x="4267200" y="3048000"/>
            <a:ext cx="1524000" cy="708025"/>
            <a:chOff x="2448" y="1920"/>
            <a:chExt cx="960" cy="446"/>
          </a:xfrm>
        </p:grpSpPr>
        <p:sp>
          <p:nvSpPr>
            <p:cNvPr id="38936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38937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Line 15"/>
          <p:cNvSpPr>
            <a:spLocks noChangeShapeType="1"/>
          </p:cNvSpPr>
          <p:nvPr/>
        </p:nvSpPr>
        <p:spPr bwMode="auto">
          <a:xfrm>
            <a:off x="66294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16"/>
          <p:cNvSpPr txBox="1">
            <a:spLocks noChangeArrowheads="1"/>
          </p:cNvSpPr>
          <p:nvPr/>
        </p:nvSpPr>
        <p:spPr bwMode="auto">
          <a:xfrm>
            <a:off x="5710238" y="38623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38922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38923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38924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38925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38927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28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29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38930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2414032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38934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38935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2331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99E-6 -7.96665E-7 L 0.00052 0.059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9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0962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0985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0986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0963" name="Group 22"/>
          <p:cNvGrpSpPr>
            <a:grpSpLocks/>
          </p:cNvGrpSpPr>
          <p:nvPr/>
        </p:nvGrpSpPr>
        <p:grpSpPr bwMode="auto">
          <a:xfrm>
            <a:off x="4267200" y="2438400"/>
            <a:ext cx="1524000" cy="708025"/>
            <a:chOff x="2448" y="1920"/>
            <a:chExt cx="960" cy="446"/>
          </a:xfrm>
        </p:grpSpPr>
        <p:sp>
          <p:nvSpPr>
            <p:cNvPr id="40983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0984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4" name="Line 15"/>
          <p:cNvSpPr>
            <a:spLocks noChangeShapeType="1"/>
          </p:cNvSpPr>
          <p:nvPr/>
        </p:nvSpPr>
        <p:spPr bwMode="auto">
          <a:xfrm>
            <a:off x="6629400" y="2743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5710238" y="32527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57769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C: ret=addrU</a:t>
            </a:r>
          </a:p>
        </p:txBody>
      </p:sp>
      <p:sp>
        <p:nvSpPr>
          <p:cNvPr id="40969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0970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0971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0972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0973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0974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5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6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0977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52578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0981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0982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664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3010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3032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3033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3011" name="Group 22"/>
          <p:cNvGrpSpPr>
            <a:grpSpLocks/>
          </p:cNvGrpSpPr>
          <p:nvPr/>
        </p:nvGrpSpPr>
        <p:grpSpPr bwMode="auto">
          <a:xfrm>
            <a:off x="4267200" y="1828800"/>
            <a:ext cx="1524000" cy="708025"/>
            <a:chOff x="2448" y="1920"/>
            <a:chExt cx="960" cy="446"/>
          </a:xfrm>
        </p:grpSpPr>
        <p:sp>
          <p:nvSpPr>
            <p:cNvPr id="43030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3031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2" name="Line 15"/>
          <p:cNvSpPr>
            <a:spLocks noChangeShapeType="1"/>
          </p:cNvSpPr>
          <p:nvPr/>
        </p:nvSpPr>
        <p:spPr bwMode="auto">
          <a:xfrm>
            <a:off x="6629400" y="2133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16"/>
          <p:cNvSpPr txBox="1">
            <a:spLocks noChangeArrowheads="1"/>
          </p:cNvSpPr>
          <p:nvPr/>
        </p:nvSpPr>
        <p:spPr bwMode="auto">
          <a:xfrm>
            <a:off x="5710238" y="26431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7769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B: ret=addrY</a:t>
            </a:r>
          </a:p>
        </p:txBody>
      </p:sp>
      <p:sp>
        <p:nvSpPr>
          <p:cNvPr id="43016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3017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3018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3019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3020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3021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2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3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3024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40386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3028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3029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980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5058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5079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5080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grpSp>
        <p:nvGrpSpPr>
          <p:cNvPr id="45059" name="Group 22"/>
          <p:cNvGrpSpPr>
            <a:grpSpLocks/>
          </p:cNvGrpSpPr>
          <p:nvPr/>
        </p:nvGrpSpPr>
        <p:grpSpPr bwMode="auto">
          <a:xfrm>
            <a:off x="4267200" y="1219200"/>
            <a:ext cx="1524000" cy="708025"/>
            <a:chOff x="2448" y="1920"/>
            <a:chExt cx="960" cy="446"/>
          </a:xfrm>
        </p:grpSpPr>
        <p:sp>
          <p:nvSpPr>
            <p:cNvPr id="45077" name="Text Box 12"/>
            <p:cNvSpPr txBox="1">
              <a:spLocks noChangeArrowheads="1"/>
            </p:cNvSpPr>
            <p:nvPr/>
          </p:nvSpPr>
          <p:spPr bwMode="auto">
            <a:xfrm>
              <a:off x="2448" y="192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2000">
                  <a:latin typeface="Helvetica" charset="0"/>
                </a:rPr>
                <a:t>Stack</a:t>
              </a:r>
            </a:p>
            <a:p>
              <a:r>
                <a:rPr lang="en-US" sz="2000">
                  <a:latin typeface="Helvetica" charset="0"/>
                </a:rPr>
                <a:t>Pointer</a:t>
              </a:r>
            </a:p>
          </p:txBody>
        </p:sp>
        <p:sp>
          <p:nvSpPr>
            <p:cNvPr id="45078" name="Line 14"/>
            <p:cNvSpPr>
              <a:spLocks noChangeShapeType="1"/>
            </p:cNvSpPr>
            <p:nvPr/>
          </p:nvSpPr>
          <p:spPr bwMode="auto">
            <a:xfrm>
              <a:off x="3024" y="211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0" name="Line 15"/>
          <p:cNvSpPr>
            <a:spLocks noChangeShapeType="1"/>
          </p:cNvSpPr>
          <p:nvPr/>
        </p:nvSpPr>
        <p:spPr bwMode="auto">
          <a:xfrm>
            <a:off x="66294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16"/>
          <p:cNvSpPr txBox="1">
            <a:spLocks noChangeArrowheads="1"/>
          </p:cNvSpPr>
          <p:nvPr/>
        </p:nvSpPr>
        <p:spPr bwMode="auto">
          <a:xfrm>
            <a:off x="5710238" y="2033588"/>
            <a:ext cx="186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Stack Growth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57769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A: tmp=1</a:t>
            </a:r>
          </a:p>
          <a:p>
            <a:r>
              <a:rPr lang="en-US">
                <a:latin typeface="Helvetica" charset="0"/>
              </a:rPr>
              <a:t>   ret=addrZ</a:t>
            </a:r>
          </a:p>
        </p:txBody>
      </p:sp>
      <p:sp>
        <p:nvSpPr>
          <p:cNvPr id="45063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5064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5065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5066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5067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5068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69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70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5071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23622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507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5076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65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Review: Execution Stack Example</a:t>
            </a:r>
          </a:p>
        </p:txBody>
      </p:sp>
      <p:grpSp>
        <p:nvGrpSpPr>
          <p:cNvPr id="47106" name="Group 19"/>
          <p:cNvGrpSpPr>
            <a:grpSpLocks/>
          </p:cNvGrpSpPr>
          <p:nvPr/>
        </p:nvGrpSpPr>
        <p:grpSpPr bwMode="auto">
          <a:xfrm>
            <a:off x="1295400" y="838200"/>
            <a:ext cx="2286000" cy="5583238"/>
            <a:chOff x="528" y="528"/>
            <a:chExt cx="1440" cy="3517"/>
          </a:xfrm>
        </p:grpSpPr>
        <p:sp>
          <p:nvSpPr>
            <p:cNvPr id="47121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4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47122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A(1);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Helvetica" charset="0"/>
                </a:rPr>
                <a:t>exit;</a:t>
              </a:r>
            </a:p>
          </p:txBody>
        </p:sp>
      </p:grpSp>
      <p:sp>
        <p:nvSpPr>
          <p:cNvPr id="47107" name="TextBox 15"/>
          <p:cNvSpPr txBox="1">
            <a:spLocks noChangeArrowheads="1"/>
          </p:cNvSpPr>
          <p:nvPr/>
        </p:nvSpPr>
        <p:spPr bwMode="auto">
          <a:xfrm>
            <a:off x="407988" y="10668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addrX:</a:t>
            </a:r>
          </a:p>
        </p:txBody>
      </p:sp>
      <p:sp>
        <p:nvSpPr>
          <p:cNvPr id="47108" name="TextBox 16"/>
          <p:cNvSpPr txBox="1">
            <a:spLocks noChangeArrowheads="1"/>
          </p:cNvSpPr>
          <p:nvPr/>
        </p:nvSpPr>
        <p:spPr bwMode="auto">
          <a:xfrm>
            <a:off x="407988" y="2297113"/>
            <a:ext cx="898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addrY:</a:t>
            </a:r>
          </a:p>
        </p:txBody>
      </p:sp>
      <p:sp>
        <p:nvSpPr>
          <p:cNvPr id="47109" name="TextBox 17"/>
          <p:cNvSpPr txBox="1">
            <a:spLocks noChangeArrowheads="1"/>
          </p:cNvSpPr>
          <p:nvPr/>
        </p:nvSpPr>
        <p:spPr bwMode="auto">
          <a:xfrm>
            <a:off x="381000" y="3973513"/>
            <a:ext cx="96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addrU:</a:t>
            </a:r>
          </a:p>
        </p:txBody>
      </p:sp>
      <p:sp>
        <p:nvSpPr>
          <p:cNvPr id="47110" name="TextBox 18"/>
          <p:cNvSpPr txBox="1">
            <a:spLocks noChangeArrowheads="1"/>
          </p:cNvSpPr>
          <p:nvPr/>
        </p:nvSpPr>
        <p:spPr bwMode="auto">
          <a:xfrm>
            <a:off x="381000" y="51927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addrV: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81000" y="60309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addrZ:</a:t>
            </a:r>
          </a:p>
        </p:txBody>
      </p:sp>
      <p:sp>
        <p:nvSpPr>
          <p:cNvPr id="47112" name="TextBox 20"/>
          <p:cNvSpPr txBox="1">
            <a:spLocks noChangeArrowheads="1"/>
          </p:cNvSpPr>
          <p:nvPr/>
        </p:nvSpPr>
        <p:spPr bwMode="auto">
          <a:xfrm>
            <a:off x="706438" y="12954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3" name="TextBox 21"/>
          <p:cNvSpPr txBox="1">
            <a:spLocks noChangeArrowheads="1"/>
          </p:cNvSpPr>
          <p:nvPr/>
        </p:nvSpPr>
        <p:spPr bwMode="auto">
          <a:xfrm>
            <a:off x="706438" y="266700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4" name="TextBox 22"/>
          <p:cNvSpPr txBox="1">
            <a:spLocks noChangeArrowheads="1"/>
          </p:cNvSpPr>
          <p:nvPr/>
        </p:nvSpPr>
        <p:spPr bwMode="auto">
          <a:xfrm>
            <a:off x="706438" y="4133850"/>
            <a:ext cx="249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r>
              <a:rPr lang="en-US" sz="1800">
                <a:latin typeface="Helvetica" charset="0"/>
              </a:rPr>
              <a:t>.</a:t>
            </a:r>
          </a:p>
          <a:p>
            <a:endParaRPr lang="en-US" sz="1800">
              <a:latin typeface="Helvetica" charset="0"/>
            </a:endParaRPr>
          </a:p>
        </p:txBody>
      </p:sp>
      <p:sp>
        <p:nvSpPr>
          <p:cNvPr id="47115" name="TextBox 23"/>
          <p:cNvSpPr txBox="1">
            <a:spLocks noChangeArrowheads="1"/>
          </p:cNvSpPr>
          <p:nvPr/>
        </p:nvSpPr>
        <p:spPr bwMode="auto">
          <a:xfrm>
            <a:off x="685800" y="5429250"/>
            <a:ext cx="24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  <a:p>
            <a:r>
              <a:rPr lang="en-US" sz="1600">
                <a:latin typeface="Helvetica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6096000"/>
            <a:ext cx="3581400" cy="228600"/>
          </a:xfrm>
          <a:prstGeom prst="rect">
            <a:avLst/>
          </a:prstGeom>
          <a:solidFill>
            <a:srgbClr val="FF0000">
              <a:alpha val="39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1800">
              <a:latin typeface="Helvetica" charset="0"/>
            </a:endParaRPr>
          </a:p>
        </p:txBody>
      </p:sp>
      <p:sp>
        <p:nvSpPr>
          <p:cNvPr id="47119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Helvetica" charset="0"/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756275" y="4479925"/>
            <a:ext cx="1109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000">
                <a:latin typeface="Helvetica" charset="0"/>
              </a:rPr>
              <a:t>Output: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2</a:t>
            </a:r>
          </a:p>
          <a:p>
            <a:r>
              <a:rPr lang="en-US" sz="2000">
                <a:solidFill>
                  <a:srgbClr val="233AE1"/>
                </a:solidFill>
                <a:latin typeface="Helvetica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444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d</a:t>
            </a:r>
            <a:r>
              <a:rPr lang="en-US" dirty="0" smtClean="0"/>
              <a:t>ocs [40 points]</a:t>
            </a:r>
          </a:p>
          <a:p>
            <a:pPr lvl="1"/>
            <a:r>
              <a:rPr lang="en-US" dirty="0" smtClean="0"/>
              <a:t>First draft [10 points]</a:t>
            </a:r>
          </a:p>
          <a:p>
            <a:pPr lvl="1"/>
            <a:r>
              <a:rPr lang="en-US" dirty="0" smtClean="0"/>
              <a:t>Design review [10 points]</a:t>
            </a:r>
          </a:p>
          <a:p>
            <a:pPr lvl="1"/>
            <a:r>
              <a:rPr lang="en-US" dirty="0" smtClean="0"/>
              <a:t>Final design doc [20 points]</a:t>
            </a:r>
          </a:p>
          <a:p>
            <a:endParaRPr lang="en-US" dirty="0" smtClean="0"/>
          </a:p>
          <a:p>
            <a:r>
              <a:rPr lang="en-US" dirty="0" smtClean="0"/>
              <a:t>Code [60 points]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project as a whole along with its parts</a:t>
            </a:r>
          </a:p>
          <a:p>
            <a:endParaRPr lang="en-US" dirty="0"/>
          </a:p>
          <a:p>
            <a:r>
              <a:rPr lang="en-US" dirty="0" smtClean="0"/>
              <a:t>Header must contain the following info</a:t>
            </a:r>
          </a:p>
          <a:p>
            <a:pPr lvl="1"/>
            <a:r>
              <a:rPr lang="en-US" dirty="0" smtClean="0"/>
              <a:t>Project Name and #</a:t>
            </a:r>
          </a:p>
          <a:p>
            <a:pPr lvl="1"/>
            <a:r>
              <a:rPr lang="en-US" dirty="0" smtClean="0"/>
              <a:t>Group Members Name and ID</a:t>
            </a:r>
          </a:p>
          <a:p>
            <a:pPr lvl="1"/>
            <a:r>
              <a:rPr lang="en-US" dirty="0" smtClean="0"/>
              <a:t>Section #</a:t>
            </a:r>
          </a:p>
          <a:p>
            <a:pPr lvl="1"/>
            <a:r>
              <a:rPr lang="en-US" dirty="0" smtClean="0"/>
              <a:t>TA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Each part of the project should be explained using the following structure</a:t>
            </a:r>
          </a:p>
          <a:p>
            <a:endParaRPr lang="en-US" dirty="0"/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Correctness Constraints</a:t>
            </a:r>
          </a:p>
          <a:p>
            <a:r>
              <a:rPr lang="en-US" dirty="0" smtClean="0"/>
              <a:t>Declarations</a:t>
            </a:r>
          </a:p>
          <a:p>
            <a:r>
              <a:rPr lang="en-US" dirty="0" smtClean="0"/>
              <a:t>Descriptions</a:t>
            </a:r>
          </a:p>
          <a:p>
            <a:r>
              <a:rPr lang="en-US" dirty="0" smtClean="0"/>
              <a:t>Testing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Threads </a:t>
            </a:r>
            <a:r>
              <a:rPr lang="en-US" dirty="0"/>
              <a:t>within the same process share the same heap and </a:t>
            </a:r>
            <a:r>
              <a:rPr lang="en-US" dirty="0" smtClean="0"/>
              <a:t>stack.</a:t>
            </a:r>
          </a:p>
          <a:p>
            <a:pPr marL="514350" indent="-514350">
              <a:buAutoNum type="arabicPeriod"/>
            </a:pPr>
            <a:r>
              <a:rPr lang="en-US" dirty="0" smtClean="0"/>
              <a:t>Preemptive </a:t>
            </a:r>
            <a:r>
              <a:rPr lang="en-US" dirty="0"/>
              <a:t>multithreading requires threads to give up the CPU using the yield() system </a:t>
            </a:r>
            <a:r>
              <a:rPr lang="en-US" dirty="0" smtClean="0"/>
              <a:t>call.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Despite </a:t>
            </a:r>
            <a:r>
              <a:rPr lang="en-US" dirty="0"/>
              <a:t>the overhead of context switching, multithreading can provide speed-up even </a:t>
            </a:r>
            <a:r>
              <a:rPr lang="en-US" dirty="0" smtClean="0"/>
              <a:t>on </a:t>
            </a:r>
            <a:r>
              <a:rPr lang="en-US" dirty="0"/>
              <a:t>a single-core </a:t>
            </a:r>
            <a:r>
              <a:rPr lang="en-US" dirty="0" err="1"/>
              <a:t>cpu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78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OS data structure that represents a running </a:t>
            </a:r>
            <a:r>
              <a:rPr lang="en-US" dirty="0" smtClean="0"/>
              <a:t>process?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of the similarities and differences between interrupts and system calls</a:t>
            </a:r>
            <a:r>
              <a:rPr lang="en-US" dirty="0" smtClean="0"/>
              <a:t>? What </a:t>
            </a:r>
            <a:r>
              <a:rPr lang="en-US" dirty="0"/>
              <a:t>roles do they play in preemptive and non-preemptive multithreading?</a:t>
            </a:r>
          </a:p>
        </p:txBody>
      </p:sp>
    </p:spTree>
    <p:extLst>
      <p:ext uri="{BB962C8B-B14F-4D97-AF65-F5344CB8AC3E}">
        <p14:creationId xmlns:p14="http://schemas.microsoft.com/office/powerpoint/2010/main" val="13155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2561</Words>
  <Application>Microsoft Office PowerPoint</Application>
  <PresentationFormat>On-screen Show (4:3)</PresentationFormat>
  <Paragraphs>977</Paragraphs>
  <Slides>45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CS 162 Discussion Section Week 2</vt:lpstr>
      <vt:lpstr>Who am I?</vt:lpstr>
      <vt:lpstr>Administrivia</vt:lpstr>
      <vt:lpstr>Project 1</vt:lpstr>
      <vt:lpstr>Project 1 Grading</vt:lpstr>
      <vt:lpstr>Design Document</vt:lpstr>
      <vt:lpstr>Design Document Structure</vt:lpstr>
      <vt:lpstr>True/False</vt:lpstr>
      <vt:lpstr>Short Answers</vt:lpstr>
      <vt:lpstr>Why Processes &amp; Threads?</vt:lpstr>
      <vt:lpstr>Why Processes &amp; Threads?</vt:lpstr>
      <vt:lpstr>Why Processes &amp; Threads?</vt:lpstr>
      <vt:lpstr>Why Processes &amp; Threads?</vt:lpstr>
      <vt:lpstr>Why Processes &amp; Threads?</vt:lpstr>
      <vt:lpstr>Putting it together: Process</vt:lpstr>
      <vt:lpstr>Putting it together: Processes</vt:lpstr>
      <vt:lpstr>Putting it together: Threads</vt:lpstr>
      <vt:lpstr>Putting it together: Multi-Cores</vt:lpstr>
      <vt:lpstr>Putting it together: Hyper-Threading</vt:lpstr>
      <vt:lpstr>Thread State</vt:lpstr>
      <vt:lpstr>PowerPoint Presentation</vt:lpstr>
      <vt:lpstr>PowerPoint Presentation</vt:lpstr>
      <vt:lpstr>Scheduling states</vt:lpstr>
      <vt:lpstr>Dispatch Loop</vt:lpstr>
      <vt:lpstr>Context Switching</vt:lpstr>
      <vt:lpstr>An OS needs to mediate access to resources: how do we share the  CPU?</vt:lpstr>
      <vt:lpstr>From Lecture: Two Thread Yield</vt:lpstr>
      <vt:lpstr>Detour: Interrupt Controller</vt:lpstr>
      <vt:lpstr>Max Number of Processes, Threads?</vt:lpstr>
      <vt:lpstr>Questions / Examples about Process and Thread?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  <vt:lpstr>Review: Execution Stack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</dc:title>
  <dc:creator>karthik</dc:creator>
  <cp:lastModifiedBy>Haoyuan Li</cp:lastModifiedBy>
  <cp:revision>95</cp:revision>
  <dcterms:created xsi:type="dcterms:W3CDTF">2012-01-24T23:14:15Z</dcterms:created>
  <dcterms:modified xsi:type="dcterms:W3CDTF">2012-09-06T18:08:43Z</dcterms:modified>
</cp:coreProperties>
</file>