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0" r:id="rId5"/>
    <p:sldId id="270" r:id="rId6"/>
    <p:sldId id="261" r:id="rId7"/>
    <p:sldId id="262" r:id="rId8"/>
    <p:sldId id="271" r:id="rId9"/>
    <p:sldId id="272" r:id="rId10"/>
    <p:sldId id="263"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99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366EFB-8A3F-47A1-A25E-944C8165D306}" type="datetimeFigureOut">
              <a:rPr lang="en-US" smtClean="0"/>
              <a:t>9/12/2012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C5FB16-0505-4C04-B6BC-45D5F244898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ChangeArrowheads="1" noTextEdit="1"/>
          </p:cNvSpPr>
          <p:nvPr>
            <p:ph type="sldImg"/>
          </p:nvPr>
        </p:nvSpPr>
        <p:spPr>
          <a:ln/>
        </p:spPr>
      </p:sp>
      <p:sp>
        <p:nvSpPr>
          <p:cNvPr id="51202" name="Rectangle 3"/>
          <p:cNvSpPr>
            <a:spLocks noGrp="1" noChangeArrowheads="1"/>
          </p:cNvSpPr>
          <p:nvPr>
            <p:ph type="body" idx="1"/>
          </p:nvPr>
        </p:nvSpPr>
        <p:spPr>
          <a:noFill/>
          <a:ln w="9525"/>
        </p:spPr>
        <p:txBody>
          <a:bodyPr/>
          <a:lstStyle/>
          <a:p>
            <a:endParaRPr lang="ko-KR" altLang="en-US" smtClean="0">
              <a:latin typeface="Comic Sans MS" pitchFamily="66" charset="0"/>
              <a:ea typeface="굴림"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ChangeArrowheads="1" noTextEdit="1"/>
          </p:cNvSpPr>
          <p:nvPr>
            <p:ph type="sldImg"/>
          </p:nvPr>
        </p:nvSpPr>
        <p:spPr>
          <a:ln/>
        </p:spPr>
      </p:sp>
      <p:sp>
        <p:nvSpPr>
          <p:cNvPr id="53250" name="Rectangle 3"/>
          <p:cNvSpPr>
            <a:spLocks noGrp="1" noChangeArrowheads="1"/>
          </p:cNvSpPr>
          <p:nvPr>
            <p:ph type="body" idx="1"/>
          </p:nvPr>
        </p:nvSpPr>
        <p:spPr>
          <a:noFill/>
          <a:ln w="9525"/>
        </p:spPr>
        <p:txBody>
          <a:bodyPr/>
          <a:lstStyle/>
          <a:p>
            <a:endParaRPr lang="ko-KR" altLang="en-US" smtClean="0">
              <a:latin typeface="Comic Sans MS" pitchFamily="66" charset="0"/>
              <a:ea typeface="굴림"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BB4F3F-6B09-403B-8754-7A640BCEDF99}" type="datetimeFigureOut">
              <a:rPr lang="en-US" smtClean="0"/>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477F6-1052-4434-A3D8-74F18F48BF2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B4F3F-6B09-403B-8754-7A640BCEDF99}" type="datetimeFigureOut">
              <a:rPr lang="en-US" smtClean="0"/>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477F6-1052-4434-A3D8-74F18F48BF2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B4F3F-6B09-403B-8754-7A640BCEDF99}" type="datetimeFigureOut">
              <a:rPr lang="en-US" smtClean="0"/>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477F6-1052-4434-A3D8-74F18F48BF2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B4F3F-6B09-403B-8754-7A640BCEDF99}" type="datetimeFigureOut">
              <a:rPr lang="en-US" smtClean="0"/>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477F6-1052-4434-A3D8-74F18F48BF2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BB4F3F-6B09-403B-8754-7A640BCEDF99}" type="datetimeFigureOut">
              <a:rPr lang="en-US" smtClean="0"/>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477F6-1052-4434-A3D8-74F18F48BF2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BB4F3F-6B09-403B-8754-7A640BCEDF99}" type="datetimeFigureOut">
              <a:rPr lang="en-US" smtClean="0"/>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E477F6-1052-4434-A3D8-74F18F48BF2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BB4F3F-6B09-403B-8754-7A640BCEDF99}" type="datetimeFigureOut">
              <a:rPr lang="en-US" smtClean="0"/>
              <a:t>9/12/2012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E477F6-1052-4434-A3D8-74F18F48BF2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BB4F3F-6B09-403B-8754-7A640BCEDF99}" type="datetimeFigureOut">
              <a:rPr lang="en-US" smtClean="0"/>
              <a:t>9/12/2012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E477F6-1052-4434-A3D8-74F18F48BF2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B4F3F-6B09-403B-8754-7A640BCEDF99}" type="datetimeFigureOut">
              <a:rPr lang="en-US" smtClean="0"/>
              <a:t>9/12/2012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E477F6-1052-4434-A3D8-74F18F48BF2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B4F3F-6B09-403B-8754-7A640BCEDF99}" type="datetimeFigureOut">
              <a:rPr lang="en-US" smtClean="0"/>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E477F6-1052-4434-A3D8-74F18F48BF2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B4F3F-6B09-403B-8754-7A640BCEDF99}" type="datetimeFigureOut">
              <a:rPr lang="en-US" smtClean="0"/>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E477F6-1052-4434-A3D8-74F18F48BF2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B4F3F-6B09-403B-8754-7A640BCEDF99}" type="datetimeFigureOut">
              <a:rPr lang="en-US" smtClean="0"/>
              <a:t>9/12/2012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E477F6-1052-4434-A3D8-74F18F48BF2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CS162 Section </a:t>
            </a:r>
            <a:r>
              <a:rPr lang="en-US" sz="7200" dirty="0" smtClean="0"/>
              <a:t>2</a:t>
            </a:r>
            <a:endParaRPr lang="en-US" sz="7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Answer</a:t>
            </a:r>
            <a:endParaRPr lang="en-US" dirty="0"/>
          </a:p>
        </p:txBody>
      </p:sp>
      <p:sp>
        <p:nvSpPr>
          <p:cNvPr id="3" name="Content Placeholder 2"/>
          <p:cNvSpPr>
            <a:spLocks noGrp="1"/>
          </p:cNvSpPr>
          <p:nvPr>
            <p:ph idx="1"/>
          </p:nvPr>
        </p:nvSpPr>
        <p:spPr/>
        <p:txBody>
          <a:bodyPr>
            <a:normAutofit fontScale="92500" lnSpcReduction="20000"/>
          </a:bodyPr>
          <a:lstStyle/>
          <a:p>
            <a:pPr>
              <a:buNone/>
            </a:pPr>
            <a:endParaRPr lang="en-US" dirty="0"/>
          </a:p>
          <a:p>
            <a:r>
              <a:rPr lang="en-US" dirty="0"/>
              <a:t>What is the difference between Mesa and Hoare scheduling for monitors? </a:t>
            </a:r>
            <a:endParaRPr lang="en-US" dirty="0" smtClean="0"/>
          </a:p>
          <a:p>
            <a:pPr>
              <a:buNone/>
            </a:pPr>
            <a:endParaRPr lang="en-US" dirty="0"/>
          </a:p>
          <a:p>
            <a:r>
              <a:rPr lang="en-US" i="1" dirty="0" smtClean="0"/>
              <a:t>For </a:t>
            </a:r>
            <a:r>
              <a:rPr lang="en-US" i="1" dirty="0"/>
              <a:t>M</a:t>
            </a:r>
            <a:r>
              <a:rPr lang="en-US" i="1" dirty="0" smtClean="0"/>
              <a:t>esa scheduling, the signaler keeps the lock and CPU, while the signaled thread is simply put on the ready queue and will run at a later time. Further, a programmer with Mesa scheduled monitors must recheck the condition after being awoken from a Wait() operation [ i.e. they need a while loop around the execution of Wait().</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Answer</a:t>
            </a:r>
            <a:endParaRPr lang="en-US" dirty="0"/>
          </a:p>
        </p:txBody>
      </p:sp>
      <p:sp>
        <p:nvSpPr>
          <p:cNvPr id="3" name="Content Placeholder 2"/>
          <p:cNvSpPr>
            <a:spLocks noGrp="1"/>
          </p:cNvSpPr>
          <p:nvPr>
            <p:ph idx="1"/>
          </p:nvPr>
        </p:nvSpPr>
        <p:spPr/>
        <p:txBody>
          <a:bodyPr>
            <a:normAutofit fontScale="85000" lnSpcReduction="10000"/>
          </a:bodyPr>
          <a:lstStyle/>
          <a:p>
            <a:pPr>
              <a:buNone/>
            </a:pPr>
            <a:endParaRPr lang="en-US" dirty="0"/>
          </a:p>
          <a:p>
            <a:r>
              <a:rPr lang="en-US" dirty="0"/>
              <a:t>What is the difference between Mesa and Hoare scheduling for monitors? </a:t>
            </a:r>
            <a:endParaRPr lang="en-US" dirty="0" smtClean="0"/>
          </a:p>
          <a:p>
            <a:endParaRPr lang="en-US" dirty="0" smtClean="0"/>
          </a:p>
          <a:p>
            <a:r>
              <a:rPr lang="en-US" i="1" dirty="0" smtClean="0"/>
              <a:t>For Hoare scheduling, the signaler gives the lock and CPU to the signaled thread which begins running until it releases the lock, at which point the signaler regains the lock and CPU. A programmer with Hoare scheduled monitors does not need to recheck the condition after being awoken, since they know that the code after the Wait() is executed immediately after the Signal()</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Answer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Explain when using a spin-lock can be more efficient. </a:t>
            </a:r>
          </a:p>
          <a:p>
            <a:endParaRPr lang="en-US" dirty="0"/>
          </a:p>
          <a:p>
            <a:r>
              <a:rPr lang="en-US" i="1" dirty="0" smtClean="0"/>
              <a:t>Answer: If the expected wait time of the lock is very short (such as because the lock is rarely contested or the critical sections are very short), then it is possible that a spin lock will waste many fewer cycles than putting threads to sleep/waking them up. The important issue is that the expected wait time must be less than the time to put a thread to sleep and wake it up. </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Answer</a:t>
            </a:r>
            <a:endParaRPr lang="en-US" dirty="0"/>
          </a:p>
        </p:txBody>
      </p:sp>
      <p:sp>
        <p:nvSpPr>
          <p:cNvPr id="3" name="Content Placeholder 2"/>
          <p:cNvSpPr>
            <a:spLocks noGrp="1"/>
          </p:cNvSpPr>
          <p:nvPr>
            <p:ph idx="1"/>
          </p:nvPr>
        </p:nvSpPr>
        <p:spPr/>
        <p:txBody>
          <a:bodyPr>
            <a:normAutofit fontScale="77500" lnSpcReduction="20000"/>
          </a:bodyPr>
          <a:lstStyle/>
          <a:p>
            <a:pPr>
              <a:buNone/>
            </a:pPr>
            <a:endParaRPr lang="en-US" dirty="0"/>
          </a:p>
          <a:p>
            <a:r>
              <a:rPr lang="en-US" dirty="0"/>
              <a:t>Give two reasons why this is a bad implementation for a lock: </a:t>
            </a:r>
            <a:endParaRPr lang="en-US" dirty="0" smtClean="0"/>
          </a:p>
          <a:p>
            <a:endParaRPr lang="en-US" dirty="0"/>
          </a:p>
          <a:p>
            <a:pPr>
              <a:buNone/>
            </a:pPr>
            <a:r>
              <a:rPr lang="en-US" dirty="0"/>
              <a:t> </a:t>
            </a:r>
            <a:r>
              <a:rPr lang="en-US" dirty="0" smtClean="0"/>
              <a:t>        </a:t>
            </a:r>
            <a:r>
              <a:rPr lang="en-US" dirty="0" err="1"/>
              <a:t>lock.acquire</a:t>
            </a:r>
            <a:r>
              <a:rPr lang="en-US" dirty="0"/>
              <a:t>() { disable interrupts; } </a:t>
            </a:r>
            <a:endParaRPr lang="en-US" dirty="0" smtClean="0"/>
          </a:p>
          <a:p>
            <a:pPr>
              <a:buNone/>
            </a:pPr>
            <a:r>
              <a:rPr lang="en-US" dirty="0"/>
              <a:t> </a:t>
            </a:r>
            <a:r>
              <a:rPr lang="en-US" dirty="0" smtClean="0"/>
              <a:t>        </a:t>
            </a:r>
            <a:r>
              <a:rPr lang="en-US" dirty="0" err="1"/>
              <a:t>lock.release</a:t>
            </a:r>
            <a:r>
              <a:rPr lang="en-US" dirty="0"/>
              <a:t>() { enable interrupts; } </a:t>
            </a:r>
            <a:endParaRPr lang="en-US" dirty="0" smtClean="0"/>
          </a:p>
          <a:p>
            <a:pPr>
              <a:buNone/>
            </a:pPr>
            <a:endParaRPr lang="en-US" dirty="0"/>
          </a:p>
          <a:p>
            <a:endParaRPr lang="en-US" dirty="0"/>
          </a:p>
          <a:p>
            <a:r>
              <a:rPr lang="en-US" i="1" dirty="0" smtClean="0"/>
              <a:t>Answer: (1) It prevents hardware events from occurring during the critical section, (2) User programs cannot use this lock, (3) It doesn’t work for data shared between different processors.</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dissolve">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Semaphore Implementation</a:t>
            </a:r>
            <a:endParaRPr lang="en-US" dirty="0"/>
          </a:p>
        </p:txBody>
      </p:sp>
      <p:sp>
        <p:nvSpPr>
          <p:cNvPr id="3" name="Content Placeholder 2"/>
          <p:cNvSpPr>
            <a:spLocks noGrp="1"/>
          </p:cNvSpPr>
          <p:nvPr>
            <p:ph idx="1"/>
          </p:nvPr>
        </p:nvSpPr>
        <p:spPr/>
        <p:txBody>
          <a:bodyPr/>
          <a:lstStyle/>
          <a:p>
            <a:pPr>
              <a:buNone/>
            </a:pPr>
            <a:r>
              <a:rPr lang="en-US" dirty="0" smtClean="0"/>
              <a:t>public P() {</a:t>
            </a:r>
          </a:p>
          <a:p>
            <a:pPr>
              <a:buNone/>
            </a:pPr>
            <a:r>
              <a:rPr lang="en-US" dirty="0"/>
              <a:t>	</a:t>
            </a:r>
            <a:r>
              <a:rPr lang="en-US" dirty="0" err="1" smtClean="0"/>
              <a:t>lock.Acquire</a:t>
            </a:r>
            <a:r>
              <a:rPr lang="en-US" dirty="0" smtClean="0"/>
              <a:t>(); </a:t>
            </a:r>
          </a:p>
          <a:p>
            <a:pPr>
              <a:buNone/>
            </a:pPr>
            <a:r>
              <a:rPr lang="en-US" dirty="0"/>
              <a:t>	</a:t>
            </a:r>
            <a:r>
              <a:rPr lang="en-US" dirty="0" smtClean="0"/>
              <a:t>while (value == 0)  </a:t>
            </a:r>
          </a:p>
          <a:p>
            <a:pPr>
              <a:buNone/>
            </a:pPr>
            <a:r>
              <a:rPr lang="en-US" dirty="0"/>
              <a:t>	</a:t>
            </a:r>
            <a:r>
              <a:rPr lang="en-US" dirty="0" smtClean="0"/>
              <a:t>	</a:t>
            </a:r>
            <a:r>
              <a:rPr lang="en-US" dirty="0" err="1" smtClean="0"/>
              <a:t>c.Wait</a:t>
            </a:r>
            <a:r>
              <a:rPr lang="en-US" dirty="0" smtClean="0"/>
              <a:t>(); </a:t>
            </a:r>
          </a:p>
          <a:p>
            <a:pPr>
              <a:buNone/>
            </a:pPr>
            <a:r>
              <a:rPr lang="en-US" dirty="0"/>
              <a:t>	</a:t>
            </a:r>
            <a:r>
              <a:rPr lang="en-US" dirty="0" smtClean="0"/>
              <a:t>value--; </a:t>
            </a:r>
          </a:p>
          <a:p>
            <a:pPr>
              <a:buNone/>
            </a:pPr>
            <a:r>
              <a:rPr lang="en-US" dirty="0"/>
              <a:t>	</a:t>
            </a:r>
            <a:r>
              <a:rPr lang="en-US" dirty="0" err="1" smtClean="0"/>
              <a:t>lock.Release</a:t>
            </a:r>
            <a:r>
              <a:rPr lang="en-US" dirty="0" smtClean="0"/>
              <a:t>(); </a:t>
            </a:r>
          </a:p>
          <a:p>
            <a:pPr>
              <a:buNone/>
            </a:pPr>
            <a:r>
              <a:rPr lang="en-US" dirty="0" smtClean="0"/>
              <a: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Semaphore Implementation</a:t>
            </a:r>
            <a:endParaRPr lang="en-US" dirty="0"/>
          </a:p>
        </p:txBody>
      </p:sp>
      <p:sp>
        <p:nvSpPr>
          <p:cNvPr id="3" name="Content Placeholder 2"/>
          <p:cNvSpPr>
            <a:spLocks noGrp="1"/>
          </p:cNvSpPr>
          <p:nvPr>
            <p:ph idx="1"/>
          </p:nvPr>
        </p:nvSpPr>
        <p:spPr/>
        <p:txBody>
          <a:bodyPr/>
          <a:lstStyle/>
          <a:p>
            <a:pPr>
              <a:buNone/>
            </a:pPr>
            <a:r>
              <a:rPr lang="en-US" dirty="0" smtClean="0"/>
              <a:t>public V() {</a:t>
            </a:r>
          </a:p>
          <a:p>
            <a:pPr>
              <a:buNone/>
            </a:pPr>
            <a:r>
              <a:rPr lang="en-US" dirty="0"/>
              <a:t>	</a:t>
            </a:r>
            <a:r>
              <a:rPr lang="en-US" dirty="0" err="1" smtClean="0"/>
              <a:t>lock.Acquire</a:t>
            </a:r>
            <a:r>
              <a:rPr lang="en-US" dirty="0" smtClean="0"/>
              <a:t>(); </a:t>
            </a:r>
          </a:p>
          <a:p>
            <a:pPr>
              <a:buNone/>
            </a:pPr>
            <a:r>
              <a:rPr lang="en-US" dirty="0"/>
              <a:t>	</a:t>
            </a:r>
            <a:r>
              <a:rPr lang="en-US" dirty="0" smtClean="0"/>
              <a:t>value++; </a:t>
            </a:r>
          </a:p>
          <a:p>
            <a:pPr>
              <a:buNone/>
            </a:pPr>
            <a:r>
              <a:rPr lang="en-US" dirty="0"/>
              <a:t>	</a:t>
            </a:r>
            <a:r>
              <a:rPr lang="en-US" dirty="0" err="1" smtClean="0"/>
              <a:t>c.Signal</a:t>
            </a:r>
            <a:r>
              <a:rPr lang="en-US" dirty="0" smtClean="0"/>
              <a:t>(); </a:t>
            </a:r>
          </a:p>
          <a:p>
            <a:pPr>
              <a:buNone/>
            </a:pPr>
            <a:r>
              <a:rPr lang="en-US" dirty="0"/>
              <a:t>	</a:t>
            </a:r>
            <a:r>
              <a:rPr lang="en-US" dirty="0" err="1" smtClean="0"/>
              <a:t>lock.Release</a:t>
            </a:r>
            <a:r>
              <a:rPr lang="en-US" dirty="0" smtClean="0"/>
              <a:t>(); </a:t>
            </a:r>
          </a:p>
          <a:p>
            <a:pPr>
              <a:buNone/>
            </a:pPr>
            <a:r>
              <a:rPr lang="en-US" dirty="0" smtClean="0"/>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True/False</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dirty="0"/>
              <a:t>A thread needs to own a semaphore, meaning the thread has called </a:t>
            </a:r>
            <a:r>
              <a:rPr lang="en-US" dirty="0" err="1"/>
              <a:t>semaphore.P</a:t>
            </a:r>
            <a:r>
              <a:rPr lang="en-US" dirty="0"/>
              <a:t>(), </a:t>
            </a:r>
            <a:r>
              <a:rPr lang="en-US" dirty="0" smtClean="0"/>
              <a:t>before </a:t>
            </a:r>
            <a:r>
              <a:rPr lang="en-US" dirty="0"/>
              <a:t>it can call </a:t>
            </a:r>
            <a:r>
              <a:rPr lang="en-US" dirty="0" err="1"/>
              <a:t>semaphore.V</a:t>
            </a:r>
            <a:r>
              <a:rPr lang="en-US" dirty="0"/>
              <a:t>() </a:t>
            </a:r>
            <a:endParaRPr lang="en-US" dirty="0" smtClean="0"/>
          </a:p>
          <a:p>
            <a:endParaRPr lang="en-US" dirty="0"/>
          </a:p>
          <a:p>
            <a:r>
              <a:rPr lang="en-US" i="1" dirty="0" smtClean="0"/>
              <a:t>False: Any thread with a reference to the semaphore can call V()</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True/False</a:t>
            </a:r>
            <a:endParaRPr lang="en-US" dirty="0"/>
          </a:p>
        </p:txBody>
      </p:sp>
      <p:sp>
        <p:nvSpPr>
          <p:cNvPr id="3" name="Content Placeholder 2"/>
          <p:cNvSpPr>
            <a:spLocks noGrp="1"/>
          </p:cNvSpPr>
          <p:nvPr>
            <p:ph idx="1"/>
          </p:nvPr>
        </p:nvSpPr>
        <p:spPr/>
        <p:txBody>
          <a:bodyPr/>
          <a:lstStyle/>
          <a:p>
            <a:pPr>
              <a:buNone/>
            </a:pPr>
            <a:endParaRPr lang="en-US" dirty="0"/>
          </a:p>
          <a:p>
            <a:r>
              <a:rPr lang="en-US" dirty="0"/>
              <a:t>A thread needs to own the monitor lock before it can signal() a condition variable. </a:t>
            </a:r>
          </a:p>
          <a:p>
            <a:endParaRPr lang="en-US" dirty="0" smtClean="0"/>
          </a:p>
          <a:p>
            <a:r>
              <a:rPr lang="en-US" i="1" dirty="0" smtClean="0"/>
              <a:t>True: A thread must acquire the monitor lock before it can access any of the monitor’s state.</a:t>
            </a:r>
            <a:endParaRPr lang="en-US" i="1"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True/False</a:t>
            </a:r>
            <a:endParaRPr lang="en-US" dirty="0"/>
          </a:p>
        </p:txBody>
      </p:sp>
      <p:sp>
        <p:nvSpPr>
          <p:cNvPr id="3" name="Content Placeholder 2"/>
          <p:cNvSpPr>
            <a:spLocks noGrp="1"/>
          </p:cNvSpPr>
          <p:nvPr>
            <p:ph idx="1"/>
          </p:nvPr>
        </p:nvSpPr>
        <p:spPr/>
        <p:txBody>
          <a:bodyPr/>
          <a:lstStyle/>
          <a:p>
            <a:pPr>
              <a:buNone/>
            </a:pPr>
            <a:endParaRPr lang="en-US" dirty="0"/>
          </a:p>
          <a:p>
            <a:r>
              <a:rPr lang="en-US" dirty="0"/>
              <a:t>Anything that can be done with monitors can also be done with semaphores. </a:t>
            </a:r>
          </a:p>
          <a:p>
            <a:endParaRPr lang="en-US" dirty="0" smtClean="0"/>
          </a:p>
          <a:p>
            <a:r>
              <a:rPr lang="en-US" i="1" dirty="0" smtClean="0"/>
              <a:t>True</a:t>
            </a:r>
            <a:r>
              <a:rPr lang="en-US" i="1" dirty="0" smtClean="0"/>
              <a:t>: Since monitors can be implemented using semaphores.</a:t>
            </a:r>
            <a:endParaRPr lang="en-US" i="1"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StackOverflow</a:t>
            </a:r>
            <a:r>
              <a:rPr lang="en-US" dirty="0" smtClean="0"/>
              <a:t> Analogy</a:t>
            </a:r>
            <a:endParaRPr lang="en-US" dirty="0"/>
          </a:p>
        </p:txBody>
      </p:sp>
      <p:sp>
        <p:nvSpPr>
          <p:cNvPr id="3" name="Content Placeholder 2"/>
          <p:cNvSpPr>
            <a:spLocks noGrp="1"/>
          </p:cNvSpPr>
          <p:nvPr>
            <p:ph idx="1"/>
          </p:nvPr>
        </p:nvSpPr>
        <p:spPr/>
        <p:txBody>
          <a:bodyPr/>
          <a:lstStyle/>
          <a:p>
            <a:pPr>
              <a:buNone/>
            </a:pPr>
            <a:r>
              <a:rPr lang="en-US" dirty="0" smtClean="0"/>
              <a:t>    </a:t>
            </a:r>
            <a:r>
              <a:rPr lang="en-US" dirty="0"/>
              <a:t>A monitor is like a public toilet. Only one person can enter at a time. They lock the door to prevent anyone else coming in, do their stuff, and then unlock it when they leave.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Answer</a:t>
            </a:r>
            <a:endParaRPr lang="en-US" dirty="0"/>
          </a:p>
        </p:txBody>
      </p:sp>
      <p:sp>
        <p:nvSpPr>
          <p:cNvPr id="3" name="Content Placeholder 2"/>
          <p:cNvSpPr>
            <a:spLocks noGrp="1"/>
          </p:cNvSpPr>
          <p:nvPr>
            <p:ph idx="1"/>
          </p:nvPr>
        </p:nvSpPr>
        <p:spPr/>
        <p:txBody>
          <a:bodyPr>
            <a:normAutofit fontScale="77500" lnSpcReduction="20000"/>
          </a:bodyPr>
          <a:lstStyle/>
          <a:p>
            <a:pPr>
              <a:buNone/>
            </a:pPr>
            <a:endParaRPr lang="en-US" dirty="0"/>
          </a:p>
          <a:p>
            <a:r>
              <a:rPr lang="en-US" dirty="0"/>
              <a:t>Give two reasons why the following implementation of a condition variable is incorrect (assume that </a:t>
            </a:r>
            <a:r>
              <a:rPr lang="en-US" dirty="0" err="1"/>
              <a:t>MySemi</a:t>
            </a:r>
            <a:r>
              <a:rPr lang="en-US" dirty="0"/>
              <a:t> is a semaphore initialized to 0): </a:t>
            </a:r>
          </a:p>
          <a:p>
            <a:pPr>
              <a:buNone/>
            </a:pPr>
            <a:endParaRPr lang="en-US" dirty="0"/>
          </a:p>
          <a:p>
            <a:pPr>
              <a:buNone/>
            </a:pPr>
            <a:r>
              <a:rPr lang="en-US" dirty="0" smtClean="0"/>
              <a:t>        Wait</a:t>
            </a:r>
            <a:r>
              <a:rPr lang="en-US" dirty="0"/>
              <a:t>() { </a:t>
            </a:r>
            <a:r>
              <a:rPr lang="en-US" dirty="0" err="1"/>
              <a:t>MySemi.P</a:t>
            </a:r>
            <a:r>
              <a:rPr lang="en-US" dirty="0"/>
              <a:t>(); } </a:t>
            </a:r>
            <a:endParaRPr lang="en-US" dirty="0" smtClean="0"/>
          </a:p>
          <a:p>
            <a:pPr>
              <a:buNone/>
            </a:pPr>
            <a:r>
              <a:rPr lang="en-US" dirty="0" smtClean="0"/>
              <a:t>        Signal</a:t>
            </a:r>
            <a:r>
              <a:rPr lang="en-US" dirty="0"/>
              <a:t>() { </a:t>
            </a:r>
            <a:r>
              <a:rPr lang="en-US" dirty="0" err="1"/>
              <a:t>MySemi.V</a:t>
            </a:r>
            <a:r>
              <a:rPr lang="en-US" dirty="0"/>
              <a:t>(); } </a:t>
            </a:r>
            <a:endParaRPr lang="en-US" dirty="0" smtClean="0"/>
          </a:p>
          <a:p>
            <a:pPr>
              <a:buNone/>
            </a:pPr>
            <a:endParaRPr lang="en-US" dirty="0" smtClean="0"/>
          </a:p>
          <a:p>
            <a:r>
              <a:rPr lang="en-US" i="1" dirty="0" smtClean="0"/>
              <a:t>Reason 1</a:t>
            </a:r>
            <a:r>
              <a:rPr lang="en-US" i="1" dirty="0" smtClean="0"/>
              <a:t>: Semaphores are commutative, while condition variables are not.  Practically speaking, if  someone executes </a:t>
            </a:r>
            <a:r>
              <a:rPr lang="en-US" i="1" dirty="0" err="1" smtClean="0"/>
              <a:t>MySemi.V</a:t>
            </a:r>
            <a:r>
              <a:rPr lang="en-US" i="1" dirty="0" smtClean="0"/>
              <a:t>() followed by </a:t>
            </a:r>
            <a:r>
              <a:rPr lang="en-US" i="1" dirty="0" err="1" smtClean="0"/>
              <a:t>MySemi.P</a:t>
            </a:r>
            <a:r>
              <a:rPr lang="en-US" i="1" dirty="0" smtClean="0"/>
              <a:t>(), the latter will not wait. In contrast, execution of Signal() before Wait() should have no impact on Wait(). </a:t>
            </a:r>
            <a:endParaRPr lang="en-US" i="1"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dissolv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Answer</a:t>
            </a:r>
            <a:endParaRPr lang="en-US" dirty="0"/>
          </a:p>
        </p:txBody>
      </p:sp>
      <p:sp>
        <p:nvSpPr>
          <p:cNvPr id="3" name="Content Placeholder 2"/>
          <p:cNvSpPr>
            <a:spLocks noGrp="1"/>
          </p:cNvSpPr>
          <p:nvPr>
            <p:ph idx="1"/>
          </p:nvPr>
        </p:nvSpPr>
        <p:spPr/>
        <p:txBody>
          <a:bodyPr>
            <a:normAutofit fontScale="85000" lnSpcReduction="20000"/>
          </a:bodyPr>
          <a:lstStyle/>
          <a:p>
            <a:pPr>
              <a:buNone/>
            </a:pPr>
            <a:endParaRPr lang="en-US" dirty="0"/>
          </a:p>
          <a:p>
            <a:r>
              <a:rPr lang="en-US" dirty="0"/>
              <a:t>Give two reasons why the following implementation of a condition variable is incorrect (assume that </a:t>
            </a:r>
            <a:r>
              <a:rPr lang="en-US" dirty="0" err="1"/>
              <a:t>MySemi</a:t>
            </a:r>
            <a:r>
              <a:rPr lang="en-US" dirty="0"/>
              <a:t> is a semaphore initialized to 0): </a:t>
            </a:r>
          </a:p>
          <a:p>
            <a:pPr>
              <a:buNone/>
            </a:pPr>
            <a:endParaRPr lang="en-US" dirty="0"/>
          </a:p>
          <a:p>
            <a:pPr>
              <a:buNone/>
            </a:pPr>
            <a:r>
              <a:rPr lang="en-US" dirty="0" smtClean="0"/>
              <a:t>        Wait</a:t>
            </a:r>
            <a:r>
              <a:rPr lang="en-US" dirty="0"/>
              <a:t>() { </a:t>
            </a:r>
            <a:r>
              <a:rPr lang="en-US" dirty="0" err="1"/>
              <a:t>MySemi.P</a:t>
            </a:r>
            <a:r>
              <a:rPr lang="en-US" dirty="0"/>
              <a:t>(); } </a:t>
            </a:r>
            <a:endParaRPr lang="en-US" dirty="0" smtClean="0"/>
          </a:p>
          <a:p>
            <a:pPr>
              <a:buNone/>
            </a:pPr>
            <a:r>
              <a:rPr lang="en-US" dirty="0" smtClean="0"/>
              <a:t>        Signal</a:t>
            </a:r>
            <a:r>
              <a:rPr lang="en-US" dirty="0"/>
              <a:t>() { </a:t>
            </a:r>
            <a:r>
              <a:rPr lang="en-US" dirty="0" err="1"/>
              <a:t>MySemi.V</a:t>
            </a:r>
            <a:r>
              <a:rPr lang="en-US" dirty="0"/>
              <a:t>(); } </a:t>
            </a:r>
            <a:endParaRPr lang="en-US" dirty="0" smtClean="0"/>
          </a:p>
          <a:p>
            <a:pPr>
              <a:buNone/>
            </a:pPr>
            <a:endParaRPr lang="en-US" dirty="0" smtClean="0"/>
          </a:p>
          <a:p>
            <a:r>
              <a:rPr lang="en-US" i="1" dirty="0" smtClean="0"/>
              <a:t>Reason 2</a:t>
            </a:r>
            <a:r>
              <a:rPr lang="en-US" i="1" dirty="0" smtClean="0"/>
              <a:t>: The above implementation of Wait() will deadlock the system if it goes to sleep on </a:t>
            </a:r>
            <a:r>
              <a:rPr lang="en-US" i="1" dirty="0" err="1" smtClean="0"/>
              <a:t>MySemi.P</a:t>
            </a:r>
            <a:r>
              <a:rPr lang="en-US" i="1" dirty="0" smtClean="0"/>
              <a:t>() (since it will go to sleep while holding the monitor lock).</a:t>
            </a:r>
            <a:endParaRPr lang="en-US" i="1"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dissolv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r>
              <a:rPr lang="en-US" altLang="ko-KR" smtClean="0">
                <a:latin typeface="Helvetica" charset="0"/>
                <a:ea typeface="굴림" charset="-127"/>
              </a:rPr>
              <a:t>Condition Variables</a:t>
            </a:r>
          </a:p>
        </p:txBody>
      </p:sp>
      <p:sp>
        <p:nvSpPr>
          <p:cNvPr id="50178" name="Rectangle 3"/>
          <p:cNvSpPr>
            <a:spLocks noGrp="1" noChangeArrowheads="1"/>
          </p:cNvSpPr>
          <p:nvPr>
            <p:ph type="body" idx="1"/>
          </p:nvPr>
        </p:nvSpPr>
        <p:spPr>
          <a:xfrm>
            <a:off x="152400" y="1219200"/>
            <a:ext cx="8763000" cy="4724400"/>
          </a:xfrm>
        </p:spPr>
        <p:txBody>
          <a:bodyPr>
            <a:normAutofit fontScale="85000" lnSpcReduction="20000"/>
          </a:bodyPr>
          <a:lstStyle/>
          <a:p>
            <a:pPr>
              <a:lnSpc>
                <a:spcPct val="85000"/>
              </a:lnSpc>
              <a:spcBef>
                <a:spcPct val="20000"/>
              </a:spcBef>
            </a:pPr>
            <a:r>
              <a:rPr lang="en-US" altLang="ko-KR" smtClean="0">
                <a:solidFill>
                  <a:schemeClr val="hlink"/>
                </a:solidFill>
                <a:latin typeface="Helvetica" charset="0"/>
                <a:ea typeface="굴림" charset="-127"/>
              </a:rPr>
              <a:t>Condition Variable</a:t>
            </a:r>
            <a:r>
              <a:rPr lang="en-US" altLang="ko-KR" smtClean="0">
                <a:latin typeface="Helvetica" charset="0"/>
                <a:ea typeface="굴림" charset="-127"/>
              </a:rPr>
              <a:t>: a queue of threads waiting for something </a:t>
            </a:r>
            <a:r>
              <a:rPr lang="en-US" altLang="ko-KR" i="1" smtClean="0">
                <a:latin typeface="Helvetica" charset="0"/>
                <a:ea typeface="굴림" charset="-127"/>
              </a:rPr>
              <a:t>inside</a:t>
            </a:r>
            <a:r>
              <a:rPr lang="en-US" altLang="ko-KR" smtClean="0">
                <a:latin typeface="Helvetica" charset="0"/>
                <a:ea typeface="굴림" charset="-127"/>
              </a:rPr>
              <a:t> a critical section</a:t>
            </a:r>
          </a:p>
          <a:p>
            <a:pPr lvl="1">
              <a:lnSpc>
                <a:spcPct val="85000"/>
              </a:lnSpc>
              <a:spcBef>
                <a:spcPct val="20000"/>
              </a:spcBef>
            </a:pPr>
            <a:r>
              <a:rPr lang="en-US" altLang="ko-KR" smtClean="0">
                <a:latin typeface="Helvetica" charset="0"/>
                <a:ea typeface="굴림" charset="-127"/>
              </a:rPr>
              <a:t>Key idea: allow sleeping inside critical section by atomically releasing lock at time we go to sleep</a:t>
            </a:r>
          </a:p>
          <a:p>
            <a:pPr lvl="1">
              <a:lnSpc>
                <a:spcPct val="85000"/>
              </a:lnSpc>
              <a:spcBef>
                <a:spcPct val="20000"/>
              </a:spcBef>
            </a:pPr>
            <a:r>
              <a:rPr lang="en-US" altLang="ko-KR" smtClean="0">
                <a:latin typeface="Helvetica" charset="0"/>
                <a:ea typeface="굴림" charset="-127"/>
              </a:rPr>
              <a:t>Contrast to semaphores: Can’t wait inside critical section</a:t>
            </a:r>
          </a:p>
          <a:p>
            <a:pPr>
              <a:lnSpc>
                <a:spcPct val="85000"/>
              </a:lnSpc>
              <a:spcBef>
                <a:spcPct val="20000"/>
              </a:spcBef>
            </a:pPr>
            <a:endParaRPr lang="en-US" altLang="ko-KR" smtClean="0">
              <a:latin typeface="Helvetica" charset="0"/>
              <a:ea typeface="굴림" charset="-127"/>
            </a:endParaRPr>
          </a:p>
          <a:p>
            <a:pPr>
              <a:lnSpc>
                <a:spcPct val="85000"/>
              </a:lnSpc>
              <a:spcBef>
                <a:spcPct val="20000"/>
              </a:spcBef>
            </a:pPr>
            <a:r>
              <a:rPr lang="en-US" altLang="ko-KR" smtClean="0">
                <a:latin typeface="Helvetica" charset="0"/>
                <a:ea typeface="굴림" charset="-127"/>
              </a:rPr>
              <a:t>Operations:</a:t>
            </a:r>
          </a:p>
          <a:p>
            <a:pPr lvl="1">
              <a:lnSpc>
                <a:spcPct val="85000"/>
              </a:lnSpc>
              <a:spcBef>
                <a:spcPct val="20000"/>
              </a:spcBef>
            </a:pPr>
            <a:r>
              <a:rPr lang="en-US" altLang="ko-KR" smtClean="0">
                <a:solidFill>
                  <a:schemeClr val="hlink"/>
                </a:solidFill>
                <a:latin typeface="Courier New" pitchFamily="49" charset="0"/>
                <a:ea typeface="굴림" charset="-127"/>
              </a:rPr>
              <a:t>Wait(&amp;lock)</a:t>
            </a:r>
            <a:r>
              <a:rPr lang="en-US" altLang="ko-KR" smtClean="0">
                <a:latin typeface="Helvetica" charset="0"/>
                <a:ea typeface="굴림" charset="-127"/>
              </a:rPr>
              <a:t>: Atomically release lock and go to sleep. Re-acquire lock later, before returning. </a:t>
            </a:r>
          </a:p>
          <a:p>
            <a:pPr lvl="1">
              <a:lnSpc>
                <a:spcPct val="85000"/>
              </a:lnSpc>
              <a:spcBef>
                <a:spcPct val="20000"/>
              </a:spcBef>
            </a:pPr>
            <a:r>
              <a:rPr lang="en-US" altLang="ko-KR" smtClean="0">
                <a:solidFill>
                  <a:schemeClr val="hlink"/>
                </a:solidFill>
                <a:latin typeface="Courier New" pitchFamily="49" charset="0"/>
                <a:ea typeface="굴림" charset="-127"/>
              </a:rPr>
              <a:t>Signal()</a:t>
            </a:r>
            <a:r>
              <a:rPr lang="en-US" altLang="ko-KR" smtClean="0">
                <a:latin typeface="Helvetica" charset="0"/>
                <a:ea typeface="굴림" charset="-127"/>
              </a:rPr>
              <a:t>: Wake up one waiter, if any</a:t>
            </a:r>
          </a:p>
          <a:p>
            <a:pPr lvl="1">
              <a:lnSpc>
                <a:spcPct val="85000"/>
              </a:lnSpc>
              <a:spcBef>
                <a:spcPct val="20000"/>
              </a:spcBef>
            </a:pPr>
            <a:r>
              <a:rPr lang="en-US" altLang="ko-KR" smtClean="0">
                <a:solidFill>
                  <a:schemeClr val="hlink"/>
                </a:solidFill>
                <a:latin typeface="Courier New" pitchFamily="49" charset="0"/>
                <a:ea typeface="굴림" charset="-127"/>
              </a:rPr>
              <a:t>Broadcast()</a:t>
            </a:r>
            <a:r>
              <a:rPr lang="en-US" altLang="ko-KR" smtClean="0">
                <a:latin typeface="Helvetica" charset="0"/>
                <a:ea typeface="굴림" charset="-127"/>
              </a:rPr>
              <a:t>: Wake up all waiters</a:t>
            </a:r>
          </a:p>
          <a:p>
            <a:pPr>
              <a:lnSpc>
                <a:spcPct val="85000"/>
              </a:lnSpc>
              <a:spcBef>
                <a:spcPct val="20000"/>
              </a:spcBef>
            </a:pPr>
            <a:endParaRPr lang="en-US" altLang="ko-KR" smtClean="0">
              <a:latin typeface="Helvetica" charset="0"/>
              <a:ea typeface="굴림" charset="-127"/>
            </a:endParaRPr>
          </a:p>
          <a:p>
            <a:pPr>
              <a:lnSpc>
                <a:spcPct val="85000"/>
              </a:lnSpc>
              <a:spcBef>
                <a:spcPct val="20000"/>
              </a:spcBef>
            </a:pPr>
            <a:r>
              <a:rPr lang="en-US" altLang="ko-KR" smtClean="0">
                <a:latin typeface="Helvetica" charset="0"/>
                <a:ea typeface="굴림" charset="-127"/>
              </a:rPr>
              <a:t>Rule: Must hold lock when doing condition variable ops!</a:t>
            </a:r>
          </a:p>
          <a:p>
            <a:pPr lvl="1">
              <a:lnSpc>
                <a:spcPct val="85000"/>
              </a:lnSpc>
              <a:spcBef>
                <a:spcPct val="20000"/>
              </a:spcBef>
              <a:buFontTx/>
              <a:buNone/>
            </a:pPr>
            <a:endParaRPr lang="en-US" altLang="ko-KR" smtClean="0">
              <a:latin typeface="Helvetica" charset="0"/>
              <a:ea typeface="굴림" charset="-127"/>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0" y="152400"/>
            <a:ext cx="9144000" cy="533400"/>
          </a:xfrm>
        </p:spPr>
        <p:txBody>
          <a:bodyPr>
            <a:normAutofit fontScale="90000"/>
          </a:bodyPr>
          <a:lstStyle/>
          <a:p>
            <a:r>
              <a:rPr lang="en-US" altLang="ko-KR" smtClean="0">
                <a:latin typeface="Helvetica" charset="0"/>
                <a:ea typeface="굴림" charset="-127"/>
              </a:rPr>
              <a:t>Complete Monitor Example (with condition variable)</a:t>
            </a:r>
          </a:p>
        </p:txBody>
      </p:sp>
      <p:sp>
        <p:nvSpPr>
          <p:cNvPr id="52226" name="Rectangle 3"/>
          <p:cNvSpPr>
            <a:spLocks noGrp="1" noChangeArrowheads="1"/>
          </p:cNvSpPr>
          <p:nvPr>
            <p:ph type="body" idx="1"/>
          </p:nvPr>
        </p:nvSpPr>
        <p:spPr>
          <a:xfrm>
            <a:off x="304800" y="914400"/>
            <a:ext cx="8534400" cy="5715000"/>
          </a:xfrm>
        </p:spPr>
        <p:txBody>
          <a:bodyPr>
            <a:normAutofit lnSpcReduction="10000"/>
          </a:bodyPr>
          <a:lstStyle/>
          <a:p>
            <a:pPr>
              <a:lnSpc>
                <a:spcPct val="80000"/>
              </a:lnSpc>
              <a:tabLst>
                <a:tab pos="852488" algn="l"/>
                <a:tab pos="1252538" algn="l"/>
                <a:tab pos="1654175" algn="l"/>
                <a:tab pos="5086350" algn="l"/>
              </a:tabLst>
            </a:pPr>
            <a:r>
              <a:rPr lang="en-US" altLang="ko-KR" smtClean="0">
                <a:latin typeface="Helvetica" charset="0"/>
                <a:ea typeface="굴림" charset="-127"/>
              </a:rPr>
              <a:t>Here is an (infinite) synchronized queue</a:t>
            </a:r>
          </a:p>
          <a:p>
            <a:pPr>
              <a:lnSpc>
                <a:spcPct val="80000"/>
              </a:lnSpc>
              <a:buFontTx/>
              <a:buNone/>
              <a:tabLst>
                <a:tab pos="852488" algn="l"/>
                <a:tab pos="1252538" algn="l"/>
                <a:tab pos="1654175" algn="l"/>
                <a:tab pos="5086350" algn="l"/>
              </a:tabLst>
            </a:pPr>
            <a:r>
              <a:rPr lang="en-US" altLang="ko-KR" smtClean="0">
                <a:latin typeface="Helvetica" charset="0"/>
                <a:ea typeface="굴림" charset="-127"/>
              </a:rPr>
              <a:t>	</a:t>
            </a:r>
            <a:r>
              <a:rPr lang="en-US" altLang="ko-KR" sz="2000" smtClean="0">
                <a:latin typeface="Courier New" pitchFamily="49" charset="0"/>
                <a:ea typeface="굴림" charset="-127"/>
              </a:rPr>
              <a:t>	Lock lock;</a:t>
            </a:r>
            <a:br>
              <a:rPr lang="en-US" altLang="ko-KR" sz="2000" smtClean="0">
                <a:latin typeface="Courier New" pitchFamily="49" charset="0"/>
                <a:ea typeface="굴림" charset="-127"/>
              </a:rPr>
            </a:br>
            <a:r>
              <a:rPr lang="en-US" altLang="ko-KR" sz="2000" smtClean="0">
                <a:latin typeface="Courier New" pitchFamily="49" charset="0"/>
                <a:ea typeface="굴림" charset="-127"/>
              </a:rPr>
              <a:t>	</a:t>
            </a:r>
            <a:r>
              <a:rPr lang="en-US" altLang="ko-KR" sz="2000" smtClean="0">
                <a:solidFill>
                  <a:schemeClr val="hlink"/>
                </a:solidFill>
                <a:latin typeface="Courier New" pitchFamily="49" charset="0"/>
                <a:ea typeface="굴림" charset="-127"/>
              </a:rPr>
              <a:t>Condition dataready;</a:t>
            </a:r>
            <a:br>
              <a:rPr lang="en-US" altLang="ko-KR" sz="2000" smtClean="0">
                <a:solidFill>
                  <a:schemeClr val="hlink"/>
                </a:solidFill>
                <a:latin typeface="Courier New" pitchFamily="49" charset="0"/>
                <a:ea typeface="굴림" charset="-127"/>
              </a:rPr>
            </a:br>
            <a:r>
              <a:rPr lang="en-US" altLang="ko-KR" sz="2000" smtClean="0">
                <a:latin typeface="Courier New" pitchFamily="49" charset="0"/>
                <a:ea typeface="굴림" charset="-127"/>
              </a:rPr>
              <a:t>	Queue queue;</a:t>
            </a:r>
          </a:p>
          <a:p>
            <a:pPr>
              <a:lnSpc>
                <a:spcPct val="80000"/>
              </a:lnSpc>
              <a:buFontTx/>
              <a:buNone/>
              <a:tabLst>
                <a:tab pos="852488" algn="l"/>
                <a:tab pos="1252538" algn="l"/>
                <a:tab pos="1654175" algn="l"/>
                <a:tab pos="5086350" algn="l"/>
              </a:tabLst>
            </a:pPr>
            <a:endParaRPr lang="en-US" altLang="ko-KR" sz="2000" smtClean="0">
              <a:latin typeface="Courier New" pitchFamily="49" charset="0"/>
              <a:ea typeface="굴림" charset="-127"/>
            </a:endParaRPr>
          </a:p>
          <a:p>
            <a:pPr>
              <a:lnSpc>
                <a:spcPct val="80000"/>
              </a:lnSpc>
              <a:buFontTx/>
              <a:buNone/>
              <a:tabLst>
                <a:tab pos="852488" algn="l"/>
                <a:tab pos="1252538" algn="l"/>
                <a:tab pos="1654175" algn="l"/>
                <a:tab pos="5086350" algn="l"/>
              </a:tabLst>
            </a:pPr>
            <a:r>
              <a:rPr lang="en-US" altLang="ko-KR" sz="2000" smtClean="0">
                <a:latin typeface="Courier New" pitchFamily="49" charset="0"/>
                <a:ea typeface="굴림" charset="-127"/>
              </a:rPr>
              <a:t>		AddToQueue(item) {</a:t>
            </a:r>
            <a:br>
              <a:rPr lang="en-US" altLang="ko-KR" sz="2000" smtClean="0">
                <a:latin typeface="Courier New" pitchFamily="49" charset="0"/>
                <a:ea typeface="굴림" charset="-127"/>
              </a:rPr>
            </a:br>
            <a:r>
              <a:rPr lang="en-US" altLang="ko-KR" sz="2000" smtClean="0">
                <a:latin typeface="Courier New" pitchFamily="49" charset="0"/>
                <a:ea typeface="굴림" charset="-127"/>
              </a:rPr>
              <a:t>		lock.Acquire();	// Get Lock</a:t>
            </a:r>
            <a:br>
              <a:rPr lang="en-US" altLang="ko-KR" sz="2000" smtClean="0">
                <a:latin typeface="Courier New" pitchFamily="49" charset="0"/>
                <a:ea typeface="굴림" charset="-127"/>
              </a:rPr>
            </a:br>
            <a:r>
              <a:rPr lang="en-US" altLang="ko-KR" sz="2000" smtClean="0">
                <a:latin typeface="Courier New" pitchFamily="49" charset="0"/>
                <a:ea typeface="굴림" charset="-127"/>
              </a:rPr>
              <a:t>		queue.enqueue(item);	// Add item</a:t>
            </a:r>
            <a:br>
              <a:rPr lang="en-US" altLang="ko-KR" sz="2000" smtClean="0">
                <a:latin typeface="Courier New" pitchFamily="49" charset="0"/>
                <a:ea typeface="굴림" charset="-127"/>
              </a:rPr>
            </a:br>
            <a:r>
              <a:rPr lang="en-US" altLang="ko-KR" sz="2000" smtClean="0">
                <a:latin typeface="Courier New" pitchFamily="49" charset="0"/>
                <a:ea typeface="굴림" charset="-127"/>
              </a:rPr>
              <a:t>		</a:t>
            </a:r>
            <a:r>
              <a:rPr lang="en-US" altLang="ko-KR" sz="2000" smtClean="0">
                <a:solidFill>
                  <a:schemeClr val="hlink"/>
                </a:solidFill>
                <a:latin typeface="Courier New" pitchFamily="49" charset="0"/>
                <a:ea typeface="굴림" charset="-127"/>
              </a:rPr>
              <a:t>dataready.signal();</a:t>
            </a:r>
            <a:r>
              <a:rPr lang="en-US" altLang="ko-KR" sz="2000" smtClean="0">
                <a:latin typeface="Courier New" pitchFamily="49" charset="0"/>
                <a:ea typeface="굴림" charset="-127"/>
              </a:rPr>
              <a:t>	</a:t>
            </a:r>
            <a:r>
              <a:rPr lang="en-US" altLang="ko-KR" sz="2000" smtClean="0">
                <a:solidFill>
                  <a:schemeClr val="hlink"/>
                </a:solidFill>
                <a:latin typeface="Courier New" pitchFamily="49" charset="0"/>
                <a:ea typeface="굴림" charset="-127"/>
              </a:rPr>
              <a:t>// Signal any waiters</a:t>
            </a:r>
            <a:r>
              <a:rPr lang="en-US" altLang="ko-KR" sz="2000" smtClean="0">
                <a:latin typeface="Courier New" pitchFamily="49" charset="0"/>
                <a:ea typeface="굴림" charset="-127"/>
              </a:rPr>
              <a:t/>
            </a:r>
            <a:br>
              <a:rPr lang="en-US" altLang="ko-KR" sz="2000" smtClean="0">
                <a:latin typeface="Courier New" pitchFamily="49" charset="0"/>
                <a:ea typeface="굴림" charset="-127"/>
              </a:rPr>
            </a:br>
            <a:r>
              <a:rPr lang="en-US" altLang="ko-KR" sz="2000" smtClean="0">
                <a:latin typeface="Courier New" pitchFamily="49" charset="0"/>
                <a:ea typeface="굴림" charset="-127"/>
              </a:rPr>
              <a:t>		lock.Release();	// Release Lock</a:t>
            </a:r>
            <a:br>
              <a:rPr lang="en-US" altLang="ko-KR" sz="2000" smtClean="0">
                <a:latin typeface="Courier New" pitchFamily="49" charset="0"/>
                <a:ea typeface="굴림" charset="-127"/>
              </a:rPr>
            </a:br>
            <a:r>
              <a:rPr lang="en-US" altLang="ko-KR" sz="2000" smtClean="0">
                <a:latin typeface="Courier New" pitchFamily="49" charset="0"/>
                <a:ea typeface="굴림" charset="-127"/>
              </a:rPr>
              <a:t>	}</a:t>
            </a:r>
            <a:br>
              <a:rPr lang="en-US" altLang="ko-KR" sz="2000" smtClean="0">
                <a:latin typeface="Courier New" pitchFamily="49" charset="0"/>
                <a:ea typeface="굴림" charset="-127"/>
              </a:rPr>
            </a:br>
            <a:endParaRPr lang="en-US" altLang="ko-KR" sz="2000" smtClean="0">
              <a:latin typeface="Courier New" pitchFamily="49" charset="0"/>
              <a:ea typeface="굴림" charset="-127"/>
            </a:endParaRPr>
          </a:p>
          <a:p>
            <a:pPr>
              <a:lnSpc>
                <a:spcPct val="80000"/>
              </a:lnSpc>
              <a:buFontTx/>
              <a:buNone/>
              <a:tabLst>
                <a:tab pos="852488" algn="l"/>
                <a:tab pos="1252538" algn="l"/>
                <a:tab pos="1654175" algn="l"/>
                <a:tab pos="5086350" algn="l"/>
              </a:tabLst>
            </a:pPr>
            <a:r>
              <a:rPr lang="en-US" altLang="ko-KR" sz="2000" smtClean="0">
                <a:latin typeface="Courier New" pitchFamily="49" charset="0"/>
                <a:ea typeface="굴림" charset="-127"/>
              </a:rPr>
              <a:t>		RemoveFromQueue() {</a:t>
            </a:r>
            <a:br>
              <a:rPr lang="en-US" altLang="ko-KR" sz="2000" smtClean="0">
                <a:latin typeface="Courier New" pitchFamily="49" charset="0"/>
                <a:ea typeface="굴림" charset="-127"/>
              </a:rPr>
            </a:br>
            <a:r>
              <a:rPr lang="en-US" altLang="ko-KR" sz="2000" smtClean="0">
                <a:latin typeface="Courier New" pitchFamily="49" charset="0"/>
                <a:ea typeface="굴림" charset="-127"/>
              </a:rPr>
              <a:t>		lock.Acquire();	// Get Lock</a:t>
            </a:r>
            <a:br>
              <a:rPr lang="en-US" altLang="ko-KR" sz="2000" smtClean="0">
                <a:latin typeface="Courier New" pitchFamily="49" charset="0"/>
                <a:ea typeface="굴림" charset="-127"/>
              </a:rPr>
            </a:br>
            <a:r>
              <a:rPr lang="en-US" altLang="ko-KR" sz="2000" smtClean="0">
                <a:latin typeface="Courier New" pitchFamily="49" charset="0"/>
                <a:ea typeface="굴림" charset="-127"/>
              </a:rPr>
              <a:t>		</a:t>
            </a:r>
            <a:r>
              <a:rPr lang="en-US" altLang="ko-KR" sz="2000" smtClean="0">
                <a:solidFill>
                  <a:schemeClr val="hlink"/>
                </a:solidFill>
                <a:latin typeface="Courier New" pitchFamily="49" charset="0"/>
                <a:ea typeface="굴림" charset="-127"/>
              </a:rPr>
              <a:t>while (queue.isEmpty()) {</a:t>
            </a:r>
            <a:br>
              <a:rPr lang="en-US" altLang="ko-KR" sz="2000" smtClean="0">
                <a:solidFill>
                  <a:schemeClr val="hlink"/>
                </a:solidFill>
                <a:latin typeface="Courier New" pitchFamily="49" charset="0"/>
                <a:ea typeface="굴림" charset="-127"/>
              </a:rPr>
            </a:br>
            <a:r>
              <a:rPr lang="en-US" altLang="ko-KR" sz="2000" smtClean="0">
                <a:solidFill>
                  <a:schemeClr val="hlink"/>
                </a:solidFill>
                <a:latin typeface="Courier New" pitchFamily="49" charset="0"/>
                <a:ea typeface="굴림" charset="-127"/>
              </a:rPr>
              <a:t>			dataready.wait(&amp;lock); // If nothing, sleep</a:t>
            </a:r>
            <a:br>
              <a:rPr lang="en-US" altLang="ko-KR" sz="2000" smtClean="0">
                <a:solidFill>
                  <a:schemeClr val="hlink"/>
                </a:solidFill>
                <a:latin typeface="Courier New" pitchFamily="49" charset="0"/>
                <a:ea typeface="굴림" charset="-127"/>
              </a:rPr>
            </a:br>
            <a:r>
              <a:rPr lang="en-US" altLang="ko-KR" sz="2000" smtClean="0">
                <a:solidFill>
                  <a:schemeClr val="hlink"/>
                </a:solidFill>
                <a:latin typeface="Courier New" pitchFamily="49" charset="0"/>
                <a:ea typeface="굴림" charset="-127"/>
              </a:rPr>
              <a:t>		}</a:t>
            </a:r>
            <a:br>
              <a:rPr lang="en-US" altLang="ko-KR" sz="2000" smtClean="0">
                <a:solidFill>
                  <a:schemeClr val="hlink"/>
                </a:solidFill>
                <a:latin typeface="Courier New" pitchFamily="49" charset="0"/>
                <a:ea typeface="굴림" charset="-127"/>
              </a:rPr>
            </a:br>
            <a:r>
              <a:rPr lang="en-US" altLang="ko-KR" sz="2000" smtClean="0">
                <a:latin typeface="Courier New" pitchFamily="49" charset="0"/>
                <a:ea typeface="굴림" charset="-127"/>
              </a:rPr>
              <a:t>		item = queue.dequeue();	// Get next item</a:t>
            </a:r>
            <a:br>
              <a:rPr lang="en-US" altLang="ko-KR" sz="2000" smtClean="0">
                <a:latin typeface="Courier New" pitchFamily="49" charset="0"/>
                <a:ea typeface="굴림" charset="-127"/>
              </a:rPr>
            </a:br>
            <a:r>
              <a:rPr lang="en-US" altLang="ko-KR" sz="2000" smtClean="0">
                <a:latin typeface="Courier New" pitchFamily="49" charset="0"/>
                <a:ea typeface="굴림" charset="-127"/>
              </a:rPr>
              <a:t>		lock.Release();	// Release Lock</a:t>
            </a:r>
            <a:br>
              <a:rPr lang="en-US" altLang="ko-KR" sz="2000" smtClean="0">
                <a:latin typeface="Courier New" pitchFamily="49" charset="0"/>
                <a:ea typeface="굴림" charset="-127"/>
              </a:rPr>
            </a:br>
            <a:r>
              <a:rPr lang="en-US" altLang="ko-KR" sz="2000" smtClean="0">
                <a:latin typeface="Courier New" pitchFamily="49" charset="0"/>
                <a:ea typeface="굴림" charset="-127"/>
              </a:rPr>
              <a:t>		return(item);</a:t>
            </a:r>
            <a:br>
              <a:rPr lang="en-US" altLang="ko-KR" sz="2000" smtClean="0">
                <a:latin typeface="Courier New" pitchFamily="49" charset="0"/>
                <a:ea typeface="굴림" charset="-127"/>
              </a:rPr>
            </a:br>
            <a:r>
              <a:rPr lang="en-US" altLang="ko-KR" sz="2000" smtClean="0">
                <a:latin typeface="Courier New" pitchFamily="49" charset="0"/>
                <a:ea typeface="굴림" charset="-127"/>
              </a:rPr>
              <a:t>	}</a:t>
            </a:r>
            <a:endParaRPr lang="en-US" altLang="ko-KR" smtClean="0">
              <a:latin typeface="Helvetica" charset="0"/>
              <a:ea typeface="굴림" charset="-127"/>
            </a:endParaRPr>
          </a:p>
        </p:txBody>
      </p:sp>
      <p:sp>
        <p:nvSpPr>
          <p:cNvPr id="2" name="Curved Right Arrow 1"/>
          <p:cNvSpPr>
            <a:spLocks noChangeArrowheads="1"/>
          </p:cNvSpPr>
          <p:nvPr/>
        </p:nvSpPr>
        <p:spPr bwMode="auto">
          <a:xfrm>
            <a:off x="685800" y="3352800"/>
            <a:ext cx="914400" cy="1828800"/>
          </a:xfrm>
          <a:prstGeom prst="curvedRightArrow">
            <a:avLst>
              <a:gd name="adj1" fmla="val 25000"/>
              <a:gd name="adj2" fmla="val 50000"/>
              <a:gd name="adj3" fmla="val 25000"/>
            </a:avLst>
          </a:prstGeom>
          <a:solidFill>
            <a:srgbClr val="FFFFAA"/>
          </a:solidFill>
          <a:ln w="25400">
            <a:solidFill>
              <a:schemeClr val="tx1"/>
            </a:solidFill>
            <a:round/>
            <a:headEnd type="triangle" w="med" len="med"/>
            <a:tailEnd/>
          </a:ln>
        </p:spPr>
        <p:txBody>
          <a:bodyPr anchor="ctr"/>
          <a:lstStyle/>
          <a:p>
            <a:pPr algn="ctr"/>
            <a:endParaRPr lang="en-US" b="0">
              <a:latin typeface="Helvetica"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745</Words>
  <Application>Microsoft Office PowerPoint</Application>
  <PresentationFormat>On-screen Show (4:3)</PresentationFormat>
  <Paragraphs>89</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CS162 Section 2</vt:lpstr>
      <vt:lpstr>True/False</vt:lpstr>
      <vt:lpstr>True/False</vt:lpstr>
      <vt:lpstr>True/False</vt:lpstr>
      <vt:lpstr>StackOverflow Analogy</vt:lpstr>
      <vt:lpstr>Short Answer</vt:lpstr>
      <vt:lpstr>Short Answer</vt:lpstr>
      <vt:lpstr>Condition Variables</vt:lpstr>
      <vt:lpstr>Complete Monitor Example (with condition variable)</vt:lpstr>
      <vt:lpstr>Short Answer</vt:lpstr>
      <vt:lpstr>Short Answer</vt:lpstr>
      <vt:lpstr>Short Answer</vt:lpstr>
      <vt:lpstr>Short Answer</vt:lpstr>
      <vt:lpstr>Semaphore Implementation</vt:lpstr>
      <vt:lpstr>Semaphore Implementation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CS162 Section 1</dc:title>
  <dc:creator>Edward Chin</dc:creator>
  <cp:lastModifiedBy>Edward Chin</cp:lastModifiedBy>
  <cp:revision>5</cp:revision>
  <dcterms:created xsi:type="dcterms:W3CDTF">2012-09-13T02:51:53Z</dcterms:created>
  <dcterms:modified xsi:type="dcterms:W3CDTF">2012-09-13T03:41:13Z</dcterms:modified>
</cp:coreProperties>
</file>