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9" r:id="rId3"/>
    <p:sldId id="310" r:id="rId4"/>
    <p:sldId id="330" r:id="rId5"/>
    <p:sldId id="331" r:id="rId6"/>
    <p:sldId id="311" r:id="rId7"/>
    <p:sldId id="328" r:id="rId8"/>
    <p:sldId id="333" r:id="rId9"/>
    <p:sldId id="327" r:id="rId10"/>
    <p:sldId id="313" r:id="rId11"/>
    <p:sldId id="314" r:id="rId12"/>
    <p:sldId id="312" r:id="rId13"/>
    <p:sldId id="315" r:id="rId14"/>
    <p:sldId id="316" r:id="rId15"/>
    <p:sldId id="334" r:id="rId16"/>
    <p:sldId id="335" r:id="rId17"/>
    <p:sldId id="336" r:id="rId18"/>
    <p:sldId id="337" r:id="rId19"/>
    <p:sldId id="317" r:id="rId20"/>
    <p:sldId id="318" r:id="rId21"/>
    <p:sldId id="319" r:id="rId22"/>
    <p:sldId id="320" r:id="rId23"/>
    <p:sldId id="322" r:id="rId24"/>
    <p:sldId id="323" r:id="rId25"/>
    <p:sldId id="324" r:id="rId26"/>
    <p:sldId id="325" r:id="rId27"/>
    <p:sldId id="33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50" autoAdjust="0"/>
  </p:normalViewPr>
  <p:slideViewPr>
    <p:cSldViewPr>
      <p:cViewPr varScale="1">
        <p:scale>
          <a:sx n="76" d="100"/>
          <a:sy n="76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2A859-B7A0-B545-8B75-A0158CFFB3D8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0E288-8D25-C24F-80AC-971C8335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1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038DF-39ED-5946-8A61-78F15D3ADF39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6EAFC-3483-4945-AACC-0FD26E5D4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9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6EAFC-3483-4945-AACC-0FD26E5D4D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52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839" y="8687594"/>
            <a:ext cx="2972027" cy="454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27" tIns="48513" rIns="97027" bIns="48513"/>
          <a:lstStyle>
            <a:lvl1pPr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A8945856-ABFB-4B3B-A514-710B442655A0}" type="slidenum">
              <a:rPr lang="en-US" sz="1800"/>
              <a:pPr/>
              <a:t>26</a:t>
            </a:fld>
            <a:endParaRPr lang="en-US" sz="180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itchFamily="66" charset="0"/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itchFamily="66" charset="0"/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Comic Sans MS" pitchFamily="66" charset="0"/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370A-7D55-460E-9551-0FFA327F92D3}" type="datetimeFigureOut">
              <a:rPr lang="en-IN" smtClean="0"/>
              <a:pPr/>
              <a:t>19-09-2012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7B2A-7688-4D1E-96DE-5F1D3DB8A8A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832648"/>
          </a:xfrm>
        </p:spPr>
        <p:txBody>
          <a:bodyPr/>
          <a:lstStyle/>
          <a:p>
            <a:r>
              <a:rPr lang="en-US" dirty="0" smtClean="0"/>
              <a:t>CS 162</a:t>
            </a:r>
            <a:br>
              <a:rPr lang="en-US" dirty="0" smtClean="0"/>
            </a:br>
            <a:r>
              <a:rPr lang="en-US" dirty="0" smtClean="0"/>
              <a:t>Discussion Section</a:t>
            </a:r>
            <a:br>
              <a:rPr lang="en-US" dirty="0" smtClean="0"/>
            </a:br>
            <a:r>
              <a:rPr lang="en-US" dirty="0" smtClean="0"/>
              <a:t>Week 4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altLang="ko-KR" sz="3600" dirty="0" smtClean="0">
                <a:latin typeface="Helvetica" charset="0"/>
                <a:ea typeface="Gulim" pitchFamily="34" charset="-127"/>
              </a:rPr>
              <a:t>Java Language Support for Synchronization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5562600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Java has </a:t>
            </a:r>
            <a:r>
              <a:rPr lang="en-US" altLang="ko-KR" i="1" dirty="0" smtClean="0">
                <a:latin typeface="Helvetica" charset="0"/>
                <a:ea typeface="Gulim" pitchFamily="34" charset="-127"/>
              </a:rPr>
              <a:t>synchronized 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statements: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		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synchronized (object) {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	…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}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Since every Java object has an associated lock, this type of statement acquires and releases the object’s lock on entry and exit of the code block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Works properly even with exceptions:	</a:t>
            </a:r>
            <a:endParaRPr lang="en-US" altLang="ko-KR" sz="2000" dirty="0" smtClean="0">
              <a:latin typeface="Courier New" pitchFamily="49" charset="0"/>
              <a:ea typeface="Gulim" pitchFamily="34" charset="-127"/>
            </a:endParaRPr>
          </a:p>
          <a:p>
            <a:pPr lvl="1"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   synchronized (object) {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…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</a:t>
            </a:r>
            <a:r>
              <a:rPr lang="en-US" altLang="ko-KR" sz="2000" dirty="0" err="1" smtClean="0">
                <a:latin typeface="Courier New" pitchFamily="49" charset="0"/>
                <a:ea typeface="Gulim" pitchFamily="34" charset="-127"/>
              </a:rPr>
              <a:t>DoFoo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();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…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}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void </a:t>
            </a:r>
            <a:r>
              <a:rPr lang="en-US" altLang="ko-KR" sz="2000" dirty="0" err="1" smtClean="0">
                <a:latin typeface="Courier New" pitchFamily="49" charset="0"/>
                <a:ea typeface="Gulim" pitchFamily="34" charset="-127"/>
              </a:rPr>
              <a:t>DoFoo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() {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throw </a:t>
            </a:r>
            <a:r>
              <a:rPr lang="en-US" altLang="ko-KR" sz="2000" dirty="0" err="1" smtClean="0">
                <a:latin typeface="Courier New" pitchFamily="49" charset="0"/>
                <a:ea typeface="Gulim" pitchFamily="34" charset="-127"/>
              </a:rPr>
              <a:t>errException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;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}</a:t>
            </a:r>
          </a:p>
          <a:p>
            <a:pPr lvl="1"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</a:t>
            </a:r>
            <a:endParaRPr lang="en-US" altLang="ko-KR" dirty="0" smtClean="0">
              <a:latin typeface="Helvetica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113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4312"/>
          </a:xfrm>
        </p:spPr>
        <p:txBody>
          <a:bodyPr/>
          <a:lstStyle/>
          <a:p>
            <a:r>
              <a:rPr lang="en-US" altLang="ko-KR" sz="2900" dirty="0" smtClean="0">
                <a:latin typeface="Helvetica" charset="0"/>
                <a:ea typeface="Gulim" pitchFamily="34" charset="-127"/>
              </a:rPr>
              <a:t>Java Language Support for Synchronization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80728"/>
            <a:ext cx="8686800" cy="56486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In addition to a lock, every object has </a:t>
            </a:r>
            <a:r>
              <a:rPr lang="en-US" altLang="ko-KR" dirty="0" smtClean="0">
                <a:solidFill>
                  <a:schemeClr val="hlink"/>
                </a:solidFill>
                <a:latin typeface="Helvetica" charset="0"/>
                <a:ea typeface="Gulim" pitchFamily="34" charset="-127"/>
              </a:rPr>
              <a:t>a single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 condition variable associated with it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How to wait inside a synchronization method of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urier New" pitchFamily="49" charset="0"/>
                <a:ea typeface="Gulim" pitchFamily="34" charset="-127"/>
              </a:rPr>
              <a:t>void wait();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urier New" pitchFamily="49" charset="0"/>
                <a:ea typeface="Gulim" pitchFamily="34" charset="-127"/>
              </a:rPr>
              <a:t>void wait(long timeout); // Wait for timeout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How to signal in a synchronized method or block: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urier New" pitchFamily="49" charset="0"/>
                <a:ea typeface="Gulim" pitchFamily="34" charset="-127"/>
              </a:rPr>
              <a:t>void notify();	// wakes up oldest waiter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sz="1800" dirty="0" smtClean="0">
                <a:latin typeface="Courier New" pitchFamily="49" charset="0"/>
                <a:ea typeface="Gulim" pitchFamily="34" charset="-127"/>
              </a:rPr>
              <a:t>void </a:t>
            </a:r>
            <a:r>
              <a:rPr lang="en-US" altLang="ko-KR" sz="1800" dirty="0" err="1" smtClean="0">
                <a:latin typeface="Courier New" pitchFamily="49" charset="0"/>
                <a:ea typeface="Gulim" pitchFamily="34" charset="-127"/>
              </a:rPr>
              <a:t>notifyAll</a:t>
            </a:r>
            <a:r>
              <a:rPr lang="en-US" altLang="ko-KR" sz="1800" dirty="0" smtClean="0">
                <a:latin typeface="Courier New" pitchFamily="49" charset="0"/>
                <a:ea typeface="Gulim" pitchFamily="34" charset="-127"/>
              </a:rPr>
              <a:t>(); // like broadcast, wakes everyone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1027113" algn="l"/>
                <a:tab pos="1377950" algn="l"/>
                <a:tab pos="1716088" algn="l"/>
                <a:tab pos="3595688" algn="l"/>
              </a:tabLst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Condition variables can wait for a bounded length of time. This is useful for handling exception cases</a:t>
            </a:r>
            <a:r>
              <a:rPr lang="en-US" altLang="ko-KR" dirty="0">
                <a:latin typeface="Helvetica" charset="0"/>
                <a:ea typeface="Gulim" pitchFamily="34" charset="-127"/>
              </a:rPr>
              <a:t>.</a:t>
            </a:r>
            <a:endParaRPr lang="en-US" altLang="ko-KR" dirty="0" smtClean="0">
              <a:latin typeface="Helvetica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669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9220200" cy="684312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Helvetica" charset="0"/>
                <a:ea typeface="Gulim" pitchFamily="34" charset="-127"/>
              </a:rPr>
              <a:t>C++ Language Support for Synchronization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6868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Must catch all exceptions in critical sections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Catch exceptions, release lock, and re-throw exception:</a:t>
            </a:r>
            <a:br>
              <a:rPr lang="en-US" altLang="ko-KR" dirty="0" smtClean="0">
                <a:latin typeface="Helvetica" charset="0"/>
                <a:ea typeface="Gulim" pitchFamily="34" charset="-127"/>
              </a:rPr>
            </a:br>
            <a:r>
              <a:rPr lang="en-US" altLang="ko-KR" dirty="0" smtClean="0">
                <a:latin typeface="Helvetica" charset="0"/>
                <a:ea typeface="Gulim" pitchFamily="34" charset="-127"/>
              </a:rPr>
              <a:t>	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void </a:t>
            </a:r>
            <a:r>
              <a:rPr lang="en-US" altLang="ko-KR" sz="2000" dirty="0" err="1" smtClean="0">
                <a:latin typeface="Courier New" pitchFamily="49" charset="0"/>
                <a:ea typeface="Gulim" pitchFamily="34" charset="-127"/>
              </a:rPr>
              <a:t>Rtn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() {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</a:t>
            </a:r>
            <a:r>
              <a:rPr lang="en-US" altLang="ko-KR" sz="2000" dirty="0" err="1" smtClean="0">
                <a:latin typeface="Courier New" pitchFamily="49" charset="0"/>
                <a:ea typeface="Gulim" pitchFamily="34" charset="-127"/>
              </a:rPr>
              <a:t>lock.acquire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();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  <a:t>try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	…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	</a:t>
            </a:r>
            <a:r>
              <a:rPr lang="en-US" altLang="ko-KR" sz="2000" dirty="0" err="1" smtClean="0">
                <a:latin typeface="Courier New" pitchFamily="49" charset="0"/>
                <a:ea typeface="Gulim" pitchFamily="34" charset="-127"/>
              </a:rPr>
              <a:t>DoFoo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();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	…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  <a:t>} catch (…) {	// catch exception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  <a:t>lock.release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  <a:t>();	// release lock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  <a:t>			throw; 	// re-throw the exception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</a:t>
            </a:r>
            <a:r>
              <a:rPr lang="en-US" altLang="ko-KR" sz="2000" dirty="0" err="1" smtClean="0">
                <a:latin typeface="Courier New" pitchFamily="49" charset="0"/>
                <a:ea typeface="Gulim" pitchFamily="34" charset="-127"/>
              </a:rPr>
              <a:t>lock.release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();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}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void </a:t>
            </a:r>
            <a:r>
              <a:rPr lang="en-US" altLang="ko-KR" sz="2000" dirty="0" err="1" smtClean="0">
                <a:latin typeface="Courier New" pitchFamily="49" charset="0"/>
                <a:ea typeface="Gulim" pitchFamily="34" charset="-127"/>
              </a:rPr>
              <a:t>DoFoo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() {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…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if (exception) throw </a:t>
            </a:r>
            <a:r>
              <a:rPr lang="en-US" altLang="ko-KR" sz="2000" dirty="0" err="1" smtClean="0">
                <a:latin typeface="Courier New" pitchFamily="49" charset="0"/>
                <a:ea typeface="Gulim" pitchFamily="34" charset="-127"/>
              </a:rPr>
              <a:t>errException</a:t>
            </a: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;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	…</a:t>
            </a:r>
            <a:br>
              <a:rPr lang="en-US" altLang="ko-KR" sz="2000" dirty="0" smtClean="0">
                <a:latin typeface="Courier New" pitchFamily="49" charset="0"/>
                <a:ea typeface="Gulim" pitchFamily="34" charset="-127"/>
              </a:rPr>
            </a:br>
            <a:r>
              <a:rPr lang="en-US" altLang="ko-KR" sz="2000" dirty="0" smtClean="0">
                <a:latin typeface="Courier New" pitchFamily="49" charset="0"/>
                <a:ea typeface="Gulim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05293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3600400"/>
          </a:xfrm>
        </p:spPr>
        <p:txBody>
          <a:bodyPr>
            <a:normAutofit/>
          </a:bodyPr>
          <a:lstStyle/>
          <a:p>
            <a:r>
              <a:rPr lang="en-US" dirty="0" smtClean="0"/>
              <a:t>When does deadlock occur?</a:t>
            </a:r>
            <a:br>
              <a:rPr lang="en-US" dirty="0" smtClean="0"/>
            </a:br>
            <a:r>
              <a:rPr lang="en-US" dirty="0" smtClean="0"/>
              <a:t>How can we </a:t>
            </a:r>
            <a:br>
              <a:rPr lang="en-US" dirty="0" smtClean="0"/>
            </a:br>
            <a:r>
              <a:rPr lang="en-US" dirty="0" smtClean="0"/>
              <a:t>1) prevent it, or </a:t>
            </a:r>
            <a:br>
              <a:rPr lang="en-US" dirty="0" smtClean="0"/>
            </a:br>
            <a:r>
              <a:rPr lang="en-US" dirty="0" smtClean="0"/>
              <a:t>2) deal with it when it happens?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994122"/>
          </a:xfrm>
        </p:spPr>
        <p:txBody>
          <a:bodyPr/>
          <a:lstStyle/>
          <a:p>
            <a:r>
              <a:rPr lang="en-US" altLang="ko-KR" dirty="0" smtClean="0">
                <a:latin typeface="Helvetica" charset="0"/>
                <a:ea typeface="Gulim" pitchFamily="34" charset="-127"/>
              </a:rPr>
              <a:t>Four requirements for Deadlock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80728"/>
            <a:ext cx="8534400" cy="572487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Helvetica" charset="0"/>
                <a:ea typeface="Gulim" pitchFamily="34" charset="-127"/>
              </a:rPr>
              <a:t>Mutual exclusion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Only one thread at a time can use a resource.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Helvetica" charset="0"/>
                <a:ea typeface="Gulim" pitchFamily="34" charset="-127"/>
              </a:rPr>
              <a:t>Hold and wait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Thread holding at least one resource is waiting to acquire additional resources held by other threads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Helvetica" charset="0"/>
                <a:ea typeface="Gulim" pitchFamily="34" charset="-127"/>
              </a:rPr>
              <a:t>No preemption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Resources are released only voluntarily by the thread holding the resource, after thread is finished with it</a:t>
            </a:r>
          </a:p>
          <a:p>
            <a:pPr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Helvetica" charset="0"/>
                <a:ea typeface="Gulim" pitchFamily="34" charset="-127"/>
              </a:rPr>
              <a:t>Circular wait</a:t>
            </a:r>
          </a:p>
          <a:p>
            <a:pPr lvl="1">
              <a:spcBef>
                <a:spcPct val="20000"/>
              </a:spcBef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There exists a set {</a:t>
            </a:r>
            <a:r>
              <a:rPr lang="en-US" altLang="ko-KR" i="1" dirty="0" smtClean="0">
                <a:latin typeface="Helvetica" charset="0"/>
                <a:ea typeface="Gulim" pitchFamily="34" charset="-127"/>
              </a:rPr>
              <a:t>T</a:t>
            </a:r>
            <a:r>
              <a:rPr lang="en-US" altLang="ko-KR" baseline="-25000" dirty="0" smtClean="0">
                <a:latin typeface="Helvetica" charset="0"/>
                <a:ea typeface="Gulim" pitchFamily="34" charset="-127"/>
              </a:rPr>
              <a:t>1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, …, </a:t>
            </a:r>
            <a:r>
              <a:rPr lang="en-US" altLang="ko-KR" i="1" dirty="0" err="1" smtClean="0">
                <a:latin typeface="Helvetica" charset="0"/>
                <a:ea typeface="Gulim" pitchFamily="34" charset="-127"/>
              </a:rPr>
              <a:t>T</a:t>
            </a:r>
            <a:r>
              <a:rPr lang="en-US" altLang="ko-KR" baseline="-25000" dirty="0" err="1" smtClean="0">
                <a:latin typeface="Helvetica" charset="0"/>
                <a:ea typeface="Gulim" pitchFamily="34" charset="-127"/>
              </a:rPr>
              <a:t>n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} of waiting threads</a:t>
            </a:r>
          </a:p>
          <a:p>
            <a:pPr lvl="2">
              <a:spcBef>
                <a:spcPct val="20000"/>
              </a:spcBef>
            </a:pPr>
            <a:r>
              <a:rPr lang="en-US" altLang="ko-KR" i="1" dirty="0" smtClean="0">
                <a:latin typeface="Helvetica" charset="0"/>
                <a:ea typeface="Gulim" pitchFamily="34" charset="-127"/>
              </a:rPr>
              <a:t>T</a:t>
            </a:r>
            <a:r>
              <a:rPr lang="en-US" altLang="ko-KR" baseline="-25000" dirty="0" smtClean="0">
                <a:latin typeface="Helvetica" charset="0"/>
                <a:ea typeface="Gulim" pitchFamily="34" charset="-127"/>
              </a:rPr>
              <a:t>1 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is waiting for a resource that is held by </a:t>
            </a:r>
            <a:r>
              <a:rPr lang="en-US" altLang="ko-KR" i="1" dirty="0" smtClean="0">
                <a:latin typeface="Helvetica" charset="0"/>
                <a:ea typeface="Gulim" pitchFamily="34" charset="-127"/>
              </a:rPr>
              <a:t>T</a:t>
            </a:r>
            <a:r>
              <a:rPr lang="en-US" altLang="ko-KR" baseline="-25000" dirty="0" smtClean="0">
                <a:latin typeface="Helvetica" charset="0"/>
                <a:ea typeface="Gulim" pitchFamily="34" charset="-127"/>
              </a:rPr>
              <a:t>2</a:t>
            </a:r>
            <a:endParaRPr lang="en-US" altLang="ko-KR" dirty="0" smtClean="0">
              <a:latin typeface="Helvetica" charset="0"/>
              <a:ea typeface="Gulim" pitchFamily="34" charset="-127"/>
            </a:endParaRPr>
          </a:p>
          <a:p>
            <a:pPr lvl="2">
              <a:spcBef>
                <a:spcPct val="20000"/>
              </a:spcBef>
            </a:pPr>
            <a:r>
              <a:rPr lang="en-US" altLang="ko-KR" i="1" dirty="0" smtClean="0">
                <a:latin typeface="Helvetica" charset="0"/>
                <a:ea typeface="Gulim" pitchFamily="34" charset="-127"/>
              </a:rPr>
              <a:t>T</a:t>
            </a:r>
            <a:r>
              <a:rPr lang="en-US" altLang="ko-KR" baseline="-25000" dirty="0" smtClean="0">
                <a:latin typeface="Helvetica" charset="0"/>
                <a:ea typeface="Gulim" pitchFamily="34" charset="-127"/>
              </a:rPr>
              <a:t>2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 is waiting for a resource that is held by </a:t>
            </a:r>
            <a:r>
              <a:rPr lang="en-US" altLang="ko-KR" i="1" dirty="0" smtClean="0">
                <a:latin typeface="Helvetica" charset="0"/>
                <a:ea typeface="Gulim" pitchFamily="34" charset="-127"/>
              </a:rPr>
              <a:t>T</a:t>
            </a:r>
            <a:r>
              <a:rPr lang="en-US" altLang="ko-KR" baseline="-25000" dirty="0" smtClean="0">
                <a:latin typeface="Helvetica" charset="0"/>
                <a:ea typeface="Gulim" pitchFamily="34" charset="-127"/>
              </a:rPr>
              <a:t>3</a:t>
            </a:r>
            <a:endParaRPr lang="en-US" altLang="ko-KR" dirty="0" smtClean="0">
              <a:latin typeface="Helvetica" charset="0"/>
              <a:ea typeface="Gulim" pitchFamily="34" charset="-127"/>
            </a:endParaRPr>
          </a:p>
          <a:p>
            <a:pPr lvl="2">
              <a:spcBef>
                <a:spcPct val="20000"/>
              </a:spcBef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…</a:t>
            </a:r>
          </a:p>
          <a:p>
            <a:pPr lvl="2">
              <a:spcBef>
                <a:spcPct val="20000"/>
              </a:spcBef>
            </a:pPr>
            <a:r>
              <a:rPr lang="en-US" altLang="ko-KR" i="1" dirty="0" err="1" smtClean="0">
                <a:latin typeface="Helvetica" charset="0"/>
                <a:ea typeface="Gulim" pitchFamily="34" charset="-127"/>
              </a:rPr>
              <a:t>T</a:t>
            </a:r>
            <a:r>
              <a:rPr lang="en-US" altLang="ko-KR" i="1" baseline="-25000" dirty="0" err="1" smtClean="0">
                <a:latin typeface="Helvetica" charset="0"/>
                <a:ea typeface="Gulim" pitchFamily="34" charset="-127"/>
              </a:rPr>
              <a:t>n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 is waiting for a resource that is held by </a:t>
            </a:r>
            <a:r>
              <a:rPr lang="en-US" altLang="ko-KR" i="1" dirty="0" smtClean="0">
                <a:latin typeface="Helvetica" charset="0"/>
                <a:ea typeface="Gulim" pitchFamily="34" charset="-127"/>
              </a:rPr>
              <a:t>T</a:t>
            </a:r>
            <a:r>
              <a:rPr lang="en-US" altLang="ko-KR" baseline="-25000" dirty="0" smtClean="0">
                <a:latin typeface="Helvetica" charset="0"/>
                <a:ea typeface="Gulim" pitchFamily="34" charset="-127"/>
              </a:rPr>
              <a:t>1</a:t>
            </a:r>
            <a:endParaRPr lang="en-US" altLang="ko-KR" dirty="0" smtClean="0">
              <a:latin typeface="Helvetica" charset="0"/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65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deadlock?</a:t>
            </a:r>
            <a:endParaRPr lang="en-US" dirty="0"/>
          </a:p>
        </p:txBody>
      </p:sp>
      <p:grpSp>
        <p:nvGrpSpPr>
          <p:cNvPr id="5" name="Group 256"/>
          <p:cNvGrpSpPr>
            <a:grpSpLocks/>
          </p:cNvGrpSpPr>
          <p:nvPr/>
        </p:nvGrpSpPr>
        <p:grpSpPr bwMode="auto">
          <a:xfrm>
            <a:off x="3131840" y="1700808"/>
            <a:ext cx="2782887" cy="3810000"/>
            <a:chOff x="39" y="624"/>
            <a:chExt cx="1753" cy="2400"/>
          </a:xfrm>
        </p:grpSpPr>
        <p:sp>
          <p:nvSpPr>
            <p:cNvPr id="7" name="Rectangle 198"/>
            <p:cNvSpPr>
              <a:spLocks noChangeArrowheads="1"/>
            </p:cNvSpPr>
            <p:nvPr/>
          </p:nvSpPr>
          <p:spPr bwMode="auto">
            <a:xfrm>
              <a:off x="39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8" name="Group 255"/>
            <p:cNvGrpSpPr>
              <a:grpSpLocks/>
            </p:cNvGrpSpPr>
            <p:nvPr/>
          </p:nvGrpSpPr>
          <p:grpSpPr bwMode="auto">
            <a:xfrm>
              <a:off x="143" y="624"/>
              <a:ext cx="1546" cy="2232"/>
              <a:chOff x="143" y="624"/>
              <a:chExt cx="1546" cy="2232"/>
            </a:xfrm>
          </p:grpSpPr>
          <p:sp>
            <p:nvSpPr>
              <p:cNvPr id="9" name="Oval 6"/>
              <p:cNvSpPr>
                <a:spLocks noChangeArrowheads="1"/>
              </p:cNvSpPr>
              <p:nvPr/>
            </p:nvSpPr>
            <p:spPr bwMode="auto">
              <a:xfrm>
                <a:off x="143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752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1314" y="142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330" y="624"/>
                <a:ext cx="375" cy="555"/>
                <a:chOff x="576" y="432"/>
                <a:chExt cx="384" cy="569"/>
              </a:xfrm>
            </p:grpSpPr>
            <p:grpSp>
              <p:nvGrpSpPr>
                <p:cNvPr id="38" name="Group 37"/>
                <p:cNvGrpSpPr>
                  <a:grpSpLocks/>
                </p:cNvGrpSpPr>
                <p:nvPr/>
              </p:nvGrpSpPr>
              <p:grpSpPr bwMode="auto">
                <a:xfrm>
                  <a:off x="576" y="665"/>
                  <a:ext cx="384" cy="336"/>
                  <a:chOff x="1680" y="816"/>
                  <a:chExt cx="384" cy="336"/>
                </a:xfrm>
              </p:grpSpPr>
              <p:sp>
                <p:nvSpPr>
                  <p:cNvPr id="4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41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3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632" y="432"/>
                  <a:ext cx="282" cy="2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1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13" name="Group 48"/>
              <p:cNvGrpSpPr>
                <a:grpSpLocks/>
              </p:cNvGrpSpPr>
              <p:nvPr/>
            </p:nvGrpSpPr>
            <p:grpSpPr bwMode="auto">
              <a:xfrm>
                <a:off x="1033" y="624"/>
                <a:ext cx="375" cy="562"/>
                <a:chOff x="1392" y="432"/>
                <a:chExt cx="384" cy="576"/>
              </a:xfrm>
            </p:grpSpPr>
            <p:grpSp>
              <p:nvGrpSpPr>
                <p:cNvPr id="34" name="Group 36"/>
                <p:cNvGrpSpPr>
                  <a:grpSpLocks/>
                </p:cNvGrpSpPr>
                <p:nvPr/>
              </p:nvGrpSpPr>
              <p:grpSpPr bwMode="auto">
                <a:xfrm>
                  <a:off x="1392" y="672"/>
                  <a:ext cx="384" cy="336"/>
                  <a:chOff x="1680" y="816"/>
                  <a:chExt cx="384" cy="336"/>
                </a:xfrm>
              </p:grpSpPr>
              <p:sp>
                <p:nvSpPr>
                  <p:cNvPr id="3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37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3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447" y="432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14" name="Group 46"/>
              <p:cNvGrpSpPr>
                <a:grpSpLocks/>
              </p:cNvGrpSpPr>
              <p:nvPr/>
            </p:nvGrpSpPr>
            <p:grpSpPr bwMode="auto">
              <a:xfrm>
                <a:off x="471" y="2029"/>
                <a:ext cx="375" cy="654"/>
                <a:chOff x="672" y="2112"/>
                <a:chExt cx="384" cy="670"/>
              </a:xfrm>
            </p:grpSpPr>
            <p:grpSp>
              <p:nvGrpSpPr>
                <p:cNvPr id="29" name="Group 30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3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33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3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3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15" name="Group 45"/>
              <p:cNvGrpSpPr>
                <a:grpSpLocks/>
              </p:cNvGrpSpPr>
              <p:nvPr/>
            </p:nvGrpSpPr>
            <p:grpSpPr bwMode="auto">
              <a:xfrm>
                <a:off x="1267" y="2029"/>
                <a:ext cx="375" cy="827"/>
                <a:chOff x="1584" y="2064"/>
                <a:chExt cx="384" cy="847"/>
              </a:xfrm>
            </p:grpSpPr>
            <p:grpSp>
              <p:nvGrpSpPr>
                <p:cNvPr id="23" name="Group 35"/>
                <p:cNvGrpSpPr>
                  <a:grpSpLocks/>
                </p:cNvGrpSpPr>
                <p:nvPr/>
              </p:nvGrpSpPr>
              <p:grpSpPr bwMode="auto">
                <a:xfrm>
                  <a:off x="1584" y="2064"/>
                  <a:ext cx="384" cy="576"/>
                  <a:chOff x="1584" y="2064"/>
                  <a:chExt cx="384" cy="576"/>
                </a:xfrm>
              </p:grpSpPr>
              <p:sp>
                <p:nvSpPr>
                  <p:cNvPr id="2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064"/>
                    <a:ext cx="384" cy="57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26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169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27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328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28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48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2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639" y="2673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4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16" name="Line 49"/>
              <p:cNvSpPr>
                <a:spLocks noChangeShapeType="1"/>
              </p:cNvSpPr>
              <p:nvPr/>
            </p:nvSpPr>
            <p:spPr bwMode="auto">
              <a:xfrm flipV="1">
                <a:off x="377" y="1186"/>
                <a:ext cx="141" cy="2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7" name="Line 50"/>
              <p:cNvSpPr>
                <a:spLocks noChangeShapeType="1"/>
              </p:cNvSpPr>
              <p:nvPr/>
            </p:nvSpPr>
            <p:spPr bwMode="auto">
              <a:xfrm>
                <a:off x="526" y="1028"/>
                <a:ext cx="326" cy="4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" name="Line 51"/>
              <p:cNvSpPr>
                <a:spLocks noChangeShapeType="1"/>
              </p:cNvSpPr>
              <p:nvPr/>
            </p:nvSpPr>
            <p:spPr bwMode="auto">
              <a:xfrm flipV="1">
                <a:off x="1051" y="1201"/>
                <a:ext cx="148" cy="24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9" name="Line 58"/>
              <p:cNvSpPr>
                <a:spLocks noChangeShapeType="1"/>
              </p:cNvSpPr>
              <p:nvPr/>
            </p:nvSpPr>
            <p:spPr bwMode="auto">
              <a:xfrm>
                <a:off x="1226" y="1030"/>
                <a:ext cx="229" cy="3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0" name="Line 59"/>
              <p:cNvSpPr>
                <a:spLocks noChangeShapeType="1"/>
              </p:cNvSpPr>
              <p:nvPr/>
            </p:nvSpPr>
            <p:spPr bwMode="auto">
              <a:xfrm flipH="1" flipV="1">
                <a:off x="393" y="1789"/>
                <a:ext cx="261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1" name="Line 60"/>
              <p:cNvSpPr>
                <a:spLocks noChangeShapeType="1"/>
              </p:cNvSpPr>
              <p:nvPr/>
            </p:nvSpPr>
            <p:spPr bwMode="auto">
              <a:xfrm flipV="1">
                <a:off x="660" y="1793"/>
                <a:ext cx="236" cy="5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" name="Line 250"/>
              <p:cNvSpPr>
                <a:spLocks noChangeShapeType="1"/>
              </p:cNvSpPr>
              <p:nvPr/>
            </p:nvSpPr>
            <p:spPr bwMode="auto">
              <a:xfrm flipV="1">
                <a:off x="1452" y="1799"/>
                <a:ext cx="31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6" name="Text Box 251"/>
          <p:cNvSpPr txBox="1">
            <a:spLocks noChangeArrowheads="1"/>
          </p:cNvSpPr>
          <p:nvPr/>
        </p:nvSpPr>
        <p:spPr bwMode="auto">
          <a:xfrm>
            <a:off x="3525540" y="5479058"/>
            <a:ext cx="2057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dirty="0">
                <a:latin typeface="Helvetica" charset="0"/>
              </a:rPr>
              <a:t>Simple Resource</a:t>
            </a:r>
          </a:p>
          <a:p>
            <a:r>
              <a:rPr lang="en-US" sz="1800" dirty="0">
                <a:latin typeface="Helvetica" charset="0"/>
              </a:rPr>
              <a:t>Allocation Graph</a:t>
            </a:r>
          </a:p>
        </p:txBody>
      </p:sp>
    </p:spTree>
    <p:extLst>
      <p:ext uri="{BB962C8B-B14F-4D97-AF65-F5344CB8AC3E}">
        <p14:creationId xmlns:p14="http://schemas.microsoft.com/office/powerpoint/2010/main" val="242579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deadlock?</a:t>
            </a:r>
            <a:endParaRPr lang="en-US" dirty="0"/>
          </a:p>
        </p:txBody>
      </p:sp>
      <p:grpSp>
        <p:nvGrpSpPr>
          <p:cNvPr id="43" name="Group 259"/>
          <p:cNvGrpSpPr>
            <a:grpSpLocks/>
          </p:cNvGrpSpPr>
          <p:nvPr/>
        </p:nvGrpSpPr>
        <p:grpSpPr bwMode="auto">
          <a:xfrm>
            <a:off x="3131840" y="1484784"/>
            <a:ext cx="2782887" cy="3810000"/>
            <a:chOff x="1920" y="624"/>
            <a:chExt cx="1753" cy="2400"/>
          </a:xfrm>
        </p:grpSpPr>
        <p:sp>
          <p:nvSpPr>
            <p:cNvPr id="45" name="Rectangle 199"/>
            <p:cNvSpPr>
              <a:spLocks noChangeArrowheads="1"/>
            </p:cNvSpPr>
            <p:nvPr/>
          </p:nvSpPr>
          <p:spPr bwMode="auto">
            <a:xfrm>
              <a:off x="1920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46" name="Group 197"/>
            <p:cNvGrpSpPr>
              <a:grpSpLocks/>
            </p:cNvGrpSpPr>
            <p:nvPr/>
          </p:nvGrpSpPr>
          <p:grpSpPr bwMode="auto">
            <a:xfrm>
              <a:off x="2024" y="720"/>
              <a:ext cx="1546" cy="2232"/>
              <a:chOff x="2304" y="816"/>
              <a:chExt cx="1546" cy="2232"/>
            </a:xfrm>
          </p:grpSpPr>
          <p:sp>
            <p:nvSpPr>
              <p:cNvPr id="47" name="Oval 129"/>
              <p:cNvSpPr>
                <a:spLocks noChangeArrowheads="1"/>
              </p:cNvSpPr>
              <p:nvPr/>
            </p:nvSpPr>
            <p:spPr bwMode="auto">
              <a:xfrm>
                <a:off x="2304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48" name="Oval 130"/>
              <p:cNvSpPr>
                <a:spLocks noChangeArrowheads="1"/>
              </p:cNvSpPr>
              <p:nvPr/>
            </p:nvSpPr>
            <p:spPr bwMode="auto">
              <a:xfrm>
                <a:off x="2913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49" name="Oval 131"/>
              <p:cNvSpPr>
                <a:spLocks noChangeArrowheads="1"/>
              </p:cNvSpPr>
              <p:nvPr/>
            </p:nvSpPr>
            <p:spPr bwMode="auto">
              <a:xfrm>
                <a:off x="3475" y="161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50" name="Group 132"/>
              <p:cNvGrpSpPr>
                <a:grpSpLocks/>
              </p:cNvGrpSpPr>
              <p:nvPr/>
            </p:nvGrpSpPr>
            <p:grpSpPr bwMode="auto">
              <a:xfrm>
                <a:off x="2491" y="816"/>
                <a:ext cx="375" cy="555"/>
                <a:chOff x="576" y="432"/>
                <a:chExt cx="384" cy="569"/>
              </a:xfrm>
            </p:grpSpPr>
            <p:grpSp>
              <p:nvGrpSpPr>
                <p:cNvPr id="76" name="Group 133"/>
                <p:cNvGrpSpPr>
                  <a:grpSpLocks/>
                </p:cNvGrpSpPr>
                <p:nvPr/>
              </p:nvGrpSpPr>
              <p:grpSpPr bwMode="auto">
                <a:xfrm>
                  <a:off x="576" y="665"/>
                  <a:ext cx="384" cy="336"/>
                  <a:chOff x="1680" y="816"/>
                  <a:chExt cx="384" cy="336"/>
                </a:xfrm>
              </p:grpSpPr>
              <p:sp>
                <p:nvSpPr>
                  <p:cNvPr id="78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9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77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632" y="432"/>
                  <a:ext cx="282" cy="2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1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51" name="Group 137"/>
              <p:cNvGrpSpPr>
                <a:grpSpLocks/>
              </p:cNvGrpSpPr>
              <p:nvPr/>
            </p:nvGrpSpPr>
            <p:grpSpPr bwMode="auto">
              <a:xfrm>
                <a:off x="3194" y="816"/>
                <a:ext cx="375" cy="562"/>
                <a:chOff x="1392" y="432"/>
                <a:chExt cx="384" cy="576"/>
              </a:xfrm>
            </p:grpSpPr>
            <p:grpSp>
              <p:nvGrpSpPr>
                <p:cNvPr id="72" name="Group 138"/>
                <p:cNvGrpSpPr>
                  <a:grpSpLocks/>
                </p:cNvGrpSpPr>
                <p:nvPr/>
              </p:nvGrpSpPr>
              <p:grpSpPr bwMode="auto">
                <a:xfrm>
                  <a:off x="1392" y="672"/>
                  <a:ext cx="384" cy="336"/>
                  <a:chOff x="1680" y="816"/>
                  <a:chExt cx="384" cy="336"/>
                </a:xfrm>
              </p:grpSpPr>
              <p:sp>
                <p:nvSpPr>
                  <p:cNvPr id="74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816"/>
                    <a:ext cx="384" cy="33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5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1848" y="96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73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1447" y="432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52" name="Group 142"/>
              <p:cNvGrpSpPr>
                <a:grpSpLocks/>
              </p:cNvGrpSpPr>
              <p:nvPr/>
            </p:nvGrpSpPr>
            <p:grpSpPr bwMode="auto">
              <a:xfrm>
                <a:off x="2632" y="2221"/>
                <a:ext cx="375" cy="654"/>
                <a:chOff x="672" y="2112"/>
                <a:chExt cx="384" cy="670"/>
              </a:xfrm>
            </p:grpSpPr>
            <p:grpSp>
              <p:nvGrpSpPr>
                <p:cNvPr id="67" name="Group 143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69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0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71" name="Oval 146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8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3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grpSp>
            <p:nvGrpSpPr>
              <p:cNvPr id="53" name="Group 148"/>
              <p:cNvGrpSpPr>
                <a:grpSpLocks/>
              </p:cNvGrpSpPr>
              <p:nvPr/>
            </p:nvGrpSpPr>
            <p:grpSpPr bwMode="auto">
              <a:xfrm>
                <a:off x="3428" y="2221"/>
                <a:ext cx="375" cy="827"/>
                <a:chOff x="1584" y="2064"/>
                <a:chExt cx="384" cy="847"/>
              </a:xfrm>
            </p:grpSpPr>
            <p:grpSp>
              <p:nvGrpSpPr>
                <p:cNvPr id="61" name="Group 149"/>
                <p:cNvGrpSpPr>
                  <a:grpSpLocks/>
                </p:cNvGrpSpPr>
                <p:nvPr/>
              </p:nvGrpSpPr>
              <p:grpSpPr bwMode="auto">
                <a:xfrm>
                  <a:off x="1584" y="2064"/>
                  <a:ext cx="384" cy="576"/>
                  <a:chOff x="1584" y="2064"/>
                  <a:chExt cx="384" cy="576"/>
                </a:xfrm>
              </p:grpSpPr>
              <p:sp>
                <p:nvSpPr>
                  <p:cNvPr id="63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064"/>
                    <a:ext cx="384" cy="576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4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169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5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328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66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48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62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1639" y="2673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4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54" name="Line 155"/>
              <p:cNvSpPr>
                <a:spLocks noChangeShapeType="1"/>
              </p:cNvSpPr>
              <p:nvPr/>
            </p:nvSpPr>
            <p:spPr bwMode="auto">
              <a:xfrm flipV="1">
                <a:off x="2538" y="1378"/>
                <a:ext cx="141" cy="2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5" name="Line 156"/>
              <p:cNvSpPr>
                <a:spLocks noChangeShapeType="1"/>
              </p:cNvSpPr>
              <p:nvPr/>
            </p:nvSpPr>
            <p:spPr bwMode="auto">
              <a:xfrm>
                <a:off x="2687" y="1220"/>
                <a:ext cx="326" cy="4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6" name="Line 157"/>
              <p:cNvSpPr>
                <a:spLocks noChangeShapeType="1"/>
              </p:cNvSpPr>
              <p:nvPr/>
            </p:nvSpPr>
            <p:spPr bwMode="auto">
              <a:xfrm flipV="1">
                <a:off x="3212" y="1393"/>
                <a:ext cx="148" cy="24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7" name="Line 158"/>
              <p:cNvSpPr>
                <a:spLocks noChangeShapeType="1"/>
              </p:cNvSpPr>
              <p:nvPr/>
            </p:nvSpPr>
            <p:spPr bwMode="auto">
              <a:xfrm>
                <a:off x="3387" y="1222"/>
                <a:ext cx="229" cy="3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8" name="Line 159"/>
              <p:cNvSpPr>
                <a:spLocks noChangeShapeType="1"/>
              </p:cNvSpPr>
              <p:nvPr/>
            </p:nvSpPr>
            <p:spPr bwMode="auto">
              <a:xfrm flipH="1" flipV="1">
                <a:off x="2554" y="1981"/>
                <a:ext cx="261" cy="3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" name="Line 160"/>
              <p:cNvSpPr>
                <a:spLocks noChangeShapeType="1"/>
              </p:cNvSpPr>
              <p:nvPr/>
            </p:nvSpPr>
            <p:spPr bwMode="auto">
              <a:xfrm flipV="1">
                <a:off x="2821" y="1985"/>
                <a:ext cx="236" cy="5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0" name="Line 195"/>
              <p:cNvSpPr>
                <a:spLocks noChangeShapeType="1"/>
              </p:cNvSpPr>
              <p:nvPr/>
            </p:nvSpPr>
            <p:spPr bwMode="auto">
              <a:xfrm flipH="1">
                <a:off x="3014" y="1933"/>
                <a:ext cx="505" cy="4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44" name="Text Box 252"/>
          <p:cNvSpPr txBox="1">
            <a:spLocks noChangeArrowheads="1"/>
          </p:cNvSpPr>
          <p:nvPr/>
        </p:nvSpPr>
        <p:spPr bwMode="auto">
          <a:xfrm>
            <a:off x="3525540" y="5263034"/>
            <a:ext cx="2044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dirty="0">
                <a:latin typeface="Helvetica" charset="0"/>
              </a:rPr>
              <a:t>Allocation Graph</a:t>
            </a:r>
            <a:br>
              <a:rPr lang="en-US" sz="1800" dirty="0">
                <a:latin typeface="Helvetica" charset="0"/>
              </a:rPr>
            </a:br>
            <a:r>
              <a:rPr lang="en-US" sz="1800" dirty="0">
                <a:latin typeface="Helvetica" charset="0"/>
              </a:rPr>
              <a:t>With Deadlock</a:t>
            </a:r>
          </a:p>
        </p:txBody>
      </p:sp>
    </p:spTree>
    <p:extLst>
      <p:ext uri="{BB962C8B-B14F-4D97-AF65-F5344CB8AC3E}">
        <p14:creationId xmlns:p14="http://schemas.microsoft.com/office/powerpoint/2010/main" val="344341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deadlock?</a:t>
            </a:r>
            <a:endParaRPr lang="en-US" dirty="0"/>
          </a:p>
        </p:txBody>
      </p:sp>
      <p:grpSp>
        <p:nvGrpSpPr>
          <p:cNvPr id="41" name="Group 248"/>
          <p:cNvGrpSpPr>
            <a:grpSpLocks/>
          </p:cNvGrpSpPr>
          <p:nvPr/>
        </p:nvGrpSpPr>
        <p:grpSpPr bwMode="auto">
          <a:xfrm>
            <a:off x="3059832" y="1524000"/>
            <a:ext cx="2782887" cy="3810000"/>
            <a:chOff x="3792" y="624"/>
            <a:chExt cx="1753" cy="2400"/>
          </a:xfrm>
        </p:grpSpPr>
        <p:sp>
          <p:nvSpPr>
            <p:cNvPr id="80" name="Rectangle 200"/>
            <p:cNvSpPr>
              <a:spLocks noChangeArrowheads="1"/>
            </p:cNvSpPr>
            <p:nvPr/>
          </p:nvSpPr>
          <p:spPr bwMode="auto">
            <a:xfrm>
              <a:off x="3792" y="624"/>
              <a:ext cx="1753" cy="2400"/>
            </a:xfrm>
            <a:prstGeom prst="rect">
              <a:avLst/>
            </a:prstGeom>
            <a:solidFill>
              <a:srgbClr val="00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latin typeface="Helvetica" charset="0"/>
              </a:endParaRPr>
            </a:p>
          </p:txBody>
        </p:sp>
        <p:grpSp>
          <p:nvGrpSpPr>
            <p:cNvPr id="81" name="Group 247"/>
            <p:cNvGrpSpPr>
              <a:grpSpLocks/>
            </p:cNvGrpSpPr>
            <p:nvPr/>
          </p:nvGrpSpPr>
          <p:grpSpPr bwMode="auto">
            <a:xfrm>
              <a:off x="3896" y="768"/>
              <a:ext cx="1471" cy="2055"/>
              <a:chOff x="3896" y="768"/>
              <a:chExt cx="1471" cy="2055"/>
            </a:xfrm>
          </p:grpSpPr>
          <p:sp>
            <p:nvSpPr>
              <p:cNvPr id="82" name="Oval 202"/>
              <p:cNvSpPr>
                <a:spLocks noChangeArrowheads="1"/>
              </p:cNvSpPr>
              <p:nvPr/>
            </p:nvSpPr>
            <p:spPr bwMode="auto">
              <a:xfrm>
                <a:off x="3896" y="1631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1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3" name="Oval 203"/>
              <p:cNvSpPr>
                <a:spLocks noChangeArrowheads="1"/>
              </p:cNvSpPr>
              <p:nvPr/>
            </p:nvSpPr>
            <p:spPr bwMode="auto">
              <a:xfrm>
                <a:off x="4969" y="770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2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84" name="Oval 204"/>
              <p:cNvSpPr>
                <a:spLocks noChangeArrowheads="1"/>
              </p:cNvSpPr>
              <p:nvPr/>
            </p:nvSpPr>
            <p:spPr bwMode="auto">
              <a:xfrm>
                <a:off x="4992" y="1632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3</a:t>
                </a:r>
                <a:endParaRPr lang="en-US">
                  <a:latin typeface="Helvetica" charset="0"/>
                </a:endParaRPr>
              </a:p>
            </p:txBody>
          </p:sp>
          <p:grpSp>
            <p:nvGrpSpPr>
              <p:cNvPr id="85" name="Group 215"/>
              <p:cNvGrpSpPr>
                <a:grpSpLocks/>
              </p:cNvGrpSpPr>
              <p:nvPr/>
            </p:nvGrpSpPr>
            <p:grpSpPr bwMode="auto">
              <a:xfrm>
                <a:off x="4368" y="2160"/>
                <a:ext cx="375" cy="654"/>
                <a:chOff x="672" y="2112"/>
                <a:chExt cx="384" cy="670"/>
              </a:xfrm>
            </p:grpSpPr>
            <p:grpSp>
              <p:nvGrpSpPr>
                <p:cNvPr id="99" name="Group 216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101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02" name="Oval 218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103" name="Oval 219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100" name="Text Box 220"/>
                <p:cNvSpPr txBox="1">
                  <a:spLocks noChangeArrowheads="1"/>
                </p:cNvSpPr>
                <p:nvPr/>
              </p:nvSpPr>
              <p:spPr bwMode="auto">
                <a:xfrm>
                  <a:off x="727" y="2544"/>
                  <a:ext cx="282" cy="2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2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86" name="Line 228"/>
              <p:cNvSpPr>
                <a:spLocks noChangeShapeType="1"/>
              </p:cNvSpPr>
              <p:nvPr/>
            </p:nvSpPr>
            <p:spPr bwMode="auto">
              <a:xfrm flipV="1">
                <a:off x="4178" y="1425"/>
                <a:ext cx="184" cy="2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7" name="Line 232"/>
              <p:cNvSpPr>
                <a:spLocks noChangeShapeType="1"/>
              </p:cNvSpPr>
              <p:nvPr/>
            </p:nvSpPr>
            <p:spPr bwMode="auto">
              <a:xfrm flipH="1" flipV="1">
                <a:off x="4194" y="1969"/>
                <a:ext cx="355" cy="32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8" name="Line 233"/>
              <p:cNvSpPr>
                <a:spLocks noChangeShapeType="1"/>
              </p:cNvSpPr>
              <p:nvPr/>
            </p:nvSpPr>
            <p:spPr bwMode="auto">
              <a:xfrm>
                <a:off x="4547" y="2437"/>
                <a:ext cx="445" cy="15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9" name="Line 234"/>
              <p:cNvSpPr>
                <a:spLocks noChangeShapeType="1"/>
              </p:cNvSpPr>
              <p:nvPr/>
            </p:nvSpPr>
            <p:spPr bwMode="auto">
              <a:xfrm flipH="1">
                <a:off x="4750" y="1926"/>
                <a:ext cx="274" cy="23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90" name="Group 243"/>
              <p:cNvGrpSpPr>
                <a:grpSpLocks/>
              </p:cNvGrpSpPr>
              <p:nvPr/>
            </p:nvGrpSpPr>
            <p:grpSpPr bwMode="auto">
              <a:xfrm>
                <a:off x="4368" y="768"/>
                <a:ext cx="375" cy="662"/>
                <a:chOff x="4368" y="768"/>
                <a:chExt cx="375" cy="662"/>
              </a:xfrm>
            </p:grpSpPr>
            <p:grpSp>
              <p:nvGrpSpPr>
                <p:cNvPr id="94" name="Group 237"/>
                <p:cNvGrpSpPr>
                  <a:grpSpLocks/>
                </p:cNvGrpSpPr>
                <p:nvPr/>
              </p:nvGrpSpPr>
              <p:grpSpPr bwMode="auto">
                <a:xfrm flipV="1">
                  <a:off x="4368" y="1008"/>
                  <a:ext cx="375" cy="422"/>
                  <a:chOff x="672" y="2064"/>
                  <a:chExt cx="384" cy="432"/>
                </a:xfrm>
              </p:grpSpPr>
              <p:sp>
                <p:nvSpPr>
                  <p:cNvPr id="96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7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  <p:sp>
                <p:nvSpPr>
                  <p:cNvPr id="98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US">
                      <a:latin typeface="Helvetica" charset="0"/>
                    </a:endParaRPr>
                  </a:p>
                </p:txBody>
              </p:sp>
            </p:grpSp>
            <p:sp>
              <p:nvSpPr>
                <p:cNvPr id="95" name="Text Box 241"/>
                <p:cNvSpPr txBox="1">
                  <a:spLocks noChangeArrowheads="1"/>
                </p:cNvSpPr>
                <p:nvPr/>
              </p:nvSpPr>
              <p:spPr bwMode="auto">
                <a:xfrm>
                  <a:off x="4416" y="768"/>
                  <a:ext cx="27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Comic Sans MS" pitchFamily="66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1800">
                      <a:latin typeface="Helvetica" charset="0"/>
                    </a:rPr>
                    <a:t>R</a:t>
                  </a:r>
                  <a:r>
                    <a:rPr lang="en-US" sz="1800" baseline="-25000">
                      <a:latin typeface="Helvetica" charset="0"/>
                    </a:rPr>
                    <a:t>1</a:t>
                  </a:r>
                  <a:endParaRPr lang="en-US" sz="1800">
                    <a:latin typeface="Helvetica" charset="0"/>
                  </a:endParaRPr>
                </a:p>
              </p:txBody>
            </p:sp>
          </p:grpSp>
          <p:sp>
            <p:nvSpPr>
              <p:cNvPr id="91" name="Oval 242"/>
              <p:cNvSpPr>
                <a:spLocks noChangeArrowheads="1"/>
              </p:cNvSpPr>
              <p:nvPr/>
            </p:nvSpPr>
            <p:spPr bwMode="auto">
              <a:xfrm>
                <a:off x="4992" y="2448"/>
                <a:ext cx="375" cy="375"/>
              </a:xfrm>
              <a:prstGeom prst="ellipse">
                <a:avLst/>
              </a:prstGeom>
              <a:solidFill>
                <a:srgbClr val="FF66CC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latin typeface="Helvetica" charset="0"/>
                  </a:rPr>
                  <a:t>T</a:t>
                </a:r>
                <a:r>
                  <a:rPr lang="en-US" baseline="-25000">
                    <a:latin typeface="Helvetica" charset="0"/>
                  </a:rPr>
                  <a:t>4</a:t>
                </a:r>
                <a:endParaRPr lang="en-US">
                  <a:latin typeface="Helvetica" charset="0"/>
                </a:endParaRPr>
              </a:p>
            </p:txBody>
          </p:sp>
          <p:sp>
            <p:nvSpPr>
              <p:cNvPr id="92" name="Line 244"/>
              <p:cNvSpPr>
                <a:spLocks noChangeShapeType="1"/>
              </p:cNvSpPr>
              <p:nvPr/>
            </p:nvSpPr>
            <p:spPr bwMode="auto">
              <a:xfrm>
                <a:off x="4553" y="1302"/>
                <a:ext cx="465" cy="3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93" name="Line 245"/>
              <p:cNvSpPr>
                <a:spLocks noChangeShapeType="1"/>
              </p:cNvSpPr>
              <p:nvPr/>
            </p:nvSpPr>
            <p:spPr bwMode="auto">
              <a:xfrm flipV="1">
                <a:off x="4553" y="1002"/>
                <a:ext cx="418" cy="15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42" name="Text Box 253"/>
          <p:cNvSpPr txBox="1">
            <a:spLocks noChangeArrowheads="1"/>
          </p:cNvSpPr>
          <p:nvPr/>
        </p:nvSpPr>
        <p:spPr bwMode="auto">
          <a:xfrm>
            <a:off x="3453532" y="5302250"/>
            <a:ext cx="204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r>
              <a:rPr lang="en-US" sz="1800" dirty="0">
                <a:latin typeface="Helvetica" charset="0"/>
              </a:rPr>
              <a:t>Allocation Graph</a:t>
            </a:r>
            <a:br>
              <a:rPr lang="en-US" sz="1800" dirty="0">
                <a:latin typeface="Helvetica" charset="0"/>
              </a:rPr>
            </a:br>
            <a:r>
              <a:rPr lang="en-US" sz="1800" dirty="0">
                <a:latin typeface="Helvetica" charset="0"/>
              </a:rPr>
              <a:t>With Cycle, but</a:t>
            </a:r>
          </a:p>
          <a:p>
            <a:r>
              <a:rPr lang="en-US" sz="1800" dirty="0">
                <a:latin typeface="Helvetica" charset="0"/>
              </a:rPr>
              <a:t>No Deadlock</a:t>
            </a:r>
          </a:p>
        </p:txBody>
      </p:sp>
    </p:spTree>
    <p:extLst>
      <p:ext uri="{BB962C8B-B14F-4D97-AF65-F5344CB8AC3E}">
        <p14:creationId xmlns:p14="http://schemas.microsoft.com/office/powerpoint/2010/main" val="408324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Detection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Avail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] = [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FreeResources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]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Add 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all nodes to UNFINISHED 	</a:t>
            </a:r>
            <a:endParaRPr lang="en-US" altLang="ko-KR" dirty="0" smtClean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do 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{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done 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= true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 err="1" smtClean="0">
                <a:latin typeface="Courier New" charset="0"/>
                <a:ea typeface="굴림" charset="0"/>
                <a:cs typeface="굴림" charset="0"/>
              </a:rPr>
              <a:t>Foreach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node in UNFINISHED {	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if 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([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Request</a:t>
            </a:r>
            <a:r>
              <a:rPr lang="en-US" altLang="ko-KR" baseline="-25000" dirty="0" err="1">
                <a:latin typeface="Courier New" charset="0"/>
                <a:ea typeface="굴림" charset="0"/>
                <a:cs typeface="굴림" charset="0"/>
              </a:rPr>
              <a:t>node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] &lt;= [Avail]) {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remove 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node from UNFINISHED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Avail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] = [Avail] + [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Alloc</a:t>
            </a:r>
            <a:r>
              <a:rPr lang="en-US" altLang="ko-KR" baseline="-25000" dirty="0" err="1">
                <a:latin typeface="Courier New" charset="0"/>
                <a:ea typeface="굴림" charset="0"/>
                <a:cs typeface="굴림" charset="0"/>
              </a:rPr>
              <a:t>node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]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done 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= false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}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} 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until(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done)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67700" cy="512763"/>
          </a:xfrm>
        </p:spPr>
        <p:txBody>
          <a:bodyPr>
            <a:noAutofit/>
          </a:bodyPr>
          <a:lstStyle/>
          <a:p>
            <a:r>
              <a:rPr lang="en-US" altLang="ko-KR" sz="3600" dirty="0" smtClean="0">
                <a:latin typeface="Helvetica" charset="0"/>
                <a:ea typeface="Gulim" pitchFamily="34" charset="-127"/>
              </a:rPr>
              <a:t>Resource Allocation Graph Examples</a:t>
            </a:r>
          </a:p>
        </p:txBody>
      </p:sp>
      <p:grpSp>
        <p:nvGrpSpPr>
          <p:cNvPr id="2" name="Group 263"/>
          <p:cNvGrpSpPr>
            <a:grpSpLocks/>
          </p:cNvGrpSpPr>
          <p:nvPr/>
        </p:nvGrpSpPr>
        <p:grpSpPr bwMode="auto">
          <a:xfrm>
            <a:off x="296069" y="2122084"/>
            <a:ext cx="2782887" cy="4424362"/>
            <a:chOff x="144" y="1200"/>
            <a:chExt cx="1753" cy="2787"/>
          </a:xfrm>
        </p:grpSpPr>
        <p:grpSp>
          <p:nvGrpSpPr>
            <p:cNvPr id="42052" name="Group 256"/>
            <p:cNvGrpSpPr>
              <a:grpSpLocks/>
            </p:cNvGrpSpPr>
            <p:nvPr/>
          </p:nvGrpSpPr>
          <p:grpSpPr bwMode="auto">
            <a:xfrm>
              <a:off x="144" y="1200"/>
              <a:ext cx="1753" cy="2400"/>
              <a:chOff x="39" y="624"/>
              <a:chExt cx="1753" cy="2400"/>
            </a:xfrm>
          </p:grpSpPr>
          <p:sp>
            <p:nvSpPr>
              <p:cNvPr id="42054" name="Rectangle 198"/>
              <p:cNvSpPr>
                <a:spLocks noChangeArrowheads="1"/>
              </p:cNvSpPr>
              <p:nvPr/>
            </p:nvSpPr>
            <p:spPr bwMode="auto">
              <a:xfrm>
                <a:off x="39" y="624"/>
                <a:ext cx="1753" cy="2400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  <p:grpSp>
            <p:nvGrpSpPr>
              <p:cNvPr id="42055" name="Group 255"/>
              <p:cNvGrpSpPr>
                <a:grpSpLocks/>
              </p:cNvGrpSpPr>
              <p:nvPr/>
            </p:nvGrpSpPr>
            <p:grpSpPr bwMode="auto">
              <a:xfrm>
                <a:off x="143" y="624"/>
                <a:ext cx="1546" cy="2232"/>
                <a:chOff x="143" y="624"/>
                <a:chExt cx="1546" cy="2232"/>
              </a:xfrm>
            </p:grpSpPr>
            <p:sp>
              <p:nvSpPr>
                <p:cNvPr id="42056" name="Oval 6"/>
                <p:cNvSpPr>
                  <a:spLocks noChangeArrowheads="1"/>
                </p:cNvSpPr>
                <p:nvPr/>
              </p:nvSpPr>
              <p:spPr bwMode="auto">
                <a:xfrm>
                  <a:off x="143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1</a:t>
                  </a:r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42057" name="Oval 7"/>
                <p:cNvSpPr>
                  <a:spLocks noChangeArrowheads="1"/>
                </p:cNvSpPr>
                <p:nvPr/>
              </p:nvSpPr>
              <p:spPr bwMode="auto">
                <a:xfrm>
                  <a:off x="752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2</a:t>
                  </a:r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42058" name="Oval 8"/>
                <p:cNvSpPr>
                  <a:spLocks noChangeArrowheads="1"/>
                </p:cNvSpPr>
                <p:nvPr/>
              </p:nvSpPr>
              <p:spPr bwMode="auto">
                <a:xfrm>
                  <a:off x="1314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3</a:t>
                  </a:r>
                  <a:endParaRPr lang="en-US">
                    <a:latin typeface="Helvetica" charset="0"/>
                  </a:endParaRPr>
                </a:p>
              </p:txBody>
            </p:sp>
            <p:grpSp>
              <p:nvGrpSpPr>
                <p:cNvPr id="42059" name="Group 47"/>
                <p:cNvGrpSpPr>
                  <a:grpSpLocks/>
                </p:cNvGrpSpPr>
                <p:nvPr/>
              </p:nvGrpSpPr>
              <p:grpSpPr bwMode="auto">
                <a:xfrm>
                  <a:off x="330" y="624"/>
                  <a:ext cx="375" cy="555"/>
                  <a:chOff x="576" y="432"/>
                  <a:chExt cx="384" cy="569"/>
                </a:xfrm>
              </p:grpSpPr>
              <p:grpSp>
                <p:nvGrpSpPr>
                  <p:cNvPr id="42085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576" y="665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42087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88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42086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2" y="432"/>
                    <a:ext cx="282" cy="2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1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42060" name="Group 48"/>
                <p:cNvGrpSpPr>
                  <a:grpSpLocks/>
                </p:cNvGrpSpPr>
                <p:nvPr/>
              </p:nvGrpSpPr>
              <p:grpSpPr bwMode="auto">
                <a:xfrm>
                  <a:off x="1033" y="624"/>
                  <a:ext cx="375" cy="562"/>
                  <a:chOff x="1392" y="432"/>
                  <a:chExt cx="384" cy="576"/>
                </a:xfrm>
              </p:grpSpPr>
              <p:grpSp>
                <p:nvGrpSpPr>
                  <p:cNvPr id="42081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392" y="672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42083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84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42082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7" y="432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2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42061" name="Group 46"/>
                <p:cNvGrpSpPr>
                  <a:grpSpLocks/>
                </p:cNvGrpSpPr>
                <p:nvPr/>
              </p:nvGrpSpPr>
              <p:grpSpPr bwMode="auto">
                <a:xfrm>
                  <a:off x="471" y="2029"/>
                  <a:ext cx="375" cy="654"/>
                  <a:chOff x="672" y="2112"/>
                  <a:chExt cx="384" cy="670"/>
                </a:xfrm>
              </p:grpSpPr>
              <p:grpSp>
                <p:nvGrpSpPr>
                  <p:cNvPr id="4207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672" y="2112"/>
                    <a:ext cx="384" cy="432"/>
                    <a:chOff x="672" y="2064"/>
                    <a:chExt cx="384" cy="432"/>
                  </a:xfrm>
                </p:grpSpPr>
                <p:sp>
                  <p:nvSpPr>
                    <p:cNvPr id="42078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064"/>
                      <a:ext cx="384" cy="432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79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17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80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3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42077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" y="2544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3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42062" name="Group 45"/>
                <p:cNvGrpSpPr>
                  <a:grpSpLocks/>
                </p:cNvGrpSpPr>
                <p:nvPr/>
              </p:nvGrpSpPr>
              <p:grpSpPr bwMode="auto">
                <a:xfrm>
                  <a:off x="1267" y="2029"/>
                  <a:ext cx="375" cy="827"/>
                  <a:chOff x="1584" y="2064"/>
                  <a:chExt cx="384" cy="847"/>
                </a:xfrm>
              </p:grpSpPr>
              <p:grpSp>
                <p:nvGrpSpPr>
                  <p:cNvPr id="42070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584" y="2064"/>
                    <a:ext cx="384" cy="576"/>
                    <a:chOff x="1584" y="2064"/>
                    <a:chExt cx="384" cy="576"/>
                  </a:xfrm>
                </p:grpSpPr>
                <p:sp>
                  <p:nvSpPr>
                    <p:cNvPr id="4207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2064"/>
                      <a:ext cx="384" cy="57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73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169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74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3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75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48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42071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9" y="2673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4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sp>
              <p:nvSpPr>
                <p:cNvPr id="42063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77" y="1186"/>
                  <a:ext cx="141" cy="23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64" name="Line 50"/>
                <p:cNvSpPr>
                  <a:spLocks noChangeShapeType="1"/>
                </p:cNvSpPr>
                <p:nvPr/>
              </p:nvSpPr>
              <p:spPr bwMode="auto">
                <a:xfrm>
                  <a:off x="526" y="1028"/>
                  <a:ext cx="326" cy="40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6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051" y="1201"/>
                  <a:ext cx="148" cy="24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66" name="Line 58"/>
                <p:cNvSpPr>
                  <a:spLocks noChangeShapeType="1"/>
                </p:cNvSpPr>
                <p:nvPr/>
              </p:nvSpPr>
              <p:spPr bwMode="auto">
                <a:xfrm>
                  <a:off x="1226" y="1030"/>
                  <a:ext cx="229" cy="39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67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393" y="1789"/>
                  <a:ext cx="26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68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660" y="1793"/>
                  <a:ext cx="236" cy="51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69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1452" y="1799"/>
                  <a:ext cx="3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2053" name="Text Box 251"/>
            <p:cNvSpPr txBox="1">
              <a:spLocks noChangeArrowheads="1"/>
            </p:cNvSpPr>
            <p:nvPr/>
          </p:nvSpPr>
          <p:spPr bwMode="auto">
            <a:xfrm>
              <a:off x="392" y="3580"/>
              <a:ext cx="129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1800" dirty="0">
                  <a:latin typeface="Helvetica" charset="0"/>
                </a:rPr>
                <a:t>Simple Resource</a:t>
              </a:r>
            </a:p>
            <a:p>
              <a:r>
                <a:rPr lang="en-US" sz="1800" dirty="0">
                  <a:latin typeface="Helvetica" charset="0"/>
                </a:rPr>
                <a:t>Allocation Graph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160712" y="2130938"/>
            <a:ext cx="2782887" cy="4424362"/>
            <a:chOff x="3160713" y="1782763"/>
            <a:chExt cx="2782887" cy="4424362"/>
          </a:xfrm>
        </p:grpSpPr>
        <p:grpSp>
          <p:nvGrpSpPr>
            <p:cNvPr id="13" name="Group 259"/>
            <p:cNvGrpSpPr>
              <a:grpSpLocks/>
            </p:cNvGrpSpPr>
            <p:nvPr/>
          </p:nvGrpSpPr>
          <p:grpSpPr bwMode="auto">
            <a:xfrm>
              <a:off x="3160713" y="1782763"/>
              <a:ext cx="2782887" cy="3810000"/>
              <a:chOff x="1920" y="624"/>
              <a:chExt cx="1753" cy="2400"/>
            </a:xfrm>
          </p:grpSpPr>
          <p:sp>
            <p:nvSpPr>
              <p:cNvPr id="42017" name="Rectangle 199"/>
              <p:cNvSpPr>
                <a:spLocks noChangeArrowheads="1"/>
              </p:cNvSpPr>
              <p:nvPr/>
            </p:nvSpPr>
            <p:spPr bwMode="auto">
              <a:xfrm>
                <a:off x="1920" y="624"/>
                <a:ext cx="1753" cy="2400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  <p:grpSp>
            <p:nvGrpSpPr>
              <p:cNvPr id="42018" name="Group 197"/>
              <p:cNvGrpSpPr>
                <a:grpSpLocks/>
              </p:cNvGrpSpPr>
              <p:nvPr/>
            </p:nvGrpSpPr>
            <p:grpSpPr bwMode="auto">
              <a:xfrm>
                <a:off x="2024" y="720"/>
                <a:ext cx="1546" cy="2232"/>
                <a:chOff x="2304" y="816"/>
                <a:chExt cx="1546" cy="2232"/>
              </a:xfrm>
            </p:grpSpPr>
            <p:sp>
              <p:nvSpPr>
                <p:cNvPr id="42019" name="Oval 129"/>
                <p:cNvSpPr>
                  <a:spLocks noChangeArrowheads="1"/>
                </p:cNvSpPr>
                <p:nvPr/>
              </p:nvSpPr>
              <p:spPr bwMode="auto">
                <a:xfrm>
                  <a:off x="2304" y="1612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1</a:t>
                  </a:r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42020" name="Oval 130"/>
                <p:cNvSpPr>
                  <a:spLocks noChangeArrowheads="1"/>
                </p:cNvSpPr>
                <p:nvPr/>
              </p:nvSpPr>
              <p:spPr bwMode="auto">
                <a:xfrm>
                  <a:off x="2913" y="1612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2</a:t>
                  </a:r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42021" name="Oval 131"/>
                <p:cNvSpPr>
                  <a:spLocks noChangeArrowheads="1"/>
                </p:cNvSpPr>
                <p:nvPr/>
              </p:nvSpPr>
              <p:spPr bwMode="auto">
                <a:xfrm>
                  <a:off x="3475" y="1612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3</a:t>
                  </a:r>
                  <a:endParaRPr lang="en-US">
                    <a:latin typeface="Helvetica" charset="0"/>
                  </a:endParaRPr>
                </a:p>
              </p:txBody>
            </p:sp>
            <p:grpSp>
              <p:nvGrpSpPr>
                <p:cNvPr id="42022" name="Group 132"/>
                <p:cNvGrpSpPr>
                  <a:grpSpLocks/>
                </p:cNvGrpSpPr>
                <p:nvPr/>
              </p:nvGrpSpPr>
              <p:grpSpPr bwMode="auto">
                <a:xfrm>
                  <a:off x="2491" y="816"/>
                  <a:ext cx="375" cy="555"/>
                  <a:chOff x="576" y="432"/>
                  <a:chExt cx="384" cy="569"/>
                </a:xfrm>
              </p:grpSpPr>
              <p:grpSp>
                <p:nvGrpSpPr>
                  <p:cNvPr id="42048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576" y="665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42050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51" name="Oval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42049" name="Text Box 1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2" y="432"/>
                    <a:ext cx="282" cy="2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1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42023" name="Group 137"/>
                <p:cNvGrpSpPr>
                  <a:grpSpLocks/>
                </p:cNvGrpSpPr>
                <p:nvPr/>
              </p:nvGrpSpPr>
              <p:grpSpPr bwMode="auto">
                <a:xfrm>
                  <a:off x="3194" y="816"/>
                  <a:ext cx="375" cy="562"/>
                  <a:chOff x="1392" y="432"/>
                  <a:chExt cx="384" cy="576"/>
                </a:xfrm>
              </p:grpSpPr>
              <p:grpSp>
                <p:nvGrpSpPr>
                  <p:cNvPr id="42044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1392" y="672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42046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47" name="Oval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42045" name="Text Box 1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7" y="432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2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42024" name="Group 142"/>
                <p:cNvGrpSpPr>
                  <a:grpSpLocks/>
                </p:cNvGrpSpPr>
                <p:nvPr/>
              </p:nvGrpSpPr>
              <p:grpSpPr bwMode="auto">
                <a:xfrm>
                  <a:off x="2632" y="2221"/>
                  <a:ext cx="375" cy="654"/>
                  <a:chOff x="672" y="2112"/>
                  <a:chExt cx="384" cy="670"/>
                </a:xfrm>
              </p:grpSpPr>
              <p:grpSp>
                <p:nvGrpSpPr>
                  <p:cNvPr id="42039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672" y="2112"/>
                    <a:ext cx="384" cy="432"/>
                    <a:chOff x="672" y="2064"/>
                    <a:chExt cx="384" cy="432"/>
                  </a:xfrm>
                </p:grpSpPr>
                <p:sp>
                  <p:nvSpPr>
                    <p:cNvPr id="42041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064"/>
                      <a:ext cx="384" cy="432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42" name="Oval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17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43" name="Oval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3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42040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" y="2544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3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grpSp>
              <p:nvGrpSpPr>
                <p:cNvPr id="42025" name="Group 148"/>
                <p:cNvGrpSpPr>
                  <a:grpSpLocks/>
                </p:cNvGrpSpPr>
                <p:nvPr/>
              </p:nvGrpSpPr>
              <p:grpSpPr bwMode="auto">
                <a:xfrm>
                  <a:off x="3428" y="2221"/>
                  <a:ext cx="375" cy="827"/>
                  <a:chOff x="1584" y="2064"/>
                  <a:chExt cx="384" cy="847"/>
                </a:xfrm>
              </p:grpSpPr>
              <p:grpSp>
                <p:nvGrpSpPr>
                  <p:cNvPr id="42033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584" y="2064"/>
                    <a:ext cx="384" cy="576"/>
                    <a:chOff x="1584" y="2064"/>
                    <a:chExt cx="384" cy="576"/>
                  </a:xfrm>
                </p:grpSpPr>
                <p:sp>
                  <p:nvSpPr>
                    <p:cNvPr id="42035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2064"/>
                      <a:ext cx="384" cy="57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36" name="Oval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169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37" name="Oval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3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38" name="Oval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48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42034" name="Text Box 1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9" y="2673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4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sp>
              <p:nvSpPr>
                <p:cNvPr id="42026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538" y="1378"/>
                  <a:ext cx="141" cy="23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27" name="Line 156"/>
                <p:cNvSpPr>
                  <a:spLocks noChangeShapeType="1"/>
                </p:cNvSpPr>
                <p:nvPr/>
              </p:nvSpPr>
              <p:spPr bwMode="auto">
                <a:xfrm>
                  <a:off x="2687" y="1220"/>
                  <a:ext cx="326" cy="40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28" name="Line 157"/>
                <p:cNvSpPr>
                  <a:spLocks noChangeShapeType="1"/>
                </p:cNvSpPr>
                <p:nvPr/>
              </p:nvSpPr>
              <p:spPr bwMode="auto">
                <a:xfrm flipV="1">
                  <a:off x="3212" y="1393"/>
                  <a:ext cx="148" cy="24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29" name="Line 158"/>
                <p:cNvSpPr>
                  <a:spLocks noChangeShapeType="1"/>
                </p:cNvSpPr>
                <p:nvPr/>
              </p:nvSpPr>
              <p:spPr bwMode="auto">
                <a:xfrm>
                  <a:off x="3387" y="1222"/>
                  <a:ext cx="229" cy="39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30" name="Line 159"/>
                <p:cNvSpPr>
                  <a:spLocks noChangeShapeType="1"/>
                </p:cNvSpPr>
                <p:nvPr/>
              </p:nvSpPr>
              <p:spPr bwMode="auto">
                <a:xfrm flipH="1" flipV="1">
                  <a:off x="2554" y="1981"/>
                  <a:ext cx="26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31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2821" y="1985"/>
                  <a:ext cx="236" cy="51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32" name="Line 195"/>
                <p:cNvSpPr>
                  <a:spLocks noChangeShapeType="1"/>
                </p:cNvSpPr>
                <p:nvPr/>
              </p:nvSpPr>
              <p:spPr bwMode="auto">
                <a:xfrm flipH="1">
                  <a:off x="3014" y="1933"/>
                  <a:ext cx="505" cy="41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8946" name="Text Box 252"/>
            <p:cNvSpPr txBox="1">
              <a:spLocks noChangeArrowheads="1"/>
            </p:cNvSpPr>
            <p:nvPr/>
          </p:nvSpPr>
          <p:spPr bwMode="auto">
            <a:xfrm>
              <a:off x="3554413" y="5561013"/>
              <a:ext cx="20447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1800" dirty="0">
                  <a:latin typeface="Helvetica" charset="0"/>
                </a:rPr>
                <a:t>Allocation Graph</a:t>
              </a:r>
              <a:br>
                <a:rPr lang="en-US" sz="1800" dirty="0">
                  <a:latin typeface="Helvetica" charset="0"/>
                </a:rPr>
              </a:br>
              <a:r>
                <a:rPr lang="en-US" sz="1800" dirty="0">
                  <a:latin typeface="Helvetica" charset="0"/>
                </a:rPr>
                <a:t>With Deadlock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069345" y="2147606"/>
            <a:ext cx="2782887" cy="4702175"/>
            <a:chOff x="6056313" y="1782763"/>
            <a:chExt cx="2782887" cy="4702175"/>
          </a:xfrm>
        </p:grpSpPr>
        <p:grpSp>
          <p:nvGrpSpPr>
            <p:cNvPr id="23" name="Group 248"/>
            <p:cNvGrpSpPr>
              <a:grpSpLocks/>
            </p:cNvGrpSpPr>
            <p:nvPr/>
          </p:nvGrpSpPr>
          <p:grpSpPr bwMode="auto">
            <a:xfrm>
              <a:off x="6056313" y="1782763"/>
              <a:ext cx="2782887" cy="3810000"/>
              <a:chOff x="3792" y="624"/>
              <a:chExt cx="1753" cy="2400"/>
            </a:xfrm>
          </p:grpSpPr>
          <p:sp>
            <p:nvSpPr>
              <p:cNvPr id="41993" name="Rectangle 200"/>
              <p:cNvSpPr>
                <a:spLocks noChangeArrowheads="1"/>
              </p:cNvSpPr>
              <p:nvPr/>
            </p:nvSpPr>
            <p:spPr bwMode="auto">
              <a:xfrm>
                <a:off x="3792" y="624"/>
                <a:ext cx="1753" cy="2400"/>
              </a:xfrm>
              <a:prstGeom prst="rect">
                <a:avLst/>
              </a:prstGeom>
              <a:solidFill>
                <a:srgbClr val="00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>
                  <a:latin typeface="Helvetica" charset="0"/>
                </a:endParaRPr>
              </a:p>
            </p:txBody>
          </p:sp>
          <p:grpSp>
            <p:nvGrpSpPr>
              <p:cNvPr id="41994" name="Group 247"/>
              <p:cNvGrpSpPr>
                <a:grpSpLocks/>
              </p:cNvGrpSpPr>
              <p:nvPr/>
            </p:nvGrpSpPr>
            <p:grpSpPr bwMode="auto">
              <a:xfrm>
                <a:off x="3896" y="768"/>
                <a:ext cx="1471" cy="2055"/>
                <a:chOff x="3896" y="768"/>
                <a:chExt cx="1471" cy="2055"/>
              </a:xfrm>
            </p:grpSpPr>
            <p:sp>
              <p:nvSpPr>
                <p:cNvPr id="41995" name="Oval 202"/>
                <p:cNvSpPr>
                  <a:spLocks noChangeArrowheads="1"/>
                </p:cNvSpPr>
                <p:nvPr/>
              </p:nvSpPr>
              <p:spPr bwMode="auto">
                <a:xfrm>
                  <a:off x="3896" y="1631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1</a:t>
                  </a:r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41996" name="Oval 203"/>
                <p:cNvSpPr>
                  <a:spLocks noChangeArrowheads="1"/>
                </p:cNvSpPr>
                <p:nvPr/>
              </p:nvSpPr>
              <p:spPr bwMode="auto">
                <a:xfrm>
                  <a:off x="4969" y="77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2</a:t>
                  </a:r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41997" name="Oval 204"/>
                <p:cNvSpPr>
                  <a:spLocks noChangeArrowheads="1"/>
                </p:cNvSpPr>
                <p:nvPr/>
              </p:nvSpPr>
              <p:spPr bwMode="auto">
                <a:xfrm>
                  <a:off x="4992" y="1632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3</a:t>
                  </a:r>
                  <a:endParaRPr lang="en-US">
                    <a:latin typeface="Helvetica" charset="0"/>
                  </a:endParaRPr>
                </a:p>
              </p:txBody>
            </p:sp>
            <p:grpSp>
              <p:nvGrpSpPr>
                <p:cNvPr id="41998" name="Group 215"/>
                <p:cNvGrpSpPr>
                  <a:grpSpLocks/>
                </p:cNvGrpSpPr>
                <p:nvPr/>
              </p:nvGrpSpPr>
              <p:grpSpPr bwMode="auto">
                <a:xfrm>
                  <a:off x="4368" y="2160"/>
                  <a:ext cx="375" cy="654"/>
                  <a:chOff x="672" y="2112"/>
                  <a:chExt cx="384" cy="670"/>
                </a:xfrm>
              </p:grpSpPr>
              <p:grpSp>
                <p:nvGrpSpPr>
                  <p:cNvPr id="42012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672" y="2112"/>
                    <a:ext cx="384" cy="432"/>
                    <a:chOff x="672" y="2064"/>
                    <a:chExt cx="384" cy="432"/>
                  </a:xfrm>
                </p:grpSpPr>
                <p:sp>
                  <p:nvSpPr>
                    <p:cNvPr id="42014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064"/>
                      <a:ext cx="384" cy="432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15" name="Oval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17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16" name="Oval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3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42013" name="Text Box 2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" y="2544"/>
                    <a:ext cx="282" cy="2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2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sp>
              <p:nvSpPr>
                <p:cNvPr id="41999" name="Line 228"/>
                <p:cNvSpPr>
                  <a:spLocks noChangeShapeType="1"/>
                </p:cNvSpPr>
                <p:nvPr/>
              </p:nvSpPr>
              <p:spPr bwMode="auto">
                <a:xfrm flipV="1">
                  <a:off x="4178" y="1425"/>
                  <a:ext cx="184" cy="25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00" name="Line 232"/>
                <p:cNvSpPr>
                  <a:spLocks noChangeShapeType="1"/>
                </p:cNvSpPr>
                <p:nvPr/>
              </p:nvSpPr>
              <p:spPr bwMode="auto">
                <a:xfrm flipH="1" flipV="1">
                  <a:off x="4194" y="1969"/>
                  <a:ext cx="355" cy="32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01" name="Line 233"/>
                <p:cNvSpPr>
                  <a:spLocks noChangeShapeType="1"/>
                </p:cNvSpPr>
                <p:nvPr/>
              </p:nvSpPr>
              <p:spPr bwMode="auto">
                <a:xfrm>
                  <a:off x="4547" y="2437"/>
                  <a:ext cx="445" cy="15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02" name="Line 234"/>
                <p:cNvSpPr>
                  <a:spLocks noChangeShapeType="1"/>
                </p:cNvSpPr>
                <p:nvPr/>
              </p:nvSpPr>
              <p:spPr bwMode="auto">
                <a:xfrm flipH="1">
                  <a:off x="4750" y="1926"/>
                  <a:ext cx="274" cy="23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42003" name="Group 243"/>
                <p:cNvGrpSpPr>
                  <a:grpSpLocks/>
                </p:cNvGrpSpPr>
                <p:nvPr/>
              </p:nvGrpSpPr>
              <p:grpSpPr bwMode="auto">
                <a:xfrm>
                  <a:off x="4368" y="768"/>
                  <a:ext cx="375" cy="662"/>
                  <a:chOff x="4368" y="768"/>
                  <a:chExt cx="375" cy="662"/>
                </a:xfrm>
              </p:grpSpPr>
              <p:grpSp>
                <p:nvGrpSpPr>
                  <p:cNvPr id="42007" name="Group 237"/>
                  <p:cNvGrpSpPr>
                    <a:grpSpLocks/>
                  </p:cNvGrpSpPr>
                  <p:nvPr/>
                </p:nvGrpSpPr>
                <p:grpSpPr bwMode="auto">
                  <a:xfrm flipV="1">
                    <a:off x="4368" y="1008"/>
                    <a:ext cx="375" cy="422"/>
                    <a:chOff x="672" y="2064"/>
                    <a:chExt cx="384" cy="432"/>
                  </a:xfrm>
                </p:grpSpPr>
                <p:sp>
                  <p:nvSpPr>
                    <p:cNvPr id="42009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064"/>
                      <a:ext cx="384" cy="432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10" name="Oval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17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  <p:sp>
                  <p:nvSpPr>
                    <p:cNvPr id="42011" name="Oval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3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vert="eaVert" wrap="none" anchor="ctr"/>
                    <a:lstStyle/>
                    <a:p>
                      <a:endParaRPr lang="en-US">
                        <a:latin typeface="Helvetica" charset="0"/>
                      </a:endParaRPr>
                    </a:p>
                  </p:txBody>
                </p:sp>
              </p:grpSp>
              <p:sp>
                <p:nvSpPr>
                  <p:cNvPr id="42008" name="Text Box 2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16" y="768"/>
                    <a:ext cx="275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Comic Sans MS" pitchFamily="66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sz="1800">
                        <a:latin typeface="Helvetica" charset="0"/>
                      </a:rPr>
                      <a:t>R</a:t>
                    </a:r>
                    <a:r>
                      <a:rPr lang="en-US" sz="1800" baseline="-25000">
                        <a:latin typeface="Helvetica" charset="0"/>
                      </a:rPr>
                      <a:t>1</a:t>
                    </a:r>
                    <a:endParaRPr lang="en-US" sz="1800">
                      <a:latin typeface="Helvetica" charset="0"/>
                    </a:endParaRPr>
                  </a:p>
                </p:txBody>
              </p:sp>
            </p:grpSp>
            <p:sp>
              <p:nvSpPr>
                <p:cNvPr id="42004" name="Oval 242"/>
                <p:cNvSpPr>
                  <a:spLocks noChangeArrowheads="1"/>
                </p:cNvSpPr>
                <p:nvPr/>
              </p:nvSpPr>
              <p:spPr bwMode="auto">
                <a:xfrm>
                  <a:off x="4992" y="2448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>
                      <a:latin typeface="Helvetica" charset="0"/>
                    </a:rPr>
                    <a:t>T</a:t>
                  </a:r>
                  <a:r>
                    <a:rPr lang="en-US" baseline="-25000">
                      <a:latin typeface="Helvetica" charset="0"/>
                    </a:rPr>
                    <a:t>4</a:t>
                  </a:r>
                  <a:endParaRPr lang="en-US">
                    <a:latin typeface="Helvetica" charset="0"/>
                  </a:endParaRPr>
                </a:p>
              </p:txBody>
            </p:sp>
            <p:sp>
              <p:nvSpPr>
                <p:cNvPr id="42005" name="Line 244"/>
                <p:cNvSpPr>
                  <a:spLocks noChangeShapeType="1"/>
                </p:cNvSpPr>
                <p:nvPr/>
              </p:nvSpPr>
              <p:spPr bwMode="auto">
                <a:xfrm>
                  <a:off x="4553" y="1302"/>
                  <a:ext cx="465" cy="38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42006" name="Line 245"/>
                <p:cNvSpPr>
                  <a:spLocks noChangeShapeType="1"/>
                </p:cNvSpPr>
                <p:nvPr/>
              </p:nvSpPr>
              <p:spPr bwMode="auto">
                <a:xfrm flipV="1">
                  <a:off x="4553" y="1002"/>
                  <a:ext cx="418" cy="15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8920" name="Text Box 253"/>
            <p:cNvSpPr txBox="1">
              <a:spLocks noChangeArrowheads="1"/>
            </p:cNvSpPr>
            <p:nvPr/>
          </p:nvSpPr>
          <p:spPr bwMode="auto">
            <a:xfrm>
              <a:off x="6450013" y="5561013"/>
              <a:ext cx="204470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itchFamily="66" charset="0"/>
                  <a:ea typeface="MS PGothic" pitchFamily="34" charset="-128"/>
                </a:defRPr>
              </a:lvl9pPr>
            </a:lstStyle>
            <a:p>
              <a:r>
                <a:rPr lang="en-US" sz="1800" dirty="0">
                  <a:latin typeface="Helvetica" charset="0"/>
                </a:rPr>
                <a:t>Allocation Graph</a:t>
              </a:r>
              <a:br>
                <a:rPr lang="en-US" sz="1800" dirty="0">
                  <a:latin typeface="Helvetica" charset="0"/>
                </a:rPr>
              </a:br>
              <a:r>
                <a:rPr lang="en-US" sz="1800" dirty="0">
                  <a:latin typeface="Helvetica" charset="0"/>
                </a:rPr>
                <a:t>With Cycle, but</a:t>
              </a:r>
            </a:p>
            <a:p>
              <a:r>
                <a:rPr lang="en-US" sz="1800" dirty="0">
                  <a:latin typeface="Helvetica" charset="0"/>
                </a:rPr>
                <a:t>No Deadlock</a:t>
              </a:r>
            </a:p>
          </p:txBody>
        </p:sp>
      </p:grpSp>
      <p:sp>
        <p:nvSpPr>
          <p:cNvPr id="41991" name="Rectangle 262"/>
          <p:cNvSpPr>
            <a:spLocks noGrp="1" noChangeArrowheads="1"/>
          </p:cNvSpPr>
          <p:nvPr>
            <p:ph type="body" idx="1"/>
          </p:nvPr>
        </p:nvSpPr>
        <p:spPr>
          <a:xfrm>
            <a:off x="482600" y="908720"/>
            <a:ext cx="8001000" cy="1061368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request edge – directed edge </a:t>
            </a:r>
            <a:r>
              <a:rPr lang="en-US" altLang="ko-KR" i="1" dirty="0" smtClean="0">
                <a:latin typeface="Helvetica" charset="0"/>
                <a:ea typeface="Gulim" pitchFamily="34" charset="-127"/>
              </a:rPr>
              <a:t>T</a:t>
            </a:r>
            <a:r>
              <a:rPr lang="en-US" altLang="ko-KR" i="1" baseline="-25000" dirty="0" smtClean="0">
                <a:latin typeface="Helvetica" charset="0"/>
                <a:ea typeface="Gulim" pitchFamily="34" charset="-127"/>
              </a:rPr>
              <a:t>i</a:t>
            </a:r>
            <a:r>
              <a:rPr lang="en-US" altLang="ko-KR" baseline="-25000" dirty="0" smtClean="0">
                <a:latin typeface="Helvetica" charset="0"/>
                <a:ea typeface="Gulim" pitchFamily="34" charset="-127"/>
              </a:rPr>
              <a:t> </a:t>
            </a:r>
            <a:r>
              <a:rPr lang="en-US" altLang="ko-KR" dirty="0" smtClean="0">
                <a:latin typeface="Helvetica" charset="0"/>
                <a:ea typeface="Gulim" pitchFamily="34" charset="-127"/>
                <a:sym typeface="Symbol" pitchFamily="18" charset="2"/>
              </a:rPr>
              <a:t> </a:t>
            </a:r>
            <a:r>
              <a:rPr lang="en-US" altLang="ko-KR" i="1" dirty="0" err="1" smtClean="0">
                <a:latin typeface="Helvetica" charset="0"/>
                <a:ea typeface="Gulim" pitchFamily="34" charset="-127"/>
                <a:sym typeface="Symbol" pitchFamily="18" charset="2"/>
              </a:rPr>
              <a:t>R</a:t>
            </a:r>
            <a:r>
              <a:rPr lang="en-US" altLang="ko-KR" i="1" baseline="-25000" dirty="0" err="1" smtClean="0">
                <a:latin typeface="Helvetica" charset="0"/>
                <a:ea typeface="Gulim" pitchFamily="34" charset="-127"/>
                <a:sym typeface="Symbol" pitchFamily="18" charset="2"/>
              </a:rPr>
              <a:t>j</a:t>
            </a:r>
            <a:endParaRPr lang="en-US" altLang="ko-KR" i="1" dirty="0" smtClean="0">
              <a:latin typeface="Helvetica" charset="0"/>
              <a:ea typeface="Gulim" pitchFamily="34" charset="-127"/>
              <a:sym typeface="Symbol" pitchFamily="18" charset="2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latin typeface="Helvetica" charset="0"/>
                <a:ea typeface="Gulim" pitchFamily="34" charset="-127"/>
                <a:sym typeface="Symbol" pitchFamily="18" charset="2"/>
              </a:rPr>
              <a:t>assignment edge 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– directed edge </a:t>
            </a:r>
            <a:r>
              <a:rPr lang="en-US" altLang="ko-KR" i="1" dirty="0" err="1" smtClean="0">
                <a:latin typeface="Helvetica" charset="0"/>
                <a:ea typeface="Gulim" pitchFamily="34" charset="-127"/>
              </a:rPr>
              <a:t>R</a:t>
            </a:r>
            <a:r>
              <a:rPr lang="en-US" altLang="ko-KR" i="1" baseline="-25000" dirty="0" err="1" smtClean="0">
                <a:latin typeface="Helvetica" charset="0"/>
                <a:ea typeface="Gulim" pitchFamily="34" charset="-127"/>
              </a:rPr>
              <a:t>j</a:t>
            </a:r>
            <a:r>
              <a:rPr lang="en-US" altLang="ko-KR" i="1" dirty="0" smtClean="0">
                <a:latin typeface="Helvetica" charset="0"/>
                <a:ea typeface="Gulim" pitchFamily="34" charset="-127"/>
              </a:rPr>
              <a:t> </a:t>
            </a:r>
            <a:r>
              <a:rPr lang="en-US" altLang="ko-KR" dirty="0" smtClean="0">
                <a:latin typeface="Helvetica" charset="0"/>
                <a:ea typeface="Gulim" pitchFamily="34" charset="-127"/>
                <a:sym typeface="Symbol" pitchFamily="18" charset="2"/>
              </a:rPr>
              <a:t> </a:t>
            </a:r>
            <a:r>
              <a:rPr lang="en-US" altLang="ko-KR" i="1" dirty="0" smtClean="0">
                <a:latin typeface="Helvetica" charset="0"/>
                <a:ea typeface="Gulim" pitchFamily="34" charset="-127"/>
                <a:sym typeface="Symbol" pitchFamily="18" charset="2"/>
              </a:rPr>
              <a:t>T</a:t>
            </a:r>
            <a:r>
              <a:rPr lang="en-US" altLang="ko-KR" i="1" baseline="-25000" dirty="0" smtClean="0">
                <a:latin typeface="Helvetica" charset="0"/>
                <a:ea typeface="Gulim" pitchFamily="34" charset="-127"/>
                <a:sym typeface="Symbol" pitchFamily="18" charset="2"/>
              </a:rPr>
              <a:t>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latin typeface="Helvetica" charset="0"/>
              <a:ea typeface="Gulim" pitchFamily="34" charset="-127"/>
            </a:endParaRPr>
          </a:p>
        </p:txBody>
      </p:sp>
      <p:sp>
        <p:nvSpPr>
          <p:cNvPr id="41992" name="TextBox 106"/>
          <p:cNvSpPr txBox="1">
            <a:spLocks noChangeArrowheads="1"/>
          </p:cNvSpPr>
          <p:nvPr/>
        </p:nvSpPr>
        <p:spPr bwMode="auto">
          <a:xfrm>
            <a:off x="8345488" y="5908675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endParaRPr lang="en-US" sz="2000" b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5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reviews</a:t>
            </a:r>
          </a:p>
          <a:p>
            <a:pPr lvl="1"/>
            <a:r>
              <a:rPr lang="en-US" b="1" dirty="0" smtClean="0"/>
              <a:t>Every member must attend</a:t>
            </a:r>
          </a:p>
          <a:p>
            <a:pPr lvl="1"/>
            <a:r>
              <a:rPr lang="en-US" dirty="0" smtClean="0"/>
              <a:t>Will </a:t>
            </a:r>
            <a:r>
              <a:rPr lang="en-US" dirty="0" smtClean="0"/>
              <a:t>test that every member understands</a:t>
            </a:r>
          </a:p>
          <a:p>
            <a:r>
              <a:rPr lang="en-US" dirty="0" smtClean="0"/>
              <a:t>YOU </a:t>
            </a:r>
            <a:r>
              <a:rPr lang="en-US" dirty="0"/>
              <a:t>are responsible for </a:t>
            </a:r>
            <a:r>
              <a:rPr lang="en-US" dirty="0" smtClean="0"/>
              <a:t>testing your code</a:t>
            </a:r>
          </a:p>
          <a:p>
            <a:pPr lvl="1"/>
            <a:r>
              <a:rPr lang="en-US" dirty="0" smtClean="0"/>
              <a:t>We provide access to a </a:t>
            </a:r>
            <a:r>
              <a:rPr lang="en-US" dirty="0"/>
              <a:t>simple </a:t>
            </a:r>
            <a:r>
              <a:rPr lang="en-US" dirty="0" err="1" smtClean="0"/>
              <a:t>autograder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i="1" dirty="0" smtClean="0"/>
              <a:t>your project is graded against a </a:t>
            </a:r>
            <a:r>
              <a:rPr lang="en-US" i="1" dirty="0"/>
              <a:t>much </a:t>
            </a:r>
            <a:r>
              <a:rPr lang="en-US" i="1" dirty="0" smtClean="0"/>
              <a:t>more extensive </a:t>
            </a:r>
            <a:r>
              <a:rPr lang="en-US" i="1" dirty="0" err="1" smtClean="0"/>
              <a:t>autograder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373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999331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Helvetica" charset="0"/>
                <a:ea typeface="Gulim" pitchFamily="34" charset="-127"/>
              </a:rPr>
              <a:t>Methods for Handling Deadlocks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225" y="1340768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latin typeface="Helvetica" charset="0"/>
                <a:ea typeface="Gulim" pitchFamily="34" charset="-127"/>
              </a:rPr>
              <a:t>Allow system to enter deadlock and then recover</a:t>
            </a:r>
          </a:p>
          <a:p>
            <a:pPr lvl="1"/>
            <a:r>
              <a:rPr lang="en-US" altLang="ko-KR" dirty="0" smtClean="0">
                <a:latin typeface="Helvetica" charset="0"/>
                <a:ea typeface="Gulim" pitchFamily="34" charset="-127"/>
              </a:rPr>
              <a:t>Requires deadlock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Gulim" pitchFamily="34" charset="-127"/>
              </a:rPr>
              <a:t>detection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 algorithm</a:t>
            </a:r>
          </a:p>
          <a:p>
            <a:pPr lvl="1"/>
            <a:r>
              <a:rPr lang="en-US" altLang="ko-KR" dirty="0" smtClean="0">
                <a:latin typeface="Helvetica" charset="0"/>
                <a:ea typeface="Gulim" pitchFamily="34" charset="-127"/>
              </a:rPr>
              <a:t>Some technique for forcibly preempting resources and/or terminating tasks</a:t>
            </a:r>
          </a:p>
          <a:p>
            <a:endParaRPr lang="en-US" altLang="ko-KR" dirty="0" smtClean="0">
              <a:latin typeface="Helvetica" charset="0"/>
              <a:ea typeface="Gulim" pitchFamily="34" charset="-127"/>
            </a:endParaRPr>
          </a:p>
          <a:p>
            <a:r>
              <a:rPr lang="en-US" altLang="ko-KR" dirty="0" smtClean="0">
                <a:latin typeface="Helvetica" charset="0"/>
                <a:ea typeface="Gulim" pitchFamily="34" charset="-127"/>
              </a:rPr>
              <a:t>Deadlock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Gulim" pitchFamily="34" charset="-127"/>
              </a:rPr>
              <a:t>prevention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: ensure that system will </a:t>
            </a:r>
            <a:r>
              <a:rPr lang="en-US" altLang="ko-KR" i="1" dirty="0" smtClean="0">
                <a:solidFill>
                  <a:srgbClr val="FF0066"/>
                </a:solidFill>
                <a:latin typeface="Helvetica" charset="0"/>
                <a:ea typeface="Gulim" pitchFamily="34" charset="-127"/>
              </a:rPr>
              <a:t>never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 enter a deadlock</a:t>
            </a:r>
          </a:p>
          <a:p>
            <a:pPr lvl="1"/>
            <a:r>
              <a:rPr lang="en-US" altLang="ko-KR" dirty="0" smtClean="0">
                <a:latin typeface="Helvetica" charset="0"/>
                <a:ea typeface="Gulim" pitchFamily="34" charset="-127"/>
              </a:rPr>
              <a:t>Need to monitor all lock acquisitions</a:t>
            </a:r>
          </a:p>
          <a:p>
            <a:pPr lvl="1"/>
            <a:r>
              <a:rPr lang="en-US" altLang="ko-KR" dirty="0" smtClean="0">
                <a:latin typeface="Helvetica" charset="0"/>
                <a:ea typeface="Gulim" pitchFamily="34" charset="-127"/>
              </a:rPr>
              <a:t>Selectively deny those that </a:t>
            </a:r>
            <a:r>
              <a:rPr lang="en-US" altLang="ko-KR" i="1" dirty="0" smtClean="0">
                <a:solidFill>
                  <a:schemeClr val="hlink"/>
                </a:solidFill>
                <a:latin typeface="Helvetica" charset="0"/>
                <a:ea typeface="Gulim" pitchFamily="34" charset="-127"/>
              </a:rPr>
              <a:t>might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 lead to deadlock</a:t>
            </a:r>
          </a:p>
          <a:p>
            <a:endParaRPr lang="en-US" altLang="ko-KR" dirty="0" smtClean="0">
              <a:latin typeface="Helvetica" charset="0"/>
              <a:ea typeface="Gulim" pitchFamily="34" charset="-127"/>
            </a:endParaRPr>
          </a:p>
          <a:p>
            <a:r>
              <a:rPr lang="en-US" altLang="ko-KR" dirty="0" smtClean="0">
                <a:latin typeface="Helvetica" charset="0"/>
                <a:ea typeface="Gulim" pitchFamily="34" charset="-127"/>
              </a:rPr>
              <a:t>Ignore the problem and pretend that deadlocks never occur in the system</a:t>
            </a:r>
          </a:p>
          <a:p>
            <a:pPr lvl="1"/>
            <a:r>
              <a:rPr lang="en-US" altLang="ko-KR" dirty="0" smtClean="0">
                <a:latin typeface="Helvetica" charset="0"/>
                <a:ea typeface="Gulim" pitchFamily="34" charset="-127"/>
              </a:rPr>
              <a:t>Used by most operating systems, including UNIX</a:t>
            </a:r>
          </a:p>
        </p:txBody>
      </p:sp>
      <p:grpSp>
        <p:nvGrpSpPr>
          <p:cNvPr id="45059" name="Group 4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45060" name="AutoShape 5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5061" name="AutoShape 6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5062" name="AutoShape 7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5063" name="AutoShape 8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507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Helvetica" charset="0"/>
                <a:ea typeface="Gulim" pitchFamily="34" charset="-127"/>
              </a:rPr>
              <a:t>Techniques for Preventing Deadlock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latin typeface="Helvetica" charset="0"/>
                <a:ea typeface="Gulim" pitchFamily="34" charset="-127"/>
              </a:rPr>
              <a:t>Make all threads request everything they’ll need at the beginning</a:t>
            </a:r>
          </a:p>
          <a:p>
            <a:pPr lvl="1"/>
            <a:r>
              <a:rPr lang="en-US" altLang="ko-KR" dirty="0" smtClean="0">
                <a:latin typeface="Helvetica" charset="0"/>
                <a:ea typeface="Gulim" pitchFamily="34" charset="-127"/>
              </a:rPr>
              <a:t>Problem: Predicting future is hard, tend to over-estimate resources</a:t>
            </a:r>
          </a:p>
          <a:p>
            <a:pPr lvl="1"/>
            <a:r>
              <a:rPr lang="en-US" altLang="ko-KR" dirty="0" smtClean="0">
                <a:latin typeface="Helvetica" charset="0"/>
                <a:ea typeface="Gulim" pitchFamily="34" charset="-127"/>
              </a:rPr>
              <a:t>Example:</a:t>
            </a:r>
          </a:p>
          <a:p>
            <a:pPr lvl="2"/>
            <a:r>
              <a:rPr lang="en-US" altLang="ko-KR" dirty="0" smtClean="0">
                <a:latin typeface="Helvetica" charset="0"/>
                <a:ea typeface="Gulim" pitchFamily="34" charset="-127"/>
              </a:rPr>
              <a:t>Don’t leave home until we know no one is using any intersection between here and where you want to go!</a:t>
            </a:r>
          </a:p>
          <a:p>
            <a:pPr lvl="2"/>
            <a:endParaRPr lang="en-US" altLang="ko-KR" dirty="0" smtClean="0">
              <a:latin typeface="Helvetica" charset="0"/>
              <a:ea typeface="Gulim" pitchFamily="34" charset="-127"/>
            </a:endParaRPr>
          </a:p>
          <a:p>
            <a:r>
              <a:rPr lang="en-US" altLang="ko-KR" dirty="0" smtClean="0">
                <a:latin typeface="Helvetica" charset="0"/>
                <a:ea typeface="Gulim" pitchFamily="34" charset="-127"/>
              </a:rPr>
              <a:t>Force all threads to request resources in a particular order preventing any cyclic use of resources</a:t>
            </a:r>
          </a:p>
          <a:p>
            <a:pPr lvl="1"/>
            <a:r>
              <a:rPr lang="en-US" altLang="ko-KR" dirty="0" smtClean="0">
                <a:latin typeface="Helvetica" charset="0"/>
                <a:ea typeface="Gulim" pitchFamily="34" charset="-127"/>
              </a:rPr>
              <a:t>Thus, preventing deadlock</a:t>
            </a:r>
          </a:p>
          <a:p>
            <a:pPr lvl="1"/>
            <a:r>
              <a:rPr lang="en-US" altLang="ko-KR" dirty="0" smtClean="0">
                <a:latin typeface="Helvetica" charset="0"/>
                <a:ea typeface="Gulim" pitchFamily="34" charset="-127"/>
              </a:rPr>
              <a:t>Example (</a:t>
            </a:r>
            <a:r>
              <a:rPr lang="en-US" altLang="ko-KR" dirty="0" err="1" smtClean="0">
                <a:latin typeface="Helvetica" charset="0"/>
                <a:ea typeface="Gulim" pitchFamily="34" charset="-127"/>
              </a:rPr>
              <a:t>x.P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, </a:t>
            </a:r>
            <a:r>
              <a:rPr lang="en-US" altLang="ko-KR" dirty="0" err="1" smtClean="0">
                <a:latin typeface="Helvetica" charset="0"/>
                <a:ea typeface="Gulim" pitchFamily="34" charset="-127"/>
              </a:rPr>
              <a:t>y.P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, </a:t>
            </a:r>
            <a:r>
              <a:rPr lang="en-US" altLang="ko-KR" dirty="0" err="1" smtClean="0">
                <a:latin typeface="Helvetica" charset="0"/>
                <a:ea typeface="Gulim" pitchFamily="34" charset="-127"/>
              </a:rPr>
              <a:t>z.P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,…)</a:t>
            </a:r>
          </a:p>
          <a:p>
            <a:pPr lvl="2"/>
            <a:r>
              <a:rPr lang="en-US" altLang="ko-KR" dirty="0" smtClean="0">
                <a:latin typeface="Helvetica" charset="0"/>
                <a:ea typeface="Gulim" pitchFamily="34" charset="-127"/>
              </a:rPr>
              <a:t>Make tasks request disk, then memory, then…</a:t>
            </a:r>
          </a:p>
        </p:txBody>
      </p:sp>
    </p:spTree>
    <p:extLst>
      <p:ext uri="{BB962C8B-B14F-4D97-AF65-F5344CB8AC3E}">
        <p14:creationId xmlns:p14="http://schemas.microsoft.com/office/powerpoint/2010/main" val="140441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880320"/>
          </a:xfrm>
        </p:spPr>
        <p:txBody>
          <a:bodyPr>
            <a:normAutofit/>
          </a:bodyPr>
          <a:lstStyle/>
          <a:p>
            <a:r>
              <a:rPr lang="en-US" dirty="0" smtClean="0"/>
              <a:t>Software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</a:rPr>
              <a:t>Use Software Tools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Helvetica" charset="0"/>
              </a:rPr>
              <a:t>Source revision control (CVS, SVN, </a:t>
            </a:r>
            <a:r>
              <a:rPr lang="en-US" dirty="0" err="1" smtClean="0">
                <a:latin typeface="Helvetica" charset="0"/>
              </a:rPr>
              <a:t>git</a:t>
            </a:r>
            <a:r>
              <a:rPr lang="en-US" dirty="0" smtClean="0">
                <a:latin typeface="Helvetica" charset="0"/>
              </a:rPr>
              <a:t>)</a:t>
            </a:r>
          </a:p>
          <a:p>
            <a:pPr lvl="1"/>
            <a:r>
              <a:rPr lang="en-US" dirty="0" smtClean="0">
                <a:latin typeface="Helvetica" charset="0"/>
              </a:rPr>
              <a:t>Easy to go back and see history</a:t>
            </a:r>
          </a:p>
          <a:p>
            <a:pPr lvl="1"/>
            <a:r>
              <a:rPr lang="en-US" dirty="0" smtClean="0">
                <a:latin typeface="Helvetica" charset="0"/>
              </a:rPr>
              <a:t>Figure out where and why a bug got introduced</a:t>
            </a:r>
          </a:p>
          <a:p>
            <a:pPr lvl="1"/>
            <a:r>
              <a:rPr lang="en-US" dirty="0" smtClean="0">
                <a:latin typeface="Helvetica" charset="0"/>
              </a:rPr>
              <a:t>Communicates changes to everyone</a:t>
            </a:r>
            <a:endParaRPr lang="en-US" altLang="ja-JP" dirty="0" smtClean="0">
              <a:latin typeface="Helvetica" charset="0"/>
            </a:endParaRPr>
          </a:p>
          <a:p>
            <a:r>
              <a:rPr lang="en-US" dirty="0" smtClean="0">
                <a:latin typeface="Helvetica" charset="0"/>
              </a:rPr>
              <a:t>Use an Integrated Development Environment</a:t>
            </a:r>
          </a:p>
          <a:p>
            <a:pPr lvl="1"/>
            <a:r>
              <a:rPr lang="en-US" dirty="0" smtClean="0">
                <a:latin typeface="Helvetica" charset="0"/>
              </a:rPr>
              <a:t>Structured development model</a:t>
            </a:r>
          </a:p>
          <a:p>
            <a:r>
              <a:rPr lang="en-US" dirty="0" smtClean="0">
                <a:latin typeface="Helvetica" charset="0"/>
              </a:rPr>
              <a:t>Use automated testing tools</a:t>
            </a:r>
          </a:p>
          <a:p>
            <a:pPr lvl="1"/>
            <a:r>
              <a:rPr lang="en-US" dirty="0" smtClean="0">
                <a:latin typeface="Helvetica" charset="0"/>
              </a:rPr>
              <a:t>Write scripts for non-interactive software</a:t>
            </a:r>
          </a:p>
          <a:p>
            <a:pPr lvl="1"/>
            <a:r>
              <a:rPr lang="en-US" dirty="0" smtClean="0">
                <a:latin typeface="Helvetica" charset="0"/>
              </a:rPr>
              <a:t>Use </a:t>
            </a:r>
            <a:r>
              <a:rPr lang="ja-JP" altLang="en-US" dirty="0" smtClean="0">
                <a:latin typeface="Helvetica" charset="0"/>
              </a:rPr>
              <a:t>“</a:t>
            </a:r>
            <a:r>
              <a:rPr lang="en-US" altLang="ja-JP" dirty="0" smtClean="0">
                <a:latin typeface="Helvetica" charset="0"/>
              </a:rPr>
              <a:t>expect</a:t>
            </a:r>
            <a:r>
              <a:rPr lang="ja-JP" altLang="en-US" dirty="0" smtClean="0">
                <a:latin typeface="Helvetica" charset="0"/>
              </a:rPr>
              <a:t>”</a:t>
            </a:r>
            <a:r>
              <a:rPr lang="en-US" altLang="ja-JP" dirty="0" smtClean="0">
                <a:latin typeface="Helvetica" charset="0"/>
              </a:rPr>
              <a:t> for interactive software</a:t>
            </a:r>
          </a:p>
          <a:p>
            <a:r>
              <a:rPr lang="en-US" dirty="0" smtClean="0">
                <a:latin typeface="Helvetica" charset="0"/>
              </a:rPr>
              <a:t>Use E-mail/IM to leave a history trail</a:t>
            </a:r>
          </a:p>
          <a:p>
            <a:endParaRPr lang="en-US" dirty="0" smtClean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14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ko-KR" sz="3600" dirty="0" smtClean="0">
                <a:latin typeface="Helvetica" charset="0"/>
                <a:ea typeface="Gulim" pitchFamily="34" charset="-127"/>
              </a:rPr>
              <a:t>Test Continuously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610600" cy="555421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Integration tests all the time, not on due date!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Write dummy stubs with simple functionality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Let’s people test continuously, but more work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Schedule periodic integration tests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Get everyone in the same room, check out code, build, and test.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Testing types: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Unit tests: white-/black-box check each module in isolation (use </a:t>
            </a:r>
            <a:r>
              <a:rPr lang="en-US" altLang="ko-KR" dirty="0" err="1" smtClean="0">
                <a:latin typeface="Helvetica" charset="0"/>
                <a:ea typeface="Gulim" pitchFamily="34" charset="-127"/>
              </a:rPr>
              <a:t>JUnit</a:t>
            </a:r>
            <a:r>
              <a:rPr lang="en-US" altLang="ko-KR" dirty="0" smtClean="0">
                <a:latin typeface="Helvetica" charset="0"/>
                <a:ea typeface="Gulim" pitchFamily="34" charset="-127"/>
              </a:rPr>
              <a:t>?)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Random testing: Subject code to random timing changes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Regression testing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Helvetica" charset="0"/>
                <a:ea typeface="Gulim" pitchFamily="34" charset="-127"/>
              </a:rPr>
              <a:t>Tendency is to test once and forget; what if something changes in some other part of the code?</a:t>
            </a:r>
          </a:p>
        </p:txBody>
      </p:sp>
    </p:spTree>
    <p:extLst>
      <p:ext uri="{BB962C8B-B14F-4D97-AF65-F5344CB8AC3E}">
        <p14:creationId xmlns:p14="http://schemas.microsoft.com/office/powerpoint/2010/main" val="25920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880320"/>
          </a:xfrm>
        </p:spPr>
        <p:txBody>
          <a:bodyPr>
            <a:normAutofit/>
          </a:bodyPr>
          <a:lstStyle/>
          <a:p>
            <a:r>
              <a:rPr lang="en-US" dirty="0" smtClean="0"/>
              <a:t>Compare/Contrast the Waterfall, Rapid Prototyping, and Iterative models of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Helvetica" charset="0"/>
              </a:rPr>
              <a:t>Waterfall</a:t>
            </a:r>
          </a:p>
          <a:p>
            <a:pPr lvl="1"/>
            <a:r>
              <a:rPr lang="en-US" dirty="0" smtClean="0">
                <a:latin typeface="Helvetica" charset="0"/>
              </a:rPr>
              <a:t>Top-down design, bottom-up implementation</a:t>
            </a:r>
          </a:p>
          <a:p>
            <a:pPr lvl="1"/>
            <a:r>
              <a:rPr lang="en-US" dirty="0" smtClean="0">
                <a:latin typeface="Helvetica" charset="0"/>
              </a:rPr>
              <a:t>Lots of upfront thinking, but slow, hard to iterate</a:t>
            </a:r>
          </a:p>
          <a:p>
            <a:pPr lvl="1"/>
            <a:endParaRPr lang="en-US" dirty="0">
              <a:latin typeface="Helvetica" charset="0"/>
            </a:endParaRPr>
          </a:p>
          <a:p>
            <a:r>
              <a:rPr lang="en-US" dirty="0" smtClean="0">
                <a:latin typeface="Helvetica" charset="0"/>
              </a:rPr>
              <a:t>Rapid prototyping</a:t>
            </a:r>
          </a:p>
          <a:p>
            <a:pPr lvl="1"/>
            <a:r>
              <a:rPr lang="en-US" dirty="0" smtClean="0">
                <a:latin typeface="Helvetica" charset="0"/>
              </a:rPr>
              <a:t>Quick prototype, then discard and start over</a:t>
            </a:r>
          </a:p>
          <a:p>
            <a:pPr lvl="1"/>
            <a:endParaRPr lang="en-US" dirty="0" smtClean="0">
              <a:latin typeface="Helvetica" charset="0"/>
            </a:endParaRPr>
          </a:p>
          <a:p>
            <a:r>
              <a:rPr lang="en-US" dirty="0" smtClean="0">
                <a:latin typeface="Helvetica" charset="0"/>
              </a:rPr>
              <a:t>Iterative, or evolutionary processes</a:t>
            </a:r>
          </a:p>
          <a:p>
            <a:pPr lvl="1"/>
            <a:r>
              <a:rPr lang="en-US" dirty="0" smtClean="0">
                <a:latin typeface="Helvetica" charset="0"/>
              </a:rPr>
              <a:t>Build a prototype quickly (and ship/deploy it), then evolve it over time</a:t>
            </a:r>
          </a:p>
          <a:p>
            <a:pPr lvl="1"/>
            <a:r>
              <a:rPr lang="en-US" dirty="0" smtClean="0">
                <a:latin typeface="Helvetica" charset="0"/>
              </a:rPr>
              <a:t>Postpone some of the thinking</a:t>
            </a:r>
          </a:p>
        </p:txBody>
      </p:sp>
    </p:spTree>
    <p:extLst>
      <p:ext uri="{BB962C8B-B14F-4D97-AF65-F5344CB8AC3E}">
        <p14:creationId xmlns:p14="http://schemas.microsoft.com/office/powerpoint/2010/main" val="182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55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Banker’s Algorithm</a:t>
            </a:r>
          </a:p>
        </p:txBody>
      </p:sp>
      <p:sp>
        <p:nvSpPr>
          <p:cNvPr id="532536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382000" cy="6019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Technique: pretend each request is granted, then run deadlock detection algorithm, substitute </a:t>
            </a:r>
            <a:br>
              <a:rPr lang="en-US" altLang="ko-KR" dirty="0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([</a:t>
            </a:r>
            <a:r>
              <a:rPr lang="en-US" altLang="ko-KR" dirty="0" err="1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Request</a:t>
            </a:r>
            <a:r>
              <a:rPr lang="en-US" altLang="ko-KR" baseline="-25000" dirty="0" err="1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node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] ≤ [Avail]) </a:t>
            </a:r>
            <a:r>
              <a:rPr lang="en-US" altLang="ko-KR" dirty="0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  <a:sym typeface="Wingdings"/>
              </a:rPr>
              <a:t> </a:t>
            </a:r>
            <a:r>
              <a:rPr lang="en-US" altLang="ko-KR" dirty="0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([</a:t>
            </a:r>
            <a:r>
              <a:rPr lang="en-US" altLang="ko-KR" dirty="0" err="1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Max</a:t>
            </a:r>
            <a:r>
              <a:rPr lang="en-US" altLang="ko-KR" baseline="-25000" dirty="0" err="1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node</a:t>
            </a:r>
            <a:r>
              <a:rPr lang="en-US" altLang="ko-KR" dirty="0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]-[</a:t>
            </a:r>
            <a:r>
              <a:rPr lang="en-US" altLang="ko-KR" dirty="0" err="1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Alloc</a:t>
            </a:r>
            <a:r>
              <a:rPr lang="en-US" altLang="ko-KR" baseline="-25000" dirty="0" err="1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node</a:t>
            </a:r>
            <a:r>
              <a:rPr lang="en-US" altLang="ko-KR" dirty="0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] ≤ [Avail])</a:t>
            </a:r>
          </a:p>
          <a:p>
            <a:pPr lvl="3"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/>
            </a:pPr>
            <a:endParaRPr lang="en-US" altLang="ko-KR" dirty="0" smtClean="0">
              <a:solidFill>
                <a:srgbClr val="000000"/>
              </a:solidFill>
              <a:latin typeface="Helvetica" charset="0"/>
              <a:ea typeface="굴림" charset="0"/>
              <a:cs typeface="굴림" charset="0"/>
            </a:endParaRPr>
          </a:p>
          <a:p>
            <a:pPr marL="0" indent="0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/>
            </a:pP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[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FreeResources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]:</a:t>
            </a:r>
            <a:r>
              <a:rPr lang="en-US" altLang="ko-KR" sz="1800" dirty="0">
                <a:latin typeface="Helvetica" charset="0"/>
                <a:ea typeface="굴림" charset="0"/>
                <a:cs typeface="굴림" charset="0"/>
              </a:rPr>
              <a:t> 	Current free resources each type</a:t>
            </a:r>
            <a:br>
              <a:rPr lang="en-US" altLang="ko-KR" sz="1800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sz="1800" dirty="0" smtClean="0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1800" dirty="0" smtClean="0">
                <a:latin typeface="Courier New" charset="0"/>
                <a:ea typeface="굴림" charset="0"/>
                <a:cs typeface="굴림" charset="0"/>
              </a:rPr>
              <a:t>[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Alloc</a:t>
            </a:r>
            <a:r>
              <a:rPr lang="en-US" altLang="ko-KR" sz="1800" baseline="-25000" dirty="0" err="1">
                <a:latin typeface="Courier New" charset="0"/>
                <a:ea typeface="굴림" charset="0"/>
                <a:cs typeface="굴림" charset="0"/>
              </a:rPr>
              <a:t>X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]:	</a:t>
            </a:r>
            <a:r>
              <a:rPr lang="en-US" altLang="ko-KR" sz="1800" dirty="0">
                <a:latin typeface="Helvetica" charset="0"/>
                <a:ea typeface="굴림" charset="0"/>
                <a:cs typeface="굴림" charset="0"/>
              </a:rPr>
              <a:t>Current resources held by thread </a:t>
            </a:r>
            <a:r>
              <a:rPr lang="en-US" altLang="ko-KR" sz="1800" dirty="0" smtClean="0">
                <a:latin typeface="Helvetica" charset="0"/>
                <a:ea typeface="굴림" charset="0"/>
                <a:cs typeface="굴림" charset="0"/>
              </a:rPr>
              <a:t>X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/>
            </a:pPr>
            <a:r>
              <a:rPr lang="en-US" altLang="ko-KR" sz="1800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    </a:t>
            </a:r>
            <a:r>
              <a:rPr lang="en-US" altLang="ko-KR" sz="1800" dirty="0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[</a:t>
            </a:r>
            <a:r>
              <a:rPr lang="en-US" altLang="ko-KR" sz="1800" dirty="0" err="1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Max</a:t>
            </a:r>
            <a:r>
              <a:rPr lang="en-US" altLang="ko-KR" sz="1800" baseline="-25000" dirty="0" err="1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X</a:t>
            </a:r>
            <a:r>
              <a:rPr lang="en-US" altLang="ko-KR" sz="1800" dirty="0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]:		</a:t>
            </a:r>
            <a:r>
              <a:rPr lang="en-US" altLang="ko-KR" sz="1800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Max resources requested by thread X</a:t>
            </a:r>
            <a:endParaRPr lang="en-US" altLang="ko-KR" sz="1800" dirty="0">
              <a:solidFill>
                <a:srgbClr val="FF0000"/>
              </a:solidFill>
              <a:latin typeface="Helvetica" charset="0"/>
              <a:ea typeface="굴림" charset="0"/>
              <a:cs typeface="굴림" charset="0"/>
            </a:endParaRPr>
          </a:p>
          <a:p>
            <a:pPr marL="457200" lvl="1" indent="0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/>
            </a:pPr>
            <a:endParaRPr lang="en-US" altLang="ko-KR" sz="18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/>
            </a:pPr>
            <a:r>
              <a:rPr lang="en-US" altLang="ko-KR" sz="1800" dirty="0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1800" dirty="0" smtClean="0">
                <a:latin typeface="Helvetica" charset="0"/>
                <a:ea typeface="굴림" charset="0"/>
                <a:cs typeface="굴림" charset="0"/>
              </a:rPr>
              <a:t>     </a:t>
            </a:r>
            <a:r>
              <a:rPr lang="en-US" altLang="ko-KR" sz="1800" dirty="0" smtClean="0">
                <a:latin typeface="Courier New" charset="0"/>
                <a:ea typeface="굴림" charset="0"/>
                <a:cs typeface="굴림" charset="0"/>
              </a:rPr>
              <a:t>[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Avail] = [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FreeResources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] 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Add all nodes </a:t>
            </a:r>
            <a:r>
              <a:rPr lang="en-US" altLang="ko-KR" sz="1800" dirty="0" smtClean="0">
                <a:latin typeface="Courier New" charset="0"/>
                <a:ea typeface="굴림" charset="0"/>
                <a:cs typeface="굴림" charset="0"/>
              </a:rPr>
              <a:t>to 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UNFINISHED 	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do {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/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	done = true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Foreach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 node in UNFINISHED {	</a:t>
            </a:r>
            <a:endParaRPr lang="en-US" altLang="ko-KR" sz="1800" dirty="0" smtClean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  <a:defRPr/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1800" dirty="0" smtClean="0">
                <a:latin typeface="Courier New" charset="0"/>
                <a:ea typeface="굴림" charset="0"/>
                <a:cs typeface="굴림" charset="0"/>
              </a:rPr>
              <a:t>  if 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1800" dirty="0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[</a:t>
            </a:r>
            <a:r>
              <a:rPr lang="en-US" altLang="ko-KR" sz="1800" dirty="0" err="1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Max</a:t>
            </a:r>
            <a:r>
              <a:rPr lang="en-US" altLang="ko-KR" sz="1800" baseline="-25000" dirty="0" err="1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node</a:t>
            </a:r>
            <a:r>
              <a:rPr lang="en-US" altLang="ko-KR" sz="1800" dirty="0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]–[</a:t>
            </a:r>
            <a:r>
              <a:rPr lang="en-US" altLang="ko-KR" sz="1800" dirty="0" err="1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Alloc</a:t>
            </a:r>
            <a:r>
              <a:rPr lang="en-US" altLang="ko-KR" sz="1800" baseline="-25000" dirty="0" err="1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node</a:t>
            </a:r>
            <a:r>
              <a:rPr lang="en-US" altLang="ko-KR" sz="1800" dirty="0" smtClean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]&lt;</a:t>
            </a:r>
            <a:r>
              <a:rPr lang="en-US" altLang="ko-KR" sz="18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= [Avail]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) {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		remove node from UNFINISHED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		[Avail] = [Avail] + [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Alloc</a:t>
            </a:r>
            <a:r>
              <a:rPr lang="en-US" altLang="ko-KR" sz="1800" baseline="-25000" dirty="0" err="1">
                <a:latin typeface="Courier New" charset="0"/>
                <a:ea typeface="굴림" charset="0"/>
                <a:cs typeface="굴림" charset="0"/>
              </a:rPr>
              <a:t>node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]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		done = false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	}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}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} until(done)		</a:t>
            </a:r>
            <a:r>
              <a:rPr lang="en-US" altLang="ko-KR" sz="1800" dirty="0">
                <a:latin typeface="Helvetica" charset="0"/>
                <a:ea typeface="굴림" charset="0"/>
                <a:cs typeface="굴림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17509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Questions?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92896"/>
            <a:ext cx="32385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884" y="2460000"/>
            <a:ext cx="32956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1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880320"/>
          </a:xfrm>
        </p:spPr>
        <p:txBody>
          <a:bodyPr>
            <a:normAutofit/>
          </a:bodyPr>
          <a:lstStyle/>
          <a:p>
            <a:r>
              <a:rPr lang="en-US" dirty="0" smtClean="0"/>
              <a:t>What is Busy-Waiting?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7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880320"/>
          </a:xfrm>
        </p:spPr>
        <p:txBody>
          <a:bodyPr>
            <a:normAutofit/>
          </a:bodyPr>
          <a:lstStyle/>
          <a:p>
            <a:r>
              <a:rPr lang="en-US" dirty="0" smtClean="0"/>
              <a:t>Is Busy-Waiting always bad?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7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880320"/>
          </a:xfrm>
        </p:spPr>
        <p:txBody>
          <a:bodyPr>
            <a:normAutofit/>
          </a:bodyPr>
          <a:lstStyle/>
          <a:p>
            <a:r>
              <a:rPr lang="en-US" dirty="0" smtClean="0"/>
              <a:t>How is interrupt handling performed when a thread </a:t>
            </a:r>
            <a:br>
              <a:rPr lang="en-US" dirty="0" smtClean="0"/>
            </a:br>
            <a:r>
              <a:rPr lang="en-US" dirty="0" smtClean="0"/>
              <a:t>is put to sleep?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Semaphore.java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/**</a:t>
            </a:r>
          </a:p>
          <a:p>
            <a:pPr marL="0" indent="0">
              <a:buNone/>
            </a:pPr>
            <a:r>
              <a:rPr lang="en-US" dirty="0"/>
              <a:t>     * Atomically wait for this semaphore to become non-zero and decrement it.</a:t>
            </a:r>
          </a:p>
          <a:p>
            <a:pPr marL="0" indent="0">
              <a:buNone/>
            </a:pPr>
            <a:r>
              <a:rPr lang="en-US" dirty="0"/>
              <a:t>     */</a:t>
            </a:r>
          </a:p>
          <a:p>
            <a:pPr marL="0" indent="0">
              <a:buNone/>
            </a:pPr>
            <a:r>
              <a:rPr lang="en-US" dirty="0"/>
              <a:t>    public void P()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intStatus</a:t>
            </a:r>
            <a:r>
              <a:rPr lang="en-US" dirty="0"/>
              <a:t> = </a:t>
            </a:r>
            <a:r>
              <a:rPr lang="en-US" dirty="0" err="1"/>
              <a:t>Machine.interrupt</a:t>
            </a:r>
            <a:r>
              <a:rPr lang="en-US" dirty="0"/>
              <a:t>().disable();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if (value == 0)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waitQueue.waitForAccess</a:t>
            </a:r>
            <a:r>
              <a:rPr lang="en-US" dirty="0"/>
              <a:t>(</a:t>
            </a:r>
            <a:r>
              <a:rPr lang="en-US" dirty="0" err="1"/>
              <a:t>KThread.currentThread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KThread.sleep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else {</a:t>
            </a:r>
          </a:p>
          <a:p>
            <a:pPr marL="0" indent="0">
              <a:buNone/>
            </a:pPr>
            <a:r>
              <a:rPr lang="en-US" dirty="0"/>
              <a:t>            value--;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Machine.interrupt</a:t>
            </a:r>
            <a:r>
              <a:rPr lang="en-US" dirty="0"/>
              <a:t>().restore(</a:t>
            </a:r>
            <a:r>
              <a:rPr lang="en-US" dirty="0" err="1"/>
              <a:t>intStatus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9623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List 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data;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/>
              <a:t>List *next;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List *list = 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insert(</a:t>
            </a:r>
            <a:r>
              <a:rPr lang="en-US" dirty="0" err="1"/>
              <a:t>int</a:t>
            </a:r>
            <a:r>
              <a:rPr lang="en-US" dirty="0"/>
              <a:t> data)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	List </a:t>
            </a:r>
            <a:r>
              <a:rPr lang="en-US" dirty="0"/>
              <a:t>*l = </a:t>
            </a:r>
            <a:r>
              <a:rPr lang="en-US" dirty="0" smtClean="0"/>
              <a:t>new List;</a:t>
            </a:r>
          </a:p>
          <a:p>
            <a:pPr marL="0" indent="0">
              <a:buNone/>
            </a:pPr>
            <a:r>
              <a:rPr lang="en-US" dirty="0" smtClean="0"/>
              <a:t>  	l-&gt;data = data;</a:t>
            </a:r>
          </a:p>
          <a:p>
            <a:pPr marL="0" indent="0">
              <a:buNone/>
            </a:pPr>
            <a:r>
              <a:rPr lang="en-US" dirty="0" smtClean="0"/>
              <a:t>  	l</a:t>
            </a:r>
            <a:r>
              <a:rPr lang="en-US" dirty="0"/>
              <a:t>-&gt;next = list;  // A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list </a:t>
            </a:r>
            <a:r>
              <a:rPr lang="en-US" dirty="0"/>
              <a:t>= l;        // B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556792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Lock </a:t>
            </a:r>
            <a:r>
              <a:rPr lang="en-US" dirty="0" err="1"/>
              <a:t>list_lock</a:t>
            </a:r>
            <a:r>
              <a:rPr lang="en-US" dirty="0"/>
              <a:t>;   // one per 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insert(</a:t>
            </a:r>
            <a:r>
              <a:rPr lang="en-US" dirty="0" err="1"/>
              <a:t>int</a:t>
            </a:r>
            <a:r>
              <a:rPr lang="en-US" dirty="0"/>
              <a:t> data){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List </a:t>
            </a:r>
            <a:r>
              <a:rPr lang="en-US" dirty="0"/>
              <a:t>*l = new List;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l</a:t>
            </a:r>
            <a:r>
              <a:rPr lang="en-US" dirty="0"/>
              <a:t>-&gt;data = data;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acquire</a:t>
            </a:r>
            <a:r>
              <a:rPr lang="en-US" dirty="0"/>
              <a:t>(&amp;</a:t>
            </a:r>
            <a:r>
              <a:rPr lang="en-US" dirty="0" err="1"/>
              <a:t>list_lock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l</a:t>
            </a:r>
            <a:r>
              <a:rPr lang="en-US" dirty="0"/>
              <a:t>-&gt;next = list ; // A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list </a:t>
            </a:r>
            <a:r>
              <a:rPr lang="en-US" dirty="0"/>
              <a:t>= l;        //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release</a:t>
            </a:r>
            <a:r>
              <a:rPr lang="en-US" dirty="0"/>
              <a:t>(&amp;</a:t>
            </a:r>
            <a:r>
              <a:rPr lang="en-US" dirty="0" err="1"/>
              <a:t>list_lock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638132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Source: http://</a:t>
            </a:r>
            <a:r>
              <a:rPr lang="en-US" dirty="0" err="1"/>
              <a:t>pdos.csail.mit.edu</a:t>
            </a:r>
            <a:r>
              <a:rPr lang="en-US" dirty="0"/>
              <a:t>/6.828/2011/</a:t>
            </a:r>
            <a:r>
              <a:rPr lang="en-US" dirty="0" err="1"/>
              <a:t>lec</a:t>
            </a:r>
            <a:r>
              <a:rPr lang="en-US" dirty="0"/>
              <a:t>/l-lockv1.txt</a:t>
            </a:r>
          </a:p>
        </p:txBody>
      </p:sp>
    </p:spTree>
    <p:extLst>
      <p:ext uri="{BB962C8B-B14F-4D97-AF65-F5344CB8AC3E}">
        <p14:creationId xmlns:p14="http://schemas.microsoft.com/office/powerpoint/2010/main" val="66719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88032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monitor?</a:t>
            </a:r>
            <a:br>
              <a:rPr lang="en-US" dirty="0" smtClean="0"/>
            </a:br>
            <a:r>
              <a:rPr lang="en-US" dirty="0" smtClean="0"/>
              <a:t>What is the benefit of using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3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859</Words>
  <Application>Microsoft Office PowerPoint</Application>
  <PresentationFormat>On-screen Show (4:3)</PresentationFormat>
  <Paragraphs>219</Paragraphs>
  <Slides>27</Slides>
  <Notes>12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CS 162 Discussion Section Week 4</vt:lpstr>
      <vt:lpstr>Administrivia</vt:lpstr>
      <vt:lpstr>Project Questions?</vt:lpstr>
      <vt:lpstr>What is Busy-Waiting?</vt:lpstr>
      <vt:lpstr>Is Busy-Waiting always bad?</vt:lpstr>
      <vt:lpstr>How is interrupt handling performed when a thread  is put to sleep?</vt:lpstr>
      <vt:lpstr>Semaphore.java</vt:lpstr>
      <vt:lpstr>What is the problem?</vt:lpstr>
      <vt:lpstr>What is a monitor? What is the benefit of using them?</vt:lpstr>
      <vt:lpstr>Java Language Support for Synchronization</vt:lpstr>
      <vt:lpstr>Java Language Support for Synchronization</vt:lpstr>
      <vt:lpstr>C++ Language Support for Synchronization</vt:lpstr>
      <vt:lpstr>When does deadlock occur? How can we  1) prevent it, or  2) deal with it when it happens?</vt:lpstr>
      <vt:lpstr>Four requirements for Deadlock</vt:lpstr>
      <vt:lpstr>Is there a deadlock?</vt:lpstr>
      <vt:lpstr>Is there a deadlock?</vt:lpstr>
      <vt:lpstr>Is there a deadlock?</vt:lpstr>
      <vt:lpstr>Deadlock Detection Algorithm</vt:lpstr>
      <vt:lpstr>Resource Allocation Graph Examples</vt:lpstr>
      <vt:lpstr>Methods for Handling Deadlocks</vt:lpstr>
      <vt:lpstr>Techniques for Preventing Deadlock</vt:lpstr>
      <vt:lpstr>Software Engineering</vt:lpstr>
      <vt:lpstr>Use Software Tools</vt:lpstr>
      <vt:lpstr>Test Continuously</vt:lpstr>
      <vt:lpstr>Compare/Contrast the Waterfall, Rapid Prototyping, and Iterative models of software development</vt:lpstr>
      <vt:lpstr>PowerPoint Presentation</vt:lpstr>
      <vt:lpstr>Banker’s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2</dc:title>
  <dc:creator>karthik</dc:creator>
  <cp:lastModifiedBy>Haoyuan Li</cp:lastModifiedBy>
  <cp:revision>255</cp:revision>
  <dcterms:created xsi:type="dcterms:W3CDTF">2012-01-24T23:14:15Z</dcterms:created>
  <dcterms:modified xsi:type="dcterms:W3CDTF">2012-09-20T02:52:42Z</dcterms:modified>
</cp:coreProperties>
</file>