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75" r:id="rId5"/>
    <p:sldId id="260" r:id="rId6"/>
    <p:sldId id="269" r:id="rId7"/>
    <p:sldId id="270" r:id="rId8"/>
    <p:sldId id="271" r:id="rId9"/>
    <p:sldId id="272" r:id="rId10"/>
    <p:sldId id="268" r:id="rId11"/>
    <p:sldId id="261" r:id="rId12"/>
    <p:sldId id="263" r:id="rId13"/>
    <p:sldId id="262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3" autoAdjust="0"/>
    <p:restoredTop sz="94660"/>
  </p:normalViewPr>
  <p:slideViewPr>
    <p:cSldViewPr>
      <p:cViewPr varScale="1">
        <p:scale>
          <a:sx n="87" d="100"/>
          <a:sy n="87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 and 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5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the following two functions implementing a producer and </a:t>
            </a:r>
            <a:r>
              <a:rPr lang="en-US" dirty="0" smtClean="0"/>
              <a:t>consumer </a:t>
            </a:r>
            <a:r>
              <a:rPr lang="en-US" dirty="0"/>
              <a:t>by using monitors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743200"/>
            <a:ext cx="39624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void send(item)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lock.acquire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enqueue</a:t>
            </a:r>
            <a:r>
              <a:rPr lang="en-US" dirty="0" smtClean="0"/>
              <a:t>(item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/>
              <a:t>(“before signal()\n”);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dataready.signal</a:t>
            </a:r>
            <a:r>
              <a:rPr lang="en-US" dirty="0"/>
              <a:t>(&amp;lock);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/>
              <a:t>(“after signal()\n”); 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lock.release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2743200"/>
            <a:ext cx="441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item = get()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lock.acquire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  while </a:t>
            </a:r>
            <a:r>
              <a:rPr lang="en-US" dirty="0"/>
              <a:t>(</a:t>
            </a:r>
            <a:r>
              <a:rPr lang="en-US" dirty="0" err="1"/>
              <a:t>queue.isEmpty</a:t>
            </a:r>
            <a:r>
              <a:rPr lang="en-US" dirty="0"/>
              <a:t>())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(“before wait()\n”);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dataready.wait</a:t>
            </a:r>
            <a:r>
              <a:rPr lang="en-US" dirty="0"/>
              <a:t>(&amp;lock);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(“after wait()\n”);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 smtClean="0"/>
              <a:t>  item </a:t>
            </a:r>
            <a:r>
              <a:rPr lang="en-US" dirty="0"/>
              <a:t>= </a:t>
            </a:r>
            <a:r>
              <a:rPr lang="en-US" dirty="0" err="1"/>
              <a:t>dequeue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lock.release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885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a). </a:t>
            </a:r>
            <a:r>
              <a:rPr lang="en-US" dirty="0"/>
              <a:t>Use no more than three sentences to contrast Hoare and Mesa </a:t>
            </a:r>
            <a:r>
              <a:rPr lang="en-US" dirty="0" smtClean="0"/>
              <a:t>monitors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Hoare the signaler gives the CPU and the lock to the waiter; With Mesa the </a:t>
            </a:r>
            <a:r>
              <a:rPr lang="en-US" dirty="0" smtClean="0"/>
              <a:t>signaler </a:t>
            </a:r>
            <a:r>
              <a:rPr lang="en-US" dirty="0"/>
              <a:t>schedules the waiter, and then finishes.</a:t>
            </a:r>
          </a:p>
        </p:txBody>
      </p:sp>
    </p:spTree>
    <p:extLst>
      <p:ext uri="{BB962C8B-B14F-4D97-AF65-F5344CB8AC3E}">
        <p14:creationId xmlns:p14="http://schemas.microsoft.com/office/powerpoint/2010/main" val="84664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b). Assume two threads T1 and T2, as 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     T1                                     </a:t>
            </a:r>
            <a:r>
              <a:rPr lang="en-US" dirty="0"/>
              <a:t>T2 </a:t>
            </a:r>
          </a:p>
          <a:p>
            <a:pPr marL="0" indent="0">
              <a:buNone/>
            </a:pPr>
            <a:r>
              <a:rPr lang="en-US" dirty="0"/>
              <a:t>  send(item);                     item = get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are the possible outputs if the monitor uses the Hoare implementation?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886200"/>
            <a:ext cx="39624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[T2, T1]</a:t>
            </a:r>
          </a:p>
          <a:p>
            <a:pPr marL="0" indent="0">
              <a:buNone/>
            </a:pPr>
            <a:r>
              <a:rPr lang="en-US" dirty="0" smtClean="0"/>
              <a:t>before </a:t>
            </a:r>
            <a:r>
              <a:rPr lang="en-US" dirty="0"/>
              <a:t>wait</a:t>
            </a:r>
          </a:p>
          <a:p>
            <a:pPr marL="0" indent="0">
              <a:buNone/>
            </a:pPr>
            <a:r>
              <a:rPr lang="en-US" dirty="0"/>
              <a:t>before signal</a:t>
            </a:r>
          </a:p>
          <a:p>
            <a:pPr marL="0" indent="0">
              <a:buNone/>
            </a:pPr>
            <a:r>
              <a:rPr lang="en-US" dirty="0"/>
              <a:t>after wait</a:t>
            </a:r>
          </a:p>
          <a:p>
            <a:pPr marL="0" indent="0">
              <a:buNone/>
            </a:pPr>
            <a:r>
              <a:rPr lang="en-US" dirty="0"/>
              <a:t>after signal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886200"/>
            <a:ext cx="39624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[T1, T2]</a:t>
            </a:r>
          </a:p>
          <a:p>
            <a:pPr marL="0" indent="0">
              <a:buNone/>
            </a:pPr>
            <a:r>
              <a:rPr lang="en-US" dirty="0" smtClean="0"/>
              <a:t>before </a:t>
            </a:r>
            <a:r>
              <a:rPr lang="en-US" dirty="0"/>
              <a:t>signal</a:t>
            </a:r>
          </a:p>
          <a:p>
            <a:pPr marL="0" indent="0">
              <a:buNone/>
            </a:pPr>
            <a:r>
              <a:rPr lang="en-US" dirty="0" err="1" smtClean="0"/>
              <a:t>after_signal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4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C). Repeat question (b) for a Mesa implementation of the monitor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86200"/>
            <a:ext cx="39624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[T1, T2]</a:t>
            </a:r>
          </a:p>
          <a:p>
            <a:pPr marL="0" indent="0">
              <a:buNone/>
            </a:pPr>
            <a:r>
              <a:rPr lang="en-US" dirty="0" smtClean="0"/>
              <a:t>before </a:t>
            </a:r>
            <a:r>
              <a:rPr lang="en-US" dirty="0"/>
              <a:t>signal</a:t>
            </a:r>
          </a:p>
          <a:p>
            <a:pPr marL="0" indent="0">
              <a:buNone/>
            </a:pPr>
            <a:r>
              <a:rPr lang="en-US" dirty="0" err="1" smtClean="0"/>
              <a:t>after_signal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3886200"/>
            <a:ext cx="39624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[T2, T1]</a:t>
            </a:r>
          </a:p>
          <a:p>
            <a:pPr marL="0" indent="0">
              <a:buNone/>
            </a:pPr>
            <a:r>
              <a:rPr lang="en-US" dirty="0" smtClean="0"/>
              <a:t>before </a:t>
            </a:r>
            <a:r>
              <a:rPr lang="en-US" dirty="0"/>
              <a:t>wait</a:t>
            </a:r>
          </a:p>
          <a:p>
            <a:pPr marL="0" indent="0">
              <a:buNone/>
            </a:pPr>
            <a:r>
              <a:rPr lang="en-US" dirty="0"/>
              <a:t>before signal</a:t>
            </a:r>
          </a:p>
          <a:p>
            <a:pPr marL="0" indent="0">
              <a:buNone/>
            </a:pPr>
            <a:r>
              <a:rPr lang="en-US" dirty="0" smtClean="0"/>
              <a:t>after signal</a:t>
            </a:r>
          </a:p>
          <a:p>
            <a:pPr marL="0" indent="0">
              <a:buNone/>
            </a:pPr>
            <a:r>
              <a:rPr lang="en-US" dirty="0"/>
              <a:t>after </a:t>
            </a:r>
            <a:r>
              <a:rPr lang="en-US" dirty="0" smtClean="0"/>
              <a:t>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d). Now assume a third thread T3, i.e</a:t>
            </a:r>
            <a:r>
              <a:rPr lang="en-US" dirty="0" smtClean="0"/>
              <a:t>.,</a:t>
            </a:r>
          </a:p>
          <a:p>
            <a:pPr marL="0" indent="0">
              <a:buNone/>
            </a:pPr>
            <a:r>
              <a:rPr lang="de-DE" dirty="0" smtClean="0"/>
              <a:t>        T1                          </a:t>
            </a:r>
            <a:r>
              <a:rPr lang="de-DE" dirty="0"/>
              <a:t>T2         </a:t>
            </a:r>
            <a:r>
              <a:rPr lang="de-DE" dirty="0" smtClean="0"/>
              <a:t>               </a:t>
            </a:r>
            <a:r>
              <a:rPr lang="de-DE" dirty="0"/>
              <a:t>T3 </a:t>
            </a:r>
          </a:p>
          <a:p>
            <a:pPr marL="0" indent="0">
              <a:buNone/>
            </a:pPr>
            <a:r>
              <a:rPr lang="de-DE" dirty="0"/>
              <a:t>  </a:t>
            </a:r>
            <a:r>
              <a:rPr lang="de-DE" dirty="0" smtClean="0"/>
              <a:t>send(item);        </a:t>
            </a:r>
            <a:r>
              <a:rPr lang="de-DE" dirty="0"/>
              <a:t>item = get();        send(item</a:t>
            </a:r>
            <a:r>
              <a:rPr lang="de-DE" dirty="0" smtClean="0"/>
              <a:t>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are the possible outputs if the monitor uses the Hoare implementation? </a:t>
            </a:r>
          </a:p>
          <a:p>
            <a:pPr marL="0" indent="0">
              <a:buNone/>
            </a:pPr>
            <a:r>
              <a:rPr lang="en-US" dirty="0"/>
              <a:t>Please specify from which thread does an output come by specifying the thread id </a:t>
            </a:r>
            <a:r>
              <a:rPr lang="en-US" dirty="0" smtClean="0"/>
              <a:t>in </a:t>
            </a:r>
            <a:r>
              <a:rPr lang="en-US" dirty="0"/>
              <a:t>front of the output line, e.g., [T1] before signal or [T2] after </a:t>
            </a:r>
          </a:p>
          <a:p>
            <a:pPr marL="0" indent="0">
              <a:buNone/>
            </a:pPr>
            <a:r>
              <a:rPr lang="en-US" dirty="0"/>
              <a:t>wait.</a:t>
            </a:r>
          </a:p>
        </p:txBody>
      </p:sp>
    </p:spTree>
    <p:extLst>
      <p:ext uri="{BB962C8B-B14F-4D97-AF65-F5344CB8AC3E}">
        <p14:creationId xmlns:p14="http://schemas.microsoft.com/office/powerpoint/2010/main" val="4666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[T1, T2/T3]                  [T3, T1/T2]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T1] before signal </a:t>
            </a:r>
            <a:r>
              <a:rPr lang="en-US" dirty="0" smtClean="0"/>
              <a:t>      [</a:t>
            </a:r>
            <a:r>
              <a:rPr lang="en-US" dirty="0"/>
              <a:t>T3] before signal 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T1] after </a:t>
            </a:r>
            <a:r>
              <a:rPr lang="en-US" dirty="0" smtClean="0"/>
              <a:t>signal          </a:t>
            </a:r>
            <a:r>
              <a:rPr lang="en-US" dirty="0"/>
              <a:t>[T3] after </a:t>
            </a:r>
            <a:r>
              <a:rPr lang="en-US" dirty="0" smtClean="0"/>
              <a:t>signal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[T3] before signal </a:t>
            </a:r>
            <a:r>
              <a:rPr lang="en-US" dirty="0" smtClean="0"/>
              <a:t>      </a:t>
            </a:r>
            <a:r>
              <a:rPr lang="en-US" dirty="0"/>
              <a:t>[T1] before signal </a:t>
            </a:r>
          </a:p>
          <a:p>
            <a:pPr marL="0" indent="0">
              <a:buNone/>
            </a:pPr>
            <a:r>
              <a:rPr lang="en-US" dirty="0"/>
              <a:t>[T3] after </a:t>
            </a:r>
            <a:r>
              <a:rPr lang="en-US" dirty="0" smtClean="0"/>
              <a:t>signal          [</a:t>
            </a:r>
            <a:r>
              <a:rPr lang="en-US" dirty="0"/>
              <a:t>T1] after </a:t>
            </a:r>
            <a:r>
              <a:rPr lang="en-US" dirty="0" smtClean="0"/>
              <a:t>signal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[T2, T1, T3]                 [T2, T3, T1]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T2] before </a:t>
            </a:r>
            <a:r>
              <a:rPr lang="en-US" dirty="0" smtClean="0"/>
              <a:t>wait        </a:t>
            </a:r>
            <a:r>
              <a:rPr lang="en-US" dirty="0"/>
              <a:t>[T2] before </a:t>
            </a:r>
            <a:r>
              <a:rPr lang="en-US" dirty="0" smtClean="0"/>
              <a:t>wait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[T1] before </a:t>
            </a:r>
            <a:r>
              <a:rPr lang="en-US" dirty="0" smtClean="0"/>
              <a:t>signal      </a:t>
            </a:r>
            <a:r>
              <a:rPr lang="en-US" dirty="0"/>
              <a:t>[T3] before </a:t>
            </a:r>
            <a:r>
              <a:rPr lang="en-US" dirty="0" smtClean="0"/>
              <a:t>signal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[T2] after </a:t>
            </a:r>
            <a:r>
              <a:rPr lang="en-US" dirty="0" smtClean="0"/>
              <a:t>wait           </a:t>
            </a:r>
            <a:r>
              <a:rPr lang="en-US" dirty="0"/>
              <a:t>[T2] after </a:t>
            </a:r>
            <a:r>
              <a:rPr lang="en-US" dirty="0" smtClean="0"/>
              <a:t>wait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[T1] after </a:t>
            </a:r>
            <a:r>
              <a:rPr lang="en-US" dirty="0" smtClean="0"/>
              <a:t>signal         </a:t>
            </a:r>
            <a:r>
              <a:rPr lang="en-US" dirty="0"/>
              <a:t>[T3] after signal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T3] before signal </a:t>
            </a:r>
            <a:r>
              <a:rPr lang="en-US" dirty="0" smtClean="0"/>
              <a:t>     </a:t>
            </a:r>
            <a:r>
              <a:rPr lang="en-US" dirty="0"/>
              <a:t>[T1] before signal </a:t>
            </a:r>
          </a:p>
          <a:p>
            <a:pPr marL="0" indent="0">
              <a:buNone/>
            </a:pPr>
            <a:r>
              <a:rPr lang="en-US" dirty="0"/>
              <a:t>[T3] after </a:t>
            </a:r>
            <a:r>
              <a:rPr lang="en-US" dirty="0" smtClean="0"/>
              <a:t>signal</a:t>
            </a: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/>
              <a:t>[T1] after </a:t>
            </a:r>
            <a:r>
              <a:rPr lang="en-US" dirty="0" smtClean="0"/>
              <a:t>signal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Changing the order of semaphores’ operations in a program does not </a:t>
            </a:r>
            <a:r>
              <a:rPr lang="en-US" dirty="0" smtClean="0"/>
              <a:t>matter.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False</a:t>
            </a:r>
            <a:r>
              <a:rPr lang="en-US" dirty="0"/>
              <a:t>: If a semaphore is initialized to 0 you have to call first a P(); you cannot start with </a:t>
            </a:r>
            <a:r>
              <a:rPr lang="en-US"/>
              <a:t>V</a:t>
            </a:r>
            <a:r>
              <a:rPr lang="en-US" smtClean="0"/>
              <a:t>().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Apple was the first company to develop mice and overlapping windows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False</a:t>
            </a:r>
            <a:r>
              <a:rPr lang="en-US" dirty="0"/>
              <a:t>: Xerox </a:t>
            </a:r>
            <a:r>
              <a:rPr lang="en-US" dirty="0" err="1"/>
              <a:t>Parc</a:t>
            </a:r>
            <a:r>
              <a:rPr lang="en-US" dirty="0"/>
              <a:t> was the first to develop Mice and </a:t>
            </a:r>
            <a:r>
              <a:rPr lang="en-US" dirty="0" smtClean="0"/>
              <a:t>Windows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banker's algorithm finds that it's safe to allocate a resource to an existing </a:t>
            </a:r>
            <a:r>
              <a:rPr lang="en-US" dirty="0" smtClean="0"/>
              <a:t>thread</a:t>
            </a:r>
            <a:r>
              <a:rPr lang="en-US" dirty="0"/>
              <a:t>, then all threads will eventually complete.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False: The </a:t>
            </a:r>
            <a:r>
              <a:rPr lang="en-US" dirty="0"/>
              <a:t>banker’s algorithm simply prevents resource-related deadlock. One of </a:t>
            </a:r>
            <a:r>
              <a:rPr lang="en-US" dirty="0" smtClean="0"/>
              <a:t>the </a:t>
            </a:r>
            <a:r>
              <a:rPr lang="en-US" dirty="0"/>
              <a:t>threads could still go into an infinite loop and fail to complete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5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 </a:t>
            </a:r>
            <a:r>
              <a:rPr lang="en-US" dirty="0"/>
              <a:t>the four requirements for </a:t>
            </a:r>
            <a:r>
              <a:rPr lang="en-US" dirty="0" smtClean="0"/>
              <a:t>deadlock</a:t>
            </a:r>
          </a:p>
          <a:p>
            <a:endParaRPr lang="en-US" dirty="0"/>
          </a:p>
          <a:p>
            <a:r>
              <a:rPr lang="en-US" dirty="0"/>
              <a:t>Mutual </a:t>
            </a:r>
            <a:r>
              <a:rPr lang="en-US" dirty="0" smtClean="0"/>
              <a:t>exclusion</a:t>
            </a:r>
          </a:p>
          <a:p>
            <a:r>
              <a:rPr lang="en-US" dirty="0" smtClean="0"/>
              <a:t>Non-</a:t>
            </a:r>
            <a:r>
              <a:rPr lang="en-US" dirty="0" err="1" smtClean="0"/>
              <a:t>preemptable</a:t>
            </a:r>
            <a:endParaRPr lang="en-US" dirty="0" smtClean="0"/>
          </a:p>
          <a:p>
            <a:r>
              <a:rPr lang="en-US" smtClean="0"/>
              <a:t>Resources hold </a:t>
            </a:r>
            <a:r>
              <a:rPr lang="en-US" dirty="0"/>
              <a:t>and </a:t>
            </a:r>
            <a:r>
              <a:rPr lang="en-US" dirty="0" smtClean="0"/>
              <a:t>wait</a:t>
            </a:r>
          </a:p>
          <a:p>
            <a:r>
              <a:rPr lang="en-US" dirty="0" smtClean="0"/>
              <a:t>Circular </a:t>
            </a:r>
            <a:r>
              <a:rPr lang="en-US" dirty="0"/>
              <a:t>chain </a:t>
            </a:r>
            <a:r>
              <a:rPr lang="en-US" dirty="0" smtClean="0"/>
              <a:t>of </a:t>
            </a:r>
            <a:r>
              <a:rPr lang="en-US" dirty="0"/>
              <a:t>waiting.</a:t>
            </a:r>
          </a:p>
        </p:txBody>
      </p:sp>
    </p:spTree>
    <p:extLst>
      <p:ext uri="{BB962C8B-B14F-4D97-AF65-F5344CB8AC3E}">
        <p14:creationId xmlns:p14="http://schemas.microsoft.com/office/powerpoint/2010/main" val="19290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Consider a system with four processes P1, P2, P3, and P4, and two resources, R1, and R2, respectively. </a:t>
            </a:r>
            <a:r>
              <a:rPr lang="en-US" dirty="0" smtClean="0"/>
              <a:t>Each </a:t>
            </a:r>
            <a:r>
              <a:rPr lang="en-US" dirty="0"/>
              <a:t>resource has two instances. Furthermore:</a:t>
            </a:r>
          </a:p>
          <a:p>
            <a:r>
              <a:rPr lang="en-US" dirty="0"/>
              <a:t>- P1 allocates an instance of R2, and requests an instance of R1;</a:t>
            </a:r>
          </a:p>
          <a:p>
            <a:r>
              <a:rPr lang="en-US" dirty="0"/>
              <a:t>- P2 allocates an instance of R1, and doesn’t need any other resource;</a:t>
            </a:r>
          </a:p>
          <a:p>
            <a:r>
              <a:rPr lang="en-US" dirty="0"/>
              <a:t>- P3 allocates an instance of R1 and requires an instance of R2;</a:t>
            </a:r>
          </a:p>
          <a:p>
            <a:r>
              <a:rPr lang="en-US" dirty="0"/>
              <a:t>- P4 allocates an instance of R2, and doesn’t need any other resource</a:t>
            </a:r>
          </a:p>
        </p:txBody>
      </p:sp>
    </p:spTree>
    <p:extLst>
      <p:ext uri="{BB962C8B-B14F-4D97-AF65-F5344CB8AC3E}">
        <p14:creationId xmlns:p14="http://schemas.microsoft.com/office/powerpoint/2010/main" val="165801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a). Draw the resource allocation graph.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96909"/>
            <a:ext cx="5465961" cy="3446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8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b). Is there a cycle in the graph? If yes name 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P2 and P4 are running, P1 is waiting for R1, and P2 is waiting for R2.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c). Is the system in deadlock? If yes, explain why. If not, give a possible sequence of executions after </a:t>
            </a:r>
            <a:r>
              <a:rPr lang="en-US" dirty="0" smtClean="0"/>
              <a:t>which </a:t>
            </a:r>
            <a:r>
              <a:rPr lang="en-US" dirty="0"/>
              <a:t>every process completes.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is a cycle, but no deadlock.</a:t>
            </a:r>
          </a:p>
          <a:p>
            <a:pPr marL="0" indent="0">
              <a:buNone/>
            </a:pPr>
            <a:r>
              <a:rPr lang="en-US" dirty="0"/>
              <a:t>- P2 finishes, release R1;</a:t>
            </a:r>
          </a:p>
          <a:p>
            <a:pPr marL="0" indent="0">
              <a:buNone/>
            </a:pPr>
            <a:r>
              <a:rPr lang="en-US" dirty="0"/>
              <a:t>- P4 finishes, release R2;</a:t>
            </a:r>
          </a:p>
          <a:p>
            <a:pPr marL="0" indent="0">
              <a:buNone/>
            </a:pPr>
            <a:r>
              <a:rPr lang="en-US" dirty="0"/>
              <a:t>- P1 acquires R1, finishes and release R1,R2;</a:t>
            </a:r>
          </a:p>
          <a:p>
            <a:pPr marL="0" indent="0">
              <a:buNone/>
            </a:pPr>
            <a:r>
              <a:rPr lang="en-US" dirty="0"/>
              <a:t>- P3 acquires R2, finishes and release R1,R2;</a:t>
            </a:r>
          </a:p>
        </p:txBody>
      </p:sp>
    </p:spTree>
    <p:extLst>
      <p:ext uri="{BB962C8B-B14F-4D97-AF65-F5344CB8AC3E}">
        <p14:creationId xmlns:p14="http://schemas.microsoft.com/office/powerpoint/2010/main" val="18023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768</Words>
  <Application>Microsoft Office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Section 3</vt:lpstr>
      <vt:lpstr>True/False</vt:lpstr>
      <vt:lpstr>True/False</vt:lpstr>
      <vt:lpstr>True/False</vt:lpstr>
      <vt:lpstr>Short Answers</vt:lpstr>
      <vt:lpstr>Deadlock</vt:lpstr>
      <vt:lpstr>PowerPoint Presentation</vt:lpstr>
      <vt:lpstr>PowerPoint Presentation</vt:lpstr>
      <vt:lpstr>PowerPoint Presentation</vt:lpstr>
      <vt:lpstr>Producer and Consumer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</dc:title>
  <dc:creator>Haoyuan Li</dc:creator>
  <cp:lastModifiedBy>Haoyuan Li</cp:lastModifiedBy>
  <cp:revision>112</cp:revision>
  <dcterms:created xsi:type="dcterms:W3CDTF">2006-08-16T00:00:00Z</dcterms:created>
  <dcterms:modified xsi:type="dcterms:W3CDTF">2012-09-20T18:24:05Z</dcterms:modified>
</cp:coreProperties>
</file>