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2" r:id="rId3"/>
    <p:sldId id="353" r:id="rId4"/>
    <p:sldId id="356" r:id="rId5"/>
    <p:sldId id="358" r:id="rId6"/>
    <p:sldId id="361" r:id="rId7"/>
    <p:sldId id="359" r:id="rId8"/>
    <p:sldId id="390" r:id="rId9"/>
    <p:sldId id="391" r:id="rId10"/>
    <p:sldId id="392" r:id="rId11"/>
    <p:sldId id="393" r:id="rId12"/>
    <p:sldId id="357" r:id="rId13"/>
    <p:sldId id="366" r:id="rId14"/>
    <p:sldId id="367" r:id="rId15"/>
    <p:sldId id="373" r:id="rId16"/>
    <p:sldId id="368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5" autoAdjust="0"/>
    <p:restoredTop sz="91353" autoAdjust="0"/>
  </p:normalViewPr>
  <p:slideViewPr>
    <p:cSldViewPr>
      <p:cViewPr>
        <p:scale>
          <a:sx n="85" d="100"/>
          <a:sy n="85" d="100"/>
        </p:scale>
        <p:origin x="-1752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2A859-B7A0-B545-8B75-A0158CFFB3D8}" type="datetimeFigureOut">
              <a:rPr lang="en-US" smtClean="0"/>
              <a:t>9/9/13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0E288-8D25-C24F-80AC-971C8335F0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817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038DF-39ED-5946-8A61-78F15D3ADF39}" type="datetimeFigureOut">
              <a:rPr lang="en-US" smtClean="0"/>
              <a:t>9/9/13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6EAFC-3483-4945-AACC-0FD26E5D4D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982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52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machine abstraction – own its resource</a:t>
            </a:r>
          </a:p>
          <a:p>
            <a:r>
              <a:rPr lang="en-US" dirty="0" smtClean="0"/>
              <a:t>Communication capabilities</a:t>
            </a:r>
          </a:p>
          <a:p>
            <a:r>
              <a:rPr lang="en-US" dirty="0" smtClean="0"/>
              <a:t>Scheduling</a:t>
            </a:r>
            <a:r>
              <a:rPr lang="en-US" baseline="0" dirty="0" smtClean="0"/>
              <a:t> issues</a:t>
            </a:r>
          </a:p>
          <a:p>
            <a:r>
              <a:rPr lang="en-US" baseline="0" dirty="0" smtClean="0"/>
              <a:t>Sharing resources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isolated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General purpose Registers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Stack (user and kernel)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ID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environment block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738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</a:t>
            </a:r>
            <a:r>
              <a:rPr lang="en-US" baseline="0" dirty="0" smtClean="0"/>
              <a:t> isolated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General purpose Registers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Stack (user and kernel)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SP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ID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 environment block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What is shared in threads?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Heap space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Execution time (if there are no kernel threads)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Resources – files for instance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Differences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Context switch is lighter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Processes are more isolated than Threads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IPC is easier with threads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Threads require locking on shared objects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Virtual and physical address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051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Resource multiplexing</a:t>
            </a:r>
          </a:p>
          <a:p>
            <a:r>
              <a:rPr lang="en-US" dirty="0" smtClean="0"/>
              <a:t>Consistent interface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 various kinds</a:t>
            </a:r>
            <a:r>
              <a:rPr lang="en-US" baseline="0" dirty="0" smtClean="0"/>
              <a:t> of interrupts?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are the different kinds of IO possible?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7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execution</a:t>
            </a:r>
            <a:r>
              <a:rPr lang="en-US" baseline="0" dirty="0" smtClean="0"/>
              <a:t> stack!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09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9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Read the nachos walkthrough</a:t>
            </a:r>
            <a:r>
              <a:rPr lang="en-US" baseline="0" dirty="0" smtClean="0"/>
              <a:t> (every word!)</a:t>
            </a:r>
            <a:r>
              <a:rPr lang="en-US" dirty="0" smtClean="0"/>
              <a:t>, look through the code, then read the walkthrough</a:t>
            </a:r>
            <a:r>
              <a:rPr lang="en-US" baseline="0" dirty="0" smtClean="0"/>
              <a:t> again.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0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Req</a:t>
            </a:r>
            <a:r>
              <a:rPr lang="en-US" dirty="0" smtClean="0"/>
              <a:t> doc: What is the purpose? Who</a:t>
            </a:r>
            <a:r>
              <a:rPr lang="en-US" baseline="0" dirty="0" smtClean="0"/>
              <a:t> will use it? How will they use it and why? What should be the inputs and outputs, in what formats?</a:t>
            </a:r>
          </a:p>
          <a:p>
            <a:endParaRPr lang="en-US" dirty="0" smtClean="0"/>
          </a:p>
          <a:p>
            <a:r>
              <a:rPr lang="en-US" dirty="0" smtClean="0"/>
              <a:t>Design</a:t>
            </a:r>
            <a:r>
              <a:rPr lang="en-US" baseline="0" dirty="0" smtClean="0"/>
              <a:t> Document:</a:t>
            </a:r>
            <a:endParaRPr lang="en-US" dirty="0" smtClean="0"/>
          </a:p>
          <a:p>
            <a:r>
              <a:rPr lang="en-US" dirty="0" smtClean="0"/>
              <a:t>State the purpose of your project/sub-system,</a:t>
            </a:r>
            <a:r>
              <a:rPr lang="en-US" baseline="0" dirty="0" smtClean="0"/>
              <a:t> use cases</a:t>
            </a:r>
            <a:endParaRPr lang="en-US" dirty="0" smtClean="0"/>
          </a:p>
          <a:p>
            <a:r>
              <a:rPr lang="en-US" dirty="0" smtClean="0"/>
              <a:t>Define the high level entities in your design (system architecture)</a:t>
            </a:r>
          </a:p>
          <a:p>
            <a:r>
              <a:rPr lang="en-US" dirty="0" smtClean="0"/>
              <a:t>For each entity, define the low level design</a:t>
            </a:r>
          </a:p>
          <a:p>
            <a:r>
              <a:rPr lang="en-US" dirty="0" smtClean="0"/>
              <a:t>-- Usage, Configuration, Model and Interaction</a:t>
            </a:r>
          </a:p>
          <a:p>
            <a:r>
              <a:rPr lang="en-US" dirty="0" smtClean="0"/>
              <a:t>Benefits, assumptions, risks/issues</a:t>
            </a:r>
          </a:p>
          <a:p>
            <a:endParaRPr lang="en-US" dirty="0" smtClean="0"/>
          </a:p>
          <a:p>
            <a:r>
              <a:rPr lang="en-US" dirty="0" smtClean="0"/>
              <a:t>Testing: Unit Testing on a per component level,</a:t>
            </a:r>
            <a:r>
              <a:rPr lang="en-US" baseline="0" dirty="0" smtClean="0"/>
              <a:t> regression testing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6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42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</a:p>
          <a:p>
            <a:r>
              <a:rPr lang="en-US" dirty="0" smtClean="0"/>
              <a:t>Storage</a:t>
            </a:r>
          </a:p>
          <a:p>
            <a:r>
              <a:rPr lang="en-US" dirty="0" smtClean="0"/>
              <a:t>Concurrency</a:t>
            </a:r>
          </a:p>
          <a:p>
            <a:r>
              <a:rPr lang="en-US" dirty="0" smtClean="0"/>
              <a:t>IPC</a:t>
            </a:r>
          </a:p>
          <a:p>
            <a:r>
              <a:rPr lang="en-US" dirty="0" smtClean="0"/>
              <a:t>Resource multiplexing</a:t>
            </a:r>
          </a:p>
          <a:p>
            <a:r>
              <a:rPr lang="en-US" dirty="0" smtClean="0"/>
              <a:t>Consistent interface</a:t>
            </a:r>
          </a:p>
          <a:p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6EAFC-3483-4945-AACC-0FD26E5D4D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02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is an</a:t>
            </a:r>
            <a:r>
              <a:rPr lang="en-US" baseline="0" dirty="0" smtClean="0"/>
              <a:t> operating system?</a:t>
            </a:r>
            <a:endParaRPr lang="en-US" dirty="0" smtClean="0"/>
          </a:p>
          <a:p>
            <a:endParaRPr lang="en-US" smtClean="0"/>
          </a:p>
          <a:p>
            <a:r>
              <a:rPr lang="en-US" dirty="0" smtClean="0"/>
              <a:t>Main idea is to tell them how many interacting and co-operating components there are!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2717-B839-0042-A93A-7C5BB4367A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2331-A123-EF45-94B8-286722A548C9}" type="datetime1">
              <a:rPr lang="en-US" smtClean="0"/>
              <a:t>9/9/13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07244-E1D7-CB4B-ABF9-DB159C55B3C1}" type="datetime1">
              <a:rPr lang="en-US" smtClean="0"/>
              <a:t>9/9/13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F5E04-9D13-E74B-A073-0CAC11036AA6}" type="datetime1">
              <a:rPr lang="en-US" smtClean="0"/>
              <a:t>9/9/13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968E-D8CD-5444-87AE-4CD037DBBE87}" type="datetime1">
              <a:rPr lang="en-US" smtClean="0"/>
              <a:t>9/9/13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0355E-D6CD-ED44-970A-770663C9A15C}" type="datetime1">
              <a:rPr lang="en-US" smtClean="0"/>
              <a:t>9/9/13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28AD-B8F6-4E47-9140-A64DC98B46F9}" type="datetime1">
              <a:rPr lang="en-US" smtClean="0"/>
              <a:t>9/9/13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81834-FDB4-154B-84FD-33402720B228}" type="datetime1">
              <a:rPr lang="en-US" smtClean="0"/>
              <a:t>9/9/13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66223-A180-214E-9A39-A75840EA7370}" type="datetime1">
              <a:rPr lang="en-US" smtClean="0"/>
              <a:t>9/9/13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B1B98-3212-7148-A4C7-A45143F73472}" type="datetime1">
              <a:rPr lang="en-US" smtClean="0"/>
              <a:t>9/9/13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7B41B-F91A-D24D-9F8A-40829E9A4D27}" type="datetime1">
              <a:rPr lang="en-US" smtClean="0"/>
              <a:t>9/9/13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5B919-BDA7-3A4D-AB1A-A80AFD87768D}" type="datetime1">
              <a:rPr lang="en-US" smtClean="0"/>
              <a:t>9/9/13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6BA23-C8E2-4E4E-8B11-3B1ACA71F1E4}" type="datetime1">
              <a:rPr lang="en-US" smtClean="0"/>
              <a:t>9/9/13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7B2A-7688-4D1E-96DE-5F1D3DB8A8A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5832648"/>
          </a:xfrm>
        </p:spPr>
        <p:txBody>
          <a:bodyPr/>
          <a:lstStyle/>
          <a:p>
            <a:r>
              <a:rPr lang="en-US" dirty="0" smtClean="0"/>
              <a:t>CS 162</a:t>
            </a:r>
            <a:br>
              <a:rPr lang="en-US" dirty="0" smtClean="0"/>
            </a:br>
            <a:r>
              <a:rPr lang="en-US" dirty="0" smtClean="0"/>
              <a:t>Discussion Section</a:t>
            </a:r>
            <a:br>
              <a:rPr lang="en-US" dirty="0" smtClean="0"/>
            </a:br>
            <a:r>
              <a:rPr lang="en-US" dirty="0" smtClean="0"/>
              <a:t>Week </a:t>
            </a:r>
            <a:r>
              <a:rPr lang="en-US" dirty="0"/>
              <a:t>1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(9/9 – 9/13)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0593294" y="2540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3: Key Value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5661" y="2204864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3244939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505706" y="2224865"/>
            <a:ext cx="2586633" cy="2040148"/>
            <a:chOff x="6100167" y="3000219"/>
            <a:chExt cx="2586633" cy="2040148"/>
          </a:xfrm>
        </p:grpSpPr>
        <p:grpSp>
          <p:nvGrpSpPr>
            <p:cNvPr id="8" name="Group 7"/>
            <p:cNvGrpSpPr/>
            <p:nvPr/>
          </p:nvGrpSpPr>
          <p:grpSpPr>
            <a:xfrm>
              <a:off x="6100167" y="3000219"/>
              <a:ext cx="2586633" cy="510037"/>
              <a:chOff x="6100167" y="3000219"/>
              <a:chExt cx="2586633" cy="510037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1</a:t>
                </a:r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1</a:t>
                </a: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100167" y="3510256"/>
              <a:ext cx="2586633" cy="510037"/>
              <a:chOff x="6100167" y="3000219"/>
              <a:chExt cx="2586633" cy="51003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2</a:t>
                </a:r>
                <a:endParaRPr lang="en-US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2</a:t>
                </a:r>
                <a:endParaRPr lang="en-US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6100167" y="4020293"/>
              <a:ext cx="2586633" cy="510037"/>
              <a:chOff x="6100167" y="3000219"/>
              <a:chExt cx="2586633" cy="51003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3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3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6100167" y="4530330"/>
              <a:ext cx="2586633" cy="510037"/>
              <a:chOff x="6100167" y="3000219"/>
              <a:chExt cx="2586633" cy="510037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61001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Key 4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456767" y="3000219"/>
                <a:ext cx="1230033" cy="510037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Value 4</a:t>
                </a:r>
                <a:endParaRPr lang="en-US" dirty="0"/>
              </a:p>
            </p:txBody>
          </p:sp>
        </p:grpSp>
      </p:grpSp>
      <p:sp>
        <p:nvSpPr>
          <p:cNvPr id="19" name="Can 18"/>
          <p:cNvSpPr/>
          <p:nvPr/>
        </p:nvSpPr>
        <p:spPr>
          <a:xfrm>
            <a:off x="6150721" y="4545039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15619" y="3614966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15619" y="3974993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0" idx="1"/>
          </p:cNvCxnSpPr>
          <p:nvPr/>
        </p:nvCxnSpPr>
        <p:spPr>
          <a:xfrm flipV="1">
            <a:off x="4730685" y="2989921"/>
            <a:ext cx="775021" cy="497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1"/>
          </p:cNvCxnSpPr>
          <p:nvPr/>
        </p:nvCxnSpPr>
        <p:spPr>
          <a:xfrm flipH="1">
            <a:off x="4795687" y="2989921"/>
            <a:ext cx="2066619" cy="985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07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4: Distributed KV Store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65661" y="2204864"/>
            <a:ext cx="930026" cy="32402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Value Store API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5576" y="3244939"/>
            <a:ext cx="1560043" cy="112008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19" name="Can 18"/>
          <p:cNvSpPr/>
          <p:nvPr/>
        </p:nvSpPr>
        <p:spPr>
          <a:xfrm>
            <a:off x="6680736" y="2204864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315619" y="3614966"/>
            <a:ext cx="155004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2315619" y="3974993"/>
            <a:ext cx="155004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an 22"/>
          <p:cNvSpPr/>
          <p:nvPr/>
        </p:nvSpPr>
        <p:spPr>
          <a:xfrm>
            <a:off x="6680736" y="3519961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6680736" y="4657432"/>
            <a:ext cx="1310036" cy="910066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07610" y="2614893"/>
            <a:ext cx="1283162" cy="290022"/>
            <a:chOff x="6110167" y="2580188"/>
            <a:chExt cx="1283162" cy="290022"/>
          </a:xfrm>
        </p:grpSpPr>
        <p:sp>
          <p:nvSpPr>
            <p:cNvPr id="26" name="Rectangle 25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80736" y="4044996"/>
            <a:ext cx="1283162" cy="290022"/>
            <a:chOff x="6110167" y="2580188"/>
            <a:chExt cx="1283162" cy="290022"/>
          </a:xfrm>
        </p:grpSpPr>
        <p:sp>
          <p:nvSpPr>
            <p:cNvPr id="30" name="Rectangle 29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680736" y="5135076"/>
            <a:ext cx="1283162" cy="290022"/>
            <a:chOff x="6110167" y="2580188"/>
            <a:chExt cx="1283162" cy="290022"/>
          </a:xfrm>
        </p:grpSpPr>
        <p:sp>
          <p:nvSpPr>
            <p:cNvPr id="33" name="Rectangle 32"/>
            <p:cNvSpPr/>
            <p:nvPr/>
          </p:nvSpPr>
          <p:spPr>
            <a:xfrm>
              <a:off x="6110167" y="2580188"/>
              <a:ext cx="546578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Key 1</a:t>
              </a:r>
              <a:endParaRPr lang="en-US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656745" y="2590189"/>
              <a:ext cx="736584" cy="28002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Value 1</a:t>
              </a:r>
              <a:endParaRPr lang="en-US" sz="1200" dirty="0"/>
            </a:p>
          </p:txBody>
        </p:sp>
      </p:grpSp>
      <p:cxnSp>
        <p:nvCxnSpPr>
          <p:cNvPr id="37" name="Straight Arrow Connector 36"/>
          <p:cNvCxnSpPr>
            <a:stCxn id="4" idx="3"/>
            <a:endCxn id="26" idx="1"/>
          </p:cNvCxnSpPr>
          <p:nvPr/>
        </p:nvCxnSpPr>
        <p:spPr>
          <a:xfrm flipV="1">
            <a:off x="4795687" y="2754904"/>
            <a:ext cx="1911923" cy="1070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30" idx="1"/>
          </p:cNvCxnSpPr>
          <p:nvPr/>
        </p:nvCxnSpPr>
        <p:spPr>
          <a:xfrm>
            <a:off x="4795687" y="3824982"/>
            <a:ext cx="1885049" cy="36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4" idx="3"/>
            <a:endCxn id="33" idx="1"/>
          </p:cNvCxnSpPr>
          <p:nvPr/>
        </p:nvCxnSpPr>
        <p:spPr>
          <a:xfrm>
            <a:off x="4795687" y="3824982"/>
            <a:ext cx="1885049" cy="14501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4" idx="1"/>
          </p:cNvCxnSpPr>
          <p:nvPr/>
        </p:nvCxnSpPr>
        <p:spPr>
          <a:xfrm flipH="1" flipV="1">
            <a:off x="4795688" y="4054997"/>
            <a:ext cx="2431626" cy="12300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7726268" y="2699899"/>
            <a:ext cx="432644" cy="2867599"/>
            <a:chOff x="7400703" y="3075223"/>
            <a:chExt cx="432644" cy="2867599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3075223"/>
              <a:ext cx="390029" cy="390029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00703" y="4430321"/>
              <a:ext cx="390029" cy="390029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3318" y="5552793"/>
              <a:ext cx="390029" cy="390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854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Control for the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 provided SVN and Private </a:t>
            </a:r>
            <a:r>
              <a:rPr lang="en-US" dirty="0" err="1" smtClean="0"/>
              <a:t>GitHub</a:t>
            </a:r>
            <a:r>
              <a:rPr lang="en-US" dirty="0" smtClean="0"/>
              <a:t> repos for every group</a:t>
            </a:r>
          </a:p>
          <a:p>
            <a:r>
              <a:rPr lang="en-US" dirty="0" smtClean="0"/>
              <a:t>Use whichever you prefer</a:t>
            </a:r>
          </a:p>
          <a:p>
            <a:endParaRPr lang="en-US" dirty="0"/>
          </a:p>
          <a:p>
            <a:r>
              <a:rPr lang="en-US" dirty="0" smtClean="0"/>
              <a:t>Access:</a:t>
            </a:r>
          </a:p>
          <a:p>
            <a:pPr marL="457200" lvl="1" indent="0">
              <a:buNone/>
            </a:pPr>
            <a:r>
              <a:rPr lang="en-US" dirty="0" err="1"/>
              <a:t>s</a:t>
            </a:r>
            <a:r>
              <a:rPr lang="en-US" dirty="0" err="1" smtClean="0"/>
              <a:t>vn</a:t>
            </a:r>
            <a:r>
              <a:rPr lang="en-US" dirty="0" smtClean="0"/>
              <a:t>: https</a:t>
            </a:r>
            <a:r>
              <a:rPr lang="en-US" dirty="0"/>
              <a:t>://void.eecs.berkeley.edu/cs162/</a:t>
            </a:r>
            <a:r>
              <a:rPr lang="en-US" dirty="0" smtClean="0"/>
              <a:t>groupXX</a:t>
            </a:r>
          </a:p>
          <a:p>
            <a:pPr marL="457200" lvl="1" indent="0">
              <a:buNone/>
            </a:pPr>
            <a:r>
              <a:rPr lang="en-US" dirty="0" err="1"/>
              <a:t>g</a:t>
            </a:r>
            <a:r>
              <a:rPr lang="en-US" dirty="0" err="1" smtClean="0"/>
              <a:t>it</a:t>
            </a:r>
            <a:r>
              <a:rPr lang="en-US" dirty="0"/>
              <a:t>: https://</a:t>
            </a:r>
            <a:r>
              <a:rPr lang="en-US" dirty="0" err="1"/>
              <a:t>github.com</a:t>
            </a:r>
            <a:r>
              <a:rPr lang="en-US" dirty="0"/>
              <a:t>/Berkeley-CS162</a:t>
            </a:r>
            <a:r>
              <a:rPr lang="en-US" dirty="0" smtClean="0"/>
              <a:t>/</a:t>
            </a:r>
            <a:r>
              <a:rPr lang="en-US" dirty="0" err="1" smtClean="0"/>
              <a:t>groupXX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4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Questions?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2385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84" y="2460000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77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(True/False) Threads </a:t>
            </a:r>
            <a:r>
              <a:rPr lang="en-US" dirty="0"/>
              <a:t>within the same process share the same heap and </a:t>
            </a:r>
            <a:r>
              <a:rPr lang="en-US" dirty="0" smtClean="0"/>
              <a:t>stack.</a:t>
            </a:r>
          </a:p>
          <a:p>
            <a:pPr marL="514350" indent="-514350">
              <a:buAutoNum type="arabicPeriod"/>
            </a:pPr>
            <a:r>
              <a:rPr lang="en-US" dirty="0"/>
              <a:t>(True/False) Preemptive multithreading requires threads to give up the CPU using the yield() system </a:t>
            </a:r>
            <a:r>
              <a:rPr lang="en-US" dirty="0" smtClean="0"/>
              <a:t>call.</a:t>
            </a:r>
          </a:p>
          <a:p>
            <a:pPr marL="514350" indent="-514350">
              <a:buAutoNum type="arabicPeriod"/>
            </a:pPr>
            <a:r>
              <a:rPr lang="en-US" dirty="0"/>
              <a:t>(True/False) Despite the overhead of context switching, multithreading can provide speed-up even </a:t>
            </a:r>
            <a:r>
              <a:rPr lang="en-US" dirty="0" smtClean="0"/>
              <a:t>on </a:t>
            </a:r>
            <a:r>
              <a:rPr lang="en-US" dirty="0"/>
              <a:t>a single-core </a:t>
            </a:r>
            <a:r>
              <a:rPr lang="en-US" dirty="0" err="1"/>
              <a:t>cpu</a:t>
            </a:r>
            <a:r>
              <a:rPr lang="en-US" dirty="0" smtClean="0"/>
              <a:t>.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/>
              <a:t>What is the OS data structure that represents a running process (i.e. holds its current state)</a:t>
            </a:r>
            <a:r>
              <a:rPr lang="en-US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mechanism by which different processes communicate with one another called?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13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What is an OS and </a:t>
            </a:r>
            <a:br>
              <a:rPr lang="en-US" sz="5400" b="1" dirty="0" smtClean="0"/>
            </a:br>
            <a:r>
              <a:rPr lang="en-US" sz="5400" b="1" dirty="0" smtClean="0"/>
              <a:t>What does it do?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30338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computer boot sequence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726025" y="6136659"/>
            <a:ext cx="6071013" cy="470034"/>
            <a:chOff x="980027" y="5740419"/>
            <a:chExt cx="6990191" cy="470034"/>
          </a:xfrm>
        </p:grpSpPr>
        <p:sp>
          <p:nvSpPr>
            <p:cNvPr id="4" name="Rectangle 3"/>
            <p:cNvSpPr/>
            <p:nvPr/>
          </p:nvSpPr>
          <p:spPr>
            <a:xfrm>
              <a:off x="980027" y="5740419"/>
              <a:ext cx="6990191" cy="470034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Hardware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9473" y="5787731"/>
              <a:ext cx="431759" cy="3454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55618" y="5783226"/>
              <a:ext cx="444245" cy="407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3065" y="5773225"/>
              <a:ext cx="380028" cy="3800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00158" y="5787731"/>
              <a:ext cx="620017" cy="3456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726025" y="3696461"/>
            <a:ext cx="6071013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Operating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6025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Memory </a:t>
            </a:r>
            <a:r>
              <a:rPr lang="en-US" b="1" dirty="0" err="1">
                <a:solidFill>
                  <a:schemeClr val="tx1"/>
                </a:solidFill>
              </a:rPr>
              <a:t>M</a:t>
            </a:r>
            <a:r>
              <a:rPr lang="en-US" b="1" dirty="0" err="1" smtClean="0">
                <a:solidFill>
                  <a:schemeClr val="tx1"/>
                </a:solidFill>
              </a:rPr>
              <a:t>gmt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86054" y="3696461"/>
            <a:ext cx="1060029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File Systems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13983" y="3696461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Scheduler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54021" y="3698849"/>
            <a:ext cx="11376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….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6025" y="5676625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BIOS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26025" y="5201351"/>
            <a:ext cx="6071013" cy="343873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Boot Loader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95678" y="2821289"/>
            <a:ext cx="5170495" cy="694071"/>
            <a:chOff x="1249680" y="2821289"/>
            <a:chExt cx="5170495" cy="694071"/>
          </a:xfrm>
        </p:grpSpPr>
        <p:cxnSp>
          <p:nvCxnSpPr>
            <p:cNvPr id="26" name="Elbow Connector 25"/>
            <p:cNvCxnSpPr>
              <a:stCxn id="20" idx="2"/>
              <a:endCxn id="21" idx="2"/>
            </p:cNvCxnSpPr>
            <p:nvPr/>
          </p:nvCxnSpPr>
          <p:spPr>
            <a:xfrm rot="16200000" flipH="1">
              <a:off x="2183061" y="2086421"/>
              <a:ext cx="12700" cy="1482436"/>
            </a:xfrm>
            <a:prstGeom prst="bentConnector3">
              <a:avLst>
                <a:gd name="adj1" fmla="val 180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6200000" flipH="1">
              <a:off x="5343797" y="2086421"/>
              <a:ext cx="12700" cy="1482436"/>
            </a:xfrm>
            <a:prstGeom prst="bentConnector3">
              <a:avLst>
                <a:gd name="adj1" fmla="val 4120000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43" name="Group 42"/>
            <p:cNvGrpSpPr/>
            <p:nvPr/>
          </p:nvGrpSpPr>
          <p:grpSpPr>
            <a:xfrm>
              <a:off x="1249680" y="2833990"/>
              <a:ext cx="5170495" cy="681370"/>
              <a:chOff x="1249680" y="2833990"/>
              <a:chExt cx="5170495" cy="68137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1249680" y="2833990"/>
                <a:ext cx="0" cy="68137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49680" y="3515360"/>
                <a:ext cx="5170495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420175" y="2833990"/>
                <a:ext cx="0" cy="68137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Group 59"/>
          <p:cNvGrpSpPr/>
          <p:nvPr/>
        </p:nvGrpSpPr>
        <p:grpSpPr>
          <a:xfrm>
            <a:off x="5913562" y="2821288"/>
            <a:ext cx="3057717" cy="3433234"/>
            <a:chOff x="5913562" y="2821288"/>
            <a:chExt cx="3057717" cy="3433234"/>
          </a:xfrm>
        </p:grpSpPr>
        <p:cxnSp>
          <p:nvCxnSpPr>
            <p:cNvPr id="47" name="Elbow Connector 46"/>
            <p:cNvCxnSpPr>
              <a:stCxn id="23" idx="2"/>
            </p:cNvCxnSpPr>
            <p:nvPr/>
          </p:nvCxnSpPr>
          <p:spPr>
            <a:xfrm rot="5400000" flipH="1" flipV="1">
              <a:off x="7078565" y="1656285"/>
              <a:ext cx="6351" cy="2336357"/>
            </a:xfrm>
            <a:prstGeom prst="bentConnector4">
              <a:avLst>
                <a:gd name="adj1" fmla="val -61670288"/>
                <a:gd name="adj2" fmla="val 100761"/>
              </a:avLst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Cloud 49"/>
            <p:cNvSpPr/>
            <p:nvPr/>
          </p:nvSpPr>
          <p:spPr>
            <a:xfrm>
              <a:off x="6959600" y="4083751"/>
              <a:ext cx="2011679" cy="2170771"/>
            </a:xfrm>
            <a:prstGeom prst="cloud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Networks</a:t>
              </a:r>
              <a:endParaRPr 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72602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08461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66109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48545" y="1477540"/>
            <a:ext cx="1330036" cy="1350099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Application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726024" y="1477540"/>
            <a:ext cx="1311470" cy="1356450"/>
            <a:chOff x="726024" y="1477540"/>
            <a:chExt cx="1311470" cy="1356450"/>
          </a:xfrm>
        </p:grpSpPr>
        <p:sp>
          <p:nvSpPr>
            <p:cNvPr id="55" name="Rectangle 54"/>
            <p:cNvSpPr/>
            <p:nvPr/>
          </p:nvSpPr>
          <p:spPr>
            <a:xfrm>
              <a:off x="726024" y="147754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T1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81759" y="148188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26024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381759" y="2330330"/>
              <a:ext cx="655735" cy="50366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T4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547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you want an OS?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Isolation</a:t>
            </a:r>
          </a:p>
          <a:p>
            <a:pPr lvl="1"/>
            <a:r>
              <a:rPr lang="en-IN" dirty="0" smtClean="0"/>
              <a:t>Fault: “if my program crashes  yours shouldn’t”  </a:t>
            </a:r>
          </a:p>
          <a:p>
            <a:pPr lvl="1"/>
            <a:r>
              <a:rPr lang="en-IN" dirty="0" smtClean="0"/>
              <a:t>Performance: “if my program starts to do some massive computation, it shouldn’t starve yours from running”</a:t>
            </a:r>
          </a:p>
          <a:p>
            <a:r>
              <a:rPr lang="en-IN" b="1" dirty="0" smtClean="0"/>
              <a:t> Mediation (multiplexing/sharing + protection)</a:t>
            </a:r>
          </a:p>
          <a:p>
            <a:pPr lvl="1"/>
            <a:r>
              <a:rPr lang="en-IN" dirty="0" smtClean="0"/>
              <a:t>Manage the sharing of hardware  resources (CPU, NIC, RAM, disk, keyboard, sound card, etc)</a:t>
            </a:r>
          </a:p>
          <a:p>
            <a:r>
              <a:rPr lang="en-IN" b="1" dirty="0" smtClean="0"/>
              <a:t>Abstractions  and Primitives</a:t>
            </a:r>
          </a:p>
          <a:p>
            <a:pPr lvl="1"/>
            <a:r>
              <a:rPr lang="en-IN" dirty="0" smtClean="0"/>
              <a:t>Set of constructs and well‐defined interfaces to simplify application development: “all the  code you didn’t write” in order to implement your application </a:t>
            </a:r>
          </a:p>
          <a:p>
            <a:pPr lvl="2"/>
            <a:r>
              <a:rPr lang="en-IN" dirty="0" smtClean="0"/>
              <a:t>Because hardware changes faster  than applications! </a:t>
            </a:r>
          </a:p>
          <a:p>
            <a:pPr lvl="2"/>
            <a:r>
              <a:rPr lang="en-IN" dirty="0" smtClean="0"/>
              <a:t>Because some concepts are useful across applications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549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having an OS?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b="1" dirty="0" smtClean="0"/>
              <a:t>User benefits </a:t>
            </a:r>
          </a:p>
          <a:p>
            <a:pPr lvl="1"/>
            <a:r>
              <a:rPr lang="en-IN" dirty="0" smtClean="0"/>
              <a:t>Efficiency (cost and performance) </a:t>
            </a:r>
          </a:p>
          <a:p>
            <a:pPr lvl="2"/>
            <a:r>
              <a:rPr lang="en-IN" dirty="0" smtClean="0"/>
              <a:t>Share one computer across many users</a:t>
            </a:r>
          </a:p>
          <a:p>
            <a:pPr lvl="2"/>
            <a:r>
              <a:rPr lang="en-IN" dirty="0" smtClean="0"/>
              <a:t>Concurrent execution of multiple programs</a:t>
            </a:r>
          </a:p>
          <a:p>
            <a:pPr lvl="1"/>
            <a:r>
              <a:rPr lang="en-IN" dirty="0" smtClean="0"/>
              <a:t> Safety</a:t>
            </a:r>
          </a:p>
          <a:p>
            <a:pPr lvl="2"/>
            <a:r>
              <a:rPr lang="en-IN" dirty="0" smtClean="0"/>
              <a:t>OS protects programs from each other</a:t>
            </a:r>
          </a:p>
          <a:p>
            <a:pPr lvl="2"/>
            <a:r>
              <a:rPr lang="en-IN" dirty="0" smtClean="0"/>
              <a:t>OS fairly multiplexes resources across programs</a:t>
            </a:r>
          </a:p>
          <a:p>
            <a:r>
              <a:rPr lang="en-IN" b="1" dirty="0" smtClean="0"/>
              <a:t>Application benefits</a:t>
            </a:r>
          </a:p>
          <a:p>
            <a:pPr lvl="1"/>
            <a:r>
              <a:rPr lang="en-IN" dirty="0" smtClean="0"/>
              <a:t>Simplicity		</a:t>
            </a:r>
          </a:p>
          <a:p>
            <a:pPr lvl="2"/>
            <a:r>
              <a:rPr lang="en-IN" dirty="0" smtClean="0"/>
              <a:t>Sockets instead of </a:t>
            </a:r>
            <a:r>
              <a:rPr lang="en-IN" dirty="0" err="1" smtClean="0"/>
              <a:t>ethernet</a:t>
            </a:r>
            <a:r>
              <a:rPr lang="en-IN" dirty="0" smtClean="0"/>
              <a:t> cards</a:t>
            </a:r>
          </a:p>
          <a:p>
            <a:pPr lvl="1"/>
            <a:r>
              <a:rPr lang="en-IN" dirty="0" smtClean="0"/>
              <a:t>Portability</a:t>
            </a:r>
          </a:p>
          <a:p>
            <a:pPr lvl="2"/>
            <a:r>
              <a:rPr lang="en-IN" dirty="0" smtClean="0"/>
              <a:t>Device independence: </a:t>
            </a:r>
            <a:r>
              <a:rPr lang="en-IN" dirty="0" err="1" smtClean="0"/>
              <a:t>tiCOM</a:t>
            </a:r>
            <a:r>
              <a:rPr lang="en-IN" dirty="0" smtClean="0"/>
              <a:t> card or Intel card?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564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Why is concurrency hard?</a:t>
            </a:r>
          </a:p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 smtClean="0"/>
              <a:t>What do you need to get concurrency working?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18235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30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Kevin </a:t>
            </a:r>
            <a:r>
              <a:rPr lang="en-US" b="1" dirty="0" err="1" smtClean="0"/>
              <a:t>Klues</a:t>
            </a:r>
            <a:endParaRPr lang="en-US" b="1" dirty="0" smtClean="0"/>
          </a:p>
          <a:p>
            <a:pPr marL="0" indent="0">
              <a:buNone/>
            </a:pPr>
            <a:r>
              <a:rPr lang="en-US" i="1" dirty="0"/>
              <a:t>c</a:t>
            </a:r>
            <a:r>
              <a:rPr lang="en-US" i="1" dirty="0" smtClean="0"/>
              <a:t>s162-ta@inst.eecs.berkeley.edu</a:t>
            </a:r>
          </a:p>
          <a:p>
            <a:pPr marL="0" indent="0">
              <a:buNone/>
            </a:pPr>
            <a:r>
              <a:rPr lang="en-US" i="1" dirty="0" smtClean="0"/>
              <a:t>http://</a:t>
            </a:r>
            <a:r>
              <a:rPr lang="en-US" i="1" dirty="0" err="1" smtClean="0"/>
              <a:t>www.cs.berkeley.edu</a:t>
            </a:r>
            <a:r>
              <a:rPr lang="en-US" i="1" dirty="0" smtClean="0"/>
              <a:t>/~</a:t>
            </a:r>
            <a:r>
              <a:rPr lang="en-US" i="1" dirty="0" err="1" smtClean="0"/>
              <a:t>klueska</a:t>
            </a:r>
            <a:endParaRPr lang="en-US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Office Hours: </a:t>
            </a:r>
            <a:r>
              <a:rPr lang="nl-NL" b="1" dirty="0" smtClean="0"/>
              <a:t>12:30pm-2:30pm </a:t>
            </a:r>
            <a:r>
              <a:rPr lang="nl-NL" b="1" dirty="0" err="1" smtClean="0"/>
              <a:t>Mondays</a:t>
            </a:r>
            <a:endParaRPr lang="nl-NL" b="1" dirty="0" smtClean="0"/>
          </a:p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 smtClean="0"/>
              <a:t>                        @ Soda 7th Floor </a:t>
            </a:r>
            <a:r>
              <a:rPr lang="nl-NL" b="1" dirty="0" err="1" smtClean="0"/>
              <a:t>Alcove</a:t>
            </a:r>
            <a:endParaRPr lang="nl-NL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5323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IN" dirty="0" smtClean="0"/>
              <a:t>Concurrency means multiple threads of computation can make progress, but possibly by sharing the same processor</a:t>
            </a:r>
          </a:p>
          <a:p>
            <a:pPr lvl="1"/>
            <a:r>
              <a:rPr lang="en-IN" dirty="0" smtClean="0"/>
              <a:t>Like doing homework while chatting on IM</a:t>
            </a:r>
          </a:p>
          <a:p>
            <a:endParaRPr lang="en-US" dirty="0" smtClean="0"/>
          </a:p>
          <a:p>
            <a:r>
              <a:rPr lang="en-US" dirty="0" smtClean="0"/>
              <a:t>Why Concurrency?</a:t>
            </a:r>
            <a:endParaRPr lang="en-IN" dirty="0" smtClean="0"/>
          </a:p>
          <a:p>
            <a:pPr lvl="1"/>
            <a:r>
              <a:rPr lang="en-IN" dirty="0" smtClean="0"/>
              <a:t>Consider a web server: while it’s waiting for a response from one client, it could read a request for another client </a:t>
            </a:r>
          </a:p>
          <a:p>
            <a:pPr lvl="1"/>
            <a:r>
              <a:rPr lang="en-IN" dirty="0" smtClean="0"/>
              <a:t>Consider a browser: while it’s waiting for a response from a web server, it wants to react to mouse or keyboard input </a:t>
            </a:r>
          </a:p>
          <a:p>
            <a:pPr lvl="1">
              <a:buNone/>
            </a:pPr>
            <a:r>
              <a:rPr lang="en-IN" dirty="0" smtClean="0"/>
              <a:t>Concurrency increases/enables responsiveness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638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Different levels of abstraction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Threads</a:t>
            </a:r>
          </a:p>
          <a:p>
            <a:r>
              <a:rPr lang="en-US" dirty="0" smtClean="0"/>
              <a:t>Processes</a:t>
            </a:r>
          </a:p>
          <a:p>
            <a:r>
              <a:rPr lang="en-US" dirty="0" smtClean="0"/>
              <a:t>Symmetric multithreading</a:t>
            </a:r>
          </a:p>
          <a:p>
            <a:r>
              <a:rPr lang="en-US" dirty="0" smtClean="0"/>
              <a:t>Distributed systems (Single system image)</a:t>
            </a:r>
            <a:endParaRPr lang="en-IN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556792"/>
            <a:ext cx="2592288" cy="1296144"/>
          </a:xfrm>
          <a:prstGeom prst="roundRect">
            <a:avLst/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0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thread?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A </a:t>
            </a:r>
            <a:r>
              <a:rPr lang="en-IN" b="1" dirty="0" smtClean="0"/>
              <a:t>thread of execution</a:t>
            </a:r>
            <a:r>
              <a:rPr lang="en-IN" dirty="0" smtClean="0"/>
              <a:t> is the smallest unit of processing that can be scheduled by an operating system. – Wikipedia circa Jan ‘12</a:t>
            </a:r>
          </a:p>
          <a:p>
            <a:pPr>
              <a:buNone/>
            </a:pPr>
            <a:endParaRPr lang="en-IN" dirty="0"/>
          </a:p>
          <a:p>
            <a:pPr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4000" b="1" dirty="0" smtClean="0"/>
              <a:t>What resources does a thread have?</a:t>
            </a:r>
          </a:p>
        </p:txBody>
      </p:sp>
    </p:spTree>
    <p:extLst>
      <p:ext uri="{BB962C8B-B14F-4D97-AF65-F5344CB8AC3E}">
        <p14:creationId xmlns:p14="http://schemas.microsoft.com/office/powerpoint/2010/main" val="215914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and Multi Threading</a:t>
            </a:r>
            <a:endParaRPr lang="en-IN" dirty="0"/>
          </a:p>
        </p:txBody>
      </p:sp>
      <p:pic>
        <p:nvPicPr>
          <p:cNvPr id="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" t="11746" r="392" b="11746"/>
          <a:stretch>
            <a:fillRect/>
          </a:stretch>
        </p:blipFill>
        <p:spPr bwMode="auto">
          <a:xfrm>
            <a:off x="659137" y="1600200"/>
            <a:ext cx="7825726" cy="4525963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845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What is the difference between a </a:t>
            </a:r>
            <a:br>
              <a:rPr lang="en-US" sz="5400" b="1" dirty="0" smtClean="0"/>
            </a:br>
            <a:r>
              <a:rPr lang="en-US" sz="5400" b="1" dirty="0" smtClean="0"/>
              <a:t>Thread and a Process?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454194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 Process?</a:t>
            </a:r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3059832" y="1844824"/>
            <a:ext cx="2808288" cy="4762500"/>
            <a:chOff x="3947" y="768"/>
            <a:chExt cx="1769" cy="300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947" y="3245"/>
              <a:ext cx="17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 smtClean="0">
                  <a:latin typeface="Helvetica" charset="0"/>
                  <a:cs typeface="Helvetica" charset="0"/>
                </a:rPr>
                <a:t>Process Control</a:t>
              </a:r>
              <a:endParaRPr lang="en-US" dirty="0">
                <a:latin typeface="Helvetica" charset="0"/>
                <a:cs typeface="Helvetica" charset="0"/>
              </a:endParaRPr>
            </a:p>
            <a:p>
              <a:pPr algn="ctr"/>
              <a:r>
                <a:rPr lang="en-US" dirty="0">
                  <a:latin typeface="Helvetica" charset="0"/>
                  <a:cs typeface="Helvetica" charset="0"/>
                </a:rPr>
                <a:t>Block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029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Address Space</a:t>
            </a:r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133549" y="1628800"/>
            <a:ext cx="2646363" cy="4340225"/>
            <a:chOff x="3600" y="576"/>
            <a:chExt cx="1589" cy="254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92" t="1192" r="27121" b="1192"/>
            <a:stretch>
              <a:fillRect/>
            </a:stretch>
          </p:blipFill>
          <p:spPr bwMode="auto">
            <a:xfrm>
              <a:off x="3600" y="576"/>
              <a:ext cx="1589" cy="2541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 rot="5400000">
              <a:off x="2760" y="1642"/>
              <a:ext cx="2050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200">
                  <a:latin typeface="Helvetica" charset="0"/>
                  <a:cs typeface="Helvetica" charset="0"/>
                </a:rPr>
                <a:t>Program Address Space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27984" y="1916832"/>
            <a:ext cx="4104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an address space?</a:t>
            </a:r>
          </a:p>
          <a:p>
            <a:endParaRPr lang="en-US" sz="2800" dirty="0"/>
          </a:p>
          <a:p>
            <a:r>
              <a:rPr lang="en-US" sz="2800" dirty="0" smtClean="0"/>
              <a:t>What does this mean in terms of hardware?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0038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Operating System Memory Management</a:t>
            </a:r>
            <a:endParaRPr lang="en-US" sz="36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755576" y="1412776"/>
            <a:ext cx="7505142" cy="5328592"/>
            <a:chOff x="288925" y="1124744"/>
            <a:chExt cx="8134350" cy="5775325"/>
          </a:xfrm>
        </p:grpSpPr>
        <p:sp>
          <p:nvSpPr>
            <p:cNvPr id="4" name="Oval 2"/>
            <p:cNvSpPr>
              <a:spLocks noChangeArrowheads="1"/>
            </p:cNvSpPr>
            <p:nvPr/>
          </p:nvSpPr>
          <p:spPr bwMode="auto">
            <a:xfrm>
              <a:off x="5775325" y="1353344"/>
              <a:ext cx="609600" cy="3048000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879725" y="1277144"/>
              <a:ext cx="609600" cy="3048000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046163" y="3275807"/>
              <a:ext cx="1211262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dirty="0" err="1">
                  <a:latin typeface="Helvetica" charset="0"/>
                  <a:cs typeface="Helvetica" charset="0"/>
                </a:rPr>
                <a:t>Prog</a:t>
              </a:r>
              <a:r>
                <a:rPr lang="en-US" sz="2000" dirty="0">
                  <a:latin typeface="Helvetica" charset="0"/>
                  <a:cs typeface="Helvetica" charset="0"/>
                </a:rPr>
                <a:t> 1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Virtual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Address</a:t>
              </a:r>
            </a:p>
            <a:p>
              <a:pPr algn="ctr"/>
              <a:r>
                <a:rPr lang="en-US" sz="2000" dirty="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Space 1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624638" y="3310732"/>
              <a:ext cx="1211262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>
                  <a:latin typeface="Helvetica" charset="0"/>
                  <a:cs typeface="Helvetica" charset="0"/>
                </a:rPr>
                <a:t>Prog 2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Virtual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Address</a:t>
              </a:r>
            </a:p>
            <a:p>
              <a:pPr algn="ctr"/>
              <a:r>
                <a:rPr lang="en-US" sz="2000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Space 2</a:t>
              </a:r>
            </a:p>
          </p:txBody>
        </p:sp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1050925" y="1200944"/>
              <a:ext cx="1295400" cy="1828800"/>
              <a:chOff x="672" y="672"/>
              <a:chExt cx="816" cy="1152"/>
            </a:xfrm>
          </p:grpSpPr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816" cy="11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Code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Data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Heap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Stack</a:t>
                </a:r>
              </a:p>
            </p:txBody>
          </p:sp>
          <p:sp>
            <p:nvSpPr>
              <p:cNvPr id="10" name="Line 9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"/>
              <p:cNvSpPr>
                <a:spLocks noChangeShapeType="1"/>
              </p:cNvSpPr>
              <p:nvPr/>
            </p:nvSpPr>
            <p:spPr bwMode="auto">
              <a:xfrm>
                <a:off x="672" y="1296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1"/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816" cy="0"/>
              </a:xfrm>
              <a:prstGeom prst="line">
                <a:avLst/>
              </a:prstGeom>
              <a:noFill/>
              <a:ln w="57150">
                <a:solidFill>
                  <a:srgbClr val="2A40E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6537325" y="1277144"/>
              <a:ext cx="1295400" cy="1828800"/>
              <a:chOff x="672" y="672"/>
              <a:chExt cx="816" cy="1152"/>
            </a:xfrm>
          </p:grpSpPr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672" y="672"/>
                <a:ext cx="816" cy="1152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Code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Data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Heap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>
                    <a:latin typeface="Helvetica" charset="0"/>
                    <a:cs typeface="Helvetica" charset="0"/>
                  </a:rPr>
                  <a:t>Stack</a:t>
                </a:r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672" y="1008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5"/>
              <p:cNvSpPr>
                <a:spLocks noChangeShapeType="1"/>
              </p:cNvSpPr>
              <p:nvPr/>
            </p:nvSpPr>
            <p:spPr bwMode="auto">
              <a:xfrm>
                <a:off x="672" y="129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6"/>
              <p:cNvSpPr>
                <a:spLocks noChangeShapeType="1"/>
              </p:cNvSpPr>
              <p:nvPr/>
            </p:nvSpPr>
            <p:spPr bwMode="auto">
              <a:xfrm>
                <a:off x="672" y="1536"/>
                <a:ext cx="816" cy="0"/>
              </a:xfrm>
              <a:prstGeom prst="line">
                <a:avLst/>
              </a:prstGeom>
              <a:noFill/>
              <a:ln w="571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3870325" y="1124744"/>
              <a:ext cx="1295400" cy="5334000"/>
              <a:chOff x="2448" y="624"/>
              <a:chExt cx="816" cy="3360"/>
            </a:xfrm>
          </p:grpSpPr>
          <p:sp>
            <p:nvSpPr>
              <p:cNvPr id="19" name="Rectangle 18"/>
              <p:cNvSpPr>
                <a:spLocks noChangeArrowheads="1"/>
              </p:cNvSpPr>
              <p:nvPr/>
            </p:nvSpPr>
            <p:spPr bwMode="auto">
              <a:xfrm>
                <a:off x="2448" y="624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Data 2</a:t>
                </a:r>
              </a:p>
            </p:txBody>
          </p:sp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2448" y="912"/>
                <a:ext cx="816" cy="28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>
                  <a:defRPr/>
                </a:pPr>
                <a:r>
                  <a:rPr lang="en-US">
                    <a:latin typeface="Helvetica" charset="0"/>
                    <a:ea typeface="Helvetica" charset="0"/>
                    <a:cs typeface="Helvetica" charset="0"/>
                  </a:rPr>
                  <a:t>Stack 1</a:t>
                </a: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2448" y="1200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Heap 1</a:t>
                </a: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816" cy="480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heap &amp; </a:t>
                </a:r>
              </a:p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Stacks</a:t>
                </a:r>
              </a:p>
            </p:txBody>
          </p:sp>
          <p:sp>
            <p:nvSpPr>
              <p:cNvPr id="23" name="Rectangle 22"/>
              <p:cNvSpPr>
                <a:spLocks noChangeArrowheads="1"/>
              </p:cNvSpPr>
              <p:nvPr/>
            </p:nvSpPr>
            <p:spPr bwMode="auto">
              <a:xfrm>
                <a:off x="2448" y="1488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Code 1</a:t>
                </a: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Stack 2</a:t>
                </a: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2448" y="2064"/>
                <a:ext cx="816" cy="288"/>
              </a:xfrm>
              <a:prstGeom prst="rect">
                <a:avLst/>
              </a:prstGeom>
              <a:solidFill>
                <a:srgbClr val="A0BCFE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Data 1</a:t>
                </a: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816" cy="288"/>
              </a:xfrm>
              <a:prstGeom prst="rect">
                <a:avLst/>
              </a:prstGeom>
              <a:solidFill>
                <a:schemeClr val="accent2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Heap 2</a:t>
                </a: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2448" y="2640"/>
                <a:ext cx="816" cy="288"/>
              </a:xfrm>
              <a:prstGeom prst="rect">
                <a:avLst/>
              </a:prstGeom>
              <a:solidFill>
                <a:srgbClr val="00AE00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Code 2</a:t>
                </a:r>
              </a:p>
            </p:txBody>
          </p:sp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448" y="2928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code</a:t>
                </a: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2448" y="3216"/>
                <a:ext cx="816" cy="288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2A40E2"/>
                </a:solidFill>
                <a:miter lim="800000"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pPr algn="ctr"/>
                <a:r>
                  <a:rPr lang="en-US">
                    <a:latin typeface="Helvetica" charset="0"/>
                    <a:cs typeface="Helvetica" charset="0"/>
                  </a:rPr>
                  <a:t>OS data</a:t>
                </a:r>
              </a:p>
            </p:txBody>
          </p:sp>
        </p:grp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346325" y="1429544"/>
              <a:ext cx="1524000" cy="1219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2346325" y="1962944"/>
              <a:ext cx="1524000" cy="1676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V="1">
              <a:off x="2346325" y="2267744"/>
              <a:ext cx="1524000" cy="152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2346325" y="1810544"/>
              <a:ext cx="1524000" cy="1066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5165725" y="1581944"/>
              <a:ext cx="1371600" cy="2971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H="1" flipV="1">
              <a:off x="5165725" y="1353344"/>
              <a:ext cx="1371600" cy="685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 flipH="1">
              <a:off x="5165725" y="2496344"/>
              <a:ext cx="1371600" cy="1600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 flipH="1">
              <a:off x="5165725" y="2877344"/>
              <a:ext cx="1371600" cy="3048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11475" y="1870869"/>
              <a:ext cx="258763" cy="1371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879725" y="1277144"/>
              <a:ext cx="609600" cy="3048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003925" y="2039144"/>
              <a:ext cx="304800" cy="1447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 rot="20910206">
              <a:off x="6156325" y="1658144"/>
              <a:ext cx="152400" cy="4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5775325" y="1353344"/>
              <a:ext cx="609600" cy="30480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288925" y="5315744"/>
              <a:ext cx="287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Translation Map 1</a:t>
              </a: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5546725" y="5315744"/>
              <a:ext cx="28765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Translation Map 2</a:t>
              </a:r>
            </a:p>
          </p:txBody>
        </p:sp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3032125" y="4477544"/>
              <a:ext cx="762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5"/>
            <p:cNvSpPr>
              <a:spLocks noChangeShapeType="1"/>
            </p:cNvSpPr>
            <p:nvPr/>
          </p:nvSpPr>
          <p:spPr bwMode="auto">
            <a:xfrm flipH="1" flipV="1">
              <a:off x="6080125" y="4477544"/>
              <a:ext cx="76200" cy="838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46"/>
            <p:cNvSpPr txBox="1">
              <a:spLocks noChangeArrowheads="1"/>
            </p:cNvSpPr>
            <p:nvPr/>
          </p:nvSpPr>
          <p:spPr bwMode="auto">
            <a:xfrm>
              <a:off x="2743200" y="6438107"/>
              <a:ext cx="3732213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chemeClr val="hlink"/>
                  </a:solidFill>
                  <a:latin typeface="Helvetica" charset="0"/>
                  <a:cs typeface="Helvetica" charset="0"/>
                </a:rPr>
                <a:t>Physical Address Space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387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b="1" dirty="0" smtClean="0"/>
              <a:t>When and how do you switch between processes?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1879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states</a:t>
            </a:r>
            <a:endParaRPr lang="en-IN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16832"/>
            <a:ext cx="74888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604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</a:t>
            </a:r>
            <a:r>
              <a:rPr lang="en-US" dirty="0" err="1" smtClean="0"/>
              <a:t>dministrivia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electronics in section please!</a:t>
            </a:r>
          </a:p>
          <a:p>
            <a:r>
              <a:rPr lang="en-US" dirty="0" smtClean="0"/>
              <a:t>Register on Piazza!</a:t>
            </a:r>
          </a:p>
          <a:p>
            <a:r>
              <a:rPr lang="en-US" dirty="0" smtClean="0"/>
              <a:t>Possible short </a:t>
            </a:r>
            <a:r>
              <a:rPr lang="en-US" dirty="0" smtClean="0"/>
              <a:t>Quizzes in Section every week</a:t>
            </a:r>
          </a:p>
          <a:p>
            <a:pPr marL="0" indent="0">
              <a:buNone/>
            </a:pPr>
            <a:r>
              <a:rPr lang="en-US" dirty="0" smtClean="0"/>
              <a:t>    (part of your overall quiz grade for the course)</a:t>
            </a:r>
          </a:p>
          <a:p>
            <a:r>
              <a:rPr lang="en-US" dirty="0" smtClean="0"/>
              <a:t>Start getting </a:t>
            </a:r>
            <a:r>
              <a:rPr lang="en-US" dirty="0"/>
              <a:t>to know </a:t>
            </a:r>
            <a:r>
              <a:rPr lang="en-US" dirty="0" smtClean="0"/>
              <a:t>Nachos and setting up your environment (links on course website)</a:t>
            </a:r>
          </a:p>
          <a:p>
            <a:r>
              <a:rPr lang="en-US" dirty="0" smtClean="0"/>
              <a:t>Group Signup by 9/12 11:59 PM (</a:t>
            </a:r>
            <a:r>
              <a:rPr lang="en-US" dirty="0"/>
              <a:t>T</a:t>
            </a:r>
            <a:r>
              <a:rPr lang="en-US" dirty="0" smtClean="0"/>
              <a:t>his Thursday!)</a:t>
            </a:r>
          </a:p>
          <a:p>
            <a:r>
              <a:rPr lang="en-US" b="1" dirty="0" smtClean="0"/>
              <a:t>All project members MUST attend same discussion section!!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4781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Switching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1475656" y="1445924"/>
            <a:ext cx="6192688" cy="507942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480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990600" y="838200"/>
            <a:ext cx="4419600" cy="2743200"/>
            <a:chOff x="672" y="432"/>
            <a:chExt cx="2784" cy="1728"/>
          </a:xfrm>
        </p:grpSpPr>
        <p:sp>
          <p:nvSpPr>
            <p:cNvPr id="16405" name="Oval 3"/>
            <p:cNvSpPr>
              <a:spLocks noChangeArrowheads="1"/>
            </p:cNvSpPr>
            <p:nvPr/>
          </p:nvSpPr>
          <p:spPr bwMode="auto">
            <a:xfrm>
              <a:off x="672" y="432"/>
              <a:ext cx="2784" cy="1728"/>
            </a:xfrm>
            <a:prstGeom prst="ellipse">
              <a:avLst/>
            </a:prstGeom>
            <a:solidFill>
              <a:srgbClr val="FF66CC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06" name="Oval 4"/>
            <p:cNvSpPr>
              <a:spLocks noChangeArrowheads="1"/>
            </p:cNvSpPr>
            <p:nvPr/>
          </p:nvSpPr>
          <p:spPr bwMode="auto">
            <a:xfrm>
              <a:off x="2515" y="960"/>
              <a:ext cx="720" cy="624"/>
            </a:xfrm>
            <a:prstGeom prst="ellipse">
              <a:avLst/>
            </a:prstGeom>
            <a:solidFill>
              <a:srgbClr val="53FB25"/>
            </a:solidFill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>
                  <a:latin typeface="Helvetica" charset="0"/>
                  <a:cs typeface="Helvetica" charset="0"/>
                </a:rPr>
                <a:t>Fetch</a:t>
              </a:r>
            </a:p>
            <a:p>
              <a:pPr algn="ctr"/>
              <a:r>
                <a:rPr lang="en-US" sz="2400">
                  <a:latin typeface="Helvetica" charset="0"/>
                  <a:cs typeface="Helvetica" charset="0"/>
                </a:rPr>
                <a:t>Exec</a:t>
              </a:r>
            </a:p>
          </p:txBody>
        </p:sp>
        <p:sp>
          <p:nvSpPr>
            <p:cNvPr id="16407" name="AutoShape 5"/>
            <p:cNvSpPr>
              <a:spLocks noChangeArrowheads="1"/>
            </p:cNvSpPr>
            <p:nvPr/>
          </p:nvSpPr>
          <p:spPr bwMode="auto">
            <a:xfrm rot="10800000">
              <a:off x="1968" y="1032"/>
              <a:ext cx="528" cy="480"/>
            </a:xfrm>
            <a:prstGeom prst="leftRightArrow">
              <a:avLst>
                <a:gd name="adj1" fmla="val 50000"/>
                <a:gd name="adj2" fmla="val 22000"/>
              </a:avLst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" charset="0"/>
                <a:cs typeface="Helvetica" charset="0"/>
              </a:endParaRPr>
            </a:p>
          </p:txBody>
        </p:sp>
        <p:sp>
          <p:nvSpPr>
            <p:cNvPr id="16408" name="Rectangle 6"/>
            <p:cNvSpPr>
              <a:spLocks noChangeArrowheads="1"/>
            </p:cNvSpPr>
            <p:nvPr/>
          </p:nvSpPr>
          <p:spPr bwMode="auto">
            <a:xfrm>
              <a:off x="1344" y="624"/>
              <a:ext cx="624" cy="129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Helvetica" charset="0"/>
                  <a:cs typeface="Helvetica" charset="0"/>
                </a:rPr>
                <a:t>R0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R31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F0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…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F30</a:t>
              </a:r>
            </a:p>
            <a:p>
              <a:pPr algn="ctr"/>
              <a:r>
                <a:rPr lang="en-US">
                  <a:latin typeface="Helvetica" charset="0"/>
                  <a:cs typeface="Helvetica" charset="0"/>
                </a:rPr>
                <a:t>PC</a:t>
              </a:r>
            </a:p>
          </p:txBody>
        </p:sp>
      </p:grpSp>
      <p:sp>
        <p:nvSpPr>
          <p:cNvPr id="16386" name="AutoShape 7"/>
          <p:cNvSpPr>
            <a:spLocks noChangeArrowheads="1"/>
          </p:cNvSpPr>
          <p:nvPr/>
        </p:nvSpPr>
        <p:spPr bwMode="auto">
          <a:xfrm rot="10800000">
            <a:off x="5410200" y="1828800"/>
            <a:ext cx="838200" cy="762000"/>
          </a:xfrm>
          <a:prstGeom prst="leftRightArrow">
            <a:avLst>
              <a:gd name="adj1" fmla="val 50000"/>
              <a:gd name="adj2" fmla="val 22000"/>
            </a:avLst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6256338" y="1244600"/>
            <a:ext cx="1439862" cy="46228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>
                <a:latin typeface="Helvetica" charset="0"/>
                <a:cs typeface="Helvetica" charset="0"/>
              </a:rPr>
              <a:t>…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Data1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Data0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Inst237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Inst236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…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Inst5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Inst4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Inst3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Inst2</a:t>
            </a:r>
            <a:br>
              <a:rPr lang="en-US" sz="2400">
                <a:latin typeface="Helvetica" charset="0"/>
                <a:cs typeface="Helvetica" charset="0"/>
              </a:rPr>
            </a:br>
            <a:r>
              <a:rPr lang="en-US" sz="2400">
                <a:latin typeface="Helvetica" charset="0"/>
                <a:cs typeface="Helvetica" charset="0"/>
              </a:rPr>
              <a:t>Inst1</a:t>
            </a:r>
          </a:p>
          <a:p>
            <a:pPr algn="ctr"/>
            <a:r>
              <a:rPr lang="en-US" sz="2400">
                <a:latin typeface="Helvetica" charset="0"/>
                <a:cs typeface="Helvetica" charset="0"/>
              </a:rPr>
              <a:t>Inst0</a:t>
            </a:r>
          </a:p>
        </p:txBody>
      </p:sp>
      <p:sp>
        <p:nvSpPr>
          <p:cNvPr id="16388" name="Text Box 9"/>
          <p:cNvSpPr txBox="1">
            <a:spLocks noChangeArrowheads="1"/>
          </p:cNvSpPr>
          <p:nvPr/>
        </p:nvSpPr>
        <p:spPr bwMode="auto">
          <a:xfrm>
            <a:off x="6354763" y="5919788"/>
            <a:ext cx="996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Addr 0</a:t>
            </a:r>
          </a:p>
        </p:txBody>
      </p:sp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6188075" y="839788"/>
            <a:ext cx="1414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latin typeface="Helvetica" charset="0"/>
                <a:cs typeface="Helvetica" charset="0"/>
              </a:rPr>
              <a:t>Addr 2</a:t>
            </a:r>
            <a:r>
              <a:rPr lang="en-US" sz="2000" baseline="30000">
                <a:latin typeface="Helvetica" charset="0"/>
                <a:cs typeface="Helvetica" charset="0"/>
              </a:rPr>
              <a:t>32</a:t>
            </a:r>
            <a:r>
              <a:rPr lang="en-US" sz="2000">
                <a:latin typeface="Helvetica" charset="0"/>
                <a:cs typeface="Helvetica" charset="0"/>
              </a:rPr>
              <a:t>-1</a:t>
            </a:r>
          </a:p>
        </p:txBody>
      </p:sp>
      <p:sp>
        <p:nvSpPr>
          <p:cNvPr id="16390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296400" cy="5334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Recall (61C): What happens during execution?</a:t>
            </a:r>
          </a:p>
        </p:txBody>
      </p:sp>
      <p:sp>
        <p:nvSpPr>
          <p:cNvPr id="30721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762000" y="3687763"/>
            <a:ext cx="5715000" cy="2973387"/>
          </a:xfrm>
        </p:spPr>
        <p:txBody>
          <a:bodyPr>
            <a:normAutofit fontScale="85000" lnSpcReduction="1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Execution sequence: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</a:rPr>
              <a:t>Fetch Instruction at PC </a:t>
            </a:r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 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Decode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Execute (possibly using registers)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Write results to registers/mem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PC = Next Instruction(PC)</a:t>
            </a:r>
          </a:p>
          <a:p>
            <a:pPr lvl="1"/>
            <a:r>
              <a:rPr lang="en-US">
                <a:latin typeface="Helvetica" charset="0"/>
                <a:ea typeface="ＭＳ Ｐゴシック" charset="0"/>
                <a:cs typeface="Helvetica" charset="0"/>
                <a:sym typeface="Symbol" charset="0"/>
              </a:rPr>
              <a:t>Repeat </a:t>
            </a:r>
          </a:p>
          <a:p>
            <a:endParaRPr lang="en-US">
              <a:latin typeface="Helvetica" charset="0"/>
              <a:ea typeface="ＭＳ Ｐゴシック" charset="0"/>
              <a:cs typeface="Helvetica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696200" y="5334000"/>
            <a:ext cx="1125538" cy="523875"/>
            <a:chOff x="4570" y="2832"/>
            <a:chExt cx="709" cy="330"/>
          </a:xfrm>
        </p:grpSpPr>
        <p:sp>
          <p:nvSpPr>
            <p:cNvPr id="16403" name="Text Box 14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4" name="Line 15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696200" y="4953000"/>
            <a:ext cx="1125538" cy="523875"/>
            <a:chOff x="4570" y="2832"/>
            <a:chExt cx="709" cy="330"/>
          </a:xfrm>
        </p:grpSpPr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96200" y="4572000"/>
            <a:ext cx="1125538" cy="523875"/>
            <a:chOff x="4570" y="2832"/>
            <a:chExt cx="709" cy="330"/>
          </a:xfrm>
        </p:grpSpPr>
        <p:sp>
          <p:nvSpPr>
            <p:cNvPr id="16399" name="Text Box 20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400" name="Line 21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696200" y="4191000"/>
            <a:ext cx="1125538" cy="523875"/>
            <a:chOff x="4570" y="2832"/>
            <a:chExt cx="709" cy="330"/>
          </a:xfrm>
        </p:grpSpPr>
        <p:sp>
          <p:nvSpPr>
            <p:cNvPr id="16397" name="Text Box 23"/>
            <p:cNvSpPr txBox="1">
              <a:spLocks noChangeArrowheads="1"/>
            </p:cNvSpPr>
            <p:nvPr/>
          </p:nvSpPr>
          <p:spPr bwMode="auto">
            <a:xfrm>
              <a:off x="4848" y="2832"/>
              <a:ext cx="43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Helvetica" charset="0"/>
                  <a:cs typeface="Helvetica" charset="0"/>
                </a:rPr>
                <a:t>PC</a:t>
              </a:r>
            </a:p>
          </p:txBody>
        </p:sp>
        <p:sp>
          <p:nvSpPr>
            <p:cNvPr id="16398" name="Line 24"/>
            <p:cNvSpPr>
              <a:spLocks noChangeShapeType="1"/>
            </p:cNvSpPr>
            <p:nvPr/>
          </p:nvSpPr>
          <p:spPr bwMode="auto">
            <a:xfrm flipH="1">
              <a:off x="4570" y="2978"/>
              <a:ext cx="2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225" name="AutoShape 25"/>
          <p:cNvSpPr>
            <a:spLocks noChangeArrowheads="1"/>
          </p:cNvSpPr>
          <p:nvPr/>
        </p:nvSpPr>
        <p:spPr bwMode="auto">
          <a:xfrm flipV="1">
            <a:off x="304800" y="3810000"/>
            <a:ext cx="762000" cy="2667000"/>
          </a:xfrm>
          <a:prstGeom prst="curvedRightArrow">
            <a:avLst>
              <a:gd name="adj1" fmla="val 70000"/>
              <a:gd name="adj2" fmla="val 140000"/>
              <a:gd name="adj3" fmla="val 33333"/>
            </a:avLst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2" grpId="0" build="p" bldLvl="2"/>
      <p:bldP spid="3072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810"/>
            <a:ext cx="8229600" cy="1143000"/>
          </a:xfrm>
        </p:spPr>
        <p:txBody>
          <a:bodyPr/>
          <a:lstStyle/>
          <a:p>
            <a:r>
              <a:rPr lang="en-US" dirty="0" smtClean="0"/>
              <a:t>Questions about the course?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9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4810"/>
            <a:ext cx="8229600" cy="1143000"/>
          </a:xfrm>
        </p:spPr>
        <p:txBody>
          <a:bodyPr/>
          <a:lstStyle/>
          <a:p>
            <a:r>
              <a:rPr lang="en-US" dirty="0" err="1" smtClean="0"/>
              <a:t>Workseet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4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Overview and Questions (10 </a:t>
            </a:r>
            <a:r>
              <a:rPr lang="en-US" dirty="0" smtClean="0"/>
              <a:t>min)</a:t>
            </a:r>
          </a:p>
          <a:p>
            <a:r>
              <a:rPr lang="en-US" dirty="0" smtClean="0"/>
              <a:t>Sample </a:t>
            </a:r>
            <a:r>
              <a:rPr lang="en-US" dirty="0" smtClean="0"/>
              <a:t>Quiz (ungraded) (5 </a:t>
            </a:r>
            <a:r>
              <a:rPr lang="en-US" dirty="0"/>
              <a:t>min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Review Lectures 1 and 2 (20 min)</a:t>
            </a:r>
          </a:p>
          <a:p>
            <a:r>
              <a:rPr lang="en-US" dirty="0" smtClean="0"/>
              <a:t>Worksheet and Discussion </a:t>
            </a:r>
            <a:r>
              <a:rPr lang="en-US" dirty="0" smtClean="0"/>
              <a:t>(15 </a:t>
            </a:r>
            <a:r>
              <a:rPr lang="en-US" dirty="0" smtClean="0"/>
              <a:t>min)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7B2A-7688-4D1E-96DE-5F1D3DB8A8AE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11851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Learn </a:t>
            </a:r>
            <a:r>
              <a:rPr lang="en-US" dirty="0"/>
              <a:t>to work in teams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good engineering </a:t>
            </a:r>
            <a:r>
              <a:rPr lang="en-US" dirty="0" smtClean="0"/>
              <a:t>practices</a:t>
            </a:r>
          </a:p>
          <a:p>
            <a:pPr lvl="1"/>
            <a:r>
              <a:rPr lang="en-US" dirty="0" smtClean="0"/>
              <a:t>Version control, collaboration</a:t>
            </a:r>
          </a:p>
          <a:p>
            <a:pPr lvl="1"/>
            <a:r>
              <a:rPr lang="en-US" dirty="0" smtClean="0"/>
              <a:t>Requirements specification</a:t>
            </a:r>
          </a:p>
          <a:p>
            <a:pPr lvl="1"/>
            <a:r>
              <a:rPr lang="en-US" dirty="0" smtClean="0"/>
              <a:t>Design Document</a:t>
            </a:r>
          </a:p>
          <a:p>
            <a:pPr lvl="1"/>
            <a:r>
              <a:rPr lang="en-US" dirty="0" smtClean="0"/>
              <a:t>Implementation 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Performance, reliability, ...] analysis </a:t>
            </a:r>
            <a:endParaRPr lang="en-US" dirty="0" smtClean="0"/>
          </a:p>
          <a:p>
            <a:r>
              <a:rPr lang="en-US" dirty="0" smtClean="0"/>
              <a:t>Understand </a:t>
            </a:r>
            <a:r>
              <a:rPr lang="en-US" dirty="0"/>
              <a:t>lecture concepts at </a:t>
            </a:r>
            <a:r>
              <a:rPr lang="en-US" dirty="0" smtClean="0"/>
              <a:t>the implementation </a:t>
            </a:r>
            <a:r>
              <a:rPr lang="en-US" dirty="0"/>
              <a:t>level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8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d</a:t>
            </a:r>
            <a:r>
              <a:rPr lang="en-US" dirty="0" smtClean="0"/>
              <a:t>ocs [40 points]</a:t>
            </a:r>
          </a:p>
          <a:p>
            <a:pPr lvl="1"/>
            <a:r>
              <a:rPr lang="en-US" dirty="0" smtClean="0"/>
              <a:t>First draft [10 points]</a:t>
            </a:r>
          </a:p>
          <a:p>
            <a:pPr lvl="1"/>
            <a:r>
              <a:rPr lang="en-US" dirty="0" smtClean="0"/>
              <a:t>Design review [10 points]</a:t>
            </a:r>
          </a:p>
          <a:p>
            <a:pPr lvl="1"/>
            <a:r>
              <a:rPr lang="en-US" dirty="0" smtClean="0"/>
              <a:t>Final design doc [20 points]</a:t>
            </a:r>
          </a:p>
          <a:p>
            <a:endParaRPr lang="en-US" dirty="0" smtClean="0"/>
          </a:p>
          <a:p>
            <a:r>
              <a:rPr lang="en-US" dirty="0" smtClean="0"/>
              <a:t>Code [60 points]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10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Project Lifetime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28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Day 0: Project released on course webpage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 ‐ 13: Team meets, discusses and breaks up work on </a:t>
            </a:r>
            <a:r>
              <a:rPr lang="en-US" dirty="0"/>
              <a:t>design and necessary prototyping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14: Initial design document due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– Team reviews the document with </a:t>
            </a:r>
            <a:r>
              <a:rPr lang="en-US" dirty="0" smtClean="0"/>
              <a:t>TA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15: Implementation begins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</a:t>
            </a:r>
            <a:r>
              <a:rPr lang="en-US" dirty="0"/>
              <a:t>20: </a:t>
            </a:r>
            <a:r>
              <a:rPr lang="en-US" dirty="0" smtClean="0"/>
              <a:t>Implementation </a:t>
            </a:r>
            <a:r>
              <a:rPr lang="en-US" dirty="0"/>
              <a:t>is finished. Team switches to </a:t>
            </a:r>
            <a:r>
              <a:rPr lang="en-US" dirty="0" smtClean="0"/>
              <a:t>writing </a:t>
            </a:r>
            <a:r>
              <a:rPr lang="en-US" dirty="0"/>
              <a:t>test cases. Design doc has been updated to reflect the </a:t>
            </a:r>
            <a:r>
              <a:rPr lang="en-US" dirty="0" smtClean="0"/>
              <a:t>implementation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21: Iteration and performance analysis</a:t>
            </a:r>
            <a:r>
              <a:rPr lang="en-US" dirty="0"/>
              <a:t>. </a:t>
            </a:r>
            <a:endParaRPr lang="en-US" dirty="0" smtClean="0">
              <a:effectLst/>
            </a:endParaRPr>
          </a:p>
          <a:p>
            <a:r>
              <a:rPr lang="en-US" dirty="0" smtClean="0"/>
              <a:t>Day 23: Team puts finishing touches on write up and gets to </a:t>
            </a:r>
            <a:r>
              <a:rPr lang="en-US" dirty="0"/>
              <a:t>bed early.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096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1: Thread Programming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958" y="1584112"/>
            <a:ext cx="7464084" cy="466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7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2: Multiprogramming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1057216" y="2660193"/>
            <a:ext cx="2179123" cy="2280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3388739" y="2660193"/>
            <a:ext cx="2179123" cy="2280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760" t="6559" r="4070" b="11143"/>
          <a:stretch/>
        </p:blipFill>
        <p:spPr>
          <a:xfrm>
            <a:off x="5679737" y="2660193"/>
            <a:ext cx="2179123" cy="228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44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2314</TotalTime>
  <Words>1254</Words>
  <Application>Microsoft Macintosh PowerPoint</Application>
  <PresentationFormat>On-screen Show (4:3)</PresentationFormat>
  <Paragraphs>310</Paragraphs>
  <Slides>33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CS 162 Discussion Section Week 1  (9/9 – 9/13)</vt:lpstr>
      <vt:lpstr>Who am I?</vt:lpstr>
      <vt:lpstr>Administrivia…</vt:lpstr>
      <vt:lpstr>Today’s Section</vt:lpstr>
      <vt:lpstr>Project Goals</vt:lpstr>
      <vt:lpstr>Project Grading</vt:lpstr>
      <vt:lpstr>Good Project Lifetime</vt:lpstr>
      <vt:lpstr>Project 1: Thread Programming</vt:lpstr>
      <vt:lpstr>Project 2: Multiprogramming</vt:lpstr>
      <vt:lpstr>Project 3: Key Value Store</vt:lpstr>
      <vt:lpstr>Project 4: Distributed KV Store</vt:lpstr>
      <vt:lpstr>Version Control for the Projects</vt:lpstr>
      <vt:lpstr>Project Questions?</vt:lpstr>
      <vt:lpstr>Sample Quiz</vt:lpstr>
      <vt:lpstr>PowerPoint Presentation</vt:lpstr>
      <vt:lpstr>A computer boot sequence</vt:lpstr>
      <vt:lpstr>Why do you want an OS?</vt:lpstr>
      <vt:lpstr>Benefits of having an OS?</vt:lpstr>
      <vt:lpstr>PowerPoint Presentation</vt:lpstr>
      <vt:lpstr>Concurrency</vt:lpstr>
      <vt:lpstr>Different levels of abstraction</vt:lpstr>
      <vt:lpstr>What is a thread?</vt:lpstr>
      <vt:lpstr>Single and Multi Threading</vt:lpstr>
      <vt:lpstr>PowerPoint Presentation</vt:lpstr>
      <vt:lpstr>What is a Process?</vt:lpstr>
      <vt:lpstr>Process Address Space</vt:lpstr>
      <vt:lpstr>Operating System Memory Management</vt:lpstr>
      <vt:lpstr>PowerPoint Presentation</vt:lpstr>
      <vt:lpstr>Scheduling states</vt:lpstr>
      <vt:lpstr>Context Switching</vt:lpstr>
      <vt:lpstr>Recall (61C): What happens during execution?</vt:lpstr>
      <vt:lpstr>Questions about the course?</vt:lpstr>
      <vt:lpstr>Workseet…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162 Discussion Section Week 2</dc:title>
  <dc:creator>karthik</dc:creator>
  <cp:lastModifiedBy>Kevin Klues</cp:lastModifiedBy>
  <cp:revision>144</cp:revision>
  <dcterms:created xsi:type="dcterms:W3CDTF">2012-01-24T23:14:15Z</dcterms:created>
  <dcterms:modified xsi:type="dcterms:W3CDTF">2013-09-09T22:53:03Z</dcterms:modified>
</cp:coreProperties>
</file>