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  <p:sldMasterId id="2147483660" r:id="rId2"/>
  </p:sldMasterIdLst>
  <p:notesMasterIdLst>
    <p:notesMasterId r:id="rId15"/>
  </p:notesMasterIdLst>
  <p:sldIdLst>
    <p:sldId id="256" r:id="rId3"/>
    <p:sldId id="257" r:id="rId4"/>
    <p:sldId id="264" r:id="rId5"/>
    <p:sldId id="279" r:id="rId6"/>
    <p:sldId id="268" r:id="rId7"/>
    <p:sldId id="282" r:id="rId8"/>
    <p:sldId id="284" r:id="rId9"/>
    <p:sldId id="286" r:id="rId10"/>
    <p:sldId id="291" r:id="rId11"/>
    <p:sldId id="290" r:id="rId12"/>
    <p:sldId id="288" r:id="rId13"/>
    <p:sldId id="289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586" autoAdjust="0"/>
  </p:normalViewPr>
  <p:slideViewPr>
    <p:cSldViewPr snapToGrid="0" snapToObjects="1">
      <p:cViewPr varScale="1">
        <p:scale>
          <a:sx n="45" d="100"/>
          <a:sy n="45" d="100"/>
        </p:scale>
        <p:origin x="-54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36220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Martian rover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04816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924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869727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606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20964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543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166013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61865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90978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6871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84789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7729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89863" y="6397625"/>
            <a:ext cx="890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5.</a:t>
            </a:r>
            <a:fld id="{9250AC7C-CAA3-BD46-9BA7-5FC55FDD8B5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84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9/18/13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  <p:extLst>
      <p:ext uri="{BB962C8B-B14F-4D97-AF65-F5344CB8AC3E}">
        <p14:creationId xmlns:p14="http://schemas.microsoft.com/office/powerpoint/2010/main" val="96577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3568" y="548679"/>
            <a:ext cx="7772400" cy="58326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 162</a:t>
            </a:r>
            <a:b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Section</a:t>
            </a:r>
            <a:b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</a:t>
            </a: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(9</a:t>
            </a: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dirty="0" smtClean="0"/>
              <a:t>23</a:t>
            </a: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9/</a:t>
            </a: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27)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10593293" y="25400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78965"/>
            <a:ext cx="83820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Motivation for Monitors and Condition Variables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Cleaner idea: Use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locks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for mutual exclusion and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condition variables 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for scheduling constraints</a:t>
            </a:r>
          </a:p>
          <a:p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Monitor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: a lock and zero or more condition variables for managing concurrent access to shared data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Some languages like Java provide this natively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570992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Hoare monitors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Most textbooks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5334000" y="2971800"/>
            <a:ext cx="3505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if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lock.Release();</a:t>
            </a:r>
            <a:endParaRPr lang="en-US">
              <a:ea typeface="Gulim" charset="0"/>
              <a:cs typeface="Gulim" charset="0"/>
            </a:endParaRP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Gulim" charset="0"/>
              <a:cs typeface="Gulim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dataready.signal();</a:t>
            </a:r>
            <a:endParaRPr lang="en-US" altLang="ko-KR">
              <a:latin typeface="Courier New" charset="0"/>
              <a:ea typeface="Gulim" charset="0"/>
              <a:cs typeface="Gulim" charset="0"/>
            </a:endParaRP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lock.Release();</a:t>
            </a:r>
            <a:endParaRPr lang="en-US">
              <a:ea typeface="Gulim" charset="0"/>
              <a:cs typeface="Gulim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29000" y="3581400"/>
            <a:ext cx="1905000" cy="406400"/>
            <a:chOff x="3429000" y="3581400"/>
            <a:chExt cx="1905000" cy="406400"/>
          </a:xfrm>
        </p:grpSpPr>
        <p:cxnSp>
          <p:nvCxnSpPr>
            <p:cNvPr id="30733" name="Straight Arrow Connector 6"/>
            <p:cNvCxnSpPr>
              <a:cxnSpLocks noChangeShapeType="1"/>
              <a:endCxn id="30724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4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Gulim" charset="0"/>
                  <a:cs typeface="Gulim" charset="0"/>
                </a:rPr>
                <a:t>Lock, CPU</a:t>
              </a:r>
              <a:endParaRPr lang="en-US">
                <a:ea typeface="Gulim" charset="0"/>
                <a:cs typeface="Gulim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4114800"/>
            <a:ext cx="1905000" cy="685800"/>
            <a:chOff x="3429000" y="4114800"/>
            <a:chExt cx="1905000" cy="685800"/>
          </a:xfrm>
        </p:grpSpPr>
        <p:cxnSp>
          <p:nvCxnSpPr>
            <p:cNvPr id="30731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2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Gulim" charset="0"/>
                  <a:cs typeface="Gulim" charset="0"/>
                </a:rPr>
                <a:t>Lock, CPU</a:t>
              </a:r>
              <a:endParaRPr lang="en-US">
                <a:ea typeface="Gulim" charset="0"/>
                <a:cs typeface="Gulim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5523707" y="4456906"/>
            <a:ext cx="534988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107593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Mesa monitors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Waiter placed on a local “e” queue for the monitor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Practically, need to check condition again after wait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Most real operating systems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5334000" y="2971800"/>
            <a:ext cx="381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while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lock.Release();</a:t>
            </a:r>
            <a:endParaRPr lang="en-US">
              <a:ea typeface="Gulim" charset="0"/>
              <a:cs typeface="Gulim" charset="0"/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Gulim" charset="0"/>
              <a:cs typeface="Gulim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dataready.signal();</a:t>
            </a:r>
            <a:endParaRPr lang="en-US" altLang="ko-KR">
              <a:latin typeface="Courier New" charset="0"/>
              <a:ea typeface="Gulim" charset="0"/>
              <a:cs typeface="Gulim" charset="0"/>
            </a:endParaRP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lock.Release();</a:t>
            </a:r>
            <a:endParaRPr lang="en-US">
              <a:ea typeface="Gulim" charset="0"/>
              <a:cs typeface="Gulim" charset="0"/>
            </a:endParaRPr>
          </a:p>
        </p:txBody>
      </p:sp>
      <p:cxnSp>
        <p:nvCxnSpPr>
          <p:cNvPr id="31750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1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1" name="Rectangular Callout 16"/>
          <p:cNvSpPr>
            <a:spLocks noChangeArrowheads="1"/>
          </p:cNvSpPr>
          <p:nvPr/>
        </p:nvSpPr>
        <p:spPr bwMode="auto">
          <a:xfrm>
            <a:off x="2971800" y="2895600"/>
            <a:ext cx="1752600" cy="914400"/>
          </a:xfrm>
          <a:prstGeom prst="wedgeRectCallout">
            <a:avLst>
              <a:gd name="adj1" fmla="val -38579"/>
              <a:gd name="adj2" fmla="val 625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</a:rPr>
              <a:t>Put waiting thread on ready queue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25738" y="3810000"/>
            <a:ext cx="2609850" cy="782638"/>
            <a:chOff x="2725738" y="3810000"/>
            <a:chExt cx="2609850" cy="782638"/>
          </a:xfrm>
        </p:grpSpPr>
        <p:cxnSp>
          <p:nvCxnSpPr>
            <p:cNvPr id="31754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2895600" y="3810000"/>
              <a:ext cx="2438400" cy="7620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5" name="TextBox 17"/>
            <p:cNvSpPr txBox="1">
              <a:spLocks noChangeArrowheads="1"/>
            </p:cNvSpPr>
            <p:nvPr/>
          </p:nvSpPr>
          <p:spPr bwMode="auto">
            <a:xfrm rot="-1028988">
              <a:off x="2725738" y="4222750"/>
              <a:ext cx="2609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b="0">
                  <a:latin typeface="Helvetica" charset="0"/>
                </a:rPr>
                <a:t>schedule waiting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5504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Today’s Section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95536" y="15567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dirty="0" smtClean="0"/>
              <a:t>Project </a:t>
            </a:r>
            <a:r>
              <a:rPr lang="en-US" dirty="0" err="1" smtClean="0"/>
              <a:t>Administrivia</a:t>
            </a:r>
            <a:r>
              <a:rPr lang="en-US" dirty="0" smtClean="0"/>
              <a:t> (5 min)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Quiz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(5 min)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Lectures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(10 min)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Worksheet and Discussion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dirty="0" smtClean="0"/>
              <a:t>30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min)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Administrivia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reviews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dirty="0" smtClean="0"/>
              <a:t>Sign up for a time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talk to me if you can’t make any (links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Piazza)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member must </a:t>
            </a: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attend and be on time</a:t>
            </a:r>
            <a:endParaRPr lang="en-US" sz="2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test that every member understands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Autograder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42900">
              <a:spcBef>
                <a:spcPts val="640"/>
              </a:spcBef>
              <a:buSzPct val="98958"/>
            </a:pPr>
            <a:r>
              <a:rPr lang="en-US" dirty="0" smtClean="0"/>
              <a:t>Up after design is due. </a:t>
            </a:r>
          </a:p>
          <a:p>
            <a:pPr lvl="1" indent="-342900">
              <a:spcBef>
                <a:spcPts val="640"/>
              </a:spcBef>
              <a:buSzPct val="98958"/>
            </a:pPr>
            <a:r>
              <a:rPr lang="en-US" dirty="0" smtClean="0"/>
              <a:t>Directions to be posted on Piazza.</a:t>
            </a:r>
            <a:endParaRPr lang="en-US" b="0" i="1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527"/>
            <a:ext cx="8229600" cy="1143000"/>
          </a:xfrm>
        </p:spPr>
        <p:txBody>
          <a:bodyPr/>
          <a:lstStyle/>
          <a:p>
            <a:r>
              <a:rPr lang="en-US" dirty="0" smtClean="0"/>
              <a:t>Quiz time….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8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67543" y="28529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Lecture Review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7150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solidFill>
                  <a:srgbClr val="233AE1"/>
                </a:solidFill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int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	Acquire() {</a:t>
            </a:r>
            <a:br>
              <a:rPr lang="en-US" altLang="ko-KR" sz="20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	while (test&amp;set(value)); // while busy</a:t>
            </a:r>
            <a:br>
              <a:rPr lang="en-US" altLang="ko-KR" sz="20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	Release() {</a:t>
            </a:r>
            <a:br>
              <a:rPr lang="en-US" altLang="ko-KR" sz="20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	value = 0;</a:t>
            </a:r>
            <a:br>
              <a:rPr lang="en-US" altLang="ko-KR" sz="20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If lock is free, test&amp;set reads 0 and sets value=1, so lock is now busy.  It returns 0 so while exits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If lock is busy, test&amp;set reads 1 and sets value=1 (no change). 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When we set value = 0, someone else can get lock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69636" name="Rounded Rectangle 3"/>
          <p:cNvSpPr>
            <a:spLocks noChangeArrowheads="1"/>
          </p:cNvSpPr>
          <p:nvPr/>
        </p:nvSpPr>
        <p:spPr bwMode="auto">
          <a:xfrm>
            <a:off x="5562600" y="990600"/>
            <a:ext cx="3429000" cy="1752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test&amp;set (&amp;address)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  result = M[address];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  M[address] = 1;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  return result;</a:t>
            </a:r>
            <a:b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kern="1200" smtClean="0">
              <a:latin typeface="Helvetic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448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  <p:bldP spid="696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661400" cy="6096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Positives for this solution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Machine can receive interrupts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User code can use this lock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Works on a multiprocessor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Negatives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Inefficient: busy-waiting thread will consume cycles waiting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Waiting thread may take cycles away from thread holding lock!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Priority Inversion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: If busy-waiting thread has higher priority than thread holding lock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 no progress!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Priority Inversion problem with original Martian rover 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For semaphores and monitors, waiting thread may wait for an arbitrary length of time!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Even if OK for locks, definitely not ok for other primitives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Homework/exam solutions should not have busy-waiting!</a:t>
            </a:r>
          </a:p>
        </p:txBody>
      </p:sp>
      <p:pic>
        <p:nvPicPr>
          <p:cNvPr id="8196" name="Picture 9" descr="MCj028543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8836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Better Locks using test&amp;set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Can we build test&amp;set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>
                <a:latin typeface="Courier New" charset="0"/>
              </a:rPr>
              <a:t>Release()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// Short busy-wait time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</a:t>
            </a:r>
            <a:r>
              <a:rPr lang="en-US" sz="1900">
                <a:solidFill>
                  <a:schemeClr val="hlink"/>
                </a:solidFill>
                <a:latin typeface="Courier New" charset="0"/>
              </a:rPr>
              <a:t>while (test&amp;set(guard));</a:t>
            </a:r>
            <a:br>
              <a:rPr lang="en-US" sz="1900">
                <a:solidFill>
                  <a:schemeClr val="hlink"/>
                </a:solidFill>
                <a:latin typeface="Courier New" charset="0"/>
              </a:rPr>
            </a:br>
            <a:r>
              <a:rPr lang="en-US" sz="1900">
                <a:latin typeface="Courier New" charset="0"/>
              </a:rPr>
              <a:t>	if anyone on wait queue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take thread off wait queue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Place on ready queue;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} else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</a:t>
            </a:r>
            <a:r>
              <a:rPr lang="en-US" sz="1900">
                <a:solidFill>
                  <a:srgbClr val="2A40E2"/>
                </a:solidFill>
                <a:latin typeface="Courier New" charset="0"/>
              </a:rPr>
              <a:t>value = FREE;</a:t>
            </a:r>
            <a:r>
              <a:rPr lang="en-US" sz="1900">
                <a:latin typeface="Courier New" charset="0"/>
              </a:rPr>
              <a:t/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}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</a:t>
            </a:r>
            <a:r>
              <a:rPr lang="en-US" sz="1900">
                <a:solidFill>
                  <a:schemeClr val="hlink"/>
                </a:solidFill>
                <a:latin typeface="Courier New" charset="0"/>
              </a:rPr>
              <a:t>guard = 0;</a:t>
            </a:r>
            <a:br>
              <a:rPr lang="en-US" sz="1900">
                <a:solidFill>
                  <a:schemeClr val="hlink"/>
                </a:solidFill>
                <a:latin typeface="Courier New" charset="0"/>
              </a:rPr>
            </a:br>
            <a:endParaRPr lang="en-US" sz="1900">
              <a:solidFill>
                <a:schemeClr val="hlink"/>
              </a:solidFill>
              <a:latin typeface="Courier New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6200" y="1752600"/>
            <a:ext cx="4724400" cy="4137025"/>
            <a:chOff x="48" y="1152"/>
            <a:chExt cx="2976" cy="2606"/>
          </a:xfrm>
        </p:grpSpPr>
        <p:sp>
          <p:nvSpPr>
            <p:cNvPr id="9222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900">
                  <a:solidFill>
                    <a:schemeClr val="hlink"/>
                  </a:solidFill>
                  <a:latin typeface="Courier New" charset="0"/>
                </a:rPr>
                <a:t>int guard = 0;</a:t>
              </a:r>
            </a:p>
            <a:p>
              <a:r>
                <a:rPr lang="en-US" sz="1900">
                  <a:solidFill>
                    <a:srgbClr val="233AE1"/>
                  </a:solidFill>
                  <a:latin typeface="Courier New" charset="0"/>
                </a:rPr>
                <a:t>int value = FREE;</a:t>
              </a:r>
            </a:p>
            <a:p>
              <a:endParaRPr lang="en-US" sz="1900">
                <a:latin typeface="Courier New" charset="0"/>
              </a:endParaRPr>
            </a:p>
            <a:p>
              <a:r>
                <a:rPr lang="en-US" sz="1900">
                  <a:latin typeface="Courier New" charset="0"/>
                </a:rPr>
                <a:t>Acquire() {</a:t>
              </a:r>
            </a:p>
            <a:p>
              <a:r>
                <a:rPr lang="en-US" sz="1900">
                  <a:latin typeface="Courier New" charset="0"/>
                </a:rPr>
                <a:t>	// Short busy-wait time</a:t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</a:t>
              </a:r>
              <a:r>
                <a:rPr lang="en-US" sz="1900">
                  <a:solidFill>
                    <a:schemeClr val="hlink"/>
                  </a:solidFill>
                  <a:latin typeface="Courier New" charset="0"/>
                </a:rPr>
                <a:t>while (test&amp;set(guard));</a:t>
              </a:r>
              <a:r>
                <a:rPr lang="en-US" sz="1900">
                  <a:latin typeface="Courier New" charset="0"/>
                </a:rPr>
                <a:t/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if (</a:t>
              </a:r>
              <a:r>
                <a:rPr lang="en-US" sz="1900">
                  <a:solidFill>
                    <a:srgbClr val="2A40E2"/>
                  </a:solidFill>
                  <a:latin typeface="Courier New" charset="0"/>
                </a:rPr>
                <a:t>value == BUSY</a:t>
              </a:r>
              <a:r>
                <a:rPr lang="en-US" sz="1900">
                  <a:latin typeface="Courier New" charset="0"/>
                </a:rPr>
                <a:t>) {</a:t>
              </a:r>
            </a:p>
            <a:p>
              <a:r>
                <a:rPr lang="en-US" sz="1900">
                  <a:latin typeface="Courier New" charset="0"/>
                </a:rPr>
                <a:t>		put thread on wait queue;</a:t>
              </a:r>
            </a:p>
            <a:p>
              <a:r>
                <a:rPr lang="en-US" sz="1900">
                  <a:latin typeface="Courier New" charset="0"/>
                </a:rPr>
                <a:t>		go to sleep() &amp; </a:t>
              </a:r>
              <a:r>
                <a:rPr lang="en-US" sz="1900">
                  <a:solidFill>
                    <a:schemeClr val="hlink"/>
                  </a:solidFill>
                  <a:latin typeface="Courier New" charset="0"/>
                </a:rPr>
                <a:t>guard = 0</a:t>
              </a:r>
              <a:r>
                <a:rPr lang="en-US" sz="1900">
                  <a:latin typeface="Courier New" charset="0"/>
                </a:rPr>
                <a:t>;</a:t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} else {</a:t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	</a:t>
              </a:r>
              <a:r>
                <a:rPr lang="en-US" sz="1900">
                  <a:solidFill>
                    <a:srgbClr val="2A40E2"/>
                  </a:solidFill>
                  <a:latin typeface="Courier New" charset="0"/>
                </a:rPr>
                <a:t>value = BUSY;</a:t>
              </a:r>
              <a:r>
                <a:rPr lang="en-US" sz="1900">
                  <a:latin typeface="Courier New" charset="0"/>
                </a:rPr>
                <a:t/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	</a:t>
              </a:r>
              <a:r>
                <a:rPr lang="en-US" sz="1900">
                  <a:solidFill>
                    <a:schemeClr val="hlink"/>
                  </a:solidFill>
                  <a:latin typeface="Courier New" charset="0"/>
                </a:rPr>
                <a:t>guard = 0;</a:t>
              </a:r>
              <a:br>
                <a:rPr lang="en-US" sz="1900">
                  <a:solidFill>
                    <a:schemeClr val="hlink"/>
                  </a:solidFill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}</a:t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}</a:t>
              </a:r>
            </a:p>
          </p:txBody>
        </p:sp>
        <p:grpSp>
          <p:nvGrpSpPr>
            <p:cNvPr id="9223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9224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0 w 1303"/>
                  <a:gd name="T1" fmla="*/ 0 h 1327"/>
                  <a:gd name="T2" fmla="*/ 0 w 1303"/>
                  <a:gd name="T3" fmla="*/ 0 h 1327"/>
                  <a:gd name="T4" fmla="*/ 0 w 1303"/>
                  <a:gd name="T5" fmla="*/ 0 h 1327"/>
                  <a:gd name="T6" fmla="*/ 0 w 1303"/>
                  <a:gd name="T7" fmla="*/ 0 h 1327"/>
                  <a:gd name="T8" fmla="*/ 0 w 1303"/>
                  <a:gd name="T9" fmla="*/ 0 h 1327"/>
                  <a:gd name="T10" fmla="*/ 0 w 1303"/>
                  <a:gd name="T11" fmla="*/ 0 h 1327"/>
                  <a:gd name="T12" fmla="*/ 0 w 1303"/>
                  <a:gd name="T13" fmla="*/ 0 h 1327"/>
                  <a:gd name="T14" fmla="*/ 0 w 1303"/>
                  <a:gd name="T15" fmla="*/ 0 h 1327"/>
                  <a:gd name="T16" fmla="*/ 0 w 1303"/>
                  <a:gd name="T17" fmla="*/ 0 h 1327"/>
                  <a:gd name="T18" fmla="*/ 0 w 1303"/>
                  <a:gd name="T19" fmla="*/ 0 h 1327"/>
                  <a:gd name="T20" fmla="*/ 0 w 1303"/>
                  <a:gd name="T21" fmla="*/ 0 h 1327"/>
                  <a:gd name="T22" fmla="*/ 0 w 1303"/>
                  <a:gd name="T23" fmla="*/ 0 h 1327"/>
                  <a:gd name="T24" fmla="*/ 0 w 1303"/>
                  <a:gd name="T25" fmla="*/ 0 h 1327"/>
                  <a:gd name="T26" fmla="*/ 0 w 1303"/>
                  <a:gd name="T27" fmla="*/ 0 h 1327"/>
                  <a:gd name="T28" fmla="*/ 0 w 1303"/>
                  <a:gd name="T29" fmla="*/ 0 h 1327"/>
                  <a:gd name="T30" fmla="*/ 0 w 1303"/>
                  <a:gd name="T31" fmla="*/ 0 h 1327"/>
                  <a:gd name="T32" fmla="*/ 0 w 1303"/>
                  <a:gd name="T33" fmla="*/ 0 h 1327"/>
                  <a:gd name="T34" fmla="*/ 0 w 1303"/>
                  <a:gd name="T35" fmla="*/ 0 h 1327"/>
                  <a:gd name="T36" fmla="*/ 0 w 1303"/>
                  <a:gd name="T37" fmla="*/ 0 h 1327"/>
                  <a:gd name="T38" fmla="*/ 0 w 1303"/>
                  <a:gd name="T39" fmla="*/ 0 h 1327"/>
                  <a:gd name="T40" fmla="*/ 0 w 1303"/>
                  <a:gd name="T41" fmla="*/ 0 h 1327"/>
                  <a:gd name="T42" fmla="*/ 0 w 1303"/>
                  <a:gd name="T43" fmla="*/ 0 h 1327"/>
                  <a:gd name="T44" fmla="*/ 0 w 1303"/>
                  <a:gd name="T45" fmla="*/ 0 h 1327"/>
                  <a:gd name="T46" fmla="*/ 0 w 1303"/>
                  <a:gd name="T47" fmla="*/ 0 h 1327"/>
                  <a:gd name="T48" fmla="*/ 0 w 1303"/>
                  <a:gd name="T49" fmla="*/ 0 h 1327"/>
                  <a:gd name="T50" fmla="*/ 0 w 1303"/>
                  <a:gd name="T51" fmla="*/ 0 h 1327"/>
                  <a:gd name="T52" fmla="*/ 0 w 1303"/>
                  <a:gd name="T53" fmla="*/ 0 h 1327"/>
                  <a:gd name="T54" fmla="*/ 0 w 1303"/>
                  <a:gd name="T55" fmla="*/ 0 h 1327"/>
                  <a:gd name="T56" fmla="*/ 0 w 1303"/>
                  <a:gd name="T57" fmla="*/ 0 h 1327"/>
                  <a:gd name="T58" fmla="*/ 0 w 1303"/>
                  <a:gd name="T59" fmla="*/ 0 h 1327"/>
                  <a:gd name="T60" fmla="*/ 0 w 1303"/>
                  <a:gd name="T61" fmla="*/ 0 h 1327"/>
                  <a:gd name="T62" fmla="*/ 0 w 1303"/>
                  <a:gd name="T63" fmla="*/ 0 h 1327"/>
                  <a:gd name="T64" fmla="*/ 0 w 1303"/>
                  <a:gd name="T65" fmla="*/ 0 h 1327"/>
                  <a:gd name="T66" fmla="*/ 0 w 1303"/>
                  <a:gd name="T67" fmla="*/ 0 h 1327"/>
                  <a:gd name="T68" fmla="*/ 0 w 1303"/>
                  <a:gd name="T69" fmla="*/ 0 h 1327"/>
                  <a:gd name="T70" fmla="*/ 0 w 1303"/>
                  <a:gd name="T71" fmla="*/ 0 h 1327"/>
                  <a:gd name="T72" fmla="*/ 0 w 1303"/>
                  <a:gd name="T73" fmla="*/ 0 h 1327"/>
                  <a:gd name="T74" fmla="*/ 0 w 1303"/>
                  <a:gd name="T75" fmla="*/ 0 h 1327"/>
                  <a:gd name="T76" fmla="*/ 0 w 1303"/>
                  <a:gd name="T77" fmla="*/ 0 h 1327"/>
                  <a:gd name="T78" fmla="*/ 0 w 1303"/>
                  <a:gd name="T79" fmla="*/ 0 h 1327"/>
                  <a:gd name="T80" fmla="*/ 0 w 1303"/>
                  <a:gd name="T81" fmla="*/ 0 h 1327"/>
                  <a:gd name="T82" fmla="*/ 0 w 1303"/>
                  <a:gd name="T83" fmla="*/ 0 h 1327"/>
                  <a:gd name="T84" fmla="*/ 0 w 1303"/>
                  <a:gd name="T85" fmla="*/ 0 h 1327"/>
                  <a:gd name="T86" fmla="*/ 0 w 1303"/>
                  <a:gd name="T87" fmla="*/ 0 h 1327"/>
                  <a:gd name="T88" fmla="*/ 0 w 1303"/>
                  <a:gd name="T89" fmla="*/ 0 h 1327"/>
                  <a:gd name="T90" fmla="*/ 0 w 1303"/>
                  <a:gd name="T91" fmla="*/ 0 h 1327"/>
                  <a:gd name="T92" fmla="*/ 0 w 1303"/>
                  <a:gd name="T93" fmla="*/ 0 h 1327"/>
                  <a:gd name="T94" fmla="*/ 0 w 1303"/>
                  <a:gd name="T95" fmla="*/ 0 h 1327"/>
                  <a:gd name="T96" fmla="*/ 0 w 1303"/>
                  <a:gd name="T97" fmla="*/ 0 h 1327"/>
                  <a:gd name="T98" fmla="*/ 0 w 1303"/>
                  <a:gd name="T99" fmla="*/ 0 h 1327"/>
                  <a:gd name="T100" fmla="*/ 0 w 1303"/>
                  <a:gd name="T101" fmla="*/ 0 h 1327"/>
                  <a:gd name="T102" fmla="*/ 0 w 1303"/>
                  <a:gd name="T103" fmla="*/ 0 h 1327"/>
                  <a:gd name="T104" fmla="*/ 0 w 1303"/>
                  <a:gd name="T105" fmla="*/ 0 h 1327"/>
                  <a:gd name="T106" fmla="*/ 0 w 1303"/>
                  <a:gd name="T107" fmla="*/ 0 h 1327"/>
                  <a:gd name="T108" fmla="*/ 0 w 1303"/>
                  <a:gd name="T109" fmla="*/ 0 h 1327"/>
                  <a:gd name="T110" fmla="*/ 0 w 1303"/>
                  <a:gd name="T111" fmla="*/ 0 h 1327"/>
                  <a:gd name="T112" fmla="*/ 0 w 1303"/>
                  <a:gd name="T113" fmla="*/ 0 h 1327"/>
                  <a:gd name="T114" fmla="*/ 0 w 1303"/>
                  <a:gd name="T115" fmla="*/ 0 h 1327"/>
                  <a:gd name="T116" fmla="*/ 0 w 1303"/>
                  <a:gd name="T117" fmla="*/ 0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03"/>
                  <a:gd name="T178" fmla="*/ 0 h 1327"/>
                  <a:gd name="T179" fmla="*/ 1303 w 1303"/>
                  <a:gd name="T180" fmla="*/ 1327 h 132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0 w 285"/>
                  <a:gd name="T1" fmla="*/ 0 h 411"/>
                  <a:gd name="T2" fmla="*/ 0 w 285"/>
                  <a:gd name="T3" fmla="*/ 0 h 411"/>
                  <a:gd name="T4" fmla="*/ 0 w 285"/>
                  <a:gd name="T5" fmla="*/ 0 h 411"/>
                  <a:gd name="T6" fmla="*/ 0 w 285"/>
                  <a:gd name="T7" fmla="*/ 0 h 411"/>
                  <a:gd name="T8" fmla="*/ 0 w 285"/>
                  <a:gd name="T9" fmla="*/ 0 h 411"/>
                  <a:gd name="T10" fmla="*/ 0 w 285"/>
                  <a:gd name="T11" fmla="*/ 0 h 411"/>
                  <a:gd name="T12" fmla="*/ 0 w 285"/>
                  <a:gd name="T13" fmla="*/ 0 h 411"/>
                  <a:gd name="T14" fmla="*/ 0 w 285"/>
                  <a:gd name="T15" fmla="*/ 0 h 411"/>
                  <a:gd name="T16" fmla="*/ 0 w 285"/>
                  <a:gd name="T17" fmla="*/ 0 h 411"/>
                  <a:gd name="T18" fmla="*/ 0 w 285"/>
                  <a:gd name="T19" fmla="*/ 0 h 411"/>
                  <a:gd name="T20" fmla="*/ 0 w 285"/>
                  <a:gd name="T21" fmla="*/ 0 h 411"/>
                  <a:gd name="T22" fmla="*/ 0 w 285"/>
                  <a:gd name="T23" fmla="*/ 0 h 411"/>
                  <a:gd name="T24" fmla="*/ 0 w 285"/>
                  <a:gd name="T25" fmla="*/ 0 h 411"/>
                  <a:gd name="T26" fmla="*/ 0 w 285"/>
                  <a:gd name="T27" fmla="*/ 0 h 411"/>
                  <a:gd name="T28" fmla="*/ 0 w 285"/>
                  <a:gd name="T29" fmla="*/ 0 h 411"/>
                  <a:gd name="T30" fmla="*/ 0 w 285"/>
                  <a:gd name="T31" fmla="*/ 0 h 411"/>
                  <a:gd name="T32" fmla="*/ 0 w 285"/>
                  <a:gd name="T33" fmla="*/ 0 h 411"/>
                  <a:gd name="T34" fmla="*/ 0 w 285"/>
                  <a:gd name="T35" fmla="*/ 0 h 411"/>
                  <a:gd name="T36" fmla="*/ 0 w 285"/>
                  <a:gd name="T37" fmla="*/ 0 h 411"/>
                  <a:gd name="T38" fmla="*/ 0 w 285"/>
                  <a:gd name="T39" fmla="*/ 0 h 411"/>
                  <a:gd name="T40" fmla="*/ 0 w 285"/>
                  <a:gd name="T41" fmla="*/ 0 h 411"/>
                  <a:gd name="T42" fmla="*/ 0 w 285"/>
                  <a:gd name="T43" fmla="*/ 0 h 411"/>
                  <a:gd name="T44" fmla="*/ 0 w 285"/>
                  <a:gd name="T45" fmla="*/ 0 h 411"/>
                  <a:gd name="T46" fmla="*/ 0 w 285"/>
                  <a:gd name="T47" fmla="*/ 0 h 411"/>
                  <a:gd name="T48" fmla="*/ 0 w 285"/>
                  <a:gd name="T49" fmla="*/ 0 h 411"/>
                  <a:gd name="T50" fmla="*/ 0 w 285"/>
                  <a:gd name="T51" fmla="*/ 0 h 411"/>
                  <a:gd name="T52" fmla="*/ 0 w 285"/>
                  <a:gd name="T53" fmla="*/ 0 h 411"/>
                  <a:gd name="T54" fmla="*/ 0 w 285"/>
                  <a:gd name="T55" fmla="*/ 0 h 411"/>
                  <a:gd name="T56" fmla="*/ 0 w 285"/>
                  <a:gd name="T57" fmla="*/ 0 h 411"/>
                  <a:gd name="T58" fmla="*/ 0 w 285"/>
                  <a:gd name="T59" fmla="*/ 0 h 411"/>
                  <a:gd name="T60" fmla="*/ 0 w 285"/>
                  <a:gd name="T61" fmla="*/ 0 h 411"/>
                  <a:gd name="T62" fmla="*/ 0 w 285"/>
                  <a:gd name="T63" fmla="*/ 0 h 411"/>
                  <a:gd name="T64" fmla="*/ 0 w 285"/>
                  <a:gd name="T65" fmla="*/ 0 h 411"/>
                  <a:gd name="T66" fmla="*/ 0 w 285"/>
                  <a:gd name="T67" fmla="*/ 0 h 411"/>
                  <a:gd name="T68" fmla="*/ 0 w 285"/>
                  <a:gd name="T69" fmla="*/ 0 h 411"/>
                  <a:gd name="T70" fmla="*/ 0 w 285"/>
                  <a:gd name="T71" fmla="*/ 0 h 411"/>
                  <a:gd name="T72" fmla="*/ 0 w 285"/>
                  <a:gd name="T73" fmla="*/ 0 h 411"/>
                  <a:gd name="T74" fmla="*/ 0 w 285"/>
                  <a:gd name="T75" fmla="*/ 0 h 411"/>
                  <a:gd name="T76" fmla="*/ 0 w 285"/>
                  <a:gd name="T77" fmla="*/ 0 h 411"/>
                  <a:gd name="T78" fmla="*/ 0 w 285"/>
                  <a:gd name="T79" fmla="*/ 0 h 411"/>
                  <a:gd name="T80" fmla="*/ 0 w 285"/>
                  <a:gd name="T81" fmla="*/ 0 h 411"/>
                  <a:gd name="T82" fmla="*/ 0 w 285"/>
                  <a:gd name="T83" fmla="*/ 0 h 411"/>
                  <a:gd name="T84" fmla="*/ 0 w 285"/>
                  <a:gd name="T85" fmla="*/ 0 h 411"/>
                  <a:gd name="T86" fmla="*/ 0 w 285"/>
                  <a:gd name="T87" fmla="*/ 0 h 411"/>
                  <a:gd name="T88" fmla="*/ 0 w 285"/>
                  <a:gd name="T89" fmla="*/ 0 h 411"/>
                  <a:gd name="T90" fmla="*/ 0 w 285"/>
                  <a:gd name="T91" fmla="*/ 0 h 411"/>
                  <a:gd name="T92" fmla="*/ 0 w 285"/>
                  <a:gd name="T93" fmla="*/ 0 h 411"/>
                  <a:gd name="T94" fmla="*/ 0 w 285"/>
                  <a:gd name="T95" fmla="*/ 0 h 411"/>
                  <a:gd name="T96" fmla="*/ 0 w 285"/>
                  <a:gd name="T97" fmla="*/ 0 h 411"/>
                  <a:gd name="T98" fmla="*/ 0 w 285"/>
                  <a:gd name="T99" fmla="*/ 0 h 411"/>
                  <a:gd name="T100" fmla="*/ 0 w 285"/>
                  <a:gd name="T101" fmla="*/ 0 h 411"/>
                  <a:gd name="T102" fmla="*/ 0 w 285"/>
                  <a:gd name="T103" fmla="*/ 0 h 411"/>
                  <a:gd name="T104" fmla="*/ 0 w 285"/>
                  <a:gd name="T105" fmla="*/ 0 h 411"/>
                  <a:gd name="T106" fmla="*/ 0 w 285"/>
                  <a:gd name="T107" fmla="*/ 0 h 411"/>
                  <a:gd name="T108" fmla="*/ 0 w 285"/>
                  <a:gd name="T109" fmla="*/ 0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85"/>
                  <a:gd name="T166" fmla="*/ 0 h 411"/>
                  <a:gd name="T167" fmla="*/ 285 w 285"/>
                  <a:gd name="T168" fmla="*/ 411 h 41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0 w 942"/>
                  <a:gd name="T1" fmla="*/ 0 h 833"/>
                  <a:gd name="T2" fmla="*/ 0 w 942"/>
                  <a:gd name="T3" fmla="*/ 0 h 833"/>
                  <a:gd name="T4" fmla="*/ 0 w 942"/>
                  <a:gd name="T5" fmla="*/ 0 h 833"/>
                  <a:gd name="T6" fmla="*/ 0 w 942"/>
                  <a:gd name="T7" fmla="*/ 0 h 833"/>
                  <a:gd name="T8" fmla="*/ 0 w 942"/>
                  <a:gd name="T9" fmla="*/ 0 h 833"/>
                  <a:gd name="T10" fmla="*/ 0 w 942"/>
                  <a:gd name="T11" fmla="*/ 0 h 833"/>
                  <a:gd name="T12" fmla="*/ 0 w 942"/>
                  <a:gd name="T13" fmla="*/ 0 h 833"/>
                  <a:gd name="T14" fmla="*/ 0 w 942"/>
                  <a:gd name="T15" fmla="*/ 0 h 833"/>
                  <a:gd name="T16" fmla="*/ 0 w 942"/>
                  <a:gd name="T17" fmla="*/ 0 h 833"/>
                  <a:gd name="T18" fmla="*/ 0 w 942"/>
                  <a:gd name="T19" fmla="*/ 0 h 833"/>
                  <a:gd name="T20" fmla="*/ 0 w 942"/>
                  <a:gd name="T21" fmla="*/ 0 h 833"/>
                  <a:gd name="T22" fmla="*/ 0 w 942"/>
                  <a:gd name="T23" fmla="*/ 0 h 833"/>
                  <a:gd name="T24" fmla="*/ 0 w 942"/>
                  <a:gd name="T25" fmla="*/ 0 h 833"/>
                  <a:gd name="T26" fmla="*/ 0 w 942"/>
                  <a:gd name="T27" fmla="*/ 0 h 833"/>
                  <a:gd name="T28" fmla="*/ 0 w 942"/>
                  <a:gd name="T29" fmla="*/ 0 h 833"/>
                  <a:gd name="T30" fmla="*/ 0 w 942"/>
                  <a:gd name="T31" fmla="*/ 0 h 833"/>
                  <a:gd name="T32" fmla="*/ 0 w 942"/>
                  <a:gd name="T33" fmla="*/ 0 h 833"/>
                  <a:gd name="T34" fmla="*/ 0 w 942"/>
                  <a:gd name="T35" fmla="*/ 0 h 833"/>
                  <a:gd name="T36" fmla="*/ 0 w 942"/>
                  <a:gd name="T37" fmla="*/ 0 h 833"/>
                  <a:gd name="T38" fmla="*/ 0 w 942"/>
                  <a:gd name="T39" fmla="*/ 0 h 833"/>
                  <a:gd name="T40" fmla="*/ 0 w 942"/>
                  <a:gd name="T41" fmla="*/ 0 h 833"/>
                  <a:gd name="T42" fmla="*/ 0 w 942"/>
                  <a:gd name="T43" fmla="*/ 0 h 833"/>
                  <a:gd name="T44" fmla="*/ 0 w 942"/>
                  <a:gd name="T45" fmla="*/ 0 h 833"/>
                  <a:gd name="T46" fmla="*/ 0 w 942"/>
                  <a:gd name="T47" fmla="*/ 0 h 833"/>
                  <a:gd name="T48" fmla="*/ 0 w 942"/>
                  <a:gd name="T49" fmla="*/ 0 h 833"/>
                  <a:gd name="T50" fmla="*/ 0 w 942"/>
                  <a:gd name="T51" fmla="*/ 0 h 833"/>
                  <a:gd name="T52" fmla="*/ 0 w 942"/>
                  <a:gd name="T53" fmla="*/ 0 h 833"/>
                  <a:gd name="T54" fmla="*/ 0 w 942"/>
                  <a:gd name="T55" fmla="*/ 0 h 833"/>
                  <a:gd name="T56" fmla="*/ 0 w 942"/>
                  <a:gd name="T57" fmla="*/ 0 h 833"/>
                  <a:gd name="T58" fmla="*/ 0 w 942"/>
                  <a:gd name="T59" fmla="*/ 0 h 833"/>
                  <a:gd name="T60" fmla="*/ 0 w 942"/>
                  <a:gd name="T61" fmla="*/ 0 h 833"/>
                  <a:gd name="T62" fmla="*/ 0 w 942"/>
                  <a:gd name="T63" fmla="*/ 0 h 833"/>
                  <a:gd name="T64" fmla="*/ 0 w 942"/>
                  <a:gd name="T65" fmla="*/ 0 h 833"/>
                  <a:gd name="T66" fmla="*/ 0 w 942"/>
                  <a:gd name="T67" fmla="*/ 0 h 833"/>
                  <a:gd name="T68" fmla="*/ 0 w 942"/>
                  <a:gd name="T69" fmla="*/ 0 h 833"/>
                  <a:gd name="T70" fmla="*/ 0 w 942"/>
                  <a:gd name="T71" fmla="*/ 0 h 833"/>
                  <a:gd name="T72" fmla="*/ 0 w 942"/>
                  <a:gd name="T73" fmla="*/ 0 h 833"/>
                  <a:gd name="T74" fmla="*/ 0 w 942"/>
                  <a:gd name="T75" fmla="*/ 0 h 833"/>
                  <a:gd name="T76" fmla="*/ 0 w 942"/>
                  <a:gd name="T77" fmla="*/ 0 h 833"/>
                  <a:gd name="T78" fmla="*/ 0 w 942"/>
                  <a:gd name="T79" fmla="*/ 0 h 833"/>
                  <a:gd name="T80" fmla="*/ 0 w 942"/>
                  <a:gd name="T81" fmla="*/ 0 h 833"/>
                  <a:gd name="T82" fmla="*/ 0 w 942"/>
                  <a:gd name="T83" fmla="*/ 0 h 833"/>
                  <a:gd name="T84" fmla="*/ 0 w 942"/>
                  <a:gd name="T85" fmla="*/ 0 h 833"/>
                  <a:gd name="T86" fmla="*/ 0 w 942"/>
                  <a:gd name="T87" fmla="*/ 0 h 833"/>
                  <a:gd name="T88" fmla="*/ 0 w 942"/>
                  <a:gd name="T89" fmla="*/ 0 h 833"/>
                  <a:gd name="T90" fmla="*/ 0 w 942"/>
                  <a:gd name="T91" fmla="*/ 0 h 833"/>
                  <a:gd name="T92" fmla="*/ 0 w 942"/>
                  <a:gd name="T93" fmla="*/ 0 h 833"/>
                  <a:gd name="T94" fmla="*/ 0 w 942"/>
                  <a:gd name="T95" fmla="*/ 0 h 833"/>
                  <a:gd name="T96" fmla="*/ 0 w 942"/>
                  <a:gd name="T97" fmla="*/ 0 h 833"/>
                  <a:gd name="T98" fmla="*/ 0 w 942"/>
                  <a:gd name="T99" fmla="*/ 0 h 833"/>
                  <a:gd name="T100" fmla="*/ 0 w 942"/>
                  <a:gd name="T101" fmla="*/ 0 h 833"/>
                  <a:gd name="T102" fmla="*/ 0 w 942"/>
                  <a:gd name="T103" fmla="*/ 0 h 833"/>
                  <a:gd name="T104" fmla="*/ 0 w 942"/>
                  <a:gd name="T105" fmla="*/ 0 h 833"/>
                  <a:gd name="T106" fmla="*/ 0 w 942"/>
                  <a:gd name="T107" fmla="*/ 0 h 833"/>
                  <a:gd name="T108" fmla="*/ 0 w 942"/>
                  <a:gd name="T109" fmla="*/ 0 h 833"/>
                  <a:gd name="T110" fmla="*/ 0 w 942"/>
                  <a:gd name="T111" fmla="*/ 0 h 833"/>
                  <a:gd name="T112" fmla="*/ 0 w 942"/>
                  <a:gd name="T113" fmla="*/ 0 h 833"/>
                  <a:gd name="T114" fmla="*/ 0 w 942"/>
                  <a:gd name="T115" fmla="*/ 0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42"/>
                  <a:gd name="T175" fmla="*/ 0 h 833"/>
                  <a:gd name="T176" fmla="*/ 942 w 942"/>
                  <a:gd name="T177" fmla="*/ 833 h 83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0 w 243"/>
                  <a:gd name="T1" fmla="*/ 0 h 87"/>
                  <a:gd name="T2" fmla="*/ 0 w 243"/>
                  <a:gd name="T3" fmla="*/ 0 h 87"/>
                  <a:gd name="T4" fmla="*/ 0 w 243"/>
                  <a:gd name="T5" fmla="*/ 0 h 87"/>
                  <a:gd name="T6" fmla="*/ 0 w 243"/>
                  <a:gd name="T7" fmla="*/ 0 h 87"/>
                  <a:gd name="T8" fmla="*/ 0 w 243"/>
                  <a:gd name="T9" fmla="*/ 0 h 87"/>
                  <a:gd name="T10" fmla="*/ 0 w 243"/>
                  <a:gd name="T11" fmla="*/ 0 h 87"/>
                  <a:gd name="T12" fmla="*/ 0 w 243"/>
                  <a:gd name="T13" fmla="*/ 0 h 87"/>
                  <a:gd name="T14" fmla="*/ 0 w 243"/>
                  <a:gd name="T15" fmla="*/ 0 h 87"/>
                  <a:gd name="T16" fmla="*/ 0 w 243"/>
                  <a:gd name="T17" fmla="*/ 0 h 87"/>
                  <a:gd name="T18" fmla="*/ 0 w 243"/>
                  <a:gd name="T19" fmla="*/ 0 h 87"/>
                  <a:gd name="T20" fmla="*/ 0 w 243"/>
                  <a:gd name="T21" fmla="*/ 0 h 87"/>
                  <a:gd name="T22" fmla="*/ 0 w 243"/>
                  <a:gd name="T23" fmla="*/ 0 h 87"/>
                  <a:gd name="T24" fmla="*/ 0 w 243"/>
                  <a:gd name="T25" fmla="*/ 0 h 87"/>
                  <a:gd name="T26" fmla="*/ 0 w 243"/>
                  <a:gd name="T27" fmla="*/ 0 h 87"/>
                  <a:gd name="T28" fmla="*/ 0 w 243"/>
                  <a:gd name="T29" fmla="*/ 0 h 87"/>
                  <a:gd name="T30" fmla="*/ 0 w 243"/>
                  <a:gd name="T31" fmla="*/ 0 h 87"/>
                  <a:gd name="T32" fmla="*/ 0 w 243"/>
                  <a:gd name="T33" fmla="*/ 0 h 87"/>
                  <a:gd name="T34" fmla="*/ 0 w 243"/>
                  <a:gd name="T35" fmla="*/ 0 h 87"/>
                  <a:gd name="T36" fmla="*/ 0 w 243"/>
                  <a:gd name="T37" fmla="*/ 0 h 87"/>
                  <a:gd name="T38" fmla="*/ 0 w 243"/>
                  <a:gd name="T39" fmla="*/ 0 h 87"/>
                  <a:gd name="T40" fmla="*/ 0 w 243"/>
                  <a:gd name="T41" fmla="*/ 0 h 87"/>
                  <a:gd name="T42" fmla="*/ 0 w 243"/>
                  <a:gd name="T43" fmla="*/ 0 h 87"/>
                  <a:gd name="T44" fmla="*/ 0 w 243"/>
                  <a:gd name="T45" fmla="*/ 0 h 87"/>
                  <a:gd name="T46" fmla="*/ 0 w 243"/>
                  <a:gd name="T47" fmla="*/ 0 h 87"/>
                  <a:gd name="T48" fmla="*/ 0 w 243"/>
                  <a:gd name="T49" fmla="*/ 0 h 87"/>
                  <a:gd name="T50" fmla="*/ 0 w 243"/>
                  <a:gd name="T51" fmla="*/ 0 h 87"/>
                  <a:gd name="T52" fmla="*/ 0 w 243"/>
                  <a:gd name="T53" fmla="*/ 0 h 87"/>
                  <a:gd name="T54" fmla="*/ 0 w 243"/>
                  <a:gd name="T55" fmla="*/ 0 h 87"/>
                  <a:gd name="T56" fmla="*/ 0 w 243"/>
                  <a:gd name="T57" fmla="*/ 0 h 87"/>
                  <a:gd name="T58" fmla="*/ 0 w 243"/>
                  <a:gd name="T59" fmla="*/ 0 h 87"/>
                  <a:gd name="T60" fmla="*/ 0 w 243"/>
                  <a:gd name="T61" fmla="*/ 0 h 87"/>
                  <a:gd name="T62" fmla="*/ 0 w 243"/>
                  <a:gd name="T63" fmla="*/ 0 h 87"/>
                  <a:gd name="T64" fmla="*/ 0 w 243"/>
                  <a:gd name="T65" fmla="*/ 0 h 87"/>
                  <a:gd name="T66" fmla="*/ 0 w 243"/>
                  <a:gd name="T67" fmla="*/ 0 h 87"/>
                  <a:gd name="T68" fmla="*/ 0 w 243"/>
                  <a:gd name="T69" fmla="*/ 0 h 87"/>
                  <a:gd name="T70" fmla="*/ 0 w 243"/>
                  <a:gd name="T71" fmla="*/ 0 h 87"/>
                  <a:gd name="T72" fmla="*/ 0 w 243"/>
                  <a:gd name="T73" fmla="*/ 0 h 87"/>
                  <a:gd name="T74" fmla="*/ 0 w 243"/>
                  <a:gd name="T75" fmla="*/ 0 h 87"/>
                  <a:gd name="T76" fmla="*/ 0 w 243"/>
                  <a:gd name="T77" fmla="*/ 0 h 87"/>
                  <a:gd name="T78" fmla="*/ 0 w 243"/>
                  <a:gd name="T79" fmla="*/ 0 h 87"/>
                  <a:gd name="T80" fmla="*/ 0 w 243"/>
                  <a:gd name="T81" fmla="*/ 0 h 87"/>
                  <a:gd name="T82" fmla="*/ 0 w 243"/>
                  <a:gd name="T83" fmla="*/ 0 h 87"/>
                  <a:gd name="T84" fmla="*/ 0 w 243"/>
                  <a:gd name="T85" fmla="*/ 0 h 87"/>
                  <a:gd name="T86" fmla="*/ 0 w 243"/>
                  <a:gd name="T87" fmla="*/ 0 h 87"/>
                  <a:gd name="T88" fmla="*/ 0 w 243"/>
                  <a:gd name="T89" fmla="*/ 0 h 87"/>
                  <a:gd name="T90" fmla="*/ 0 w 243"/>
                  <a:gd name="T91" fmla="*/ 0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3"/>
                  <a:gd name="T139" fmla="*/ 0 h 87"/>
                  <a:gd name="T140" fmla="*/ 243 w 243"/>
                  <a:gd name="T141" fmla="*/ 87 h 8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0 w 102"/>
                  <a:gd name="T1" fmla="*/ 0 h 330"/>
                  <a:gd name="T2" fmla="*/ 0 w 102"/>
                  <a:gd name="T3" fmla="*/ 0 h 330"/>
                  <a:gd name="T4" fmla="*/ 0 w 102"/>
                  <a:gd name="T5" fmla="*/ 0 h 330"/>
                  <a:gd name="T6" fmla="*/ 0 w 102"/>
                  <a:gd name="T7" fmla="*/ 0 h 330"/>
                  <a:gd name="T8" fmla="*/ 0 w 102"/>
                  <a:gd name="T9" fmla="*/ 0 h 330"/>
                  <a:gd name="T10" fmla="*/ 0 w 102"/>
                  <a:gd name="T11" fmla="*/ 0 h 330"/>
                  <a:gd name="T12" fmla="*/ 0 w 102"/>
                  <a:gd name="T13" fmla="*/ 0 h 330"/>
                  <a:gd name="T14" fmla="*/ 0 w 102"/>
                  <a:gd name="T15" fmla="*/ 0 h 330"/>
                  <a:gd name="T16" fmla="*/ 0 w 102"/>
                  <a:gd name="T17" fmla="*/ 0 h 330"/>
                  <a:gd name="T18" fmla="*/ 0 w 102"/>
                  <a:gd name="T19" fmla="*/ 0 h 330"/>
                  <a:gd name="T20" fmla="*/ 0 w 102"/>
                  <a:gd name="T21" fmla="*/ 0 h 330"/>
                  <a:gd name="T22" fmla="*/ 0 w 102"/>
                  <a:gd name="T23" fmla="*/ 0 h 330"/>
                  <a:gd name="T24" fmla="*/ 0 w 102"/>
                  <a:gd name="T25" fmla="*/ 0 h 330"/>
                  <a:gd name="T26" fmla="*/ 0 w 102"/>
                  <a:gd name="T27" fmla="*/ 0 h 330"/>
                  <a:gd name="T28" fmla="*/ 0 w 102"/>
                  <a:gd name="T29" fmla="*/ 0 h 330"/>
                  <a:gd name="T30" fmla="*/ 0 w 102"/>
                  <a:gd name="T31" fmla="*/ 0 h 330"/>
                  <a:gd name="T32" fmla="*/ 0 w 102"/>
                  <a:gd name="T33" fmla="*/ 0 h 330"/>
                  <a:gd name="T34" fmla="*/ 0 w 102"/>
                  <a:gd name="T35" fmla="*/ 0 h 330"/>
                  <a:gd name="T36" fmla="*/ 0 w 102"/>
                  <a:gd name="T37" fmla="*/ 0 h 330"/>
                  <a:gd name="T38" fmla="*/ 0 w 102"/>
                  <a:gd name="T39" fmla="*/ 0 h 330"/>
                  <a:gd name="T40" fmla="*/ 0 w 102"/>
                  <a:gd name="T41" fmla="*/ 0 h 330"/>
                  <a:gd name="T42" fmla="*/ 0 w 102"/>
                  <a:gd name="T43" fmla="*/ 0 h 330"/>
                  <a:gd name="T44" fmla="*/ 0 w 102"/>
                  <a:gd name="T45" fmla="*/ 0 h 330"/>
                  <a:gd name="T46" fmla="*/ 0 w 102"/>
                  <a:gd name="T47" fmla="*/ 0 h 330"/>
                  <a:gd name="T48" fmla="*/ 0 w 102"/>
                  <a:gd name="T49" fmla="*/ 0 h 330"/>
                  <a:gd name="T50" fmla="*/ 0 w 102"/>
                  <a:gd name="T51" fmla="*/ 0 h 330"/>
                  <a:gd name="T52" fmla="*/ 0 w 102"/>
                  <a:gd name="T53" fmla="*/ 0 h 330"/>
                  <a:gd name="T54" fmla="*/ 0 w 102"/>
                  <a:gd name="T55" fmla="*/ 0 h 330"/>
                  <a:gd name="T56" fmla="*/ 0 w 102"/>
                  <a:gd name="T57" fmla="*/ 0 h 330"/>
                  <a:gd name="T58" fmla="*/ 0 w 102"/>
                  <a:gd name="T59" fmla="*/ 0 h 330"/>
                  <a:gd name="T60" fmla="*/ 0 w 102"/>
                  <a:gd name="T61" fmla="*/ 0 h 330"/>
                  <a:gd name="T62" fmla="*/ 0 w 102"/>
                  <a:gd name="T63" fmla="*/ 0 h 330"/>
                  <a:gd name="T64" fmla="*/ 0 w 102"/>
                  <a:gd name="T65" fmla="*/ 0 h 330"/>
                  <a:gd name="T66" fmla="*/ 0 w 102"/>
                  <a:gd name="T67" fmla="*/ 0 h 330"/>
                  <a:gd name="T68" fmla="*/ 0 w 102"/>
                  <a:gd name="T69" fmla="*/ 0 h 330"/>
                  <a:gd name="T70" fmla="*/ 0 w 102"/>
                  <a:gd name="T71" fmla="*/ 0 h 330"/>
                  <a:gd name="T72" fmla="*/ 0 w 102"/>
                  <a:gd name="T73" fmla="*/ 0 h 330"/>
                  <a:gd name="T74" fmla="*/ 0 w 102"/>
                  <a:gd name="T75" fmla="*/ 0 h 330"/>
                  <a:gd name="T76" fmla="*/ 0 w 102"/>
                  <a:gd name="T77" fmla="*/ 0 h 330"/>
                  <a:gd name="T78" fmla="*/ 0 w 102"/>
                  <a:gd name="T79" fmla="*/ 0 h 330"/>
                  <a:gd name="T80" fmla="*/ 0 w 102"/>
                  <a:gd name="T81" fmla="*/ 0 h 330"/>
                  <a:gd name="T82" fmla="*/ 0 w 102"/>
                  <a:gd name="T83" fmla="*/ 0 h 330"/>
                  <a:gd name="T84" fmla="*/ 0 w 102"/>
                  <a:gd name="T85" fmla="*/ 0 h 330"/>
                  <a:gd name="T86" fmla="*/ 0 w 102"/>
                  <a:gd name="T87" fmla="*/ 0 h 330"/>
                  <a:gd name="T88" fmla="*/ 0 w 102"/>
                  <a:gd name="T89" fmla="*/ 0 h 330"/>
                  <a:gd name="T90" fmla="*/ 0 w 102"/>
                  <a:gd name="T91" fmla="*/ 0 h 330"/>
                  <a:gd name="T92" fmla="*/ 0 w 102"/>
                  <a:gd name="T93" fmla="*/ 0 h 330"/>
                  <a:gd name="T94" fmla="*/ 0 w 102"/>
                  <a:gd name="T95" fmla="*/ 0 h 330"/>
                  <a:gd name="T96" fmla="*/ 0 w 102"/>
                  <a:gd name="T97" fmla="*/ 0 h 330"/>
                  <a:gd name="T98" fmla="*/ 0 w 102"/>
                  <a:gd name="T99" fmla="*/ 0 h 330"/>
                  <a:gd name="T100" fmla="*/ 0 w 102"/>
                  <a:gd name="T101" fmla="*/ 0 h 330"/>
                  <a:gd name="T102" fmla="*/ 0 w 102"/>
                  <a:gd name="T103" fmla="*/ 0 h 330"/>
                  <a:gd name="T104" fmla="*/ 0 w 102"/>
                  <a:gd name="T105" fmla="*/ 0 h 330"/>
                  <a:gd name="T106" fmla="*/ 0 w 102"/>
                  <a:gd name="T107" fmla="*/ 0 h 330"/>
                  <a:gd name="T108" fmla="*/ 0 w 102"/>
                  <a:gd name="T109" fmla="*/ 0 h 330"/>
                  <a:gd name="T110" fmla="*/ 0 w 102"/>
                  <a:gd name="T111" fmla="*/ 0 h 330"/>
                  <a:gd name="T112" fmla="*/ 0 w 102"/>
                  <a:gd name="T113" fmla="*/ 0 h 330"/>
                  <a:gd name="T114" fmla="*/ 0 w 102"/>
                  <a:gd name="T115" fmla="*/ 0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02"/>
                  <a:gd name="T175" fmla="*/ 0 h 330"/>
                  <a:gd name="T176" fmla="*/ 102 w 102"/>
                  <a:gd name="T177" fmla="*/ 330 h 33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0 h 219"/>
                  <a:gd name="T2" fmla="*/ 0 w 151"/>
                  <a:gd name="T3" fmla="*/ 0 h 219"/>
                  <a:gd name="T4" fmla="*/ 0 w 151"/>
                  <a:gd name="T5" fmla="*/ 0 h 219"/>
                  <a:gd name="T6" fmla="*/ 0 w 151"/>
                  <a:gd name="T7" fmla="*/ 0 h 219"/>
                  <a:gd name="T8" fmla="*/ 0 w 151"/>
                  <a:gd name="T9" fmla="*/ 0 h 219"/>
                  <a:gd name="T10" fmla="*/ 0 w 151"/>
                  <a:gd name="T11" fmla="*/ 0 h 219"/>
                  <a:gd name="T12" fmla="*/ 0 w 151"/>
                  <a:gd name="T13" fmla="*/ 0 h 219"/>
                  <a:gd name="T14" fmla="*/ 0 w 151"/>
                  <a:gd name="T15" fmla="*/ 0 h 219"/>
                  <a:gd name="T16" fmla="*/ 0 w 151"/>
                  <a:gd name="T17" fmla="*/ 0 h 219"/>
                  <a:gd name="T18" fmla="*/ 0 w 151"/>
                  <a:gd name="T19" fmla="*/ 0 h 219"/>
                  <a:gd name="T20" fmla="*/ 0 w 151"/>
                  <a:gd name="T21" fmla="*/ 0 h 219"/>
                  <a:gd name="T22" fmla="*/ 0 w 151"/>
                  <a:gd name="T23" fmla="*/ 0 h 219"/>
                  <a:gd name="T24" fmla="*/ 0 w 151"/>
                  <a:gd name="T25" fmla="*/ 0 h 219"/>
                  <a:gd name="T26" fmla="*/ 0 w 151"/>
                  <a:gd name="T27" fmla="*/ 0 h 219"/>
                  <a:gd name="T28" fmla="*/ 0 w 151"/>
                  <a:gd name="T29" fmla="*/ 0 h 219"/>
                  <a:gd name="T30" fmla="*/ 0 w 151"/>
                  <a:gd name="T31" fmla="*/ 0 h 219"/>
                  <a:gd name="T32" fmla="*/ 0 w 151"/>
                  <a:gd name="T33" fmla="*/ 0 h 219"/>
                  <a:gd name="T34" fmla="*/ 0 w 151"/>
                  <a:gd name="T35" fmla="*/ 0 h 219"/>
                  <a:gd name="T36" fmla="*/ 0 w 151"/>
                  <a:gd name="T37" fmla="*/ 0 h 219"/>
                  <a:gd name="T38" fmla="*/ 0 w 151"/>
                  <a:gd name="T39" fmla="*/ 0 h 219"/>
                  <a:gd name="T40" fmla="*/ 0 w 151"/>
                  <a:gd name="T41" fmla="*/ 0 h 219"/>
                  <a:gd name="T42" fmla="*/ 0 w 151"/>
                  <a:gd name="T43" fmla="*/ 0 h 219"/>
                  <a:gd name="T44" fmla="*/ 0 w 151"/>
                  <a:gd name="T45" fmla="*/ 0 h 219"/>
                  <a:gd name="T46" fmla="*/ 0 w 151"/>
                  <a:gd name="T47" fmla="*/ 0 h 219"/>
                  <a:gd name="T48" fmla="*/ 0 w 151"/>
                  <a:gd name="T49" fmla="*/ 0 h 219"/>
                  <a:gd name="T50" fmla="*/ 0 w 151"/>
                  <a:gd name="T51" fmla="*/ 0 h 219"/>
                  <a:gd name="T52" fmla="*/ 0 w 151"/>
                  <a:gd name="T53" fmla="*/ 0 h 219"/>
                  <a:gd name="T54" fmla="*/ 0 w 151"/>
                  <a:gd name="T55" fmla="*/ 0 h 219"/>
                  <a:gd name="T56" fmla="*/ 0 w 151"/>
                  <a:gd name="T57" fmla="*/ 0 h 219"/>
                  <a:gd name="T58" fmla="*/ 0 w 151"/>
                  <a:gd name="T59" fmla="*/ 0 h 219"/>
                  <a:gd name="T60" fmla="*/ 0 w 151"/>
                  <a:gd name="T61" fmla="*/ 0 h 219"/>
                  <a:gd name="T62" fmla="*/ 0 w 151"/>
                  <a:gd name="T63" fmla="*/ 0 h 219"/>
                  <a:gd name="T64" fmla="*/ 0 w 151"/>
                  <a:gd name="T65" fmla="*/ 0 h 219"/>
                  <a:gd name="T66" fmla="*/ 0 w 151"/>
                  <a:gd name="T67" fmla="*/ 0 h 219"/>
                  <a:gd name="T68" fmla="*/ 0 w 151"/>
                  <a:gd name="T69" fmla="*/ 0 h 219"/>
                  <a:gd name="T70" fmla="*/ 0 w 151"/>
                  <a:gd name="T71" fmla="*/ 0 h 219"/>
                  <a:gd name="T72" fmla="*/ 0 w 151"/>
                  <a:gd name="T73" fmla="*/ 0 h 219"/>
                  <a:gd name="T74" fmla="*/ 0 w 151"/>
                  <a:gd name="T75" fmla="*/ 0 h 219"/>
                  <a:gd name="T76" fmla="*/ 0 w 151"/>
                  <a:gd name="T77" fmla="*/ 0 h 219"/>
                  <a:gd name="T78" fmla="*/ 0 w 151"/>
                  <a:gd name="T79" fmla="*/ 0 h 219"/>
                  <a:gd name="T80" fmla="*/ 0 w 151"/>
                  <a:gd name="T81" fmla="*/ 0 h 219"/>
                  <a:gd name="T82" fmla="*/ 0 w 151"/>
                  <a:gd name="T83" fmla="*/ 0 h 219"/>
                  <a:gd name="T84" fmla="*/ 0 w 151"/>
                  <a:gd name="T85" fmla="*/ 0 h 219"/>
                  <a:gd name="T86" fmla="*/ 0 w 151"/>
                  <a:gd name="T87" fmla="*/ 0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1"/>
                  <a:gd name="T133" fmla="*/ 0 h 219"/>
                  <a:gd name="T134" fmla="*/ 151 w 151"/>
                  <a:gd name="T135" fmla="*/ 219 h 21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19792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  <p:bldP spid="4567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Mutual Exclusion (initial value = 1)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Also called “Binary Semaphore”.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	semaphore.P();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// Critical section goes here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semaphore.V();</a:t>
            </a:r>
          </a:p>
          <a:p>
            <a:pPr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Scheduling Constraints (initial value = 0)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Allow thread 1 to wait for a signal from thread 2, i.e., thread 2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schedules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thread 1 when a given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constrained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is satisfied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Example: suppose you had to implement ThreadJoin which must wait for thread to terminiate: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	ThreadJoin {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   semaphore.P();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	ThreadFinish {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   semaphore.V();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4876800" y="4953000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40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531</Words>
  <Application>Microsoft Macintosh PowerPoint</Application>
  <PresentationFormat>On-screen Show (4:3)</PresentationFormat>
  <Paragraphs>128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Office</vt:lpstr>
      <vt:lpstr>CS 162 Discussion Section Week 3 (9/23 – 9/27)</vt:lpstr>
      <vt:lpstr>Today’s Section</vt:lpstr>
      <vt:lpstr>Administrivia</vt:lpstr>
      <vt:lpstr>Quiz time….</vt:lpstr>
      <vt:lpstr>Lecture Review</vt:lpstr>
      <vt:lpstr>Implementing Locks with test&amp;set</vt:lpstr>
      <vt:lpstr>Problem: Busy-Waiting for Lock</vt:lpstr>
      <vt:lpstr>Better Locks using test&amp;set</vt:lpstr>
      <vt:lpstr>Two Uses of Semaphores</vt:lpstr>
      <vt:lpstr>Motivation for Monitors and Condition Variables</vt:lpstr>
      <vt:lpstr>Hoare monitors</vt:lpstr>
      <vt:lpstr>Mesa monitors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2 (9/16 – 9/20)</dc:title>
  <cp:lastModifiedBy>George Yiu</cp:lastModifiedBy>
  <cp:revision>65</cp:revision>
  <dcterms:modified xsi:type="dcterms:W3CDTF">2013-09-25T18:14:55Z</dcterms:modified>
</cp:coreProperties>
</file>