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27"/>
  </p:notesMasterIdLst>
  <p:sldIdLst>
    <p:sldId id="256" r:id="rId3"/>
    <p:sldId id="257" r:id="rId4"/>
    <p:sldId id="264" r:id="rId5"/>
    <p:sldId id="279" r:id="rId6"/>
    <p:sldId id="268" r:id="rId7"/>
    <p:sldId id="280" r:id="rId8"/>
    <p:sldId id="281" r:id="rId9"/>
    <p:sldId id="283" r:id="rId10"/>
    <p:sldId id="288" r:id="rId11"/>
    <p:sldId id="289" r:id="rId12"/>
    <p:sldId id="290" r:id="rId13"/>
    <p:sldId id="292" r:id="rId14"/>
    <p:sldId id="302" r:id="rId15"/>
    <p:sldId id="293" r:id="rId16"/>
    <p:sldId id="300" r:id="rId17"/>
    <p:sldId id="301" r:id="rId18"/>
    <p:sldId id="303" r:id="rId19"/>
    <p:sldId id="304" r:id="rId20"/>
    <p:sldId id="294" r:id="rId21"/>
    <p:sldId id="295" r:id="rId22"/>
    <p:sldId id="296" r:id="rId23"/>
    <p:sldId id="297" r:id="rId24"/>
    <p:sldId id="298" r:id="rId25"/>
    <p:sldId id="299"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86" autoAdjust="0"/>
  </p:normalViewPr>
  <p:slideViewPr>
    <p:cSldViewPr snapToGrid="0" snapToObjects="1">
      <p:cViewPr varScale="1">
        <p:scale>
          <a:sx n="83" d="100"/>
          <a:sy n="83" d="100"/>
        </p:scale>
        <p:origin x="-152" y="-104"/>
      </p:cViewPr>
      <p:guideLst>
        <p:guide orient="horz" pos="2160"/>
        <p:guide pos="2880"/>
      </p:guideLst>
    </p:cSldViewPr>
  </p:slideViewPr>
  <p:outlineViewPr>
    <p:cViewPr>
      <p:scale>
        <a:sx n="33" d="100"/>
        <a:sy n="33" d="100"/>
      </p:scale>
      <p:origin x="0" y="26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210362205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0" name="Shape 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a:ln/>
        </p:spPr>
      </p:sp>
      <p:sp>
        <p:nvSpPr>
          <p:cNvPr id="93186"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w="9525"/>
        </p:spPr>
        <p:txBody>
          <a:bodyPr/>
          <a:lstStyle/>
          <a:p>
            <a:endParaRPr lang="en-US">
              <a:latin typeface="Comic Sans MS" pitchFamily="-83" charset="0"/>
              <a:ea typeface="ＭＳ Ｐゴシック" pitchFamily="-83" charset="-128"/>
              <a:cs typeface="ＭＳ Ｐゴシック" pitchFamily="-8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3" tIns="46977" rIns="95633" bIns="46977"/>
          <a:lstStyle/>
          <a:p>
            <a:r>
              <a:rPr lang="en-US">
                <a:latin typeface="Comic Sans MS" charset="0"/>
              </a:rPr>
              <a:t>Here is a primitive picture showing you how a disk drive can have multiple platters.</a:t>
            </a:r>
          </a:p>
          <a:p>
            <a:r>
              <a:rPr lang="en-US">
                <a:latin typeface="Comic Sans MS" charset="0"/>
              </a:rPr>
              <a:t>Each surface on the platter are divided into tracks and each track is further divided into sectors.  A sector is the smallest unit that can be read or written.</a:t>
            </a:r>
          </a:p>
          <a:p>
            <a:r>
              <a:rPr lang="en-US">
                <a:latin typeface="Comic Sans MS" charset="0"/>
              </a:rPr>
              <a:t>By simple geometry you know the outer track have more area and you would thing the outer tack will have more sectors.</a:t>
            </a:r>
          </a:p>
          <a:p>
            <a:r>
              <a:rPr lang="en-US">
                <a:latin typeface="Comic Sans MS" charset="0"/>
              </a:rPr>
              <a:t>This, however, is not the case in traditional disk design where all tracks have the same number of sectors. Well, you will say, this is dumb but dumb  is the reason they do it .</a:t>
            </a:r>
          </a:p>
          <a:p>
            <a:r>
              <a:rPr lang="en-US">
                <a:latin typeface="Comic Sans MS" charset="0"/>
              </a:rPr>
              <a:t>By keeping the number of sectors the same, the disk controller hardware and software can be dumb and does not have to know which track has how many sectors.</a:t>
            </a:r>
          </a:p>
          <a:p>
            <a:r>
              <a:rPr lang="en-US">
                <a:latin typeface="Comic Sans MS" charset="0"/>
              </a:rPr>
              <a:t>With more intelligent disk controller hardware and software, it is getting more popular to record more sectors on the outer tracks.  This is referred to as constant bit density.</a:t>
            </a:r>
          </a:p>
          <a:p>
            <a:endParaRPr lang="en-US">
              <a:latin typeface="Comic Sans MS" charset="0"/>
            </a:endParaRPr>
          </a:p>
          <a:p>
            <a:r>
              <a:rPr lang="en-US">
                <a:latin typeface="Comic Sans MS" charset="0"/>
              </a:rPr>
              <a:t>+2 = 32 min. (Y:12)</a:t>
            </a:r>
          </a:p>
        </p:txBody>
      </p:sp>
      <p:sp>
        <p:nvSpPr>
          <p:cNvPr id="19458" name="Rectangle 3"/>
          <p:cNvSpPr>
            <a:spLocks noGrp="1" noRot="1" noChangeAspect="1" noChangeArrowheads="1" noTextEdit="1"/>
          </p:cNvSpPr>
          <p:nvPr>
            <p:ph type="sldImg"/>
          </p:nvPr>
        </p:nvSpPr>
        <p:spPr>
          <a:xfrm>
            <a:off x="2137456" y="589360"/>
            <a:ext cx="2600098"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3" tIns="46977" rIns="95633" bIns="46977"/>
          <a:lstStyle/>
          <a:p>
            <a:r>
              <a:rPr lang="en-US">
                <a:latin typeface="Comic Sans MS" charset="0"/>
              </a:rPr>
              <a:t>To read write information into a sector, a movable arm containing a read/write head is located over each surface.</a:t>
            </a:r>
          </a:p>
          <a:p>
            <a:r>
              <a:rPr lang="en-US">
                <a:latin typeface="Comic Sans MS" charset="0"/>
              </a:rPr>
              <a:t>The term cylinder is used to refer to all the tracks under the read/write head at a given point on all surfaces.</a:t>
            </a:r>
          </a:p>
          <a:p>
            <a:r>
              <a:rPr lang="en-US">
                <a:latin typeface="Comic Sans MS" charset="0"/>
              </a:rPr>
              <a:t>To access data, the operating system must direct the disk through a 3-stage process.</a:t>
            </a:r>
          </a:p>
          <a:p>
            <a:r>
              <a:rPr lang="en-US">
                <a:latin typeface="Comic Sans MS" charset="0"/>
              </a:rPr>
              <a:t>(a) The first step is to position the arm over the proper track.  This is the seek operation and</a:t>
            </a:r>
            <a:br>
              <a:rPr lang="en-US">
                <a:latin typeface="Comic Sans MS" charset="0"/>
              </a:rPr>
            </a:br>
            <a:r>
              <a:rPr lang="en-US">
                <a:latin typeface="Comic Sans MS" charset="0"/>
              </a:rPr>
              <a:t>     the time to complete this operation is called the seek time.</a:t>
            </a:r>
          </a:p>
          <a:p>
            <a:r>
              <a:rPr lang="en-US">
                <a:latin typeface="Comic Sans MS" charset="0"/>
              </a:rPr>
              <a:t>(b) Once the head has reached the correct track, we must wait for the desired sector to</a:t>
            </a:r>
            <a:br>
              <a:rPr lang="en-US">
                <a:latin typeface="Comic Sans MS" charset="0"/>
              </a:rPr>
            </a:br>
            <a:r>
              <a:rPr lang="en-US">
                <a:latin typeface="Comic Sans MS" charset="0"/>
              </a:rPr>
              <a:t>      rotate under the read/write head.  This is referred to as the rotational latency.</a:t>
            </a:r>
          </a:p>
          <a:p>
            <a:r>
              <a:rPr lang="en-US">
                <a:latin typeface="Comic Sans MS" charset="0"/>
              </a:rPr>
              <a:t>(c) Finally, once the desired sector is under the read/write head, the data transfer can begin.</a:t>
            </a:r>
          </a:p>
          <a:p>
            <a:r>
              <a:rPr lang="en-US">
                <a:latin typeface="Comic Sans MS" charset="0"/>
              </a:rPr>
              <a:t>The average seek time as reported by the manufacturer is in the range of 12 ms to 20ms and is calculated as the sum of the time for all possible seeks divided by the number of possible seeks.</a:t>
            </a:r>
          </a:p>
          <a:p>
            <a:r>
              <a:rPr lang="en-US">
                <a:latin typeface="Comic Sans MS" charset="0"/>
              </a:rPr>
              <a:t>This number is usually on the pessimistic side because due to locality of disk reference, the actual average seek time may only be 25 to 33% of the number published.</a:t>
            </a:r>
          </a:p>
          <a:p>
            <a:endParaRPr lang="en-US">
              <a:latin typeface="Comic Sans MS" charset="0"/>
            </a:endParaRPr>
          </a:p>
          <a:p>
            <a:r>
              <a:rPr lang="en-US">
                <a:latin typeface="Comic Sans MS" charset="0"/>
              </a:rPr>
              <a:t>+2 = 34 min. (Y:14)</a:t>
            </a:r>
          </a:p>
        </p:txBody>
      </p:sp>
      <p:sp>
        <p:nvSpPr>
          <p:cNvPr id="21506" name="Rectangle 3"/>
          <p:cNvSpPr>
            <a:spLocks noGrp="1" noRot="1" noChangeAspect="1" noChangeArrowheads="1" noTextEdit="1"/>
          </p:cNvSpPr>
          <p:nvPr>
            <p:ph type="sldImg"/>
          </p:nvPr>
        </p:nvSpPr>
        <p:spPr>
          <a:xfrm>
            <a:off x="2137456" y="589360"/>
            <a:ext cx="2600098"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ln/>
        </p:spPr>
      </p:sp>
      <p:sp>
        <p:nvSpPr>
          <p:cNvPr id="7168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omic Sans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a:prstGeom prst="rect">
            <a:avLst/>
          </a:prstGeom>
        </p:spPr>
        <p:txBody>
          <a:bodyPr/>
          <a:lstStyle>
            <a:lvl1pPr>
              <a:defRPr sz="3600"/>
            </a:lvl1pPr>
          </a:lstStyle>
          <a:p>
            <a:r>
              <a:rPr lang="en-US"/>
              <a:t>Click to edit Master title style</a:t>
            </a:r>
          </a:p>
        </p:txBody>
      </p:sp>
      <p:sp>
        <p:nvSpPr>
          <p:cNvPr id="128003"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502011593"/>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914400"/>
            <a:ext cx="7924800" cy="5105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594241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1696196"/>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392975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648341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1885528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30225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9194281"/>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648803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0"/>
            <a:ext cx="7924800" cy="510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547990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89102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ctr" anchorCtr="0" compatLnSpc="1">
            <a:prstTxWarp prst="textNoShape">
              <a:avLst/>
            </a:prstTxWarp>
          </a:bodyPr>
          <a:lstStyle/>
          <a:p>
            <a:pPr lvl="0"/>
            <a:r>
              <a:rPr lang="en-US"/>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478" tIns="44445" rIns="90478" bIns="44445"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userDrawn="1"/>
        </p:nvSpPr>
        <p:spPr bwMode="auto">
          <a:xfrm>
            <a:off x="7894638" y="6397625"/>
            <a:ext cx="6810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p>
            <a:pPr algn="ctr" eaLnBrk="0" fontAlgn="base" hangingPunct="0">
              <a:spcBef>
                <a:spcPct val="0"/>
              </a:spcBef>
              <a:spcAft>
                <a:spcPct val="0"/>
              </a:spcAft>
            </a:pPr>
            <a:r>
              <a:rPr lang="en-US" kern="1200" smtClean="0">
                <a:solidFill>
                  <a:srgbClr val="2A40E2"/>
                </a:solidFill>
                <a:latin typeface="Helvetica" charset="0"/>
                <a:ea typeface="ＭＳ Ｐゴシック" charset="0"/>
                <a:cs typeface="Helvetica" charset="0"/>
              </a:rPr>
              <a:t>13.</a:t>
            </a:r>
            <a:fld id="{B3B9E347-6A2A-DE4D-8258-9D5593E7D846}" type="slidenum">
              <a:rPr lang="en-US" kern="1200" smtClean="0">
                <a:solidFill>
                  <a:srgbClr val="2A40E2"/>
                </a:solidFill>
                <a:latin typeface="Helvetica" charset="0"/>
                <a:ea typeface="ＭＳ Ｐゴシック" charset="0"/>
                <a:cs typeface="Helvetica" charset="0"/>
              </a:rPr>
              <a:pPr algn="ctr" eaLnBrk="0" fontAlgn="base" hangingPunct="0">
                <a:spcBef>
                  <a:spcPct val="0"/>
                </a:spcBef>
                <a:spcAft>
                  <a:spcPct val="0"/>
                </a:spcAft>
              </a:pPr>
              <a:t>‹#›</a:t>
            </a:fld>
            <a:endParaRPr lang="en-US" i="1" kern="1200" smtClean="0">
              <a:solidFill>
                <a:srgbClr val="2A40E2"/>
              </a:solidFill>
              <a:latin typeface="Helvetica" charset="0"/>
              <a:ea typeface="ＭＳ Ｐゴシック" charset="0"/>
              <a:cs typeface="Helvetica" charset="0"/>
            </a:endParaRPr>
          </a:p>
        </p:txBody>
      </p:sp>
      <p:sp>
        <p:nvSpPr>
          <p:cNvPr id="11" name="Text Box 5"/>
          <p:cNvSpPr txBox="1">
            <a:spLocks noChangeArrowheads="1"/>
          </p:cNvSpPr>
          <p:nvPr userDrawn="1"/>
        </p:nvSpPr>
        <p:spPr bwMode="auto">
          <a:xfrm>
            <a:off x="152400" y="6394450"/>
            <a:ext cx="1082675" cy="307975"/>
          </a:xfrm>
          <a:prstGeom prst="rect">
            <a:avLst/>
          </a:prstGeom>
          <a:noFill/>
          <a:ln>
            <a:noFill/>
          </a:ln>
          <a:extLst/>
        </p:spPr>
        <p:txBody>
          <a:bodyPr wrap="none" lIns="91429" tIns="45714" rIns="91429" bIns="45714">
            <a:spAutoFit/>
          </a:bodyPr>
          <a:lstStyle>
            <a:lvl1pPr>
              <a:defRPr sz="2200" b="1">
                <a:solidFill>
                  <a:schemeClr val="tx1"/>
                </a:solidFill>
                <a:latin typeface="Comic Sans MS" charset="0"/>
                <a:ea typeface="ＭＳ Ｐゴシック" charset="0"/>
                <a:cs typeface="ＭＳ Ｐゴシック" charset="0"/>
              </a:defRPr>
            </a:lvl1pPr>
            <a:lvl2pPr marL="742950" indent="-285750">
              <a:defRPr sz="2200" b="1">
                <a:solidFill>
                  <a:schemeClr val="tx1"/>
                </a:solidFill>
                <a:latin typeface="Comic Sans MS" charset="0"/>
                <a:ea typeface="ＭＳ Ｐゴシック" charset="0"/>
              </a:defRPr>
            </a:lvl2pPr>
            <a:lvl3pPr marL="1143000" indent="-228600">
              <a:defRPr sz="2200" b="1">
                <a:solidFill>
                  <a:schemeClr val="tx1"/>
                </a:solidFill>
                <a:latin typeface="Comic Sans MS" charset="0"/>
                <a:ea typeface="ＭＳ Ｐゴシック" charset="0"/>
              </a:defRPr>
            </a:lvl3pPr>
            <a:lvl4pPr marL="1600200" indent="-228600">
              <a:defRPr sz="2200" b="1">
                <a:solidFill>
                  <a:schemeClr val="tx1"/>
                </a:solidFill>
                <a:latin typeface="Comic Sans MS" charset="0"/>
                <a:ea typeface="ＭＳ Ｐゴシック" charset="0"/>
              </a:defRPr>
            </a:lvl4pPr>
            <a:lvl5pPr marL="2057400" indent="-228600">
              <a:defRPr sz="2200" b="1">
                <a:solidFill>
                  <a:schemeClr val="tx1"/>
                </a:solidFill>
                <a:latin typeface="Comic Sans MS" charset="0"/>
                <a:ea typeface="ＭＳ Ｐゴシック"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charset="0"/>
                <a:ea typeface="ＭＳ Ｐゴシック" charset="0"/>
              </a:defRPr>
            </a:lvl9pPr>
          </a:lstStyle>
          <a:p>
            <a:pPr eaLnBrk="0" fontAlgn="base" hangingPunct="0">
              <a:spcBef>
                <a:spcPct val="0"/>
              </a:spcBef>
              <a:spcAft>
                <a:spcPct val="0"/>
              </a:spcAft>
              <a:defRPr/>
            </a:pPr>
            <a:r>
              <a:rPr lang="en-US" sz="1400" b="0" kern="1200" dirty="0" smtClean="0">
                <a:solidFill>
                  <a:srgbClr val="2A40E2"/>
                </a:solidFill>
                <a:latin typeface="Helvetica" charset="0"/>
                <a:cs typeface="Helvetica" charset="0"/>
              </a:rPr>
              <a:t>10/16/2013</a:t>
            </a:r>
          </a:p>
        </p:txBody>
      </p:sp>
      <p:sp>
        <p:nvSpPr>
          <p:cNvPr id="8" name="Text Box 7"/>
          <p:cNvSpPr txBox="1">
            <a:spLocks noChangeArrowheads="1"/>
          </p:cNvSpPr>
          <p:nvPr userDrawn="1"/>
        </p:nvSpPr>
        <p:spPr bwMode="auto">
          <a:xfrm>
            <a:off x="1524000" y="6400800"/>
            <a:ext cx="5605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4" rIns="91429" bIns="45714">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fontAlgn="base">
              <a:spcBef>
                <a:spcPct val="0"/>
              </a:spcBef>
              <a:spcAft>
                <a:spcPct val="0"/>
              </a:spcAft>
              <a:defRPr/>
            </a:pPr>
            <a:r>
              <a:rPr lang="en-US" sz="1400" b="0" kern="1200" dirty="0" smtClean="0">
                <a:solidFill>
                  <a:srgbClr val="2A40E2"/>
                </a:solidFill>
                <a:latin typeface="Helvetica" charset="0"/>
              </a:rPr>
              <a:t>Anthony D. Joseph and John Canny       CS162        ©UCB Fall 2013</a:t>
            </a:r>
          </a:p>
        </p:txBody>
      </p:sp>
    </p:spTree>
    <p:extLst>
      <p:ext uri="{BB962C8B-B14F-4D97-AF65-F5344CB8AC3E}">
        <p14:creationId xmlns:p14="http://schemas.microsoft.com/office/powerpoint/2010/main" val="2065866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Helvetica"/>
          <a:ea typeface="ＭＳ Ｐゴシック" charset="0"/>
          <a:cs typeface="Helvetica"/>
        </a:defRPr>
      </a:lvl1pPr>
      <a:lvl2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2pPr>
      <a:lvl3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3pPr>
      <a:lvl4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4pPr>
      <a:lvl5pPr algn="ctr" rtl="0" eaLnBrk="0" fontAlgn="base" hangingPunct="0">
        <a:lnSpc>
          <a:spcPct val="90000"/>
        </a:lnSpc>
        <a:spcBef>
          <a:spcPct val="0"/>
        </a:spcBef>
        <a:spcAft>
          <a:spcPct val="0"/>
        </a:spcAft>
        <a:defRPr sz="3200" b="1">
          <a:solidFill>
            <a:srgbClr val="2A40E2"/>
          </a:solidFill>
          <a:latin typeface="Helvetica" charset="0"/>
          <a:ea typeface="ＭＳ Ｐゴシック"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Helvetica"/>
          <a:ea typeface="ＭＳ Ｐゴシック" charset="0"/>
          <a:cs typeface="Helvetica"/>
        </a:defRPr>
      </a:lvl1pPr>
      <a:lvl2pPr marL="685800" indent="-228600" algn="l" rtl="0" eaLnBrk="0" fontAlgn="base" hangingPunct="0">
        <a:lnSpc>
          <a:spcPct val="90000"/>
        </a:lnSpc>
        <a:spcBef>
          <a:spcPct val="30000"/>
        </a:spcBef>
        <a:spcAft>
          <a:spcPct val="0"/>
        </a:spcAft>
        <a:buSzPct val="100000"/>
        <a:buChar char="–"/>
        <a:defRPr sz="2200">
          <a:solidFill>
            <a:schemeClr val="tx1"/>
          </a:solidFill>
          <a:latin typeface="Helvetica"/>
          <a:ea typeface="ＭＳ Ｐゴシック" charset="0"/>
          <a:cs typeface="Helvetica"/>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3pPr>
      <a:lvl4pPr marL="15430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4pPr>
      <a:lvl5pPr marL="2000250" indent="-171450" algn="l" rtl="0" eaLnBrk="0" fontAlgn="base" hangingPunct="0">
        <a:lnSpc>
          <a:spcPct val="90000"/>
        </a:lnSpc>
        <a:spcBef>
          <a:spcPct val="30000"/>
        </a:spcBef>
        <a:spcAft>
          <a:spcPct val="0"/>
        </a:spcAft>
        <a:buSzPct val="100000"/>
        <a:buChar char="–"/>
        <a:defRPr sz="2000">
          <a:solidFill>
            <a:schemeClr val="tx1"/>
          </a:solidFill>
          <a:latin typeface="Helvetica"/>
          <a:ea typeface="ＭＳ Ｐゴシック" charset="0"/>
          <a:cs typeface="Helvetica"/>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3568" y="548679"/>
            <a:ext cx="7772400" cy="583264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CS 162</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Discussion Section</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a:solidFill>
                  <a:schemeClr val="dk1"/>
                </a:solidFill>
                <a:latin typeface="Calibri"/>
                <a:ea typeface="Calibri"/>
                <a:cs typeface="Calibri"/>
                <a:sym typeface="Calibri"/>
              </a:rPr>
              <a:t>Week </a:t>
            </a:r>
            <a:r>
              <a:rPr lang="en-US" dirty="0"/>
              <a:t>7</a:t>
            </a:r>
            <a:r>
              <a:rPr lang="en-US" sz="4400" b="0" i="0" u="none" strike="noStrike" cap="none" baseline="0" dirty="0">
                <a:solidFill>
                  <a:schemeClr val="dk1"/>
                </a:solidFill>
                <a:latin typeface="Calibri"/>
                <a:ea typeface="Calibri"/>
                <a:cs typeface="Calibri"/>
                <a:sym typeface="Calibri"/>
              </a:rPr>
              <a:t/>
            </a:r>
            <a:br>
              <a:rPr lang="en-US" sz="4400" b="0" i="0" u="none" strike="noStrike" cap="none" baseline="0" dirty="0">
                <a:solidFill>
                  <a:schemeClr val="dk1"/>
                </a:solidFill>
                <a:latin typeface="Calibri"/>
                <a:ea typeface="Calibri"/>
                <a:cs typeface="Calibri"/>
                <a:sym typeface="Calibri"/>
              </a:rPr>
            </a:br>
            <a:r>
              <a:rPr lang="en-US" sz="4400" b="0" i="0" u="none" strike="noStrike" cap="none" baseline="0" dirty="0" smtClean="0">
                <a:solidFill>
                  <a:schemeClr val="dk1"/>
                </a:solidFill>
                <a:latin typeface="Calibri"/>
                <a:ea typeface="Calibri"/>
                <a:cs typeface="Calibri"/>
                <a:sym typeface="Calibri"/>
              </a:rPr>
              <a:t>(10/28-11-1)</a:t>
            </a:r>
            <a:endParaRPr lang="en-US" sz="4400" b="0" i="0" u="none" strike="noStrike" cap="none" baseline="0" dirty="0">
              <a:solidFill>
                <a:schemeClr val="dk1"/>
              </a:solidFill>
              <a:latin typeface="Calibri"/>
              <a:ea typeface="Calibri"/>
              <a:cs typeface="Calibri"/>
              <a:sym typeface="Calibri"/>
            </a:endParaRPr>
          </a:p>
        </p:txBody>
      </p:sp>
      <p:sp>
        <p:nvSpPr>
          <p:cNvPr id="85" name="Shape 85"/>
          <p:cNvSpPr txBox="1"/>
          <p:nvPr/>
        </p:nvSpPr>
        <p:spPr>
          <a:xfrm>
            <a:off x="10593293" y="2540000"/>
            <a:ext cx="184666" cy="369332"/>
          </a:xfrm>
          <a:prstGeom prst="rect">
            <a:avLst/>
          </a:prstGeom>
          <a:noFill/>
          <a:ln>
            <a:noFill/>
          </a:ln>
        </p:spPr>
        <p:txBody>
          <a:bodyPr lIns="91425" tIns="45700" rIns="91425" bIns="45700" anchor="t" anchorCtr="0">
            <a:noAutofit/>
          </a:body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88836" name="Picture 4"/>
          <p:cNvPicPr>
            <a:picLocks noChangeAspect="1" noChangeArrowheads="1"/>
          </p:cNvPicPr>
          <p:nvPr/>
        </p:nvPicPr>
        <p:blipFill>
          <a:blip r:embed="rId3">
            <a:extLst>
              <a:ext uri="{28A0092B-C50C-407E-A947-70E740481C1C}">
                <a14:useLocalDpi xmlns:a14="http://schemas.microsoft.com/office/drawing/2010/main" val="0"/>
              </a:ext>
            </a:extLst>
          </a:blip>
          <a:srcRect l="4486" t="948" r="4706" b="948"/>
          <a:stretch>
            <a:fillRect/>
          </a:stretch>
        </p:blipFill>
        <p:spPr bwMode="auto">
          <a:xfrm>
            <a:off x="4953000" y="704850"/>
            <a:ext cx="4114800" cy="33337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
        <p:nvSpPr>
          <p:cNvPr id="67586" name="Rectangle 2"/>
          <p:cNvSpPr>
            <a:spLocks noGrp="1" noChangeArrowheads="1"/>
          </p:cNvSpPr>
          <p:nvPr>
            <p:ph type="title"/>
          </p:nvPr>
        </p:nvSpPr>
        <p:spPr/>
        <p:txBody>
          <a:bodyPr/>
          <a:lstStyle/>
          <a:p>
            <a:r>
              <a:rPr lang="en-US">
                <a:latin typeface="Helvetica" charset="0"/>
              </a:rPr>
              <a:t>Multilevel Indexed Files (UNIX 4.1) </a:t>
            </a:r>
          </a:p>
        </p:txBody>
      </p:sp>
      <p:sp>
        <p:nvSpPr>
          <p:cNvPr id="888835" name="Rectangle 3"/>
          <p:cNvSpPr>
            <a:spLocks noGrp="1" noChangeArrowheads="1"/>
          </p:cNvSpPr>
          <p:nvPr>
            <p:ph type="body" idx="1"/>
          </p:nvPr>
        </p:nvSpPr>
        <p:spPr>
          <a:xfrm>
            <a:off x="0" y="685800"/>
            <a:ext cx="8991600" cy="6019800"/>
          </a:xfrm>
        </p:spPr>
        <p:txBody>
          <a:bodyPr/>
          <a:lstStyle/>
          <a:p>
            <a:pPr>
              <a:lnSpc>
                <a:spcPct val="100000"/>
              </a:lnSpc>
              <a:spcBef>
                <a:spcPct val="10000"/>
              </a:spcBef>
              <a:defRPr/>
            </a:pPr>
            <a:r>
              <a:rPr lang="en-US" dirty="0">
                <a:latin typeface="Helvetica" charset="0"/>
              </a:rPr>
              <a:t>Multilevel Indexed Files: </a:t>
            </a:r>
            <a:br>
              <a:rPr lang="en-US" dirty="0">
                <a:latin typeface="Helvetica" charset="0"/>
              </a:rPr>
            </a:br>
            <a:r>
              <a:rPr lang="en-US" dirty="0">
                <a:latin typeface="Helvetica" charset="0"/>
              </a:rPr>
              <a:t> (from UNIX 4.1 BSD)</a:t>
            </a:r>
          </a:p>
          <a:p>
            <a:pPr lvl="1">
              <a:lnSpc>
                <a:spcPct val="100000"/>
              </a:lnSpc>
              <a:spcBef>
                <a:spcPct val="10000"/>
              </a:spcBef>
              <a:defRPr/>
            </a:pPr>
            <a:r>
              <a:rPr lang="en-US" dirty="0">
                <a:latin typeface="Helvetica" charset="0"/>
              </a:rPr>
              <a:t>Key idea: efficient for small </a:t>
            </a:r>
            <a:br>
              <a:rPr lang="en-US" dirty="0">
                <a:latin typeface="Helvetica" charset="0"/>
              </a:rPr>
            </a:br>
            <a:r>
              <a:rPr lang="en-US" dirty="0">
                <a:latin typeface="Helvetica" charset="0"/>
              </a:rPr>
              <a:t>files, but still allow big files</a:t>
            </a:r>
          </a:p>
          <a:p>
            <a:pPr lvl="1">
              <a:spcBef>
                <a:spcPct val="10000"/>
              </a:spcBef>
              <a:defRPr/>
            </a:pPr>
            <a:endParaRPr lang="en-US" dirty="0">
              <a:latin typeface="Helvetica" charset="0"/>
            </a:endParaRPr>
          </a:p>
          <a:p>
            <a:pPr lvl="2">
              <a:spcBef>
                <a:spcPct val="10000"/>
              </a:spcBef>
              <a:defRPr/>
            </a:pPr>
            <a:endParaRPr lang="en-US" dirty="0">
              <a:latin typeface="Helvetica" charset="0"/>
            </a:endParaRPr>
          </a:p>
          <a:p>
            <a:pPr marL="0" indent="0">
              <a:lnSpc>
                <a:spcPct val="80000"/>
              </a:lnSpc>
              <a:spcBef>
                <a:spcPct val="10000"/>
              </a:spcBef>
              <a:buFontTx/>
              <a:buNone/>
              <a:defRPr/>
            </a:pPr>
            <a:endParaRPr lang="en-US" dirty="0">
              <a:latin typeface="Helvetica" charset="0"/>
            </a:endParaRPr>
          </a:p>
          <a:p>
            <a:pPr lvl="1">
              <a:lnSpc>
                <a:spcPct val="80000"/>
              </a:lnSpc>
              <a:spcBef>
                <a:spcPct val="10000"/>
              </a:spcBef>
              <a:defRPr/>
            </a:pPr>
            <a:endParaRPr lang="en-US" dirty="0">
              <a:latin typeface="Helvetica" charset="0"/>
            </a:endParaRPr>
          </a:p>
          <a:p>
            <a:pPr lvl="1">
              <a:lnSpc>
                <a:spcPct val="80000"/>
              </a:lnSpc>
              <a:spcBef>
                <a:spcPct val="10000"/>
              </a:spcBef>
              <a:defRPr/>
            </a:pPr>
            <a:endParaRPr lang="en-US" dirty="0">
              <a:latin typeface="Helvetica" charset="0"/>
            </a:endParaRPr>
          </a:p>
          <a:p>
            <a:pPr>
              <a:lnSpc>
                <a:spcPct val="80000"/>
              </a:lnSpc>
              <a:spcBef>
                <a:spcPct val="10000"/>
              </a:spcBef>
              <a:defRPr/>
            </a:pPr>
            <a:r>
              <a:rPr lang="en-US" dirty="0">
                <a:latin typeface="Helvetica" charset="0"/>
              </a:rPr>
              <a:t>File </a:t>
            </a:r>
            <a:r>
              <a:rPr lang="en-US" dirty="0" err="1">
                <a:latin typeface="Helvetica" charset="0"/>
              </a:rPr>
              <a:t>hdr</a:t>
            </a:r>
            <a:r>
              <a:rPr lang="en-US" dirty="0">
                <a:latin typeface="Helvetica" charset="0"/>
              </a:rPr>
              <a:t> contains 13 pointers </a:t>
            </a:r>
          </a:p>
          <a:p>
            <a:pPr lvl="1">
              <a:lnSpc>
                <a:spcPct val="80000"/>
              </a:lnSpc>
              <a:spcBef>
                <a:spcPct val="10000"/>
              </a:spcBef>
              <a:defRPr/>
            </a:pPr>
            <a:r>
              <a:rPr lang="en-US" dirty="0">
                <a:latin typeface="Helvetica" charset="0"/>
              </a:rPr>
              <a:t>Fixed size table, pointers not all equivalent</a:t>
            </a:r>
          </a:p>
          <a:p>
            <a:pPr lvl="1">
              <a:lnSpc>
                <a:spcPct val="80000"/>
              </a:lnSpc>
              <a:spcBef>
                <a:spcPct val="10000"/>
              </a:spcBef>
              <a:defRPr/>
            </a:pPr>
            <a:r>
              <a:rPr lang="en-US" dirty="0">
                <a:latin typeface="Helvetica" charset="0"/>
              </a:rPr>
              <a:t>This header is called an </a:t>
            </a:r>
            <a:r>
              <a:rPr lang="ja-JP" altLang="en-US" dirty="0" smtClean="0">
                <a:latin typeface="Helvetica" charset="0"/>
              </a:rPr>
              <a:t>“</a:t>
            </a:r>
            <a:r>
              <a:rPr lang="en-US" altLang="ja-JP" dirty="0" err="1" smtClean="0">
                <a:latin typeface="Helvetica" charset="0"/>
              </a:rPr>
              <a:t>inode</a:t>
            </a:r>
            <a:r>
              <a:rPr lang="ja-JP" altLang="en-US" dirty="0" smtClean="0">
                <a:latin typeface="Helvetica" charset="0"/>
              </a:rPr>
              <a:t>”</a:t>
            </a:r>
            <a:r>
              <a:rPr lang="en-US" altLang="ja-JP" dirty="0" smtClean="0">
                <a:latin typeface="Helvetica" charset="0"/>
              </a:rPr>
              <a:t> </a:t>
            </a:r>
            <a:r>
              <a:rPr lang="en-US" altLang="ja-JP" dirty="0">
                <a:latin typeface="Helvetica" charset="0"/>
              </a:rPr>
              <a:t>in UNIX</a:t>
            </a:r>
          </a:p>
          <a:p>
            <a:pPr>
              <a:lnSpc>
                <a:spcPct val="80000"/>
              </a:lnSpc>
              <a:spcBef>
                <a:spcPct val="10000"/>
              </a:spcBef>
              <a:defRPr/>
            </a:pPr>
            <a:r>
              <a:rPr lang="en-US" dirty="0">
                <a:latin typeface="Helvetica" charset="0"/>
              </a:rPr>
              <a:t>File Header format:</a:t>
            </a:r>
          </a:p>
          <a:p>
            <a:pPr lvl="1">
              <a:lnSpc>
                <a:spcPct val="80000"/>
              </a:lnSpc>
              <a:spcBef>
                <a:spcPct val="10000"/>
              </a:spcBef>
              <a:defRPr/>
            </a:pPr>
            <a:r>
              <a:rPr lang="en-US" dirty="0">
                <a:latin typeface="Helvetica" charset="0"/>
              </a:rPr>
              <a:t>First 10 pointers are to data blocks</a:t>
            </a:r>
          </a:p>
          <a:p>
            <a:pPr lvl="1">
              <a:lnSpc>
                <a:spcPct val="80000"/>
              </a:lnSpc>
              <a:spcBef>
                <a:spcPct val="10000"/>
              </a:spcBef>
              <a:defRPr/>
            </a:pPr>
            <a:r>
              <a:rPr lang="en-US" dirty="0" err="1">
                <a:latin typeface="Helvetica" charset="0"/>
              </a:rPr>
              <a:t>Ptr</a:t>
            </a:r>
            <a:r>
              <a:rPr lang="en-US" dirty="0">
                <a:latin typeface="Helvetica" charset="0"/>
              </a:rPr>
              <a:t> 11 points to </a:t>
            </a:r>
            <a:r>
              <a:rPr lang="ja-JP" altLang="en-US" dirty="0">
                <a:latin typeface="Helvetica" charset="0"/>
              </a:rPr>
              <a:t>“</a:t>
            </a:r>
            <a:r>
              <a:rPr lang="en-US" altLang="ja-JP" dirty="0">
                <a:latin typeface="Helvetica" charset="0"/>
              </a:rPr>
              <a:t>indirect block</a:t>
            </a:r>
            <a:r>
              <a:rPr lang="ja-JP" altLang="en-US" dirty="0">
                <a:latin typeface="Helvetica" charset="0"/>
              </a:rPr>
              <a:t>”</a:t>
            </a:r>
            <a:r>
              <a:rPr lang="en-US" altLang="ja-JP" dirty="0">
                <a:latin typeface="Helvetica" charset="0"/>
              </a:rPr>
              <a:t> containing 256 block </a:t>
            </a:r>
            <a:r>
              <a:rPr lang="en-US" altLang="ja-JP" dirty="0" err="1">
                <a:latin typeface="Helvetica" charset="0"/>
              </a:rPr>
              <a:t>ptrs</a:t>
            </a:r>
            <a:endParaRPr lang="en-US" altLang="ja-JP" dirty="0">
              <a:latin typeface="Helvetica" charset="0"/>
            </a:endParaRPr>
          </a:p>
          <a:p>
            <a:pPr lvl="1">
              <a:lnSpc>
                <a:spcPct val="80000"/>
              </a:lnSpc>
              <a:spcBef>
                <a:spcPct val="10000"/>
              </a:spcBef>
              <a:defRPr/>
            </a:pPr>
            <a:r>
              <a:rPr lang="en-US" dirty="0">
                <a:latin typeface="Helvetica" charset="0"/>
              </a:rPr>
              <a:t>Pointer 12 points to </a:t>
            </a:r>
            <a:r>
              <a:rPr lang="ja-JP" altLang="en-US" dirty="0">
                <a:latin typeface="Helvetica" charset="0"/>
              </a:rPr>
              <a:t>“</a:t>
            </a:r>
            <a:r>
              <a:rPr lang="en-US" altLang="ja-JP" dirty="0">
                <a:latin typeface="Helvetica" charset="0"/>
              </a:rPr>
              <a:t>doubly indirect block</a:t>
            </a:r>
            <a:r>
              <a:rPr lang="ja-JP" altLang="en-US" dirty="0">
                <a:latin typeface="Helvetica" charset="0"/>
              </a:rPr>
              <a:t>”</a:t>
            </a:r>
            <a:r>
              <a:rPr lang="en-US" altLang="ja-JP" dirty="0">
                <a:latin typeface="Helvetica" charset="0"/>
              </a:rPr>
              <a:t> containing 256 indirect block </a:t>
            </a:r>
            <a:r>
              <a:rPr lang="en-US" altLang="ja-JP" dirty="0" err="1">
                <a:latin typeface="Helvetica" charset="0"/>
              </a:rPr>
              <a:t>ptrs</a:t>
            </a:r>
            <a:r>
              <a:rPr lang="en-US" altLang="ja-JP" dirty="0">
                <a:latin typeface="Helvetica" charset="0"/>
              </a:rPr>
              <a:t> for total of 64K blocks</a:t>
            </a:r>
          </a:p>
          <a:p>
            <a:pPr lvl="1">
              <a:lnSpc>
                <a:spcPct val="80000"/>
              </a:lnSpc>
              <a:spcBef>
                <a:spcPct val="10000"/>
              </a:spcBef>
              <a:defRPr/>
            </a:pPr>
            <a:r>
              <a:rPr lang="en-US" dirty="0">
                <a:latin typeface="Helvetica" charset="0"/>
              </a:rPr>
              <a:t>Pointer 13 points to a triply indirect block (16M blocks)</a:t>
            </a:r>
          </a:p>
        </p:txBody>
      </p:sp>
    </p:spTree>
    <p:extLst>
      <p:ext uri="{BB962C8B-B14F-4D97-AF65-F5344CB8AC3E}">
        <p14:creationId xmlns:p14="http://schemas.microsoft.com/office/powerpoint/2010/main" val="3027736336"/>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88835">
                                            <p:txEl>
                                              <p:pRg st="0" end="0"/>
                                            </p:txEl>
                                          </p:spTgt>
                                        </p:tgtEl>
                                        <p:attrNameLst>
                                          <p:attrName>style.visibility</p:attrName>
                                        </p:attrNameLst>
                                      </p:cBhvr>
                                      <p:to>
                                        <p:strVal val="visible"/>
                                      </p:to>
                                    </p:set>
                                    <p:anim calcmode="lin" valueType="num">
                                      <p:cBhvr additive="base">
                                        <p:cTn id="7" dur="500" fill="hold"/>
                                        <p:tgtEl>
                                          <p:spTgt spid="888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88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88835">
                                            <p:txEl>
                                              <p:pRg st="1" end="1"/>
                                            </p:txEl>
                                          </p:spTgt>
                                        </p:tgtEl>
                                        <p:attrNameLst>
                                          <p:attrName>style.visibility</p:attrName>
                                        </p:attrNameLst>
                                      </p:cBhvr>
                                      <p:to>
                                        <p:strVal val="visible"/>
                                      </p:to>
                                    </p:set>
                                    <p:anim calcmode="lin" valueType="num">
                                      <p:cBhvr additive="base">
                                        <p:cTn id="13" dur="500" fill="hold"/>
                                        <p:tgtEl>
                                          <p:spTgt spid="888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88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88835">
                                            <p:txEl>
                                              <p:pRg st="7" end="7"/>
                                            </p:txEl>
                                          </p:spTgt>
                                        </p:tgtEl>
                                        <p:attrNameLst>
                                          <p:attrName>style.visibility</p:attrName>
                                        </p:attrNameLst>
                                      </p:cBhvr>
                                      <p:to>
                                        <p:strVal val="visible"/>
                                      </p:to>
                                    </p:set>
                                    <p:anim calcmode="lin" valueType="num">
                                      <p:cBhvr additive="base">
                                        <p:cTn id="19" dur="500" fill="hold"/>
                                        <p:tgtEl>
                                          <p:spTgt spid="888835">
                                            <p:txEl>
                                              <p:pRg st="7" end="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88835">
                                            <p:txEl>
                                              <p:pRg st="7" end="7"/>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88835">
                                            <p:txEl>
                                              <p:pRg st="8" end="8"/>
                                            </p:txEl>
                                          </p:spTgt>
                                        </p:tgtEl>
                                        <p:attrNameLst>
                                          <p:attrName>style.visibility</p:attrName>
                                        </p:attrNameLst>
                                      </p:cBhvr>
                                      <p:to>
                                        <p:strVal val="visible"/>
                                      </p:to>
                                    </p:set>
                                    <p:anim calcmode="lin" valueType="num">
                                      <p:cBhvr additive="base">
                                        <p:cTn id="23" dur="500" fill="hold"/>
                                        <p:tgtEl>
                                          <p:spTgt spid="888835">
                                            <p:txEl>
                                              <p:pRg st="8" end="8"/>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88835">
                                            <p:txEl>
                                              <p:pRg st="8" end="8"/>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888835">
                                            <p:txEl>
                                              <p:pRg st="9" end="9"/>
                                            </p:txEl>
                                          </p:spTgt>
                                        </p:tgtEl>
                                        <p:attrNameLst>
                                          <p:attrName>style.visibility</p:attrName>
                                        </p:attrNameLst>
                                      </p:cBhvr>
                                      <p:to>
                                        <p:strVal val="visible"/>
                                      </p:to>
                                    </p:set>
                                    <p:anim calcmode="lin" valueType="num">
                                      <p:cBhvr additive="base">
                                        <p:cTn id="27" dur="500" fill="hold"/>
                                        <p:tgtEl>
                                          <p:spTgt spid="888835">
                                            <p:txEl>
                                              <p:pRg st="9" end="9"/>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88835">
                                            <p:txEl>
                                              <p:pRg st="9" end="9"/>
                                            </p:txEl>
                                          </p:spTgt>
                                        </p:tgtEl>
                                        <p:attrNameLst>
                                          <p:attrName>ppt_y</p:attrName>
                                        </p:attrNameLst>
                                      </p:cBhvr>
                                      <p:tavLst>
                                        <p:tav tm="0">
                                          <p:val>
                                            <p:strVal val="#ppt_y"/>
                                          </p:val>
                                        </p:tav>
                                        <p:tav tm="100000">
                                          <p:val>
                                            <p:strVal val="#ppt_y"/>
                                          </p:val>
                                        </p:tav>
                                      </p:tavLst>
                                    </p:anim>
                                  </p:childTnLst>
                                </p:cTn>
                              </p:par>
                              <p:par>
                                <p:cTn id="29" presetID="1" presetClass="entr" presetSubtype="0" fill="hold" nodeType="withEffect">
                                  <p:stCondLst>
                                    <p:cond delay="0"/>
                                  </p:stCondLst>
                                  <p:childTnLst>
                                    <p:set>
                                      <p:cBhvr>
                                        <p:cTn id="30" dur="1" fill="hold">
                                          <p:stCondLst>
                                            <p:cond delay="0"/>
                                          </p:stCondLst>
                                        </p:cTn>
                                        <p:tgtEl>
                                          <p:spTgt spid="88883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88835">
                                            <p:txEl>
                                              <p:pRg st="10" end="10"/>
                                            </p:txEl>
                                          </p:spTgt>
                                        </p:tgtEl>
                                        <p:attrNameLst>
                                          <p:attrName>style.visibility</p:attrName>
                                        </p:attrNameLst>
                                      </p:cBhvr>
                                      <p:to>
                                        <p:strVal val="visible"/>
                                      </p:to>
                                    </p:set>
                                    <p:anim calcmode="lin" valueType="num">
                                      <p:cBhvr additive="base">
                                        <p:cTn id="35" dur="500" fill="hold"/>
                                        <p:tgtEl>
                                          <p:spTgt spid="888835">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88835">
                                            <p:txEl>
                                              <p:pRg st="10" end="10"/>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88835">
                                            <p:txEl>
                                              <p:pRg st="11" end="11"/>
                                            </p:txEl>
                                          </p:spTgt>
                                        </p:tgtEl>
                                        <p:attrNameLst>
                                          <p:attrName>style.visibility</p:attrName>
                                        </p:attrNameLst>
                                      </p:cBhvr>
                                      <p:to>
                                        <p:strVal val="visible"/>
                                      </p:to>
                                    </p:set>
                                    <p:anim calcmode="lin" valueType="num">
                                      <p:cBhvr additive="base">
                                        <p:cTn id="39" dur="500" fill="hold"/>
                                        <p:tgtEl>
                                          <p:spTgt spid="888835">
                                            <p:txEl>
                                              <p:pRg st="11" end="1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88835">
                                            <p:txEl>
                                              <p:pRg st="11" end="11"/>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88835">
                                            <p:txEl>
                                              <p:pRg st="12" end="12"/>
                                            </p:txEl>
                                          </p:spTgt>
                                        </p:tgtEl>
                                        <p:attrNameLst>
                                          <p:attrName>style.visibility</p:attrName>
                                        </p:attrNameLst>
                                      </p:cBhvr>
                                      <p:to>
                                        <p:strVal val="visible"/>
                                      </p:to>
                                    </p:set>
                                    <p:anim calcmode="lin" valueType="num">
                                      <p:cBhvr additive="base">
                                        <p:cTn id="43" dur="500" fill="hold"/>
                                        <p:tgtEl>
                                          <p:spTgt spid="888835">
                                            <p:txEl>
                                              <p:pRg st="12" end="1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88835">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888835">
                                            <p:txEl>
                                              <p:pRg st="13" end="13"/>
                                            </p:txEl>
                                          </p:spTgt>
                                        </p:tgtEl>
                                        <p:attrNameLst>
                                          <p:attrName>style.visibility</p:attrName>
                                        </p:attrNameLst>
                                      </p:cBhvr>
                                      <p:to>
                                        <p:strVal val="visible"/>
                                      </p:to>
                                    </p:set>
                                    <p:anim calcmode="lin" valueType="num">
                                      <p:cBhvr additive="base">
                                        <p:cTn id="47" dur="500" fill="hold"/>
                                        <p:tgtEl>
                                          <p:spTgt spid="888835">
                                            <p:txEl>
                                              <p:pRg st="13" end="1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888835">
                                            <p:txEl>
                                              <p:pRg st="13" end="13"/>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888835">
                                            <p:txEl>
                                              <p:pRg st="14" end="14"/>
                                            </p:txEl>
                                          </p:spTgt>
                                        </p:tgtEl>
                                        <p:attrNameLst>
                                          <p:attrName>style.visibility</p:attrName>
                                        </p:attrNameLst>
                                      </p:cBhvr>
                                      <p:to>
                                        <p:strVal val="visible"/>
                                      </p:to>
                                    </p:set>
                                    <p:anim calcmode="lin" valueType="num">
                                      <p:cBhvr additive="base">
                                        <p:cTn id="51" dur="500" fill="hold"/>
                                        <p:tgtEl>
                                          <p:spTgt spid="888835">
                                            <p:txEl>
                                              <p:pRg st="14" end="14"/>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8883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r>
              <a:rPr lang="en-US">
                <a:latin typeface="Helvetica" charset="0"/>
              </a:rPr>
              <a:t>Example of Multilevel Indexed Files</a:t>
            </a:r>
          </a:p>
        </p:txBody>
      </p:sp>
      <p:sp>
        <p:nvSpPr>
          <p:cNvPr id="889859" name="Rectangle 3"/>
          <p:cNvSpPr>
            <a:spLocks noGrp="1" noChangeArrowheads="1"/>
          </p:cNvSpPr>
          <p:nvPr>
            <p:ph type="body" idx="1"/>
          </p:nvPr>
        </p:nvSpPr>
        <p:spPr>
          <a:xfrm>
            <a:off x="0" y="685800"/>
            <a:ext cx="9144000" cy="6096000"/>
          </a:xfrm>
        </p:spPr>
        <p:txBody>
          <a:bodyPr/>
          <a:lstStyle/>
          <a:p>
            <a:pPr>
              <a:lnSpc>
                <a:spcPct val="80000"/>
              </a:lnSpc>
              <a:spcBef>
                <a:spcPct val="20000"/>
              </a:spcBef>
              <a:tabLst>
                <a:tab pos="1541463" algn="l"/>
              </a:tabLst>
            </a:pPr>
            <a:r>
              <a:rPr lang="en-US" dirty="0">
                <a:latin typeface="Helvetica" charset="0"/>
              </a:rPr>
              <a:t>Sample file in multilevel </a:t>
            </a:r>
            <a:br>
              <a:rPr lang="en-US" dirty="0">
                <a:latin typeface="Helvetica" charset="0"/>
              </a:rPr>
            </a:br>
            <a:r>
              <a:rPr lang="en-US" dirty="0">
                <a:latin typeface="Helvetica" charset="0"/>
              </a:rPr>
              <a:t>indexed format:</a:t>
            </a:r>
          </a:p>
          <a:p>
            <a:pPr lvl="1">
              <a:lnSpc>
                <a:spcPct val="80000"/>
              </a:lnSpc>
              <a:spcBef>
                <a:spcPct val="20000"/>
              </a:spcBef>
              <a:tabLst>
                <a:tab pos="1541463" algn="l"/>
              </a:tabLst>
            </a:pPr>
            <a:r>
              <a:rPr lang="en-US" dirty="0">
                <a:latin typeface="Helvetica" charset="0"/>
              </a:rPr>
              <a:t>How many accesses for </a:t>
            </a:r>
            <a:br>
              <a:rPr lang="en-US" dirty="0">
                <a:latin typeface="Helvetica" charset="0"/>
              </a:rPr>
            </a:br>
            <a:r>
              <a:rPr lang="en-US" dirty="0">
                <a:latin typeface="Helvetica" charset="0"/>
              </a:rPr>
              <a:t>block #23? (assume file </a:t>
            </a:r>
            <a:br>
              <a:rPr lang="en-US" dirty="0">
                <a:latin typeface="Helvetica" charset="0"/>
              </a:rPr>
            </a:br>
            <a:r>
              <a:rPr lang="en-US" dirty="0">
                <a:latin typeface="Helvetica" charset="0"/>
              </a:rPr>
              <a:t>header accessed on open)?</a:t>
            </a:r>
          </a:p>
          <a:p>
            <a:pPr lvl="2">
              <a:lnSpc>
                <a:spcPct val="80000"/>
              </a:lnSpc>
              <a:spcBef>
                <a:spcPct val="20000"/>
              </a:spcBef>
              <a:tabLst>
                <a:tab pos="1541463" algn="l"/>
              </a:tabLst>
            </a:pPr>
            <a:r>
              <a:rPr lang="en-US" dirty="0">
                <a:latin typeface="Helvetica" charset="0"/>
              </a:rPr>
              <a:t>Two: One for indirect block, </a:t>
            </a:r>
            <a:br>
              <a:rPr lang="en-US" dirty="0">
                <a:latin typeface="Helvetica" charset="0"/>
              </a:rPr>
            </a:br>
            <a:r>
              <a:rPr lang="en-US" dirty="0">
                <a:latin typeface="Helvetica" charset="0"/>
              </a:rPr>
              <a:t>one for data</a:t>
            </a:r>
          </a:p>
          <a:p>
            <a:pPr lvl="1">
              <a:lnSpc>
                <a:spcPct val="80000"/>
              </a:lnSpc>
              <a:spcBef>
                <a:spcPct val="20000"/>
              </a:spcBef>
              <a:tabLst>
                <a:tab pos="1541463" algn="l"/>
              </a:tabLst>
            </a:pPr>
            <a:r>
              <a:rPr lang="en-US" dirty="0">
                <a:latin typeface="Helvetica" charset="0"/>
              </a:rPr>
              <a:t>How about block #5?</a:t>
            </a:r>
          </a:p>
          <a:p>
            <a:pPr lvl="2">
              <a:lnSpc>
                <a:spcPct val="80000"/>
              </a:lnSpc>
              <a:spcBef>
                <a:spcPct val="20000"/>
              </a:spcBef>
              <a:tabLst>
                <a:tab pos="1541463" algn="l"/>
              </a:tabLst>
            </a:pPr>
            <a:r>
              <a:rPr lang="en-US" dirty="0">
                <a:latin typeface="Helvetica" charset="0"/>
              </a:rPr>
              <a:t>One: One for data</a:t>
            </a:r>
          </a:p>
          <a:p>
            <a:pPr lvl="1">
              <a:lnSpc>
                <a:spcPct val="80000"/>
              </a:lnSpc>
              <a:spcBef>
                <a:spcPct val="20000"/>
              </a:spcBef>
              <a:tabLst>
                <a:tab pos="1541463" algn="l"/>
              </a:tabLst>
            </a:pPr>
            <a:r>
              <a:rPr lang="en-US" dirty="0">
                <a:latin typeface="Helvetica" charset="0"/>
              </a:rPr>
              <a:t>Block #340?</a:t>
            </a:r>
          </a:p>
          <a:p>
            <a:pPr lvl="2">
              <a:lnSpc>
                <a:spcPct val="80000"/>
              </a:lnSpc>
              <a:spcBef>
                <a:spcPct val="20000"/>
              </a:spcBef>
              <a:tabLst>
                <a:tab pos="1541463" algn="l"/>
              </a:tabLst>
            </a:pPr>
            <a:r>
              <a:rPr lang="en-US" dirty="0">
                <a:latin typeface="Helvetica" charset="0"/>
              </a:rPr>
              <a:t>Three: double indirect block, </a:t>
            </a:r>
            <a:br>
              <a:rPr lang="en-US" dirty="0">
                <a:latin typeface="Helvetica" charset="0"/>
              </a:rPr>
            </a:br>
            <a:r>
              <a:rPr lang="en-US" dirty="0">
                <a:latin typeface="Helvetica" charset="0"/>
              </a:rPr>
              <a:t>indirect block, and data</a:t>
            </a:r>
          </a:p>
          <a:p>
            <a:pPr>
              <a:lnSpc>
                <a:spcPct val="80000"/>
              </a:lnSpc>
              <a:spcBef>
                <a:spcPct val="20000"/>
              </a:spcBef>
              <a:tabLst>
                <a:tab pos="1541463" algn="l"/>
              </a:tabLst>
            </a:pPr>
            <a:r>
              <a:rPr lang="en-US" dirty="0">
                <a:latin typeface="Helvetica" charset="0"/>
              </a:rPr>
              <a:t>UNIX 4.1 Pros and cons</a:t>
            </a:r>
          </a:p>
          <a:p>
            <a:pPr lvl="1">
              <a:lnSpc>
                <a:spcPct val="80000"/>
              </a:lnSpc>
              <a:spcBef>
                <a:spcPct val="20000"/>
              </a:spcBef>
              <a:tabLst>
                <a:tab pos="1541463" algn="l"/>
              </a:tabLst>
            </a:pPr>
            <a:r>
              <a:rPr lang="en-US" dirty="0">
                <a:latin typeface="Helvetica" charset="0"/>
              </a:rPr>
              <a:t>Pros: 	Simple (more or less)</a:t>
            </a:r>
            <a:br>
              <a:rPr lang="en-US" dirty="0">
                <a:latin typeface="Helvetica" charset="0"/>
              </a:rPr>
            </a:br>
            <a:r>
              <a:rPr lang="en-US" dirty="0">
                <a:latin typeface="Helvetica" charset="0"/>
              </a:rPr>
              <a:t>	Files can easily expand (up to a point)</a:t>
            </a:r>
            <a:br>
              <a:rPr lang="en-US" dirty="0">
                <a:latin typeface="Helvetica" charset="0"/>
              </a:rPr>
            </a:br>
            <a:r>
              <a:rPr lang="en-US" dirty="0">
                <a:latin typeface="Helvetica" charset="0"/>
              </a:rPr>
              <a:t>	Small files particularly cheap and easy</a:t>
            </a:r>
          </a:p>
          <a:p>
            <a:pPr lvl="1">
              <a:lnSpc>
                <a:spcPct val="80000"/>
              </a:lnSpc>
              <a:spcBef>
                <a:spcPct val="20000"/>
              </a:spcBef>
              <a:tabLst>
                <a:tab pos="1541463" algn="l"/>
              </a:tabLst>
            </a:pPr>
            <a:r>
              <a:rPr lang="en-US" dirty="0">
                <a:solidFill>
                  <a:schemeClr val="hlink"/>
                </a:solidFill>
                <a:latin typeface="Helvetica" charset="0"/>
              </a:rPr>
              <a:t>Cons:	Lots of seeks</a:t>
            </a:r>
            <a:br>
              <a:rPr lang="en-US" dirty="0">
                <a:solidFill>
                  <a:schemeClr val="hlink"/>
                </a:solidFill>
                <a:latin typeface="Helvetica" charset="0"/>
              </a:rPr>
            </a:br>
            <a:r>
              <a:rPr lang="en-US" dirty="0">
                <a:solidFill>
                  <a:schemeClr val="hlink"/>
                </a:solidFill>
                <a:latin typeface="Helvetica" charset="0"/>
              </a:rPr>
              <a:t>	Very large files must read many indirect blocks (four</a:t>
            </a:r>
            <a:br>
              <a:rPr lang="en-US" dirty="0">
                <a:solidFill>
                  <a:schemeClr val="hlink"/>
                </a:solidFill>
                <a:latin typeface="Helvetica" charset="0"/>
              </a:rPr>
            </a:br>
            <a:r>
              <a:rPr lang="en-US" dirty="0">
                <a:solidFill>
                  <a:schemeClr val="hlink"/>
                </a:solidFill>
                <a:latin typeface="Helvetica" charset="0"/>
              </a:rPr>
              <a:t> 	I/</a:t>
            </a:r>
            <a:r>
              <a:rPr lang="en-US" dirty="0" smtClean="0">
                <a:solidFill>
                  <a:schemeClr val="hlink"/>
                </a:solidFill>
                <a:latin typeface="Helvetica" charset="0"/>
              </a:rPr>
              <a:t>O’</a:t>
            </a:r>
            <a:r>
              <a:rPr lang="en-US" altLang="ja-JP" dirty="0" smtClean="0">
                <a:solidFill>
                  <a:schemeClr val="hlink"/>
                </a:solidFill>
                <a:latin typeface="Helvetica" charset="0"/>
              </a:rPr>
              <a:t>s </a:t>
            </a:r>
            <a:r>
              <a:rPr lang="en-US" altLang="ja-JP" dirty="0">
                <a:solidFill>
                  <a:schemeClr val="hlink"/>
                </a:solidFill>
                <a:latin typeface="Helvetica" charset="0"/>
              </a:rPr>
              <a:t>per block!)</a:t>
            </a:r>
          </a:p>
          <a:p>
            <a:pPr lvl="1">
              <a:lnSpc>
                <a:spcPct val="80000"/>
              </a:lnSpc>
              <a:spcBef>
                <a:spcPct val="20000"/>
              </a:spcBef>
              <a:buFontTx/>
              <a:buNone/>
              <a:tabLst>
                <a:tab pos="1541463" algn="l"/>
              </a:tabLst>
            </a:pPr>
            <a:endParaRPr lang="en-US" dirty="0">
              <a:solidFill>
                <a:schemeClr val="hlink"/>
              </a:solidFill>
              <a:latin typeface="Helvetica" charset="0"/>
            </a:endParaRPr>
          </a:p>
        </p:txBody>
      </p:sp>
      <p:pic>
        <p:nvPicPr>
          <p:cNvPr id="889862" name="Picture 6"/>
          <p:cNvPicPr>
            <a:picLocks noChangeAspect="1" noChangeArrowheads="1"/>
          </p:cNvPicPr>
          <p:nvPr/>
        </p:nvPicPr>
        <p:blipFill>
          <a:blip r:embed="rId3">
            <a:extLst>
              <a:ext uri="{28A0092B-C50C-407E-A947-70E740481C1C}">
                <a14:useLocalDpi xmlns:a14="http://schemas.microsoft.com/office/drawing/2010/main" val="0"/>
              </a:ext>
            </a:extLst>
          </a:blip>
          <a:srcRect l="4486" t="948" r="4706" b="948"/>
          <a:stretch>
            <a:fillRect/>
          </a:stretch>
        </p:blipFill>
        <p:spPr bwMode="auto">
          <a:xfrm>
            <a:off x="4876800" y="762000"/>
            <a:ext cx="4114800" cy="3333750"/>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55542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98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986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89859">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9859">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8985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9859">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9859">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89859">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89859">
                                            <p:txEl>
                                              <p:pRg st="7" end="7"/>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89859">
                                            <p:txEl>
                                              <p:pRg st="8" end="8"/>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898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990600" y="76200"/>
            <a:ext cx="7162800" cy="533400"/>
          </a:xfrm>
        </p:spPr>
        <p:txBody>
          <a:bodyPr/>
          <a:lstStyle/>
          <a:p>
            <a:r>
              <a:rPr lang="en-US">
                <a:latin typeface="Helvetica" pitchFamily="-83" charset="0"/>
                <a:ea typeface="ＭＳ Ｐゴシック" pitchFamily="-83" charset="-128"/>
              </a:rPr>
              <a:t>How do we actually access files?</a:t>
            </a:r>
          </a:p>
        </p:txBody>
      </p:sp>
      <p:sp>
        <p:nvSpPr>
          <p:cNvPr id="897027" name="Rectangle 3"/>
          <p:cNvSpPr>
            <a:spLocks noGrp="1" noChangeArrowheads="1"/>
          </p:cNvSpPr>
          <p:nvPr>
            <p:ph type="body" idx="1"/>
          </p:nvPr>
        </p:nvSpPr>
        <p:spPr>
          <a:xfrm>
            <a:off x="152400" y="838200"/>
            <a:ext cx="8991600" cy="5867400"/>
          </a:xfrm>
        </p:spPr>
        <p:txBody>
          <a:bodyPr/>
          <a:lstStyle/>
          <a:p>
            <a:pPr>
              <a:lnSpc>
                <a:spcPct val="100000"/>
              </a:lnSpc>
              <a:spcBef>
                <a:spcPct val="10000"/>
              </a:spcBef>
            </a:pPr>
            <a:r>
              <a:rPr lang="en-US" dirty="0">
                <a:latin typeface="Helvetica" pitchFamily="-83" charset="0"/>
                <a:ea typeface="ＭＳ Ｐゴシック" pitchFamily="-83" charset="-128"/>
              </a:rPr>
              <a:t>All information about a file contained in its file header</a:t>
            </a:r>
          </a:p>
          <a:p>
            <a:pPr lvl="1">
              <a:lnSpc>
                <a:spcPct val="100000"/>
              </a:lnSpc>
              <a:spcBef>
                <a:spcPct val="10000"/>
              </a:spcBef>
            </a:pPr>
            <a:r>
              <a:rPr lang="en-US" dirty="0">
                <a:latin typeface="Helvetica" pitchFamily="-83" charset="0"/>
                <a:ea typeface="ＭＳ Ｐゴシック" pitchFamily="-83" charset="-128"/>
              </a:rPr>
              <a:t>UNIX calls this an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inode</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2">
              <a:lnSpc>
                <a:spcPct val="100000"/>
              </a:lnSpc>
              <a:spcBef>
                <a:spcPct val="10000"/>
              </a:spcBef>
            </a:pPr>
            <a:r>
              <a:rPr lang="en-US" dirty="0" err="1">
                <a:latin typeface="Helvetica" pitchFamily="-83" charset="0"/>
                <a:ea typeface="ＭＳ Ｐゴシック" pitchFamily="-83" charset="-128"/>
              </a:rPr>
              <a:t>Inodes</a:t>
            </a:r>
            <a:r>
              <a:rPr lang="en-US" dirty="0">
                <a:latin typeface="Helvetica" pitchFamily="-83" charset="0"/>
                <a:ea typeface="ＭＳ Ｐゴシック" pitchFamily="-83" charset="-128"/>
              </a:rPr>
              <a:t> are global resources identified by index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inumber</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100000"/>
              </a:lnSpc>
              <a:spcBef>
                <a:spcPct val="10000"/>
              </a:spcBef>
            </a:pPr>
            <a:r>
              <a:rPr lang="en-US" dirty="0">
                <a:latin typeface="Helvetica" pitchFamily="-83" charset="0"/>
                <a:ea typeface="ＭＳ Ｐゴシック" pitchFamily="-83" charset="-128"/>
              </a:rPr>
              <a:t>Once you load the header structure, all </a:t>
            </a:r>
            <a:r>
              <a:rPr lang="en-US" dirty="0" smtClean="0">
                <a:latin typeface="Helvetica" pitchFamily="-83" charset="0"/>
                <a:ea typeface="ＭＳ Ｐゴシック" pitchFamily="-83" charset="-128"/>
              </a:rPr>
              <a:t>blocks </a:t>
            </a:r>
            <a:r>
              <a:rPr lang="en-US" dirty="0">
                <a:latin typeface="Helvetica" pitchFamily="-83" charset="0"/>
                <a:ea typeface="ＭＳ Ｐゴシック" pitchFamily="-83" charset="-128"/>
              </a:rPr>
              <a:t>of </a:t>
            </a:r>
            <a:r>
              <a:rPr lang="en-US" dirty="0" smtClean="0">
                <a:latin typeface="Helvetica" pitchFamily="-83" charset="0"/>
                <a:ea typeface="ＭＳ Ｐゴシック" pitchFamily="-83" charset="-128"/>
              </a:rPr>
              <a:t>file </a:t>
            </a:r>
            <a:r>
              <a:rPr lang="en-US" dirty="0">
                <a:latin typeface="Helvetica" pitchFamily="-83" charset="0"/>
                <a:ea typeface="ＭＳ Ｐゴシック" pitchFamily="-83" charset="-128"/>
              </a:rPr>
              <a:t>are locatable</a:t>
            </a:r>
          </a:p>
          <a:p>
            <a:pPr>
              <a:lnSpc>
                <a:spcPct val="100000"/>
              </a:lnSpc>
              <a:spcBef>
                <a:spcPct val="10000"/>
              </a:spcBef>
            </a:pPr>
            <a:endParaRPr lang="en-US" dirty="0" smtClean="0">
              <a:latin typeface="Helvetica" pitchFamily="-83" charset="0"/>
              <a:ea typeface="ＭＳ Ｐゴシック" pitchFamily="-83" charset="-128"/>
            </a:endParaRPr>
          </a:p>
          <a:p>
            <a:pPr>
              <a:lnSpc>
                <a:spcPct val="100000"/>
              </a:lnSpc>
              <a:spcBef>
                <a:spcPct val="10000"/>
              </a:spcBef>
            </a:pPr>
            <a:r>
              <a:rPr lang="en-US" dirty="0" smtClean="0">
                <a:latin typeface="Helvetica" pitchFamily="-83" charset="0"/>
                <a:ea typeface="ＭＳ Ｐゴシック" pitchFamily="-83" charset="-128"/>
              </a:rPr>
              <a:t>Question</a:t>
            </a:r>
            <a:r>
              <a:rPr lang="en-US" dirty="0">
                <a:latin typeface="Helvetica" pitchFamily="-83" charset="0"/>
                <a:ea typeface="ＭＳ Ｐゴシック" pitchFamily="-83" charset="-128"/>
              </a:rPr>
              <a:t>: how does the user ask for a particular file?</a:t>
            </a:r>
          </a:p>
          <a:p>
            <a:pPr lvl="1">
              <a:lnSpc>
                <a:spcPct val="100000"/>
              </a:lnSpc>
              <a:spcBef>
                <a:spcPct val="10000"/>
              </a:spcBef>
            </a:pPr>
            <a:r>
              <a:rPr lang="en-US" dirty="0">
                <a:latin typeface="Helvetica" pitchFamily="-83" charset="0"/>
                <a:ea typeface="ＭＳ Ｐゴシック" pitchFamily="-83" charset="-128"/>
              </a:rPr>
              <a:t>One option: user specifies an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by a number (index).</a:t>
            </a:r>
          </a:p>
          <a:p>
            <a:pPr lvl="2">
              <a:lnSpc>
                <a:spcPct val="100000"/>
              </a:lnSpc>
              <a:spcBef>
                <a:spcPct val="10000"/>
              </a:spcBef>
            </a:pPr>
            <a:r>
              <a:rPr lang="en-US" dirty="0">
                <a:latin typeface="Helvetica" pitchFamily="-83" charset="0"/>
                <a:ea typeface="ＭＳ Ｐゴシック" pitchFamily="-83" charset="-128"/>
              </a:rPr>
              <a:t>Imagine: open(</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14553344</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100000"/>
              </a:lnSpc>
              <a:spcBef>
                <a:spcPct val="10000"/>
              </a:spcBef>
            </a:pPr>
            <a:r>
              <a:rPr lang="en-US" dirty="0">
                <a:latin typeface="Helvetica" pitchFamily="-83" charset="0"/>
                <a:ea typeface="ＭＳ Ｐゴシック" pitchFamily="-83" charset="-128"/>
              </a:rPr>
              <a:t>Better option: specify by textual name</a:t>
            </a:r>
          </a:p>
          <a:p>
            <a:pPr lvl="2">
              <a:lnSpc>
                <a:spcPct val="100000"/>
              </a:lnSpc>
              <a:spcBef>
                <a:spcPct val="10000"/>
              </a:spcBef>
            </a:pPr>
            <a:r>
              <a:rPr lang="en-US" dirty="0">
                <a:latin typeface="Helvetica" pitchFamily="-83" charset="0"/>
                <a:ea typeface="ＭＳ Ｐゴシック" pitchFamily="-83" charset="-128"/>
              </a:rPr>
              <a:t>Have to map </a:t>
            </a:r>
            <a:r>
              <a:rPr lang="en-US" dirty="0" err="1">
                <a:latin typeface="Helvetica" pitchFamily="-83" charset="0"/>
                <a:ea typeface="ＭＳ Ｐゴシック" pitchFamily="-83" charset="-128"/>
              </a:rPr>
              <a:t>name</a:t>
            </a:r>
            <a:r>
              <a:rPr lang="en-US" dirty="0" err="1">
                <a:latin typeface="Helvetica" pitchFamily="-83" charset="0"/>
                <a:ea typeface="ＭＳ Ｐゴシック" pitchFamily="-83" charset="-128"/>
                <a:sym typeface="Symbol" pitchFamily="-83" charset="2"/>
              </a:rPr>
              <a:t>inumber</a:t>
            </a:r>
            <a:endParaRPr lang="en-US" dirty="0">
              <a:latin typeface="Helvetica" pitchFamily="-83" charset="0"/>
              <a:ea typeface="ＭＳ Ｐゴシック" pitchFamily="-83" charset="-128"/>
              <a:sym typeface="Symbol" pitchFamily="-83" charset="2"/>
            </a:endParaRPr>
          </a:p>
          <a:p>
            <a:pPr lvl="1">
              <a:lnSpc>
                <a:spcPct val="100000"/>
              </a:lnSpc>
              <a:spcBef>
                <a:spcPct val="10000"/>
              </a:spcBef>
            </a:pPr>
            <a:r>
              <a:rPr lang="en-US" dirty="0">
                <a:latin typeface="Helvetica" pitchFamily="-83" charset="0"/>
                <a:ea typeface="ＭＳ Ｐゴシック" pitchFamily="-83" charset="-128"/>
              </a:rPr>
              <a:t>Another option: Icon</a:t>
            </a:r>
          </a:p>
          <a:p>
            <a:pPr lvl="2">
              <a:lnSpc>
                <a:spcPct val="100000"/>
              </a:lnSpc>
              <a:spcBef>
                <a:spcPct val="10000"/>
              </a:spcBef>
            </a:pPr>
            <a:r>
              <a:rPr lang="en-US" dirty="0">
                <a:latin typeface="Helvetica" pitchFamily="-83" charset="0"/>
                <a:ea typeface="ＭＳ Ｐゴシック" pitchFamily="-83" charset="-128"/>
              </a:rPr>
              <a:t>This is how Apple made its money.  Graphical user interfaces. Point to a file and </a:t>
            </a:r>
            <a:r>
              <a:rPr lang="en-US" dirty="0" smtClean="0">
                <a:latin typeface="Helvetica" pitchFamily="-83" charset="0"/>
                <a:ea typeface="ＭＳ Ｐゴシック" pitchFamily="-83" charset="-128"/>
              </a:rPr>
              <a:t>click</a:t>
            </a:r>
          </a:p>
        </p:txBody>
      </p:sp>
    </p:spTree>
    <p:extLst>
      <p:ext uri="{BB962C8B-B14F-4D97-AF65-F5344CB8AC3E}">
        <p14:creationId xmlns:p14="http://schemas.microsoft.com/office/powerpoint/2010/main" val="372292253"/>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7027">
                                            <p:txEl>
                                              <p:pRg st="0" end="0"/>
                                            </p:txEl>
                                          </p:spTgt>
                                        </p:tgtEl>
                                        <p:attrNameLst>
                                          <p:attrName>style.visibility</p:attrName>
                                        </p:attrNameLst>
                                      </p:cBhvr>
                                      <p:to>
                                        <p:strVal val="visible"/>
                                      </p:to>
                                    </p:set>
                                    <p:anim calcmode="lin" valueType="num">
                                      <p:cBhvr additive="base">
                                        <p:cTn id="7" dur="500" fill="hold"/>
                                        <p:tgtEl>
                                          <p:spTgt spid="89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7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97027">
                                            <p:txEl>
                                              <p:pRg st="1" end="1"/>
                                            </p:txEl>
                                          </p:spTgt>
                                        </p:tgtEl>
                                        <p:attrNameLst>
                                          <p:attrName>style.visibility</p:attrName>
                                        </p:attrNameLst>
                                      </p:cBhvr>
                                      <p:to>
                                        <p:strVal val="visible"/>
                                      </p:to>
                                    </p:set>
                                    <p:anim calcmode="lin" valueType="num">
                                      <p:cBhvr additive="base">
                                        <p:cTn id="11" dur="500" fill="hold"/>
                                        <p:tgtEl>
                                          <p:spTgt spid="89702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97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7027">
                                            <p:txEl>
                                              <p:pRg st="2" end="2"/>
                                            </p:txEl>
                                          </p:spTgt>
                                        </p:tgtEl>
                                        <p:attrNameLst>
                                          <p:attrName>style.visibility</p:attrName>
                                        </p:attrNameLst>
                                      </p:cBhvr>
                                      <p:to>
                                        <p:strVal val="visible"/>
                                      </p:to>
                                    </p:set>
                                    <p:anim calcmode="lin" valueType="num">
                                      <p:cBhvr additive="base">
                                        <p:cTn id="15" dur="500" fill="hold"/>
                                        <p:tgtEl>
                                          <p:spTgt spid="89702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97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97027">
                                            <p:txEl>
                                              <p:pRg st="3" end="3"/>
                                            </p:txEl>
                                          </p:spTgt>
                                        </p:tgtEl>
                                        <p:attrNameLst>
                                          <p:attrName>style.visibility</p:attrName>
                                        </p:attrNameLst>
                                      </p:cBhvr>
                                      <p:to>
                                        <p:strVal val="visible"/>
                                      </p:to>
                                    </p:set>
                                    <p:anim calcmode="lin" valueType="num">
                                      <p:cBhvr additive="base">
                                        <p:cTn id="19" dur="500" fill="hold"/>
                                        <p:tgtEl>
                                          <p:spTgt spid="8970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70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97027">
                                            <p:txEl>
                                              <p:pRg st="5" end="5"/>
                                            </p:txEl>
                                          </p:spTgt>
                                        </p:tgtEl>
                                        <p:attrNameLst>
                                          <p:attrName>style.visibility</p:attrName>
                                        </p:attrNameLst>
                                      </p:cBhvr>
                                      <p:to>
                                        <p:strVal val="visible"/>
                                      </p:to>
                                    </p:set>
                                    <p:anim calcmode="lin" valueType="num">
                                      <p:cBhvr additive="base">
                                        <p:cTn id="25" dur="500" fill="hold"/>
                                        <p:tgtEl>
                                          <p:spTgt spid="89702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970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97027">
                                            <p:txEl>
                                              <p:pRg st="6" end="6"/>
                                            </p:txEl>
                                          </p:spTgt>
                                        </p:tgtEl>
                                        <p:attrNameLst>
                                          <p:attrName>style.visibility</p:attrName>
                                        </p:attrNameLst>
                                      </p:cBhvr>
                                      <p:to>
                                        <p:strVal val="visible"/>
                                      </p:to>
                                    </p:set>
                                    <p:anim calcmode="lin" valueType="num">
                                      <p:cBhvr additive="base">
                                        <p:cTn id="31" dur="500" fill="hold"/>
                                        <p:tgtEl>
                                          <p:spTgt spid="897027">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9702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897027">
                                            <p:txEl>
                                              <p:pRg st="7" end="7"/>
                                            </p:txEl>
                                          </p:spTgt>
                                        </p:tgtEl>
                                        <p:attrNameLst>
                                          <p:attrName>style.visibility</p:attrName>
                                        </p:attrNameLst>
                                      </p:cBhvr>
                                      <p:to>
                                        <p:strVal val="visible"/>
                                      </p:to>
                                    </p:set>
                                    <p:anim calcmode="lin" valueType="num">
                                      <p:cBhvr additive="base">
                                        <p:cTn id="35" dur="500" fill="hold"/>
                                        <p:tgtEl>
                                          <p:spTgt spid="897027">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970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897027">
                                            <p:txEl>
                                              <p:pRg st="8" end="8"/>
                                            </p:txEl>
                                          </p:spTgt>
                                        </p:tgtEl>
                                        <p:attrNameLst>
                                          <p:attrName>style.visibility</p:attrName>
                                        </p:attrNameLst>
                                      </p:cBhvr>
                                      <p:to>
                                        <p:strVal val="visible"/>
                                      </p:to>
                                    </p:set>
                                    <p:anim calcmode="lin" valueType="num">
                                      <p:cBhvr additive="base">
                                        <p:cTn id="41" dur="500" fill="hold"/>
                                        <p:tgtEl>
                                          <p:spTgt spid="897027">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97027">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97027">
                                            <p:txEl>
                                              <p:pRg st="9" end="9"/>
                                            </p:txEl>
                                          </p:spTgt>
                                        </p:tgtEl>
                                        <p:attrNameLst>
                                          <p:attrName>style.visibility</p:attrName>
                                        </p:attrNameLst>
                                      </p:cBhvr>
                                      <p:to>
                                        <p:strVal val="visible"/>
                                      </p:to>
                                    </p:set>
                                    <p:anim calcmode="lin" valueType="num">
                                      <p:cBhvr additive="base">
                                        <p:cTn id="45" dur="500" fill="hold"/>
                                        <p:tgtEl>
                                          <p:spTgt spid="897027">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970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97027">
                                            <p:txEl>
                                              <p:pRg st="10" end="10"/>
                                            </p:txEl>
                                          </p:spTgt>
                                        </p:tgtEl>
                                        <p:attrNameLst>
                                          <p:attrName>style.visibility</p:attrName>
                                        </p:attrNameLst>
                                      </p:cBhvr>
                                      <p:to>
                                        <p:strVal val="visible"/>
                                      </p:to>
                                    </p:set>
                                    <p:anim calcmode="lin" valueType="num">
                                      <p:cBhvr additive="base">
                                        <p:cTn id="51" dur="500" fill="hold"/>
                                        <p:tgtEl>
                                          <p:spTgt spid="897027">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97027">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897027">
                                            <p:txEl>
                                              <p:pRg st="11" end="11"/>
                                            </p:txEl>
                                          </p:spTgt>
                                        </p:tgtEl>
                                        <p:attrNameLst>
                                          <p:attrName>style.visibility</p:attrName>
                                        </p:attrNameLst>
                                      </p:cBhvr>
                                      <p:to>
                                        <p:strVal val="visible"/>
                                      </p:to>
                                    </p:set>
                                    <p:anim calcmode="lin" valueType="num">
                                      <p:cBhvr additive="base">
                                        <p:cTn id="55" dur="500" fill="hold"/>
                                        <p:tgtEl>
                                          <p:spTgt spid="897027">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9702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990600" y="76200"/>
            <a:ext cx="7162800" cy="533400"/>
          </a:xfrm>
        </p:spPr>
        <p:txBody>
          <a:bodyPr/>
          <a:lstStyle/>
          <a:p>
            <a:r>
              <a:rPr lang="en-US" dirty="0" smtClean="0">
                <a:latin typeface="Helvetica" pitchFamily="-83" charset="0"/>
                <a:ea typeface="ＭＳ Ｐゴシック" pitchFamily="-83" charset="-128"/>
              </a:rPr>
              <a:t>Naming</a:t>
            </a:r>
            <a:endParaRPr lang="en-US" dirty="0">
              <a:latin typeface="Helvetica" pitchFamily="-83" charset="0"/>
              <a:ea typeface="ＭＳ Ｐゴシック" pitchFamily="-83" charset="-128"/>
            </a:endParaRPr>
          </a:p>
        </p:txBody>
      </p:sp>
      <p:sp>
        <p:nvSpPr>
          <p:cNvPr id="897027" name="Rectangle 3"/>
          <p:cNvSpPr>
            <a:spLocks noGrp="1" noChangeArrowheads="1"/>
          </p:cNvSpPr>
          <p:nvPr>
            <p:ph type="body" idx="1"/>
          </p:nvPr>
        </p:nvSpPr>
        <p:spPr>
          <a:xfrm>
            <a:off x="152400" y="685800"/>
            <a:ext cx="8991600" cy="6019800"/>
          </a:xfrm>
        </p:spPr>
        <p:txBody>
          <a:bodyPr/>
          <a:lstStyle/>
          <a:p>
            <a:pPr>
              <a:lnSpc>
                <a:spcPct val="110000"/>
              </a:lnSpc>
              <a:spcBef>
                <a:spcPct val="10000"/>
              </a:spcBef>
            </a:pPr>
            <a:r>
              <a:rPr lang="en-US" dirty="0" smtClean="0">
                <a:solidFill>
                  <a:schemeClr val="hlink"/>
                </a:solidFill>
                <a:latin typeface="Helvetica" pitchFamily="-83" charset="0"/>
                <a:ea typeface="ＭＳ Ｐゴシック" pitchFamily="-83" charset="-128"/>
              </a:rPr>
              <a:t>Naming (name resolution):</a:t>
            </a:r>
            <a:r>
              <a:rPr lang="en-US" dirty="0" smtClean="0">
                <a:latin typeface="Helvetica" pitchFamily="-83" charset="0"/>
                <a:ea typeface="ＭＳ Ｐゴシック" pitchFamily="-83" charset="-128"/>
              </a:rPr>
              <a:t> process </a:t>
            </a:r>
            <a:r>
              <a:rPr lang="en-US" dirty="0">
                <a:latin typeface="Helvetica" pitchFamily="-83" charset="0"/>
                <a:ea typeface="ＭＳ Ｐゴシック" pitchFamily="-83" charset="-128"/>
              </a:rPr>
              <a:t>by which a system translates from user-visible names to system resources</a:t>
            </a:r>
          </a:p>
          <a:p>
            <a:pPr lvl="1">
              <a:lnSpc>
                <a:spcPct val="110000"/>
              </a:lnSpc>
              <a:spcBef>
                <a:spcPct val="10000"/>
              </a:spcBef>
            </a:pPr>
            <a:endParaRPr lang="en-US" dirty="0" smtClean="0">
              <a:latin typeface="Helvetica" pitchFamily="-83" charset="0"/>
              <a:ea typeface="ＭＳ Ｐゴシック" pitchFamily="-83" charset="-128"/>
            </a:endParaRPr>
          </a:p>
          <a:p>
            <a:pPr>
              <a:lnSpc>
                <a:spcPct val="110000"/>
              </a:lnSpc>
              <a:spcBef>
                <a:spcPct val="10000"/>
              </a:spcBef>
            </a:pPr>
            <a:r>
              <a:rPr lang="en-US" dirty="0" smtClean="0">
                <a:latin typeface="Helvetica" pitchFamily="-83" charset="0"/>
                <a:ea typeface="ＭＳ Ｐゴシック" pitchFamily="-83" charset="-128"/>
              </a:rPr>
              <a:t>In </a:t>
            </a:r>
            <a:r>
              <a:rPr lang="en-US" dirty="0">
                <a:latin typeface="Helvetica" pitchFamily="-83" charset="0"/>
                <a:ea typeface="ＭＳ Ｐゴシック" pitchFamily="-83" charset="-128"/>
              </a:rPr>
              <a:t>the case of files, need to translate from strings (textual names) or icons to </a:t>
            </a:r>
            <a:r>
              <a:rPr lang="en-US" dirty="0" err="1">
                <a:latin typeface="Helvetica" pitchFamily="-83" charset="0"/>
                <a:ea typeface="ＭＳ Ｐゴシック" pitchFamily="-83" charset="-128"/>
              </a:rPr>
              <a:t>inumbers</a:t>
            </a:r>
            <a:r>
              <a:rPr lang="en-US" dirty="0">
                <a:latin typeface="Helvetica" pitchFamily="-83" charset="0"/>
                <a:ea typeface="ＭＳ Ｐゴシック" pitchFamily="-83" charset="-128"/>
              </a:rPr>
              <a:t>/</a:t>
            </a:r>
            <a:r>
              <a:rPr lang="en-US" dirty="0" err="1">
                <a:latin typeface="Helvetica" pitchFamily="-83" charset="0"/>
                <a:ea typeface="ＭＳ Ｐゴシック" pitchFamily="-83" charset="-128"/>
              </a:rPr>
              <a:t>inodes</a:t>
            </a:r>
            <a:endParaRPr lang="en-US" dirty="0">
              <a:latin typeface="Helvetica" pitchFamily="-83" charset="0"/>
              <a:ea typeface="ＭＳ Ｐゴシック" pitchFamily="-83" charset="-128"/>
            </a:endParaRPr>
          </a:p>
          <a:p>
            <a:pPr lvl="1">
              <a:lnSpc>
                <a:spcPct val="110000"/>
              </a:lnSpc>
              <a:spcBef>
                <a:spcPct val="10000"/>
              </a:spcBef>
            </a:pPr>
            <a:endParaRPr lang="en-US" dirty="0" smtClean="0">
              <a:latin typeface="Helvetica" pitchFamily="-83" charset="0"/>
              <a:ea typeface="ＭＳ Ｐゴシック" pitchFamily="-83" charset="-128"/>
            </a:endParaRPr>
          </a:p>
          <a:p>
            <a:pPr>
              <a:lnSpc>
                <a:spcPct val="110000"/>
              </a:lnSpc>
              <a:spcBef>
                <a:spcPct val="10000"/>
              </a:spcBef>
            </a:pPr>
            <a:r>
              <a:rPr lang="en-US" dirty="0" smtClean="0">
                <a:latin typeface="Helvetica" pitchFamily="-83" charset="0"/>
                <a:ea typeface="ＭＳ Ｐゴシック" pitchFamily="-83" charset="-128"/>
              </a:rPr>
              <a:t>For </a:t>
            </a:r>
            <a:r>
              <a:rPr lang="en-US" dirty="0">
                <a:latin typeface="Helvetica" pitchFamily="-83" charset="0"/>
                <a:ea typeface="ＭＳ Ｐゴシック" pitchFamily="-83" charset="-128"/>
              </a:rPr>
              <a:t>global file systems, data may be spread over </a:t>
            </a:r>
            <a:r>
              <a:rPr lang="en-US" dirty="0" err="1">
                <a:latin typeface="Helvetica" pitchFamily="-83" charset="0"/>
                <a:ea typeface="ＭＳ Ｐゴシック" pitchFamily="-83" charset="-128"/>
              </a:rPr>
              <a:t>globe</a:t>
            </a:r>
            <a:r>
              <a:rPr lang="en-US" dirty="0" err="1">
                <a:latin typeface="Helvetica" pitchFamily="-83" charset="0"/>
                <a:ea typeface="ＭＳ Ｐゴシック" pitchFamily="-83" charset="-128"/>
                <a:sym typeface="Symbol" pitchFamily="-83" charset="2"/>
              </a:rPr>
              <a:t></a:t>
            </a:r>
            <a:r>
              <a:rPr lang="en-US" dirty="0" err="1">
                <a:latin typeface="Helvetica" pitchFamily="-83" charset="0"/>
                <a:ea typeface="ＭＳ Ｐゴシック" pitchFamily="-83" charset="-128"/>
              </a:rPr>
              <a:t>need</a:t>
            </a:r>
            <a:r>
              <a:rPr lang="en-US" dirty="0">
                <a:latin typeface="Helvetica" pitchFamily="-83" charset="0"/>
                <a:ea typeface="ＭＳ Ｐゴシック" pitchFamily="-83" charset="-128"/>
              </a:rPr>
              <a:t> to translate from strings or icons to some combination of physical server location and </a:t>
            </a:r>
            <a:r>
              <a:rPr lang="en-US" dirty="0" err="1">
                <a:latin typeface="Helvetica" pitchFamily="-83" charset="0"/>
                <a:ea typeface="ＭＳ Ｐゴシック" pitchFamily="-83" charset="-128"/>
              </a:rPr>
              <a:t>inumber</a:t>
            </a:r>
            <a:r>
              <a:rPr lang="en-US" dirty="0">
                <a:latin typeface="Helvetica" pitchFamily="-83" charset="0"/>
                <a:ea typeface="ＭＳ Ｐゴシック" pitchFamily="-83" charset="-128"/>
              </a:rPr>
              <a:t> </a:t>
            </a:r>
          </a:p>
          <a:p>
            <a:pPr>
              <a:lnSpc>
                <a:spcPct val="110000"/>
              </a:lnSpc>
              <a:spcBef>
                <a:spcPct val="10000"/>
              </a:spcBef>
            </a:pPr>
            <a:endParaRPr lang="en-US" dirty="0">
              <a:latin typeface="Helvetica" pitchFamily="-83" charset="0"/>
              <a:ea typeface="ＭＳ Ｐゴシック" pitchFamily="-83" charset="-128"/>
              <a:sym typeface="Symbol" pitchFamily="-83" charset="2"/>
            </a:endParaRPr>
          </a:p>
        </p:txBody>
      </p:sp>
    </p:spTree>
    <p:extLst>
      <p:ext uri="{BB962C8B-B14F-4D97-AF65-F5344CB8AC3E}">
        <p14:creationId xmlns:p14="http://schemas.microsoft.com/office/powerpoint/2010/main" val="4015194358"/>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7027">
                                            <p:txEl>
                                              <p:pRg st="0" end="0"/>
                                            </p:txEl>
                                          </p:spTgt>
                                        </p:tgtEl>
                                        <p:attrNameLst>
                                          <p:attrName>style.visibility</p:attrName>
                                        </p:attrNameLst>
                                      </p:cBhvr>
                                      <p:to>
                                        <p:strVal val="visible"/>
                                      </p:to>
                                    </p:set>
                                    <p:anim calcmode="lin" valueType="num">
                                      <p:cBhvr additive="base">
                                        <p:cTn id="7" dur="500" fill="hold"/>
                                        <p:tgtEl>
                                          <p:spTgt spid="897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7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7027">
                                            <p:txEl>
                                              <p:pRg st="2" end="2"/>
                                            </p:txEl>
                                          </p:spTgt>
                                        </p:tgtEl>
                                        <p:attrNameLst>
                                          <p:attrName>style.visibility</p:attrName>
                                        </p:attrNameLst>
                                      </p:cBhvr>
                                      <p:to>
                                        <p:strVal val="visible"/>
                                      </p:to>
                                    </p:set>
                                    <p:anim calcmode="lin" valueType="num">
                                      <p:cBhvr additive="base">
                                        <p:cTn id="13" dur="500" fill="hold"/>
                                        <p:tgtEl>
                                          <p:spTgt spid="89702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7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97027">
                                            <p:txEl>
                                              <p:pRg st="4" end="4"/>
                                            </p:txEl>
                                          </p:spTgt>
                                        </p:tgtEl>
                                        <p:attrNameLst>
                                          <p:attrName>style.visibility</p:attrName>
                                        </p:attrNameLst>
                                      </p:cBhvr>
                                      <p:to>
                                        <p:strVal val="visible"/>
                                      </p:to>
                                    </p:set>
                                    <p:anim calcmode="lin" valueType="num">
                                      <p:cBhvr additive="base">
                                        <p:cTn id="19" dur="500" fill="hold"/>
                                        <p:tgtEl>
                                          <p:spTgt spid="89702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7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Directories</a:t>
            </a:r>
          </a:p>
        </p:txBody>
      </p:sp>
      <p:sp>
        <p:nvSpPr>
          <p:cNvPr id="909315" name="Rectangle 3"/>
          <p:cNvSpPr>
            <a:spLocks noGrp="1" noChangeArrowheads="1"/>
          </p:cNvSpPr>
          <p:nvPr>
            <p:ph type="body" idx="1"/>
          </p:nvPr>
        </p:nvSpPr>
        <p:spPr>
          <a:xfrm>
            <a:off x="241300" y="838200"/>
            <a:ext cx="8597900" cy="6019800"/>
          </a:xfrm>
        </p:spPr>
        <p:txBody>
          <a:bodyPr/>
          <a:lstStyle/>
          <a:p>
            <a:pPr>
              <a:spcBef>
                <a:spcPct val="5000"/>
              </a:spcBef>
            </a:pPr>
            <a:r>
              <a:rPr lang="en-US" dirty="0">
                <a:solidFill>
                  <a:schemeClr val="hlink"/>
                </a:solidFill>
                <a:latin typeface="Helvetica" pitchFamily="-83" charset="0"/>
                <a:ea typeface="ＭＳ Ｐゴシック" pitchFamily="-83" charset="-128"/>
                <a:sym typeface="Symbol" pitchFamily="-83" charset="2"/>
              </a:rPr>
              <a:t>Directory</a:t>
            </a:r>
            <a:r>
              <a:rPr lang="en-US" dirty="0">
                <a:latin typeface="Helvetica" pitchFamily="-83" charset="0"/>
                <a:ea typeface="ＭＳ Ｐゴシック" pitchFamily="-83" charset="-128"/>
                <a:sym typeface="Symbol" pitchFamily="-83" charset="2"/>
              </a:rPr>
              <a:t>: a relation used for naming</a:t>
            </a:r>
          </a:p>
          <a:p>
            <a:pPr lvl="1">
              <a:spcBef>
                <a:spcPct val="5000"/>
              </a:spcBef>
            </a:pPr>
            <a:r>
              <a:rPr lang="en-US" dirty="0">
                <a:latin typeface="Helvetica" pitchFamily="-83" charset="0"/>
                <a:ea typeface="ＭＳ Ｐゴシック" pitchFamily="-83" charset="-128"/>
                <a:sym typeface="Symbol" pitchFamily="-83" charset="2"/>
              </a:rPr>
              <a:t>Just a table of (file name, </a:t>
            </a:r>
            <a:r>
              <a:rPr lang="en-US" dirty="0" err="1">
                <a:latin typeface="Helvetica" pitchFamily="-83" charset="0"/>
                <a:ea typeface="ＭＳ Ｐゴシック" pitchFamily="-83" charset="-128"/>
                <a:sym typeface="Symbol" pitchFamily="-83" charset="2"/>
              </a:rPr>
              <a:t>inumber</a:t>
            </a:r>
            <a:r>
              <a:rPr lang="en-US" dirty="0">
                <a:latin typeface="Helvetica" pitchFamily="-83" charset="0"/>
                <a:ea typeface="ＭＳ Ｐゴシック" pitchFamily="-83" charset="-128"/>
                <a:sym typeface="Symbol" pitchFamily="-83" charset="2"/>
              </a:rPr>
              <a:t>) pairs</a:t>
            </a:r>
          </a:p>
          <a:p>
            <a:pPr>
              <a:spcBef>
                <a:spcPct val="5000"/>
              </a:spcBef>
            </a:pPr>
            <a:endParaRPr lang="en-US" dirty="0">
              <a:latin typeface="Helvetica" pitchFamily="-83" charset="0"/>
              <a:ea typeface="ＭＳ Ｐゴシック" pitchFamily="-83" charset="-128"/>
              <a:sym typeface="Symbol" pitchFamily="-83" charset="2"/>
            </a:endParaRPr>
          </a:p>
          <a:p>
            <a:pPr>
              <a:spcBef>
                <a:spcPct val="5000"/>
              </a:spcBef>
            </a:pPr>
            <a:r>
              <a:rPr lang="en-US" dirty="0">
                <a:latin typeface="Helvetica" pitchFamily="-83" charset="0"/>
                <a:ea typeface="ＭＳ Ｐゴシック" pitchFamily="-83" charset="-128"/>
                <a:sym typeface="Symbol" pitchFamily="-83" charset="2"/>
              </a:rPr>
              <a:t>How are directories constructed?</a:t>
            </a:r>
          </a:p>
          <a:p>
            <a:pPr lvl="1">
              <a:spcBef>
                <a:spcPct val="5000"/>
              </a:spcBef>
            </a:pPr>
            <a:r>
              <a:rPr lang="en-US" dirty="0">
                <a:latin typeface="Helvetica" pitchFamily="-83" charset="0"/>
                <a:ea typeface="ＭＳ Ｐゴシック" pitchFamily="-83" charset="-128"/>
                <a:sym typeface="Symbol" pitchFamily="-83" charset="2"/>
              </a:rPr>
              <a:t>Directories often stored in files</a:t>
            </a:r>
          </a:p>
          <a:p>
            <a:pPr lvl="2">
              <a:spcBef>
                <a:spcPct val="5000"/>
              </a:spcBef>
            </a:pPr>
            <a:r>
              <a:rPr lang="en-US" dirty="0">
                <a:latin typeface="Helvetica" pitchFamily="-83" charset="0"/>
                <a:ea typeface="ＭＳ Ｐゴシック" pitchFamily="-83" charset="-128"/>
                <a:sym typeface="Symbol" pitchFamily="-83" charset="2"/>
              </a:rPr>
              <a:t>Reuse of existing mechanism</a:t>
            </a:r>
          </a:p>
          <a:p>
            <a:pPr lvl="2">
              <a:spcBef>
                <a:spcPct val="5000"/>
              </a:spcBef>
            </a:pPr>
            <a:r>
              <a:rPr lang="en-US" dirty="0">
                <a:latin typeface="Helvetica" pitchFamily="-83" charset="0"/>
                <a:ea typeface="ＭＳ Ｐゴシック" pitchFamily="-83" charset="-128"/>
                <a:sym typeface="Symbol" pitchFamily="-83" charset="2"/>
              </a:rPr>
              <a:t>Directory named by </a:t>
            </a:r>
            <a:r>
              <a:rPr lang="en-US" dirty="0" err="1">
                <a:latin typeface="Helvetica" pitchFamily="-83" charset="0"/>
                <a:ea typeface="ＭＳ Ｐゴシック" pitchFamily="-83" charset="-128"/>
                <a:sym typeface="Symbol" pitchFamily="-83" charset="2"/>
              </a:rPr>
              <a:t>inode</a:t>
            </a:r>
            <a:r>
              <a:rPr lang="en-US" dirty="0">
                <a:latin typeface="Helvetica" pitchFamily="-83" charset="0"/>
                <a:ea typeface="ＭＳ Ｐゴシック" pitchFamily="-83" charset="-128"/>
                <a:sym typeface="Symbol" pitchFamily="-83" charset="2"/>
              </a:rPr>
              <a:t>/</a:t>
            </a:r>
            <a:r>
              <a:rPr lang="en-US" dirty="0" err="1">
                <a:latin typeface="Helvetica" pitchFamily="-83" charset="0"/>
                <a:ea typeface="ＭＳ Ｐゴシック" pitchFamily="-83" charset="-128"/>
                <a:sym typeface="Symbol" pitchFamily="-83" charset="2"/>
              </a:rPr>
              <a:t>inumber</a:t>
            </a:r>
            <a:r>
              <a:rPr lang="en-US" dirty="0">
                <a:latin typeface="Helvetica" pitchFamily="-83" charset="0"/>
                <a:ea typeface="ＭＳ Ｐゴシック" pitchFamily="-83" charset="-128"/>
                <a:sym typeface="Symbol" pitchFamily="-83" charset="2"/>
              </a:rPr>
              <a:t> like other files</a:t>
            </a:r>
          </a:p>
          <a:p>
            <a:pPr lvl="1">
              <a:spcBef>
                <a:spcPct val="5000"/>
              </a:spcBef>
            </a:pPr>
            <a:r>
              <a:rPr lang="en-US" dirty="0">
                <a:latin typeface="Helvetica" pitchFamily="-83" charset="0"/>
                <a:ea typeface="ＭＳ Ｐゴシック" pitchFamily="-83" charset="-128"/>
                <a:sym typeface="Symbol" pitchFamily="-83" charset="2"/>
              </a:rPr>
              <a:t>Needs to be quickly searchable</a:t>
            </a:r>
          </a:p>
          <a:p>
            <a:pPr lvl="2">
              <a:spcBef>
                <a:spcPct val="5000"/>
              </a:spcBef>
            </a:pPr>
            <a:r>
              <a:rPr lang="en-US" dirty="0">
                <a:latin typeface="Helvetica" pitchFamily="-83" charset="0"/>
                <a:ea typeface="ＭＳ Ｐゴシック" pitchFamily="-83" charset="-128"/>
              </a:rPr>
              <a:t>Options: Simple list or </a:t>
            </a:r>
            <a:r>
              <a:rPr lang="en-US" dirty="0" err="1">
                <a:latin typeface="Helvetica" pitchFamily="-83" charset="0"/>
                <a:ea typeface="ＭＳ Ｐゴシック" pitchFamily="-83" charset="-128"/>
              </a:rPr>
              <a:t>Hashtable</a:t>
            </a:r>
            <a:endParaRPr lang="en-US" dirty="0">
              <a:latin typeface="Helvetica" pitchFamily="-83" charset="0"/>
              <a:ea typeface="ＭＳ Ｐゴシック" pitchFamily="-83" charset="-128"/>
            </a:endParaRPr>
          </a:p>
          <a:p>
            <a:pPr lvl="2">
              <a:spcBef>
                <a:spcPct val="5000"/>
              </a:spcBef>
            </a:pPr>
            <a:r>
              <a:rPr lang="en-US" dirty="0">
                <a:latin typeface="Helvetica" pitchFamily="-83" charset="0"/>
                <a:ea typeface="ＭＳ Ｐゴシック" pitchFamily="-83" charset="-128"/>
              </a:rPr>
              <a:t>Can be cached into memory in easier form to search</a:t>
            </a:r>
          </a:p>
          <a:p>
            <a:pPr>
              <a:spcBef>
                <a:spcPct val="5000"/>
              </a:spcBef>
            </a:pPr>
            <a:endParaRPr lang="en-US" dirty="0">
              <a:latin typeface="Helvetica" pitchFamily="-83" charset="0"/>
              <a:ea typeface="ＭＳ Ｐゴシック" pitchFamily="-83" charset="-128"/>
            </a:endParaRPr>
          </a:p>
          <a:p>
            <a:pPr>
              <a:spcBef>
                <a:spcPct val="5000"/>
              </a:spcBef>
            </a:pPr>
            <a:r>
              <a:rPr lang="en-US" dirty="0">
                <a:latin typeface="Helvetica" pitchFamily="-83" charset="0"/>
                <a:ea typeface="ＭＳ Ｐゴシック" pitchFamily="-83" charset="-128"/>
              </a:rPr>
              <a:t>How are directories modified?</a:t>
            </a:r>
          </a:p>
          <a:p>
            <a:pPr lvl="1">
              <a:spcBef>
                <a:spcPct val="5000"/>
              </a:spcBef>
            </a:pPr>
            <a:r>
              <a:rPr lang="en-US" dirty="0">
                <a:latin typeface="Helvetica" pitchFamily="-83" charset="0"/>
                <a:ea typeface="ＭＳ Ｐゴシック" pitchFamily="-83" charset="-128"/>
              </a:rPr>
              <a:t>Originally, direct read/write of special file</a:t>
            </a:r>
          </a:p>
          <a:p>
            <a:pPr lvl="1">
              <a:spcBef>
                <a:spcPct val="5000"/>
              </a:spcBef>
            </a:pPr>
            <a:r>
              <a:rPr lang="en-US" dirty="0">
                <a:latin typeface="Helvetica" pitchFamily="-83" charset="0"/>
                <a:ea typeface="ＭＳ Ｐゴシック" pitchFamily="-83" charset="-128"/>
              </a:rPr>
              <a:t>System calls for manipulation: </a:t>
            </a:r>
            <a:r>
              <a:rPr lang="en-US" dirty="0" err="1">
                <a:latin typeface="Courier New" pitchFamily="-83" charset="0"/>
                <a:ea typeface="ＭＳ Ｐゴシック" pitchFamily="-83" charset="-128"/>
              </a:rPr>
              <a:t>mkdir</a:t>
            </a:r>
            <a:r>
              <a:rPr lang="en-US" dirty="0">
                <a:latin typeface="Comic Sans MS" pitchFamily="-83" charset="0"/>
                <a:ea typeface="ＭＳ Ｐゴシック" pitchFamily="-83" charset="-128"/>
              </a:rPr>
              <a:t>, </a:t>
            </a:r>
            <a:r>
              <a:rPr lang="en-US" dirty="0" err="1">
                <a:latin typeface="Courier New" pitchFamily="-83" charset="0"/>
                <a:ea typeface="ＭＳ Ｐゴシック" pitchFamily="-83" charset="-128"/>
              </a:rPr>
              <a:t>rmdir</a:t>
            </a:r>
            <a:endParaRPr lang="en-US" dirty="0">
              <a:latin typeface="Courier New" pitchFamily="-83" charset="0"/>
              <a:ea typeface="ＭＳ Ｐゴシック" pitchFamily="-83" charset="-128"/>
            </a:endParaRPr>
          </a:p>
          <a:p>
            <a:pPr lvl="1">
              <a:spcBef>
                <a:spcPct val="5000"/>
              </a:spcBef>
            </a:pPr>
            <a:r>
              <a:rPr lang="en-US" dirty="0">
                <a:latin typeface="Helvetica" pitchFamily="-83" charset="0"/>
                <a:ea typeface="ＭＳ Ｐゴシック" pitchFamily="-83" charset="-128"/>
              </a:rPr>
              <a:t>Ties to file creation/destruction</a:t>
            </a:r>
          </a:p>
          <a:p>
            <a:pPr lvl="2">
              <a:spcBef>
                <a:spcPct val="5000"/>
              </a:spcBef>
            </a:pPr>
            <a:r>
              <a:rPr lang="en-US" dirty="0">
                <a:latin typeface="Helvetica" pitchFamily="-83" charset="0"/>
                <a:ea typeface="ＭＳ Ｐゴシック" pitchFamily="-83" charset="-128"/>
              </a:rPr>
              <a:t>On creating a file by name, new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grabbed and associated with new file in particular directory</a:t>
            </a:r>
          </a:p>
        </p:txBody>
      </p:sp>
    </p:spTree>
    <p:extLst>
      <p:ext uri="{BB962C8B-B14F-4D97-AF65-F5344CB8AC3E}">
        <p14:creationId xmlns:p14="http://schemas.microsoft.com/office/powerpoint/2010/main" val="4198412371"/>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Directory Structure</a:t>
            </a:r>
          </a:p>
        </p:txBody>
      </p:sp>
      <p:sp>
        <p:nvSpPr>
          <p:cNvPr id="904195" name="Rectangle 3"/>
          <p:cNvSpPr>
            <a:spLocks noGrp="1" noChangeArrowheads="1"/>
          </p:cNvSpPr>
          <p:nvPr>
            <p:ph type="body" idx="1"/>
          </p:nvPr>
        </p:nvSpPr>
        <p:spPr>
          <a:xfrm>
            <a:off x="76200" y="4114800"/>
            <a:ext cx="8915400" cy="2514600"/>
          </a:xfrm>
        </p:spPr>
        <p:txBody>
          <a:bodyPr/>
          <a:lstStyle/>
          <a:p>
            <a:pPr>
              <a:spcBef>
                <a:spcPct val="0"/>
              </a:spcBef>
            </a:pPr>
            <a:r>
              <a:rPr lang="en-US" dirty="0">
                <a:latin typeface="Helvetica" pitchFamily="-83" charset="0"/>
                <a:ea typeface="ＭＳ Ｐゴシック" pitchFamily="-83" charset="-128"/>
              </a:rPr>
              <a:t>Not really a hierarchy!</a:t>
            </a:r>
          </a:p>
          <a:p>
            <a:pPr lvl="1">
              <a:spcBef>
                <a:spcPct val="0"/>
              </a:spcBef>
            </a:pPr>
            <a:r>
              <a:rPr lang="en-US" dirty="0">
                <a:latin typeface="Helvetica" pitchFamily="-83" charset="0"/>
                <a:ea typeface="ＭＳ Ｐゴシック" pitchFamily="-83" charset="-128"/>
              </a:rPr>
              <a:t>Many systems allow directory structure to be organized as an acyclic graph or even a (potentially) cyclic graph</a:t>
            </a:r>
          </a:p>
          <a:p>
            <a:pPr lvl="1">
              <a:spcBef>
                <a:spcPct val="0"/>
              </a:spcBef>
            </a:pPr>
            <a:r>
              <a:rPr lang="en-US" dirty="0">
                <a:latin typeface="Helvetica" pitchFamily="-83" charset="0"/>
                <a:ea typeface="ＭＳ Ｐゴシック" pitchFamily="-83" charset="-128"/>
              </a:rPr>
              <a:t>Hard Links: different names for the same file</a:t>
            </a:r>
          </a:p>
          <a:p>
            <a:pPr lvl="2">
              <a:spcBef>
                <a:spcPct val="0"/>
              </a:spcBef>
            </a:pPr>
            <a:r>
              <a:rPr lang="en-US" dirty="0">
                <a:latin typeface="Helvetica" pitchFamily="-83" charset="0"/>
                <a:ea typeface="ＭＳ Ｐゴシック" pitchFamily="-83" charset="-128"/>
              </a:rPr>
              <a:t>Multiple directory entries point at the same file</a:t>
            </a:r>
          </a:p>
          <a:p>
            <a:pPr lvl="1">
              <a:spcBef>
                <a:spcPct val="0"/>
              </a:spcBef>
            </a:pPr>
            <a:r>
              <a:rPr lang="en-US" dirty="0">
                <a:latin typeface="Helvetica" pitchFamily="-83" charset="0"/>
                <a:ea typeface="ＭＳ Ｐゴシック" pitchFamily="-83" charset="-128"/>
              </a:rPr>
              <a:t>Soft Links: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shortcut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pointers to other files</a:t>
            </a:r>
          </a:p>
          <a:p>
            <a:pPr lvl="2">
              <a:spcBef>
                <a:spcPct val="0"/>
              </a:spcBef>
            </a:pPr>
            <a:r>
              <a:rPr lang="en-US" dirty="0">
                <a:latin typeface="Helvetica" pitchFamily="-83" charset="0"/>
                <a:ea typeface="ＭＳ Ｐゴシック" pitchFamily="-83" charset="-128"/>
              </a:rPr>
              <a:t>Implemented by storing the logical name of actual </a:t>
            </a:r>
            <a:r>
              <a:rPr lang="en-US" dirty="0" smtClean="0">
                <a:latin typeface="Helvetica" pitchFamily="-83" charset="0"/>
                <a:ea typeface="ＭＳ Ｐゴシック" pitchFamily="-83" charset="-128"/>
              </a:rPr>
              <a:t>file</a:t>
            </a:r>
            <a:endParaRPr lang="en-US" dirty="0">
              <a:latin typeface="Helvetica" pitchFamily="-83" charset="0"/>
              <a:ea typeface="ＭＳ Ｐゴシック" pitchFamily="-83" charset="-128"/>
            </a:endParaRPr>
          </a:p>
        </p:txBody>
      </p:sp>
      <p:pic>
        <p:nvPicPr>
          <p:cNvPr id="904196" name="Picture 4"/>
          <p:cNvPicPr>
            <a:picLocks noChangeAspect="1" noChangeArrowheads="1"/>
          </p:cNvPicPr>
          <p:nvPr/>
        </p:nvPicPr>
        <p:blipFill>
          <a:blip r:embed="rId3"/>
          <a:srcRect l="620" t="10770" r="1062" b="11035"/>
          <a:stretch>
            <a:fillRect/>
          </a:stretch>
        </p:blipFill>
        <p:spPr bwMode="auto">
          <a:xfrm>
            <a:off x="2286000" y="931862"/>
            <a:ext cx="5338882" cy="3182938"/>
          </a:xfrm>
          <a:prstGeom prst="rect">
            <a:avLst/>
          </a:prstGeom>
          <a:noFill/>
          <a:ln w="38100" cmpd="dbl">
            <a:solidFill>
              <a:srgbClr val="CC6600"/>
            </a:solidFill>
            <a:miter lim="800000"/>
            <a:headEnd/>
            <a:tailEnd/>
          </a:ln>
        </p:spPr>
      </p:pic>
    </p:spTree>
    <p:extLst>
      <p:ext uri="{BB962C8B-B14F-4D97-AF65-F5344CB8AC3E}">
        <p14:creationId xmlns:p14="http://schemas.microsoft.com/office/powerpoint/2010/main" val="301740656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4195">
                                            <p:txEl>
                                              <p:pRg st="0" end="0"/>
                                            </p:txEl>
                                          </p:spTgt>
                                        </p:tgtEl>
                                        <p:attrNameLst>
                                          <p:attrName>style.visibility</p:attrName>
                                        </p:attrNameLst>
                                      </p:cBhvr>
                                      <p:to>
                                        <p:strVal val="visible"/>
                                      </p:to>
                                    </p:set>
                                    <p:anim calcmode="lin" valueType="num">
                                      <p:cBhvr additive="base">
                                        <p:cTn id="7" dur="500" fill="hold"/>
                                        <p:tgtEl>
                                          <p:spTgt spid="904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41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04196"/>
                                        </p:tgtEl>
                                        <p:attrNameLst>
                                          <p:attrName>style.visibility</p:attrName>
                                        </p:attrNameLst>
                                      </p:cBhvr>
                                      <p:to>
                                        <p:strVal val="visible"/>
                                      </p:to>
                                    </p:set>
                                    <p:anim calcmode="lin" valueType="num">
                                      <p:cBhvr additive="base">
                                        <p:cTn id="11" dur="500" fill="hold"/>
                                        <p:tgtEl>
                                          <p:spTgt spid="904196"/>
                                        </p:tgtEl>
                                        <p:attrNameLst>
                                          <p:attrName>ppt_x</p:attrName>
                                        </p:attrNameLst>
                                      </p:cBhvr>
                                      <p:tavLst>
                                        <p:tav tm="0">
                                          <p:val>
                                            <p:strVal val="1+#ppt_w/2"/>
                                          </p:val>
                                        </p:tav>
                                        <p:tav tm="100000">
                                          <p:val>
                                            <p:strVal val="#ppt_x"/>
                                          </p:val>
                                        </p:tav>
                                      </p:tavLst>
                                    </p:anim>
                                    <p:anim calcmode="lin" valueType="num">
                                      <p:cBhvr additive="base">
                                        <p:cTn id="12" dur="500" fill="hold"/>
                                        <p:tgtEl>
                                          <p:spTgt spid="90419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04195">
                                            <p:txEl>
                                              <p:pRg st="1" end="1"/>
                                            </p:txEl>
                                          </p:spTgt>
                                        </p:tgtEl>
                                        <p:attrNameLst>
                                          <p:attrName>style.visibility</p:attrName>
                                        </p:attrNameLst>
                                      </p:cBhvr>
                                      <p:to>
                                        <p:strVal val="visible"/>
                                      </p:to>
                                    </p:set>
                                    <p:anim calcmode="lin" valueType="num">
                                      <p:cBhvr additive="base">
                                        <p:cTn id="15" dur="500" fill="hold"/>
                                        <p:tgtEl>
                                          <p:spTgt spid="904195">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04195">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04195">
                                            <p:txEl>
                                              <p:pRg st="2" end="2"/>
                                            </p:txEl>
                                          </p:spTgt>
                                        </p:tgtEl>
                                        <p:attrNameLst>
                                          <p:attrName>style.visibility</p:attrName>
                                        </p:attrNameLst>
                                      </p:cBhvr>
                                      <p:to>
                                        <p:strVal val="visible"/>
                                      </p:to>
                                    </p:set>
                                    <p:anim calcmode="lin" valueType="num">
                                      <p:cBhvr additive="base">
                                        <p:cTn id="19" dur="500" fill="hold"/>
                                        <p:tgtEl>
                                          <p:spTgt spid="904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419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04195">
                                            <p:txEl>
                                              <p:pRg st="3" end="3"/>
                                            </p:txEl>
                                          </p:spTgt>
                                        </p:tgtEl>
                                        <p:attrNameLst>
                                          <p:attrName>style.visibility</p:attrName>
                                        </p:attrNameLst>
                                      </p:cBhvr>
                                      <p:to>
                                        <p:strVal val="visible"/>
                                      </p:to>
                                    </p:set>
                                    <p:anim calcmode="lin" valueType="num">
                                      <p:cBhvr additive="base">
                                        <p:cTn id="23" dur="500" fill="hold"/>
                                        <p:tgtEl>
                                          <p:spTgt spid="90419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0419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04195">
                                            <p:txEl>
                                              <p:pRg st="4" end="4"/>
                                            </p:txEl>
                                          </p:spTgt>
                                        </p:tgtEl>
                                        <p:attrNameLst>
                                          <p:attrName>style.visibility</p:attrName>
                                        </p:attrNameLst>
                                      </p:cBhvr>
                                      <p:to>
                                        <p:strVal val="visible"/>
                                      </p:to>
                                    </p:set>
                                    <p:anim calcmode="lin" valueType="num">
                                      <p:cBhvr additive="base">
                                        <p:cTn id="27" dur="500" fill="hold"/>
                                        <p:tgtEl>
                                          <p:spTgt spid="90419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0419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04195">
                                            <p:txEl>
                                              <p:pRg st="5" end="5"/>
                                            </p:txEl>
                                          </p:spTgt>
                                        </p:tgtEl>
                                        <p:attrNameLst>
                                          <p:attrName>style.visibility</p:attrName>
                                        </p:attrNameLst>
                                      </p:cBhvr>
                                      <p:to>
                                        <p:strVal val="visible"/>
                                      </p:to>
                                    </p:set>
                                    <p:anim calcmode="lin" valueType="num">
                                      <p:cBhvr additive="base">
                                        <p:cTn id="31" dur="500" fill="hold"/>
                                        <p:tgtEl>
                                          <p:spTgt spid="90419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04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r>
              <a:rPr lang="en-US">
                <a:latin typeface="Helvetica" pitchFamily="-83" charset="0"/>
                <a:ea typeface="ＭＳ Ｐゴシック" pitchFamily="-83" charset="-128"/>
              </a:rPr>
              <a:t>Directory Structure (Con’t)</a:t>
            </a:r>
          </a:p>
        </p:txBody>
      </p:sp>
      <p:sp>
        <p:nvSpPr>
          <p:cNvPr id="92162" name="Rectangle 3"/>
          <p:cNvSpPr>
            <a:spLocks noGrp="1" noChangeArrowheads="1"/>
          </p:cNvSpPr>
          <p:nvPr>
            <p:ph type="body" idx="1"/>
          </p:nvPr>
        </p:nvSpPr>
        <p:spPr>
          <a:xfrm>
            <a:off x="152400" y="990600"/>
            <a:ext cx="8839200" cy="5486400"/>
          </a:xfrm>
        </p:spPr>
        <p:txBody>
          <a:bodyPr/>
          <a:lstStyle/>
          <a:p>
            <a:pPr>
              <a:lnSpc>
                <a:spcPct val="80000"/>
              </a:lnSpc>
              <a:spcBef>
                <a:spcPct val="20000"/>
              </a:spcBef>
            </a:pPr>
            <a:r>
              <a:rPr lang="en-US" dirty="0">
                <a:latin typeface="Helvetica" pitchFamily="-83" charset="0"/>
                <a:ea typeface="ＭＳ Ｐゴシック" pitchFamily="-83" charset="-128"/>
              </a:rPr>
              <a:t>How many disk accesses to resolve </a:t>
            </a:r>
            <a:r>
              <a:rPr lang="ja-JP" altLang="en-US" dirty="0">
                <a:latin typeface="Helvetica" pitchFamily="-83" charset="0"/>
                <a:ea typeface="ＭＳ Ｐゴシック" pitchFamily="-83" charset="-128"/>
              </a:rPr>
              <a:t>“</a:t>
            </a:r>
            <a:r>
              <a:rPr lang="en-US" altLang="ja-JP" dirty="0">
                <a:latin typeface="Courier New" pitchFamily="-83" charset="0"/>
                <a:ea typeface="Courier New" pitchFamily="-83" charset="0"/>
                <a:cs typeface="Courier New" pitchFamily="-83" charset="0"/>
              </a:rPr>
              <a:t>/my/book/count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80000"/>
              </a:lnSpc>
              <a:spcBef>
                <a:spcPct val="20000"/>
              </a:spcBef>
            </a:pPr>
            <a:r>
              <a:rPr lang="en-US" dirty="0">
                <a:latin typeface="Helvetica" pitchFamily="-83" charset="0"/>
                <a:ea typeface="ＭＳ Ｐゴシック" pitchFamily="-83" charset="-128"/>
              </a:rPr>
              <a:t>Read in file header for root (fixed spot on disk)</a:t>
            </a:r>
          </a:p>
          <a:p>
            <a:pPr lvl="1">
              <a:lnSpc>
                <a:spcPct val="80000"/>
              </a:lnSpc>
              <a:spcBef>
                <a:spcPct val="20000"/>
              </a:spcBef>
            </a:pPr>
            <a:r>
              <a:rPr lang="en-US" dirty="0">
                <a:latin typeface="Helvetica" pitchFamily="-83" charset="0"/>
                <a:ea typeface="ＭＳ Ｐゴシック" pitchFamily="-83" charset="-128"/>
              </a:rPr>
              <a:t>Read in first data block for root</a:t>
            </a:r>
          </a:p>
          <a:p>
            <a:pPr lvl="2">
              <a:lnSpc>
                <a:spcPct val="80000"/>
              </a:lnSpc>
              <a:spcBef>
                <a:spcPct val="20000"/>
              </a:spcBef>
            </a:pPr>
            <a:r>
              <a:rPr lang="en-US" dirty="0">
                <a:latin typeface="Helvetica" pitchFamily="-83" charset="0"/>
                <a:ea typeface="ＭＳ Ｐゴシック" pitchFamily="-83" charset="-128"/>
              </a:rPr>
              <a:t>Table of file name/index pairs.  Search linearly – ok since directories typically very small</a:t>
            </a: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my</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first data block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my</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search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first data block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book</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search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lvl="1">
              <a:lnSpc>
                <a:spcPct val="80000"/>
              </a:lnSpc>
              <a:spcBef>
                <a:spcPct val="20000"/>
              </a:spcBef>
            </a:pPr>
            <a:r>
              <a:rPr lang="en-US" dirty="0">
                <a:latin typeface="Helvetica" pitchFamily="-83" charset="0"/>
                <a:ea typeface="ＭＳ Ｐゴシック" pitchFamily="-83" charset="-128"/>
              </a:rPr>
              <a:t>Read in file header for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endParaRPr lang="en-US" altLang="ja-JP" dirty="0">
              <a:latin typeface="Helvetica" pitchFamily="-83" charset="0"/>
              <a:ea typeface="ＭＳ Ｐゴシック" pitchFamily="-83" charset="-128"/>
            </a:endParaRPr>
          </a:p>
          <a:p>
            <a:pPr>
              <a:lnSpc>
                <a:spcPct val="80000"/>
              </a:lnSpc>
              <a:spcBef>
                <a:spcPct val="20000"/>
              </a:spcBef>
            </a:pPr>
            <a:endParaRPr lang="en-US" dirty="0">
              <a:solidFill>
                <a:schemeClr val="hlink"/>
              </a:solidFill>
              <a:latin typeface="Helvetica" pitchFamily="-83" charset="0"/>
              <a:ea typeface="ＭＳ Ｐゴシック" pitchFamily="-83" charset="-128"/>
            </a:endParaRPr>
          </a:p>
          <a:p>
            <a:pPr>
              <a:lnSpc>
                <a:spcPct val="80000"/>
              </a:lnSpc>
              <a:spcBef>
                <a:spcPct val="20000"/>
              </a:spcBef>
            </a:pPr>
            <a:r>
              <a:rPr lang="en-US" dirty="0">
                <a:solidFill>
                  <a:schemeClr val="hlink"/>
                </a:solidFill>
                <a:latin typeface="Helvetica" pitchFamily="-83" charset="0"/>
                <a:ea typeface="ＭＳ Ｐゴシック" pitchFamily="-83" charset="-128"/>
              </a:rPr>
              <a:t>Current working directory: </a:t>
            </a:r>
            <a:r>
              <a:rPr lang="en-US" dirty="0">
                <a:latin typeface="Helvetica" pitchFamily="-83" charset="0"/>
                <a:ea typeface="ＭＳ Ｐゴシック" pitchFamily="-83" charset="-128"/>
              </a:rPr>
              <a:t>Per-address-space pointer to a directory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used for resolving file names</a:t>
            </a:r>
          </a:p>
          <a:p>
            <a:pPr lvl="1">
              <a:lnSpc>
                <a:spcPct val="80000"/>
              </a:lnSpc>
              <a:spcBef>
                <a:spcPct val="20000"/>
              </a:spcBef>
            </a:pPr>
            <a:r>
              <a:rPr lang="en-US" dirty="0">
                <a:latin typeface="Helvetica" pitchFamily="-83" charset="0"/>
                <a:ea typeface="ＭＳ Ｐゴシック" pitchFamily="-83" charset="-128"/>
              </a:rPr>
              <a:t>Allows user to specify relative filename instead of absolute path (say CWD=</a:t>
            </a:r>
            <a:r>
              <a:rPr lang="ja-JP" altLang="en-US" dirty="0">
                <a:latin typeface="Helvetica" pitchFamily="-83" charset="0"/>
                <a:ea typeface="ＭＳ Ｐゴシック" pitchFamily="-83" charset="-128"/>
              </a:rPr>
              <a:t>“</a:t>
            </a:r>
            <a:r>
              <a:rPr lang="en-US" altLang="ja-JP" dirty="0">
                <a:latin typeface="Courier New" pitchFamily="-83" charset="0"/>
                <a:ea typeface="Courier New" pitchFamily="-83" charset="0"/>
                <a:cs typeface="Courier New" pitchFamily="-83" charset="0"/>
              </a:rPr>
              <a:t>/my/book</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can resolve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count</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p>
          <a:p>
            <a:pPr lvl="1">
              <a:lnSpc>
                <a:spcPct val="80000"/>
              </a:lnSpc>
              <a:spcBef>
                <a:spcPct val="20000"/>
              </a:spcBef>
            </a:pPr>
            <a:endParaRPr lang="en-US" dirty="0">
              <a:latin typeface="Helvetica" pitchFamily="-83" charset="0"/>
              <a:ea typeface="ＭＳ Ｐゴシック" pitchFamily="-83" charset="-128"/>
            </a:endParaRPr>
          </a:p>
        </p:txBody>
      </p:sp>
    </p:spTree>
    <p:extLst>
      <p:ext uri="{BB962C8B-B14F-4D97-AF65-F5344CB8AC3E}">
        <p14:creationId xmlns:p14="http://schemas.microsoft.com/office/powerpoint/2010/main" val="3128436036"/>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9" name="Rectangle 4"/>
          <p:cNvSpPr>
            <a:spLocks noGrp="1" noChangeArrowheads="1"/>
          </p:cNvSpPr>
          <p:nvPr>
            <p:ph type="title"/>
          </p:nvPr>
        </p:nvSpPr>
        <p:spPr/>
        <p:txBody>
          <a:bodyPr/>
          <a:lstStyle/>
          <a:p>
            <a:r>
              <a:rPr lang="en-US">
                <a:latin typeface="Helvetica" pitchFamily="-83" charset="0"/>
                <a:ea typeface="ＭＳ Ｐゴシック" pitchFamily="-83" charset="-128"/>
              </a:rPr>
              <a:t>Where are inodes stored?</a:t>
            </a:r>
          </a:p>
        </p:txBody>
      </p:sp>
      <p:sp>
        <p:nvSpPr>
          <p:cNvPr id="898053" name="Rectangle 5"/>
          <p:cNvSpPr>
            <a:spLocks noGrp="1" noChangeArrowheads="1"/>
          </p:cNvSpPr>
          <p:nvPr>
            <p:ph type="body" idx="1"/>
          </p:nvPr>
        </p:nvSpPr>
        <p:spPr/>
        <p:txBody>
          <a:bodyPr/>
          <a:lstStyle/>
          <a:p>
            <a:pPr>
              <a:lnSpc>
                <a:spcPct val="110000"/>
              </a:lnSpc>
            </a:pPr>
            <a:r>
              <a:rPr lang="en-US" dirty="0">
                <a:latin typeface="Helvetica" pitchFamily="-83" charset="0"/>
                <a:ea typeface="ＭＳ Ｐゴシック" pitchFamily="-83" charset="-128"/>
              </a:rPr>
              <a:t>In early UNIX and DOS/Windows’ FAT file system, headers stored in special array in outermost cylinders</a:t>
            </a:r>
          </a:p>
          <a:p>
            <a:pPr lvl="1">
              <a:lnSpc>
                <a:spcPct val="110000"/>
              </a:lnSpc>
            </a:pPr>
            <a:r>
              <a:rPr lang="en-US" dirty="0">
                <a:latin typeface="Helvetica" pitchFamily="-83" charset="0"/>
                <a:ea typeface="ＭＳ Ｐゴシック" pitchFamily="-83" charset="-128"/>
              </a:rPr>
              <a:t>Header not stored anywhere near the data blocks. To read a small file, seek to get header, seek back to data.</a:t>
            </a:r>
          </a:p>
          <a:p>
            <a:pPr lvl="1">
              <a:lnSpc>
                <a:spcPct val="110000"/>
              </a:lnSpc>
            </a:pPr>
            <a:r>
              <a:rPr lang="en-US" dirty="0">
                <a:latin typeface="Helvetica" pitchFamily="-83" charset="0"/>
                <a:ea typeface="ＭＳ Ｐゴシック" pitchFamily="-83" charset="-128"/>
              </a:rPr>
              <a:t>Fixed size, set when disk is formatted. At formatting time, a fixed number of </a:t>
            </a:r>
            <a:r>
              <a:rPr lang="en-US" dirty="0" err="1">
                <a:latin typeface="Helvetica" pitchFamily="-83" charset="0"/>
                <a:ea typeface="ＭＳ Ｐゴシック" pitchFamily="-83" charset="-128"/>
              </a:rPr>
              <a:t>inodes</a:t>
            </a:r>
            <a:r>
              <a:rPr lang="en-US" dirty="0">
                <a:latin typeface="Helvetica" pitchFamily="-83" charset="0"/>
                <a:ea typeface="ＭＳ Ｐゴシック" pitchFamily="-83" charset="-128"/>
              </a:rPr>
              <a:t> were created (They were each given a unique number, called an </a:t>
            </a:r>
            <a:r>
              <a:rPr lang="ja-JP" altLang="en-US" dirty="0">
                <a:latin typeface="Helvetica" pitchFamily="-83" charset="0"/>
                <a:ea typeface="ＭＳ Ｐゴシック" pitchFamily="-83" charset="-128"/>
              </a:rPr>
              <a:t>“</a:t>
            </a:r>
            <a:r>
              <a:rPr lang="en-US" altLang="ja-JP" dirty="0" err="1">
                <a:latin typeface="Helvetica" pitchFamily="-83" charset="0"/>
                <a:ea typeface="ＭＳ Ｐゴシック" pitchFamily="-83" charset="-128"/>
              </a:rPr>
              <a:t>inumber</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a:t>
            </a:r>
            <a:endParaRPr lang="en-US" dirty="0">
              <a:latin typeface="Helvetica" pitchFamily="-83" charset="0"/>
              <a:ea typeface="ＭＳ Ｐゴシック" pitchFamily="-83" charset="-128"/>
            </a:endParaRPr>
          </a:p>
        </p:txBody>
      </p:sp>
    </p:spTree>
    <p:extLst>
      <p:ext uri="{BB962C8B-B14F-4D97-AF65-F5344CB8AC3E}">
        <p14:creationId xmlns:p14="http://schemas.microsoft.com/office/powerpoint/2010/main" val="269021997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8053">
                                            <p:txEl>
                                              <p:pRg st="0" end="0"/>
                                            </p:txEl>
                                          </p:spTgt>
                                        </p:tgtEl>
                                        <p:attrNameLst>
                                          <p:attrName>style.visibility</p:attrName>
                                        </p:attrNameLst>
                                      </p:cBhvr>
                                      <p:to>
                                        <p:strVal val="visible"/>
                                      </p:to>
                                    </p:set>
                                    <p:anim calcmode="lin" valueType="num">
                                      <p:cBhvr additive="base">
                                        <p:cTn id="7" dur="500" fill="hold"/>
                                        <p:tgtEl>
                                          <p:spTgt spid="89805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805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98053">
                                            <p:txEl>
                                              <p:pRg st="1" end="1"/>
                                            </p:txEl>
                                          </p:spTgt>
                                        </p:tgtEl>
                                        <p:attrNameLst>
                                          <p:attrName>style.visibility</p:attrName>
                                        </p:attrNameLst>
                                      </p:cBhvr>
                                      <p:to>
                                        <p:strVal val="visible"/>
                                      </p:to>
                                    </p:set>
                                    <p:anim calcmode="lin" valueType="num">
                                      <p:cBhvr additive="base">
                                        <p:cTn id="11" dur="500" fill="hold"/>
                                        <p:tgtEl>
                                          <p:spTgt spid="89805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9805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98053">
                                            <p:txEl>
                                              <p:pRg st="2" end="2"/>
                                            </p:txEl>
                                          </p:spTgt>
                                        </p:tgtEl>
                                        <p:attrNameLst>
                                          <p:attrName>style.visibility</p:attrName>
                                        </p:attrNameLst>
                                      </p:cBhvr>
                                      <p:to>
                                        <p:strVal val="visible"/>
                                      </p:to>
                                    </p:set>
                                    <p:anim calcmode="lin" valueType="num">
                                      <p:cBhvr additive="base">
                                        <p:cTn id="15" dur="500" fill="hold"/>
                                        <p:tgtEl>
                                          <p:spTgt spid="89805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9805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4"/>
          <p:cNvSpPr>
            <a:spLocks noGrp="1" noChangeArrowheads="1"/>
          </p:cNvSpPr>
          <p:nvPr>
            <p:ph type="title"/>
          </p:nvPr>
        </p:nvSpPr>
        <p:spPr/>
        <p:txBody>
          <a:bodyPr/>
          <a:lstStyle/>
          <a:p>
            <a:r>
              <a:rPr lang="en-US">
                <a:latin typeface="Helvetica" pitchFamily="-83" charset="0"/>
                <a:ea typeface="ＭＳ Ｐゴシック" pitchFamily="-83" charset="-128"/>
              </a:rPr>
              <a:t>Where are inodes stored?</a:t>
            </a:r>
          </a:p>
        </p:txBody>
      </p:sp>
      <p:sp>
        <p:nvSpPr>
          <p:cNvPr id="898053" name="Rectangle 5"/>
          <p:cNvSpPr>
            <a:spLocks noGrp="1" noChangeArrowheads="1"/>
          </p:cNvSpPr>
          <p:nvPr>
            <p:ph type="body" idx="1"/>
          </p:nvPr>
        </p:nvSpPr>
        <p:spPr>
          <a:xfrm>
            <a:off x="228600" y="762000"/>
            <a:ext cx="8534400" cy="5105400"/>
          </a:xfrm>
        </p:spPr>
        <p:txBody>
          <a:bodyPr/>
          <a:lstStyle/>
          <a:p>
            <a:pPr>
              <a:lnSpc>
                <a:spcPct val="100000"/>
              </a:lnSpc>
              <a:spcBef>
                <a:spcPct val="25000"/>
              </a:spcBef>
            </a:pPr>
            <a:r>
              <a:rPr lang="en-US" dirty="0">
                <a:latin typeface="Helvetica" pitchFamily="-83" charset="0"/>
                <a:ea typeface="ＭＳ Ｐゴシック" pitchFamily="-83" charset="-128"/>
              </a:rPr>
              <a:t>Later versions of UNIX moved the header information to be closer to the data blocks</a:t>
            </a:r>
          </a:p>
          <a:p>
            <a:pPr lvl="1">
              <a:lnSpc>
                <a:spcPct val="100000"/>
              </a:lnSpc>
              <a:spcBef>
                <a:spcPct val="25000"/>
              </a:spcBef>
            </a:pPr>
            <a:r>
              <a:rPr lang="en-US" dirty="0">
                <a:latin typeface="Helvetica" pitchFamily="-83" charset="0"/>
                <a:ea typeface="ＭＳ Ｐゴシック" pitchFamily="-83" charset="-128"/>
              </a:rPr>
              <a:t>Often, </a:t>
            </a:r>
            <a:r>
              <a:rPr lang="en-US" dirty="0" err="1">
                <a:latin typeface="Helvetica" pitchFamily="-83" charset="0"/>
                <a:ea typeface="ＭＳ Ｐゴシック" pitchFamily="-83" charset="-128"/>
              </a:rPr>
              <a:t>inode</a:t>
            </a:r>
            <a:r>
              <a:rPr lang="en-US" dirty="0">
                <a:latin typeface="Helvetica" pitchFamily="-83" charset="0"/>
                <a:ea typeface="ＭＳ Ｐゴシック" pitchFamily="-83" charset="-128"/>
              </a:rPr>
              <a:t> for file stored in same </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cylinder group</a:t>
            </a:r>
            <a:r>
              <a:rPr lang="ja-JP" altLang="en-US" dirty="0">
                <a:latin typeface="Helvetica" pitchFamily="-83" charset="0"/>
                <a:ea typeface="ＭＳ Ｐゴシック" pitchFamily="-83" charset="-128"/>
              </a:rPr>
              <a:t>”</a:t>
            </a:r>
            <a:r>
              <a:rPr lang="en-US" altLang="ja-JP" dirty="0">
                <a:latin typeface="Helvetica" pitchFamily="-83" charset="0"/>
                <a:ea typeface="ＭＳ Ｐゴシック" pitchFamily="-83" charset="-128"/>
              </a:rPr>
              <a:t> as parent directory of the file (makes an </a:t>
            </a:r>
            <a:r>
              <a:rPr lang="en-US" altLang="ja-JP" dirty="0" err="1">
                <a:latin typeface="Courier New" pitchFamily="-83" charset="0"/>
                <a:ea typeface="Courier New" pitchFamily="-83" charset="0"/>
                <a:cs typeface="Courier New" pitchFamily="-83" charset="0"/>
              </a:rPr>
              <a:t>ls</a:t>
            </a:r>
            <a:r>
              <a:rPr lang="en-US" altLang="ja-JP" dirty="0">
                <a:latin typeface="Helvetica" pitchFamily="-83" charset="0"/>
                <a:ea typeface="ＭＳ Ｐゴシック" pitchFamily="-83" charset="-128"/>
              </a:rPr>
              <a:t> of that directory run fast).</a:t>
            </a:r>
          </a:p>
          <a:p>
            <a:pPr lvl="1">
              <a:lnSpc>
                <a:spcPct val="100000"/>
              </a:lnSpc>
              <a:spcBef>
                <a:spcPct val="25000"/>
              </a:spcBef>
            </a:pPr>
            <a:r>
              <a:rPr lang="en-US" dirty="0">
                <a:latin typeface="Helvetica" pitchFamily="-83" charset="0"/>
                <a:ea typeface="ＭＳ Ｐゴシック" pitchFamily="-83" charset="-128"/>
              </a:rPr>
              <a:t>Pros: </a:t>
            </a:r>
          </a:p>
          <a:p>
            <a:pPr lvl="2">
              <a:lnSpc>
                <a:spcPct val="100000"/>
              </a:lnSpc>
              <a:spcBef>
                <a:spcPct val="25000"/>
              </a:spcBef>
            </a:pPr>
            <a:r>
              <a:rPr lang="en-US" dirty="0">
                <a:latin typeface="Helvetica" pitchFamily="-83" charset="0"/>
                <a:ea typeface="ＭＳ Ｐゴシック" pitchFamily="-83" charset="-128"/>
              </a:rPr>
              <a:t>UNIX BSD 4.2 puts a portion of the file header array on each cylinder.  For small directories, can fit all data, file headers, etc. in same cylinder </a:t>
            </a:r>
            <a:r>
              <a:rPr lang="en-US" dirty="0">
                <a:latin typeface="Helvetica" pitchFamily="-83" charset="0"/>
                <a:ea typeface="ＭＳ Ｐゴシック" pitchFamily="-83" charset="-128"/>
                <a:sym typeface="Symbol" pitchFamily="-83" charset="2"/>
              </a:rPr>
              <a:t> no seeks!</a:t>
            </a:r>
          </a:p>
          <a:p>
            <a:pPr lvl="2">
              <a:lnSpc>
                <a:spcPct val="100000"/>
              </a:lnSpc>
              <a:spcBef>
                <a:spcPct val="25000"/>
              </a:spcBef>
            </a:pPr>
            <a:r>
              <a:rPr lang="en-US" dirty="0">
                <a:latin typeface="Helvetica" pitchFamily="-83" charset="0"/>
                <a:ea typeface="ＭＳ Ｐゴシック" pitchFamily="-83" charset="-128"/>
                <a:sym typeface="Symbol" pitchFamily="-83" charset="2"/>
              </a:rPr>
              <a:t>File headers much smaller than whole block (a few hundred bytes), so multiple headers fetched from disk at same time</a:t>
            </a:r>
          </a:p>
          <a:p>
            <a:pPr lvl="2">
              <a:lnSpc>
                <a:spcPct val="100000"/>
              </a:lnSpc>
              <a:spcBef>
                <a:spcPct val="25000"/>
              </a:spcBef>
            </a:pPr>
            <a:r>
              <a:rPr lang="en-US" dirty="0">
                <a:latin typeface="Helvetica" pitchFamily="-83" charset="0"/>
                <a:ea typeface="ＭＳ Ｐゴシック" pitchFamily="-83" charset="-128"/>
              </a:rPr>
              <a:t>Reliability: whatever happens to the disk, you can find many of the files (even if directories disconnected)</a:t>
            </a:r>
          </a:p>
          <a:p>
            <a:pPr lvl="1">
              <a:lnSpc>
                <a:spcPct val="100000"/>
              </a:lnSpc>
              <a:spcBef>
                <a:spcPct val="25000"/>
              </a:spcBef>
            </a:pPr>
            <a:r>
              <a:rPr lang="en-US" dirty="0">
                <a:latin typeface="Helvetica" pitchFamily="-83" charset="0"/>
                <a:ea typeface="ＭＳ Ｐゴシック" pitchFamily="-83" charset="-128"/>
              </a:rPr>
              <a:t>Part of the Fast File System (FFS)</a:t>
            </a:r>
          </a:p>
          <a:p>
            <a:pPr lvl="2">
              <a:lnSpc>
                <a:spcPct val="100000"/>
              </a:lnSpc>
              <a:spcBef>
                <a:spcPct val="25000"/>
              </a:spcBef>
            </a:pPr>
            <a:r>
              <a:rPr lang="en-US" dirty="0">
                <a:latin typeface="Helvetica" pitchFamily="-83" charset="0"/>
                <a:ea typeface="ＭＳ Ｐゴシック" pitchFamily="-83" charset="-128"/>
              </a:rPr>
              <a:t>General optimization to avoid seeks</a:t>
            </a:r>
          </a:p>
        </p:txBody>
      </p:sp>
    </p:spTree>
    <p:extLst>
      <p:ext uri="{BB962C8B-B14F-4D97-AF65-F5344CB8AC3E}">
        <p14:creationId xmlns:p14="http://schemas.microsoft.com/office/powerpoint/2010/main" val="389744817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8053">
                                            <p:txEl>
                                              <p:pRg st="0" end="0"/>
                                            </p:txEl>
                                          </p:spTgt>
                                        </p:tgtEl>
                                        <p:attrNameLst>
                                          <p:attrName>style.visibility</p:attrName>
                                        </p:attrNameLst>
                                      </p:cBhvr>
                                      <p:to>
                                        <p:strVal val="visible"/>
                                      </p:to>
                                    </p:set>
                                    <p:anim calcmode="lin" valueType="num">
                                      <p:cBhvr additive="base">
                                        <p:cTn id="7" dur="500" fill="hold"/>
                                        <p:tgtEl>
                                          <p:spTgt spid="89805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80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8053">
                                            <p:txEl>
                                              <p:pRg st="1" end="1"/>
                                            </p:txEl>
                                          </p:spTgt>
                                        </p:tgtEl>
                                        <p:attrNameLst>
                                          <p:attrName>style.visibility</p:attrName>
                                        </p:attrNameLst>
                                      </p:cBhvr>
                                      <p:to>
                                        <p:strVal val="visible"/>
                                      </p:to>
                                    </p:set>
                                    <p:anim calcmode="lin" valueType="num">
                                      <p:cBhvr additive="base">
                                        <p:cTn id="13" dur="500" fill="hold"/>
                                        <p:tgtEl>
                                          <p:spTgt spid="89805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80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98053">
                                            <p:txEl>
                                              <p:pRg st="2" end="2"/>
                                            </p:txEl>
                                          </p:spTgt>
                                        </p:tgtEl>
                                        <p:attrNameLst>
                                          <p:attrName>style.visibility</p:attrName>
                                        </p:attrNameLst>
                                      </p:cBhvr>
                                      <p:to>
                                        <p:strVal val="visible"/>
                                      </p:to>
                                    </p:set>
                                    <p:anim calcmode="lin" valueType="num">
                                      <p:cBhvr additive="base">
                                        <p:cTn id="19" dur="500" fill="hold"/>
                                        <p:tgtEl>
                                          <p:spTgt spid="89805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9805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98053">
                                            <p:txEl>
                                              <p:pRg st="3" end="3"/>
                                            </p:txEl>
                                          </p:spTgt>
                                        </p:tgtEl>
                                        <p:attrNameLst>
                                          <p:attrName>style.visibility</p:attrName>
                                        </p:attrNameLst>
                                      </p:cBhvr>
                                      <p:to>
                                        <p:strVal val="visible"/>
                                      </p:to>
                                    </p:set>
                                    <p:anim calcmode="lin" valueType="num">
                                      <p:cBhvr additive="base">
                                        <p:cTn id="23" dur="500" fill="hold"/>
                                        <p:tgtEl>
                                          <p:spTgt spid="89805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9805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898053">
                                            <p:txEl>
                                              <p:pRg st="4" end="4"/>
                                            </p:txEl>
                                          </p:spTgt>
                                        </p:tgtEl>
                                        <p:attrNameLst>
                                          <p:attrName>style.visibility</p:attrName>
                                        </p:attrNameLst>
                                      </p:cBhvr>
                                      <p:to>
                                        <p:strVal val="visible"/>
                                      </p:to>
                                    </p:set>
                                    <p:anim calcmode="lin" valueType="num">
                                      <p:cBhvr additive="base">
                                        <p:cTn id="29" dur="500" fill="hold"/>
                                        <p:tgtEl>
                                          <p:spTgt spid="89805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9805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98053">
                                            <p:txEl>
                                              <p:pRg st="5" end="5"/>
                                            </p:txEl>
                                          </p:spTgt>
                                        </p:tgtEl>
                                        <p:attrNameLst>
                                          <p:attrName>style.visibility</p:attrName>
                                        </p:attrNameLst>
                                      </p:cBhvr>
                                      <p:to>
                                        <p:strVal val="visible"/>
                                      </p:to>
                                    </p:set>
                                    <p:anim calcmode="lin" valueType="num">
                                      <p:cBhvr additive="base">
                                        <p:cTn id="35" dur="500" fill="hold"/>
                                        <p:tgtEl>
                                          <p:spTgt spid="89805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9805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98053">
                                            <p:txEl>
                                              <p:pRg st="6" end="6"/>
                                            </p:txEl>
                                          </p:spTgt>
                                        </p:tgtEl>
                                        <p:attrNameLst>
                                          <p:attrName>style.visibility</p:attrName>
                                        </p:attrNameLst>
                                      </p:cBhvr>
                                      <p:to>
                                        <p:strVal val="visible"/>
                                      </p:to>
                                    </p:set>
                                    <p:anim calcmode="lin" valueType="num">
                                      <p:cBhvr additive="base">
                                        <p:cTn id="39" dur="500" fill="hold"/>
                                        <p:tgtEl>
                                          <p:spTgt spid="89805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9805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98053">
                                            <p:txEl>
                                              <p:pRg st="7" end="7"/>
                                            </p:txEl>
                                          </p:spTgt>
                                        </p:tgtEl>
                                        <p:attrNameLst>
                                          <p:attrName>style.visibility</p:attrName>
                                        </p:attrNameLst>
                                      </p:cBhvr>
                                      <p:to>
                                        <p:strVal val="visible"/>
                                      </p:to>
                                    </p:set>
                                    <p:anim calcmode="lin" valueType="num">
                                      <p:cBhvr additive="base">
                                        <p:cTn id="43" dur="500" fill="hold"/>
                                        <p:tgtEl>
                                          <p:spTgt spid="89805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9805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a:latin typeface="Helvetica" charset="0"/>
                <a:ea typeface="ＭＳ Ｐゴシック" charset="0"/>
                <a:cs typeface="ＭＳ Ｐゴシック" charset="0"/>
              </a:rPr>
              <a:t>Key-Value Store</a:t>
            </a:r>
          </a:p>
        </p:txBody>
      </p:sp>
      <p:sp>
        <p:nvSpPr>
          <p:cNvPr id="3" name="Content Placeholder 2"/>
          <p:cNvSpPr>
            <a:spLocks noGrp="1"/>
          </p:cNvSpPr>
          <p:nvPr>
            <p:ph idx="1"/>
          </p:nvPr>
        </p:nvSpPr>
        <p:spPr>
          <a:xfrm>
            <a:off x="381000" y="914400"/>
            <a:ext cx="8382000" cy="1524000"/>
          </a:xfrm>
        </p:spPr>
        <p:txBody>
          <a:bodyPr/>
          <a:lstStyle/>
          <a:p>
            <a:r>
              <a:rPr lang="en-US">
                <a:latin typeface="Helvetica" charset="0"/>
                <a:ea typeface="ＭＳ Ｐゴシック" charset="0"/>
                <a:cs typeface="ＭＳ Ｐゴシック" charset="0"/>
              </a:rPr>
              <a:t>Also called a Distributed Hash Table (DHT)</a:t>
            </a:r>
          </a:p>
          <a:p>
            <a:pPr>
              <a:lnSpc>
                <a:spcPct val="100000"/>
              </a:lnSpc>
            </a:pPr>
            <a:r>
              <a:rPr lang="en-US">
                <a:latin typeface="Helvetica" charset="0"/>
                <a:ea typeface="ＭＳ Ｐゴシック" charset="0"/>
                <a:cs typeface="ＭＳ Ｐゴシック" charset="0"/>
              </a:rPr>
              <a:t>Main idea: partition set of key-values across many machines</a:t>
            </a:r>
          </a:p>
          <a:p>
            <a:pPr>
              <a:buFontTx/>
              <a:buNone/>
            </a:pPr>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a:p>
            <a:pPr>
              <a:buFontTx/>
              <a:buNone/>
            </a:pPr>
            <a:endParaRPr lang="en-US">
              <a:latin typeface="Helvetica" charset="0"/>
              <a:ea typeface="ＭＳ Ｐゴシック" charset="0"/>
              <a:cs typeface="ＭＳ Ｐゴシック" charset="0"/>
            </a:endParaRPr>
          </a:p>
        </p:txBody>
      </p:sp>
      <p:grpSp>
        <p:nvGrpSpPr>
          <p:cNvPr id="11267" name="Group 97"/>
          <p:cNvGrpSpPr>
            <a:grpSpLocks/>
          </p:cNvGrpSpPr>
          <p:nvPr/>
        </p:nvGrpSpPr>
        <p:grpSpPr bwMode="auto">
          <a:xfrm>
            <a:off x="6781800" y="2379663"/>
            <a:ext cx="533400" cy="1754187"/>
            <a:chOff x="7010400" y="1600200"/>
            <a:chExt cx="533400" cy="1753394"/>
          </a:xfrm>
        </p:grpSpPr>
        <p:sp>
          <p:nvSpPr>
            <p:cNvPr id="11311" name="Rectangle 4"/>
            <p:cNvSpPr>
              <a:spLocks noChangeArrowheads="1"/>
            </p:cNvSpPr>
            <p:nvPr/>
          </p:nvSpPr>
          <p:spPr bwMode="auto">
            <a:xfrm>
              <a:off x="7010400" y="1600200"/>
              <a:ext cx="533400" cy="17526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12" name="Straight Connector 6"/>
            <p:cNvCxnSpPr>
              <a:cxnSpLocks noChangeShapeType="1"/>
              <a:stCxn id="11311" idx="0"/>
              <a:endCxn id="11311" idx="2"/>
            </p:cNvCxnSpPr>
            <p:nvPr/>
          </p:nvCxnSpPr>
          <p:spPr bwMode="auto">
            <a:xfrm rot="16200000" flipH="1">
              <a:off x="6400800" y="2476500"/>
              <a:ext cx="17526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3" name="Straight Connector 7"/>
            <p:cNvCxnSpPr>
              <a:cxnSpLocks noChangeShapeType="1"/>
            </p:cNvCxnSpPr>
            <p:nvPr/>
          </p:nvCxnSpPr>
          <p:spPr bwMode="auto">
            <a:xfrm>
              <a:off x="7010400" y="1676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4" name="Straight Connector 10"/>
            <p:cNvCxnSpPr>
              <a:cxnSpLocks noChangeShapeType="1"/>
            </p:cNvCxnSpPr>
            <p:nvPr/>
          </p:nvCxnSpPr>
          <p:spPr bwMode="auto">
            <a:xfrm>
              <a:off x="7010400" y="1752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5" name="Straight Connector 11"/>
            <p:cNvCxnSpPr>
              <a:cxnSpLocks noChangeShapeType="1"/>
            </p:cNvCxnSpPr>
            <p:nvPr/>
          </p:nvCxnSpPr>
          <p:spPr bwMode="auto">
            <a:xfrm>
              <a:off x="7010400" y="1828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6" name="Straight Connector 12"/>
            <p:cNvCxnSpPr>
              <a:cxnSpLocks noChangeShapeType="1"/>
            </p:cNvCxnSpPr>
            <p:nvPr/>
          </p:nvCxnSpPr>
          <p:spPr bwMode="auto">
            <a:xfrm>
              <a:off x="7010400" y="1905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7" name="Straight Connector 13"/>
            <p:cNvCxnSpPr>
              <a:cxnSpLocks noChangeShapeType="1"/>
            </p:cNvCxnSpPr>
            <p:nvPr/>
          </p:nvCxnSpPr>
          <p:spPr bwMode="auto">
            <a:xfrm>
              <a:off x="7010400" y="1979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8" name="Straight Connector 14"/>
            <p:cNvCxnSpPr>
              <a:cxnSpLocks noChangeShapeType="1"/>
            </p:cNvCxnSpPr>
            <p:nvPr/>
          </p:nvCxnSpPr>
          <p:spPr bwMode="auto">
            <a:xfrm>
              <a:off x="7010400" y="2057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9" name="Straight Connector 15"/>
            <p:cNvCxnSpPr>
              <a:cxnSpLocks noChangeShapeType="1"/>
            </p:cNvCxnSpPr>
            <p:nvPr/>
          </p:nvCxnSpPr>
          <p:spPr bwMode="auto">
            <a:xfrm>
              <a:off x="7010400" y="2133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0" name="Straight Connector 16"/>
            <p:cNvCxnSpPr>
              <a:cxnSpLocks noChangeShapeType="1"/>
            </p:cNvCxnSpPr>
            <p:nvPr/>
          </p:nvCxnSpPr>
          <p:spPr bwMode="auto">
            <a:xfrm>
              <a:off x="7010400" y="2209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1" name="Straight Connector 17"/>
            <p:cNvCxnSpPr>
              <a:cxnSpLocks noChangeShapeType="1"/>
            </p:cNvCxnSpPr>
            <p:nvPr/>
          </p:nvCxnSpPr>
          <p:spPr bwMode="auto">
            <a:xfrm>
              <a:off x="7010400" y="2286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2" name="Straight Connector 18"/>
            <p:cNvCxnSpPr>
              <a:cxnSpLocks noChangeShapeType="1"/>
            </p:cNvCxnSpPr>
            <p:nvPr/>
          </p:nvCxnSpPr>
          <p:spPr bwMode="auto">
            <a:xfrm>
              <a:off x="7010400" y="2360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3" name="Straight Connector 19"/>
            <p:cNvCxnSpPr>
              <a:cxnSpLocks noChangeShapeType="1"/>
            </p:cNvCxnSpPr>
            <p:nvPr/>
          </p:nvCxnSpPr>
          <p:spPr bwMode="auto">
            <a:xfrm>
              <a:off x="7010400" y="2438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4" name="Straight Connector 20"/>
            <p:cNvCxnSpPr>
              <a:cxnSpLocks noChangeShapeType="1"/>
            </p:cNvCxnSpPr>
            <p:nvPr/>
          </p:nvCxnSpPr>
          <p:spPr bwMode="auto">
            <a:xfrm>
              <a:off x="7010400" y="2514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5" name="Straight Connector 21"/>
            <p:cNvCxnSpPr>
              <a:cxnSpLocks noChangeShapeType="1"/>
            </p:cNvCxnSpPr>
            <p:nvPr/>
          </p:nvCxnSpPr>
          <p:spPr bwMode="auto">
            <a:xfrm>
              <a:off x="7010400" y="2590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6" name="Straight Connector 22"/>
            <p:cNvCxnSpPr>
              <a:cxnSpLocks noChangeShapeType="1"/>
            </p:cNvCxnSpPr>
            <p:nvPr/>
          </p:nvCxnSpPr>
          <p:spPr bwMode="auto">
            <a:xfrm>
              <a:off x="7010400" y="2667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7" name="Straight Connector 23"/>
            <p:cNvCxnSpPr>
              <a:cxnSpLocks noChangeShapeType="1"/>
            </p:cNvCxnSpPr>
            <p:nvPr/>
          </p:nvCxnSpPr>
          <p:spPr bwMode="auto">
            <a:xfrm>
              <a:off x="7010400" y="27416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8" name="Straight Connector 24"/>
            <p:cNvCxnSpPr>
              <a:cxnSpLocks noChangeShapeType="1"/>
            </p:cNvCxnSpPr>
            <p:nvPr/>
          </p:nvCxnSpPr>
          <p:spPr bwMode="auto">
            <a:xfrm>
              <a:off x="7010400" y="2819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29" name="Straight Connector 25"/>
            <p:cNvCxnSpPr>
              <a:cxnSpLocks noChangeShapeType="1"/>
            </p:cNvCxnSpPr>
            <p:nvPr/>
          </p:nvCxnSpPr>
          <p:spPr bwMode="auto">
            <a:xfrm>
              <a:off x="7010400" y="2895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30" name="Straight Connector 26"/>
            <p:cNvCxnSpPr>
              <a:cxnSpLocks noChangeShapeType="1"/>
            </p:cNvCxnSpPr>
            <p:nvPr/>
          </p:nvCxnSpPr>
          <p:spPr bwMode="auto">
            <a:xfrm>
              <a:off x="7010400" y="2971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31" name="Straight Connector 28"/>
            <p:cNvCxnSpPr>
              <a:cxnSpLocks noChangeShapeType="1"/>
            </p:cNvCxnSpPr>
            <p:nvPr/>
          </p:nvCxnSpPr>
          <p:spPr bwMode="auto">
            <a:xfrm>
              <a:off x="7010400" y="3275012"/>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pic>
        <p:nvPicPr>
          <p:cNvPr id="11268" name="Picture 2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3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3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7434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3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7418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01"/>
          <p:cNvGrpSpPr>
            <a:grpSpLocks/>
          </p:cNvGrpSpPr>
          <p:nvPr/>
        </p:nvGrpSpPr>
        <p:grpSpPr bwMode="auto">
          <a:xfrm>
            <a:off x="6248400" y="4437063"/>
            <a:ext cx="533400" cy="382587"/>
            <a:chOff x="6477000" y="3657600"/>
            <a:chExt cx="533400" cy="381794"/>
          </a:xfrm>
        </p:grpSpPr>
        <p:sp>
          <p:nvSpPr>
            <p:cNvPr id="11305" name="Rectangle 77"/>
            <p:cNvSpPr>
              <a:spLocks noChangeArrowheads="1"/>
            </p:cNvSpPr>
            <p:nvPr/>
          </p:nvSpPr>
          <p:spPr bwMode="auto">
            <a:xfrm>
              <a:off x="64770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06" name="Straight Connector 78"/>
            <p:cNvCxnSpPr>
              <a:cxnSpLocks noChangeShapeType="1"/>
              <a:stCxn id="11305" idx="0"/>
              <a:endCxn id="11305" idx="2"/>
            </p:cNvCxnSpPr>
            <p:nvPr/>
          </p:nvCxnSpPr>
          <p:spPr bwMode="auto">
            <a:xfrm rot="16200000" flipH="1">
              <a:off x="6553200" y="3848100"/>
              <a:ext cx="3810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7" name="Straight Connector 79"/>
            <p:cNvCxnSpPr>
              <a:cxnSpLocks noChangeShapeType="1"/>
            </p:cNvCxnSpPr>
            <p:nvPr/>
          </p:nvCxnSpPr>
          <p:spPr bwMode="auto">
            <a:xfrm>
              <a:off x="64770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8" name="Straight Connector 80"/>
            <p:cNvCxnSpPr>
              <a:cxnSpLocks noChangeShapeType="1"/>
            </p:cNvCxnSpPr>
            <p:nvPr/>
          </p:nvCxnSpPr>
          <p:spPr bwMode="auto">
            <a:xfrm>
              <a:off x="64770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9" name="Straight Connector 81"/>
            <p:cNvCxnSpPr>
              <a:cxnSpLocks noChangeShapeType="1"/>
            </p:cNvCxnSpPr>
            <p:nvPr/>
          </p:nvCxnSpPr>
          <p:spPr bwMode="auto">
            <a:xfrm>
              <a:off x="64770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10" name="Straight Connector 82"/>
            <p:cNvCxnSpPr>
              <a:cxnSpLocks noChangeShapeType="1"/>
            </p:cNvCxnSpPr>
            <p:nvPr/>
          </p:nvCxnSpPr>
          <p:spPr bwMode="auto">
            <a:xfrm>
              <a:off x="64770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5" name="Group 98"/>
          <p:cNvGrpSpPr>
            <a:grpSpLocks/>
          </p:cNvGrpSpPr>
          <p:nvPr/>
        </p:nvGrpSpPr>
        <p:grpSpPr bwMode="auto">
          <a:xfrm>
            <a:off x="1524000" y="4437063"/>
            <a:ext cx="533400" cy="381000"/>
            <a:chOff x="1752600" y="3656806"/>
            <a:chExt cx="533400" cy="381000"/>
          </a:xfrm>
        </p:grpSpPr>
        <p:sp>
          <p:nvSpPr>
            <p:cNvPr id="11299" name="Rectangle 59"/>
            <p:cNvSpPr>
              <a:spLocks noChangeArrowheads="1"/>
            </p:cNvSpPr>
            <p:nvPr/>
          </p:nvSpPr>
          <p:spPr bwMode="auto">
            <a:xfrm>
              <a:off x="1752600" y="3656806"/>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300" name="Straight Connector 61"/>
            <p:cNvCxnSpPr>
              <a:cxnSpLocks noChangeShapeType="1"/>
            </p:cNvCxnSpPr>
            <p:nvPr/>
          </p:nvCxnSpPr>
          <p:spPr bwMode="auto">
            <a:xfrm>
              <a:off x="1752600" y="37330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1" name="Straight Connector 62"/>
            <p:cNvCxnSpPr>
              <a:cxnSpLocks noChangeShapeType="1"/>
            </p:cNvCxnSpPr>
            <p:nvPr/>
          </p:nvCxnSpPr>
          <p:spPr bwMode="auto">
            <a:xfrm>
              <a:off x="1752600" y="38092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2" name="Straight Connector 63"/>
            <p:cNvCxnSpPr>
              <a:cxnSpLocks noChangeShapeType="1"/>
            </p:cNvCxnSpPr>
            <p:nvPr/>
          </p:nvCxnSpPr>
          <p:spPr bwMode="auto">
            <a:xfrm>
              <a:off x="1752600" y="3885406"/>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3" name="Straight Connector 64"/>
            <p:cNvCxnSpPr>
              <a:cxnSpLocks noChangeShapeType="1"/>
            </p:cNvCxnSpPr>
            <p:nvPr/>
          </p:nvCxnSpPr>
          <p:spPr bwMode="auto">
            <a:xfrm>
              <a:off x="1752600" y="36576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304" name="Straight Connector 83"/>
            <p:cNvCxnSpPr>
              <a:cxnSpLocks noChangeShapeType="1"/>
            </p:cNvCxnSpPr>
            <p:nvPr/>
          </p:nvCxnSpPr>
          <p:spPr bwMode="auto">
            <a:xfrm>
              <a:off x="17526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6" name="Group 99"/>
          <p:cNvGrpSpPr>
            <a:grpSpLocks/>
          </p:cNvGrpSpPr>
          <p:nvPr/>
        </p:nvGrpSpPr>
        <p:grpSpPr bwMode="auto">
          <a:xfrm>
            <a:off x="2971800" y="4437063"/>
            <a:ext cx="533400" cy="381000"/>
            <a:chOff x="3200400" y="3657600"/>
            <a:chExt cx="533400" cy="381000"/>
          </a:xfrm>
        </p:grpSpPr>
        <p:sp>
          <p:nvSpPr>
            <p:cNvPr id="11293" name="Rectangle 65"/>
            <p:cNvSpPr>
              <a:spLocks noChangeArrowheads="1"/>
            </p:cNvSpPr>
            <p:nvPr/>
          </p:nvSpPr>
          <p:spPr bwMode="auto">
            <a:xfrm>
              <a:off x="32004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294" name="Straight Connector 67"/>
            <p:cNvCxnSpPr>
              <a:cxnSpLocks noChangeShapeType="1"/>
            </p:cNvCxnSpPr>
            <p:nvPr/>
          </p:nvCxnSpPr>
          <p:spPr bwMode="auto">
            <a:xfrm>
              <a:off x="32004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5" name="Straight Connector 68"/>
            <p:cNvCxnSpPr>
              <a:cxnSpLocks noChangeShapeType="1"/>
            </p:cNvCxnSpPr>
            <p:nvPr/>
          </p:nvCxnSpPr>
          <p:spPr bwMode="auto">
            <a:xfrm>
              <a:off x="32004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6" name="Straight Connector 69"/>
            <p:cNvCxnSpPr>
              <a:cxnSpLocks noChangeShapeType="1"/>
            </p:cNvCxnSpPr>
            <p:nvPr/>
          </p:nvCxnSpPr>
          <p:spPr bwMode="auto">
            <a:xfrm>
              <a:off x="32004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7" name="Straight Connector 70"/>
            <p:cNvCxnSpPr>
              <a:cxnSpLocks noChangeShapeType="1"/>
            </p:cNvCxnSpPr>
            <p:nvPr/>
          </p:nvCxnSpPr>
          <p:spPr bwMode="auto">
            <a:xfrm>
              <a:off x="3200400" y="3658394"/>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8" name="Straight Connector 84"/>
            <p:cNvCxnSpPr>
              <a:cxnSpLocks noChangeShapeType="1"/>
            </p:cNvCxnSpPr>
            <p:nvPr/>
          </p:nvCxnSpPr>
          <p:spPr bwMode="auto">
            <a:xfrm>
              <a:off x="32004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7" name="Group 100"/>
          <p:cNvGrpSpPr>
            <a:grpSpLocks/>
          </p:cNvGrpSpPr>
          <p:nvPr/>
        </p:nvGrpSpPr>
        <p:grpSpPr bwMode="auto">
          <a:xfrm>
            <a:off x="4267200" y="4437063"/>
            <a:ext cx="533400" cy="382587"/>
            <a:chOff x="4495800" y="3657600"/>
            <a:chExt cx="533400" cy="381794"/>
          </a:xfrm>
        </p:grpSpPr>
        <p:sp>
          <p:nvSpPr>
            <p:cNvPr id="11286" name="Rectangle 71"/>
            <p:cNvSpPr>
              <a:spLocks noChangeArrowheads="1"/>
            </p:cNvSpPr>
            <p:nvPr/>
          </p:nvSpPr>
          <p:spPr bwMode="auto">
            <a:xfrm>
              <a:off x="4495800" y="3657600"/>
              <a:ext cx="533400" cy="381000"/>
            </a:xfrm>
            <a:prstGeom prst="rect">
              <a:avLst/>
            </a:prstGeom>
            <a:solidFill>
              <a:srgbClr val="FFFFAA"/>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cxnSp>
          <p:nvCxnSpPr>
            <p:cNvPr id="11287" name="Straight Connector 72"/>
            <p:cNvCxnSpPr>
              <a:cxnSpLocks noChangeShapeType="1"/>
              <a:stCxn id="11286" idx="0"/>
              <a:endCxn id="11286" idx="2"/>
            </p:cNvCxnSpPr>
            <p:nvPr/>
          </p:nvCxnSpPr>
          <p:spPr bwMode="auto">
            <a:xfrm rot="16200000" flipH="1">
              <a:off x="4572000" y="3848100"/>
              <a:ext cx="3810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88" name="Straight Connector 73"/>
            <p:cNvCxnSpPr>
              <a:cxnSpLocks noChangeShapeType="1"/>
            </p:cNvCxnSpPr>
            <p:nvPr/>
          </p:nvCxnSpPr>
          <p:spPr bwMode="auto">
            <a:xfrm>
              <a:off x="4495800" y="37338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89" name="Straight Connector 74"/>
            <p:cNvCxnSpPr>
              <a:cxnSpLocks noChangeShapeType="1"/>
            </p:cNvCxnSpPr>
            <p:nvPr/>
          </p:nvCxnSpPr>
          <p:spPr bwMode="auto">
            <a:xfrm>
              <a:off x="4495800" y="38100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0" name="Straight Connector 75"/>
            <p:cNvCxnSpPr>
              <a:cxnSpLocks noChangeShapeType="1"/>
            </p:cNvCxnSpPr>
            <p:nvPr/>
          </p:nvCxnSpPr>
          <p:spPr bwMode="auto">
            <a:xfrm>
              <a:off x="4495800" y="38862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1" name="Straight Connector 76"/>
            <p:cNvCxnSpPr>
              <a:cxnSpLocks noChangeShapeType="1"/>
            </p:cNvCxnSpPr>
            <p:nvPr/>
          </p:nvCxnSpPr>
          <p:spPr bwMode="auto">
            <a:xfrm>
              <a:off x="4495800" y="3658394"/>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11292" name="Straight Connector 85"/>
            <p:cNvCxnSpPr>
              <a:cxnSpLocks noChangeShapeType="1"/>
            </p:cNvCxnSpPr>
            <p:nvPr/>
          </p:nvCxnSpPr>
          <p:spPr bwMode="auto">
            <a:xfrm>
              <a:off x="4495800" y="3962400"/>
              <a:ext cx="533400"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88" name="Left Brace 87"/>
          <p:cNvSpPr>
            <a:spLocks/>
          </p:cNvSpPr>
          <p:nvPr/>
        </p:nvSpPr>
        <p:spPr bwMode="auto">
          <a:xfrm>
            <a:off x="6629400" y="2379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89" name="Left Brace 88"/>
          <p:cNvSpPr>
            <a:spLocks/>
          </p:cNvSpPr>
          <p:nvPr/>
        </p:nvSpPr>
        <p:spPr bwMode="auto">
          <a:xfrm>
            <a:off x="6629400" y="2760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90" name="Left Brace 89"/>
          <p:cNvSpPr>
            <a:spLocks/>
          </p:cNvSpPr>
          <p:nvPr/>
        </p:nvSpPr>
        <p:spPr bwMode="auto">
          <a:xfrm>
            <a:off x="6629400" y="31416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91" name="Left Brace 90"/>
          <p:cNvSpPr>
            <a:spLocks/>
          </p:cNvSpPr>
          <p:nvPr/>
        </p:nvSpPr>
        <p:spPr bwMode="auto">
          <a:xfrm>
            <a:off x="6629400" y="3751263"/>
            <a:ext cx="152400" cy="381000"/>
          </a:xfrm>
          <a:prstGeom prst="leftBrace">
            <a:avLst>
              <a:gd name="adj1" fmla="val 8333"/>
              <a:gd name="adj2" fmla="val 50000"/>
            </a:avLst>
          </a:prstGeom>
          <a:solidFill>
            <a:schemeClr val="bg1"/>
          </a:solidFill>
          <a:ln w="12700">
            <a:solidFill>
              <a:schemeClr val="tx1"/>
            </a:solidFill>
            <a:round/>
            <a:headEnd/>
            <a:tailEnd/>
          </a:ln>
        </p:spPr>
        <p:txBody>
          <a:bodyPr anchor="ctr"/>
          <a:lstStyle/>
          <a:p>
            <a:pPr algn="ctr"/>
            <a:endParaRPr lang="en-US"/>
          </a:p>
        </p:txBody>
      </p:sp>
      <p:sp>
        <p:nvSpPr>
          <p:cNvPr id="11280" name="TextBox 91"/>
          <p:cNvSpPr txBox="1">
            <a:spLocks noChangeArrowheads="1"/>
          </p:cNvSpPr>
          <p:nvPr/>
        </p:nvSpPr>
        <p:spPr bwMode="auto">
          <a:xfrm>
            <a:off x="6688138" y="2133600"/>
            <a:ext cx="779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200">
                <a:latin typeface="Arial Narrow" charset="0"/>
                <a:cs typeface="Arial Narrow" charset="0"/>
              </a:rPr>
              <a:t>key, value</a:t>
            </a:r>
          </a:p>
        </p:txBody>
      </p:sp>
      <p:sp>
        <p:nvSpPr>
          <p:cNvPr id="93" name="Freeform 92"/>
          <p:cNvSpPr>
            <a:spLocks/>
          </p:cNvSpPr>
          <p:nvPr/>
        </p:nvSpPr>
        <p:spPr bwMode="auto">
          <a:xfrm>
            <a:off x="1816100" y="2595563"/>
            <a:ext cx="4762500" cy="1676400"/>
          </a:xfrm>
          <a:custGeom>
            <a:avLst/>
            <a:gdLst>
              <a:gd name="T0" fmla="*/ 4762500 w 4762500"/>
              <a:gd name="T1" fmla="*/ 0 h 1676400"/>
              <a:gd name="T2" fmla="*/ 0 w 4762500"/>
              <a:gd name="T3" fmla="*/ 1676400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4" name="Freeform 93"/>
          <p:cNvSpPr>
            <a:spLocks/>
          </p:cNvSpPr>
          <p:nvPr/>
        </p:nvSpPr>
        <p:spPr bwMode="auto">
          <a:xfrm>
            <a:off x="3276600" y="2989263"/>
            <a:ext cx="3276600" cy="1295400"/>
          </a:xfrm>
          <a:custGeom>
            <a:avLst/>
            <a:gdLst>
              <a:gd name="T0" fmla="*/ 239079 w 4762500"/>
              <a:gd name="T1" fmla="*/ 0 h 1676400"/>
              <a:gd name="T2" fmla="*/ 0 w 4762500"/>
              <a:gd name="T3" fmla="*/ 213102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5" name="Freeform 94"/>
          <p:cNvSpPr>
            <a:spLocks/>
          </p:cNvSpPr>
          <p:nvPr/>
        </p:nvSpPr>
        <p:spPr bwMode="auto">
          <a:xfrm>
            <a:off x="4572000" y="3370263"/>
            <a:ext cx="1981200" cy="914400"/>
          </a:xfrm>
          <a:custGeom>
            <a:avLst/>
            <a:gdLst>
              <a:gd name="T0" fmla="*/ 4271 w 4762500"/>
              <a:gd name="T1" fmla="*/ 0 h 1676400"/>
              <a:gd name="T2" fmla="*/ 0 w 4762500"/>
              <a:gd name="T3" fmla="*/ 13136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96" name="Freeform 95"/>
          <p:cNvSpPr>
            <a:spLocks/>
          </p:cNvSpPr>
          <p:nvPr/>
        </p:nvSpPr>
        <p:spPr bwMode="auto">
          <a:xfrm>
            <a:off x="6477000" y="3979863"/>
            <a:ext cx="152400" cy="304800"/>
          </a:xfrm>
          <a:custGeom>
            <a:avLst/>
            <a:gdLst>
              <a:gd name="T0" fmla="*/ 0 w 4762500"/>
              <a:gd name="T1" fmla="*/ 0 h 1676400"/>
              <a:gd name="T2" fmla="*/ 0 w 4762500"/>
              <a:gd name="T3" fmla="*/ 2 h 1676400"/>
              <a:gd name="T4" fmla="*/ 0 60000 65536"/>
              <a:gd name="T5" fmla="*/ 0 60000 65536"/>
              <a:gd name="T6" fmla="*/ 0 w 4762500"/>
              <a:gd name="T7" fmla="*/ 0 h 1676400"/>
              <a:gd name="T8" fmla="*/ 4762500 w 4762500"/>
              <a:gd name="T9" fmla="*/ 1676400 h 1676400"/>
            </a:gdLst>
            <a:ahLst/>
            <a:cxnLst>
              <a:cxn ang="T4">
                <a:pos x="T0" y="T1"/>
              </a:cxn>
              <a:cxn ang="T5">
                <a:pos x="T2" y="T3"/>
              </a:cxn>
            </a:cxnLst>
            <a:rect l="T6" t="T7" r="T8" b="T9"/>
            <a:pathLst>
              <a:path w="4762500" h="1676400">
                <a:moveTo>
                  <a:pt x="4762500" y="0"/>
                </a:moveTo>
                <a:lnTo>
                  <a:pt x="0" y="1676400"/>
                </a:lnTo>
              </a:path>
            </a:pathLst>
          </a:custGeom>
          <a:solidFill>
            <a:schemeClr val="bg1"/>
          </a:solidFill>
          <a:ln w="25400">
            <a:solidFill>
              <a:schemeClr val="tx1"/>
            </a:solidFill>
            <a:round/>
            <a:headEnd/>
            <a:tailEnd type="triangle" w="med" len="med"/>
          </a:ln>
        </p:spPr>
        <p:txBody>
          <a:bodyPr anchor="ctr"/>
          <a:lstStyle/>
          <a:p>
            <a:endParaRPr lang="en-US"/>
          </a:p>
        </p:txBody>
      </p:sp>
      <p:sp>
        <p:nvSpPr>
          <p:cNvPr id="11285" name="TextBox 102"/>
          <p:cNvSpPr txBox="1">
            <a:spLocks noChangeArrowheads="1"/>
          </p:cNvSpPr>
          <p:nvPr/>
        </p:nvSpPr>
        <p:spPr bwMode="auto">
          <a:xfrm>
            <a:off x="5486400" y="466566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atin typeface="Helvetica" charset="0"/>
                <a:cs typeface="Helvetica" charset="0"/>
              </a:rPr>
              <a:t>…</a:t>
            </a:r>
          </a:p>
        </p:txBody>
      </p:sp>
    </p:spTree>
    <p:extLst>
      <p:ext uri="{BB962C8B-B14F-4D97-AF65-F5344CB8AC3E}">
        <p14:creationId xmlns:p14="http://schemas.microsoft.com/office/powerpoint/2010/main" val="3208976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1" fill="hold" grpId="0" nodeType="afterEffect">
                                  <p:stCondLst>
                                    <p:cond delay="0"/>
                                  </p:stCondLst>
                                  <p:childTnLst>
                                    <p:set>
                                      <p:cBhvr>
                                        <p:cTn id="17" dur="1" fill="hold">
                                          <p:stCondLst>
                                            <p:cond delay="0"/>
                                          </p:stCondLst>
                                        </p:cTn>
                                        <p:tgtEl>
                                          <p:spTgt spid="93"/>
                                        </p:tgtEl>
                                        <p:attrNameLst>
                                          <p:attrName>style.visibility</p:attrName>
                                        </p:attrNameLst>
                                      </p:cBhvr>
                                      <p:to>
                                        <p:strVal val="visible"/>
                                      </p:to>
                                    </p:set>
                                    <p:animEffect transition="in" filter="wipe(up)">
                                      <p:cBhvr>
                                        <p:cTn id="18" dur="500"/>
                                        <p:tgtEl>
                                          <p:spTgt spid="93"/>
                                        </p:tgtEl>
                                      </p:cBhvr>
                                    </p:animEffec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childTnLst>
                          </p:cTn>
                        </p:par>
                        <p:par>
                          <p:cTn id="25" fill="hold" nodeType="afterGroup">
                            <p:stCondLst>
                              <p:cond delay="500"/>
                            </p:stCondLst>
                            <p:childTnLst>
                              <p:par>
                                <p:cTn id="26" presetID="22" presetClass="entr" presetSubtype="1" fill="hold" grpId="0" nodeType="after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wipe(up)">
                                      <p:cBhvr>
                                        <p:cTn id="28" dur="500"/>
                                        <p:tgtEl>
                                          <p:spTgt spid="94"/>
                                        </p:tgtEl>
                                      </p:cBhvr>
                                    </p:animEffect>
                                  </p:childTnLst>
                                </p:cTn>
                              </p:par>
                            </p:childTnLst>
                          </p:cTn>
                        </p:par>
                        <p:par>
                          <p:cTn id="29" fill="hold" nodeType="afterGroup">
                            <p:stCondLst>
                              <p:cond delay="1000"/>
                            </p:stCondLst>
                            <p:childTnLst>
                              <p:par>
                                <p:cTn id="30" presetID="1"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par>
                          <p:cTn id="32" fill="hold" nodeType="afterGroup">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90"/>
                                        </p:tgtEl>
                                        <p:attrNameLst>
                                          <p:attrName>style.visibility</p:attrName>
                                        </p:attrNameLst>
                                      </p:cBhvr>
                                      <p:to>
                                        <p:strVal val="visible"/>
                                      </p:to>
                                    </p:se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95"/>
                                        </p:tgtEl>
                                        <p:attrNameLst>
                                          <p:attrName>style.visibility</p:attrName>
                                        </p:attrNameLst>
                                      </p:cBhvr>
                                      <p:to>
                                        <p:strVal val="visible"/>
                                      </p:to>
                                    </p:set>
                                    <p:animEffect transition="in" filter="wipe(up)">
                                      <p:cBhvr>
                                        <p:cTn id="38" dur="500"/>
                                        <p:tgtEl>
                                          <p:spTgt spid="95"/>
                                        </p:tgtEl>
                                      </p:cBhvr>
                                    </p:animEffect>
                                  </p:childTnLst>
                                </p:cTn>
                              </p:par>
                            </p:childTnLst>
                          </p:cTn>
                        </p:par>
                        <p:par>
                          <p:cTn id="39" fill="hold" nodeType="afterGroup">
                            <p:stCondLst>
                              <p:cond delay="1500"/>
                            </p:stCondLst>
                            <p:childTnLst>
                              <p:par>
                                <p:cTn id="40" presetID="1"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par>
                          <p:cTn id="42" fill="hold" nodeType="afterGroup">
                            <p:stCondLst>
                              <p:cond delay="1500"/>
                            </p:stCondLst>
                            <p:childTnLst>
                              <p:par>
                                <p:cTn id="43" presetID="1" presetClass="entr" presetSubtype="0" fill="hold" grpId="0" nodeType="after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childTnLst>
                          </p:cTn>
                        </p:par>
                        <p:par>
                          <p:cTn id="45" fill="hold" nodeType="afterGroup">
                            <p:stCondLst>
                              <p:cond delay="1500"/>
                            </p:stCondLst>
                            <p:childTnLst>
                              <p:par>
                                <p:cTn id="46" presetID="22" presetClass="entr" presetSubtype="1" fill="hold" grpId="0" nodeType="after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wipe(up)">
                                      <p:cBhvr>
                                        <p:cTn id="48" dur="500"/>
                                        <p:tgtEl>
                                          <p:spTgt spid="96"/>
                                        </p:tgtEl>
                                      </p:cBhvr>
                                    </p:animEffect>
                                  </p:childTnLst>
                                </p:cTn>
                              </p:par>
                            </p:childTnLst>
                          </p:cTn>
                        </p:par>
                        <p:par>
                          <p:cTn id="49" fill="hold" nodeType="afterGroup">
                            <p:stCondLst>
                              <p:cond delay="2000"/>
                            </p:stCondLst>
                            <p:childTnLst>
                              <p:par>
                                <p:cTn id="50" presetID="1"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8" grpId="0" animBg="1"/>
      <p:bldP spid="89" grpId="0" animBg="1"/>
      <p:bldP spid="90" grpId="0" animBg="1"/>
      <p:bldP spid="91" grpId="0" animBg="1"/>
      <p:bldP spid="93" grpId="0" animBg="1"/>
      <p:bldP spid="94" grpId="0" animBg="1"/>
      <p:bldP spid="95" grpId="0" animBg="1"/>
      <p:bldP spid="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Today’s Section</a:t>
            </a:r>
          </a:p>
        </p:txBody>
      </p:sp>
      <p:sp>
        <p:nvSpPr>
          <p:cNvPr id="93" name="Shape 93"/>
          <p:cNvSpPr txBox="1">
            <a:spLocks noGrp="1"/>
          </p:cNvSpPr>
          <p:nvPr>
            <p:ph type="body" idx="1"/>
          </p:nvPr>
        </p:nvSpPr>
        <p:spPr>
          <a:xfrm>
            <a:off x="395536" y="1556791"/>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dirty="0" err="1" smtClean="0"/>
              <a:t>Administrivia</a:t>
            </a:r>
            <a:r>
              <a:rPr lang="en-US" dirty="0" smtClean="0"/>
              <a:t> (5 min)</a:t>
            </a:r>
          </a:p>
          <a:p>
            <a:pPr marL="342900" marR="0" lvl="0" indent="-342900" algn="l" rtl="0">
              <a:spcBef>
                <a:spcPts val="640"/>
              </a:spcBef>
              <a:buClr>
                <a:schemeClr val="dk1"/>
              </a:buClr>
              <a:buSzPct val="98958"/>
              <a:buFont typeface="Arial"/>
              <a:buChar char="•"/>
            </a:pPr>
            <a:r>
              <a:rPr lang="en-US" sz="3200" b="0" i="0" u="none" strike="noStrike" cap="none" baseline="0" dirty="0" smtClean="0">
                <a:solidFill>
                  <a:schemeClr val="dk1"/>
                </a:solidFill>
                <a:latin typeface="Calibri"/>
                <a:ea typeface="Calibri"/>
                <a:cs typeface="Calibri"/>
                <a:sym typeface="Calibri"/>
              </a:rPr>
              <a:t>Quiz</a:t>
            </a:r>
            <a:r>
              <a:rPr lang="en-US" sz="3200" b="0" i="0" u="none" strike="noStrike" cap="none" dirty="0" smtClean="0">
                <a:solidFill>
                  <a:schemeClr val="dk1"/>
                </a:solidFill>
                <a:latin typeface="Calibri"/>
                <a:ea typeface="Calibri"/>
                <a:cs typeface="Calibri"/>
                <a:sym typeface="Calibri"/>
              </a:rPr>
              <a:t> (5 min)</a:t>
            </a:r>
            <a:endParaRPr lang="en-US" sz="3200" b="0" i="0" u="none" strike="noStrike" cap="none" baseline="0" dirty="0" smtClean="0">
              <a:solidFill>
                <a:schemeClr val="dk1"/>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sz="3200" b="0" i="0" u="none" strike="noStrike" cap="none" baseline="0" dirty="0" smtClean="0">
                <a:solidFill>
                  <a:schemeClr val="dk1"/>
                </a:solidFill>
                <a:latin typeface="Calibri"/>
                <a:ea typeface="Calibri"/>
                <a:cs typeface="Calibri"/>
                <a:sym typeface="Calibri"/>
              </a:rPr>
              <a:t>Review </a:t>
            </a:r>
            <a:r>
              <a:rPr lang="en-US" sz="3200" b="0" i="0" u="none" strike="noStrike" cap="none" baseline="0" dirty="0">
                <a:solidFill>
                  <a:schemeClr val="dk1"/>
                </a:solidFill>
                <a:latin typeface="Calibri"/>
                <a:ea typeface="Calibri"/>
                <a:cs typeface="Calibri"/>
                <a:sym typeface="Calibri"/>
              </a:rPr>
              <a:t>Lectures </a:t>
            </a:r>
            <a:r>
              <a:rPr lang="en-US" dirty="0" smtClean="0"/>
              <a:t>14</a:t>
            </a:r>
            <a:r>
              <a:rPr lang="en-US" sz="3200" b="0" i="0" u="none" strike="noStrike" cap="none" baseline="0" dirty="0" smtClean="0">
                <a:solidFill>
                  <a:schemeClr val="dk1"/>
                </a:solidFill>
                <a:latin typeface="Calibri"/>
                <a:ea typeface="Calibri"/>
                <a:cs typeface="Calibri"/>
                <a:sym typeface="Calibri"/>
              </a:rPr>
              <a:t> </a:t>
            </a:r>
            <a:r>
              <a:rPr lang="en-US" sz="3200" b="0" i="0" u="none" strike="noStrike" cap="none" baseline="0" dirty="0">
                <a:solidFill>
                  <a:schemeClr val="dk1"/>
                </a:solidFill>
                <a:latin typeface="Calibri"/>
                <a:ea typeface="Calibri"/>
                <a:cs typeface="Calibri"/>
                <a:sym typeface="Calibri"/>
              </a:rPr>
              <a:t>and </a:t>
            </a:r>
            <a:r>
              <a:rPr lang="en-US" dirty="0" smtClean="0"/>
              <a:t>15</a:t>
            </a:r>
            <a:r>
              <a:rPr lang="en-US" sz="3200" b="0" i="0" u="none" strike="noStrike" cap="none" baseline="0" dirty="0" smtClean="0">
                <a:solidFill>
                  <a:schemeClr val="dk1"/>
                </a:solidFill>
                <a:latin typeface="Calibri"/>
                <a:ea typeface="Calibri"/>
                <a:cs typeface="Calibri"/>
                <a:sym typeface="Calibri"/>
              </a:rPr>
              <a:t> </a:t>
            </a:r>
            <a:r>
              <a:rPr lang="en-US" sz="3200" b="0" i="0" u="none" strike="noStrike" cap="none" baseline="0" dirty="0">
                <a:solidFill>
                  <a:schemeClr val="dk1"/>
                </a:solidFill>
                <a:latin typeface="Calibri"/>
                <a:ea typeface="Calibri"/>
                <a:cs typeface="Calibri"/>
                <a:sym typeface="Calibri"/>
              </a:rPr>
              <a:t>(10 min)</a:t>
            </a:r>
          </a:p>
          <a:p>
            <a:pPr marL="342900" marR="0" lvl="0" indent="-342900" algn="l" rtl="0">
              <a:spcBef>
                <a:spcPts val="640"/>
              </a:spcBef>
              <a:buClr>
                <a:schemeClr val="dk1"/>
              </a:buClr>
              <a:buSzPct val="98958"/>
              <a:buFont typeface="Arial"/>
              <a:buChar char="•"/>
            </a:pPr>
            <a:r>
              <a:rPr lang="en-US" sz="3200" b="0" i="0" u="none" strike="noStrike" cap="none" baseline="0" dirty="0">
                <a:solidFill>
                  <a:schemeClr val="dk1"/>
                </a:solidFill>
                <a:latin typeface="Calibri"/>
                <a:ea typeface="Calibri"/>
                <a:cs typeface="Calibri"/>
                <a:sym typeface="Calibri"/>
              </a:rPr>
              <a:t>Worksheet and Discussion </a:t>
            </a:r>
            <a:r>
              <a:rPr lang="en-US" sz="3200" b="0" i="0" u="none" strike="noStrike" cap="none" baseline="0" dirty="0" smtClean="0">
                <a:solidFill>
                  <a:schemeClr val="dk1"/>
                </a:solidFill>
                <a:latin typeface="Calibri"/>
                <a:ea typeface="Calibri"/>
                <a:cs typeface="Calibri"/>
                <a:sym typeface="Calibri"/>
              </a:rPr>
              <a:t>(</a:t>
            </a:r>
            <a:r>
              <a:rPr lang="en-US" dirty="0" smtClean="0"/>
              <a:t>30</a:t>
            </a:r>
            <a:r>
              <a:rPr lang="en-US" sz="3200" b="0" i="0" u="none" strike="noStrike" cap="none" baseline="0" dirty="0" smtClean="0">
                <a:solidFill>
                  <a:schemeClr val="dk1"/>
                </a:solidFill>
                <a:latin typeface="Calibri"/>
                <a:ea typeface="Calibri"/>
                <a:cs typeface="Calibri"/>
                <a:sym typeface="Calibri"/>
              </a:rPr>
              <a:t> </a:t>
            </a:r>
            <a:r>
              <a:rPr lang="en-US" sz="3200" b="0" i="0" u="none" strike="noStrike" cap="none" baseline="0" dirty="0">
                <a:solidFill>
                  <a:schemeClr val="dk1"/>
                </a:solidFill>
                <a:latin typeface="Calibri"/>
                <a:ea typeface="Calibri"/>
                <a:cs typeface="Calibri"/>
                <a:sym typeface="Calibri"/>
              </a:rPr>
              <a:t>min)</a:t>
            </a:r>
          </a:p>
        </p:txBody>
      </p:sp>
      <p:sp>
        <p:nvSpPr>
          <p:cNvPr id="94" name="Shape 9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atin typeface="Helvetica" charset="0"/>
                <a:ea typeface="ＭＳ Ｐゴシック" charset="0"/>
                <a:cs typeface="ＭＳ Ｐゴシック" charset="0"/>
              </a:rPr>
              <a:t>Challenges</a:t>
            </a:r>
          </a:p>
        </p:txBody>
      </p:sp>
      <p:sp>
        <p:nvSpPr>
          <p:cNvPr id="3" name="Content Placeholder 2"/>
          <p:cNvSpPr>
            <a:spLocks noGrp="1"/>
          </p:cNvSpPr>
          <p:nvPr>
            <p:ph idx="1"/>
          </p:nvPr>
        </p:nvSpPr>
        <p:spPr>
          <a:xfrm>
            <a:off x="381000" y="2057400"/>
            <a:ext cx="8153400" cy="4495800"/>
          </a:xfrm>
        </p:spPr>
        <p:txBody>
          <a:bodyPr/>
          <a:lstStyle/>
          <a:p>
            <a:r>
              <a:rPr lang="en-US" b="1">
                <a:latin typeface="Helvetica" charset="0"/>
                <a:ea typeface="ＭＳ Ｐゴシック" charset="0"/>
                <a:cs typeface="ＭＳ Ｐゴシック" charset="0"/>
              </a:rPr>
              <a:t>Fault Tolerance: </a:t>
            </a:r>
            <a:r>
              <a:rPr lang="en-US">
                <a:latin typeface="Helvetica" charset="0"/>
                <a:ea typeface="ＭＳ Ｐゴシック" charset="0"/>
                <a:cs typeface="ＭＳ Ｐゴシック" charset="0"/>
              </a:rPr>
              <a:t>handle machine failures without losing data  and without degradation in performance</a:t>
            </a:r>
          </a:p>
          <a:p>
            <a:r>
              <a:rPr lang="en-US" b="1">
                <a:latin typeface="Helvetica" charset="0"/>
                <a:ea typeface="ＭＳ Ｐゴシック" charset="0"/>
                <a:cs typeface="ＭＳ Ｐゴシック" charset="0"/>
              </a:rPr>
              <a:t>Scalability: </a:t>
            </a:r>
          </a:p>
          <a:p>
            <a:pPr lvl="1"/>
            <a:r>
              <a:rPr lang="en-US">
                <a:latin typeface="Helvetica" charset="0"/>
                <a:ea typeface="ＭＳ Ｐゴシック" charset="0"/>
              </a:rPr>
              <a:t>Need to scale to thousands of machines </a:t>
            </a:r>
          </a:p>
          <a:p>
            <a:pPr lvl="1"/>
            <a:r>
              <a:rPr lang="en-US">
                <a:latin typeface="Helvetica" charset="0"/>
                <a:ea typeface="ＭＳ Ｐゴシック" charset="0"/>
              </a:rPr>
              <a:t>Need to allow easy addition of new machines</a:t>
            </a:r>
          </a:p>
          <a:p>
            <a:r>
              <a:rPr lang="en-US" b="1">
                <a:latin typeface="Helvetica" charset="0"/>
                <a:ea typeface="ＭＳ Ｐゴシック" charset="0"/>
                <a:cs typeface="ＭＳ Ｐゴシック" charset="0"/>
              </a:rPr>
              <a:t>Consistency: </a:t>
            </a:r>
            <a:r>
              <a:rPr lang="en-US">
                <a:latin typeface="Helvetica" charset="0"/>
                <a:ea typeface="ＭＳ Ｐゴシック" charset="0"/>
                <a:cs typeface="ＭＳ Ｐゴシック" charset="0"/>
              </a:rPr>
              <a:t>maintain data consistency in face of node failures and message losses </a:t>
            </a:r>
          </a:p>
          <a:p>
            <a:r>
              <a:rPr lang="en-US" b="1">
                <a:latin typeface="Helvetica" charset="0"/>
                <a:ea typeface="ＭＳ Ｐゴシック" charset="0"/>
                <a:cs typeface="ＭＳ Ｐゴシック" charset="0"/>
              </a:rPr>
              <a:t>Heterogeneity</a:t>
            </a:r>
            <a:r>
              <a:rPr lang="en-US">
                <a:latin typeface="Helvetica" charset="0"/>
                <a:ea typeface="ＭＳ Ｐゴシック" charset="0"/>
                <a:cs typeface="ＭＳ Ｐゴシック" charset="0"/>
              </a:rPr>
              <a:t> (if deployed as peer-to-peer systems):</a:t>
            </a:r>
          </a:p>
          <a:p>
            <a:pPr lvl="1">
              <a:lnSpc>
                <a:spcPct val="80000"/>
              </a:lnSpc>
            </a:pPr>
            <a:r>
              <a:rPr lang="en-US">
                <a:latin typeface="Helvetica" charset="0"/>
                <a:ea typeface="ＭＳ Ｐゴシック" charset="0"/>
              </a:rPr>
              <a:t>Latency: 1ms to 1000ms</a:t>
            </a:r>
          </a:p>
          <a:p>
            <a:pPr lvl="1">
              <a:lnSpc>
                <a:spcPct val="80000"/>
              </a:lnSpc>
            </a:pPr>
            <a:r>
              <a:rPr lang="en-US">
                <a:latin typeface="Helvetica" charset="0"/>
                <a:ea typeface="ＭＳ Ｐゴシック" charset="0"/>
              </a:rPr>
              <a:t>Bandwidth: 32Kb/s to 100Mb/s</a:t>
            </a:r>
          </a:p>
          <a:p>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p:txBody>
      </p:sp>
      <p:pic>
        <p:nvPicPr>
          <p:cNvPr id="1229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22078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7"/>
          <p:cNvGrpSpPr/>
          <p:nvPr/>
        </p:nvGrpSpPr>
        <p:grpSpPr>
          <a:xfrm>
            <a:off x="6477000" y="915194"/>
            <a:ext cx="533400" cy="381794"/>
            <a:chOff x="6477000" y="3657600"/>
            <a:chExt cx="533400" cy="381794"/>
          </a:xfrm>
          <a:solidFill>
            <a:srgbClr val="FFFFAA"/>
          </a:solidFill>
        </p:grpSpPr>
        <p:sp>
          <p:nvSpPr>
            <p:cNvPr id="9" name="Rectangle 8"/>
            <p:cNvSpPr/>
            <p:nvPr/>
          </p:nvSpPr>
          <p:spPr bwMode="auto">
            <a:xfrm>
              <a:off x="64770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0" name="Straight Connector 9"/>
            <p:cNvCxnSpPr>
              <a:stCxn id="9" idx="0"/>
              <a:endCxn id="9" idx="2"/>
            </p:cNvCxnSpPr>
            <p:nvPr/>
          </p:nvCxnSpPr>
          <p:spPr bwMode="auto">
            <a:xfrm rot="16200000" flipH="1">
              <a:off x="65532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64770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64770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3" name="Straight Connector 12"/>
            <p:cNvCxnSpPr/>
            <p:nvPr/>
          </p:nvCxnSpPr>
          <p:spPr bwMode="auto">
            <a:xfrm>
              <a:off x="64770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64770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14"/>
          <p:cNvGrpSpPr/>
          <p:nvPr/>
        </p:nvGrpSpPr>
        <p:grpSpPr>
          <a:xfrm>
            <a:off x="1752600" y="914400"/>
            <a:ext cx="533400" cy="381794"/>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22"/>
          <p:cNvGrpSpPr/>
          <p:nvPr/>
        </p:nvGrpSpPr>
        <p:grpSpPr>
          <a:xfrm>
            <a:off x="3200400" y="915194"/>
            <a:ext cx="533400" cy="381794"/>
            <a:chOff x="3200400" y="3657600"/>
            <a:chExt cx="533400" cy="381794"/>
          </a:xfrm>
          <a:solidFill>
            <a:srgbClr val="FFFFAA"/>
          </a:solidFill>
        </p:grpSpPr>
        <p:sp>
          <p:nvSpPr>
            <p:cNvPr id="24" name="Rectangle 23"/>
            <p:cNvSpPr/>
            <p:nvPr/>
          </p:nvSpPr>
          <p:spPr bwMode="auto">
            <a:xfrm>
              <a:off x="32004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25" name="Straight Connector 24"/>
            <p:cNvCxnSpPr>
              <a:stCxn id="24" idx="0"/>
              <a:endCxn id="24" idx="2"/>
            </p:cNvCxnSpPr>
            <p:nvPr/>
          </p:nvCxnSpPr>
          <p:spPr bwMode="auto">
            <a:xfrm rot="16200000" flipH="1">
              <a:off x="32766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26" name="Straight Connector 25"/>
            <p:cNvCxnSpPr/>
            <p:nvPr/>
          </p:nvCxnSpPr>
          <p:spPr bwMode="auto">
            <a:xfrm>
              <a:off x="32004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7" name="Straight Connector 26"/>
            <p:cNvCxnSpPr/>
            <p:nvPr/>
          </p:nvCxnSpPr>
          <p:spPr bwMode="auto">
            <a:xfrm>
              <a:off x="32004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8" name="Straight Connector 27"/>
            <p:cNvCxnSpPr/>
            <p:nvPr/>
          </p:nvCxnSpPr>
          <p:spPr bwMode="auto">
            <a:xfrm>
              <a:off x="32004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9" name="Straight Connector 28"/>
            <p:cNvCxnSpPr/>
            <p:nvPr/>
          </p:nvCxnSpPr>
          <p:spPr bwMode="auto">
            <a:xfrm>
              <a:off x="3200400" y="3658394"/>
              <a:ext cx="533400" cy="1588"/>
            </a:xfrm>
            <a:prstGeom prst="line">
              <a:avLst/>
            </a:prstGeom>
            <a:grpFill/>
            <a:ln w="12700" cap="flat" cmpd="sng" algn="ctr">
              <a:solidFill>
                <a:schemeClr val="tx1"/>
              </a:solidFill>
              <a:prstDash val="solid"/>
              <a:round/>
              <a:headEnd type="none" w="med" len="med"/>
              <a:tailEnd type="none"/>
            </a:ln>
            <a:effectLst/>
          </p:spPr>
        </p:cxnSp>
        <p:cxnSp>
          <p:nvCxnSpPr>
            <p:cNvPr id="30" name="Straight Connector 29"/>
            <p:cNvCxnSpPr/>
            <p:nvPr/>
          </p:nvCxnSpPr>
          <p:spPr bwMode="auto">
            <a:xfrm>
              <a:off x="32004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30"/>
          <p:cNvGrpSpPr/>
          <p:nvPr/>
        </p:nvGrpSpPr>
        <p:grpSpPr>
          <a:xfrm>
            <a:off x="4495800" y="915194"/>
            <a:ext cx="533400" cy="381794"/>
            <a:chOff x="4495800" y="3657600"/>
            <a:chExt cx="533400" cy="381794"/>
          </a:xfrm>
          <a:solidFill>
            <a:srgbClr val="FFFFAA"/>
          </a:solidFill>
        </p:grpSpPr>
        <p:sp>
          <p:nvSpPr>
            <p:cNvPr id="32" name="Rectangle 31"/>
            <p:cNvSpPr/>
            <p:nvPr/>
          </p:nvSpPr>
          <p:spPr bwMode="auto">
            <a:xfrm>
              <a:off x="4495800" y="3657600"/>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33" name="Straight Connector 32"/>
            <p:cNvCxnSpPr>
              <a:stCxn id="32" idx="0"/>
              <a:endCxn id="32" idx="2"/>
            </p:cNvCxnSpPr>
            <p:nvPr/>
          </p:nvCxnSpPr>
          <p:spPr bwMode="auto">
            <a:xfrm rot="16200000" flipH="1">
              <a:off x="4572000" y="3848100"/>
              <a:ext cx="381000" cy="1588"/>
            </a:xfrm>
            <a:prstGeom prst="line">
              <a:avLst/>
            </a:prstGeom>
            <a:grpFill/>
            <a:ln w="12700" cap="flat" cmpd="sng" algn="ctr">
              <a:solidFill>
                <a:schemeClr val="tx1"/>
              </a:solidFill>
              <a:prstDash val="solid"/>
              <a:round/>
              <a:headEnd type="none" w="med" len="med"/>
              <a:tailEnd type="none"/>
            </a:ln>
            <a:effectLst/>
          </p:spPr>
        </p:cxnSp>
        <p:cxnSp>
          <p:nvCxnSpPr>
            <p:cNvPr id="34" name="Straight Connector 33"/>
            <p:cNvCxnSpPr/>
            <p:nvPr/>
          </p:nvCxnSpPr>
          <p:spPr bwMode="auto">
            <a:xfrm>
              <a:off x="4495800" y="37338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5" name="Straight Connector 34"/>
            <p:cNvCxnSpPr/>
            <p:nvPr/>
          </p:nvCxnSpPr>
          <p:spPr bwMode="auto">
            <a:xfrm>
              <a:off x="4495800" y="38100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6" name="Straight Connector 35"/>
            <p:cNvCxnSpPr/>
            <p:nvPr/>
          </p:nvCxnSpPr>
          <p:spPr bwMode="auto">
            <a:xfrm>
              <a:off x="4495800" y="38862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7" name="Straight Connector 36"/>
            <p:cNvCxnSpPr/>
            <p:nvPr/>
          </p:nvCxnSpPr>
          <p:spPr bwMode="auto">
            <a:xfrm>
              <a:off x="4495800" y="3658394"/>
              <a:ext cx="533400" cy="1588"/>
            </a:xfrm>
            <a:prstGeom prst="line">
              <a:avLst/>
            </a:prstGeom>
            <a:grpFill/>
            <a:ln w="12700" cap="flat" cmpd="sng" algn="ctr">
              <a:solidFill>
                <a:schemeClr val="tx1"/>
              </a:solidFill>
              <a:prstDash val="solid"/>
              <a:round/>
              <a:headEnd type="none" w="med" len="med"/>
              <a:tailEnd type="none"/>
            </a:ln>
            <a:effectLst/>
          </p:spPr>
        </p:cxnSp>
        <p:cxnSp>
          <p:nvCxnSpPr>
            <p:cNvPr id="38" name="Straight Connector 37"/>
            <p:cNvCxnSpPr/>
            <p:nvPr/>
          </p:nvCxnSpPr>
          <p:spPr bwMode="auto">
            <a:xfrm>
              <a:off x="44958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2299" name="TextBox 38"/>
          <p:cNvSpPr txBox="1">
            <a:spLocks noChangeArrowheads="1"/>
          </p:cNvSpPr>
          <p:nvPr/>
        </p:nvSpPr>
        <p:spPr bwMode="auto">
          <a:xfrm>
            <a:off x="5715000" y="1144588"/>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atin typeface="Helvetica" charset="0"/>
                <a:cs typeface="Helvetica" charset="0"/>
              </a:rPr>
              <a:t>…</a:t>
            </a:r>
          </a:p>
        </p:txBody>
      </p:sp>
      <p:grpSp>
        <p:nvGrpSpPr>
          <p:cNvPr id="7" name="Group 46"/>
          <p:cNvGrpSpPr>
            <a:grpSpLocks/>
          </p:cNvGrpSpPr>
          <p:nvPr/>
        </p:nvGrpSpPr>
        <p:grpSpPr bwMode="auto">
          <a:xfrm>
            <a:off x="3276600" y="914400"/>
            <a:ext cx="762000" cy="762000"/>
            <a:chOff x="3505199" y="2971800"/>
            <a:chExt cx="762001" cy="762000"/>
          </a:xfrm>
        </p:grpSpPr>
        <p:cxnSp>
          <p:nvCxnSpPr>
            <p:cNvPr id="12301" name="Straight Connector 40"/>
            <p:cNvCxnSpPr>
              <a:cxnSpLocks noChangeShapeType="1"/>
            </p:cNvCxnSpPr>
            <p:nvPr/>
          </p:nvCxnSpPr>
          <p:spPr bwMode="auto">
            <a:xfrm>
              <a:off x="3505200" y="3048000"/>
              <a:ext cx="762000" cy="68580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cxnSp>
        <p:cxnSp>
          <p:nvCxnSpPr>
            <p:cNvPr id="12302" name="Straight Connector 45"/>
            <p:cNvCxnSpPr>
              <a:cxnSpLocks noChangeShapeType="1"/>
            </p:cNvCxnSpPr>
            <p:nvPr/>
          </p:nvCxnSpPr>
          <p:spPr bwMode="auto">
            <a:xfrm rot="5400000">
              <a:off x="3467099" y="3009900"/>
              <a:ext cx="762000" cy="685800"/>
            </a:xfrm>
            <a:prstGeom prst="line">
              <a:avLst/>
            </a:prstGeom>
            <a:noFill/>
            <a:ln w="50800">
              <a:solidFill>
                <a:srgbClr val="FF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614978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6200"/>
            <a:ext cx="8382000" cy="533400"/>
          </a:xfrm>
        </p:spPr>
        <p:txBody>
          <a:bodyPr/>
          <a:lstStyle/>
          <a:p>
            <a:r>
              <a:rPr lang="en-US">
                <a:latin typeface="Helvetica" charset="0"/>
                <a:ea typeface="ＭＳ Ｐゴシック" charset="0"/>
                <a:cs typeface="ＭＳ Ｐゴシック" charset="0"/>
              </a:rPr>
              <a:t>Discussion: Iterative vs. Recursive Query</a:t>
            </a:r>
          </a:p>
        </p:txBody>
      </p:sp>
      <p:sp>
        <p:nvSpPr>
          <p:cNvPr id="16386" name="Content Placeholder 2"/>
          <p:cNvSpPr>
            <a:spLocks noGrp="1"/>
          </p:cNvSpPr>
          <p:nvPr>
            <p:ph idx="1"/>
          </p:nvPr>
        </p:nvSpPr>
        <p:spPr>
          <a:xfrm>
            <a:off x="457200" y="3048000"/>
            <a:ext cx="8077200" cy="3657600"/>
          </a:xfrm>
        </p:spPr>
        <p:txBody>
          <a:bodyPr/>
          <a:lstStyle/>
          <a:p>
            <a:r>
              <a:rPr lang="en-US" sz="2200">
                <a:latin typeface="Helvetica" charset="0"/>
                <a:ea typeface="ＭＳ Ｐゴシック" charset="0"/>
                <a:cs typeface="ＭＳ Ｐゴシック" charset="0"/>
              </a:rPr>
              <a:t>Recursive Query:</a:t>
            </a:r>
          </a:p>
          <a:p>
            <a:pPr lvl="1"/>
            <a:r>
              <a:rPr lang="en-US" sz="2000">
                <a:latin typeface="Helvetica" charset="0"/>
                <a:ea typeface="ＭＳ Ｐゴシック" charset="0"/>
              </a:rPr>
              <a:t>Advantages: </a:t>
            </a:r>
          </a:p>
          <a:p>
            <a:pPr lvl="2"/>
            <a:r>
              <a:rPr lang="en-US" sz="1900">
                <a:latin typeface="Helvetica" charset="0"/>
                <a:ea typeface="ＭＳ Ｐゴシック" charset="0"/>
              </a:rPr>
              <a:t>Faster, as typically master/directory closer to nodes</a:t>
            </a:r>
          </a:p>
          <a:p>
            <a:pPr lvl="2"/>
            <a:r>
              <a:rPr lang="en-US" sz="1900">
                <a:latin typeface="Helvetica" charset="0"/>
                <a:ea typeface="ＭＳ Ｐゴシック" charset="0"/>
              </a:rPr>
              <a:t>Easier to maintain consistency, as master/directory can serialize puts()/gets()</a:t>
            </a:r>
          </a:p>
          <a:p>
            <a:pPr lvl="1"/>
            <a:r>
              <a:rPr lang="en-US" sz="2000">
                <a:latin typeface="Helvetica" charset="0"/>
                <a:ea typeface="ＭＳ Ｐゴシック" charset="0"/>
              </a:rPr>
              <a:t>Disadvantages: scalability bottleneck, as all </a:t>
            </a:r>
            <a:r>
              <a:rPr lang="ja-JP" altLang="en-US" sz="2000">
                <a:latin typeface="Helvetica" charset="0"/>
                <a:ea typeface="ＭＳ Ｐゴシック" charset="0"/>
              </a:rPr>
              <a:t>“</a:t>
            </a:r>
            <a:r>
              <a:rPr lang="en-US" altLang="ja-JP" sz="2000">
                <a:latin typeface="Helvetica" charset="0"/>
                <a:ea typeface="ＭＳ Ｐゴシック" charset="0"/>
              </a:rPr>
              <a:t>Values</a:t>
            </a:r>
            <a:r>
              <a:rPr lang="ja-JP" altLang="en-US" sz="2000">
                <a:latin typeface="Helvetica" charset="0"/>
                <a:ea typeface="ＭＳ Ｐゴシック" charset="0"/>
              </a:rPr>
              <a:t>”</a:t>
            </a:r>
            <a:r>
              <a:rPr lang="en-US" altLang="ja-JP" sz="2000">
                <a:latin typeface="Helvetica" charset="0"/>
                <a:ea typeface="ＭＳ Ｐゴシック" charset="0"/>
              </a:rPr>
              <a:t> go through master/directory</a:t>
            </a:r>
          </a:p>
          <a:p>
            <a:r>
              <a:rPr lang="en-US" sz="2200">
                <a:latin typeface="Helvetica" charset="0"/>
                <a:ea typeface="ＭＳ Ｐゴシック" charset="0"/>
                <a:cs typeface="ＭＳ Ｐゴシック" charset="0"/>
              </a:rPr>
              <a:t>Iterative Query</a:t>
            </a:r>
          </a:p>
          <a:p>
            <a:pPr lvl="1"/>
            <a:r>
              <a:rPr lang="en-US" sz="2000">
                <a:latin typeface="Helvetica" charset="0"/>
                <a:ea typeface="ＭＳ Ｐゴシック" charset="0"/>
              </a:rPr>
              <a:t>Advantages: more scalable</a:t>
            </a:r>
          </a:p>
          <a:p>
            <a:pPr lvl="1"/>
            <a:r>
              <a:rPr lang="en-US" sz="2000">
                <a:latin typeface="Helvetica" charset="0"/>
                <a:ea typeface="ＭＳ Ｐゴシック" charset="0"/>
              </a:rPr>
              <a:t>Disadvantages: slower, harder to enforce data consistency</a:t>
            </a:r>
          </a:p>
        </p:txBody>
      </p:sp>
      <p:grpSp>
        <p:nvGrpSpPr>
          <p:cNvPr id="18435" name="Group 80"/>
          <p:cNvGrpSpPr>
            <a:grpSpLocks/>
          </p:cNvGrpSpPr>
          <p:nvPr/>
        </p:nvGrpSpPr>
        <p:grpSpPr bwMode="auto">
          <a:xfrm>
            <a:off x="457200" y="638175"/>
            <a:ext cx="3594100" cy="2486025"/>
            <a:chOff x="1219200" y="2209800"/>
            <a:chExt cx="6330094" cy="4157103"/>
          </a:xfrm>
        </p:grpSpPr>
        <p:pic>
          <p:nvPicPr>
            <p:cNvPr id="1847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33206"/>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7"/>
            <p:cNvGrpSpPr/>
            <p:nvPr/>
          </p:nvGrpSpPr>
          <p:grpSpPr>
            <a:xfrm>
              <a:off x="1219200" y="4495800"/>
              <a:ext cx="1066800" cy="913606"/>
              <a:chOff x="1752600" y="3656806"/>
              <a:chExt cx="533400" cy="381794"/>
            </a:xfrm>
            <a:solidFill>
              <a:srgbClr val="FFFFAA"/>
            </a:solidFill>
          </p:grpSpPr>
          <p:sp>
            <p:nvSpPr>
              <p:cNvPr id="9" name="Rectangle 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0" name="Straight Connector 9"/>
              <p:cNvCxnSpPr>
                <a:stCxn id="9" idx="0"/>
                <a:endCxn id="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1" name="Straight Connector 1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 name="Straight Connector 1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 name="Straight Connector 1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 name="Straight Connector 1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78" name="TextBox 15"/>
            <p:cNvSpPr txBox="1">
              <a:spLocks noChangeArrowheads="1"/>
            </p:cNvSpPr>
            <p:nvPr/>
          </p:nvSpPr>
          <p:spPr bwMode="auto">
            <a:xfrm>
              <a:off x="5714999" y="5257005"/>
              <a:ext cx="550987" cy="45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a:latin typeface="Helvetica" charset="0"/>
                  <a:cs typeface="Helvetica" charset="0"/>
                </a:rPr>
                <a:t>…</a:t>
              </a:r>
            </a:p>
          </p:txBody>
        </p:sp>
        <p:pic>
          <p:nvPicPr>
            <p:cNvPr id="18479" name="Picture 1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743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7"/>
            <p:cNvGrpSpPr/>
            <p:nvPr/>
          </p:nvGrpSpPr>
          <p:grpSpPr>
            <a:xfrm>
              <a:off x="2667000" y="4495800"/>
              <a:ext cx="1066800" cy="913606"/>
              <a:chOff x="1752600" y="3656806"/>
              <a:chExt cx="533400" cy="381794"/>
            </a:xfrm>
            <a:solidFill>
              <a:srgbClr val="FFFFAA"/>
            </a:solidFill>
          </p:grpSpPr>
          <p:sp>
            <p:nvSpPr>
              <p:cNvPr id="19" name="Rectangle 1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20" name="Straight Connector 19"/>
              <p:cNvCxnSpPr>
                <a:stCxn id="19" idx="0"/>
                <a:endCxn id="1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3" name="Straight Connector 2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4" name="Straight Connector 2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5" name="Straight Connector 2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25"/>
            <p:cNvGrpSpPr/>
            <p:nvPr/>
          </p:nvGrpSpPr>
          <p:grpSpPr>
            <a:xfrm>
              <a:off x="4114800" y="4495800"/>
              <a:ext cx="1066800" cy="913606"/>
              <a:chOff x="1752600" y="3656806"/>
              <a:chExt cx="533400" cy="381794"/>
            </a:xfrm>
            <a:solidFill>
              <a:srgbClr val="FFFFAA"/>
            </a:solidFill>
          </p:grpSpPr>
          <p:sp>
            <p:nvSpPr>
              <p:cNvPr id="27" name="Rectangle 26"/>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28" name="Straight Connector 27"/>
              <p:cNvCxnSpPr>
                <a:stCxn id="27" idx="0"/>
                <a:endCxn id="27"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29" name="Straight Connector 28"/>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0" name="Straight Connector 29"/>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1" name="Straight Connector 30"/>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2" name="Straight Connector 31"/>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33" name="Straight Connector 32"/>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7" name="Group 33"/>
            <p:cNvGrpSpPr/>
            <p:nvPr/>
          </p:nvGrpSpPr>
          <p:grpSpPr>
            <a:xfrm>
              <a:off x="6096000" y="4495800"/>
              <a:ext cx="1066800" cy="913606"/>
              <a:chOff x="1752600" y="3656806"/>
              <a:chExt cx="533400" cy="381794"/>
            </a:xfrm>
            <a:solidFill>
              <a:srgbClr val="FFFFAA"/>
            </a:solidFill>
          </p:grpSpPr>
          <p:sp>
            <p:nvSpPr>
              <p:cNvPr id="35" name="Rectangle 34"/>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36" name="Straight Connector 35"/>
              <p:cNvCxnSpPr>
                <a:stCxn id="35" idx="0"/>
                <a:endCxn id="35"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37" name="Straight Connector 36"/>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8" name="Straight Connector 37"/>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39" name="Straight Connector 38"/>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0" name="Straight Connector 39"/>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41" name="Straight Connector 40"/>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83" name="TextBox 41"/>
            <p:cNvSpPr txBox="1">
              <a:spLocks noChangeArrowheads="1"/>
            </p:cNvSpPr>
            <p:nvPr/>
          </p:nvSpPr>
          <p:spPr bwMode="auto">
            <a:xfrm>
              <a:off x="2024270" y="5955267"/>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N1</a:t>
              </a:r>
              <a:endParaRPr lang="en-US" sz="1000" b="0" baseline="-25000">
                <a:latin typeface="Helvetica" charset="0"/>
                <a:cs typeface="Helvetica" charset="0"/>
              </a:endParaRPr>
            </a:p>
          </p:txBody>
        </p:sp>
        <p:sp>
          <p:nvSpPr>
            <p:cNvPr id="18484" name="TextBox 42"/>
            <p:cNvSpPr txBox="1">
              <a:spLocks noChangeArrowheads="1"/>
            </p:cNvSpPr>
            <p:nvPr/>
          </p:nvSpPr>
          <p:spPr bwMode="auto">
            <a:xfrm>
              <a:off x="3581400" y="5943600"/>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N2</a:t>
              </a:r>
              <a:endParaRPr lang="en-US" sz="1000" b="0" baseline="-25000">
                <a:latin typeface="Helvetica" charset="0"/>
                <a:cs typeface="Helvetica" charset="0"/>
              </a:endParaRPr>
            </a:p>
          </p:txBody>
        </p:sp>
        <p:sp>
          <p:nvSpPr>
            <p:cNvPr id="18485" name="TextBox 43"/>
            <p:cNvSpPr txBox="1">
              <a:spLocks noChangeArrowheads="1"/>
            </p:cNvSpPr>
            <p:nvPr/>
          </p:nvSpPr>
          <p:spPr bwMode="auto">
            <a:xfrm>
              <a:off x="4904871" y="5943600"/>
              <a:ext cx="613836"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endParaRPr lang="en-US" sz="1000" b="0" baseline="-25000">
                <a:latin typeface="Helvetica" charset="0"/>
                <a:cs typeface="Helvetica" charset="0"/>
              </a:endParaRPr>
            </a:p>
          </p:txBody>
        </p:sp>
        <p:sp>
          <p:nvSpPr>
            <p:cNvPr id="18486" name="TextBox 44"/>
            <p:cNvSpPr txBox="1">
              <a:spLocks noChangeArrowheads="1"/>
            </p:cNvSpPr>
            <p:nvPr/>
          </p:nvSpPr>
          <p:spPr bwMode="auto">
            <a:xfrm>
              <a:off x="6809871" y="5943600"/>
              <a:ext cx="739423" cy="41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N50</a:t>
              </a:r>
              <a:endParaRPr lang="en-US" sz="1000" b="0" baseline="-25000">
                <a:latin typeface="Helvetica" charset="0"/>
                <a:cs typeface="Helvetica" charset="0"/>
              </a:endParaRPr>
            </a:p>
          </p:txBody>
        </p:sp>
        <p:grpSp>
          <p:nvGrpSpPr>
            <p:cNvPr id="18487" name="Group 47"/>
            <p:cNvGrpSpPr>
              <a:grpSpLocks/>
            </p:cNvGrpSpPr>
            <p:nvPr/>
          </p:nvGrpSpPr>
          <p:grpSpPr bwMode="auto">
            <a:xfrm>
              <a:off x="4010439" y="4710228"/>
              <a:ext cx="1276416" cy="472635"/>
              <a:chOff x="4010439" y="4710228"/>
              <a:chExt cx="1276416" cy="472635"/>
            </a:xfrm>
          </p:grpSpPr>
          <p:sp>
            <p:nvSpPr>
              <p:cNvPr id="18505" name="TextBox 48"/>
              <p:cNvSpPr txBox="1">
                <a:spLocks noChangeArrowheads="1"/>
              </p:cNvSpPr>
              <p:nvPr/>
            </p:nvSpPr>
            <p:spPr bwMode="auto">
              <a:xfrm>
                <a:off x="4010439" y="4724382"/>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K14</a:t>
                </a:r>
              </a:p>
            </p:txBody>
          </p:sp>
          <p:sp>
            <p:nvSpPr>
              <p:cNvPr id="18506" name="TextBox 49"/>
              <p:cNvSpPr txBox="1">
                <a:spLocks noChangeArrowheads="1"/>
              </p:cNvSpPr>
              <p:nvPr/>
            </p:nvSpPr>
            <p:spPr bwMode="auto">
              <a:xfrm>
                <a:off x="4559892" y="4710228"/>
                <a:ext cx="726963" cy="45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V14</a:t>
                </a:r>
              </a:p>
            </p:txBody>
          </p:sp>
        </p:grpSp>
        <p:grpSp>
          <p:nvGrpSpPr>
            <p:cNvPr id="16" name="Group 52"/>
            <p:cNvGrpSpPr/>
            <p:nvPr/>
          </p:nvGrpSpPr>
          <p:grpSpPr>
            <a:xfrm>
              <a:off x="5486400" y="2590800"/>
              <a:ext cx="1066800" cy="913606"/>
              <a:chOff x="1752600" y="3656806"/>
              <a:chExt cx="533400" cy="381794"/>
            </a:xfrm>
            <a:solidFill>
              <a:schemeClr val="bg1"/>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8489" name="Group 62"/>
            <p:cNvGrpSpPr>
              <a:grpSpLocks/>
            </p:cNvGrpSpPr>
            <p:nvPr/>
          </p:nvGrpSpPr>
          <p:grpSpPr bwMode="auto">
            <a:xfrm>
              <a:off x="5456581" y="2824825"/>
              <a:ext cx="1177056" cy="458483"/>
              <a:chOff x="5456581" y="2977225"/>
              <a:chExt cx="1177056" cy="458483"/>
            </a:xfrm>
          </p:grpSpPr>
          <p:sp>
            <p:nvSpPr>
              <p:cNvPr id="18503" name="TextBox 63"/>
              <p:cNvSpPr txBox="1">
                <a:spLocks noChangeArrowheads="1"/>
              </p:cNvSpPr>
              <p:nvPr/>
            </p:nvSpPr>
            <p:spPr bwMode="auto">
              <a:xfrm>
                <a:off x="5456581" y="2977225"/>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K14</a:t>
                </a:r>
              </a:p>
            </p:txBody>
          </p:sp>
          <p:sp>
            <p:nvSpPr>
              <p:cNvPr id="18504" name="TextBox 64"/>
              <p:cNvSpPr txBox="1">
                <a:spLocks noChangeArrowheads="1"/>
              </p:cNvSpPr>
              <p:nvPr/>
            </p:nvSpPr>
            <p:spPr bwMode="auto">
              <a:xfrm>
                <a:off x="6019803" y="2977226"/>
                <a:ext cx="613834" cy="45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p>
            </p:txBody>
          </p:sp>
        </p:grpSp>
        <p:sp>
          <p:nvSpPr>
            <p:cNvPr id="18490" name="TextBox 67"/>
            <p:cNvSpPr txBox="1">
              <a:spLocks noChangeArrowheads="1"/>
            </p:cNvSpPr>
            <p:nvPr/>
          </p:nvSpPr>
          <p:spPr bwMode="auto">
            <a:xfrm>
              <a:off x="4672475" y="2209800"/>
              <a:ext cx="1981401" cy="458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Master/Directory</a:t>
              </a:r>
            </a:p>
          </p:txBody>
        </p:sp>
        <p:grpSp>
          <p:nvGrpSpPr>
            <p:cNvPr id="18491" name="Group 68"/>
            <p:cNvGrpSpPr>
              <a:grpSpLocks/>
            </p:cNvGrpSpPr>
            <p:nvPr/>
          </p:nvGrpSpPr>
          <p:grpSpPr bwMode="auto">
            <a:xfrm>
              <a:off x="1847760" y="2667000"/>
              <a:ext cx="3029040" cy="458481"/>
              <a:chOff x="1847760" y="2667000"/>
              <a:chExt cx="3029040" cy="458481"/>
            </a:xfrm>
          </p:grpSpPr>
          <p:sp>
            <p:nvSpPr>
              <p:cNvPr id="18501" name="TextBox 69"/>
              <p:cNvSpPr txBox="1">
                <a:spLocks noChangeArrowheads="1"/>
              </p:cNvSpPr>
              <p:nvPr/>
            </p:nvSpPr>
            <p:spPr bwMode="auto">
              <a:xfrm>
                <a:off x="1847760" y="2667000"/>
                <a:ext cx="119127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cxnSp>
            <p:nvCxnSpPr>
              <p:cNvPr id="18502" name="Straight Arrow Connector 70"/>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18492" name="Group 71"/>
            <p:cNvGrpSpPr>
              <a:grpSpLocks/>
            </p:cNvGrpSpPr>
            <p:nvPr/>
          </p:nvGrpSpPr>
          <p:grpSpPr bwMode="auto">
            <a:xfrm>
              <a:off x="4295895" y="3120809"/>
              <a:ext cx="622266" cy="1259735"/>
              <a:chOff x="4521234" y="3120809"/>
              <a:chExt cx="622266" cy="1259735"/>
            </a:xfrm>
          </p:grpSpPr>
          <p:cxnSp>
            <p:nvCxnSpPr>
              <p:cNvPr id="18499" name="Straight Arrow Connector 72"/>
              <p:cNvCxnSpPr>
                <a:cxnSpLocks noChangeShapeType="1"/>
              </p:cNvCxnSpPr>
              <p:nvPr/>
            </p:nvCxnSpPr>
            <p:spPr bwMode="auto">
              <a:xfrm flipH="1">
                <a:off x="4724400" y="3429000"/>
                <a:ext cx="419100" cy="914400"/>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sp>
            <p:nvSpPr>
              <p:cNvPr id="18500" name="TextBox 73"/>
              <p:cNvSpPr txBox="1">
                <a:spLocks noChangeArrowheads="1"/>
              </p:cNvSpPr>
              <p:nvPr/>
            </p:nvSpPr>
            <p:spPr bwMode="auto">
              <a:xfrm rot="-3818413">
                <a:off x="4108148" y="3533895"/>
                <a:ext cx="1259735" cy="43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grpSp>
        <p:grpSp>
          <p:nvGrpSpPr>
            <p:cNvPr id="18493" name="Group 74"/>
            <p:cNvGrpSpPr>
              <a:grpSpLocks/>
            </p:cNvGrpSpPr>
            <p:nvPr/>
          </p:nvGrpSpPr>
          <p:grpSpPr bwMode="auto">
            <a:xfrm>
              <a:off x="4767295" y="3440743"/>
              <a:ext cx="566705" cy="914400"/>
              <a:chOff x="4576795" y="3429000"/>
              <a:chExt cx="566705" cy="914400"/>
            </a:xfrm>
          </p:grpSpPr>
          <p:cxnSp>
            <p:nvCxnSpPr>
              <p:cNvPr id="18497" name="Straight Arrow Connector 75"/>
              <p:cNvCxnSpPr>
                <a:cxnSpLocks noChangeShapeType="1"/>
              </p:cNvCxnSpPr>
              <p:nvPr/>
            </p:nvCxnSpPr>
            <p:spPr bwMode="auto">
              <a:xfrm flipH="1">
                <a:off x="4724400" y="3429000"/>
                <a:ext cx="419100" cy="914400"/>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sp>
            <p:nvSpPr>
              <p:cNvPr id="18498" name="TextBox 76"/>
              <p:cNvSpPr txBox="1">
                <a:spLocks noChangeArrowheads="1"/>
              </p:cNvSpPr>
              <p:nvPr/>
            </p:nvSpPr>
            <p:spPr bwMode="auto">
              <a:xfrm rot="-3818413">
                <a:off x="4409206" y="3641020"/>
                <a:ext cx="768742" cy="43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grpSp>
        <p:grpSp>
          <p:nvGrpSpPr>
            <p:cNvPr id="18494" name="Group 77"/>
            <p:cNvGrpSpPr>
              <a:grpSpLocks/>
            </p:cNvGrpSpPr>
            <p:nvPr/>
          </p:nvGrpSpPr>
          <p:grpSpPr bwMode="auto">
            <a:xfrm>
              <a:off x="2193450" y="2938046"/>
              <a:ext cx="2664390" cy="458481"/>
              <a:chOff x="2212410" y="2667000"/>
              <a:chExt cx="2664390" cy="458481"/>
            </a:xfrm>
          </p:grpSpPr>
          <p:sp>
            <p:nvSpPr>
              <p:cNvPr id="18495" name="TextBox 78"/>
              <p:cNvSpPr txBox="1">
                <a:spLocks noChangeArrowheads="1"/>
              </p:cNvSpPr>
              <p:nvPr/>
            </p:nvSpPr>
            <p:spPr bwMode="auto">
              <a:xfrm>
                <a:off x="2212410" y="2667000"/>
                <a:ext cx="726963" cy="45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cxnSp>
            <p:nvCxnSpPr>
              <p:cNvPr id="18496" name="Straight Arrow Connector 79"/>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grpSp>
      </p:grpSp>
      <p:grpSp>
        <p:nvGrpSpPr>
          <p:cNvPr id="18436" name="Group 81"/>
          <p:cNvGrpSpPr>
            <a:grpSpLocks/>
          </p:cNvGrpSpPr>
          <p:nvPr/>
        </p:nvGrpSpPr>
        <p:grpSpPr bwMode="auto">
          <a:xfrm>
            <a:off x="4876800" y="609600"/>
            <a:ext cx="3387725" cy="2555875"/>
            <a:chOff x="1219200" y="2209800"/>
            <a:chExt cx="6381681" cy="4188668"/>
          </a:xfrm>
        </p:grpSpPr>
        <p:pic>
          <p:nvPicPr>
            <p:cNvPr id="18439" name="Picture 8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8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8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8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333206"/>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86"/>
            <p:cNvGrpSpPr/>
            <p:nvPr/>
          </p:nvGrpSpPr>
          <p:grpSpPr>
            <a:xfrm>
              <a:off x="1219200" y="4495800"/>
              <a:ext cx="1066800" cy="913606"/>
              <a:chOff x="1752600" y="3656806"/>
              <a:chExt cx="533400" cy="381794"/>
            </a:xfrm>
            <a:solidFill>
              <a:srgbClr val="FFFFAA"/>
            </a:solidFill>
          </p:grpSpPr>
          <p:sp>
            <p:nvSpPr>
              <p:cNvPr id="153" name="Rectangle 152"/>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54" name="Straight Connector 153"/>
              <p:cNvCxnSpPr>
                <a:stCxn id="153" idx="0"/>
                <a:endCxn id="153"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55" name="Straight Connector 154"/>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6" name="Straight Connector 155"/>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7" name="Straight Connector 156"/>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8" name="Straight Connector 157"/>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9" name="Straight Connector 158"/>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44" name="TextBox 87"/>
            <p:cNvSpPr txBox="1">
              <a:spLocks noChangeArrowheads="1"/>
            </p:cNvSpPr>
            <p:nvPr/>
          </p:nvSpPr>
          <p:spPr bwMode="auto">
            <a:xfrm>
              <a:off x="5715000" y="5257006"/>
              <a:ext cx="589428"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a:latin typeface="Helvetica" charset="0"/>
                  <a:cs typeface="Helvetica" charset="0"/>
                </a:rPr>
                <a:t>…</a:t>
              </a:r>
            </a:p>
          </p:txBody>
        </p:sp>
        <p:pic>
          <p:nvPicPr>
            <p:cNvPr id="18445" name="Picture 8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743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95" name="Group 89"/>
            <p:cNvGrpSpPr/>
            <p:nvPr/>
          </p:nvGrpSpPr>
          <p:grpSpPr>
            <a:xfrm>
              <a:off x="2667000" y="4495800"/>
              <a:ext cx="1066800" cy="913606"/>
              <a:chOff x="1752600" y="3656806"/>
              <a:chExt cx="533400" cy="381794"/>
            </a:xfrm>
            <a:solidFill>
              <a:srgbClr val="FFFFAA"/>
            </a:solidFill>
          </p:grpSpPr>
          <p:sp>
            <p:nvSpPr>
              <p:cNvPr id="146" name="Rectangle 1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47" name="Straight Connector 146"/>
              <p:cNvCxnSpPr>
                <a:stCxn id="146" idx="0"/>
                <a:endCxn id="1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48" name="Straight Connector 1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9" name="Straight Connector 1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0" name="Straight Connector 1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51" name="Straight Connector 1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52" name="Straight Connector 1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6398" name="Group 90"/>
            <p:cNvGrpSpPr/>
            <p:nvPr/>
          </p:nvGrpSpPr>
          <p:grpSpPr>
            <a:xfrm>
              <a:off x="4114800" y="4495800"/>
              <a:ext cx="1066800" cy="913606"/>
              <a:chOff x="1752600" y="3656806"/>
              <a:chExt cx="533400" cy="381794"/>
            </a:xfrm>
            <a:solidFill>
              <a:srgbClr val="FFFFAA"/>
            </a:solidFill>
          </p:grpSpPr>
          <p:sp>
            <p:nvSpPr>
              <p:cNvPr id="139" name="Rectangle 138"/>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40" name="Straight Connector 139"/>
              <p:cNvCxnSpPr>
                <a:stCxn id="139" idx="0"/>
                <a:endCxn id="139"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41" name="Straight Connector 140"/>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2" name="Straight Connector 141"/>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3" name="Straight Connector 142"/>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44" name="Straight Connector 143"/>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45" name="Straight Connector 144"/>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6399" name="Group 91"/>
            <p:cNvGrpSpPr/>
            <p:nvPr/>
          </p:nvGrpSpPr>
          <p:grpSpPr>
            <a:xfrm>
              <a:off x="6096000" y="4495800"/>
              <a:ext cx="1066800" cy="913606"/>
              <a:chOff x="1752600" y="3656806"/>
              <a:chExt cx="533400" cy="381794"/>
            </a:xfrm>
            <a:solidFill>
              <a:srgbClr val="FFFFAA"/>
            </a:solidFill>
          </p:grpSpPr>
          <p:sp>
            <p:nvSpPr>
              <p:cNvPr id="132" name="Rectangle 13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33" name="Straight Connector 132"/>
              <p:cNvCxnSpPr>
                <a:stCxn id="132" idx="0"/>
                <a:endCxn id="13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34" name="Straight Connector 13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5" name="Straight Connector 13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6" name="Straight Connector 13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37" name="Straight Connector 13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38" name="Straight Connector 13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18449" name="TextBox 92"/>
            <p:cNvSpPr txBox="1">
              <a:spLocks noChangeArrowheads="1"/>
            </p:cNvSpPr>
            <p:nvPr/>
          </p:nvSpPr>
          <p:spPr bwMode="auto">
            <a:xfrm>
              <a:off x="2080437" y="5955270"/>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N1</a:t>
              </a:r>
              <a:endParaRPr lang="en-US" sz="1000" b="0" baseline="-25000">
                <a:latin typeface="Helvetica" charset="0"/>
                <a:cs typeface="Helvetica" charset="0"/>
              </a:endParaRPr>
            </a:p>
          </p:txBody>
        </p:sp>
        <p:sp>
          <p:nvSpPr>
            <p:cNvPr id="18450" name="TextBox 93"/>
            <p:cNvSpPr txBox="1">
              <a:spLocks noChangeArrowheads="1"/>
            </p:cNvSpPr>
            <p:nvPr/>
          </p:nvSpPr>
          <p:spPr bwMode="auto">
            <a:xfrm>
              <a:off x="3581399" y="5943601"/>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N2</a:t>
              </a:r>
              <a:endParaRPr lang="en-US" sz="1000" b="0" baseline="-25000">
                <a:latin typeface="Helvetica" charset="0"/>
                <a:cs typeface="Helvetica" charset="0"/>
              </a:endParaRPr>
            </a:p>
          </p:txBody>
        </p:sp>
        <p:sp>
          <p:nvSpPr>
            <p:cNvPr id="18451" name="TextBox 94"/>
            <p:cNvSpPr txBox="1">
              <a:spLocks noChangeArrowheads="1"/>
            </p:cNvSpPr>
            <p:nvPr/>
          </p:nvSpPr>
          <p:spPr bwMode="auto">
            <a:xfrm>
              <a:off x="4904872" y="5943601"/>
              <a:ext cx="65666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endParaRPr lang="en-US" sz="1000" b="0" baseline="-25000">
                <a:latin typeface="Helvetica" charset="0"/>
                <a:cs typeface="Helvetica" charset="0"/>
              </a:endParaRPr>
            </a:p>
          </p:txBody>
        </p:sp>
        <p:sp>
          <p:nvSpPr>
            <p:cNvPr id="18452" name="TextBox 95"/>
            <p:cNvSpPr txBox="1">
              <a:spLocks noChangeArrowheads="1"/>
            </p:cNvSpPr>
            <p:nvPr/>
          </p:nvSpPr>
          <p:spPr bwMode="auto">
            <a:xfrm>
              <a:off x="6809871" y="5943601"/>
              <a:ext cx="79101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N50</a:t>
              </a:r>
              <a:endParaRPr lang="en-US" sz="1000" b="0" baseline="-25000">
                <a:latin typeface="Helvetica" charset="0"/>
                <a:cs typeface="Helvetica" charset="0"/>
              </a:endParaRPr>
            </a:p>
          </p:txBody>
        </p:sp>
        <p:grpSp>
          <p:nvGrpSpPr>
            <p:cNvPr id="18453" name="Group 98"/>
            <p:cNvGrpSpPr>
              <a:grpSpLocks/>
            </p:cNvGrpSpPr>
            <p:nvPr/>
          </p:nvGrpSpPr>
          <p:grpSpPr bwMode="auto">
            <a:xfrm>
              <a:off x="3987210" y="4705886"/>
              <a:ext cx="1343082" cy="458436"/>
              <a:chOff x="3987210" y="4705886"/>
              <a:chExt cx="1343082" cy="458436"/>
            </a:xfrm>
          </p:grpSpPr>
          <p:sp>
            <p:nvSpPr>
              <p:cNvPr id="18471" name="TextBox 129"/>
              <p:cNvSpPr txBox="1">
                <a:spLocks noChangeArrowheads="1"/>
              </p:cNvSpPr>
              <p:nvPr/>
            </p:nvSpPr>
            <p:spPr bwMode="auto">
              <a:xfrm>
                <a:off x="3987210" y="4721127"/>
                <a:ext cx="777681" cy="44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K14</a:t>
                </a:r>
              </a:p>
            </p:txBody>
          </p:sp>
          <p:sp>
            <p:nvSpPr>
              <p:cNvPr id="18472" name="TextBox 130"/>
              <p:cNvSpPr txBox="1">
                <a:spLocks noChangeArrowheads="1"/>
              </p:cNvSpPr>
              <p:nvPr/>
            </p:nvSpPr>
            <p:spPr bwMode="auto">
              <a:xfrm>
                <a:off x="4552611" y="4705886"/>
                <a:ext cx="77768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00"/>
                    </a:solidFill>
                    <a:latin typeface="Helvetica" charset="0"/>
                    <a:cs typeface="Helvetica" charset="0"/>
                  </a:rPr>
                  <a:t>V14</a:t>
                </a:r>
              </a:p>
            </p:txBody>
          </p:sp>
        </p:grpSp>
        <p:grpSp>
          <p:nvGrpSpPr>
            <p:cNvPr id="3" name="Group 101"/>
            <p:cNvGrpSpPr/>
            <p:nvPr/>
          </p:nvGrpSpPr>
          <p:grpSpPr>
            <a:xfrm>
              <a:off x="5486400" y="2590800"/>
              <a:ext cx="1066800" cy="913606"/>
              <a:chOff x="1752600" y="3656806"/>
              <a:chExt cx="533400" cy="381794"/>
            </a:xfrm>
            <a:solidFill>
              <a:schemeClr val="bg1"/>
            </a:solidFill>
          </p:grpSpPr>
          <p:sp>
            <p:nvSpPr>
              <p:cNvPr id="123" name="Rectangle 122"/>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000" b="0" dirty="0">
                  <a:latin typeface="Helvetica"/>
                  <a:cs typeface="Helvetica"/>
                </a:endParaRPr>
              </a:p>
            </p:txBody>
          </p:sp>
          <p:cxnSp>
            <p:nvCxnSpPr>
              <p:cNvPr id="124" name="Straight Connector 123"/>
              <p:cNvCxnSpPr>
                <a:stCxn id="123" idx="0"/>
                <a:endCxn id="123"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25" name="Straight Connector 124"/>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6" name="Straight Connector 125"/>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7" name="Straight Connector 126"/>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28" name="Straight Connector 127"/>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129" name="Straight Connector 128"/>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18455" name="Group 104"/>
            <p:cNvGrpSpPr>
              <a:grpSpLocks/>
            </p:cNvGrpSpPr>
            <p:nvPr/>
          </p:nvGrpSpPr>
          <p:grpSpPr bwMode="auto">
            <a:xfrm>
              <a:off x="5422604" y="2804160"/>
              <a:ext cx="1253859" cy="472440"/>
              <a:chOff x="5422604" y="2956560"/>
              <a:chExt cx="1253859" cy="472440"/>
            </a:xfrm>
          </p:grpSpPr>
          <p:sp>
            <p:nvSpPr>
              <p:cNvPr id="18469" name="TextBox 120"/>
              <p:cNvSpPr txBox="1">
                <a:spLocks noChangeArrowheads="1"/>
              </p:cNvSpPr>
              <p:nvPr/>
            </p:nvSpPr>
            <p:spPr bwMode="auto">
              <a:xfrm>
                <a:off x="5422604" y="2985803"/>
                <a:ext cx="777683"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K14</a:t>
                </a:r>
              </a:p>
            </p:txBody>
          </p:sp>
          <p:sp>
            <p:nvSpPr>
              <p:cNvPr id="18470" name="TextBox 121"/>
              <p:cNvSpPr txBox="1">
                <a:spLocks noChangeArrowheads="1"/>
              </p:cNvSpPr>
              <p:nvPr/>
            </p:nvSpPr>
            <p:spPr bwMode="auto">
              <a:xfrm>
                <a:off x="6019802" y="2956560"/>
                <a:ext cx="65666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N3</a:t>
                </a:r>
              </a:p>
            </p:txBody>
          </p:sp>
        </p:grpSp>
        <p:sp>
          <p:nvSpPr>
            <p:cNvPr id="18456" name="TextBox 107"/>
            <p:cNvSpPr txBox="1">
              <a:spLocks noChangeArrowheads="1"/>
            </p:cNvSpPr>
            <p:nvPr/>
          </p:nvSpPr>
          <p:spPr bwMode="auto">
            <a:xfrm>
              <a:off x="4672475" y="2209800"/>
              <a:ext cx="2119638"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latin typeface="Helvetica" charset="0"/>
                  <a:cs typeface="Helvetica" charset="0"/>
                </a:rPr>
                <a:t>Master/Directory</a:t>
              </a:r>
            </a:p>
          </p:txBody>
        </p:sp>
        <p:grpSp>
          <p:nvGrpSpPr>
            <p:cNvPr id="18457" name="Group 108"/>
            <p:cNvGrpSpPr>
              <a:grpSpLocks/>
            </p:cNvGrpSpPr>
            <p:nvPr/>
          </p:nvGrpSpPr>
          <p:grpSpPr bwMode="auto">
            <a:xfrm>
              <a:off x="1847760" y="2514600"/>
              <a:ext cx="3029040" cy="443197"/>
              <a:chOff x="1847760" y="2667000"/>
              <a:chExt cx="3029040" cy="443197"/>
            </a:xfrm>
          </p:grpSpPr>
          <p:sp>
            <p:nvSpPr>
              <p:cNvPr id="18467" name="TextBox 118"/>
              <p:cNvSpPr txBox="1">
                <a:spLocks noChangeArrowheads="1"/>
              </p:cNvSpPr>
              <p:nvPr/>
            </p:nvSpPr>
            <p:spPr bwMode="auto">
              <a:xfrm>
                <a:off x="1847760" y="2667000"/>
                <a:ext cx="1274384"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cxnSp>
            <p:nvCxnSpPr>
              <p:cNvPr id="18468" name="Straight Arrow Connector 119"/>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18458" name="Group 109"/>
            <p:cNvGrpSpPr>
              <a:grpSpLocks/>
            </p:cNvGrpSpPr>
            <p:nvPr/>
          </p:nvGrpSpPr>
          <p:grpSpPr bwMode="auto">
            <a:xfrm>
              <a:off x="2895600" y="3276600"/>
              <a:ext cx="1981200" cy="1066800"/>
              <a:chOff x="2743200" y="3276600"/>
              <a:chExt cx="1981200" cy="1066800"/>
            </a:xfrm>
          </p:grpSpPr>
          <p:cxnSp>
            <p:nvCxnSpPr>
              <p:cNvPr id="18465" name="Straight Arrow Connector 116"/>
              <p:cNvCxnSpPr>
                <a:cxnSpLocks noChangeShapeType="1"/>
              </p:cNvCxnSpPr>
              <p:nvPr/>
            </p:nvCxnSpPr>
            <p:spPr bwMode="auto">
              <a:xfrm>
                <a:off x="2743200" y="3276600"/>
                <a:ext cx="1981200" cy="1066800"/>
              </a:xfrm>
              <a:prstGeom prst="straightConnector1">
                <a:avLst/>
              </a:prstGeom>
              <a:noFill/>
              <a:ln w="12700">
                <a:solidFill>
                  <a:srgbClr val="2A40E2"/>
                </a:solidFill>
                <a:prstDash val="dash"/>
                <a:round/>
                <a:headEnd/>
                <a:tailEnd type="triangle" w="med" len="med"/>
              </a:ln>
              <a:extLst>
                <a:ext uri="{909E8E84-426E-40dd-AFC4-6F175D3DCCD1}">
                  <a14:hiddenFill xmlns:a14="http://schemas.microsoft.com/office/drawing/2010/main">
                    <a:noFill/>
                  </a14:hiddenFill>
                </a:ext>
              </a:extLst>
            </p:spPr>
          </p:cxnSp>
          <p:sp>
            <p:nvSpPr>
              <p:cNvPr id="18466" name="TextBox 117"/>
              <p:cNvSpPr txBox="1">
                <a:spLocks noChangeArrowheads="1"/>
              </p:cNvSpPr>
              <p:nvPr/>
            </p:nvSpPr>
            <p:spPr bwMode="auto">
              <a:xfrm rot="1883155">
                <a:off x="3142302" y="3414127"/>
                <a:ext cx="1274384"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get(K14)</a:t>
                </a:r>
              </a:p>
            </p:txBody>
          </p:sp>
        </p:grpSp>
        <p:grpSp>
          <p:nvGrpSpPr>
            <p:cNvPr id="18459" name="Group 110"/>
            <p:cNvGrpSpPr>
              <a:grpSpLocks/>
            </p:cNvGrpSpPr>
            <p:nvPr/>
          </p:nvGrpSpPr>
          <p:grpSpPr bwMode="auto">
            <a:xfrm>
              <a:off x="2193450" y="3090446"/>
              <a:ext cx="2264250" cy="1264697"/>
              <a:chOff x="2002950" y="3078703"/>
              <a:chExt cx="2264250" cy="1264697"/>
            </a:xfrm>
          </p:grpSpPr>
          <p:cxnSp>
            <p:nvCxnSpPr>
              <p:cNvPr id="18463" name="Straight Arrow Connector 114"/>
              <p:cNvCxnSpPr>
                <a:cxnSpLocks noChangeShapeType="1"/>
              </p:cNvCxnSpPr>
              <p:nvPr/>
            </p:nvCxnSpPr>
            <p:spPr bwMode="auto">
              <a:xfrm>
                <a:off x="2552700" y="3417257"/>
                <a:ext cx="1714500" cy="92614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sp>
            <p:nvSpPr>
              <p:cNvPr id="18464" name="TextBox 115"/>
              <p:cNvSpPr txBox="1">
                <a:spLocks noChangeArrowheads="1"/>
              </p:cNvSpPr>
              <p:nvPr/>
            </p:nvSpPr>
            <p:spPr bwMode="auto">
              <a:xfrm>
                <a:off x="2002950" y="3078703"/>
                <a:ext cx="777681"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V14</a:t>
                </a:r>
              </a:p>
            </p:txBody>
          </p:sp>
        </p:grpSp>
        <p:grpSp>
          <p:nvGrpSpPr>
            <p:cNvPr id="18460" name="Group 111"/>
            <p:cNvGrpSpPr>
              <a:grpSpLocks/>
            </p:cNvGrpSpPr>
            <p:nvPr/>
          </p:nvGrpSpPr>
          <p:grpSpPr bwMode="auto">
            <a:xfrm>
              <a:off x="2296243" y="2785646"/>
              <a:ext cx="2561597" cy="443197"/>
              <a:chOff x="2315203" y="2667000"/>
              <a:chExt cx="2561597" cy="443197"/>
            </a:xfrm>
          </p:grpSpPr>
          <p:sp>
            <p:nvSpPr>
              <p:cNvPr id="18461" name="TextBox 112"/>
              <p:cNvSpPr txBox="1">
                <a:spLocks noChangeArrowheads="1"/>
              </p:cNvSpPr>
              <p:nvPr/>
            </p:nvSpPr>
            <p:spPr bwMode="auto">
              <a:xfrm>
                <a:off x="2315203" y="2667000"/>
                <a:ext cx="656661" cy="44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000" b="0">
                    <a:solidFill>
                      <a:srgbClr val="0000FF"/>
                    </a:solidFill>
                    <a:latin typeface="Helvetica" charset="0"/>
                    <a:cs typeface="Helvetica" charset="0"/>
                  </a:rPr>
                  <a:t>N3</a:t>
                </a:r>
              </a:p>
            </p:txBody>
          </p:sp>
          <p:cxnSp>
            <p:nvCxnSpPr>
              <p:cNvPr id="18462" name="Straight Arrow Connector 113"/>
              <p:cNvCxnSpPr>
                <a:cxnSpLocks noChangeShapeType="1"/>
              </p:cNvCxnSpPr>
              <p:nvPr/>
            </p:nvCxnSpPr>
            <p:spPr bwMode="auto">
              <a:xfrm>
                <a:off x="2800440" y="2836277"/>
                <a:ext cx="2076360" cy="59323"/>
              </a:xfrm>
              <a:prstGeom prst="straightConnector1">
                <a:avLst/>
              </a:prstGeom>
              <a:noFill/>
              <a:ln w="12700">
                <a:solidFill>
                  <a:srgbClr val="2A40E2"/>
                </a:solidFill>
                <a:prstDash val="dash"/>
                <a:round/>
                <a:headEnd type="triangle" w="med" len="med"/>
                <a:tailEnd/>
              </a:ln>
              <a:extLst>
                <a:ext uri="{909E8E84-426E-40dd-AFC4-6F175D3DCCD1}">
                  <a14:hiddenFill xmlns:a14="http://schemas.microsoft.com/office/drawing/2010/main">
                    <a:noFill/>
                  </a14:hiddenFill>
                </a:ext>
              </a:extLst>
            </p:spPr>
          </p:cxnSp>
        </p:grpSp>
      </p:grpSp>
      <p:sp>
        <p:nvSpPr>
          <p:cNvPr id="18437" name="TextBox 159"/>
          <p:cNvSpPr txBox="1">
            <a:spLocks noChangeArrowheads="1"/>
          </p:cNvSpPr>
          <p:nvPr/>
        </p:nvSpPr>
        <p:spPr bwMode="auto">
          <a:xfrm>
            <a:off x="457200" y="1504950"/>
            <a:ext cx="1325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Recursive</a:t>
            </a:r>
          </a:p>
        </p:txBody>
      </p:sp>
      <p:sp>
        <p:nvSpPr>
          <p:cNvPr id="18438" name="TextBox 160"/>
          <p:cNvSpPr txBox="1">
            <a:spLocks noChangeArrowheads="1"/>
          </p:cNvSpPr>
          <p:nvPr/>
        </p:nvSpPr>
        <p:spPr bwMode="auto">
          <a:xfrm>
            <a:off x="4876800" y="1600200"/>
            <a:ext cx="1096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Iterative</a:t>
            </a:r>
          </a:p>
        </p:txBody>
      </p:sp>
    </p:spTree>
    <p:extLst>
      <p:ext uri="{BB962C8B-B14F-4D97-AF65-F5344CB8AC3E}">
        <p14:creationId xmlns:p14="http://schemas.microsoft.com/office/powerpoint/2010/main" val="37302601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152400"/>
            <a:ext cx="8382000" cy="533400"/>
          </a:xfrm>
        </p:spPr>
        <p:txBody>
          <a:bodyPr/>
          <a:lstStyle/>
          <a:p>
            <a:r>
              <a:rPr lang="en-US">
                <a:latin typeface="Helvetica" charset="0"/>
                <a:ea typeface="ＭＳ Ｐゴシック" charset="0"/>
                <a:cs typeface="ＭＳ Ｐゴシック" charset="0"/>
              </a:rPr>
              <a:t>Quorum Consensus</a:t>
            </a:r>
          </a:p>
        </p:txBody>
      </p:sp>
      <p:sp>
        <p:nvSpPr>
          <p:cNvPr id="3" name="Content Placeholder 2"/>
          <p:cNvSpPr>
            <a:spLocks noGrp="1"/>
          </p:cNvSpPr>
          <p:nvPr>
            <p:ph idx="1"/>
          </p:nvPr>
        </p:nvSpPr>
        <p:spPr>
          <a:xfrm>
            <a:off x="609600" y="914400"/>
            <a:ext cx="7924800" cy="5257800"/>
          </a:xfrm>
        </p:spPr>
        <p:txBody>
          <a:bodyPr/>
          <a:lstStyle/>
          <a:p>
            <a:r>
              <a:rPr lang="en-US">
                <a:latin typeface="Helvetica" charset="0"/>
                <a:ea typeface="ＭＳ Ｐゴシック" charset="0"/>
                <a:cs typeface="ＭＳ Ｐゴシック" charset="0"/>
              </a:rPr>
              <a:t>Improve </a:t>
            </a:r>
            <a:r>
              <a:rPr lang="en-US" b="1">
                <a:latin typeface="Helvetica" charset="0"/>
                <a:ea typeface="ＭＳ Ｐゴシック" charset="0"/>
                <a:cs typeface="ＭＳ Ｐゴシック" charset="0"/>
              </a:rPr>
              <a:t>put()</a:t>
            </a:r>
            <a:r>
              <a:rPr lang="en-US">
                <a:latin typeface="Helvetica" charset="0"/>
                <a:ea typeface="ＭＳ Ｐゴシック" charset="0"/>
                <a:cs typeface="ＭＳ Ｐゴシック" charset="0"/>
              </a:rPr>
              <a:t> and </a:t>
            </a:r>
            <a:r>
              <a:rPr lang="en-US" b="1">
                <a:latin typeface="Helvetica" charset="0"/>
                <a:ea typeface="ＭＳ Ｐゴシック" charset="0"/>
                <a:cs typeface="ＭＳ Ｐゴシック" charset="0"/>
              </a:rPr>
              <a:t>get() </a:t>
            </a:r>
            <a:r>
              <a:rPr lang="en-US">
                <a:latin typeface="Helvetica" charset="0"/>
                <a:ea typeface="ＭＳ Ｐゴシック" charset="0"/>
                <a:cs typeface="ＭＳ Ｐゴシック" charset="0"/>
              </a:rPr>
              <a:t>operation performance</a:t>
            </a:r>
          </a:p>
          <a:p>
            <a:endParaRPr lang="en-US">
              <a:latin typeface="Helvetica" charset="0"/>
              <a:ea typeface="ＭＳ Ｐゴシック" charset="0"/>
              <a:cs typeface="ＭＳ Ｐゴシック" charset="0"/>
            </a:endParaRPr>
          </a:p>
          <a:p>
            <a:r>
              <a:rPr lang="en-US">
                <a:latin typeface="Helvetica" charset="0"/>
                <a:ea typeface="ＭＳ Ｐゴシック" charset="0"/>
                <a:cs typeface="ＭＳ Ｐゴシック" charset="0"/>
              </a:rPr>
              <a:t>Define a replica set of size N</a:t>
            </a:r>
          </a:p>
          <a:p>
            <a:r>
              <a:rPr lang="en-US" b="1">
                <a:latin typeface="Helvetica" charset="0"/>
                <a:ea typeface="ＭＳ Ｐゴシック" charset="0"/>
                <a:cs typeface="ＭＳ Ｐゴシック" charset="0"/>
              </a:rPr>
              <a:t>put()</a:t>
            </a:r>
            <a:r>
              <a:rPr lang="en-US">
                <a:latin typeface="Helvetica" charset="0"/>
                <a:ea typeface="ＭＳ Ｐゴシック" charset="0"/>
                <a:cs typeface="ＭＳ Ｐゴシック" charset="0"/>
              </a:rPr>
              <a:t> waits for acks from at least W replicas</a:t>
            </a:r>
          </a:p>
          <a:p>
            <a:r>
              <a:rPr lang="en-US" b="1">
                <a:latin typeface="Helvetica" charset="0"/>
                <a:ea typeface="ＭＳ Ｐゴシック" charset="0"/>
                <a:cs typeface="ＭＳ Ｐゴシック" charset="0"/>
              </a:rPr>
              <a:t>get()</a:t>
            </a:r>
            <a:r>
              <a:rPr lang="en-US">
                <a:latin typeface="Helvetica" charset="0"/>
                <a:ea typeface="ＭＳ Ｐゴシック" charset="0"/>
                <a:cs typeface="ＭＳ Ｐゴシック" charset="0"/>
              </a:rPr>
              <a:t> waits for responses from at least R replicas</a:t>
            </a:r>
          </a:p>
          <a:p>
            <a:r>
              <a:rPr lang="en-US">
                <a:latin typeface="Helvetica" charset="0"/>
                <a:ea typeface="ＭＳ Ｐゴシック" charset="0"/>
                <a:cs typeface="ＭＳ Ｐゴシック" charset="0"/>
              </a:rPr>
              <a:t>W+R &gt; N</a:t>
            </a:r>
          </a:p>
          <a:p>
            <a:pPr lvl="1"/>
            <a:endParaRPr lang="en-US">
              <a:latin typeface="Helvetica" charset="0"/>
              <a:ea typeface="ＭＳ Ｐゴシック" charset="0"/>
            </a:endParaRPr>
          </a:p>
          <a:p>
            <a:r>
              <a:rPr lang="en-US">
                <a:latin typeface="Helvetica" charset="0"/>
                <a:ea typeface="ＭＳ Ｐゴシック" charset="0"/>
                <a:cs typeface="ＭＳ Ｐゴシック" charset="0"/>
              </a:rPr>
              <a:t>Why does it work?</a:t>
            </a:r>
          </a:p>
          <a:p>
            <a:pPr lvl="1"/>
            <a:r>
              <a:rPr lang="en-US">
                <a:latin typeface="Helvetica" charset="0"/>
                <a:ea typeface="ＭＳ Ｐゴシック" charset="0"/>
              </a:rPr>
              <a:t>There is at least one node that contains the update</a:t>
            </a:r>
          </a:p>
          <a:p>
            <a:pPr lvl="1"/>
            <a:endParaRPr lang="en-US">
              <a:latin typeface="Helvetica" charset="0"/>
              <a:ea typeface="ＭＳ Ｐゴシック" charset="0"/>
            </a:endParaRPr>
          </a:p>
          <a:p>
            <a:r>
              <a:rPr lang="en-US">
                <a:latin typeface="Helvetica" charset="0"/>
                <a:ea typeface="ＭＳ Ｐゴシック" charset="0"/>
                <a:cs typeface="ＭＳ Ｐゴシック" charset="0"/>
              </a:rPr>
              <a:t>Why you may use W+R &gt; N+1? </a:t>
            </a:r>
          </a:p>
          <a:p>
            <a:pPr lvl="1"/>
            <a:endParaRPr lang="en-US">
              <a:latin typeface="Helvetica" charset="0"/>
              <a:ea typeface="ＭＳ Ｐゴシック" charset="0"/>
            </a:endParaRPr>
          </a:p>
        </p:txBody>
      </p:sp>
    </p:spTree>
    <p:extLst>
      <p:ext uri="{BB962C8B-B14F-4D97-AF65-F5344CB8AC3E}">
        <p14:creationId xmlns:p14="http://schemas.microsoft.com/office/powerpoint/2010/main" val="5863801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Helvetica" charset="0"/>
                <a:ea typeface="ＭＳ Ｐゴシック" charset="0"/>
                <a:cs typeface="ＭＳ Ｐゴシック" charset="0"/>
              </a:rPr>
              <a:t>Quorum Consensus Example</a:t>
            </a:r>
          </a:p>
        </p:txBody>
      </p:sp>
      <p:sp>
        <p:nvSpPr>
          <p:cNvPr id="31746" name="Content Placeholder 2"/>
          <p:cNvSpPr>
            <a:spLocks noGrp="1"/>
          </p:cNvSpPr>
          <p:nvPr>
            <p:ph idx="1"/>
          </p:nvPr>
        </p:nvSpPr>
        <p:spPr>
          <a:xfrm>
            <a:off x="609600" y="838200"/>
            <a:ext cx="8305800" cy="1295400"/>
          </a:xfrm>
        </p:spPr>
        <p:txBody>
          <a:bodyPr/>
          <a:lstStyle/>
          <a:p>
            <a:r>
              <a:rPr lang="en-US">
                <a:latin typeface="Helvetica" charset="0"/>
                <a:ea typeface="ＭＳ Ｐゴシック" charset="0"/>
                <a:cs typeface="ＭＳ Ｐゴシック" charset="0"/>
              </a:rPr>
              <a:t>N=3, W=2, R=2</a:t>
            </a:r>
          </a:p>
          <a:p>
            <a:r>
              <a:rPr lang="en-US">
                <a:latin typeface="Helvetica" charset="0"/>
                <a:ea typeface="ＭＳ Ｐゴシック" charset="0"/>
                <a:cs typeface="ＭＳ Ｐゴシック" charset="0"/>
              </a:rPr>
              <a:t>Replica set for K14: {N1, N3, N4}</a:t>
            </a:r>
          </a:p>
          <a:p>
            <a:r>
              <a:rPr lang="en-US">
                <a:latin typeface="Helvetica" charset="0"/>
                <a:ea typeface="ＭＳ Ｐゴシック" charset="0"/>
                <a:cs typeface="ＭＳ Ｐゴシック" charset="0"/>
              </a:rPr>
              <a:t>Assume put() on N3 fails</a:t>
            </a:r>
          </a:p>
          <a:p>
            <a:endParaRPr lang="en-US">
              <a:latin typeface="Helvetica" charset="0"/>
              <a:ea typeface="ＭＳ Ｐゴシック" charset="0"/>
              <a:cs typeface="ＭＳ Ｐゴシック" charset="0"/>
            </a:endParaRPr>
          </a:p>
        </p:txBody>
      </p:sp>
      <p:pic>
        <p:nvPicPr>
          <p:cNvPr id="3174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24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p:nvPr/>
        </p:nvGrpSpPr>
        <p:grpSpPr>
          <a:xfrm>
            <a:off x="1219200" y="4495800"/>
            <a:ext cx="1066800" cy="913606"/>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3" name="Group 44"/>
          <p:cNvGrpSpPr/>
          <p:nvPr/>
        </p:nvGrpSpPr>
        <p:grpSpPr>
          <a:xfrm>
            <a:off x="2667000" y="4495800"/>
            <a:ext cx="1066800" cy="913606"/>
            <a:chOff x="1752600" y="3656806"/>
            <a:chExt cx="533400" cy="381794"/>
          </a:xfrm>
          <a:solidFill>
            <a:srgbClr val="FFFFAA"/>
          </a:solidFill>
        </p:grpSpPr>
        <p:sp>
          <p:nvSpPr>
            <p:cNvPr id="46" name="Rectangle 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47" name="Straight Connector 46"/>
            <p:cNvCxnSpPr>
              <a:stCxn id="46" idx="0"/>
              <a:endCxn id="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48" name="Straight Connector 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9" name="Straight Connector 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0" name="Straight Connector 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1" name="Straight Connector 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52" name="Straight Connector 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52"/>
          <p:cNvGrpSpPr/>
          <p:nvPr/>
        </p:nvGrpSpPr>
        <p:grpSpPr>
          <a:xfrm>
            <a:off x="4114800" y="4495800"/>
            <a:ext cx="1066800" cy="913606"/>
            <a:chOff x="1752600" y="3656806"/>
            <a:chExt cx="533400" cy="381794"/>
          </a:xfrm>
          <a:solidFill>
            <a:srgbClr val="FFFFAA"/>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60"/>
          <p:cNvGrpSpPr/>
          <p:nvPr/>
        </p:nvGrpSpPr>
        <p:grpSpPr>
          <a:xfrm>
            <a:off x="5715000" y="4495800"/>
            <a:ext cx="1066800" cy="913606"/>
            <a:chOff x="1752600" y="3656806"/>
            <a:chExt cx="533400" cy="381794"/>
          </a:xfrm>
          <a:solidFill>
            <a:srgbClr val="FFFFAA"/>
          </a:solidFill>
        </p:grpSpPr>
        <p:sp>
          <p:nvSpPr>
            <p:cNvPr id="62" name="Rectangle 6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63" name="Straight Connector 62"/>
            <p:cNvCxnSpPr>
              <a:stCxn id="62" idx="0"/>
              <a:endCxn id="6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5" name="Straight Connector 6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6" name="Straight Connector 6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8" name="Straight Connector 6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31755" name="TextBox 68"/>
          <p:cNvSpPr txBox="1">
            <a:spLocks noChangeArrowheads="1"/>
          </p:cNvSpPr>
          <p:nvPr/>
        </p:nvSpPr>
        <p:spPr bwMode="auto">
          <a:xfrm>
            <a:off x="2162175" y="5954713"/>
            <a:ext cx="436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1</a:t>
            </a:r>
          </a:p>
        </p:txBody>
      </p:sp>
      <p:sp>
        <p:nvSpPr>
          <p:cNvPr id="31756" name="TextBox 69"/>
          <p:cNvSpPr txBox="1">
            <a:spLocks noChangeArrowheads="1"/>
          </p:cNvSpPr>
          <p:nvPr/>
        </p:nvSpPr>
        <p:spPr bwMode="auto">
          <a:xfrm>
            <a:off x="3581400"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2</a:t>
            </a:r>
          </a:p>
        </p:txBody>
      </p:sp>
      <p:sp>
        <p:nvSpPr>
          <p:cNvPr id="31757" name="TextBox 70"/>
          <p:cNvSpPr txBox="1">
            <a:spLocks noChangeArrowheads="1"/>
          </p:cNvSpPr>
          <p:nvPr/>
        </p:nvSpPr>
        <p:spPr bwMode="auto">
          <a:xfrm>
            <a:off x="4905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3</a:t>
            </a:r>
          </a:p>
        </p:txBody>
      </p:sp>
      <p:sp>
        <p:nvSpPr>
          <p:cNvPr id="31758" name="TextBox 71"/>
          <p:cNvSpPr txBox="1">
            <a:spLocks noChangeArrowheads="1"/>
          </p:cNvSpPr>
          <p:nvPr/>
        </p:nvSpPr>
        <p:spPr bwMode="auto">
          <a:xfrm>
            <a:off x="6429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4</a:t>
            </a:r>
          </a:p>
        </p:txBody>
      </p:sp>
      <p:grpSp>
        <p:nvGrpSpPr>
          <p:cNvPr id="6" name="Group 37"/>
          <p:cNvGrpSpPr>
            <a:grpSpLocks/>
          </p:cNvGrpSpPr>
          <p:nvPr/>
        </p:nvGrpSpPr>
        <p:grpSpPr bwMode="auto">
          <a:xfrm>
            <a:off x="5699125" y="4767263"/>
            <a:ext cx="1098550" cy="338137"/>
            <a:chOff x="5698650" y="4766846"/>
            <a:chExt cx="1099500" cy="338554"/>
          </a:xfrm>
        </p:grpSpPr>
        <p:sp>
          <p:nvSpPr>
            <p:cNvPr id="31782" name="TextBox 76"/>
            <p:cNvSpPr txBox="1">
              <a:spLocks noChangeArrowheads="1"/>
            </p:cNvSpPr>
            <p:nvPr/>
          </p:nvSpPr>
          <p:spPr bwMode="auto">
            <a:xfrm>
              <a:off x="569865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1783" name="TextBox 77"/>
            <p:cNvSpPr txBox="1">
              <a:spLocks noChangeArrowheads="1"/>
            </p:cNvSpPr>
            <p:nvPr/>
          </p:nvSpPr>
          <p:spPr bwMode="auto">
            <a:xfrm>
              <a:off x="62484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7" name="Group 99"/>
          <p:cNvGrpSpPr>
            <a:grpSpLocks/>
          </p:cNvGrpSpPr>
          <p:nvPr/>
        </p:nvGrpSpPr>
        <p:grpSpPr bwMode="auto">
          <a:xfrm>
            <a:off x="1219200" y="4767263"/>
            <a:ext cx="1098550" cy="338137"/>
            <a:chOff x="4114800" y="4766846"/>
            <a:chExt cx="1099204" cy="338554"/>
          </a:xfrm>
        </p:grpSpPr>
        <p:sp>
          <p:nvSpPr>
            <p:cNvPr id="31780" name="TextBox 100"/>
            <p:cNvSpPr txBox="1">
              <a:spLocks noChangeArrowheads="1"/>
            </p:cNvSpPr>
            <p:nvPr/>
          </p:nvSpPr>
          <p:spPr bwMode="auto">
            <a:xfrm>
              <a:off x="41148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1781" name="TextBox 101"/>
            <p:cNvSpPr txBox="1">
              <a:spLocks noChangeArrowheads="1"/>
            </p:cNvSpPr>
            <p:nvPr/>
          </p:nvSpPr>
          <p:spPr bwMode="auto">
            <a:xfrm>
              <a:off x="4664254"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8" name="Group 31"/>
          <p:cNvGrpSpPr>
            <a:grpSpLocks/>
          </p:cNvGrpSpPr>
          <p:nvPr/>
        </p:nvGrpSpPr>
        <p:grpSpPr bwMode="auto">
          <a:xfrm>
            <a:off x="1595438" y="2800350"/>
            <a:ext cx="1722437" cy="1649413"/>
            <a:chOff x="1595045" y="2800723"/>
            <a:chExt cx="1722634" cy="1648291"/>
          </a:xfrm>
        </p:grpSpPr>
        <p:cxnSp>
          <p:nvCxnSpPr>
            <p:cNvPr id="31778" name="Straight Arrow Connector 104"/>
            <p:cNvCxnSpPr>
              <a:cxnSpLocks noChangeShapeType="1"/>
            </p:cNvCxnSpPr>
            <p:nvPr/>
          </p:nvCxnSpPr>
          <p:spPr bwMode="auto">
            <a:xfrm flipH="1">
              <a:off x="1620687" y="2800723"/>
              <a:ext cx="1696992"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9" name="TextBox 105"/>
            <p:cNvSpPr txBox="1">
              <a:spLocks noChangeArrowheads="1"/>
            </p:cNvSpPr>
            <p:nvPr/>
          </p:nvSpPr>
          <p:spPr bwMode="auto">
            <a:xfrm rot="-2683416">
              <a:off x="1595045" y="3409110"/>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9" name="Group 32"/>
          <p:cNvGrpSpPr>
            <a:grpSpLocks/>
          </p:cNvGrpSpPr>
          <p:nvPr/>
        </p:nvGrpSpPr>
        <p:grpSpPr bwMode="auto">
          <a:xfrm>
            <a:off x="1981200" y="2819400"/>
            <a:ext cx="1752600" cy="1647825"/>
            <a:chOff x="2057400" y="2819400"/>
            <a:chExt cx="1752600" cy="1648295"/>
          </a:xfrm>
        </p:grpSpPr>
        <p:cxnSp>
          <p:nvCxnSpPr>
            <p:cNvPr id="31776" name="Straight Arrow Connector 112"/>
            <p:cNvCxnSpPr>
              <a:cxnSpLocks noChangeShapeType="1"/>
            </p:cNvCxnSpPr>
            <p:nvPr/>
          </p:nvCxnSpPr>
          <p:spPr bwMode="auto">
            <a:xfrm flipH="1">
              <a:off x="2057400" y="2819400"/>
              <a:ext cx="17526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1777" name="TextBox 116"/>
            <p:cNvSpPr txBox="1">
              <a:spLocks noChangeArrowheads="1"/>
            </p:cNvSpPr>
            <p:nvPr/>
          </p:nvSpPr>
          <p:spPr bwMode="auto">
            <a:xfrm rot="-2520309">
              <a:off x="2397563" y="3512263"/>
              <a:ext cx="6065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ACK</a:t>
              </a:r>
            </a:p>
          </p:txBody>
        </p:sp>
      </p:grpSp>
      <p:grpSp>
        <p:nvGrpSpPr>
          <p:cNvPr id="10" name="Group 35"/>
          <p:cNvGrpSpPr>
            <a:grpSpLocks/>
          </p:cNvGrpSpPr>
          <p:nvPr/>
        </p:nvGrpSpPr>
        <p:grpSpPr bwMode="auto">
          <a:xfrm>
            <a:off x="5638800" y="2784475"/>
            <a:ext cx="838200" cy="1682750"/>
            <a:chOff x="5638800" y="2784893"/>
            <a:chExt cx="838200" cy="1682798"/>
          </a:xfrm>
        </p:grpSpPr>
        <p:cxnSp>
          <p:nvCxnSpPr>
            <p:cNvPr id="31774" name="Straight Arrow Connector 122"/>
            <p:cNvCxnSpPr>
              <a:cxnSpLocks noChangeShapeType="1"/>
            </p:cNvCxnSpPr>
            <p:nvPr/>
          </p:nvCxnSpPr>
          <p:spPr bwMode="auto">
            <a:xfrm>
              <a:off x="5638800" y="2819400"/>
              <a:ext cx="838200"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5" name="TextBox 124"/>
            <p:cNvSpPr txBox="1">
              <a:spLocks noChangeArrowheads="1"/>
            </p:cNvSpPr>
            <p:nvPr/>
          </p:nvSpPr>
          <p:spPr bwMode="auto">
            <a:xfrm rot="3841361">
              <a:off x="5433896" y="3380183"/>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11" name="Group 33"/>
          <p:cNvGrpSpPr>
            <a:grpSpLocks/>
          </p:cNvGrpSpPr>
          <p:nvPr/>
        </p:nvGrpSpPr>
        <p:grpSpPr bwMode="auto">
          <a:xfrm>
            <a:off x="4114800" y="2667000"/>
            <a:ext cx="317500" cy="1600200"/>
            <a:chOff x="4114800" y="2667001"/>
            <a:chExt cx="317163" cy="1600199"/>
          </a:xfrm>
        </p:grpSpPr>
        <p:cxnSp>
          <p:nvCxnSpPr>
            <p:cNvPr id="31772" name="Straight Arrow Connector 120"/>
            <p:cNvCxnSpPr>
              <a:cxnSpLocks noChangeShapeType="1"/>
            </p:cNvCxnSpPr>
            <p:nvPr/>
          </p:nvCxnSpPr>
          <p:spPr bwMode="auto">
            <a:xfrm>
              <a:off x="4419600" y="2819400"/>
              <a:ext cx="0" cy="1447800"/>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1773" name="TextBox 125"/>
            <p:cNvSpPr txBox="1">
              <a:spLocks noChangeArrowheads="1"/>
            </p:cNvSpPr>
            <p:nvPr/>
          </p:nvSpPr>
          <p:spPr bwMode="auto">
            <a:xfrm rot="-5400000">
              <a:off x="3519510" y="3262291"/>
              <a:ext cx="1507744" cy="31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put(K14, V14)</a:t>
              </a:r>
            </a:p>
          </p:txBody>
        </p:sp>
      </p:grpSp>
      <p:grpSp>
        <p:nvGrpSpPr>
          <p:cNvPr id="12" name="Group 36"/>
          <p:cNvGrpSpPr>
            <a:grpSpLocks/>
          </p:cNvGrpSpPr>
          <p:nvPr/>
        </p:nvGrpSpPr>
        <p:grpSpPr bwMode="auto">
          <a:xfrm>
            <a:off x="5181600" y="2819400"/>
            <a:ext cx="838200" cy="1647825"/>
            <a:chOff x="5181600" y="2819400"/>
            <a:chExt cx="838200" cy="1648295"/>
          </a:xfrm>
        </p:grpSpPr>
        <p:cxnSp>
          <p:nvCxnSpPr>
            <p:cNvPr id="31770" name="Straight Arrow Connector 123"/>
            <p:cNvCxnSpPr>
              <a:cxnSpLocks noChangeShapeType="1"/>
            </p:cNvCxnSpPr>
            <p:nvPr/>
          </p:nvCxnSpPr>
          <p:spPr bwMode="auto">
            <a:xfrm>
              <a:off x="5181600" y="2819400"/>
              <a:ext cx="8382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1771" name="TextBox 127"/>
            <p:cNvSpPr txBox="1">
              <a:spLocks noChangeArrowheads="1"/>
            </p:cNvSpPr>
            <p:nvPr/>
          </p:nvSpPr>
          <p:spPr bwMode="auto">
            <a:xfrm rot="3824197">
              <a:off x="5469125" y="3377999"/>
              <a:ext cx="6065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ACK</a:t>
              </a:r>
            </a:p>
          </p:txBody>
        </p:sp>
      </p:grpSp>
      <p:pic>
        <p:nvPicPr>
          <p:cNvPr id="31766" name="Picture 12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30"/>
          <p:cNvGrpSpPr>
            <a:grpSpLocks/>
          </p:cNvGrpSpPr>
          <p:nvPr/>
        </p:nvGrpSpPr>
        <p:grpSpPr bwMode="auto">
          <a:xfrm>
            <a:off x="4267200" y="4191000"/>
            <a:ext cx="304800" cy="304800"/>
            <a:chOff x="7391400" y="3581400"/>
            <a:chExt cx="304800" cy="304800"/>
          </a:xfrm>
        </p:grpSpPr>
        <p:cxnSp>
          <p:nvCxnSpPr>
            <p:cNvPr id="31768" name="Straight Connector 41"/>
            <p:cNvCxnSpPr>
              <a:cxnSpLocks noChangeShapeType="1"/>
            </p:cNvCxnSpPr>
            <p:nvPr/>
          </p:nvCxnSpPr>
          <p:spPr bwMode="auto">
            <a:xfrm flipH="1">
              <a:off x="7391400" y="3581400"/>
              <a:ext cx="3048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1769" name="Straight Connector 129"/>
            <p:cNvCxnSpPr>
              <a:cxnSpLocks noChangeShapeType="1"/>
            </p:cNvCxnSpPr>
            <p:nvPr/>
          </p:nvCxnSpPr>
          <p:spPr bwMode="auto">
            <a:xfrm flipH="1" flipV="1">
              <a:off x="7391400" y="3581400"/>
              <a:ext cx="3048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343017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par>
                                <p:cTn id="11" presetID="22" presetClass="entr" presetSubtype="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childTnLst>
                          </p:cTn>
                        </p:par>
                        <p:par>
                          <p:cTn id="14" fill="hold" nodeType="afterGroup">
                            <p:stCondLst>
                              <p:cond delay="500"/>
                            </p:stCondLst>
                            <p:childTnLst>
                              <p:par>
                                <p:cTn id="15" presetID="22"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par>
                          <p:cTn id="18" fill="hold" nodeType="afterGroup">
                            <p:stCondLst>
                              <p:cond delay="1000"/>
                            </p:stCondLst>
                            <p:childTnLst>
                              <p:par>
                                <p:cTn id="19" presetID="1"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par>
                          <p:cTn id="21" fill="hold" nodeType="afterGroup">
                            <p:stCondLst>
                              <p:cond delay="1000"/>
                            </p:stCondLst>
                            <p:childTnLst>
                              <p:par>
                                <p:cTn id="22" presetID="22" presetClass="entr" presetSubtype="1"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par>
                                <p:cTn id="30" presetID="22" presetClass="entr" presetSubtype="4"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atin typeface="Helvetica" charset="0"/>
                <a:ea typeface="ＭＳ Ｐゴシック" charset="0"/>
                <a:cs typeface="ＭＳ Ｐゴシック" charset="0"/>
              </a:rPr>
              <a:t>Quorum Consensus Example</a:t>
            </a:r>
          </a:p>
        </p:txBody>
      </p:sp>
      <p:sp>
        <p:nvSpPr>
          <p:cNvPr id="32770" name="Content Placeholder 2"/>
          <p:cNvSpPr>
            <a:spLocks noGrp="1"/>
          </p:cNvSpPr>
          <p:nvPr>
            <p:ph idx="1"/>
          </p:nvPr>
        </p:nvSpPr>
        <p:spPr>
          <a:xfrm>
            <a:off x="609600" y="914400"/>
            <a:ext cx="8305800" cy="1295400"/>
          </a:xfrm>
        </p:spPr>
        <p:txBody>
          <a:bodyPr/>
          <a:lstStyle/>
          <a:p>
            <a:r>
              <a:rPr lang="en-US">
                <a:latin typeface="Helvetica" charset="0"/>
                <a:ea typeface="ＭＳ Ｐゴシック" charset="0"/>
                <a:cs typeface="ＭＳ Ｐゴシック" charset="0"/>
              </a:rPr>
              <a:t>Now, issuing get() to any two nodes out of three will return the answer</a:t>
            </a:r>
          </a:p>
          <a:p>
            <a:pPr>
              <a:buFontTx/>
              <a:buNone/>
            </a:pPr>
            <a:endParaRPr lang="en-US">
              <a:latin typeface="Helvetica" charset="0"/>
              <a:ea typeface="ＭＳ Ｐゴシック" charset="0"/>
              <a:cs typeface="ＭＳ Ｐゴシック" charset="0"/>
            </a:endParaRPr>
          </a:p>
          <a:p>
            <a:endParaRPr lang="en-US">
              <a:latin typeface="Helvetica" charset="0"/>
              <a:ea typeface="ＭＳ Ｐゴシック" charset="0"/>
              <a:cs typeface="ＭＳ Ｐゴシック" charset="0"/>
            </a:endParaRPr>
          </a:p>
        </p:txBody>
      </p:sp>
      <p:pic>
        <p:nvPicPr>
          <p:cNvPr id="3277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3324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p:nvPr/>
        </p:nvGrpSpPr>
        <p:grpSpPr>
          <a:xfrm>
            <a:off x="1219200" y="4495800"/>
            <a:ext cx="1066800" cy="913606"/>
            <a:chOff x="1752600" y="3656806"/>
            <a:chExt cx="533400" cy="381794"/>
          </a:xfrm>
          <a:solidFill>
            <a:srgbClr val="FFFFAA"/>
          </a:solidFill>
        </p:grpSpPr>
        <p:sp>
          <p:nvSpPr>
            <p:cNvPr id="16" name="Rectangle 1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17" name="Straight Connector 16"/>
            <p:cNvCxnSpPr>
              <a:stCxn id="16" idx="0"/>
              <a:endCxn id="1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18" name="Straight Connector 1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19" name="Straight Connector 1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0" name="Straight Connector 1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21" name="Straight Connector 2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22" name="Straight Connector 2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4" name="Group 44"/>
          <p:cNvGrpSpPr/>
          <p:nvPr/>
        </p:nvGrpSpPr>
        <p:grpSpPr>
          <a:xfrm>
            <a:off x="2667000" y="4495800"/>
            <a:ext cx="1066800" cy="913606"/>
            <a:chOff x="1752600" y="3656806"/>
            <a:chExt cx="533400" cy="381794"/>
          </a:xfrm>
          <a:solidFill>
            <a:srgbClr val="FFFFAA"/>
          </a:solidFill>
        </p:grpSpPr>
        <p:sp>
          <p:nvSpPr>
            <p:cNvPr id="46" name="Rectangle 45"/>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47" name="Straight Connector 46"/>
            <p:cNvCxnSpPr>
              <a:stCxn id="46" idx="0"/>
              <a:endCxn id="46"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48" name="Straight Connector 47"/>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49" name="Straight Connector 48"/>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0" name="Straight Connector 49"/>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1" name="Straight Connector 50"/>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52" name="Straight Connector 51"/>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5" name="Group 52"/>
          <p:cNvGrpSpPr/>
          <p:nvPr/>
        </p:nvGrpSpPr>
        <p:grpSpPr>
          <a:xfrm>
            <a:off x="4114800" y="4495800"/>
            <a:ext cx="1066800" cy="913606"/>
            <a:chOff x="1752600" y="3656806"/>
            <a:chExt cx="533400" cy="381794"/>
          </a:xfrm>
          <a:solidFill>
            <a:srgbClr val="FFFFAA"/>
          </a:solidFill>
        </p:grpSpPr>
        <p:sp>
          <p:nvSpPr>
            <p:cNvPr id="54" name="Rectangle 53"/>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55" name="Straight Connector 54"/>
            <p:cNvCxnSpPr>
              <a:stCxn id="54" idx="0"/>
              <a:endCxn id="54"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56" name="Straight Connector 55"/>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7" name="Straight Connector 56"/>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8" name="Straight Connector 57"/>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59" name="Straight Connector 58"/>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0" name="Straight Connector 59"/>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grpSp>
        <p:nvGrpSpPr>
          <p:cNvPr id="6" name="Group 60"/>
          <p:cNvGrpSpPr/>
          <p:nvPr/>
        </p:nvGrpSpPr>
        <p:grpSpPr>
          <a:xfrm>
            <a:off x="5715000" y="4495800"/>
            <a:ext cx="1066800" cy="913606"/>
            <a:chOff x="1752600" y="3656806"/>
            <a:chExt cx="533400" cy="381794"/>
          </a:xfrm>
          <a:solidFill>
            <a:srgbClr val="FFFFAA"/>
          </a:solidFill>
        </p:grpSpPr>
        <p:sp>
          <p:nvSpPr>
            <p:cNvPr id="62" name="Rectangle 61"/>
            <p:cNvSpPr/>
            <p:nvPr/>
          </p:nvSpPr>
          <p:spPr bwMode="auto">
            <a:xfrm>
              <a:off x="1752600" y="3656806"/>
              <a:ext cx="533400" cy="381000"/>
            </a:xfrm>
            <a:prstGeom prst="rect">
              <a:avLst/>
            </a:prstGeom>
            <a:grpFill/>
            <a:ln w="25400" cap="flat" cmpd="sng" algn="ctr">
              <a:solidFill>
                <a:schemeClr val="tx1"/>
              </a:solidFill>
              <a:prstDash val="solid"/>
              <a:round/>
              <a:headEnd type="triangle" w="med" len="med"/>
              <a:tailEnd type="none" w="med" len="med"/>
            </a:ln>
            <a:effectLst/>
          </p:spPr>
          <p:txBody>
            <a:bodyPr anchor="ctr"/>
            <a:lstStyle/>
            <a:p>
              <a:pPr algn="ctr">
                <a:defRPr/>
              </a:pPr>
              <a:endParaRPr lang="en-US" b="0" dirty="0">
                <a:latin typeface="Helvetica"/>
                <a:cs typeface="Helvetica"/>
              </a:endParaRPr>
            </a:p>
          </p:txBody>
        </p:sp>
        <p:cxnSp>
          <p:nvCxnSpPr>
            <p:cNvPr id="63" name="Straight Connector 62"/>
            <p:cNvCxnSpPr>
              <a:stCxn id="62" idx="0"/>
              <a:endCxn id="62" idx="2"/>
            </p:cNvCxnSpPr>
            <p:nvPr/>
          </p:nvCxnSpPr>
          <p:spPr bwMode="auto">
            <a:xfrm rot="16200000" flipH="1">
              <a:off x="1828800" y="3847306"/>
              <a:ext cx="381000" cy="1588"/>
            </a:xfrm>
            <a:prstGeom prst="line">
              <a:avLst/>
            </a:prstGeom>
            <a:grpFill/>
            <a:ln w="12700" cap="flat" cmpd="sng" algn="ctr">
              <a:solidFill>
                <a:schemeClr val="tx1"/>
              </a:solidFill>
              <a:prstDash val="solid"/>
              <a:round/>
              <a:headEnd type="none" w="med" len="med"/>
              <a:tailEnd type="none"/>
            </a:ln>
            <a:effectLst/>
          </p:spPr>
        </p:cxnSp>
        <p:cxnSp>
          <p:nvCxnSpPr>
            <p:cNvPr id="64" name="Straight Connector 63"/>
            <p:cNvCxnSpPr/>
            <p:nvPr/>
          </p:nvCxnSpPr>
          <p:spPr bwMode="auto">
            <a:xfrm>
              <a:off x="1752600" y="37330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5" name="Straight Connector 64"/>
            <p:cNvCxnSpPr/>
            <p:nvPr/>
          </p:nvCxnSpPr>
          <p:spPr bwMode="auto">
            <a:xfrm>
              <a:off x="1752600" y="38092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6" name="Straight Connector 65"/>
            <p:cNvCxnSpPr/>
            <p:nvPr/>
          </p:nvCxnSpPr>
          <p:spPr bwMode="auto">
            <a:xfrm>
              <a:off x="1752600" y="3885406"/>
              <a:ext cx="533400" cy="1588"/>
            </a:xfrm>
            <a:prstGeom prst="line">
              <a:avLst/>
            </a:prstGeom>
            <a:grpFill/>
            <a:ln w="12700" cap="flat" cmpd="sng" algn="ctr">
              <a:solidFill>
                <a:schemeClr val="tx1"/>
              </a:solidFill>
              <a:prstDash val="solid"/>
              <a:round/>
              <a:headEnd type="none" w="med" len="med"/>
              <a:tailEnd type="none"/>
            </a:ln>
            <a:effectLst/>
          </p:spPr>
        </p:cxnSp>
        <p:cxnSp>
          <p:nvCxnSpPr>
            <p:cNvPr id="67" name="Straight Connector 66"/>
            <p:cNvCxnSpPr/>
            <p:nvPr/>
          </p:nvCxnSpPr>
          <p:spPr bwMode="auto">
            <a:xfrm>
              <a:off x="1752600" y="3657600"/>
              <a:ext cx="533400" cy="1588"/>
            </a:xfrm>
            <a:prstGeom prst="line">
              <a:avLst/>
            </a:prstGeom>
            <a:grpFill/>
            <a:ln w="12700" cap="flat" cmpd="sng" algn="ctr">
              <a:solidFill>
                <a:schemeClr val="tx1"/>
              </a:solidFill>
              <a:prstDash val="solid"/>
              <a:round/>
              <a:headEnd type="none" w="med" len="med"/>
              <a:tailEnd type="none"/>
            </a:ln>
            <a:effectLst/>
          </p:spPr>
        </p:cxnSp>
        <p:cxnSp>
          <p:nvCxnSpPr>
            <p:cNvPr id="68" name="Straight Connector 67"/>
            <p:cNvCxnSpPr/>
            <p:nvPr/>
          </p:nvCxnSpPr>
          <p:spPr bwMode="auto">
            <a:xfrm>
              <a:off x="1752600" y="3962400"/>
              <a:ext cx="533400" cy="1588"/>
            </a:xfrm>
            <a:prstGeom prst="line">
              <a:avLst/>
            </a:prstGeom>
            <a:grpFill/>
            <a:ln w="12700" cap="flat" cmpd="sng" algn="ctr">
              <a:solidFill>
                <a:schemeClr val="tx1"/>
              </a:solidFill>
              <a:prstDash val="solid"/>
              <a:round/>
              <a:headEnd type="none" w="med" len="med"/>
              <a:tailEnd type="none"/>
            </a:ln>
            <a:effectLst/>
          </p:spPr>
        </p:cxnSp>
      </p:grpSp>
      <p:sp>
        <p:nvSpPr>
          <p:cNvPr id="32779" name="TextBox 68"/>
          <p:cNvSpPr txBox="1">
            <a:spLocks noChangeArrowheads="1"/>
          </p:cNvSpPr>
          <p:nvPr/>
        </p:nvSpPr>
        <p:spPr bwMode="auto">
          <a:xfrm>
            <a:off x="2162175" y="5954713"/>
            <a:ext cx="436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1</a:t>
            </a:r>
          </a:p>
        </p:txBody>
      </p:sp>
      <p:sp>
        <p:nvSpPr>
          <p:cNvPr id="32780" name="TextBox 69"/>
          <p:cNvSpPr txBox="1">
            <a:spLocks noChangeArrowheads="1"/>
          </p:cNvSpPr>
          <p:nvPr/>
        </p:nvSpPr>
        <p:spPr bwMode="auto">
          <a:xfrm>
            <a:off x="3581400"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2</a:t>
            </a:r>
          </a:p>
        </p:txBody>
      </p:sp>
      <p:sp>
        <p:nvSpPr>
          <p:cNvPr id="32781" name="TextBox 70"/>
          <p:cNvSpPr txBox="1">
            <a:spLocks noChangeArrowheads="1"/>
          </p:cNvSpPr>
          <p:nvPr/>
        </p:nvSpPr>
        <p:spPr bwMode="auto">
          <a:xfrm>
            <a:off x="4905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3</a:t>
            </a:r>
          </a:p>
        </p:txBody>
      </p:sp>
      <p:sp>
        <p:nvSpPr>
          <p:cNvPr id="32782" name="TextBox 71"/>
          <p:cNvSpPr txBox="1">
            <a:spLocks noChangeArrowheads="1"/>
          </p:cNvSpPr>
          <p:nvPr/>
        </p:nvSpPr>
        <p:spPr bwMode="auto">
          <a:xfrm>
            <a:off x="6429375" y="5943600"/>
            <a:ext cx="436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N</a:t>
            </a:r>
            <a:r>
              <a:rPr lang="en-US" sz="1800" b="0" baseline="-25000">
                <a:latin typeface="Helvetica" charset="0"/>
                <a:cs typeface="Helvetica" charset="0"/>
              </a:rPr>
              <a:t>4</a:t>
            </a:r>
          </a:p>
        </p:txBody>
      </p:sp>
      <p:grpSp>
        <p:nvGrpSpPr>
          <p:cNvPr id="32783" name="Group 37"/>
          <p:cNvGrpSpPr>
            <a:grpSpLocks/>
          </p:cNvGrpSpPr>
          <p:nvPr/>
        </p:nvGrpSpPr>
        <p:grpSpPr bwMode="auto">
          <a:xfrm>
            <a:off x="5699125" y="4767263"/>
            <a:ext cx="1098550" cy="338137"/>
            <a:chOff x="5698650" y="4766846"/>
            <a:chExt cx="1099500" cy="338554"/>
          </a:xfrm>
        </p:grpSpPr>
        <p:sp>
          <p:nvSpPr>
            <p:cNvPr id="32800" name="TextBox 76"/>
            <p:cNvSpPr txBox="1">
              <a:spLocks noChangeArrowheads="1"/>
            </p:cNvSpPr>
            <p:nvPr/>
          </p:nvSpPr>
          <p:spPr bwMode="auto">
            <a:xfrm>
              <a:off x="569865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2801" name="TextBox 77"/>
            <p:cNvSpPr txBox="1">
              <a:spLocks noChangeArrowheads="1"/>
            </p:cNvSpPr>
            <p:nvPr/>
          </p:nvSpPr>
          <p:spPr bwMode="auto">
            <a:xfrm>
              <a:off x="62484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32784" name="Group 99"/>
          <p:cNvGrpSpPr>
            <a:grpSpLocks/>
          </p:cNvGrpSpPr>
          <p:nvPr/>
        </p:nvGrpSpPr>
        <p:grpSpPr bwMode="auto">
          <a:xfrm>
            <a:off x="1219200" y="4767263"/>
            <a:ext cx="1098550" cy="338137"/>
            <a:chOff x="4114800" y="4766846"/>
            <a:chExt cx="1099204" cy="338554"/>
          </a:xfrm>
        </p:grpSpPr>
        <p:sp>
          <p:nvSpPr>
            <p:cNvPr id="32798" name="TextBox 100"/>
            <p:cNvSpPr txBox="1">
              <a:spLocks noChangeArrowheads="1"/>
            </p:cNvSpPr>
            <p:nvPr/>
          </p:nvSpPr>
          <p:spPr bwMode="auto">
            <a:xfrm>
              <a:off x="4114800"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K14</a:t>
              </a:r>
            </a:p>
          </p:txBody>
        </p:sp>
        <p:sp>
          <p:nvSpPr>
            <p:cNvPr id="32799" name="TextBox 101"/>
            <p:cNvSpPr txBox="1">
              <a:spLocks noChangeArrowheads="1"/>
            </p:cNvSpPr>
            <p:nvPr/>
          </p:nvSpPr>
          <p:spPr bwMode="auto">
            <a:xfrm>
              <a:off x="4664254" y="4766846"/>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9" name="Group 31"/>
          <p:cNvGrpSpPr>
            <a:grpSpLocks/>
          </p:cNvGrpSpPr>
          <p:nvPr/>
        </p:nvGrpSpPr>
        <p:grpSpPr bwMode="auto">
          <a:xfrm>
            <a:off x="1620838" y="2800350"/>
            <a:ext cx="1697037" cy="1649413"/>
            <a:chOff x="1620687" y="2800723"/>
            <a:chExt cx="1696992" cy="1648291"/>
          </a:xfrm>
        </p:grpSpPr>
        <p:cxnSp>
          <p:nvCxnSpPr>
            <p:cNvPr id="32796" name="Straight Arrow Connector 104"/>
            <p:cNvCxnSpPr>
              <a:cxnSpLocks noChangeShapeType="1"/>
            </p:cNvCxnSpPr>
            <p:nvPr/>
          </p:nvCxnSpPr>
          <p:spPr bwMode="auto">
            <a:xfrm flipH="1">
              <a:off x="1620687" y="2800723"/>
              <a:ext cx="1696992"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2797" name="TextBox 105"/>
            <p:cNvSpPr txBox="1">
              <a:spLocks noChangeArrowheads="1"/>
            </p:cNvSpPr>
            <p:nvPr/>
          </p:nvSpPr>
          <p:spPr bwMode="auto">
            <a:xfrm rot="-2683416">
              <a:off x="1863096" y="3398415"/>
              <a:ext cx="971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get(K14)</a:t>
              </a:r>
            </a:p>
          </p:txBody>
        </p:sp>
      </p:grpSp>
      <p:grpSp>
        <p:nvGrpSpPr>
          <p:cNvPr id="10" name="Group 32"/>
          <p:cNvGrpSpPr>
            <a:grpSpLocks/>
          </p:cNvGrpSpPr>
          <p:nvPr/>
        </p:nvGrpSpPr>
        <p:grpSpPr bwMode="auto">
          <a:xfrm>
            <a:off x="1981200" y="2819400"/>
            <a:ext cx="1752600" cy="1647825"/>
            <a:chOff x="2057400" y="2819400"/>
            <a:chExt cx="1752600" cy="1648295"/>
          </a:xfrm>
        </p:grpSpPr>
        <p:cxnSp>
          <p:nvCxnSpPr>
            <p:cNvPr id="32794" name="Straight Arrow Connector 112"/>
            <p:cNvCxnSpPr>
              <a:cxnSpLocks noChangeShapeType="1"/>
            </p:cNvCxnSpPr>
            <p:nvPr/>
          </p:nvCxnSpPr>
          <p:spPr bwMode="auto">
            <a:xfrm flipH="1">
              <a:off x="2057400" y="2819400"/>
              <a:ext cx="175260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2795" name="TextBox 116"/>
            <p:cNvSpPr txBox="1">
              <a:spLocks noChangeArrowheads="1"/>
            </p:cNvSpPr>
            <p:nvPr/>
          </p:nvSpPr>
          <p:spPr bwMode="auto">
            <a:xfrm rot="-2520309">
              <a:off x="2425966" y="3512263"/>
              <a:ext cx="549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V14</a:t>
              </a:r>
            </a:p>
          </p:txBody>
        </p:sp>
      </p:grpSp>
      <p:grpSp>
        <p:nvGrpSpPr>
          <p:cNvPr id="11" name="Group 35"/>
          <p:cNvGrpSpPr>
            <a:grpSpLocks/>
          </p:cNvGrpSpPr>
          <p:nvPr/>
        </p:nvGrpSpPr>
        <p:grpSpPr bwMode="auto">
          <a:xfrm>
            <a:off x="4332288" y="2819400"/>
            <a:ext cx="339725" cy="1647825"/>
            <a:chOff x="4408904" y="2819400"/>
            <a:chExt cx="338554" cy="1648291"/>
          </a:xfrm>
        </p:grpSpPr>
        <p:cxnSp>
          <p:nvCxnSpPr>
            <p:cNvPr id="32792" name="Straight Arrow Connector 122"/>
            <p:cNvCxnSpPr>
              <a:cxnSpLocks noChangeShapeType="1"/>
            </p:cNvCxnSpPr>
            <p:nvPr/>
          </p:nvCxnSpPr>
          <p:spPr bwMode="auto">
            <a:xfrm>
              <a:off x="4419600" y="2819400"/>
              <a:ext cx="0" cy="1648291"/>
            </a:xfrm>
            <a:prstGeom prst="straightConnector1">
              <a:avLst/>
            </a:prstGeom>
            <a:noFill/>
            <a:ln w="12700">
              <a:solidFill>
                <a:srgbClr val="FF0000"/>
              </a:solidFill>
              <a:prstDash val="dash"/>
              <a:round/>
              <a:headEnd/>
              <a:tailEnd type="triangle" w="med" len="med"/>
            </a:ln>
            <a:extLst>
              <a:ext uri="{909E8E84-426E-40dd-AFC4-6F175D3DCCD1}">
                <a14:hiddenFill xmlns:a14="http://schemas.microsoft.com/office/drawing/2010/main">
                  <a:noFill/>
                </a14:hiddenFill>
              </a:ext>
            </a:extLst>
          </p:spPr>
        </p:cxnSp>
        <p:sp>
          <p:nvSpPr>
            <p:cNvPr id="32793" name="TextBox 124"/>
            <p:cNvSpPr txBox="1">
              <a:spLocks noChangeArrowheads="1"/>
            </p:cNvSpPr>
            <p:nvPr/>
          </p:nvSpPr>
          <p:spPr bwMode="auto">
            <a:xfrm rot="5400000">
              <a:off x="4092361" y="3496451"/>
              <a:ext cx="971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get(K14)</a:t>
              </a:r>
            </a:p>
          </p:txBody>
        </p:sp>
      </p:grpSp>
      <p:grpSp>
        <p:nvGrpSpPr>
          <p:cNvPr id="12" name="Group 36"/>
          <p:cNvGrpSpPr>
            <a:grpSpLocks/>
          </p:cNvGrpSpPr>
          <p:nvPr/>
        </p:nvGrpSpPr>
        <p:grpSpPr bwMode="auto">
          <a:xfrm>
            <a:off x="4724400" y="2819400"/>
            <a:ext cx="381000" cy="1647825"/>
            <a:chOff x="6019800" y="2819400"/>
            <a:chExt cx="381001" cy="1648295"/>
          </a:xfrm>
        </p:grpSpPr>
        <p:cxnSp>
          <p:nvCxnSpPr>
            <p:cNvPr id="32790" name="Straight Arrow Connector 123"/>
            <p:cNvCxnSpPr>
              <a:cxnSpLocks noChangeShapeType="1"/>
            </p:cNvCxnSpPr>
            <p:nvPr/>
          </p:nvCxnSpPr>
          <p:spPr bwMode="auto">
            <a:xfrm>
              <a:off x="6019800" y="2819400"/>
              <a:ext cx="0" cy="1648295"/>
            </a:xfrm>
            <a:prstGeom prst="straightConnector1">
              <a:avLst/>
            </a:prstGeom>
            <a:noFill/>
            <a:ln w="12700">
              <a:solidFill>
                <a:srgbClr val="FF0000"/>
              </a:solidFill>
              <a:prstDash val="dash"/>
              <a:round/>
              <a:headEnd type="triangle" w="med" len="med"/>
              <a:tailEnd/>
            </a:ln>
            <a:extLst>
              <a:ext uri="{909E8E84-426E-40dd-AFC4-6F175D3DCCD1}">
                <a14:hiddenFill xmlns:a14="http://schemas.microsoft.com/office/drawing/2010/main">
                  <a:noFill/>
                </a14:hiddenFill>
              </a:ext>
            </a:extLst>
          </p:spPr>
        </p:cxnSp>
        <p:sp>
          <p:nvSpPr>
            <p:cNvPr id="32791" name="TextBox 127"/>
            <p:cNvSpPr txBox="1">
              <a:spLocks noChangeArrowheads="1"/>
            </p:cNvSpPr>
            <p:nvPr/>
          </p:nvSpPr>
          <p:spPr bwMode="auto">
            <a:xfrm rot="5400000">
              <a:off x="6013756" y="3499155"/>
              <a:ext cx="435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600" b="0">
                  <a:solidFill>
                    <a:srgbClr val="FF0000"/>
                  </a:solidFill>
                  <a:latin typeface="Helvetica" charset="0"/>
                  <a:cs typeface="Helvetica" charset="0"/>
                </a:rPr>
                <a:t>nill</a:t>
              </a:r>
            </a:p>
          </p:txBody>
        </p:sp>
      </p:grpSp>
      <p:pic>
        <p:nvPicPr>
          <p:cNvPr id="32789" name="Picture 12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5743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par>
                                <p:cTn id="16" presetID="22" presetClass="entr" presetSubtype="4"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dirty="0" err="1" smtClean="0">
                <a:solidFill>
                  <a:schemeClr val="dk1"/>
                </a:solidFill>
                <a:latin typeface="Calibri"/>
                <a:ea typeface="Calibri"/>
                <a:cs typeface="Calibri"/>
                <a:sym typeface="Calibri"/>
              </a:rPr>
              <a:t>Administrivia</a:t>
            </a:r>
            <a:endParaRPr lang="en-US" sz="4400" b="0" i="0" u="none" strike="noStrike" cap="none" baseline="0" dirty="0">
              <a:solidFill>
                <a:schemeClr val="dk1"/>
              </a:solidFill>
              <a:latin typeface="Calibri"/>
              <a:ea typeface="Calibri"/>
              <a:cs typeface="Calibri"/>
              <a:sym typeface="Calibri"/>
            </a:endParaRPr>
          </a:p>
        </p:txBody>
      </p:sp>
      <p:sp>
        <p:nvSpPr>
          <p:cNvPr id="138" name="Shape 13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dirty="0" err="1" smtClean="0"/>
              <a:t>Autograder</a:t>
            </a:r>
            <a:r>
              <a:rPr lang="en-US" dirty="0" smtClean="0"/>
              <a:t> is up</a:t>
            </a:r>
          </a:p>
          <a:p>
            <a:pPr lvl="1" indent="-342900">
              <a:spcBef>
                <a:spcPts val="640"/>
              </a:spcBef>
              <a:buSzPct val="98958"/>
            </a:pPr>
            <a:r>
              <a:rPr lang="en-US" sz="2400" dirty="0">
                <a:latin typeface="Consolas"/>
                <a:cs typeface="Consolas"/>
              </a:rPr>
              <a:t>submit proj2-test</a:t>
            </a:r>
            <a:endParaRPr lang="en-US" sz="2400" dirty="0"/>
          </a:p>
          <a:p>
            <a:pPr lvl="1" indent="-342900">
              <a:spcBef>
                <a:spcPts val="640"/>
              </a:spcBef>
              <a:buSzPct val="98958"/>
            </a:pPr>
            <a:r>
              <a:rPr lang="en-US" sz="2400" dirty="0"/>
              <a:t>more instructions on </a:t>
            </a:r>
            <a:r>
              <a:rPr lang="en-US" sz="2400" dirty="0" smtClean="0"/>
              <a:t>Piazza</a:t>
            </a:r>
          </a:p>
          <a:p>
            <a:pPr marL="400050" lvl="1" indent="0">
              <a:spcBef>
                <a:spcPts val="640"/>
              </a:spcBef>
              <a:buSzPct val="98958"/>
              <a:buNone/>
            </a:pPr>
            <a:endParaRPr lang="en-US" dirty="0" smtClean="0"/>
          </a:p>
          <a:p>
            <a:pPr marL="342900" marR="0" lvl="0" indent="-342900" algn="l" rtl="0">
              <a:spcBef>
                <a:spcPts val="640"/>
              </a:spcBef>
              <a:buClr>
                <a:schemeClr val="dk1"/>
              </a:buClr>
              <a:buSzPct val="98958"/>
              <a:buFont typeface="Arial"/>
              <a:buChar char="•"/>
            </a:pPr>
            <a:r>
              <a:rPr lang="en-US" dirty="0" smtClean="0"/>
              <a:t>Wed night OH 9pm-12am</a:t>
            </a:r>
          </a:p>
          <a:p>
            <a:pPr lvl="1" indent="-342900">
              <a:spcBef>
                <a:spcPts val="640"/>
              </a:spcBef>
              <a:buSzPct val="98958"/>
            </a:pPr>
            <a:r>
              <a:rPr lang="en-US" dirty="0"/>
              <a:t>d</a:t>
            </a:r>
            <a:r>
              <a:rPr lang="en-US" dirty="0" smtClean="0"/>
              <a:t>etails to be announced on Piazza</a:t>
            </a:r>
          </a:p>
          <a:p>
            <a:pPr lvl="1" indent="-342900">
              <a:spcBef>
                <a:spcPts val="640"/>
              </a:spcBef>
              <a:buSzPct val="98958"/>
            </a:pPr>
            <a:endParaRPr lang="en-US" sz="2400" b="0" i="0" u="none" strike="noStrike" cap="none" baseline="0" dirty="0">
              <a:solidFill>
                <a:schemeClr val="dk1"/>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dirty="0" smtClean="0"/>
              <a:t>Code due Thursday night</a:t>
            </a:r>
          </a:p>
          <a:p>
            <a:pPr marL="0" marR="0" lvl="0" indent="0" algn="l" rtl="0">
              <a:spcBef>
                <a:spcPts val="640"/>
              </a:spcBef>
              <a:buClr>
                <a:schemeClr val="dk1"/>
              </a:buClr>
              <a:buSzPct val="98958"/>
              <a:buNone/>
            </a:pPr>
            <a:endParaRPr lang="en-US" dirty="0" smtClean="0"/>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6527"/>
            <a:ext cx="8229600" cy="1143000"/>
          </a:xfrm>
        </p:spPr>
        <p:txBody>
          <a:bodyPr/>
          <a:lstStyle/>
          <a:p>
            <a:r>
              <a:rPr lang="en-US" dirty="0" smtClean="0"/>
              <a:t>Quiz time….</a:t>
            </a:r>
            <a:endParaRPr lang="en-US" dirty="0"/>
          </a:p>
        </p:txBody>
      </p:sp>
    </p:spTree>
    <p:extLst>
      <p:ext uri="{BB962C8B-B14F-4D97-AF65-F5344CB8AC3E}">
        <p14:creationId xmlns:p14="http://schemas.microsoft.com/office/powerpoint/2010/main" val="140758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67543" y="2852935"/>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Lecture Review</a:t>
            </a:r>
          </a:p>
        </p:txBody>
      </p:sp>
      <p:sp>
        <p:nvSpPr>
          <p:cNvPr id="163" name="Shape 1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3"/>
          <p:cNvSpPr>
            <a:spLocks noGrp="1" noChangeArrowheads="1"/>
          </p:cNvSpPr>
          <p:nvPr>
            <p:ph type="title"/>
          </p:nvPr>
        </p:nvSpPr>
        <p:spPr/>
        <p:txBody>
          <a:bodyPr/>
          <a:lstStyle/>
          <a:p>
            <a:r>
              <a:rPr lang="en-US">
                <a:latin typeface="Helvetica" charset="0"/>
              </a:rPr>
              <a:t>Properties of a Magnetic Hard Disk</a:t>
            </a:r>
          </a:p>
        </p:txBody>
      </p:sp>
      <p:sp>
        <p:nvSpPr>
          <p:cNvPr id="18434" name="Rectangle 34"/>
          <p:cNvSpPr>
            <a:spLocks noGrp="1" noChangeArrowheads="1"/>
          </p:cNvSpPr>
          <p:nvPr>
            <p:ph type="body" idx="1"/>
          </p:nvPr>
        </p:nvSpPr>
        <p:spPr>
          <a:xfrm>
            <a:off x="152400" y="2362200"/>
            <a:ext cx="8763000" cy="4343400"/>
          </a:xfrm>
        </p:spPr>
        <p:txBody>
          <a:bodyPr/>
          <a:lstStyle/>
          <a:p>
            <a:pPr>
              <a:spcBef>
                <a:spcPct val="0"/>
              </a:spcBef>
            </a:pPr>
            <a:r>
              <a:rPr lang="en-US">
                <a:latin typeface="Helvetica" charset="0"/>
              </a:rPr>
              <a:t>Properties</a:t>
            </a:r>
          </a:p>
          <a:p>
            <a:pPr lvl="1">
              <a:spcBef>
                <a:spcPct val="0"/>
              </a:spcBef>
            </a:pPr>
            <a:r>
              <a:rPr lang="en-US">
                <a:latin typeface="Helvetica" charset="0"/>
              </a:rPr>
              <a:t>Independently addressable element: </a:t>
            </a:r>
            <a:r>
              <a:rPr lang="en-US">
                <a:solidFill>
                  <a:schemeClr val="hlink"/>
                </a:solidFill>
                <a:latin typeface="Helvetica" charset="0"/>
              </a:rPr>
              <a:t>sector</a:t>
            </a:r>
          </a:p>
          <a:p>
            <a:pPr lvl="2">
              <a:spcBef>
                <a:spcPct val="0"/>
              </a:spcBef>
            </a:pPr>
            <a:r>
              <a:rPr lang="en-US">
                <a:latin typeface="Helvetica" charset="0"/>
              </a:rPr>
              <a:t>OS always transfers groups of sectors together—</a:t>
            </a:r>
            <a:r>
              <a:rPr lang="ja-JP" altLang="en-US">
                <a:latin typeface="Helvetica" charset="0"/>
              </a:rPr>
              <a:t>“</a:t>
            </a:r>
            <a:r>
              <a:rPr lang="en-US" altLang="ja-JP">
                <a:solidFill>
                  <a:schemeClr val="hlink"/>
                </a:solidFill>
                <a:latin typeface="Helvetica" charset="0"/>
              </a:rPr>
              <a:t>blocks</a:t>
            </a:r>
            <a:r>
              <a:rPr lang="ja-JP" altLang="en-US">
                <a:latin typeface="Helvetica" charset="0"/>
              </a:rPr>
              <a:t>”</a:t>
            </a:r>
            <a:endParaRPr lang="en-US" altLang="ja-JP">
              <a:latin typeface="Helvetica" charset="0"/>
            </a:endParaRPr>
          </a:p>
          <a:p>
            <a:pPr lvl="1">
              <a:spcBef>
                <a:spcPct val="0"/>
              </a:spcBef>
            </a:pPr>
            <a:r>
              <a:rPr lang="en-US">
                <a:latin typeface="Helvetica" charset="0"/>
              </a:rPr>
              <a:t>A disk can access directly any given block either sequentially or randomly.</a:t>
            </a:r>
          </a:p>
          <a:p>
            <a:pPr lvl="1">
              <a:spcBef>
                <a:spcPct val="0"/>
              </a:spcBef>
            </a:pPr>
            <a:endParaRPr lang="en-US">
              <a:latin typeface="Helvetica" charset="0"/>
            </a:endParaRPr>
          </a:p>
          <a:p>
            <a:pPr>
              <a:spcBef>
                <a:spcPct val="0"/>
              </a:spcBef>
            </a:pPr>
            <a:r>
              <a:rPr lang="en-US">
                <a:latin typeface="Helvetica" charset="0"/>
              </a:rPr>
              <a:t>Typical numbers (depending on the disk size):</a:t>
            </a:r>
          </a:p>
          <a:p>
            <a:pPr lvl="1">
              <a:spcBef>
                <a:spcPct val="0"/>
              </a:spcBef>
            </a:pPr>
            <a:r>
              <a:rPr lang="en-US">
                <a:latin typeface="Helvetica" charset="0"/>
              </a:rPr>
              <a:t>500 to more than 20,000 tracks per surface</a:t>
            </a:r>
          </a:p>
          <a:p>
            <a:pPr lvl="1">
              <a:spcBef>
                <a:spcPct val="0"/>
              </a:spcBef>
            </a:pPr>
            <a:r>
              <a:rPr lang="en-US">
                <a:latin typeface="Helvetica" charset="0"/>
              </a:rPr>
              <a:t>32 to 800 sectors per track</a:t>
            </a:r>
          </a:p>
          <a:p>
            <a:pPr lvl="1">
              <a:spcBef>
                <a:spcPct val="0"/>
              </a:spcBef>
            </a:pPr>
            <a:endParaRPr lang="en-US">
              <a:latin typeface="Helvetica" charset="0"/>
            </a:endParaRPr>
          </a:p>
          <a:p>
            <a:pPr>
              <a:spcBef>
                <a:spcPct val="0"/>
              </a:spcBef>
            </a:pPr>
            <a:r>
              <a:rPr lang="en-US">
                <a:latin typeface="Helvetica" charset="0"/>
              </a:rPr>
              <a:t>Zoned bit recording</a:t>
            </a:r>
          </a:p>
          <a:p>
            <a:pPr lvl="1">
              <a:spcBef>
                <a:spcPct val="0"/>
              </a:spcBef>
            </a:pPr>
            <a:r>
              <a:rPr lang="en-US">
                <a:latin typeface="Helvetica" charset="0"/>
              </a:rPr>
              <a:t>Constant bit density: more bits (sectors) on outer tracks</a:t>
            </a:r>
          </a:p>
          <a:p>
            <a:pPr lvl="1">
              <a:spcBef>
                <a:spcPct val="0"/>
              </a:spcBef>
            </a:pPr>
            <a:r>
              <a:rPr lang="en-US">
                <a:latin typeface="Helvetica" charset="0"/>
              </a:rPr>
              <a:t>Apple ][gs/old Macs: speed varies with track location</a:t>
            </a:r>
          </a:p>
        </p:txBody>
      </p:sp>
      <p:grpSp>
        <p:nvGrpSpPr>
          <p:cNvPr id="18435" name="Group 35"/>
          <p:cNvGrpSpPr>
            <a:grpSpLocks/>
          </p:cNvGrpSpPr>
          <p:nvPr/>
        </p:nvGrpSpPr>
        <p:grpSpPr bwMode="auto">
          <a:xfrm>
            <a:off x="4633913" y="725488"/>
            <a:ext cx="3138487" cy="1808162"/>
            <a:chOff x="2919" y="432"/>
            <a:chExt cx="2169" cy="1271"/>
          </a:xfrm>
        </p:grpSpPr>
        <p:sp>
          <p:nvSpPr>
            <p:cNvPr id="18451" name="Oval 15"/>
            <p:cNvSpPr>
              <a:spLocks noChangeArrowheads="1"/>
            </p:cNvSpPr>
            <p:nvPr/>
          </p:nvSpPr>
          <p:spPr bwMode="auto">
            <a:xfrm rot="4930609">
              <a:off x="3774" y="389"/>
              <a:ext cx="1271" cy="1357"/>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2" name="Oval 16"/>
            <p:cNvSpPr>
              <a:spLocks noChangeArrowheads="1"/>
            </p:cNvSpPr>
            <p:nvPr/>
          </p:nvSpPr>
          <p:spPr bwMode="auto">
            <a:xfrm rot="4930609">
              <a:off x="3917" y="541"/>
              <a:ext cx="985" cy="1053"/>
            </a:xfrm>
            <a:prstGeom prst="ellipse">
              <a:avLst/>
            </a:prstGeom>
            <a:solidFill>
              <a:srgbClr val="FF66CC"/>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3" name="Oval 17"/>
            <p:cNvSpPr>
              <a:spLocks noChangeArrowheads="1"/>
            </p:cNvSpPr>
            <p:nvPr/>
          </p:nvSpPr>
          <p:spPr bwMode="auto">
            <a:xfrm rot="4930609">
              <a:off x="4059" y="693"/>
              <a:ext cx="701" cy="749"/>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54" name="Line 20"/>
            <p:cNvSpPr>
              <a:spLocks noChangeShapeType="1"/>
            </p:cNvSpPr>
            <p:nvPr/>
          </p:nvSpPr>
          <p:spPr bwMode="auto">
            <a:xfrm rot="4930609">
              <a:off x="3958" y="1060"/>
              <a:ext cx="0" cy="1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5" name="Line 21"/>
            <p:cNvSpPr>
              <a:spLocks noChangeShapeType="1"/>
            </p:cNvSpPr>
            <p:nvPr/>
          </p:nvSpPr>
          <p:spPr bwMode="auto">
            <a:xfrm rot="4930609" flipV="1">
              <a:off x="4000" y="747"/>
              <a:ext cx="95" cy="12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6" name="Line 18"/>
            <p:cNvSpPr>
              <a:spLocks noChangeShapeType="1"/>
            </p:cNvSpPr>
            <p:nvPr/>
          </p:nvSpPr>
          <p:spPr bwMode="auto">
            <a:xfrm>
              <a:off x="3275" y="1347"/>
              <a:ext cx="5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7" name="Rectangle 19"/>
            <p:cNvSpPr>
              <a:spLocks noChangeArrowheads="1"/>
            </p:cNvSpPr>
            <p:nvPr/>
          </p:nvSpPr>
          <p:spPr bwMode="auto">
            <a:xfrm>
              <a:off x="2919" y="1274"/>
              <a:ext cx="497"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Track</a:t>
              </a:r>
            </a:p>
          </p:txBody>
        </p:sp>
        <p:sp>
          <p:nvSpPr>
            <p:cNvPr id="18458" name="Line 22"/>
            <p:cNvSpPr>
              <a:spLocks noChangeShapeType="1"/>
            </p:cNvSpPr>
            <p:nvPr/>
          </p:nvSpPr>
          <p:spPr bwMode="auto">
            <a:xfrm>
              <a:off x="3573" y="741"/>
              <a:ext cx="406" cy="17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9" name="Rectangle 23"/>
            <p:cNvSpPr>
              <a:spLocks noChangeArrowheads="1"/>
            </p:cNvSpPr>
            <p:nvPr/>
          </p:nvSpPr>
          <p:spPr bwMode="auto">
            <a:xfrm>
              <a:off x="3193" y="598"/>
              <a:ext cx="569"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Sector</a:t>
              </a:r>
            </a:p>
          </p:txBody>
        </p:sp>
      </p:grpSp>
      <p:grpSp>
        <p:nvGrpSpPr>
          <p:cNvPr id="18436" name="Group 32"/>
          <p:cNvGrpSpPr>
            <a:grpSpLocks/>
          </p:cNvGrpSpPr>
          <p:nvPr/>
        </p:nvGrpSpPr>
        <p:grpSpPr bwMode="auto">
          <a:xfrm>
            <a:off x="919163" y="685800"/>
            <a:ext cx="4462462" cy="1665288"/>
            <a:chOff x="288" y="672"/>
            <a:chExt cx="2957" cy="1152"/>
          </a:xfrm>
        </p:grpSpPr>
        <p:sp>
          <p:nvSpPr>
            <p:cNvPr id="18437" name="AutoShape 31"/>
            <p:cNvSpPr>
              <a:spLocks noChangeArrowheads="1"/>
            </p:cNvSpPr>
            <p:nvPr/>
          </p:nvSpPr>
          <p:spPr bwMode="auto">
            <a:xfrm>
              <a:off x="960" y="1536"/>
              <a:ext cx="192" cy="288"/>
            </a:xfrm>
            <a:prstGeom prst="can">
              <a:avLst>
                <a:gd name="adj" fmla="val 41667"/>
              </a:avLst>
            </a:prstGeom>
            <a:solidFill>
              <a:srgbClr val="FF66CC"/>
            </a:solidFill>
            <a:ln w="38100">
              <a:solidFill>
                <a:schemeClr val="tx1"/>
              </a:solidFill>
              <a:round/>
              <a:headEnd/>
              <a:tailEnd/>
            </a:ln>
          </p:spPr>
          <p:txBody>
            <a:bodyPr wrap="none" lIns="90478" tIns="44445" rIns="90478" bIns="44445"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grpSp>
          <p:nvGrpSpPr>
            <p:cNvPr id="18438" name="Group 28"/>
            <p:cNvGrpSpPr>
              <a:grpSpLocks/>
            </p:cNvGrpSpPr>
            <p:nvPr/>
          </p:nvGrpSpPr>
          <p:grpSpPr bwMode="auto">
            <a:xfrm>
              <a:off x="288" y="824"/>
              <a:ext cx="2957" cy="808"/>
              <a:chOff x="336" y="720"/>
              <a:chExt cx="2957" cy="808"/>
            </a:xfrm>
          </p:grpSpPr>
          <p:sp>
            <p:nvSpPr>
              <p:cNvPr id="18440" name="Oval 4"/>
              <p:cNvSpPr>
                <a:spLocks noChangeArrowheads="1"/>
              </p:cNvSpPr>
              <p:nvPr/>
            </p:nvSpPr>
            <p:spPr bwMode="auto">
              <a:xfrm>
                <a:off x="336" y="1304"/>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1" name="Line 13"/>
              <p:cNvSpPr>
                <a:spLocks noChangeShapeType="1"/>
              </p:cNvSpPr>
              <p:nvPr/>
            </p:nvSpPr>
            <p:spPr bwMode="auto">
              <a:xfrm flipV="1">
                <a:off x="1872" y="1144"/>
                <a:ext cx="752" cy="304"/>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2" name="Oval 5"/>
              <p:cNvSpPr>
                <a:spLocks noChangeArrowheads="1"/>
              </p:cNvSpPr>
              <p:nvPr/>
            </p:nvSpPr>
            <p:spPr bwMode="auto">
              <a:xfrm>
                <a:off x="336" y="1152"/>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3" name="Oval 6"/>
              <p:cNvSpPr>
                <a:spLocks noChangeArrowheads="1"/>
              </p:cNvSpPr>
              <p:nvPr/>
            </p:nvSpPr>
            <p:spPr bwMode="auto">
              <a:xfrm>
                <a:off x="336" y="1008"/>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4" name="Oval 7"/>
              <p:cNvSpPr>
                <a:spLocks noChangeArrowheads="1"/>
              </p:cNvSpPr>
              <p:nvPr/>
            </p:nvSpPr>
            <p:spPr bwMode="auto">
              <a:xfrm>
                <a:off x="336" y="864"/>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5" name="Oval 8"/>
              <p:cNvSpPr>
                <a:spLocks noChangeArrowheads="1"/>
              </p:cNvSpPr>
              <p:nvPr/>
            </p:nvSpPr>
            <p:spPr bwMode="auto">
              <a:xfrm>
                <a:off x="336" y="720"/>
                <a:ext cx="1520" cy="224"/>
              </a:xfrm>
              <a:prstGeom prst="ellipse">
                <a:avLst/>
              </a:prstGeom>
              <a:solidFill>
                <a:srgbClr val="00FFFF"/>
              </a:solidFill>
              <a:ln w="25400">
                <a:solidFill>
                  <a:schemeClr val="tx1"/>
                </a:solidFill>
                <a:round/>
                <a:headEnd/>
                <a:tailEnd/>
              </a:ln>
            </p:spPr>
            <p:txBody>
              <a:bodyPr wrap="none"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sp>
            <p:nvSpPr>
              <p:cNvPr id="18446" name="Line 9"/>
              <p:cNvSpPr>
                <a:spLocks noChangeShapeType="1"/>
              </p:cNvSpPr>
              <p:nvPr/>
            </p:nvSpPr>
            <p:spPr bwMode="auto">
              <a:xfrm>
                <a:off x="1872" y="816"/>
                <a:ext cx="752" cy="32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7" name="Line 10"/>
              <p:cNvSpPr>
                <a:spLocks noChangeShapeType="1"/>
              </p:cNvSpPr>
              <p:nvPr/>
            </p:nvSpPr>
            <p:spPr bwMode="auto">
              <a:xfrm>
                <a:off x="1872" y="960"/>
                <a:ext cx="752" cy="176"/>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8" name="Line 11"/>
              <p:cNvSpPr>
                <a:spLocks noChangeShapeType="1"/>
              </p:cNvSpPr>
              <p:nvPr/>
            </p:nvSpPr>
            <p:spPr bwMode="auto">
              <a:xfrm>
                <a:off x="1872" y="1144"/>
                <a:ext cx="752" cy="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49" name="Line 12"/>
              <p:cNvSpPr>
                <a:spLocks noChangeShapeType="1"/>
              </p:cNvSpPr>
              <p:nvPr/>
            </p:nvSpPr>
            <p:spPr bwMode="auto">
              <a:xfrm flipV="1">
                <a:off x="1872" y="1136"/>
                <a:ext cx="752" cy="160"/>
              </a:xfrm>
              <a:prstGeom prst="line">
                <a:avLst/>
              </a:prstGeom>
              <a:noFill/>
              <a:ln w="254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200" b="1" kern="1200" smtClean="0">
                  <a:latin typeface="Comic Sans MS" charset="0"/>
                  <a:ea typeface="ＭＳ Ｐゴシック" charset="0"/>
                  <a:cs typeface="ＭＳ Ｐゴシック" charset="0"/>
                </a:endParaRPr>
              </a:p>
            </p:txBody>
          </p:sp>
          <p:sp>
            <p:nvSpPr>
              <p:cNvPr id="18450" name="Rectangle 14"/>
              <p:cNvSpPr>
                <a:spLocks noChangeArrowheads="1"/>
              </p:cNvSpPr>
              <p:nvPr/>
            </p:nvSpPr>
            <p:spPr bwMode="auto">
              <a:xfrm>
                <a:off x="2671" y="1048"/>
                <a:ext cx="622"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fontAlgn="base">
                  <a:spcBef>
                    <a:spcPct val="0"/>
                  </a:spcBef>
                  <a:spcAft>
                    <a:spcPct val="0"/>
                  </a:spcAft>
                </a:pPr>
                <a:r>
                  <a:rPr lang="en-US" sz="1600" b="1" kern="1200" smtClean="0">
                    <a:latin typeface="Helvetica" charset="0"/>
                    <a:ea typeface="ＭＳ Ｐゴシック" charset="0"/>
                    <a:cs typeface="Helvetica" charset="0"/>
                  </a:rPr>
                  <a:t>Platters</a:t>
                </a:r>
              </a:p>
            </p:txBody>
          </p:sp>
        </p:grpSp>
        <p:sp>
          <p:nvSpPr>
            <p:cNvPr id="18439" name="AutoShape 30"/>
            <p:cNvSpPr>
              <a:spLocks noChangeArrowheads="1"/>
            </p:cNvSpPr>
            <p:nvPr/>
          </p:nvSpPr>
          <p:spPr bwMode="auto">
            <a:xfrm>
              <a:off x="960" y="672"/>
              <a:ext cx="192" cy="288"/>
            </a:xfrm>
            <a:prstGeom prst="can">
              <a:avLst>
                <a:gd name="adj" fmla="val 41667"/>
              </a:avLst>
            </a:prstGeom>
            <a:solidFill>
              <a:srgbClr val="FF66CC"/>
            </a:solidFill>
            <a:ln w="38100">
              <a:solidFill>
                <a:schemeClr val="tx1"/>
              </a:solidFill>
              <a:round/>
              <a:headEnd/>
              <a:tailEnd/>
            </a:ln>
          </p:spPr>
          <p:txBody>
            <a:bodyPr wrap="none" lIns="90478" tIns="44445" rIns="90478" bIns="44445" anchor="ctr"/>
            <a:lstStyle/>
            <a:p>
              <a:pPr fontAlgn="base">
                <a:spcBef>
                  <a:spcPct val="0"/>
                </a:spcBef>
                <a:spcAft>
                  <a:spcPct val="0"/>
                </a:spcAft>
              </a:pPr>
              <a:endParaRPr lang="en-US" sz="2200" b="1" kern="1200" smtClean="0">
                <a:latin typeface="Helvetica" charset="0"/>
                <a:ea typeface="ＭＳ Ｐゴシック" charset="0"/>
                <a:cs typeface="Helvetica" charset="0"/>
              </a:endParaRPr>
            </a:p>
          </p:txBody>
        </p:sp>
      </p:grpSp>
    </p:spTree>
    <p:extLst>
      <p:ext uri="{BB962C8B-B14F-4D97-AF65-F5344CB8AC3E}">
        <p14:creationId xmlns:p14="http://schemas.microsoft.com/office/powerpoint/2010/main" val="952198528"/>
      </p:ext>
    </p:extLst>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547813" y="152400"/>
            <a:ext cx="5737225" cy="503238"/>
          </a:xfrm>
          <a:noFill/>
        </p:spPr>
        <p:txBody>
          <a:bodyPr wrap="none" lIns="63500" tIns="25400" rIns="63500" bIns="25400" anchor="t">
            <a:spAutoFit/>
          </a:bodyPr>
          <a:lstStyle/>
          <a:p>
            <a:r>
              <a:rPr lang="en-US">
                <a:latin typeface="Helvetica" charset="0"/>
              </a:rPr>
              <a:t>Magnetic Disk Characteristic</a:t>
            </a:r>
          </a:p>
        </p:txBody>
      </p:sp>
      <p:sp>
        <p:nvSpPr>
          <p:cNvPr id="849923" name="Rectangle 3"/>
          <p:cNvSpPr>
            <a:spLocks noGrp="1" noChangeArrowheads="1"/>
          </p:cNvSpPr>
          <p:nvPr>
            <p:ph type="body" idx="1"/>
          </p:nvPr>
        </p:nvSpPr>
        <p:spPr>
          <a:xfrm>
            <a:off x="0" y="849313"/>
            <a:ext cx="8991600" cy="5930900"/>
          </a:xfrm>
          <a:noFill/>
        </p:spPr>
        <p:txBody>
          <a:bodyPr lIns="63500" tIns="25400" rIns="63500" bIns="25400">
            <a:spAutoFit/>
          </a:bodyPr>
          <a:lstStyle/>
          <a:p>
            <a:pPr>
              <a:lnSpc>
                <a:spcPct val="80000"/>
              </a:lnSpc>
              <a:spcBef>
                <a:spcPct val="15000"/>
              </a:spcBef>
              <a:tabLst>
                <a:tab pos="2635250" algn="l"/>
              </a:tabLst>
            </a:pPr>
            <a:r>
              <a:rPr lang="en-US">
                <a:latin typeface="Helvetica" charset="0"/>
              </a:rPr>
              <a:t>Cylinder: all the tracks under the </a:t>
            </a:r>
            <a:br>
              <a:rPr lang="en-US">
                <a:latin typeface="Helvetica" charset="0"/>
              </a:rPr>
            </a:br>
            <a:r>
              <a:rPr lang="en-US">
                <a:latin typeface="Helvetica" charset="0"/>
              </a:rPr>
              <a:t>head at a given point on all surfaces</a:t>
            </a:r>
          </a:p>
          <a:p>
            <a:pPr>
              <a:lnSpc>
                <a:spcPct val="80000"/>
              </a:lnSpc>
              <a:spcBef>
                <a:spcPct val="15000"/>
              </a:spcBef>
              <a:tabLst>
                <a:tab pos="2635250" algn="l"/>
              </a:tabLst>
            </a:pPr>
            <a:r>
              <a:rPr lang="en-US">
                <a:latin typeface="Helvetica" charset="0"/>
              </a:rPr>
              <a:t>Read/write: three-stage process:</a:t>
            </a:r>
          </a:p>
          <a:p>
            <a:pPr lvl="1">
              <a:lnSpc>
                <a:spcPct val="80000"/>
              </a:lnSpc>
              <a:spcBef>
                <a:spcPct val="15000"/>
              </a:spcBef>
              <a:tabLst>
                <a:tab pos="2635250" algn="l"/>
              </a:tabLst>
            </a:pPr>
            <a:r>
              <a:rPr lang="en-US" b="1">
                <a:latin typeface="Helvetica" charset="0"/>
              </a:rPr>
              <a:t>Seek time</a:t>
            </a:r>
            <a:r>
              <a:rPr lang="en-US">
                <a:latin typeface="Helvetica" charset="0"/>
              </a:rPr>
              <a:t>: position the head/arm over the proper track (into proper cylinder)</a:t>
            </a:r>
          </a:p>
          <a:p>
            <a:pPr lvl="1">
              <a:lnSpc>
                <a:spcPct val="80000"/>
              </a:lnSpc>
              <a:spcBef>
                <a:spcPct val="15000"/>
              </a:spcBef>
              <a:tabLst>
                <a:tab pos="2635250" algn="l"/>
              </a:tabLst>
            </a:pPr>
            <a:r>
              <a:rPr lang="en-US" b="1">
                <a:latin typeface="Helvetica" charset="0"/>
              </a:rPr>
              <a:t>Rotational latency</a:t>
            </a:r>
            <a:r>
              <a:rPr lang="en-US">
                <a:latin typeface="Helvetica" charset="0"/>
              </a:rPr>
              <a:t>: wait for the desired sector</a:t>
            </a:r>
            <a:br>
              <a:rPr lang="en-US">
                <a:latin typeface="Helvetica" charset="0"/>
              </a:rPr>
            </a:br>
            <a:r>
              <a:rPr lang="en-US">
                <a:latin typeface="Helvetica" charset="0"/>
              </a:rPr>
              <a:t>to rotate under the read/write head</a:t>
            </a:r>
          </a:p>
          <a:p>
            <a:pPr lvl="1">
              <a:lnSpc>
                <a:spcPct val="80000"/>
              </a:lnSpc>
              <a:spcBef>
                <a:spcPct val="15000"/>
              </a:spcBef>
              <a:tabLst>
                <a:tab pos="2635250" algn="l"/>
              </a:tabLst>
            </a:pPr>
            <a:r>
              <a:rPr lang="en-US" b="1">
                <a:latin typeface="Helvetica" charset="0"/>
              </a:rPr>
              <a:t>Transfer time</a:t>
            </a:r>
            <a:r>
              <a:rPr lang="en-US">
                <a:latin typeface="Helvetica" charset="0"/>
              </a:rPr>
              <a:t>: transfer a block of bits (sector)</a:t>
            </a:r>
            <a:br>
              <a:rPr lang="en-US">
                <a:latin typeface="Helvetica" charset="0"/>
              </a:rPr>
            </a:br>
            <a:r>
              <a:rPr lang="en-US">
                <a:latin typeface="Helvetica" charset="0"/>
              </a:rPr>
              <a:t>under the read-write head</a:t>
            </a:r>
          </a:p>
          <a:p>
            <a:pPr>
              <a:spcBef>
                <a:spcPct val="15000"/>
              </a:spcBef>
              <a:tabLst>
                <a:tab pos="2635250" algn="l"/>
              </a:tabLst>
            </a:pPr>
            <a:r>
              <a:rPr lang="en-US">
                <a:solidFill>
                  <a:schemeClr val="hlink"/>
                </a:solidFill>
                <a:latin typeface="Helvetica" charset="0"/>
              </a:rPr>
              <a:t>Disk Latency = Queuing Time + Controller time +</a:t>
            </a:r>
            <a:br>
              <a:rPr lang="en-US">
                <a:solidFill>
                  <a:schemeClr val="hlink"/>
                </a:solidFill>
                <a:latin typeface="Helvetica" charset="0"/>
              </a:rPr>
            </a:br>
            <a:r>
              <a:rPr lang="en-US">
                <a:solidFill>
                  <a:schemeClr val="hlink"/>
                </a:solidFill>
                <a:latin typeface="Helvetica" charset="0"/>
              </a:rPr>
              <a:t>                         Seek Time + Rotation Time + Xfer Time</a:t>
            </a: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endParaRPr lang="en-US">
              <a:solidFill>
                <a:schemeClr val="hlink"/>
              </a:solidFill>
              <a:latin typeface="Helvetica" charset="0"/>
            </a:endParaRPr>
          </a:p>
          <a:p>
            <a:pPr>
              <a:lnSpc>
                <a:spcPct val="80000"/>
              </a:lnSpc>
              <a:spcBef>
                <a:spcPct val="15000"/>
              </a:spcBef>
              <a:tabLst>
                <a:tab pos="2635250" algn="l"/>
              </a:tabLst>
            </a:pPr>
            <a:r>
              <a:rPr lang="en-US">
                <a:solidFill>
                  <a:schemeClr val="hlink"/>
                </a:solidFill>
                <a:latin typeface="Helvetica" charset="0"/>
              </a:rPr>
              <a:t>Highest Bandwidth: </a:t>
            </a:r>
          </a:p>
          <a:p>
            <a:pPr lvl="1">
              <a:lnSpc>
                <a:spcPct val="80000"/>
              </a:lnSpc>
              <a:spcBef>
                <a:spcPct val="15000"/>
              </a:spcBef>
              <a:tabLst>
                <a:tab pos="2635250" algn="l"/>
              </a:tabLst>
            </a:pPr>
            <a:r>
              <a:rPr lang="en-US">
                <a:latin typeface="Helvetica" charset="0"/>
              </a:rPr>
              <a:t>Transfer large group of blocks sequentially from one track</a:t>
            </a:r>
          </a:p>
          <a:p>
            <a:pPr>
              <a:lnSpc>
                <a:spcPct val="80000"/>
              </a:lnSpc>
              <a:spcBef>
                <a:spcPct val="15000"/>
              </a:spcBef>
              <a:tabLst>
                <a:tab pos="2635250" algn="l"/>
              </a:tabLst>
            </a:pPr>
            <a:endParaRPr lang="en-US">
              <a:latin typeface="Helvetica" charset="0"/>
            </a:endParaRPr>
          </a:p>
        </p:txBody>
      </p:sp>
      <p:sp useBgFill="1">
        <p:nvSpPr>
          <p:cNvPr id="20483" name="Oval 4"/>
          <p:cNvSpPr>
            <a:spLocks noChangeArrowheads="1"/>
          </p:cNvSpPr>
          <p:nvPr/>
        </p:nvSpPr>
        <p:spPr bwMode="auto">
          <a:xfrm>
            <a:off x="6591300" y="14732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4" name="Oval 5"/>
          <p:cNvSpPr>
            <a:spLocks noChangeArrowheads="1"/>
          </p:cNvSpPr>
          <p:nvPr/>
        </p:nvSpPr>
        <p:spPr bwMode="auto">
          <a:xfrm>
            <a:off x="6591300" y="12446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5" name="Oval 6"/>
          <p:cNvSpPr>
            <a:spLocks noChangeArrowheads="1"/>
          </p:cNvSpPr>
          <p:nvPr/>
        </p:nvSpPr>
        <p:spPr bwMode="auto">
          <a:xfrm>
            <a:off x="6565900" y="10668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0486" name="Oval 7"/>
          <p:cNvSpPr>
            <a:spLocks noChangeArrowheads="1"/>
          </p:cNvSpPr>
          <p:nvPr/>
        </p:nvSpPr>
        <p:spPr bwMode="auto">
          <a:xfrm>
            <a:off x="6565900" y="914400"/>
            <a:ext cx="1244600" cy="38100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p:nvSpPr>
          <p:cNvPr id="20487" name="Line 8"/>
          <p:cNvSpPr>
            <a:spLocks noChangeShapeType="1"/>
          </p:cNvSpPr>
          <p:nvPr/>
        </p:nvSpPr>
        <p:spPr bwMode="auto">
          <a:xfrm>
            <a:off x="7169150" y="1085850"/>
            <a:ext cx="241300" cy="190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9"/>
          <p:cNvSpPr>
            <a:spLocks noChangeShapeType="1"/>
          </p:cNvSpPr>
          <p:nvPr/>
        </p:nvSpPr>
        <p:spPr bwMode="auto">
          <a:xfrm>
            <a:off x="7143750" y="1060450"/>
            <a:ext cx="596900" cy="88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10"/>
          <p:cNvSpPr>
            <a:spLocks noChangeShapeType="1"/>
          </p:cNvSpPr>
          <p:nvPr/>
        </p:nvSpPr>
        <p:spPr bwMode="auto">
          <a:xfrm flipV="1">
            <a:off x="7448550" y="476250"/>
            <a:ext cx="292100" cy="723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0" name="Rectangle 11"/>
          <p:cNvSpPr>
            <a:spLocks noChangeArrowheads="1"/>
          </p:cNvSpPr>
          <p:nvPr/>
        </p:nvSpPr>
        <p:spPr bwMode="auto">
          <a:xfrm>
            <a:off x="7759700" y="317500"/>
            <a:ext cx="8461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Sector</a:t>
            </a:r>
          </a:p>
        </p:txBody>
      </p:sp>
      <p:sp>
        <p:nvSpPr>
          <p:cNvPr id="20491" name="Line 12"/>
          <p:cNvSpPr>
            <a:spLocks noChangeShapeType="1"/>
          </p:cNvSpPr>
          <p:nvPr/>
        </p:nvSpPr>
        <p:spPr bwMode="auto">
          <a:xfrm flipV="1">
            <a:off x="7029450" y="158750"/>
            <a:ext cx="368300" cy="825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Rectangle 13"/>
          <p:cNvSpPr>
            <a:spLocks noChangeArrowheads="1"/>
          </p:cNvSpPr>
          <p:nvPr/>
        </p:nvSpPr>
        <p:spPr bwMode="auto">
          <a:xfrm>
            <a:off x="7442200" y="0"/>
            <a:ext cx="7318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Track</a:t>
            </a:r>
          </a:p>
        </p:txBody>
      </p:sp>
      <p:grpSp>
        <p:nvGrpSpPr>
          <p:cNvPr id="2" name="Group 49"/>
          <p:cNvGrpSpPr>
            <a:grpSpLocks/>
          </p:cNvGrpSpPr>
          <p:nvPr/>
        </p:nvGrpSpPr>
        <p:grpSpPr bwMode="auto">
          <a:xfrm>
            <a:off x="6781800" y="1003300"/>
            <a:ext cx="2373313" cy="723900"/>
            <a:chOff x="4272" y="632"/>
            <a:chExt cx="1495" cy="456"/>
          </a:xfrm>
        </p:grpSpPr>
        <p:grpSp>
          <p:nvGrpSpPr>
            <p:cNvPr id="20514" name="Group 48"/>
            <p:cNvGrpSpPr>
              <a:grpSpLocks/>
            </p:cNvGrpSpPr>
            <p:nvPr/>
          </p:nvGrpSpPr>
          <p:grpSpPr bwMode="auto">
            <a:xfrm>
              <a:off x="4272" y="632"/>
              <a:ext cx="520" cy="456"/>
              <a:chOff x="4272" y="632"/>
              <a:chExt cx="520" cy="456"/>
            </a:xfrm>
          </p:grpSpPr>
          <p:sp>
            <p:nvSpPr>
              <p:cNvPr id="20517" name="Oval 15"/>
              <p:cNvSpPr>
                <a:spLocks noChangeArrowheads="1"/>
              </p:cNvSpPr>
              <p:nvPr/>
            </p:nvSpPr>
            <p:spPr bwMode="auto">
              <a:xfrm>
                <a:off x="4272" y="947"/>
                <a:ext cx="520" cy="141"/>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0518" name="Oval 16"/>
              <p:cNvSpPr>
                <a:spLocks noChangeArrowheads="1"/>
              </p:cNvSpPr>
              <p:nvPr/>
            </p:nvSpPr>
            <p:spPr bwMode="auto">
              <a:xfrm>
                <a:off x="4280" y="632"/>
                <a:ext cx="496" cy="128"/>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0519" name="Line 17"/>
              <p:cNvSpPr>
                <a:spLocks noChangeShapeType="1"/>
              </p:cNvSpPr>
              <p:nvPr/>
            </p:nvSpPr>
            <p:spPr bwMode="auto">
              <a:xfrm>
                <a:off x="4272" y="696"/>
                <a:ext cx="0" cy="32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18"/>
              <p:cNvSpPr>
                <a:spLocks noChangeShapeType="1"/>
              </p:cNvSpPr>
              <p:nvPr/>
            </p:nvSpPr>
            <p:spPr bwMode="auto">
              <a:xfrm>
                <a:off x="4776" y="696"/>
                <a:ext cx="0" cy="344"/>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15" name="Line 19"/>
            <p:cNvSpPr>
              <a:spLocks noChangeShapeType="1"/>
            </p:cNvSpPr>
            <p:nvPr/>
          </p:nvSpPr>
          <p:spPr bwMode="auto">
            <a:xfrm>
              <a:off x="4780" y="924"/>
              <a:ext cx="348" cy="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6" name="Rectangle 20"/>
            <p:cNvSpPr>
              <a:spLocks noChangeArrowheads="1"/>
            </p:cNvSpPr>
            <p:nvPr/>
          </p:nvSpPr>
          <p:spPr bwMode="auto">
            <a:xfrm>
              <a:off x="5104" y="872"/>
              <a:ext cx="66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accent1"/>
                  </a:solidFill>
                  <a:latin typeface="Helvetica" charset="0"/>
                  <a:cs typeface="Helvetica" charset="0"/>
                </a:rPr>
                <a:t>Cylinder</a:t>
              </a:r>
            </a:p>
          </p:txBody>
        </p:sp>
      </p:grpSp>
      <p:grpSp>
        <p:nvGrpSpPr>
          <p:cNvPr id="4" name="Group 51"/>
          <p:cNvGrpSpPr>
            <a:grpSpLocks/>
          </p:cNvGrpSpPr>
          <p:nvPr/>
        </p:nvGrpSpPr>
        <p:grpSpPr bwMode="auto">
          <a:xfrm>
            <a:off x="5753100" y="1079500"/>
            <a:ext cx="1028700" cy="596900"/>
            <a:chOff x="3600" y="680"/>
            <a:chExt cx="648" cy="376"/>
          </a:xfrm>
        </p:grpSpPr>
        <p:sp>
          <p:nvSpPr>
            <p:cNvPr id="20507" name="Rectangle 28"/>
            <p:cNvSpPr>
              <a:spLocks noChangeArrowheads="1"/>
            </p:cNvSpPr>
            <p:nvPr/>
          </p:nvSpPr>
          <p:spPr bwMode="auto">
            <a:xfrm>
              <a:off x="3600" y="685"/>
              <a:ext cx="4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hlink"/>
                  </a:solidFill>
                  <a:latin typeface="Helvetica" charset="0"/>
                  <a:cs typeface="Helvetica" charset="0"/>
                </a:rPr>
                <a:t>Head</a:t>
              </a:r>
            </a:p>
          </p:txBody>
        </p:sp>
        <p:sp>
          <p:nvSpPr>
            <p:cNvPr id="20508" name="Line 21"/>
            <p:cNvSpPr>
              <a:spLocks noChangeShapeType="1"/>
            </p:cNvSpPr>
            <p:nvPr/>
          </p:nvSpPr>
          <p:spPr bwMode="auto">
            <a:xfrm>
              <a:off x="4008" y="680"/>
              <a:ext cx="0" cy="376"/>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9" name="Line 22"/>
            <p:cNvSpPr>
              <a:spLocks noChangeShapeType="1"/>
            </p:cNvSpPr>
            <p:nvPr/>
          </p:nvSpPr>
          <p:spPr bwMode="auto">
            <a:xfrm>
              <a:off x="4000" y="695"/>
              <a:ext cx="248"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0" name="Line 23"/>
            <p:cNvSpPr>
              <a:spLocks noChangeShapeType="1"/>
            </p:cNvSpPr>
            <p:nvPr/>
          </p:nvSpPr>
          <p:spPr bwMode="auto">
            <a:xfrm>
              <a:off x="4016" y="824"/>
              <a:ext cx="231"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1" name="Line 24"/>
            <p:cNvSpPr>
              <a:spLocks noChangeShapeType="1"/>
            </p:cNvSpPr>
            <p:nvPr/>
          </p:nvSpPr>
          <p:spPr bwMode="auto">
            <a:xfrm>
              <a:off x="4016" y="944"/>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2" name="Line 25"/>
            <p:cNvSpPr>
              <a:spLocks noChangeShapeType="1"/>
            </p:cNvSpPr>
            <p:nvPr/>
          </p:nvSpPr>
          <p:spPr bwMode="auto">
            <a:xfrm>
              <a:off x="4016" y="1056"/>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3" name="Line 26"/>
            <p:cNvSpPr>
              <a:spLocks noChangeShapeType="1"/>
            </p:cNvSpPr>
            <p:nvPr/>
          </p:nvSpPr>
          <p:spPr bwMode="auto">
            <a:xfrm flipH="1">
              <a:off x="3744" y="888"/>
              <a:ext cx="27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5" name="Line 29"/>
          <p:cNvSpPr>
            <a:spLocks noChangeShapeType="1"/>
          </p:cNvSpPr>
          <p:nvPr/>
        </p:nvSpPr>
        <p:spPr bwMode="auto">
          <a:xfrm>
            <a:off x="7810500" y="1752600"/>
            <a:ext cx="368300" cy="101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Rectangle 30"/>
          <p:cNvSpPr>
            <a:spLocks noChangeArrowheads="1"/>
          </p:cNvSpPr>
          <p:nvPr/>
        </p:nvSpPr>
        <p:spPr bwMode="auto">
          <a:xfrm>
            <a:off x="8115300" y="1752600"/>
            <a:ext cx="846138"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latin typeface="Helvetica" charset="0"/>
                <a:cs typeface="Helvetica" charset="0"/>
              </a:rPr>
              <a:t>Platter</a:t>
            </a:r>
          </a:p>
        </p:txBody>
      </p:sp>
      <p:grpSp>
        <p:nvGrpSpPr>
          <p:cNvPr id="5" name="Group 36"/>
          <p:cNvGrpSpPr>
            <a:grpSpLocks/>
          </p:cNvGrpSpPr>
          <p:nvPr/>
        </p:nvGrpSpPr>
        <p:grpSpPr bwMode="auto">
          <a:xfrm>
            <a:off x="527050" y="4425950"/>
            <a:ext cx="8085138" cy="1295400"/>
            <a:chOff x="474" y="3051"/>
            <a:chExt cx="5132" cy="856"/>
          </a:xfrm>
        </p:grpSpPr>
        <p:sp>
          <p:nvSpPr>
            <p:cNvPr id="20498" name="Rectangle 37"/>
            <p:cNvSpPr>
              <a:spLocks noChangeArrowheads="1"/>
            </p:cNvSpPr>
            <p:nvPr/>
          </p:nvSpPr>
          <p:spPr bwMode="auto">
            <a:xfrm>
              <a:off x="1200" y="3072"/>
              <a:ext cx="1200" cy="816"/>
            </a:xfrm>
            <a:prstGeom prst="rect">
              <a:avLst/>
            </a:prstGeom>
            <a:solidFill>
              <a:srgbClr val="53FB25"/>
            </a:solidFill>
            <a:ln w="38100">
              <a:solidFill>
                <a:schemeClr val="tx1"/>
              </a:solidFill>
              <a:miter lim="800000"/>
              <a:headEnd/>
              <a:tailEnd/>
            </a:ln>
          </p:spPr>
          <p:txBody>
            <a:bodyPr wrap="none" lIns="90478" tIns="44445" rIns="90478" bIns="44445" anchor="ctr"/>
            <a:lstStyle/>
            <a:p>
              <a:pPr marL="228600" indent="-228600"/>
              <a:r>
                <a:rPr lang="en-US" sz="2000">
                  <a:latin typeface="Helvetica" charset="0"/>
                  <a:cs typeface="Helvetica" charset="0"/>
                </a:rPr>
                <a:t>Software</a:t>
              </a:r>
            </a:p>
            <a:p>
              <a:pPr marL="228600" indent="-228600"/>
              <a:r>
                <a:rPr lang="en-US" sz="2000">
                  <a:latin typeface="Helvetica" charset="0"/>
                  <a:cs typeface="Helvetica" charset="0"/>
                </a:rPr>
                <a:t>Queue</a:t>
              </a:r>
            </a:p>
            <a:p>
              <a:pPr marL="228600" indent="-228600"/>
              <a:r>
                <a:rPr lang="en-US" sz="2000">
                  <a:latin typeface="Helvetica" charset="0"/>
                  <a:cs typeface="Helvetica" charset="0"/>
                </a:rPr>
                <a:t>(Device Driver)</a:t>
              </a:r>
            </a:p>
          </p:txBody>
        </p:sp>
        <p:sp>
          <p:nvSpPr>
            <p:cNvPr id="20499" name="Line 38"/>
            <p:cNvSpPr>
              <a:spLocks noChangeShapeType="1"/>
            </p:cNvSpPr>
            <p:nvPr/>
          </p:nvSpPr>
          <p:spPr bwMode="auto">
            <a:xfrm>
              <a:off x="720" y="3480"/>
              <a:ext cx="48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0" name="Line 39"/>
            <p:cNvSpPr>
              <a:spLocks noChangeShapeType="1"/>
            </p:cNvSpPr>
            <p:nvPr/>
          </p:nvSpPr>
          <p:spPr bwMode="auto">
            <a:xfrm flipV="1">
              <a:off x="2400"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1" name="Rectangle 40"/>
            <p:cNvSpPr>
              <a:spLocks noChangeArrowheads="1"/>
            </p:cNvSpPr>
            <p:nvPr/>
          </p:nvSpPr>
          <p:spPr bwMode="auto">
            <a:xfrm>
              <a:off x="2784" y="3072"/>
              <a:ext cx="384" cy="816"/>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spcBef>
                  <a:spcPct val="10000"/>
                </a:spcBef>
              </a:pPr>
              <a:r>
                <a:rPr lang="en-US" sz="2000">
                  <a:latin typeface="Helvetica" charset="0"/>
                  <a:cs typeface="Helvetica" charset="0"/>
                </a:rPr>
                <a:t>Hardware</a:t>
              </a:r>
            </a:p>
            <a:p>
              <a:pPr marL="228600" indent="-228600">
                <a:spcBef>
                  <a:spcPct val="10000"/>
                </a:spcBef>
              </a:pPr>
              <a:r>
                <a:rPr lang="en-US" sz="2000">
                  <a:latin typeface="Helvetica" charset="0"/>
                  <a:cs typeface="Helvetica" charset="0"/>
                </a:rPr>
                <a:t>Controller</a:t>
              </a:r>
            </a:p>
          </p:txBody>
        </p:sp>
        <p:sp>
          <p:nvSpPr>
            <p:cNvPr id="20502" name="Rectangle 41"/>
            <p:cNvSpPr>
              <a:spLocks noChangeArrowheads="1"/>
            </p:cNvSpPr>
            <p:nvPr/>
          </p:nvSpPr>
          <p:spPr bwMode="auto">
            <a:xfrm>
              <a:off x="3552" y="3072"/>
              <a:ext cx="1440" cy="816"/>
            </a:xfrm>
            <a:prstGeom prst="rect">
              <a:avLst/>
            </a:prstGeom>
            <a:solidFill>
              <a:srgbClr val="FFFF00"/>
            </a:solidFill>
            <a:ln w="38100">
              <a:solidFill>
                <a:schemeClr val="tx1"/>
              </a:solidFill>
              <a:miter lim="800000"/>
              <a:headEnd/>
              <a:tailEnd/>
            </a:ln>
          </p:spPr>
          <p:txBody>
            <a:bodyPr wrap="none" lIns="90478" tIns="44445" rIns="90478" bIns="44445" anchor="ctr"/>
            <a:lstStyle/>
            <a:p>
              <a:pPr marL="228600" indent="-228600"/>
              <a:r>
                <a:rPr lang="en-US" sz="2000">
                  <a:latin typeface="Helvetica" charset="0"/>
                  <a:cs typeface="Helvetica" charset="0"/>
                </a:rPr>
                <a:t> Media Time</a:t>
              </a:r>
            </a:p>
            <a:p>
              <a:pPr marL="228600" indent="-228600"/>
              <a:r>
                <a:rPr lang="en-US" sz="2000">
                  <a:latin typeface="Helvetica" charset="0"/>
                  <a:cs typeface="Helvetica" charset="0"/>
                </a:rPr>
                <a:t>(Seek+Rot+Xfer)</a:t>
              </a:r>
            </a:p>
          </p:txBody>
        </p:sp>
        <p:sp>
          <p:nvSpPr>
            <p:cNvPr id="20503" name="Line 42"/>
            <p:cNvSpPr>
              <a:spLocks noChangeShapeType="1"/>
            </p:cNvSpPr>
            <p:nvPr/>
          </p:nvSpPr>
          <p:spPr bwMode="auto">
            <a:xfrm flipV="1">
              <a:off x="3168"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4" name="Line 43"/>
            <p:cNvSpPr>
              <a:spLocks noChangeShapeType="1"/>
            </p:cNvSpPr>
            <p:nvPr/>
          </p:nvSpPr>
          <p:spPr bwMode="auto">
            <a:xfrm flipV="1">
              <a:off x="4992" y="3480"/>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0505" name="Text Box 44"/>
            <p:cNvSpPr txBox="1">
              <a:spLocks noChangeArrowheads="1"/>
            </p:cNvSpPr>
            <p:nvPr/>
          </p:nvSpPr>
          <p:spPr bwMode="auto">
            <a:xfrm rot="5400000">
              <a:off x="164" y="3361"/>
              <a:ext cx="856"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Request</a:t>
              </a:r>
            </a:p>
          </p:txBody>
        </p:sp>
        <p:sp>
          <p:nvSpPr>
            <p:cNvPr id="20506" name="Text Box 45"/>
            <p:cNvSpPr txBox="1">
              <a:spLocks noChangeArrowheads="1"/>
            </p:cNvSpPr>
            <p:nvPr/>
          </p:nvSpPr>
          <p:spPr bwMode="auto">
            <a:xfrm rot="5400000">
              <a:off x="5143" y="3361"/>
              <a:ext cx="690"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Result</a:t>
              </a:r>
            </a:p>
          </p:txBody>
        </p:sp>
      </p:grpSp>
    </p:spTree>
    <p:extLst>
      <p:ext uri="{BB962C8B-B14F-4D97-AF65-F5344CB8AC3E}">
        <p14:creationId xmlns:p14="http://schemas.microsoft.com/office/powerpoint/2010/main" val="95866932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49923">
                                            <p:txEl>
                                              <p:pRg st="0" end="0"/>
                                            </p:txEl>
                                          </p:spTgt>
                                        </p:tgtEl>
                                        <p:attrNameLst>
                                          <p:attrName>style.visibility</p:attrName>
                                        </p:attrNameLst>
                                      </p:cBhvr>
                                      <p:to>
                                        <p:strVal val="visible"/>
                                      </p:to>
                                    </p:set>
                                    <p:anim calcmode="lin" valueType="num">
                                      <p:cBhvr additive="base">
                                        <p:cTn id="7" dur="500" fill="hold"/>
                                        <p:tgtEl>
                                          <p:spTgt spid="84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4992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849923">
                                            <p:txEl>
                                              <p:pRg st="1" end="1"/>
                                            </p:txEl>
                                          </p:spTgt>
                                        </p:tgtEl>
                                        <p:attrNameLst>
                                          <p:attrName>style.visibility</p:attrName>
                                        </p:attrNameLst>
                                      </p:cBhvr>
                                      <p:to>
                                        <p:strVal val="visible"/>
                                      </p:to>
                                    </p:set>
                                    <p:anim calcmode="lin" valueType="num">
                                      <p:cBhvr additive="base">
                                        <p:cTn id="16" dur="500" fill="hold"/>
                                        <p:tgtEl>
                                          <p:spTgt spid="84992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849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849923">
                                            <p:txEl>
                                              <p:pRg st="2" end="2"/>
                                            </p:txEl>
                                          </p:spTgt>
                                        </p:tgtEl>
                                        <p:attrNameLst>
                                          <p:attrName>style.visibility</p:attrName>
                                        </p:attrNameLst>
                                      </p:cBhvr>
                                      <p:to>
                                        <p:strVal val="visible"/>
                                      </p:to>
                                    </p:set>
                                    <p:anim calcmode="lin" valueType="num">
                                      <p:cBhvr additive="base">
                                        <p:cTn id="22" dur="500" fill="hold"/>
                                        <p:tgtEl>
                                          <p:spTgt spid="84992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849923">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1"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49923">
                                            <p:txEl>
                                              <p:pRg st="3" end="3"/>
                                            </p:txEl>
                                          </p:spTgt>
                                        </p:tgtEl>
                                        <p:attrNameLst>
                                          <p:attrName>style.visibility</p:attrName>
                                        </p:attrNameLst>
                                      </p:cBhvr>
                                      <p:to>
                                        <p:strVal val="visible"/>
                                      </p:to>
                                    </p:set>
                                    <p:anim calcmode="lin" valueType="num">
                                      <p:cBhvr additive="base">
                                        <p:cTn id="31" dur="500" fill="hold"/>
                                        <p:tgtEl>
                                          <p:spTgt spid="84992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499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49923">
                                            <p:txEl>
                                              <p:pRg st="4" end="4"/>
                                            </p:txEl>
                                          </p:spTgt>
                                        </p:tgtEl>
                                        <p:attrNameLst>
                                          <p:attrName>style.visibility</p:attrName>
                                        </p:attrNameLst>
                                      </p:cBhvr>
                                      <p:to>
                                        <p:strVal val="visible"/>
                                      </p:to>
                                    </p:set>
                                    <p:anim calcmode="lin" valueType="num">
                                      <p:cBhvr additive="base">
                                        <p:cTn id="37" dur="500" fill="hold"/>
                                        <p:tgtEl>
                                          <p:spTgt spid="84992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499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49923">
                                            <p:txEl>
                                              <p:pRg st="5" end="5"/>
                                            </p:txEl>
                                          </p:spTgt>
                                        </p:tgtEl>
                                        <p:attrNameLst>
                                          <p:attrName>style.visibility</p:attrName>
                                        </p:attrNameLst>
                                      </p:cBhvr>
                                      <p:to>
                                        <p:strVal val="visible"/>
                                      </p:to>
                                    </p:set>
                                    <p:anim calcmode="lin" valueType="num">
                                      <p:cBhvr additive="base">
                                        <p:cTn id="43" dur="500" fill="hold"/>
                                        <p:tgtEl>
                                          <p:spTgt spid="84992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49923">
                                            <p:txEl>
                                              <p:pRg st="5" end="5"/>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1+#ppt_w/2"/>
                                          </p:val>
                                        </p:tav>
                                        <p:tav tm="100000">
                                          <p:val>
                                            <p:strVal val="#ppt_x"/>
                                          </p:val>
                                        </p:tav>
                                      </p:tavLst>
                                    </p:anim>
                                    <p:anim calcmode="lin" valueType="num">
                                      <p:cBhvr additive="base">
                                        <p:cTn id="4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49923">
                                            <p:txEl>
                                              <p:pRg st="10" end="10"/>
                                            </p:txEl>
                                          </p:spTgt>
                                        </p:tgtEl>
                                        <p:attrNameLst>
                                          <p:attrName>style.visibility</p:attrName>
                                        </p:attrNameLst>
                                      </p:cBhvr>
                                      <p:to>
                                        <p:strVal val="visible"/>
                                      </p:to>
                                    </p:set>
                                    <p:anim calcmode="lin" valueType="num">
                                      <p:cBhvr additive="base">
                                        <p:cTn id="53" dur="500" fill="hold"/>
                                        <p:tgtEl>
                                          <p:spTgt spid="84992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4992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849923">
                                            <p:txEl>
                                              <p:pRg st="11" end="11"/>
                                            </p:txEl>
                                          </p:spTgt>
                                        </p:tgtEl>
                                        <p:attrNameLst>
                                          <p:attrName>style.visibility</p:attrName>
                                        </p:attrNameLst>
                                      </p:cBhvr>
                                      <p:to>
                                        <p:strVal val="visible"/>
                                      </p:to>
                                    </p:set>
                                    <p:anim calcmode="lin" valueType="num">
                                      <p:cBhvr additive="base">
                                        <p:cTn id="57" dur="500" fill="hold"/>
                                        <p:tgtEl>
                                          <p:spTgt spid="84992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4992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a:latin typeface="Helvetica" charset="0"/>
              </a:rPr>
              <a:t>Disk Scheduling</a:t>
            </a:r>
          </a:p>
        </p:txBody>
      </p:sp>
      <p:sp>
        <p:nvSpPr>
          <p:cNvPr id="940035" name="Rectangle 3"/>
          <p:cNvSpPr>
            <a:spLocks noGrp="1" noChangeArrowheads="1"/>
          </p:cNvSpPr>
          <p:nvPr>
            <p:ph type="body" idx="1"/>
          </p:nvPr>
        </p:nvSpPr>
        <p:spPr>
          <a:xfrm>
            <a:off x="76200" y="838200"/>
            <a:ext cx="9067800" cy="5791200"/>
          </a:xfrm>
        </p:spPr>
        <p:txBody>
          <a:bodyPr/>
          <a:lstStyle/>
          <a:p>
            <a:pPr>
              <a:lnSpc>
                <a:spcPct val="100000"/>
              </a:lnSpc>
              <a:spcBef>
                <a:spcPct val="0"/>
              </a:spcBef>
            </a:pPr>
            <a:r>
              <a:rPr lang="en-US">
                <a:latin typeface="Helvetica" charset="0"/>
              </a:rPr>
              <a:t>Disk can do only one request at a time; What order do you choose to do queued requests?</a:t>
            </a:r>
          </a:p>
          <a:p>
            <a:pPr lvl="1">
              <a:lnSpc>
                <a:spcPct val="100000"/>
              </a:lnSpc>
              <a:spcBef>
                <a:spcPct val="0"/>
              </a:spcBef>
            </a:pPr>
            <a:r>
              <a:rPr lang="en-US">
                <a:latin typeface="Helvetica" charset="0"/>
              </a:rPr>
              <a:t>Request denoted by (track, sector) </a:t>
            </a:r>
          </a:p>
          <a:p>
            <a:pPr>
              <a:lnSpc>
                <a:spcPct val="100000"/>
              </a:lnSpc>
              <a:spcBef>
                <a:spcPct val="0"/>
              </a:spcBef>
            </a:pPr>
            <a:endParaRPr lang="en-US">
              <a:latin typeface="Helvetica" charset="0"/>
            </a:endParaRPr>
          </a:p>
          <a:p>
            <a:pPr>
              <a:lnSpc>
                <a:spcPct val="100000"/>
              </a:lnSpc>
              <a:spcBef>
                <a:spcPct val="0"/>
              </a:spcBef>
            </a:pPr>
            <a:endParaRPr lang="en-US">
              <a:latin typeface="Helvetica" charset="0"/>
            </a:endParaRPr>
          </a:p>
          <a:p>
            <a:pPr>
              <a:lnSpc>
                <a:spcPct val="100000"/>
              </a:lnSpc>
              <a:spcBef>
                <a:spcPct val="0"/>
              </a:spcBef>
            </a:pPr>
            <a:endParaRPr lang="en-US">
              <a:latin typeface="Helvetica" charset="0"/>
            </a:endParaRPr>
          </a:p>
          <a:p>
            <a:pPr marL="914400" lvl="2" indent="0">
              <a:lnSpc>
                <a:spcPct val="100000"/>
              </a:lnSpc>
              <a:spcBef>
                <a:spcPct val="0"/>
              </a:spcBef>
              <a:buFontTx/>
              <a:buNone/>
            </a:pPr>
            <a:endParaRPr lang="en-US">
              <a:latin typeface="Helvetica" charset="0"/>
            </a:endParaRPr>
          </a:p>
          <a:p>
            <a:pPr>
              <a:lnSpc>
                <a:spcPct val="100000"/>
              </a:lnSpc>
              <a:spcBef>
                <a:spcPct val="0"/>
              </a:spcBef>
            </a:pPr>
            <a:r>
              <a:rPr lang="en-US">
                <a:latin typeface="Helvetica" charset="0"/>
              </a:rPr>
              <a:t>Scheduling algorithms:</a:t>
            </a:r>
          </a:p>
          <a:p>
            <a:pPr lvl="1">
              <a:lnSpc>
                <a:spcPct val="100000"/>
              </a:lnSpc>
              <a:spcBef>
                <a:spcPct val="0"/>
              </a:spcBef>
            </a:pPr>
            <a:r>
              <a:rPr lang="en-US">
                <a:latin typeface="Helvetica" charset="0"/>
              </a:rPr>
              <a:t>First In First Out (FIFO)</a:t>
            </a:r>
          </a:p>
          <a:p>
            <a:pPr lvl="1">
              <a:lnSpc>
                <a:spcPct val="100000"/>
              </a:lnSpc>
              <a:spcBef>
                <a:spcPct val="0"/>
              </a:spcBef>
            </a:pPr>
            <a:r>
              <a:rPr lang="en-US">
                <a:latin typeface="Helvetica" charset="0"/>
              </a:rPr>
              <a:t>Shortest Seek Time First</a:t>
            </a:r>
          </a:p>
          <a:p>
            <a:pPr lvl="1">
              <a:lnSpc>
                <a:spcPct val="100000"/>
              </a:lnSpc>
              <a:spcBef>
                <a:spcPct val="0"/>
              </a:spcBef>
            </a:pPr>
            <a:r>
              <a:rPr lang="en-US">
                <a:latin typeface="Helvetica" charset="0"/>
              </a:rPr>
              <a:t>SCAN</a:t>
            </a:r>
          </a:p>
          <a:p>
            <a:pPr lvl="1">
              <a:lnSpc>
                <a:spcPct val="100000"/>
              </a:lnSpc>
              <a:spcBef>
                <a:spcPct val="0"/>
              </a:spcBef>
            </a:pPr>
            <a:r>
              <a:rPr lang="en-US">
                <a:latin typeface="Helvetica" charset="0"/>
              </a:rPr>
              <a:t>C-SCAN</a:t>
            </a:r>
          </a:p>
          <a:p>
            <a:pPr lvl="1">
              <a:lnSpc>
                <a:spcPct val="100000"/>
              </a:lnSpc>
              <a:spcBef>
                <a:spcPct val="0"/>
              </a:spcBef>
            </a:pPr>
            <a:endParaRPr lang="en-US">
              <a:latin typeface="Helvetica" charset="0"/>
            </a:endParaRPr>
          </a:p>
          <a:p>
            <a:pPr>
              <a:lnSpc>
                <a:spcPct val="100000"/>
              </a:lnSpc>
              <a:spcBef>
                <a:spcPct val="0"/>
              </a:spcBef>
            </a:pPr>
            <a:r>
              <a:rPr lang="en-US">
                <a:latin typeface="Helvetica" charset="0"/>
              </a:rPr>
              <a:t>In our examples we will ignore the sector</a:t>
            </a:r>
          </a:p>
          <a:p>
            <a:pPr lvl="1">
              <a:lnSpc>
                <a:spcPct val="100000"/>
              </a:lnSpc>
              <a:spcBef>
                <a:spcPct val="0"/>
              </a:spcBef>
            </a:pPr>
            <a:r>
              <a:rPr lang="en-US">
                <a:latin typeface="Helvetica" charset="0"/>
              </a:rPr>
              <a:t>Consider only track # </a:t>
            </a:r>
          </a:p>
        </p:txBody>
      </p:sp>
      <p:grpSp>
        <p:nvGrpSpPr>
          <p:cNvPr id="2" name="Group 4"/>
          <p:cNvGrpSpPr>
            <a:grpSpLocks/>
          </p:cNvGrpSpPr>
          <p:nvPr/>
        </p:nvGrpSpPr>
        <p:grpSpPr bwMode="auto">
          <a:xfrm>
            <a:off x="795338" y="2133600"/>
            <a:ext cx="7418387" cy="939800"/>
            <a:chOff x="501" y="816"/>
            <a:chExt cx="4673" cy="592"/>
          </a:xfrm>
        </p:grpSpPr>
        <p:grpSp>
          <p:nvGrpSpPr>
            <p:cNvPr id="26640" name="Group 5"/>
            <p:cNvGrpSpPr>
              <a:grpSpLocks/>
            </p:cNvGrpSpPr>
            <p:nvPr/>
          </p:nvGrpSpPr>
          <p:grpSpPr bwMode="auto">
            <a:xfrm>
              <a:off x="2014" y="886"/>
              <a:ext cx="1248" cy="458"/>
              <a:chOff x="1248" y="576"/>
              <a:chExt cx="1440" cy="528"/>
            </a:xfrm>
          </p:grpSpPr>
          <p:sp>
            <p:nvSpPr>
              <p:cNvPr id="26663" name="Rectangle 6"/>
              <p:cNvSpPr>
                <a:spLocks noChangeArrowheads="1"/>
              </p:cNvSpPr>
              <p:nvPr/>
            </p:nvSpPr>
            <p:spPr bwMode="auto">
              <a:xfrm>
                <a:off x="244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2,3</a:t>
                </a:r>
              </a:p>
            </p:txBody>
          </p:sp>
          <p:sp>
            <p:nvSpPr>
              <p:cNvPr id="26664" name="Rectangle 7"/>
              <p:cNvSpPr>
                <a:spLocks noChangeArrowheads="1"/>
              </p:cNvSpPr>
              <p:nvPr/>
            </p:nvSpPr>
            <p:spPr bwMode="auto">
              <a:xfrm>
                <a:off x="220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2,1</a:t>
                </a:r>
              </a:p>
            </p:txBody>
          </p:sp>
          <p:sp>
            <p:nvSpPr>
              <p:cNvPr id="26665" name="Rectangle 8"/>
              <p:cNvSpPr>
                <a:spLocks noChangeArrowheads="1"/>
              </p:cNvSpPr>
              <p:nvPr/>
            </p:nvSpPr>
            <p:spPr bwMode="auto">
              <a:xfrm>
                <a:off x="196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3,10</a:t>
                </a:r>
              </a:p>
            </p:txBody>
          </p:sp>
          <p:sp>
            <p:nvSpPr>
              <p:cNvPr id="26666" name="Rectangle 9"/>
              <p:cNvSpPr>
                <a:spLocks noChangeArrowheads="1"/>
              </p:cNvSpPr>
              <p:nvPr/>
            </p:nvSpPr>
            <p:spPr bwMode="auto">
              <a:xfrm>
                <a:off x="172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7,2</a:t>
                </a:r>
              </a:p>
            </p:txBody>
          </p:sp>
          <p:sp>
            <p:nvSpPr>
              <p:cNvPr id="26667" name="Rectangle 10"/>
              <p:cNvSpPr>
                <a:spLocks noChangeArrowheads="1"/>
              </p:cNvSpPr>
              <p:nvPr/>
            </p:nvSpPr>
            <p:spPr bwMode="auto">
              <a:xfrm>
                <a:off x="148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5,2</a:t>
                </a:r>
              </a:p>
            </p:txBody>
          </p:sp>
          <p:sp>
            <p:nvSpPr>
              <p:cNvPr id="26668" name="Rectangle 11"/>
              <p:cNvSpPr>
                <a:spLocks noChangeArrowheads="1"/>
              </p:cNvSpPr>
              <p:nvPr/>
            </p:nvSpPr>
            <p:spPr bwMode="auto">
              <a:xfrm>
                <a:off x="1248" y="576"/>
                <a:ext cx="240" cy="528"/>
              </a:xfrm>
              <a:prstGeom prst="rect">
                <a:avLst/>
              </a:prstGeom>
              <a:solidFill>
                <a:srgbClr val="FFFF00"/>
              </a:solidFill>
              <a:ln w="38100">
                <a:solidFill>
                  <a:schemeClr val="tx1"/>
                </a:solidFill>
                <a:miter lim="800000"/>
                <a:headEnd/>
                <a:tailEnd/>
              </a:ln>
            </p:spPr>
            <p:txBody>
              <a:bodyPr vert="eaVert" wrap="none" lIns="90478" tIns="44445" rIns="90478" bIns="44445" anchor="ctr"/>
              <a:lstStyle/>
              <a:p>
                <a:pPr marL="228600" indent="-228600"/>
                <a:r>
                  <a:rPr lang="en-US">
                    <a:latin typeface="Helvetica" charset="0"/>
                    <a:cs typeface="Helvetica" charset="0"/>
                  </a:rPr>
                  <a:t>2,2</a:t>
                </a:r>
              </a:p>
            </p:txBody>
          </p:sp>
        </p:grpSp>
        <p:sp useBgFill="1">
          <p:nvSpPr>
            <p:cNvPr id="26641" name="Oval 12"/>
            <p:cNvSpPr>
              <a:spLocks noChangeArrowheads="1"/>
            </p:cNvSpPr>
            <p:nvPr/>
          </p:nvSpPr>
          <p:spPr bwMode="auto">
            <a:xfrm>
              <a:off x="4390" y="1168"/>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2" name="Oval 13"/>
            <p:cNvSpPr>
              <a:spLocks noChangeArrowheads="1"/>
            </p:cNvSpPr>
            <p:nvPr/>
          </p:nvSpPr>
          <p:spPr bwMode="auto">
            <a:xfrm>
              <a:off x="4390" y="1024"/>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3" name="Oval 14"/>
            <p:cNvSpPr>
              <a:spLocks noChangeArrowheads="1"/>
            </p:cNvSpPr>
            <p:nvPr/>
          </p:nvSpPr>
          <p:spPr bwMode="auto">
            <a:xfrm>
              <a:off x="4374" y="912"/>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useBgFill="1">
          <p:nvSpPr>
            <p:cNvPr id="26644" name="Oval 15"/>
            <p:cNvSpPr>
              <a:spLocks noChangeArrowheads="1"/>
            </p:cNvSpPr>
            <p:nvPr/>
          </p:nvSpPr>
          <p:spPr bwMode="auto">
            <a:xfrm>
              <a:off x="4374" y="816"/>
              <a:ext cx="784" cy="240"/>
            </a:xfrm>
            <a:prstGeom prst="ellipse">
              <a:avLst/>
            </a:prstGeom>
            <a:ln w="25400">
              <a:solidFill>
                <a:schemeClr val="tx1"/>
              </a:solidFill>
              <a:round/>
              <a:headEnd/>
              <a:tailEnd/>
            </a:ln>
          </p:spPr>
          <p:txBody>
            <a:bodyPr wrap="none" anchor="ctr"/>
            <a:lstStyle/>
            <a:p>
              <a:endParaRPr lang="en-US">
                <a:latin typeface="Helvetica" charset="0"/>
                <a:cs typeface="Helvetica" charset="0"/>
              </a:endParaRPr>
            </a:p>
          </p:txBody>
        </p:sp>
        <p:sp>
          <p:nvSpPr>
            <p:cNvPr id="26645" name="Line 16"/>
            <p:cNvSpPr>
              <a:spLocks noChangeShapeType="1"/>
            </p:cNvSpPr>
            <p:nvPr/>
          </p:nvSpPr>
          <p:spPr bwMode="auto">
            <a:xfrm>
              <a:off x="4754" y="924"/>
              <a:ext cx="152" cy="12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6" name="Line 17"/>
            <p:cNvSpPr>
              <a:spLocks noChangeShapeType="1"/>
            </p:cNvSpPr>
            <p:nvPr/>
          </p:nvSpPr>
          <p:spPr bwMode="auto">
            <a:xfrm>
              <a:off x="4738" y="908"/>
              <a:ext cx="376" cy="5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7" name="Group 18"/>
            <p:cNvGrpSpPr>
              <a:grpSpLocks/>
            </p:cNvGrpSpPr>
            <p:nvPr/>
          </p:nvGrpSpPr>
          <p:grpSpPr bwMode="auto">
            <a:xfrm>
              <a:off x="4510" y="872"/>
              <a:ext cx="520" cy="456"/>
              <a:chOff x="4272" y="632"/>
              <a:chExt cx="520" cy="456"/>
            </a:xfrm>
          </p:grpSpPr>
          <p:sp>
            <p:nvSpPr>
              <p:cNvPr id="26659" name="Oval 19"/>
              <p:cNvSpPr>
                <a:spLocks noChangeArrowheads="1"/>
              </p:cNvSpPr>
              <p:nvPr/>
            </p:nvSpPr>
            <p:spPr bwMode="auto">
              <a:xfrm>
                <a:off x="4272" y="947"/>
                <a:ext cx="520" cy="141"/>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6660" name="Oval 20"/>
              <p:cNvSpPr>
                <a:spLocks noChangeArrowheads="1"/>
              </p:cNvSpPr>
              <p:nvPr/>
            </p:nvSpPr>
            <p:spPr bwMode="auto">
              <a:xfrm>
                <a:off x="4280" y="632"/>
                <a:ext cx="496" cy="128"/>
              </a:xfrm>
              <a:prstGeom prst="ellipse">
                <a:avLst/>
              </a:prstGeom>
              <a:noFill/>
              <a:ln w="254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6661" name="Line 21"/>
              <p:cNvSpPr>
                <a:spLocks noChangeShapeType="1"/>
              </p:cNvSpPr>
              <p:nvPr/>
            </p:nvSpPr>
            <p:spPr bwMode="auto">
              <a:xfrm>
                <a:off x="4272" y="696"/>
                <a:ext cx="0" cy="32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2" name="Line 22"/>
              <p:cNvSpPr>
                <a:spLocks noChangeShapeType="1"/>
              </p:cNvSpPr>
              <p:nvPr/>
            </p:nvSpPr>
            <p:spPr bwMode="auto">
              <a:xfrm>
                <a:off x="4776" y="696"/>
                <a:ext cx="0" cy="344"/>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48" name="Group 23"/>
            <p:cNvGrpSpPr>
              <a:grpSpLocks/>
            </p:cNvGrpSpPr>
            <p:nvPr/>
          </p:nvGrpSpPr>
          <p:grpSpPr bwMode="auto">
            <a:xfrm>
              <a:off x="3862" y="920"/>
              <a:ext cx="648" cy="376"/>
              <a:chOff x="3600" y="680"/>
              <a:chExt cx="648" cy="376"/>
            </a:xfrm>
          </p:grpSpPr>
          <p:sp>
            <p:nvSpPr>
              <p:cNvPr id="26652" name="Rectangle 24"/>
              <p:cNvSpPr>
                <a:spLocks noChangeArrowheads="1"/>
              </p:cNvSpPr>
              <p:nvPr/>
            </p:nvSpPr>
            <p:spPr bwMode="auto">
              <a:xfrm>
                <a:off x="3600" y="685"/>
                <a:ext cx="4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sz="1800">
                    <a:solidFill>
                      <a:schemeClr val="hlink"/>
                    </a:solidFill>
                    <a:latin typeface="Helvetica" charset="0"/>
                    <a:cs typeface="Helvetica" charset="0"/>
                  </a:rPr>
                  <a:t>Head</a:t>
                </a:r>
              </a:p>
            </p:txBody>
          </p:sp>
          <p:sp>
            <p:nvSpPr>
              <p:cNvPr id="26653" name="Line 25"/>
              <p:cNvSpPr>
                <a:spLocks noChangeShapeType="1"/>
              </p:cNvSpPr>
              <p:nvPr/>
            </p:nvSpPr>
            <p:spPr bwMode="auto">
              <a:xfrm>
                <a:off x="4008" y="680"/>
                <a:ext cx="0" cy="376"/>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4" name="Line 26"/>
              <p:cNvSpPr>
                <a:spLocks noChangeShapeType="1"/>
              </p:cNvSpPr>
              <p:nvPr/>
            </p:nvSpPr>
            <p:spPr bwMode="auto">
              <a:xfrm>
                <a:off x="4000" y="695"/>
                <a:ext cx="248"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7"/>
              <p:cNvSpPr>
                <a:spLocks noChangeShapeType="1"/>
              </p:cNvSpPr>
              <p:nvPr/>
            </p:nvSpPr>
            <p:spPr bwMode="auto">
              <a:xfrm>
                <a:off x="4016" y="824"/>
                <a:ext cx="231"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8"/>
              <p:cNvSpPr>
                <a:spLocks noChangeShapeType="1"/>
              </p:cNvSpPr>
              <p:nvPr/>
            </p:nvSpPr>
            <p:spPr bwMode="auto">
              <a:xfrm>
                <a:off x="4016" y="944"/>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7" name="Line 29"/>
              <p:cNvSpPr>
                <a:spLocks noChangeShapeType="1"/>
              </p:cNvSpPr>
              <p:nvPr/>
            </p:nvSpPr>
            <p:spPr bwMode="auto">
              <a:xfrm>
                <a:off x="4016" y="1056"/>
                <a:ext cx="23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30"/>
              <p:cNvSpPr>
                <a:spLocks noChangeShapeType="1"/>
              </p:cNvSpPr>
              <p:nvPr/>
            </p:nvSpPr>
            <p:spPr bwMode="auto">
              <a:xfrm flipH="1">
                <a:off x="3744" y="888"/>
                <a:ext cx="272" cy="0"/>
              </a:xfrm>
              <a:prstGeom prst="line">
                <a:avLst/>
              </a:prstGeom>
              <a:noFill/>
              <a:ln w="2540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9" name="AutoShape 31"/>
            <p:cNvSpPr>
              <a:spLocks noChangeArrowheads="1"/>
            </p:cNvSpPr>
            <p:nvPr/>
          </p:nvSpPr>
          <p:spPr bwMode="auto">
            <a:xfrm>
              <a:off x="3358" y="971"/>
              <a:ext cx="480" cy="288"/>
            </a:xfrm>
            <a:prstGeom prst="rightArrow">
              <a:avLst>
                <a:gd name="adj1" fmla="val 50000"/>
                <a:gd name="adj2" fmla="val 41667"/>
              </a:avLst>
            </a:prstGeom>
            <a:solidFill>
              <a:schemeClr val="accent1"/>
            </a:solidFill>
            <a:ln w="38100">
              <a:solidFill>
                <a:schemeClr val="tx1"/>
              </a:solidFill>
              <a:miter lim="800000"/>
              <a:headEnd/>
              <a:tailEnd/>
            </a:ln>
          </p:spPr>
          <p:txBody>
            <a:bodyPr wrap="none" lIns="90478" tIns="44445" rIns="90478" bIns="44445" anchor="ctr"/>
            <a:lstStyle/>
            <a:p>
              <a:endParaRPr lang="en-US">
                <a:latin typeface="Helvetica" charset="0"/>
                <a:cs typeface="Helvetica" charset="0"/>
              </a:endParaRPr>
            </a:p>
          </p:txBody>
        </p:sp>
        <p:sp>
          <p:nvSpPr>
            <p:cNvPr id="26650" name="AutoShape 32"/>
            <p:cNvSpPr>
              <a:spLocks noChangeArrowheads="1"/>
            </p:cNvSpPr>
            <p:nvPr/>
          </p:nvSpPr>
          <p:spPr bwMode="auto">
            <a:xfrm>
              <a:off x="1438" y="971"/>
              <a:ext cx="480" cy="288"/>
            </a:xfrm>
            <a:prstGeom prst="rightArrow">
              <a:avLst>
                <a:gd name="adj1" fmla="val 50000"/>
                <a:gd name="adj2" fmla="val 41667"/>
              </a:avLst>
            </a:prstGeom>
            <a:solidFill>
              <a:schemeClr val="accent1"/>
            </a:solidFill>
            <a:ln w="38100">
              <a:solidFill>
                <a:schemeClr val="tx1"/>
              </a:solidFill>
              <a:miter lim="800000"/>
              <a:headEnd/>
              <a:tailEnd/>
            </a:ln>
          </p:spPr>
          <p:txBody>
            <a:bodyPr wrap="none" lIns="90478" tIns="44445" rIns="90478" bIns="44445" anchor="ctr"/>
            <a:lstStyle/>
            <a:p>
              <a:endParaRPr lang="en-US">
                <a:latin typeface="Helvetica" charset="0"/>
                <a:cs typeface="Helvetica" charset="0"/>
              </a:endParaRPr>
            </a:p>
          </p:txBody>
        </p:sp>
        <p:sp>
          <p:nvSpPr>
            <p:cNvPr id="26651" name="Text Box 33"/>
            <p:cNvSpPr txBox="1">
              <a:spLocks noChangeArrowheads="1"/>
            </p:cNvSpPr>
            <p:nvPr/>
          </p:nvSpPr>
          <p:spPr bwMode="auto">
            <a:xfrm>
              <a:off x="501" y="908"/>
              <a:ext cx="91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User</a:t>
              </a:r>
            </a:p>
            <a:p>
              <a:pPr eaLnBrk="1" hangingPunct="1"/>
              <a:r>
                <a:rPr lang="en-US">
                  <a:latin typeface="Helvetica" charset="0"/>
                  <a:cs typeface="Helvetica" charset="0"/>
                </a:rPr>
                <a:t>Requests</a:t>
              </a:r>
            </a:p>
          </p:txBody>
        </p:sp>
      </p:grpSp>
      <p:grpSp>
        <p:nvGrpSpPr>
          <p:cNvPr id="6" name="Group 34"/>
          <p:cNvGrpSpPr>
            <a:grpSpLocks/>
          </p:cNvGrpSpPr>
          <p:nvPr/>
        </p:nvGrpSpPr>
        <p:grpSpPr bwMode="auto">
          <a:xfrm>
            <a:off x="6477000" y="3962400"/>
            <a:ext cx="2590800" cy="2276475"/>
            <a:chOff x="4320" y="2202"/>
            <a:chExt cx="1444" cy="1280"/>
          </a:xfrm>
        </p:grpSpPr>
        <p:grpSp>
          <p:nvGrpSpPr>
            <p:cNvPr id="26630" name="Group 35"/>
            <p:cNvGrpSpPr>
              <a:grpSpLocks/>
            </p:cNvGrpSpPr>
            <p:nvPr/>
          </p:nvGrpSpPr>
          <p:grpSpPr bwMode="auto">
            <a:xfrm>
              <a:off x="4320" y="2304"/>
              <a:ext cx="1152" cy="1152"/>
              <a:chOff x="4416" y="2688"/>
              <a:chExt cx="1152" cy="1152"/>
            </a:xfrm>
          </p:grpSpPr>
          <p:sp>
            <p:nvSpPr>
              <p:cNvPr id="26637" name="Oval 36"/>
              <p:cNvSpPr>
                <a:spLocks noChangeArrowheads="1"/>
              </p:cNvSpPr>
              <p:nvPr/>
            </p:nvSpPr>
            <p:spPr bwMode="auto">
              <a:xfrm>
                <a:off x="4416" y="2688"/>
                <a:ext cx="1152" cy="1152"/>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sp>
            <p:nvSpPr>
              <p:cNvPr id="26638" name="Oval 37"/>
              <p:cNvSpPr>
                <a:spLocks noChangeArrowheads="1"/>
              </p:cNvSpPr>
              <p:nvPr/>
            </p:nvSpPr>
            <p:spPr bwMode="auto">
              <a:xfrm>
                <a:off x="4560" y="2832"/>
                <a:ext cx="864" cy="864"/>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sp>
            <p:nvSpPr>
              <p:cNvPr id="26639" name="Oval 38"/>
              <p:cNvSpPr>
                <a:spLocks noChangeArrowheads="1"/>
              </p:cNvSpPr>
              <p:nvPr/>
            </p:nvSpPr>
            <p:spPr bwMode="auto">
              <a:xfrm>
                <a:off x="4704" y="2976"/>
                <a:ext cx="576" cy="576"/>
              </a:xfrm>
              <a:prstGeom prst="ellipse">
                <a:avLst/>
              </a:prstGeom>
              <a:solidFill>
                <a:srgbClr val="99FFCC"/>
              </a:solidFill>
              <a:ln w="38100">
                <a:solidFill>
                  <a:schemeClr val="tx1"/>
                </a:solidFill>
                <a:round/>
                <a:headEnd/>
                <a:tailEnd/>
              </a:ln>
            </p:spPr>
            <p:txBody>
              <a:bodyPr wrap="none" lIns="90478" tIns="44445" rIns="90478" bIns="44445" anchor="ctr"/>
              <a:lstStyle/>
              <a:p>
                <a:endParaRPr lang="en-US">
                  <a:latin typeface="Helvetica" charset="0"/>
                  <a:cs typeface="Helvetica" charset="0"/>
                </a:endParaRPr>
              </a:p>
            </p:txBody>
          </p:sp>
        </p:grpSp>
        <p:sp>
          <p:nvSpPr>
            <p:cNvPr id="26631" name="Text Box 40"/>
            <p:cNvSpPr txBox="1">
              <a:spLocks noChangeArrowheads="1"/>
            </p:cNvSpPr>
            <p:nvPr/>
          </p:nvSpPr>
          <p:spPr bwMode="auto">
            <a:xfrm>
              <a:off x="4792" y="2883"/>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1</a:t>
              </a:r>
            </a:p>
          </p:txBody>
        </p:sp>
        <p:sp>
          <p:nvSpPr>
            <p:cNvPr id="26632" name="Text Box 41"/>
            <p:cNvSpPr txBox="1">
              <a:spLocks noChangeArrowheads="1"/>
            </p:cNvSpPr>
            <p:nvPr/>
          </p:nvSpPr>
          <p:spPr bwMode="auto">
            <a:xfrm>
              <a:off x="5003" y="3231"/>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4</a:t>
              </a:r>
            </a:p>
          </p:txBody>
        </p:sp>
        <p:sp>
          <p:nvSpPr>
            <p:cNvPr id="26633" name="Text Box 42"/>
            <p:cNvSpPr txBox="1">
              <a:spLocks noChangeArrowheads="1"/>
            </p:cNvSpPr>
            <p:nvPr/>
          </p:nvSpPr>
          <p:spPr bwMode="auto">
            <a:xfrm>
              <a:off x="4666" y="2756"/>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2</a:t>
              </a:r>
            </a:p>
          </p:txBody>
        </p:sp>
        <p:sp>
          <p:nvSpPr>
            <p:cNvPr id="26634" name="Text Box 43"/>
            <p:cNvSpPr txBox="1">
              <a:spLocks noChangeArrowheads="1"/>
            </p:cNvSpPr>
            <p:nvPr/>
          </p:nvSpPr>
          <p:spPr bwMode="auto">
            <a:xfrm rot="5400000">
              <a:off x="5117" y="2598"/>
              <a:ext cx="1044"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Disk Head</a:t>
              </a:r>
            </a:p>
          </p:txBody>
        </p:sp>
        <p:sp>
          <p:nvSpPr>
            <p:cNvPr id="26635" name="Line 44"/>
            <p:cNvSpPr>
              <a:spLocks noChangeShapeType="1"/>
            </p:cNvSpPr>
            <p:nvPr/>
          </p:nvSpPr>
          <p:spPr bwMode="auto">
            <a:xfrm flipH="1">
              <a:off x="5040" y="2736"/>
              <a:ext cx="528" cy="14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26636" name="Text Box 45"/>
            <p:cNvSpPr txBox="1">
              <a:spLocks noChangeArrowheads="1"/>
            </p:cNvSpPr>
            <p:nvPr/>
          </p:nvSpPr>
          <p:spPr bwMode="auto">
            <a:xfrm>
              <a:off x="4796" y="2417"/>
              <a:ext cx="22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marL="228600" indent="-228600" eaLnBrk="0" hangingPunct="0">
                <a:defRPr sz="2200" b="1">
                  <a:solidFill>
                    <a:schemeClr val="tx1"/>
                  </a:solidFill>
                  <a:latin typeface="Comic Sans MS" charset="0"/>
                  <a:ea typeface="ＭＳ Ｐゴシック" charset="0"/>
                  <a:cs typeface="ＭＳ Ｐゴシック" charset="0"/>
                </a:defRPr>
              </a:lvl1pPr>
              <a:lvl2pPr marL="742950" indent="-285750" eaLnBrk="0" hangingPunct="0">
                <a:defRPr sz="2200" b="1">
                  <a:solidFill>
                    <a:schemeClr val="tx1"/>
                  </a:solidFill>
                  <a:latin typeface="Comic Sans MS" charset="0"/>
                  <a:ea typeface="ＭＳ Ｐゴシック" charset="0"/>
                </a:defRPr>
              </a:lvl2pPr>
              <a:lvl3pPr marL="1143000" indent="-228600" eaLnBrk="0" hangingPunct="0">
                <a:defRPr sz="2200" b="1">
                  <a:solidFill>
                    <a:schemeClr val="tx1"/>
                  </a:solidFill>
                  <a:latin typeface="Comic Sans MS" charset="0"/>
                  <a:ea typeface="ＭＳ Ｐゴシック" charset="0"/>
                </a:defRPr>
              </a:lvl3pPr>
              <a:lvl4pPr marL="1600200" indent="-228600" eaLnBrk="0" hangingPunct="0">
                <a:defRPr sz="2200" b="1">
                  <a:solidFill>
                    <a:schemeClr val="tx1"/>
                  </a:solidFill>
                  <a:latin typeface="Comic Sans MS" charset="0"/>
                  <a:ea typeface="ＭＳ Ｐゴシック" charset="0"/>
                </a:defRPr>
              </a:lvl4pPr>
              <a:lvl5pPr marL="2057400" indent="-228600" eaLnBrk="0" hangingPunct="0">
                <a:defRPr sz="22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2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2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2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200" b="1">
                  <a:solidFill>
                    <a:schemeClr val="tx1"/>
                  </a:solidFill>
                  <a:latin typeface="Comic Sans MS" charset="0"/>
                  <a:ea typeface="ＭＳ Ｐゴシック" charset="0"/>
                </a:defRPr>
              </a:lvl9pPr>
            </a:lstStyle>
            <a:p>
              <a:pPr eaLnBrk="1" hangingPunct="1"/>
              <a:r>
                <a:rPr lang="en-US">
                  <a:latin typeface="Helvetica" charset="0"/>
                  <a:cs typeface="Helvetica" charset="0"/>
                </a:rPr>
                <a:t>3</a:t>
              </a:r>
            </a:p>
          </p:txBody>
        </p:sp>
      </p:grpSp>
      <p:sp>
        <p:nvSpPr>
          <p:cNvPr id="31750" name="Isosceles Triangle 45"/>
          <p:cNvSpPr>
            <a:spLocks noChangeArrowheads="1"/>
          </p:cNvSpPr>
          <p:nvPr/>
        </p:nvSpPr>
        <p:spPr bwMode="auto">
          <a:xfrm rot="-5400000">
            <a:off x="7696200" y="5105400"/>
            <a:ext cx="152400" cy="152400"/>
          </a:xfrm>
          <a:prstGeom prst="triangle">
            <a:avLst>
              <a:gd name="adj" fmla="val 50000"/>
            </a:avLst>
          </a:prstGeom>
          <a:solidFill>
            <a:srgbClr val="FF0000"/>
          </a:solidFill>
          <a:ln w="38100">
            <a:solidFill>
              <a:schemeClr val="tx1"/>
            </a:solidFill>
            <a:round/>
            <a:headEnd/>
            <a:tailEnd/>
          </a:ln>
        </p:spPr>
        <p:txBody>
          <a:bodyPr wrap="none" lIns="90478" tIns="44445" rIns="90478" bIns="44445" anchor="ctr"/>
          <a:lstStyle/>
          <a:p>
            <a:pPr marL="685800" indent="-228600"/>
            <a:endParaRPr lang="en-US"/>
          </a:p>
        </p:txBody>
      </p:sp>
    </p:spTree>
    <p:extLst>
      <p:ext uri="{BB962C8B-B14F-4D97-AF65-F5344CB8AC3E}">
        <p14:creationId xmlns:p14="http://schemas.microsoft.com/office/powerpoint/2010/main" val="1095337827"/>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0035">
                                            <p:txEl>
                                              <p:pRg st="0" end="0"/>
                                            </p:txEl>
                                          </p:spTgt>
                                        </p:tgtEl>
                                        <p:attrNameLst>
                                          <p:attrName>style.visibility</p:attrName>
                                        </p:attrNameLst>
                                      </p:cBhvr>
                                      <p:to>
                                        <p:strVal val="visible"/>
                                      </p:to>
                                    </p:set>
                                    <p:anim calcmode="lin" valueType="num">
                                      <p:cBhvr additive="base">
                                        <p:cTn id="7" dur="500" fill="hold"/>
                                        <p:tgtEl>
                                          <p:spTgt spid="9400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003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0035">
                                            <p:txEl>
                                              <p:pRg st="1" end="1"/>
                                            </p:txEl>
                                          </p:spTgt>
                                        </p:tgtEl>
                                        <p:attrNameLst>
                                          <p:attrName>style.visibility</p:attrName>
                                        </p:attrNameLst>
                                      </p:cBhvr>
                                      <p:to>
                                        <p:strVal val="visible"/>
                                      </p:to>
                                    </p:set>
                                    <p:anim calcmode="lin" valueType="num">
                                      <p:cBhvr additive="base">
                                        <p:cTn id="11" dur="500" fill="hold"/>
                                        <p:tgtEl>
                                          <p:spTgt spid="94003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003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40035">
                                            <p:txEl>
                                              <p:pRg st="6" end="6"/>
                                            </p:txEl>
                                          </p:spTgt>
                                        </p:tgtEl>
                                        <p:attrNameLst>
                                          <p:attrName>style.visibility</p:attrName>
                                        </p:attrNameLst>
                                      </p:cBhvr>
                                      <p:to>
                                        <p:strVal val="visible"/>
                                      </p:to>
                                    </p:set>
                                    <p:anim calcmode="lin" valueType="num">
                                      <p:cBhvr additive="base">
                                        <p:cTn id="21" dur="500" fill="hold"/>
                                        <p:tgtEl>
                                          <p:spTgt spid="940035">
                                            <p:txEl>
                                              <p:pRg st="6" end="6"/>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40035">
                                            <p:txEl>
                                              <p:pRg st="6" end="6"/>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940035">
                                            <p:txEl>
                                              <p:pRg st="7" end="7"/>
                                            </p:txEl>
                                          </p:spTgt>
                                        </p:tgtEl>
                                        <p:attrNameLst>
                                          <p:attrName>style.visibility</p:attrName>
                                        </p:attrNameLst>
                                      </p:cBhvr>
                                      <p:to>
                                        <p:strVal val="visible"/>
                                      </p:to>
                                    </p:set>
                                    <p:anim calcmode="lin" valueType="num">
                                      <p:cBhvr additive="base">
                                        <p:cTn id="25" dur="500" fill="hold"/>
                                        <p:tgtEl>
                                          <p:spTgt spid="940035">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40035">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940035">
                                            <p:txEl>
                                              <p:pRg st="8" end="8"/>
                                            </p:txEl>
                                          </p:spTgt>
                                        </p:tgtEl>
                                        <p:attrNameLst>
                                          <p:attrName>style.visibility</p:attrName>
                                        </p:attrNameLst>
                                      </p:cBhvr>
                                      <p:to>
                                        <p:strVal val="visible"/>
                                      </p:to>
                                    </p:set>
                                    <p:anim calcmode="lin" valueType="num">
                                      <p:cBhvr additive="base">
                                        <p:cTn id="29" dur="500" fill="hold"/>
                                        <p:tgtEl>
                                          <p:spTgt spid="940035">
                                            <p:txEl>
                                              <p:pRg st="8" end="8"/>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940035">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940035">
                                            <p:txEl>
                                              <p:pRg st="9" end="9"/>
                                            </p:txEl>
                                          </p:spTgt>
                                        </p:tgtEl>
                                        <p:attrNameLst>
                                          <p:attrName>style.visibility</p:attrName>
                                        </p:attrNameLst>
                                      </p:cBhvr>
                                      <p:to>
                                        <p:strVal val="visible"/>
                                      </p:to>
                                    </p:set>
                                    <p:anim calcmode="lin" valueType="num">
                                      <p:cBhvr additive="base">
                                        <p:cTn id="33" dur="500" fill="hold"/>
                                        <p:tgtEl>
                                          <p:spTgt spid="940035">
                                            <p:txEl>
                                              <p:pRg st="9" end="9"/>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940035">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940035">
                                            <p:txEl>
                                              <p:pRg st="10" end="10"/>
                                            </p:txEl>
                                          </p:spTgt>
                                        </p:tgtEl>
                                        <p:attrNameLst>
                                          <p:attrName>style.visibility</p:attrName>
                                        </p:attrNameLst>
                                      </p:cBhvr>
                                      <p:to>
                                        <p:strVal val="visible"/>
                                      </p:to>
                                    </p:set>
                                    <p:anim calcmode="lin" valueType="num">
                                      <p:cBhvr additive="base">
                                        <p:cTn id="37" dur="500" fill="hold"/>
                                        <p:tgtEl>
                                          <p:spTgt spid="940035">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400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40035">
                                            <p:txEl>
                                              <p:pRg st="12" end="12"/>
                                            </p:txEl>
                                          </p:spTgt>
                                        </p:tgtEl>
                                        <p:attrNameLst>
                                          <p:attrName>style.visibility</p:attrName>
                                        </p:attrNameLst>
                                      </p:cBhvr>
                                      <p:to>
                                        <p:strVal val="visible"/>
                                      </p:to>
                                    </p:set>
                                    <p:anim calcmode="lin" valueType="num">
                                      <p:cBhvr additive="base">
                                        <p:cTn id="43" dur="500" fill="hold"/>
                                        <p:tgtEl>
                                          <p:spTgt spid="940035">
                                            <p:txEl>
                                              <p:pRg st="12" end="1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40035">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940035">
                                            <p:txEl>
                                              <p:pRg st="13" end="13"/>
                                            </p:txEl>
                                          </p:spTgt>
                                        </p:tgtEl>
                                        <p:attrNameLst>
                                          <p:attrName>style.visibility</p:attrName>
                                        </p:attrNameLst>
                                      </p:cBhvr>
                                      <p:to>
                                        <p:strVal val="visible"/>
                                      </p:to>
                                    </p:set>
                                    <p:anim calcmode="lin" valueType="num">
                                      <p:cBhvr additive="base">
                                        <p:cTn id="47" dur="500" fill="hold"/>
                                        <p:tgtEl>
                                          <p:spTgt spid="940035">
                                            <p:txEl>
                                              <p:pRg st="13" end="1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940035">
                                            <p:txEl>
                                              <p:pRg st="13" end="13"/>
                                            </p:txEl>
                                          </p:spTgt>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1+#ppt_w/2"/>
                                          </p:val>
                                        </p:tav>
                                        <p:tav tm="100000">
                                          <p:val>
                                            <p:strVal val="#ppt_x"/>
                                          </p:val>
                                        </p:tav>
                                      </p:tavLst>
                                    </p:anim>
                                    <p:anim calcmode="lin" valueType="num">
                                      <p:cBhvr additive="base">
                                        <p:cTn id="52" dur="500" fill="hold"/>
                                        <p:tgtEl>
                                          <p:spTgt spid="6"/>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5" grpId="0" build="p"/>
      <p:bldP spid="3175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0" y="0"/>
            <a:ext cx="9144000" cy="533400"/>
          </a:xfrm>
        </p:spPr>
        <p:txBody>
          <a:bodyPr/>
          <a:lstStyle/>
          <a:p>
            <a:r>
              <a:rPr lang="en-US">
                <a:latin typeface="Helvetica" charset="0"/>
              </a:rPr>
              <a:t>Linked Allocation: File-Allocation Table (FAT)</a:t>
            </a:r>
            <a:endParaRPr lang="en-US" sz="1800">
              <a:latin typeface="Helvetica" charset="0"/>
            </a:endParaRPr>
          </a:p>
        </p:txBody>
      </p:sp>
      <p:sp>
        <p:nvSpPr>
          <p:cNvPr id="900099" name="Rectangle 3"/>
          <p:cNvSpPr>
            <a:spLocks noGrp="1" noChangeArrowheads="1"/>
          </p:cNvSpPr>
          <p:nvPr>
            <p:ph type="body" idx="1"/>
          </p:nvPr>
        </p:nvSpPr>
        <p:spPr>
          <a:xfrm>
            <a:off x="0" y="4419600"/>
            <a:ext cx="9296400" cy="2438400"/>
          </a:xfrm>
        </p:spPr>
        <p:txBody>
          <a:bodyPr/>
          <a:lstStyle/>
          <a:p>
            <a:pPr>
              <a:lnSpc>
                <a:spcPct val="80000"/>
              </a:lnSpc>
              <a:spcBef>
                <a:spcPct val="0"/>
              </a:spcBef>
            </a:pPr>
            <a:r>
              <a:rPr lang="en-US">
                <a:latin typeface="Helvetica" charset="0"/>
              </a:rPr>
              <a:t>MSDOS links pages together to create a file</a:t>
            </a:r>
          </a:p>
          <a:p>
            <a:pPr lvl="1">
              <a:lnSpc>
                <a:spcPct val="80000"/>
              </a:lnSpc>
              <a:spcBef>
                <a:spcPct val="0"/>
              </a:spcBef>
            </a:pPr>
            <a:r>
              <a:rPr lang="en-US">
                <a:latin typeface="Helvetica" charset="0"/>
              </a:rPr>
              <a:t>Links not in pages, but in the File Allocation Table (FAT)</a:t>
            </a:r>
          </a:p>
          <a:p>
            <a:pPr lvl="2">
              <a:lnSpc>
                <a:spcPct val="80000"/>
              </a:lnSpc>
              <a:spcBef>
                <a:spcPct val="0"/>
              </a:spcBef>
            </a:pPr>
            <a:r>
              <a:rPr lang="en-US">
                <a:latin typeface="Helvetica" charset="0"/>
              </a:rPr>
              <a:t>FAT contains an entry for each block on the disk</a:t>
            </a:r>
          </a:p>
          <a:p>
            <a:pPr lvl="2">
              <a:lnSpc>
                <a:spcPct val="80000"/>
              </a:lnSpc>
              <a:spcBef>
                <a:spcPct val="0"/>
              </a:spcBef>
            </a:pPr>
            <a:r>
              <a:rPr lang="en-US">
                <a:latin typeface="Helvetica" charset="0"/>
              </a:rPr>
              <a:t>FAT Entries corresponding to blocks of file linked together</a:t>
            </a:r>
          </a:p>
          <a:p>
            <a:pPr lvl="1">
              <a:lnSpc>
                <a:spcPct val="80000"/>
              </a:lnSpc>
              <a:spcBef>
                <a:spcPct val="0"/>
              </a:spcBef>
            </a:pPr>
            <a:r>
              <a:rPr lang="en-US">
                <a:latin typeface="Helvetica" charset="0"/>
              </a:rPr>
              <a:t>Access properties:</a:t>
            </a:r>
          </a:p>
          <a:p>
            <a:pPr lvl="2">
              <a:lnSpc>
                <a:spcPct val="80000"/>
              </a:lnSpc>
              <a:spcBef>
                <a:spcPct val="0"/>
              </a:spcBef>
            </a:pPr>
            <a:r>
              <a:rPr lang="en-US">
                <a:latin typeface="Helvetica" charset="0"/>
              </a:rPr>
              <a:t>Sequential access expensive unless FAT cached in memory</a:t>
            </a:r>
          </a:p>
          <a:p>
            <a:pPr lvl="2">
              <a:lnSpc>
                <a:spcPct val="80000"/>
              </a:lnSpc>
              <a:spcBef>
                <a:spcPct val="0"/>
              </a:spcBef>
            </a:pPr>
            <a:r>
              <a:rPr lang="en-US">
                <a:latin typeface="Helvetica" charset="0"/>
              </a:rPr>
              <a:t>Random access expensive always, but </a:t>
            </a:r>
            <a:r>
              <a:rPr lang="en-US" i="1">
                <a:latin typeface="Helvetica" charset="0"/>
              </a:rPr>
              <a:t>really</a:t>
            </a:r>
            <a:r>
              <a:rPr lang="en-US">
                <a:latin typeface="Helvetica" charset="0"/>
              </a:rPr>
              <a:t> expensive if FAT not cached in memory</a:t>
            </a:r>
          </a:p>
        </p:txBody>
      </p:sp>
      <p:pic>
        <p:nvPicPr>
          <p:cNvPr id="900100" name="Picture 4"/>
          <p:cNvPicPr>
            <a:picLocks noChangeAspect="1" noChangeArrowheads="1"/>
          </p:cNvPicPr>
          <p:nvPr/>
        </p:nvPicPr>
        <p:blipFill>
          <a:blip r:embed="rId3">
            <a:extLst>
              <a:ext uri="{28A0092B-C50C-407E-A947-70E740481C1C}">
                <a14:useLocalDpi xmlns:a14="http://schemas.microsoft.com/office/drawing/2010/main" val="0"/>
              </a:ext>
            </a:extLst>
          </a:blip>
          <a:srcRect l="7327" t="587" r="7326" b="896"/>
          <a:stretch>
            <a:fillRect/>
          </a:stretch>
        </p:blipFill>
        <p:spPr bwMode="auto">
          <a:xfrm>
            <a:off x="2362200" y="725488"/>
            <a:ext cx="4267200" cy="3694112"/>
          </a:xfrm>
          <a:prstGeom prst="rect">
            <a:avLst/>
          </a:prstGeom>
          <a:noFill/>
          <a:ln w="38100" cmpd="dbl">
            <a:solidFill>
              <a:srgbClr val="CC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802794"/>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0099">
                                            <p:txEl>
                                              <p:pRg st="0" end="0"/>
                                            </p:txEl>
                                          </p:spTgt>
                                        </p:tgtEl>
                                        <p:attrNameLst>
                                          <p:attrName>style.visibility</p:attrName>
                                        </p:attrNameLst>
                                      </p:cBhvr>
                                      <p:to>
                                        <p:strVal val="visible"/>
                                      </p:to>
                                    </p:set>
                                    <p:anim calcmode="lin" valueType="num">
                                      <p:cBhvr additive="base">
                                        <p:cTn id="7" dur="500" fill="hold"/>
                                        <p:tgtEl>
                                          <p:spTgt spid="9000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00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900100"/>
                                        </p:tgtEl>
                                        <p:attrNameLst>
                                          <p:attrName>style.visibility</p:attrName>
                                        </p:attrNameLst>
                                      </p:cBhvr>
                                      <p:to>
                                        <p:strVal val="visible"/>
                                      </p:to>
                                    </p:set>
                                    <p:anim calcmode="lin" valueType="num">
                                      <p:cBhvr additive="base">
                                        <p:cTn id="11" dur="500" fill="hold"/>
                                        <p:tgtEl>
                                          <p:spTgt spid="900100"/>
                                        </p:tgtEl>
                                        <p:attrNameLst>
                                          <p:attrName>ppt_x</p:attrName>
                                        </p:attrNameLst>
                                      </p:cBhvr>
                                      <p:tavLst>
                                        <p:tav tm="0">
                                          <p:val>
                                            <p:strVal val="1+#ppt_w/2"/>
                                          </p:val>
                                        </p:tav>
                                        <p:tav tm="100000">
                                          <p:val>
                                            <p:strVal val="#ppt_x"/>
                                          </p:val>
                                        </p:tav>
                                      </p:tavLst>
                                    </p:anim>
                                    <p:anim calcmode="lin" valueType="num">
                                      <p:cBhvr additive="base">
                                        <p:cTn id="12" dur="500" fill="hold"/>
                                        <p:tgtEl>
                                          <p:spTgt spid="900100"/>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00099">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0009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0009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0009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0099">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00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9"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66CC"/>
        </a:solidFill>
        <a:ln w="38100" cap="flat" cmpd="sng" algn="ctr">
          <a:solidFill>
            <a:schemeClr val="tx1"/>
          </a:solidFill>
          <a:prstDash val="solid"/>
          <a:round/>
          <a:headEnd type="none" w="med" len="med"/>
          <a:tailEnd type="none" w="med" len="med"/>
        </a:ln>
        <a:effectLst/>
      </a:spPr>
      <a:bodyPr vert="horz" wrap="none" lIns="90478" tIns="44445" rIns="90478" bIns="44445" numCol="1" anchor="ctr" anchorCtr="0" compatLnSpc="1">
        <a:prstTxWarp prst="textNoShape">
          <a:avLst/>
        </a:prstTxWarp>
      </a:bodyPr>
      <a:lstStyle>
        <a:defPPr marL="685800" marR="0" indent="-228600" algn="ctr" defTabSz="914400" rtl="0" eaLnBrk="0" fontAlgn="base" latinLnBrk="0" hangingPunct="0">
          <a:lnSpc>
            <a:spcPct val="80000"/>
          </a:lnSpc>
          <a:spcBef>
            <a:spcPct val="20000"/>
          </a:spcBef>
          <a:spcAft>
            <a:spcPct val="0"/>
          </a:spcAft>
          <a:buClrTx/>
          <a:buSzPct val="100000"/>
          <a:buFontTx/>
          <a:buNone/>
          <a:tabLst/>
          <a:defRPr kumimoji="0" lang="en-US" sz="2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FF66CC"/>
        </a:solidFill>
        <a:ln w="38100" cap="flat" cmpd="sng" algn="ctr">
          <a:solidFill>
            <a:schemeClr val="tx1"/>
          </a:solidFill>
          <a:prstDash val="solid"/>
          <a:round/>
          <a:headEnd type="none" w="med" len="med"/>
          <a:tailEnd type="none" w="med" len="med"/>
        </a:ln>
        <a:effectLst/>
      </a:spPr>
      <a:bodyPr vert="horz" wrap="none" lIns="90478" tIns="44445" rIns="90478" bIns="44445" numCol="1" anchor="ctr" anchorCtr="0" compatLnSpc="1">
        <a:prstTxWarp prst="textNoShape">
          <a:avLst/>
        </a:prstTxWarp>
      </a:bodyPr>
      <a:lstStyle>
        <a:defPPr marL="685800" marR="0" indent="-228600" algn="ctr" defTabSz="914400" rtl="0" eaLnBrk="0" fontAlgn="base" latinLnBrk="0" hangingPunct="0">
          <a:lnSpc>
            <a:spcPct val="80000"/>
          </a:lnSpc>
          <a:spcBef>
            <a:spcPct val="20000"/>
          </a:spcBef>
          <a:spcAft>
            <a:spcPct val="0"/>
          </a:spcAft>
          <a:buClrTx/>
          <a:buSzPct val="100000"/>
          <a:buFontTx/>
          <a:buNone/>
          <a:tabLst/>
          <a:defRPr kumimoji="0" lang="en-US" sz="2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1774</Words>
  <Application>Microsoft Macintosh PowerPoint</Application>
  <PresentationFormat>On-screen Show (4:3)</PresentationFormat>
  <Paragraphs>318</Paragraphs>
  <Slides>24</Slides>
  <Notes>17</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Office</vt:lpstr>
      <vt:lpstr>CS 162 Discussion Section Week 7 (10/28-11-1)</vt:lpstr>
      <vt:lpstr>Today’s Section</vt:lpstr>
      <vt:lpstr>Administrivia</vt:lpstr>
      <vt:lpstr>Quiz time….</vt:lpstr>
      <vt:lpstr>Lecture Review</vt:lpstr>
      <vt:lpstr>Properties of a Magnetic Hard Disk</vt:lpstr>
      <vt:lpstr>Magnetic Disk Characteristic</vt:lpstr>
      <vt:lpstr>Disk Scheduling</vt:lpstr>
      <vt:lpstr>Linked Allocation: File-Allocation Table (FAT)</vt:lpstr>
      <vt:lpstr>Multilevel Indexed Files (UNIX 4.1) </vt:lpstr>
      <vt:lpstr>Example of Multilevel Indexed Files</vt:lpstr>
      <vt:lpstr>How do we actually access files?</vt:lpstr>
      <vt:lpstr>Naming</vt:lpstr>
      <vt:lpstr>Directories</vt:lpstr>
      <vt:lpstr>Directory Structure</vt:lpstr>
      <vt:lpstr>Directory Structure (Con’t)</vt:lpstr>
      <vt:lpstr>Where are inodes stored?</vt:lpstr>
      <vt:lpstr>Where are inodes stored?</vt:lpstr>
      <vt:lpstr>Key-Value Store</vt:lpstr>
      <vt:lpstr>Challenges</vt:lpstr>
      <vt:lpstr>Discussion: Iterative vs. Recursive Query</vt:lpstr>
      <vt:lpstr>Quorum Consensus</vt:lpstr>
      <vt:lpstr>Quorum Consensus Example</vt:lpstr>
      <vt:lpstr>Quorum Consensus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162 Discussion Section Week 2 (9/16 – 9/20)</dc:title>
  <cp:lastModifiedBy>George Yiu</cp:lastModifiedBy>
  <cp:revision>86</cp:revision>
  <dcterms:modified xsi:type="dcterms:W3CDTF">2013-11-02T02:47:00Z</dcterms:modified>
</cp:coreProperties>
</file>