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1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12.xml" ContentType="application/vnd.openxmlformats-officedocument.theme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13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4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5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theme/theme16.xml" ContentType="application/vnd.openxmlformats-officedocument.theme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17.xml" ContentType="application/vnd.openxmlformats-officedocument.theme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theme/theme18.xml" ContentType="application/vnd.openxmlformats-officedocument.theme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19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0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21.xml" ContentType="application/vnd.openxmlformats-officedocument.theme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  <p:sldMasterId id="2147483711" r:id="rId2"/>
    <p:sldMasterId id="2147483725" r:id="rId3"/>
    <p:sldMasterId id="2147483739" r:id="rId4"/>
    <p:sldMasterId id="2147483753" r:id="rId5"/>
    <p:sldMasterId id="2147483767" r:id="rId6"/>
    <p:sldMasterId id="2147483781" r:id="rId7"/>
    <p:sldMasterId id="2147483795" r:id="rId8"/>
    <p:sldMasterId id="2147483809" r:id="rId9"/>
    <p:sldMasterId id="2147483823" r:id="rId10"/>
    <p:sldMasterId id="2147483837" r:id="rId11"/>
    <p:sldMasterId id="2147483851" r:id="rId12"/>
    <p:sldMasterId id="2147483865" r:id="rId13"/>
    <p:sldMasterId id="2147483879" r:id="rId14"/>
    <p:sldMasterId id="2147483893" r:id="rId15"/>
    <p:sldMasterId id="2147483907" r:id="rId16"/>
    <p:sldMasterId id="2147483921" r:id="rId17"/>
    <p:sldMasterId id="2147483935" r:id="rId18"/>
    <p:sldMasterId id="2147483949" r:id="rId19"/>
    <p:sldMasterId id="2147483963" r:id="rId20"/>
    <p:sldMasterId id="2147483977" r:id="rId21"/>
    <p:sldMasterId id="2147483991" r:id="rId22"/>
  </p:sldMasterIdLst>
  <p:notesMasterIdLst>
    <p:notesMasterId r:id="rId55"/>
  </p:notesMasterIdLst>
  <p:sldIdLst>
    <p:sldId id="256" r:id="rId23"/>
    <p:sldId id="257" r:id="rId24"/>
    <p:sldId id="258" r:id="rId25"/>
    <p:sldId id="259" r:id="rId26"/>
    <p:sldId id="328" r:id="rId27"/>
    <p:sldId id="342" r:id="rId28"/>
    <p:sldId id="261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30" r:id="rId42"/>
    <p:sldId id="331" r:id="rId43"/>
    <p:sldId id="343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40" r:id="rId52"/>
    <p:sldId id="341" r:id="rId53"/>
    <p:sldId id="286" r:id="rId5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89" autoAdjust="0"/>
  </p:normalViewPr>
  <p:slideViewPr>
    <p:cSldViewPr snapToGrid="0" snapToObjects="1">
      <p:cViewPr varScale="1">
        <p:scale>
          <a:sx n="85" d="100"/>
          <a:sy n="85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50" Type="http://schemas.openxmlformats.org/officeDocument/2006/relationships/slide" Target="slides/slide28.xml"/><Relationship Id="rId51" Type="http://schemas.openxmlformats.org/officeDocument/2006/relationships/slide" Target="slides/slide29.xml"/><Relationship Id="rId52" Type="http://schemas.openxmlformats.org/officeDocument/2006/relationships/slide" Target="slides/slide30.xml"/><Relationship Id="rId53" Type="http://schemas.openxmlformats.org/officeDocument/2006/relationships/slide" Target="slides/slide31.xml"/><Relationship Id="rId54" Type="http://schemas.openxmlformats.org/officeDocument/2006/relationships/slide" Target="slides/slide32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18.xml"/><Relationship Id="rId41" Type="http://schemas.openxmlformats.org/officeDocument/2006/relationships/slide" Target="slides/slide19.xml"/><Relationship Id="rId42" Type="http://schemas.openxmlformats.org/officeDocument/2006/relationships/slide" Target="slides/slide20.xml"/><Relationship Id="rId43" Type="http://schemas.openxmlformats.org/officeDocument/2006/relationships/slide" Target="slides/slide21.xml"/><Relationship Id="rId44" Type="http://schemas.openxmlformats.org/officeDocument/2006/relationships/slide" Target="slides/slide22.xml"/><Relationship Id="rId45" Type="http://schemas.openxmlformats.org/officeDocument/2006/relationships/slide" Target="slides/slide23.xml"/><Relationship Id="rId46" Type="http://schemas.openxmlformats.org/officeDocument/2006/relationships/slide" Target="slides/slide24.xml"/><Relationship Id="rId47" Type="http://schemas.openxmlformats.org/officeDocument/2006/relationships/slide" Target="slides/slide25.xml"/><Relationship Id="rId48" Type="http://schemas.openxmlformats.org/officeDocument/2006/relationships/slide" Target="slides/slide26.xml"/><Relationship Id="rId4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8.xml"/><Relationship Id="rId31" Type="http://schemas.openxmlformats.org/officeDocument/2006/relationships/slide" Target="slides/slide9.xml"/><Relationship Id="rId32" Type="http://schemas.openxmlformats.org/officeDocument/2006/relationships/slide" Target="slides/slide10.xml"/><Relationship Id="rId33" Type="http://schemas.openxmlformats.org/officeDocument/2006/relationships/slide" Target="slides/slide11.xml"/><Relationship Id="rId34" Type="http://schemas.openxmlformats.org/officeDocument/2006/relationships/slide" Target="slides/slide12.xml"/><Relationship Id="rId35" Type="http://schemas.openxmlformats.org/officeDocument/2006/relationships/slide" Target="slides/slide13.xml"/><Relationship Id="rId36" Type="http://schemas.openxmlformats.org/officeDocument/2006/relationships/slide" Target="slides/slide14.xml"/><Relationship Id="rId37" Type="http://schemas.openxmlformats.org/officeDocument/2006/relationships/slide" Target="slides/slide15.xml"/><Relationship Id="rId38" Type="http://schemas.openxmlformats.org/officeDocument/2006/relationships/slide" Target="slides/slide16.xml"/><Relationship Id="rId39" Type="http://schemas.openxmlformats.org/officeDocument/2006/relationships/slide" Target="slides/slide17.xml"/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" Target="slides/slide1.xml"/><Relationship Id="rId24" Type="http://schemas.openxmlformats.org/officeDocument/2006/relationships/slide" Target="slides/slide2.xml"/><Relationship Id="rId25" Type="http://schemas.openxmlformats.org/officeDocument/2006/relationships/slide" Target="slides/slide3.xml"/><Relationship Id="rId26" Type="http://schemas.openxmlformats.org/officeDocument/2006/relationships/slide" Target="slides/slide4.xml"/><Relationship Id="rId27" Type="http://schemas.openxmlformats.org/officeDocument/2006/relationships/slide" Target="slides/slide5.xml"/><Relationship Id="rId28" Type="http://schemas.openxmlformats.org/officeDocument/2006/relationships/slide" Target="slides/slide6.xml"/><Relationship Id="rId29" Type="http://schemas.openxmlformats.org/officeDocument/2006/relationships/slide" Target="slides/slide7.xml"/><Relationship Id="rId60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666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92DBEC8-EDF7-FB4E-844A-FD6119E745CC}" type="slidenum">
              <a:rPr lang="en-US" kern="12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C753A21-DBCD-DB4E-8969-319053160FD5}" type="slidenum">
              <a:rPr lang="en-US" kern="12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4982" y="692548"/>
            <a:ext cx="2604634" cy="3417094"/>
          </a:xfrm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4942" tIns="47471" rIns="94942" bIns="47471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Sp13 finished 20 mins early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Atomicity, Consistency, Isolation, Durability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True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False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True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False</a:t>
            </a:r>
          </a:p>
          <a:p>
            <a:endParaRPr lang="en-US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Atomicity, Consistency, Isolation, Durability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True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False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True</a:t>
            </a:r>
          </a:p>
          <a:p>
            <a:pPr marL="228600" indent="-228600">
              <a:buAutoNum type="arabicParenR"/>
            </a:pPr>
            <a:r>
              <a:rPr lang="en-US" dirty="0" smtClean="0">
                <a:ea typeface="MS PGothic" charset="0"/>
              </a:rPr>
              <a:t>False</a:t>
            </a:r>
          </a:p>
          <a:p>
            <a:endParaRPr lang="en-US" dirty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Data models: relational, also Document Model (encoded as XML)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D321608-B093-0D49-BD6E-5EE9F006A4F3}" type="slidenum">
              <a:rPr lang="en-US" kern="12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6116" y="692548"/>
            <a:ext cx="2603500" cy="3417094"/>
          </a:xfrm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81" y="4341813"/>
            <a:ext cx="5027839" cy="411559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165" tIns="48583" rIns="97165" bIns="48583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2pPr>
            <a:lvl3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3pPr>
            <a:lvl4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5pPr>
            <a:lvl6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6pPr>
            <a:lvl7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8pPr>
            <a:lvl9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129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834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52518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977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61617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571403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41769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035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6269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949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33413" y="6453188"/>
            <a:ext cx="2895600" cy="403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591AC-2995-2A45-9EF9-94A4784822A8}" type="slidenum">
              <a:rPr lang="en-US" sz="2400" b="1" kern="1200" smtClean="0">
                <a:latin typeface="Comic Sans MS" charset="0"/>
                <a:ea typeface="MS PGothic" charset="0"/>
                <a:cs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82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056309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399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3.xml"/><Relationship Id="rId14" Type="http://schemas.openxmlformats.org/officeDocument/2006/relationships/theme" Target="../theme/theme10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4.xml"/><Relationship Id="rId12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6.xml"/><Relationship Id="rId14" Type="http://schemas.openxmlformats.org/officeDocument/2006/relationships/theme" Target="../theme/theme11.xml"/><Relationship Id="rId1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31.xml"/><Relationship Id="rId9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3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49.xml"/><Relationship Id="rId14" Type="http://schemas.openxmlformats.org/officeDocument/2006/relationships/theme" Target="../theme/theme12.xml"/><Relationship Id="rId1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46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0.xml"/><Relationship Id="rId12" Type="http://schemas.openxmlformats.org/officeDocument/2006/relationships/slideLayout" Target="../slideLayouts/slideLayout161.xml"/><Relationship Id="rId13" Type="http://schemas.openxmlformats.org/officeDocument/2006/relationships/slideLayout" Target="../slideLayouts/slideLayout162.xml"/><Relationship Id="rId14" Type="http://schemas.openxmlformats.org/officeDocument/2006/relationships/theme" Target="../theme/theme13.xml"/><Relationship Id="rId1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59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3.xml"/><Relationship Id="rId12" Type="http://schemas.openxmlformats.org/officeDocument/2006/relationships/slideLayout" Target="../slideLayouts/slideLayout174.xml"/><Relationship Id="rId13" Type="http://schemas.openxmlformats.org/officeDocument/2006/relationships/slideLayout" Target="../slideLayouts/slideLayout175.xml"/><Relationship Id="rId14" Type="http://schemas.openxmlformats.org/officeDocument/2006/relationships/theme" Target="../theme/theme14.xml"/><Relationship Id="rId1" Type="http://schemas.openxmlformats.org/officeDocument/2006/relationships/slideLayout" Target="../slideLayouts/slideLayout163.xml"/><Relationship Id="rId2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69.xml"/><Relationship Id="rId8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2.xml"/></Relationships>
</file>

<file path=ppt/slideMasters/_rels/slideMaster1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6.xml"/><Relationship Id="rId12" Type="http://schemas.openxmlformats.org/officeDocument/2006/relationships/slideLayout" Target="../slideLayouts/slideLayout187.xml"/><Relationship Id="rId13" Type="http://schemas.openxmlformats.org/officeDocument/2006/relationships/slideLayout" Target="../slideLayouts/slideLayout188.xml"/><Relationship Id="rId14" Type="http://schemas.openxmlformats.org/officeDocument/2006/relationships/theme" Target="../theme/theme15.xml"/><Relationship Id="rId1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80.xml"/><Relationship Id="rId6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2.xml"/><Relationship Id="rId8" Type="http://schemas.openxmlformats.org/officeDocument/2006/relationships/slideLayout" Target="../slideLayouts/slideLayout183.xml"/><Relationship Id="rId9" Type="http://schemas.openxmlformats.org/officeDocument/2006/relationships/slideLayout" Target="../slideLayouts/slideLayout184.xml"/><Relationship Id="rId10" Type="http://schemas.openxmlformats.org/officeDocument/2006/relationships/slideLayout" Target="../slideLayouts/slideLayout185.xml"/></Relationships>
</file>

<file path=ppt/slideMasters/_rels/slideMaster1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9.xml"/><Relationship Id="rId12" Type="http://schemas.openxmlformats.org/officeDocument/2006/relationships/slideLayout" Target="../slideLayouts/slideLayout200.xml"/><Relationship Id="rId13" Type="http://schemas.openxmlformats.org/officeDocument/2006/relationships/slideLayout" Target="../slideLayouts/slideLayout201.xml"/><Relationship Id="rId14" Type="http://schemas.openxmlformats.org/officeDocument/2006/relationships/theme" Target="../theme/theme16.xml"/><Relationship Id="rId1" Type="http://schemas.openxmlformats.org/officeDocument/2006/relationships/slideLayout" Target="../slideLayouts/slideLayout189.xml"/><Relationship Id="rId2" Type="http://schemas.openxmlformats.org/officeDocument/2006/relationships/slideLayout" Target="../slideLayouts/slideLayout190.xml"/><Relationship Id="rId3" Type="http://schemas.openxmlformats.org/officeDocument/2006/relationships/slideLayout" Target="../slideLayouts/slideLayout191.xml"/><Relationship Id="rId4" Type="http://schemas.openxmlformats.org/officeDocument/2006/relationships/slideLayout" Target="../slideLayouts/slideLayout192.xml"/><Relationship Id="rId5" Type="http://schemas.openxmlformats.org/officeDocument/2006/relationships/slideLayout" Target="../slideLayouts/slideLayout193.xml"/><Relationship Id="rId6" Type="http://schemas.openxmlformats.org/officeDocument/2006/relationships/slideLayout" Target="../slideLayouts/slideLayout194.xml"/><Relationship Id="rId7" Type="http://schemas.openxmlformats.org/officeDocument/2006/relationships/slideLayout" Target="../slideLayouts/slideLayout195.xml"/><Relationship Id="rId8" Type="http://schemas.openxmlformats.org/officeDocument/2006/relationships/slideLayout" Target="../slideLayouts/slideLayout196.xml"/><Relationship Id="rId9" Type="http://schemas.openxmlformats.org/officeDocument/2006/relationships/slideLayout" Target="../slideLayouts/slideLayout197.xml"/><Relationship Id="rId10" Type="http://schemas.openxmlformats.org/officeDocument/2006/relationships/slideLayout" Target="../slideLayouts/slideLayout198.xml"/></Relationships>
</file>

<file path=ppt/slideMasters/_rels/slideMaster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2.xml"/><Relationship Id="rId12" Type="http://schemas.openxmlformats.org/officeDocument/2006/relationships/slideLayout" Target="../slideLayouts/slideLayout213.xml"/><Relationship Id="rId13" Type="http://schemas.openxmlformats.org/officeDocument/2006/relationships/slideLayout" Target="../slideLayouts/slideLayout214.xml"/><Relationship Id="rId14" Type="http://schemas.openxmlformats.org/officeDocument/2006/relationships/theme" Target="../theme/theme17.xml"/><Relationship Id="rId1" Type="http://schemas.openxmlformats.org/officeDocument/2006/relationships/slideLayout" Target="../slideLayouts/slideLayout202.xml"/><Relationship Id="rId2" Type="http://schemas.openxmlformats.org/officeDocument/2006/relationships/slideLayout" Target="../slideLayouts/slideLayout203.xml"/><Relationship Id="rId3" Type="http://schemas.openxmlformats.org/officeDocument/2006/relationships/slideLayout" Target="../slideLayouts/slideLayout204.xml"/><Relationship Id="rId4" Type="http://schemas.openxmlformats.org/officeDocument/2006/relationships/slideLayout" Target="../slideLayouts/slideLayout205.xml"/><Relationship Id="rId5" Type="http://schemas.openxmlformats.org/officeDocument/2006/relationships/slideLayout" Target="../slideLayouts/slideLayout206.xml"/><Relationship Id="rId6" Type="http://schemas.openxmlformats.org/officeDocument/2006/relationships/slideLayout" Target="../slideLayouts/slideLayout207.xml"/><Relationship Id="rId7" Type="http://schemas.openxmlformats.org/officeDocument/2006/relationships/slideLayout" Target="../slideLayouts/slideLayout208.xml"/><Relationship Id="rId8" Type="http://schemas.openxmlformats.org/officeDocument/2006/relationships/slideLayout" Target="../slideLayouts/slideLayout209.xml"/><Relationship Id="rId9" Type="http://schemas.openxmlformats.org/officeDocument/2006/relationships/slideLayout" Target="../slideLayouts/slideLayout210.xml"/><Relationship Id="rId10" Type="http://schemas.openxmlformats.org/officeDocument/2006/relationships/slideLayout" Target="../slideLayouts/slideLayout211.xml"/></Relationships>
</file>

<file path=ppt/slideMasters/_rels/slideMaster1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5.xml"/><Relationship Id="rId12" Type="http://schemas.openxmlformats.org/officeDocument/2006/relationships/slideLayout" Target="../slideLayouts/slideLayout226.xml"/><Relationship Id="rId13" Type="http://schemas.openxmlformats.org/officeDocument/2006/relationships/slideLayout" Target="../slideLayouts/slideLayout227.xml"/><Relationship Id="rId14" Type="http://schemas.openxmlformats.org/officeDocument/2006/relationships/theme" Target="../theme/theme18.xml"/><Relationship Id="rId1" Type="http://schemas.openxmlformats.org/officeDocument/2006/relationships/slideLayout" Target="../slideLayouts/slideLayout215.xml"/><Relationship Id="rId2" Type="http://schemas.openxmlformats.org/officeDocument/2006/relationships/slideLayout" Target="../slideLayouts/slideLayout216.xml"/><Relationship Id="rId3" Type="http://schemas.openxmlformats.org/officeDocument/2006/relationships/slideLayout" Target="../slideLayouts/slideLayout217.xml"/><Relationship Id="rId4" Type="http://schemas.openxmlformats.org/officeDocument/2006/relationships/slideLayout" Target="../slideLayouts/slideLayout218.xml"/><Relationship Id="rId5" Type="http://schemas.openxmlformats.org/officeDocument/2006/relationships/slideLayout" Target="../slideLayouts/slideLayout219.xml"/><Relationship Id="rId6" Type="http://schemas.openxmlformats.org/officeDocument/2006/relationships/slideLayout" Target="../slideLayouts/slideLayout220.xml"/><Relationship Id="rId7" Type="http://schemas.openxmlformats.org/officeDocument/2006/relationships/slideLayout" Target="../slideLayouts/slideLayout221.xml"/><Relationship Id="rId8" Type="http://schemas.openxmlformats.org/officeDocument/2006/relationships/slideLayout" Target="../slideLayouts/slideLayout222.xml"/><Relationship Id="rId9" Type="http://schemas.openxmlformats.org/officeDocument/2006/relationships/slideLayout" Target="../slideLayouts/slideLayout223.xml"/><Relationship Id="rId10" Type="http://schemas.openxmlformats.org/officeDocument/2006/relationships/slideLayout" Target="../slideLayouts/slideLayout224.xml"/></Relationships>
</file>

<file path=ppt/slideMasters/_rels/slideMaster1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8.xml"/><Relationship Id="rId12" Type="http://schemas.openxmlformats.org/officeDocument/2006/relationships/slideLayout" Target="../slideLayouts/slideLayout239.xml"/><Relationship Id="rId13" Type="http://schemas.openxmlformats.org/officeDocument/2006/relationships/slideLayout" Target="../slideLayouts/slideLayout240.xml"/><Relationship Id="rId14" Type="http://schemas.openxmlformats.org/officeDocument/2006/relationships/theme" Target="../theme/theme19.xml"/><Relationship Id="rId1" Type="http://schemas.openxmlformats.org/officeDocument/2006/relationships/slideLayout" Target="../slideLayouts/slideLayout228.xml"/><Relationship Id="rId2" Type="http://schemas.openxmlformats.org/officeDocument/2006/relationships/slideLayout" Target="../slideLayouts/slideLayout229.xml"/><Relationship Id="rId3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4.xml"/><Relationship Id="rId8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37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_rels/slideMaster2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1.xml"/><Relationship Id="rId12" Type="http://schemas.openxmlformats.org/officeDocument/2006/relationships/slideLayout" Target="../slideLayouts/slideLayout252.xml"/><Relationship Id="rId13" Type="http://schemas.openxmlformats.org/officeDocument/2006/relationships/slideLayout" Target="../slideLayouts/slideLayout253.xml"/><Relationship Id="rId14" Type="http://schemas.openxmlformats.org/officeDocument/2006/relationships/theme" Target="../theme/theme20.xml"/><Relationship Id="rId1" Type="http://schemas.openxmlformats.org/officeDocument/2006/relationships/slideLayout" Target="../slideLayouts/slideLayout241.xml"/><Relationship Id="rId2" Type="http://schemas.openxmlformats.org/officeDocument/2006/relationships/slideLayout" Target="../slideLayouts/slideLayout242.xml"/><Relationship Id="rId3" Type="http://schemas.openxmlformats.org/officeDocument/2006/relationships/slideLayout" Target="../slideLayouts/slideLayout243.xml"/><Relationship Id="rId4" Type="http://schemas.openxmlformats.org/officeDocument/2006/relationships/slideLayout" Target="../slideLayouts/slideLayout244.xml"/><Relationship Id="rId5" Type="http://schemas.openxmlformats.org/officeDocument/2006/relationships/slideLayout" Target="../slideLayouts/slideLayout245.xml"/><Relationship Id="rId6" Type="http://schemas.openxmlformats.org/officeDocument/2006/relationships/slideLayout" Target="../slideLayouts/slideLayout246.xml"/><Relationship Id="rId7" Type="http://schemas.openxmlformats.org/officeDocument/2006/relationships/slideLayout" Target="../slideLayouts/slideLayout247.xml"/><Relationship Id="rId8" Type="http://schemas.openxmlformats.org/officeDocument/2006/relationships/slideLayout" Target="../slideLayouts/slideLayout248.xml"/><Relationship Id="rId9" Type="http://schemas.openxmlformats.org/officeDocument/2006/relationships/slideLayout" Target="../slideLayouts/slideLayout249.xml"/><Relationship Id="rId10" Type="http://schemas.openxmlformats.org/officeDocument/2006/relationships/slideLayout" Target="../slideLayouts/slideLayout250.xml"/></Relationships>
</file>

<file path=ppt/slideMasters/_rels/slideMaster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4.xml"/><Relationship Id="rId12" Type="http://schemas.openxmlformats.org/officeDocument/2006/relationships/slideLayout" Target="../slideLayouts/slideLayout265.xml"/><Relationship Id="rId13" Type="http://schemas.openxmlformats.org/officeDocument/2006/relationships/slideLayout" Target="../slideLayouts/slideLayout266.xml"/><Relationship Id="rId14" Type="http://schemas.openxmlformats.org/officeDocument/2006/relationships/theme" Target="../theme/theme21.xml"/><Relationship Id="rId1" Type="http://schemas.openxmlformats.org/officeDocument/2006/relationships/slideLayout" Target="../slideLayouts/slideLayout254.xml"/><Relationship Id="rId2" Type="http://schemas.openxmlformats.org/officeDocument/2006/relationships/slideLayout" Target="../slideLayouts/slideLayout255.xml"/><Relationship Id="rId3" Type="http://schemas.openxmlformats.org/officeDocument/2006/relationships/slideLayout" Target="../slideLayouts/slideLayout256.xml"/><Relationship Id="rId4" Type="http://schemas.openxmlformats.org/officeDocument/2006/relationships/slideLayout" Target="../slideLayouts/slideLayout257.xml"/><Relationship Id="rId5" Type="http://schemas.openxmlformats.org/officeDocument/2006/relationships/slideLayout" Target="../slideLayouts/slideLayout258.xml"/><Relationship Id="rId6" Type="http://schemas.openxmlformats.org/officeDocument/2006/relationships/slideLayout" Target="../slideLayouts/slideLayout259.xml"/><Relationship Id="rId7" Type="http://schemas.openxmlformats.org/officeDocument/2006/relationships/slideLayout" Target="../slideLayouts/slideLayout260.xml"/><Relationship Id="rId8" Type="http://schemas.openxmlformats.org/officeDocument/2006/relationships/slideLayout" Target="../slideLayouts/slideLayout261.xml"/><Relationship Id="rId9" Type="http://schemas.openxmlformats.org/officeDocument/2006/relationships/slideLayout" Target="../slideLayouts/slideLayout262.xml"/><Relationship Id="rId10" Type="http://schemas.openxmlformats.org/officeDocument/2006/relationships/slideLayout" Target="../slideLayouts/slideLayout263.xml"/></Relationships>
</file>

<file path=ppt/slideMasters/_rels/slideMaster2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7.xml"/><Relationship Id="rId12" Type="http://schemas.openxmlformats.org/officeDocument/2006/relationships/slideLayout" Target="../slideLayouts/slideLayout278.xml"/><Relationship Id="rId13" Type="http://schemas.openxmlformats.org/officeDocument/2006/relationships/slideLayout" Target="../slideLayouts/slideLayout279.xml"/><Relationship Id="rId14" Type="http://schemas.openxmlformats.org/officeDocument/2006/relationships/theme" Target="../theme/theme22.xml"/><Relationship Id="rId1" Type="http://schemas.openxmlformats.org/officeDocument/2006/relationships/slideLayout" Target="../slideLayouts/slideLayout267.xml"/><Relationship Id="rId2" Type="http://schemas.openxmlformats.org/officeDocument/2006/relationships/slideLayout" Target="../slideLayouts/slideLayout268.xml"/><Relationship Id="rId3" Type="http://schemas.openxmlformats.org/officeDocument/2006/relationships/slideLayout" Target="../slideLayouts/slideLayout269.xml"/><Relationship Id="rId4" Type="http://schemas.openxmlformats.org/officeDocument/2006/relationships/slideLayout" Target="../slideLayouts/slideLayout270.xml"/><Relationship Id="rId5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2.xml"/><Relationship Id="rId7" Type="http://schemas.openxmlformats.org/officeDocument/2006/relationships/slideLayout" Target="../slideLayouts/slideLayout273.xml"/><Relationship Id="rId8" Type="http://schemas.openxmlformats.org/officeDocument/2006/relationships/slideLayout" Target="../slideLayouts/slideLayout274.xml"/><Relationship Id="rId9" Type="http://schemas.openxmlformats.org/officeDocument/2006/relationships/slideLayout" Target="../slideLayouts/slideLayout275.xml"/><Relationship Id="rId10" Type="http://schemas.openxmlformats.org/officeDocument/2006/relationships/slideLayout" Target="../slideLayouts/slideLayout27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theme" Target="../theme/theme6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<Relationship Id="rId14" Type="http://schemas.openxmlformats.org/officeDocument/2006/relationships/theme" Target="../theme/theme7.xml"/><Relationship Id="rId1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97.xml"/><Relationship Id="rId14" Type="http://schemas.openxmlformats.org/officeDocument/2006/relationships/theme" Target="../theme/theme8.xml"/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1.xml"/><Relationship Id="rId8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0.xml"/><Relationship Id="rId14" Type="http://schemas.openxmlformats.org/officeDocument/2006/relationships/theme" Target="../theme/theme9.xml"/><Relationship Id="rId1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9.xml"/><Relationship Id="rId3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4.xml"/><Relationship Id="rId8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  <p:sldLayoutId id="2147484004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18.</a:t>
            </a:r>
            <a:fld id="{FB2398EF-E33C-B74F-B41D-86214C91E68A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69938" cy="307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11/6/13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6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5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5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660897" y="1705934"/>
            <a:ext cx="7772400" cy="30307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CS 162</a:t>
            </a:r>
          </a:p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Discussion Section</a:t>
            </a:r>
            <a:b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Week </a:t>
            </a:r>
            <a:r>
              <a:rPr lang="en-US" b="0" dirty="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/>
            </a:r>
            <a:b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-US" b="0" dirty="0" smtClean="0"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/</a:t>
            </a:r>
            <a:r>
              <a:rPr lang="en-US" b="0" dirty="0" smtClean="0"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– 1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</a:t>
            </a:r>
            <a:r>
              <a:rPr lang="en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/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15</a:t>
            </a:r>
            <a:endParaRPr lang="en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kern="120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What is a Database </a:t>
            </a:r>
            <a:r>
              <a:rPr lang="en-US" u="sng">
                <a:latin typeface="Helvetica" charset="0"/>
                <a:ea typeface="MS PGothic" charset="0"/>
              </a:rPr>
              <a:t>System</a:t>
            </a:r>
            <a:r>
              <a:rPr lang="en-US">
                <a:latin typeface="Helvetica" charset="0"/>
                <a:ea typeface="MS PGothic" charset="0"/>
              </a:rPr>
              <a:t>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5562600"/>
          </a:xfrm>
          <a:noFill/>
        </p:spPr>
        <p:txBody>
          <a:bodyPr/>
          <a:lstStyle/>
          <a:p>
            <a:pPr lvl="1">
              <a:buFontTx/>
              <a:buNone/>
            </a:pPr>
            <a:endParaRPr lang="en-US" sz="2000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A</a:t>
            </a:r>
            <a:r>
              <a:rPr lang="en-US" b="1">
                <a:latin typeface="Helvetica" charset="0"/>
                <a:ea typeface="MS PGothic" charset="0"/>
              </a:rPr>
              <a:t> Database Management System (DBMS) </a:t>
            </a:r>
            <a:r>
              <a:rPr lang="en-US">
                <a:latin typeface="Helvetica" charset="0"/>
                <a:ea typeface="MS PGothic" charset="0"/>
              </a:rPr>
              <a:t>is a software system designed to </a:t>
            </a:r>
            <a:r>
              <a:rPr lang="en-US">
                <a:solidFill>
                  <a:srgbClr val="FC0128"/>
                </a:solidFill>
                <a:latin typeface="Helvetica" charset="0"/>
                <a:ea typeface="MS PGothic" charset="0"/>
              </a:rPr>
              <a:t>store, manage, and facilitate access to</a:t>
            </a:r>
            <a:r>
              <a:rPr lang="en-US">
                <a:latin typeface="Helvetica" charset="0"/>
                <a:ea typeface="MS PGothic" charset="0"/>
              </a:rPr>
              <a:t> databases.</a:t>
            </a:r>
          </a:p>
          <a:p>
            <a:endParaRPr lang="en-US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A DBMS provides: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Data Definition Language (DDL)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Define relations, schema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Data Manipulation Language (DML)</a:t>
            </a:r>
          </a:p>
          <a:p>
            <a:pPr lvl="2"/>
            <a:r>
              <a:rPr lang="en-US">
                <a:latin typeface="Helvetica" charset="0"/>
                <a:ea typeface="MS PGothic" charset="0"/>
              </a:rPr>
              <a:t>Queries – to retrieve, analyze and modify data.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Guarantees about durability, concurrency, semantics, etc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562600" y="4419600"/>
            <a:ext cx="2514600" cy="12954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391400" cy="6096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Key Concepts: Queries, Query Plans, and Operators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152400" y="3819525"/>
            <a:ext cx="4572000" cy="1819275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5000"/>
              </a:spcAft>
              <a:buFontTx/>
              <a:buNone/>
            </a:pPr>
            <a:r>
              <a:rPr lang="en-US" sz="2800">
                <a:latin typeface="Helvetica" charset="0"/>
                <a:ea typeface="MS PGothic" charset="0"/>
              </a:rPr>
              <a:t>   System handles query plan generation &amp; optimization; ensures </a:t>
            </a:r>
            <a:r>
              <a:rPr lang="en-US" sz="2800">
                <a:solidFill>
                  <a:schemeClr val="hlink"/>
                </a:solidFill>
                <a:latin typeface="Helvetica" charset="0"/>
                <a:ea typeface="MS PGothic" charset="0"/>
              </a:rPr>
              <a:t>correct </a:t>
            </a:r>
            <a:r>
              <a:rPr lang="en-US" sz="2800">
                <a:latin typeface="Helvetica" charset="0"/>
                <a:ea typeface="MS PGothic" charset="0"/>
              </a:rPr>
              <a:t>execution.</a:t>
            </a:r>
            <a:r>
              <a:rPr lang="en-US" sz="2000">
                <a:latin typeface="Helvetica" charset="0"/>
                <a:ea typeface="MS PGothic" charset="0"/>
              </a:rPr>
              <a:t> 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04800" y="1295400"/>
            <a:ext cx="3810000" cy="2286000"/>
          </a:xfrm>
          <a:prstGeom prst="rect">
            <a:avLst/>
          </a:prstGeom>
          <a:solidFill>
            <a:schemeClr val="bg1"/>
          </a:solidFill>
          <a:ln w="9525">
            <a:solidFill>
              <a:srgbClr val="C40B12"/>
            </a:solidFill>
            <a:miter lim="800000"/>
            <a:headEnd/>
            <a:tailEnd/>
          </a:ln>
        </p:spPr>
        <p:txBody>
          <a:bodyPr/>
          <a:lstStyle/>
          <a:p>
            <a:pPr marL="800100" lvl="1" indent="-342900" fontAlgn="base">
              <a:lnSpc>
                <a:spcPct val="90000"/>
              </a:lnSpc>
              <a:spcBef>
                <a:spcPct val="10000"/>
              </a:spcBef>
              <a:spcAft>
                <a:spcPct val="5000"/>
              </a:spcAft>
            </a:pPr>
            <a:r>
              <a:rPr lang="en-US" sz="2000" b="1" kern="1200" smtClean="0">
                <a:latin typeface="Lucida Sans Unicode" charset="0"/>
                <a:ea typeface="MS PGothic" charset="0"/>
                <a:cs typeface="MS PGothic" charset="0"/>
              </a:rPr>
              <a:t>SELECT sid, name, gpa</a:t>
            </a:r>
          </a:p>
          <a:p>
            <a:pPr marL="800100" lvl="1" indent="-342900" fontAlgn="base">
              <a:lnSpc>
                <a:spcPct val="90000"/>
              </a:lnSpc>
              <a:spcBef>
                <a:spcPct val="10000"/>
              </a:spcBef>
              <a:spcAft>
                <a:spcPct val="5000"/>
              </a:spcAft>
            </a:pPr>
            <a:r>
              <a:rPr lang="en-US" sz="2000" b="1" kern="1200" smtClean="0">
                <a:latin typeface="Lucida Sans Unicode" charset="0"/>
                <a:ea typeface="MS PGothic" charset="0"/>
                <a:cs typeface="MS PGothic" charset="0"/>
              </a:rPr>
              <a:t>FROM Students S</a:t>
            </a:r>
          </a:p>
          <a:p>
            <a:pPr marL="800100" lvl="1" indent="-342900" fontAlgn="base">
              <a:lnSpc>
                <a:spcPct val="90000"/>
              </a:lnSpc>
              <a:spcBef>
                <a:spcPct val="10000"/>
              </a:spcBef>
              <a:spcAft>
                <a:spcPct val="5000"/>
              </a:spcAft>
            </a:pPr>
            <a:r>
              <a:rPr lang="en-US" sz="2000" b="1" kern="1200" smtClean="0">
                <a:latin typeface="Lucida Sans Unicode" charset="0"/>
                <a:ea typeface="MS PGothic" charset="0"/>
                <a:cs typeface="MS PGothic" charset="0"/>
              </a:rPr>
              <a:t>WHERE S.gpa &gt; 3</a:t>
            </a:r>
            <a:endParaRPr lang="en-US" sz="1800" b="1" kern="1200" smtClean="0">
              <a:latin typeface="Tahoma" charset="0"/>
              <a:ea typeface="MS PGothic" charset="0"/>
              <a:cs typeface="MS PGothic" charset="0"/>
            </a:endParaRPr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4572000" y="1295400"/>
            <a:ext cx="4038600" cy="297180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endParaRPr lang="en-US" sz="2400" b="1" kern="1200">
              <a:effectLst>
                <a:outerShdw blurRad="38100" dist="38100" dir="2700000" algn="tl">
                  <a:srgbClr val="DDDDDD"/>
                </a:outerShdw>
              </a:effectLst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867400" y="3581400"/>
            <a:ext cx="1600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</a:pPr>
            <a:r>
              <a:rPr lang="en-US" kern="1200" smtClean="0">
                <a:solidFill>
                  <a:srgbClr val="C40B1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Students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137275" y="2667000"/>
            <a:ext cx="1092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</a:pPr>
            <a:r>
              <a:rPr lang="en-US" kern="120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</a:rPr>
              <a:t>Select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5854700" y="1763713"/>
            <a:ext cx="168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fontAlgn="base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r>
              <a:rPr lang="en-US" kern="120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Helvetica" charset="0"/>
                <a:sym typeface="Symbol" charset="0"/>
              </a:rPr>
              <a:t>Projection</a:t>
            </a:r>
            <a:endParaRPr lang="en-US" kern="120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Helvetica" charset="0"/>
            </a:endParaRPr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6705600" y="3124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6395" name="Line 17"/>
          <p:cNvSpPr>
            <a:spLocks noChangeShapeType="1"/>
          </p:cNvSpPr>
          <p:nvPr/>
        </p:nvSpPr>
        <p:spPr bwMode="auto">
          <a:xfrm>
            <a:off x="6705600" y="2209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5638800" y="4800600"/>
            <a:ext cx="236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2563" algn="ctr" fontAlgn="base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endParaRPr lang="en-US" sz="2000" b="1" kern="1200" dirty="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ea typeface="ＭＳ Ｐゴシック" charset="0"/>
              <a:cs typeface="Helvetica" charset="0"/>
            </a:endParaRPr>
          </a:p>
          <a:p>
            <a:pPr marL="182563" algn="ctr" fontAlgn="base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r>
              <a:rPr lang="en-US" sz="2000" b="1" kern="1200" dirty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0"/>
                <a:cs typeface="Helvetica" charset="0"/>
              </a:rPr>
              <a:t>Students</a:t>
            </a:r>
          </a:p>
          <a:p>
            <a:pPr marL="182563" algn="ctr" fontAlgn="base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r>
              <a:rPr lang="en-US" sz="2000" b="1" kern="1200" dirty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0"/>
                <a:cs typeface="Helvetica" charset="0"/>
              </a:rPr>
              <a:t>Courses</a:t>
            </a:r>
          </a:p>
          <a:p>
            <a:pPr marL="182563" algn="ctr" fontAlgn="base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Times New Roman" charset="0"/>
              <a:buNone/>
              <a:defRPr/>
            </a:pPr>
            <a:r>
              <a:rPr lang="en-US" sz="2000" b="1" kern="1200" dirty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0"/>
                <a:cs typeface="Helvetica" charset="0"/>
              </a:rPr>
              <a:t>Enrolled</a:t>
            </a:r>
            <a:endParaRPr lang="en-US" sz="2400" b="1" kern="1200" dirty="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ea typeface="ＭＳ Ｐゴシック" charset="0"/>
              <a:cs typeface="Helvetica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1524000" y="5791200"/>
            <a:ext cx="5943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smtClean="0">
                <a:latin typeface="Helvetica" charset="0"/>
                <a:ea typeface="MS PGothic" charset="0"/>
                <a:cs typeface="MS PGothic" charset="0"/>
              </a:rPr>
              <a:t>Select all students with GPA &gt; 3.0 </a:t>
            </a:r>
          </a:p>
        </p:txBody>
      </p:sp>
      <p:sp>
        <p:nvSpPr>
          <p:cNvPr id="46" name="Rectangular Callout 45"/>
          <p:cNvSpPr>
            <a:spLocks noChangeArrowheads="1"/>
          </p:cNvSpPr>
          <p:nvPr/>
        </p:nvSpPr>
        <p:spPr bwMode="auto">
          <a:xfrm>
            <a:off x="7391400" y="2438400"/>
            <a:ext cx="1600200" cy="914400"/>
          </a:xfrm>
          <a:prstGeom prst="wedgeRectCallout">
            <a:avLst>
              <a:gd name="adj1" fmla="val -65065"/>
              <a:gd name="adj2" fmla="val -2074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smtClean="0">
                <a:latin typeface="Helvetica" charset="0"/>
                <a:ea typeface="MS PGothic" charset="0"/>
                <a:cs typeface="MS PGothic" charset="0"/>
              </a:rPr>
              <a:t>Select all students with GPA&gt;3 </a:t>
            </a:r>
          </a:p>
        </p:txBody>
      </p:sp>
      <p:sp>
        <p:nvSpPr>
          <p:cNvPr id="48" name="Rectangular Callout 47"/>
          <p:cNvSpPr>
            <a:spLocks noChangeArrowheads="1"/>
          </p:cNvSpPr>
          <p:nvPr/>
        </p:nvSpPr>
        <p:spPr bwMode="auto">
          <a:xfrm>
            <a:off x="6934200" y="762000"/>
            <a:ext cx="2133600" cy="914400"/>
          </a:xfrm>
          <a:prstGeom prst="wedgeRectCallout">
            <a:avLst>
              <a:gd name="adj1" fmla="val -66917"/>
              <a:gd name="adj2" fmla="val 57648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smtClean="0">
                <a:latin typeface="Helvetica" charset="0"/>
                <a:ea typeface="MS PGothic" charset="0"/>
                <a:cs typeface="MS PGothic" charset="0"/>
              </a:rPr>
              <a:t>Pick columns:(sid, name, gpa)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45" grpId="0" animBg="1"/>
      <p:bldP spid="46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MS PGothic" charset="0"/>
              </a:rPr>
              <a:t>Key concept: Transaction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20574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MS PGothic" charset="0"/>
              </a:rPr>
              <a:t>An </a:t>
            </a:r>
            <a:r>
              <a:rPr lang="en-US">
                <a:solidFill>
                  <a:srgbClr val="FC0128"/>
                </a:solidFill>
                <a:latin typeface="Helvetica" charset="0"/>
                <a:ea typeface="MS PGothic" charset="0"/>
              </a:rPr>
              <a:t>atomic sequence</a:t>
            </a:r>
            <a:r>
              <a:rPr lang="en-US">
                <a:latin typeface="Helvetica" charset="0"/>
                <a:ea typeface="MS PGothic" charset="0"/>
              </a:rPr>
              <a:t> of database actions (reads/writes)</a:t>
            </a:r>
          </a:p>
          <a:p>
            <a:pPr eaLnBrk="1" hangingPunct="1"/>
            <a:r>
              <a:rPr lang="en-US">
                <a:latin typeface="Helvetica" charset="0"/>
                <a:ea typeface="MS PGothic" charset="0"/>
              </a:rPr>
              <a:t>Takes DB from one </a:t>
            </a:r>
            <a:r>
              <a:rPr lang="en-US">
                <a:solidFill>
                  <a:srgbClr val="FC0128"/>
                </a:solidFill>
                <a:latin typeface="Helvetica" charset="0"/>
                <a:ea typeface="MS PGothic" charset="0"/>
              </a:rPr>
              <a:t>consistent state</a:t>
            </a:r>
            <a:r>
              <a:rPr lang="en-US">
                <a:latin typeface="Helvetica" charset="0"/>
                <a:ea typeface="MS PGothic" charset="0"/>
              </a:rPr>
              <a:t> to another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09600" y="4495800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4813300"/>
            <a:ext cx="257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  <a:latin typeface="Helvetica" charset="0"/>
              </a:rPr>
              <a:t>consistent state 1</a:t>
            </a:r>
            <a:endParaRPr lang="en-US" b="0" kern="1200" smtClean="0">
              <a:solidFill>
                <a:srgbClr val="00AE00"/>
              </a:solidFill>
              <a:latin typeface="Helvetica" charset="0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638800" y="4495800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4813300"/>
            <a:ext cx="257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  <a:latin typeface="Helvetica" charset="0"/>
              </a:rPr>
              <a:t>consistent state 2</a:t>
            </a:r>
            <a:endParaRPr lang="en-US" b="0" kern="1200" smtClean="0">
              <a:solidFill>
                <a:srgbClr val="00AE00"/>
              </a:solidFill>
              <a:latin typeface="Helvetica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429000" y="5029200"/>
            <a:ext cx="2209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657600" y="4516438"/>
            <a:ext cx="169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FF0000"/>
                </a:solidFill>
                <a:latin typeface="Helvetica" charset="0"/>
              </a:rPr>
              <a:t>transaction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Concurrent Execution &amp; Transactions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48768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Concurrent execution essential for good performance</a:t>
            </a:r>
          </a:p>
          <a:p>
            <a:pPr lvl="1">
              <a:buSzPct val="75000"/>
            </a:pPr>
            <a:r>
              <a:rPr lang="en-US">
                <a:latin typeface="Tahoma" charset="0"/>
                <a:ea typeface="MS PGothic" charset="0"/>
              </a:rPr>
              <a:t>Disk slow, so need to keep the CPU busy by working on several user programs concurrently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DBMS only concerned about what data is read/written from/to the database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Not concerned about other operations performed by program on data</a:t>
            </a:r>
          </a:p>
          <a:p>
            <a:endParaRPr lang="en-US" i="1" u="sng">
              <a:solidFill>
                <a:schemeClr val="accent2"/>
              </a:solidFill>
              <a:latin typeface="Tahoma" charset="0"/>
              <a:ea typeface="MS PGothic" charset="0"/>
            </a:endParaRPr>
          </a:p>
          <a:p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Transaction</a:t>
            </a:r>
            <a:r>
              <a:rPr lang="en-US">
                <a:solidFill>
                  <a:schemeClr val="accent2"/>
                </a:solidFill>
                <a:latin typeface="Tahoma" charset="0"/>
                <a:ea typeface="MS PGothic" charset="0"/>
              </a:rPr>
              <a:t> </a:t>
            </a:r>
            <a:r>
              <a:rPr lang="en-US">
                <a:latin typeface="Tahoma" charset="0"/>
                <a:ea typeface="MS PGothic" charset="0"/>
              </a:rPr>
              <a:t>– DBMS’</a:t>
            </a:r>
            <a:r>
              <a:rPr lang="en-US" altLang="ja-JP">
                <a:latin typeface="Tahoma" charset="0"/>
                <a:ea typeface="MS PGothic" charset="0"/>
              </a:rPr>
              <a:t>s abstract view of a user program, i.e., a sequence of reads and writes.</a:t>
            </a:r>
          </a:p>
          <a:p>
            <a:endParaRPr lang="en-US" altLang="ja-JP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Locks are an important part of concurrency control.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Locking Granularity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86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What granularity to lock?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Database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Tables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Rows</a:t>
            </a:r>
          </a:p>
          <a:p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Fine granularity (e.g., row) </a:t>
            </a:r>
            <a:r>
              <a:rPr lang="en-US">
                <a:latin typeface="Helvetica" charset="0"/>
                <a:ea typeface="MS PGothic" charset="0"/>
                <a:sym typeface="Wingdings" charset="0"/>
              </a:rPr>
              <a:t> high concurrency</a:t>
            </a:r>
          </a:p>
          <a:p>
            <a:pPr lvl="1"/>
            <a:r>
              <a:rPr lang="en-US">
                <a:latin typeface="Helvetica" charset="0"/>
                <a:ea typeface="MS PGothic" charset="0"/>
                <a:sym typeface="Wingdings" charset="0"/>
              </a:rPr>
              <a:t>Multiple users can update the database and same table simultaneously</a:t>
            </a:r>
          </a:p>
          <a:p>
            <a:r>
              <a:rPr lang="en-US">
                <a:latin typeface="Helvetica" charset="0"/>
                <a:ea typeface="MS PGothic" charset="0"/>
                <a:sym typeface="Wingdings" charset="0"/>
              </a:rPr>
              <a:t>Coarse granularity (e.g., database, table)  simple, but low concurrency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4876800" y="1066800"/>
            <a:ext cx="3657600" cy="2590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1447800"/>
            <a:ext cx="12192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2590800"/>
            <a:ext cx="15240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34200" y="1371600"/>
            <a:ext cx="1295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86600" y="2590800"/>
            <a:ext cx="8382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5029200" y="1600200"/>
            <a:ext cx="12192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23562" name="TextBox 12"/>
          <p:cNvSpPr txBox="1">
            <a:spLocks noChangeArrowheads="1"/>
          </p:cNvSpPr>
          <p:nvPr/>
        </p:nvSpPr>
        <p:spPr bwMode="auto">
          <a:xfrm>
            <a:off x="4876800" y="685800"/>
            <a:ext cx="128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000000"/>
                </a:solidFill>
                <a:latin typeface="Helvetica" charset="0"/>
              </a:rPr>
              <a:t>Database</a:t>
            </a:r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4953000" y="104775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000000"/>
                </a:solidFill>
                <a:latin typeface="Helvetica" charset="0"/>
              </a:rPr>
              <a:t>Table 1</a:t>
            </a:r>
          </a:p>
        </p:txBody>
      </p: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4953000" y="1504950"/>
            <a:ext cx="71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FFFFFF"/>
                </a:solidFill>
                <a:latin typeface="Helvetica" charset="0"/>
              </a:rPr>
              <a:t>Row</a:t>
            </a:r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4953000" y="220980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000000"/>
                </a:solidFill>
                <a:latin typeface="Helvetica" charset="0"/>
              </a:rPr>
              <a:t>Table 2</a:t>
            </a:r>
          </a:p>
        </p:txBody>
      </p:sp>
      <p:sp>
        <p:nvSpPr>
          <p:cNvPr id="23566" name="TextBox 16"/>
          <p:cNvSpPr txBox="1">
            <a:spLocks noChangeArrowheads="1"/>
          </p:cNvSpPr>
          <p:nvPr/>
        </p:nvSpPr>
        <p:spPr bwMode="auto">
          <a:xfrm>
            <a:off x="6934200" y="220980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000000"/>
                </a:solidFill>
                <a:latin typeface="Helvetica" charset="0"/>
              </a:rPr>
              <a:t>Table 4</a:t>
            </a:r>
          </a:p>
        </p:txBody>
      </p:sp>
      <p:sp>
        <p:nvSpPr>
          <p:cNvPr id="23567" name="TextBox 17"/>
          <p:cNvSpPr txBox="1">
            <a:spLocks noChangeArrowheads="1"/>
          </p:cNvSpPr>
          <p:nvPr/>
        </p:nvSpPr>
        <p:spPr bwMode="auto">
          <a:xfrm>
            <a:off x="6858000" y="99060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0" kern="1200" smtClean="0">
                <a:solidFill>
                  <a:srgbClr val="000000"/>
                </a:solidFill>
                <a:latin typeface="Helvetica" charset="0"/>
              </a:rPr>
              <a:t>Table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533400"/>
          </a:xfrm>
        </p:spPr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The ACID properties of Transactions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Atomicity: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all actions in the transaction happen, or none happen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Consistency: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transactions maintain data integrity, e.g.,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ahoma" charset="0"/>
                <a:ea typeface="MS PGothic" charset="0"/>
              </a:rPr>
              <a:t>Balance cannot be negative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Cannot reschedule meeting on February 30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Isolation: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execution of one transaction is isolated from that of all others; no problems from concurrency</a:t>
            </a: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</a:rPr>
              <a:t>Durability: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Tahoma" charset="0"/>
                <a:ea typeface="MS PGothic" charset="0"/>
              </a:rPr>
              <a:t>if a transaction commits, its effects persist despite crashes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Atomicity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A transaction 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might</a:t>
            </a:r>
            <a:r>
              <a:rPr lang="en-US">
                <a:solidFill>
                  <a:schemeClr val="accent2"/>
                </a:solidFill>
                <a:latin typeface="Tahoma" charset="0"/>
                <a:ea typeface="MS PGothic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commit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after completing all its operations, or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it could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abort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(or be aborted) after executing some operations</a:t>
            </a:r>
          </a:p>
          <a:p>
            <a:endParaRPr lang="en-US">
              <a:solidFill>
                <a:srgbClr val="000000"/>
              </a:solidFill>
              <a:latin typeface="Tahoma" charset="0"/>
              <a:ea typeface="MS PGothic" charset="0"/>
            </a:endParaRPr>
          </a:p>
          <a:p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Atomic Transactions:  a user can think of a transaction as always either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executing all its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operations, or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not executing any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operations at all</a:t>
            </a:r>
          </a:p>
          <a:p>
            <a:pPr lvl="1">
              <a:buSzPct val="75000"/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Database/storage system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logs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all actions so that it can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undo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the actions of aborted transactions</a:t>
            </a:r>
          </a:p>
          <a:p>
            <a:endParaRPr lang="en-US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Consistency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r>
              <a:rPr lang="en-US" altLang="ja-JP">
                <a:latin typeface="Tahoma" charset="0"/>
                <a:ea typeface="MS PGothic" charset="0"/>
              </a:rPr>
              <a:t>D</a:t>
            </a:r>
            <a:r>
              <a:rPr lang="en-US">
                <a:latin typeface="Tahoma" charset="0"/>
                <a:ea typeface="MS PGothic" charset="0"/>
              </a:rPr>
              <a:t>ata follows integrity constraints (ICs)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If database/storage system is consistent before transaction, it will be after</a:t>
            </a:r>
          </a:p>
          <a:p>
            <a:pPr lvl="1"/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System checks ICs and if they fail, the transaction rolls back (i.e., is aborted)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A database enforces some ICs, depending on the ICs declared when the data has been created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Beyond this, database does not understand the semantics of the data  (e.g., it does not understand how the interest on a bank account is computed)</a:t>
            </a:r>
          </a:p>
          <a:p>
            <a:endParaRPr lang="en-US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Isolation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Each transaction executes as if it was running by itself</a:t>
            </a:r>
          </a:p>
          <a:p>
            <a:pPr lvl="1">
              <a:lnSpc>
                <a:spcPct val="100000"/>
              </a:lnSpc>
              <a:buSzPct val="75000"/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It cannot see the partial results of another transaction</a:t>
            </a:r>
          </a:p>
          <a:p>
            <a:pPr>
              <a:lnSpc>
                <a:spcPct val="100000"/>
              </a:lnSpc>
              <a:buSzPct val="75000"/>
            </a:pPr>
            <a:endParaRPr lang="en-US">
              <a:solidFill>
                <a:srgbClr val="000000"/>
              </a:solidFill>
              <a:latin typeface="Tahoma" charset="0"/>
              <a:ea typeface="MS PGothic" charset="0"/>
            </a:endParaRPr>
          </a:p>
          <a:p>
            <a:pPr>
              <a:lnSpc>
                <a:spcPct val="100000"/>
              </a:lnSpc>
              <a:buSzPct val="75000"/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Techniques:</a:t>
            </a:r>
          </a:p>
          <a:p>
            <a:pPr lvl="1">
              <a:lnSpc>
                <a:spcPct val="100000"/>
              </a:lnSpc>
              <a:buSzPct val="75000"/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Pessimistic – don’</a:t>
            </a:r>
            <a:r>
              <a:rPr lang="en-US" altLang="ja-JP">
                <a:solidFill>
                  <a:srgbClr val="000000"/>
                </a:solidFill>
                <a:latin typeface="Tahoma" charset="0"/>
                <a:ea typeface="MS PGothic" charset="0"/>
              </a:rPr>
              <a:t>t let problems arise in the first place</a:t>
            </a:r>
          </a:p>
          <a:p>
            <a:pPr lvl="1">
              <a:lnSpc>
                <a:spcPct val="100000"/>
              </a:lnSpc>
              <a:buSzPct val="75000"/>
            </a:pP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Optimistic – assume conflicts are rare, deal with them </a:t>
            </a:r>
            <a:r>
              <a:rPr lang="en-US" i="1">
                <a:solidFill>
                  <a:srgbClr val="000000"/>
                </a:solidFill>
                <a:latin typeface="Tahoma" charset="0"/>
                <a:ea typeface="MS PGothic" charset="0"/>
              </a:rPr>
              <a:t>after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 they happen</a:t>
            </a:r>
          </a:p>
          <a:p>
            <a:pPr lvl="1">
              <a:lnSpc>
                <a:spcPct val="100000"/>
              </a:lnSpc>
              <a:buSzPct val="75000"/>
            </a:pPr>
            <a:endParaRPr lang="en-US">
              <a:solidFill>
                <a:srgbClr val="000000"/>
              </a:solidFill>
              <a:latin typeface="Tahoma" charset="0"/>
              <a:ea typeface="MS PGothic" charset="0"/>
            </a:endParaRPr>
          </a:p>
          <a:p>
            <a:pPr>
              <a:lnSpc>
                <a:spcPct val="100000"/>
              </a:lnSpc>
            </a:pPr>
            <a:endParaRPr lang="en-US">
              <a:solidFill>
                <a:srgbClr val="000000"/>
              </a:solidFill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Durability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Data should survive in the presence of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System crash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Disk crash </a:t>
            </a:r>
            <a:r>
              <a:rPr lang="en-US">
                <a:latin typeface="Helvetica" charset="0"/>
                <a:ea typeface="MS PGothic" charset="0"/>
                <a:sym typeface="Wingdings" charset="0"/>
              </a:rPr>
              <a:t> need backups</a:t>
            </a:r>
            <a:endParaRPr lang="en-US">
              <a:latin typeface="Helvetica" charset="0"/>
              <a:ea typeface="MS PGothic" charset="0"/>
            </a:endParaRPr>
          </a:p>
          <a:p>
            <a:pPr lvl="1"/>
            <a:endParaRPr lang="en-US">
              <a:latin typeface="Helvetica" charset="0"/>
              <a:ea typeface="MS PGothic" charset="0"/>
            </a:endParaRPr>
          </a:p>
          <a:p>
            <a:pPr>
              <a:buSzPct val="75000"/>
            </a:pPr>
            <a:r>
              <a:rPr lang="en-US" sz="2000">
                <a:solidFill>
                  <a:schemeClr val="tx2"/>
                </a:solidFill>
                <a:latin typeface="Tahoma" charset="0"/>
                <a:ea typeface="MS PGothic" charset="0"/>
              </a:rPr>
              <a:t>All committed updates and only those updates are reflected in the database</a:t>
            </a:r>
          </a:p>
          <a:p>
            <a:pPr lvl="1">
              <a:buSzPct val="75000"/>
            </a:pPr>
            <a:r>
              <a:rPr lang="en-US" sz="2000">
                <a:solidFill>
                  <a:schemeClr val="tx2"/>
                </a:solidFill>
                <a:latin typeface="Tahoma" charset="0"/>
                <a:ea typeface="MS PGothic" charset="0"/>
              </a:rPr>
              <a:t>Some care must be taken to handle the case of a crash occurring during the recovery process!</a:t>
            </a:r>
            <a:endParaRPr lang="en-US" sz="2000">
              <a:latin typeface="Tahom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Today’s Section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discussion (5 min)</a:t>
            </a:r>
            <a:endParaRPr lang="en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Quiz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(10 min)</a:t>
            </a:r>
            <a:endParaRPr lang="en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Review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(</a:t>
            </a:r>
            <a:r>
              <a:rPr lang="en-US" sz="3200" dirty="0" smtClean="0">
                <a:latin typeface="Calibri"/>
                <a:ea typeface="Calibri"/>
                <a:cs typeface="Calibri"/>
                <a:sym typeface="Calibri"/>
                <a:rtl val="0"/>
              </a:rPr>
              <a:t>20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min)</a:t>
            </a:r>
            <a:endParaRPr lang="en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Worksheet and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Discussion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(20 min)</a:t>
            </a:r>
            <a:endParaRPr lang="en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This Lecture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Deal with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(I)solation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, by focusing on </a:t>
            </a:r>
            <a:r>
              <a:rPr lang="en-US" b="1" dirty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concurrency control</a:t>
            </a:r>
          </a:p>
          <a:p>
            <a:pPr>
              <a:buFontTx/>
              <a:buNone/>
              <a:defRPr/>
            </a:pPr>
            <a:endParaRPr lang="en-US" b="1" dirty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Next lecture focus on (A)</a:t>
            </a:r>
            <a:r>
              <a:rPr lang="en-US" dirty="0" err="1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tomicity</a:t>
            </a:r>
            <a:r>
              <a:rPr lang="en-US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, and partially on    (D)</a:t>
            </a:r>
            <a:r>
              <a:rPr lang="en-US" dirty="0" err="1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t>urability</a:t>
            </a:r>
            <a:endParaRPr lang="en-US" dirty="0" smtClean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Goals of Transaction Scheduling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2438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Maximize system utilization, i.e., concurrency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Interleave operations from different transactions</a:t>
            </a:r>
          </a:p>
          <a:p>
            <a:endParaRPr lang="en-US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Preserve transaction semantics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Semantically equivalent to a </a:t>
            </a:r>
            <a:r>
              <a:rPr lang="en-US" b="1">
                <a:latin typeface="Helvetica" charset="0"/>
                <a:ea typeface="MS PGothic" charset="0"/>
              </a:rPr>
              <a:t>serial schedule</a:t>
            </a:r>
            <a:r>
              <a:rPr lang="en-US">
                <a:latin typeface="Helvetica" charset="0"/>
                <a:ea typeface="MS PGothic" charset="0"/>
              </a:rPr>
              <a:t>, i.e., one transaction runs at a time </a:t>
            </a:r>
          </a:p>
          <a:p>
            <a:pPr lvl="1"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  <a:p>
            <a:pPr lvl="1"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839913" y="3581400"/>
            <a:ext cx="2274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FF0000"/>
                </a:solidFill>
                <a:latin typeface="Helvetica" charset="0"/>
              </a:rPr>
              <a:t>T1:</a:t>
            </a:r>
            <a:r>
              <a:rPr lang="en-US" b="0" kern="1200" smtClean="0">
                <a:solidFill>
                  <a:srgbClr val="FF0000"/>
                </a:solidFill>
                <a:latin typeface="Helvetica" charset="0"/>
              </a:rPr>
              <a:t> R, W, R, W</a:t>
            </a: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4419600" y="3576638"/>
            <a:ext cx="2659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</a:rPr>
              <a:t>T2: </a:t>
            </a: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R, W, R, R, W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33400" y="4495800"/>
            <a:ext cx="3810000" cy="1443038"/>
            <a:chOff x="533400" y="4495800"/>
            <a:chExt cx="3810000" cy="1443038"/>
          </a:xfrm>
        </p:grpSpPr>
        <p:sp>
          <p:nvSpPr>
            <p:cNvPr id="45068" name="TextBox 5"/>
            <p:cNvSpPr txBox="1">
              <a:spLocks noChangeArrowheads="1"/>
            </p:cNvSpPr>
            <p:nvPr/>
          </p:nvSpPr>
          <p:spPr bwMode="auto">
            <a:xfrm>
              <a:off x="533400" y="5476875"/>
              <a:ext cx="3810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b="0" kern="1200" smtClean="0">
                  <a:solidFill>
                    <a:srgbClr val="FF0000"/>
                  </a:solidFill>
                  <a:latin typeface="Helvetica" charset="0"/>
                </a:rPr>
                <a:t>R, W, R, W, </a:t>
              </a:r>
              <a:r>
                <a:rPr lang="en-US" b="0" kern="1200" smtClean="0">
                  <a:solidFill>
                    <a:srgbClr val="2A40E2"/>
                  </a:solidFill>
                  <a:latin typeface="Helvetica" charset="0"/>
                </a:rPr>
                <a:t>R, W, R, R, W</a:t>
              </a:r>
            </a:p>
          </p:txBody>
        </p:sp>
        <p:sp>
          <p:nvSpPr>
            <p:cNvPr id="45069" name="TextBox 16"/>
            <p:cNvSpPr txBox="1">
              <a:spLocks noChangeArrowheads="1"/>
            </p:cNvSpPr>
            <p:nvPr/>
          </p:nvSpPr>
          <p:spPr bwMode="auto">
            <a:xfrm>
              <a:off x="533400" y="5157788"/>
              <a:ext cx="35587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kern="1200" smtClean="0">
                  <a:solidFill>
                    <a:srgbClr val="000000"/>
                  </a:solidFill>
                  <a:latin typeface="Helvetica" charset="0"/>
                </a:rPr>
                <a:t>Serial schedule (T1, then T2):</a:t>
              </a:r>
            </a:p>
          </p:txBody>
        </p:sp>
        <p:cxnSp>
          <p:nvCxnSpPr>
            <p:cNvPr id="45070" name="Straight Arrow Connector 18"/>
            <p:cNvCxnSpPr>
              <a:cxnSpLocks noChangeShapeType="1"/>
              <a:stCxn id="45069" idx="0"/>
            </p:cNvCxnSpPr>
            <p:nvPr/>
          </p:nvCxnSpPr>
          <p:spPr bwMode="auto">
            <a:xfrm flipV="1">
              <a:off x="2312769" y="4495800"/>
              <a:ext cx="2030631" cy="6619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4419600" y="4495800"/>
            <a:ext cx="4343400" cy="1447800"/>
            <a:chOff x="4419600" y="4495800"/>
            <a:chExt cx="4343400" cy="1447800"/>
          </a:xfrm>
        </p:grpSpPr>
        <p:sp>
          <p:nvSpPr>
            <p:cNvPr id="45065" name="TextBox 6"/>
            <p:cNvSpPr txBox="1">
              <a:spLocks noChangeArrowheads="1"/>
            </p:cNvSpPr>
            <p:nvPr/>
          </p:nvSpPr>
          <p:spPr bwMode="auto">
            <a:xfrm>
              <a:off x="4953000" y="5481638"/>
              <a:ext cx="38100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b="0" kern="1200" smtClean="0">
                  <a:solidFill>
                    <a:srgbClr val="2A40E2"/>
                  </a:solidFill>
                  <a:latin typeface="Helvetica" charset="0"/>
                </a:rPr>
                <a:t>R, W, R, R, W, </a:t>
              </a:r>
              <a:r>
                <a:rPr lang="en-US" b="0" kern="1200" smtClean="0">
                  <a:solidFill>
                    <a:srgbClr val="FF0000"/>
                  </a:solidFill>
                  <a:latin typeface="Helvetica" charset="0"/>
                </a:rPr>
                <a:t>R, W, R, W</a:t>
              </a:r>
              <a:endParaRPr lang="en-US" b="0" kern="1200" smtClean="0">
                <a:solidFill>
                  <a:srgbClr val="2A40E2"/>
                </a:solidFill>
                <a:latin typeface="Helvetica" charset="0"/>
              </a:endParaRPr>
            </a:p>
          </p:txBody>
        </p:sp>
        <p:sp>
          <p:nvSpPr>
            <p:cNvPr id="45066" name="TextBox 17"/>
            <p:cNvSpPr txBox="1">
              <a:spLocks noChangeArrowheads="1"/>
            </p:cNvSpPr>
            <p:nvPr/>
          </p:nvSpPr>
          <p:spPr bwMode="auto">
            <a:xfrm>
              <a:off x="4953000" y="5157788"/>
              <a:ext cx="35587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triangle" w="med" len="med"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kern="1200" smtClean="0">
                  <a:solidFill>
                    <a:srgbClr val="000000"/>
                  </a:solidFill>
                  <a:latin typeface="Helvetica" charset="0"/>
                </a:rPr>
                <a:t>Serial schedule (T2, then T1):</a:t>
              </a:r>
            </a:p>
          </p:txBody>
        </p:sp>
        <p:cxnSp>
          <p:nvCxnSpPr>
            <p:cNvPr id="45067" name="Straight Arrow Connector 21"/>
            <p:cNvCxnSpPr>
              <a:cxnSpLocks noChangeShapeType="1"/>
              <a:stCxn id="45066" idx="0"/>
            </p:cNvCxnSpPr>
            <p:nvPr/>
          </p:nvCxnSpPr>
          <p:spPr bwMode="auto">
            <a:xfrm flipH="1" flipV="1">
              <a:off x="4419600" y="4495800"/>
              <a:ext cx="2312769" cy="6619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064" name="Right Brace 29"/>
          <p:cNvSpPr>
            <a:spLocks/>
          </p:cNvSpPr>
          <p:nvPr/>
        </p:nvSpPr>
        <p:spPr bwMode="auto">
          <a:xfrm rot="5400000">
            <a:off x="4114800" y="1524000"/>
            <a:ext cx="533400" cy="5257800"/>
          </a:xfrm>
          <a:prstGeom prst="rightBrace">
            <a:avLst>
              <a:gd name="adj1" fmla="val 835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kern="1200" smtClean="0">
              <a:latin typeface="Comic Sans MS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Two Key Questions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8006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-128"/>
              </a:rPr>
              <a:t>Is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-128"/>
              </a:rPr>
              <a:t>a given schedule equivalent to a serial execution of transactions?  </a:t>
            </a:r>
            <a:endParaRPr lang="en-US" dirty="0" smtClean="0">
              <a:latin typeface="Helvetica" charset="0"/>
              <a:ea typeface="ＭＳ Ｐゴシック" charset="0"/>
              <a:cs typeface="ＭＳ Ｐゴシック" charset="-128"/>
            </a:endParaRPr>
          </a:p>
          <a:p>
            <a:pPr marL="457200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-128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</a:endParaRPr>
          </a:p>
          <a:p>
            <a:pPr marL="1257300" lvl="3" indent="0">
              <a:buFontTx/>
              <a:buNone/>
              <a:defRPr/>
            </a:pP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How do you come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up with 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schedule equivalent to a serial schedule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914400" lvl="1" indent="-457200">
              <a:buFont typeface="+mj-lt"/>
              <a:buAutoNum type="arabicParenR"/>
              <a:defRPr/>
            </a:pPr>
            <a:endParaRPr lang="en-US" dirty="0">
              <a:latin typeface="Helvetic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Helvetica" charset="0"/>
              <a:ea typeface="ＭＳ Ｐゴシック" charset="0"/>
            </a:endParaRPr>
          </a:p>
        </p:txBody>
      </p:sp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533400" y="3571875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Helvetica" charset="0"/>
              </a:rPr>
              <a:t>R, W, R, W, </a:t>
            </a:r>
            <a:r>
              <a:rPr lang="en-US" b="0">
                <a:solidFill>
                  <a:srgbClr val="2A40E2"/>
                </a:solidFill>
                <a:latin typeface="Helvetica" charset="0"/>
              </a:rPr>
              <a:t>R, W, R, R, W</a:t>
            </a:r>
          </a:p>
        </p:txBody>
      </p:sp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5181600" y="3576638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2A40E2"/>
                </a:solidFill>
                <a:latin typeface="Helvetica" charset="0"/>
              </a:rPr>
              <a:t>R, W, R, R, W, </a:t>
            </a:r>
            <a:r>
              <a:rPr lang="en-US" b="0">
                <a:solidFill>
                  <a:srgbClr val="FF0000"/>
                </a:solidFill>
                <a:latin typeface="Helvetica" charset="0"/>
              </a:rPr>
              <a:t>R, W, R, W</a:t>
            </a:r>
            <a:endParaRPr lang="en-US" b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46086" name="TextBox 7"/>
          <p:cNvSpPr txBox="1">
            <a:spLocks noChangeArrowheads="1"/>
          </p:cNvSpPr>
          <p:nvPr/>
        </p:nvSpPr>
        <p:spPr bwMode="auto">
          <a:xfrm>
            <a:off x="2590800" y="2205038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Helvetica" charset="0"/>
              </a:rPr>
              <a:t>R, </a:t>
            </a:r>
            <a:r>
              <a:rPr lang="en-US" b="0">
                <a:solidFill>
                  <a:srgbClr val="2A40E2"/>
                </a:solidFill>
                <a:latin typeface="Helvetica" charset="0"/>
              </a:rPr>
              <a:t>R, </a:t>
            </a:r>
            <a:r>
              <a:rPr lang="en-US" b="0">
                <a:solidFill>
                  <a:srgbClr val="FF0000"/>
                </a:solidFill>
                <a:latin typeface="Helvetica" charset="0"/>
              </a:rPr>
              <a:t>W, </a:t>
            </a:r>
            <a:r>
              <a:rPr lang="en-US" b="0">
                <a:solidFill>
                  <a:srgbClr val="2A40E2"/>
                </a:solidFill>
                <a:latin typeface="Helvetica" charset="0"/>
              </a:rPr>
              <a:t>W, </a:t>
            </a:r>
            <a:r>
              <a:rPr lang="en-US" b="0">
                <a:solidFill>
                  <a:srgbClr val="FF0000"/>
                </a:solidFill>
                <a:latin typeface="Helvetica" charset="0"/>
              </a:rPr>
              <a:t>R, </a:t>
            </a:r>
            <a:r>
              <a:rPr lang="en-US" b="0">
                <a:solidFill>
                  <a:srgbClr val="2A40E2"/>
                </a:solidFill>
                <a:latin typeface="Helvetica" charset="0"/>
              </a:rPr>
              <a:t>R, R, </a:t>
            </a:r>
            <a:r>
              <a:rPr lang="en-US" b="0">
                <a:solidFill>
                  <a:srgbClr val="FF0000"/>
                </a:solidFill>
                <a:latin typeface="Helvetica" charset="0"/>
              </a:rPr>
              <a:t>W, </a:t>
            </a:r>
            <a:r>
              <a:rPr lang="en-US" b="0">
                <a:solidFill>
                  <a:srgbClr val="2A40E2"/>
                </a:solidFill>
                <a:latin typeface="Helvetica" charset="0"/>
              </a:rPr>
              <a:t>W</a:t>
            </a:r>
          </a:p>
        </p:txBody>
      </p:sp>
      <p:sp>
        <p:nvSpPr>
          <p:cNvPr id="46087" name="TextBox 10"/>
          <p:cNvSpPr txBox="1">
            <a:spLocks noChangeArrowheads="1"/>
          </p:cNvSpPr>
          <p:nvPr/>
        </p:nvSpPr>
        <p:spPr bwMode="auto">
          <a:xfrm>
            <a:off x="1371600" y="22860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Schedule:</a:t>
            </a:r>
          </a:p>
        </p:txBody>
      </p:sp>
      <p:sp>
        <p:nvSpPr>
          <p:cNvPr id="46088" name="TextBox 11"/>
          <p:cNvSpPr txBox="1">
            <a:spLocks noChangeArrowheads="1"/>
          </p:cNvSpPr>
          <p:nvPr/>
        </p:nvSpPr>
        <p:spPr bwMode="auto">
          <a:xfrm>
            <a:off x="533400" y="3252788"/>
            <a:ext cx="3559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Serial schedule (T1, then T2):</a:t>
            </a:r>
          </a:p>
          <a:p>
            <a:pPr eaLnBrk="1" hangingPunct="1"/>
            <a:r>
              <a:rPr lang="en-US" sz="2000" b="0">
                <a:latin typeface="Helvetica" charset="0"/>
              </a:rPr>
              <a:t>:</a:t>
            </a:r>
          </a:p>
        </p:txBody>
      </p:sp>
      <p:sp>
        <p:nvSpPr>
          <p:cNvPr id="46089" name="TextBox 12"/>
          <p:cNvSpPr txBox="1">
            <a:spLocks noChangeArrowheads="1"/>
          </p:cNvSpPr>
          <p:nvPr/>
        </p:nvSpPr>
        <p:spPr bwMode="auto">
          <a:xfrm>
            <a:off x="5153025" y="3252788"/>
            <a:ext cx="355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Serial schedule (T2, then T1):</a:t>
            </a:r>
          </a:p>
        </p:txBody>
      </p:sp>
      <p:cxnSp>
        <p:nvCxnSpPr>
          <p:cNvPr id="46090" name="Straight Arrow Connector 13"/>
          <p:cNvCxnSpPr>
            <a:cxnSpLocks noChangeShapeType="1"/>
            <a:stCxn id="46088" idx="0"/>
          </p:cNvCxnSpPr>
          <p:nvPr/>
        </p:nvCxnSpPr>
        <p:spPr bwMode="auto">
          <a:xfrm flipV="1">
            <a:off x="2312988" y="2743200"/>
            <a:ext cx="1954212" cy="509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1" name="Straight Arrow Connector 14"/>
          <p:cNvCxnSpPr>
            <a:cxnSpLocks noChangeShapeType="1"/>
            <a:stCxn id="46089" idx="0"/>
          </p:cNvCxnSpPr>
          <p:nvPr/>
        </p:nvCxnSpPr>
        <p:spPr bwMode="auto">
          <a:xfrm flipH="1" flipV="1">
            <a:off x="4648200" y="2743200"/>
            <a:ext cx="2284413" cy="509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6092" name="Object 15"/>
          <p:cNvGraphicFramePr>
            <a:graphicFrameLocks noChangeAspect="1"/>
          </p:cNvGraphicFramePr>
          <p:nvPr/>
        </p:nvGraphicFramePr>
        <p:xfrm>
          <a:off x="5867400" y="2589213"/>
          <a:ext cx="609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15900" imgH="177800" progId="Equation.3">
                  <p:embed/>
                </p:oleObj>
              </mc:Choice>
              <mc:Fallback>
                <p:oleObj name="Equation" r:id="rId3" imgW="215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89213"/>
                        <a:ext cx="609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3" name="Object 16"/>
          <p:cNvGraphicFramePr>
            <a:graphicFrameLocks noChangeAspect="1"/>
          </p:cNvGraphicFramePr>
          <p:nvPr/>
        </p:nvGraphicFramePr>
        <p:xfrm>
          <a:off x="2590800" y="2593975"/>
          <a:ext cx="609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215900" imgH="177800" progId="Equation.3">
                  <p:embed/>
                </p:oleObj>
              </mc:Choice>
              <mc:Fallback>
                <p:oleObj name="Equation" r:id="rId5" imgW="215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3975"/>
                        <a:ext cx="609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Transaction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Helvetica" charset="0"/>
                <a:ea typeface="MS PGothic" charset="0"/>
              </a:rPr>
              <a:t>Serial schedule: </a:t>
            </a:r>
            <a:r>
              <a:rPr lang="en-US">
                <a:latin typeface="Helvetica" charset="0"/>
                <a:ea typeface="MS PGothic" charset="0"/>
              </a:rPr>
              <a:t>A schedule that 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does not interleave</a:t>
            </a:r>
            <a:r>
              <a:rPr lang="en-US">
                <a:latin typeface="Helvetica" charset="0"/>
                <a:ea typeface="MS PGothic" charset="0"/>
              </a:rPr>
              <a:t> the operations of different transactions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Transactions run serially (one at a time)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  <a:p>
            <a:r>
              <a:rPr lang="en-US" b="1">
                <a:solidFill>
                  <a:srgbClr val="000000"/>
                </a:solidFill>
                <a:latin typeface="Helvetica" charset="0"/>
                <a:ea typeface="MS PGothic" charset="0"/>
              </a:rPr>
              <a:t>Equivalent schedules: </a:t>
            </a:r>
            <a:r>
              <a:rPr lang="en-US">
                <a:latin typeface="Helvetica" charset="0"/>
                <a:ea typeface="MS PGothic" charset="0"/>
              </a:rPr>
              <a:t>For any storage/database state, the effect (on storage/database) and output of executing the first schedule is identical to the effect of executing the second schedule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  <a:p>
            <a:r>
              <a:rPr lang="en-US" b="1">
                <a:solidFill>
                  <a:srgbClr val="000000"/>
                </a:solidFill>
                <a:latin typeface="Helvetica" charset="0"/>
                <a:ea typeface="MS PGothic" charset="0"/>
              </a:rPr>
              <a:t>Serializable schedule: </a:t>
            </a:r>
            <a:r>
              <a:rPr lang="en-US">
                <a:latin typeface="Helvetica" charset="0"/>
                <a:ea typeface="MS PGothic" charset="0"/>
              </a:rPr>
              <a:t>A schedule that is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 equivalent </a:t>
            </a:r>
            <a:r>
              <a:rPr lang="en-US">
                <a:latin typeface="Helvetica" charset="0"/>
                <a:ea typeface="MS PGothic" charset="0"/>
              </a:rPr>
              <a:t>to some serial execution of the transactions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Intuitively: with a serializable schedule you only see things that could happen in situations where you were running transactions one-at-a-time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Conflict Serializable Schedules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54864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Two operations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</a:t>
            </a:r>
            <a:r>
              <a:rPr lang="en-US">
                <a:solidFill>
                  <a:schemeClr val="accent2"/>
                </a:solidFill>
                <a:latin typeface="Tahoma" charset="0"/>
                <a:ea typeface="MS PGothic" charset="0"/>
              </a:rPr>
              <a:t> </a:t>
            </a:r>
            <a:r>
              <a:rPr lang="en-US">
                <a:latin typeface="Tahoma" charset="0"/>
                <a:ea typeface="MS PGothic" charset="0"/>
              </a:rPr>
              <a:t>if they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Belong to different transactions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Are on the same data 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At least one of them is a write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Two schedules are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 equivalent </a:t>
            </a:r>
            <a:r>
              <a:rPr lang="en-US">
                <a:latin typeface="Tahoma" charset="0"/>
                <a:ea typeface="MS PGothic" charset="0"/>
              </a:rPr>
              <a:t>iff: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Involve same operations of same transactions 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Every pair of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conflicting </a:t>
            </a:r>
            <a:r>
              <a:rPr lang="en-US">
                <a:latin typeface="Tahoma" charset="0"/>
                <a:ea typeface="MS PGothic" charset="0"/>
              </a:rPr>
              <a:t>operations is ordered the same way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Schedule S is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 serializable </a:t>
            </a:r>
            <a:r>
              <a:rPr lang="en-US">
                <a:latin typeface="Tahoma" charset="0"/>
                <a:ea typeface="MS PGothic" charset="0"/>
              </a:rPr>
              <a:t>if S is conflict equivalent to some serial schedule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2362200"/>
          </a:xfrm>
        </p:spPr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If you can transform an interleaved schedule by swapping </a:t>
            </a:r>
            <a:r>
              <a:rPr lang="en-US" i="1">
                <a:latin typeface="Tahoma" charset="0"/>
                <a:ea typeface="MS PGothic" charset="0"/>
              </a:rPr>
              <a:t>consecutive non-conflicting </a:t>
            </a:r>
            <a:r>
              <a:rPr lang="en-US">
                <a:latin typeface="Tahoma" charset="0"/>
                <a:ea typeface="MS PGothic" charset="0"/>
              </a:rPr>
              <a:t>operations of </a:t>
            </a:r>
            <a:r>
              <a:rPr lang="en-US" i="1">
                <a:latin typeface="Tahoma" charset="0"/>
                <a:ea typeface="MS PGothic" charset="0"/>
              </a:rPr>
              <a:t>different transactions </a:t>
            </a:r>
            <a:r>
              <a:rPr lang="en-US">
                <a:latin typeface="Tahoma" charset="0"/>
                <a:ea typeface="MS PGothic" charset="0"/>
              </a:rPr>
              <a:t>into a serial schedule, then the original schedule 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is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 serializable</a:t>
            </a:r>
          </a:p>
          <a:p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Example: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53252" name="Content Placeholder 4"/>
          <p:cNvSpPr txBox="1">
            <a:spLocks/>
          </p:cNvSpPr>
          <p:nvPr/>
        </p:nvSpPr>
        <p:spPr bwMode="auto">
          <a:xfrm>
            <a:off x="609600" y="2819400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T1:R(A),W(A),          R(B),W(B)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     R(A),W(A),         R(B),W(B)          </a:t>
            </a:r>
            <a:r>
              <a:rPr lang="en-US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3810000"/>
            <a:ext cx="7924800" cy="1295400"/>
            <a:chOff x="609600" y="3810000"/>
            <a:chExt cx="7924800" cy="1295400"/>
          </a:xfrm>
        </p:grpSpPr>
        <p:sp>
          <p:nvSpPr>
            <p:cNvPr id="53257" name="Content Placeholder 4"/>
            <p:cNvSpPr txBox="1">
              <a:spLocks/>
            </p:cNvSpPr>
            <p:nvPr/>
          </p:nvSpPr>
          <p:spPr bwMode="auto">
            <a:xfrm>
              <a:off x="609600" y="41148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T1:R(A),W(A),     R(B),     W(B)</a:t>
              </a:r>
            </a:p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T2:          R(A),     W(A),    R(B),W(B)          </a:t>
              </a:r>
              <a:r>
                <a:rPr lang="en-US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 </a:t>
              </a:r>
              <a:endParaRPr lang="en-US" b="0" kern="1200" smtClean="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53258" name="Down Arrow 7"/>
            <p:cNvSpPr>
              <a:spLocks noChangeArrowheads="1"/>
            </p:cNvSpPr>
            <p:nvPr/>
          </p:nvSpPr>
          <p:spPr bwMode="auto">
            <a:xfrm>
              <a:off x="4495800" y="38100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Helvetica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5105400"/>
            <a:ext cx="7924800" cy="1295400"/>
            <a:chOff x="609600" y="5105400"/>
            <a:chExt cx="7924800" cy="1295400"/>
          </a:xfrm>
        </p:grpSpPr>
        <p:sp>
          <p:nvSpPr>
            <p:cNvPr id="53255" name="Content Placeholder 4"/>
            <p:cNvSpPr txBox="1">
              <a:spLocks/>
            </p:cNvSpPr>
            <p:nvPr/>
          </p:nvSpPr>
          <p:spPr bwMode="auto">
            <a:xfrm>
              <a:off x="609600" y="54102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T1:R(A),W(A),R(B),          W(B)</a:t>
              </a:r>
            </a:p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T2:               R(A),W(A),    R(B),W(B)          </a:t>
              </a:r>
              <a:r>
                <a:rPr lang="en-US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 </a:t>
              </a:r>
              <a:endParaRPr lang="en-US" b="0" kern="1200" smtClean="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53256" name="Down Arrow 8"/>
            <p:cNvSpPr>
              <a:spLocks noChangeArrowheads="1"/>
            </p:cNvSpPr>
            <p:nvPr/>
          </p:nvSpPr>
          <p:spPr bwMode="auto">
            <a:xfrm>
              <a:off x="4495800" y="51054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Helvetica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dirty="0">
                <a:latin typeface="Tahoma" charset="0"/>
                <a:ea typeface="MS PGothic" charset="0"/>
              </a:rPr>
              <a:t>Conflict Equivalence – </a:t>
            </a:r>
            <a:r>
              <a:rPr lang="en-US" dirty="0" smtClean="0">
                <a:latin typeface="Tahoma" charset="0"/>
                <a:ea typeface="MS PGothic" charset="0"/>
              </a:rPr>
              <a:t>Intuition</a:t>
            </a:r>
            <a:endParaRPr lang="en-US" dirty="0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dirty="0">
                <a:latin typeface="Tahoma" charset="0"/>
                <a:ea typeface="MS PGothic" charset="0"/>
              </a:rPr>
              <a:t>Conflict Equivalence – </a:t>
            </a:r>
            <a:r>
              <a:rPr lang="en-US" dirty="0" smtClean="0">
                <a:latin typeface="Tahoma" charset="0"/>
                <a:ea typeface="MS PGothic" charset="0"/>
              </a:rPr>
              <a:t>Intuition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If you can transform an interleaved schedule by swapping </a:t>
            </a:r>
            <a:r>
              <a:rPr lang="en-US" i="1">
                <a:latin typeface="Tahoma" charset="0"/>
                <a:ea typeface="MS PGothic" charset="0"/>
              </a:rPr>
              <a:t>consecutive non-conflicting </a:t>
            </a:r>
            <a:r>
              <a:rPr lang="en-US">
                <a:latin typeface="Tahoma" charset="0"/>
                <a:ea typeface="MS PGothic" charset="0"/>
              </a:rPr>
              <a:t>operations of </a:t>
            </a:r>
            <a:r>
              <a:rPr lang="en-US" i="1">
                <a:latin typeface="Tahoma" charset="0"/>
                <a:ea typeface="MS PGothic" charset="0"/>
              </a:rPr>
              <a:t>different transactions </a:t>
            </a:r>
            <a:r>
              <a:rPr lang="en-US">
                <a:latin typeface="Tahoma" charset="0"/>
                <a:ea typeface="MS PGothic" charset="0"/>
              </a:rPr>
              <a:t>into a serial schedule, then the original schedule </a:t>
            </a:r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is </a:t>
            </a:r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conflict serializable</a:t>
            </a:r>
          </a:p>
          <a:p>
            <a:r>
              <a:rPr lang="en-US">
                <a:solidFill>
                  <a:srgbClr val="000000"/>
                </a:solidFill>
                <a:latin typeface="Tahoma" charset="0"/>
                <a:ea typeface="MS PGothic" charset="0"/>
              </a:rPr>
              <a:t>Example: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54276" name="Content Placeholder 4"/>
          <p:cNvSpPr txBox="1">
            <a:spLocks/>
          </p:cNvSpPr>
          <p:nvPr/>
        </p:nvSpPr>
        <p:spPr bwMode="auto">
          <a:xfrm>
            <a:off x="609600" y="2819400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T1:R(A),W(A),R(B),          W(B)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          R(A),W(A),    R(B),W(B)          </a:t>
            </a:r>
            <a:r>
              <a:rPr lang="en-US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3810000"/>
            <a:ext cx="7924800" cy="1295400"/>
            <a:chOff x="609600" y="3810000"/>
            <a:chExt cx="7924800" cy="1295400"/>
          </a:xfrm>
        </p:grpSpPr>
        <p:sp>
          <p:nvSpPr>
            <p:cNvPr id="54281" name="Down Arrow 7"/>
            <p:cNvSpPr>
              <a:spLocks noChangeArrowheads="1"/>
            </p:cNvSpPr>
            <p:nvPr/>
          </p:nvSpPr>
          <p:spPr bwMode="auto">
            <a:xfrm>
              <a:off x="4495800" y="38100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Helvetic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4282" name="Content Placeholder 4"/>
            <p:cNvSpPr txBox="1">
              <a:spLocks/>
            </p:cNvSpPr>
            <p:nvPr/>
          </p:nvSpPr>
          <p:spPr bwMode="auto">
            <a:xfrm>
              <a:off x="609600" y="41148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T1:R(A),W(A),R(B),     W(B)</a:t>
              </a:r>
            </a:p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T2:               R(A),     W(A),R(B),W(B)          </a:t>
              </a:r>
              <a:r>
                <a:rPr lang="en-US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 </a:t>
              </a:r>
              <a:endParaRPr lang="en-US" b="0" kern="1200" smtClean="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600" y="5105400"/>
            <a:ext cx="7924800" cy="1295400"/>
            <a:chOff x="609600" y="5105400"/>
            <a:chExt cx="7924800" cy="1295400"/>
          </a:xfrm>
        </p:grpSpPr>
        <p:sp>
          <p:nvSpPr>
            <p:cNvPr id="54279" name="Down Arrow 8"/>
            <p:cNvSpPr>
              <a:spLocks noChangeArrowheads="1"/>
            </p:cNvSpPr>
            <p:nvPr/>
          </p:nvSpPr>
          <p:spPr bwMode="auto">
            <a:xfrm>
              <a:off x="4495800" y="5105400"/>
              <a:ext cx="2286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Helvetic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4280" name="Content Placeholder 4"/>
            <p:cNvSpPr txBox="1">
              <a:spLocks/>
            </p:cNvSpPr>
            <p:nvPr/>
          </p:nvSpPr>
          <p:spPr bwMode="auto">
            <a:xfrm>
              <a:off x="609600" y="5410200"/>
              <a:ext cx="7924800" cy="990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78" tIns="44445" rIns="90478" bIns="44445"/>
            <a:lstStyle>
              <a:lvl1pPr marL="2857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6263" algn="l"/>
                  <a:tab pos="914400" algn="l"/>
                  <a:tab pos="1252538" algn="l"/>
                  <a:tab pos="1603375" algn="l"/>
                  <a:tab pos="42338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T1:R(A),W(A),R(B),W(B)</a:t>
              </a:r>
            </a:p>
            <a:p>
              <a:pPr fontAlgn="base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</a:pPr>
              <a:r>
                <a:rPr lang="en-US" altLang="ko-KR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T2:                    R(A),W(A),R(B),W(B)          </a:t>
              </a:r>
              <a:r>
                <a:rPr lang="en-US" b="0" kern="1200" smtClean="0">
                  <a:solidFill>
                    <a:srgbClr val="000000"/>
                  </a:solidFill>
                  <a:latin typeface="Courier New" charset="0"/>
                  <a:ea typeface="Gulim" charset="0"/>
                  <a:cs typeface="Gulim" charset="0"/>
                </a:rPr>
                <a:t> </a:t>
              </a:r>
              <a:endParaRPr lang="en-US" b="0" kern="1200" smtClean="0">
                <a:solidFill>
                  <a:srgbClr val="000000"/>
                </a:solidFill>
                <a:latin typeface="Helvetic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Dependency Graph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Dependency graph:  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Transactions represented as nodes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Edge from Ti to Tj: </a:t>
            </a:r>
          </a:p>
          <a:p>
            <a:pPr lvl="2"/>
            <a:r>
              <a:rPr lang="en-US">
                <a:latin typeface="Tahoma" charset="0"/>
                <a:ea typeface="MS PGothic" charset="0"/>
              </a:rPr>
              <a:t>an operation of Ti conflicts with an operation of Tj</a:t>
            </a:r>
          </a:p>
          <a:p>
            <a:pPr lvl="2"/>
            <a:r>
              <a:rPr lang="en-US">
                <a:latin typeface="Tahoma" charset="0"/>
                <a:ea typeface="MS PGothic" charset="0"/>
              </a:rPr>
              <a:t>Ti appears earlier than Tj in the schedule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 b="1">
                <a:solidFill>
                  <a:srgbClr val="000000"/>
                </a:solidFill>
                <a:latin typeface="Tahoma" charset="0"/>
                <a:ea typeface="MS PGothic" charset="0"/>
              </a:rPr>
              <a:t>Theorem: </a:t>
            </a:r>
            <a:r>
              <a:rPr lang="en-US">
                <a:latin typeface="Tahoma" charset="0"/>
                <a:ea typeface="MS PGothic" charset="0"/>
              </a:rPr>
              <a:t>Schedule is conflict serializable if and only if its dependency graph is acyclic</a:t>
            </a:r>
          </a:p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 bwMode="auto">
          <a:xfrm rot="17189649">
            <a:off x="6215857" y="1724819"/>
            <a:ext cx="858837" cy="1844675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2" name="Oval 31"/>
          <p:cNvSpPr/>
          <p:nvPr/>
        </p:nvSpPr>
        <p:spPr bwMode="auto">
          <a:xfrm rot="17189649">
            <a:off x="2590801" y="1690687"/>
            <a:ext cx="857250" cy="1844675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9530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Conflict serializable schedule: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pPr>
              <a:buFontTx/>
              <a:buNone/>
            </a:pPr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No cycle!</a:t>
            </a:r>
          </a:p>
        </p:txBody>
      </p:sp>
      <p:sp>
        <p:nvSpPr>
          <p:cNvPr id="5735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828800" y="3746500"/>
            <a:ext cx="673100" cy="673100"/>
            <a:chOff x="1828800" y="3746500"/>
            <a:chExt cx="673100" cy="673100"/>
          </a:xfrm>
        </p:grpSpPr>
        <p:sp>
          <p:nvSpPr>
            <p:cNvPr id="57363" name="Oval 4"/>
            <p:cNvSpPr>
              <a:spLocks noChangeArrowheads="1"/>
            </p:cNvSpPr>
            <p:nvPr/>
          </p:nvSpPr>
          <p:spPr bwMode="auto">
            <a:xfrm>
              <a:off x="1828800" y="3746500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Courier New" charset="0"/>
                <a:ea typeface="MS PGothic" charset="0"/>
                <a:cs typeface="Courier New" charset="0"/>
              </a:endParaRPr>
            </a:p>
          </p:txBody>
        </p:sp>
        <p:sp>
          <p:nvSpPr>
            <p:cNvPr id="57364" name="Rectangle 6"/>
            <p:cNvSpPr>
              <a:spLocks noChangeArrowheads="1"/>
            </p:cNvSpPr>
            <p:nvPr/>
          </p:nvSpPr>
          <p:spPr bwMode="auto">
            <a:xfrm>
              <a:off x="1884362" y="3878262"/>
              <a:ext cx="552135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smtClean="0">
                  <a:latin typeface="Courier New" charset="0"/>
                  <a:ea typeface="MS PGothic" charset="0"/>
                  <a:cs typeface="Courier New" charset="0"/>
                </a:rPr>
                <a:t>T1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724400" y="3746500"/>
            <a:ext cx="673100" cy="673100"/>
            <a:chOff x="4724400" y="3746500"/>
            <a:chExt cx="673100" cy="673100"/>
          </a:xfrm>
        </p:grpSpPr>
        <p:sp>
          <p:nvSpPr>
            <p:cNvPr id="57361" name="Oval 5"/>
            <p:cNvSpPr>
              <a:spLocks noChangeArrowheads="1"/>
            </p:cNvSpPr>
            <p:nvPr/>
          </p:nvSpPr>
          <p:spPr bwMode="auto">
            <a:xfrm>
              <a:off x="4724400" y="3746500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kern="1200" smtClean="0">
                <a:latin typeface="Courier New" charset="0"/>
                <a:ea typeface="MS PGothic" charset="0"/>
                <a:cs typeface="Courier New" charset="0"/>
              </a:endParaRPr>
            </a:p>
          </p:txBody>
        </p:sp>
        <p:sp>
          <p:nvSpPr>
            <p:cNvPr id="57362" name="Rectangle 7"/>
            <p:cNvSpPr>
              <a:spLocks noChangeArrowheads="1"/>
            </p:cNvSpPr>
            <p:nvPr/>
          </p:nvSpPr>
          <p:spPr bwMode="auto">
            <a:xfrm>
              <a:off x="4779962" y="3878262"/>
              <a:ext cx="552135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smtClean="0">
                  <a:latin typeface="Courier New" charset="0"/>
                  <a:ea typeface="MS PGothic" charset="0"/>
                  <a:cs typeface="Courier New" charset="0"/>
                </a:rPr>
                <a:t>T2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432050" y="3497263"/>
            <a:ext cx="2362200" cy="471487"/>
            <a:chOff x="1353" y="2352"/>
            <a:chExt cx="1488" cy="297"/>
          </a:xfrm>
        </p:grpSpPr>
        <p:sp>
          <p:nvSpPr>
            <p:cNvPr id="57357" name="Line 9"/>
            <p:cNvSpPr>
              <a:spLocks noChangeShapeType="1"/>
            </p:cNvSpPr>
            <p:nvPr/>
          </p:nvSpPr>
          <p:spPr bwMode="auto">
            <a:xfrm>
              <a:off x="1353" y="2601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7358" name="Line 10"/>
            <p:cNvSpPr>
              <a:spLocks noChangeShapeType="1"/>
            </p:cNvSpPr>
            <p:nvPr/>
          </p:nvSpPr>
          <p:spPr bwMode="auto">
            <a:xfrm>
              <a:off x="2697" y="2553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7359" name="Line 11"/>
            <p:cNvSpPr>
              <a:spLocks noChangeShapeType="1"/>
            </p:cNvSpPr>
            <p:nvPr/>
          </p:nvSpPr>
          <p:spPr bwMode="auto">
            <a:xfrm flipV="1">
              <a:off x="2697" y="2601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7360" name="Rectangle 12"/>
            <p:cNvSpPr>
              <a:spLocks noChangeArrowheads="1"/>
            </p:cNvSpPr>
            <p:nvPr/>
          </p:nvSpPr>
          <p:spPr bwMode="auto">
            <a:xfrm>
              <a:off x="1968" y="2352"/>
              <a:ext cx="23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smtClean="0">
                  <a:latin typeface="Courier New" charset="0"/>
                  <a:ea typeface="MS PGothic" charset="0"/>
                  <a:cs typeface="Courier New" charset="0"/>
                </a:rPr>
                <a:t>A</a:t>
              </a:r>
            </a:p>
          </p:txBody>
        </p:sp>
      </p:grpSp>
      <p:sp>
        <p:nvSpPr>
          <p:cNvPr id="57354" name="Rectangle 18"/>
          <p:cNvSpPr>
            <a:spLocks noChangeArrowheads="1"/>
          </p:cNvSpPr>
          <p:nvPr/>
        </p:nvSpPr>
        <p:spPr bwMode="auto">
          <a:xfrm>
            <a:off x="5657850" y="3803650"/>
            <a:ext cx="3019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200" smtClean="0">
                <a:latin typeface="Helvetica" charset="0"/>
                <a:ea typeface="MS PGothic" charset="0"/>
                <a:cs typeface="MS PGothic" charset="0"/>
              </a:rPr>
              <a:t>Dependency graph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13163" y="3497263"/>
            <a:ext cx="37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B</a:t>
            </a:r>
          </a:p>
        </p:txBody>
      </p:sp>
      <p:sp>
        <p:nvSpPr>
          <p:cNvPr id="57356" name="Content Placeholder 4"/>
          <p:cNvSpPr txBox="1">
            <a:spLocks/>
          </p:cNvSpPr>
          <p:nvPr/>
        </p:nvSpPr>
        <p:spPr bwMode="auto">
          <a:xfrm>
            <a:off x="762000" y="2125663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T1:R(A),W(A),          R(B),W(B)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     R(A),W(A),         R(B),W(B)          </a:t>
            </a:r>
            <a:r>
              <a:rPr lang="en-US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50179" grpId="0" build="p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 bwMode="auto">
          <a:xfrm rot="4316525">
            <a:off x="6256338" y="1676400"/>
            <a:ext cx="858837" cy="1846263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2" name="Oval 31"/>
          <p:cNvSpPr/>
          <p:nvPr/>
        </p:nvSpPr>
        <p:spPr bwMode="auto">
          <a:xfrm rot="17189649">
            <a:off x="2590801" y="1690687"/>
            <a:ext cx="857250" cy="1844675"/>
          </a:xfrm>
          <a:prstGeom prst="ellipse">
            <a:avLst/>
          </a:prstGeom>
          <a:solidFill>
            <a:srgbClr val="FFFFAA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5029200"/>
          </a:xfrm>
        </p:spPr>
        <p:txBody>
          <a:bodyPr lIns="90488" tIns="44450" rIns="90488" bIns="44450"/>
          <a:lstStyle/>
          <a:p>
            <a:r>
              <a:rPr lang="en-US">
                <a:latin typeface="Tahoma" charset="0"/>
                <a:ea typeface="MS PGothic" charset="0"/>
              </a:rPr>
              <a:t>Conflict that is </a:t>
            </a:r>
            <a:r>
              <a:rPr lang="en-US" i="1">
                <a:latin typeface="Tahoma" charset="0"/>
                <a:ea typeface="MS PGothic" charset="0"/>
              </a:rPr>
              <a:t>not</a:t>
            </a:r>
            <a:r>
              <a:rPr lang="en-US">
                <a:latin typeface="Tahoma" charset="0"/>
                <a:ea typeface="MS PGothic" charset="0"/>
              </a:rPr>
              <a:t> serializable:</a:t>
            </a: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pPr>
              <a:buFontTx/>
              <a:buNone/>
            </a:pPr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endParaRPr lang="en-US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Cycle: The output of T1 depends on T2, and vice-versa</a:t>
            </a:r>
          </a:p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5837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kern="12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8375" name="Content Placeholder 4"/>
          <p:cNvSpPr txBox="1">
            <a:spLocks/>
          </p:cNvSpPr>
          <p:nvPr/>
        </p:nvSpPr>
        <p:spPr bwMode="auto">
          <a:xfrm>
            <a:off x="762000" y="2125663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T1:R(A),W(A),                   R(B),W(B)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     R(A),W(A),R(B),W(B)          </a:t>
            </a:r>
            <a:r>
              <a:rPr lang="en-US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58376" name="Oval 4"/>
          <p:cNvSpPr>
            <a:spLocks noChangeArrowheads="1"/>
          </p:cNvSpPr>
          <p:nvPr/>
        </p:nvSpPr>
        <p:spPr bwMode="auto">
          <a:xfrm>
            <a:off x="1544638" y="3754438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Courier New" charset="0"/>
              <a:ea typeface="MS PGothic" charset="0"/>
              <a:cs typeface="Courier New" charset="0"/>
            </a:endParaRPr>
          </a:p>
        </p:txBody>
      </p:sp>
      <p:sp>
        <p:nvSpPr>
          <p:cNvPr id="58377" name="Oval 5"/>
          <p:cNvSpPr>
            <a:spLocks noChangeArrowheads="1"/>
          </p:cNvSpPr>
          <p:nvPr/>
        </p:nvSpPr>
        <p:spPr bwMode="auto">
          <a:xfrm>
            <a:off x="4440238" y="3754438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Courier New" charset="0"/>
              <a:ea typeface="MS PGothic" charset="0"/>
              <a:cs typeface="Courier New" charset="0"/>
            </a:endParaRPr>
          </a:p>
        </p:txBody>
      </p:sp>
      <p:sp>
        <p:nvSpPr>
          <p:cNvPr id="58378" name="Rectangle 6"/>
          <p:cNvSpPr>
            <a:spLocks noChangeArrowheads="1"/>
          </p:cNvSpPr>
          <p:nvPr/>
        </p:nvSpPr>
        <p:spPr bwMode="auto">
          <a:xfrm>
            <a:off x="1600200" y="3886200"/>
            <a:ext cx="5524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T1</a:t>
            </a:r>
          </a:p>
        </p:txBody>
      </p:sp>
      <p:sp>
        <p:nvSpPr>
          <p:cNvPr id="58379" name="Rectangle 7"/>
          <p:cNvSpPr>
            <a:spLocks noChangeArrowheads="1"/>
          </p:cNvSpPr>
          <p:nvPr/>
        </p:nvSpPr>
        <p:spPr bwMode="auto">
          <a:xfrm>
            <a:off x="4495800" y="3886200"/>
            <a:ext cx="5524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T2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7888" y="3505200"/>
            <a:ext cx="2362200" cy="471488"/>
            <a:chOff x="1353" y="2352"/>
            <a:chExt cx="1488" cy="297"/>
          </a:xfrm>
        </p:grpSpPr>
        <p:sp>
          <p:nvSpPr>
            <p:cNvPr id="58387" name="Line 9"/>
            <p:cNvSpPr>
              <a:spLocks noChangeShapeType="1"/>
            </p:cNvSpPr>
            <p:nvPr/>
          </p:nvSpPr>
          <p:spPr bwMode="auto">
            <a:xfrm>
              <a:off x="1353" y="2601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88" name="Line 10"/>
            <p:cNvSpPr>
              <a:spLocks noChangeShapeType="1"/>
            </p:cNvSpPr>
            <p:nvPr/>
          </p:nvSpPr>
          <p:spPr bwMode="auto">
            <a:xfrm>
              <a:off x="2697" y="2553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89" name="Line 11"/>
            <p:cNvSpPr>
              <a:spLocks noChangeShapeType="1"/>
            </p:cNvSpPr>
            <p:nvPr/>
          </p:nvSpPr>
          <p:spPr bwMode="auto">
            <a:xfrm flipV="1">
              <a:off x="2697" y="2601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90" name="Rectangle 12"/>
            <p:cNvSpPr>
              <a:spLocks noChangeArrowheads="1"/>
            </p:cNvSpPr>
            <p:nvPr/>
          </p:nvSpPr>
          <p:spPr bwMode="auto">
            <a:xfrm>
              <a:off x="1968" y="2352"/>
              <a:ext cx="23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smtClean="0">
                  <a:latin typeface="Courier New" charset="0"/>
                  <a:ea typeface="MS PGothic" charset="0"/>
                  <a:cs typeface="Courier New" charset="0"/>
                </a:rPr>
                <a:t>A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47888" y="4205288"/>
            <a:ext cx="2362200" cy="649287"/>
            <a:chOff x="1353" y="2793"/>
            <a:chExt cx="1488" cy="460"/>
          </a:xfrm>
        </p:grpSpPr>
        <p:sp>
          <p:nvSpPr>
            <p:cNvPr id="58383" name="Line 14"/>
            <p:cNvSpPr>
              <a:spLocks noChangeShapeType="1"/>
            </p:cNvSpPr>
            <p:nvPr/>
          </p:nvSpPr>
          <p:spPr bwMode="auto">
            <a:xfrm>
              <a:off x="1353" y="2841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84" name="Line 15"/>
            <p:cNvSpPr>
              <a:spLocks noChangeShapeType="1"/>
            </p:cNvSpPr>
            <p:nvPr/>
          </p:nvSpPr>
          <p:spPr bwMode="auto">
            <a:xfrm>
              <a:off x="1353" y="2841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85" name="Line 16"/>
            <p:cNvSpPr>
              <a:spLocks noChangeShapeType="1"/>
            </p:cNvSpPr>
            <p:nvPr/>
          </p:nvSpPr>
          <p:spPr bwMode="auto">
            <a:xfrm flipV="1">
              <a:off x="1353" y="2793"/>
              <a:ext cx="14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58386" name="Rectangle 17"/>
            <p:cNvSpPr>
              <a:spLocks noChangeArrowheads="1"/>
            </p:cNvSpPr>
            <p:nvPr/>
          </p:nvSpPr>
          <p:spPr bwMode="auto">
            <a:xfrm>
              <a:off x="1968" y="2928"/>
              <a:ext cx="23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smtClean="0">
                  <a:latin typeface="Courier New" charset="0"/>
                  <a:ea typeface="MS PGothic" charset="0"/>
                  <a:cs typeface="Courier New" charset="0"/>
                </a:rPr>
                <a:t>B</a:t>
              </a:r>
            </a:p>
          </p:txBody>
        </p:sp>
      </p:grpSp>
      <p:sp>
        <p:nvSpPr>
          <p:cNvPr id="58382" name="Rectangle 18"/>
          <p:cNvSpPr>
            <a:spLocks noChangeArrowheads="1"/>
          </p:cNvSpPr>
          <p:nvPr/>
        </p:nvSpPr>
        <p:spPr bwMode="auto">
          <a:xfrm>
            <a:off x="5486400" y="3886200"/>
            <a:ext cx="3019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200" smtClean="0">
                <a:latin typeface="Helvetica" charset="0"/>
                <a:ea typeface="MS PGothic" charset="0"/>
                <a:cs typeface="MS PGothic" charset="0"/>
              </a:rPr>
              <a:t>Dependency graph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3</a:t>
            </a:r>
            <a:endParaRPr lang="en" sz="4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44721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Due 1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</a:t>
            </a: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/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12</a:t>
            </a: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(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Today!</a:t>
            </a: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) </a:t>
            </a:r>
            <a:r>
              <a:rPr lang="en" sz="3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at 11:59 </a:t>
            </a: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PM</a:t>
            </a:r>
            <a:endParaRPr lang="en-US" sz="30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38150" lvl="1" indent="0">
              <a:buSzPct val="1000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submit </a:t>
            </a: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proj</a:t>
            </a:r>
            <a:r>
              <a:rPr lang="en-US" sz="2000" dirty="0" smtClean="0"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en-US" sz="2000" dirty="0" smtClean="0">
                <a:latin typeface="Consolas"/>
                <a:ea typeface="Consolas"/>
                <a:cs typeface="Consolas"/>
                <a:sym typeface="Consolas"/>
              </a:rPr>
              <a:t>initial-design</a:t>
            </a:r>
          </a:p>
          <a:p>
            <a:pPr marL="438150" lvl="1" indent="0">
              <a:buSzPct val="100000"/>
              <a:buNone/>
            </a:pPr>
            <a:endParaRPr lang="en-US" sz="2000" b="0" i="0" u="none" strike="noStrike" cap="none" baseline="0" dirty="0" smtClean="0">
              <a:solidFill>
                <a:schemeClr val="dk1"/>
              </a:solidFill>
              <a:latin typeface="Consolas"/>
              <a:ea typeface="Calibri"/>
              <a:cs typeface="Consolas"/>
              <a:sym typeface="Calibri"/>
              <a:rtl val="0"/>
            </a:endParaRPr>
          </a:p>
          <a:p>
            <a:pPr marL="457200" indent="-419100">
              <a:buSzPct val="100000"/>
              <a:buFont typeface="Calibri"/>
              <a:buChar char="●"/>
            </a:pP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Due 1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1/21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Next Thursday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at 11:59 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PM</a:t>
            </a:r>
            <a:endParaRPr lang="en-US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38150" lvl="2" indent="0">
              <a:spcBef>
                <a:spcPts val="600"/>
              </a:spcBef>
              <a:buSzPct val="100000"/>
              <a:buNone/>
            </a:pP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en-US" sz="2000" dirty="0" smtClean="0">
                <a:latin typeface="Consolas"/>
                <a:ea typeface="Consolas"/>
                <a:cs typeface="Consolas"/>
                <a:sym typeface="Consolas"/>
              </a:rPr>
              <a:t>ubmit proj3-code</a:t>
            </a:r>
          </a:p>
          <a:p>
            <a:pPr marL="438150" lvl="1" indent="0">
              <a:spcBef>
                <a:spcPts val="600"/>
              </a:spcBef>
              <a:buSzPct val="100000"/>
              <a:buNone/>
            </a:pPr>
            <a:endParaRPr lang="en-US" sz="2000" b="0" i="0" u="none" strike="noStrike" cap="none" baseline="0" dirty="0" smtClean="0">
              <a:solidFill>
                <a:schemeClr val="dk1"/>
              </a:solidFill>
              <a:latin typeface="Consolas"/>
              <a:ea typeface="Calibri"/>
              <a:cs typeface="Consolas"/>
              <a:sym typeface="Calibri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Questions</a:t>
            </a:r>
            <a:r>
              <a:rPr lang="en" sz="3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4"/>
          <p:cNvSpPr txBox="1">
            <a:spLocks/>
          </p:cNvSpPr>
          <p:nvPr/>
        </p:nvSpPr>
        <p:spPr bwMode="auto">
          <a:xfrm>
            <a:off x="533400" y="1592263"/>
            <a:ext cx="4114800" cy="1531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     W(A),     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W(A),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T3:                WA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Serializability ≠ Conflict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638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Following schedule is </a:t>
            </a:r>
            <a:r>
              <a:rPr lang="en-US" b="1" dirty="0" smtClean="0">
                <a:ea typeface="ＭＳ Ｐゴシック" charset="-128"/>
              </a:rPr>
              <a:t>not</a:t>
            </a:r>
            <a:r>
              <a:rPr lang="en-US" dirty="0" smtClean="0">
                <a:ea typeface="ＭＳ Ｐゴシック" charset="-128"/>
              </a:rPr>
              <a:t> conflict serializable</a:t>
            </a:r>
          </a:p>
          <a:p>
            <a:pPr>
              <a:defRPr/>
            </a:pPr>
            <a:endParaRPr lang="en-US" dirty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endParaRPr lang="en-US" dirty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However, the schedule is serializable since its output is equivalent with the following serial schedule</a:t>
            </a:r>
          </a:p>
          <a:p>
            <a:pPr>
              <a:defRPr/>
            </a:pPr>
            <a:endParaRPr lang="en-US" dirty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r>
              <a:rPr lang="en-US" dirty="0" smtClean="0">
                <a:ea typeface="ＭＳ Ｐゴシック" charset="-128"/>
              </a:rPr>
              <a:t>Note: </a:t>
            </a:r>
            <a:r>
              <a:rPr lang="en-US" dirty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eciding whether a schedule is serializable (not conflict-serializable) is NP-complete  </a:t>
            </a:r>
          </a:p>
          <a:p>
            <a:pPr>
              <a:defRPr/>
            </a:pPr>
            <a:endParaRPr lang="en-US" dirty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5041900" y="18288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Courier New" charset="0"/>
              <a:ea typeface="MS PGothic" charset="0"/>
              <a:cs typeface="Courier New" charset="0"/>
            </a:endParaRPr>
          </a:p>
        </p:txBody>
      </p:sp>
      <p:sp>
        <p:nvSpPr>
          <p:cNvPr id="61446" name="Oval 5"/>
          <p:cNvSpPr>
            <a:spLocks noChangeArrowheads="1"/>
          </p:cNvSpPr>
          <p:nvPr/>
        </p:nvSpPr>
        <p:spPr bwMode="auto">
          <a:xfrm>
            <a:off x="7937500" y="18288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Courier New" charset="0"/>
              <a:ea typeface="MS PGothic" charset="0"/>
              <a:cs typeface="Courier New" charset="0"/>
            </a:endParaRP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5097463" y="1960563"/>
            <a:ext cx="5524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T1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7993063" y="1960563"/>
            <a:ext cx="5524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T2</a:t>
            </a:r>
          </a:p>
        </p:txBody>
      </p:sp>
      <p:sp>
        <p:nvSpPr>
          <p:cNvPr id="61449" name="Rectangle 17"/>
          <p:cNvSpPr>
            <a:spLocks noChangeArrowheads="1"/>
          </p:cNvSpPr>
          <p:nvPr/>
        </p:nvSpPr>
        <p:spPr bwMode="auto">
          <a:xfrm>
            <a:off x="6781800" y="1522413"/>
            <a:ext cx="3667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A</a:t>
            </a:r>
          </a:p>
        </p:txBody>
      </p:sp>
      <p:sp>
        <p:nvSpPr>
          <p:cNvPr id="61450" name="Rectangle 18"/>
          <p:cNvSpPr>
            <a:spLocks noChangeArrowheads="1"/>
          </p:cNvSpPr>
          <p:nvPr/>
        </p:nvSpPr>
        <p:spPr bwMode="auto">
          <a:xfrm>
            <a:off x="5562600" y="1293813"/>
            <a:ext cx="30194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200" smtClean="0">
                <a:latin typeface="Helvetica" charset="0"/>
                <a:ea typeface="MS PGothic" charset="0"/>
                <a:cs typeface="MS PGothic" charset="0"/>
              </a:rPr>
              <a:t>Dependency graph</a:t>
            </a:r>
          </a:p>
        </p:txBody>
      </p:sp>
      <p:sp>
        <p:nvSpPr>
          <p:cNvPr id="26634" name="Content Placeholder 4"/>
          <p:cNvSpPr txBox="1">
            <a:spLocks/>
          </p:cNvSpPr>
          <p:nvPr/>
        </p:nvSpPr>
        <p:spPr bwMode="auto">
          <a:xfrm>
            <a:off x="762000" y="4106863"/>
            <a:ext cx="3886200" cy="1455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T1:R(A),W(A),     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T2:          W(A),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</a:pPr>
            <a:r>
              <a:rPr lang="en-US" altLang="ko-KR" b="0" kern="1200" smtClean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T3:               WA   </a:t>
            </a:r>
            <a:endParaRPr lang="en-US" b="0" kern="1200" smtClean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1452" name="Oval 5"/>
          <p:cNvSpPr>
            <a:spLocks noChangeArrowheads="1"/>
          </p:cNvSpPr>
          <p:nvPr/>
        </p:nvSpPr>
        <p:spPr bwMode="auto">
          <a:xfrm>
            <a:off x="6629400" y="24384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kern="1200" smtClean="0">
              <a:latin typeface="Courier New" charset="0"/>
              <a:ea typeface="MS PGothic" charset="0"/>
              <a:cs typeface="Courier New" charset="0"/>
            </a:endParaRPr>
          </a:p>
        </p:txBody>
      </p:sp>
      <p:sp>
        <p:nvSpPr>
          <p:cNvPr id="61453" name="Rectangle 7"/>
          <p:cNvSpPr>
            <a:spLocks noChangeArrowheads="1"/>
          </p:cNvSpPr>
          <p:nvPr/>
        </p:nvSpPr>
        <p:spPr bwMode="auto">
          <a:xfrm>
            <a:off x="6705600" y="2514600"/>
            <a:ext cx="5524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T3</a:t>
            </a:r>
          </a:p>
        </p:txBody>
      </p:sp>
      <p:cxnSp>
        <p:nvCxnSpPr>
          <p:cNvPr id="61454" name="Straight Arrow Connector 5"/>
          <p:cNvCxnSpPr>
            <a:cxnSpLocks noChangeShapeType="1"/>
            <a:stCxn id="61445" idx="7"/>
            <a:endCxn id="61446" idx="1"/>
          </p:cNvCxnSpPr>
          <p:nvPr/>
        </p:nvCxnSpPr>
        <p:spPr bwMode="auto">
          <a:xfrm>
            <a:off x="5616575" y="1927225"/>
            <a:ext cx="24193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5" name="Straight Arrow Connector 26"/>
          <p:cNvCxnSpPr>
            <a:cxnSpLocks noChangeShapeType="1"/>
            <a:stCxn id="61446" idx="2"/>
            <a:endCxn id="61445" idx="6"/>
          </p:cNvCxnSpPr>
          <p:nvPr/>
        </p:nvCxnSpPr>
        <p:spPr bwMode="auto">
          <a:xfrm flipH="1">
            <a:off x="5715000" y="2165350"/>
            <a:ext cx="2222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6" name="Straight Arrow Connector 29"/>
          <p:cNvCxnSpPr>
            <a:cxnSpLocks noChangeShapeType="1"/>
            <a:stCxn id="61446" idx="3"/>
            <a:endCxn id="61452" idx="6"/>
          </p:cNvCxnSpPr>
          <p:nvPr/>
        </p:nvCxnSpPr>
        <p:spPr bwMode="auto">
          <a:xfrm flipH="1">
            <a:off x="7302500" y="2403475"/>
            <a:ext cx="733425" cy="371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7" name="Straight Arrow Connector 32"/>
          <p:cNvCxnSpPr>
            <a:cxnSpLocks noChangeShapeType="1"/>
            <a:stCxn id="61445" idx="5"/>
            <a:endCxn id="61452" idx="2"/>
          </p:cNvCxnSpPr>
          <p:nvPr/>
        </p:nvCxnSpPr>
        <p:spPr bwMode="auto">
          <a:xfrm>
            <a:off x="5616575" y="2403475"/>
            <a:ext cx="1012825" cy="371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6553200" y="1752600"/>
            <a:ext cx="3667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A</a:t>
            </a:r>
          </a:p>
        </p:txBody>
      </p:sp>
      <p:sp>
        <p:nvSpPr>
          <p:cNvPr id="61459" name="Rectangle 17"/>
          <p:cNvSpPr>
            <a:spLocks noChangeArrowheads="1"/>
          </p:cNvSpPr>
          <p:nvPr/>
        </p:nvSpPr>
        <p:spPr bwMode="auto">
          <a:xfrm>
            <a:off x="7481888" y="2132013"/>
            <a:ext cx="3667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A</a:t>
            </a:r>
          </a:p>
        </p:txBody>
      </p:sp>
      <p:sp>
        <p:nvSpPr>
          <p:cNvPr id="61460" name="Rectangle 17"/>
          <p:cNvSpPr>
            <a:spLocks noChangeArrowheads="1"/>
          </p:cNvSpPr>
          <p:nvPr/>
        </p:nvSpPr>
        <p:spPr bwMode="auto">
          <a:xfrm>
            <a:off x="6096000" y="2209800"/>
            <a:ext cx="3667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kern="1200" smtClean="0">
                <a:latin typeface="Courier New" charset="0"/>
                <a:ea typeface="MS PGothic" charset="0"/>
                <a:cs typeface="Courier New" charset="0"/>
              </a:rPr>
              <a:t>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Summary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lang="en-US">
                <a:latin typeface="Tahoma" charset="0"/>
                <a:ea typeface="MS PGothic" charset="0"/>
              </a:rPr>
              <a:t>Transaction: a sequence of storage operations</a:t>
            </a:r>
          </a:p>
          <a:p>
            <a:endParaRPr lang="en-US" sz="2000">
              <a:latin typeface="Tahoma" charset="0"/>
              <a:ea typeface="MS PGothic" charset="0"/>
            </a:endParaRPr>
          </a:p>
          <a:p>
            <a:r>
              <a:rPr lang="en-US">
                <a:latin typeface="Tahoma" charset="0"/>
                <a:ea typeface="MS PGothic" charset="0"/>
              </a:rPr>
              <a:t>ACID:</a:t>
            </a:r>
          </a:p>
          <a:p>
            <a:pPr lvl="1"/>
            <a:r>
              <a:rPr lang="en-US" sz="2000">
                <a:latin typeface="Tahoma" charset="0"/>
                <a:ea typeface="MS PGothic" charset="0"/>
              </a:rPr>
              <a:t>Atomicity: all operations in a transaction happen, or none happens</a:t>
            </a:r>
          </a:p>
          <a:p>
            <a:pPr lvl="1"/>
            <a:r>
              <a:rPr lang="en-US" sz="2000">
                <a:latin typeface="Tahoma" charset="0"/>
                <a:ea typeface="MS PGothic" charset="0"/>
              </a:rPr>
              <a:t>Consistency: if database/storage starts consistent, it ends up consistent</a:t>
            </a:r>
          </a:p>
          <a:p>
            <a:pPr lvl="1"/>
            <a:r>
              <a:rPr lang="en-US" sz="2000">
                <a:latin typeface="Tahoma" charset="0"/>
                <a:ea typeface="MS PGothic" charset="0"/>
              </a:rPr>
              <a:t>Isolation: execution of  one transaction is isolated from another</a:t>
            </a:r>
          </a:p>
          <a:p>
            <a:pPr lvl="1"/>
            <a:r>
              <a:rPr lang="en-US" sz="2000">
                <a:latin typeface="Tahoma" charset="0"/>
                <a:ea typeface="MS PGothic" charset="0"/>
              </a:rPr>
              <a:t>Durability: the results of a transaction persists</a:t>
            </a:r>
          </a:p>
          <a:p>
            <a:pPr lvl="1"/>
            <a:endParaRPr lang="en-US" sz="2000">
              <a:latin typeface="Tahoma" charset="0"/>
              <a:ea typeface="MS PGothic" charset="0"/>
            </a:endParaRPr>
          </a:p>
          <a:p>
            <a:r>
              <a:rPr lang="en-US" b="1">
                <a:latin typeface="Tahoma" charset="0"/>
                <a:ea typeface="MS PGothic" charset="0"/>
                <a:cs typeface="Tahoma" charset="0"/>
              </a:rPr>
              <a:t>Serial schedule: </a:t>
            </a:r>
            <a:r>
              <a:rPr lang="en-US">
                <a:latin typeface="Tahoma" charset="0"/>
                <a:ea typeface="MS PGothic" charset="0"/>
                <a:cs typeface="Tahoma" charset="0"/>
              </a:rPr>
              <a:t>A schedule that </a:t>
            </a:r>
            <a:r>
              <a:rPr lang="en-US">
                <a:solidFill>
                  <a:srgbClr val="FF0000"/>
                </a:solidFill>
                <a:latin typeface="Tahoma" charset="0"/>
                <a:ea typeface="MS PGothic" charset="0"/>
                <a:cs typeface="Tahoma" charset="0"/>
              </a:rPr>
              <a:t>does not interleave</a:t>
            </a:r>
            <a:r>
              <a:rPr lang="en-US">
                <a:latin typeface="Tahoma" charset="0"/>
                <a:ea typeface="MS PGothic" charset="0"/>
                <a:cs typeface="Tahoma" charset="0"/>
              </a:rPr>
              <a:t> the operations of different transactions</a:t>
            </a:r>
          </a:p>
          <a:p>
            <a:pPr lvl="1"/>
            <a:r>
              <a:rPr lang="en-US">
                <a:latin typeface="Tahoma" charset="0"/>
                <a:ea typeface="MS PGothic" charset="0"/>
              </a:rPr>
              <a:t>Transactions run serially (one at a time)</a:t>
            </a:r>
          </a:p>
          <a:p>
            <a:endParaRPr lang="en-US">
              <a:latin typeface="Helvetica" charset="0"/>
              <a:ea typeface="MS PGothic" charset="0"/>
            </a:endParaRPr>
          </a:p>
          <a:p>
            <a:endParaRPr lang="en-US" sz="2000">
              <a:latin typeface="Tahom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457200" y="1600200"/>
            <a:ext cx="8229600" cy="496757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sz="2400" b="1" dirty="0" smtClean="0">
              <a:latin typeface="Calibri"/>
              <a:cs typeface="Calibri"/>
            </a:endParaRPr>
          </a:p>
          <a:p>
            <a:pPr marL="152400" algn="ctr"/>
            <a:endParaRPr lang="en-US" sz="2400" b="1" dirty="0">
              <a:latin typeface="Calibri"/>
              <a:cs typeface="Calibri"/>
            </a:endParaRPr>
          </a:p>
          <a:p>
            <a:pPr marL="152400" algn="ctr"/>
            <a:r>
              <a:rPr lang="en-US" sz="4000" b="1" dirty="0" smtClean="0">
                <a:latin typeface="Calibri"/>
                <a:cs typeface="Calibri"/>
              </a:rPr>
              <a:t>Worksheet…</a:t>
            </a:r>
            <a:endParaRPr lang="en-US" sz="4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70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283361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
 Quiz…</a:t>
            </a:r>
          </a:p>
          <a:p>
            <a:endParaRPr lang="en" sz="5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Short Answer: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What are the 4 properties of an ACID transaction (2 points)?</a:t>
            </a: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True/False: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Choose 3 (stolen from lecture slides again)</a:t>
            </a: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relational data model is the most used data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model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T</a:t>
            </a: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Transactions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are not guaranteed to preserve the consistency of a storage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system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F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DBMS uses a log to implement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atomicity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T</a:t>
            </a: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Durability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isolates the reads and writes of a transaction from all other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transactions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F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Quiz 18.2: Databases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Short Answer: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What are the 4 properties of an ACID transaction (2 points)?</a:t>
            </a: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True/False: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relational data model is the most used data model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Transactions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are not guaranteed to preserve the consistency of a storage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system</a:t>
            </a:r>
            <a:endParaRPr lang="en-US" altLang="ko-KR" dirty="0" smtClean="0">
              <a:solidFill>
                <a:srgbClr val="FF0000"/>
              </a:solidFill>
              <a:latin typeface="Helvetica" charset="0"/>
              <a:ea typeface="굴림" charset="0"/>
              <a:cs typeface="굴림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DBMS uses a log to implement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atomicity</a:t>
            </a:r>
          </a:p>
          <a:p>
            <a:pPr marL="914400" lvl="1" indent="-457200">
              <a:lnSpc>
                <a:spcPct val="120000"/>
              </a:lnSpc>
              <a:spcBef>
                <a:spcPct val="15000"/>
              </a:spcBef>
              <a:buFont typeface="+mj-lt"/>
              <a:buAutoNum type="arabicPeriod" startAt="2"/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Durability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isolates the reads and writes of a transaction from all other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transactions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Quiz 18.2: Databases</a:t>
            </a:r>
          </a:p>
        </p:txBody>
      </p:sp>
    </p:spTree>
    <p:extLst>
      <p:ext uri="{BB962C8B-B14F-4D97-AF65-F5344CB8AC3E}">
        <p14:creationId xmlns:p14="http://schemas.microsoft.com/office/powerpoint/2010/main" val="4108489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1961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What is a Database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A large </a:t>
            </a:r>
            <a:r>
              <a:rPr lang="en-US" b="1">
                <a:latin typeface="Helvetica" charset="0"/>
                <a:ea typeface="MS PGothic" charset="0"/>
              </a:rPr>
              <a:t>organized collection </a:t>
            </a:r>
            <a:r>
              <a:rPr lang="en-US">
                <a:latin typeface="Helvetica" charset="0"/>
                <a:ea typeface="MS PGothic" charset="0"/>
              </a:rPr>
              <a:t>of data</a:t>
            </a:r>
          </a:p>
          <a:p>
            <a:endParaRPr lang="en-US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Models real world, e.g., enterprise</a:t>
            </a:r>
          </a:p>
          <a:p>
            <a:pPr lvl="1"/>
            <a:r>
              <a:rPr lang="en-US">
                <a:solidFill>
                  <a:schemeClr val="accent1"/>
                </a:solidFill>
                <a:latin typeface="Helvetica" charset="0"/>
                <a:ea typeface="MS PGothic" charset="0"/>
              </a:rPr>
              <a:t>Entities</a:t>
            </a:r>
            <a:r>
              <a:rPr lang="en-US">
                <a:latin typeface="Helvetica" charset="0"/>
                <a:ea typeface="MS PGothic" charset="0"/>
              </a:rPr>
              <a:t> (e.g., teams, games)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Relationships</a:t>
            </a:r>
            <a:r>
              <a:rPr lang="en-US">
                <a:solidFill>
                  <a:srgbClr val="000000"/>
                </a:solidFill>
                <a:latin typeface="Helvetica" charset="0"/>
                <a:ea typeface="MS PGothic" charset="0"/>
              </a:rPr>
              <a:t>, e.g., </a:t>
            </a:r>
          </a:p>
          <a:p>
            <a:pPr lvl="1">
              <a:buFontTx/>
              <a:buNone/>
            </a:pPr>
            <a:r>
              <a:rPr lang="en-US">
                <a:solidFill>
                  <a:srgbClr val="004080"/>
                </a:solidFill>
                <a:latin typeface="Helvetica" charset="0"/>
                <a:ea typeface="MS PGothic" charset="0"/>
              </a:rPr>
              <a:t>   </a:t>
            </a:r>
            <a:r>
              <a:rPr lang="en-US">
                <a:solidFill>
                  <a:schemeClr val="accent1"/>
                </a:solidFill>
                <a:latin typeface="Helvetica" charset="0"/>
                <a:ea typeface="MS PGothic" charset="0"/>
              </a:rPr>
              <a:t>Cal</a:t>
            </a:r>
            <a:r>
              <a:rPr lang="en-US">
                <a:latin typeface="Helvetica" charset="0"/>
                <a:ea typeface="MS PGothic" charset="0"/>
              </a:rPr>
              <a:t> 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plays against </a:t>
            </a:r>
            <a:r>
              <a:rPr lang="en-US">
                <a:solidFill>
                  <a:srgbClr val="618FFD"/>
                </a:solidFill>
                <a:latin typeface="Helvetica" charset="0"/>
                <a:ea typeface="MS PGothic" charset="0"/>
              </a:rPr>
              <a:t>Stanford</a:t>
            </a:r>
            <a:r>
              <a:rPr lang="en-US">
                <a:solidFill>
                  <a:srgbClr val="004080"/>
                </a:solidFill>
                <a:latin typeface="Helvetica" charset="0"/>
                <a:ea typeface="MS PGothic" charset="0"/>
              </a:rPr>
              <a:t> 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in</a:t>
            </a:r>
            <a:r>
              <a:rPr lang="en-US">
                <a:solidFill>
                  <a:srgbClr val="004080"/>
                </a:solidFill>
                <a:latin typeface="Helvetica" charset="0"/>
                <a:ea typeface="MS PGothic" charset="0"/>
              </a:rPr>
              <a:t> </a:t>
            </a:r>
            <a:r>
              <a:rPr lang="en-US">
                <a:solidFill>
                  <a:srgbClr val="618FFD"/>
                </a:solidFill>
                <a:latin typeface="Helvetica" charset="0"/>
                <a:ea typeface="MS PGothic" charset="0"/>
              </a:rPr>
              <a:t>The Big Game</a:t>
            </a:r>
            <a:endParaRPr lang="en-US">
              <a:latin typeface="Helvetica" charset="0"/>
              <a:ea typeface="MS PGothic" charset="0"/>
            </a:endParaRPr>
          </a:p>
          <a:p>
            <a:pPr lvl="1">
              <a:buFontTx/>
              <a:buNone/>
            </a:pPr>
            <a:endParaRPr lang="en-US">
              <a:latin typeface="Helvetica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Key Concept: Structured Data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MS PGothic" charset="0"/>
              </a:rPr>
              <a:t>A </a:t>
            </a:r>
            <a:r>
              <a:rPr lang="en-US">
                <a:solidFill>
                  <a:srgbClr val="FF0000"/>
                </a:solidFill>
                <a:latin typeface="Trebuchet MS" charset="0"/>
                <a:ea typeface="MS PGothic" charset="0"/>
              </a:rPr>
              <a:t>data model </a:t>
            </a:r>
            <a:r>
              <a:rPr lang="en-US">
                <a:latin typeface="Trebuchet MS" charset="0"/>
                <a:ea typeface="MS PGothic" charset="0"/>
              </a:rPr>
              <a:t>is a collection of entities and their relationships</a:t>
            </a:r>
          </a:p>
          <a:p>
            <a:endParaRPr lang="en-US">
              <a:latin typeface="Trebuchet MS" charset="0"/>
              <a:ea typeface="MS PGothic" charset="0"/>
            </a:endParaRPr>
          </a:p>
          <a:p>
            <a:r>
              <a:rPr lang="en-US">
                <a:latin typeface="Trebuchet MS" charset="0"/>
                <a:ea typeface="MS PGothic" charset="0"/>
              </a:rPr>
              <a:t>A </a:t>
            </a:r>
            <a:r>
              <a:rPr lang="en-US">
                <a:solidFill>
                  <a:srgbClr val="FF0000"/>
                </a:solidFill>
                <a:latin typeface="Trebuchet MS" charset="0"/>
                <a:ea typeface="MS PGothic" charset="0"/>
              </a:rPr>
              <a:t>schema</a:t>
            </a:r>
            <a:r>
              <a:rPr lang="en-US">
                <a:latin typeface="Trebuchet MS" charset="0"/>
                <a:ea typeface="MS PGothic" charset="0"/>
              </a:rPr>
              <a:t> is an instance of a data model</a:t>
            </a:r>
          </a:p>
          <a:p>
            <a:pPr lvl="1"/>
            <a:r>
              <a:rPr lang="en-US">
                <a:latin typeface="Trebuchet MS" charset="0"/>
                <a:ea typeface="MS PGothic" charset="0"/>
              </a:rPr>
              <a:t>E.g., describes the fields in the database; how the database is organized</a:t>
            </a:r>
          </a:p>
          <a:p>
            <a:pPr lvl="1">
              <a:buFontTx/>
              <a:buNone/>
            </a:pPr>
            <a:endParaRPr lang="en-US">
              <a:latin typeface="Trebuchet MS" charset="0"/>
              <a:ea typeface="MS PGothic" charset="0"/>
            </a:endParaRPr>
          </a:p>
          <a:p>
            <a:r>
              <a:rPr lang="en-US">
                <a:latin typeface="Trebuchet MS" charset="0"/>
                <a:ea typeface="MS PGothic" charset="0"/>
              </a:rPr>
              <a:t>A </a:t>
            </a:r>
            <a:r>
              <a:rPr lang="en-US">
                <a:solidFill>
                  <a:srgbClr val="FF0000"/>
                </a:solidFill>
                <a:latin typeface="Trebuchet MS" charset="0"/>
                <a:ea typeface="MS PGothic" charset="0"/>
              </a:rPr>
              <a:t>relational data model </a:t>
            </a:r>
            <a:r>
              <a:rPr lang="en-US">
                <a:latin typeface="Trebuchet MS" charset="0"/>
                <a:ea typeface="MS PGothic" charset="0"/>
              </a:rPr>
              <a:t>is the most used data model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Trebuchet MS" charset="0"/>
                <a:ea typeface="MS PGothic" charset="0"/>
              </a:rPr>
              <a:t>Relation,</a:t>
            </a:r>
            <a:r>
              <a:rPr lang="en-US">
                <a:latin typeface="Trebuchet MS" charset="0"/>
                <a:ea typeface="MS PGothic" charset="0"/>
              </a:rPr>
              <a:t> a table with rows and columns </a:t>
            </a:r>
          </a:p>
          <a:p>
            <a:pPr lvl="1"/>
            <a:r>
              <a:rPr lang="en-US">
                <a:latin typeface="Trebuchet MS" charset="0"/>
                <a:ea typeface="MS PGothic" charset="0"/>
              </a:rPr>
              <a:t>Every relation has a </a:t>
            </a:r>
            <a:r>
              <a:rPr lang="en-US">
                <a:solidFill>
                  <a:srgbClr val="FF0000"/>
                </a:solidFill>
                <a:latin typeface="Trebuchet MS" charset="0"/>
                <a:ea typeface="MS PGothic" charset="0"/>
              </a:rPr>
              <a:t>schema</a:t>
            </a:r>
            <a:r>
              <a:rPr lang="en-US">
                <a:latin typeface="Trebuchet MS" charset="0"/>
                <a:ea typeface="MS PGothic" charset="0"/>
              </a:rPr>
              <a:t> which describes the fields in the columns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7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8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0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2060</Words>
  <Application>Microsoft Macintosh PowerPoint</Application>
  <PresentationFormat>On-screen Show (4:3)</PresentationFormat>
  <Paragraphs>329</Paragraphs>
  <Slides>32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55" baseType="lpstr">
      <vt:lpstr>Custom Theme</vt:lpstr>
      <vt:lpstr>Office</vt:lpstr>
      <vt:lpstr>1_Office</vt:lpstr>
      <vt:lpstr>2_Office</vt:lpstr>
      <vt:lpstr>3_Office</vt:lpstr>
      <vt:lpstr>4_Office</vt:lpstr>
      <vt:lpstr>5_Office</vt:lpstr>
      <vt:lpstr>6_Office</vt:lpstr>
      <vt:lpstr>7_Office</vt:lpstr>
      <vt:lpstr>8_Office</vt:lpstr>
      <vt:lpstr>9_Office</vt:lpstr>
      <vt:lpstr>10_Office</vt:lpstr>
      <vt:lpstr>11_Office</vt:lpstr>
      <vt:lpstr>12_Office</vt:lpstr>
      <vt:lpstr>13_Office</vt:lpstr>
      <vt:lpstr>14_Office</vt:lpstr>
      <vt:lpstr>15_Office</vt:lpstr>
      <vt:lpstr>16_Office</vt:lpstr>
      <vt:lpstr>17_Office</vt:lpstr>
      <vt:lpstr>18_Office</vt:lpstr>
      <vt:lpstr>19_Office</vt:lpstr>
      <vt:lpstr>20_Office</vt:lpstr>
      <vt:lpstr>Microsoft Equation</vt:lpstr>
      <vt:lpstr>CS 162 Discussion Section Week 9  11/11 – 11/15</vt:lpstr>
      <vt:lpstr>Today’s Section</vt:lpstr>
      <vt:lpstr>Project 3</vt:lpstr>
      <vt:lpstr>PowerPoint Presentation</vt:lpstr>
      <vt:lpstr>Quiz 18.2: Databases</vt:lpstr>
      <vt:lpstr>Quiz 18.2: Databases</vt:lpstr>
      <vt:lpstr>Lecture Review</vt:lpstr>
      <vt:lpstr>What is a Database </vt:lpstr>
      <vt:lpstr>Key Concept: Structured Data</vt:lpstr>
      <vt:lpstr>What is a Database System?</vt:lpstr>
      <vt:lpstr>Key Concepts: Queries, Query Plans, and Operators</vt:lpstr>
      <vt:lpstr>Key concept: Transaction</vt:lpstr>
      <vt:lpstr>Concurrent Execution &amp; Transactions</vt:lpstr>
      <vt:lpstr>Locking Granularity</vt:lpstr>
      <vt:lpstr>The ACID properties of Transactions</vt:lpstr>
      <vt:lpstr>Atomicity</vt:lpstr>
      <vt:lpstr>Consistency</vt:lpstr>
      <vt:lpstr>Isolation</vt:lpstr>
      <vt:lpstr>Durability</vt:lpstr>
      <vt:lpstr>This Lecture</vt:lpstr>
      <vt:lpstr>Goals of Transaction Scheduling</vt:lpstr>
      <vt:lpstr>Two Key Questions</vt:lpstr>
      <vt:lpstr>Transaction Scheduling</vt:lpstr>
      <vt:lpstr>Conflict Serializable Schedules</vt:lpstr>
      <vt:lpstr>Conflict Equivalence – Intuition</vt:lpstr>
      <vt:lpstr>Conflict Equivalence – Intuition</vt:lpstr>
      <vt:lpstr>Dependency Graph</vt:lpstr>
      <vt:lpstr>Example</vt:lpstr>
      <vt:lpstr>Example</vt:lpstr>
      <vt:lpstr>Serializability ≠ Conflict Serializability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4  9/30 - 10/4</dc:title>
  <cp:lastModifiedBy>Kevin Klues</cp:lastModifiedBy>
  <cp:revision>126</cp:revision>
  <dcterms:modified xsi:type="dcterms:W3CDTF">2013-11-11T06:59:42Z</dcterms:modified>
</cp:coreProperties>
</file>