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Lst>
  <p:notesMasterIdLst>
    <p:notesMasterId r:id="rId153"/>
  </p:notesMasterIdLst>
  <p:sldIdLst>
    <p:sldId id="288" r:id="rId4"/>
    <p:sldId id="289" r:id="rId5"/>
    <p:sldId id="290"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85" r:id="rId50"/>
    <p:sldId id="386" r:id="rId51"/>
    <p:sldId id="387" r:id="rId52"/>
    <p:sldId id="388" r:id="rId53"/>
    <p:sldId id="389" r:id="rId54"/>
    <p:sldId id="390" r:id="rId55"/>
    <p:sldId id="391" r:id="rId56"/>
    <p:sldId id="392" r:id="rId57"/>
    <p:sldId id="393" r:id="rId58"/>
    <p:sldId id="394" r:id="rId59"/>
    <p:sldId id="395" r:id="rId60"/>
    <p:sldId id="396" r:id="rId61"/>
    <p:sldId id="397" r:id="rId62"/>
    <p:sldId id="398" r:id="rId63"/>
    <p:sldId id="39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303" r:id="rId77"/>
    <p:sldId id="304" r:id="rId78"/>
    <p:sldId id="305" r:id="rId79"/>
    <p:sldId id="306" r:id="rId80"/>
    <p:sldId id="307" r:id="rId81"/>
    <p:sldId id="310" r:id="rId82"/>
    <p:sldId id="311" r:id="rId83"/>
    <p:sldId id="312" r:id="rId84"/>
    <p:sldId id="313" r:id="rId85"/>
    <p:sldId id="314" r:id="rId86"/>
    <p:sldId id="315" r:id="rId87"/>
    <p:sldId id="316" r:id="rId88"/>
    <p:sldId id="317" r:id="rId89"/>
    <p:sldId id="318" r:id="rId90"/>
    <p:sldId id="319" r:id="rId91"/>
    <p:sldId id="320" r:id="rId92"/>
    <p:sldId id="321" r:id="rId93"/>
    <p:sldId id="322" r:id="rId94"/>
    <p:sldId id="323" r:id="rId95"/>
    <p:sldId id="324" r:id="rId96"/>
    <p:sldId id="325" r:id="rId97"/>
    <p:sldId id="326" r:id="rId98"/>
    <p:sldId id="327" r:id="rId99"/>
    <p:sldId id="328" r:id="rId100"/>
    <p:sldId id="329" r:id="rId101"/>
    <p:sldId id="330" r:id="rId102"/>
    <p:sldId id="331" r:id="rId103"/>
    <p:sldId id="332" r:id="rId104"/>
    <p:sldId id="333" r:id="rId105"/>
    <p:sldId id="334" r:id="rId106"/>
    <p:sldId id="335" r:id="rId107"/>
    <p:sldId id="336" r:id="rId108"/>
    <p:sldId id="337" r:id="rId109"/>
    <p:sldId id="338" r:id="rId110"/>
    <p:sldId id="339" r:id="rId111"/>
    <p:sldId id="340" r:id="rId112"/>
    <p:sldId id="341" r:id="rId113"/>
    <p:sldId id="342" r:id="rId114"/>
    <p:sldId id="343" r:id="rId115"/>
    <p:sldId id="344" r:id="rId116"/>
    <p:sldId id="349" r:id="rId117"/>
    <p:sldId id="350" r:id="rId118"/>
    <p:sldId id="351" r:id="rId119"/>
    <p:sldId id="352" r:id="rId120"/>
    <p:sldId id="353" r:id="rId121"/>
    <p:sldId id="354" r:id="rId122"/>
    <p:sldId id="355" r:id="rId123"/>
    <p:sldId id="356" r:id="rId124"/>
    <p:sldId id="357" r:id="rId125"/>
    <p:sldId id="358" r:id="rId126"/>
    <p:sldId id="359" r:id="rId127"/>
    <p:sldId id="360" r:id="rId128"/>
    <p:sldId id="361" r:id="rId129"/>
    <p:sldId id="362" r:id="rId130"/>
    <p:sldId id="363" r:id="rId131"/>
    <p:sldId id="364" r:id="rId132"/>
    <p:sldId id="365" r:id="rId133"/>
    <p:sldId id="366" r:id="rId134"/>
    <p:sldId id="367" r:id="rId135"/>
    <p:sldId id="368" r:id="rId136"/>
    <p:sldId id="369" r:id="rId137"/>
    <p:sldId id="370" r:id="rId138"/>
    <p:sldId id="371" r:id="rId139"/>
    <p:sldId id="372" r:id="rId140"/>
    <p:sldId id="373" r:id="rId141"/>
    <p:sldId id="374" r:id="rId142"/>
    <p:sldId id="375" r:id="rId143"/>
    <p:sldId id="376" r:id="rId144"/>
    <p:sldId id="377" r:id="rId145"/>
    <p:sldId id="378" r:id="rId146"/>
    <p:sldId id="379" r:id="rId147"/>
    <p:sldId id="380" r:id="rId148"/>
    <p:sldId id="381" r:id="rId149"/>
    <p:sldId id="382" r:id="rId150"/>
    <p:sldId id="383" r:id="rId151"/>
    <p:sldId id="384" r:id="rId1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33" autoAdjust="0"/>
    <p:restoredTop sz="94660"/>
  </p:normalViewPr>
  <p:slideViewPr>
    <p:cSldViewPr snapToGrid="0" snapToObjects="1">
      <p:cViewPr varScale="1">
        <p:scale>
          <a:sx n="98" d="100"/>
          <a:sy n="98" d="100"/>
        </p:scale>
        <p:origin x="-13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39.xml"/><Relationship Id="rId143" Type="http://schemas.openxmlformats.org/officeDocument/2006/relationships/slide" Target="slides/slide140.xml"/><Relationship Id="rId144" Type="http://schemas.openxmlformats.org/officeDocument/2006/relationships/slide" Target="slides/slide141.xml"/><Relationship Id="rId145" Type="http://schemas.openxmlformats.org/officeDocument/2006/relationships/slide" Target="slides/slide142.xml"/><Relationship Id="rId146" Type="http://schemas.openxmlformats.org/officeDocument/2006/relationships/slide" Target="slides/slide143.xml"/><Relationship Id="rId147" Type="http://schemas.openxmlformats.org/officeDocument/2006/relationships/slide" Target="slides/slide144.xml"/><Relationship Id="rId148" Type="http://schemas.openxmlformats.org/officeDocument/2006/relationships/slide" Target="slides/slide145.xml"/><Relationship Id="rId149" Type="http://schemas.openxmlformats.org/officeDocument/2006/relationships/slide" Target="slides/slide14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 Id="rId110" Type="http://schemas.openxmlformats.org/officeDocument/2006/relationships/slide" Target="slides/slide107.xml"/><Relationship Id="rId111" Type="http://schemas.openxmlformats.org/officeDocument/2006/relationships/slide" Target="slides/slide108.xml"/><Relationship Id="rId112" Type="http://schemas.openxmlformats.org/officeDocument/2006/relationships/slide" Target="slides/slide109.xml"/><Relationship Id="rId113" Type="http://schemas.openxmlformats.org/officeDocument/2006/relationships/slide" Target="slides/slide110.xml"/><Relationship Id="rId114" Type="http://schemas.openxmlformats.org/officeDocument/2006/relationships/slide" Target="slides/slide111.xml"/><Relationship Id="rId115" Type="http://schemas.openxmlformats.org/officeDocument/2006/relationships/slide" Target="slides/slide112.xml"/><Relationship Id="rId116" Type="http://schemas.openxmlformats.org/officeDocument/2006/relationships/slide" Target="slides/slide113.xml"/><Relationship Id="rId117" Type="http://schemas.openxmlformats.org/officeDocument/2006/relationships/slide" Target="slides/slide114.xml"/><Relationship Id="rId118" Type="http://schemas.openxmlformats.org/officeDocument/2006/relationships/slide" Target="slides/slide115.xml"/><Relationship Id="rId119" Type="http://schemas.openxmlformats.org/officeDocument/2006/relationships/slide" Target="slides/slide116.xml"/><Relationship Id="rId150" Type="http://schemas.openxmlformats.org/officeDocument/2006/relationships/slide" Target="slides/slide147.xml"/><Relationship Id="rId151" Type="http://schemas.openxmlformats.org/officeDocument/2006/relationships/slide" Target="slides/slide148.xml"/><Relationship Id="rId152" Type="http://schemas.openxmlformats.org/officeDocument/2006/relationships/slide" Target="slides/slide14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53" Type="http://schemas.openxmlformats.org/officeDocument/2006/relationships/notesMaster" Target="notesMasters/notesMaster1.xml"/><Relationship Id="rId154" Type="http://schemas.openxmlformats.org/officeDocument/2006/relationships/printerSettings" Target="printerSettings/printerSettings1.bin"/><Relationship Id="rId155" Type="http://schemas.openxmlformats.org/officeDocument/2006/relationships/presProps" Target="presProps.xml"/><Relationship Id="rId156" Type="http://schemas.openxmlformats.org/officeDocument/2006/relationships/viewProps" Target="viewProps.xml"/><Relationship Id="rId157" Type="http://schemas.openxmlformats.org/officeDocument/2006/relationships/theme" Target="theme/theme1.xml"/><Relationship Id="rId158"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90" Type="http://schemas.openxmlformats.org/officeDocument/2006/relationships/slide" Target="slides/slide87.xml"/><Relationship Id="rId91" Type="http://schemas.openxmlformats.org/officeDocument/2006/relationships/slide" Target="slides/slide88.xml"/><Relationship Id="rId92" Type="http://schemas.openxmlformats.org/officeDocument/2006/relationships/slide" Target="slides/slide89.xml"/><Relationship Id="rId93" Type="http://schemas.openxmlformats.org/officeDocument/2006/relationships/slide" Target="slides/slide90.xml"/><Relationship Id="rId94" Type="http://schemas.openxmlformats.org/officeDocument/2006/relationships/slide" Target="slides/slide91.xml"/><Relationship Id="rId95" Type="http://schemas.openxmlformats.org/officeDocument/2006/relationships/slide" Target="slides/slide92.xml"/><Relationship Id="rId96" Type="http://schemas.openxmlformats.org/officeDocument/2006/relationships/slide" Target="slides/slide93.xml"/><Relationship Id="rId97" Type="http://schemas.openxmlformats.org/officeDocument/2006/relationships/slide" Target="slides/slide94.xml"/><Relationship Id="rId98" Type="http://schemas.openxmlformats.org/officeDocument/2006/relationships/slide" Target="slides/slide95.xml"/><Relationship Id="rId99" Type="http://schemas.openxmlformats.org/officeDocument/2006/relationships/slide" Target="slides/slide96.xml"/><Relationship Id="rId120" Type="http://schemas.openxmlformats.org/officeDocument/2006/relationships/slide" Target="slides/slide117.xml"/><Relationship Id="rId121" Type="http://schemas.openxmlformats.org/officeDocument/2006/relationships/slide" Target="slides/slide118.xml"/><Relationship Id="rId122" Type="http://schemas.openxmlformats.org/officeDocument/2006/relationships/slide" Target="slides/slide119.xml"/><Relationship Id="rId123" Type="http://schemas.openxmlformats.org/officeDocument/2006/relationships/slide" Target="slides/slide120.xml"/><Relationship Id="rId124" Type="http://schemas.openxmlformats.org/officeDocument/2006/relationships/slide" Target="slides/slide121.xml"/><Relationship Id="rId125" Type="http://schemas.openxmlformats.org/officeDocument/2006/relationships/slide" Target="slides/slide122.xml"/><Relationship Id="rId126" Type="http://schemas.openxmlformats.org/officeDocument/2006/relationships/slide" Target="slides/slide123.xml"/><Relationship Id="rId127" Type="http://schemas.openxmlformats.org/officeDocument/2006/relationships/slide" Target="slides/slide124.xml"/><Relationship Id="rId128" Type="http://schemas.openxmlformats.org/officeDocument/2006/relationships/slide" Target="slides/slide125.xml"/><Relationship Id="rId129" Type="http://schemas.openxmlformats.org/officeDocument/2006/relationships/slide" Target="slides/slide12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130" Type="http://schemas.openxmlformats.org/officeDocument/2006/relationships/slide" Target="slides/slide127.xml"/><Relationship Id="rId131" Type="http://schemas.openxmlformats.org/officeDocument/2006/relationships/slide" Target="slides/slide128.xml"/><Relationship Id="rId132" Type="http://schemas.openxmlformats.org/officeDocument/2006/relationships/slide" Target="slides/slide129.xml"/><Relationship Id="rId133" Type="http://schemas.openxmlformats.org/officeDocument/2006/relationships/slide" Target="slides/slide130.xml"/><Relationship Id="rId134" Type="http://schemas.openxmlformats.org/officeDocument/2006/relationships/slide" Target="slides/slide131.xml"/><Relationship Id="rId135" Type="http://schemas.openxmlformats.org/officeDocument/2006/relationships/slide" Target="slides/slide132.xml"/><Relationship Id="rId136" Type="http://schemas.openxmlformats.org/officeDocument/2006/relationships/slide" Target="slides/slide133.xml"/><Relationship Id="rId137" Type="http://schemas.openxmlformats.org/officeDocument/2006/relationships/slide" Target="slides/slide134.xml"/><Relationship Id="rId138" Type="http://schemas.openxmlformats.org/officeDocument/2006/relationships/slide" Target="slides/slide135.xml"/><Relationship Id="rId139" Type="http://schemas.openxmlformats.org/officeDocument/2006/relationships/slide" Target="slides/slide13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100" Type="http://schemas.openxmlformats.org/officeDocument/2006/relationships/slide" Target="slides/slide97.xml"/><Relationship Id="rId101" Type="http://schemas.openxmlformats.org/officeDocument/2006/relationships/slide" Target="slides/slide98.xml"/><Relationship Id="rId102" Type="http://schemas.openxmlformats.org/officeDocument/2006/relationships/slide" Target="slides/slide99.xml"/><Relationship Id="rId103" Type="http://schemas.openxmlformats.org/officeDocument/2006/relationships/slide" Target="slides/slide100.xml"/><Relationship Id="rId104" Type="http://schemas.openxmlformats.org/officeDocument/2006/relationships/slide" Target="slides/slide101.xml"/><Relationship Id="rId105" Type="http://schemas.openxmlformats.org/officeDocument/2006/relationships/slide" Target="slides/slide102.xml"/><Relationship Id="rId106" Type="http://schemas.openxmlformats.org/officeDocument/2006/relationships/slide" Target="slides/slide103.xml"/><Relationship Id="rId107" Type="http://schemas.openxmlformats.org/officeDocument/2006/relationships/slide" Target="slides/slide104.xml"/><Relationship Id="rId108" Type="http://schemas.openxmlformats.org/officeDocument/2006/relationships/slide" Target="slides/slide105.xml"/><Relationship Id="rId109" Type="http://schemas.openxmlformats.org/officeDocument/2006/relationships/slide" Target="slides/slide106.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40" Type="http://schemas.openxmlformats.org/officeDocument/2006/relationships/slide" Target="slides/slide137.xml"/><Relationship Id="rId141" Type="http://schemas.openxmlformats.org/officeDocument/2006/relationships/slide" Target="slides/slide13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Michael:Courses:CS186Fa09:lockexamp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466097987752"/>
          <c:y val="0.0824074074074074"/>
          <c:w val="0.752461286089239"/>
          <c:h val="0.556196048410615"/>
        </c:manualLayout>
      </c:layout>
      <c:areaChart>
        <c:grouping val="standard"/>
        <c:varyColors val="0"/>
        <c:ser>
          <c:idx val="0"/>
          <c:order val="0"/>
          <c:val>
            <c:numRef>
              <c:f>Sheet1!$B$1:$B$20</c:f>
              <c:numCache>
                <c:formatCode>General</c:formatCode>
                <c:ptCount val="20"/>
                <c:pt idx="0">
                  <c:v>0.0</c:v>
                </c:pt>
                <c:pt idx="1">
                  <c:v>1.0</c:v>
                </c:pt>
                <c:pt idx="2">
                  <c:v>1.0</c:v>
                </c:pt>
                <c:pt idx="3">
                  <c:v>1.0</c:v>
                </c:pt>
                <c:pt idx="4">
                  <c:v>2.0</c:v>
                </c:pt>
                <c:pt idx="5">
                  <c:v>3.0</c:v>
                </c:pt>
                <c:pt idx="6">
                  <c:v>3.0</c:v>
                </c:pt>
                <c:pt idx="7">
                  <c:v>3.0</c:v>
                </c:pt>
                <c:pt idx="8">
                  <c:v>4.0</c:v>
                </c:pt>
                <c:pt idx="9">
                  <c:v>4.0</c:v>
                </c:pt>
                <c:pt idx="10">
                  <c:v>4.0</c:v>
                </c:pt>
                <c:pt idx="11">
                  <c:v>4.0</c:v>
                </c:pt>
                <c:pt idx="12">
                  <c:v>4.0</c:v>
                </c:pt>
                <c:pt idx="13">
                  <c:v>4.0</c:v>
                </c:pt>
                <c:pt idx="14">
                  <c:v>3.0</c:v>
                </c:pt>
                <c:pt idx="15">
                  <c:v>3.0</c:v>
                </c:pt>
                <c:pt idx="16">
                  <c:v>2.0</c:v>
                </c:pt>
                <c:pt idx="17">
                  <c:v>2.0</c:v>
                </c:pt>
                <c:pt idx="18">
                  <c:v>1.0</c:v>
                </c:pt>
                <c:pt idx="19">
                  <c:v>0.0</c:v>
                </c:pt>
              </c:numCache>
            </c:numRef>
          </c:val>
        </c:ser>
        <c:dLbls>
          <c:showLegendKey val="0"/>
          <c:showVal val="0"/>
          <c:showCatName val="0"/>
          <c:showSerName val="0"/>
          <c:showPercent val="0"/>
          <c:showBubbleSize val="0"/>
        </c:dLbls>
        <c:axId val="-2038046072"/>
        <c:axId val="-2038057416"/>
      </c:areaChart>
      <c:catAx>
        <c:axId val="-2038046072"/>
        <c:scaling>
          <c:orientation val="minMax"/>
        </c:scaling>
        <c:delete val="0"/>
        <c:axPos val="b"/>
        <c:title>
          <c:tx>
            <c:rich>
              <a:bodyPr/>
              <a:lstStyle/>
              <a:p>
                <a:pPr>
                  <a:defRPr>
                    <a:latin typeface="Helvetica"/>
                    <a:cs typeface="Helvetica"/>
                  </a:defRPr>
                </a:pPr>
                <a:r>
                  <a:rPr lang="en-US">
                    <a:latin typeface="Helvetica"/>
                    <a:cs typeface="Helvetica"/>
                  </a:rPr>
                  <a:t>Time</a:t>
                </a:r>
              </a:p>
            </c:rich>
          </c:tx>
          <c:layout>
            <c:manualLayout>
              <c:xMode val="edge"/>
              <c:yMode val="edge"/>
              <c:x val="0.893240433761569"/>
              <c:y val="0.697638888888889"/>
            </c:manualLayout>
          </c:layout>
          <c:overlay val="0"/>
        </c:title>
        <c:majorTickMark val="out"/>
        <c:minorTickMark val="none"/>
        <c:tickLblPos val="nextTo"/>
        <c:txPr>
          <a:bodyPr/>
          <a:lstStyle/>
          <a:p>
            <a:pPr>
              <a:defRPr>
                <a:latin typeface="Helvetica"/>
                <a:cs typeface="Helvetica"/>
              </a:defRPr>
            </a:pPr>
            <a:endParaRPr lang="en-US"/>
          </a:p>
        </c:txPr>
        <c:crossAx val="-2038057416"/>
        <c:crosses val="autoZero"/>
        <c:auto val="1"/>
        <c:lblAlgn val="ctr"/>
        <c:lblOffset val="100"/>
        <c:noMultiLvlLbl val="0"/>
      </c:catAx>
      <c:valAx>
        <c:axId val="-2038057416"/>
        <c:scaling>
          <c:orientation val="minMax"/>
          <c:max val="4.0"/>
        </c:scaling>
        <c:delete val="0"/>
        <c:axPos val="l"/>
        <c:majorGridlines/>
        <c:title>
          <c:tx>
            <c:rich>
              <a:bodyPr/>
              <a:lstStyle/>
              <a:p>
                <a:pPr>
                  <a:defRPr b="0">
                    <a:latin typeface="Helvetica"/>
                    <a:cs typeface="Helvetica"/>
                  </a:defRPr>
                </a:pPr>
                <a:r>
                  <a:rPr lang="en-US" b="0">
                    <a:latin typeface="Helvetica"/>
                    <a:cs typeface="Helvetica"/>
                  </a:rPr>
                  <a:t># Locks Held</a:t>
                </a:r>
              </a:p>
            </c:rich>
          </c:tx>
          <c:overlay val="0"/>
        </c:title>
        <c:numFmt formatCode="General" sourceLinked="1"/>
        <c:majorTickMark val="out"/>
        <c:minorTickMark val="none"/>
        <c:tickLblPos val="nextTo"/>
        <c:txPr>
          <a:bodyPr/>
          <a:lstStyle/>
          <a:p>
            <a:pPr>
              <a:defRPr>
                <a:latin typeface="Helvetica"/>
                <a:cs typeface="Helvetica"/>
              </a:defRPr>
            </a:pPr>
            <a:endParaRPr lang="en-US"/>
          </a:p>
        </c:txPr>
        <c:crossAx val="-2038046072"/>
        <c:crosses val="autoZero"/>
        <c:crossBetween val="midCat"/>
        <c:majorUnit val="1.0"/>
      </c:valAx>
    </c:plotArea>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3AA32-03B6-E246-82D1-9B43A7D05F9B}" type="datetimeFigureOut">
              <a:rPr lang="en-US" smtClean="0"/>
              <a:t>5/6/13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3986D-C203-B642-887F-F90B2B5FA9A2}" type="slidenum">
              <a:rPr lang="en-US" smtClean="0"/>
              <a:t>‹#›</a:t>
            </a:fld>
            <a:endParaRPr lang="en-US"/>
          </a:p>
        </p:txBody>
      </p:sp>
    </p:spTree>
    <p:extLst>
      <p:ext uri="{BB962C8B-B14F-4D97-AF65-F5344CB8AC3E}">
        <p14:creationId xmlns:p14="http://schemas.microsoft.com/office/powerpoint/2010/main" val="35959724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p:spPr>
      </p:sp>
      <p:sp>
        <p:nvSpPr>
          <p:cNvPr id="51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body" idx="1"/>
          </p:nvPr>
        </p:nvSpPr>
        <p:spPr>
          <a:xfrm>
            <a:off x="514804" y="4343798"/>
            <a:ext cx="5912304" cy="411360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2" tIns="46986" rIns="95652" bIns="46986"/>
          <a:lstStyle/>
          <a:p>
            <a:r>
              <a:rPr lang="en-US" altLang="ko-KR">
                <a:ea typeface="굴림" charset="0"/>
                <a:cs typeface="굴림" charset="0"/>
              </a:rPr>
              <a:t>While the direct mapped cache is on the simple end of the cache design spectrum, the fully associative cache is on the most complex end.</a:t>
            </a:r>
          </a:p>
          <a:p>
            <a:r>
              <a:rPr lang="en-US" altLang="ko-KR">
                <a:ea typeface="굴림" charset="0"/>
                <a:cs typeface="굴림" charset="0"/>
              </a:rPr>
              <a:t>It is the N-way set associative cache carried to the extreme where N in this case is set to the number of cache entries in the cache.</a:t>
            </a:r>
          </a:p>
          <a:p>
            <a:r>
              <a:rPr lang="en-US" altLang="ko-KR">
                <a:ea typeface="굴림" charset="0"/>
                <a:cs typeface="굴림" charset="0"/>
              </a:rPr>
              <a:t>In other words, we don’t even bother to use any address bits as the cache index.</a:t>
            </a:r>
          </a:p>
          <a:p>
            <a:r>
              <a:rPr lang="en-US" altLang="ko-KR">
                <a:ea typeface="굴림" charset="0"/>
                <a:cs typeface="굴림" charset="0"/>
              </a:rPr>
              <a:t>We just store all the upper bits of the address (except Byte select) that is associated with the cache block  as the cache tag and have one comparator for every entry.</a:t>
            </a:r>
          </a:p>
          <a:p>
            <a:r>
              <a:rPr lang="en-US" altLang="ko-KR">
                <a:ea typeface="굴림" charset="0"/>
                <a:cs typeface="굴림" charset="0"/>
              </a:rPr>
              <a:t>The address is sent to all entries at once and compared in parallel and only the one that matches are sent to the output. This is called an associative lookup.</a:t>
            </a:r>
          </a:p>
          <a:p>
            <a:r>
              <a:rPr lang="en-US" altLang="ko-KR">
                <a:ea typeface="굴림" charset="0"/>
                <a:cs typeface="굴림" charset="0"/>
              </a:rPr>
              <a:t>Needless to say, it is very hardware intensive. Usually,  fully associative cache is limited to 64 or less entries.</a:t>
            </a:r>
          </a:p>
          <a:p>
            <a:r>
              <a:rPr lang="en-US" altLang="ko-KR">
                <a:ea typeface="굴림" charset="0"/>
                <a:cs typeface="굴림" charset="0"/>
              </a:rPr>
              <a:t>Since we are not doing any mapping with the cache index, we will never push any other item out of the cache because multiple  memory locations map to the same cache location.</a:t>
            </a:r>
          </a:p>
          <a:p>
            <a:r>
              <a:rPr lang="en-US" altLang="ko-KR">
                <a:ea typeface="굴림" charset="0"/>
                <a:cs typeface="굴림" charset="0"/>
              </a:rPr>
              <a:t>Therefore, by definition, conflict miss is zero for a fully associative cache. This, however, does not mean the overall miss rate will be zero.</a:t>
            </a:r>
          </a:p>
          <a:p>
            <a:r>
              <a:rPr lang="en-US" altLang="ko-KR">
                <a:ea typeface="굴림" charset="0"/>
                <a:cs typeface="굴림" charset="0"/>
              </a:rPr>
              <a:t>Assume we have 64 entries here.  The first 64 items we accessed can fit in.</a:t>
            </a:r>
          </a:p>
          <a:p>
            <a:r>
              <a:rPr lang="en-US" altLang="ko-KR">
                <a:ea typeface="굴림" charset="0"/>
                <a:cs typeface="굴림" charset="0"/>
              </a:rPr>
              <a:t>But when we try to bring in the 65th item, we will need to throw one of them out to make room for the new item.  This bring us to the third type of cache misses: Capacity Miss.</a:t>
            </a:r>
          </a:p>
          <a:p>
            <a:endParaRPr lang="en-US" altLang="ko-KR">
              <a:ea typeface="굴림" charset="0"/>
              <a:cs typeface="굴림" charset="0"/>
            </a:endParaRPr>
          </a:p>
          <a:p>
            <a:r>
              <a:rPr lang="en-US" altLang="ko-KR">
                <a:ea typeface="굴림" charset="0"/>
                <a:cs typeface="굴림" charset="0"/>
              </a:rPr>
              <a:t>+3 = 41 min. (Y:21)</a:t>
            </a:r>
          </a:p>
        </p:txBody>
      </p:sp>
      <p:sp>
        <p:nvSpPr>
          <p:cNvPr id="53250" name="Rectangle 3"/>
          <p:cNvSpPr>
            <a:spLocks noGrp="1" noRot="1" noChangeAspect="1" noChangeArrowheads="1" noTextEdit="1"/>
          </p:cNvSpPr>
          <p:nvPr>
            <p:ph type="sldImg"/>
          </p:nvPr>
        </p:nvSpPr>
        <p:spPr>
          <a:xfrm>
            <a:off x="2136322" y="591345"/>
            <a:ext cx="2597831" cy="3409156"/>
          </a:xfrm>
          <a:ln>
            <a:noFill/>
          </a:ln>
          <a:extLst>
            <a:ext uri="{91240B29-F687-4f45-9708-019B960494DF}">
              <a14:hiddenLine xmlns:a14="http://schemas.microsoft.com/office/drawing/2010/main" w="12700">
                <a:solidFill>
                  <a:schemeClr val="tx1"/>
                </a:solidFill>
                <a:miter lim="800000"/>
                <a:headEnd/>
                <a:tailEnd/>
              </a14:hiddenLine>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65FC81-3ECA-0046-BDC0-533A7BCEE61F}"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396296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a:t>Example: one program, touches 50 pages (each equally likely). Have only 40 physical page frames.</a:t>
            </a:r>
          </a:p>
          <a:p>
            <a:pPr>
              <a:defRPr/>
            </a:pPr>
            <a:r>
              <a:rPr lang="en-US"/>
              <a:t>How bad is this?</a:t>
            </a:r>
          </a:p>
          <a:p>
            <a:pPr>
              <a:defRPr/>
            </a:pPr>
            <a:r>
              <a:rPr lang="en-US"/>
              <a:t>  - Does your program run at 80% speed?</a:t>
            </a:r>
          </a:p>
          <a:p>
            <a:pPr>
              <a:defRPr/>
            </a:pPr>
            <a:r>
              <a:rPr lang="en-US"/>
              <a:t>  - Does your program run at 20% speed?</a:t>
            </a:r>
          </a:p>
          <a:p>
            <a:pPr>
              <a:defRPr/>
            </a:pPr>
            <a:r>
              <a:rPr lang="en-US"/>
              <a:t>Performance is really bad</a:t>
            </a:r>
          </a:p>
          <a:p>
            <a:pPr>
              <a:defRPr/>
            </a:pPr>
            <a:r>
              <a:rPr lang="en-US"/>
              <a:t>If we have enough pages, 200 ns/ref, but if too few pages, assume every 5</a:t>
            </a:r>
            <a:r>
              <a:rPr lang="en-US" baseline="30000"/>
              <a:t>th</a:t>
            </a:r>
            <a:r>
              <a:rPr lang="en-US"/>
              <a:t> page reference causes a page fault</a:t>
            </a:r>
          </a:p>
          <a:p>
            <a:pPr>
              <a:defRPr/>
            </a:pPr>
            <a:r>
              <a:rPr lang="en-US"/>
              <a:t>= 4 refs x 200 ns</a:t>
            </a:r>
          </a:p>
          <a:p>
            <a:pPr>
              <a:defRPr/>
            </a:pPr>
            <a:r>
              <a:rPr lang="en-US"/>
              <a:t>  1 page fault x 10 ms for disk I/O</a:t>
            </a:r>
          </a:p>
          <a:p>
            <a:pPr>
              <a:defRPr/>
            </a:pPr>
            <a:r>
              <a:rPr lang="en-US"/>
              <a:t>= 5 refs, 10 ms + 800 ns =&gt; 2 ms/ref (not 100 MIPS, but 500 IPS! Factor of 10,000)</a:t>
            </a:r>
          </a:p>
          <a:p>
            <a:pPr>
              <a:defRPr/>
            </a:pPr>
            <a:r>
              <a:rPr lang="en-US"/>
              <a:t>Machine appears to have stopped!</a:t>
            </a:r>
          </a:p>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body" idx="1"/>
          </p:nvPr>
        </p:nvSpPr>
        <p:spPr>
          <a:xfrm>
            <a:off x="515938" y="4343798"/>
            <a:ext cx="5910036" cy="411559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33" tIns="46977" rIns="95633" bIns="46977"/>
          <a:lstStyle/>
          <a:p>
            <a:r>
              <a:rPr lang="en-US">
                <a:ea typeface="ＭＳ Ｐゴシック" charset="0"/>
                <a:cs typeface="ＭＳ Ｐゴシック" charset="0"/>
              </a:rPr>
              <a:t>To read write information into a sector, a movable arm containing a read/write head is located over each surface.</a:t>
            </a:r>
          </a:p>
          <a:p>
            <a:r>
              <a:rPr lang="en-US">
                <a:ea typeface="ＭＳ Ｐゴシック" charset="0"/>
                <a:cs typeface="ＭＳ Ｐゴシック" charset="0"/>
              </a:rPr>
              <a:t>The term cylinder is used to refer to all the tracks under the read/write head at a given point on all surfaces.</a:t>
            </a:r>
          </a:p>
          <a:p>
            <a:r>
              <a:rPr lang="en-US">
                <a:ea typeface="ＭＳ Ｐゴシック" charset="0"/>
                <a:cs typeface="ＭＳ Ｐゴシック" charset="0"/>
              </a:rPr>
              <a:t>To access data, the operating system must direct the disk through a 3-stage process.</a:t>
            </a:r>
          </a:p>
          <a:p>
            <a:r>
              <a:rPr lang="en-US">
                <a:ea typeface="ＭＳ Ｐゴシック" charset="0"/>
                <a:cs typeface="ＭＳ Ｐゴシック" charset="0"/>
              </a:rPr>
              <a:t>(a) The first step is to position the arm over the proper track.  This is the seek operation and</a:t>
            </a:r>
            <a:br>
              <a:rPr lang="en-US">
                <a:ea typeface="ＭＳ Ｐゴシック" charset="0"/>
                <a:cs typeface="ＭＳ Ｐゴシック" charset="0"/>
              </a:rPr>
            </a:br>
            <a:r>
              <a:rPr lang="en-US">
                <a:ea typeface="ＭＳ Ｐゴシック" charset="0"/>
                <a:cs typeface="ＭＳ Ｐゴシック" charset="0"/>
              </a:rPr>
              <a:t>     the time to complete this operation is called the seek time.</a:t>
            </a:r>
          </a:p>
          <a:p>
            <a:r>
              <a:rPr lang="en-US">
                <a:ea typeface="ＭＳ Ｐゴシック" charset="0"/>
                <a:cs typeface="ＭＳ Ｐゴシック" charset="0"/>
              </a:rPr>
              <a:t>(b) Once the head has reached the correct track, we must wait for the desired sector to</a:t>
            </a:r>
            <a:br>
              <a:rPr lang="en-US">
                <a:ea typeface="ＭＳ Ｐゴシック" charset="0"/>
                <a:cs typeface="ＭＳ Ｐゴシック" charset="0"/>
              </a:rPr>
            </a:br>
            <a:r>
              <a:rPr lang="en-US">
                <a:ea typeface="ＭＳ Ｐゴシック" charset="0"/>
                <a:cs typeface="ＭＳ Ｐゴシック" charset="0"/>
              </a:rPr>
              <a:t>      rotate under the read/write head.  This is referred to as the rotational latency.</a:t>
            </a:r>
          </a:p>
          <a:p>
            <a:r>
              <a:rPr lang="en-US">
                <a:ea typeface="ＭＳ Ｐゴシック" charset="0"/>
                <a:cs typeface="ＭＳ Ｐゴシック" charset="0"/>
              </a:rPr>
              <a:t>(c) Finally, once the desired sector is under the read/write head, the data transfer can begin.</a:t>
            </a:r>
          </a:p>
          <a:p>
            <a:r>
              <a:rPr lang="en-US">
                <a:ea typeface="ＭＳ Ｐゴシック" charset="0"/>
                <a:cs typeface="ＭＳ Ｐゴシック" charset="0"/>
              </a:rPr>
              <a:t>The average seek time as reported by the manufacturer is in the range of 12 ms to 20ms and is calculated as the sum of the time for all possible seeks divided by the number of possible seeks.</a:t>
            </a:r>
          </a:p>
          <a:p>
            <a:r>
              <a:rPr lang="en-US">
                <a:ea typeface="ＭＳ Ｐゴシック" charset="0"/>
                <a:cs typeface="ＭＳ Ｐゴシック" charset="0"/>
              </a:rPr>
              <a:t>This number is usually on the pessimistic side because due to locality of disk reference, the actual average seek time may only be 25 to 33% of the number published.</a:t>
            </a:r>
          </a:p>
          <a:p>
            <a:endParaRPr lang="en-US">
              <a:ea typeface="ＭＳ Ｐゴシック" charset="0"/>
              <a:cs typeface="ＭＳ Ｐゴシック" charset="0"/>
            </a:endParaRPr>
          </a:p>
          <a:p>
            <a:r>
              <a:rPr lang="en-US">
                <a:ea typeface="ＭＳ Ｐゴシック" charset="0"/>
                <a:cs typeface="ＭＳ Ｐゴシック" charset="0"/>
              </a:rPr>
              <a:t>+2 = 34 min. (Y:14)</a:t>
            </a:r>
          </a:p>
        </p:txBody>
      </p:sp>
      <p:sp>
        <p:nvSpPr>
          <p:cNvPr id="113666" name="Rectangle 3"/>
          <p:cNvSpPr>
            <a:spLocks noGrp="1" noRot="1" noChangeAspect="1" noChangeArrowheads="1" noTextEdit="1"/>
          </p:cNvSpPr>
          <p:nvPr>
            <p:ph type="sldImg"/>
          </p:nvPr>
        </p:nvSpPr>
        <p:spPr>
          <a:xfrm>
            <a:off x="2137456" y="589360"/>
            <a:ext cx="2600098" cy="3413125"/>
          </a:xfrm>
          <a:ln>
            <a:noFill/>
          </a:ln>
          <a:extLst>
            <a:ext uri="{91240B29-F687-4f45-9708-019B960494DF}">
              <a14:hiddenLine xmlns:a14="http://schemas.microsoft.com/office/drawing/2010/main" w="12700">
                <a:solidFill>
                  <a:schemeClr val="tx1"/>
                </a:solidFill>
                <a:miter lim="800000"/>
                <a:headEnd/>
                <a:tailEnd/>
              </a14:hiddenLine>
            </a:ext>
          </a:extLs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ln/>
        </p:spPr>
      </p:sp>
      <p:sp>
        <p:nvSpPr>
          <p:cNvPr id="1259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4294967295"/>
          </p:nvPr>
        </p:nvSpPr>
        <p:spPr bwMode="auto">
          <a:xfrm>
            <a:off x="3884839" y="8685611"/>
            <a:ext cx="2972027" cy="456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82FBB178-0A5A-D141-9D3A-6C664E358D5F}" type="slidenum">
              <a:rPr lang="en-US">
                <a:solidFill>
                  <a:prstClr val="black"/>
                </a:solidFill>
                <a:latin typeface="Times New Roman" charset="0"/>
              </a:rPr>
              <a:pPr eaLnBrk="1" hangingPunct="1"/>
              <a:t>85</a:t>
            </a:fld>
            <a:endParaRPr lang="en-US">
              <a:solidFill>
                <a:prstClr val="black"/>
              </a:solidFill>
              <a:latin typeface="Times New Roman" charset="0"/>
            </a:endParaRPr>
          </a:p>
        </p:txBody>
      </p:sp>
      <p:sp>
        <p:nvSpPr>
          <p:cNvPr id="133122" name="Rectangle 2"/>
          <p:cNvSpPr>
            <a:spLocks noGrp="1" noRot="1" noChangeAspect="1" noChangeArrowheads="1" noTextEdit="1"/>
          </p:cNvSpPr>
          <p:nvPr>
            <p:ph type="sldImg"/>
          </p:nvPr>
        </p:nvSpPr>
        <p:spPr>
          <a:xfrm>
            <a:off x="2101170" y="680642"/>
            <a:ext cx="2644321" cy="3470671"/>
          </a:xfrm>
          <a:ln/>
        </p:spPr>
      </p:sp>
      <p:sp>
        <p:nvSpPr>
          <p:cNvPr id="133123" name="Rectangle 3"/>
          <p:cNvSpPr>
            <a:spLocks noGrp="1" noChangeArrowheads="1"/>
          </p:cNvSpPr>
          <p:nvPr>
            <p:ph type="body" idx="1"/>
          </p:nvPr>
        </p:nvSpPr>
        <p:spPr>
          <a:xfrm>
            <a:off x="904875" y="4377532"/>
            <a:ext cx="5034643" cy="407590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6278" tIns="48140" rIns="96278" bIns="48140"/>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4294967295"/>
          </p:nvPr>
        </p:nvSpPr>
        <p:spPr bwMode="auto">
          <a:xfrm>
            <a:off x="3884839" y="8685611"/>
            <a:ext cx="2972027" cy="456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8860442D-0378-5E48-9E05-906E6221E8C4}" type="slidenum">
              <a:rPr lang="en-US">
                <a:solidFill>
                  <a:prstClr val="black"/>
                </a:solidFill>
                <a:latin typeface="Times New Roman" charset="0"/>
              </a:rPr>
              <a:pPr eaLnBrk="1" hangingPunct="1"/>
              <a:t>86</a:t>
            </a:fld>
            <a:endParaRPr lang="en-US">
              <a:solidFill>
                <a:prstClr val="black"/>
              </a:solidFill>
              <a:latin typeface="Times New Roman" charset="0"/>
            </a:endParaRPr>
          </a:p>
        </p:txBody>
      </p:sp>
      <p:sp>
        <p:nvSpPr>
          <p:cNvPr id="135170" name="Rectangle 2"/>
          <p:cNvSpPr>
            <a:spLocks noGrp="1" noRot="1" noChangeAspect="1" noChangeArrowheads="1" noTextEdit="1"/>
          </p:cNvSpPr>
          <p:nvPr>
            <p:ph type="sldImg"/>
          </p:nvPr>
        </p:nvSpPr>
        <p:spPr>
          <a:xfrm>
            <a:off x="2101170" y="680642"/>
            <a:ext cx="2644321" cy="3470671"/>
          </a:xfrm>
          <a:ln/>
        </p:spPr>
      </p:sp>
      <p:sp>
        <p:nvSpPr>
          <p:cNvPr id="135171" name="Rectangle 3"/>
          <p:cNvSpPr>
            <a:spLocks noGrp="1" noChangeArrowheads="1"/>
          </p:cNvSpPr>
          <p:nvPr>
            <p:ph type="body" idx="1"/>
          </p:nvPr>
        </p:nvSpPr>
        <p:spPr>
          <a:xfrm>
            <a:off x="904875" y="4377532"/>
            <a:ext cx="5034643" cy="407590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6278" tIns="48140" rIns="96278" bIns="48140"/>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4294967295"/>
          </p:nvPr>
        </p:nvSpPr>
        <p:spPr bwMode="auto">
          <a:xfrm>
            <a:off x="3884839" y="8685611"/>
            <a:ext cx="2972027" cy="456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C1E9A76D-043B-3C42-B947-AF366BD4D842}" type="slidenum">
              <a:rPr lang="en-US">
                <a:solidFill>
                  <a:prstClr val="black"/>
                </a:solidFill>
                <a:latin typeface="Times New Roman" charset="0"/>
              </a:rPr>
              <a:pPr eaLnBrk="1" hangingPunct="1"/>
              <a:t>87</a:t>
            </a:fld>
            <a:endParaRPr lang="en-US">
              <a:solidFill>
                <a:prstClr val="black"/>
              </a:solidFill>
              <a:latin typeface="Times New Roman" charset="0"/>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4294967295"/>
          </p:nvPr>
        </p:nvSpPr>
        <p:spPr bwMode="auto">
          <a:xfrm>
            <a:off x="3884839" y="8685611"/>
            <a:ext cx="2972027" cy="456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CA24F70A-BB70-874E-A85B-CCEF12461D94}" type="slidenum">
              <a:rPr lang="en-US">
                <a:solidFill>
                  <a:prstClr val="black"/>
                </a:solidFill>
              </a:rPr>
              <a:pPr eaLnBrk="1" hangingPunct="1"/>
              <a:t>88</a:t>
            </a:fld>
            <a:endParaRPr lang="en-US">
              <a:solidFill>
                <a:prstClr val="black"/>
              </a:solidFill>
            </a:endParaRPr>
          </a:p>
        </p:txBody>
      </p:sp>
      <p:sp>
        <p:nvSpPr>
          <p:cNvPr id="139266" name="Rectangle 2"/>
          <p:cNvSpPr>
            <a:spLocks noGrp="1" noRot="1" noChangeAspect="1" noChangeArrowheads="1" noTextEdit="1"/>
          </p:cNvSpPr>
          <p:nvPr>
            <p:ph type="sldImg"/>
          </p:nvPr>
        </p:nvSpPr>
        <p:spPr>
          <a:xfrm>
            <a:off x="2124982" y="688579"/>
            <a:ext cx="2610304" cy="3427015"/>
          </a:xfrm>
          <a:ln/>
        </p:spPr>
      </p:sp>
      <p:sp>
        <p:nvSpPr>
          <p:cNvPr id="139267" name="Rectangle 3"/>
          <p:cNvSpPr>
            <a:spLocks noGrp="1" noChangeArrowheads="1"/>
          </p:cNvSpPr>
          <p:nvPr>
            <p:ph type="body" idx="1"/>
          </p:nvPr>
        </p:nvSpPr>
        <p:spPr>
          <a:xfrm>
            <a:off x="913947" y="4341813"/>
            <a:ext cx="5030107" cy="411361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4294967295"/>
          </p:nvPr>
        </p:nvSpPr>
        <p:spPr bwMode="auto">
          <a:xfrm>
            <a:off x="3884839" y="8685611"/>
            <a:ext cx="2972027" cy="456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3614C1D5-DC89-9A4B-B7C1-C8BC267D2E29}" type="slidenum">
              <a:rPr lang="en-US">
                <a:solidFill>
                  <a:prstClr val="black"/>
                </a:solidFill>
              </a:rPr>
              <a:pPr eaLnBrk="1" hangingPunct="1"/>
              <a:t>95</a:t>
            </a:fld>
            <a:endParaRPr lang="en-US">
              <a:solidFill>
                <a:prstClr val="black"/>
              </a:solidFill>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4294967295"/>
          </p:nvPr>
        </p:nvSpPr>
        <p:spPr bwMode="auto">
          <a:xfrm>
            <a:off x="3884839" y="8685611"/>
            <a:ext cx="2972027" cy="456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16688944-93B0-1440-B65D-8B497CDEB402}" type="slidenum">
              <a:rPr lang="en-US">
                <a:solidFill>
                  <a:prstClr val="black"/>
                </a:solidFill>
              </a:rPr>
              <a:pPr eaLnBrk="1" hangingPunct="1"/>
              <a:t>96</a:t>
            </a:fld>
            <a:endParaRPr lang="en-US">
              <a:solidFill>
                <a:prstClr val="black"/>
              </a:solidFill>
            </a:endParaRPr>
          </a:p>
        </p:txBody>
      </p:sp>
      <p:sp>
        <p:nvSpPr>
          <p:cNvPr id="149506" name="Rectangle 2"/>
          <p:cNvSpPr>
            <a:spLocks noGrp="1" noRot="1" noChangeAspect="1" noChangeArrowheads="1" noTextEdit="1"/>
          </p:cNvSpPr>
          <p:nvPr>
            <p:ph type="sldImg"/>
          </p:nvPr>
        </p:nvSpPr>
        <p:spPr>
          <a:xfrm>
            <a:off x="2128385" y="694531"/>
            <a:ext cx="2605768" cy="3421063"/>
          </a:xfrm>
          <a:ln/>
        </p:spPr>
      </p:sp>
      <p:sp>
        <p:nvSpPr>
          <p:cNvPr id="149507" name="Rectangle 3"/>
          <p:cNvSpPr>
            <a:spLocks noGrp="1" noChangeArrowheads="1"/>
          </p:cNvSpPr>
          <p:nvPr>
            <p:ph type="body" idx="1"/>
          </p:nvPr>
        </p:nvSpPr>
        <p:spPr>
          <a:xfrm>
            <a:off x="912813" y="4343798"/>
            <a:ext cx="5031241" cy="41116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4294967295"/>
          </p:nvPr>
        </p:nvSpPr>
        <p:spPr bwMode="auto">
          <a:xfrm>
            <a:off x="3884839" y="8685611"/>
            <a:ext cx="2972027" cy="456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CB8AD09C-DDF5-244A-8829-ECD206548251}" type="slidenum">
              <a:rPr lang="en-US">
                <a:solidFill>
                  <a:prstClr val="black"/>
                </a:solidFill>
              </a:rPr>
              <a:pPr eaLnBrk="1" hangingPunct="1"/>
              <a:t>97</a:t>
            </a:fld>
            <a:endParaRPr lang="en-US">
              <a:solidFill>
                <a:prstClr val="black"/>
              </a:solidFill>
            </a:endParaRPr>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4294967295"/>
          </p:nvPr>
        </p:nvSpPr>
        <p:spPr bwMode="auto">
          <a:xfrm>
            <a:off x="3884839" y="8685611"/>
            <a:ext cx="2972027" cy="456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10AC9303-B732-9D4D-875B-536A3FBC0BA2}" type="slidenum">
              <a:rPr lang="en-US">
                <a:solidFill>
                  <a:prstClr val="black"/>
                </a:solidFill>
              </a:rPr>
              <a:pPr eaLnBrk="1" hangingPunct="1"/>
              <a:t>107</a:t>
            </a:fld>
            <a:endParaRPr lang="en-US">
              <a:solidFill>
                <a:prstClr val="black"/>
              </a:solidFill>
            </a:endParaRPr>
          </a:p>
        </p:txBody>
      </p:sp>
      <p:sp>
        <p:nvSpPr>
          <p:cNvPr id="162818" name="Rectangle 2"/>
          <p:cNvSpPr>
            <a:spLocks noGrp="1" noRot="1" noChangeAspect="1" noChangeArrowheads="1" noTextEdit="1"/>
          </p:cNvSpPr>
          <p:nvPr>
            <p:ph type="sldImg"/>
          </p:nvPr>
        </p:nvSpPr>
        <p:spPr>
          <a:xfrm>
            <a:off x="2123849" y="686594"/>
            <a:ext cx="2613705" cy="3429000"/>
          </a:xfrm>
          <a:solidFill>
            <a:srgbClr val="FFFFFF"/>
          </a:solidFill>
          <a:ln/>
        </p:spPr>
      </p:sp>
      <p:sp>
        <p:nvSpPr>
          <p:cNvPr id="162819" name="Rectangle 3"/>
          <p:cNvSpPr>
            <a:spLocks noGrp="1" noChangeArrowheads="1"/>
          </p:cNvSpPr>
          <p:nvPr>
            <p:ph type="body" idx="1"/>
          </p:nvPr>
        </p:nvSpPr>
        <p:spPr>
          <a:xfrm>
            <a:off x="913947" y="4341813"/>
            <a:ext cx="5030107" cy="4115594"/>
          </a:xfrm>
          <a:solidFill>
            <a:srgbClr val="FFFFFF"/>
          </a:solidFill>
          <a:ln>
            <a:solidFill>
              <a:srgbClr val="000000"/>
            </a:solidFill>
          </a:ln>
          <a:extLst>
            <a:ext uri="{FAA26D3D-D897-4be2-8F04-BA451C77F1D7}">
              <ma14:placeholderFlag xmlns:ma14="http://schemas.microsoft.com/office/mac/drawingml/2011/main" val="1"/>
            </a:ext>
          </a:extLst>
        </p:spPr>
        <p:txBody>
          <a:bodyPr lIns="95235" tIns="47617" rIns="95235" bIns="47617"/>
          <a:lstStyle/>
          <a:p>
            <a:endParaRPr lang="en-US">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4294967295"/>
          </p:nvPr>
        </p:nvSpPr>
        <p:spPr bwMode="auto">
          <a:xfrm>
            <a:off x="3884839" y="8685611"/>
            <a:ext cx="2972027" cy="456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D5982C29-D7D0-B345-81F7-18196B932AF5}" type="slidenum">
              <a:rPr lang="en-US">
                <a:solidFill>
                  <a:prstClr val="black"/>
                </a:solidFill>
              </a:rPr>
              <a:pPr eaLnBrk="1" hangingPunct="1"/>
              <a:t>108</a:t>
            </a:fld>
            <a:endParaRPr lang="en-US">
              <a:solidFill>
                <a:prstClr val="black"/>
              </a:solidFill>
            </a:endParaRPr>
          </a:p>
        </p:txBody>
      </p:sp>
      <p:sp>
        <p:nvSpPr>
          <p:cNvPr id="164866" name="Rectangle 2"/>
          <p:cNvSpPr>
            <a:spLocks noGrp="1" noRot="1" noChangeAspect="1" noChangeArrowheads="1" noTextEdit="1"/>
          </p:cNvSpPr>
          <p:nvPr>
            <p:ph type="sldImg"/>
          </p:nvPr>
        </p:nvSpPr>
        <p:spPr>
          <a:xfrm>
            <a:off x="2123849" y="686594"/>
            <a:ext cx="2613705" cy="3429000"/>
          </a:xfrm>
          <a:solidFill>
            <a:srgbClr val="FFFFFF"/>
          </a:solidFill>
          <a:ln/>
        </p:spPr>
      </p:sp>
      <p:sp>
        <p:nvSpPr>
          <p:cNvPr id="164867" name="Rectangle 3"/>
          <p:cNvSpPr>
            <a:spLocks noGrp="1" noChangeArrowheads="1"/>
          </p:cNvSpPr>
          <p:nvPr>
            <p:ph type="body" idx="1"/>
          </p:nvPr>
        </p:nvSpPr>
        <p:spPr>
          <a:xfrm>
            <a:off x="913947" y="4341813"/>
            <a:ext cx="5030107" cy="4115594"/>
          </a:xfrm>
          <a:solidFill>
            <a:srgbClr val="FFFFFF"/>
          </a:solidFill>
          <a:ln>
            <a:solidFill>
              <a:srgbClr val="000000"/>
            </a:solidFill>
          </a:ln>
          <a:extLst>
            <a:ext uri="{FAA26D3D-D897-4be2-8F04-BA451C77F1D7}">
              <ma14:placeholderFlag xmlns:ma14="http://schemas.microsoft.com/office/mac/drawingml/2011/main" val="1"/>
            </a:ext>
          </a:extLst>
        </p:spPr>
        <p:txBody>
          <a:bodyPr lIns="95235" tIns="47617" rIns="95235" bIns="47617"/>
          <a:lstStyle/>
          <a:p>
            <a:endParaRPr lang="en-US">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4294967295"/>
          </p:nvPr>
        </p:nvSpPr>
        <p:spPr bwMode="auto">
          <a:xfrm>
            <a:off x="3884839" y="8685611"/>
            <a:ext cx="2972027" cy="456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AB6A54A0-406D-F54A-83F3-9336D6AABC1D}" type="slidenum">
              <a:rPr lang="en-US">
                <a:solidFill>
                  <a:prstClr val="black"/>
                </a:solidFill>
              </a:rPr>
              <a:pPr eaLnBrk="1" hangingPunct="1"/>
              <a:t>110</a:t>
            </a:fld>
            <a:endParaRPr lang="en-US">
              <a:solidFill>
                <a:prstClr val="black"/>
              </a:solidFill>
            </a:endParaRPr>
          </a:p>
        </p:txBody>
      </p:sp>
      <p:sp>
        <p:nvSpPr>
          <p:cNvPr id="167938" name="Rectangle 2"/>
          <p:cNvSpPr>
            <a:spLocks noGrp="1" noRot="1" noChangeAspect="1" noChangeArrowheads="1"/>
          </p:cNvSpPr>
          <p:nvPr>
            <p:ph type="sldImg"/>
          </p:nvPr>
        </p:nvSpPr>
        <p:spPr>
          <a:xfrm>
            <a:off x="2122715" y="686594"/>
            <a:ext cx="2612571" cy="3429000"/>
          </a:xfrm>
          <a:solidFill>
            <a:srgbClr val="FFFFFF"/>
          </a:solidFill>
          <a:ln/>
        </p:spPr>
      </p:sp>
      <p:sp>
        <p:nvSpPr>
          <p:cNvPr id="167939" name="Rectangle 3"/>
          <p:cNvSpPr>
            <a:spLocks noGrp="1" noChangeArrowheads="1"/>
          </p:cNvSpPr>
          <p:nvPr>
            <p:ph type="body" idx="1"/>
          </p:nvPr>
        </p:nvSpPr>
        <p:spPr>
          <a:xfrm>
            <a:off x="686028" y="4343798"/>
            <a:ext cx="5485946" cy="4113609"/>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4294967295"/>
          </p:nvPr>
        </p:nvSpPr>
        <p:spPr bwMode="auto">
          <a:xfrm>
            <a:off x="3884839" y="8685611"/>
            <a:ext cx="2972027" cy="456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C17729B2-6621-A640-B73D-6F47AD3B5496}" type="slidenum">
              <a:rPr lang="en-US">
                <a:solidFill>
                  <a:prstClr val="black"/>
                </a:solidFill>
              </a:rPr>
              <a:pPr eaLnBrk="1" hangingPunct="1"/>
              <a:t>111</a:t>
            </a:fld>
            <a:endParaRPr lang="en-US">
              <a:solidFill>
                <a:prstClr val="black"/>
              </a:solidFill>
            </a:endParaRPr>
          </a:p>
        </p:txBody>
      </p:sp>
      <p:sp>
        <p:nvSpPr>
          <p:cNvPr id="169986" name="Rectangle 2"/>
          <p:cNvSpPr>
            <a:spLocks noGrp="1" noRot="1" noChangeAspect="1" noChangeArrowheads="1" noTextEdit="1"/>
          </p:cNvSpPr>
          <p:nvPr>
            <p:ph type="sldImg"/>
          </p:nvPr>
        </p:nvSpPr>
        <p:spPr>
          <a:xfrm>
            <a:off x="2123849" y="686594"/>
            <a:ext cx="2613705" cy="3429000"/>
          </a:xfrm>
          <a:solidFill>
            <a:srgbClr val="FFFFFF"/>
          </a:solidFill>
          <a:ln/>
        </p:spPr>
      </p:sp>
      <p:sp>
        <p:nvSpPr>
          <p:cNvPr id="169987" name="Rectangle 3"/>
          <p:cNvSpPr>
            <a:spLocks noGrp="1" noChangeArrowheads="1"/>
          </p:cNvSpPr>
          <p:nvPr>
            <p:ph type="body" idx="1"/>
          </p:nvPr>
        </p:nvSpPr>
        <p:spPr>
          <a:xfrm>
            <a:off x="913947" y="4341813"/>
            <a:ext cx="5030107" cy="4115594"/>
          </a:xfrm>
          <a:solidFill>
            <a:srgbClr val="FFFFFF"/>
          </a:solidFill>
          <a:ln>
            <a:solidFill>
              <a:srgbClr val="000000"/>
            </a:solidFill>
          </a:ln>
          <a:extLst>
            <a:ext uri="{FAA26D3D-D897-4be2-8F04-BA451C77F1D7}">
              <ma14:placeholderFlag xmlns:ma14="http://schemas.microsoft.com/office/mac/drawingml/2011/main" val="1"/>
            </a:ext>
          </a:extLst>
        </p:spPr>
        <p:txBody>
          <a:bodyPr lIns="95235" tIns="47617" rIns="95235" bIns="47617"/>
          <a:lstStyle/>
          <a:p>
            <a:endParaRPr lang="en-US">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4294967295"/>
          </p:nvPr>
        </p:nvSpPr>
        <p:spPr bwMode="auto">
          <a:xfrm>
            <a:off x="3884839" y="8685611"/>
            <a:ext cx="2972027" cy="456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A1D5F301-83EF-EC4E-B7C7-ACC43470BB31}" type="slidenum">
              <a:rPr lang="en-US">
                <a:solidFill>
                  <a:prstClr val="black"/>
                </a:solidFill>
              </a:rPr>
              <a:pPr eaLnBrk="1" hangingPunct="1"/>
              <a:t>113</a:t>
            </a:fld>
            <a:endParaRPr lang="en-US">
              <a:solidFill>
                <a:prstClr val="black"/>
              </a:solidFill>
            </a:endParaRPr>
          </a:p>
        </p:txBody>
      </p:sp>
      <p:sp>
        <p:nvSpPr>
          <p:cNvPr id="173058" name="Rectangle 2"/>
          <p:cNvSpPr>
            <a:spLocks noGrp="1" noRot="1" noChangeAspect="1" noChangeArrowheads="1"/>
          </p:cNvSpPr>
          <p:nvPr>
            <p:ph type="sldImg"/>
          </p:nvPr>
        </p:nvSpPr>
        <p:spPr>
          <a:xfrm>
            <a:off x="2122715" y="686594"/>
            <a:ext cx="2612571" cy="3429000"/>
          </a:xfrm>
          <a:solidFill>
            <a:srgbClr val="FFFFFF"/>
          </a:solidFill>
          <a:ln/>
        </p:spPr>
      </p:sp>
      <p:sp>
        <p:nvSpPr>
          <p:cNvPr id="173059" name="Rectangle 3"/>
          <p:cNvSpPr>
            <a:spLocks noGrp="1" noChangeArrowheads="1"/>
          </p:cNvSpPr>
          <p:nvPr>
            <p:ph type="body" idx="1"/>
          </p:nvPr>
        </p:nvSpPr>
        <p:spPr>
          <a:xfrm>
            <a:off x="686028" y="4343798"/>
            <a:ext cx="5485946" cy="4113609"/>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ChangeArrowheads="1" noTextEdit="1"/>
          </p:cNvSpPr>
          <p:nvPr>
            <p:ph type="sldImg"/>
          </p:nvPr>
        </p:nvSpPr>
        <p:spPr>
          <a:ln cap="flat"/>
        </p:spPr>
      </p:sp>
      <p:sp>
        <p:nvSpPr>
          <p:cNvPr id="1832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굴림" charset="0"/>
              <a:cs typeface="굴림"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noTextEdit="1"/>
          </p:cNvSpPr>
          <p:nvPr>
            <p:ph type="sldImg"/>
          </p:nvPr>
        </p:nvSpPr>
        <p:spPr>
          <a:ln cap="flat"/>
        </p:spPr>
      </p:sp>
      <p:sp>
        <p:nvSpPr>
          <p:cNvPr id="1884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5511" tIns="47756" rIns="95511" bIns="47756"/>
          <a:lstStyle/>
          <a:p>
            <a:endParaRPr lang="en-US">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Rot="1" noChangeAspect="1" noChangeArrowheads="1" noTextEdit="1"/>
          </p:cNvSpPr>
          <p:nvPr>
            <p:ph type="sldImg"/>
          </p:nvPr>
        </p:nvSpPr>
        <p:spPr>
          <a:ln cap="flat"/>
        </p:spPr>
      </p:sp>
      <p:sp>
        <p:nvSpPr>
          <p:cNvPr id="1935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5511" tIns="47756" rIns="95511" bIns="47756"/>
          <a:lstStyle/>
          <a:p>
            <a:endParaRPr lang="en-US">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spect="1" noChangeArrowheads="1" noTextEdit="1"/>
          </p:cNvSpPr>
          <p:nvPr>
            <p:ph type="sldImg"/>
          </p:nvPr>
        </p:nvSpPr>
        <p:spPr>
          <a:ln cap="flat"/>
        </p:spPr>
      </p:sp>
      <p:sp>
        <p:nvSpPr>
          <p:cNvPr id="1955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5511" tIns="47756" rIns="95511" bIns="47756"/>
          <a:lstStyle/>
          <a:p>
            <a:endParaRPr lang="en-US">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ChangeArrowheads="1" noTextEdit="1"/>
          </p:cNvSpPr>
          <p:nvPr>
            <p:ph type="sldImg"/>
          </p:nvPr>
        </p:nvSpPr>
        <p:spPr>
          <a:ln cap="flat"/>
        </p:spPr>
      </p:sp>
      <p:sp>
        <p:nvSpPr>
          <p:cNvPr id="1976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5511" tIns="47756" rIns="95511" bIns="47756"/>
          <a:lstStyle/>
          <a:p>
            <a:endParaRPr lang="en-US">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cap="flat"/>
        </p:spPr>
      </p:sp>
      <p:sp>
        <p:nvSpPr>
          <p:cNvPr id="20070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5511" tIns="47756" rIns="95511" bIns="47756"/>
          <a:lstStyle/>
          <a:p>
            <a:endParaRPr lang="en-US">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Rot="1" noChangeAspect="1" noChangeArrowheads="1" noTextEdit="1"/>
          </p:cNvSpPr>
          <p:nvPr>
            <p:ph type="sldImg"/>
          </p:nvPr>
        </p:nvSpPr>
        <p:spPr>
          <a:ln cap="flat"/>
        </p:spPr>
      </p:sp>
      <p:sp>
        <p:nvSpPr>
          <p:cNvPr id="2027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5511" tIns="47756" rIns="95511" bIns="47756"/>
          <a:lstStyle/>
          <a:p>
            <a:endParaRPr lang="en-US">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ChangeArrowheads="1" noTextEdit="1"/>
          </p:cNvSpPr>
          <p:nvPr>
            <p:ph type="sldImg"/>
          </p:nvPr>
        </p:nvSpPr>
        <p:spPr>
          <a:ln cap="flat"/>
        </p:spPr>
      </p:sp>
      <p:sp>
        <p:nvSpPr>
          <p:cNvPr id="20582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5511" tIns="47756" rIns="95511" bIns="47756"/>
          <a:lstStyle/>
          <a:p>
            <a:endParaRPr lang="en-US">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Rot="1" noChangeAspect="1" noChangeArrowheads="1" noTextEdit="1"/>
          </p:cNvSpPr>
          <p:nvPr>
            <p:ph type="sldImg"/>
          </p:nvPr>
        </p:nvSpPr>
        <p:spPr>
          <a:ln cap="flat"/>
        </p:spPr>
      </p:sp>
      <p:sp>
        <p:nvSpPr>
          <p:cNvPr id="2119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5511" tIns="47756" rIns="95511" bIns="47756"/>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body" idx="1"/>
          </p:nvPr>
        </p:nvSpPr>
        <p:spPr>
          <a:xfrm>
            <a:off x="514804" y="4341813"/>
            <a:ext cx="5911170" cy="4115594"/>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2" tIns="46986" rIns="95652" bIns="46986"/>
          <a:lstStyle/>
          <a:p>
            <a:r>
              <a:rPr lang="en-US" altLang="ko-KR">
                <a:ea typeface="굴림" charset="0"/>
                <a:cs typeface="굴림" charset="0"/>
              </a:rPr>
              <a:t>(Capacity miss) That is the cache misses are due to the fact that the cache is simply not large enough to contain all the blocks that are accessed by the program.</a:t>
            </a:r>
          </a:p>
          <a:p>
            <a:r>
              <a:rPr lang="en-US" altLang="ko-KR">
                <a:ea typeface="굴림" charset="0"/>
                <a:cs typeface="굴림" charset="0"/>
              </a:rPr>
              <a:t>The solution to reduce the Capacity miss rate is simple: increase the cache size.</a:t>
            </a:r>
          </a:p>
          <a:p>
            <a:r>
              <a:rPr lang="en-US" altLang="ko-KR">
                <a:ea typeface="굴림" charset="0"/>
                <a:cs typeface="굴림" charset="0"/>
              </a:rPr>
              <a:t>Here is a summary of other types of cache miss we talked about.</a:t>
            </a:r>
          </a:p>
          <a:p>
            <a:r>
              <a:rPr lang="en-US" altLang="ko-KR">
                <a:ea typeface="굴림" charset="0"/>
                <a:cs typeface="굴림" charset="0"/>
              </a:rPr>
              <a:t>First is the Compulsory misses. These are the misses that we cannot avoid.  They are caused when we first start the program.</a:t>
            </a:r>
          </a:p>
          <a:p>
            <a:r>
              <a:rPr lang="en-US" altLang="ko-KR">
                <a:ea typeface="굴림" charset="0"/>
                <a:cs typeface="굴림" charset="0"/>
              </a:rPr>
              <a:t>Then we talked about the conflict misses.  They are the misses that caused by multiple memory locations being mapped to the same cache location.</a:t>
            </a:r>
          </a:p>
          <a:p>
            <a:r>
              <a:rPr lang="en-US" altLang="ko-KR">
                <a:ea typeface="굴림" charset="0"/>
                <a:cs typeface="굴림" charset="0"/>
              </a:rPr>
              <a:t>There are two solutions to reduce conflict misses.  The first one is, once again, increase the cache size.  The second one is to increase the associativity.</a:t>
            </a:r>
          </a:p>
          <a:p>
            <a:r>
              <a:rPr lang="en-US" altLang="ko-KR">
                <a:ea typeface="굴림" charset="0"/>
                <a:cs typeface="굴림" charset="0"/>
              </a:rPr>
              <a:t>For example, say using a 2-way set associative cache instead of directed mapped cache.</a:t>
            </a:r>
          </a:p>
          <a:p>
            <a:r>
              <a:rPr lang="en-US" altLang="ko-KR">
                <a:ea typeface="굴림" charset="0"/>
                <a:cs typeface="굴림" charset="0"/>
              </a:rPr>
              <a:t>But keep in mind that cache miss rate is only one part of the equation.  You also have to worry about cache access time and miss penalty.  Do NOT optimize miss rate alone.</a:t>
            </a:r>
          </a:p>
          <a:p>
            <a:r>
              <a:rPr lang="en-US" altLang="ko-KR">
                <a:ea typeface="굴림" charset="0"/>
                <a:cs typeface="굴림" charset="0"/>
              </a:rPr>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altLang="ko-KR">
              <a:ea typeface="굴림" charset="0"/>
              <a:cs typeface="굴림" charset="0"/>
            </a:endParaRPr>
          </a:p>
          <a:p>
            <a:r>
              <a:rPr lang="en-US" altLang="ko-KR">
                <a:ea typeface="굴림" charset="0"/>
                <a:cs typeface="굴림" charset="0"/>
              </a:rPr>
              <a:t>+2 = 43 min. (Y:23)</a:t>
            </a:r>
          </a:p>
        </p:txBody>
      </p:sp>
      <p:sp>
        <p:nvSpPr>
          <p:cNvPr id="47106" name="Rectangle 3"/>
          <p:cNvSpPr>
            <a:spLocks noGrp="1" noRot="1" noChangeAspect="1" noChangeArrowheads="1" noTextEdit="1"/>
          </p:cNvSpPr>
          <p:nvPr>
            <p:ph type="sldImg"/>
          </p:nvPr>
        </p:nvSpPr>
        <p:spPr>
          <a:xfrm>
            <a:off x="2135188" y="591345"/>
            <a:ext cx="2598964" cy="3411141"/>
          </a:xfrm>
          <a:ln>
            <a:noFill/>
          </a:ln>
          <a:extLst>
            <a:ext uri="{91240B29-F687-4f45-9708-019B960494DF}">
              <a14:hiddenLine xmlns:a14="http://schemas.microsoft.com/office/drawing/2010/main" w="12700">
                <a:solidFill>
                  <a:schemeClr val="tx1"/>
                </a:solidFill>
                <a:miter lim="800000"/>
                <a:headEnd/>
                <a:tailEnd/>
              </a14:hiddenLine>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idx="1"/>
          </p:nvPr>
        </p:nvSpPr>
        <p:spPr>
          <a:xfrm>
            <a:off x="514804" y="4343798"/>
            <a:ext cx="5912304" cy="411360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5652" tIns="46986" rIns="95652" bIns="46986"/>
          <a:lstStyle/>
          <a:p>
            <a:endParaRPr lang="en-US" altLang="ko-KR">
              <a:ea typeface="굴림" charset="0"/>
              <a:cs typeface="굴림" charset="0"/>
            </a:endParaRPr>
          </a:p>
        </p:txBody>
      </p:sp>
      <p:sp>
        <p:nvSpPr>
          <p:cNvPr id="49154" name="Rectangle 3"/>
          <p:cNvSpPr>
            <a:spLocks noGrp="1" noRot="1" noChangeAspect="1" noChangeArrowheads="1" noTextEdit="1"/>
          </p:cNvSpPr>
          <p:nvPr>
            <p:ph type="sldImg"/>
          </p:nvPr>
        </p:nvSpPr>
        <p:spPr>
          <a:xfrm>
            <a:off x="2136322" y="591345"/>
            <a:ext cx="2597831" cy="3409156"/>
          </a:xfrm>
          <a:ln>
            <a:noFill/>
          </a:ln>
          <a:extLst>
            <a:ext uri="{91240B29-F687-4f45-9708-019B960494DF}">
              <a14:hiddenLine xmlns:a14="http://schemas.microsoft.com/office/drawing/2010/main" w="12700">
                <a:solidFill>
                  <a:schemeClr val="tx1"/>
                </a:solidFill>
                <a:miter lim="800000"/>
                <a:headEnd/>
                <a:tailEnd/>
              </a14:hiddenLine>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body" idx="1"/>
          </p:nvPr>
        </p:nvSpPr>
        <p:spPr>
          <a:xfrm>
            <a:off x="514804" y="4343798"/>
            <a:ext cx="5911170" cy="411360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2" tIns="46986" rIns="95652" bIns="46986"/>
          <a:lstStyle/>
          <a:p>
            <a:r>
              <a:rPr lang="en-US" altLang="ko-KR">
                <a:ea typeface="굴림" charset="0"/>
                <a:cs typeface="굴림" charset="0"/>
              </a:rPr>
              <a:t>This is called a 2-way set associative cache because there are two cache entries for each cache index.  Essentially, you have two direct mapped cache works in parallel.</a:t>
            </a:r>
          </a:p>
          <a:p>
            <a:r>
              <a:rPr lang="en-US" altLang="ko-KR">
                <a:ea typeface="굴림" charset="0"/>
                <a:cs typeface="굴림" charset="0"/>
              </a:rPr>
              <a:t>This is how it works: the cache index selects a set from the cache. The two tags in the set are compared in parallel with the upper bits of the memory address.</a:t>
            </a:r>
          </a:p>
          <a:p>
            <a:r>
              <a:rPr lang="en-US" altLang="ko-KR">
                <a:ea typeface="굴림" charset="0"/>
                <a:cs typeface="굴림" charset="0"/>
              </a:rPr>
              <a:t>If neither tag matches the incoming address tag, we have a cache miss.</a:t>
            </a:r>
          </a:p>
          <a:p>
            <a:r>
              <a:rPr lang="en-US" altLang="ko-KR">
                <a:ea typeface="굴림" charset="0"/>
                <a:cs typeface="굴림" charset="0"/>
              </a:rPr>
              <a:t>Otherwise, we have a cache hit and we will select the data on the side where the tag matches occur.</a:t>
            </a:r>
          </a:p>
          <a:p>
            <a:r>
              <a:rPr lang="en-US" altLang="ko-KR">
                <a:ea typeface="굴림" charset="0"/>
                <a:cs typeface="굴림" charset="0"/>
              </a:rPr>
              <a:t>This is simple enough.  What is its disadvantages?</a:t>
            </a:r>
          </a:p>
          <a:p>
            <a:endParaRPr lang="en-US" altLang="ko-KR">
              <a:ea typeface="굴림" charset="0"/>
              <a:cs typeface="굴림" charset="0"/>
            </a:endParaRPr>
          </a:p>
          <a:p>
            <a:r>
              <a:rPr lang="en-US" altLang="ko-KR">
                <a:ea typeface="굴림" charset="0"/>
                <a:cs typeface="굴림" charset="0"/>
              </a:rPr>
              <a:t>+1 = 36 min. (Y:16)</a:t>
            </a:r>
          </a:p>
          <a:p>
            <a:endParaRPr lang="en-US" altLang="ko-KR">
              <a:ea typeface="굴림" charset="0"/>
              <a:cs typeface="굴림" charset="0"/>
            </a:endParaRPr>
          </a:p>
        </p:txBody>
      </p:sp>
      <p:sp>
        <p:nvSpPr>
          <p:cNvPr id="51202" name="Rectangle 3"/>
          <p:cNvSpPr>
            <a:spLocks noGrp="1" noRot="1" noChangeAspect="1" noChangeArrowheads="1" noTextEdit="1"/>
          </p:cNvSpPr>
          <p:nvPr>
            <p:ph type="sldImg"/>
          </p:nvPr>
        </p:nvSpPr>
        <p:spPr>
          <a:xfrm>
            <a:off x="2137456" y="591345"/>
            <a:ext cx="2597830" cy="3409156"/>
          </a:xfrm>
          <a:ln>
            <a:noFill/>
          </a:ln>
          <a:extLst>
            <a:ext uri="{91240B29-F687-4f45-9708-019B960494DF}">
              <a14:hiddenLine xmlns:a14="http://schemas.microsoft.com/office/drawing/2010/main" w="12700">
                <a:solidFill>
                  <a:schemeClr val="tx1"/>
                </a:solidFill>
                <a:miter lim="800000"/>
                <a:headEnd/>
                <a:tailEnd/>
              </a14:hiddenLine>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defRPr sz="3600"/>
            </a:lvl1pPr>
          </a:lstStyle>
          <a:p>
            <a:r>
              <a:rPr lang="en-US"/>
              <a:t>Click to edit Master title style</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31683984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936680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24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976634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550704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37D901-2D4E-8340-9C18-59677FB4B8CC}" type="datetimeFigureOut">
              <a:rPr lang="en-US" smtClean="0">
                <a:solidFill>
                  <a:prstClr val="black">
                    <a:tint val="75000"/>
                  </a:prstClr>
                </a:solidFill>
                <a:latin typeface="Calibri"/>
              </a:rPr>
              <a:pPr/>
              <a:t>5/6/13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5665AA5-5D96-274D-8CCB-44ACE5FE0E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41970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7D901-2D4E-8340-9C18-59677FB4B8CC}" type="datetimeFigureOut">
              <a:rPr lang="en-US" smtClean="0">
                <a:solidFill>
                  <a:prstClr val="black">
                    <a:tint val="75000"/>
                  </a:prstClr>
                </a:solidFill>
                <a:latin typeface="Calibri"/>
              </a:rPr>
              <a:pPr/>
              <a:t>5/6/13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5665AA5-5D96-274D-8CCB-44ACE5FE0E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23562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37D901-2D4E-8340-9C18-59677FB4B8CC}" type="datetimeFigureOut">
              <a:rPr lang="en-US" smtClean="0">
                <a:solidFill>
                  <a:prstClr val="black">
                    <a:tint val="75000"/>
                  </a:prstClr>
                </a:solidFill>
                <a:latin typeface="Calibri"/>
              </a:rPr>
              <a:pPr/>
              <a:t>5/6/13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5665AA5-5D96-274D-8CCB-44ACE5FE0E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10345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37D901-2D4E-8340-9C18-59677FB4B8CC}" type="datetimeFigureOut">
              <a:rPr lang="en-US" smtClean="0">
                <a:solidFill>
                  <a:prstClr val="black">
                    <a:tint val="75000"/>
                  </a:prstClr>
                </a:solidFill>
                <a:latin typeface="Calibri"/>
              </a:rPr>
              <a:pPr/>
              <a:t>5/6/13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5665AA5-5D96-274D-8CCB-44ACE5FE0E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3371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37D901-2D4E-8340-9C18-59677FB4B8CC}" type="datetimeFigureOut">
              <a:rPr lang="en-US" smtClean="0">
                <a:solidFill>
                  <a:prstClr val="black">
                    <a:tint val="75000"/>
                  </a:prstClr>
                </a:solidFill>
                <a:latin typeface="Calibri"/>
              </a:rPr>
              <a:pPr/>
              <a:t>5/6/13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5665AA5-5D96-274D-8CCB-44ACE5FE0E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35176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37D901-2D4E-8340-9C18-59677FB4B8CC}" type="datetimeFigureOut">
              <a:rPr lang="en-US" smtClean="0">
                <a:solidFill>
                  <a:prstClr val="black">
                    <a:tint val="75000"/>
                  </a:prstClr>
                </a:solidFill>
                <a:latin typeface="Calibri"/>
              </a:rPr>
              <a:pPr/>
              <a:t>5/6/13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5665AA5-5D96-274D-8CCB-44ACE5FE0E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41211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7D901-2D4E-8340-9C18-59677FB4B8CC}" type="datetimeFigureOut">
              <a:rPr lang="en-US" smtClean="0">
                <a:solidFill>
                  <a:prstClr val="black">
                    <a:tint val="75000"/>
                  </a:prstClr>
                </a:solidFill>
                <a:latin typeface="Calibri"/>
              </a:rPr>
              <a:pPr/>
              <a:t>5/6/13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5665AA5-5D96-274D-8CCB-44ACE5FE0E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682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4925571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7D901-2D4E-8340-9C18-59677FB4B8CC}" type="datetimeFigureOut">
              <a:rPr lang="en-US" smtClean="0">
                <a:solidFill>
                  <a:prstClr val="black">
                    <a:tint val="75000"/>
                  </a:prstClr>
                </a:solidFill>
                <a:latin typeface="Calibri"/>
              </a:rPr>
              <a:pPr/>
              <a:t>5/6/13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5665AA5-5D96-274D-8CCB-44ACE5FE0E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12407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7D901-2D4E-8340-9C18-59677FB4B8CC}" type="datetimeFigureOut">
              <a:rPr lang="en-US" smtClean="0">
                <a:solidFill>
                  <a:prstClr val="black">
                    <a:tint val="75000"/>
                  </a:prstClr>
                </a:solidFill>
                <a:latin typeface="Calibri"/>
              </a:rPr>
              <a:pPr/>
              <a:t>5/6/13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5665AA5-5D96-274D-8CCB-44ACE5FE0E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66004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7D901-2D4E-8340-9C18-59677FB4B8CC}" type="datetimeFigureOut">
              <a:rPr lang="en-US" smtClean="0">
                <a:solidFill>
                  <a:prstClr val="black">
                    <a:tint val="75000"/>
                  </a:prstClr>
                </a:solidFill>
                <a:latin typeface="Calibri"/>
              </a:rPr>
              <a:pPr/>
              <a:t>5/6/13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5665AA5-5D96-274D-8CCB-44ACE5FE0E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4552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7D901-2D4E-8340-9C18-59677FB4B8CC}" type="datetimeFigureOut">
              <a:rPr lang="en-US" smtClean="0">
                <a:solidFill>
                  <a:prstClr val="black">
                    <a:tint val="75000"/>
                  </a:prstClr>
                </a:solidFill>
                <a:latin typeface="Calibri"/>
              </a:rPr>
              <a:pPr/>
              <a:t>5/6/13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5665AA5-5D96-274D-8CCB-44ACE5FE0E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89487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defRPr sz="3600"/>
            </a:lvl1pPr>
          </a:lstStyle>
          <a:p>
            <a:r>
              <a:rPr lang="en-US"/>
              <a:t>Click to edit Master title style</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18874242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32084012"/>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83380368"/>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9196235"/>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009337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282047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607106"/>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886221"/>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5979413"/>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8020970"/>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1764701"/>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24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9698636"/>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1494195"/>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261826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470640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8003684"/>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13805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3749818"/>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6193779"/>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78" tIns="44445" rIns="90478" bIns="44445"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609600" y="914400"/>
            <a:ext cx="7924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78" tIns="44445" rIns="90478" bIns="44445"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988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lnSpc>
          <a:spcPct val="90000"/>
        </a:lnSpc>
        <a:spcBef>
          <a:spcPct val="0"/>
        </a:spcBef>
        <a:spcAft>
          <a:spcPct val="0"/>
        </a:spcAft>
        <a:defRPr sz="3200" b="1">
          <a:solidFill>
            <a:srgbClr val="2A40E2"/>
          </a:solidFill>
          <a:latin typeface="Helvetica"/>
          <a:ea typeface="ＭＳ Ｐゴシック" charset="-128"/>
          <a:cs typeface="ＭＳ Ｐゴシック" charset="-128"/>
        </a:defRPr>
      </a:lvl1pPr>
      <a:lvl2pPr algn="ctr" rtl="0" eaLnBrk="0" fontAlgn="base" hangingPunct="0">
        <a:lnSpc>
          <a:spcPct val="90000"/>
        </a:lnSpc>
        <a:spcBef>
          <a:spcPct val="0"/>
        </a:spcBef>
        <a:spcAft>
          <a:spcPct val="0"/>
        </a:spcAft>
        <a:defRPr sz="3200" b="1">
          <a:solidFill>
            <a:srgbClr val="2A40E2"/>
          </a:solidFill>
          <a:latin typeface="Helvetica" charset="0"/>
          <a:ea typeface="ＭＳ Ｐゴシック" charset="-128"/>
          <a:cs typeface="ＭＳ Ｐゴシック" charset="-128"/>
        </a:defRPr>
      </a:lvl2pPr>
      <a:lvl3pPr algn="ctr" rtl="0" eaLnBrk="0" fontAlgn="base" hangingPunct="0">
        <a:lnSpc>
          <a:spcPct val="90000"/>
        </a:lnSpc>
        <a:spcBef>
          <a:spcPct val="0"/>
        </a:spcBef>
        <a:spcAft>
          <a:spcPct val="0"/>
        </a:spcAft>
        <a:defRPr sz="3200" b="1">
          <a:solidFill>
            <a:srgbClr val="2A40E2"/>
          </a:solidFill>
          <a:latin typeface="Helvetica" charset="0"/>
          <a:ea typeface="ＭＳ Ｐゴシック" charset="-128"/>
          <a:cs typeface="ＭＳ Ｐゴシック" charset="-128"/>
        </a:defRPr>
      </a:lvl3pPr>
      <a:lvl4pPr algn="ctr" rtl="0" eaLnBrk="0" fontAlgn="base" hangingPunct="0">
        <a:lnSpc>
          <a:spcPct val="90000"/>
        </a:lnSpc>
        <a:spcBef>
          <a:spcPct val="0"/>
        </a:spcBef>
        <a:spcAft>
          <a:spcPct val="0"/>
        </a:spcAft>
        <a:defRPr sz="3200" b="1">
          <a:solidFill>
            <a:srgbClr val="2A40E2"/>
          </a:solidFill>
          <a:latin typeface="Helvetica" charset="0"/>
          <a:ea typeface="ＭＳ Ｐゴシック" charset="-128"/>
          <a:cs typeface="ＭＳ Ｐゴシック" charset="-128"/>
        </a:defRPr>
      </a:lvl4pPr>
      <a:lvl5pPr algn="ctr" rtl="0" eaLnBrk="0" fontAlgn="base" hangingPunct="0">
        <a:lnSpc>
          <a:spcPct val="90000"/>
        </a:lnSpc>
        <a:spcBef>
          <a:spcPct val="0"/>
        </a:spcBef>
        <a:spcAft>
          <a:spcPct val="0"/>
        </a:spcAft>
        <a:defRPr sz="3200" b="1">
          <a:solidFill>
            <a:srgbClr val="2A40E2"/>
          </a:solidFill>
          <a:latin typeface="Helvetica" charset="0"/>
          <a:ea typeface="ＭＳ Ｐゴシック" charset="-128"/>
          <a:cs typeface="ＭＳ Ｐゴシック" charset="-128"/>
        </a:defRPr>
      </a:lvl5pPr>
      <a:lvl6pPr marL="457200" algn="ctr" rtl="0" eaLnBrk="0" fontAlgn="base" hangingPunct="0">
        <a:lnSpc>
          <a:spcPct val="90000"/>
        </a:lnSpc>
        <a:spcBef>
          <a:spcPct val="0"/>
        </a:spcBef>
        <a:spcAft>
          <a:spcPct val="0"/>
        </a:spcAft>
        <a:defRPr sz="2400" b="1">
          <a:solidFill>
            <a:srgbClr val="2A40E2"/>
          </a:solidFill>
          <a:latin typeface="Comic Sans MS" charset="0"/>
        </a:defRPr>
      </a:lvl6pPr>
      <a:lvl7pPr marL="914400" algn="ctr" rtl="0" eaLnBrk="0" fontAlgn="base" hangingPunct="0">
        <a:lnSpc>
          <a:spcPct val="90000"/>
        </a:lnSpc>
        <a:spcBef>
          <a:spcPct val="0"/>
        </a:spcBef>
        <a:spcAft>
          <a:spcPct val="0"/>
        </a:spcAft>
        <a:defRPr sz="2400" b="1">
          <a:solidFill>
            <a:srgbClr val="2A40E2"/>
          </a:solidFill>
          <a:latin typeface="Comic Sans MS" charset="0"/>
        </a:defRPr>
      </a:lvl7pPr>
      <a:lvl8pPr marL="1371600" algn="ctr" rtl="0" eaLnBrk="0" fontAlgn="base" hangingPunct="0">
        <a:lnSpc>
          <a:spcPct val="90000"/>
        </a:lnSpc>
        <a:spcBef>
          <a:spcPct val="0"/>
        </a:spcBef>
        <a:spcAft>
          <a:spcPct val="0"/>
        </a:spcAft>
        <a:defRPr sz="2400" b="1">
          <a:solidFill>
            <a:srgbClr val="2A40E2"/>
          </a:solidFill>
          <a:latin typeface="Comic Sans MS" charset="0"/>
        </a:defRPr>
      </a:lvl8pPr>
      <a:lvl9pPr marL="1828800" algn="ctr" rtl="0" eaLnBrk="0" fontAlgn="base" hangingPunct="0">
        <a:lnSpc>
          <a:spcPct val="90000"/>
        </a:lnSpc>
        <a:spcBef>
          <a:spcPct val="0"/>
        </a:spcBef>
        <a:spcAft>
          <a:spcPct val="0"/>
        </a:spcAft>
        <a:defRPr sz="2400" b="1">
          <a:solidFill>
            <a:srgbClr val="2A40E2"/>
          </a:solidFill>
          <a:latin typeface="Comic Sans MS"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Helvetica"/>
          <a:ea typeface="ＭＳ Ｐゴシック" charset="-128"/>
          <a:cs typeface="ＭＳ Ｐゴシック" charset="-128"/>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Helvetica"/>
          <a:ea typeface="ＭＳ Ｐゴシック" charset="-128"/>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Helvetica"/>
          <a:ea typeface="ＭＳ Ｐゴシック" charset="-128"/>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Helvetica"/>
          <a:ea typeface="ＭＳ Ｐゴシック" charset="-128"/>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Helvetica"/>
          <a:ea typeface="ＭＳ Ｐゴシック" charset="-128"/>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7D901-2D4E-8340-9C18-59677FB4B8CC}" type="datetimeFigureOut">
              <a:rPr lang="en-US" smtClean="0">
                <a:solidFill>
                  <a:prstClr val="black">
                    <a:tint val="75000"/>
                  </a:prstClr>
                </a:solidFill>
                <a:latin typeface="Calibri"/>
              </a:rPr>
              <a:pPr/>
              <a:t>5/6/13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65AA5-5D96-274D-8CCB-44ACE5FE0E6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07528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78" tIns="44445" rIns="90478" bIns="44445"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609600" y="914400"/>
            <a:ext cx="7924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78" tIns="44445" rIns="90478" bIns="44445"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358976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lnSpc>
          <a:spcPct val="90000"/>
        </a:lnSpc>
        <a:spcBef>
          <a:spcPct val="0"/>
        </a:spcBef>
        <a:spcAft>
          <a:spcPct val="0"/>
        </a:spcAft>
        <a:defRPr sz="3200" b="1">
          <a:solidFill>
            <a:srgbClr val="2A40E2"/>
          </a:solidFill>
          <a:latin typeface="Helvetica"/>
          <a:ea typeface="ＭＳ Ｐゴシック" charset="-128"/>
          <a:cs typeface="ＭＳ Ｐゴシック" charset="-128"/>
        </a:defRPr>
      </a:lvl1pPr>
      <a:lvl2pPr algn="ctr" rtl="0" eaLnBrk="0" fontAlgn="base" hangingPunct="0">
        <a:lnSpc>
          <a:spcPct val="90000"/>
        </a:lnSpc>
        <a:spcBef>
          <a:spcPct val="0"/>
        </a:spcBef>
        <a:spcAft>
          <a:spcPct val="0"/>
        </a:spcAft>
        <a:defRPr sz="3200" b="1">
          <a:solidFill>
            <a:srgbClr val="2A40E2"/>
          </a:solidFill>
          <a:latin typeface="Helvetica" charset="0"/>
          <a:ea typeface="ＭＳ Ｐゴシック" charset="-128"/>
          <a:cs typeface="ＭＳ Ｐゴシック" charset="-128"/>
        </a:defRPr>
      </a:lvl2pPr>
      <a:lvl3pPr algn="ctr" rtl="0" eaLnBrk="0" fontAlgn="base" hangingPunct="0">
        <a:lnSpc>
          <a:spcPct val="90000"/>
        </a:lnSpc>
        <a:spcBef>
          <a:spcPct val="0"/>
        </a:spcBef>
        <a:spcAft>
          <a:spcPct val="0"/>
        </a:spcAft>
        <a:defRPr sz="3200" b="1">
          <a:solidFill>
            <a:srgbClr val="2A40E2"/>
          </a:solidFill>
          <a:latin typeface="Helvetica" charset="0"/>
          <a:ea typeface="ＭＳ Ｐゴシック" charset="-128"/>
          <a:cs typeface="ＭＳ Ｐゴシック" charset="-128"/>
        </a:defRPr>
      </a:lvl3pPr>
      <a:lvl4pPr algn="ctr" rtl="0" eaLnBrk="0" fontAlgn="base" hangingPunct="0">
        <a:lnSpc>
          <a:spcPct val="90000"/>
        </a:lnSpc>
        <a:spcBef>
          <a:spcPct val="0"/>
        </a:spcBef>
        <a:spcAft>
          <a:spcPct val="0"/>
        </a:spcAft>
        <a:defRPr sz="3200" b="1">
          <a:solidFill>
            <a:srgbClr val="2A40E2"/>
          </a:solidFill>
          <a:latin typeface="Helvetica" charset="0"/>
          <a:ea typeface="ＭＳ Ｐゴシック" charset="-128"/>
          <a:cs typeface="ＭＳ Ｐゴシック" charset="-128"/>
        </a:defRPr>
      </a:lvl4pPr>
      <a:lvl5pPr algn="ctr" rtl="0" eaLnBrk="0" fontAlgn="base" hangingPunct="0">
        <a:lnSpc>
          <a:spcPct val="90000"/>
        </a:lnSpc>
        <a:spcBef>
          <a:spcPct val="0"/>
        </a:spcBef>
        <a:spcAft>
          <a:spcPct val="0"/>
        </a:spcAft>
        <a:defRPr sz="3200" b="1">
          <a:solidFill>
            <a:srgbClr val="2A40E2"/>
          </a:solidFill>
          <a:latin typeface="Helvetica" charset="0"/>
          <a:ea typeface="ＭＳ Ｐゴシック" charset="-128"/>
          <a:cs typeface="ＭＳ Ｐゴシック" charset="-128"/>
        </a:defRPr>
      </a:lvl5pPr>
      <a:lvl6pPr marL="457200" algn="ctr" rtl="0" eaLnBrk="0" fontAlgn="base" hangingPunct="0">
        <a:lnSpc>
          <a:spcPct val="90000"/>
        </a:lnSpc>
        <a:spcBef>
          <a:spcPct val="0"/>
        </a:spcBef>
        <a:spcAft>
          <a:spcPct val="0"/>
        </a:spcAft>
        <a:defRPr sz="2400" b="1">
          <a:solidFill>
            <a:srgbClr val="2A40E2"/>
          </a:solidFill>
          <a:latin typeface="Comic Sans MS" charset="0"/>
        </a:defRPr>
      </a:lvl6pPr>
      <a:lvl7pPr marL="914400" algn="ctr" rtl="0" eaLnBrk="0" fontAlgn="base" hangingPunct="0">
        <a:lnSpc>
          <a:spcPct val="90000"/>
        </a:lnSpc>
        <a:spcBef>
          <a:spcPct val="0"/>
        </a:spcBef>
        <a:spcAft>
          <a:spcPct val="0"/>
        </a:spcAft>
        <a:defRPr sz="2400" b="1">
          <a:solidFill>
            <a:srgbClr val="2A40E2"/>
          </a:solidFill>
          <a:latin typeface="Comic Sans MS" charset="0"/>
        </a:defRPr>
      </a:lvl7pPr>
      <a:lvl8pPr marL="1371600" algn="ctr" rtl="0" eaLnBrk="0" fontAlgn="base" hangingPunct="0">
        <a:lnSpc>
          <a:spcPct val="90000"/>
        </a:lnSpc>
        <a:spcBef>
          <a:spcPct val="0"/>
        </a:spcBef>
        <a:spcAft>
          <a:spcPct val="0"/>
        </a:spcAft>
        <a:defRPr sz="2400" b="1">
          <a:solidFill>
            <a:srgbClr val="2A40E2"/>
          </a:solidFill>
          <a:latin typeface="Comic Sans MS" charset="0"/>
        </a:defRPr>
      </a:lvl8pPr>
      <a:lvl9pPr marL="1828800" algn="ctr" rtl="0" eaLnBrk="0" fontAlgn="base" hangingPunct="0">
        <a:lnSpc>
          <a:spcPct val="90000"/>
        </a:lnSpc>
        <a:spcBef>
          <a:spcPct val="0"/>
        </a:spcBef>
        <a:spcAft>
          <a:spcPct val="0"/>
        </a:spcAft>
        <a:defRPr sz="2400" b="1">
          <a:solidFill>
            <a:srgbClr val="2A40E2"/>
          </a:solidFill>
          <a:latin typeface="Comic Sans MS"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Helvetica"/>
          <a:ea typeface="ＭＳ Ｐゴシック" charset="-128"/>
          <a:cs typeface="ＭＳ Ｐゴシック" charset="-128"/>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Helvetica"/>
          <a:ea typeface="ＭＳ Ｐゴシック" charset="-128"/>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Helvetica"/>
          <a:ea typeface="ＭＳ Ｐゴシック" charset="-128"/>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Helvetica"/>
          <a:ea typeface="ＭＳ Ｐゴシック" charset="-128"/>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Helvetica"/>
          <a:ea typeface="ＭＳ Ｐゴシック" charset="-128"/>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7.xml"/></Relationships>
</file>

<file path=ppt/slides/_rels/slide1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5.xml"/><Relationship Id="rId2" Type="http://schemas.openxmlformats.org/officeDocument/2006/relationships/image" Target="../media/image15.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5.xml"/><Relationship Id="rId3" Type="http://schemas.openxmlformats.org/officeDocument/2006/relationships/chart" Target="../charts/char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emf"/><Relationship Id="rId3"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emf"/><Relationship Id="rId3" Type="http://schemas.openxmlformats.org/officeDocument/2006/relationships/image" Target="../media/image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7.xml"/><Relationship Id="rId3" Type="http://schemas.openxmlformats.org/officeDocument/2006/relationships/image" Target="../media/image5.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 Id="rId3" Type="http://schemas.openxmlformats.org/officeDocument/2006/relationships/image" Target="../media/image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1.png"/><Relationship Id="rId3" Type="http://schemas.openxmlformats.org/officeDocument/2006/relationships/image" Target="../media/image1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1.png"/><Relationship Id="rId3" Type="http://schemas.openxmlformats.org/officeDocument/2006/relationships/image" Target="../media/image1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0.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3.wmf"/><Relationship Id="rId1" Type="http://schemas.openxmlformats.org/officeDocument/2006/relationships/vmlDrawing" Target="../drawings/vmlDrawing2.vml"/><Relationship Id="rId2"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3.wmf"/><Relationship Id="rId1" Type="http://schemas.openxmlformats.org/officeDocument/2006/relationships/vmlDrawing" Target="../drawings/vmlDrawing3.vml"/><Relationship Id="rId2"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4.png"/><Relationship Id="rId3" Type="http://schemas.openxmlformats.org/officeDocument/2006/relationships/image" Target="../media/image1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4.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p:nvPr>
        </p:nvSpPr>
        <p:spPr>
          <a:xfrm>
            <a:off x="609600" y="990600"/>
            <a:ext cx="7848600" cy="2895600"/>
          </a:xfrm>
        </p:spPr>
        <p:txBody>
          <a:bodyPr/>
          <a:lstStyle/>
          <a:p>
            <a:r>
              <a:rPr lang="en-US" sz="3000">
                <a:latin typeface="Helvetica" charset="0"/>
                <a:ea typeface="ＭＳ Ｐゴシック" charset="0"/>
                <a:cs typeface="ＭＳ Ｐゴシック" charset="0"/>
              </a:rPr>
              <a:t>CS162</a:t>
            </a:r>
            <a:br>
              <a:rPr lang="en-US" sz="3000">
                <a:latin typeface="Helvetica" charset="0"/>
                <a:ea typeface="ＭＳ Ｐゴシック" charset="0"/>
                <a:cs typeface="ＭＳ Ｐゴシック" charset="0"/>
              </a:rPr>
            </a:br>
            <a:r>
              <a:rPr lang="en-US" sz="3000">
                <a:latin typeface="Helvetica" charset="0"/>
                <a:ea typeface="ＭＳ Ｐゴシック" charset="0"/>
                <a:cs typeface="ＭＳ Ｐゴシック" charset="0"/>
              </a:rPr>
              <a:t>Operating Systems and</a:t>
            </a:r>
            <a:br>
              <a:rPr lang="en-US" sz="3000">
                <a:latin typeface="Helvetica" charset="0"/>
                <a:ea typeface="ＭＳ Ｐゴシック" charset="0"/>
                <a:cs typeface="ＭＳ Ｐゴシック" charset="0"/>
              </a:rPr>
            </a:br>
            <a:r>
              <a:rPr lang="en-US" sz="3000">
                <a:latin typeface="Helvetica" charset="0"/>
                <a:ea typeface="ＭＳ Ｐゴシック" charset="0"/>
                <a:cs typeface="ＭＳ Ｐゴシック" charset="0"/>
              </a:rPr>
              <a:t>Systems Programming</a:t>
            </a:r>
            <a:br>
              <a:rPr lang="en-US" sz="3000">
                <a:latin typeface="Helvetica" charset="0"/>
                <a:ea typeface="ＭＳ Ｐゴシック" charset="0"/>
                <a:cs typeface="ＭＳ Ｐゴシック" charset="0"/>
              </a:rPr>
            </a:br>
            <a:r>
              <a:rPr lang="en-US" sz="3000">
                <a:latin typeface="Helvetica" charset="0"/>
                <a:ea typeface="ＭＳ Ｐゴシック" charset="0"/>
                <a:cs typeface="ＭＳ Ｐゴシック" charset="0"/>
              </a:rPr>
              <a:t/>
            </a:r>
            <a:br>
              <a:rPr lang="en-US" sz="3000">
                <a:latin typeface="Helvetica" charset="0"/>
                <a:ea typeface="ＭＳ Ｐゴシック" charset="0"/>
                <a:cs typeface="ＭＳ Ｐゴシック" charset="0"/>
              </a:rPr>
            </a:br>
            <a:r>
              <a:rPr lang="en-US" sz="3000">
                <a:latin typeface="Helvetica" charset="0"/>
                <a:ea typeface="ＭＳ Ｐゴシック" charset="0"/>
                <a:cs typeface="ＭＳ Ｐゴシック" charset="0"/>
              </a:rPr>
              <a:t/>
            </a:r>
            <a:br>
              <a:rPr lang="en-US" sz="3000">
                <a:latin typeface="Helvetica" charset="0"/>
                <a:ea typeface="ＭＳ Ｐゴシック" charset="0"/>
                <a:cs typeface="ＭＳ Ｐゴシック" charset="0"/>
              </a:rPr>
            </a:br>
            <a:r>
              <a:rPr lang="en-US" sz="3000">
                <a:latin typeface="Helvetica" charset="0"/>
                <a:ea typeface="ＭＳ Ｐゴシック" charset="0"/>
                <a:cs typeface="ＭＳ Ｐゴシック" charset="0"/>
              </a:rPr>
              <a:t>Final Exam Review</a:t>
            </a:r>
          </a:p>
        </p:txBody>
      </p:sp>
      <p:sp>
        <p:nvSpPr>
          <p:cNvPr id="4098" name="Rectangle 3"/>
          <p:cNvSpPr>
            <a:spLocks noGrp="1" noChangeArrowheads="1"/>
          </p:cNvSpPr>
          <p:nvPr>
            <p:ph type="subTitle" idx="1"/>
          </p:nvPr>
        </p:nvSpPr>
        <p:spPr>
          <a:xfrm>
            <a:off x="609600" y="4191000"/>
            <a:ext cx="8001000" cy="1447800"/>
          </a:xfrm>
        </p:spPr>
        <p:txBody>
          <a:bodyPr/>
          <a:lstStyle/>
          <a:p>
            <a:pPr marL="285750" indent="-285750"/>
            <a:r>
              <a:rPr lang="en-US" dirty="0">
                <a:latin typeface="Helvetica" charset="0"/>
                <a:ea typeface="ＭＳ Ｐゴシック" charset="0"/>
                <a:cs typeface="ＭＳ Ｐゴシック" charset="0"/>
              </a:rPr>
              <a:t>May </a:t>
            </a:r>
            <a:r>
              <a:rPr lang="en-US" dirty="0" smtClean="0">
                <a:latin typeface="Helvetica" charset="0"/>
                <a:ea typeface="ＭＳ Ｐゴシック" charset="0"/>
                <a:cs typeface="ＭＳ Ｐゴシック" charset="0"/>
              </a:rPr>
              <a:t>6, 2013</a:t>
            </a:r>
            <a:endParaRPr lang="en-US" dirty="0">
              <a:latin typeface="Helvetica" charset="0"/>
              <a:ea typeface="ＭＳ Ｐゴシック" charset="0"/>
              <a:cs typeface="ＭＳ Ｐゴシック" charset="0"/>
            </a:endParaRPr>
          </a:p>
          <a:p>
            <a:pPr marL="285750" indent="-285750"/>
            <a:r>
              <a:rPr lang="en-US" dirty="0" err="1" smtClean="0">
                <a:latin typeface="Helvetica" charset="0"/>
                <a:ea typeface="ＭＳ Ｐゴシック" charset="0"/>
                <a:cs typeface="ＭＳ Ｐゴシック" charset="0"/>
              </a:rPr>
              <a:t>Haoyuan</a:t>
            </a:r>
            <a:r>
              <a:rPr lang="en-US" dirty="0" smtClean="0">
                <a:latin typeface="Helvetica" charset="0"/>
                <a:ea typeface="ＭＳ Ｐゴシック" charset="0"/>
                <a:cs typeface="ＭＳ Ｐゴシック" charset="0"/>
              </a:rPr>
              <a:t> Li, Neeraja Yadwadkar, Daniel Bruckner</a:t>
            </a:r>
          </a:p>
          <a:p>
            <a:pPr marL="285750" indent="-285750"/>
            <a:r>
              <a:rPr lang="en-US" dirty="0" smtClean="0">
                <a:latin typeface="Helvetica" charset="0"/>
                <a:ea typeface="ＭＳ Ｐゴシック" charset="0"/>
                <a:cs typeface="ＭＳ Ｐゴシック" charset="0"/>
              </a:rPr>
              <a:t>http</a:t>
            </a:r>
            <a:r>
              <a:rPr lang="en-US" dirty="0">
                <a:latin typeface="Helvetica" charset="0"/>
                <a:ea typeface="ＭＳ Ｐゴシック" charset="0"/>
                <a:cs typeface="ＭＳ Ｐゴシック" charset="0"/>
              </a:rPr>
              <a:t>://</a:t>
            </a:r>
            <a:r>
              <a:rPr lang="en-US" dirty="0" err="1">
                <a:latin typeface="Helvetica" charset="0"/>
                <a:ea typeface="ＭＳ Ｐゴシック" charset="0"/>
                <a:cs typeface="ＭＳ Ｐゴシック" charset="0"/>
              </a:rPr>
              <a:t>inst.eecs.berkeley.edu</a:t>
            </a:r>
            <a:r>
              <a:rPr lang="en-US" dirty="0">
                <a:latin typeface="Helvetica" charset="0"/>
                <a:ea typeface="ＭＳ Ｐゴシック" charset="0"/>
                <a:cs typeface="ＭＳ Ｐゴシック" charset="0"/>
              </a:rPr>
              <a:t>/~cs162</a:t>
            </a:r>
          </a:p>
        </p:txBody>
      </p:sp>
      <p:sp>
        <p:nvSpPr>
          <p:cNvPr id="2" name="Rectangle 1"/>
          <p:cNvSpPr/>
          <p:nvPr/>
        </p:nvSpPr>
        <p:spPr>
          <a:xfrm>
            <a:off x="1535895" y="6175253"/>
            <a:ext cx="6253372" cy="369332"/>
          </a:xfrm>
          <a:prstGeom prst="rect">
            <a:avLst/>
          </a:prstGeom>
        </p:spPr>
        <p:txBody>
          <a:bodyPr wrap="none">
            <a:spAutoFit/>
          </a:bodyPr>
          <a:lstStyle/>
          <a:p>
            <a:pPr marL="285750" indent="-285750" algn="ctr"/>
            <a:r>
              <a:rPr lang="en-US" dirty="0" smtClean="0">
                <a:latin typeface="Helvetica" charset="0"/>
                <a:ea typeface="ＭＳ Ｐゴシック" charset="0"/>
                <a:cs typeface="ＭＳ Ｐゴシック" charset="0"/>
              </a:rPr>
              <a:t>Slides taken from: </a:t>
            </a:r>
            <a:r>
              <a:rPr lang="en-US" dirty="0" err="1" smtClean="0">
                <a:latin typeface="Helvetica" charset="0"/>
                <a:ea typeface="ＭＳ Ｐゴシック" charset="0"/>
                <a:cs typeface="ＭＳ Ｐゴシック" charset="0"/>
              </a:rPr>
              <a:t>Mosharaf</a:t>
            </a:r>
            <a:r>
              <a:rPr lang="en-US" dirty="0" smtClean="0">
                <a:latin typeface="Helvetica" charset="0"/>
                <a:ea typeface="ＭＳ Ｐゴシック" charset="0"/>
                <a:cs typeface="ＭＳ Ｐゴシック" charset="0"/>
              </a:rPr>
              <a:t> </a:t>
            </a:r>
            <a:r>
              <a:rPr lang="en-US" dirty="0" err="1" smtClean="0">
                <a:latin typeface="Helvetica" charset="0"/>
                <a:ea typeface="ＭＳ Ｐゴシック" charset="0"/>
                <a:cs typeface="ＭＳ Ｐゴシック" charset="0"/>
              </a:rPr>
              <a:t>Chowdhury</a:t>
            </a:r>
            <a:r>
              <a:rPr lang="en-US" dirty="0" smtClean="0">
                <a:latin typeface="Helvetica" charset="0"/>
                <a:ea typeface="ＭＳ Ｐゴシック" charset="0"/>
                <a:cs typeface="ＭＳ Ｐゴシック" charset="0"/>
              </a:rPr>
              <a:t> and </a:t>
            </a:r>
            <a:r>
              <a:rPr lang="en-US" dirty="0" err="1" smtClean="0">
                <a:latin typeface="Helvetica" charset="0"/>
                <a:ea typeface="ＭＳ Ｐゴシック" charset="0"/>
                <a:cs typeface="ＭＳ Ｐゴシック" charset="0"/>
              </a:rPr>
              <a:t>Karthik</a:t>
            </a:r>
            <a:r>
              <a:rPr lang="en-US" dirty="0" smtClean="0">
                <a:latin typeface="Helvetica" charset="0"/>
                <a:ea typeface="ＭＳ Ｐゴシック" charset="0"/>
                <a:cs typeface="ＭＳ Ｐゴシック" charset="0"/>
              </a:rPr>
              <a:t> Reddy</a:t>
            </a:r>
            <a:endParaRPr lang="en-US" dirty="0">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18154711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990600" y="0"/>
            <a:ext cx="7162800" cy="533400"/>
          </a:xfrm>
        </p:spPr>
        <p:txBody>
          <a:bodyPr/>
          <a:lstStyle/>
          <a:p>
            <a:r>
              <a:rPr lang="en-US">
                <a:latin typeface="Helvetica" charset="0"/>
                <a:ea typeface="ＭＳ Ｐゴシック" charset="0"/>
                <a:cs typeface="ＭＳ Ｐゴシック" charset="0"/>
              </a:rPr>
              <a:t>Review: Address Segmentation </a:t>
            </a:r>
          </a:p>
        </p:txBody>
      </p:sp>
      <p:sp>
        <p:nvSpPr>
          <p:cNvPr id="33794" name="TextBox 5"/>
          <p:cNvSpPr txBox="1">
            <a:spLocks noChangeArrowheads="1"/>
          </p:cNvSpPr>
          <p:nvPr/>
        </p:nvSpPr>
        <p:spPr bwMode="auto">
          <a:xfrm>
            <a:off x="381000" y="914400"/>
            <a:ext cx="1087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1111 1111</a:t>
            </a:r>
          </a:p>
        </p:txBody>
      </p:sp>
      <p:sp>
        <p:nvSpPr>
          <p:cNvPr id="33795" name="Rectangle 7"/>
          <p:cNvSpPr>
            <a:spLocks noChangeArrowheads="1"/>
          </p:cNvSpPr>
          <p:nvPr/>
        </p:nvSpPr>
        <p:spPr bwMode="auto">
          <a:xfrm>
            <a:off x="1447800" y="1066800"/>
            <a:ext cx="1295400" cy="6096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33796" name="Rectangle 8"/>
          <p:cNvSpPr>
            <a:spLocks noChangeArrowheads="1"/>
          </p:cNvSpPr>
          <p:nvPr/>
        </p:nvSpPr>
        <p:spPr bwMode="auto">
          <a:xfrm>
            <a:off x="1447800" y="30480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10" name="Rectangle 9"/>
          <p:cNvSpPr/>
          <p:nvPr/>
        </p:nvSpPr>
        <p:spPr bwMode="auto">
          <a:xfrm>
            <a:off x="1447800" y="53340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33798" name="Rectangle 11"/>
          <p:cNvSpPr>
            <a:spLocks noChangeArrowheads="1"/>
          </p:cNvSpPr>
          <p:nvPr/>
        </p:nvSpPr>
        <p:spPr bwMode="auto">
          <a:xfrm>
            <a:off x="1447800" y="41148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33799" name="Up Arrow 16"/>
          <p:cNvSpPr>
            <a:spLocks noChangeArrowheads="1"/>
          </p:cNvSpPr>
          <p:nvPr/>
        </p:nvSpPr>
        <p:spPr bwMode="auto">
          <a:xfrm flipH="1">
            <a:off x="1981200" y="27432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3800" name="Up Arrow 17"/>
          <p:cNvSpPr>
            <a:spLocks noChangeArrowheads="1"/>
          </p:cNvSpPr>
          <p:nvPr/>
        </p:nvSpPr>
        <p:spPr bwMode="auto">
          <a:xfrm flipH="1" flipV="1">
            <a:off x="1981200" y="16764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3801" name="Rectangle 87"/>
          <p:cNvSpPr>
            <a:spLocks noChangeArrowheads="1"/>
          </p:cNvSpPr>
          <p:nvPr/>
        </p:nvSpPr>
        <p:spPr bwMode="auto">
          <a:xfrm>
            <a:off x="14478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3802" name="TextBox 112"/>
          <p:cNvSpPr txBox="1">
            <a:spLocks noChangeArrowheads="1"/>
          </p:cNvSpPr>
          <p:nvPr/>
        </p:nvSpPr>
        <p:spPr bwMode="auto">
          <a:xfrm>
            <a:off x="938213" y="685800"/>
            <a:ext cx="2185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Virtual memory view</a:t>
            </a:r>
          </a:p>
        </p:txBody>
      </p:sp>
      <p:sp>
        <p:nvSpPr>
          <p:cNvPr id="33803" name="TextBox 114"/>
          <p:cNvSpPr txBox="1">
            <a:spLocks noChangeArrowheads="1"/>
          </p:cNvSpPr>
          <p:nvPr/>
        </p:nvSpPr>
        <p:spPr bwMode="auto">
          <a:xfrm>
            <a:off x="6689725" y="728663"/>
            <a:ext cx="2378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Physical memory view</a:t>
            </a:r>
          </a:p>
        </p:txBody>
      </p:sp>
      <p:sp>
        <p:nvSpPr>
          <p:cNvPr id="33804" name="Rectangle 62"/>
          <p:cNvSpPr>
            <a:spLocks noChangeArrowheads="1"/>
          </p:cNvSpPr>
          <p:nvPr/>
        </p:nvSpPr>
        <p:spPr bwMode="auto">
          <a:xfrm>
            <a:off x="72390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3805" name="Rectangle 63"/>
          <p:cNvSpPr>
            <a:spLocks noChangeArrowheads="1"/>
          </p:cNvSpPr>
          <p:nvPr/>
        </p:nvSpPr>
        <p:spPr bwMode="auto">
          <a:xfrm>
            <a:off x="7239000" y="38100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68" name="Rectangle 67"/>
          <p:cNvSpPr/>
          <p:nvPr/>
        </p:nvSpPr>
        <p:spPr bwMode="auto">
          <a:xfrm>
            <a:off x="7239000" y="1066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grpSp>
        <p:nvGrpSpPr>
          <p:cNvPr id="33807" name="Group 52"/>
          <p:cNvGrpSpPr>
            <a:grpSpLocks/>
          </p:cNvGrpSpPr>
          <p:nvPr/>
        </p:nvGrpSpPr>
        <p:grpSpPr bwMode="auto">
          <a:xfrm>
            <a:off x="7239000" y="3200400"/>
            <a:ext cx="1295400" cy="609600"/>
            <a:chOff x="6934200" y="3200400"/>
            <a:chExt cx="1295400" cy="609600"/>
          </a:xfrm>
        </p:grpSpPr>
        <p:sp>
          <p:nvSpPr>
            <p:cNvPr id="33864" name="Rectangle 66"/>
            <p:cNvSpPr>
              <a:spLocks noChangeArrowheads="1"/>
            </p:cNvSpPr>
            <p:nvPr/>
          </p:nvSpPr>
          <p:spPr bwMode="auto">
            <a:xfrm>
              <a:off x="6934200" y="33528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33865" name="Up Arrow 70"/>
            <p:cNvSpPr>
              <a:spLocks noChangeArrowheads="1"/>
            </p:cNvSpPr>
            <p:nvPr/>
          </p:nvSpPr>
          <p:spPr bwMode="auto">
            <a:xfrm flipH="1">
              <a:off x="7543800" y="3200400"/>
              <a:ext cx="76200" cy="152400"/>
            </a:xfrm>
            <a:prstGeom prst="upArrow">
              <a:avLst>
                <a:gd name="adj1" fmla="val 50000"/>
                <a:gd name="adj2" fmla="val 50000"/>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grpSp>
      <p:grpSp>
        <p:nvGrpSpPr>
          <p:cNvPr id="33808" name="Group 51"/>
          <p:cNvGrpSpPr>
            <a:grpSpLocks/>
          </p:cNvGrpSpPr>
          <p:nvPr/>
        </p:nvGrpSpPr>
        <p:grpSpPr bwMode="auto">
          <a:xfrm>
            <a:off x="7239000" y="1371600"/>
            <a:ext cx="1295400" cy="457200"/>
            <a:chOff x="6934200" y="1447800"/>
            <a:chExt cx="1295400" cy="457200"/>
          </a:xfrm>
        </p:grpSpPr>
        <p:sp>
          <p:nvSpPr>
            <p:cNvPr id="33862" name="Rectangle 65"/>
            <p:cNvSpPr>
              <a:spLocks noChangeArrowheads="1"/>
            </p:cNvSpPr>
            <p:nvPr/>
          </p:nvSpPr>
          <p:spPr bwMode="auto">
            <a:xfrm>
              <a:off x="6934200" y="14478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33863" name="Up Arrow 72"/>
            <p:cNvSpPr>
              <a:spLocks noChangeArrowheads="1"/>
            </p:cNvSpPr>
            <p:nvPr/>
          </p:nvSpPr>
          <p:spPr bwMode="auto">
            <a:xfrm flipH="1" flipV="1">
              <a:off x="7543800" y="1752600"/>
              <a:ext cx="76200" cy="152400"/>
            </a:xfrm>
            <a:prstGeom prst="upArrow">
              <a:avLst>
                <a:gd name="adj1" fmla="val 50000"/>
                <a:gd name="adj2" fmla="val 50000"/>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grpSp>
      <p:sp>
        <p:nvSpPr>
          <p:cNvPr id="74" name="Rectangle 73"/>
          <p:cNvSpPr/>
          <p:nvPr/>
        </p:nvSpPr>
        <p:spPr bwMode="auto">
          <a:xfrm>
            <a:off x="7239000" y="1828800"/>
            <a:ext cx="1295400" cy="4572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3810" name="Rectangle 79"/>
          <p:cNvSpPr>
            <a:spLocks noChangeArrowheads="1"/>
          </p:cNvSpPr>
          <p:nvPr/>
        </p:nvSpPr>
        <p:spPr bwMode="auto">
          <a:xfrm>
            <a:off x="1447800" y="47244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3811" name="Rectangle 80"/>
          <p:cNvSpPr>
            <a:spLocks noChangeArrowheads="1"/>
          </p:cNvSpPr>
          <p:nvPr/>
        </p:nvSpPr>
        <p:spPr bwMode="auto">
          <a:xfrm>
            <a:off x="1447800" y="35052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3812" name="Rectangle 81"/>
          <p:cNvSpPr>
            <a:spLocks noChangeArrowheads="1"/>
          </p:cNvSpPr>
          <p:nvPr/>
        </p:nvSpPr>
        <p:spPr bwMode="auto">
          <a:xfrm>
            <a:off x="1447800" y="22860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3813" name="TextBox 101"/>
          <p:cNvSpPr txBox="1">
            <a:spLocks noChangeArrowheads="1"/>
          </p:cNvSpPr>
          <p:nvPr/>
        </p:nvSpPr>
        <p:spPr bwMode="auto">
          <a:xfrm>
            <a:off x="304800" y="56816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00</a:t>
            </a:r>
            <a:r>
              <a:rPr lang="en-US" sz="1600">
                <a:solidFill>
                  <a:srgbClr val="2A40E2"/>
                </a:solidFill>
                <a:latin typeface="Helvetica" charset="0"/>
                <a:cs typeface="Helvetica" charset="0"/>
              </a:rPr>
              <a:t>00 0000</a:t>
            </a:r>
          </a:p>
        </p:txBody>
      </p:sp>
      <p:sp>
        <p:nvSpPr>
          <p:cNvPr id="33814" name="TextBox 102"/>
          <p:cNvSpPr txBox="1">
            <a:spLocks noChangeArrowheads="1"/>
          </p:cNvSpPr>
          <p:nvPr/>
        </p:nvSpPr>
        <p:spPr bwMode="auto">
          <a:xfrm>
            <a:off x="304800" y="44958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01</a:t>
            </a:r>
            <a:r>
              <a:rPr lang="en-US" sz="1600">
                <a:solidFill>
                  <a:srgbClr val="2A40E2"/>
                </a:solidFill>
                <a:latin typeface="Helvetica" charset="0"/>
                <a:cs typeface="Helvetica" charset="0"/>
              </a:rPr>
              <a:t>00 0000</a:t>
            </a:r>
          </a:p>
        </p:txBody>
      </p:sp>
      <p:sp>
        <p:nvSpPr>
          <p:cNvPr id="33815" name="TextBox 103"/>
          <p:cNvSpPr txBox="1">
            <a:spLocks noChangeArrowheads="1"/>
          </p:cNvSpPr>
          <p:nvPr/>
        </p:nvSpPr>
        <p:spPr bwMode="auto">
          <a:xfrm>
            <a:off x="304800" y="32766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10</a:t>
            </a:r>
            <a:r>
              <a:rPr lang="en-US" sz="1600">
                <a:solidFill>
                  <a:srgbClr val="2A40E2"/>
                </a:solidFill>
                <a:latin typeface="Helvetica" charset="0"/>
                <a:cs typeface="Helvetica" charset="0"/>
              </a:rPr>
              <a:t>00 0000</a:t>
            </a:r>
          </a:p>
        </p:txBody>
      </p:sp>
      <p:sp>
        <p:nvSpPr>
          <p:cNvPr id="33816" name="TextBox 104"/>
          <p:cNvSpPr txBox="1">
            <a:spLocks noChangeArrowheads="1"/>
          </p:cNvSpPr>
          <p:nvPr/>
        </p:nvSpPr>
        <p:spPr bwMode="auto">
          <a:xfrm>
            <a:off x="315913" y="2024063"/>
            <a:ext cx="114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a:t>
            </a:r>
            <a:r>
              <a:rPr lang="en-US" sz="1600">
                <a:solidFill>
                  <a:srgbClr val="2A40E2"/>
                </a:solidFill>
                <a:latin typeface="Helvetica" charset="0"/>
                <a:cs typeface="Helvetica" charset="0"/>
              </a:rPr>
              <a:t>00 0000</a:t>
            </a:r>
          </a:p>
        </p:txBody>
      </p:sp>
      <p:sp>
        <p:nvSpPr>
          <p:cNvPr id="33817" name="Left Brace 53"/>
          <p:cNvSpPr>
            <a:spLocks/>
          </p:cNvSpPr>
          <p:nvPr/>
        </p:nvSpPr>
        <p:spPr bwMode="auto">
          <a:xfrm rot="5400000" flipH="1">
            <a:off x="392906" y="5922169"/>
            <a:ext cx="201613" cy="225425"/>
          </a:xfrm>
          <a:prstGeom prst="leftBrace">
            <a:avLst>
              <a:gd name="adj1" fmla="val 8344"/>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3818" name="TextBox 55"/>
          <p:cNvSpPr txBox="1">
            <a:spLocks noChangeArrowheads="1"/>
          </p:cNvSpPr>
          <p:nvPr/>
        </p:nvSpPr>
        <p:spPr bwMode="auto">
          <a:xfrm>
            <a:off x="152400" y="6062663"/>
            <a:ext cx="687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b="0">
                <a:solidFill>
                  <a:srgbClr val="FF0000"/>
                </a:solidFill>
                <a:latin typeface="Helvetica" charset="0"/>
                <a:cs typeface="Helvetica" charset="0"/>
              </a:rPr>
              <a:t>seg #</a:t>
            </a:r>
          </a:p>
        </p:txBody>
      </p:sp>
      <p:sp>
        <p:nvSpPr>
          <p:cNvPr id="33819" name="TextBox 56"/>
          <p:cNvSpPr txBox="1">
            <a:spLocks noChangeArrowheads="1"/>
          </p:cNvSpPr>
          <p:nvPr/>
        </p:nvSpPr>
        <p:spPr bwMode="auto">
          <a:xfrm>
            <a:off x="762000" y="6062663"/>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FF"/>
                </a:solidFill>
                <a:latin typeface="Helvetica" charset="0"/>
                <a:cs typeface="Helvetica" charset="0"/>
              </a:rPr>
              <a:t>offset</a:t>
            </a:r>
          </a:p>
        </p:txBody>
      </p:sp>
      <p:sp>
        <p:nvSpPr>
          <p:cNvPr id="33820" name="Left Brace 57"/>
          <p:cNvSpPr>
            <a:spLocks/>
          </p:cNvSpPr>
          <p:nvPr/>
        </p:nvSpPr>
        <p:spPr bwMode="auto">
          <a:xfrm rot="5400000" flipH="1">
            <a:off x="891381" y="5664994"/>
            <a:ext cx="201613" cy="758825"/>
          </a:xfrm>
          <a:prstGeom prst="leftBrace">
            <a:avLst>
              <a:gd name="adj1" fmla="val 8329"/>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 name="Rectangle 61"/>
          <p:cNvSpPr/>
          <p:nvPr/>
        </p:nvSpPr>
        <p:spPr bwMode="auto">
          <a:xfrm>
            <a:off x="7239000" y="5638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7" name="Rectangle 76"/>
          <p:cNvSpPr/>
          <p:nvPr/>
        </p:nvSpPr>
        <p:spPr bwMode="auto">
          <a:xfrm>
            <a:off x="7239000" y="50292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83" name="Rectangle 82"/>
          <p:cNvSpPr/>
          <p:nvPr/>
        </p:nvSpPr>
        <p:spPr bwMode="auto">
          <a:xfrm>
            <a:off x="7239000" y="44196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5" name="Rectangle 84"/>
          <p:cNvSpPr/>
          <p:nvPr/>
        </p:nvSpPr>
        <p:spPr bwMode="auto">
          <a:xfrm>
            <a:off x="7239000" y="27432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2" name="Rounded Rectangular Callout 51"/>
          <p:cNvSpPr>
            <a:spLocks noChangeArrowheads="1"/>
          </p:cNvSpPr>
          <p:nvPr/>
        </p:nvSpPr>
        <p:spPr bwMode="auto">
          <a:xfrm>
            <a:off x="76200" y="2057400"/>
            <a:ext cx="2514600" cy="1143000"/>
          </a:xfrm>
          <a:prstGeom prst="wedgeRoundRectCallout">
            <a:avLst>
              <a:gd name="adj1" fmla="val 21153"/>
              <a:gd name="adj2" fmla="val -86569"/>
              <a:gd name="adj3" fmla="val 16667"/>
            </a:avLst>
          </a:prstGeom>
          <a:solidFill>
            <a:srgbClr val="FFFFFF"/>
          </a:solidFill>
          <a:ln w="25400">
            <a:solidFill>
              <a:schemeClr val="tx1"/>
            </a:solidFill>
            <a:round/>
            <a:headEnd type="triangle" w="med" len="med"/>
            <a:tailEnd/>
          </a:ln>
        </p:spPr>
        <p:txBody>
          <a:bodyPr anchor="ctr"/>
          <a:lstStyle/>
          <a:p>
            <a:pPr defTabSz="914400" fontAlgn="base">
              <a:spcBef>
                <a:spcPct val="0"/>
              </a:spcBef>
              <a:spcAft>
                <a:spcPct val="0"/>
              </a:spcAft>
            </a:pPr>
            <a:r>
              <a:rPr lang="en-US" sz="2000">
                <a:solidFill>
                  <a:srgbClr val="000000"/>
                </a:solidFill>
                <a:latin typeface="Helvetica" charset="0"/>
                <a:ea typeface="ＭＳ Ｐゴシック" charset="0"/>
                <a:cs typeface="Helvetica" charset="0"/>
              </a:rPr>
              <a:t>What happens if stack grows beyond 1110 0000?</a:t>
            </a:r>
          </a:p>
        </p:txBody>
      </p:sp>
      <p:sp>
        <p:nvSpPr>
          <p:cNvPr id="33826" name="TextBox 52"/>
          <p:cNvSpPr txBox="1">
            <a:spLocks noChangeArrowheads="1"/>
          </p:cNvSpPr>
          <p:nvPr/>
        </p:nvSpPr>
        <p:spPr bwMode="auto">
          <a:xfrm>
            <a:off x="315913" y="1414463"/>
            <a:ext cx="113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a:t>
            </a:r>
            <a:r>
              <a:rPr lang="en-US" sz="1600">
                <a:solidFill>
                  <a:srgbClr val="2A40E2"/>
                </a:solidFill>
                <a:latin typeface="Helvetica" charset="0"/>
                <a:cs typeface="Helvetica" charset="0"/>
              </a:rPr>
              <a:t>10 0000</a:t>
            </a:r>
          </a:p>
        </p:txBody>
      </p:sp>
      <p:sp>
        <p:nvSpPr>
          <p:cNvPr id="33827" name="TextBox 54"/>
          <p:cNvSpPr txBox="1">
            <a:spLocks noChangeArrowheads="1"/>
          </p:cNvSpPr>
          <p:nvPr/>
        </p:nvSpPr>
        <p:spPr bwMode="auto">
          <a:xfrm>
            <a:off x="6096000" y="56816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0000 0000</a:t>
            </a:r>
          </a:p>
        </p:txBody>
      </p:sp>
      <p:sp>
        <p:nvSpPr>
          <p:cNvPr id="33828" name="TextBox 58"/>
          <p:cNvSpPr txBox="1">
            <a:spLocks noChangeArrowheads="1"/>
          </p:cNvSpPr>
          <p:nvPr/>
        </p:nvSpPr>
        <p:spPr bwMode="auto">
          <a:xfrm>
            <a:off x="6096000" y="53768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0001 0000</a:t>
            </a:r>
          </a:p>
        </p:txBody>
      </p:sp>
      <p:sp>
        <p:nvSpPr>
          <p:cNvPr id="33829" name="TextBox 59"/>
          <p:cNvSpPr txBox="1">
            <a:spLocks noChangeArrowheads="1"/>
          </p:cNvSpPr>
          <p:nvPr/>
        </p:nvSpPr>
        <p:spPr bwMode="auto">
          <a:xfrm>
            <a:off x="6161088" y="4114800"/>
            <a:ext cx="1154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0101 0000</a:t>
            </a:r>
          </a:p>
        </p:txBody>
      </p:sp>
      <p:sp>
        <p:nvSpPr>
          <p:cNvPr id="33830" name="TextBox 60"/>
          <p:cNvSpPr txBox="1">
            <a:spLocks noChangeArrowheads="1"/>
          </p:cNvSpPr>
          <p:nvPr/>
        </p:nvSpPr>
        <p:spPr bwMode="auto">
          <a:xfrm>
            <a:off x="6183313" y="3548063"/>
            <a:ext cx="113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0111 0000</a:t>
            </a:r>
          </a:p>
        </p:txBody>
      </p:sp>
      <p:sp>
        <p:nvSpPr>
          <p:cNvPr id="33831" name="TextBox 64"/>
          <p:cNvSpPr txBox="1">
            <a:spLocks noChangeArrowheads="1"/>
          </p:cNvSpPr>
          <p:nvPr/>
        </p:nvSpPr>
        <p:spPr bwMode="auto">
          <a:xfrm>
            <a:off x="6172200" y="1219200"/>
            <a:ext cx="1143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b="1">
                <a:solidFill>
                  <a:schemeClr val="tx1"/>
                </a:solidFill>
                <a:latin typeface="Comic Sans MS" charset="0"/>
                <a:ea typeface="ＭＳ Ｐゴシック" charset="0"/>
                <a:cs typeface="ＭＳ Ｐゴシック" charset="0"/>
              </a:defRPr>
            </a:lvl1pPr>
            <a:lvl2pPr marL="742950" indent="-285750" defTabSz="457200" eaLnBrk="0" hangingPunct="0">
              <a:defRPr sz="2400" b="1">
                <a:solidFill>
                  <a:schemeClr val="tx1"/>
                </a:solidFill>
                <a:latin typeface="Comic Sans MS" charset="0"/>
                <a:ea typeface="ＭＳ Ｐゴシック" charset="0"/>
              </a:defRPr>
            </a:lvl2pPr>
            <a:lvl3pPr marL="1143000" indent="-228600" defTabSz="457200" eaLnBrk="0" hangingPunct="0">
              <a:defRPr sz="2400" b="1">
                <a:solidFill>
                  <a:schemeClr val="tx1"/>
                </a:solidFill>
                <a:latin typeface="Comic Sans MS" charset="0"/>
                <a:ea typeface="ＭＳ Ｐゴシック" charset="0"/>
              </a:defRPr>
            </a:lvl3pPr>
            <a:lvl4pPr marL="1600200" indent="-228600" defTabSz="457200" eaLnBrk="0" hangingPunct="0">
              <a:defRPr sz="2400" b="1">
                <a:solidFill>
                  <a:schemeClr val="tx1"/>
                </a:solidFill>
                <a:latin typeface="Comic Sans MS" charset="0"/>
                <a:ea typeface="ＭＳ Ｐゴシック" charset="0"/>
              </a:defRPr>
            </a:lvl4pPr>
            <a:lvl5pPr marL="2057400" indent="-228600" defTabSz="4572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sz="1600">
                <a:solidFill>
                  <a:srgbClr val="000000"/>
                </a:solidFill>
                <a:latin typeface="Helvetica" charset="0"/>
                <a:cs typeface="Helvetica" charset="0"/>
              </a:rPr>
              <a:t>1011 0000</a:t>
            </a:r>
          </a:p>
        </p:txBody>
      </p:sp>
      <p:sp>
        <p:nvSpPr>
          <p:cNvPr id="33832" name="Freeform 69"/>
          <p:cNvSpPr>
            <a:spLocks noChangeArrowheads="1"/>
          </p:cNvSpPr>
          <p:nvPr/>
        </p:nvSpPr>
        <p:spPr bwMode="auto">
          <a:xfrm>
            <a:off x="2752725" y="1231900"/>
            <a:ext cx="3571875" cy="215900"/>
          </a:xfrm>
          <a:custGeom>
            <a:avLst/>
            <a:gdLst>
              <a:gd name="T0" fmla="*/ 0 w 4166396"/>
              <a:gd name="T1" fmla="*/ 6090521 h 240088"/>
              <a:gd name="T2" fmla="*/ 278377 w 4166396"/>
              <a:gd name="T3" fmla="*/ 30452716 h 240088"/>
              <a:gd name="T4" fmla="*/ 656870 w 4166396"/>
              <a:gd name="T5" fmla="*/ 188806891 h 240088"/>
              <a:gd name="T6" fmla="*/ 0 60000 65536"/>
              <a:gd name="T7" fmla="*/ 0 60000 65536"/>
              <a:gd name="T8" fmla="*/ 0 60000 65536"/>
              <a:gd name="T9" fmla="*/ 0 w 4166396"/>
              <a:gd name="T10" fmla="*/ 0 h 240088"/>
              <a:gd name="T11" fmla="*/ 4166396 w 4166396"/>
              <a:gd name="T12" fmla="*/ 240088 h 240088"/>
            </a:gdLst>
            <a:ahLst/>
            <a:cxnLst>
              <a:cxn ang="T6">
                <a:pos x="T0" y="T1"/>
              </a:cxn>
              <a:cxn ang="T7">
                <a:pos x="T2" y="T3"/>
              </a:cxn>
              <a:cxn ang="T8">
                <a:pos x="T4" y="T5"/>
              </a:cxn>
            </a:cxnLst>
            <a:rect l="T9" t="T10" r="T11" b="T12"/>
            <a:pathLst>
              <a:path w="4166396" h="240088">
                <a:moveTo>
                  <a:pt x="0" y="7745"/>
                </a:moveTo>
                <a:cubicBezTo>
                  <a:pt x="535642" y="3872"/>
                  <a:pt x="1071285" y="0"/>
                  <a:pt x="1765684" y="38724"/>
                </a:cubicBezTo>
                <a:cubicBezTo>
                  <a:pt x="2460083" y="77448"/>
                  <a:pt x="4166396" y="240088"/>
                  <a:pt x="4166396" y="240088"/>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3833" name="Freeform 71"/>
          <p:cNvSpPr>
            <a:spLocks noChangeArrowheads="1"/>
          </p:cNvSpPr>
          <p:nvPr/>
        </p:nvSpPr>
        <p:spPr bwMode="auto">
          <a:xfrm>
            <a:off x="2767013" y="4338638"/>
            <a:ext cx="3481387" cy="46037"/>
          </a:xfrm>
          <a:custGeom>
            <a:avLst/>
            <a:gdLst>
              <a:gd name="T0" fmla="*/ 0 w 4321281"/>
              <a:gd name="T1" fmla="*/ 0 h 389821"/>
              <a:gd name="T2" fmla="*/ 145882 w 4321281"/>
              <a:gd name="T3" fmla="*/ 0 h 389821"/>
              <a:gd name="T4" fmla="*/ 323024 w 4321281"/>
              <a:gd name="T5" fmla="*/ 0 h 389821"/>
              <a:gd name="T6" fmla="*/ 0 60000 65536"/>
              <a:gd name="T7" fmla="*/ 0 60000 65536"/>
              <a:gd name="T8" fmla="*/ 0 60000 65536"/>
              <a:gd name="T9" fmla="*/ 0 w 4321281"/>
              <a:gd name="T10" fmla="*/ 0 h 389821"/>
              <a:gd name="T11" fmla="*/ 4321281 w 4321281"/>
              <a:gd name="T12" fmla="*/ 389821 h 389821"/>
            </a:gdLst>
            <a:ahLst/>
            <a:cxnLst>
              <a:cxn ang="T6">
                <a:pos x="T0" y="T1"/>
              </a:cxn>
              <a:cxn ang="T7">
                <a:pos x="T2" y="T3"/>
              </a:cxn>
              <a:cxn ang="T8">
                <a:pos x="T4" y="T5"/>
              </a:cxn>
            </a:cxnLst>
            <a:rect l="T9" t="T10" r="T11" b="T12"/>
            <a:pathLst>
              <a:path w="4321281" h="389821">
                <a:moveTo>
                  <a:pt x="0" y="389821"/>
                </a:moveTo>
                <a:cubicBezTo>
                  <a:pt x="615666" y="259450"/>
                  <a:pt x="1231333" y="129080"/>
                  <a:pt x="1951546" y="64540"/>
                </a:cubicBezTo>
                <a:cubicBezTo>
                  <a:pt x="2671759" y="0"/>
                  <a:pt x="4321281" y="2582"/>
                  <a:pt x="4321281" y="2582"/>
                </a:cubicBezTo>
              </a:path>
            </a:pathLst>
          </a:custGeom>
          <a:solidFill>
            <a:schemeClr val="bg1"/>
          </a:solidFill>
          <a:ln w="38100">
            <a:solidFill>
              <a:schemeClr val="tx1"/>
            </a:solidFill>
            <a:round/>
            <a:headEnd/>
            <a:tailEnd type="triangle" w="med" len="med"/>
          </a:ln>
        </p:spPr>
        <p:txBody>
          <a:bodyPr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3834" name="Freeform 78"/>
          <p:cNvSpPr>
            <a:spLocks noChangeArrowheads="1"/>
          </p:cNvSpPr>
          <p:nvPr/>
        </p:nvSpPr>
        <p:spPr bwMode="auto">
          <a:xfrm>
            <a:off x="2736850" y="3254375"/>
            <a:ext cx="3511550" cy="631825"/>
          </a:xfrm>
          <a:custGeom>
            <a:avLst/>
            <a:gdLst>
              <a:gd name="T0" fmla="*/ 0 w 4383235"/>
              <a:gd name="T1" fmla="*/ 0 h 425962"/>
              <a:gd name="T2" fmla="*/ 135336 w 4383235"/>
              <a:gd name="T3" fmla="*/ 42187350 h 425962"/>
              <a:gd name="T4" fmla="*/ 306400 w 4383235"/>
              <a:gd name="T5" fmla="*/ 36913974 h 425962"/>
              <a:gd name="T6" fmla="*/ 0 60000 65536"/>
              <a:gd name="T7" fmla="*/ 0 60000 65536"/>
              <a:gd name="T8" fmla="*/ 0 60000 65536"/>
              <a:gd name="T9" fmla="*/ 0 w 4383235"/>
              <a:gd name="T10" fmla="*/ 0 h 425962"/>
              <a:gd name="T11" fmla="*/ 4383235 w 4383235"/>
              <a:gd name="T12" fmla="*/ 425962 h 425962"/>
            </a:gdLst>
            <a:ahLst/>
            <a:cxnLst>
              <a:cxn ang="T6">
                <a:pos x="T0" y="T1"/>
              </a:cxn>
              <a:cxn ang="T7">
                <a:pos x="T2" y="T3"/>
              </a:cxn>
              <a:cxn ang="T8">
                <a:pos x="T4" y="T5"/>
              </a:cxn>
            </a:cxnLst>
            <a:rect l="T9" t="T10" r="T11" b="T12"/>
            <a:pathLst>
              <a:path w="4383235" h="425962">
                <a:moveTo>
                  <a:pt x="0" y="0"/>
                </a:moveTo>
                <a:cubicBezTo>
                  <a:pt x="602759" y="158768"/>
                  <a:pt x="1205519" y="317536"/>
                  <a:pt x="1936058" y="371749"/>
                </a:cubicBezTo>
                <a:cubicBezTo>
                  <a:pt x="2666597" y="425962"/>
                  <a:pt x="4383235" y="325281"/>
                  <a:pt x="4383235" y="325281"/>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3835" name="Freeform 83"/>
          <p:cNvSpPr>
            <a:spLocks noChangeArrowheads="1"/>
          </p:cNvSpPr>
          <p:nvPr/>
        </p:nvSpPr>
        <p:spPr bwMode="auto">
          <a:xfrm>
            <a:off x="2767013" y="5562600"/>
            <a:ext cx="3328987" cy="46038"/>
          </a:xfrm>
          <a:custGeom>
            <a:avLst/>
            <a:gdLst>
              <a:gd name="T0" fmla="*/ 0 w 4336769"/>
              <a:gd name="T1" fmla="*/ 0 h 371749"/>
              <a:gd name="T2" fmla="*/ 69356 w 4336769"/>
              <a:gd name="T3" fmla="*/ 0 h 371749"/>
              <a:gd name="T4" fmla="*/ 181491 w 4336769"/>
              <a:gd name="T5" fmla="*/ 0 h 371749"/>
              <a:gd name="T6" fmla="*/ 0 60000 65536"/>
              <a:gd name="T7" fmla="*/ 0 60000 65536"/>
              <a:gd name="T8" fmla="*/ 0 60000 65536"/>
              <a:gd name="T9" fmla="*/ 0 w 4336769"/>
              <a:gd name="T10" fmla="*/ 0 h 371749"/>
              <a:gd name="T11" fmla="*/ 4336769 w 4336769"/>
              <a:gd name="T12" fmla="*/ 371749 h 371749"/>
            </a:gdLst>
            <a:ahLst/>
            <a:cxnLst>
              <a:cxn ang="T6">
                <a:pos x="T0" y="T1"/>
              </a:cxn>
              <a:cxn ang="T7">
                <a:pos x="T2" y="T3"/>
              </a:cxn>
              <a:cxn ang="T8">
                <a:pos x="T4" y="T5"/>
              </a:cxn>
            </a:cxnLst>
            <a:rect l="T9" t="T10" r="T11" b="T12"/>
            <a:pathLst>
              <a:path w="4336769" h="371749">
                <a:moveTo>
                  <a:pt x="0" y="371749"/>
                </a:moveTo>
                <a:cubicBezTo>
                  <a:pt x="467235" y="278811"/>
                  <a:pt x="934471" y="185874"/>
                  <a:pt x="1657266" y="123916"/>
                </a:cubicBezTo>
                <a:cubicBezTo>
                  <a:pt x="2380061" y="61958"/>
                  <a:pt x="4336769" y="0"/>
                  <a:pt x="4336769" y="0"/>
                </a:cubicBezTo>
              </a:path>
            </a:pathLst>
          </a:custGeom>
          <a:solidFill>
            <a:schemeClr val="bg1"/>
          </a:solidFill>
          <a:ln w="38100">
            <a:solidFill>
              <a:schemeClr val="tx1"/>
            </a:solidFill>
            <a:round/>
            <a:headEnd/>
            <a:tailEnd type="triangle" w="med" len="med"/>
          </a:ln>
        </p:spPr>
        <p:txBody>
          <a:bodyPr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aphicFrame>
        <p:nvGraphicFramePr>
          <p:cNvPr id="50" name="Table 49"/>
          <p:cNvGraphicFramePr>
            <a:graphicFrameLocks noGrp="1"/>
          </p:cNvGraphicFramePr>
          <p:nvPr/>
        </p:nvGraphicFramePr>
        <p:xfrm>
          <a:off x="3124200" y="1676400"/>
          <a:ext cx="3124200" cy="1712912"/>
        </p:xfrm>
        <a:graphic>
          <a:graphicData uri="http://schemas.openxmlformats.org/drawingml/2006/table">
            <a:tbl>
              <a:tblPr/>
              <a:tblGrid>
                <a:gridCol w="817563"/>
                <a:gridCol w="1339850"/>
                <a:gridCol w="966787"/>
              </a:tblGrid>
              <a:tr h="3353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Seg #</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base</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limit</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353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0001 0000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10 0000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3353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01</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0101 0000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10 0000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353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0111 0000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1 1000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37154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11</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Helvetica" charset="0"/>
                          <a:ea typeface="ＭＳ Ｐゴシック" charset="0"/>
                          <a:cs typeface="Helvetica" charset="0"/>
                        </a:rPr>
                        <a:t>1011 0000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Helvetica" charset="0"/>
                          <a:ea typeface="ＭＳ Ｐゴシック" charset="0"/>
                          <a:cs typeface="Helvetica" charset="0"/>
                        </a:rPr>
                        <a:t>1 0000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25864739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Sliding Window</a:t>
            </a:r>
          </a:p>
        </p:txBody>
      </p:sp>
      <p:sp>
        <p:nvSpPr>
          <p:cNvPr id="154626" name="Rectangle 3"/>
          <p:cNvSpPr>
            <a:spLocks noGrp="1" noChangeArrowheads="1"/>
          </p:cNvSpPr>
          <p:nvPr>
            <p:ph type="body" idx="1"/>
          </p:nvPr>
        </p:nvSpPr>
        <p:spPr>
          <a:xfrm>
            <a:off x="609600" y="990600"/>
            <a:ext cx="7924800" cy="5105400"/>
          </a:xfrm>
        </p:spPr>
        <p:txBody>
          <a:bodyPr/>
          <a:lstStyle/>
          <a:p>
            <a:pPr>
              <a:lnSpc>
                <a:spcPct val="80000"/>
              </a:lnSpc>
            </a:pPr>
            <a:r>
              <a:rPr lang="en-US" sz="2000" i="1">
                <a:latin typeface="Helvetica" charset="0"/>
                <a:ea typeface="ＭＳ Ｐゴシック" charset="0"/>
                <a:cs typeface="ＭＳ Ｐゴシック" charset="0"/>
              </a:rPr>
              <a:t>window</a:t>
            </a:r>
            <a:r>
              <a:rPr lang="en-US" sz="2000">
                <a:latin typeface="Helvetica" charset="0"/>
                <a:ea typeface="ＭＳ Ｐゴシック" charset="0"/>
                <a:cs typeface="ＭＳ Ｐゴシック" charset="0"/>
              </a:rPr>
              <a:t>  = set of adjacent sequence numbers</a:t>
            </a:r>
          </a:p>
          <a:p>
            <a:pPr>
              <a:lnSpc>
                <a:spcPct val="80000"/>
              </a:lnSpc>
            </a:pPr>
            <a:endParaRPr lang="en-US" sz="2000">
              <a:latin typeface="Helvetica" charset="0"/>
              <a:ea typeface="ＭＳ Ｐゴシック" charset="0"/>
              <a:cs typeface="ＭＳ Ｐゴシック" charset="0"/>
            </a:endParaRPr>
          </a:p>
          <a:p>
            <a:pPr>
              <a:lnSpc>
                <a:spcPct val="80000"/>
              </a:lnSpc>
            </a:pPr>
            <a:r>
              <a:rPr lang="en-US" sz="2000">
                <a:latin typeface="Helvetica" charset="0"/>
                <a:ea typeface="ＭＳ Ｐゴシック" charset="0"/>
                <a:cs typeface="ＭＳ Ｐゴシック" charset="0"/>
              </a:rPr>
              <a:t>The size of the set is the </a:t>
            </a:r>
            <a:r>
              <a:rPr lang="en-US" sz="2000" i="1">
                <a:latin typeface="Helvetica" charset="0"/>
                <a:ea typeface="ＭＳ Ｐゴシック" charset="0"/>
                <a:cs typeface="ＭＳ Ｐゴシック" charset="0"/>
              </a:rPr>
              <a:t>window size</a:t>
            </a:r>
          </a:p>
          <a:p>
            <a:pPr>
              <a:lnSpc>
                <a:spcPct val="80000"/>
              </a:lnSpc>
            </a:pPr>
            <a:endParaRPr lang="en-US" sz="2000" i="1">
              <a:latin typeface="Helvetica" charset="0"/>
              <a:ea typeface="ＭＳ Ｐゴシック" charset="0"/>
              <a:cs typeface="ＭＳ Ｐゴシック" charset="0"/>
            </a:endParaRPr>
          </a:p>
          <a:p>
            <a:pPr>
              <a:lnSpc>
                <a:spcPct val="80000"/>
              </a:lnSpc>
            </a:pPr>
            <a:r>
              <a:rPr lang="en-US" sz="2000">
                <a:latin typeface="Helvetica" charset="0"/>
                <a:ea typeface="ＭＳ Ｐゴシック" charset="0"/>
                <a:cs typeface="ＭＳ Ｐゴシック" charset="0"/>
              </a:rPr>
              <a:t>Assume window size is n</a:t>
            </a:r>
          </a:p>
          <a:p>
            <a:pPr>
              <a:lnSpc>
                <a:spcPct val="80000"/>
              </a:lnSpc>
            </a:pPr>
            <a:endParaRPr lang="en-US" sz="2000">
              <a:latin typeface="Helvetica" charset="0"/>
              <a:ea typeface="ＭＳ Ｐゴシック" charset="0"/>
              <a:cs typeface="ＭＳ Ｐゴシック" charset="0"/>
            </a:endParaRPr>
          </a:p>
          <a:p>
            <a:pPr>
              <a:lnSpc>
                <a:spcPct val="80000"/>
              </a:lnSpc>
            </a:pPr>
            <a:r>
              <a:rPr lang="en-US" sz="2000">
                <a:latin typeface="Helvetica" charset="0"/>
                <a:ea typeface="ＭＳ Ｐゴシック" charset="0"/>
                <a:cs typeface="ＭＳ Ｐゴシック" charset="0"/>
              </a:rPr>
              <a:t>Let A be the last ack</a:t>
            </a:r>
            <a:r>
              <a:rPr lang="ja-JP" altLang="en-US" sz="2000">
                <a:latin typeface="Helvetica" charset="0"/>
                <a:ea typeface="ＭＳ Ｐゴシック" charset="0"/>
                <a:cs typeface="ＭＳ Ｐゴシック" charset="0"/>
              </a:rPr>
              <a:t>’</a:t>
            </a:r>
            <a:r>
              <a:rPr lang="en-US" altLang="ja-JP" sz="2000">
                <a:latin typeface="Helvetica" charset="0"/>
                <a:ea typeface="ＭＳ Ｐゴシック" charset="0"/>
                <a:cs typeface="ＭＳ Ｐゴシック" charset="0"/>
              </a:rPr>
              <a:t>d packet of sender without gap; then window of sender = {A+1, A+2, …, A+n}</a:t>
            </a:r>
            <a:br>
              <a:rPr lang="en-US" altLang="ja-JP" sz="2000">
                <a:latin typeface="Helvetica" charset="0"/>
                <a:ea typeface="ＭＳ Ｐゴシック" charset="0"/>
                <a:cs typeface="ＭＳ Ｐゴシック" charset="0"/>
              </a:rPr>
            </a:br>
            <a:endParaRPr lang="en-US" altLang="ja-JP" sz="2000">
              <a:latin typeface="Helvetica" charset="0"/>
              <a:ea typeface="ＭＳ Ｐゴシック" charset="0"/>
              <a:cs typeface="ＭＳ Ｐゴシック" charset="0"/>
            </a:endParaRPr>
          </a:p>
          <a:p>
            <a:pPr>
              <a:lnSpc>
                <a:spcPct val="80000"/>
              </a:lnSpc>
            </a:pPr>
            <a:r>
              <a:rPr lang="en-US" sz="2000">
                <a:latin typeface="Helvetica" charset="0"/>
                <a:ea typeface="ＭＳ Ｐゴシック" charset="0"/>
                <a:cs typeface="ＭＳ Ｐゴシック" charset="0"/>
              </a:rPr>
              <a:t>Sender can send packets in its window</a:t>
            </a:r>
            <a:br>
              <a:rPr lang="en-US" sz="2000">
                <a:latin typeface="Helvetica" charset="0"/>
                <a:ea typeface="ＭＳ Ｐゴシック" charset="0"/>
                <a:cs typeface="ＭＳ Ｐゴシック" charset="0"/>
              </a:rPr>
            </a:br>
            <a:endParaRPr lang="en-US" sz="2000">
              <a:latin typeface="Helvetica" charset="0"/>
              <a:ea typeface="ＭＳ Ｐゴシック" charset="0"/>
              <a:cs typeface="ＭＳ Ｐゴシック" charset="0"/>
            </a:endParaRPr>
          </a:p>
          <a:p>
            <a:pPr>
              <a:lnSpc>
                <a:spcPct val="80000"/>
              </a:lnSpc>
            </a:pPr>
            <a:r>
              <a:rPr lang="en-US" sz="2000">
                <a:latin typeface="Helvetica" charset="0"/>
                <a:ea typeface="ＭＳ Ｐゴシック" charset="0"/>
                <a:cs typeface="ＭＳ Ｐゴシック" charset="0"/>
              </a:rPr>
              <a:t>Let B be the last received packet without gap by receiver, then window of receiver = {B+1,…, B+n}</a:t>
            </a:r>
            <a:br>
              <a:rPr lang="en-US" sz="2000">
                <a:latin typeface="Helvetica" charset="0"/>
                <a:ea typeface="ＭＳ Ｐゴシック" charset="0"/>
                <a:cs typeface="ＭＳ Ｐゴシック" charset="0"/>
              </a:rPr>
            </a:br>
            <a:endParaRPr lang="en-US" sz="2000">
              <a:latin typeface="Helvetica" charset="0"/>
              <a:ea typeface="ＭＳ Ｐゴシック" charset="0"/>
              <a:cs typeface="ＭＳ Ｐゴシック" charset="0"/>
            </a:endParaRPr>
          </a:p>
          <a:p>
            <a:pPr>
              <a:lnSpc>
                <a:spcPct val="80000"/>
              </a:lnSpc>
            </a:pPr>
            <a:r>
              <a:rPr lang="en-US" sz="2000">
                <a:latin typeface="Helvetica" charset="0"/>
                <a:ea typeface="ＭＳ Ｐゴシック" charset="0"/>
                <a:cs typeface="ＭＳ Ｐゴシック" charset="0"/>
              </a:rPr>
              <a:t>Receiver can accept out of sequence, if in window</a:t>
            </a:r>
          </a:p>
        </p:txBody>
      </p:sp>
    </p:spTree>
    <p:extLst>
      <p:ext uri="{BB962C8B-B14F-4D97-AF65-F5344CB8AC3E}">
        <p14:creationId xmlns:p14="http://schemas.microsoft.com/office/powerpoint/2010/main" val="1494098071"/>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Go-Back-n (GBN)</a:t>
            </a:r>
          </a:p>
        </p:txBody>
      </p:sp>
      <p:sp>
        <p:nvSpPr>
          <p:cNvPr id="155650" name="Rectangle 3"/>
          <p:cNvSpPr>
            <a:spLocks noGrp="1" noChangeArrowheads="1"/>
          </p:cNvSpPr>
          <p:nvPr>
            <p:ph type="body" idx="1"/>
          </p:nvPr>
        </p:nvSpPr>
        <p:spPr>
          <a:xfrm>
            <a:off x="609600" y="990600"/>
            <a:ext cx="7924800" cy="5105400"/>
          </a:xfrm>
        </p:spPr>
        <p:txBody>
          <a:bodyPr/>
          <a:lstStyle/>
          <a:p>
            <a:r>
              <a:rPr lang="en-US">
                <a:latin typeface="Helvetica" charset="0"/>
                <a:ea typeface="ＭＳ Ｐゴシック" charset="0"/>
                <a:cs typeface="ＭＳ Ｐゴシック" charset="0"/>
              </a:rPr>
              <a:t>Transmit up to </a:t>
            </a:r>
            <a:r>
              <a:rPr lang="en-US" i="1">
                <a:latin typeface="Helvetica" charset="0"/>
                <a:ea typeface="ＭＳ Ｐゴシック" charset="0"/>
                <a:cs typeface="ＭＳ Ｐゴシック" charset="0"/>
              </a:rPr>
              <a:t>n</a:t>
            </a:r>
            <a:r>
              <a:rPr lang="en-US">
                <a:latin typeface="Helvetica" charset="0"/>
                <a:ea typeface="ＭＳ Ｐゴシック" charset="0"/>
                <a:cs typeface="ＭＳ Ｐゴシック" charset="0"/>
              </a:rPr>
              <a:t> unacknowledged packets</a:t>
            </a: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If timeout for ACK(</a:t>
            </a:r>
            <a:r>
              <a:rPr lang="en-US" i="1">
                <a:latin typeface="Helvetica" charset="0"/>
                <a:ea typeface="ＭＳ Ｐゴシック" charset="0"/>
                <a:cs typeface="ＭＳ Ｐゴシック" charset="0"/>
              </a:rPr>
              <a:t>k</a:t>
            </a:r>
            <a:r>
              <a:rPr lang="en-US">
                <a:latin typeface="Helvetica" charset="0"/>
                <a:ea typeface="ＭＳ Ｐゴシック" charset="0"/>
                <a:cs typeface="ＭＳ Ｐゴシック" charset="0"/>
              </a:rPr>
              <a:t>), retransmit </a:t>
            </a:r>
            <a:r>
              <a:rPr lang="en-US" i="1">
                <a:latin typeface="Helvetica" charset="0"/>
                <a:ea typeface="ＭＳ Ｐゴシック" charset="0"/>
                <a:cs typeface="ＭＳ Ｐゴシック" charset="0"/>
              </a:rPr>
              <a:t>k</a:t>
            </a:r>
            <a:r>
              <a:rPr lang="en-US">
                <a:latin typeface="Helvetica" charset="0"/>
                <a:ea typeface="ＭＳ Ｐゴシック" charset="0"/>
                <a:cs typeface="ＭＳ Ｐゴシック" charset="0"/>
              </a:rPr>
              <a:t>,</a:t>
            </a:r>
            <a:r>
              <a:rPr lang="en-US" i="1">
                <a:latin typeface="Helvetica" charset="0"/>
                <a:ea typeface="ＭＳ Ｐゴシック" charset="0"/>
                <a:cs typeface="ＭＳ Ｐゴシック" charset="0"/>
              </a:rPr>
              <a:t> k+1</a:t>
            </a:r>
            <a:r>
              <a:rPr lang="en-US">
                <a:latin typeface="Helvetica" charset="0"/>
                <a:ea typeface="ＭＳ Ｐゴシック" charset="0"/>
                <a:cs typeface="ＭＳ Ｐゴシック" charset="0"/>
              </a:rPr>
              <a:t>, …</a:t>
            </a:r>
            <a:endParaRPr lang="en-US" sz="2500">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3009793861"/>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GBN Example w/o Errors</a:t>
            </a:r>
          </a:p>
        </p:txBody>
      </p:sp>
      <p:sp>
        <p:nvSpPr>
          <p:cNvPr id="156674" name="Line 3"/>
          <p:cNvSpPr>
            <a:spLocks noChangeShapeType="1"/>
          </p:cNvSpPr>
          <p:nvPr/>
        </p:nvSpPr>
        <p:spPr bwMode="auto">
          <a:xfrm>
            <a:off x="7543800" y="4419600"/>
            <a:ext cx="0" cy="1219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6675" name="Text Box 4"/>
          <p:cNvSpPr txBox="1">
            <a:spLocks noChangeArrowheads="1"/>
          </p:cNvSpPr>
          <p:nvPr/>
        </p:nvSpPr>
        <p:spPr bwMode="auto">
          <a:xfrm>
            <a:off x="7529513" y="4926013"/>
            <a:ext cx="857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20000"/>
              </a:spcBef>
              <a:spcAft>
                <a:spcPct val="0"/>
              </a:spcAft>
            </a:pPr>
            <a:r>
              <a:rPr lang="en-US" b="0" smtClean="0">
                <a:solidFill>
                  <a:srgbClr val="000000"/>
                </a:solidFill>
                <a:latin typeface="Helvetica" charset="0"/>
                <a:cs typeface="Helvetica" charset="0"/>
              </a:rPr>
              <a:t>Time</a:t>
            </a:r>
          </a:p>
        </p:txBody>
      </p:sp>
      <p:sp>
        <p:nvSpPr>
          <p:cNvPr id="156676" name="Text Box 5"/>
          <p:cNvSpPr txBox="1">
            <a:spLocks noChangeArrowheads="1"/>
          </p:cNvSpPr>
          <p:nvPr/>
        </p:nvSpPr>
        <p:spPr bwMode="auto">
          <a:xfrm>
            <a:off x="2987675" y="1295400"/>
            <a:ext cx="3579813" cy="461963"/>
          </a:xfrm>
          <a:prstGeom prst="rect">
            <a:avLst/>
          </a:prstGeom>
          <a:solidFill>
            <a:srgbClr val="FFFFCC"/>
          </a:solidFill>
          <a:ln w="9525">
            <a:solidFill>
              <a:schemeClr val="tx1"/>
            </a:solidFill>
            <a:miter lim="800000"/>
            <a:headEnd/>
            <a:tailEnd/>
          </a:ln>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FC0128"/>
                </a:solidFill>
                <a:latin typeface="Helvetica" charset="0"/>
                <a:cs typeface="Helvetica" charset="0"/>
              </a:rPr>
              <a:t>Window size = 3 packets</a:t>
            </a:r>
            <a:endParaRPr lang="en-US" b="0" smtClean="0">
              <a:solidFill>
                <a:srgbClr val="000000"/>
              </a:solidFill>
              <a:latin typeface="Helvetica" charset="0"/>
              <a:cs typeface="Helvetica" charset="0"/>
            </a:endParaRPr>
          </a:p>
        </p:txBody>
      </p:sp>
      <p:sp>
        <p:nvSpPr>
          <p:cNvPr id="156677" name="Line 6"/>
          <p:cNvSpPr>
            <a:spLocks noChangeShapeType="1"/>
          </p:cNvSpPr>
          <p:nvPr/>
        </p:nvSpPr>
        <p:spPr bwMode="auto">
          <a:xfrm flipH="1">
            <a:off x="1981200" y="1895475"/>
            <a:ext cx="30163" cy="3635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6678" name="Line 7"/>
          <p:cNvSpPr>
            <a:spLocks noChangeShapeType="1"/>
          </p:cNvSpPr>
          <p:nvPr/>
        </p:nvSpPr>
        <p:spPr bwMode="auto">
          <a:xfrm flipH="1">
            <a:off x="7362825" y="1895475"/>
            <a:ext cx="3175" cy="37576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7432" name="Line 8"/>
          <p:cNvSpPr>
            <a:spLocks noChangeShapeType="1"/>
          </p:cNvSpPr>
          <p:nvPr/>
        </p:nvSpPr>
        <p:spPr bwMode="auto">
          <a:xfrm>
            <a:off x="2011363" y="2047875"/>
            <a:ext cx="5367337"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7433" name="Line 9"/>
          <p:cNvSpPr>
            <a:spLocks noChangeShapeType="1"/>
          </p:cNvSpPr>
          <p:nvPr/>
        </p:nvSpPr>
        <p:spPr bwMode="auto">
          <a:xfrm flipH="1">
            <a:off x="2011363" y="2657475"/>
            <a:ext cx="5367337" cy="533400"/>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6681" name="Text Box 11"/>
          <p:cNvSpPr txBox="1">
            <a:spLocks noChangeArrowheads="1"/>
          </p:cNvSpPr>
          <p:nvPr/>
        </p:nvSpPr>
        <p:spPr bwMode="auto">
          <a:xfrm>
            <a:off x="1441450" y="5637213"/>
            <a:ext cx="11763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20000"/>
              </a:spcBef>
              <a:spcAft>
                <a:spcPct val="0"/>
              </a:spcAft>
            </a:pPr>
            <a:r>
              <a:rPr lang="en-US" b="0" smtClean="0">
                <a:solidFill>
                  <a:srgbClr val="000000"/>
                </a:solidFill>
                <a:latin typeface="Helvetica" charset="0"/>
                <a:cs typeface="Helvetica" charset="0"/>
              </a:rPr>
              <a:t>Sender</a:t>
            </a:r>
          </a:p>
        </p:txBody>
      </p:sp>
      <p:sp>
        <p:nvSpPr>
          <p:cNvPr id="156682" name="Text Box 12"/>
          <p:cNvSpPr txBox="1">
            <a:spLocks noChangeArrowheads="1"/>
          </p:cNvSpPr>
          <p:nvPr/>
        </p:nvSpPr>
        <p:spPr bwMode="auto">
          <a:xfrm>
            <a:off x="6788150" y="5637213"/>
            <a:ext cx="140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20000"/>
              </a:spcBef>
              <a:spcAft>
                <a:spcPct val="0"/>
              </a:spcAft>
            </a:pPr>
            <a:r>
              <a:rPr lang="en-US" b="0" smtClean="0">
                <a:solidFill>
                  <a:srgbClr val="000000"/>
                </a:solidFill>
                <a:latin typeface="Helvetica" charset="0"/>
                <a:cs typeface="Helvetica" charset="0"/>
              </a:rPr>
              <a:t>Receiver</a:t>
            </a:r>
          </a:p>
        </p:txBody>
      </p:sp>
      <p:sp>
        <p:nvSpPr>
          <p:cNvPr id="1127437" name="Line 13"/>
          <p:cNvSpPr>
            <a:spLocks noChangeShapeType="1"/>
          </p:cNvSpPr>
          <p:nvPr/>
        </p:nvSpPr>
        <p:spPr bwMode="auto">
          <a:xfrm>
            <a:off x="2011363" y="2352675"/>
            <a:ext cx="5367337" cy="533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7438" name="Line 14"/>
          <p:cNvSpPr>
            <a:spLocks noChangeShapeType="1"/>
          </p:cNvSpPr>
          <p:nvPr/>
        </p:nvSpPr>
        <p:spPr bwMode="auto">
          <a:xfrm>
            <a:off x="2011363" y="2657475"/>
            <a:ext cx="5367337"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7439" name="Line 15"/>
          <p:cNvSpPr>
            <a:spLocks noChangeShapeType="1"/>
          </p:cNvSpPr>
          <p:nvPr/>
        </p:nvSpPr>
        <p:spPr bwMode="auto">
          <a:xfrm flipH="1">
            <a:off x="2011363" y="2962275"/>
            <a:ext cx="5367337" cy="533400"/>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7441" name="Line 17"/>
          <p:cNvSpPr>
            <a:spLocks noChangeShapeType="1"/>
          </p:cNvSpPr>
          <p:nvPr/>
        </p:nvSpPr>
        <p:spPr bwMode="auto">
          <a:xfrm>
            <a:off x="2011363" y="3267075"/>
            <a:ext cx="5367337" cy="533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7466" name="Line 42"/>
          <p:cNvSpPr>
            <a:spLocks noChangeShapeType="1"/>
          </p:cNvSpPr>
          <p:nvPr/>
        </p:nvSpPr>
        <p:spPr bwMode="auto">
          <a:xfrm flipH="1">
            <a:off x="1997075" y="3276600"/>
            <a:ext cx="5367338" cy="533400"/>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nvGrpSpPr>
          <p:cNvPr id="2" name="Group 64"/>
          <p:cNvGrpSpPr>
            <a:grpSpLocks/>
          </p:cNvGrpSpPr>
          <p:nvPr/>
        </p:nvGrpSpPr>
        <p:grpSpPr bwMode="auto">
          <a:xfrm>
            <a:off x="685800" y="1717675"/>
            <a:ext cx="1190625" cy="487363"/>
            <a:chOff x="432" y="1226"/>
            <a:chExt cx="750" cy="307"/>
          </a:xfrm>
        </p:grpSpPr>
        <p:sp>
          <p:nvSpPr>
            <p:cNvPr id="156719" name="Text Box 20"/>
            <p:cNvSpPr txBox="1">
              <a:spLocks noChangeArrowheads="1"/>
            </p:cNvSpPr>
            <p:nvPr/>
          </p:nvSpPr>
          <p:spPr bwMode="auto">
            <a:xfrm>
              <a:off x="970" y="1248"/>
              <a:ext cx="212"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b="0" smtClean="0">
                  <a:solidFill>
                    <a:srgbClr val="000000"/>
                  </a:solidFill>
                  <a:latin typeface="Helvetica" charset="0"/>
                  <a:cs typeface="Helvetica" charset="0"/>
                </a:rPr>
                <a:t>1</a:t>
              </a:r>
            </a:p>
          </p:txBody>
        </p:sp>
        <p:sp>
          <p:nvSpPr>
            <p:cNvPr id="156720" name="Text Box 52"/>
            <p:cNvSpPr txBox="1">
              <a:spLocks noChangeArrowheads="1"/>
            </p:cNvSpPr>
            <p:nvPr/>
          </p:nvSpPr>
          <p:spPr bwMode="auto">
            <a:xfrm>
              <a:off x="432" y="1226"/>
              <a:ext cx="37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{1}</a:t>
              </a:r>
            </a:p>
          </p:txBody>
        </p:sp>
      </p:grpSp>
      <p:grpSp>
        <p:nvGrpSpPr>
          <p:cNvPr id="3" name="Group 65"/>
          <p:cNvGrpSpPr>
            <a:grpSpLocks/>
          </p:cNvGrpSpPr>
          <p:nvPr/>
        </p:nvGrpSpPr>
        <p:grpSpPr bwMode="auto">
          <a:xfrm>
            <a:off x="381000" y="2060575"/>
            <a:ext cx="1501775" cy="481013"/>
            <a:chOff x="240" y="1442"/>
            <a:chExt cx="946" cy="303"/>
          </a:xfrm>
        </p:grpSpPr>
        <p:sp>
          <p:nvSpPr>
            <p:cNvPr id="156717" name="Text Box 21"/>
            <p:cNvSpPr txBox="1">
              <a:spLocks noChangeArrowheads="1"/>
            </p:cNvSpPr>
            <p:nvPr/>
          </p:nvSpPr>
          <p:spPr bwMode="auto">
            <a:xfrm>
              <a:off x="974" y="1460"/>
              <a:ext cx="212"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b="0" smtClean="0">
                  <a:solidFill>
                    <a:srgbClr val="000000"/>
                  </a:solidFill>
                  <a:latin typeface="Helvetica" charset="0"/>
                  <a:cs typeface="Helvetica" charset="0"/>
                </a:rPr>
                <a:t>2</a:t>
              </a:r>
            </a:p>
          </p:txBody>
        </p:sp>
        <p:sp>
          <p:nvSpPr>
            <p:cNvPr id="156718" name="Text Box 53"/>
            <p:cNvSpPr txBox="1">
              <a:spLocks noChangeArrowheads="1"/>
            </p:cNvSpPr>
            <p:nvPr/>
          </p:nvSpPr>
          <p:spPr bwMode="auto">
            <a:xfrm>
              <a:off x="240" y="1442"/>
              <a:ext cx="58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{1, 2}</a:t>
              </a:r>
            </a:p>
          </p:txBody>
        </p:sp>
      </p:grpSp>
      <p:grpSp>
        <p:nvGrpSpPr>
          <p:cNvPr id="4" name="Group 68"/>
          <p:cNvGrpSpPr>
            <a:grpSpLocks/>
          </p:cNvGrpSpPr>
          <p:nvPr/>
        </p:nvGrpSpPr>
        <p:grpSpPr bwMode="auto">
          <a:xfrm>
            <a:off x="152400" y="2441575"/>
            <a:ext cx="1730375" cy="461963"/>
            <a:chOff x="96" y="1682"/>
            <a:chExt cx="1090" cy="291"/>
          </a:xfrm>
        </p:grpSpPr>
        <p:sp>
          <p:nvSpPr>
            <p:cNvPr id="156715" name="Text Box 22"/>
            <p:cNvSpPr txBox="1">
              <a:spLocks noChangeArrowheads="1"/>
            </p:cNvSpPr>
            <p:nvPr/>
          </p:nvSpPr>
          <p:spPr bwMode="auto">
            <a:xfrm>
              <a:off x="974" y="1688"/>
              <a:ext cx="212"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b="0" smtClean="0">
                  <a:solidFill>
                    <a:srgbClr val="000000"/>
                  </a:solidFill>
                  <a:latin typeface="Helvetica" charset="0"/>
                  <a:cs typeface="Helvetica" charset="0"/>
                </a:rPr>
                <a:t>3</a:t>
              </a:r>
            </a:p>
          </p:txBody>
        </p:sp>
        <p:sp>
          <p:nvSpPr>
            <p:cNvPr id="156716" name="Text Box 54"/>
            <p:cNvSpPr txBox="1">
              <a:spLocks noChangeArrowheads="1"/>
            </p:cNvSpPr>
            <p:nvPr/>
          </p:nvSpPr>
          <p:spPr bwMode="auto">
            <a:xfrm>
              <a:off x="96" y="1682"/>
              <a:ext cx="80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{1, 2, 3}</a:t>
              </a:r>
            </a:p>
          </p:txBody>
        </p:sp>
      </p:grpSp>
      <p:grpSp>
        <p:nvGrpSpPr>
          <p:cNvPr id="5" name="Group 70"/>
          <p:cNvGrpSpPr>
            <a:grpSpLocks/>
          </p:cNvGrpSpPr>
          <p:nvPr/>
        </p:nvGrpSpPr>
        <p:grpSpPr bwMode="auto">
          <a:xfrm>
            <a:off x="152400" y="2895600"/>
            <a:ext cx="1730375" cy="519113"/>
            <a:chOff x="96" y="1968"/>
            <a:chExt cx="1090" cy="327"/>
          </a:xfrm>
        </p:grpSpPr>
        <p:sp>
          <p:nvSpPr>
            <p:cNvPr id="156713" name="Text Box 23"/>
            <p:cNvSpPr txBox="1">
              <a:spLocks noChangeArrowheads="1"/>
            </p:cNvSpPr>
            <p:nvPr/>
          </p:nvSpPr>
          <p:spPr bwMode="auto">
            <a:xfrm>
              <a:off x="974" y="2010"/>
              <a:ext cx="212"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b="0" smtClean="0">
                  <a:solidFill>
                    <a:srgbClr val="000000"/>
                  </a:solidFill>
                  <a:latin typeface="Helvetica" charset="0"/>
                  <a:cs typeface="Helvetica" charset="0"/>
                </a:rPr>
                <a:t>4</a:t>
              </a:r>
            </a:p>
          </p:txBody>
        </p:sp>
        <p:sp>
          <p:nvSpPr>
            <p:cNvPr id="156714" name="Text Box 55"/>
            <p:cNvSpPr txBox="1">
              <a:spLocks noChangeArrowheads="1"/>
            </p:cNvSpPr>
            <p:nvPr/>
          </p:nvSpPr>
          <p:spPr bwMode="auto">
            <a:xfrm>
              <a:off x="96" y="1968"/>
              <a:ext cx="80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{2, 3, 4}</a:t>
              </a:r>
            </a:p>
          </p:txBody>
        </p:sp>
      </p:grpSp>
      <p:grpSp>
        <p:nvGrpSpPr>
          <p:cNvPr id="6" name="Group 71"/>
          <p:cNvGrpSpPr>
            <a:grpSpLocks/>
          </p:cNvGrpSpPr>
          <p:nvPr/>
        </p:nvGrpSpPr>
        <p:grpSpPr bwMode="auto">
          <a:xfrm>
            <a:off x="152400" y="3276600"/>
            <a:ext cx="1730375" cy="474663"/>
            <a:chOff x="96" y="2208"/>
            <a:chExt cx="1090" cy="299"/>
          </a:xfrm>
        </p:grpSpPr>
        <p:sp>
          <p:nvSpPr>
            <p:cNvPr id="156711" name="Text Box 24"/>
            <p:cNvSpPr txBox="1">
              <a:spLocks noChangeArrowheads="1"/>
            </p:cNvSpPr>
            <p:nvPr/>
          </p:nvSpPr>
          <p:spPr bwMode="auto">
            <a:xfrm>
              <a:off x="974" y="2222"/>
              <a:ext cx="212"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b="0" smtClean="0">
                  <a:solidFill>
                    <a:srgbClr val="000000"/>
                  </a:solidFill>
                  <a:latin typeface="Helvetica" charset="0"/>
                  <a:cs typeface="Helvetica" charset="0"/>
                </a:rPr>
                <a:t>5</a:t>
              </a:r>
            </a:p>
          </p:txBody>
        </p:sp>
        <p:sp>
          <p:nvSpPr>
            <p:cNvPr id="156712" name="Text Box 56"/>
            <p:cNvSpPr txBox="1">
              <a:spLocks noChangeArrowheads="1"/>
            </p:cNvSpPr>
            <p:nvPr/>
          </p:nvSpPr>
          <p:spPr bwMode="auto">
            <a:xfrm>
              <a:off x="96" y="2208"/>
              <a:ext cx="80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{3, 4, 5}</a:t>
              </a:r>
            </a:p>
          </p:txBody>
        </p:sp>
      </p:grpSp>
      <p:sp>
        <p:nvSpPr>
          <p:cNvPr id="156693" name="Text Box 59"/>
          <p:cNvSpPr txBox="1">
            <a:spLocks noChangeArrowheads="1"/>
          </p:cNvSpPr>
          <p:nvPr/>
        </p:nvSpPr>
        <p:spPr bwMode="auto">
          <a:xfrm>
            <a:off x="6350" y="1295400"/>
            <a:ext cx="2003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b="0" smtClean="0">
                <a:solidFill>
                  <a:srgbClr val="000000"/>
                </a:solidFill>
                <a:latin typeface="Helvetica" charset="0"/>
                <a:cs typeface="Helvetica" charset="0"/>
              </a:rPr>
              <a:t>Sender Window</a:t>
            </a:r>
          </a:p>
        </p:txBody>
      </p:sp>
      <p:sp>
        <p:nvSpPr>
          <p:cNvPr id="156694" name="Text Box 60"/>
          <p:cNvSpPr txBox="1">
            <a:spLocks noChangeArrowheads="1"/>
          </p:cNvSpPr>
          <p:nvPr/>
        </p:nvSpPr>
        <p:spPr bwMode="auto">
          <a:xfrm>
            <a:off x="6705600" y="1371600"/>
            <a:ext cx="2182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b="0" smtClean="0">
                <a:solidFill>
                  <a:srgbClr val="000000"/>
                </a:solidFill>
                <a:latin typeface="Helvetica" charset="0"/>
                <a:cs typeface="Helvetica" charset="0"/>
              </a:rPr>
              <a:t>Receiver Window</a:t>
            </a:r>
          </a:p>
        </p:txBody>
      </p:sp>
      <p:sp>
        <p:nvSpPr>
          <p:cNvPr id="1127485" name="Text Box 61"/>
          <p:cNvSpPr txBox="1">
            <a:spLocks noChangeArrowheads="1"/>
          </p:cNvSpPr>
          <p:nvPr/>
        </p:nvSpPr>
        <p:spPr bwMode="auto">
          <a:xfrm>
            <a:off x="7605713" y="2251075"/>
            <a:ext cx="4016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a:t>
            </a:r>
          </a:p>
        </p:txBody>
      </p:sp>
      <p:sp>
        <p:nvSpPr>
          <p:cNvPr id="1127468" name="Line 44"/>
          <p:cNvSpPr>
            <a:spLocks noChangeShapeType="1"/>
          </p:cNvSpPr>
          <p:nvPr/>
        </p:nvSpPr>
        <p:spPr bwMode="auto">
          <a:xfrm flipH="1">
            <a:off x="1997075" y="3886200"/>
            <a:ext cx="5367338" cy="533400"/>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7469" name="Line 45"/>
          <p:cNvSpPr>
            <a:spLocks noChangeShapeType="1"/>
          </p:cNvSpPr>
          <p:nvPr/>
        </p:nvSpPr>
        <p:spPr bwMode="auto">
          <a:xfrm>
            <a:off x="1997075" y="3581400"/>
            <a:ext cx="5367338" cy="533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7470" name="Line 46"/>
          <p:cNvSpPr>
            <a:spLocks noChangeShapeType="1"/>
          </p:cNvSpPr>
          <p:nvPr/>
        </p:nvSpPr>
        <p:spPr bwMode="auto">
          <a:xfrm>
            <a:off x="1997075" y="3886200"/>
            <a:ext cx="5367338"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nvGrpSpPr>
          <p:cNvPr id="7" name="Group 73"/>
          <p:cNvGrpSpPr>
            <a:grpSpLocks/>
          </p:cNvGrpSpPr>
          <p:nvPr/>
        </p:nvGrpSpPr>
        <p:grpSpPr bwMode="auto">
          <a:xfrm>
            <a:off x="1997075" y="4191000"/>
            <a:ext cx="5367338" cy="1143000"/>
            <a:chOff x="1258" y="2784"/>
            <a:chExt cx="3381" cy="720"/>
          </a:xfrm>
        </p:grpSpPr>
        <p:sp>
          <p:nvSpPr>
            <p:cNvPr id="156707" name="Line 48"/>
            <p:cNvSpPr>
              <a:spLocks noChangeShapeType="1"/>
            </p:cNvSpPr>
            <p:nvPr/>
          </p:nvSpPr>
          <p:spPr bwMode="auto">
            <a:xfrm flipH="1">
              <a:off x="1258" y="2784"/>
              <a:ext cx="3381" cy="336"/>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6708" name="Line 49"/>
            <p:cNvSpPr>
              <a:spLocks noChangeShapeType="1"/>
            </p:cNvSpPr>
            <p:nvPr/>
          </p:nvSpPr>
          <p:spPr bwMode="auto">
            <a:xfrm flipH="1">
              <a:off x="1258" y="2976"/>
              <a:ext cx="3381" cy="336"/>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6709" name="Line 50"/>
            <p:cNvSpPr>
              <a:spLocks noChangeShapeType="1"/>
            </p:cNvSpPr>
            <p:nvPr/>
          </p:nvSpPr>
          <p:spPr bwMode="auto">
            <a:xfrm>
              <a:off x="1258" y="2976"/>
              <a:ext cx="3381" cy="33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6710" name="Line 51"/>
            <p:cNvSpPr>
              <a:spLocks noChangeShapeType="1"/>
            </p:cNvSpPr>
            <p:nvPr/>
          </p:nvSpPr>
          <p:spPr bwMode="auto">
            <a:xfrm>
              <a:off x="1258" y="3168"/>
              <a:ext cx="3381" cy="33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nvGrpSpPr>
          <p:cNvPr id="8" name="Group 72"/>
          <p:cNvGrpSpPr>
            <a:grpSpLocks/>
          </p:cNvGrpSpPr>
          <p:nvPr/>
        </p:nvGrpSpPr>
        <p:grpSpPr bwMode="auto">
          <a:xfrm>
            <a:off x="152400" y="3660775"/>
            <a:ext cx="1724025" cy="458788"/>
            <a:chOff x="96" y="2450"/>
            <a:chExt cx="1086" cy="289"/>
          </a:xfrm>
        </p:grpSpPr>
        <p:sp>
          <p:nvSpPr>
            <p:cNvPr id="156705" name="Text Box 47"/>
            <p:cNvSpPr txBox="1">
              <a:spLocks noChangeArrowheads="1"/>
            </p:cNvSpPr>
            <p:nvPr/>
          </p:nvSpPr>
          <p:spPr bwMode="auto">
            <a:xfrm>
              <a:off x="970" y="2454"/>
              <a:ext cx="212"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b="0" smtClean="0">
                  <a:solidFill>
                    <a:srgbClr val="000000"/>
                  </a:solidFill>
                  <a:latin typeface="Helvetica" charset="0"/>
                  <a:cs typeface="Helvetica" charset="0"/>
                </a:rPr>
                <a:t>6</a:t>
              </a:r>
            </a:p>
          </p:txBody>
        </p:sp>
        <p:sp>
          <p:nvSpPr>
            <p:cNvPr id="156706" name="Text Box 57"/>
            <p:cNvSpPr txBox="1">
              <a:spLocks noChangeArrowheads="1"/>
            </p:cNvSpPr>
            <p:nvPr/>
          </p:nvSpPr>
          <p:spPr bwMode="auto">
            <a:xfrm>
              <a:off x="96" y="2450"/>
              <a:ext cx="80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{4, 5, 6}</a:t>
              </a:r>
            </a:p>
          </p:txBody>
        </p:sp>
      </p:grpSp>
      <p:sp>
        <p:nvSpPr>
          <p:cNvPr id="1127482" name="Text Box 58"/>
          <p:cNvSpPr txBox="1">
            <a:spLocks noChangeArrowheads="1"/>
          </p:cNvSpPr>
          <p:nvPr/>
        </p:nvSpPr>
        <p:spPr bwMode="auto">
          <a:xfrm>
            <a:off x="725488" y="3962400"/>
            <a:ext cx="26828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a:t>
            </a:r>
          </a:p>
          <a:p>
            <a:pPr defTabSz="914400" eaLnBrk="1" fontAlgn="base" hangingPunct="1">
              <a:spcBef>
                <a:spcPct val="0"/>
              </a:spcBef>
              <a:spcAft>
                <a:spcPct val="0"/>
              </a:spcAft>
            </a:pPr>
            <a:r>
              <a:rPr lang="en-US" b="0" smtClean="0">
                <a:solidFill>
                  <a:srgbClr val="000000"/>
                </a:solidFill>
                <a:latin typeface="Helvetica" charset="0"/>
                <a:cs typeface="Helvetica" charset="0"/>
              </a:rPr>
              <a:t>.</a:t>
            </a:r>
          </a:p>
          <a:p>
            <a:pPr defTabSz="914400" eaLnBrk="1" fontAlgn="base" hangingPunct="1">
              <a:spcBef>
                <a:spcPct val="0"/>
              </a:spcBef>
              <a:spcAft>
                <a:spcPct val="0"/>
              </a:spcAft>
            </a:pPr>
            <a:r>
              <a:rPr lang="en-US" b="0" smtClean="0">
                <a:solidFill>
                  <a:srgbClr val="000000"/>
                </a:solidFill>
                <a:latin typeface="Helvetica" charset="0"/>
                <a:cs typeface="Helvetica" charset="0"/>
              </a:rPr>
              <a:t>.</a:t>
            </a:r>
          </a:p>
        </p:txBody>
      </p:sp>
      <p:sp>
        <p:nvSpPr>
          <p:cNvPr id="1127486" name="Text Box 62"/>
          <p:cNvSpPr txBox="1">
            <a:spLocks noChangeArrowheads="1"/>
          </p:cNvSpPr>
          <p:nvPr/>
        </p:nvSpPr>
        <p:spPr bwMode="auto">
          <a:xfrm>
            <a:off x="7696200" y="3429000"/>
            <a:ext cx="26828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a:t>
            </a:r>
          </a:p>
          <a:p>
            <a:pPr defTabSz="914400" eaLnBrk="1" fontAlgn="base" hangingPunct="1">
              <a:spcBef>
                <a:spcPct val="0"/>
              </a:spcBef>
              <a:spcAft>
                <a:spcPct val="0"/>
              </a:spcAft>
            </a:pPr>
            <a:r>
              <a:rPr lang="en-US" b="0" smtClean="0">
                <a:solidFill>
                  <a:srgbClr val="000000"/>
                </a:solidFill>
                <a:latin typeface="Helvetica" charset="0"/>
                <a:cs typeface="Helvetica" charset="0"/>
              </a:rPr>
              <a:t>.</a:t>
            </a:r>
          </a:p>
          <a:p>
            <a:pPr defTabSz="914400" eaLnBrk="1" fontAlgn="base" hangingPunct="1">
              <a:spcBef>
                <a:spcPct val="0"/>
              </a:spcBef>
              <a:spcAft>
                <a:spcPct val="0"/>
              </a:spcAft>
            </a:pPr>
            <a:r>
              <a:rPr lang="en-US" b="0" smtClean="0">
                <a:solidFill>
                  <a:srgbClr val="000000"/>
                </a:solidFill>
                <a:latin typeface="Helvetica" charset="0"/>
                <a:cs typeface="Helvetica" charset="0"/>
              </a:rPr>
              <a:t>.</a:t>
            </a:r>
          </a:p>
        </p:txBody>
      </p:sp>
      <p:sp>
        <p:nvSpPr>
          <p:cNvPr id="1127490" name="Text Box 66"/>
          <p:cNvSpPr txBox="1">
            <a:spLocks noChangeArrowheads="1"/>
          </p:cNvSpPr>
          <p:nvPr/>
        </p:nvSpPr>
        <p:spPr bwMode="auto">
          <a:xfrm>
            <a:off x="7620000" y="2593975"/>
            <a:ext cx="4016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a:t>
            </a:r>
          </a:p>
        </p:txBody>
      </p:sp>
      <p:sp>
        <p:nvSpPr>
          <p:cNvPr id="1127491" name="Text Box 67"/>
          <p:cNvSpPr txBox="1">
            <a:spLocks noChangeArrowheads="1"/>
          </p:cNvSpPr>
          <p:nvPr/>
        </p:nvSpPr>
        <p:spPr bwMode="auto">
          <a:xfrm>
            <a:off x="7620000" y="2974975"/>
            <a:ext cx="40163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a:t>
            </a:r>
          </a:p>
        </p:txBody>
      </p:sp>
    </p:spTree>
    <p:extLst>
      <p:ext uri="{BB962C8B-B14F-4D97-AF65-F5344CB8AC3E}">
        <p14:creationId xmlns:p14="http://schemas.microsoft.com/office/powerpoint/2010/main" val="3114339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127432"/>
                                        </p:tgtEl>
                                        <p:attrNameLst>
                                          <p:attrName>style.visibility</p:attrName>
                                        </p:attrNameLst>
                                      </p:cBhvr>
                                      <p:to>
                                        <p:strVal val="visible"/>
                                      </p:to>
                                    </p:set>
                                    <p:animEffect transition="in" filter="wipe(left)">
                                      <p:cBhvr>
                                        <p:cTn id="9" dur="500"/>
                                        <p:tgtEl>
                                          <p:spTgt spid="11274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1127437"/>
                                        </p:tgtEl>
                                        <p:attrNameLst>
                                          <p:attrName>style.visibility</p:attrName>
                                        </p:attrNameLst>
                                      </p:cBhvr>
                                      <p:to>
                                        <p:strVal val="visible"/>
                                      </p:to>
                                    </p:set>
                                    <p:animEffect transition="in" filter="wipe(left)">
                                      <p:cBhvr>
                                        <p:cTn id="16" dur="500"/>
                                        <p:tgtEl>
                                          <p:spTgt spid="11274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22" presetClass="entr" presetSubtype="8" fill="hold" grpId="0" nodeType="withEffect">
                                  <p:stCondLst>
                                    <p:cond delay="0"/>
                                  </p:stCondLst>
                                  <p:childTnLst>
                                    <p:set>
                                      <p:cBhvr>
                                        <p:cTn id="22" dur="1" fill="hold">
                                          <p:stCondLst>
                                            <p:cond delay="0"/>
                                          </p:stCondLst>
                                        </p:cTn>
                                        <p:tgtEl>
                                          <p:spTgt spid="1127438"/>
                                        </p:tgtEl>
                                        <p:attrNameLst>
                                          <p:attrName>style.visibility</p:attrName>
                                        </p:attrNameLst>
                                      </p:cBhvr>
                                      <p:to>
                                        <p:strVal val="visible"/>
                                      </p:to>
                                    </p:set>
                                    <p:animEffect transition="in" filter="wipe(left)">
                                      <p:cBhvr>
                                        <p:cTn id="23" dur="500"/>
                                        <p:tgtEl>
                                          <p:spTgt spid="112743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27485"/>
                                        </p:tgtEl>
                                        <p:attrNameLst>
                                          <p:attrName>style.visibility</p:attrName>
                                        </p:attrNameLst>
                                      </p:cBhvr>
                                      <p:to>
                                        <p:strVal val="visible"/>
                                      </p:to>
                                    </p:set>
                                  </p:childTnLst>
                                </p:cTn>
                              </p:par>
                              <p:par>
                                <p:cTn id="28" presetID="22" presetClass="entr" presetSubtype="2" fill="hold" grpId="0" nodeType="withEffect">
                                  <p:stCondLst>
                                    <p:cond delay="0"/>
                                  </p:stCondLst>
                                  <p:childTnLst>
                                    <p:set>
                                      <p:cBhvr>
                                        <p:cTn id="29" dur="1" fill="hold">
                                          <p:stCondLst>
                                            <p:cond delay="0"/>
                                          </p:stCondLst>
                                        </p:cTn>
                                        <p:tgtEl>
                                          <p:spTgt spid="1127433"/>
                                        </p:tgtEl>
                                        <p:attrNameLst>
                                          <p:attrName>style.visibility</p:attrName>
                                        </p:attrNameLst>
                                      </p:cBhvr>
                                      <p:to>
                                        <p:strVal val="visible"/>
                                      </p:to>
                                    </p:set>
                                    <p:animEffect transition="in" filter="wipe(right)">
                                      <p:cBhvr>
                                        <p:cTn id="30" dur="500"/>
                                        <p:tgtEl>
                                          <p:spTgt spid="112743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22" presetClass="entr" presetSubtype="8" fill="hold" grpId="0" nodeType="withEffect">
                                  <p:stCondLst>
                                    <p:cond delay="0"/>
                                  </p:stCondLst>
                                  <p:childTnLst>
                                    <p:set>
                                      <p:cBhvr>
                                        <p:cTn id="36" dur="1" fill="hold">
                                          <p:stCondLst>
                                            <p:cond delay="0"/>
                                          </p:stCondLst>
                                        </p:cTn>
                                        <p:tgtEl>
                                          <p:spTgt spid="1127441"/>
                                        </p:tgtEl>
                                        <p:attrNameLst>
                                          <p:attrName>style.visibility</p:attrName>
                                        </p:attrNameLst>
                                      </p:cBhvr>
                                      <p:to>
                                        <p:strVal val="visible"/>
                                      </p:to>
                                    </p:set>
                                    <p:animEffect transition="in" filter="wipe(left)">
                                      <p:cBhvr>
                                        <p:cTn id="37" dur="500"/>
                                        <p:tgtEl>
                                          <p:spTgt spid="112744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27490"/>
                                        </p:tgtEl>
                                        <p:attrNameLst>
                                          <p:attrName>style.visibility</p:attrName>
                                        </p:attrNameLst>
                                      </p:cBhvr>
                                      <p:to>
                                        <p:strVal val="visible"/>
                                      </p:to>
                                    </p:set>
                                  </p:childTnLst>
                                </p:cTn>
                              </p:par>
                              <p:par>
                                <p:cTn id="42" presetID="22" presetClass="entr" presetSubtype="2" fill="hold" grpId="0" nodeType="withEffect">
                                  <p:stCondLst>
                                    <p:cond delay="0"/>
                                  </p:stCondLst>
                                  <p:childTnLst>
                                    <p:set>
                                      <p:cBhvr>
                                        <p:cTn id="43" dur="1" fill="hold">
                                          <p:stCondLst>
                                            <p:cond delay="0"/>
                                          </p:stCondLst>
                                        </p:cTn>
                                        <p:tgtEl>
                                          <p:spTgt spid="1127439"/>
                                        </p:tgtEl>
                                        <p:attrNameLst>
                                          <p:attrName>style.visibility</p:attrName>
                                        </p:attrNameLst>
                                      </p:cBhvr>
                                      <p:to>
                                        <p:strVal val="visible"/>
                                      </p:to>
                                    </p:set>
                                    <p:animEffect transition="in" filter="wipe(right)">
                                      <p:cBhvr>
                                        <p:cTn id="44" dur="500"/>
                                        <p:tgtEl>
                                          <p:spTgt spid="112743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22" presetClass="entr" presetSubtype="8" fill="hold" grpId="0" nodeType="withEffect">
                                  <p:stCondLst>
                                    <p:cond delay="0"/>
                                  </p:stCondLst>
                                  <p:childTnLst>
                                    <p:set>
                                      <p:cBhvr>
                                        <p:cTn id="50" dur="1" fill="hold">
                                          <p:stCondLst>
                                            <p:cond delay="0"/>
                                          </p:stCondLst>
                                        </p:cTn>
                                        <p:tgtEl>
                                          <p:spTgt spid="1127469"/>
                                        </p:tgtEl>
                                        <p:attrNameLst>
                                          <p:attrName>style.visibility</p:attrName>
                                        </p:attrNameLst>
                                      </p:cBhvr>
                                      <p:to>
                                        <p:strVal val="visible"/>
                                      </p:to>
                                    </p:set>
                                    <p:animEffect transition="in" filter="wipe(left)">
                                      <p:cBhvr>
                                        <p:cTn id="51" dur="500"/>
                                        <p:tgtEl>
                                          <p:spTgt spid="112746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127491"/>
                                        </p:tgtEl>
                                        <p:attrNameLst>
                                          <p:attrName>style.visibility</p:attrName>
                                        </p:attrNameLst>
                                      </p:cBhvr>
                                      <p:to>
                                        <p:strVal val="visible"/>
                                      </p:to>
                                    </p:set>
                                  </p:childTnLst>
                                </p:cTn>
                              </p:par>
                              <p:par>
                                <p:cTn id="56" presetID="22" presetClass="entr" presetSubtype="2" fill="hold" grpId="0" nodeType="withEffect">
                                  <p:stCondLst>
                                    <p:cond delay="0"/>
                                  </p:stCondLst>
                                  <p:childTnLst>
                                    <p:set>
                                      <p:cBhvr>
                                        <p:cTn id="57" dur="1" fill="hold">
                                          <p:stCondLst>
                                            <p:cond delay="0"/>
                                          </p:stCondLst>
                                        </p:cTn>
                                        <p:tgtEl>
                                          <p:spTgt spid="1127466"/>
                                        </p:tgtEl>
                                        <p:attrNameLst>
                                          <p:attrName>style.visibility</p:attrName>
                                        </p:attrNameLst>
                                      </p:cBhvr>
                                      <p:to>
                                        <p:strVal val="visible"/>
                                      </p:to>
                                    </p:set>
                                    <p:animEffect transition="in" filter="wipe(right)">
                                      <p:cBhvr>
                                        <p:cTn id="58" dur="500"/>
                                        <p:tgtEl>
                                          <p:spTgt spid="112746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par>
                                <p:cTn id="63" presetID="22" presetClass="entr" presetSubtype="8" fill="hold" grpId="0" nodeType="withEffect">
                                  <p:stCondLst>
                                    <p:cond delay="0"/>
                                  </p:stCondLst>
                                  <p:childTnLst>
                                    <p:set>
                                      <p:cBhvr>
                                        <p:cTn id="64" dur="1" fill="hold">
                                          <p:stCondLst>
                                            <p:cond delay="0"/>
                                          </p:stCondLst>
                                        </p:cTn>
                                        <p:tgtEl>
                                          <p:spTgt spid="1127470"/>
                                        </p:tgtEl>
                                        <p:attrNameLst>
                                          <p:attrName>style.visibility</p:attrName>
                                        </p:attrNameLst>
                                      </p:cBhvr>
                                      <p:to>
                                        <p:strVal val="visible"/>
                                      </p:to>
                                    </p:set>
                                    <p:animEffect transition="in" filter="wipe(left)">
                                      <p:cBhvr>
                                        <p:cTn id="65" dur="500"/>
                                        <p:tgtEl>
                                          <p:spTgt spid="112747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127486"/>
                                        </p:tgtEl>
                                        <p:attrNameLst>
                                          <p:attrName>style.visibility</p:attrName>
                                        </p:attrNameLst>
                                      </p:cBhvr>
                                      <p:to>
                                        <p:strVal val="visible"/>
                                      </p:to>
                                    </p:set>
                                  </p:childTnLst>
                                </p:cTn>
                              </p:par>
                              <p:par>
                                <p:cTn id="70" presetID="22" presetClass="entr" presetSubtype="2" fill="hold" grpId="0" nodeType="withEffect">
                                  <p:stCondLst>
                                    <p:cond delay="0"/>
                                  </p:stCondLst>
                                  <p:childTnLst>
                                    <p:set>
                                      <p:cBhvr>
                                        <p:cTn id="71" dur="1" fill="hold">
                                          <p:stCondLst>
                                            <p:cond delay="0"/>
                                          </p:stCondLst>
                                        </p:cTn>
                                        <p:tgtEl>
                                          <p:spTgt spid="1127468"/>
                                        </p:tgtEl>
                                        <p:attrNameLst>
                                          <p:attrName>style.visibility</p:attrName>
                                        </p:attrNameLst>
                                      </p:cBhvr>
                                      <p:to>
                                        <p:strVal val="visible"/>
                                      </p:to>
                                    </p:set>
                                    <p:animEffect transition="in" filter="wipe(right)">
                                      <p:cBhvr>
                                        <p:cTn id="72" dur="500"/>
                                        <p:tgtEl>
                                          <p:spTgt spid="112746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27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32" grpId="0" animBg="1"/>
      <p:bldP spid="1127433" grpId="0" animBg="1"/>
      <p:bldP spid="1127437" grpId="0" animBg="1"/>
      <p:bldP spid="1127438" grpId="0" animBg="1"/>
      <p:bldP spid="1127439" grpId="0" animBg="1"/>
      <p:bldP spid="1127441" grpId="0" animBg="1"/>
      <p:bldP spid="1127466" grpId="0" animBg="1"/>
      <p:bldP spid="1127485" grpId="0"/>
      <p:bldP spid="1127468" grpId="0" animBg="1"/>
      <p:bldP spid="1127469" grpId="0" animBg="1"/>
      <p:bldP spid="1127470" grpId="0" animBg="1"/>
      <p:bldP spid="1127482" grpId="0"/>
      <p:bldP spid="1127486" grpId="0"/>
      <p:bldP spid="1127490" grpId="0"/>
      <p:bldP spid="112749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GBN Example with Errors</a:t>
            </a:r>
          </a:p>
        </p:txBody>
      </p:sp>
      <p:sp>
        <p:nvSpPr>
          <p:cNvPr id="157698" name="Text Box 5"/>
          <p:cNvSpPr txBox="1">
            <a:spLocks noChangeArrowheads="1"/>
          </p:cNvSpPr>
          <p:nvPr/>
        </p:nvSpPr>
        <p:spPr bwMode="auto">
          <a:xfrm>
            <a:off x="2819400" y="1131888"/>
            <a:ext cx="3560763" cy="466725"/>
          </a:xfrm>
          <a:prstGeom prst="rect">
            <a:avLst/>
          </a:prstGeom>
          <a:solidFill>
            <a:srgbClr val="FFFFCC"/>
          </a:solidFill>
          <a:ln w="9525">
            <a:solidFill>
              <a:schemeClr val="tx1"/>
            </a:solidFill>
            <a:miter lim="800000"/>
            <a:headEnd/>
            <a:tailEnd/>
          </a:ln>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FC0128"/>
                </a:solidFill>
                <a:latin typeface="Helvetica" charset="0"/>
                <a:cs typeface="Helvetica" charset="0"/>
              </a:rPr>
              <a:t>Window size = 3 packets</a:t>
            </a:r>
            <a:endParaRPr lang="en-US" b="0" smtClean="0">
              <a:solidFill>
                <a:srgbClr val="000000"/>
              </a:solidFill>
              <a:latin typeface="Helvetica" charset="0"/>
              <a:cs typeface="Helvetica" charset="0"/>
            </a:endParaRPr>
          </a:p>
        </p:txBody>
      </p:sp>
      <p:sp>
        <p:nvSpPr>
          <p:cNvPr id="157699" name="Line 6"/>
          <p:cNvSpPr>
            <a:spLocks noChangeShapeType="1"/>
          </p:cNvSpPr>
          <p:nvPr/>
        </p:nvSpPr>
        <p:spPr bwMode="auto">
          <a:xfrm>
            <a:off x="1928813" y="1462088"/>
            <a:ext cx="0" cy="419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00" name="Line 7"/>
          <p:cNvSpPr>
            <a:spLocks noChangeShapeType="1"/>
          </p:cNvSpPr>
          <p:nvPr/>
        </p:nvSpPr>
        <p:spPr bwMode="auto">
          <a:xfrm>
            <a:off x="7283450" y="1462088"/>
            <a:ext cx="0" cy="419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01" name="Text Box 11"/>
          <p:cNvSpPr txBox="1">
            <a:spLocks noChangeArrowheads="1"/>
          </p:cNvSpPr>
          <p:nvPr/>
        </p:nvSpPr>
        <p:spPr bwMode="auto">
          <a:xfrm>
            <a:off x="733425" y="5634038"/>
            <a:ext cx="1176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20000"/>
              </a:spcBef>
              <a:spcAft>
                <a:spcPct val="0"/>
              </a:spcAft>
            </a:pPr>
            <a:r>
              <a:rPr lang="en-US" b="0" smtClean="0">
                <a:solidFill>
                  <a:srgbClr val="000000"/>
                </a:solidFill>
                <a:latin typeface="Helvetica" charset="0"/>
                <a:cs typeface="Helvetica" charset="0"/>
              </a:rPr>
              <a:t>Sender</a:t>
            </a:r>
          </a:p>
        </p:txBody>
      </p:sp>
      <p:sp>
        <p:nvSpPr>
          <p:cNvPr id="157702" name="Text Box 12"/>
          <p:cNvSpPr txBox="1">
            <a:spLocks noChangeArrowheads="1"/>
          </p:cNvSpPr>
          <p:nvPr/>
        </p:nvSpPr>
        <p:spPr bwMode="auto">
          <a:xfrm>
            <a:off x="6705600" y="5634038"/>
            <a:ext cx="140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20000"/>
              </a:spcBef>
              <a:spcAft>
                <a:spcPct val="0"/>
              </a:spcAft>
            </a:pPr>
            <a:r>
              <a:rPr lang="en-US" b="0" smtClean="0">
                <a:solidFill>
                  <a:srgbClr val="000000"/>
                </a:solidFill>
                <a:latin typeface="Helvetica" charset="0"/>
                <a:cs typeface="Helvetica" charset="0"/>
              </a:rPr>
              <a:t>Receiver</a:t>
            </a:r>
          </a:p>
        </p:txBody>
      </p:sp>
      <p:sp>
        <p:nvSpPr>
          <p:cNvPr id="1149971" name="Line 19"/>
          <p:cNvSpPr>
            <a:spLocks noChangeShapeType="1"/>
          </p:cNvSpPr>
          <p:nvPr/>
        </p:nvSpPr>
        <p:spPr bwMode="auto">
          <a:xfrm flipH="1">
            <a:off x="1928813" y="3757613"/>
            <a:ext cx="5367337" cy="533400"/>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nvGrpSpPr>
          <p:cNvPr id="2" name="Group 57"/>
          <p:cNvGrpSpPr>
            <a:grpSpLocks/>
          </p:cNvGrpSpPr>
          <p:nvPr/>
        </p:nvGrpSpPr>
        <p:grpSpPr bwMode="auto">
          <a:xfrm>
            <a:off x="1457325" y="1319213"/>
            <a:ext cx="6343650" cy="2057400"/>
            <a:chOff x="918" y="1024"/>
            <a:chExt cx="3996" cy="1296"/>
          </a:xfrm>
        </p:grpSpPr>
        <p:sp>
          <p:nvSpPr>
            <p:cNvPr id="157726" name="Line 8"/>
            <p:cNvSpPr>
              <a:spLocks noChangeShapeType="1"/>
            </p:cNvSpPr>
            <p:nvPr/>
          </p:nvSpPr>
          <p:spPr bwMode="auto">
            <a:xfrm>
              <a:off x="1215" y="1210"/>
              <a:ext cx="3381"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27" name="Line 9"/>
            <p:cNvSpPr>
              <a:spLocks noChangeShapeType="1"/>
            </p:cNvSpPr>
            <p:nvPr/>
          </p:nvSpPr>
          <p:spPr bwMode="auto">
            <a:xfrm flipH="1">
              <a:off x="1215" y="1594"/>
              <a:ext cx="3381" cy="336"/>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28" name="Line 10"/>
            <p:cNvSpPr>
              <a:spLocks noChangeShapeType="1"/>
            </p:cNvSpPr>
            <p:nvPr/>
          </p:nvSpPr>
          <p:spPr bwMode="auto">
            <a:xfrm>
              <a:off x="1215" y="1984"/>
              <a:ext cx="2295" cy="24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29" name="Line 13"/>
            <p:cNvSpPr>
              <a:spLocks noChangeShapeType="1"/>
            </p:cNvSpPr>
            <p:nvPr/>
          </p:nvSpPr>
          <p:spPr bwMode="auto">
            <a:xfrm>
              <a:off x="1215" y="1402"/>
              <a:ext cx="3381" cy="33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30" name="Line 14"/>
            <p:cNvSpPr>
              <a:spLocks noChangeShapeType="1"/>
            </p:cNvSpPr>
            <p:nvPr/>
          </p:nvSpPr>
          <p:spPr bwMode="auto">
            <a:xfrm>
              <a:off x="1215" y="1594"/>
              <a:ext cx="3381"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31" name="Line 15"/>
            <p:cNvSpPr>
              <a:spLocks noChangeShapeType="1"/>
            </p:cNvSpPr>
            <p:nvPr/>
          </p:nvSpPr>
          <p:spPr bwMode="auto">
            <a:xfrm flipH="1">
              <a:off x="1215" y="1786"/>
              <a:ext cx="3381" cy="336"/>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32" name="Line 16"/>
            <p:cNvSpPr>
              <a:spLocks noChangeShapeType="1"/>
            </p:cNvSpPr>
            <p:nvPr/>
          </p:nvSpPr>
          <p:spPr bwMode="auto">
            <a:xfrm flipH="1">
              <a:off x="1215" y="1978"/>
              <a:ext cx="3381" cy="336"/>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33" name="Text Box 20"/>
            <p:cNvSpPr txBox="1">
              <a:spLocks noChangeArrowheads="1"/>
            </p:cNvSpPr>
            <p:nvPr/>
          </p:nvSpPr>
          <p:spPr bwMode="auto">
            <a:xfrm>
              <a:off x="918" y="1024"/>
              <a:ext cx="21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b="0" smtClean="0">
                  <a:solidFill>
                    <a:srgbClr val="000000"/>
                  </a:solidFill>
                  <a:latin typeface="Helvetica" charset="0"/>
                  <a:cs typeface="Helvetica" charset="0"/>
                </a:rPr>
                <a:t>1</a:t>
              </a:r>
            </a:p>
          </p:txBody>
        </p:sp>
        <p:sp>
          <p:nvSpPr>
            <p:cNvPr id="157734" name="Text Box 21"/>
            <p:cNvSpPr txBox="1">
              <a:spLocks noChangeArrowheads="1"/>
            </p:cNvSpPr>
            <p:nvPr/>
          </p:nvSpPr>
          <p:spPr bwMode="auto">
            <a:xfrm>
              <a:off x="922" y="1236"/>
              <a:ext cx="21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b="0" smtClean="0">
                  <a:solidFill>
                    <a:srgbClr val="000000"/>
                  </a:solidFill>
                  <a:latin typeface="Helvetica" charset="0"/>
                  <a:cs typeface="Helvetica" charset="0"/>
                </a:rPr>
                <a:t>2</a:t>
              </a:r>
            </a:p>
          </p:txBody>
        </p:sp>
        <p:sp>
          <p:nvSpPr>
            <p:cNvPr id="157735" name="Text Box 22"/>
            <p:cNvSpPr txBox="1">
              <a:spLocks noChangeArrowheads="1"/>
            </p:cNvSpPr>
            <p:nvPr/>
          </p:nvSpPr>
          <p:spPr bwMode="auto">
            <a:xfrm>
              <a:off x="922" y="1464"/>
              <a:ext cx="21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b="0" smtClean="0">
                  <a:solidFill>
                    <a:srgbClr val="000000"/>
                  </a:solidFill>
                  <a:latin typeface="Helvetica" charset="0"/>
                  <a:cs typeface="Helvetica" charset="0"/>
                </a:rPr>
                <a:t>3</a:t>
              </a:r>
            </a:p>
          </p:txBody>
        </p:sp>
        <p:sp>
          <p:nvSpPr>
            <p:cNvPr id="157736" name="Text Box 23"/>
            <p:cNvSpPr txBox="1">
              <a:spLocks noChangeArrowheads="1"/>
            </p:cNvSpPr>
            <p:nvPr/>
          </p:nvSpPr>
          <p:spPr bwMode="auto">
            <a:xfrm>
              <a:off x="922" y="1744"/>
              <a:ext cx="21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b="0" smtClean="0">
                  <a:solidFill>
                    <a:srgbClr val="000000"/>
                  </a:solidFill>
                  <a:latin typeface="Helvetica" charset="0"/>
                  <a:cs typeface="Helvetica" charset="0"/>
                </a:rPr>
                <a:t>4</a:t>
              </a:r>
            </a:p>
          </p:txBody>
        </p:sp>
        <p:sp>
          <p:nvSpPr>
            <p:cNvPr id="157737" name="Text Box 24"/>
            <p:cNvSpPr txBox="1">
              <a:spLocks noChangeArrowheads="1"/>
            </p:cNvSpPr>
            <p:nvPr/>
          </p:nvSpPr>
          <p:spPr bwMode="auto">
            <a:xfrm>
              <a:off x="922" y="1998"/>
              <a:ext cx="21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b="0" smtClean="0">
                  <a:solidFill>
                    <a:srgbClr val="000000"/>
                  </a:solidFill>
                  <a:latin typeface="Helvetica" charset="0"/>
                  <a:cs typeface="Helvetica" charset="0"/>
                </a:rPr>
                <a:t>5</a:t>
              </a:r>
            </a:p>
          </p:txBody>
        </p:sp>
        <p:sp>
          <p:nvSpPr>
            <p:cNvPr id="157738" name="Line 40"/>
            <p:cNvSpPr>
              <a:spLocks noChangeShapeType="1"/>
            </p:cNvSpPr>
            <p:nvPr/>
          </p:nvSpPr>
          <p:spPr bwMode="auto">
            <a:xfrm>
              <a:off x="3462" y="2128"/>
              <a:ext cx="96"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spAutoFit/>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39" name="Line 41"/>
            <p:cNvSpPr>
              <a:spLocks noChangeShapeType="1"/>
            </p:cNvSpPr>
            <p:nvPr/>
          </p:nvSpPr>
          <p:spPr bwMode="auto">
            <a:xfrm flipH="1">
              <a:off x="3462" y="2128"/>
              <a:ext cx="96" cy="19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spAutoFit/>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40" name="Text Box 44"/>
            <p:cNvSpPr txBox="1">
              <a:spLocks noChangeArrowheads="1"/>
            </p:cNvSpPr>
            <p:nvPr/>
          </p:nvSpPr>
          <p:spPr bwMode="auto">
            <a:xfrm>
              <a:off x="4653" y="1338"/>
              <a:ext cx="261" cy="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a:t>
              </a:r>
            </a:p>
            <a:p>
              <a:pPr defTabSz="914400" eaLnBrk="1" fontAlgn="base" hangingPunct="1">
                <a:spcBef>
                  <a:spcPct val="0"/>
                </a:spcBef>
                <a:spcAft>
                  <a:spcPct val="0"/>
                </a:spcAft>
              </a:pPr>
              <a:r>
                <a:rPr lang="en-US" b="0" smtClean="0">
                  <a:solidFill>
                    <a:srgbClr val="000000"/>
                  </a:solidFill>
                  <a:latin typeface="Helvetica" charset="0"/>
                  <a:cs typeface="Helvetica" charset="0"/>
                </a:rPr>
                <a:t>{}</a:t>
              </a:r>
            </a:p>
            <a:p>
              <a:pPr defTabSz="914400" eaLnBrk="1" fontAlgn="base" hangingPunct="1">
                <a:spcBef>
                  <a:spcPct val="0"/>
                </a:spcBef>
                <a:spcAft>
                  <a:spcPct val="0"/>
                </a:spcAft>
              </a:pPr>
              <a:r>
                <a:rPr lang="en-US" b="0" smtClean="0">
                  <a:solidFill>
                    <a:srgbClr val="000000"/>
                  </a:solidFill>
                  <a:latin typeface="Helvetica" charset="0"/>
                  <a:cs typeface="Helvetica" charset="0"/>
                </a:rPr>
                <a:t>{}</a:t>
              </a:r>
            </a:p>
          </p:txBody>
        </p:sp>
      </p:grpSp>
      <p:sp>
        <p:nvSpPr>
          <p:cNvPr id="1149994" name="Line 42"/>
          <p:cNvSpPr>
            <a:spLocks noChangeShapeType="1"/>
          </p:cNvSpPr>
          <p:nvPr/>
        </p:nvSpPr>
        <p:spPr bwMode="auto">
          <a:xfrm flipH="1">
            <a:off x="1914525" y="4037013"/>
            <a:ext cx="5367338" cy="533400"/>
          </a:xfrm>
          <a:prstGeom prst="line">
            <a:avLst/>
          </a:prstGeom>
          <a:noFill/>
          <a:ln w="38100">
            <a:solidFill>
              <a:srgbClr val="3366FF"/>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nvGrpSpPr>
          <p:cNvPr id="3" name="Group 58"/>
          <p:cNvGrpSpPr>
            <a:grpSpLocks/>
          </p:cNvGrpSpPr>
          <p:nvPr/>
        </p:nvGrpSpPr>
        <p:grpSpPr bwMode="auto">
          <a:xfrm>
            <a:off x="1463675" y="3122613"/>
            <a:ext cx="6689725" cy="1117600"/>
            <a:chOff x="922" y="2160"/>
            <a:chExt cx="4214" cy="704"/>
          </a:xfrm>
        </p:grpSpPr>
        <p:sp>
          <p:nvSpPr>
            <p:cNvPr id="157721" name="Line 17"/>
            <p:cNvSpPr>
              <a:spLocks noChangeShapeType="1"/>
            </p:cNvSpPr>
            <p:nvPr/>
          </p:nvSpPr>
          <p:spPr bwMode="auto">
            <a:xfrm>
              <a:off x="1215" y="2176"/>
              <a:ext cx="3381" cy="33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22" name="Line 18"/>
            <p:cNvSpPr>
              <a:spLocks noChangeShapeType="1"/>
            </p:cNvSpPr>
            <p:nvPr/>
          </p:nvSpPr>
          <p:spPr bwMode="auto">
            <a:xfrm>
              <a:off x="1215" y="2362"/>
              <a:ext cx="3381" cy="33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23" name="Text Box 25"/>
            <p:cNvSpPr txBox="1">
              <a:spLocks noChangeArrowheads="1"/>
            </p:cNvSpPr>
            <p:nvPr/>
          </p:nvSpPr>
          <p:spPr bwMode="auto">
            <a:xfrm>
              <a:off x="922" y="2184"/>
              <a:ext cx="21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b="0" smtClean="0">
                  <a:solidFill>
                    <a:srgbClr val="000000"/>
                  </a:solidFill>
                  <a:latin typeface="Helvetica" charset="0"/>
                  <a:cs typeface="Helvetica" charset="0"/>
                </a:rPr>
                <a:t>6</a:t>
              </a:r>
            </a:p>
          </p:txBody>
        </p:sp>
        <p:sp>
          <p:nvSpPr>
            <p:cNvPr id="157724" name="Text Box 45"/>
            <p:cNvSpPr txBox="1">
              <a:spLocks noChangeArrowheads="1"/>
            </p:cNvSpPr>
            <p:nvPr/>
          </p:nvSpPr>
          <p:spPr bwMode="auto">
            <a:xfrm>
              <a:off x="4614" y="2342"/>
              <a:ext cx="522"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{5}</a:t>
              </a:r>
            </a:p>
            <a:p>
              <a:pPr defTabSz="914400" eaLnBrk="1" fontAlgn="base" hangingPunct="1">
                <a:spcBef>
                  <a:spcPct val="0"/>
                </a:spcBef>
                <a:spcAft>
                  <a:spcPct val="0"/>
                </a:spcAft>
              </a:pPr>
              <a:r>
                <a:rPr lang="en-US" b="0" smtClean="0">
                  <a:solidFill>
                    <a:srgbClr val="000000"/>
                  </a:solidFill>
                  <a:latin typeface="Helvetica" charset="0"/>
                  <a:cs typeface="Helvetica" charset="0"/>
                </a:rPr>
                <a:t>{5,6}</a:t>
              </a:r>
            </a:p>
          </p:txBody>
        </p:sp>
        <p:sp>
          <p:nvSpPr>
            <p:cNvPr id="157725" name="Line 55"/>
            <p:cNvSpPr>
              <a:spLocks noChangeShapeType="1"/>
            </p:cNvSpPr>
            <p:nvPr/>
          </p:nvSpPr>
          <p:spPr bwMode="auto">
            <a:xfrm flipH="1">
              <a:off x="4850" y="2160"/>
              <a:ext cx="240" cy="2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1150008" name="Text Box 56"/>
          <p:cNvSpPr txBox="1">
            <a:spLocks noChangeArrowheads="1"/>
          </p:cNvSpPr>
          <p:nvPr/>
        </p:nvSpPr>
        <p:spPr bwMode="auto">
          <a:xfrm>
            <a:off x="8004175" y="2741613"/>
            <a:ext cx="12192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618FFD"/>
                </a:solidFill>
                <a:latin typeface="Helvetica" charset="0"/>
                <a:cs typeface="Helvetica" charset="0"/>
              </a:rPr>
              <a:t>4 is </a:t>
            </a:r>
          </a:p>
          <a:p>
            <a:pPr defTabSz="914400" eaLnBrk="1" fontAlgn="base" hangingPunct="1">
              <a:spcBef>
                <a:spcPct val="0"/>
              </a:spcBef>
              <a:spcAft>
                <a:spcPct val="0"/>
              </a:spcAft>
            </a:pPr>
            <a:r>
              <a:rPr lang="en-US" b="0" smtClean="0">
                <a:solidFill>
                  <a:srgbClr val="618FFD"/>
                </a:solidFill>
                <a:latin typeface="Helvetica" charset="0"/>
                <a:cs typeface="Helvetica" charset="0"/>
              </a:rPr>
              <a:t>missing</a:t>
            </a:r>
          </a:p>
        </p:txBody>
      </p:sp>
      <p:grpSp>
        <p:nvGrpSpPr>
          <p:cNvPr id="4" name="Group 61"/>
          <p:cNvGrpSpPr>
            <a:grpSpLocks/>
          </p:cNvGrpSpPr>
          <p:nvPr/>
        </p:nvGrpSpPr>
        <p:grpSpPr bwMode="auto">
          <a:xfrm>
            <a:off x="3175" y="2817813"/>
            <a:ext cx="1946275" cy="1905000"/>
            <a:chOff x="2" y="1968"/>
            <a:chExt cx="1226" cy="1200"/>
          </a:xfrm>
        </p:grpSpPr>
        <p:sp>
          <p:nvSpPr>
            <p:cNvPr id="157717" name="Line 62"/>
            <p:cNvSpPr>
              <a:spLocks noChangeShapeType="1"/>
            </p:cNvSpPr>
            <p:nvPr/>
          </p:nvSpPr>
          <p:spPr bwMode="auto">
            <a:xfrm flipH="1">
              <a:off x="399" y="1968"/>
              <a:ext cx="829"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18" name="Line 63"/>
            <p:cNvSpPr>
              <a:spLocks noChangeShapeType="1"/>
            </p:cNvSpPr>
            <p:nvPr/>
          </p:nvSpPr>
          <p:spPr bwMode="auto">
            <a:xfrm flipH="1">
              <a:off x="399" y="3168"/>
              <a:ext cx="829"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19" name="Line 64"/>
            <p:cNvSpPr>
              <a:spLocks noChangeShapeType="1"/>
            </p:cNvSpPr>
            <p:nvPr/>
          </p:nvSpPr>
          <p:spPr bwMode="auto">
            <a:xfrm>
              <a:off x="720" y="1968"/>
              <a:ext cx="0" cy="1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20" name="Text Box 65"/>
            <p:cNvSpPr txBox="1">
              <a:spLocks noChangeArrowheads="1"/>
            </p:cNvSpPr>
            <p:nvPr/>
          </p:nvSpPr>
          <p:spPr bwMode="auto">
            <a:xfrm>
              <a:off x="2" y="2160"/>
              <a:ext cx="734"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sz="2000" b="0" smtClean="0">
                  <a:solidFill>
                    <a:srgbClr val="FF0000"/>
                  </a:solidFill>
                  <a:latin typeface="Helvetica" charset="0"/>
                  <a:cs typeface="Helvetica" charset="0"/>
                </a:rPr>
                <a:t>Timeout</a:t>
              </a:r>
            </a:p>
            <a:p>
              <a:pPr eaLnBrk="1" fontAlgn="base" hangingPunct="1">
                <a:spcBef>
                  <a:spcPct val="0"/>
                </a:spcBef>
                <a:spcAft>
                  <a:spcPct val="0"/>
                </a:spcAft>
              </a:pPr>
              <a:r>
                <a:rPr lang="en-US" sz="2000" b="0" smtClean="0">
                  <a:solidFill>
                    <a:srgbClr val="FF0000"/>
                  </a:solidFill>
                  <a:latin typeface="Helvetica" charset="0"/>
                  <a:cs typeface="Helvetica" charset="0"/>
                </a:rPr>
                <a:t>Packet 4</a:t>
              </a:r>
            </a:p>
          </p:txBody>
        </p:sp>
      </p:grpSp>
      <p:grpSp>
        <p:nvGrpSpPr>
          <p:cNvPr id="5" name="Group 66"/>
          <p:cNvGrpSpPr>
            <a:grpSpLocks/>
          </p:cNvGrpSpPr>
          <p:nvPr/>
        </p:nvGrpSpPr>
        <p:grpSpPr bwMode="auto">
          <a:xfrm>
            <a:off x="1600200" y="4503738"/>
            <a:ext cx="6108700" cy="1031875"/>
            <a:chOff x="1008" y="3030"/>
            <a:chExt cx="3848" cy="650"/>
          </a:xfrm>
        </p:grpSpPr>
        <p:sp>
          <p:nvSpPr>
            <p:cNvPr id="157710" name="Text Box 67"/>
            <p:cNvSpPr txBox="1">
              <a:spLocks noChangeArrowheads="1"/>
            </p:cNvSpPr>
            <p:nvPr/>
          </p:nvSpPr>
          <p:spPr bwMode="auto">
            <a:xfrm>
              <a:off x="1025" y="3030"/>
              <a:ext cx="21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b="0" smtClean="0">
                  <a:solidFill>
                    <a:srgbClr val="000000"/>
                  </a:solidFill>
                  <a:latin typeface="Helvetica" charset="0"/>
                  <a:cs typeface="Helvetica" charset="0"/>
                </a:rPr>
                <a:t>4</a:t>
              </a:r>
            </a:p>
          </p:txBody>
        </p:sp>
        <p:sp>
          <p:nvSpPr>
            <p:cNvPr id="157711" name="Text Box 68"/>
            <p:cNvSpPr txBox="1">
              <a:spLocks noChangeArrowheads="1"/>
            </p:cNvSpPr>
            <p:nvPr/>
          </p:nvSpPr>
          <p:spPr bwMode="auto">
            <a:xfrm>
              <a:off x="1025" y="3174"/>
              <a:ext cx="21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b="0" smtClean="0">
                  <a:solidFill>
                    <a:srgbClr val="000000"/>
                  </a:solidFill>
                  <a:latin typeface="Helvetica" charset="0"/>
                  <a:cs typeface="Helvetica" charset="0"/>
                </a:rPr>
                <a:t>5</a:t>
              </a:r>
            </a:p>
          </p:txBody>
        </p:sp>
        <p:sp>
          <p:nvSpPr>
            <p:cNvPr id="157712" name="Text Box 69"/>
            <p:cNvSpPr txBox="1">
              <a:spLocks noChangeArrowheads="1"/>
            </p:cNvSpPr>
            <p:nvPr/>
          </p:nvSpPr>
          <p:spPr bwMode="auto">
            <a:xfrm>
              <a:off x="1008" y="3318"/>
              <a:ext cx="210"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b="0" smtClean="0">
                  <a:solidFill>
                    <a:srgbClr val="000000"/>
                  </a:solidFill>
                  <a:latin typeface="Helvetica" charset="0"/>
                  <a:cs typeface="Helvetica" charset="0"/>
                </a:rPr>
                <a:t>6</a:t>
              </a:r>
            </a:p>
          </p:txBody>
        </p:sp>
        <p:sp>
          <p:nvSpPr>
            <p:cNvPr id="157713" name="Line 70"/>
            <p:cNvSpPr>
              <a:spLocks noChangeShapeType="1"/>
            </p:cNvSpPr>
            <p:nvPr/>
          </p:nvSpPr>
          <p:spPr bwMode="auto">
            <a:xfrm>
              <a:off x="1206" y="3168"/>
              <a:ext cx="3381" cy="33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14" name="Line 71"/>
            <p:cNvSpPr>
              <a:spLocks noChangeShapeType="1"/>
            </p:cNvSpPr>
            <p:nvPr/>
          </p:nvSpPr>
          <p:spPr bwMode="auto">
            <a:xfrm>
              <a:off x="1206" y="3248"/>
              <a:ext cx="3381" cy="33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15" name="Line 72"/>
            <p:cNvSpPr>
              <a:spLocks noChangeShapeType="1"/>
            </p:cNvSpPr>
            <p:nvPr/>
          </p:nvSpPr>
          <p:spPr bwMode="auto">
            <a:xfrm>
              <a:off x="1206" y="3344"/>
              <a:ext cx="3381" cy="33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7716" name="Text Box 73"/>
            <p:cNvSpPr txBox="1">
              <a:spLocks noChangeArrowheads="1"/>
            </p:cNvSpPr>
            <p:nvPr/>
          </p:nvSpPr>
          <p:spPr bwMode="auto">
            <a:xfrm>
              <a:off x="4595" y="3344"/>
              <a:ext cx="26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a:t>
              </a:r>
            </a:p>
          </p:txBody>
        </p:sp>
      </p:grpSp>
    </p:spTree>
    <p:extLst>
      <p:ext uri="{BB962C8B-B14F-4D97-AF65-F5344CB8AC3E}">
        <p14:creationId xmlns:p14="http://schemas.microsoft.com/office/powerpoint/2010/main" val="3887507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00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499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4999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71" grpId="0" animBg="1"/>
      <p:bldP spid="1149994" grpId="0" animBg="1"/>
      <p:bldP spid="115000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Observations</a:t>
            </a:r>
          </a:p>
        </p:txBody>
      </p:sp>
      <p:sp>
        <p:nvSpPr>
          <p:cNvPr id="158722" name="Rectangle 3"/>
          <p:cNvSpPr>
            <a:spLocks noGrp="1" noChangeArrowheads="1"/>
          </p:cNvSpPr>
          <p:nvPr>
            <p:ph type="body" idx="1"/>
          </p:nvPr>
        </p:nvSpPr>
        <p:spPr>
          <a:xfrm>
            <a:off x="533400" y="1447800"/>
            <a:ext cx="7772400" cy="4267200"/>
          </a:xfrm>
        </p:spPr>
        <p:txBody>
          <a:bodyPr/>
          <a:lstStyle/>
          <a:p>
            <a:r>
              <a:rPr lang="en-US">
                <a:latin typeface="Helvetica" charset="0"/>
                <a:ea typeface="ＭＳ Ｐゴシック" charset="0"/>
                <a:cs typeface="ＭＳ Ｐゴシック" charset="0"/>
              </a:rPr>
              <a:t>With sliding windows, it is possible to fully utilize a link, provided the window size is large enough.  Throughput is ~ (n/RTT)</a:t>
            </a:r>
          </a:p>
          <a:p>
            <a:pPr lvl="1"/>
            <a:r>
              <a:rPr lang="en-US">
                <a:latin typeface="Helvetica" charset="0"/>
                <a:ea typeface="ＭＳ Ｐゴシック" charset="0"/>
              </a:rPr>
              <a:t>Stop &amp; Wait is like n = 1.</a:t>
            </a: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Sender has to buffer all unacknowledged packets, because they may require retransmission</a:t>
            </a: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Receiver may be able to accept out-of-order packets, but only up to its buffer limits</a:t>
            </a:r>
          </a:p>
        </p:txBody>
      </p:sp>
    </p:spTree>
    <p:extLst>
      <p:ext uri="{BB962C8B-B14F-4D97-AF65-F5344CB8AC3E}">
        <p14:creationId xmlns:p14="http://schemas.microsoft.com/office/powerpoint/2010/main" val="1644407201"/>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a:xfrm>
            <a:off x="1066800" y="3810000"/>
            <a:ext cx="7162800" cy="1219200"/>
          </a:xfrm>
        </p:spPr>
        <p:txBody>
          <a:bodyPr/>
          <a:lstStyle/>
          <a:p>
            <a:r>
              <a:rPr lang="en-US" sz="3600">
                <a:latin typeface="Helvetica" charset="0"/>
                <a:ea typeface="ＭＳ Ｐゴシック" charset="0"/>
                <a:cs typeface="ＭＳ Ｐゴシック" charset="0"/>
              </a:rPr>
              <a:t>Security</a:t>
            </a:r>
          </a:p>
        </p:txBody>
      </p:sp>
    </p:spTree>
    <p:extLst>
      <p:ext uri="{BB962C8B-B14F-4D97-AF65-F5344CB8AC3E}">
        <p14:creationId xmlns:p14="http://schemas.microsoft.com/office/powerpoint/2010/main" val="42322096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609600" y="152400"/>
            <a:ext cx="8001000" cy="533400"/>
          </a:xfrm>
        </p:spPr>
        <p:txBody>
          <a:bodyPr/>
          <a:lstStyle/>
          <a:p>
            <a:r>
              <a:rPr lang="en-US">
                <a:latin typeface="Helvetica" charset="0"/>
                <a:ea typeface="ＭＳ Ｐゴシック" charset="0"/>
                <a:cs typeface="ＭＳ Ｐゴシック" charset="0"/>
              </a:rPr>
              <a:t>How do You Secure your Credit Card?</a:t>
            </a:r>
          </a:p>
        </p:txBody>
      </p:sp>
      <p:sp>
        <p:nvSpPr>
          <p:cNvPr id="160770" name="Content Placeholder 2"/>
          <p:cNvSpPr>
            <a:spLocks noGrp="1"/>
          </p:cNvSpPr>
          <p:nvPr>
            <p:ph idx="1"/>
          </p:nvPr>
        </p:nvSpPr>
        <p:spPr>
          <a:xfrm>
            <a:off x="304800" y="1066800"/>
            <a:ext cx="8229600" cy="4953000"/>
          </a:xfrm>
        </p:spPr>
        <p:txBody>
          <a:bodyPr/>
          <a:lstStyle/>
          <a:p>
            <a:r>
              <a:rPr lang="en-US">
                <a:latin typeface="Helvetica" charset="0"/>
                <a:ea typeface="ＭＳ Ｐゴシック" charset="0"/>
                <a:cs typeface="ＭＳ Ｐゴシック" charset="0"/>
              </a:rPr>
              <a:t>Use a secure protocol, e.g., HTTPS</a:t>
            </a: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Need to ensure three properties:</a:t>
            </a:r>
          </a:p>
          <a:p>
            <a:pPr lvl="1"/>
            <a:r>
              <a:rPr lang="en-US">
                <a:solidFill>
                  <a:srgbClr val="FF0000"/>
                </a:solidFill>
                <a:latin typeface="Helvetica" charset="0"/>
                <a:ea typeface="ＭＳ Ｐゴシック" charset="0"/>
              </a:rPr>
              <a:t>Confidentiality</a:t>
            </a:r>
            <a:r>
              <a:rPr lang="en-US">
                <a:latin typeface="Helvetica" charset="0"/>
                <a:ea typeface="ＭＳ Ｐゴシック" charset="0"/>
              </a:rPr>
              <a:t>: an adversary cannot snoop the traffic</a:t>
            </a:r>
          </a:p>
          <a:p>
            <a:pPr lvl="1"/>
            <a:r>
              <a:rPr lang="en-US">
                <a:solidFill>
                  <a:srgbClr val="FF0000"/>
                </a:solidFill>
                <a:latin typeface="Helvetica" charset="0"/>
                <a:ea typeface="ＭＳ Ｐゴシック" charset="0"/>
              </a:rPr>
              <a:t>Authentication</a:t>
            </a:r>
            <a:r>
              <a:rPr lang="en-US">
                <a:latin typeface="Helvetica" charset="0"/>
                <a:ea typeface="ＭＳ Ｐゴシック" charset="0"/>
              </a:rPr>
              <a:t>: make sure you indeed talk with Amazon</a:t>
            </a:r>
          </a:p>
          <a:p>
            <a:pPr lvl="1"/>
            <a:r>
              <a:rPr lang="en-US">
                <a:solidFill>
                  <a:srgbClr val="FF0000"/>
                </a:solidFill>
                <a:latin typeface="Helvetica" charset="0"/>
                <a:ea typeface="ＭＳ Ｐゴシック" charset="0"/>
              </a:rPr>
              <a:t>Integrity</a:t>
            </a:r>
            <a:r>
              <a:rPr lang="en-US">
                <a:latin typeface="Helvetica" charset="0"/>
                <a:ea typeface="ＭＳ Ｐゴシック" charset="0"/>
              </a:rPr>
              <a:t>: an adversary cannot modify the message</a:t>
            </a:r>
          </a:p>
          <a:p>
            <a:pPr lvl="2"/>
            <a:r>
              <a:rPr lang="en-US">
                <a:latin typeface="Helvetica" charset="0"/>
                <a:ea typeface="ＭＳ Ｐゴシック" charset="0"/>
              </a:rPr>
              <a:t>Used for improving authentication performance</a:t>
            </a:r>
          </a:p>
          <a:p>
            <a:pPr lvl="1"/>
            <a:endParaRPr lang="en-US">
              <a:latin typeface="Helvetica" charset="0"/>
              <a:ea typeface="ＭＳ Ｐゴシック" charset="0"/>
            </a:endParaRPr>
          </a:p>
          <a:p>
            <a:r>
              <a:rPr lang="en-US">
                <a:latin typeface="Helvetica" charset="0"/>
                <a:ea typeface="ＭＳ Ｐゴシック" charset="0"/>
                <a:cs typeface="ＭＳ Ｐゴシック" charset="0"/>
              </a:rPr>
              <a:t>Cryptography based solution:</a:t>
            </a:r>
            <a:endParaRPr lang="en-US" i="1">
              <a:latin typeface="Helvetica" charset="0"/>
              <a:ea typeface="ＭＳ Ｐゴシック" charset="0"/>
              <a:cs typeface="ＭＳ Ｐゴシック" charset="0"/>
            </a:endParaRPr>
          </a:p>
          <a:p>
            <a:pPr lvl="1"/>
            <a:r>
              <a:rPr lang="en-US">
                <a:latin typeface="Helvetica" charset="0"/>
                <a:ea typeface="ＭＳ Ｐゴシック" charset="0"/>
              </a:rPr>
              <a:t>General premise: there is a key, possession of which allows decoding, but without which decoding is infeasible</a:t>
            </a:r>
          </a:p>
          <a:p>
            <a:pPr lvl="2">
              <a:buClr>
                <a:schemeClr val="tx2"/>
              </a:buClr>
            </a:pPr>
            <a:r>
              <a:rPr lang="en-US">
                <a:latin typeface="Helvetica" charset="0"/>
                <a:ea typeface="ＭＳ Ｐゴシック" charset="0"/>
              </a:rPr>
              <a:t>Thus, key must be kept </a:t>
            </a:r>
            <a:r>
              <a:rPr lang="en-US">
                <a:solidFill>
                  <a:srgbClr val="0000FF"/>
                </a:solidFill>
                <a:latin typeface="Helvetica" charset="0"/>
                <a:ea typeface="ＭＳ Ｐゴシック" charset="0"/>
              </a:rPr>
              <a:t>secret </a:t>
            </a:r>
            <a:r>
              <a:rPr lang="en-US">
                <a:latin typeface="Helvetica" charset="0"/>
                <a:ea typeface="ＭＳ Ｐゴシック" charset="0"/>
              </a:rPr>
              <a:t>and not </a:t>
            </a:r>
            <a:r>
              <a:rPr lang="en-US">
                <a:solidFill>
                  <a:srgbClr val="0000FF"/>
                </a:solidFill>
                <a:latin typeface="Helvetica" charset="0"/>
                <a:ea typeface="ＭＳ Ｐゴシック" charset="0"/>
              </a:rPr>
              <a:t>guessable</a:t>
            </a:r>
            <a:endParaRPr lang="en-US">
              <a:latin typeface="Helvetica" charset="0"/>
              <a:ea typeface="ＭＳ Ｐゴシック" charset="0"/>
            </a:endParaRPr>
          </a:p>
          <a:p>
            <a:endParaRPr lang="en-US">
              <a:latin typeface="Helvetica" charset="0"/>
              <a:ea typeface="ＭＳ Ｐゴシック" charset="0"/>
              <a:cs typeface="ＭＳ Ｐゴシック" charset="0"/>
            </a:endParaRPr>
          </a:p>
          <a:p>
            <a:pPr lvl="1"/>
            <a:endParaRPr lang="en-US">
              <a:latin typeface="Helvetica" charset="0"/>
              <a:ea typeface="ＭＳ Ｐゴシック" charset="0"/>
            </a:endParaRPr>
          </a:p>
        </p:txBody>
      </p:sp>
    </p:spTree>
    <p:extLst>
      <p:ext uri="{BB962C8B-B14F-4D97-AF65-F5344CB8AC3E}">
        <p14:creationId xmlns:p14="http://schemas.microsoft.com/office/powerpoint/2010/main" val="2729694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Symmetric Keys </a:t>
            </a:r>
          </a:p>
        </p:txBody>
      </p:sp>
      <p:sp>
        <p:nvSpPr>
          <p:cNvPr id="161794" name="Rectangle 3"/>
          <p:cNvSpPr>
            <a:spLocks noGrp="1" noChangeArrowheads="1"/>
          </p:cNvSpPr>
          <p:nvPr>
            <p:ph type="body" idx="1"/>
          </p:nvPr>
        </p:nvSpPr>
        <p:spPr>
          <a:xfrm>
            <a:off x="609600" y="990600"/>
            <a:ext cx="7924800" cy="1447800"/>
          </a:xfrm>
        </p:spPr>
        <p:txBody>
          <a:bodyPr/>
          <a:lstStyle/>
          <a:p>
            <a:r>
              <a:rPr lang="en-US">
                <a:latin typeface="Helvetica" charset="0"/>
                <a:ea typeface="ＭＳ Ｐゴシック" charset="0"/>
                <a:cs typeface="ＭＳ Ｐゴシック" charset="0"/>
              </a:rPr>
              <a:t>Sender and receiver use the same key for encryption and decryption</a:t>
            </a:r>
          </a:p>
          <a:p>
            <a:r>
              <a:rPr lang="en-US">
                <a:latin typeface="Helvetica" charset="0"/>
                <a:ea typeface="ＭＳ Ｐゴシック" charset="0"/>
                <a:cs typeface="ＭＳ Ｐゴシック" charset="0"/>
              </a:rPr>
              <a:t>Examples: AES128, DES, 3DES</a:t>
            </a:r>
          </a:p>
        </p:txBody>
      </p:sp>
      <p:grpSp>
        <p:nvGrpSpPr>
          <p:cNvPr id="161795" name="Group 4"/>
          <p:cNvGrpSpPr>
            <a:grpSpLocks/>
          </p:cNvGrpSpPr>
          <p:nvPr/>
        </p:nvGrpSpPr>
        <p:grpSpPr bwMode="auto">
          <a:xfrm>
            <a:off x="1066800" y="2681288"/>
            <a:ext cx="7315200" cy="2881312"/>
            <a:chOff x="720" y="1584"/>
            <a:chExt cx="4320" cy="1527"/>
          </a:xfrm>
        </p:grpSpPr>
        <p:sp>
          <p:nvSpPr>
            <p:cNvPr id="161796" name="Oval 5"/>
            <p:cNvSpPr>
              <a:spLocks noChangeArrowheads="1"/>
            </p:cNvSpPr>
            <p:nvPr/>
          </p:nvSpPr>
          <p:spPr bwMode="auto">
            <a:xfrm>
              <a:off x="720" y="2247"/>
              <a:ext cx="1008" cy="528"/>
            </a:xfrm>
            <a:prstGeom prst="ellipse">
              <a:avLst/>
            </a:prstGeom>
            <a:solidFill>
              <a:srgbClr val="FFFF99"/>
            </a:solidFill>
            <a:ln w="12700">
              <a:solidFill>
                <a:schemeClr val="tx1"/>
              </a:solidFill>
              <a:round/>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grpSp>
          <p:nvGrpSpPr>
            <p:cNvPr id="161797" name="Group 6"/>
            <p:cNvGrpSpPr>
              <a:grpSpLocks/>
            </p:cNvGrpSpPr>
            <p:nvPr/>
          </p:nvGrpSpPr>
          <p:grpSpPr bwMode="auto">
            <a:xfrm>
              <a:off x="1968" y="2151"/>
              <a:ext cx="1920" cy="960"/>
              <a:chOff x="1719" y="1709"/>
              <a:chExt cx="1775" cy="1123"/>
            </a:xfrm>
          </p:grpSpPr>
          <p:sp>
            <p:nvSpPr>
              <p:cNvPr id="161808" name="Oval 7"/>
              <p:cNvSpPr>
                <a:spLocks noChangeArrowheads="1"/>
              </p:cNvSpPr>
              <p:nvPr/>
            </p:nvSpPr>
            <p:spPr bwMode="auto">
              <a:xfrm>
                <a:off x="2109" y="1709"/>
                <a:ext cx="736" cy="345"/>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61809" name="Oval 8"/>
              <p:cNvSpPr>
                <a:spLocks noChangeArrowheads="1"/>
              </p:cNvSpPr>
              <p:nvPr/>
            </p:nvSpPr>
            <p:spPr bwMode="auto">
              <a:xfrm>
                <a:off x="2542" y="1752"/>
                <a:ext cx="692" cy="346"/>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61810" name="Oval 9"/>
              <p:cNvSpPr>
                <a:spLocks noChangeArrowheads="1"/>
              </p:cNvSpPr>
              <p:nvPr/>
            </p:nvSpPr>
            <p:spPr bwMode="auto">
              <a:xfrm>
                <a:off x="2715" y="1925"/>
                <a:ext cx="692" cy="345"/>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Helvetica" charset="0"/>
                  <a:ea typeface="ＭＳ Ｐゴシック" charset="0"/>
                  <a:cs typeface="Helvetica" charset="0"/>
                </a:endParaRPr>
              </a:p>
            </p:txBody>
          </p:sp>
          <p:sp>
            <p:nvSpPr>
              <p:cNvPr id="161811" name="Oval 10"/>
              <p:cNvSpPr>
                <a:spLocks noChangeArrowheads="1"/>
              </p:cNvSpPr>
              <p:nvPr/>
            </p:nvSpPr>
            <p:spPr bwMode="auto">
              <a:xfrm>
                <a:off x="2801" y="2141"/>
                <a:ext cx="693" cy="518"/>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Helvetica" charset="0"/>
                  <a:ea typeface="ＭＳ Ｐゴシック" charset="0"/>
                  <a:cs typeface="Helvetica" charset="0"/>
                </a:endParaRPr>
              </a:p>
            </p:txBody>
          </p:sp>
          <p:sp>
            <p:nvSpPr>
              <p:cNvPr id="161812" name="Oval 11"/>
              <p:cNvSpPr>
                <a:spLocks noChangeArrowheads="1"/>
              </p:cNvSpPr>
              <p:nvPr/>
            </p:nvSpPr>
            <p:spPr bwMode="auto">
              <a:xfrm>
                <a:off x="2412" y="2270"/>
                <a:ext cx="692" cy="562"/>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Helvetica" charset="0"/>
                  <a:ea typeface="ＭＳ Ｐゴシック" charset="0"/>
                  <a:cs typeface="Helvetica" charset="0"/>
                </a:endParaRPr>
              </a:p>
            </p:txBody>
          </p:sp>
          <p:sp>
            <p:nvSpPr>
              <p:cNvPr id="161813" name="Oval 12"/>
              <p:cNvSpPr>
                <a:spLocks noChangeArrowheads="1"/>
              </p:cNvSpPr>
              <p:nvPr/>
            </p:nvSpPr>
            <p:spPr bwMode="auto">
              <a:xfrm>
                <a:off x="1935" y="2141"/>
                <a:ext cx="693" cy="648"/>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Helvetica" charset="0"/>
                  <a:ea typeface="ＭＳ Ｐゴシック" charset="0"/>
                  <a:cs typeface="Helvetica" charset="0"/>
                </a:endParaRPr>
              </a:p>
            </p:txBody>
          </p:sp>
          <p:sp>
            <p:nvSpPr>
              <p:cNvPr id="161814" name="Oval 13"/>
              <p:cNvSpPr>
                <a:spLocks noChangeArrowheads="1"/>
              </p:cNvSpPr>
              <p:nvPr/>
            </p:nvSpPr>
            <p:spPr bwMode="auto">
              <a:xfrm>
                <a:off x="1719" y="1838"/>
                <a:ext cx="693" cy="605"/>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Helvetica" charset="0"/>
                  <a:ea typeface="ＭＳ Ｐゴシック" charset="0"/>
                  <a:cs typeface="Helvetica" charset="0"/>
                </a:endParaRPr>
              </a:p>
            </p:txBody>
          </p:sp>
          <p:sp>
            <p:nvSpPr>
              <p:cNvPr id="161815" name="Freeform 14"/>
              <p:cNvSpPr>
                <a:spLocks/>
              </p:cNvSpPr>
              <p:nvPr/>
            </p:nvSpPr>
            <p:spPr bwMode="auto">
              <a:xfrm>
                <a:off x="1893" y="1753"/>
                <a:ext cx="1470" cy="1037"/>
              </a:xfrm>
              <a:custGeom>
                <a:avLst/>
                <a:gdLst>
                  <a:gd name="T0" fmla="*/ 10 w 1632"/>
                  <a:gd name="T1" fmla="*/ 37 h 1152"/>
                  <a:gd name="T2" fmla="*/ 72 w 1632"/>
                  <a:gd name="T3" fmla="*/ 10 h 1152"/>
                  <a:gd name="T4" fmla="*/ 126 w 1632"/>
                  <a:gd name="T5" fmla="*/ 0 h 1152"/>
                  <a:gd name="T6" fmla="*/ 234 w 1632"/>
                  <a:gd name="T7" fmla="*/ 10 h 1152"/>
                  <a:gd name="T8" fmla="*/ 270 w 1632"/>
                  <a:gd name="T9" fmla="*/ 27 h 1152"/>
                  <a:gd name="T10" fmla="*/ 289 w 1632"/>
                  <a:gd name="T11" fmla="*/ 62 h 1152"/>
                  <a:gd name="T12" fmla="*/ 306 w 1632"/>
                  <a:gd name="T13" fmla="*/ 71 h 1152"/>
                  <a:gd name="T14" fmla="*/ 289 w 1632"/>
                  <a:gd name="T15" fmla="*/ 169 h 1152"/>
                  <a:gd name="T16" fmla="*/ 171 w 1632"/>
                  <a:gd name="T17" fmla="*/ 214 h 1152"/>
                  <a:gd name="T18" fmla="*/ 54 w 1632"/>
                  <a:gd name="T19" fmla="*/ 179 h 1152"/>
                  <a:gd name="T20" fmla="*/ 18 w 1632"/>
                  <a:gd name="T21" fmla="*/ 142 h 1152"/>
                  <a:gd name="T22" fmla="*/ 0 w 1632"/>
                  <a:gd name="T23" fmla="*/ 134 h 1152"/>
                  <a:gd name="T24" fmla="*/ 10 w 1632"/>
                  <a:gd name="T25" fmla="*/ 37 h 1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2"/>
                  <a:gd name="T40" fmla="*/ 0 h 1152"/>
                  <a:gd name="T41" fmla="*/ 1632 w 1632"/>
                  <a:gd name="T42" fmla="*/ 1152 h 1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2" h="1152">
                    <a:moveTo>
                      <a:pt x="48" y="192"/>
                    </a:moveTo>
                    <a:lnTo>
                      <a:pt x="384" y="48"/>
                    </a:lnTo>
                    <a:lnTo>
                      <a:pt x="672" y="0"/>
                    </a:lnTo>
                    <a:lnTo>
                      <a:pt x="1248" y="48"/>
                    </a:lnTo>
                    <a:lnTo>
                      <a:pt x="1440" y="144"/>
                    </a:lnTo>
                    <a:lnTo>
                      <a:pt x="1536" y="336"/>
                    </a:lnTo>
                    <a:lnTo>
                      <a:pt x="1632" y="384"/>
                    </a:lnTo>
                    <a:lnTo>
                      <a:pt x="1536" y="912"/>
                    </a:lnTo>
                    <a:lnTo>
                      <a:pt x="912" y="1152"/>
                    </a:lnTo>
                    <a:lnTo>
                      <a:pt x="288" y="960"/>
                    </a:lnTo>
                    <a:lnTo>
                      <a:pt x="96" y="768"/>
                    </a:lnTo>
                    <a:lnTo>
                      <a:pt x="0" y="720"/>
                    </a:lnTo>
                    <a:lnTo>
                      <a:pt x="48" y="19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161798" name="Text Box 15"/>
            <p:cNvSpPr txBox="1">
              <a:spLocks noChangeArrowheads="1"/>
            </p:cNvSpPr>
            <p:nvPr/>
          </p:nvSpPr>
          <p:spPr bwMode="auto">
            <a:xfrm>
              <a:off x="2499" y="2199"/>
              <a:ext cx="71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Internet</a:t>
              </a:r>
            </a:p>
          </p:txBody>
        </p:sp>
        <p:sp>
          <p:nvSpPr>
            <p:cNvPr id="161799" name="Text Box 16"/>
            <p:cNvSpPr txBox="1">
              <a:spLocks noChangeArrowheads="1"/>
            </p:cNvSpPr>
            <p:nvPr/>
          </p:nvSpPr>
          <p:spPr bwMode="auto">
            <a:xfrm>
              <a:off x="796" y="2319"/>
              <a:ext cx="850"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smtClean="0">
                  <a:solidFill>
                    <a:srgbClr val="000000"/>
                  </a:solidFill>
                  <a:latin typeface="Helvetica" charset="0"/>
                  <a:cs typeface="Helvetica" charset="0"/>
                </a:rPr>
                <a:t>Encrypt with</a:t>
              </a:r>
            </a:p>
            <a:p>
              <a:pPr defTabSz="914400" eaLnBrk="1" fontAlgn="base" hangingPunct="1">
                <a:spcBef>
                  <a:spcPct val="0"/>
                </a:spcBef>
                <a:spcAft>
                  <a:spcPct val="0"/>
                </a:spcAft>
              </a:pPr>
              <a:r>
                <a:rPr lang="en-US" sz="1800" smtClean="0">
                  <a:solidFill>
                    <a:srgbClr val="FF0000"/>
                  </a:solidFill>
                  <a:latin typeface="Helvetica" charset="0"/>
                  <a:cs typeface="Helvetica" charset="0"/>
                </a:rPr>
                <a:t>secret</a:t>
              </a:r>
              <a:r>
                <a:rPr lang="en-US" sz="1800" b="0" smtClean="0">
                  <a:solidFill>
                    <a:srgbClr val="000000"/>
                  </a:solidFill>
                  <a:latin typeface="Helvetica" charset="0"/>
                  <a:cs typeface="Helvetica" charset="0"/>
                </a:rPr>
                <a:t> key</a:t>
              </a:r>
            </a:p>
          </p:txBody>
        </p:sp>
        <p:sp>
          <p:nvSpPr>
            <p:cNvPr id="161800" name="Oval 17"/>
            <p:cNvSpPr>
              <a:spLocks noChangeArrowheads="1"/>
            </p:cNvSpPr>
            <p:nvPr/>
          </p:nvSpPr>
          <p:spPr bwMode="auto">
            <a:xfrm>
              <a:off x="4032" y="2247"/>
              <a:ext cx="1008" cy="528"/>
            </a:xfrm>
            <a:prstGeom prst="ellipse">
              <a:avLst/>
            </a:prstGeom>
            <a:solidFill>
              <a:srgbClr val="FFFF99"/>
            </a:solidFill>
            <a:ln w="12700">
              <a:solidFill>
                <a:schemeClr val="tx1"/>
              </a:solidFill>
              <a:round/>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61801" name="Text Box 18"/>
            <p:cNvSpPr txBox="1">
              <a:spLocks noChangeArrowheads="1"/>
            </p:cNvSpPr>
            <p:nvPr/>
          </p:nvSpPr>
          <p:spPr bwMode="auto">
            <a:xfrm>
              <a:off x="4104" y="2319"/>
              <a:ext cx="850"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smtClean="0">
                  <a:solidFill>
                    <a:srgbClr val="000000"/>
                  </a:solidFill>
                  <a:latin typeface="Helvetica" charset="0"/>
                  <a:cs typeface="Helvetica" charset="0"/>
                </a:rPr>
                <a:t>Decrypt with</a:t>
              </a:r>
            </a:p>
            <a:p>
              <a:pPr defTabSz="914400" eaLnBrk="1" fontAlgn="base" hangingPunct="1">
                <a:spcBef>
                  <a:spcPct val="0"/>
                </a:spcBef>
                <a:spcAft>
                  <a:spcPct val="0"/>
                </a:spcAft>
              </a:pPr>
              <a:r>
                <a:rPr lang="en-US" sz="1800" smtClean="0">
                  <a:solidFill>
                    <a:srgbClr val="FF0000"/>
                  </a:solidFill>
                  <a:latin typeface="Helvetica" charset="0"/>
                  <a:cs typeface="Helvetica" charset="0"/>
                </a:rPr>
                <a:t>secret</a:t>
              </a:r>
              <a:r>
                <a:rPr lang="en-US" sz="1800" b="0" smtClean="0">
                  <a:solidFill>
                    <a:srgbClr val="000000"/>
                  </a:solidFill>
                  <a:latin typeface="Helvetica" charset="0"/>
                  <a:cs typeface="Helvetica" charset="0"/>
                </a:rPr>
                <a:t> key</a:t>
              </a:r>
            </a:p>
          </p:txBody>
        </p:sp>
        <p:sp>
          <p:nvSpPr>
            <p:cNvPr id="161802" name="Text Box 19"/>
            <p:cNvSpPr txBox="1">
              <a:spLocks noChangeArrowheads="1"/>
            </p:cNvSpPr>
            <p:nvPr/>
          </p:nvSpPr>
          <p:spPr bwMode="auto">
            <a:xfrm>
              <a:off x="885" y="1586"/>
              <a:ext cx="1128"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Plaintext (m)</a:t>
              </a:r>
              <a:endParaRPr lang="en-US" sz="1800" b="0" smtClean="0">
                <a:solidFill>
                  <a:srgbClr val="000000"/>
                </a:solidFill>
                <a:latin typeface="Helvetica" charset="0"/>
                <a:cs typeface="Helvetica" charset="0"/>
              </a:endParaRPr>
            </a:p>
          </p:txBody>
        </p:sp>
        <p:sp>
          <p:nvSpPr>
            <p:cNvPr id="161803" name="Text Box 20"/>
            <p:cNvSpPr txBox="1">
              <a:spLocks noChangeArrowheads="1"/>
            </p:cNvSpPr>
            <p:nvPr/>
          </p:nvSpPr>
          <p:spPr bwMode="auto">
            <a:xfrm>
              <a:off x="4230" y="1584"/>
              <a:ext cx="44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smtClean="0">
                  <a:solidFill>
                    <a:srgbClr val="000000"/>
                  </a:solidFill>
                  <a:latin typeface="Helvetica" charset="0"/>
                  <a:cs typeface="Helvetica" charset="0"/>
                </a:rPr>
                <a:t>      m</a:t>
              </a:r>
            </a:p>
          </p:txBody>
        </p:sp>
        <p:sp>
          <p:nvSpPr>
            <p:cNvPr id="161804" name="Line 21"/>
            <p:cNvSpPr>
              <a:spLocks noChangeShapeType="1"/>
            </p:cNvSpPr>
            <p:nvPr/>
          </p:nvSpPr>
          <p:spPr bwMode="auto">
            <a:xfrm>
              <a:off x="1200" y="1815"/>
              <a:ext cx="0" cy="43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61805" name="Freeform 22"/>
            <p:cNvSpPr>
              <a:spLocks/>
            </p:cNvSpPr>
            <p:nvPr/>
          </p:nvSpPr>
          <p:spPr bwMode="auto">
            <a:xfrm>
              <a:off x="1200" y="2775"/>
              <a:ext cx="3360" cy="144"/>
            </a:xfrm>
            <a:custGeom>
              <a:avLst/>
              <a:gdLst>
                <a:gd name="T0" fmla="*/ 0 w 3360"/>
                <a:gd name="T1" fmla="*/ 0 h 144"/>
                <a:gd name="T2" fmla="*/ 0 w 3360"/>
                <a:gd name="T3" fmla="*/ 144 h 144"/>
                <a:gd name="T4" fmla="*/ 3360 w 3360"/>
                <a:gd name="T5" fmla="*/ 144 h 144"/>
                <a:gd name="T6" fmla="*/ 3360 w 3360"/>
                <a:gd name="T7" fmla="*/ 0 h 144"/>
                <a:gd name="T8" fmla="*/ 0 60000 65536"/>
                <a:gd name="T9" fmla="*/ 0 60000 65536"/>
                <a:gd name="T10" fmla="*/ 0 60000 65536"/>
                <a:gd name="T11" fmla="*/ 0 60000 65536"/>
                <a:gd name="T12" fmla="*/ 0 w 3360"/>
                <a:gd name="T13" fmla="*/ 0 h 144"/>
                <a:gd name="T14" fmla="*/ 3360 w 3360"/>
                <a:gd name="T15" fmla="*/ 144 h 144"/>
              </a:gdLst>
              <a:ahLst/>
              <a:cxnLst>
                <a:cxn ang="T8">
                  <a:pos x="T0" y="T1"/>
                </a:cxn>
                <a:cxn ang="T9">
                  <a:pos x="T2" y="T3"/>
                </a:cxn>
                <a:cxn ang="T10">
                  <a:pos x="T4" y="T5"/>
                </a:cxn>
                <a:cxn ang="T11">
                  <a:pos x="T6" y="T7"/>
                </a:cxn>
              </a:cxnLst>
              <a:rect l="T12" t="T13" r="T14" b="T15"/>
              <a:pathLst>
                <a:path w="3360" h="144">
                  <a:moveTo>
                    <a:pt x="0" y="0"/>
                  </a:moveTo>
                  <a:lnTo>
                    <a:pt x="0" y="144"/>
                  </a:lnTo>
                  <a:lnTo>
                    <a:pt x="3360" y="144"/>
                  </a:lnTo>
                  <a:lnTo>
                    <a:pt x="3360" y="0"/>
                  </a:ln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61806" name="Line 23"/>
            <p:cNvSpPr>
              <a:spLocks noChangeShapeType="1"/>
            </p:cNvSpPr>
            <p:nvPr/>
          </p:nvSpPr>
          <p:spPr bwMode="auto">
            <a:xfrm flipV="1">
              <a:off x="4560" y="1767"/>
              <a:ext cx="0" cy="4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61807" name="Text Box 24"/>
            <p:cNvSpPr txBox="1">
              <a:spLocks noChangeArrowheads="1"/>
            </p:cNvSpPr>
            <p:nvPr/>
          </p:nvSpPr>
          <p:spPr bwMode="auto">
            <a:xfrm>
              <a:off x="2439" y="2703"/>
              <a:ext cx="72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smtClean="0">
                  <a:solidFill>
                    <a:srgbClr val="000000"/>
                  </a:solidFill>
                  <a:latin typeface="Helvetica" charset="0"/>
                  <a:cs typeface="Helvetica" charset="0"/>
                </a:rPr>
                <a:t>Ciphertext</a:t>
              </a:r>
            </a:p>
          </p:txBody>
        </p:sp>
      </p:grpSp>
    </p:spTree>
    <p:extLst>
      <p:ext uri="{BB962C8B-B14F-4D97-AF65-F5344CB8AC3E}">
        <p14:creationId xmlns:p14="http://schemas.microsoft.com/office/powerpoint/2010/main" val="806839030"/>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Public Key / Asymmetric Encryption</a:t>
            </a:r>
          </a:p>
        </p:txBody>
      </p:sp>
      <p:sp>
        <p:nvSpPr>
          <p:cNvPr id="163842" name="Rectangle 3"/>
          <p:cNvSpPr>
            <a:spLocks noGrp="1" noChangeArrowheads="1"/>
          </p:cNvSpPr>
          <p:nvPr>
            <p:ph type="body" idx="1"/>
          </p:nvPr>
        </p:nvSpPr>
        <p:spPr>
          <a:xfrm>
            <a:off x="457200" y="852488"/>
            <a:ext cx="8229600" cy="4411662"/>
          </a:xfrm>
        </p:spPr>
        <p:txBody>
          <a:bodyPr/>
          <a:lstStyle/>
          <a:p>
            <a:r>
              <a:rPr lang="en-US">
                <a:latin typeface="Helvetica" charset="0"/>
                <a:ea typeface="ＭＳ Ｐゴシック" charset="0"/>
                <a:cs typeface="ＭＳ Ｐゴシック" charset="0"/>
              </a:rPr>
              <a:t>Sender uses receiver’s </a:t>
            </a:r>
            <a:r>
              <a:rPr lang="en-US">
                <a:solidFill>
                  <a:srgbClr val="FF0000"/>
                </a:solidFill>
                <a:latin typeface="Helvetica" charset="0"/>
                <a:ea typeface="ＭＳ Ｐゴシック" charset="0"/>
                <a:cs typeface="ＭＳ Ｐゴシック" charset="0"/>
              </a:rPr>
              <a:t>public</a:t>
            </a:r>
            <a:r>
              <a:rPr lang="en-US">
                <a:latin typeface="Helvetica" charset="0"/>
                <a:ea typeface="ＭＳ Ｐゴシック" charset="0"/>
                <a:cs typeface="ＭＳ Ｐゴシック" charset="0"/>
              </a:rPr>
              <a:t> key</a:t>
            </a:r>
          </a:p>
          <a:p>
            <a:pPr lvl="1"/>
            <a:r>
              <a:rPr lang="en-US">
                <a:latin typeface="Helvetica" charset="0"/>
                <a:ea typeface="ＭＳ Ｐゴシック" charset="0"/>
              </a:rPr>
              <a:t>Advertised to everyone</a:t>
            </a:r>
          </a:p>
          <a:p>
            <a:r>
              <a:rPr lang="en-US">
                <a:latin typeface="Helvetica" charset="0"/>
                <a:ea typeface="ＭＳ Ｐゴシック" charset="0"/>
                <a:cs typeface="ＭＳ Ｐゴシック" charset="0"/>
              </a:rPr>
              <a:t>Receiver uses complementary </a:t>
            </a:r>
            <a:r>
              <a:rPr lang="en-US">
                <a:solidFill>
                  <a:srgbClr val="FF0000"/>
                </a:solidFill>
                <a:latin typeface="Helvetica" charset="0"/>
                <a:ea typeface="ＭＳ Ｐゴシック" charset="0"/>
                <a:cs typeface="ＭＳ Ｐゴシック" charset="0"/>
              </a:rPr>
              <a:t>private</a:t>
            </a:r>
            <a:r>
              <a:rPr lang="en-US">
                <a:latin typeface="Helvetica" charset="0"/>
                <a:ea typeface="ＭＳ Ｐゴシック" charset="0"/>
                <a:cs typeface="ＭＳ Ｐゴシック" charset="0"/>
              </a:rPr>
              <a:t> key</a:t>
            </a:r>
          </a:p>
          <a:p>
            <a:pPr lvl="1"/>
            <a:r>
              <a:rPr lang="en-US">
                <a:latin typeface="Helvetica" charset="0"/>
                <a:ea typeface="ＭＳ Ｐゴシック" charset="0"/>
              </a:rPr>
              <a:t>Must be kept secret</a:t>
            </a:r>
          </a:p>
          <a:p>
            <a:r>
              <a:rPr lang="en-US">
                <a:latin typeface="Helvetica" charset="0"/>
                <a:ea typeface="ＭＳ Ｐゴシック" charset="0"/>
                <a:cs typeface="ＭＳ Ｐゴシック" charset="0"/>
              </a:rPr>
              <a:t>Example: RSA</a:t>
            </a:r>
          </a:p>
        </p:txBody>
      </p:sp>
      <p:grpSp>
        <p:nvGrpSpPr>
          <p:cNvPr id="163843" name="Group 4"/>
          <p:cNvGrpSpPr>
            <a:grpSpLocks/>
          </p:cNvGrpSpPr>
          <p:nvPr/>
        </p:nvGrpSpPr>
        <p:grpSpPr bwMode="auto">
          <a:xfrm>
            <a:off x="914400" y="2986088"/>
            <a:ext cx="7315200" cy="3033712"/>
            <a:chOff x="720" y="1929"/>
            <a:chExt cx="4320" cy="1527"/>
          </a:xfrm>
        </p:grpSpPr>
        <p:sp>
          <p:nvSpPr>
            <p:cNvPr id="163844" name="Oval 5"/>
            <p:cNvSpPr>
              <a:spLocks noChangeArrowheads="1"/>
            </p:cNvSpPr>
            <p:nvPr/>
          </p:nvSpPr>
          <p:spPr bwMode="auto">
            <a:xfrm>
              <a:off x="720" y="2592"/>
              <a:ext cx="1008" cy="528"/>
            </a:xfrm>
            <a:prstGeom prst="ellipse">
              <a:avLst/>
            </a:prstGeom>
            <a:solidFill>
              <a:srgbClr val="FFFF99"/>
            </a:solidFill>
            <a:ln w="12700">
              <a:solidFill>
                <a:schemeClr val="tx1"/>
              </a:solidFill>
              <a:round/>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nvGrpSpPr>
            <p:cNvPr id="163845" name="Group 6"/>
            <p:cNvGrpSpPr>
              <a:grpSpLocks/>
            </p:cNvGrpSpPr>
            <p:nvPr/>
          </p:nvGrpSpPr>
          <p:grpSpPr bwMode="auto">
            <a:xfrm>
              <a:off x="1968" y="2496"/>
              <a:ext cx="1920" cy="960"/>
              <a:chOff x="1719" y="1709"/>
              <a:chExt cx="1775" cy="1123"/>
            </a:xfrm>
          </p:grpSpPr>
          <p:sp>
            <p:nvSpPr>
              <p:cNvPr id="163856" name="Oval 7"/>
              <p:cNvSpPr>
                <a:spLocks noChangeArrowheads="1"/>
              </p:cNvSpPr>
              <p:nvPr/>
            </p:nvSpPr>
            <p:spPr bwMode="auto">
              <a:xfrm>
                <a:off x="2109" y="1709"/>
                <a:ext cx="736" cy="345"/>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63857" name="Oval 8"/>
              <p:cNvSpPr>
                <a:spLocks noChangeArrowheads="1"/>
              </p:cNvSpPr>
              <p:nvPr/>
            </p:nvSpPr>
            <p:spPr bwMode="auto">
              <a:xfrm>
                <a:off x="2542" y="1752"/>
                <a:ext cx="692" cy="346"/>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63858" name="Oval 9"/>
              <p:cNvSpPr>
                <a:spLocks noChangeArrowheads="1"/>
              </p:cNvSpPr>
              <p:nvPr/>
            </p:nvSpPr>
            <p:spPr bwMode="auto">
              <a:xfrm>
                <a:off x="2715" y="1925"/>
                <a:ext cx="692" cy="345"/>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163859" name="Oval 10"/>
              <p:cNvSpPr>
                <a:spLocks noChangeArrowheads="1"/>
              </p:cNvSpPr>
              <p:nvPr/>
            </p:nvSpPr>
            <p:spPr bwMode="auto">
              <a:xfrm>
                <a:off x="2801" y="2141"/>
                <a:ext cx="693" cy="518"/>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163860" name="Oval 11"/>
              <p:cNvSpPr>
                <a:spLocks noChangeArrowheads="1"/>
              </p:cNvSpPr>
              <p:nvPr/>
            </p:nvSpPr>
            <p:spPr bwMode="auto">
              <a:xfrm>
                <a:off x="2412" y="2270"/>
                <a:ext cx="692" cy="562"/>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163861" name="Oval 12"/>
              <p:cNvSpPr>
                <a:spLocks noChangeArrowheads="1"/>
              </p:cNvSpPr>
              <p:nvPr/>
            </p:nvSpPr>
            <p:spPr bwMode="auto">
              <a:xfrm>
                <a:off x="1935" y="2141"/>
                <a:ext cx="693" cy="648"/>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163862" name="Oval 13"/>
              <p:cNvSpPr>
                <a:spLocks noChangeArrowheads="1"/>
              </p:cNvSpPr>
              <p:nvPr/>
            </p:nvSpPr>
            <p:spPr bwMode="auto">
              <a:xfrm>
                <a:off x="1719" y="1838"/>
                <a:ext cx="693" cy="605"/>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163863" name="Freeform 14"/>
              <p:cNvSpPr>
                <a:spLocks/>
              </p:cNvSpPr>
              <p:nvPr/>
            </p:nvSpPr>
            <p:spPr bwMode="auto">
              <a:xfrm>
                <a:off x="1893" y="1753"/>
                <a:ext cx="1470" cy="1037"/>
              </a:xfrm>
              <a:custGeom>
                <a:avLst/>
                <a:gdLst>
                  <a:gd name="T0" fmla="*/ 10 w 1632"/>
                  <a:gd name="T1" fmla="*/ 37 h 1152"/>
                  <a:gd name="T2" fmla="*/ 72 w 1632"/>
                  <a:gd name="T3" fmla="*/ 10 h 1152"/>
                  <a:gd name="T4" fmla="*/ 126 w 1632"/>
                  <a:gd name="T5" fmla="*/ 0 h 1152"/>
                  <a:gd name="T6" fmla="*/ 234 w 1632"/>
                  <a:gd name="T7" fmla="*/ 10 h 1152"/>
                  <a:gd name="T8" fmla="*/ 270 w 1632"/>
                  <a:gd name="T9" fmla="*/ 27 h 1152"/>
                  <a:gd name="T10" fmla="*/ 289 w 1632"/>
                  <a:gd name="T11" fmla="*/ 62 h 1152"/>
                  <a:gd name="T12" fmla="*/ 306 w 1632"/>
                  <a:gd name="T13" fmla="*/ 71 h 1152"/>
                  <a:gd name="T14" fmla="*/ 289 w 1632"/>
                  <a:gd name="T15" fmla="*/ 169 h 1152"/>
                  <a:gd name="T16" fmla="*/ 171 w 1632"/>
                  <a:gd name="T17" fmla="*/ 214 h 1152"/>
                  <a:gd name="T18" fmla="*/ 54 w 1632"/>
                  <a:gd name="T19" fmla="*/ 179 h 1152"/>
                  <a:gd name="T20" fmla="*/ 18 w 1632"/>
                  <a:gd name="T21" fmla="*/ 142 h 1152"/>
                  <a:gd name="T22" fmla="*/ 0 w 1632"/>
                  <a:gd name="T23" fmla="*/ 134 h 1152"/>
                  <a:gd name="T24" fmla="*/ 10 w 1632"/>
                  <a:gd name="T25" fmla="*/ 37 h 1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2"/>
                  <a:gd name="T40" fmla="*/ 0 h 1152"/>
                  <a:gd name="T41" fmla="*/ 1632 w 1632"/>
                  <a:gd name="T42" fmla="*/ 1152 h 1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2" h="1152">
                    <a:moveTo>
                      <a:pt x="48" y="192"/>
                    </a:moveTo>
                    <a:lnTo>
                      <a:pt x="384" y="48"/>
                    </a:lnTo>
                    <a:lnTo>
                      <a:pt x="672" y="0"/>
                    </a:lnTo>
                    <a:lnTo>
                      <a:pt x="1248" y="48"/>
                    </a:lnTo>
                    <a:lnTo>
                      <a:pt x="1440" y="144"/>
                    </a:lnTo>
                    <a:lnTo>
                      <a:pt x="1536" y="336"/>
                    </a:lnTo>
                    <a:lnTo>
                      <a:pt x="1632" y="384"/>
                    </a:lnTo>
                    <a:lnTo>
                      <a:pt x="1536" y="912"/>
                    </a:lnTo>
                    <a:lnTo>
                      <a:pt x="912" y="1152"/>
                    </a:lnTo>
                    <a:lnTo>
                      <a:pt x="288" y="960"/>
                    </a:lnTo>
                    <a:lnTo>
                      <a:pt x="96" y="768"/>
                    </a:lnTo>
                    <a:lnTo>
                      <a:pt x="0" y="720"/>
                    </a:lnTo>
                    <a:lnTo>
                      <a:pt x="48" y="19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163846" name="Text Box 15"/>
            <p:cNvSpPr txBox="1">
              <a:spLocks noChangeArrowheads="1"/>
            </p:cNvSpPr>
            <p:nvPr/>
          </p:nvSpPr>
          <p:spPr bwMode="auto">
            <a:xfrm>
              <a:off x="2499" y="2544"/>
              <a:ext cx="71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Arial" charset="0"/>
                </a:rPr>
                <a:t>Internet</a:t>
              </a:r>
            </a:p>
          </p:txBody>
        </p:sp>
        <p:sp>
          <p:nvSpPr>
            <p:cNvPr id="163847" name="Text Box 16"/>
            <p:cNvSpPr txBox="1">
              <a:spLocks noChangeArrowheads="1"/>
            </p:cNvSpPr>
            <p:nvPr/>
          </p:nvSpPr>
          <p:spPr bwMode="auto">
            <a:xfrm>
              <a:off x="792" y="2664"/>
              <a:ext cx="8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smtClean="0">
                  <a:solidFill>
                    <a:srgbClr val="000000"/>
                  </a:solidFill>
                  <a:latin typeface="Arial" charset="0"/>
                </a:rPr>
                <a:t>Encrypt with</a:t>
              </a:r>
            </a:p>
            <a:p>
              <a:pPr defTabSz="914400" eaLnBrk="1" fontAlgn="base" hangingPunct="1">
                <a:spcBef>
                  <a:spcPct val="0"/>
                </a:spcBef>
                <a:spcAft>
                  <a:spcPct val="0"/>
                </a:spcAft>
              </a:pPr>
              <a:r>
                <a:rPr lang="en-US" sz="1800" smtClean="0">
                  <a:solidFill>
                    <a:srgbClr val="FF0000"/>
                  </a:solidFill>
                  <a:latin typeface="Arial" charset="0"/>
                </a:rPr>
                <a:t>public</a:t>
              </a:r>
              <a:r>
                <a:rPr lang="en-US" sz="1800" b="0" smtClean="0">
                  <a:solidFill>
                    <a:srgbClr val="000000"/>
                  </a:solidFill>
                  <a:latin typeface="Arial" charset="0"/>
                </a:rPr>
                <a:t> key</a:t>
              </a:r>
            </a:p>
          </p:txBody>
        </p:sp>
        <p:sp>
          <p:nvSpPr>
            <p:cNvPr id="163848" name="Oval 17"/>
            <p:cNvSpPr>
              <a:spLocks noChangeArrowheads="1"/>
            </p:cNvSpPr>
            <p:nvPr/>
          </p:nvSpPr>
          <p:spPr bwMode="auto">
            <a:xfrm>
              <a:off x="4032" y="2592"/>
              <a:ext cx="1008" cy="528"/>
            </a:xfrm>
            <a:prstGeom prst="ellipse">
              <a:avLst/>
            </a:prstGeom>
            <a:solidFill>
              <a:srgbClr val="FFFF99"/>
            </a:solidFill>
            <a:ln w="12700">
              <a:solidFill>
                <a:schemeClr val="tx1"/>
              </a:solidFill>
              <a:round/>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63849" name="Text Box 18"/>
            <p:cNvSpPr txBox="1">
              <a:spLocks noChangeArrowheads="1"/>
            </p:cNvSpPr>
            <p:nvPr/>
          </p:nvSpPr>
          <p:spPr bwMode="auto">
            <a:xfrm>
              <a:off x="4104" y="2664"/>
              <a:ext cx="850"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smtClean="0">
                  <a:solidFill>
                    <a:srgbClr val="000000"/>
                  </a:solidFill>
                  <a:latin typeface="Arial" charset="0"/>
                </a:rPr>
                <a:t>Decrypt with</a:t>
              </a:r>
            </a:p>
            <a:p>
              <a:pPr defTabSz="914400" eaLnBrk="1" fontAlgn="base" hangingPunct="1">
                <a:spcBef>
                  <a:spcPct val="0"/>
                </a:spcBef>
                <a:spcAft>
                  <a:spcPct val="0"/>
                </a:spcAft>
              </a:pPr>
              <a:r>
                <a:rPr lang="en-US" sz="1800" smtClean="0">
                  <a:solidFill>
                    <a:srgbClr val="FF0000"/>
                  </a:solidFill>
                  <a:latin typeface="Arial" charset="0"/>
                </a:rPr>
                <a:t>private</a:t>
              </a:r>
              <a:r>
                <a:rPr lang="en-US" sz="1800" b="0" smtClean="0">
                  <a:solidFill>
                    <a:srgbClr val="000000"/>
                  </a:solidFill>
                  <a:latin typeface="Arial" charset="0"/>
                </a:rPr>
                <a:t> key</a:t>
              </a:r>
            </a:p>
          </p:txBody>
        </p:sp>
        <p:sp>
          <p:nvSpPr>
            <p:cNvPr id="163850" name="Text Box 19"/>
            <p:cNvSpPr txBox="1">
              <a:spLocks noChangeArrowheads="1"/>
            </p:cNvSpPr>
            <p:nvPr/>
          </p:nvSpPr>
          <p:spPr bwMode="auto">
            <a:xfrm>
              <a:off x="885" y="1931"/>
              <a:ext cx="62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smtClean="0">
                  <a:solidFill>
                    <a:srgbClr val="000000"/>
                  </a:solidFill>
                  <a:latin typeface="Arial" charset="0"/>
                </a:rPr>
                <a:t>Plaintext</a:t>
              </a:r>
            </a:p>
          </p:txBody>
        </p:sp>
        <p:sp>
          <p:nvSpPr>
            <p:cNvPr id="163851" name="Text Box 20"/>
            <p:cNvSpPr txBox="1">
              <a:spLocks noChangeArrowheads="1"/>
            </p:cNvSpPr>
            <p:nvPr/>
          </p:nvSpPr>
          <p:spPr bwMode="auto">
            <a:xfrm>
              <a:off x="4230" y="1929"/>
              <a:ext cx="62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smtClean="0">
                  <a:solidFill>
                    <a:srgbClr val="000000"/>
                  </a:solidFill>
                  <a:latin typeface="Arial" charset="0"/>
                </a:rPr>
                <a:t>Plaintext</a:t>
              </a:r>
            </a:p>
          </p:txBody>
        </p:sp>
        <p:sp>
          <p:nvSpPr>
            <p:cNvPr id="163852" name="Line 21"/>
            <p:cNvSpPr>
              <a:spLocks noChangeShapeType="1"/>
            </p:cNvSpPr>
            <p:nvPr/>
          </p:nvSpPr>
          <p:spPr bwMode="auto">
            <a:xfrm>
              <a:off x="1200" y="2160"/>
              <a:ext cx="0" cy="43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63853" name="Freeform 22"/>
            <p:cNvSpPr>
              <a:spLocks/>
            </p:cNvSpPr>
            <p:nvPr/>
          </p:nvSpPr>
          <p:spPr bwMode="auto">
            <a:xfrm>
              <a:off x="1200" y="3120"/>
              <a:ext cx="3360" cy="144"/>
            </a:xfrm>
            <a:custGeom>
              <a:avLst/>
              <a:gdLst>
                <a:gd name="T0" fmla="*/ 0 w 3360"/>
                <a:gd name="T1" fmla="*/ 0 h 144"/>
                <a:gd name="T2" fmla="*/ 0 w 3360"/>
                <a:gd name="T3" fmla="*/ 144 h 144"/>
                <a:gd name="T4" fmla="*/ 3360 w 3360"/>
                <a:gd name="T5" fmla="*/ 144 h 144"/>
                <a:gd name="T6" fmla="*/ 3360 w 3360"/>
                <a:gd name="T7" fmla="*/ 0 h 144"/>
                <a:gd name="T8" fmla="*/ 0 60000 65536"/>
                <a:gd name="T9" fmla="*/ 0 60000 65536"/>
                <a:gd name="T10" fmla="*/ 0 60000 65536"/>
                <a:gd name="T11" fmla="*/ 0 60000 65536"/>
                <a:gd name="T12" fmla="*/ 0 w 3360"/>
                <a:gd name="T13" fmla="*/ 0 h 144"/>
                <a:gd name="T14" fmla="*/ 3360 w 3360"/>
                <a:gd name="T15" fmla="*/ 144 h 144"/>
              </a:gdLst>
              <a:ahLst/>
              <a:cxnLst>
                <a:cxn ang="T8">
                  <a:pos x="T0" y="T1"/>
                </a:cxn>
                <a:cxn ang="T9">
                  <a:pos x="T2" y="T3"/>
                </a:cxn>
                <a:cxn ang="T10">
                  <a:pos x="T4" y="T5"/>
                </a:cxn>
                <a:cxn ang="T11">
                  <a:pos x="T6" y="T7"/>
                </a:cxn>
              </a:cxnLst>
              <a:rect l="T12" t="T13" r="T14" b="T15"/>
              <a:pathLst>
                <a:path w="3360" h="144">
                  <a:moveTo>
                    <a:pt x="0" y="0"/>
                  </a:moveTo>
                  <a:lnTo>
                    <a:pt x="0" y="144"/>
                  </a:lnTo>
                  <a:lnTo>
                    <a:pt x="3360" y="144"/>
                  </a:lnTo>
                  <a:lnTo>
                    <a:pt x="3360" y="0"/>
                  </a:ln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63854" name="Line 23"/>
            <p:cNvSpPr>
              <a:spLocks noChangeShapeType="1"/>
            </p:cNvSpPr>
            <p:nvPr/>
          </p:nvSpPr>
          <p:spPr bwMode="auto">
            <a:xfrm flipV="1">
              <a:off x="4560" y="2112"/>
              <a:ext cx="0" cy="4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63855" name="Text Box 24"/>
            <p:cNvSpPr txBox="1">
              <a:spLocks noChangeArrowheads="1"/>
            </p:cNvSpPr>
            <p:nvPr/>
          </p:nvSpPr>
          <p:spPr bwMode="auto">
            <a:xfrm>
              <a:off x="2439" y="3048"/>
              <a:ext cx="72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smtClean="0">
                  <a:solidFill>
                    <a:srgbClr val="000000"/>
                  </a:solidFill>
                  <a:latin typeface="Arial" charset="0"/>
                </a:rPr>
                <a:t>Ciphertext</a:t>
              </a:r>
            </a:p>
          </p:txBody>
        </p:sp>
      </p:grpSp>
    </p:spTree>
    <p:extLst>
      <p:ext uri="{BB962C8B-B14F-4D97-AF65-F5344CB8AC3E}">
        <p14:creationId xmlns:p14="http://schemas.microsoft.com/office/powerpoint/2010/main" val="2516870757"/>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r>
              <a:rPr lang="en-US">
                <a:latin typeface="Helvetica" charset="0"/>
                <a:ea typeface="ＭＳ Ｐゴシック" charset="0"/>
                <a:cs typeface="ＭＳ Ｐゴシック" charset="0"/>
              </a:rPr>
              <a:t>Symmetric vs. Asymmetric Cryptography </a:t>
            </a:r>
          </a:p>
        </p:txBody>
      </p:sp>
      <p:sp>
        <p:nvSpPr>
          <p:cNvPr id="165890" name="Content Placeholder 2"/>
          <p:cNvSpPr>
            <a:spLocks noGrp="1"/>
          </p:cNvSpPr>
          <p:nvPr>
            <p:ph idx="1"/>
          </p:nvPr>
        </p:nvSpPr>
        <p:spPr>
          <a:xfrm>
            <a:off x="609600" y="1143000"/>
            <a:ext cx="7924800" cy="5105400"/>
          </a:xfrm>
        </p:spPr>
        <p:txBody>
          <a:bodyPr/>
          <a:lstStyle/>
          <a:p>
            <a:r>
              <a:rPr lang="en-US">
                <a:latin typeface="Helvetica" charset="0"/>
                <a:ea typeface="ＭＳ Ｐゴシック" charset="0"/>
                <a:cs typeface="ＭＳ Ｐゴシック" charset="0"/>
              </a:rPr>
              <a:t>Symmetric cryptography</a:t>
            </a:r>
          </a:p>
          <a:p>
            <a:pPr lvl="1">
              <a:buFont typeface="Lucida Grande" charset="0"/>
              <a:buChar char="+"/>
            </a:pPr>
            <a:r>
              <a:rPr lang="en-US">
                <a:latin typeface="Helvetica" charset="0"/>
                <a:ea typeface="ＭＳ Ｐゴシック" charset="0"/>
              </a:rPr>
              <a:t>Low overhead, fast</a:t>
            </a:r>
          </a:p>
          <a:p>
            <a:pPr lvl="1"/>
            <a:r>
              <a:rPr lang="en-US">
                <a:latin typeface="Helvetica" charset="0"/>
                <a:ea typeface="ＭＳ Ｐゴシック" charset="0"/>
              </a:rPr>
              <a:t>Need a secret channel to distribute key</a:t>
            </a:r>
          </a:p>
          <a:p>
            <a:pPr lvl="1"/>
            <a:endParaRPr lang="en-US">
              <a:latin typeface="Helvetica" charset="0"/>
              <a:ea typeface="ＭＳ Ｐゴシック" charset="0"/>
            </a:endParaRPr>
          </a:p>
          <a:p>
            <a:r>
              <a:rPr lang="en-US">
                <a:latin typeface="Helvetica" charset="0"/>
                <a:ea typeface="ＭＳ Ｐゴシック" charset="0"/>
                <a:cs typeface="ＭＳ Ｐゴシック" charset="0"/>
              </a:rPr>
              <a:t>Asymmetric cryptography</a:t>
            </a:r>
          </a:p>
          <a:p>
            <a:pPr lvl="1">
              <a:buFont typeface="Lucida Grande" charset="0"/>
              <a:buChar char="+"/>
            </a:pPr>
            <a:r>
              <a:rPr lang="en-US">
                <a:latin typeface="Helvetica" charset="0"/>
                <a:ea typeface="ＭＳ Ｐゴシック" charset="0"/>
              </a:rPr>
              <a:t>No need for secret channel; public key known by everyone</a:t>
            </a:r>
          </a:p>
          <a:p>
            <a:pPr lvl="1">
              <a:buFont typeface="Lucida Grande" charset="0"/>
              <a:buChar char="+"/>
            </a:pPr>
            <a:r>
              <a:rPr lang="en-US">
                <a:latin typeface="Helvetica" charset="0"/>
                <a:ea typeface="ＭＳ Ｐゴシック" charset="0"/>
              </a:rPr>
              <a:t>Provable secure</a:t>
            </a:r>
          </a:p>
          <a:p>
            <a:pPr lvl="1"/>
            <a:r>
              <a:rPr lang="en-US">
                <a:latin typeface="Helvetica" charset="0"/>
                <a:ea typeface="ＭＳ Ｐゴシック" charset="0"/>
              </a:rPr>
              <a:t>Slow, large keys (e.g., 1024 bytes) </a:t>
            </a:r>
          </a:p>
          <a:p>
            <a:pPr lvl="1"/>
            <a:endParaRPr lang="en-US">
              <a:latin typeface="Helvetica" charset="0"/>
              <a:ea typeface="ＭＳ Ｐゴシック" charset="0"/>
            </a:endParaRPr>
          </a:p>
        </p:txBody>
      </p:sp>
    </p:spTree>
    <p:extLst>
      <p:ext uri="{BB962C8B-B14F-4D97-AF65-F5344CB8AC3E}">
        <p14:creationId xmlns:p14="http://schemas.microsoft.com/office/powerpoint/2010/main" val="214600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990600" y="0"/>
            <a:ext cx="7162800" cy="533400"/>
          </a:xfrm>
        </p:spPr>
        <p:txBody>
          <a:bodyPr/>
          <a:lstStyle/>
          <a:p>
            <a:r>
              <a:rPr lang="en-US">
                <a:latin typeface="Helvetica" charset="0"/>
                <a:ea typeface="ＭＳ Ｐゴシック" charset="0"/>
                <a:cs typeface="ＭＳ Ｐゴシック" charset="0"/>
              </a:rPr>
              <a:t>Review: Address Segmentation </a:t>
            </a:r>
          </a:p>
        </p:txBody>
      </p:sp>
      <p:sp>
        <p:nvSpPr>
          <p:cNvPr id="34818" name="TextBox 5"/>
          <p:cNvSpPr txBox="1">
            <a:spLocks noChangeArrowheads="1"/>
          </p:cNvSpPr>
          <p:nvPr/>
        </p:nvSpPr>
        <p:spPr bwMode="auto">
          <a:xfrm>
            <a:off x="381000" y="914400"/>
            <a:ext cx="1087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1111 1111</a:t>
            </a:r>
          </a:p>
        </p:txBody>
      </p:sp>
      <p:sp>
        <p:nvSpPr>
          <p:cNvPr id="34819" name="Rectangle 7"/>
          <p:cNvSpPr>
            <a:spLocks noChangeArrowheads="1"/>
          </p:cNvSpPr>
          <p:nvPr/>
        </p:nvSpPr>
        <p:spPr bwMode="auto">
          <a:xfrm>
            <a:off x="1447800" y="1066800"/>
            <a:ext cx="1295400" cy="6096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34820" name="Rectangle 8"/>
          <p:cNvSpPr>
            <a:spLocks noChangeArrowheads="1"/>
          </p:cNvSpPr>
          <p:nvPr/>
        </p:nvSpPr>
        <p:spPr bwMode="auto">
          <a:xfrm>
            <a:off x="1447800" y="30480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10" name="Rectangle 9"/>
          <p:cNvSpPr/>
          <p:nvPr/>
        </p:nvSpPr>
        <p:spPr bwMode="auto">
          <a:xfrm>
            <a:off x="1447800" y="53340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34822" name="Rectangle 11"/>
          <p:cNvSpPr>
            <a:spLocks noChangeArrowheads="1"/>
          </p:cNvSpPr>
          <p:nvPr/>
        </p:nvSpPr>
        <p:spPr bwMode="auto">
          <a:xfrm>
            <a:off x="1447800" y="41148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34823" name="Up Arrow 16"/>
          <p:cNvSpPr>
            <a:spLocks noChangeArrowheads="1"/>
          </p:cNvSpPr>
          <p:nvPr/>
        </p:nvSpPr>
        <p:spPr bwMode="auto">
          <a:xfrm flipH="1">
            <a:off x="1981200" y="27432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4824" name="Up Arrow 17"/>
          <p:cNvSpPr>
            <a:spLocks noChangeArrowheads="1"/>
          </p:cNvSpPr>
          <p:nvPr/>
        </p:nvSpPr>
        <p:spPr bwMode="auto">
          <a:xfrm flipH="1" flipV="1">
            <a:off x="1981200" y="16764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4825" name="Rectangle 87"/>
          <p:cNvSpPr>
            <a:spLocks noChangeArrowheads="1"/>
          </p:cNvSpPr>
          <p:nvPr/>
        </p:nvSpPr>
        <p:spPr bwMode="auto">
          <a:xfrm>
            <a:off x="14478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4826" name="TextBox 112"/>
          <p:cNvSpPr txBox="1">
            <a:spLocks noChangeArrowheads="1"/>
          </p:cNvSpPr>
          <p:nvPr/>
        </p:nvSpPr>
        <p:spPr bwMode="auto">
          <a:xfrm>
            <a:off x="938213" y="685800"/>
            <a:ext cx="2185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Virtual memory view</a:t>
            </a:r>
          </a:p>
        </p:txBody>
      </p:sp>
      <p:sp>
        <p:nvSpPr>
          <p:cNvPr id="34827" name="TextBox 114"/>
          <p:cNvSpPr txBox="1">
            <a:spLocks noChangeArrowheads="1"/>
          </p:cNvSpPr>
          <p:nvPr/>
        </p:nvSpPr>
        <p:spPr bwMode="auto">
          <a:xfrm>
            <a:off x="6689725" y="728663"/>
            <a:ext cx="2378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Physical memory view</a:t>
            </a:r>
          </a:p>
        </p:txBody>
      </p:sp>
      <p:sp>
        <p:nvSpPr>
          <p:cNvPr id="34828" name="Rectangle 62"/>
          <p:cNvSpPr>
            <a:spLocks noChangeArrowheads="1"/>
          </p:cNvSpPr>
          <p:nvPr/>
        </p:nvSpPr>
        <p:spPr bwMode="auto">
          <a:xfrm>
            <a:off x="72390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4829" name="Rectangle 63"/>
          <p:cNvSpPr>
            <a:spLocks noChangeArrowheads="1"/>
          </p:cNvSpPr>
          <p:nvPr/>
        </p:nvSpPr>
        <p:spPr bwMode="auto">
          <a:xfrm>
            <a:off x="7239000" y="38100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68" name="Rectangle 67"/>
          <p:cNvSpPr/>
          <p:nvPr/>
        </p:nvSpPr>
        <p:spPr bwMode="auto">
          <a:xfrm>
            <a:off x="7239000" y="1066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grpSp>
        <p:nvGrpSpPr>
          <p:cNvPr id="34831" name="Group 52"/>
          <p:cNvGrpSpPr>
            <a:grpSpLocks/>
          </p:cNvGrpSpPr>
          <p:nvPr/>
        </p:nvGrpSpPr>
        <p:grpSpPr bwMode="auto">
          <a:xfrm>
            <a:off x="7239000" y="3200400"/>
            <a:ext cx="1295400" cy="609600"/>
            <a:chOff x="6934200" y="3200400"/>
            <a:chExt cx="1295400" cy="609600"/>
          </a:xfrm>
        </p:grpSpPr>
        <p:sp>
          <p:nvSpPr>
            <p:cNvPr id="34887" name="Rectangle 66"/>
            <p:cNvSpPr>
              <a:spLocks noChangeArrowheads="1"/>
            </p:cNvSpPr>
            <p:nvPr/>
          </p:nvSpPr>
          <p:spPr bwMode="auto">
            <a:xfrm>
              <a:off x="6934200" y="33528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34888" name="Up Arrow 70"/>
            <p:cNvSpPr>
              <a:spLocks noChangeArrowheads="1"/>
            </p:cNvSpPr>
            <p:nvPr/>
          </p:nvSpPr>
          <p:spPr bwMode="auto">
            <a:xfrm flipH="1">
              <a:off x="7543800" y="3200400"/>
              <a:ext cx="76200" cy="152400"/>
            </a:xfrm>
            <a:prstGeom prst="upArrow">
              <a:avLst>
                <a:gd name="adj1" fmla="val 50000"/>
                <a:gd name="adj2" fmla="val 50000"/>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grpSp>
      <p:sp>
        <p:nvSpPr>
          <p:cNvPr id="34832" name="Rectangle 65"/>
          <p:cNvSpPr>
            <a:spLocks noChangeArrowheads="1"/>
          </p:cNvSpPr>
          <p:nvPr/>
        </p:nvSpPr>
        <p:spPr bwMode="auto">
          <a:xfrm>
            <a:off x="7239000" y="1371600"/>
            <a:ext cx="1295400" cy="4572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74" name="Rectangle 73"/>
          <p:cNvSpPr/>
          <p:nvPr/>
        </p:nvSpPr>
        <p:spPr bwMode="auto">
          <a:xfrm>
            <a:off x="7239000" y="1828800"/>
            <a:ext cx="1295400" cy="4572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4834" name="Rectangle 79"/>
          <p:cNvSpPr>
            <a:spLocks noChangeArrowheads="1"/>
          </p:cNvSpPr>
          <p:nvPr/>
        </p:nvSpPr>
        <p:spPr bwMode="auto">
          <a:xfrm>
            <a:off x="1447800" y="47244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4835" name="Rectangle 80"/>
          <p:cNvSpPr>
            <a:spLocks noChangeArrowheads="1"/>
          </p:cNvSpPr>
          <p:nvPr/>
        </p:nvSpPr>
        <p:spPr bwMode="auto">
          <a:xfrm>
            <a:off x="1447800" y="35052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4836" name="Rectangle 81"/>
          <p:cNvSpPr>
            <a:spLocks noChangeArrowheads="1"/>
          </p:cNvSpPr>
          <p:nvPr/>
        </p:nvSpPr>
        <p:spPr bwMode="auto">
          <a:xfrm>
            <a:off x="1447800" y="22860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4837" name="TextBox 101"/>
          <p:cNvSpPr txBox="1">
            <a:spLocks noChangeArrowheads="1"/>
          </p:cNvSpPr>
          <p:nvPr/>
        </p:nvSpPr>
        <p:spPr bwMode="auto">
          <a:xfrm>
            <a:off x="304800" y="56816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00</a:t>
            </a:r>
            <a:r>
              <a:rPr lang="en-US" sz="1600">
                <a:solidFill>
                  <a:srgbClr val="2A40E2"/>
                </a:solidFill>
                <a:latin typeface="Helvetica" charset="0"/>
                <a:cs typeface="Helvetica" charset="0"/>
              </a:rPr>
              <a:t>00 0000</a:t>
            </a:r>
          </a:p>
        </p:txBody>
      </p:sp>
      <p:sp>
        <p:nvSpPr>
          <p:cNvPr id="34838" name="TextBox 102"/>
          <p:cNvSpPr txBox="1">
            <a:spLocks noChangeArrowheads="1"/>
          </p:cNvSpPr>
          <p:nvPr/>
        </p:nvSpPr>
        <p:spPr bwMode="auto">
          <a:xfrm>
            <a:off x="304800" y="44958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01</a:t>
            </a:r>
            <a:r>
              <a:rPr lang="en-US" sz="1600">
                <a:solidFill>
                  <a:srgbClr val="2A40E2"/>
                </a:solidFill>
                <a:latin typeface="Helvetica" charset="0"/>
                <a:cs typeface="Helvetica" charset="0"/>
              </a:rPr>
              <a:t>00 0000</a:t>
            </a:r>
          </a:p>
        </p:txBody>
      </p:sp>
      <p:sp>
        <p:nvSpPr>
          <p:cNvPr id="34839" name="TextBox 103"/>
          <p:cNvSpPr txBox="1">
            <a:spLocks noChangeArrowheads="1"/>
          </p:cNvSpPr>
          <p:nvPr/>
        </p:nvSpPr>
        <p:spPr bwMode="auto">
          <a:xfrm>
            <a:off x="304800" y="32766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10</a:t>
            </a:r>
            <a:r>
              <a:rPr lang="en-US" sz="1600">
                <a:solidFill>
                  <a:srgbClr val="2A40E2"/>
                </a:solidFill>
                <a:latin typeface="Helvetica" charset="0"/>
                <a:cs typeface="Helvetica" charset="0"/>
              </a:rPr>
              <a:t>00 0000</a:t>
            </a:r>
          </a:p>
        </p:txBody>
      </p:sp>
      <p:sp>
        <p:nvSpPr>
          <p:cNvPr id="34840" name="TextBox 104"/>
          <p:cNvSpPr txBox="1">
            <a:spLocks noChangeArrowheads="1"/>
          </p:cNvSpPr>
          <p:nvPr/>
        </p:nvSpPr>
        <p:spPr bwMode="auto">
          <a:xfrm>
            <a:off x="315913" y="2024063"/>
            <a:ext cx="114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a:t>
            </a:r>
            <a:r>
              <a:rPr lang="en-US" sz="1600">
                <a:solidFill>
                  <a:srgbClr val="2A40E2"/>
                </a:solidFill>
                <a:latin typeface="Helvetica" charset="0"/>
                <a:cs typeface="Helvetica" charset="0"/>
              </a:rPr>
              <a:t>00 0000</a:t>
            </a:r>
          </a:p>
        </p:txBody>
      </p:sp>
      <p:sp>
        <p:nvSpPr>
          <p:cNvPr id="34841" name="TextBox 105"/>
          <p:cNvSpPr txBox="1">
            <a:spLocks noChangeArrowheads="1"/>
          </p:cNvSpPr>
          <p:nvPr/>
        </p:nvSpPr>
        <p:spPr bwMode="auto">
          <a:xfrm>
            <a:off x="315913" y="1414463"/>
            <a:ext cx="113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a:t>
            </a:r>
            <a:r>
              <a:rPr lang="en-US" sz="1600">
                <a:solidFill>
                  <a:srgbClr val="2A40E2"/>
                </a:solidFill>
                <a:latin typeface="Helvetica" charset="0"/>
                <a:cs typeface="Helvetica" charset="0"/>
              </a:rPr>
              <a:t>10 0000</a:t>
            </a:r>
          </a:p>
        </p:txBody>
      </p:sp>
      <p:sp>
        <p:nvSpPr>
          <p:cNvPr id="34842" name="Left Brace 53"/>
          <p:cNvSpPr>
            <a:spLocks/>
          </p:cNvSpPr>
          <p:nvPr/>
        </p:nvSpPr>
        <p:spPr bwMode="auto">
          <a:xfrm rot="5400000" flipH="1">
            <a:off x="392906" y="5922169"/>
            <a:ext cx="201613" cy="225425"/>
          </a:xfrm>
          <a:prstGeom prst="leftBrace">
            <a:avLst>
              <a:gd name="adj1" fmla="val 8344"/>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4843" name="TextBox 55"/>
          <p:cNvSpPr txBox="1">
            <a:spLocks noChangeArrowheads="1"/>
          </p:cNvSpPr>
          <p:nvPr/>
        </p:nvSpPr>
        <p:spPr bwMode="auto">
          <a:xfrm>
            <a:off x="152400" y="6062663"/>
            <a:ext cx="687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b="0">
                <a:solidFill>
                  <a:srgbClr val="FF0000"/>
                </a:solidFill>
                <a:latin typeface="Helvetica" charset="0"/>
                <a:cs typeface="Helvetica" charset="0"/>
              </a:rPr>
              <a:t>seg #</a:t>
            </a:r>
          </a:p>
        </p:txBody>
      </p:sp>
      <p:sp>
        <p:nvSpPr>
          <p:cNvPr id="34844" name="TextBox 56"/>
          <p:cNvSpPr txBox="1">
            <a:spLocks noChangeArrowheads="1"/>
          </p:cNvSpPr>
          <p:nvPr/>
        </p:nvSpPr>
        <p:spPr bwMode="auto">
          <a:xfrm>
            <a:off x="762000" y="6062663"/>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FF"/>
                </a:solidFill>
                <a:latin typeface="Helvetica" charset="0"/>
                <a:cs typeface="Helvetica" charset="0"/>
              </a:rPr>
              <a:t>offset</a:t>
            </a:r>
          </a:p>
        </p:txBody>
      </p:sp>
      <p:sp>
        <p:nvSpPr>
          <p:cNvPr id="34845" name="Left Brace 57"/>
          <p:cNvSpPr>
            <a:spLocks/>
          </p:cNvSpPr>
          <p:nvPr/>
        </p:nvSpPr>
        <p:spPr bwMode="auto">
          <a:xfrm rot="5400000" flipH="1">
            <a:off x="891381" y="5664994"/>
            <a:ext cx="201613" cy="758825"/>
          </a:xfrm>
          <a:prstGeom prst="leftBrace">
            <a:avLst>
              <a:gd name="adj1" fmla="val 8329"/>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 name="Rectangle 61"/>
          <p:cNvSpPr/>
          <p:nvPr/>
        </p:nvSpPr>
        <p:spPr bwMode="auto">
          <a:xfrm>
            <a:off x="7239000" y="5638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7" name="Rectangle 76"/>
          <p:cNvSpPr/>
          <p:nvPr/>
        </p:nvSpPr>
        <p:spPr bwMode="auto">
          <a:xfrm>
            <a:off x="7239000" y="50292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83" name="Rectangle 82"/>
          <p:cNvSpPr/>
          <p:nvPr/>
        </p:nvSpPr>
        <p:spPr bwMode="auto">
          <a:xfrm>
            <a:off x="7239000" y="44196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5" name="Rectangle 84"/>
          <p:cNvSpPr/>
          <p:nvPr/>
        </p:nvSpPr>
        <p:spPr bwMode="auto">
          <a:xfrm>
            <a:off x="7239000" y="27432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4850" name="Rectangle 51"/>
          <p:cNvSpPr>
            <a:spLocks noChangeArrowheads="1"/>
          </p:cNvSpPr>
          <p:nvPr/>
        </p:nvSpPr>
        <p:spPr bwMode="auto">
          <a:xfrm>
            <a:off x="7239000" y="1828800"/>
            <a:ext cx="1295400" cy="152400"/>
          </a:xfrm>
          <a:prstGeom prst="rect">
            <a:avLst/>
          </a:prstGeom>
          <a:solidFill>
            <a:srgbClr val="FFFFAA">
              <a:alpha val="50195"/>
            </a:srgbClr>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000">
              <a:solidFill>
                <a:srgbClr val="000000"/>
              </a:solidFill>
              <a:latin typeface="Helvetica" charset="0"/>
              <a:ea typeface="ＭＳ Ｐゴシック" charset="0"/>
              <a:cs typeface="Helvetica" charset="0"/>
            </a:endParaRPr>
          </a:p>
        </p:txBody>
      </p:sp>
      <p:sp>
        <p:nvSpPr>
          <p:cNvPr id="34851" name="Rounded Rectangular Callout 54"/>
          <p:cNvSpPr>
            <a:spLocks noChangeArrowheads="1"/>
          </p:cNvSpPr>
          <p:nvPr/>
        </p:nvSpPr>
        <p:spPr bwMode="auto">
          <a:xfrm>
            <a:off x="6248400" y="2209800"/>
            <a:ext cx="2819400" cy="762000"/>
          </a:xfrm>
          <a:prstGeom prst="wedgeRoundRectCallout">
            <a:avLst>
              <a:gd name="adj1" fmla="val 21153"/>
              <a:gd name="adj2" fmla="val -86569"/>
              <a:gd name="adj3" fmla="val 16667"/>
            </a:avLst>
          </a:prstGeom>
          <a:solidFill>
            <a:srgbClr val="FFFFFF"/>
          </a:solidFill>
          <a:ln w="25400">
            <a:solidFill>
              <a:schemeClr val="tx1"/>
            </a:solidFill>
            <a:round/>
            <a:headEnd type="triangle" w="med" len="med"/>
            <a:tailEnd/>
          </a:ln>
        </p:spPr>
        <p:txBody>
          <a:bodyPr anchor="ctr"/>
          <a:lstStyle/>
          <a:p>
            <a:pPr defTabSz="914400" fontAlgn="base">
              <a:spcBef>
                <a:spcPct val="0"/>
              </a:spcBef>
              <a:spcAft>
                <a:spcPct val="0"/>
              </a:spcAft>
            </a:pPr>
            <a:r>
              <a:rPr lang="en-US" sz="2000">
                <a:solidFill>
                  <a:srgbClr val="FF0000"/>
                </a:solidFill>
                <a:latin typeface="Helvetica" charset="0"/>
                <a:ea typeface="ＭＳ Ｐゴシック" charset="0"/>
                <a:cs typeface="Helvetica" charset="0"/>
              </a:rPr>
              <a:t>No room to grow!! Buffer overflow error</a:t>
            </a:r>
          </a:p>
        </p:txBody>
      </p:sp>
      <p:sp>
        <p:nvSpPr>
          <p:cNvPr id="34852" name="TextBox 58"/>
          <p:cNvSpPr txBox="1">
            <a:spLocks noChangeArrowheads="1"/>
          </p:cNvSpPr>
          <p:nvPr/>
        </p:nvSpPr>
        <p:spPr bwMode="auto">
          <a:xfrm>
            <a:off x="6096000" y="56816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0000 0000</a:t>
            </a:r>
          </a:p>
        </p:txBody>
      </p:sp>
      <p:sp>
        <p:nvSpPr>
          <p:cNvPr id="34853" name="TextBox 59"/>
          <p:cNvSpPr txBox="1">
            <a:spLocks noChangeArrowheads="1"/>
          </p:cNvSpPr>
          <p:nvPr/>
        </p:nvSpPr>
        <p:spPr bwMode="auto">
          <a:xfrm>
            <a:off x="6096000" y="53768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0001 0000</a:t>
            </a:r>
          </a:p>
        </p:txBody>
      </p:sp>
      <p:sp>
        <p:nvSpPr>
          <p:cNvPr id="34854" name="TextBox 60"/>
          <p:cNvSpPr txBox="1">
            <a:spLocks noChangeArrowheads="1"/>
          </p:cNvSpPr>
          <p:nvPr/>
        </p:nvSpPr>
        <p:spPr bwMode="auto">
          <a:xfrm>
            <a:off x="6161088" y="4114800"/>
            <a:ext cx="1154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0101 0000</a:t>
            </a:r>
          </a:p>
        </p:txBody>
      </p:sp>
      <p:sp>
        <p:nvSpPr>
          <p:cNvPr id="34855" name="TextBox 64"/>
          <p:cNvSpPr txBox="1">
            <a:spLocks noChangeArrowheads="1"/>
          </p:cNvSpPr>
          <p:nvPr/>
        </p:nvSpPr>
        <p:spPr bwMode="auto">
          <a:xfrm>
            <a:off x="6172200" y="3548063"/>
            <a:ext cx="1131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0111 0000</a:t>
            </a:r>
          </a:p>
        </p:txBody>
      </p:sp>
      <p:sp>
        <p:nvSpPr>
          <p:cNvPr id="34856" name="TextBox 68"/>
          <p:cNvSpPr txBox="1">
            <a:spLocks noChangeArrowheads="1"/>
          </p:cNvSpPr>
          <p:nvPr/>
        </p:nvSpPr>
        <p:spPr bwMode="auto">
          <a:xfrm>
            <a:off x="6232525" y="1447800"/>
            <a:ext cx="1017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1110 000</a:t>
            </a:r>
          </a:p>
        </p:txBody>
      </p:sp>
      <p:sp>
        <p:nvSpPr>
          <p:cNvPr id="34857" name="Freeform 71"/>
          <p:cNvSpPr>
            <a:spLocks noChangeArrowheads="1"/>
          </p:cNvSpPr>
          <p:nvPr/>
        </p:nvSpPr>
        <p:spPr bwMode="auto">
          <a:xfrm>
            <a:off x="2752725" y="1231900"/>
            <a:ext cx="3571875" cy="444500"/>
          </a:xfrm>
          <a:custGeom>
            <a:avLst/>
            <a:gdLst>
              <a:gd name="T0" fmla="*/ 0 w 4166396"/>
              <a:gd name="T1" fmla="*/ 12539307 h 240088"/>
              <a:gd name="T2" fmla="*/ 278377 w 4166396"/>
              <a:gd name="T3" fmla="*/ 62696769 h 240088"/>
              <a:gd name="T4" fmla="*/ 656870 w 4166396"/>
              <a:gd name="T5" fmla="*/ 388720069 h 240088"/>
              <a:gd name="T6" fmla="*/ 0 60000 65536"/>
              <a:gd name="T7" fmla="*/ 0 60000 65536"/>
              <a:gd name="T8" fmla="*/ 0 60000 65536"/>
              <a:gd name="T9" fmla="*/ 0 w 4166396"/>
              <a:gd name="T10" fmla="*/ 0 h 240088"/>
              <a:gd name="T11" fmla="*/ 4166396 w 4166396"/>
              <a:gd name="T12" fmla="*/ 240088 h 240088"/>
            </a:gdLst>
            <a:ahLst/>
            <a:cxnLst>
              <a:cxn ang="T6">
                <a:pos x="T0" y="T1"/>
              </a:cxn>
              <a:cxn ang="T7">
                <a:pos x="T2" y="T3"/>
              </a:cxn>
              <a:cxn ang="T8">
                <a:pos x="T4" y="T5"/>
              </a:cxn>
            </a:cxnLst>
            <a:rect l="T9" t="T10" r="T11" b="T12"/>
            <a:pathLst>
              <a:path w="4166396" h="240088">
                <a:moveTo>
                  <a:pt x="0" y="7745"/>
                </a:moveTo>
                <a:cubicBezTo>
                  <a:pt x="535642" y="3872"/>
                  <a:pt x="1071285" y="0"/>
                  <a:pt x="1765684" y="38724"/>
                </a:cubicBezTo>
                <a:cubicBezTo>
                  <a:pt x="2460083" y="77448"/>
                  <a:pt x="4166396" y="240088"/>
                  <a:pt x="4166396" y="240088"/>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4858" name="Freeform 78"/>
          <p:cNvSpPr>
            <a:spLocks noChangeArrowheads="1"/>
          </p:cNvSpPr>
          <p:nvPr/>
        </p:nvSpPr>
        <p:spPr bwMode="auto">
          <a:xfrm>
            <a:off x="2767013" y="4338638"/>
            <a:ext cx="3481387" cy="80962"/>
          </a:xfrm>
          <a:custGeom>
            <a:avLst/>
            <a:gdLst>
              <a:gd name="T0" fmla="*/ 0 w 4321281"/>
              <a:gd name="T1" fmla="*/ 0 h 389821"/>
              <a:gd name="T2" fmla="*/ 145882 w 4321281"/>
              <a:gd name="T3" fmla="*/ 0 h 389821"/>
              <a:gd name="T4" fmla="*/ 323024 w 4321281"/>
              <a:gd name="T5" fmla="*/ 0 h 389821"/>
              <a:gd name="T6" fmla="*/ 0 60000 65536"/>
              <a:gd name="T7" fmla="*/ 0 60000 65536"/>
              <a:gd name="T8" fmla="*/ 0 60000 65536"/>
              <a:gd name="T9" fmla="*/ 0 w 4321281"/>
              <a:gd name="T10" fmla="*/ 0 h 389821"/>
              <a:gd name="T11" fmla="*/ 4321281 w 4321281"/>
              <a:gd name="T12" fmla="*/ 389821 h 389821"/>
            </a:gdLst>
            <a:ahLst/>
            <a:cxnLst>
              <a:cxn ang="T6">
                <a:pos x="T0" y="T1"/>
              </a:cxn>
              <a:cxn ang="T7">
                <a:pos x="T2" y="T3"/>
              </a:cxn>
              <a:cxn ang="T8">
                <a:pos x="T4" y="T5"/>
              </a:cxn>
            </a:cxnLst>
            <a:rect l="T9" t="T10" r="T11" b="T12"/>
            <a:pathLst>
              <a:path w="4321281" h="389821">
                <a:moveTo>
                  <a:pt x="0" y="389821"/>
                </a:moveTo>
                <a:cubicBezTo>
                  <a:pt x="615666" y="259450"/>
                  <a:pt x="1231333" y="129080"/>
                  <a:pt x="1951546" y="64540"/>
                </a:cubicBezTo>
                <a:cubicBezTo>
                  <a:pt x="2671759" y="0"/>
                  <a:pt x="4321281" y="2582"/>
                  <a:pt x="4321281" y="2582"/>
                </a:cubicBezTo>
              </a:path>
            </a:pathLst>
          </a:custGeom>
          <a:solidFill>
            <a:schemeClr val="bg1"/>
          </a:solidFill>
          <a:ln w="38100">
            <a:solidFill>
              <a:schemeClr val="tx1"/>
            </a:solidFill>
            <a:round/>
            <a:headEnd/>
            <a:tailEnd type="triangle" w="med" len="med"/>
          </a:ln>
        </p:spPr>
        <p:txBody>
          <a:bodyPr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4859" name="Freeform 83"/>
          <p:cNvSpPr>
            <a:spLocks noChangeArrowheads="1"/>
          </p:cNvSpPr>
          <p:nvPr/>
        </p:nvSpPr>
        <p:spPr bwMode="auto">
          <a:xfrm>
            <a:off x="2736850" y="3254375"/>
            <a:ext cx="3511550" cy="631825"/>
          </a:xfrm>
          <a:custGeom>
            <a:avLst/>
            <a:gdLst>
              <a:gd name="T0" fmla="*/ 0 w 4383235"/>
              <a:gd name="T1" fmla="*/ 0 h 425962"/>
              <a:gd name="T2" fmla="*/ 135336 w 4383235"/>
              <a:gd name="T3" fmla="*/ 42187350 h 425962"/>
              <a:gd name="T4" fmla="*/ 306400 w 4383235"/>
              <a:gd name="T5" fmla="*/ 36913974 h 425962"/>
              <a:gd name="T6" fmla="*/ 0 60000 65536"/>
              <a:gd name="T7" fmla="*/ 0 60000 65536"/>
              <a:gd name="T8" fmla="*/ 0 60000 65536"/>
              <a:gd name="T9" fmla="*/ 0 w 4383235"/>
              <a:gd name="T10" fmla="*/ 0 h 425962"/>
              <a:gd name="T11" fmla="*/ 4383235 w 4383235"/>
              <a:gd name="T12" fmla="*/ 425962 h 425962"/>
            </a:gdLst>
            <a:ahLst/>
            <a:cxnLst>
              <a:cxn ang="T6">
                <a:pos x="T0" y="T1"/>
              </a:cxn>
              <a:cxn ang="T7">
                <a:pos x="T2" y="T3"/>
              </a:cxn>
              <a:cxn ang="T8">
                <a:pos x="T4" y="T5"/>
              </a:cxn>
            </a:cxnLst>
            <a:rect l="T9" t="T10" r="T11" b="T12"/>
            <a:pathLst>
              <a:path w="4383235" h="425962">
                <a:moveTo>
                  <a:pt x="0" y="0"/>
                </a:moveTo>
                <a:cubicBezTo>
                  <a:pt x="602759" y="158768"/>
                  <a:pt x="1205519" y="317536"/>
                  <a:pt x="1936058" y="371749"/>
                </a:cubicBezTo>
                <a:cubicBezTo>
                  <a:pt x="2666597" y="425962"/>
                  <a:pt x="4383235" y="325281"/>
                  <a:pt x="4383235" y="325281"/>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4860" name="Freeform 85"/>
          <p:cNvSpPr>
            <a:spLocks noChangeArrowheads="1"/>
          </p:cNvSpPr>
          <p:nvPr/>
        </p:nvSpPr>
        <p:spPr bwMode="auto">
          <a:xfrm>
            <a:off x="2767013" y="5562600"/>
            <a:ext cx="3328987" cy="46038"/>
          </a:xfrm>
          <a:custGeom>
            <a:avLst/>
            <a:gdLst>
              <a:gd name="T0" fmla="*/ 0 w 4336769"/>
              <a:gd name="T1" fmla="*/ 0 h 371749"/>
              <a:gd name="T2" fmla="*/ 69356 w 4336769"/>
              <a:gd name="T3" fmla="*/ 0 h 371749"/>
              <a:gd name="T4" fmla="*/ 181491 w 4336769"/>
              <a:gd name="T5" fmla="*/ 0 h 371749"/>
              <a:gd name="T6" fmla="*/ 0 60000 65536"/>
              <a:gd name="T7" fmla="*/ 0 60000 65536"/>
              <a:gd name="T8" fmla="*/ 0 60000 65536"/>
              <a:gd name="T9" fmla="*/ 0 w 4336769"/>
              <a:gd name="T10" fmla="*/ 0 h 371749"/>
              <a:gd name="T11" fmla="*/ 4336769 w 4336769"/>
              <a:gd name="T12" fmla="*/ 371749 h 371749"/>
            </a:gdLst>
            <a:ahLst/>
            <a:cxnLst>
              <a:cxn ang="T6">
                <a:pos x="T0" y="T1"/>
              </a:cxn>
              <a:cxn ang="T7">
                <a:pos x="T2" y="T3"/>
              </a:cxn>
              <a:cxn ang="T8">
                <a:pos x="T4" y="T5"/>
              </a:cxn>
            </a:cxnLst>
            <a:rect l="T9" t="T10" r="T11" b="T12"/>
            <a:pathLst>
              <a:path w="4336769" h="371749">
                <a:moveTo>
                  <a:pt x="0" y="371749"/>
                </a:moveTo>
                <a:cubicBezTo>
                  <a:pt x="467235" y="278811"/>
                  <a:pt x="934471" y="185874"/>
                  <a:pt x="1657266" y="123916"/>
                </a:cubicBezTo>
                <a:cubicBezTo>
                  <a:pt x="2380061" y="61958"/>
                  <a:pt x="4336769" y="0"/>
                  <a:pt x="4336769" y="0"/>
                </a:cubicBezTo>
              </a:path>
            </a:pathLst>
          </a:custGeom>
          <a:solidFill>
            <a:schemeClr val="bg1"/>
          </a:solidFill>
          <a:ln w="38100">
            <a:solidFill>
              <a:schemeClr val="tx1"/>
            </a:solidFill>
            <a:round/>
            <a:headEnd/>
            <a:tailEnd type="triangle" w="med" len="med"/>
          </a:ln>
        </p:spPr>
        <p:txBody>
          <a:bodyPr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aphicFrame>
        <p:nvGraphicFramePr>
          <p:cNvPr id="49" name="Table 48"/>
          <p:cNvGraphicFramePr>
            <a:graphicFrameLocks noGrp="1"/>
          </p:cNvGraphicFramePr>
          <p:nvPr/>
        </p:nvGraphicFramePr>
        <p:xfrm>
          <a:off x="3124200" y="1676400"/>
          <a:ext cx="3124200" cy="1712912"/>
        </p:xfrm>
        <a:graphic>
          <a:graphicData uri="http://schemas.openxmlformats.org/drawingml/2006/table">
            <a:tbl>
              <a:tblPr/>
              <a:tblGrid>
                <a:gridCol w="817563"/>
                <a:gridCol w="1339850"/>
                <a:gridCol w="966787"/>
              </a:tblGrid>
              <a:tr h="3353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Seg #</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base</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limit</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353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0001 0000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10 0000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3353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01</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0101 0000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10 0000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353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0111 0000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1 1000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37154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11</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1011 0000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19157859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p:nvPr>
        </p:nvSpPr>
        <p:spPr>
          <a:xfrm>
            <a:off x="304800" y="0"/>
            <a:ext cx="8458200" cy="685800"/>
          </a:xfrm>
        </p:spPr>
        <p:txBody>
          <a:bodyPr/>
          <a:lstStyle/>
          <a:p>
            <a:r>
              <a:rPr lang="en-US">
                <a:latin typeface="Helvetica" charset="0"/>
                <a:ea typeface="ＭＳ Ｐゴシック" charset="0"/>
                <a:cs typeface="ＭＳ Ｐゴシック" charset="0"/>
              </a:rPr>
              <a:t>Integrity</a:t>
            </a:r>
          </a:p>
        </p:txBody>
      </p:sp>
      <p:sp>
        <p:nvSpPr>
          <p:cNvPr id="945155" name="Rectangle 3"/>
          <p:cNvSpPr>
            <a:spLocks noGrp="1" noChangeArrowheads="1"/>
          </p:cNvSpPr>
          <p:nvPr>
            <p:ph type="body" idx="1"/>
          </p:nvPr>
        </p:nvSpPr>
        <p:spPr>
          <a:xfrm>
            <a:off x="381000" y="685800"/>
            <a:ext cx="8686800" cy="5638800"/>
          </a:xfrm>
          <a:extLst/>
        </p:spPr>
        <p:txBody>
          <a:bodyPr/>
          <a:lstStyle/>
          <a:p>
            <a:pPr>
              <a:defRPr/>
            </a:pPr>
            <a:r>
              <a:rPr lang="en-US" dirty="0">
                <a:latin typeface="Helvetica" charset="0"/>
                <a:ea typeface="ＭＳ Ｐゴシック" charset="0"/>
                <a:cs typeface="ＭＳ Ｐゴシック" charset="0"/>
              </a:rPr>
              <a:t>Basic building block for </a:t>
            </a:r>
            <a:r>
              <a:rPr lang="en-US" dirty="0">
                <a:solidFill>
                  <a:srgbClr val="0000FF"/>
                </a:solidFill>
                <a:latin typeface="Helvetica" charset="0"/>
                <a:ea typeface="ＭＳ Ｐゴシック" charset="0"/>
                <a:cs typeface="ＭＳ Ｐゴシック" charset="0"/>
              </a:rPr>
              <a:t>integrity</a:t>
            </a:r>
            <a:r>
              <a:rPr lang="en-US" dirty="0">
                <a:latin typeface="Helvetica" charset="0"/>
                <a:ea typeface="ＭＳ Ｐゴシック" charset="0"/>
                <a:cs typeface="ＭＳ Ｐゴシック" charset="0"/>
              </a:rPr>
              <a:t>: </a:t>
            </a:r>
            <a:r>
              <a:rPr lang="en-US" i="1" dirty="0">
                <a:latin typeface="Helvetica" charset="0"/>
                <a:ea typeface="ＭＳ Ｐゴシック" charset="0"/>
                <a:cs typeface="ＭＳ Ｐゴシック" charset="0"/>
              </a:rPr>
              <a:t>hashing</a:t>
            </a:r>
            <a:endParaRPr lang="en-US" dirty="0">
              <a:latin typeface="Helvetica" charset="0"/>
              <a:ea typeface="ＭＳ Ｐゴシック" charset="0"/>
              <a:cs typeface="ＭＳ Ｐゴシック" charset="0"/>
            </a:endParaRPr>
          </a:p>
          <a:p>
            <a:pPr lvl="1">
              <a:defRPr/>
            </a:pPr>
            <a:r>
              <a:rPr lang="en-US" dirty="0">
                <a:latin typeface="Helvetica" charset="0"/>
                <a:ea typeface="ＭＳ Ｐゴシック" charset="0"/>
              </a:rPr>
              <a:t>Associate hash with byte-stream, receiver verifies match</a:t>
            </a:r>
          </a:p>
          <a:p>
            <a:pPr lvl="2">
              <a:defRPr/>
            </a:pPr>
            <a:r>
              <a:rPr lang="en-US" dirty="0">
                <a:latin typeface="Helvetica" charset="0"/>
                <a:ea typeface="ＭＳ Ｐゴシック" charset="0"/>
              </a:rPr>
              <a:t>Assures data </a:t>
            </a:r>
            <a:r>
              <a:rPr lang="en-US" u="sng" dirty="0" smtClean="0">
                <a:latin typeface="Helvetica" charset="0"/>
                <a:ea typeface="ＭＳ Ｐゴシック" charset="0"/>
              </a:rPr>
              <a:t>hasn’t </a:t>
            </a:r>
            <a:r>
              <a:rPr lang="en-US" u="sng" dirty="0">
                <a:latin typeface="Helvetica" charset="0"/>
                <a:ea typeface="ＭＳ Ｐゴシック" charset="0"/>
              </a:rPr>
              <a:t>been modified</a:t>
            </a:r>
            <a:r>
              <a:rPr lang="en-US" dirty="0">
                <a:latin typeface="Helvetica" charset="0"/>
                <a:ea typeface="ＭＳ Ｐゴシック" charset="0"/>
              </a:rPr>
              <a:t>, either accidentally - or maliciously</a:t>
            </a:r>
          </a:p>
          <a:p>
            <a:pPr lvl="2">
              <a:defRPr/>
            </a:pPr>
            <a:endParaRPr lang="en-US" dirty="0">
              <a:latin typeface="Helvetica" charset="0"/>
              <a:ea typeface="ＭＳ Ｐゴシック" charset="0"/>
            </a:endParaRPr>
          </a:p>
          <a:p>
            <a:pPr>
              <a:defRPr/>
            </a:pPr>
            <a:r>
              <a:rPr lang="en-US" dirty="0">
                <a:latin typeface="Helvetica" charset="0"/>
                <a:ea typeface="ＭＳ Ｐゴシック" charset="0"/>
                <a:cs typeface="ＭＳ Ｐゴシック" charset="0"/>
              </a:rPr>
              <a:t>Approach: </a:t>
            </a:r>
          </a:p>
          <a:p>
            <a:pPr lvl="1">
              <a:buFontTx/>
              <a:buChar char="-"/>
              <a:defRPr/>
            </a:pPr>
            <a:r>
              <a:rPr lang="en-US" dirty="0">
                <a:latin typeface="Helvetica" charset="0"/>
                <a:ea typeface="ＭＳ Ｐゴシック" charset="0"/>
              </a:rPr>
              <a:t>Sender computes a </a:t>
            </a:r>
            <a:r>
              <a:rPr lang="en-US" i="1" dirty="0">
                <a:latin typeface="Helvetica" charset="0"/>
                <a:ea typeface="ＭＳ Ｐゴシック" charset="0"/>
              </a:rPr>
              <a:t>digest</a:t>
            </a:r>
            <a:r>
              <a:rPr lang="en-US" dirty="0">
                <a:latin typeface="Helvetica" charset="0"/>
                <a:ea typeface="ＭＳ Ｐゴシック" charset="0"/>
              </a:rPr>
              <a:t> of message m, i.e., H(m)</a:t>
            </a:r>
          </a:p>
          <a:p>
            <a:pPr lvl="2">
              <a:defRPr/>
            </a:pPr>
            <a:r>
              <a:rPr lang="en-US" dirty="0">
                <a:latin typeface="Helvetica" charset="0"/>
                <a:ea typeface="ＭＳ Ｐゴシック" charset="0"/>
              </a:rPr>
              <a:t>H() is a publicly known </a:t>
            </a:r>
            <a:r>
              <a:rPr lang="en-US" i="1" dirty="0">
                <a:latin typeface="Helvetica" charset="0"/>
                <a:ea typeface="ＭＳ Ｐゴシック" charset="0"/>
              </a:rPr>
              <a:t>hash function</a:t>
            </a:r>
            <a:endParaRPr lang="en-US" dirty="0">
              <a:latin typeface="Helvetica" charset="0"/>
              <a:ea typeface="ＭＳ Ｐゴシック" charset="0"/>
            </a:endParaRPr>
          </a:p>
          <a:p>
            <a:pPr lvl="1">
              <a:buFontTx/>
              <a:buChar char="-"/>
              <a:defRPr/>
            </a:pPr>
            <a:r>
              <a:rPr lang="en-US" dirty="0">
                <a:latin typeface="Helvetica" charset="0"/>
                <a:ea typeface="ＭＳ Ｐゴシック" charset="0"/>
              </a:rPr>
              <a:t>Send digest (d = H(m)) to receiver in a secure way, e.g.,</a:t>
            </a:r>
          </a:p>
          <a:p>
            <a:pPr lvl="2">
              <a:defRPr/>
            </a:pPr>
            <a:r>
              <a:rPr lang="en-US" dirty="0">
                <a:latin typeface="Helvetica" charset="0"/>
                <a:ea typeface="ＭＳ Ｐゴシック" charset="0"/>
              </a:rPr>
              <a:t>Using another physical channel</a:t>
            </a:r>
          </a:p>
          <a:p>
            <a:pPr lvl="2">
              <a:defRPr/>
            </a:pPr>
            <a:r>
              <a:rPr lang="en-US" dirty="0">
                <a:latin typeface="Helvetica" charset="0"/>
                <a:ea typeface="ＭＳ Ｐゴシック" charset="0"/>
              </a:rPr>
              <a:t>Using encryption (e.g., Asymmetric Key) </a:t>
            </a:r>
          </a:p>
          <a:p>
            <a:pPr lvl="1">
              <a:buFontTx/>
              <a:buChar char="-"/>
              <a:defRPr/>
            </a:pPr>
            <a:r>
              <a:rPr lang="en-US" dirty="0">
                <a:latin typeface="Helvetica" charset="0"/>
                <a:ea typeface="ＭＳ Ｐゴシック" charset="0"/>
              </a:rPr>
              <a:t>Upon receiving m and d, receiver re-computes H(m) to see whether result agrees with d</a:t>
            </a:r>
          </a:p>
          <a:p>
            <a:pPr lvl="1">
              <a:buFontTx/>
              <a:buChar char="-"/>
              <a:defRPr/>
            </a:pPr>
            <a:endParaRPr lang="en-US" dirty="0">
              <a:latin typeface="Helvetica" charset="0"/>
              <a:ea typeface="ＭＳ Ｐゴシック" charset="0"/>
            </a:endParaRPr>
          </a:p>
          <a:p>
            <a:pPr>
              <a:buFontTx/>
              <a:buChar char="-"/>
              <a:defRPr/>
            </a:pPr>
            <a:r>
              <a:rPr lang="en-US" dirty="0">
                <a:latin typeface="Helvetica" charset="0"/>
                <a:ea typeface="ＭＳ Ｐゴシック" charset="0"/>
                <a:cs typeface="ＭＳ Ｐゴシック" charset="0"/>
              </a:rPr>
              <a:t>Examples: </a:t>
            </a:r>
            <a:r>
              <a:rPr lang="en-US" strike="dblStrike" dirty="0">
                <a:latin typeface="Helvetica" charset="0"/>
                <a:ea typeface="ＭＳ Ｐゴシック" charset="0"/>
                <a:cs typeface="ＭＳ Ｐゴシック" charset="0"/>
              </a:rPr>
              <a:t>MD5</a:t>
            </a:r>
            <a:r>
              <a:rPr lang="en-US" dirty="0">
                <a:latin typeface="Helvetica" charset="0"/>
                <a:ea typeface="ＭＳ Ｐゴシック" charset="0"/>
                <a:cs typeface="ＭＳ Ｐゴシック" charset="0"/>
              </a:rPr>
              <a:t>, SHA1</a:t>
            </a:r>
          </a:p>
        </p:txBody>
      </p:sp>
    </p:spTree>
    <p:extLst>
      <p:ext uri="{BB962C8B-B14F-4D97-AF65-F5344CB8AC3E}">
        <p14:creationId xmlns:p14="http://schemas.microsoft.com/office/powerpoint/2010/main" val="1247303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5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5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5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515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51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5155">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515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515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5155">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5155">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4515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Operation of Hashing for Integrity</a:t>
            </a:r>
          </a:p>
        </p:txBody>
      </p:sp>
      <p:grpSp>
        <p:nvGrpSpPr>
          <p:cNvPr id="168962" name="Group 3"/>
          <p:cNvGrpSpPr>
            <a:grpSpLocks/>
          </p:cNvGrpSpPr>
          <p:nvPr/>
        </p:nvGrpSpPr>
        <p:grpSpPr bwMode="auto">
          <a:xfrm>
            <a:off x="304800" y="1676400"/>
            <a:ext cx="8248650" cy="3429000"/>
            <a:chOff x="96" y="1728"/>
            <a:chExt cx="5196" cy="2160"/>
          </a:xfrm>
        </p:grpSpPr>
        <p:grpSp>
          <p:nvGrpSpPr>
            <p:cNvPr id="168963" name="Group 4"/>
            <p:cNvGrpSpPr>
              <a:grpSpLocks/>
            </p:cNvGrpSpPr>
            <p:nvPr/>
          </p:nvGrpSpPr>
          <p:grpSpPr bwMode="auto">
            <a:xfrm>
              <a:off x="1488" y="2544"/>
              <a:ext cx="2448" cy="1344"/>
              <a:chOff x="1719" y="1709"/>
              <a:chExt cx="1775" cy="1123"/>
            </a:xfrm>
          </p:grpSpPr>
          <p:sp>
            <p:nvSpPr>
              <p:cNvPr id="168983" name="Oval 5"/>
              <p:cNvSpPr>
                <a:spLocks noChangeArrowheads="1"/>
              </p:cNvSpPr>
              <p:nvPr/>
            </p:nvSpPr>
            <p:spPr bwMode="auto">
              <a:xfrm>
                <a:off x="2109" y="1709"/>
                <a:ext cx="736" cy="345"/>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68984" name="Oval 6"/>
              <p:cNvSpPr>
                <a:spLocks noChangeArrowheads="1"/>
              </p:cNvSpPr>
              <p:nvPr/>
            </p:nvSpPr>
            <p:spPr bwMode="auto">
              <a:xfrm>
                <a:off x="2542" y="1752"/>
                <a:ext cx="692" cy="346"/>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68985" name="Oval 7"/>
              <p:cNvSpPr>
                <a:spLocks noChangeArrowheads="1"/>
              </p:cNvSpPr>
              <p:nvPr/>
            </p:nvSpPr>
            <p:spPr bwMode="auto">
              <a:xfrm>
                <a:off x="2715" y="1925"/>
                <a:ext cx="692" cy="345"/>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Helvetica" charset="0"/>
                  <a:ea typeface="ＭＳ Ｐゴシック" charset="0"/>
                  <a:cs typeface="Helvetica" charset="0"/>
                </a:endParaRPr>
              </a:p>
            </p:txBody>
          </p:sp>
          <p:sp>
            <p:nvSpPr>
              <p:cNvPr id="168986" name="Oval 8"/>
              <p:cNvSpPr>
                <a:spLocks noChangeArrowheads="1"/>
              </p:cNvSpPr>
              <p:nvPr/>
            </p:nvSpPr>
            <p:spPr bwMode="auto">
              <a:xfrm>
                <a:off x="2801" y="2141"/>
                <a:ext cx="693" cy="518"/>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Helvetica" charset="0"/>
                  <a:ea typeface="ＭＳ Ｐゴシック" charset="0"/>
                  <a:cs typeface="Helvetica" charset="0"/>
                </a:endParaRPr>
              </a:p>
            </p:txBody>
          </p:sp>
          <p:sp>
            <p:nvSpPr>
              <p:cNvPr id="168987" name="Oval 9"/>
              <p:cNvSpPr>
                <a:spLocks noChangeArrowheads="1"/>
              </p:cNvSpPr>
              <p:nvPr/>
            </p:nvSpPr>
            <p:spPr bwMode="auto">
              <a:xfrm>
                <a:off x="2412" y="2270"/>
                <a:ext cx="692" cy="562"/>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Helvetica" charset="0"/>
                  <a:ea typeface="ＭＳ Ｐゴシック" charset="0"/>
                  <a:cs typeface="Helvetica" charset="0"/>
                </a:endParaRPr>
              </a:p>
            </p:txBody>
          </p:sp>
          <p:sp>
            <p:nvSpPr>
              <p:cNvPr id="168988" name="Oval 10"/>
              <p:cNvSpPr>
                <a:spLocks noChangeArrowheads="1"/>
              </p:cNvSpPr>
              <p:nvPr/>
            </p:nvSpPr>
            <p:spPr bwMode="auto">
              <a:xfrm>
                <a:off x="1935" y="2141"/>
                <a:ext cx="693" cy="648"/>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Helvetica" charset="0"/>
                  <a:ea typeface="ＭＳ Ｐゴシック" charset="0"/>
                  <a:cs typeface="Helvetica" charset="0"/>
                </a:endParaRPr>
              </a:p>
            </p:txBody>
          </p:sp>
          <p:sp>
            <p:nvSpPr>
              <p:cNvPr id="168989" name="Oval 11"/>
              <p:cNvSpPr>
                <a:spLocks noChangeArrowheads="1"/>
              </p:cNvSpPr>
              <p:nvPr/>
            </p:nvSpPr>
            <p:spPr bwMode="auto">
              <a:xfrm>
                <a:off x="1719" y="1838"/>
                <a:ext cx="693" cy="605"/>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smtClean="0">
                  <a:solidFill>
                    <a:srgbClr val="000000"/>
                  </a:solidFill>
                  <a:latin typeface="Helvetica" charset="0"/>
                  <a:ea typeface="ＭＳ Ｐゴシック" charset="0"/>
                  <a:cs typeface="Helvetica" charset="0"/>
                </a:endParaRPr>
              </a:p>
            </p:txBody>
          </p:sp>
          <p:sp>
            <p:nvSpPr>
              <p:cNvPr id="168990" name="Freeform 12"/>
              <p:cNvSpPr>
                <a:spLocks/>
              </p:cNvSpPr>
              <p:nvPr/>
            </p:nvSpPr>
            <p:spPr bwMode="auto">
              <a:xfrm>
                <a:off x="1893" y="1753"/>
                <a:ext cx="1470" cy="1037"/>
              </a:xfrm>
              <a:custGeom>
                <a:avLst/>
                <a:gdLst>
                  <a:gd name="T0" fmla="*/ 10 w 1632"/>
                  <a:gd name="T1" fmla="*/ 37 h 1152"/>
                  <a:gd name="T2" fmla="*/ 72 w 1632"/>
                  <a:gd name="T3" fmla="*/ 10 h 1152"/>
                  <a:gd name="T4" fmla="*/ 126 w 1632"/>
                  <a:gd name="T5" fmla="*/ 0 h 1152"/>
                  <a:gd name="T6" fmla="*/ 234 w 1632"/>
                  <a:gd name="T7" fmla="*/ 10 h 1152"/>
                  <a:gd name="T8" fmla="*/ 270 w 1632"/>
                  <a:gd name="T9" fmla="*/ 27 h 1152"/>
                  <a:gd name="T10" fmla="*/ 289 w 1632"/>
                  <a:gd name="T11" fmla="*/ 62 h 1152"/>
                  <a:gd name="T12" fmla="*/ 306 w 1632"/>
                  <a:gd name="T13" fmla="*/ 71 h 1152"/>
                  <a:gd name="T14" fmla="*/ 289 w 1632"/>
                  <a:gd name="T15" fmla="*/ 169 h 1152"/>
                  <a:gd name="T16" fmla="*/ 171 w 1632"/>
                  <a:gd name="T17" fmla="*/ 214 h 1152"/>
                  <a:gd name="T18" fmla="*/ 54 w 1632"/>
                  <a:gd name="T19" fmla="*/ 179 h 1152"/>
                  <a:gd name="T20" fmla="*/ 18 w 1632"/>
                  <a:gd name="T21" fmla="*/ 142 h 1152"/>
                  <a:gd name="T22" fmla="*/ 0 w 1632"/>
                  <a:gd name="T23" fmla="*/ 134 h 1152"/>
                  <a:gd name="T24" fmla="*/ 10 w 1632"/>
                  <a:gd name="T25" fmla="*/ 37 h 1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2"/>
                  <a:gd name="T40" fmla="*/ 0 h 1152"/>
                  <a:gd name="T41" fmla="*/ 1632 w 1632"/>
                  <a:gd name="T42" fmla="*/ 1152 h 1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2" h="1152">
                    <a:moveTo>
                      <a:pt x="48" y="192"/>
                    </a:moveTo>
                    <a:lnTo>
                      <a:pt x="384" y="48"/>
                    </a:lnTo>
                    <a:lnTo>
                      <a:pt x="672" y="0"/>
                    </a:lnTo>
                    <a:lnTo>
                      <a:pt x="1248" y="48"/>
                    </a:lnTo>
                    <a:lnTo>
                      <a:pt x="1440" y="144"/>
                    </a:lnTo>
                    <a:lnTo>
                      <a:pt x="1536" y="336"/>
                    </a:lnTo>
                    <a:lnTo>
                      <a:pt x="1632" y="384"/>
                    </a:lnTo>
                    <a:lnTo>
                      <a:pt x="1536" y="912"/>
                    </a:lnTo>
                    <a:lnTo>
                      <a:pt x="912" y="1152"/>
                    </a:lnTo>
                    <a:lnTo>
                      <a:pt x="288" y="960"/>
                    </a:lnTo>
                    <a:lnTo>
                      <a:pt x="96" y="768"/>
                    </a:lnTo>
                    <a:lnTo>
                      <a:pt x="0" y="720"/>
                    </a:lnTo>
                    <a:lnTo>
                      <a:pt x="48" y="19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168964" name="Oval 13"/>
            <p:cNvSpPr>
              <a:spLocks noChangeArrowheads="1"/>
            </p:cNvSpPr>
            <p:nvPr/>
          </p:nvSpPr>
          <p:spPr bwMode="auto">
            <a:xfrm>
              <a:off x="576" y="2688"/>
              <a:ext cx="672" cy="528"/>
            </a:xfrm>
            <a:prstGeom prst="ellipse">
              <a:avLst/>
            </a:prstGeom>
            <a:solidFill>
              <a:srgbClr val="FFFF99"/>
            </a:solidFill>
            <a:ln w="12700">
              <a:solidFill>
                <a:schemeClr val="tx1"/>
              </a:solidFill>
              <a:round/>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68965" name="Text Box 14"/>
            <p:cNvSpPr txBox="1">
              <a:spLocks noChangeArrowheads="1"/>
            </p:cNvSpPr>
            <p:nvPr/>
          </p:nvSpPr>
          <p:spPr bwMode="auto">
            <a:xfrm>
              <a:off x="2211" y="2640"/>
              <a:ext cx="77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Internet</a:t>
              </a:r>
            </a:p>
          </p:txBody>
        </p:sp>
        <p:sp>
          <p:nvSpPr>
            <p:cNvPr id="168966" name="Text Box 15"/>
            <p:cNvSpPr txBox="1">
              <a:spLocks noChangeArrowheads="1"/>
            </p:cNvSpPr>
            <p:nvPr/>
          </p:nvSpPr>
          <p:spPr bwMode="auto">
            <a:xfrm>
              <a:off x="665" y="2760"/>
              <a:ext cx="546"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smtClean="0">
                  <a:solidFill>
                    <a:srgbClr val="000000"/>
                  </a:solidFill>
                  <a:latin typeface="Helvetica" charset="0"/>
                  <a:cs typeface="Helvetica" charset="0"/>
                </a:rPr>
                <a:t>Digest</a:t>
              </a:r>
            </a:p>
            <a:p>
              <a:pPr defTabSz="914400" eaLnBrk="1" fontAlgn="base" hangingPunct="1">
                <a:spcBef>
                  <a:spcPct val="0"/>
                </a:spcBef>
                <a:spcAft>
                  <a:spcPct val="0"/>
                </a:spcAft>
              </a:pPr>
              <a:r>
                <a:rPr lang="en-US" b="0" smtClean="0">
                  <a:solidFill>
                    <a:srgbClr val="000000"/>
                  </a:solidFill>
                  <a:latin typeface="Helvetica" charset="0"/>
                  <a:cs typeface="Helvetica" charset="0"/>
                </a:rPr>
                <a:t>H(m)</a:t>
              </a:r>
              <a:endParaRPr lang="en-US" sz="1800" b="0" smtClean="0">
                <a:solidFill>
                  <a:srgbClr val="000000"/>
                </a:solidFill>
                <a:latin typeface="Helvetica" charset="0"/>
                <a:cs typeface="Helvetica" charset="0"/>
              </a:endParaRPr>
            </a:p>
          </p:txBody>
        </p:sp>
        <p:sp>
          <p:nvSpPr>
            <p:cNvPr id="168967" name="Text Box 16"/>
            <p:cNvSpPr txBox="1">
              <a:spLocks noChangeArrowheads="1"/>
            </p:cNvSpPr>
            <p:nvPr/>
          </p:nvSpPr>
          <p:spPr bwMode="auto">
            <a:xfrm>
              <a:off x="96" y="1787"/>
              <a:ext cx="118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00"/>
                  </a:solidFill>
                  <a:latin typeface="Helvetica" charset="0"/>
                  <a:cs typeface="Helvetica" charset="0"/>
                </a:rPr>
                <a:t>plaintext (m)</a:t>
              </a:r>
              <a:endParaRPr lang="en-US" sz="1800" b="0" smtClean="0">
                <a:solidFill>
                  <a:srgbClr val="000000"/>
                </a:solidFill>
                <a:latin typeface="Helvetica" charset="0"/>
                <a:cs typeface="Helvetica" charset="0"/>
              </a:endParaRPr>
            </a:p>
          </p:txBody>
        </p:sp>
        <p:sp>
          <p:nvSpPr>
            <p:cNvPr id="168968" name="Line 17"/>
            <p:cNvSpPr>
              <a:spLocks noChangeShapeType="1"/>
            </p:cNvSpPr>
            <p:nvPr/>
          </p:nvSpPr>
          <p:spPr bwMode="auto">
            <a:xfrm flipV="1">
              <a:off x="4368" y="2496"/>
              <a:ext cx="0" cy="19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68969" name="Text Box 18"/>
            <p:cNvSpPr txBox="1">
              <a:spLocks noChangeArrowheads="1"/>
            </p:cNvSpPr>
            <p:nvPr/>
          </p:nvSpPr>
          <p:spPr bwMode="auto">
            <a:xfrm>
              <a:off x="2151" y="3144"/>
              <a:ext cx="5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smtClean="0">
                  <a:solidFill>
                    <a:srgbClr val="000000"/>
                  </a:solidFill>
                  <a:latin typeface="Helvetica" charset="0"/>
                  <a:cs typeface="Helvetica" charset="0"/>
                </a:rPr>
                <a:t>digest</a:t>
              </a:r>
            </a:p>
          </p:txBody>
        </p:sp>
        <p:sp>
          <p:nvSpPr>
            <p:cNvPr id="168970" name="Freeform 19"/>
            <p:cNvSpPr>
              <a:spLocks/>
            </p:cNvSpPr>
            <p:nvPr/>
          </p:nvSpPr>
          <p:spPr bwMode="auto">
            <a:xfrm>
              <a:off x="432" y="2016"/>
              <a:ext cx="3936" cy="1584"/>
            </a:xfrm>
            <a:custGeom>
              <a:avLst/>
              <a:gdLst>
                <a:gd name="T0" fmla="*/ 0 w 3936"/>
                <a:gd name="T1" fmla="*/ 0 h 1344"/>
                <a:gd name="T2" fmla="*/ 0 w 3936"/>
                <a:gd name="T3" fmla="*/ 18625 h 1344"/>
                <a:gd name="T4" fmla="*/ 3936 w 3936"/>
                <a:gd name="T5" fmla="*/ 18625 h 1344"/>
                <a:gd name="T6" fmla="*/ 3936 w 3936"/>
                <a:gd name="T7" fmla="*/ 13300 h 1344"/>
                <a:gd name="T8" fmla="*/ 0 60000 65536"/>
                <a:gd name="T9" fmla="*/ 0 60000 65536"/>
                <a:gd name="T10" fmla="*/ 0 60000 65536"/>
                <a:gd name="T11" fmla="*/ 0 60000 65536"/>
                <a:gd name="T12" fmla="*/ 0 w 3936"/>
                <a:gd name="T13" fmla="*/ 0 h 1344"/>
                <a:gd name="T14" fmla="*/ 3936 w 3936"/>
                <a:gd name="T15" fmla="*/ 1344 h 1344"/>
              </a:gdLst>
              <a:ahLst/>
              <a:cxnLst>
                <a:cxn ang="T8">
                  <a:pos x="T0" y="T1"/>
                </a:cxn>
                <a:cxn ang="T9">
                  <a:pos x="T2" y="T3"/>
                </a:cxn>
                <a:cxn ang="T10">
                  <a:pos x="T4" y="T5"/>
                </a:cxn>
                <a:cxn ang="T11">
                  <a:pos x="T6" y="T7"/>
                </a:cxn>
              </a:cxnLst>
              <a:rect l="T12" t="T13" r="T14" b="T15"/>
              <a:pathLst>
                <a:path w="3936" h="1344">
                  <a:moveTo>
                    <a:pt x="0" y="0"/>
                  </a:moveTo>
                  <a:lnTo>
                    <a:pt x="0" y="1344"/>
                  </a:lnTo>
                  <a:lnTo>
                    <a:pt x="3936" y="1344"/>
                  </a:lnTo>
                  <a:lnTo>
                    <a:pt x="3936" y="960"/>
                  </a:ln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68971" name="Oval 20"/>
            <p:cNvSpPr>
              <a:spLocks noChangeArrowheads="1"/>
            </p:cNvSpPr>
            <p:nvPr/>
          </p:nvSpPr>
          <p:spPr bwMode="auto">
            <a:xfrm>
              <a:off x="4032" y="2688"/>
              <a:ext cx="672" cy="528"/>
            </a:xfrm>
            <a:prstGeom prst="ellipse">
              <a:avLst/>
            </a:prstGeom>
            <a:solidFill>
              <a:srgbClr val="FFFF99"/>
            </a:solidFill>
            <a:ln w="12700">
              <a:solidFill>
                <a:schemeClr val="tx1"/>
              </a:solidFill>
              <a:round/>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68972" name="Text Box 21"/>
            <p:cNvSpPr txBox="1">
              <a:spLocks noChangeArrowheads="1"/>
            </p:cNvSpPr>
            <p:nvPr/>
          </p:nvSpPr>
          <p:spPr bwMode="auto">
            <a:xfrm>
              <a:off x="4121" y="2760"/>
              <a:ext cx="546"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smtClean="0">
                  <a:solidFill>
                    <a:srgbClr val="000000"/>
                  </a:solidFill>
                  <a:latin typeface="Helvetica" charset="0"/>
                  <a:cs typeface="Helvetica" charset="0"/>
                </a:rPr>
                <a:t>Digest</a:t>
              </a:r>
            </a:p>
            <a:p>
              <a:pPr defTabSz="914400" eaLnBrk="1" fontAlgn="base" hangingPunct="1">
                <a:spcBef>
                  <a:spcPct val="0"/>
                </a:spcBef>
                <a:spcAft>
                  <a:spcPct val="0"/>
                </a:spcAft>
              </a:pPr>
              <a:r>
                <a:rPr lang="en-US" b="0" smtClean="0">
                  <a:solidFill>
                    <a:srgbClr val="000000"/>
                  </a:solidFill>
                  <a:latin typeface="Helvetica" charset="0"/>
                  <a:cs typeface="Helvetica" charset="0"/>
                </a:rPr>
                <a:t>H(m)</a:t>
              </a:r>
              <a:endParaRPr lang="en-US" sz="1800" b="0" smtClean="0">
                <a:solidFill>
                  <a:srgbClr val="000000"/>
                </a:solidFill>
                <a:latin typeface="Helvetica" charset="0"/>
                <a:cs typeface="Helvetica" charset="0"/>
              </a:endParaRPr>
            </a:p>
            <a:p>
              <a:pPr defTabSz="914400" eaLnBrk="1" fontAlgn="base" hangingPunct="1">
                <a:spcBef>
                  <a:spcPct val="0"/>
                </a:spcBef>
                <a:spcAft>
                  <a:spcPct val="0"/>
                </a:spcAft>
              </a:pPr>
              <a:endParaRPr lang="en-US" sz="1800" b="0" smtClean="0">
                <a:solidFill>
                  <a:srgbClr val="000000"/>
                </a:solidFill>
                <a:latin typeface="Helvetica" charset="0"/>
                <a:cs typeface="Helvetica" charset="0"/>
              </a:endParaRPr>
            </a:p>
          </p:txBody>
        </p:sp>
        <p:sp>
          <p:nvSpPr>
            <p:cNvPr id="168973" name="Freeform 22"/>
            <p:cNvSpPr>
              <a:spLocks/>
            </p:cNvSpPr>
            <p:nvPr/>
          </p:nvSpPr>
          <p:spPr bwMode="auto">
            <a:xfrm>
              <a:off x="432" y="2496"/>
              <a:ext cx="480" cy="192"/>
            </a:xfrm>
            <a:custGeom>
              <a:avLst/>
              <a:gdLst>
                <a:gd name="T0" fmla="*/ 0 w 480"/>
                <a:gd name="T1" fmla="*/ 0 h 192"/>
                <a:gd name="T2" fmla="*/ 480 w 480"/>
                <a:gd name="T3" fmla="*/ 0 h 192"/>
                <a:gd name="T4" fmla="*/ 480 w 480"/>
                <a:gd name="T5" fmla="*/ 192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0" y="0"/>
                  </a:moveTo>
                  <a:lnTo>
                    <a:pt x="480" y="0"/>
                  </a:lnTo>
                  <a:lnTo>
                    <a:pt x="480" y="192"/>
                  </a:ln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68974" name="AutoShape 23"/>
            <p:cNvSpPr>
              <a:spLocks noChangeArrowheads="1"/>
            </p:cNvSpPr>
            <p:nvPr/>
          </p:nvSpPr>
          <p:spPr bwMode="auto">
            <a:xfrm>
              <a:off x="4080" y="2208"/>
              <a:ext cx="576" cy="288"/>
            </a:xfrm>
            <a:prstGeom prst="diamond">
              <a:avLst/>
            </a:prstGeom>
            <a:solidFill>
              <a:srgbClr val="FFFF99"/>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68975" name="Text Box 24"/>
            <p:cNvSpPr txBox="1">
              <a:spLocks noChangeArrowheads="1"/>
            </p:cNvSpPr>
            <p:nvPr/>
          </p:nvSpPr>
          <p:spPr bwMode="auto">
            <a:xfrm>
              <a:off x="4263" y="2232"/>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smtClean="0">
                  <a:solidFill>
                    <a:srgbClr val="000000"/>
                  </a:solidFill>
                  <a:latin typeface="Helvetica" charset="0"/>
                  <a:cs typeface="Helvetica" charset="0"/>
                </a:rPr>
                <a:t>=</a:t>
              </a:r>
            </a:p>
          </p:txBody>
        </p:sp>
        <p:sp>
          <p:nvSpPr>
            <p:cNvPr id="168976" name="Text Box 25"/>
            <p:cNvSpPr txBox="1">
              <a:spLocks noChangeArrowheads="1"/>
            </p:cNvSpPr>
            <p:nvPr/>
          </p:nvSpPr>
          <p:spPr bwMode="auto">
            <a:xfrm>
              <a:off x="4368" y="2496"/>
              <a:ext cx="5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smtClean="0">
                  <a:solidFill>
                    <a:srgbClr val="000000"/>
                  </a:solidFill>
                  <a:latin typeface="Helvetica" charset="0"/>
                  <a:cs typeface="Helvetica" charset="0"/>
                </a:rPr>
                <a:t>digest</a:t>
              </a:r>
              <a:r>
                <a:rPr lang="ja-JP" altLang="en-US" sz="1800" b="0" smtClean="0">
                  <a:solidFill>
                    <a:srgbClr val="000000"/>
                  </a:solidFill>
                  <a:latin typeface="Helvetica" charset="0"/>
                  <a:cs typeface="Helvetica" charset="0"/>
                </a:rPr>
                <a:t>’</a:t>
              </a:r>
              <a:endParaRPr lang="en-US" sz="1800" b="0" smtClean="0">
                <a:solidFill>
                  <a:srgbClr val="000000"/>
                </a:solidFill>
                <a:latin typeface="Helvetica" charset="0"/>
                <a:cs typeface="Helvetica" charset="0"/>
              </a:endParaRPr>
            </a:p>
          </p:txBody>
        </p:sp>
        <p:sp>
          <p:nvSpPr>
            <p:cNvPr id="168977" name="Freeform 26"/>
            <p:cNvSpPr>
              <a:spLocks/>
            </p:cNvSpPr>
            <p:nvPr/>
          </p:nvSpPr>
          <p:spPr bwMode="auto">
            <a:xfrm>
              <a:off x="912" y="2352"/>
              <a:ext cx="3168" cy="1008"/>
            </a:xfrm>
            <a:custGeom>
              <a:avLst/>
              <a:gdLst>
                <a:gd name="T0" fmla="*/ 0 w 3168"/>
                <a:gd name="T1" fmla="*/ 864 h 1008"/>
                <a:gd name="T2" fmla="*/ 0 w 3168"/>
                <a:gd name="T3" fmla="*/ 1008 h 1008"/>
                <a:gd name="T4" fmla="*/ 3072 w 3168"/>
                <a:gd name="T5" fmla="*/ 1008 h 1008"/>
                <a:gd name="T6" fmla="*/ 3072 w 3168"/>
                <a:gd name="T7" fmla="*/ 0 h 1008"/>
                <a:gd name="T8" fmla="*/ 3168 w 3168"/>
                <a:gd name="T9" fmla="*/ 0 h 1008"/>
                <a:gd name="T10" fmla="*/ 0 60000 65536"/>
                <a:gd name="T11" fmla="*/ 0 60000 65536"/>
                <a:gd name="T12" fmla="*/ 0 60000 65536"/>
                <a:gd name="T13" fmla="*/ 0 60000 65536"/>
                <a:gd name="T14" fmla="*/ 0 60000 65536"/>
                <a:gd name="T15" fmla="*/ 0 w 3168"/>
                <a:gd name="T16" fmla="*/ 0 h 1008"/>
                <a:gd name="T17" fmla="*/ 3168 w 3168"/>
                <a:gd name="T18" fmla="*/ 1008 h 1008"/>
              </a:gdLst>
              <a:ahLst/>
              <a:cxnLst>
                <a:cxn ang="T10">
                  <a:pos x="T0" y="T1"/>
                </a:cxn>
                <a:cxn ang="T11">
                  <a:pos x="T2" y="T3"/>
                </a:cxn>
                <a:cxn ang="T12">
                  <a:pos x="T4" y="T5"/>
                </a:cxn>
                <a:cxn ang="T13">
                  <a:pos x="T6" y="T7"/>
                </a:cxn>
                <a:cxn ang="T14">
                  <a:pos x="T8" y="T9"/>
                </a:cxn>
              </a:cxnLst>
              <a:rect l="T15" t="T16" r="T17" b="T18"/>
              <a:pathLst>
                <a:path w="3168" h="1008">
                  <a:moveTo>
                    <a:pt x="0" y="864"/>
                  </a:moveTo>
                  <a:lnTo>
                    <a:pt x="0" y="1008"/>
                  </a:lnTo>
                  <a:lnTo>
                    <a:pt x="3072" y="1008"/>
                  </a:lnTo>
                  <a:lnTo>
                    <a:pt x="3072" y="0"/>
                  </a:lnTo>
                  <a:lnTo>
                    <a:pt x="3168" y="0"/>
                  </a:ln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68978" name="Line 27"/>
            <p:cNvSpPr>
              <a:spLocks noChangeShapeType="1"/>
            </p:cNvSpPr>
            <p:nvPr/>
          </p:nvSpPr>
          <p:spPr bwMode="auto">
            <a:xfrm flipV="1">
              <a:off x="4368" y="1968"/>
              <a:ext cx="0" cy="24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68979" name="Text Box 28"/>
            <p:cNvSpPr txBox="1">
              <a:spLocks noChangeArrowheads="1"/>
            </p:cNvSpPr>
            <p:nvPr/>
          </p:nvSpPr>
          <p:spPr bwMode="auto">
            <a:xfrm>
              <a:off x="4359" y="1992"/>
              <a:ext cx="33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smtClean="0">
                  <a:solidFill>
                    <a:srgbClr val="000000"/>
                  </a:solidFill>
                  <a:latin typeface="Helvetica" charset="0"/>
                  <a:cs typeface="Helvetica" charset="0"/>
                </a:rPr>
                <a:t>NO</a:t>
              </a:r>
            </a:p>
          </p:txBody>
        </p:sp>
        <p:sp>
          <p:nvSpPr>
            <p:cNvPr id="168980" name="Text Box 29"/>
            <p:cNvSpPr txBox="1">
              <a:spLocks noChangeArrowheads="1"/>
            </p:cNvSpPr>
            <p:nvPr/>
          </p:nvSpPr>
          <p:spPr bwMode="auto">
            <a:xfrm>
              <a:off x="3830" y="1739"/>
              <a:ext cx="11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b="0" smtClean="0">
                  <a:solidFill>
                    <a:srgbClr val="FF0000"/>
                  </a:solidFill>
                  <a:latin typeface="Helvetica" charset="0"/>
                  <a:cs typeface="Helvetica" charset="0"/>
                </a:rPr>
                <a:t>corrupted msg</a:t>
              </a:r>
            </a:p>
          </p:txBody>
        </p:sp>
        <p:sp>
          <p:nvSpPr>
            <p:cNvPr id="168981" name="Freeform 30"/>
            <p:cNvSpPr>
              <a:spLocks/>
            </p:cNvSpPr>
            <p:nvPr/>
          </p:nvSpPr>
          <p:spPr bwMode="auto">
            <a:xfrm>
              <a:off x="4368" y="1968"/>
              <a:ext cx="816" cy="1632"/>
            </a:xfrm>
            <a:custGeom>
              <a:avLst/>
              <a:gdLst>
                <a:gd name="T0" fmla="*/ 0 w 816"/>
                <a:gd name="T1" fmla="*/ 1632 h 1632"/>
                <a:gd name="T2" fmla="*/ 816 w 816"/>
                <a:gd name="T3" fmla="*/ 1632 h 1632"/>
                <a:gd name="T4" fmla="*/ 816 w 816"/>
                <a:gd name="T5" fmla="*/ 0 h 1632"/>
                <a:gd name="T6" fmla="*/ 0 60000 65536"/>
                <a:gd name="T7" fmla="*/ 0 60000 65536"/>
                <a:gd name="T8" fmla="*/ 0 60000 65536"/>
                <a:gd name="T9" fmla="*/ 0 w 816"/>
                <a:gd name="T10" fmla="*/ 0 h 1632"/>
                <a:gd name="T11" fmla="*/ 816 w 816"/>
                <a:gd name="T12" fmla="*/ 1632 h 1632"/>
              </a:gdLst>
              <a:ahLst/>
              <a:cxnLst>
                <a:cxn ang="T6">
                  <a:pos x="T0" y="T1"/>
                </a:cxn>
                <a:cxn ang="T7">
                  <a:pos x="T2" y="T3"/>
                </a:cxn>
                <a:cxn ang="T8">
                  <a:pos x="T4" y="T5"/>
                </a:cxn>
              </a:cxnLst>
              <a:rect l="T9" t="T10" r="T11" b="T12"/>
              <a:pathLst>
                <a:path w="816" h="1632">
                  <a:moveTo>
                    <a:pt x="0" y="1632"/>
                  </a:moveTo>
                  <a:lnTo>
                    <a:pt x="816" y="1632"/>
                  </a:lnTo>
                  <a:lnTo>
                    <a:pt x="816" y="0"/>
                  </a:lnTo>
                </a:path>
              </a:pathLst>
            </a:custGeom>
            <a:noFill/>
            <a:ln w="127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68982" name="Text Box 31"/>
            <p:cNvSpPr txBox="1">
              <a:spLocks noChangeArrowheads="1"/>
            </p:cNvSpPr>
            <p:nvPr/>
          </p:nvSpPr>
          <p:spPr bwMode="auto">
            <a:xfrm>
              <a:off x="4854" y="1728"/>
              <a:ext cx="4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smtClean="0">
                  <a:solidFill>
                    <a:srgbClr val="000000"/>
                  </a:solidFill>
                  <a:latin typeface="Helvetica" charset="0"/>
                  <a:cs typeface="Helvetica" charset="0"/>
                </a:rPr>
                <a:t>     m</a:t>
              </a:r>
            </a:p>
          </p:txBody>
        </p:sp>
      </p:grpSp>
    </p:spTree>
    <p:extLst>
      <p:ext uri="{BB962C8B-B14F-4D97-AF65-F5344CB8AC3E}">
        <p14:creationId xmlns:p14="http://schemas.microsoft.com/office/powerpoint/2010/main" val="3400178102"/>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a:xfrm>
            <a:off x="457200" y="-76200"/>
            <a:ext cx="8229600" cy="868363"/>
          </a:xfrm>
        </p:spPr>
        <p:txBody>
          <a:bodyPr/>
          <a:lstStyle/>
          <a:p>
            <a:r>
              <a:rPr lang="en-US">
                <a:latin typeface="Helvetica" charset="0"/>
                <a:ea typeface="ＭＳ Ｐゴシック" charset="0"/>
                <a:cs typeface="ＭＳ Ｐゴシック" charset="0"/>
              </a:rPr>
              <a:t>Digital Certificates</a:t>
            </a:r>
          </a:p>
        </p:txBody>
      </p:sp>
      <p:pic>
        <p:nvPicPr>
          <p:cNvPr id="1710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163" y="2743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TextBox 4"/>
          <p:cNvSpPr txBox="1">
            <a:spLocks noChangeArrowheads="1"/>
          </p:cNvSpPr>
          <p:nvPr/>
        </p:nvSpPr>
        <p:spPr bwMode="auto">
          <a:xfrm>
            <a:off x="228600" y="3714750"/>
            <a:ext cx="180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b="0" smtClean="0">
                <a:solidFill>
                  <a:srgbClr val="000000"/>
                </a:solidFill>
                <a:latin typeface="Helvetica" charset="0"/>
                <a:cs typeface="Helvetica" charset="0"/>
              </a:rPr>
              <a:t>Alice, K</a:t>
            </a:r>
            <a:r>
              <a:rPr lang="en-US" sz="2000" b="0" baseline="-25000" smtClean="0">
                <a:solidFill>
                  <a:srgbClr val="000000"/>
                </a:solidFill>
                <a:latin typeface="Helvetica" charset="0"/>
                <a:cs typeface="Helvetica" charset="0"/>
              </a:rPr>
              <a:t>Alice_pub</a:t>
            </a:r>
          </a:p>
        </p:txBody>
      </p:sp>
      <p:grpSp>
        <p:nvGrpSpPr>
          <p:cNvPr id="2" name="Group 6"/>
          <p:cNvGrpSpPr>
            <a:grpSpLocks/>
          </p:cNvGrpSpPr>
          <p:nvPr/>
        </p:nvGrpSpPr>
        <p:grpSpPr bwMode="auto">
          <a:xfrm>
            <a:off x="5181600" y="2362200"/>
            <a:ext cx="2863850" cy="787400"/>
            <a:chOff x="5791199" y="914400"/>
            <a:chExt cx="2863205" cy="787400"/>
          </a:xfrm>
        </p:grpSpPr>
        <p:pic>
          <p:nvPicPr>
            <p:cNvPr id="17103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199" y="990600"/>
              <a:ext cx="155170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32" name="TextBox 8"/>
            <p:cNvSpPr txBox="1">
              <a:spLocks noChangeArrowheads="1"/>
            </p:cNvSpPr>
            <p:nvPr/>
          </p:nvSpPr>
          <p:spPr bwMode="auto">
            <a:xfrm>
              <a:off x="7315200" y="914400"/>
              <a:ext cx="13392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b="0" smtClean="0">
                  <a:solidFill>
                    <a:srgbClr val="000000"/>
                  </a:solidFill>
                  <a:latin typeface="Helvetica" charset="0"/>
                  <a:cs typeface="Helvetica" charset="0"/>
                </a:rPr>
                <a:t>Certificate</a:t>
              </a:r>
            </a:p>
            <a:p>
              <a:pPr defTabSz="914400" eaLnBrk="1" fontAlgn="base" hangingPunct="1">
                <a:spcBef>
                  <a:spcPct val="0"/>
                </a:spcBef>
                <a:spcAft>
                  <a:spcPct val="0"/>
                </a:spcAft>
              </a:pPr>
              <a:r>
                <a:rPr lang="en-US" sz="2000" b="0" smtClean="0">
                  <a:solidFill>
                    <a:srgbClr val="000000"/>
                  </a:solidFill>
                  <a:latin typeface="Helvetica" charset="0"/>
                  <a:cs typeface="Helvetica" charset="0"/>
                </a:rPr>
                <a:t>Authority</a:t>
              </a:r>
            </a:p>
          </p:txBody>
        </p:sp>
      </p:grpSp>
      <p:grpSp>
        <p:nvGrpSpPr>
          <p:cNvPr id="3" name="Group 9"/>
          <p:cNvGrpSpPr>
            <a:grpSpLocks/>
          </p:cNvGrpSpPr>
          <p:nvPr/>
        </p:nvGrpSpPr>
        <p:grpSpPr bwMode="auto">
          <a:xfrm>
            <a:off x="1625600" y="2362200"/>
            <a:ext cx="3632200" cy="860425"/>
            <a:chOff x="2235200" y="914401"/>
            <a:chExt cx="3632200" cy="859795"/>
          </a:xfrm>
        </p:grpSpPr>
        <p:sp>
          <p:nvSpPr>
            <p:cNvPr id="171028" name="TextBox 13"/>
            <p:cNvSpPr txBox="1">
              <a:spLocks noChangeArrowheads="1"/>
            </p:cNvSpPr>
            <p:nvPr/>
          </p:nvSpPr>
          <p:spPr bwMode="auto">
            <a:xfrm>
              <a:off x="3048000" y="914401"/>
              <a:ext cx="2362200" cy="3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b="0" smtClean="0">
                  <a:solidFill>
                    <a:srgbClr val="000000"/>
                  </a:solidFill>
                  <a:latin typeface="Helvetica" charset="0"/>
                  <a:cs typeface="Helvetica" charset="0"/>
                </a:rPr>
                <a:t>{Alice, K</a:t>
              </a:r>
              <a:r>
                <a:rPr lang="en-US" sz="2000" b="0" baseline="-25000" smtClean="0">
                  <a:solidFill>
                    <a:srgbClr val="000000"/>
                  </a:solidFill>
                  <a:latin typeface="Helvetica" charset="0"/>
                  <a:cs typeface="Helvetica" charset="0"/>
                </a:rPr>
                <a:t>Alice_pub</a:t>
              </a:r>
              <a:r>
                <a:rPr lang="en-US" sz="2000" b="0" smtClean="0">
                  <a:solidFill>
                    <a:srgbClr val="000000"/>
                  </a:solidFill>
                  <a:latin typeface="Helvetica" charset="0"/>
                  <a:cs typeface="Helvetica" charset="0"/>
                </a:rPr>
                <a:t>}    </a:t>
              </a:r>
            </a:p>
          </p:txBody>
        </p:sp>
        <p:sp>
          <p:nvSpPr>
            <p:cNvPr id="171029" name="Freeform 11"/>
            <p:cNvSpPr>
              <a:spLocks noChangeArrowheads="1"/>
            </p:cNvSpPr>
            <p:nvPr/>
          </p:nvSpPr>
          <p:spPr bwMode="auto">
            <a:xfrm>
              <a:off x="2235200" y="1295400"/>
              <a:ext cx="3632200" cy="414867"/>
            </a:xfrm>
            <a:custGeom>
              <a:avLst/>
              <a:gdLst>
                <a:gd name="T0" fmla="*/ 0 w 2404533"/>
                <a:gd name="T1" fmla="*/ 1509476 h 372534"/>
                <a:gd name="T2" fmla="*/ 205790126 w 2404533"/>
                <a:gd name="T3" fmla="*/ 343060 h 372534"/>
                <a:gd name="T4" fmla="*/ 512669986 w 2404533"/>
                <a:gd name="T5" fmla="*/ 0 h 372534"/>
                <a:gd name="T6" fmla="*/ 0 60000 65536"/>
                <a:gd name="T7" fmla="*/ 0 60000 65536"/>
                <a:gd name="T8" fmla="*/ 0 60000 65536"/>
                <a:gd name="T9" fmla="*/ 0 w 2404533"/>
                <a:gd name="T10" fmla="*/ 0 h 372534"/>
                <a:gd name="T11" fmla="*/ 2404533 w 2404533"/>
                <a:gd name="T12" fmla="*/ 372534 h 372534"/>
              </a:gdLst>
              <a:ahLst/>
              <a:cxnLst>
                <a:cxn ang="T6">
                  <a:pos x="T0" y="T1"/>
                </a:cxn>
                <a:cxn ang="T7">
                  <a:pos x="T2" y="T3"/>
                </a:cxn>
                <a:cxn ang="T8">
                  <a:pos x="T4" y="T5"/>
                </a:cxn>
              </a:cxnLst>
              <a:rect l="T9" t="T10" r="T11" b="T12"/>
              <a:pathLst>
                <a:path w="2404533" h="372534">
                  <a:moveTo>
                    <a:pt x="0" y="372534"/>
                  </a:moveTo>
                  <a:cubicBezTo>
                    <a:pt x="282222" y="259645"/>
                    <a:pt x="564445" y="146756"/>
                    <a:pt x="965200" y="84667"/>
                  </a:cubicBezTo>
                  <a:cubicBezTo>
                    <a:pt x="1365956" y="22578"/>
                    <a:pt x="2404533" y="0"/>
                    <a:pt x="2404533" y="0"/>
                  </a:cubicBezTo>
                </a:path>
              </a:pathLst>
            </a:custGeom>
            <a:solidFill>
              <a:schemeClr val="bg1"/>
            </a:solidFill>
            <a:ln w="38100">
              <a:solidFill>
                <a:schemeClr val="tx1"/>
              </a:solidFill>
              <a:prstDash val="dash"/>
              <a:round/>
              <a:headEnd/>
              <a:tailEnd type="triangle" w="med" len="med"/>
            </a:ln>
          </p:spPr>
          <p:txBody>
            <a:bodyPr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71030" name="TextBox 12"/>
            <p:cNvSpPr txBox="1">
              <a:spLocks noChangeArrowheads="1"/>
            </p:cNvSpPr>
            <p:nvPr/>
          </p:nvSpPr>
          <p:spPr bwMode="auto">
            <a:xfrm rot="-449090">
              <a:off x="2374538" y="1374086"/>
              <a:ext cx="32209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b="0" smtClean="0">
                  <a:solidFill>
                    <a:srgbClr val="000000"/>
                  </a:solidFill>
                  <a:latin typeface="Helvetica" charset="0"/>
                  <a:cs typeface="Helvetica" charset="0"/>
                </a:rPr>
                <a:t>(offline) identity verification</a:t>
              </a:r>
            </a:p>
          </p:txBody>
        </p:sp>
      </p:grpSp>
      <p:grpSp>
        <p:nvGrpSpPr>
          <p:cNvPr id="4" name="Group 15"/>
          <p:cNvGrpSpPr>
            <a:grpSpLocks/>
          </p:cNvGrpSpPr>
          <p:nvPr/>
        </p:nvGrpSpPr>
        <p:grpSpPr bwMode="auto">
          <a:xfrm>
            <a:off x="3657600" y="3352800"/>
            <a:ext cx="4572000" cy="1371600"/>
            <a:chOff x="4267200" y="1905000"/>
            <a:chExt cx="4572000" cy="1371600"/>
          </a:xfrm>
        </p:grpSpPr>
        <p:grpSp>
          <p:nvGrpSpPr>
            <p:cNvPr id="171023" name="Group 16"/>
            <p:cNvGrpSpPr>
              <a:grpSpLocks/>
            </p:cNvGrpSpPr>
            <p:nvPr/>
          </p:nvGrpSpPr>
          <p:grpSpPr bwMode="auto">
            <a:xfrm>
              <a:off x="4267200" y="2286000"/>
              <a:ext cx="4572000" cy="990600"/>
              <a:chOff x="4114800" y="2286000"/>
              <a:chExt cx="4572000" cy="990600"/>
            </a:xfrm>
          </p:grpSpPr>
          <p:sp>
            <p:nvSpPr>
              <p:cNvPr id="171025" name="TextBox 18"/>
              <p:cNvSpPr txBox="1">
                <a:spLocks noChangeArrowheads="1"/>
              </p:cNvSpPr>
              <p:nvPr/>
            </p:nvSpPr>
            <p:spPr bwMode="auto">
              <a:xfrm>
                <a:off x="4114800" y="2337136"/>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b="0" smtClean="0">
                    <a:solidFill>
                      <a:srgbClr val="000000"/>
                    </a:solidFill>
                    <a:latin typeface="Helvetica" charset="0"/>
                    <a:cs typeface="Helvetica" charset="0"/>
                  </a:rPr>
                  <a:t>E({Alice, K</a:t>
                </a:r>
                <a:r>
                  <a:rPr lang="en-US" sz="2000" b="0" baseline="-25000" smtClean="0">
                    <a:solidFill>
                      <a:srgbClr val="000000"/>
                    </a:solidFill>
                    <a:latin typeface="Helvetica" charset="0"/>
                    <a:cs typeface="Helvetica" charset="0"/>
                  </a:rPr>
                  <a:t>Alice_pub</a:t>
                </a:r>
                <a:r>
                  <a:rPr lang="en-US" sz="2000" b="0" smtClean="0">
                    <a:solidFill>
                      <a:srgbClr val="000000"/>
                    </a:solidFill>
                    <a:latin typeface="Helvetica" charset="0"/>
                    <a:cs typeface="Helvetica" charset="0"/>
                  </a:rPr>
                  <a:t>}, K</a:t>
                </a:r>
                <a:r>
                  <a:rPr lang="en-US" sz="2000" b="0" baseline="-25000" smtClean="0">
                    <a:solidFill>
                      <a:srgbClr val="000000"/>
                    </a:solidFill>
                    <a:latin typeface="Helvetica" charset="0"/>
                    <a:cs typeface="Helvetica" charset="0"/>
                  </a:rPr>
                  <a:t>Verisign_private</a:t>
                </a:r>
                <a:r>
                  <a:rPr lang="en-US" sz="2000" b="0" smtClean="0">
                    <a:solidFill>
                      <a:srgbClr val="000000"/>
                    </a:solidFill>
                    <a:latin typeface="Helvetica" charset="0"/>
                    <a:cs typeface="Helvetica" charset="0"/>
                  </a:rPr>
                  <a:t>)</a:t>
                </a:r>
              </a:p>
            </p:txBody>
          </p:sp>
          <p:sp>
            <p:nvSpPr>
              <p:cNvPr id="171026" name="Rectangle 15"/>
              <p:cNvSpPr>
                <a:spLocks noChangeArrowheads="1"/>
              </p:cNvSpPr>
              <p:nvPr/>
            </p:nvSpPr>
            <p:spPr bwMode="auto">
              <a:xfrm>
                <a:off x="4114800" y="2286000"/>
                <a:ext cx="4038600" cy="6096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smtClean="0">
                  <a:solidFill>
                    <a:srgbClr val="000000"/>
                  </a:solidFill>
                  <a:latin typeface="Helvetica" charset="0"/>
                  <a:ea typeface="ＭＳ Ｐゴシック" charset="0"/>
                  <a:cs typeface="Helvetica" charset="0"/>
                </a:endParaRPr>
              </a:p>
            </p:txBody>
          </p:sp>
          <p:pic>
            <p:nvPicPr>
              <p:cNvPr id="171027"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2514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1024" name="TextBox 17"/>
            <p:cNvSpPr txBox="1">
              <a:spLocks noChangeArrowheads="1"/>
            </p:cNvSpPr>
            <p:nvPr/>
          </p:nvSpPr>
          <p:spPr bwMode="auto">
            <a:xfrm>
              <a:off x="6705600" y="1905000"/>
              <a:ext cx="20697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b="0" smtClean="0">
                  <a:solidFill>
                    <a:srgbClr val="000000"/>
                  </a:solidFill>
                  <a:latin typeface="Helvetica" charset="0"/>
                  <a:cs typeface="Helvetica" charset="0"/>
                </a:rPr>
                <a:t>Digital certificate</a:t>
              </a:r>
            </a:p>
          </p:txBody>
        </p:sp>
      </p:grpSp>
      <p:cxnSp>
        <p:nvCxnSpPr>
          <p:cNvPr id="23" name="Straight Arrow Connector 22"/>
          <p:cNvCxnSpPr>
            <a:cxnSpLocks noChangeShapeType="1"/>
          </p:cNvCxnSpPr>
          <p:nvPr/>
        </p:nvCxnSpPr>
        <p:spPr bwMode="auto">
          <a:xfrm rot="5400000">
            <a:off x="5372101" y="3390900"/>
            <a:ext cx="533400" cy="317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rot="5400000">
            <a:off x="4648994" y="4723606"/>
            <a:ext cx="1219200" cy="763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6" name="Group 32"/>
          <p:cNvGrpSpPr>
            <a:grpSpLocks/>
          </p:cNvGrpSpPr>
          <p:nvPr/>
        </p:nvGrpSpPr>
        <p:grpSpPr bwMode="auto">
          <a:xfrm>
            <a:off x="1001713" y="5765800"/>
            <a:ext cx="7685087" cy="425450"/>
            <a:chOff x="1001713" y="5766136"/>
            <a:chExt cx="7685087" cy="425174"/>
          </a:xfrm>
        </p:grpSpPr>
        <p:sp>
          <p:nvSpPr>
            <p:cNvPr id="171021" name="TextBox 24"/>
            <p:cNvSpPr txBox="1">
              <a:spLocks noChangeArrowheads="1"/>
            </p:cNvSpPr>
            <p:nvPr/>
          </p:nvSpPr>
          <p:spPr bwMode="auto">
            <a:xfrm>
              <a:off x="1001713" y="5766136"/>
              <a:ext cx="58511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b="0" smtClean="0">
                  <a:solidFill>
                    <a:srgbClr val="000000"/>
                  </a:solidFill>
                  <a:latin typeface="Helvetica" charset="0"/>
                  <a:cs typeface="Helvetica" charset="0"/>
                </a:rPr>
                <a:t>D(E({Alice, K</a:t>
              </a:r>
              <a:r>
                <a:rPr lang="en-US" sz="2000" b="0" baseline="-25000" smtClean="0">
                  <a:solidFill>
                    <a:srgbClr val="000000"/>
                  </a:solidFill>
                  <a:latin typeface="Helvetica" charset="0"/>
                  <a:cs typeface="Helvetica" charset="0"/>
                </a:rPr>
                <a:t>Alice_pub</a:t>
              </a:r>
              <a:r>
                <a:rPr lang="en-US" sz="2000" b="0" smtClean="0">
                  <a:solidFill>
                    <a:srgbClr val="000000"/>
                  </a:solidFill>
                  <a:latin typeface="Helvetica" charset="0"/>
                  <a:cs typeface="Helvetica" charset="0"/>
                </a:rPr>
                <a:t>}, K</a:t>
              </a:r>
              <a:r>
                <a:rPr lang="en-US" sz="2000" b="0" baseline="-25000" smtClean="0">
                  <a:solidFill>
                    <a:srgbClr val="000000"/>
                  </a:solidFill>
                  <a:latin typeface="Helvetica" charset="0"/>
                  <a:cs typeface="Helvetica" charset="0"/>
                </a:rPr>
                <a:t>Verisign_private</a:t>
              </a:r>
              <a:r>
                <a:rPr lang="en-US" sz="2000" b="0" smtClean="0">
                  <a:solidFill>
                    <a:srgbClr val="000000"/>
                  </a:solidFill>
                  <a:latin typeface="Helvetica" charset="0"/>
                  <a:cs typeface="Helvetica" charset="0"/>
                </a:rPr>
                <a:t>), K</a:t>
              </a:r>
              <a:r>
                <a:rPr lang="en-US" sz="2000" b="0" baseline="-25000" smtClean="0">
                  <a:solidFill>
                    <a:srgbClr val="000000"/>
                  </a:solidFill>
                  <a:latin typeface="Helvetica" charset="0"/>
                  <a:cs typeface="Helvetica" charset="0"/>
                </a:rPr>
                <a:t>Verisign_public</a:t>
              </a:r>
              <a:r>
                <a:rPr lang="en-US" sz="2000" b="0" smtClean="0">
                  <a:solidFill>
                    <a:srgbClr val="000000"/>
                  </a:solidFill>
                  <a:latin typeface="Helvetica" charset="0"/>
                  <a:cs typeface="Helvetica" charset="0"/>
                </a:rPr>
                <a:t>) = </a:t>
              </a:r>
            </a:p>
          </p:txBody>
        </p:sp>
        <p:sp>
          <p:nvSpPr>
            <p:cNvPr id="171022" name="TextBox 26"/>
            <p:cNvSpPr txBox="1">
              <a:spLocks noChangeArrowheads="1"/>
            </p:cNvSpPr>
            <p:nvPr/>
          </p:nvSpPr>
          <p:spPr bwMode="auto">
            <a:xfrm>
              <a:off x="6705600" y="5791200"/>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b="0" smtClean="0">
                  <a:solidFill>
                    <a:srgbClr val="000000"/>
                  </a:solidFill>
                  <a:latin typeface="Helvetica" charset="0"/>
                  <a:cs typeface="Helvetica" charset="0"/>
                </a:rPr>
                <a:t>{Alice, K</a:t>
              </a:r>
              <a:r>
                <a:rPr lang="en-US" sz="2000" b="0" baseline="-25000" smtClean="0">
                  <a:solidFill>
                    <a:srgbClr val="000000"/>
                  </a:solidFill>
                  <a:latin typeface="Helvetica" charset="0"/>
                  <a:cs typeface="Helvetica" charset="0"/>
                </a:rPr>
                <a:t>Alice_pub</a:t>
              </a:r>
              <a:r>
                <a:rPr lang="en-US" sz="2000" b="0" smtClean="0">
                  <a:solidFill>
                    <a:srgbClr val="000000"/>
                  </a:solidFill>
                  <a:latin typeface="Helvetica" charset="0"/>
                  <a:cs typeface="Helvetica" charset="0"/>
                </a:rPr>
                <a:t>}    </a:t>
              </a:r>
            </a:p>
          </p:txBody>
        </p:sp>
      </p:grpSp>
      <p:pic>
        <p:nvPicPr>
          <p:cNvPr id="171018" name="Picture 2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9530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Content Placeholder 2"/>
          <p:cNvSpPr>
            <a:spLocks noGrp="1"/>
          </p:cNvSpPr>
          <p:nvPr>
            <p:ph idx="1"/>
          </p:nvPr>
        </p:nvSpPr>
        <p:spPr>
          <a:xfrm>
            <a:off x="304800" y="990600"/>
            <a:ext cx="8839200" cy="1295400"/>
          </a:xfrm>
        </p:spPr>
        <p:txBody>
          <a:bodyPr/>
          <a:lstStyle/>
          <a:p>
            <a:r>
              <a:rPr lang="en-US">
                <a:latin typeface="Helvetica" charset="0"/>
                <a:ea typeface="ＭＳ Ｐゴシック" charset="0"/>
                <a:cs typeface="ＭＳ Ｐゴシック" charset="0"/>
              </a:rPr>
              <a:t>How do you know </a:t>
            </a:r>
            <a:r>
              <a:rPr lang="en-US" b="1">
                <a:latin typeface="Helvetica" charset="0"/>
                <a:ea typeface="ＭＳ Ｐゴシック" charset="0"/>
                <a:cs typeface="Helvetica" charset="0"/>
              </a:rPr>
              <a:t>K</a:t>
            </a:r>
            <a:r>
              <a:rPr lang="en-US" b="1" baseline="-25000">
                <a:latin typeface="Helvetica" charset="0"/>
                <a:ea typeface="ＭＳ Ｐゴシック" charset="0"/>
                <a:cs typeface="Helvetica" charset="0"/>
              </a:rPr>
              <a:t>Alice_pub</a:t>
            </a:r>
            <a:r>
              <a:rPr lang="en-US">
                <a:latin typeface="Helvetica" charset="0"/>
                <a:ea typeface="ＭＳ Ｐゴシック" charset="0"/>
                <a:cs typeface="ＭＳ Ｐゴシック" charset="0"/>
              </a:rPr>
              <a:t> is indeed </a:t>
            </a:r>
            <a:r>
              <a:rPr lang="en-US" b="1">
                <a:latin typeface="Helvetica" charset="0"/>
                <a:ea typeface="ＭＳ Ｐゴシック" charset="0"/>
                <a:cs typeface="ＭＳ Ｐゴシック" charset="0"/>
              </a:rPr>
              <a:t>Alice</a:t>
            </a:r>
            <a:r>
              <a:rPr lang="en-US">
                <a:latin typeface="Helvetica" charset="0"/>
                <a:ea typeface="ＭＳ Ｐゴシック" charset="0"/>
                <a:cs typeface="ＭＳ Ｐゴシック" charset="0"/>
              </a:rPr>
              <a:t>’s public key?</a:t>
            </a:r>
          </a:p>
          <a:p>
            <a:r>
              <a:rPr lang="en-US">
                <a:latin typeface="Helvetica" charset="0"/>
                <a:ea typeface="ＭＳ Ｐゴシック" charset="0"/>
                <a:cs typeface="ＭＳ Ｐゴシック" charset="0"/>
              </a:rPr>
              <a:t>Main idea: trusted authority signing binding between Alice and its private key</a:t>
            </a:r>
            <a:endParaRPr lang="en-US" baseline="-25000">
              <a:latin typeface="Helvetica" charset="0"/>
              <a:ea typeface="ＭＳ Ｐゴシック" charset="0"/>
              <a:cs typeface="ＭＳ Ｐゴシック" charset="0"/>
            </a:endParaRPr>
          </a:p>
        </p:txBody>
      </p:sp>
      <p:sp>
        <p:nvSpPr>
          <p:cNvPr id="171020" name="TextBox 31"/>
          <p:cNvSpPr txBox="1">
            <a:spLocks noChangeArrowheads="1"/>
          </p:cNvSpPr>
          <p:nvPr/>
        </p:nvSpPr>
        <p:spPr bwMode="auto">
          <a:xfrm>
            <a:off x="3473450" y="4953000"/>
            <a:ext cx="64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b="0" smtClean="0">
                <a:solidFill>
                  <a:srgbClr val="000000"/>
                </a:solidFill>
                <a:latin typeface="Helvetica" charset="0"/>
                <a:cs typeface="Helvetica" charset="0"/>
              </a:rPr>
              <a:t>Bob</a:t>
            </a:r>
          </a:p>
        </p:txBody>
      </p:sp>
    </p:spTree>
    <p:extLst>
      <p:ext uri="{BB962C8B-B14F-4D97-AF65-F5344CB8AC3E}">
        <p14:creationId xmlns:p14="http://schemas.microsoft.com/office/powerpoint/2010/main" val="2748814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a:xfrm>
            <a:off x="609600" y="152400"/>
            <a:ext cx="8229600" cy="533400"/>
          </a:xfrm>
        </p:spPr>
        <p:txBody>
          <a:bodyPr/>
          <a:lstStyle/>
          <a:p>
            <a:r>
              <a:rPr lang="en-US" sz="4000">
                <a:latin typeface="Courier New" charset="0"/>
                <a:ea typeface="ＭＳ Ｐゴシック" charset="0"/>
                <a:cs typeface="ＭＳ Ｐゴシック" charset="0"/>
              </a:rPr>
              <a:t>HTTPS</a:t>
            </a:r>
            <a:r>
              <a:rPr lang="en-US">
                <a:latin typeface="Helvetica" charset="0"/>
                <a:ea typeface="ＭＳ Ｐゴシック" charset="0"/>
                <a:cs typeface="ＭＳ Ｐゴシック" charset="0"/>
              </a:rPr>
              <a:t> Connection (SSL/TLS)</a:t>
            </a:r>
          </a:p>
        </p:txBody>
      </p:sp>
      <p:sp>
        <p:nvSpPr>
          <p:cNvPr id="943107" name="Rectangle 3"/>
          <p:cNvSpPr>
            <a:spLocks noGrp="1" noChangeArrowheads="1"/>
          </p:cNvSpPr>
          <p:nvPr>
            <p:ph type="body" idx="1"/>
          </p:nvPr>
        </p:nvSpPr>
        <p:spPr>
          <a:xfrm>
            <a:off x="533400" y="847725"/>
            <a:ext cx="4419600" cy="5105400"/>
          </a:xfrm>
        </p:spPr>
        <p:txBody>
          <a:bodyPr/>
          <a:lstStyle/>
          <a:p>
            <a:r>
              <a:rPr lang="en-US">
                <a:latin typeface="Helvetica" charset="0"/>
                <a:ea typeface="ＭＳ Ｐゴシック" charset="0"/>
                <a:cs typeface="ＭＳ Ｐゴシック" charset="0"/>
              </a:rPr>
              <a:t>Browser (client) connects via TCP to Amazon’s </a:t>
            </a:r>
            <a:r>
              <a:rPr lang="en-US">
                <a:latin typeface="Courier New" charset="0"/>
                <a:ea typeface="ＭＳ Ｐゴシック" charset="0"/>
                <a:cs typeface="ＭＳ Ｐゴシック" charset="0"/>
              </a:rPr>
              <a:t>HTTPS</a:t>
            </a:r>
            <a:r>
              <a:rPr lang="en-US">
                <a:latin typeface="Helvetica" charset="0"/>
                <a:ea typeface="ＭＳ Ｐゴシック" charset="0"/>
                <a:cs typeface="ＭＳ Ｐゴシック" charset="0"/>
              </a:rPr>
              <a:t> server</a:t>
            </a:r>
          </a:p>
          <a:p>
            <a:r>
              <a:rPr lang="en-US">
                <a:latin typeface="Helvetica" charset="0"/>
                <a:ea typeface="ＭＳ Ｐゴシック" charset="0"/>
                <a:cs typeface="ＭＳ Ｐゴシック" charset="0"/>
              </a:rPr>
              <a:t>Client sends over list of crypto protocols it supports</a:t>
            </a:r>
          </a:p>
          <a:p>
            <a:r>
              <a:rPr lang="en-US">
                <a:latin typeface="Helvetica" charset="0"/>
                <a:ea typeface="ＭＳ Ｐゴシック" charset="0"/>
                <a:cs typeface="ＭＳ Ｐゴシック" charset="0"/>
              </a:rPr>
              <a:t>Server picks protocols to use for this session</a:t>
            </a:r>
          </a:p>
          <a:p>
            <a:r>
              <a:rPr lang="en-US">
                <a:latin typeface="Helvetica" charset="0"/>
                <a:ea typeface="ＭＳ Ｐゴシック" charset="0"/>
                <a:cs typeface="ＭＳ Ｐゴシック" charset="0"/>
              </a:rPr>
              <a:t>Server sends over its certificate</a:t>
            </a:r>
          </a:p>
          <a:p>
            <a:r>
              <a:rPr lang="en-US">
                <a:latin typeface="Helvetica" charset="0"/>
                <a:ea typeface="ＭＳ Ｐゴシック" charset="0"/>
                <a:cs typeface="ＭＳ Ｐゴシック" charset="0"/>
              </a:rPr>
              <a:t>(all of this is in the clear)</a:t>
            </a:r>
          </a:p>
        </p:txBody>
      </p:sp>
      <p:sp>
        <p:nvSpPr>
          <p:cNvPr id="172035" name="Line 13"/>
          <p:cNvSpPr>
            <a:spLocks noChangeShapeType="1"/>
          </p:cNvSpPr>
          <p:nvPr/>
        </p:nvSpPr>
        <p:spPr bwMode="auto">
          <a:xfrm rot="16200000" flipH="1">
            <a:off x="6047582" y="3706018"/>
            <a:ext cx="4730750" cy="61913"/>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72036" name="Line 14"/>
          <p:cNvSpPr>
            <a:spLocks noChangeShapeType="1"/>
          </p:cNvSpPr>
          <p:nvPr/>
        </p:nvSpPr>
        <p:spPr bwMode="auto">
          <a:xfrm rot="5400000">
            <a:off x="3144837" y="3646488"/>
            <a:ext cx="4714875" cy="3175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72037" name="Text Box 15"/>
          <p:cNvSpPr txBox="1">
            <a:spLocks noChangeArrowheads="1"/>
          </p:cNvSpPr>
          <p:nvPr/>
        </p:nvSpPr>
        <p:spPr bwMode="auto">
          <a:xfrm>
            <a:off x="4930775" y="836613"/>
            <a:ext cx="1312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0000FF"/>
                </a:solidFill>
                <a:latin typeface="Helvetica" charset="0"/>
                <a:cs typeface="Helvetica" charset="0"/>
              </a:rPr>
              <a:t>Browser</a:t>
            </a:r>
          </a:p>
        </p:txBody>
      </p:sp>
      <p:sp>
        <p:nvSpPr>
          <p:cNvPr id="172038" name="Text Box 16"/>
          <p:cNvSpPr txBox="1">
            <a:spLocks noChangeArrowheads="1"/>
          </p:cNvSpPr>
          <p:nvPr/>
        </p:nvSpPr>
        <p:spPr bwMode="auto">
          <a:xfrm>
            <a:off x="7666038" y="836613"/>
            <a:ext cx="1314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smtClean="0">
                <a:solidFill>
                  <a:srgbClr val="FF3300"/>
                </a:solidFill>
                <a:latin typeface="Helvetica" charset="0"/>
                <a:cs typeface="Helvetica" charset="0"/>
              </a:rPr>
              <a:t>Amazon</a:t>
            </a:r>
          </a:p>
        </p:txBody>
      </p:sp>
      <p:grpSp>
        <p:nvGrpSpPr>
          <p:cNvPr id="2" name="Group 17"/>
          <p:cNvGrpSpPr>
            <a:grpSpLocks/>
          </p:cNvGrpSpPr>
          <p:nvPr/>
        </p:nvGrpSpPr>
        <p:grpSpPr bwMode="auto">
          <a:xfrm>
            <a:off x="5486400" y="1981200"/>
            <a:ext cx="3349625" cy="1676400"/>
            <a:chOff x="3600" y="2256"/>
            <a:chExt cx="2110" cy="1056"/>
          </a:xfrm>
        </p:grpSpPr>
        <p:sp>
          <p:nvSpPr>
            <p:cNvPr id="172049" name="Line 18"/>
            <p:cNvSpPr>
              <a:spLocks noChangeShapeType="1"/>
            </p:cNvSpPr>
            <p:nvPr/>
          </p:nvSpPr>
          <p:spPr bwMode="auto">
            <a:xfrm rot="5400000" flipV="1">
              <a:off x="4224" y="2112"/>
              <a:ext cx="576" cy="1824"/>
            </a:xfrm>
            <a:prstGeom prst="line">
              <a:avLst/>
            </a:prstGeom>
            <a:noFill/>
            <a:ln w="19050">
              <a:solidFill>
                <a:srgbClr val="0066FF"/>
              </a:solidFill>
              <a:round/>
              <a:headEnd/>
              <a:tailEnd type="arrow"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72050" name="Text Box 19"/>
            <p:cNvSpPr txBox="1">
              <a:spLocks noChangeArrowheads="1"/>
            </p:cNvSpPr>
            <p:nvPr/>
          </p:nvSpPr>
          <p:spPr bwMode="auto">
            <a:xfrm rot="1003808">
              <a:off x="3694" y="2256"/>
              <a:ext cx="2016" cy="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smtClean="0">
                  <a:solidFill>
                    <a:srgbClr val="0000FF"/>
                  </a:solidFill>
                  <a:latin typeface="Helvetica" charset="0"/>
                  <a:cs typeface="Helvetica" charset="0"/>
                </a:rPr>
                <a:t>Hello.  I support</a:t>
              </a:r>
              <a:endParaRPr lang="en-US" sz="2000" b="0" smtClean="0">
                <a:solidFill>
                  <a:srgbClr val="0000FF"/>
                </a:solidFill>
                <a:latin typeface="Helvetica" charset="0"/>
                <a:cs typeface="Helvetica" charset="0"/>
              </a:endParaRPr>
            </a:p>
            <a:p>
              <a:pPr defTabSz="914400" eaLnBrk="1" fontAlgn="base" hangingPunct="1">
                <a:spcBef>
                  <a:spcPct val="0"/>
                </a:spcBef>
                <a:spcAft>
                  <a:spcPct val="0"/>
                </a:spcAft>
              </a:pPr>
              <a:r>
                <a:rPr lang="en-US" sz="2000" smtClean="0">
                  <a:solidFill>
                    <a:srgbClr val="0000FF"/>
                  </a:solidFill>
                  <a:latin typeface="Helvetica" charset="0"/>
                  <a:cs typeface="Helvetica" charset="0"/>
                </a:rPr>
                <a:t>(TLS+RSA+AES128+SHA256)</a:t>
              </a:r>
              <a:r>
                <a:rPr lang="en-US" sz="2000" b="0" smtClean="0">
                  <a:solidFill>
                    <a:srgbClr val="0000FF"/>
                  </a:solidFill>
                  <a:latin typeface="Helvetica" charset="0"/>
                  <a:cs typeface="Helvetica" charset="0"/>
                </a:rPr>
                <a:t> or</a:t>
              </a:r>
            </a:p>
            <a:p>
              <a:pPr defTabSz="914400" eaLnBrk="1" fontAlgn="base" hangingPunct="1">
                <a:spcBef>
                  <a:spcPct val="0"/>
                </a:spcBef>
                <a:spcAft>
                  <a:spcPct val="0"/>
                </a:spcAft>
              </a:pPr>
              <a:r>
                <a:rPr lang="en-US" sz="2000" smtClean="0">
                  <a:solidFill>
                    <a:srgbClr val="0000FF"/>
                  </a:solidFill>
                  <a:latin typeface="Helvetica" charset="0"/>
                  <a:cs typeface="Helvetica" charset="0"/>
                </a:rPr>
                <a:t>(SSL+RSA+3DES+SHA1) </a:t>
              </a:r>
              <a:r>
                <a:rPr lang="en-US" sz="2000" b="0" smtClean="0">
                  <a:solidFill>
                    <a:srgbClr val="0000FF"/>
                  </a:solidFill>
                  <a:latin typeface="Helvetica" charset="0"/>
                  <a:cs typeface="Helvetica" charset="0"/>
                </a:rPr>
                <a:t>or  …</a:t>
              </a:r>
            </a:p>
          </p:txBody>
        </p:sp>
      </p:grpSp>
      <p:grpSp>
        <p:nvGrpSpPr>
          <p:cNvPr id="3" name="Group 20"/>
          <p:cNvGrpSpPr>
            <a:grpSpLocks/>
          </p:cNvGrpSpPr>
          <p:nvPr/>
        </p:nvGrpSpPr>
        <p:grpSpPr bwMode="auto">
          <a:xfrm>
            <a:off x="5486400" y="3092450"/>
            <a:ext cx="2971800" cy="1376363"/>
            <a:chOff x="3600" y="2956"/>
            <a:chExt cx="1872" cy="867"/>
          </a:xfrm>
        </p:grpSpPr>
        <p:sp>
          <p:nvSpPr>
            <p:cNvPr id="172047" name="Line 21"/>
            <p:cNvSpPr>
              <a:spLocks noChangeShapeType="1"/>
            </p:cNvSpPr>
            <p:nvPr/>
          </p:nvSpPr>
          <p:spPr bwMode="auto">
            <a:xfrm rot="5400000">
              <a:off x="4352" y="2704"/>
              <a:ext cx="367" cy="1872"/>
            </a:xfrm>
            <a:prstGeom prst="line">
              <a:avLst/>
            </a:prstGeom>
            <a:noFill/>
            <a:ln w="19050">
              <a:solidFill>
                <a:srgbClr val="FF3300"/>
              </a:solidFill>
              <a:round/>
              <a:headEnd/>
              <a:tailEnd type="arrow"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72048" name="Text Box 22"/>
            <p:cNvSpPr txBox="1">
              <a:spLocks noChangeArrowheads="1"/>
            </p:cNvSpPr>
            <p:nvPr/>
          </p:nvSpPr>
          <p:spPr bwMode="auto">
            <a:xfrm rot="10146980" flipH="1" flipV="1">
              <a:off x="3696" y="2956"/>
              <a:ext cx="1631"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smtClean="0">
                  <a:solidFill>
                    <a:srgbClr val="FF0000"/>
                  </a:solidFill>
                  <a:latin typeface="Helvetica" charset="0"/>
                  <a:cs typeface="Helvetica" charset="0"/>
                </a:rPr>
                <a:t>Let</a:t>
              </a:r>
              <a:r>
                <a:rPr lang="ja-JP" altLang="en-US" sz="2000" smtClean="0">
                  <a:solidFill>
                    <a:srgbClr val="FF0000"/>
                  </a:solidFill>
                  <a:latin typeface="Helvetica" charset="0"/>
                  <a:cs typeface="Helvetica" charset="0"/>
                </a:rPr>
                <a:t>’</a:t>
              </a:r>
              <a:r>
                <a:rPr lang="en-US" altLang="ja-JP" sz="2000" smtClean="0">
                  <a:solidFill>
                    <a:srgbClr val="FF0000"/>
                  </a:solidFill>
                  <a:latin typeface="Helvetica" charset="0"/>
                  <a:cs typeface="Helvetica" charset="0"/>
                </a:rPr>
                <a:t>s use</a:t>
              </a:r>
              <a:endParaRPr lang="en-US" altLang="ja-JP" sz="2000" b="0" smtClean="0">
                <a:solidFill>
                  <a:srgbClr val="FF0000"/>
                </a:solidFill>
                <a:latin typeface="Helvetica" charset="0"/>
                <a:cs typeface="Helvetica" charset="0"/>
              </a:endParaRPr>
            </a:p>
            <a:p>
              <a:pPr defTabSz="914400" eaLnBrk="1" fontAlgn="base" hangingPunct="1">
                <a:spcBef>
                  <a:spcPct val="0"/>
                </a:spcBef>
                <a:spcAft>
                  <a:spcPct val="0"/>
                </a:spcAft>
              </a:pPr>
              <a:r>
                <a:rPr lang="en-US" sz="2000" smtClean="0">
                  <a:solidFill>
                    <a:srgbClr val="FF0000"/>
                  </a:solidFill>
                  <a:latin typeface="Helvetica" charset="0"/>
                  <a:cs typeface="Helvetica" charset="0"/>
                </a:rPr>
                <a:t>TLS+RSA+AES128+SHA1</a:t>
              </a:r>
            </a:p>
          </p:txBody>
        </p:sp>
      </p:grpSp>
      <p:grpSp>
        <p:nvGrpSpPr>
          <p:cNvPr id="4" name="Group 23"/>
          <p:cNvGrpSpPr>
            <a:grpSpLocks/>
          </p:cNvGrpSpPr>
          <p:nvPr/>
        </p:nvGrpSpPr>
        <p:grpSpPr bwMode="auto">
          <a:xfrm>
            <a:off x="5486400" y="4130675"/>
            <a:ext cx="2971800" cy="652463"/>
            <a:chOff x="3600" y="3748"/>
            <a:chExt cx="1872" cy="411"/>
          </a:xfrm>
        </p:grpSpPr>
        <p:sp>
          <p:nvSpPr>
            <p:cNvPr id="172045" name="Line 24"/>
            <p:cNvSpPr>
              <a:spLocks noChangeShapeType="1"/>
            </p:cNvSpPr>
            <p:nvPr/>
          </p:nvSpPr>
          <p:spPr bwMode="auto">
            <a:xfrm rot="5400000">
              <a:off x="4352" y="3040"/>
              <a:ext cx="367" cy="1872"/>
            </a:xfrm>
            <a:prstGeom prst="line">
              <a:avLst/>
            </a:prstGeom>
            <a:noFill/>
            <a:ln w="19050">
              <a:solidFill>
                <a:srgbClr val="FF3300"/>
              </a:solidFill>
              <a:round/>
              <a:headEnd/>
              <a:tailEnd type="arrow"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72046" name="Text Box 25"/>
            <p:cNvSpPr txBox="1">
              <a:spLocks noChangeArrowheads="1"/>
            </p:cNvSpPr>
            <p:nvPr/>
          </p:nvSpPr>
          <p:spPr bwMode="auto">
            <a:xfrm rot="10146980" flipH="1" flipV="1">
              <a:off x="3982" y="3748"/>
              <a:ext cx="130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smtClean="0">
                  <a:solidFill>
                    <a:srgbClr val="FF0000"/>
                  </a:solidFill>
                  <a:latin typeface="Helvetica" charset="0"/>
                  <a:cs typeface="Helvetica" charset="0"/>
                </a:rPr>
                <a:t>Here</a:t>
              </a:r>
              <a:r>
                <a:rPr lang="ja-JP" altLang="en-US" sz="2000" smtClean="0">
                  <a:solidFill>
                    <a:srgbClr val="FF0000"/>
                  </a:solidFill>
                  <a:latin typeface="Helvetica" charset="0"/>
                  <a:cs typeface="Helvetica" charset="0"/>
                </a:rPr>
                <a:t>’</a:t>
              </a:r>
              <a:r>
                <a:rPr lang="en-US" altLang="ja-JP" sz="2000" smtClean="0">
                  <a:solidFill>
                    <a:srgbClr val="FF0000"/>
                  </a:solidFill>
                  <a:latin typeface="Helvetica" charset="0"/>
                  <a:cs typeface="Helvetica" charset="0"/>
                </a:rPr>
                <a:t>s my cert</a:t>
              </a:r>
              <a:endParaRPr lang="en-US" sz="2000" smtClean="0">
                <a:solidFill>
                  <a:srgbClr val="FF0000"/>
                </a:solidFill>
                <a:latin typeface="Helvetica" charset="0"/>
                <a:cs typeface="Helvetica" charset="0"/>
              </a:endParaRPr>
            </a:p>
          </p:txBody>
        </p:sp>
      </p:grpSp>
      <p:grpSp>
        <p:nvGrpSpPr>
          <p:cNvPr id="5" name="Group 26"/>
          <p:cNvGrpSpPr>
            <a:grpSpLocks/>
          </p:cNvGrpSpPr>
          <p:nvPr/>
        </p:nvGrpSpPr>
        <p:grpSpPr bwMode="auto">
          <a:xfrm>
            <a:off x="5867400" y="4581525"/>
            <a:ext cx="2362200" cy="487363"/>
            <a:chOff x="3696" y="3888"/>
            <a:chExt cx="1488" cy="244"/>
          </a:xfrm>
        </p:grpSpPr>
        <p:sp>
          <p:nvSpPr>
            <p:cNvPr id="172043" name="Rectangle 27"/>
            <p:cNvSpPr>
              <a:spLocks noChangeArrowheads="1"/>
            </p:cNvSpPr>
            <p:nvPr/>
          </p:nvSpPr>
          <p:spPr bwMode="auto">
            <a:xfrm rot="-646924">
              <a:off x="3696" y="3888"/>
              <a:ext cx="1488" cy="201"/>
            </a:xfrm>
            <a:prstGeom prst="rect">
              <a:avLst/>
            </a:prstGeom>
            <a:solidFill>
              <a:srgbClr val="339966">
                <a:alpha val="65097"/>
              </a:srgbClr>
            </a:solidFill>
            <a:ln w="9525">
              <a:solidFill>
                <a:srgbClr val="339966"/>
              </a:solidFill>
              <a:miter lim="800000"/>
              <a:headEnd/>
              <a:tailEnd/>
            </a:ln>
          </p:spPr>
          <p:txBody>
            <a:bodyPr wrap="none" anchor="ctr"/>
            <a:lstStyle/>
            <a:p>
              <a:pPr defTabSz="914400" fontAlgn="base">
                <a:spcBef>
                  <a:spcPct val="0"/>
                </a:spcBef>
                <a:spcAft>
                  <a:spcPct val="0"/>
                </a:spcAft>
              </a:pPr>
              <a:endParaRPr lang="en-US" sz="2000" b="1" smtClean="0">
                <a:solidFill>
                  <a:srgbClr val="000000"/>
                </a:solidFill>
                <a:latin typeface="Helvetica" charset="0"/>
                <a:ea typeface="ＭＳ Ｐゴシック" charset="0"/>
                <a:cs typeface="Helvetica" charset="0"/>
              </a:endParaRPr>
            </a:p>
          </p:txBody>
        </p:sp>
        <p:sp>
          <p:nvSpPr>
            <p:cNvPr id="172044" name="Text Box 28"/>
            <p:cNvSpPr txBox="1">
              <a:spLocks noChangeArrowheads="1"/>
            </p:cNvSpPr>
            <p:nvPr/>
          </p:nvSpPr>
          <p:spPr bwMode="auto">
            <a:xfrm rot="-660000">
              <a:off x="3839" y="3932"/>
              <a:ext cx="1153"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Helvetica" charset="0"/>
                  <a:cs typeface="Helvetica" charset="0"/>
                </a:rPr>
                <a:t>~1 KB of data</a:t>
              </a:r>
            </a:p>
          </p:txBody>
        </p:sp>
      </p:grpSp>
    </p:spTree>
    <p:extLst>
      <p:ext uri="{BB962C8B-B14F-4D97-AF65-F5344CB8AC3E}">
        <p14:creationId xmlns:p14="http://schemas.microsoft.com/office/powerpoint/2010/main" val="3478225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3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310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0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3107">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3107">
                                            <p:txEl>
                                              <p:pRg st="4" end="4"/>
                                            </p:txEl>
                                          </p:spTgt>
                                        </p:tgtEl>
                                        <p:attrNameLst>
                                          <p:attrName>style.visibility</p:attrName>
                                        </p:attrNameLst>
                                      </p:cBhvr>
                                      <p:to>
                                        <p:strVal val="visible"/>
                                      </p:to>
                                    </p:set>
                                  </p:childTnLst>
                                </p:cTn>
                              </p:par>
                              <p:par>
                                <p:cTn id="27" presetID="31" presetClass="entr" presetSubtype="0" fill="hold" nodeType="withEffect">
                                  <p:stCondLst>
                                    <p:cond delay="0"/>
                                  </p:stCondLst>
                                  <p:iterate type="lt">
                                    <p:tmPct val="5000"/>
                                  </p:iterate>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style.rotation</p:attrName>
                                        </p:attrNameLst>
                                      </p:cBhvr>
                                      <p:tavLst>
                                        <p:tav tm="0">
                                          <p:val>
                                            <p:fltVal val="90"/>
                                          </p:val>
                                        </p:tav>
                                        <p:tav tm="100000">
                                          <p:val>
                                            <p:fltVal val="0"/>
                                          </p:val>
                                        </p:tav>
                                      </p:tavLst>
                                    </p:anim>
                                    <p:animEffect transition="in" filter="fade">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a:xfrm>
            <a:off x="1066800" y="3810000"/>
            <a:ext cx="7162800" cy="1219200"/>
          </a:xfrm>
        </p:spPr>
        <p:txBody>
          <a:bodyPr/>
          <a:lstStyle/>
          <a:p>
            <a:r>
              <a:rPr lang="en-US" sz="3600">
                <a:latin typeface="Helvetica" charset="0"/>
                <a:ea typeface="ＭＳ Ｐゴシック" charset="0"/>
                <a:cs typeface="ＭＳ Ｐゴシック" charset="0"/>
              </a:rPr>
              <a:t>Two-Phase Locking (2PL)</a:t>
            </a:r>
          </a:p>
        </p:txBody>
      </p:sp>
    </p:spTree>
    <p:extLst>
      <p:ext uri="{BB962C8B-B14F-4D97-AF65-F5344CB8AC3E}">
        <p14:creationId xmlns:p14="http://schemas.microsoft.com/office/powerpoint/2010/main" val="24258376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1066800" y="152400"/>
            <a:ext cx="7772400" cy="1143000"/>
          </a:xfrm>
        </p:spPr>
        <p:txBody>
          <a:bodyPr lIns="90488" tIns="44450" rIns="90488" bIns="44450"/>
          <a:lstStyle/>
          <a:p>
            <a:r>
              <a:rPr lang="en-US">
                <a:latin typeface="Helvetica" charset="0"/>
                <a:ea typeface="ＭＳ Ｐゴシック" charset="0"/>
                <a:cs typeface="Helvetica" charset="0"/>
              </a:rPr>
              <a:t>Concurrent Execution &amp; Transactions</a:t>
            </a:r>
          </a:p>
        </p:txBody>
      </p:sp>
      <p:sp>
        <p:nvSpPr>
          <p:cNvPr id="6147" name="Rectangle 3"/>
          <p:cNvSpPr>
            <a:spLocks noGrp="1" noChangeArrowheads="1"/>
          </p:cNvSpPr>
          <p:nvPr>
            <p:ph idx="1"/>
          </p:nvPr>
        </p:nvSpPr>
        <p:spPr>
          <a:xfrm>
            <a:off x="304800" y="1219200"/>
            <a:ext cx="8610600" cy="4876800"/>
          </a:xfrm>
        </p:spPr>
        <p:txBody>
          <a:bodyPr lIns="90488" tIns="44450" rIns="90488" bIns="44450"/>
          <a:lstStyle/>
          <a:p>
            <a:r>
              <a:rPr lang="en-US">
                <a:latin typeface="Helvetica" charset="0"/>
                <a:ea typeface="ＭＳ Ｐゴシック" charset="0"/>
                <a:cs typeface="Helvetica" charset="0"/>
              </a:rPr>
              <a:t>Concurrent execution essential for good performance</a:t>
            </a:r>
          </a:p>
          <a:p>
            <a:pPr lvl="1">
              <a:buSzPct val="75000"/>
            </a:pPr>
            <a:r>
              <a:rPr lang="en-US">
                <a:latin typeface="Helvetica" charset="0"/>
                <a:ea typeface="ＭＳ Ｐゴシック" charset="0"/>
                <a:cs typeface="Helvetica" charset="0"/>
              </a:rPr>
              <a:t>Disk slow, so need to keep the CPU busy by working on several user programs concurrently</a:t>
            </a:r>
          </a:p>
          <a:p>
            <a:endParaRPr lang="en-US">
              <a:latin typeface="Helvetica" charset="0"/>
              <a:ea typeface="ＭＳ Ｐゴシック" charset="0"/>
              <a:cs typeface="Helvetica" charset="0"/>
            </a:endParaRPr>
          </a:p>
          <a:p>
            <a:r>
              <a:rPr lang="en-US">
                <a:latin typeface="Helvetica" charset="0"/>
                <a:ea typeface="ＭＳ Ｐゴシック" charset="0"/>
                <a:cs typeface="Helvetica" charset="0"/>
              </a:rPr>
              <a:t>DBMS only concerned about what data is read/written from/to the database</a:t>
            </a:r>
          </a:p>
          <a:p>
            <a:pPr lvl="1"/>
            <a:r>
              <a:rPr lang="en-US">
                <a:latin typeface="Helvetica" charset="0"/>
                <a:ea typeface="ＭＳ Ｐゴシック" charset="0"/>
                <a:cs typeface="Helvetica" charset="0"/>
              </a:rPr>
              <a:t>Not concerned about other operations performed by program on data</a:t>
            </a:r>
          </a:p>
          <a:p>
            <a:endParaRPr lang="en-US" i="1" u="sng">
              <a:solidFill>
                <a:schemeClr val="accent2"/>
              </a:solidFill>
              <a:latin typeface="Helvetica" charset="0"/>
              <a:ea typeface="ＭＳ Ｐゴシック" charset="0"/>
              <a:cs typeface="Helvetica" charset="0"/>
            </a:endParaRPr>
          </a:p>
          <a:p>
            <a:r>
              <a:rPr lang="en-US" b="1">
                <a:solidFill>
                  <a:srgbClr val="000000"/>
                </a:solidFill>
                <a:latin typeface="Helvetica" charset="0"/>
                <a:ea typeface="ＭＳ Ｐゴシック" charset="0"/>
                <a:cs typeface="Helvetica" charset="0"/>
              </a:rPr>
              <a:t>Transaction</a:t>
            </a:r>
            <a:r>
              <a:rPr lang="en-US">
                <a:solidFill>
                  <a:schemeClr val="accent2"/>
                </a:solidFill>
                <a:latin typeface="Helvetica" charset="0"/>
                <a:ea typeface="ＭＳ Ｐゴシック" charset="0"/>
                <a:cs typeface="Helvetica" charset="0"/>
              </a:rPr>
              <a:t> </a:t>
            </a:r>
            <a:r>
              <a:rPr lang="en-US">
                <a:latin typeface="Helvetica" charset="0"/>
                <a:ea typeface="ＭＳ Ｐゴシック" charset="0"/>
                <a:cs typeface="Helvetica" charset="0"/>
              </a:rPr>
              <a:t>– DBMS’s abstract view of a user program, i.e., a sequence of reads and writes.</a:t>
            </a:r>
          </a:p>
        </p:txBody>
      </p:sp>
      <p:sp>
        <p:nvSpPr>
          <p:cNvPr id="182275" name="Footer Placeholder 3"/>
          <p:cNvSpPr>
            <a:spLocks noGrp="1"/>
          </p:cNvSpPr>
          <p:nvPr>
            <p:ph type="ftr" sz="quarter" idx="4294967295"/>
          </p:nvPr>
        </p:nvSpPr>
        <p:spPr bwMode="auto">
          <a:xfrm>
            <a:off x="633413" y="6453188"/>
            <a:ext cx="2895600" cy="403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endParaRPr lang="en-US" sz="1200">
              <a:latin typeface="Helvetica" charset="0"/>
              <a:cs typeface="Helvetica" charset="0"/>
            </a:endParaRPr>
          </a:p>
          <a:p>
            <a:endParaRPr lang="en-US" sz="1200">
              <a:solidFill>
                <a:schemeClr val="tx2"/>
              </a:solidFill>
              <a:latin typeface="Helvetica" charset="0"/>
              <a:cs typeface="Helvetica" charset="0"/>
            </a:endParaRPr>
          </a:p>
        </p:txBody>
      </p:sp>
    </p:spTree>
    <p:extLst>
      <p:ext uri="{BB962C8B-B14F-4D97-AF65-F5344CB8AC3E}">
        <p14:creationId xmlns:p14="http://schemas.microsoft.com/office/powerpoint/2010/main" val="3865717950"/>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a:xfrm>
            <a:off x="1066800" y="0"/>
            <a:ext cx="7772400" cy="1143000"/>
          </a:xfrm>
        </p:spPr>
        <p:txBody>
          <a:bodyPr/>
          <a:lstStyle/>
          <a:p>
            <a:r>
              <a:rPr lang="en-US">
                <a:latin typeface="Helvetica" charset="0"/>
                <a:ea typeface="ＭＳ Ｐゴシック" charset="0"/>
                <a:cs typeface="Helvetica" charset="0"/>
              </a:rPr>
              <a:t>Transaction - Example</a:t>
            </a:r>
          </a:p>
        </p:txBody>
      </p:sp>
      <p:sp>
        <p:nvSpPr>
          <p:cNvPr id="184322" name="Content Placeholder 2"/>
          <p:cNvSpPr>
            <a:spLocks noGrp="1"/>
          </p:cNvSpPr>
          <p:nvPr>
            <p:ph idx="1"/>
          </p:nvPr>
        </p:nvSpPr>
        <p:spPr>
          <a:xfrm>
            <a:off x="609600" y="1371600"/>
            <a:ext cx="7848600" cy="4572000"/>
          </a:xfrm>
        </p:spPr>
        <p:txBody>
          <a:bodyPr/>
          <a:lstStyle/>
          <a:p>
            <a:pPr>
              <a:spcAft>
                <a:spcPts val="1200"/>
              </a:spcAft>
              <a:buFontTx/>
              <a:buNone/>
            </a:pPr>
            <a:r>
              <a:rPr lang="en-US">
                <a:latin typeface="Courier" charset="0"/>
                <a:ea typeface="ＭＳ Ｐゴシック" charset="0"/>
                <a:cs typeface="Courier" charset="0"/>
              </a:rPr>
              <a:t>UPDATE accounts SET balance = balance - 100.00 WHERE name = 'Alice'; </a:t>
            </a:r>
          </a:p>
          <a:p>
            <a:pPr>
              <a:spcAft>
                <a:spcPts val="1200"/>
              </a:spcAft>
              <a:buFontTx/>
              <a:buNone/>
            </a:pPr>
            <a:r>
              <a:rPr lang="en-US">
                <a:latin typeface="Courier" charset="0"/>
                <a:ea typeface="ＭＳ Ｐゴシック" charset="0"/>
                <a:cs typeface="Courier" charset="0"/>
              </a:rPr>
              <a:t>UPDATE branches SET balance = balance - 100.00 WHERE name = (SELECT branch_name FROM accounts WHERE name = 'Alice');</a:t>
            </a:r>
          </a:p>
          <a:p>
            <a:pPr>
              <a:spcAft>
                <a:spcPts val="1200"/>
              </a:spcAft>
              <a:buFontTx/>
              <a:buNone/>
            </a:pPr>
            <a:r>
              <a:rPr lang="en-US">
                <a:latin typeface="Courier" charset="0"/>
                <a:ea typeface="ＭＳ Ｐゴシック" charset="0"/>
                <a:cs typeface="Courier" charset="0"/>
              </a:rPr>
              <a:t>UPDATE accounts SET balance = balance + 100.00 WHERE name = 'Bob'; </a:t>
            </a:r>
          </a:p>
          <a:p>
            <a:pPr>
              <a:buFontTx/>
              <a:buNone/>
            </a:pPr>
            <a:r>
              <a:rPr lang="en-US">
                <a:latin typeface="Courier" charset="0"/>
                <a:ea typeface="ＭＳ Ｐゴシック" charset="0"/>
                <a:cs typeface="Courier" charset="0"/>
              </a:rPr>
              <a:t>UPDATE branches SET balance = balance + 100.00 WHERE name = (SELECT branch_name FROM accounts WHERE name = 'Bob');</a:t>
            </a:r>
          </a:p>
        </p:txBody>
      </p:sp>
      <p:sp>
        <p:nvSpPr>
          <p:cNvPr id="184323" name="Footer Placeholder 3"/>
          <p:cNvSpPr>
            <a:spLocks noGrp="1"/>
          </p:cNvSpPr>
          <p:nvPr>
            <p:ph type="ftr" sz="quarter" idx="4294967295"/>
          </p:nvPr>
        </p:nvSpPr>
        <p:spPr bwMode="auto">
          <a:xfrm>
            <a:off x="633413" y="6453188"/>
            <a:ext cx="2895600" cy="403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endParaRPr lang="en-US" sz="1200">
              <a:latin typeface="Times New Roman" charset="0"/>
            </a:endParaRPr>
          </a:p>
          <a:p>
            <a:endParaRPr lang="en-US" sz="1200">
              <a:latin typeface="Times New Roman" charset="0"/>
            </a:endParaRPr>
          </a:p>
        </p:txBody>
      </p:sp>
      <p:sp>
        <p:nvSpPr>
          <p:cNvPr id="5" name="Rectangle 4"/>
          <p:cNvSpPr>
            <a:spLocks noChangeArrowheads="1"/>
          </p:cNvSpPr>
          <p:nvPr/>
        </p:nvSpPr>
        <p:spPr bwMode="auto">
          <a:xfrm>
            <a:off x="457200" y="914400"/>
            <a:ext cx="554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atin typeface="Courier" charset="0"/>
                <a:cs typeface="Courier" charset="0"/>
              </a:rPr>
              <a:t>BEGIN;    --BEGIN TRANSACTION</a:t>
            </a:r>
            <a:endParaRPr lang="en-US"/>
          </a:p>
        </p:txBody>
      </p:sp>
      <p:sp>
        <p:nvSpPr>
          <p:cNvPr id="6" name="Rectangle 5"/>
          <p:cNvSpPr>
            <a:spLocks noChangeArrowheads="1"/>
          </p:cNvSpPr>
          <p:nvPr/>
        </p:nvSpPr>
        <p:spPr bwMode="auto">
          <a:xfrm>
            <a:off x="533400" y="5791200"/>
            <a:ext cx="4618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atin typeface="Courier" charset="0"/>
                <a:cs typeface="Courier" charset="0"/>
              </a:rPr>
              <a:t>COMMIT;    --COMMIT WORK</a:t>
            </a:r>
            <a:endParaRPr lang="en-US"/>
          </a:p>
        </p:txBody>
      </p:sp>
    </p:spTree>
    <p:extLst>
      <p:ext uri="{BB962C8B-B14F-4D97-AF65-F5344CB8AC3E}">
        <p14:creationId xmlns:p14="http://schemas.microsoft.com/office/powerpoint/2010/main" val="3991630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a:xfrm>
            <a:off x="609600" y="152400"/>
            <a:ext cx="8001000" cy="533400"/>
          </a:xfrm>
        </p:spPr>
        <p:txBody>
          <a:bodyPr/>
          <a:lstStyle/>
          <a:p>
            <a:r>
              <a:rPr lang="en-US">
                <a:latin typeface="Helvetica" charset="0"/>
                <a:ea typeface="ＭＳ Ｐゴシック" charset="0"/>
                <a:cs typeface="Helvetica" charset="0"/>
              </a:rPr>
              <a:t>The ACID properties of Transactions</a:t>
            </a:r>
          </a:p>
        </p:txBody>
      </p:sp>
      <p:sp>
        <p:nvSpPr>
          <p:cNvPr id="185346" name="Content Placeholder 2"/>
          <p:cNvSpPr>
            <a:spLocks noGrp="1"/>
          </p:cNvSpPr>
          <p:nvPr>
            <p:ph idx="1"/>
          </p:nvPr>
        </p:nvSpPr>
        <p:spPr/>
        <p:txBody>
          <a:bodyPr/>
          <a:lstStyle/>
          <a:p>
            <a:r>
              <a:rPr lang="en-US" b="1">
                <a:latin typeface="Helvetica" charset="0"/>
                <a:ea typeface="ＭＳ Ｐゴシック" charset="0"/>
                <a:cs typeface="Helvetica" charset="0"/>
              </a:rPr>
              <a:t>Atomicity:</a:t>
            </a:r>
            <a:r>
              <a:rPr lang="en-US">
                <a:latin typeface="Helvetica" charset="0"/>
                <a:ea typeface="ＭＳ Ｐゴシック" charset="0"/>
                <a:cs typeface="Helvetica" charset="0"/>
              </a:rPr>
              <a:t> all actions in the transaction happen, or none happen</a:t>
            </a:r>
          </a:p>
          <a:p>
            <a:endParaRPr lang="en-US">
              <a:latin typeface="Helvetica" charset="0"/>
              <a:ea typeface="ＭＳ Ｐゴシック" charset="0"/>
              <a:cs typeface="Helvetica" charset="0"/>
            </a:endParaRPr>
          </a:p>
          <a:p>
            <a:r>
              <a:rPr lang="en-US" b="1">
                <a:latin typeface="Helvetica" charset="0"/>
                <a:ea typeface="ＭＳ Ｐゴシック" charset="0"/>
                <a:cs typeface="Helvetica" charset="0"/>
              </a:rPr>
              <a:t>Consistency:</a:t>
            </a:r>
            <a:r>
              <a:rPr lang="en-US">
                <a:latin typeface="Helvetica" charset="0"/>
                <a:ea typeface="ＭＳ Ｐゴシック" charset="0"/>
                <a:cs typeface="Helvetica" charset="0"/>
              </a:rPr>
              <a:t> if each transaction is consistent, and the DB starts consistent, it ends up consistent</a:t>
            </a:r>
          </a:p>
          <a:p>
            <a:endParaRPr lang="en-US">
              <a:latin typeface="Helvetica" charset="0"/>
              <a:ea typeface="ＭＳ Ｐゴシック" charset="0"/>
              <a:cs typeface="Helvetica" charset="0"/>
            </a:endParaRPr>
          </a:p>
          <a:p>
            <a:r>
              <a:rPr lang="en-US" b="1">
                <a:latin typeface="Helvetica" charset="0"/>
                <a:ea typeface="ＭＳ Ｐゴシック" charset="0"/>
                <a:cs typeface="Helvetica" charset="0"/>
              </a:rPr>
              <a:t>Isolation:</a:t>
            </a:r>
            <a:r>
              <a:rPr lang="en-US">
                <a:latin typeface="Helvetica" charset="0"/>
                <a:ea typeface="ＭＳ Ｐゴシック" charset="0"/>
                <a:cs typeface="Helvetica" charset="0"/>
              </a:rPr>
              <a:t> execution of one transaction is isolated from that of all others</a:t>
            </a:r>
          </a:p>
          <a:p>
            <a:endParaRPr lang="en-US">
              <a:latin typeface="Helvetica" charset="0"/>
              <a:ea typeface="ＭＳ Ｐゴシック" charset="0"/>
              <a:cs typeface="Helvetica" charset="0"/>
            </a:endParaRPr>
          </a:p>
          <a:p>
            <a:r>
              <a:rPr lang="en-US" b="1">
                <a:latin typeface="Helvetica" charset="0"/>
                <a:ea typeface="ＭＳ Ｐゴシック" charset="0"/>
                <a:cs typeface="Helvetica" charset="0"/>
              </a:rPr>
              <a:t>Durability:</a:t>
            </a:r>
            <a:r>
              <a:rPr lang="en-US">
                <a:latin typeface="Helvetica" charset="0"/>
                <a:ea typeface="ＭＳ Ｐゴシック" charset="0"/>
                <a:cs typeface="Helvetica" charset="0"/>
              </a:rPr>
              <a:t> if a transaction commits, its effects persist</a:t>
            </a:r>
          </a:p>
          <a:p>
            <a:endParaRPr lang="en-US">
              <a:latin typeface="Helvetica" charset="0"/>
              <a:ea typeface="ＭＳ Ｐゴシック" charset="0"/>
              <a:cs typeface="Helvetica" charset="0"/>
            </a:endParaRPr>
          </a:p>
        </p:txBody>
      </p:sp>
    </p:spTree>
    <p:extLst>
      <p:ext uri="{BB962C8B-B14F-4D97-AF65-F5344CB8AC3E}">
        <p14:creationId xmlns:p14="http://schemas.microsoft.com/office/powerpoint/2010/main" val="20902966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p:txBody>
          <a:bodyPr/>
          <a:lstStyle/>
          <a:p>
            <a:r>
              <a:rPr lang="en-US">
                <a:latin typeface="Helvetica" charset="0"/>
                <a:ea typeface="ＭＳ Ｐゴシック" charset="0"/>
                <a:cs typeface="Helvetica" charset="0"/>
              </a:rPr>
              <a:t>Transaction Scheduling</a:t>
            </a:r>
          </a:p>
        </p:txBody>
      </p:sp>
      <p:sp>
        <p:nvSpPr>
          <p:cNvPr id="3" name="Content Placeholder 2"/>
          <p:cNvSpPr>
            <a:spLocks noGrp="1"/>
          </p:cNvSpPr>
          <p:nvPr>
            <p:ph idx="1"/>
          </p:nvPr>
        </p:nvSpPr>
        <p:spPr/>
        <p:txBody>
          <a:bodyPr/>
          <a:lstStyle/>
          <a:p>
            <a:r>
              <a:rPr lang="en-US" b="1">
                <a:latin typeface="Helvetica" charset="0"/>
                <a:ea typeface="ＭＳ Ｐゴシック" charset="0"/>
                <a:cs typeface="Helvetica" charset="0"/>
              </a:rPr>
              <a:t>Serial schedule: </a:t>
            </a:r>
            <a:r>
              <a:rPr lang="en-US">
                <a:latin typeface="Helvetica" charset="0"/>
                <a:ea typeface="ＭＳ Ｐゴシック" charset="0"/>
                <a:cs typeface="Helvetica" charset="0"/>
              </a:rPr>
              <a:t>A schedule that </a:t>
            </a:r>
            <a:r>
              <a:rPr lang="en-US">
                <a:solidFill>
                  <a:srgbClr val="FF0000"/>
                </a:solidFill>
                <a:latin typeface="Helvetica" charset="0"/>
                <a:ea typeface="ＭＳ Ｐゴシック" charset="0"/>
                <a:cs typeface="Helvetica" charset="0"/>
              </a:rPr>
              <a:t>does not interleave</a:t>
            </a:r>
            <a:r>
              <a:rPr lang="en-US">
                <a:latin typeface="Helvetica" charset="0"/>
                <a:ea typeface="ＭＳ Ｐゴシック" charset="0"/>
                <a:cs typeface="Helvetica" charset="0"/>
              </a:rPr>
              <a:t> the operations of different transactions</a:t>
            </a:r>
          </a:p>
          <a:p>
            <a:pPr lvl="1"/>
            <a:r>
              <a:rPr lang="en-US">
                <a:latin typeface="Helvetica" charset="0"/>
                <a:ea typeface="ＭＳ Ｐゴシック" charset="0"/>
                <a:cs typeface="Helvetica" charset="0"/>
              </a:rPr>
              <a:t>Transactions run serially (one at a time)</a:t>
            </a:r>
          </a:p>
          <a:p>
            <a:pPr>
              <a:buFontTx/>
              <a:buNone/>
            </a:pPr>
            <a:endParaRPr lang="en-US">
              <a:latin typeface="Helvetica" charset="0"/>
              <a:ea typeface="ＭＳ Ｐゴシック" charset="0"/>
              <a:cs typeface="Helvetica" charset="0"/>
            </a:endParaRPr>
          </a:p>
          <a:p>
            <a:r>
              <a:rPr lang="en-US" b="1">
                <a:solidFill>
                  <a:srgbClr val="000000"/>
                </a:solidFill>
                <a:latin typeface="Helvetica" charset="0"/>
                <a:ea typeface="ＭＳ Ｐゴシック" charset="0"/>
                <a:cs typeface="Helvetica" charset="0"/>
              </a:rPr>
              <a:t>Equivalent schedules: </a:t>
            </a:r>
            <a:r>
              <a:rPr lang="en-US">
                <a:latin typeface="Helvetica" charset="0"/>
                <a:ea typeface="ＭＳ Ｐゴシック" charset="0"/>
                <a:cs typeface="Helvetica" charset="0"/>
              </a:rPr>
              <a:t>For any database state, the effect (on the database) and output of executing the first schedule is identical to the effect of executing the second schedule</a:t>
            </a:r>
          </a:p>
          <a:p>
            <a:pPr>
              <a:buFontTx/>
              <a:buNone/>
            </a:pPr>
            <a:endParaRPr lang="en-US">
              <a:latin typeface="Helvetica" charset="0"/>
              <a:ea typeface="ＭＳ Ｐゴシック" charset="0"/>
              <a:cs typeface="Helvetica" charset="0"/>
            </a:endParaRPr>
          </a:p>
          <a:p>
            <a:r>
              <a:rPr lang="en-US" b="1">
                <a:solidFill>
                  <a:srgbClr val="000000"/>
                </a:solidFill>
                <a:latin typeface="Helvetica" charset="0"/>
                <a:ea typeface="ＭＳ Ｐゴシック" charset="0"/>
                <a:cs typeface="Helvetica" charset="0"/>
              </a:rPr>
              <a:t>Serializable schedule: </a:t>
            </a:r>
            <a:r>
              <a:rPr lang="en-US">
                <a:latin typeface="Helvetica" charset="0"/>
                <a:ea typeface="ＭＳ Ｐゴシック" charset="0"/>
                <a:cs typeface="Helvetica" charset="0"/>
              </a:rPr>
              <a:t>A schedule that is</a:t>
            </a:r>
            <a:r>
              <a:rPr lang="en-US">
                <a:solidFill>
                  <a:srgbClr val="FF0000"/>
                </a:solidFill>
                <a:latin typeface="Helvetica" charset="0"/>
                <a:ea typeface="ＭＳ Ｐゴシック" charset="0"/>
                <a:cs typeface="Helvetica" charset="0"/>
              </a:rPr>
              <a:t> equivalent </a:t>
            </a:r>
            <a:r>
              <a:rPr lang="en-US">
                <a:latin typeface="Helvetica" charset="0"/>
                <a:ea typeface="ＭＳ Ｐゴシック" charset="0"/>
                <a:cs typeface="Helvetica" charset="0"/>
              </a:rPr>
              <a:t>to some serial execution of the transactions</a:t>
            </a:r>
          </a:p>
          <a:p>
            <a:pPr lvl="1"/>
            <a:r>
              <a:rPr lang="en-US">
                <a:latin typeface="Helvetica" charset="0"/>
                <a:ea typeface="ＭＳ Ｐゴシック" charset="0"/>
                <a:cs typeface="Helvetica" charset="0"/>
              </a:rPr>
              <a:t>Intuitively: with a serializable schedule you only see things that could happen in situations where you were running transactions one-at-a-time.</a:t>
            </a:r>
          </a:p>
          <a:p>
            <a:pPr>
              <a:buFontTx/>
              <a:buNone/>
            </a:pPr>
            <a:endParaRPr lang="en-US">
              <a:latin typeface="Helvetica" charset="0"/>
              <a:ea typeface="ＭＳ Ｐゴシック" charset="0"/>
              <a:cs typeface="Helvetica" charset="0"/>
            </a:endParaRPr>
          </a:p>
          <a:p>
            <a:pPr>
              <a:buFontTx/>
              <a:buNone/>
            </a:pPr>
            <a:endParaRPr lang="en-US">
              <a:latin typeface="Helvetica" charset="0"/>
              <a:ea typeface="ＭＳ Ｐゴシック" charset="0"/>
              <a:cs typeface="Helvetica" charset="0"/>
            </a:endParaRPr>
          </a:p>
        </p:txBody>
      </p:sp>
    </p:spTree>
    <p:extLst>
      <p:ext uri="{BB962C8B-B14F-4D97-AF65-F5344CB8AC3E}">
        <p14:creationId xmlns:p14="http://schemas.microsoft.com/office/powerpoint/2010/main" val="25490051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a:xfrm>
            <a:off x="1066800" y="0"/>
            <a:ext cx="7772400" cy="1143000"/>
          </a:xfrm>
        </p:spPr>
        <p:txBody>
          <a:bodyPr lIns="90488" tIns="44450" rIns="90488" bIns="44450"/>
          <a:lstStyle/>
          <a:p>
            <a:r>
              <a:rPr lang="en-US">
                <a:latin typeface="Helvetica" charset="0"/>
                <a:ea typeface="ＭＳ Ｐゴシック" charset="0"/>
                <a:cs typeface="Helvetica" charset="0"/>
              </a:rPr>
              <a:t>Conflict Serializable Schedules</a:t>
            </a:r>
          </a:p>
        </p:txBody>
      </p:sp>
      <p:sp>
        <p:nvSpPr>
          <p:cNvPr id="44035" name="Rectangle 3"/>
          <p:cNvSpPr>
            <a:spLocks noGrp="1" noChangeArrowheads="1"/>
          </p:cNvSpPr>
          <p:nvPr>
            <p:ph idx="1"/>
          </p:nvPr>
        </p:nvSpPr>
        <p:spPr>
          <a:xfrm>
            <a:off x="228600" y="914400"/>
            <a:ext cx="8915400" cy="5486400"/>
          </a:xfrm>
        </p:spPr>
        <p:txBody>
          <a:bodyPr lIns="90488" tIns="44450" rIns="90488" bIns="44450"/>
          <a:lstStyle/>
          <a:p>
            <a:r>
              <a:rPr lang="en-US">
                <a:latin typeface="Helvetica" charset="0"/>
                <a:ea typeface="ＭＳ Ｐゴシック" charset="0"/>
                <a:cs typeface="Helvetica" charset="0"/>
              </a:rPr>
              <a:t>Two operations </a:t>
            </a:r>
            <a:r>
              <a:rPr lang="en-US" b="1">
                <a:solidFill>
                  <a:srgbClr val="000000"/>
                </a:solidFill>
                <a:latin typeface="Helvetica" charset="0"/>
                <a:ea typeface="ＭＳ Ｐゴシック" charset="0"/>
                <a:cs typeface="Helvetica" charset="0"/>
              </a:rPr>
              <a:t>conflict</a:t>
            </a:r>
            <a:r>
              <a:rPr lang="en-US">
                <a:solidFill>
                  <a:schemeClr val="accent2"/>
                </a:solidFill>
                <a:latin typeface="Helvetica" charset="0"/>
                <a:ea typeface="ＭＳ Ｐゴシック" charset="0"/>
                <a:cs typeface="Helvetica" charset="0"/>
              </a:rPr>
              <a:t> </a:t>
            </a:r>
            <a:r>
              <a:rPr lang="en-US">
                <a:latin typeface="Helvetica" charset="0"/>
                <a:ea typeface="ＭＳ Ｐゴシック" charset="0"/>
                <a:cs typeface="Helvetica" charset="0"/>
              </a:rPr>
              <a:t>if they</a:t>
            </a:r>
          </a:p>
          <a:p>
            <a:pPr lvl="1"/>
            <a:r>
              <a:rPr lang="en-US">
                <a:latin typeface="Helvetica" charset="0"/>
                <a:ea typeface="ＭＳ Ｐゴシック" charset="0"/>
                <a:cs typeface="Helvetica" charset="0"/>
              </a:rPr>
              <a:t>Belong to different transactions</a:t>
            </a:r>
          </a:p>
          <a:p>
            <a:pPr lvl="1"/>
            <a:r>
              <a:rPr lang="en-US">
                <a:latin typeface="Helvetica" charset="0"/>
                <a:ea typeface="ＭＳ Ｐゴシック" charset="0"/>
                <a:cs typeface="Helvetica" charset="0"/>
              </a:rPr>
              <a:t>Are on the same data </a:t>
            </a:r>
          </a:p>
          <a:p>
            <a:pPr lvl="1"/>
            <a:r>
              <a:rPr lang="en-US">
                <a:latin typeface="Helvetica" charset="0"/>
                <a:ea typeface="ＭＳ Ｐゴシック" charset="0"/>
                <a:cs typeface="Helvetica" charset="0"/>
              </a:rPr>
              <a:t>At least one of them is a write.</a:t>
            </a:r>
          </a:p>
          <a:p>
            <a:endParaRPr lang="en-US">
              <a:latin typeface="Helvetica" charset="0"/>
              <a:ea typeface="ＭＳ Ｐゴシック" charset="0"/>
              <a:cs typeface="Helvetica" charset="0"/>
            </a:endParaRPr>
          </a:p>
          <a:p>
            <a:r>
              <a:rPr lang="en-US">
                <a:latin typeface="Helvetica" charset="0"/>
                <a:ea typeface="ＭＳ Ｐゴシック" charset="0"/>
                <a:cs typeface="Helvetica" charset="0"/>
              </a:rPr>
              <a:t>Two schedules are </a:t>
            </a:r>
            <a:r>
              <a:rPr lang="en-US" b="1">
                <a:solidFill>
                  <a:srgbClr val="000000"/>
                </a:solidFill>
                <a:latin typeface="Helvetica" charset="0"/>
                <a:ea typeface="ＭＳ Ｐゴシック" charset="0"/>
                <a:cs typeface="Helvetica" charset="0"/>
              </a:rPr>
              <a:t>conflict equivalent </a:t>
            </a:r>
            <a:r>
              <a:rPr lang="en-US">
                <a:latin typeface="Helvetica" charset="0"/>
                <a:ea typeface="ＭＳ Ｐゴシック" charset="0"/>
                <a:cs typeface="Helvetica" charset="0"/>
              </a:rPr>
              <a:t>iff:</a:t>
            </a:r>
          </a:p>
          <a:p>
            <a:pPr lvl="1"/>
            <a:r>
              <a:rPr lang="en-US">
                <a:latin typeface="Helvetica" charset="0"/>
                <a:ea typeface="ＭＳ Ｐゴシック" charset="0"/>
                <a:cs typeface="Helvetica" charset="0"/>
              </a:rPr>
              <a:t>Involve same operations of same transactions </a:t>
            </a:r>
          </a:p>
          <a:p>
            <a:pPr lvl="1"/>
            <a:r>
              <a:rPr lang="en-US">
                <a:latin typeface="Helvetica" charset="0"/>
                <a:ea typeface="ＭＳ Ｐゴシック" charset="0"/>
                <a:cs typeface="Helvetica" charset="0"/>
              </a:rPr>
              <a:t>Every pair of </a:t>
            </a:r>
            <a:r>
              <a:rPr lang="en-US" b="1">
                <a:solidFill>
                  <a:srgbClr val="000000"/>
                </a:solidFill>
                <a:latin typeface="Helvetica" charset="0"/>
                <a:ea typeface="ＭＳ Ｐゴシック" charset="0"/>
                <a:cs typeface="Helvetica" charset="0"/>
              </a:rPr>
              <a:t>conflicting </a:t>
            </a:r>
            <a:r>
              <a:rPr lang="en-US">
                <a:latin typeface="Helvetica" charset="0"/>
                <a:ea typeface="ＭＳ Ｐゴシック" charset="0"/>
                <a:cs typeface="Helvetica" charset="0"/>
              </a:rPr>
              <a:t>operations is ordered the same way</a:t>
            </a:r>
          </a:p>
          <a:p>
            <a:endParaRPr lang="en-US">
              <a:latin typeface="Helvetica" charset="0"/>
              <a:ea typeface="ＭＳ Ｐゴシック" charset="0"/>
              <a:cs typeface="Helvetica" charset="0"/>
            </a:endParaRPr>
          </a:p>
          <a:p>
            <a:r>
              <a:rPr lang="en-US">
                <a:latin typeface="Helvetica" charset="0"/>
                <a:ea typeface="ＭＳ Ｐゴシック" charset="0"/>
                <a:cs typeface="Helvetica" charset="0"/>
              </a:rPr>
              <a:t>Schedule S is </a:t>
            </a:r>
            <a:r>
              <a:rPr lang="en-US" b="1">
                <a:solidFill>
                  <a:srgbClr val="000000"/>
                </a:solidFill>
                <a:latin typeface="Helvetica" charset="0"/>
                <a:ea typeface="ＭＳ Ｐゴシック" charset="0"/>
                <a:cs typeface="Helvetica" charset="0"/>
              </a:rPr>
              <a:t>conflict serializable </a:t>
            </a:r>
            <a:r>
              <a:rPr lang="en-US">
                <a:latin typeface="Helvetica" charset="0"/>
                <a:ea typeface="ＭＳ Ｐゴシック" charset="0"/>
                <a:cs typeface="Helvetica" charset="0"/>
              </a:rPr>
              <a:t>if S is conflict equivalent to some serial schedule</a:t>
            </a:r>
          </a:p>
        </p:txBody>
      </p:sp>
    </p:spTree>
    <p:extLst>
      <p:ext uri="{BB962C8B-B14F-4D97-AF65-F5344CB8AC3E}">
        <p14:creationId xmlns:p14="http://schemas.microsoft.com/office/powerpoint/2010/main" val="369018627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03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0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6"/>
          <p:cNvSpPr>
            <a:spLocks noChangeArrowheads="1"/>
          </p:cNvSpPr>
          <p:nvPr/>
        </p:nvSpPr>
        <p:spPr bwMode="auto">
          <a:xfrm>
            <a:off x="2819400" y="6324600"/>
            <a:ext cx="3200400" cy="533400"/>
          </a:xfrm>
          <a:prstGeom prst="rect">
            <a:avLst/>
          </a:prstGeom>
          <a:solidFill>
            <a:srgbClr val="FFFFFF"/>
          </a:solidFill>
          <a:ln>
            <a:noFill/>
          </a:ln>
          <a:extLst>
            <a:ext uri="{91240B29-F687-4f45-9708-019B960494DF}">
              <a14:hiddenLine xmlns:a14="http://schemas.microsoft.com/office/drawing/2010/main" w="25400">
                <a:solidFill>
                  <a:srgbClr val="000000"/>
                </a:solidFill>
                <a:round/>
                <a:headEnd type="triangle" w="med" len="med"/>
                <a:tailEnd/>
              </a14:hiddenLine>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5842" name="Title 1"/>
          <p:cNvSpPr>
            <a:spLocks noGrp="1"/>
          </p:cNvSpPr>
          <p:nvPr>
            <p:ph type="title"/>
          </p:nvPr>
        </p:nvSpPr>
        <p:spPr>
          <a:xfrm>
            <a:off x="990600" y="-76200"/>
            <a:ext cx="7162800" cy="533400"/>
          </a:xfrm>
        </p:spPr>
        <p:txBody>
          <a:bodyPr/>
          <a:lstStyle/>
          <a:p>
            <a:r>
              <a:rPr lang="en-US">
                <a:latin typeface="Helvetica" charset="0"/>
                <a:ea typeface="ＭＳ Ｐゴシック" charset="0"/>
                <a:cs typeface="ＭＳ Ｐゴシック" charset="0"/>
              </a:rPr>
              <a:t>Review: Page Tables</a:t>
            </a:r>
          </a:p>
        </p:txBody>
      </p:sp>
      <p:sp>
        <p:nvSpPr>
          <p:cNvPr id="35843" name="TextBox 5"/>
          <p:cNvSpPr txBox="1">
            <a:spLocks noChangeArrowheads="1"/>
          </p:cNvSpPr>
          <p:nvPr/>
        </p:nvSpPr>
        <p:spPr bwMode="auto">
          <a:xfrm>
            <a:off x="588963" y="914400"/>
            <a:ext cx="1087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1111 1111</a:t>
            </a:r>
          </a:p>
        </p:txBody>
      </p:sp>
      <p:sp>
        <p:nvSpPr>
          <p:cNvPr id="35844" name="Rectangle 6"/>
          <p:cNvSpPr>
            <a:spLocks noChangeArrowheads="1"/>
          </p:cNvSpPr>
          <p:nvPr/>
        </p:nvSpPr>
        <p:spPr bwMode="auto">
          <a:xfrm>
            <a:off x="1676400" y="10668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35845" name="Rectangle 7"/>
          <p:cNvSpPr>
            <a:spLocks noChangeArrowheads="1"/>
          </p:cNvSpPr>
          <p:nvPr/>
        </p:nvSpPr>
        <p:spPr bwMode="auto">
          <a:xfrm>
            <a:off x="1676400" y="30480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9" name="Rectangle 8"/>
          <p:cNvSpPr/>
          <p:nvPr/>
        </p:nvSpPr>
        <p:spPr bwMode="auto">
          <a:xfrm>
            <a:off x="1676400" y="53340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35847" name="Rectangle 9"/>
          <p:cNvSpPr>
            <a:spLocks noChangeArrowheads="1"/>
          </p:cNvSpPr>
          <p:nvPr/>
        </p:nvSpPr>
        <p:spPr bwMode="auto">
          <a:xfrm>
            <a:off x="1676400" y="41148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35848" name="Up Arrow 10"/>
          <p:cNvSpPr>
            <a:spLocks noChangeArrowheads="1"/>
          </p:cNvSpPr>
          <p:nvPr/>
        </p:nvSpPr>
        <p:spPr bwMode="auto">
          <a:xfrm flipH="1">
            <a:off x="2209800" y="27432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5849" name="Up Arrow 11"/>
          <p:cNvSpPr>
            <a:spLocks noChangeArrowheads="1"/>
          </p:cNvSpPr>
          <p:nvPr/>
        </p:nvSpPr>
        <p:spPr bwMode="auto">
          <a:xfrm flipH="1" flipV="1">
            <a:off x="2209800" y="13716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5850" name="Rectangle 12"/>
          <p:cNvSpPr>
            <a:spLocks noChangeArrowheads="1"/>
          </p:cNvSpPr>
          <p:nvPr/>
        </p:nvSpPr>
        <p:spPr bwMode="auto">
          <a:xfrm>
            <a:off x="16764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5851" name="TextBox 13"/>
          <p:cNvSpPr txBox="1">
            <a:spLocks noChangeArrowheads="1"/>
          </p:cNvSpPr>
          <p:nvPr/>
        </p:nvSpPr>
        <p:spPr bwMode="auto">
          <a:xfrm>
            <a:off x="1166813" y="685800"/>
            <a:ext cx="2185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Virtual memory view</a:t>
            </a:r>
          </a:p>
        </p:txBody>
      </p:sp>
      <p:sp>
        <p:nvSpPr>
          <p:cNvPr id="35852" name="Rectangle 14"/>
          <p:cNvSpPr>
            <a:spLocks noChangeArrowheads="1"/>
          </p:cNvSpPr>
          <p:nvPr/>
        </p:nvSpPr>
        <p:spPr bwMode="auto">
          <a:xfrm>
            <a:off x="1676400" y="47244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5853" name="Rectangle 15"/>
          <p:cNvSpPr>
            <a:spLocks noChangeArrowheads="1"/>
          </p:cNvSpPr>
          <p:nvPr/>
        </p:nvSpPr>
        <p:spPr bwMode="auto">
          <a:xfrm>
            <a:off x="1676400" y="35052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5854" name="Rectangle 16"/>
          <p:cNvSpPr>
            <a:spLocks noChangeArrowheads="1"/>
          </p:cNvSpPr>
          <p:nvPr/>
        </p:nvSpPr>
        <p:spPr bwMode="auto">
          <a:xfrm>
            <a:off x="1676400" y="22860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5855" name="TextBox 17"/>
          <p:cNvSpPr txBox="1">
            <a:spLocks noChangeArrowheads="1"/>
          </p:cNvSpPr>
          <p:nvPr/>
        </p:nvSpPr>
        <p:spPr bwMode="auto">
          <a:xfrm>
            <a:off x="533400" y="56816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0000 0</a:t>
            </a:r>
            <a:r>
              <a:rPr lang="en-US" sz="1600">
                <a:solidFill>
                  <a:srgbClr val="2A40E2"/>
                </a:solidFill>
                <a:latin typeface="Helvetica" charset="0"/>
                <a:cs typeface="Helvetica" charset="0"/>
              </a:rPr>
              <a:t>000</a:t>
            </a:r>
          </a:p>
        </p:txBody>
      </p:sp>
      <p:sp>
        <p:nvSpPr>
          <p:cNvPr id="35856" name="TextBox 18"/>
          <p:cNvSpPr txBox="1">
            <a:spLocks noChangeArrowheads="1"/>
          </p:cNvSpPr>
          <p:nvPr/>
        </p:nvSpPr>
        <p:spPr bwMode="auto">
          <a:xfrm>
            <a:off x="533400" y="44958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0100 0</a:t>
            </a:r>
            <a:r>
              <a:rPr lang="en-US" sz="1600">
                <a:solidFill>
                  <a:srgbClr val="2A40E2"/>
                </a:solidFill>
                <a:latin typeface="Helvetica" charset="0"/>
                <a:cs typeface="Helvetica" charset="0"/>
              </a:rPr>
              <a:t>000</a:t>
            </a:r>
          </a:p>
        </p:txBody>
      </p:sp>
      <p:sp>
        <p:nvSpPr>
          <p:cNvPr id="35857" name="TextBox 19"/>
          <p:cNvSpPr txBox="1">
            <a:spLocks noChangeArrowheads="1"/>
          </p:cNvSpPr>
          <p:nvPr/>
        </p:nvSpPr>
        <p:spPr bwMode="auto">
          <a:xfrm>
            <a:off x="533400" y="32766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1000 0</a:t>
            </a:r>
            <a:r>
              <a:rPr lang="en-US" sz="1600">
                <a:solidFill>
                  <a:srgbClr val="2A40E2"/>
                </a:solidFill>
                <a:latin typeface="Helvetica" charset="0"/>
                <a:cs typeface="Helvetica" charset="0"/>
              </a:rPr>
              <a:t>000</a:t>
            </a:r>
          </a:p>
        </p:txBody>
      </p:sp>
      <p:sp>
        <p:nvSpPr>
          <p:cNvPr id="35858" name="TextBox 20"/>
          <p:cNvSpPr txBox="1">
            <a:spLocks noChangeArrowheads="1"/>
          </p:cNvSpPr>
          <p:nvPr/>
        </p:nvSpPr>
        <p:spPr bwMode="auto">
          <a:xfrm>
            <a:off x="544513" y="2024063"/>
            <a:ext cx="114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1100 0</a:t>
            </a:r>
            <a:r>
              <a:rPr lang="en-US" sz="1600">
                <a:solidFill>
                  <a:srgbClr val="2A40E2"/>
                </a:solidFill>
                <a:latin typeface="Helvetica" charset="0"/>
                <a:cs typeface="Helvetica" charset="0"/>
              </a:rPr>
              <a:t>000</a:t>
            </a:r>
          </a:p>
        </p:txBody>
      </p:sp>
      <p:sp>
        <p:nvSpPr>
          <p:cNvPr id="35859" name="TextBox 21"/>
          <p:cNvSpPr txBox="1">
            <a:spLocks noChangeArrowheads="1"/>
          </p:cNvSpPr>
          <p:nvPr/>
        </p:nvSpPr>
        <p:spPr bwMode="auto">
          <a:xfrm>
            <a:off x="555625" y="1143000"/>
            <a:ext cx="1120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1111 0</a:t>
            </a:r>
            <a:r>
              <a:rPr lang="en-US" sz="1600">
                <a:solidFill>
                  <a:srgbClr val="2A40E2"/>
                </a:solidFill>
                <a:latin typeface="Helvetica" charset="0"/>
                <a:cs typeface="Helvetica" charset="0"/>
              </a:rPr>
              <a:t>000</a:t>
            </a:r>
          </a:p>
        </p:txBody>
      </p:sp>
      <p:sp>
        <p:nvSpPr>
          <p:cNvPr id="35860" name="Left Brace 22"/>
          <p:cNvSpPr>
            <a:spLocks/>
          </p:cNvSpPr>
          <p:nvPr/>
        </p:nvSpPr>
        <p:spPr bwMode="auto">
          <a:xfrm rot="5400000" flipH="1">
            <a:off x="818356" y="5734844"/>
            <a:ext cx="192088" cy="609600"/>
          </a:xfrm>
          <a:prstGeom prst="leftBrace">
            <a:avLst>
              <a:gd name="adj1" fmla="val 8301"/>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5861" name="TextBox 23"/>
          <p:cNvSpPr txBox="1">
            <a:spLocks noChangeArrowheads="1"/>
          </p:cNvSpPr>
          <p:nvPr/>
        </p:nvSpPr>
        <p:spPr bwMode="auto">
          <a:xfrm>
            <a:off x="482600" y="6062663"/>
            <a:ext cx="81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b="0">
                <a:solidFill>
                  <a:srgbClr val="FF0000"/>
                </a:solidFill>
                <a:latin typeface="Helvetica" charset="0"/>
                <a:cs typeface="Helvetica" charset="0"/>
              </a:rPr>
              <a:t>page #</a:t>
            </a:r>
          </a:p>
        </p:txBody>
      </p:sp>
      <p:sp>
        <p:nvSpPr>
          <p:cNvPr id="35862" name="TextBox 24"/>
          <p:cNvSpPr txBox="1">
            <a:spLocks noChangeArrowheads="1"/>
          </p:cNvSpPr>
          <p:nvPr/>
        </p:nvSpPr>
        <p:spPr bwMode="auto">
          <a:xfrm>
            <a:off x="1162050" y="6062663"/>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FF"/>
                </a:solidFill>
                <a:latin typeface="Helvetica" charset="0"/>
                <a:cs typeface="Helvetica" charset="0"/>
              </a:rPr>
              <a:t>offset</a:t>
            </a:r>
          </a:p>
        </p:txBody>
      </p:sp>
      <p:sp>
        <p:nvSpPr>
          <p:cNvPr id="35863" name="Left Brace 25"/>
          <p:cNvSpPr>
            <a:spLocks/>
          </p:cNvSpPr>
          <p:nvPr/>
        </p:nvSpPr>
        <p:spPr bwMode="auto">
          <a:xfrm rot="5400000" flipH="1">
            <a:off x="1346993" y="5892007"/>
            <a:ext cx="201613" cy="304800"/>
          </a:xfrm>
          <a:prstGeom prst="leftBrace">
            <a:avLst>
              <a:gd name="adj1" fmla="val 8322"/>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5864" name="TextBox 27"/>
          <p:cNvSpPr txBox="1">
            <a:spLocks noChangeArrowheads="1"/>
          </p:cNvSpPr>
          <p:nvPr/>
        </p:nvSpPr>
        <p:spPr bwMode="auto">
          <a:xfrm>
            <a:off x="5943600" y="728663"/>
            <a:ext cx="2378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Physical memory view</a:t>
            </a:r>
          </a:p>
        </p:txBody>
      </p:sp>
      <p:sp>
        <p:nvSpPr>
          <p:cNvPr id="35865" name="Rectangle 28"/>
          <p:cNvSpPr>
            <a:spLocks noChangeArrowheads="1"/>
          </p:cNvSpPr>
          <p:nvPr/>
        </p:nvSpPr>
        <p:spPr bwMode="auto">
          <a:xfrm>
            <a:off x="6492875"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5866" name="Rectangle 29"/>
          <p:cNvSpPr>
            <a:spLocks noChangeArrowheads="1"/>
          </p:cNvSpPr>
          <p:nvPr/>
        </p:nvSpPr>
        <p:spPr bwMode="auto">
          <a:xfrm>
            <a:off x="6492875" y="38100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31" name="Rectangle 30"/>
          <p:cNvSpPr/>
          <p:nvPr/>
        </p:nvSpPr>
        <p:spPr bwMode="auto">
          <a:xfrm>
            <a:off x="6492875" y="50292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32" name="Rectangle 31"/>
          <p:cNvSpPr/>
          <p:nvPr/>
        </p:nvSpPr>
        <p:spPr bwMode="auto">
          <a:xfrm>
            <a:off x="6492875" y="1066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3" name="Rectangle 32"/>
          <p:cNvSpPr/>
          <p:nvPr/>
        </p:nvSpPr>
        <p:spPr bwMode="auto">
          <a:xfrm>
            <a:off x="6492875" y="5638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PT</a:t>
            </a:r>
          </a:p>
        </p:txBody>
      </p:sp>
      <p:sp>
        <p:nvSpPr>
          <p:cNvPr id="34" name="Rectangle 33"/>
          <p:cNvSpPr/>
          <p:nvPr/>
        </p:nvSpPr>
        <p:spPr bwMode="auto">
          <a:xfrm>
            <a:off x="6492875" y="44196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5871" name="Rectangle 35"/>
          <p:cNvSpPr>
            <a:spLocks noChangeArrowheads="1"/>
          </p:cNvSpPr>
          <p:nvPr/>
        </p:nvSpPr>
        <p:spPr bwMode="auto">
          <a:xfrm>
            <a:off x="6492875" y="33528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38" name="Rectangle 37"/>
          <p:cNvSpPr/>
          <p:nvPr/>
        </p:nvSpPr>
        <p:spPr bwMode="auto">
          <a:xfrm>
            <a:off x="6492875" y="27432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5873" name="Rectangle 39"/>
          <p:cNvSpPr>
            <a:spLocks noChangeArrowheads="1"/>
          </p:cNvSpPr>
          <p:nvPr/>
        </p:nvSpPr>
        <p:spPr bwMode="auto">
          <a:xfrm>
            <a:off x="6492875" y="13716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42" name="Rectangle 41"/>
          <p:cNvSpPr/>
          <p:nvPr/>
        </p:nvSpPr>
        <p:spPr bwMode="auto">
          <a:xfrm>
            <a:off x="6492875" y="1828800"/>
            <a:ext cx="1295400" cy="4572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5875" name="TextBox 42"/>
          <p:cNvSpPr txBox="1">
            <a:spLocks noChangeArrowheads="1"/>
          </p:cNvSpPr>
          <p:nvPr/>
        </p:nvSpPr>
        <p:spPr bwMode="auto">
          <a:xfrm>
            <a:off x="7761288" y="56816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0000 0000</a:t>
            </a:r>
          </a:p>
        </p:txBody>
      </p:sp>
      <p:sp>
        <p:nvSpPr>
          <p:cNvPr id="35876" name="TextBox 43"/>
          <p:cNvSpPr txBox="1">
            <a:spLocks noChangeArrowheads="1"/>
          </p:cNvSpPr>
          <p:nvPr/>
        </p:nvSpPr>
        <p:spPr bwMode="auto">
          <a:xfrm>
            <a:off x="7761288" y="53768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0001 0000</a:t>
            </a:r>
          </a:p>
        </p:txBody>
      </p:sp>
      <p:sp>
        <p:nvSpPr>
          <p:cNvPr id="35877" name="TextBox 44"/>
          <p:cNvSpPr txBox="1">
            <a:spLocks noChangeArrowheads="1"/>
          </p:cNvSpPr>
          <p:nvPr/>
        </p:nvSpPr>
        <p:spPr bwMode="auto">
          <a:xfrm>
            <a:off x="7772400" y="4114800"/>
            <a:ext cx="1039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0101 000</a:t>
            </a:r>
          </a:p>
        </p:txBody>
      </p:sp>
      <p:sp>
        <p:nvSpPr>
          <p:cNvPr id="35878" name="TextBox 45"/>
          <p:cNvSpPr txBox="1">
            <a:spLocks noChangeArrowheads="1"/>
          </p:cNvSpPr>
          <p:nvPr/>
        </p:nvSpPr>
        <p:spPr bwMode="auto">
          <a:xfrm>
            <a:off x="7794625" y="3548063"/>
            <a:ext cx="1017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0111 000</a:t>
            </a:r>
          </a:p>
        </p:txBody>
      </p:sp>
      <p:sp>
        <p:nvSpPr>
          <p:cNvPr id="35879" name="TextBox 46"/>
          <p:cNvSpPr txBox="1">
            <a:spLocks noChangeArrowheads="1"/>
          </p:cNvSpPr>
          <p:nvPr/>
        </p:nvSpPr>
        <p:spPr bwMode="auto">
          <a:xfrm>
            <a:off x="7696200" y="1414463"/>
            <a:ext cx="1131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1110 0000</a:t>
            </a:r>
          </a:p>
        </p:txBody>
      </p:sp>
      <p:sp>
        <p:nvSpPr>
          <p:cNvPr id="48" name="Rectangle 47"/>
          <p:cNvSpPr/>
          <p:nvPr/>
        </p:nvSpPr>
        <p:spPr bwMode="auto">
          <a:xfrm>
            <a:off x="1676400"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9" name="Rectangle 48"/>
          <p:cNvSpPr/>
          <p:nvPr/>
        </p:nvSpPr>
        <p:spPr bwMode="auto">
          <a:xfrm>
            <a:off x="1676400"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0" name="Rectangle 49"/>
          <p:cNvSpPr/>
          <p:nvPr/>
        </p:nvSpPr>
        <p:spPr bwMode="auto">
          <a:xfrm>
            <a:off x="1676400"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1" name="Rectangle 50"/>
          <p:cNvSpPr/>
          <p:nvPr/>
        </p:nvSpPr>
        <p:spPr bwMode="auto">
          <a:xfrm>
            <a:off x="1676400"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7" name="Rectangle 56"/>
          <p:cNvSpPr/>
          <p:nvPr/>
        </p:nvSpPr>
        <p:spPr bwMode="auto">
          <a:xfrm>
            <a:off x="1676400"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8" name="Rectangle 57"/>
          <p:cNvSpPr/>
          <p:nvPr/>
        </p:nvSpPr>
        <p:spPr bwMode="auto">
          <a:xfrm>
            <a:off x="1676400"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9" name="Rectangle 58"/>
          <p:cNvSpPr/>
          <p:nvPr/>
        </p:nvSpPr>
        <p:spPr bwMode="auto">
          <a:xfrm>
            <a:off x="1676400"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0" name="Rectangle 59"/>
          <p:cNvSpPr/>
          <p:nvPr/>
        </p:nvSpPr>
        <p:spPr bwMode="auto">
          <a:xfrm>
            <a:off x="1676400"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1" name="Rectangle 60"/>
          <p:cNvSpPr/>
          <p:nvPr/>
        </p:nvSpPr>
        <p:spPr bwMode="auto">
          <a:xfrm>
            <a:off x="1676400"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2" name="Rectangle 61"/>
          <p:cNvSpPr/>
          <p:nvPr/>
        </p:nvSpPr>
        <p:spPr bwMode="auto">
          <a:xfrm>
            <a:off x="1676400"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3" name="Rectangle 62"/>
          <p:cNvSpPr/>
          <p:nvPr/>
        </p:nvSpPr>
        <p:spPr bwMode="auto">
          <a:xfrm>
            <a:off x="1676400"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4" name="Rectangle 63"/>
          <p:cNvSpPr/>
          <p:nvPr/>
        </p:nvSpPr>
        <p:spPr bwMode="auto">
          <a:xfrm>
            <a:off x="1676400"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5" name="Rectangle 64"/>
          <p:cNvSpPr/>
          <p:nvPr/>
        </p:nvSpPr>
        <p:spPr bwMode="auto">
          <a:xfrm>
            <a:off x="1676400"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6" name="Rectangle 65"/>
          <p:cNvSpPr/>
          <p:nvPr/>
        </p:nvSpPr>
        <p:spPr bwMode="auto">
          <a:xfrm>
            <a:off x="1676400"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7" name="Rectangle 66"/>
          <p:cNvSpPr/>
          <p:nvPr/>
        </p:nvSpPr>
        <p:spPr bwMode="auto">
          <a:xfrm>
            <a:off x="1676400"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8" name="Rectangle 67"/>
          <p:cNvSpPr/>
          <p:nvPr/>
        </p:nvSpPr>
        <p:spPr bwMode="auto">
          <a:xfrm>
            <a:off x="1676400"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9" name="Rectangle 68"/>
          <p:cNvSpPr/>
          <p:nvPr/>
        </p:nvSpPr>
        <p:spPr bwMode="auto">
          <a:xfrm>
            <a:off x="1676400"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0" name="Rectangle 69"/>
          <p:cNvSpPr/>
          <p:nvPr/>
        </p:nvSpPr>
        <p:spPr bwMode="auto">
          <a:xfrm>
            <a:off x="1676400"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1" name="Rectangle 70"/>
          <p:cNvSpPr/>
          <p:nvPr/>
        </p:nvSpPr>
        <p:spPr bwMode="auto">
          <a:xfrm>
            <a:off x="1676400"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2" name="Rectangle 71"/>
          <p:cNvSpPr/>
          <p:nvPr/>
        </p:nvSpPr>
        <p:spPr bwMode="auto">
          <a:xfrm>
            <a:off x="1676400"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3" name="Rectangle 72"/>
          <p:cNvSpPr/>
          <p:nvPr/>
        </p:nvSpPr>
        <p:spPr bwMode="auto">
          <a:xfrm>
            <a:off x="1676400"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4" name="Rectangle 73"/>
          <p:cNvSpPr/>
          <p:nvPr/>
        </p:nvSpPr>
        <p:spPr bwMode="auto">
          <a:xfrm>
            <a:off x="1676400"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5" name="Rectangle 74"/>
          <p:cNvSpPr/>
          <p:nvPr/>
        </p:nvSpPr>
        <p:spPr bwMode="auto">
          <a:xfrm>
            <a:off x="1676400"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6" name="Rectangle 75"/>
          <p:cNvSpPr/>
          <p:nvPr/>
        </p:nvSpPr>
        <p:spPr bwMode="auto">
          <a:xfrm>
            <a:off x="1676400"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7" name="Rectangle 76"/>
          <p:cNvSpPr/>
          <p:nvPr/>
        </p:nvSpPr>
        <p:spPr bwMode="auto">
          <a:xfrm>
            <a:off x="1676400"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8" name="Rectangle 77"/>
          <p:cNvSpPr/>
          <p:nvPr/>
        </p:nvSpPr>
        <p:spPr bwMode="auto">
          <a:xfrm>
            <a:off x="1676400"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9" name="Rectangle 78"/>
          <p:cNvSpPr/>
          <p:nvPr/>
        </p:nvSpPr>
        <p:spPr bwMode="auto">
          <a:xfrm>
            <a:off x="1676400"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0" name="Rectangle 79"/>
          <p:cNvSpPr/>
          <p:nvPr/>
        </p:nvSpPr>
        <p:spPr bwMode="auto">
          <a:xfrm>
            <a:off x="1676400"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1" name="Rectangle 80"/>
          <p:cNvSpPr/>
          <p:nvPr/>
        </p:nvSpPr>
        <p:spPr bwMode="auto">
          <a:xfrm>
            <a:off x="1676400"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2" name="Rectangle 81"/>
          <p:cNvSpPr/>
          <p:nvPr/>
        </p:nvSpPr>
        <p:spPr bwMode="auto">
          <a:xfrm>
            <a:off x="1676400"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3" name="Rectangle 82"/>
          <p:cNvSpPr/>
          <p:nvPr/>
        </p:nvSpPr>
        <p:spPr bwMode="auto">
          <a:xfrm>
            <a:off x="1676400"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4" name="Rectangle 83"/>
          <p:cNvSpPr/>
          <p:nvPr/>
        </p:nvSpPr>
        <p:spPr bwMode="auto">
          <a:xfrm>
            <a:off x="1676400"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3" name="Rectangle 102"/>
          <p:cNvSpPr/>
          <p:nvPr/>
        </p:nvSpPr>
        <p:spPr bwMode="auto">
          <a:xfrm>
            <a:off x="6492875"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4" name="Rectangle 103"/>
          <p:cNvSpPr/>
          <p:nvPr/>
        </p:nvSpPr>
        <p:spPr bwMode="auto">
          <a:xfrm>
            <a:off x="6492875"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5" name="Rectangle 104"/>
          <p:cNvSpPr/>
          <p:nvPr/>
        </p:nvSpPr>
        <p:spPr bwMode="auto">
          <a:xfrm>
            <a:off x="6492875"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6" name="Rectangle 105"/>
          <p:cNvSpPr/>
          <p:nvPr/>
        </p:nvSpPr>
        <p:spPr bwMode="auto">
          <a:xfrm>
            <a:off x="6492875"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7" name="Rectangle 106"/>
          <p:cNvSpPr/>
          <p:nvPr/>
        </p:nvSpPr>
        <p:spPr bwMode="auto">
          <a:xfrm>
            <a:off x="6492875"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8" name="Rectangle 107"/>
          <p:cNvSpPr/>
          <p:nvPr/>
        </p:nvSpPr>
        <p:spPr bwMode="auto">
          <a:xfrm>
            <a:off x="6492875"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9" name="Rectangle 108"/>
          <p:cNvSpPr/>
          <p:nvPr/>
        </p:nvSpPr>
        <p:spPr bwMode="auto">
          <a:xfrm>
            <a:off x="6492875"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0" name="Rectangle 109"/>
          <p:cNvSpPr/>
          <p:nvPr/>
        </p:nvSpPr>
        <p:spPr bwMode="auto">
          <a:xfrm>
            <a:off x="6492875"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1" name="Rectangle 110"/>
          <p:cNvSpPr/>
          <p:nvPr/>
        </p:nvSpPr>
        <p:spPr bwMode="auto">
          <a:xfrm>
            <a:off x="6492875"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2" name="Rectangle 111"/>
          <p:cNvSpPr/>
          <p:nvPr/>
        </p:nvSpPr>
        <p:spPr bwMode="auto">
          <a:xfrm>
            <a:off x="6492875"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3" name="Rectangle 112"/>
          <p:cNvSpPr/>
          <p:nvPr/>
        </p:nvSpPr>
        <p:spPr bwMode="auto">
          <a:xfrm>
            <a:off x="6492875"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4" name="Rectangle 113"/>
          <p:cNvSpPr/>
          <p:nvPr/>
        </p:nvSpPr>
        <p:spPr bwMode="auto">
          <a:xfrm>
            <a:off x="6492875"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5" name="Rectangle 114"/>
          <p:cNvSpPr/>
          <p:nvPr/>
        </p:nvSpPr>
        <p:spPr bwMode="auto">
          <a:xfrm>
            <a:off x="6492875"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6" name="Rectangle 115"/>
          <p:cNvSpPr/>
          <p:nvPr/>
        </p:nvSpPr>
        <p:spPr bwMode="auto">
          <a:xfrm>
            <a:off x="6492875"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7" name="Rectangle 116"/>
          <p:cNvSpPr/>
          <p:nvPr/>
        </p:nvSpPr>
        <p:spPr bwMode="auto">
          <a:xfrm>
            <a:off x="6492875"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8" name="Rectangle 117"/>
          <p:cNvSpPr/>
          <p:nvPr/>
        </p:nvSpPr>
        <p:spPr bwMode="auto">
          <a:xfrm>
            <a:off x="6492875"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9" name="Rectangle 118"/>
          <p:cNvSpPr/>
          <p:nvPr/>
        </p:nvSpPr>
        <p:spPr bwMode="auto">
          <a:xfrm>
            <a:off x="6492875"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0" name="Rectangle 119"/>
          <p:cNvSpPr/>
          <p:nvPr/>
        </p:nvSpPr>
        <p:spPr bwMode="auto">
          <a:xfrm>
            <a:off x="6492875"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1" name="Rectangle 120"/>
          <p:cNvSpPr/>
          <p:nvPr/>
        </p:nvSpPr>
        <p:spPr bwMode="auto">
          <a:xfrm>
            <a:off x="6492875"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2" name="Rectangle 121"/>
          <p:cNvSpPr/>
          <p:nvPr/>
        </p:nvSpPr>
        <p:spPr bwMode="auto">
          <a:xfrm>
            <a:off x="6492875"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3" name="Rectangle 122"/>
          <p:cNvSpPr/>
          <p:nvPr/>
        </p:nvSpPr>
        <p:spPr bwMode="auto">
          <a:xfrm>
            <a:off x="6492875"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4" name="Rectangle 123"/>
          <p:cNvSpPr/>
          <p:nvPr/>
        </p:nvSpPr>
        <p:spPr bwMode="auto">
          <a:xfrm>
            <a:off x="6492875"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5" name="Rectangle 124"/>
          <p:cNvSpPr/>
          <p:nvPr/>
        </p:nvSpPr>
        <p:spPr bwMode="auto">
          <a:xfrm>
            <a:off x="6492875"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6" name="Rectangle 125"/>
          <p:cNvSpPr/>
          <p:nvPr/>
        </p:nvSpPr>
        <p:spPr bwMode="auto">
          <a:xfrm>
            <a:off x="6492875"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7" name="Rectangle 126"/>
          <p:cNvSpPr/>
          <p:nvPr/>
        </p:nvSpPr>
        <p:spPr bwMode="auto">
          <a:xfrm>
            <a:off x="6492875"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8" name="Rectangle 127"/>
          <p:cNvSpPr/>
          <p:nvPr/>
        </p:nvSpPr>
        <p:spPr bwMode="auto">
          <a:xfrm>
            <a:off x="6492875"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9" name="Rectangle 128"/>
          <p:cNvSpPr/>
          <p:nvPr/>
        </p:nvSpPr>
        <p:spPr bwMode="auto">
          <a:xfrm>
            <a:off x="6492875"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0" name="Rectangle 129"/>
          <p:cNvSpPr/>
          <p:nvPr/>
        </p:nvSpPr>
        <p:spPr bwMode="auto">
          <a:xfrm>
            <a:off x="6492875"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1" name="Rectangle 130"/>
          <p:cNvSpPr/>
          <p:nvPr/>
        </p:nvSpPr>
        <p:spPr bwMode="auto">
          <a:xfrm>
            <a:off x="6492875"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2" name="Rectangle 131"/>
          <p:cNvSpPr/>
          <p:nvPr/>
        </p:nvSpPr>
        <p:spPr bwMode="auto">
          <a:xfrm>
            <a:off x="6492875"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3" name="Rectangle 132"/>
          <p:cNvSpPr/>
          <p:nvPr/>
        </p:nvSpPr>
        <p:spPr bwMode="auto">
          <a:xfrm>
            <a:off x="6492875"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4" name="Rectangle 133"/>
          <p:cNvSpPr/>
          <p:nvPr/>
        </p:nvSpPr>
        <p:spPr bwMode="auto">
          <a:xfrm>
            <a:off x="6492875"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grpSp>
        <p:nvGrpSpPr>
          <p:cNvPr id="35944" name="Group 134"/>
          <p:cNvGrpSpPr>
            <a:grpSpLocks/>
          </p:cNvGrpSpPr>
          <p:nvPr/>
        </p:nvGrpSpPr>
        <p:grpSpPr bwMode="auto">
          <a:xfrm>
            <a:off x="4187825" y="838200"/>
            <a:ext cx="1168400" cy="6002338"/>
            <a:chOff x="4188007" y="838200"/>
            <a:chExt cx="1168785" cy="6001641"/>
          </a:xfrm>
        </p:grpSpPr>
        <p:sp>
          <p:nvSpPr>
            <p:cNvPr id="35972" name="TextBox 136"/>
            <p:cNvSpPr txBox="1">
              <a:spLocks noChangeArrowheads="1"/>
            </p:cNvSpPr>
            <p:nvPr/>
          </p:nvSpPr>
          <p:spPr bwMode="auto">
            <a:xfrm>
              <a:off x="4188007" y="838200"/>
              <a:ext cx="1168785" cy="600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0000"/>
                  </a:solidFill>
                  <a:latin typeface="Helvetica" charset="0"/>
                  <a:cs typeface="Helvetica" charset="0"/>
                </a:rPr>
                <a:t>11111   11101</a:t>
              </a:r>
            </a:p>
            <a:p>
              <a:pPr defTabSz="914400" eaLnBrk="1" fontAlgn="base" hangingPunct="1">
                <a:spcBef>
                  <a:spcPct val="0"/>
                </a:spcBef>
                <a:spcAft>
                  <a:spcPct val="0"/>
                </a:spcAft>
              </a:pPr>
              <a:r>
                <a:rPr lang="en-US" sz="1200">
                  <a:solidFill>
                    <a:srgbClr val="000000"/>
                  </a:solidFill>
                  <a:latin typeface="Helvetica" charset="0"/>
                  <a:cs typeface="Helvetica" charset="0"/>
                </a:rPr>
                <a:t>11110   11100</a:t>
              </a:r>
            </a:p>
            <a:p>
              <a:pPr defTabSz="914400" eaLnBrk="1" fontAlgn="base" hangingPunct="1">
                <a:spcBef>
                  <a:spcPct val="0"/>
                </a:spcBef>
                <a:spcAft>
                  <a:spcPct val="0"/>
                </a:spcAft>
              </a:pPr>
              <a:r>
                <a:rPr lang="en-US" sz="1200">
                  <a:solidFill>
                    <a:srgbClr val="000000"/>
                  </a:solidFill>
                  <a:latin typeface="Helvetica" charset="0"/>
                  <a:cs typeface="Helvetica" charset="0"/>
                </a:rPr>
                <a:t>11101     null   </a:t>
              </a:r>
            </a:p>
            <a:p>
              <a:pPr defTabSz="914400" eaLnBrk="1" fontAlgn="base" hangingPunct="1">
                <a:spcBef>
                  <a:spcPct val="0"/>
                </a:spcBef>
                <a:spcAft>
                  <a:spcPct val="0"/>
                </a:spcAft>
              </a:pPr>
              <a:r>
                <a:rPr lang="en-US" sz="1200">
                  <a:solidFill>
                    <a:srgbClr val="000000"/>
                  </a:solidFill>
                  <a:latin typeface="Helvetica" charset="0"/>
                  <a:cs typeface="Helvetica" charset="0"/>
                </a:rPr>
                <a:t>11100     null   </a:t>
              </a:r>
            </a:p>
            <a:p>
              <a:pPr defTabSz="914400" eaLnBrk="1" fontAlgn="base" hangingPunct="1">
                <a:spcBef>
                  <a:spcPct val="0"/>
                </a:spcBef>
                <a:spcAft>
                  <a:spcPct val="0"/>
                </a:spcAft>
              </a:pPr>
              <a:r>
                <a:rPr lang="en-US" sz="1200">
                  <a:solidFill>
                    <a:srgbClr val="000000"/>
                  </a:solidFill>
                  <a:latin typeface="Helvetica" charset="0"/>
                  <a:cs typeface="Helvetica" charset="0"/>
                </a:rPr>
                <a:t>11011     null</a:t>
              </a:r>
            </a:p>
            <a:p>
              <a:pPr defTabSz="914400" eaLnBrk="1" fontAlgn="base" hangingPunct="1">
                <a:spcBef>
                  <a:spcPct val="0"/>
                </a:spcBef>
                <a:spcAft>
                  <a:spcPct val="0"/>
                </a:spcAft>
              </a:pPr>
              <a:r>
                <a:rPr lang="en-US" sz="1200">
                  <a:solidFill>
                    <a:srgbClr val="000000"/>
                  </a:solidFill>
                  <a:latin typeface="Helvetica" charset="0"/>
                  <a:cs typeface="Helvetica" charset="0"/>
                </a:rPr>
                <a:t>11010     null</a:t>
              </a:r>
            </a:p>
            <a:p>
              <a:pPr defTabSz="914400" eaLnBrk="1" fontAlgn="base" hangingPunct="1">
                <a:spcBef>
                  <a:spcPct val="0"/>
                </a:spcBef>
                <a:spcAft>
                  <a:spcPct val="0"/>
                </a:spcAft>
              </a:pPr>
              <a:r>
                <a:rPr lang="en-US" sz="1200">
                  <a:solidFill>
                    <a:srgbClr val="000000"/>
                  </a:solidFill>
                  <a:latin typeface="Helvetica" charset="0"/>
                  <a:cs typeface="Helvetica" charset="0"/>
                </a:rPr>
                <a:t>11001     null</a:t>
              </a:r>
            </a:p>
            <a:p>
              <a:pPr defTabSz="914400" eaLnBrk="1" fontAlgn="base" hangingPunct="1">
                <a:spcBef>
                  <a:spcPct val="0"/>
                </a:spcBef>
                <a:spcAft>
                  <a:spcPct val="0"/>
                </a:spcAft>
              </a:pPr>
              <a:r>
                <a:rPr lang="en-US" sz="1200">
                  <a:solidFill>
                    <a:srgbClr val="000000"/>
                  </a:solidFill>
                  <a:latin typeface="Helvetica" charset="0"/>
                  <a:cs typeface="Helvetica" charset="0"/>
                </a:rPr>
                <a:t>11000     null</a:t>
              </a:r>
            </a:p>
            <a:p>
              <a:pPr defTabSz="914400" eaLnBrk="1" fontAlgn="base" hangingPunct="1">
                <a:spcBef>
                  <a:spcPct val="0"/>
                </a:spcBef>
                <a:spcAft>
                  <a:spcPct val="0"/>
                </a:spcAft>
              </a:pPr>
              <a:r>
                <a:rPr lang="en-US" sz="1200">
                  <a:solidFill>
                    <a:srgbClr val="000000"/>
                  </a:solidFill>
                  <a:latin typeface="Helvetica" charset="0"/>
                  <a:cs typeface="Helvetica" charset="0"/>
                </a:rPr>
                <a:t>10111     null</a:t>
              </a:r>
            </a:p>
            <a:p>
              <a:pPr defTabSz="914400" eaLnBrk="1" fontAlgn="base" hangingPunct="1">
                <a:spcBef>
                  <a:spcPct val="0"/>
                </a:spcBef>
                <a:spcAft>
                  <a:spcPct val="0"/>
                </a:spcAft>
              </a:pPr>
              <a:r>
                <a:rPr lang="en-US" sz="1200">
                  <a:solidFill>
                    <a:srgbClr val="000000"/>
                  </a:solidFill>
                  <a:latin typeface="Helvetica" charset="0"/>
                  <a:cs typeface="Helvetica" charset="0"/>
                </a:rPr>
                <a:t>10110     null</a:t>
              </a:r>
            </a:p>
            <a:p>
              <a:pPr defTabSz="914400" eaLnBrk="1" fontAlgn="base" hangingPunct="1">
                <a:spcBef>
                  <a:spcPct val="0"/>
                </a:spcBef>
                <a:spcAft>
                  <a:spcPct val="0"/>
                </a:spcAft>
              </a:pPr>
              <a:r>
                <a:rPr lang="en-US" sz="1200">
                  <a:solidFill>
                    <a:srgbClr val="000000"/>
                  </a:solidFill>
                  <a:latin typeface="Helvetica" charset="0"/>
                  <a:cs typeface="Helvetica" charset="0"/>
                </a:rPr>
                <a:t>10101     null</a:t>
              </a:r>
            </a:p>
            <a:p>
              <a:pPr defTabSz="914400" eaLnBrk="1" fontAlgn="base" hangingPunct="1">
                <a:spcBef>
                  <a:spcPct val="0"/>
                </a:spcBef>
                <a:spcAft>
                  <a:spcPct val="0"/>
                </a:spcAft>
              </a:pPr>
              <a:r>
                <a:rPr lang="en-US" sz="1200">
                  <a:solidFill>
                    <a:srgbClr val="000000"/>
                  </a:solidFill>
                  <a:latin typeface="Helvetica" charset="0"/>
                  <a:cs typeface="Helvetica" charset="0"/>
                </a:rPr>
                <a:t>10100     null</a:t>
              </a:r>
            </a:p>
            <a:p>
              <a:pPr defTabSz="914400" eaLnBrk="1" fontAlgn="base" hangingPunct="1">
                <a:spcBef>
                  <a:spcPct val="0"/>
                </a:spcBef>
                <a:spcAft>
                  <a:spcPct val="0"/>
                </a:spcAft>
              </a:pPr>
              <a:r>
                <a:rPr lang="en-US" sz="1200">
                  <a:solidFill>
                    <a:srgbClr val="000000"/>
                  </a:solidFill>
                  <a:latin typeface="Helvetica" charset="0"/>
                  <a:cs typeface="Helvetica" charset="0"/>
                </a:rPr>
                <a:t>10011     null</a:t>
              </a:r>
            </a:p>
            <a:p>
              <a:pPr defTabSz="914400" eaLnBrk="1" fontAlgn="base" hangingPunct="1">
                <a:spcBef>
                  <a:spcPct val="0"/>
                </a:spcBef>
                <a:spcAft>
                  <a:spcPct val="0"/>
                </a:spcAft>
              </a:pPr>
              <a:r>
                <a:rPr lang="en-US" sz="1200">
                  <a:solidFill>
                    <a:srgbClr val="000000"/>
                  </a:solidFill>
                  <a:latin typeface="Helvetica" charset="0"/>
                  <a:cs typeface="Helvetica" charset="0"/>
                </a:rPr>
                <a:t>10010   10000</a:t>
              </a:r>
            </a:p>
            <a:p>
              <a:pPr defTabSz="914400" eaLnBrk="1" fontAlgn="base" hangingPunct="1">
                <a:spcBef>
                  <a:spcPct val="0"/>
                </a:spcBef>
                <a:spcAft>
                  <a:spcPct val="0"/>
                </a:spcAft>
              </a:pPr>
              <a:r>
                <a:rPr lang="en-US" sz="1200">
                  <a:solidFill>
                    <a:srgbClr val="000000"/>
                  </a:solidFill>
                  <a:latin typeface="Helvetica" charset="0"/>
                  <a:cs typeface="Helvetica" charset="0"/>
                </a:rPr>
                <a:t>10001   01111</a:t>
              </a:r>
            </a:p>
            <a:p>
              <a:pPr defTabSz="914400" eaLnBrk="1" fontAlgn="base" hangingPunct="1">
                <a:spcBef>
                  <a:spcPct val="0"/>
                </a:spcBef>
                <a:spcAft>
                  <a:spcPct val="0"/>
                </a:spcAft>
              </a:pPr>
              <a:r>
                <a:rPr lang="en-US" sz="1200">
                  <a:solidFill>
                    <a:srgbClr val="000000"/>
                  </a:solidFill>
                  <a:latin typeface="Helvetica" charset="0"/>
                  <a:cs typeface="Helvetica" charset="0"/>
                </a:rPr>
                <a:t>10000   01110</a:t>
              </a:r>
            </a:p>
            <a:p>
              <a:pPr defTabSz="914400" eaLnBrk="1" fontAlgn="base" hangingPunct="1">
                <a:spcBef>
                  <a:spcPct val="0"/>
                </a:spcBef>
                <a:spcAft>
                  <a:spcPct val="0"/>
                </a:spcAft>
              </a:pPr>
              <a:r>
                <a:rPr lang="en-US" sz="1200">
                  <a:solidFill>
                    <a:srgbClr val="000000"/>
                  </a:solidFill>
                  <a:latin typeface="Helvetica" charset="0"/>
                  <a:cs typeface="Helvetica" charset="0"/>
                </a:rPr>
                <a:t>01111     null</a:t>
              </a:r>
            </a:p>
            <a:p>
              <a:pPr defTabSz="914400" eaLnBrk="1" fontAlgn="base" hangingPunct="1">
                <a:spcBef>
                  <a:spcPct val="0"/>
                </a:spcBef>
                <a:spcAft>
                  <a:spcPct val="0"/>
                </a:spcAft>
              </a:pPr>
              <a:r>
                <a:rPr lang="en-US" sz="1200">
                  <a:solidFill>
                    <a:srgbClr val="000000"/>
                  </a:solidFill>
                  <a:latin typeface="Helvetica" charset="0"/>
                  <a:cs typeface="Helvetica" charset="0"/>
                </a:rPr>
                <a:t>01110     null      </a:t>
              </a:r>
            </a:p>
            <a:p>
              <a:pPr defTabSz="914400" eaLnBrk="1" fontAlgn="base" hangingPunct="1">
                <a:spcBef>
                  <a:spcPct val="0"/>
                </a:spcBef>
                <a:spcAft>
                  <a:spcPct val="0"/>
                </a:spcAft>
              </a:pPr>
              <a:r>
                <a:rPr lang="en-US" sz="1200">
                  <a:solidFill>
                    <a:srgbClr val="000000"/>
                  </a:solidFill>
                  <a:latin typeface="Helvetica" charset="0"/>
                  <a:cs typeface="Helvetica" charset="0"/>
                </a:rPr>
                <a:t>01101     null</a:t>
              </a:r>
            </a:p>
            <a:p>
              <a:pPr defTabSz="914400" eaLnBrk="1" fontAlgn="base" hangingPunct="1">
                <a:spcBef>
                  <a:spcPct val="0"/>
                </a:spcBef>
                <a:spcAft>
                  <a:spcPct val="0"/>
                </a:spcAft>
              </a:pPr>
              <a:r>
                <a:rPr lang="en-US" sz="1200">
                  <a:solidFill>
                    <a:srgbClr val="000000"/>
                  </a:solidFill>
                  <a:latin typeface="Helvetica" charset="0"/>
                  <a:cs typeface="Helvetica" charset="0"/>
                </a:rPr>
                <a:t>01100     null</a:t>
              </a:r>
            </a:p>
            <a:p>
              <a:pPr defTabSz="914400" eaLnBrk="1" fontAlgn="base" hangingPunct="1">
                <a:spcBef>
                  <a:spcPct val="0"/>
                </a:spcBef>
                <a:spcAft>
                  <a:spcPct val="0"/>
                </a:spcAft>
              </a:pPr>
              <a:r>
                <a:rPr lang="en-US" sz="1200">
                  <a:solidFill>
                    <a:srgbClr val="000000"/>
                  </a:solidFill>
                  <a:latin typeface="Helvetica" charset="0"/>
                  <a:cs typeface="Helvetica" charset="0"/>
                </a:rPr>
                <a:t>01011   01101 </a:t>
              </a:r>
            </a:p>
            <a:p>
              <a:pPr defTabSz="914400" eaLnBrk="1" fontAlgn="base" hangingPunct="1">
                <a:spcBef>
                  <a:spcPct val="0"/>
                </a:spcBef>
                <a:spcAft>
                  <a:spcPct val="0"/>
                </a:spcAft>
              </a:pPr>
              <a:r>
                <a:rPr lang="en-US" sz="1200">
                  <a:solidFill>
                    <a:srgbClr val="000000"/>
                  </a:solidFill>
                  <a:latin typeface="Helvetica" charset="0"/>
                  <a:cs typeface="Helvetica" charset="0"/>
                </a:rPr>
                <a:t>01010   01100 </a:t>
              </a:r>
            </a:p>
            <a:p>
              <a:pPr defTabSz="914400" eaLnBrk="1" fontAlgn="base" hangingPunct="1">
                <a:spcBef>
                  <a:spcPct val="0"/>
                </a:spcBef>
                <a:spcAft>
                  <a:spcPct val="0"/>
                </a:spcAft>
              </a:pPr>
              <a:r>
                <a:rPr lang="en-US" sz="1200">
                  <a:solidFill>
                    <a:srgbClr val="000000"/>
                  </a:solidFill>
                  <a:latin typeface="Helvetica" charset="0"/>
                  <a:cs typeface="Helvetica" charset="0"/>
                </a:rPr>
                <a:t>01001   01011</a:t>
              </a:r>
            </a:p>
            <a:p>
              <a:pPr defTabSz="914400" eaLnBrk="1" fontAlgn="base" hangingPunct="1">
                <a:spcBef>
                  <a:spcPct val="0"/>
                </a:spcBef>
                <a:spcAft>
                  <a:spcPct val="0"/>
                </a:spcAft>
              </a:pPr>
              <a:r>
                <a:rPr lang="en-US" sz="1200">
                  <a:solidFill>
                    <a:srgbClr val="000000"/>
                  </a:solidFill>
                  <a:latin typeface="Helvetica" charset="0"/>
                  <a:cs typeface="Helvetica" charset="0"/>
                </a:rPr>
                <a:t>01000   01010</a:t>
              </a:r>
            </a:p>
            <a:p>
              <a:pPr defTabSz="914400" eaLnBrk="1" fontAlgn="base" hangingPunct="1">
                <a:spcBef>
                  <a:spcPct val="0"/>
                </a:spcBef>
                <a:spcAft>
                  <a:spcPct val="0"/>
                </a:spcAft>
              </a:pPr>
              <a:r>
                <a:rPr lang="en-US" sz="1200">
                  <a:solidFill>
                    <a:srgbClr val="000000"/>
                  </a:solidFill>
                  <a:latin typeface="Helvetica" charset="0"/>
                  <a:cs typeface="Helvetica" charset="0"/>
                </a:rPr>
                <a:t>00111     null</a:t>
              </a:r>
            </a:p>
            <a:p>
              <a:pPr defTabSz="914400" eaLnBrk="1" fontAlgn="base" hangingPunct="1">
                <a:spcBef>
                  <a:spcPct val="0"/>
                </a:spcBef>
                <a:spcAft>
                  <a:spcPct val="0"/>
                </a:spcAft>
              </a:pPr>
              <a:r>
                <a:rPr lang="en-US" sz="1200">
                  <a:solidFill>
                    <a:srgbClr val="000000"/>
                  </a:solidFill>
                  <a:latin typeface="Helvetica" charset="0"/>
                  <a:cs typeface="Helvetica" charset="0"/>
                </a:rPr>
                <a:t>00110     null</a:t>
              </a:r>
            </a:p>
            <a:p>
              <a:pPr defTabSz="914400" eaLnBrk="1" fontAlgn="base" hangingPunct="1">
                <a:spcBef>
                  <a:spcPct val="0"/>
                </a:spcBef>
                <a:spcAft>
                  <a:spcPct val="0"/>
                </a:spcAft>
              </a:pPr>
              <a:r>
                <a:rPr lang="en-US" sz="1200">
                  <a:solidFill>
                    <a:srgbClr val="000000"/>
                  </a:solidFill>
                  <a:latin typeface="Helvetica" charset="0"/>
                  <a:cs typeface="Helvetica" charset="0"/>
                </a:rPr>
                <a:t>00101     null </a:t>
              </a:r>
            </a:p>
            <a:p>
              <a:pPr defTabSz="914400" eaLnBrk="1" fontAlgn="base" hangingPunct="1">
                <a:spcBef>
                  <a:spcPct val="0"/>
                </a:spcBef>
                <a:spcAft>
                  <a:spcPct val="0"/>
                </a:spcAft>
              </a:pPr>
              <a:r>
                <a:rPr lang="en-US" sz="1200">
                  <a:solidFill>
                    <a:srgbClr val="000000"/>
                  </a:solidFill>
                  <a:latin typeface="Helvetica" charset="0"/>
                  <a:cs typeface="Helvetica" charset="0"/>
                </a:rPr>
                <a:t>00100     null </a:t>
              </a:r>
            </a:p>
            <a:p>
              <a:pPr defTabSz="914400" eaLnBrk="1" fontAlgn="base" hangingPunct="1">
                <a:spcBef>
                  <a:spcPct val="0"/>
                </a:spcBef>
                <a:spcAft>
                  <a:spcPct val="0"/>
                </a:spcAft>
              </a:pPr>
              <a:r>
                <a:rPr lang="en-US" sz="1200">
                  <a:solidFill>
                    <a:srgbClr val="000000"/>
                  </a:solidFill>
                  <a:latin typeface="Helvetica" charset="0"/>
                  <a:cs typeface="Helvetica" charset="0"/>
                </a:rPr>
                <a:t>00011   00101</a:t>
              </a:r>
            </a:p>
            <a:p>
              <a:pPr defTabSz="914400" eaLnBrk="1" fontAlgn="base" hangingPunct="1">
                <a:spcBef>
                  <a:spcPct val="0"/>
                </a:spcBef>
                <a:spcAft>
                  <a:spcPct val="0"/>
                </a:spcAft>
              </a:pPr>
              <a:r>
                <a:rPr lang="en-US" sz="1200">
                  <a:solidFill>
                    <a:srgbClr val="000000"/>
                  </a:solidFill>
                  <a:latin typeface="Helvetica" charset="0"/>
                  <a:cs typeface="Helvetica" charset="0"/>
                </a:rPr>
                <a:t>00010   00100</a:t>
              </a:r>
            </a:p>
            <a:p>
              <a:pPr defTabSz="914400" eaLnBrk="1" fontAlgn="base" hangingPunct="1">
                <a:spcBef>
                  <a:spcPct val="0"/>
                </a:spcBef>
                <a:spcAft>
                  <a:spcPct val="0"/>
                </a:spcAft>
              </a:pPr>
              <a:r>
                <a:rPr lang="en-US" sz="1200">
                  <a:solidFill>
                    <a:srgbClr val="000000"/>
                  </a:solidFill>
                  <a:latin typeface="Helvetica" charset="0"/>
                  <a:cs typeface="Helvetica" charset="0"/>
                </a:rPr>
                <a:t>00001   00011</a:t>
              </a:r>
            </a:p>
            <a:p>
              <a:pPr defTabSz="914400" eaLnBrk="1" fontAlgn="base" hangingPunct="1">
                <a:spcBef>
                  <a:spcPct val="0"/>
                </a:spcBef>
                <a:spcAft>
                  <a:spcPct val="0"/>
                </a:spcAft>
              </a:pPr>
              <a:r>
                <a:rPr lang="en-US" sz="1200">
                  <a:solidFill>
                    <a:srgbClr val="000000"/>
                  </a:solidFill>
                  <a:latin typeface="Helvetica" charset="0"/>
                  <a:cs typeface="Helvetica" charset="0"/>
                </a:rPr>
                <a:t>00000   00010</a:t>
              </a:r>
            </a:p>
          </p:txBody>
        </p:sp>
        <p:sp>
          <p:nvSpPr>
            <p:cNvPr id="35973" name="Rectangle 138"/>
            <p:cNvSpPr>
              <a:spLocks noChangeArrowheads="1"/>
            </p:cNvSpPr>
            <p:nvPr/>
          </p:nvSpPr>
          <p:spPr bwMode="auto">
            <a:xfrm>
              <a:off x="4724400" y="838200"/>
              <a:ext cx="609600" cy="59436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grpSp>
      <p:cxnSp>
        <p:nvCxnSpPr>
          <p:cNvPr id="35945" name="Straight Arrow Connector 142"/>
          <p:cNvCxnSpPr>
            <a:cxnSpLocks noChangeShapeType="1"/>
            <a:stCxn id="48" idx="3"/>
          </p:cNvCxnSpPr>
          <p:nvPr/>
        </p:nvCxnSpPr>
        <p:spPr bwMode="auto">
          <a:xfrm>
            <a:off x="2971800" y="5867400"/>
            <a:ext cx="1295400" cy="762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46" name="Straight Arrow Connector 143"/>
          <p:cNvCxnSpPr>
            <a:cxnSpLocks noChangeShapeType="1"/>
          </p:cNvCxnSpPr>
          <p:nvPr/>
        </p:nvCxnSpPr>
        <p:spPr bwMode="auto">
          <a:xfrm>
            <a:off x="2971800" y="5715000"/>
            <a:ext cx="1295400" cy="762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47" name="Straight Arrow Connector 144"/>
          <p:cNvCxnSpPr>
            <a:cxnSpLocks noChangeShapeType="1"/>
          </p:cNvCxnSpPr>
          <p:nvPr/>
        </p:nvCxnSpPr>
        <p:spPr bwMode="auto">
          <a:xfrm>
            <a:off x="2971800" y="5562600"/>
            <a:ext cx="1295400" cy="762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48" name="Straight Arrow Connector 145"/>
          <p:cNvCxnSpPr>
            <a:cxnSpLocks noChangeShapeType="1"/>
          </p:cNvCxnSpPr>
          <p:nvPr/>
        </p:nvCxnSpPr>
        <p:spPr bwMode="auto">
          <a:xfrm>
            <a:off x="2971800" y="5410200"/>
            <a:ext cx="1295400" cy="762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49" name="Straight Arrow Connector 146"/>
          <p:cNvCxnSpPr>
            <a:cxnSpLocks noChangeShapeType="1"/>
          </p:cNvCxnSpPr>
          <p:nvPr/>
        </p:nvCxnSpPr>
        <p:spPr bwMode="auto">
          <a:xfrm flipV="1">
            <a:off x="5334000" y="5105400"/>
            <a:ext cx="1143000" cy="990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50" name="Straight Arrow Connector 149"/>
          <p:cNvCxnSpPr>
            <a:cxnSpLocks noChangeShapeType="1"/>
          </p:cNvCxnSpPr>
          <p:nvPr/>
        </p:nvCxnSpPr>
        <p:spPr bwMode="auto">
          <a:xfrm flipV="1">
            <a:off x="5334000" y="5257800"/>
            <a:ext cx="1143000" cy="990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51" name="Straight Arrow Connector 150"/>
          <p:cNvCxnSpPr>
            <a:cxnSpLocks noChangeShapeType="1"/>
          </p:cNvCxnSpPr>
          <p:nvPr/>
        </p:nvCxnSpPr>
        <p:spPr bwMode="auto">
          <a:xfrm flipV="1">
            <a:off x="5334000" y="5410200"/>
            <a:ext cx="1143000" cy="990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52" name="Straight Arrow Connector 151"/>
          <p:cNvCxnSpPr>
            <a:cxnSpLocks noChangeShapeType="1"/>
          </p:cNvCxnSpPr>
          <p:nvPr/>
        </p:nvCxnSpPr>
        <p:spPr bwMode="auto">
          <a:xfrm flipV="1">
            <a:off x="5334000" y="5562600"/>
            <a:ext cx="1143000" cy="990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53" name="Straight Arrow Connector 162"/>
          <p:cNvCxnSpPr>
            <a:cxnSpLocks noChangeShapeType="1"/>
          </p:cNvCxnSpPr>
          <p:nvPr/>
        </p:nvCxnSpPr>
        <p:spPr bwMode="auto">
          <a:xfrm>
            <a:off x="2971800" y="4648200"/>
            <a:ext cx="12954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54" name="Straight Arrow Connector 164"/>
          <p:cNvCxnSpPr>
            <a:cxnSpLocks noChangeShapeType="1"/>
          </p:cNvCxnSpPr>
          <p:nvPr/>
        </p:nvCxnSpPr>
        <p:spPr bwMode="auto">
          <a:xfrm>
            <a:off x="2971800" y="4495800"/>
            <a:ext cx="12954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55" name="Straight Arrow Connector 165"/>
          <p:cNvCxnSpPr>
            <a:cxnSpLocks noChangeShapeType="1"/>
          </p:cNvCxnSpPr>
          <p:nvPr/>
        </p:nvCxnSpPr>
        <p:spPr bwMode="auto">
          <a:xfrm>
            <a:off x="2971800" y="4343400"/>
            <a:ext cx="12954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56" name="Straight Arrow Connector 166"/>
          <p:cNvCxnSpPr>
            <a:cxnSpLocks noChangeShapeType="1"/>
          </p:cNvCxnSpPr>
          <p:nvPr/>
        </p:nvCxnSpPr>
        <p:spPr bwMode="auto">
          <a:xfrm>
            <a:off x="2971800" y="4191000"/>
            <a:ext cx="12954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57" name="Straight Arrow Connector 167"/>
          <p:cNvCxnSpPr>
            <a:cxnSpLocks noChangeShapeType="1"/>
          </p:cNvCxnSpPr>
          <p:nvPr/>
        </p:nvCxnSpPr>
        <p:spPr bwMode="auto">
          <a:xfrm>
            <a:off x="2971800" y="3276600"/>
            <a:ext cx="1295400" cy="3048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58" name="Straight Arrow Connector 172"/>
          <p:cNvCxnSpPr>
            <a:cxnSpLocks noChangeShapeType="1"/>
          </p:cNvCxnSpPr>
          <p:nvPr/>
        </p:nvCxnSpPr>
        <p:spPr bwMode="auto">
          <a:xfrm>
            <a:off x="2971800" y="3429000"/>
            <a:ext cx="1295400" cy="3048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59" name="Straight Arrow Connector 173"/>
          <p:cNvCxnSpPr>
            <a:cxnSpLocks noChangeShapeType="1"/>
          </p:cNvCxnSpPr>
          <p:nvPr/>
        </p:nvCxnSpPr>
        <p:spPr bwMode="auto">
          <a:xfrm>
            <a:off x="2971800" y="3124200"/>
            <a:ext cx="1295400" cy="3048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60" name="Straight Arrow Connector 174"/>
          <p:cNvCxnSpPr>
            <a:cxnSpLocks noChangeShapeType="1"/>
          </p:cNvCxnSpPr>
          <p:nvPr/>
        </p:nvCxnSpPr>
        <p:spPr bwMode="auto">
          <a:xfrm flipV="1">
            <a:off x="2971800" y="990600"/>
            <a:ext cx="1295400" cy="152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61" name="Straight Arrow Connector 176"/>
          <p:cNvCxnSpPr>
            <a:cxnSpLocks noChangeShapeType="1"/>
          </p:cNvCxnSpPr>
          <p:nvPr/>
        </p:nvCxnSpPr>
        <p:spPr bwMode="auto">
          <a:xfrm flipV="1">
            <a:off x="2971800" y="1143000"/>
            <a:ext cx="1295400" cy="152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62" name="Straight Arrow Connector 177"/>
          <p:cNvCxnSpPr>
            <a:cxnSpLocks noChangeShapeType="1"/>
            <a:endCxn id="108" idx="1"/>
          </p:cNvCxnSpPr>
          <p:nvPr/>
        </p:nvCxnSpPr>
        <p:spPr bwMode="auto">
          <a:xfrm flipV="1">
            <a:off x="5334000" y="4343400"/>
            <a:ext cx="1158875" cy="838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63" name="Straight Arrow Connector 179"/>
          <p:cNvCxnSpPr>
            <a:cxnSpLocks noChangeShapeType="1"/>
          </p:cNvCxnSpPr>
          <p:nvPr/>
        </p:nvCxnSpPr>
        <p:spPr bwMode="auto">
          <a:xfrm flipV="1">
            <a:off x="5334000" y="4191000"/>
            <a:ext cx="1158875" cy="838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64" name="Straight Arrow Connector 180"/>
          <p:cNvCxnSpPr>
            <a:cxnSpLocks noChangeShapeType="1"/>
          </p:cNvCxnSpPr>
          <p:nvPr/>
        </p:nvCxnSpPr>
        <p:spPr bwMode="auto">
          <a:xfrm flipV="1">
            <a:off x="5334000" y="4038600"/>
            <a:ext cx="1158875" cy="838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65" name="Straight Arrow Connector 181"/>
          <p:cNvCxnSpPr>
            <a:cxnSpLocks noChangeShapeType="1"/>
          </p:cNvCxnSpPr>
          <p:nvPr/>
        </p:nvCxnSpPr>
        <p:spPr bwMode="auto">
          <a:xfrm flipV="1">
            <a:off x="5334000" y="3886200"/>
            <a:ext cx="1158875" cy="838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66" name="Straight Arrow Connector 182"/>
          <p:cNvCxnSpPr>
            <a:cxnSpLocks noChangeShapeType="1"/>
            <a:endCxn id="35871" idx="1"/>
          </p:cNvCxnSpPr>
          <p:nvPr/>
        </p:nvCxnSpPr>
        <p:spPr bwMode="auto">
          <a:xfrm>
            <a:off x="5334000" y="3581400"/>
            <a:ext cx="1158875"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67" name="Straight Arrow Connector 185"/>
          <p:cNvCxnSpPr>
            <a:cxnSpLocks noChangeShapeType="1"/>
          </p:cNvCxnSpPr>
          <p:nvPr/>
        </p:nvCxnSpPr>
        <p:spPr bwMode="auto">
          <a:xfrm>
            <a:off x="5334000" y="3733800"/>
            <a:ext cx="1158875"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68" name="Straight Arrow Connector 186"/>
          <p:cNvCxnSpPr>
            <a:cxnSpLocks noChangeShapeType="1"/>
          </p:cNvCxnSpPr>
          <p:nvPr/>
        </p:nvCxnSpPr>
        <p:spPr bwMode="auto">
          <a:xfrm>
            <a:off x="5334000" y="3427413"/>
            <a:ext cx="1158875" cy="158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69" name="Straight Arrow Connector 187"/>
          <p:cNvCxnSpPr>
            <a:cxnSpLocks noChangeShapeType="1"/>
            <a:endCxn id="121" idx="1"/>
          </p:cNvCxnSpPr>
          <p:nvPr/>
        </p:nvCxnSpPr>
        <p:spPr bwMode="auto">
          <a:xfrm>
            <a:off x="5334000" y="990600"/>
            <a:ext cx="1158875" cy="457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5970" name="Straight Arrow Connector 189"/>
          <p:cNvCxnSpPr>
            <a:cxnSpLocks noChangeShapeType="1"/>
          </p:cNvCxnSpPr>
          <p:nvPr/>
        </p:nvCxnSpPr>
        <p:spPr bwMode="auto">
          <a:xfrm>
            <a:off x="5334000" y="1143000"/>
            <a:ext cx="1158875" cy="457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5971" name="TextBox 191"/>
          <p:cNvSpPr txBox="1">
            <a:spLocks noChangeArrowheads="1"/>
          </p:cNvSpPr>
          <p:nvPr/>
        </p:nvSpPr>
        <p:spPr bwMode="auto">
          <a:xfrm>
            <a:off x="4157663" y="500063"/>
            <a:ext cx="1252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Page Table</a:t>
            </a:r>
          </a:p>
        </p:txBody>
      </p:sp>
    </p:spTree>
    <p:extLst>
      <p:ext uri="{BB962C8B-B14F-4D97-AF65-F5344CB8AC3E}">
        <p14:creationId xmlns:p14="http://schemas.microsoft.com/office/powerpoint/2010/main" val="21644099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nvPr>
        </p:nvSpPr>
        <p:spPr>
          <a:xfrm>
            <a:off x="381000" y="152400"/>
            <a:ext cx="8534400" cy="533400"/>
          </a:xfrm>
        </p:spPr>
        <p:txBody>
          <a:bodyPr/>
          <a:lstStyle/>
          <a:p>
            <a:r>
              <a:rPr lang="en-US">
                <a:latin typeface="Helvetica" charset="0"/>
                <a:ea typeface="ＭＳ Ｐゴシック" charset="0"/>
                <a:cs typeface="Helvetica" charset="0"/>
              </a:rPr>
              <a:t>Conflict Equivalence – Intuition</a:t>
            </a:r>
          </a:p>
        </p:txBody>
      </p:sp>
      <p:sp>
        <p:nvSpPr>
          <p:cNvPr id="189442" name="Content Placeholder 2"/>
          <p:cNvSpPr>
            <a:spLocks noGrp="1"/>
          </p:cNvSpPr>
          <p:nvPr>
            <p:ph idx="1"/>
          </p:nvPr>
        </p:nvSpPr>
        <p:spPr>
          <a:xfrm>
            <a:off x="609600" y="914400"/>
            <a:ext cx="7924800" cy="2362200"/>
          </a:xfrm>
        </p:spPr>
        <p:txBody>
          <a:bodyPr/>
          <a:lstStyle/>
          <a:p>
            <a:r>
              <a:rPr lang="en-US">
                <a:latin typeface="Helvetica" charset="0"/>
                <a:ea typeface="ＭＳ Ｐゴシック" charset="0"/>
                <a:cs typeface="Helvetica" charset="0"/>
              </a:rPr>
              <a:t>If you can transform an interleaved schedule by swapping </a:t>
            </a:r>
            <a:r>
              <a:rPr lang="en-US" i="1">
                <a:latin typeface="Helvetica" charset="0"/>
                <a:ea typeface="ＭＳ Ｐゴシック" charset="0"/>
                <a:cs typeface="Helvetica" charset="0"/>
              </a:rPr>
              <a:t>consecutive non-conflicting </a:t>
            </a:r>
            <a:r>
              <a:rPr lang="en-US">
                <a:latin typeface="Helvetica" charset="0"/>
                <a:ea typeface="ＭＳ Ｐゴシック" charset="0"/>
                <a:cs typeface="Helvetica" charset="0"/>
              </a:rPr>
              <a:t>operations of </a:t>
            </a:r>
            <a:r>
              <a:rPr lang="en-US" i="1">
                <a:latin typeface="Helvetica" charset="0"/>
                <a:ea typeface="ＭＳ Ｐゴシック" charset="0"/>
                <a:cs typeface="Helvetica" charset="0"/>
              </a:rPr>
              <a:t>different transactions </a:t>
            </a:r>
            <a:r>
              <a:rPr lang="en-US">
                <a:latin typeface="Helvetica" charset="0"/>
                <a:ea typeface="ＭＳ Ｐゴシック" charset="0"/>
                <a:cs typeface="Helvetica" charset="0"/>
              </a:rPr>
              <a:t>into a serial schedule, then the original schedule </a:t>
            </a:r>
            <a:r>
              <a:rPr lang="en-US">
                <a:solidFill>
                  <a:srgbClr val="000000"/>
                </a:solidFill>
                <a:latin typeface="Helvetica" charset="0"/>
                <a:ea typeface="ＭＳ Ｐゴシック" charset="0"/>
                <a:cs typeface="Helvetica" charset="0"/>
              </a:rPr>
              <a:t>is </a:t>
            </a:r>
            <a:r>
              <a:rPr lang="en-US" b="1">
                <a:solidFill>
                  <a:srgbClr val="000000"/>
                </a:solidFill>
                <a:latin typeface="Helvetica" charset="0"/>
                <a:ea typeface="ＭＳ Ｐゴシック" charset="0"/>
                <a:cs typeface="Helvetica" charset="0"/>
              </a:rPr>
              <a:t>conflict serializable</a:t>
            </a:r>
          </a:p>
          <a:p>
            <a:r>
              <a:rPr lang="en-US">
                <a:solidFill>
                  <a:srgbClr val="000000"/>
                </a:solidFill>
                <a:latin typeface="Helvetica" charset="0"/>
                <a:ea typeface="ＭＳ Ｐゴシック" charset="0"/>
                <a:cs typeface="Helvetica" charset="0"/>
              </a:rPr>
              <a:t>Example:</a:t>
            </a:r>
            <a:endParaRPr lang="en-US">
              <a:latin typeface="Helvetica" charset="0"/>
              <a:ea typeface="ＭＳ Ｐゴシック" charset="0"/>
              <a:cs typeface="Helvetica" charset="0"/>
            </a:endParaRPr>
          </a:p>
        </p:txBody>
      </p:sp>
      <p:sp>
        <p:nvSpPr>
          <p:cNvPr id="189443" name="Content Placeholder 4"/>
          <p:cNvSpPr txBox="1">
            <a:spLocks/>
          </p:cNvSpPr>
          <p:nvPr/>
        </p:nvSpPr>
        <p:spPr bwMode="auto">
          <a:xfrm>
            <a:off x="609600" y="2819400"/>
            <a:ext cx="7924800" cy="99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78" tIns="44445" rIns="90478" bIns="44445"/>
          <a:lstStyle>
            <a:lvl1pPr marL="2857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cs typeface="ＭＳ Ｐゴシック" charset="0"/>
              </a:defRPr>
            </a:lvl1pPr>
            <a:lvl2pPr marL="7429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2pPr>
            <a:lvl3pPr marL="11430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3pPr>
            <a:lvl4pPr marL="16002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4pPr>
            <a:lvl5pPr marL="20574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9pPr>
          </a:lstStyle>
          <a:p>
            <a:pPr>
              <a:lnSpc>
                <a:spcPct val="90000"/>
              </a:lnSpc>
              <a:spcBef>
                <a:spcPct val="30000"/>
              </a:spcBef>
              <a:buSzPct val="100000"/>
            </a:pPr>
            <a:r>
              <a:rPr lang="en-US" altLang="ko-KR" b="0">
                <a:latin typeface="Courier New" charset="0"/>
                <a:ea typeface="굴림" charset="0"/>
                <a:cs typeface="굴림" charset="0"/>
              </a:rPr>
              <a:t>T1:R(A),W(A),          R(B),W(B)</a:t>
            </a:r>
          </a:p>
          <a:p>
            <a:pPr>
              <a:lnSpc>
                <a:spcPct val="90000"/>
              </a:lnSpc>
              <a:spcBef>
                <a:spcPct val="30000"/>
              </a:spcBef>
              <a:buSzPct val="100000"/>
            </a:pPr>
            <a:r>
              <a:rPr lang="en-US" altLang="ko-KR" b="0">
                <a:latin typeface="Courier New" charset="0"/>
                <a:ea typeface="굴림" charset="0"/>
                <a:cs typeface="굴림" charset="0"/>
              </a:rPr>
              <a:t>T2:          R(A),W(A),         R(B),W(B)          </a:t>
            </a:r>
            <a:r>
              <a:rPr lang="en-US" b="0">
                <a:latin typeface="Courier New" charset="0"/>
                <a:ea typeface="굴림" charset="0"/>
                <a:cs typeface="굴림" charset="0"/>
              </a:rPr>
              <a:t> </a:t>
            </a:r>
            <a:endParaRPr lang="en-US" b="0">
              <a:latin typeface="Helvetica" charset="0"/>
            </a:endParaRPr>
          </a:p>
        </p:txBody>
      </p:sp>
      <p:grpSp>
        <p:nvGrpSpPr>
          <p:cNvPr id="2" name="Group 9"/>
          <p:cNvGrpSpPr>
            <a:grpSpLocks/>
          </p:cNvGrpSpPr>
          <p:nvPr/>
        </p:nvGrpSpPr>
        <p:grpSpPr bwMode="auto">
          <a:xfrm>
            <a:off x="609600" y="3810000"/>
            <a:ext cx="7924800" cy="1295400"/>
            <a:chOff x="609600" y="3810000"/>
            <a:chExt cx="7924800" cy="1295400"/>
          </a:xfrm>
        </p:grpSpPr>
        <p:sp>
          <p:nvSpPr>
            <p:cNvPr id="189448" name="Content Placeholder 4"/>
            <p:cNvSpPr txBox="1">
              <a:spLocks/>
            </p:cNvSpPr>
            <p:nvPr/>
          </p:nvSpPr>
          <p:spPr bwMode="auto">
            <a:xfrm>
              <a:off x="609600" y="4114800"/>
              <a:ext cx="7924800" cy="99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78" tIns="44445" rIns="90478" bIns="44445"/>
            <a:lstStyle>
              <a:lvl1pPr marL="2857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cs typeface="ＭＳ Ｐゴシック" charset="0"/>
                </a:defRPr>
              </a:lvl1pPr>
              <a:lvl2pPr marL="7429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2pPr>
              <a:lvl3pPr marL="11430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3pPr>
              <a:lvl4pPr marL="16002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4pPr>
              <a:lvl5pPr marL="20574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9pPr>
            </a:lstStyle>
            <a:p>
              <a:pPr>
                <a:lnSpc>
                  <a:spcPct val="90000"/>
                </a:lnSpc>
                <a:spcBef>
                  <a:spcPct val="30000"/>
                </a:spcBef>
                <a:buSzPct val="100000"/>
              </a:pPr>
              <a:r>
                <a:rPr lang="en-US" altLang="ko-KR" b="0">
                  <a:latin typeface="Courier New" charset="0"/>
                  <a:ea typeface="굴림" charset="0"/>
                  <a:cs typeface="굴림" charset="0"/>
                </a:rPr>
                <a:t>T1:R(A),W(A),     R(B),     W(B)</a:t>
              </a:r>
            </a:p>
            <a:p>
              <a:pPr>
                <a:lnSpc>
                  <a:spcPct val="90000"/>
                </a:lnSpc>
                <a:spcBef>
                  <a:spcPct val="30000"/>
                </a:spcBef>
                <a:buSzPct val="100000"/>
              </a:pPr>
              <a:r>
                <a:rPr lang="en-US" altLang="ko-KR" b="0">
                  <a:latin typeface="Courier New" charset="0"/>
                  <a:ea typeface="굴림" charset="0"/>
                  <a:cs typeface="굴림" charset="0"/>
                </a:rPr>
                <a:t>T2:          R(A),     W(A),    R(B),W(B)          </a:t>
              </a:r>
              <a:r>
                <a:rPr lang="en-US" b="0">
                  <a:latin typeface="Courier New" charset="0"/>
                  <a:ea typeface="굴림" charset="0"/>
                  <a:cs typeface="굴림" charset="0"/>
                </a:rPr>
                <a:t> </a:t>
              </a:r>
              <a:endParaRPr lang="en-US" b="0">
                <a:latin typeface="Helvetica" charset="0"/>
              </a:endParaRPr>
            </a:p>
          </p:txBody>
        </p:sp>
        <p:sp>
          <p:nvSpPr>
            <p:cNvPr id="189449" name="Down Arrow 7"/>
            <p:cNvSpPr>
              <a:spLocks noChangeArrowheads="1"/>
            </p:cNvSpPr>
            <p:nvPr/>
          </p:nvSpPr>
          <p:spPr bwMode="auto">
            <a:xfrm>
              <a:off x="4495800" y="3810000"/>
              <a:ext cx="228600" cy="304800"/>
            </a:xfrm>
            <a:prstGeom prst="downArrow">
              <a:avLst>
                <a:gd name="adj1" fmla="val 50000"/>
                <a:gd name="adj2" fmla="val 50000"/>
              </a:avLst>
            </a:prstGeom>
            <a:solidFill>
              <a:srgbClr val="FFFFAA"/>
            </a:solidFill>
            <a:ln w="25400">
              <a:solidFill>
                <a:schemeClr val="tx1"/>
              </a:solidFill>
              <a:round/>
              <a:headEnd type="triangle" w="med" len="med"/>
              <a:tailEnd/>
            </a:ln>
          </p:spPr>
          <p:txBody>
            <a:bodyPr anchor="ctr"/>
            <a:lstStyle/>
            <a:p>
              <a:pPr algn="ctr"/>
              <a:endParaRPr lang="en-US" b="0">
                <a:latin typeface="Helvetica" charset="0"/>
                <a:cs typeface="Helvetica" charset="0"/>
              </a:endParaRPr>
            </a:p>
          </p:txBody>
        </p:sp>
      </p:grpSp>
      <p:grpSp>
        <p:nvGrpSpPr>
          <p:cNvPr id="3" name="Group 10"/>
          <p:cNvGrpSpPr>
            <a:grpSpLocks/>
          </p:cNvGrpSpPr>
          <p:nvPr/>
        </p:nvGrpSpPr>
        <p:grpSpPr bwMode="auto">
          <a:xfrm>
            <a:off x="609600" y="5105400"/>
            <a:ext cx="7924800" cy="1295400"/>
            <a:chOff x="609600" y="5105400"/>
            <a:chExt cx="7924800" cy="1295400"/>
          </a:xfrm>
        </p:grpSpPr>
        <p:sp>
          <p:nvSpPr>
            <p:cNvPr id="189446" name="Content Placeholder 4"/>
            <p:cNvSpPr txBox="1">
              <a:spLocks/>
            </p:cNvSpPr>
            <p:nvPr/>
          </p:nvSpPr>
          <p:spPr bwMode="auto">
            <a:xfrm>
              <a:off x="609600" y="5410200"/>
              <a:ext cx="7924800" cy="99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78" tIns="44445" rIns="90478" bIns="44445"/>
            <a:lstStyle>
              <a:lvl1pPr marL="2857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cs typeface="ＭＳ Ｐゴシック" charset="0"/>
                </a:defRPr>
              </a:lvl1pPr>
              <a:lvl2pPr marL="7429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2pPr>
              <a:lvl3pPr marL="11430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3pPr>
              <a:lvl4pPr marL="16002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4pPr>
              <a:lvl5pPr marL="20574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9pPr>
            </a:lstStyle>
            <a:p>
              <a:pPr>
                <a:lnSpc>
                  <a:spcPct val="90000"/>
                </a:lnSpc>
                <a:spcBef>
                  <a:spcPct val="30000"/>
                </a:spcBef>
                <a:buSzPct val="100000"/>
              </a:pPr>
              <a:r>
                <a:rPr lang="en-US" altLang="ko-KR" b="0">
                  <a:latin typeface="Courier New" charset="0"/>
                  <a:ea typeface="굴림" charset="0"/>
                  <a:cs typeface="굴림" charset="0"/>
                </a:rPr>
                <a:t>T1:R(A),W(A),R(B),          W(B)</a:t>
              </a:r>
            </a:p>
            <a:p>
              <a:pPr>
                <a:lnSpc>
                  <a:spcPct val="90000"/>
                </a:lnSpc>
                <a:spcBef>
                  <a:spcPct val="30000"/>
                </a:spcBef>
                <a:buSzPct val="100000"/>
              </a:pPr>
              <a:r>
                <a:rPr lang="en-US" altLang="ko-KR" b="0">
                  <a:latin typeface="Courier New" charset="0"/>
                  <a:ea typeface="굴림" charset="0"/>
                  <a:cs typeface="굴림" charset="0"/>
                </a:rPr>
                <a:t>T2:               R(A),W(A),    R(B),W(B)          </a:t>
              </a:r>
              <a:r>
                <a:rPr lang="en-US" b="0">
                  <a:latin typeface="Courier New" charset="0"/>
                  <a:ea typeface="굴림" charset="0"/>
                  <a:cs typeface="굴림" charset="0"/>
                </a:rPr>
                <a:t> </a:t>
              </a:r>
              <a:endParaRPr lang="en-US" b="0">
                <a:latin typeface="Helvetica" charset="0"/>
              </a:endParaRPr>
            </a:p>
          </p:txBody>
        </p:sp>
        <p:sp>
          <p:nvSpPr>
            <p:cNvPr id="189447" name="Down Arrow 8"/>
            <p:cNvSpPr>
              <a:spLocks noChangeArrowheads="1"/>
            </p:cNvSpPr>
            <p:nvPr/>
          </p:nvSpPr>
          <p:spPr bwMode="auto">
            <a:xfrm>
              <a:off x="4495800" y="5105400"/>
              <a:ext cx="228600" cy="304800"/>
            </a:xfrm>
            <a:prstGeom prst="downArrow">
              <a:avLst>
                <a:gd name="adj1" fmla="val 50000"/>
                <a:gd name="adj2" fmla="val 50000"/>
              </a:avLst>
            </a:prstGeom>
            <a:solidFill>
              <a:srgbClr val="FFFFAA"/>
            </a:solidFill>
            <a:ln w="25400">
              <a:solidFill>
                <a:schemeClr val="tx1"/>
              </a:solidFill>
              <a:round/>
              <a:headEnd type="triangle" w="med" len="med"/>
              <a:tailEnd/>
            </a:ln>
          </p:spPr>
          <p:txBody>
            <a:bodyPr anchor="ctr"/>
            <a:lstStyle/>
            <a:p>
              <a:pPr algn="ctr"/>
              <a:endParaRPr lang="en-US" b="0">
                <a:latin typeface="Helvetica" charset="0"/>
                <a:cs typeface="Helvetica" charset="0"/>
              </a:endParaRPr>
            </a:p>
          </p:txBody>
        </p:sp>
      </p:grpSp>
    </p:spTree>
    <p:extLst>
      <p:ext uri="{BB962C8B-B14F-4D97-AF65-F5344CB8AC3E}">
        <p14:creationId xmlns:p14="http://schemas.microsoft.com/office/powerpoint/2010/main" val="42115582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a:xfrm>
            <a:off x="304800" y="152400"/>
            <a:ext cx="8610600" cy="533400"/>
          </a:xfrm>
        </p:spPr>
        <p:txBody>
          <a:bodyPr/>
          <a:lstStyle/>
          <a:p>
            <a:r>
              <a:rPr lang="en-US">
                <a:latin typeface="Helvetica" charset="0"/>
                <a:ea typeface="ＭＳ Ｐゴシック" charset="0"/>
                <a:cs typeface="Helvetica" charset="0"/>
              </a:rPr>
              <a:t>Conflict Equivalence – Intuition  (cont’d)</a:t>
            </a:r>
          </a:p>
        </p:txBody>
      </p:sp>
      <p:sp>
        <p:nvSpPr>
          <p:cNvPr id="190466" name="Content Placeholder 2"/>
          <p:cNvSpPr>
            <a:spLocks noGrp="1"/>
          </p:cNvSpPr>
          <p:nvPr>
            <p:ph idx="1"/>
          </p:nvPr>
        </p:nvSpPr>
        <p:spPr/>
        <p:txBody>
          <a:bodyPr/>
          <a:lstStyle/>
          <a:p>
            <a:r>
              <a:rPr lang="en-US">
                <a:latin typeface="Helvetica" charset="0"/>
                <a:ea typeface="ＭＳ Ｐゴシック" charset="0"/>
                <a:cs typeface="Helvetica" charset="0"/>
              </a:rPr>
              <a:t>If you can transform an interleaved schedule by swapping </a:t>
            </a:r>
            <a:r>
              <a:rPr lang="en-US" i="1">
                <a:latin typeface="Helvetica" charset="0"/>
                <a:ea typeface="ＭＳ Ｐゴシック" charset="0"/>
                <a:cs typeface="Helvetica" charset="0"/>
              </a:rPr>
              <a:t>consecutive non-conflicting </a:t>
            </a:r>
            <a:r>
              <a:rPr lang="en-US">
                <a:latin typeface="Helvetica" charset="0"/>
                <a:ea typeface="ＭＳ Ｐゴシック" charset="0"/>
                <a:cs typeface="Helvetica" charset="0"/>
              </a:rPr>
              <a:t>operations of </a:t>
            </a:r>
            <a:r>
              <a:rPr lang="en-US" i="1">
                <a:latin typeface="Helvetica" charset="0"/>
                <a:ea typeface="ＭＳ Ｐゴシック" charset="0"/>
                <a:cs typeface="Helvetica" charset="0"/>
              </a:rPr>
              <a:t>different transactions </a:t>
            </a:r>
            <a:r>
              <a:rPr lang="en-US">
                <a:latin typeface="Helvetica" charset="0"/>
                <a:ea typeface="ＭＳ Ｐゴシック" charset="0"/>
                <a:cs typeface="Helvetica" charset="0"/>
              </a:rPr>
              <a:t>into a serial schedule, then the original schedule </a:t>
            </a:r>
            <a:r>
              <a:rPr lang="en-US">
                <a:solidFill>
                  <a:srgbClr val="000000"/>
                </a:solidFill>
                <a:latin typeface="Helvetica" charset="0"/>
                <a:ea typeface="ＭＳ Ｐゴシック" charset="0"/>
                <a:cs typeface="Helvetica" charset="0"/>
              </a:rPr>
              <a:t>is </a:t>
            </a:r>
            <a:r>
              <a:rPr lang="en-US" b="1">
                <a:solidFill>
                  <a:srgbClr val="000000"/>
                </a:solidFill>
                <a:latin typeface="Helvetica" charset="0"/>
                <a:ea typeface="ＭＳ Ｐゴシック" charset="0"/>
                <a:cs typeface="Helvetica" charset="0"/>
              </a:rPr>
              <a:t>conflict serializable</a:t>
            </a:r>
          </a:p>
          <a:p>
            <a:r>
              <a:rPr lang="en-US">
                <a:solidFill>
                  <a:srgbClr val="000000"/>
                </a:solidFill>
                <a:latin typeface="Helvetica" charset="0"/>
                <a:ea typeface="ＭＳ Ｐゴシック" charset="0"/>
                <a:cs typeface="Helvetica" charset="0"/>
              </a:rPr>
              <a:t>Example:</a:t>
            </a:r>
            <a:endParaRPr lang="en-US">
              <a:latin typeface="Helvetica" charset="0"/>
              <a:ea typeface="ＭＳ Ｐゴシック" charset="0"/>
              <a:cs typeface="Helvetica" charset="0"/>
            </a:endParaRPr>
          </a:p>
        </p:txBody>
      </p:sp>
      <p:sp>
        <p:nvSpPr>
          <p:cNvPr id="7" name="Content Placeholder 4"/>
          <p:cNvSpPr txBox="1">
            <a:spLocks/>
          </p:cNvSpPr>
          <p:nvPr/>
        </p:nvSpPr>
        <p:spPr bwMode="auto">
          <a:xfrm>
            <a:off x="609600" y="2819400"/>
            <a:ext cx="7924800" cy="99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78" tIns="44445" rIns="90478" bIns="44445"/>
          <a:lstStyle>
            <a:lvl1pPr marL="2857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cs typeface="ＭＳ Ｐゴシック" charset="0"/>
              </a:defRPr>
            </a:lvl1pPr>
            <a:lvl2pPr marL="7429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2pPr>
            <a:lvl3pPr marL="11430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3pPr>
            <a:lvl4pPr marL="16002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4pPr>
            <a:lvl5pPr marL="20574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9pPr>
          </a:lstStyle>
          <a:p>
            <a:pPr>
              <a:lnSpc>
                <a:spcPct val="90000"/>
              </a:lnSpc>
              <a:spcBef>
                <a:spcPct val="30000"/>
              </a:spcBef>
              <a:buSzPct val="100000"/>
            </a:pPr>
            <a:r>
              <a:rPr lang="en-US" altLang="ko-KR" b="0">
                <a:latin typeface="Courier New" charset="0"/>
                <a:ea typeface="굴림" charset="0"/>
                <a:cs typeface="굴림" charset="0"/>
              </a:rPr>
              <a:t>T1:R(A),W(A),R(B),          W(B)</a:t>
            </a:r>
          </a:p>
          <a:p>
            <a:pPr>
              <a:lnSpc>
                <a:spcPct val="90000"/>
              </a:lnSpc>
              <a:spcBef>
                <a:spcPct val="30000"/>
              </a:spcBef>
              <a:buSzPct val="100000"/>
            </a:pPr>
            <a:r>
              <a:rPr lang="en-US" altLang="ko-KR" b="0">
                <a:latin typeface="Courier New" charset="0"/>
                <a:ea typeface="굴림" charset="0"/>
                <a:cs typeface="굴림" charset="0"/>
              </a:rPr>
              <a:t>T2:               R(A),W(A),    R(B),W(B)          </a:t>
            </a:r>
            <a:r>
              <a:rPr lang="en-US" b="0">
                <a:latin typeface="Courier New" charset="0"/>
                <a:ea typeface="굴림" charset="0"/>
                <a:cs typeface="굴림" charset="0"/>
              </a:rPr>
              <a:t> </a:t>
            </a:r>
            <a:endParaRPr lang="en-US" b="0">
              <a:latin typeface="Helvetica" charset="0"/>
            </a:endParaRPr>
          </a:p>
        </p:txBody>
      </p:sp>
      <p:grpSp>
        <p:nvGrpSpPr>
          <p:cNvPr id="2" name="Group 12"/>
          <p:cNvGrpSpPr>
            <a:grpSpLocks/>
          </p:cNvGrpSpPr>
          <p:nvPr/>
        </p:nvGrpSpPr>
        <p:grpSpPr bwMode="auto">
          <a:xfrm>
            <a:off x="609600" y="3810000"/>
            <a:ext cx="7924800" cy="1295400"/>
            <a:chOff x="609600" y="3810000"/>
            <a:chExt cx="7924800" cy="1295400"/>
          </a:xfrm>
        </p:grpSpPr>
        <p:sp>
          <p:nvSpPr>
            <p:cNvPr id="190472" name="Down Arrow 7"/>
            <p:cNvSpPr>
              <a:spLocks noChangeArrowheads="1"/>
            </p:cNvSpPr>
            <p:nvPr/>
          </p:nvSpPr>
          <p:spPr bwMode="auto">
            <a:xfrm>
              <a:off x="4495800" y="3810000"/>
              <a:ext cx="228600" cy="304800"/>
            </a:xfrm>
            <a:prstGeom prst="downArrow">
              <a:avLst>
                <a:gd name="adj1" fmla="val 50000"/>
                <a:gd name="adj2" fmla="val 50000"/>
              </a:avLst>
            </a:prstGeom>
            <a:solidFill>
              <a:srgbClr val="FFFFAA"/>
            </a:solidFill>
            <a:ln w="25400">
              <a:solidFill>
                <a:schemeClr val="tx1"/>
              </a:solidFill>
              <a:round/>
              <a:headEnd type="triangle" w="med" len="med"/>
              <a:tailEnd/>
            </a:ln>
          </p:spPr>
          <p:txBody>
            <a:bodyPr anchor="ctr"/>
            <a:lstStyle/>
            <a:p>
              <a:pPr algn="ctr"/>
              <a:endParaRPr lang="en-US" b="0">
                <a:latin typeface="Helvetica" charset="0"/>
                <a:cs typeface="Helvetica" charset="0"/>
              </a:endParaRPr>
            </a:p>
          </p:txBody>
        </p:sp>
        <p:sp>
          <p:nvSpPr>
            <p:cNvPr id="190473" name="Content Placeholder 4"/>
            <p:cNvSpPr txBox="1">
              <a:spLocks/>
            </p:cNvSpPr>
            <p:nvPr/>
          </p:nvSpPr>
          <p:spPr bwMode="auto">
            <a:xfrm>
              <a:off x="609600" y="4114800"/>
              <a:ext cx="7924800" cy="99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78" tIns="44445" rIns="90478" bIns="44445"/>
            <a:lstStyle>
              <a:lvl1pPr marL="2857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cs typeface="ＭＳ Ｐゴシック" charset="0"/>
                </a:defRPr>
              </a:lvl1pPr>
              <a:lvl2pPr marL="7429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2pPr>
              <a:lvl3pPr marL="11430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3pPr>
              <a:lvl4pPr marL="16002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4pPr>
              <a:lvl5pPr marL="20574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9pPr>
            </a:lstStyle>
            <a:p>
              <a:pPr>
                <a:lnSpc>
                  <a:spcPct val="90000"/>
                </a:lnSpc>
                <a:spcBef>
                  <a:spcPct val="30000"/>
                </a:spcBef>
                <a:buSzPct val="100000"/>
              </a:pPr>
              <a:r>
                <a:rPr lang="en-US" altLang="ko-KR" b="0">
                  <a:latin typeface="Courier New" charset="0"/>
                  <a:ea typeface="굴림" charset="0"/>
                  <a:cs typeface="굴림" charset="0"/>
                </a:rPr>
                <a:t>T1:R(A),W(A),R(B),     W(B)</a:t>
              </a:r>
            </a:p>
            <a:p>
              <a:pPr>
                <a:lnSpc>
                  <a:spcPct val="90000"/>
                </a:lnSpc>
                <a:spcBef>
                  <a:spcPct val="30000"/>
                </a:spcBef>
                <a:buSzPct val="100000"/>
              </a:pPr>
              <a:r>
                <a:rPr lang="en-US" altLang="ko-KR" b="0">
                  <a:latin typeface="Courier New" charset="0"/>
                  <a:ea typeface="굴림" charset="0"/>
                  <a:cs typeface="굴림" charset="0"/>
                </a:rPr>
                <a:t>T2:               R(A),     W(A),R(B),W(B)          </a:t>
              </a:r>
              <a:r>
                <a:rPr lang="en-US" b="0">
                  <a:latin typeface="Courier New" charset="0"/>
                  <a:ea typeface="굴림" charset="0"/>
                  <a:cs typeface="굴림" charset="0"/>
                </a:rPr>
                <a:t> </a:t>
              </a:r>
              <a:endParaRPr lang="en-US" b="0">
                <a:latin typeface="Helvetica" charset="0"/>
              </a:endParaRPr>
            </a:p>
          </p:txBody>
        </p:sp>
      </p:grpSp>
      <p:grpSp>
        <p:nvGrpSpPr>
          <p:cNvPr id="3" name="Group 13"/>
          <p:cNvGrpSpPr>
            <a:grpSpLocks/>
          </p:cNvGrpSpPr>
          <p:nvPr/>
        </p:nvGrpSpPr>
        <p:grpSpPr bwMode="auto">
          <a:xfrm>
            <a:off x="609600" y="5105400"/>
            <a:ext cx="7924800" cy="1295400"/>
            <a:chOff x="609600" y="5105400"/>
            <a:chExt cx="7924800" cy="1295400"/>
          </a:xfrm>
        </p:grpSpPr>
        <p:sp>
          <p:nvSpPr>
            <p:cNvPr id="190470" name="Down Arrow 8"/>
            <p:cNvSpPr>
              <a:spLocks noChangeArrowheads="1"/>
            </p:cNvSpPr>
            <p:nvPr/>
          </p:nvSpPr>
          <p:spPr bwMode="auto">
            <a:xfrm>
              <a:off x="4495800" y="5105400"/>
              <a:ext cx="228600" cy="304800"/>
            </a:xfrm>
            <a:prstGeom prst="downArrow">
              <a:avLst>
                <a:gd name="adj1" fmla="val 50000"/>
                <a:gd name="adj2" fmla="val 50000"/>
              </a:avLst>
            </a:prstGeom>
            <a:solidFill>
              <a:srgbClr val="FFFFAA"/>
            </a:solidFill>
            <a:ln w="25400">
              <a:solidFill>
                <a:schemeClr val="tx1"/>
              </a:solidFill>
              <a:round/>
              <a:headEnd type="triangle" w="med" len="med"/>
              <a:tailEnd/>
            </a:ln>
          </p:spPr>
          <p:txBody>
            <a:bodyPr anchor="ctr"/>
            <a:lstStyle/>
            <a:p>
              <a:pPr algn="ctr"/>
              <a:endParaRPr lang="en-US" b="0">
                <a:latin typeface="Helvetica" charset="0"/>
                <a:cs typeface="Helvetica" charset="0"/>
              </a:endParaRPr>
            </a:p>
          </p:txBody>
        </p:sp>
        <p:sp>
          <p:nvSpPr>
            <p:cNvPr id="190471" name="Content Placeholder 4"/>
            <p:cNvSpPr txBox="1">
              <a:spLocks/>
            </p:cNvSpPr>
            <p:nvPr/>
          </p:nvSpPr>
          <p:spPr bwMode="auto">
            <a:xfrm>
              <a:off x="609600" y="5410200"/>
              <a:ext cx="7924800" cy="99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78" tIns="44445" rIns="90478" bIns="44445"/>
            <a:lstStyle>
              <a:lvl1pPr marL="2857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cs typeface="ＭＳ Ｐゴシック" charset="0"/>
                </a:defRPr>
              </a:lvl1pPr>
              <a:lvl2pPr marL="7429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2pPr>
              <a:lvl3pPr marL="11430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3pPr>
              <a:lvl4pPr marL="16002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4pPr>
              <a:lvl5pPr marL="20574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9pPr>
            </a:lstStyle>
            <a:p>
              <a:pPr>
                <a:lnSpc>
                  <a:spcPct val="90000"/>
                </a:lnSpc>
                <a:spcBef>
                  <a:spcPct val="30000"/>
                </a:spcBef>
                <a:buSzPct val="100000"/>
              </a:pPr>
              <a:r>
                <a:rPr lang="en-US" altLang="ko-KR" b="0">
                  <a:latin typeface="Courier New" charset="0"/>
                  <a:ea typeface="굴림" charset="0"/>
                  <a:cs typeface="굴림" charset="0"/>
                </a:rPr>
                <a:t>T1:R(A),W(A),R(B),W(B)</a:t>
              </a:r>
            </a:p>
            <a:p>
              <a:pPr>
                <a:lnSpc>
                  <a:spcPct val="90000"/>
                </a:lnSpc>
                <a:spcBef>
                  <a:spcPct val="30000"/>
                </a:spcBef>
                <a:buSzPct val="100000"/>
              </a:pPr>
              <a:r>
                <a:rPr lang="en-US" altLang="ko-KR" b="0">
                  <a:latin typeface="Courier New" charset="0"/>
                  <a:ea typeface="굴림" charset="0"/>
                  <a:cs typeface="굴림" charset="0"/>
                </a:rPr>
                <a:t>T2:                   R(A), W(A),R(B),W(B)          </a:t>
              </a:r>
              <a:r>
                <a:rPr lang="en-US" b="0">
                  <a:latin typeface="Courier New" charset="0"/>
                  <a:ea typeface="굴림" charset="0"/>
                  <a:cs typeface="굴림" charset="0"/>
                </a:rPr>
                <a:t> </a:t>
              </a:r>
              <a:endParaRPr lang="en-US" b="0">
                <a:latin typeface="Helvetica" charset="0"/>
              </a:endParaRPr>
            </a:p>
          </p:txBody>
        </p:sp>
      </p:grpSp>
    </p:spTree>
    <p:extLst>
      <p:ext uri="{BB962C8B-B14F-4D97-AF65-F5344CB8AC3E}">
        <p14:creationId xmlns:p14="http://schemas.microsoft.com/office/powerpoint/2010/main" val="6441618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nvPr>
        </p:nvSpPr>
        <p:spPr>
          <a:xfrm>
            <a:off x="304800" y="152400"/>
            <a:ext cx="8610600" cy="533400"/>
          </a:xfrm>
        </p:spPr>
        <p:txBody>
          <a:bodyPr/>
          <a:lstStyle/>
          <a:p>
            <a:r>
              <a:rPr lang="en-US">
                <a:latin typeface="Helvetica" charset="0"/>
                <a:ea typeface="ＭＳ Ｐゴシック" charset="0"/>
                <a:cs typeface="Helvetica" charset="0"/>
              </a:rPr>
              <a:t>Conflict Equivalence – Intuition  (cont’d)</a:t>
            </a:r>
          </a:p>
        </p:txBody>
      </p:sp>
      <p:sp>
        <p:nvSpPr>
          <p:cNvPr id="191490" name="Content Placeholder 2"/>
          <p:cNvSpPr>
            <a:spLocks noGrp="1"/>
          </p:cNvSpPr>
          <p:nvPr>
            <p:ph idx="1"/>
          </p:nvPr>
        </p:nvSpPr>
        <p:spPr/>
        <p:txBody>
          <a:bodyPr/>
          <a:lstStyle/>
          <a:p>
            <a:r>
              <a:rPr lang="en-US">
                <a:latin typeface="Helvetica" charset="0"/>
                <a:ea typeface="ＭＳ Ｐゴシック" charset="0"/>
                <a:cs typeface="Helvetica" charset="0"/>
              </a:rPr>
              <a:t>If you can transform an interleaved schedule by swapping </a:t>
            </a:r>
            <a:r>
              <a:rPr lang="en-US" i="1">
                <a:latin typeface="Helvetica" charset="0"/>
                <a:ea typeface="ＭＳ Ｐゴシック" charset="0"/>
                <a:cs typeface="Helvetica" charset="0"/>
              </a:rPr>
              <a:t>consecutive non-conflicting </a:t>
            </a:r>
            <a:r>
              <a:rPr lang="en-US">
                <a:latin typeface="Helvetica" charset="0"/>
                <a:ea typeface="ＭＳ Ｐゴシック" charset="0"/>
                <a:cs typeface="Helvetica" charset="0"/>
              </a:rPr>
              <a:t>operations of </a:t>
            </a:r>
            <a:r>
              <a:rPr lang="en-US" i="1">
                <a:latin typeface="Helvetica" charset="0"/>
                <a:ea typeface="ＭＳ Ｐゴシック" charset="0"/>
                <a:cs typeface="Helvetica" charset="0"/>
              </a:rPr>
              <a:t>different transactions </a:t>
            </a:r>
            <a:r>
              <a:rPr lang="en-US">
                <a:latin typeface="Helvetica" charset="0"/>
                <a:ea typeface="ＭＳ Ｐゴシック" charset="0"/>
                <a:cs typeface="Helvetica" charset="0"/>
              </a:rPr>
              <a:t>into a serial schedule, then the original schedule </a:t>
            </a:r>
            <a:r>
              <a:rPr lang="en-US">
                <a:solidFill>
                  <a:srgbClr val="000000"/>
                </a:solidFill>
                <a:latin typeface="Helvetica" charset="0"/>
                <a:ea typeface="ＭＳ Ｐゴシック" charset="0"/>
                <a:cs typeface="Helvetica" charset="0"/>
              </a:rPr>
              <a:t>is </a:t>
            </a:r>
            <a:r>
              <a:rPr lang="en-US" b="1">
                <a:solidFill>
                  <a:srgbClr val="000000"/>
                </a:solidFill>
                <a:latin typeface="Helvetica" charset="0"/>
                <a:ea typeface="ＭＳ Ｐゴシック" charset="0"/>
                <a:cs typeface="Helvetica" charset="0"/>
              </a:rPr>
              <a:t>conflict serializable</a:t>
            </a:r>
          </a:p>
          <a:p>
            <a:endParaRPr lang="en-US">
              <a:solidFill>
                <a:srgbClr val="000000"/>
              </a:solidFill>
              <a:latin typeface="Helvetica" charset="0"/>
              <a:ea typeface="ＭＳ Ｐゴシック" charset="0"/>
              <a:cs typeface="Helvetica" charset="0"/>
            </a:endParaRPr>
          </a:p>
          <a:p>
            <a:r>
              <a:rPr lang="en-US">
                <a:solidFill>
                  <a:srgbClr val="000000"/>
                </a:solidFill>
                <a:latin typeface="Helvetica" charset="0"/>
                <a:ea typeface="ＭＳ Ｐゴシック" charset="0"/>
                <a:cs typeface="Helvetica" charset="0"/>
              </a:rPr>
              <a:t>Is this schedule serializable?</a:t>
            </a:r>
            <a:endParaRPr lang="en-US">
              <a:latin typeface="Helvetica" charset="0"/>
              <a:ea typeface="ＭＳ Ｐゴシック" charset="0"/>
              <a:cs typeface="Helvetica" charset="0"/>
            </a:endParaRPr>
          </a:p>
        </p:txBody>
      </p:sp>
      <p:sp>
        <p:nvSpPr>
          <p:cNvPr id="191491" name="Content Placeholder 4"/>
          <p:cNvSpPr txBox="1">
            <a:spLocks/>
          </p:cNvSpPr>
          <p:nvPr/>
        </p:nvSpPr>
        <p:spPr bwMode="auto">
          <a:xfrm>
            <a:off x="1600200" y="3352800"/>
            <a:ext cx="4953000" cy="99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78" tIns="44445" rIns="90478" bIns="44445"/>
          <a:lstStyle>
            <a:lvl1pPr marL="2857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cs typeface="ＭＳ Ｐゴシック" charset="0"/>
              </a:defRPr>
            </a:lvl1pPr>
            <a:lvl2pPr marL="7429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2pPr>
            <a:lvl3pPr marL="11430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3pPr>
            <a:lvl4pPr marL="16002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4pPr>
            <a:lvl5pPr marL="20574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9pPr>
          </a:lstStyle>
          <a:p>
            <a:pPr>
              <a:lnSpc>
                <a:spcPct val="90000"/>
              </a:lnSpc>
              <a:spcBef>
                <a:spcPct val="30000"/>
              </a:spcBef>
              <a:buSzPct val="100000"/>
            </a:pPr>
            <a:r>
              <a:rPr lang="en-US" altLang="ko-KR" b="0">
                <a:latin typeface="Courier New" charset="0"/>
                <a:ea typeface="굴림" charset="0"/>
                <a:cs typeface="굴림" charset="0"/>
              </a:rPr>
              <a:t>T1:R(A),          W(A)</a:t>
            </a:r>
          </a:p>
          <a:p>
            <a:pPr>
              <a:lnSpc>
                <a:spcPct val="90000"/>
              </a:lnSpc>
              <a:spcBef>
                <a:spcPct val="30000"/>
              </a:spcBef>
              <a:buSzPct val="100000"/>
            </a:pPr>
            <a:r>
              <a:rPr lang="en-US" altLang="ko-KR" b="0">
                <a:latin typeface="Courier New" charset="0"/>
                <a:ea typeface="굴림" charset="0"/>
                <a:cs typeface="굴림" charset="0"/>
              </a:rPr>
              <a:t>T2:     R(A),W(A), </a:t>
            </a:r>
            <a:endParaRPr lang="en-US" b="0">
              <a:latin typeface="Helvetica" charset="0"/>
            </a:endParaRPr>
          </a:p>
        </p:txBody>
      </p:sp>
    </p:spTree>
    <p:extLst>
      <p:ext uri="{BB962C8B-B14F-4D97-AF65-F5344CB8AC3E}">
        <p14:creationId xmlns:p14="http://schemas.microsoft.com/office/powerpoint/2010/main" val="3147610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lIns="90488" tIns="44450" rIns="90488" bIns="44450"/>
          <a:lstStyle/>
          <a:p>
            <a:r>
              <a:rPr lang="en-US">
                <a:latin typeface="Helvetica" charset="0"/>
                <a:ea typeface="ＭＳ Ｐゴシック" charset="0"/>
                <a:cs typeface="Helvetica" charset="0"/>
              </a:rPr>
              <a:t>Dependency Graph</a:t>
            </a:r>
          </a:p>
        </p:txBody>
      </p:sp>
      <p:sp>
        <p:nvSpPr>
          <p:cNvPr id="192514" name="Rectangle 3"/>
          <p:cNvSpPr>
            <a:spLocks noGrp="1" noChangeArrowheads="1"/>
          </p:cNvSpPr>
          <p:nvPr>
            <p:ph idx="1"/>
          </p:nvPr>
        </p:nvSpPr>
        <p:spPr/>
        <p:txBody>
          <a:bodyPr lIns="90488" tIns="44450" rIns="90488" bIns="44450"/>
          <a:lstStyle/>
          <a:p>
            <a:r>
              <a:rPr lang="en-US" b="1">
                <a:solidFill>
                  <a:srgbClr val="000000"/>
                </a:solidFill>
                <a:latin typeface="Helvetica" charset="0"/>
                <a:ea typeface="ＭＳ Ｐゴシック" charset="0"/>
                <a:cs typeface="Helvetica" charset="0"/>
              </a:rPr>
              <a:t>Dependency graph:  </a:t>
            </a:r>
          </a:p>
          <a:p>
            <a:pPr lvl="1"/>
            <a:r>
              <a:rPr lang="en-US">
                <a:latin typeface="Helvetica" charset="0"/>
                <a:ea typeface="ＭＳ Ｐゴシック" charset="0"/>
                <a:cs typeface="Helvetica" charset="0"/>
              </a:rPr>
              <a:t>Transactions represented as nodes</a:t>
            </a:r>
          </a:p>
          <a:p>
            <a:pPr lvl="1"/>
            <a:r>
              <a:rPr lang="en-US">
                <a:latin typeface="Helvetica" charset="0"/>
                <a:ea typeface="ＭＳ Ｐゴシック" charset="0"/>
                <a:cs typeface="Helvetica" charset="0"/>
              </a:rPr>
              <a:t>Edge from Ti to Tj: </a:t>
            </a:r>
          </a:p>
          <a:p>
            <a:pPr lvl="2"/>
            <a:r>
              <a:rPr lang="en-US">
                <a:latin typeface="Helvetica" charset="0"/>
                <a:ea typeface="ＭＳ Ｐゴシック" charset="0"/>
                <a:cs typeface="Helvetica" charset="0"/>
              </a:rPr>
              <a:t>an operation of Ti conflicts with an operation of Tj</a:t>
            </a:r>
          </a:p>
          <a:p>
            <a:pPr lvl="2"/>
            <a:r>
              <a:rPr lang="en-US">
                <a:latin typeface="Helvetica" charset="0"/>
                <a:ea typeface="ＭＳ Ｐゴシック" charset="0"/>
                <a:cs typeface="Helvetica" charset="0"/>
              </a:rPr>
              <a:t>Ti appears earlier than Tj in the schedule</a:t>
            </a:r>
          </a:p>
          <a:p>
            <a:endParaRPr lang="en-US">
              <a:latin typeface="Helvetica" charset="0"/>
              <a:ea typeface="ＭＳ Ｐゴシック" charset="0"/>
              <a:cs typeface="Helvetica" charset="0"/>
            </a:endParaRPr>
          </a:p>
          <a:p>
            <a:r>
              <a:rPr lang="en-US" b="1">
                <a:solidFill>
                  <a:srgbClr val="000000"/>
                </a:solidFill>
                <a:latin typeface="Helvetica" charset="0"/>
                <a:ea typeface="ＭＳ Ｐゴシック" charset="0"/>
                <a:cs typeface="Helvetica" charset="0"/>
              </a:rPr>
              <a:t>Theorem: </a:t>
            </a:r>
            <a:r>
              <a:rPr lang="en-US">
                <a:latin typeface="Helvetica" charset="0"/>
                <a:ea typeface="ＭＳ Ｐゴシック" charset="0"/>
                <a:cs typeface="Helvetica" charset="0"/>
              </a:rPr>
              <a:t>Schedule is conflict serializable if and only if its dependency graph is acyclic</a:t>
            </a:r>
          </a:p>
          <a:p>
            <a:endParaRPr lang="en-US">
              <a:latin typeface="Helvetica" charset="0"/>
              <a:ea typeface="ＭＳ Ｐゴシック" charset="0"/>
              <a:cs typeface="Helvetica" charset="0"/>
            </a:endParaRPr>
          </a:p>
        </p:txBody>
      </p:sp>
      <p:sp>
        <p:nvSpPr>
          <p:cNvPr id="192515" name="Footer Placeholder 3"/>
          <p:cNvSpPr>
            <a:spLocks noGrp="1"/>
          </p:cNvSpPr>
          <p:nvPr>
            <p:ph type="ftr" sz="quarter" idx="4294967295"/>
          </p:nvPr>
        </p:nvSpPr>
        <p:spPr bwMode="auto">
          <a:xfrm>
            <a:off x="633413" y="6453188"/>
            <a:ext cx="2895600" cy="403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endParaRPr lang="en-US" sz="1200">
              <a:latin typeface="Times New Roman" charset="0"/>
            </a:endParaRPr>
          </a:p>
          <a:p>
            <a:endParaRPr lang="en-US" sz="1200">
              <a:solidFill>
                <a:schemeClr val="tx2"/>
              </a:solidFill>
              <a:latin typeface="Times New Roman" charset="0"/>
            </a:endParaRPr>
          </a:p>
        </p:txBody>
      </p:sp>
    </p:spTree>
    <p:extLst>
      <p:ext uri="{BB962C8B-B14F-4D97-AF65-F5344CB8AC3E}">
        <p14:creationId xmlns:p14="http://schemas.microsoft.com/office/powerpoint/2010/main" val="350350972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bwMode="auto">
          <a:xfrm rot="17189649">
            <a:off x="6215857" y="1724819"/>
            <a:ext cx="858837" cy="1844675"/>
          </a:xfrm>
          <a:prstGeom prst="ellipse">
            <a:avLst/>
          </a:prstGeom>
          <a:solidFill>
            <a:srgbClr val="FFFFAA"/>
          </a:solidFill>
          <a:ln w="12700" cap="flat" cmpd="sng" algn="ctr">
            <a:solidFill>
              <a:schemeClr val="bg2">
                <a:lumMod val="40000"/>
                <a:lumOff val="60000"/>
              </a:schemeClr>
            </a:solidFill>
            <a:prstDash val="solid"/>
            <a:round/>
            <a:headEnd type="triangle" w="med" len="med"/>
            <a:tailEnd type="none" w="med" len="med"/>
          </a:ln>
          <a:effectLst/>
        </p:spPr>
        <p:txBody>
          <a:bodyPr anchor="ctr"/>
          <a:lstStyle/>
          <a:p>
            <a:pPr algn="ctr">
              <a:defRPr/>
            </a:pPr>
            <a:endParaRPr lang="en-US" b="0" dirty="0">
              <a:latin typeface="Helvetica"/>
              <a:ea typeface="ＭＳ Ｐゴシック" charset="-128"/>
              <a:cs typeface="Helvetica"/>
            </a:endParaRPr>
          </a:p>
        </p:txBody>
      </p:sp>
      <p:sp>
        <p:nvSpPr>
          <p:cNvPr id="32" name="Oval 31"/>
          <p:cNvSpPr/>
          <p:nvPr/>
        </p:nvSpPr>
        <p:spPr bwMode="auto">
          <a:xfrm rot="17189649">
            <a:off x="2590801" y="1690687"/>
            <a:ext cx="857250" cy="1844675"/>
          </a:xfrm>
          <a:prstGeom prst="ellipse">
            <a:avLst/>
          </a:prstGeom>
          <a:solidFill>
            <a:srgbClr val="FFFFAA"/>
          </a:solidFill>
          <a:ln w="12700" cap="flat" cmpd="sng" algn="ctr">
            <a:solidFill>
              <a:schemeClr val="bg2">
                <a:lumMod val="40000"/>
                <a:lumOff val="60000"/>
              </a:schemeClr>
            </a:solidFill>
            <a:prstDash val="solid"/>
            <a:round/>
            <a:headEnd type="triangle" w="med" len="med"/>
            <a:tailEnd type="none" w="med" len="med"/>
          </a:ln>
          <a:effectLst/>
        </p:spPr>
        <p:txBody>
          <a:bodyPr anchor="ctr"/>
          <a:lstStyle/>
          <a:p>
            <a:pPr algn="ctr">
              <a:defRPr/>
            </a:pPr>
            <a:endParaRPr lang="en-US" b="0" dirty="0">
              <a:latin typeface="Helvetica"/>
              <a:ea typeface="ＭＳ Ｐゴシック" charset="-128"/>
              <a:cs typeface="Helvetica"/>
            </a:endParaRPr>
          </a:p>
        </p:txBody>
      </p:sp>
      <p:sp>
        <p:nvSpPr>
          <p:cNvPr id="194563" name="Rectangle 2"/>
          <p:cNvSpPr>
            <a:spLocks noGrp="1" noChangeArrowheads="1"/>
          </p:cNvSpPr>
          <p:nvPr>
            <p:ph type="title"/>
          </p:nvPr>
        </p:nvSpPr>
        <p:spPr>
          <a:xfrm>
            <a:off x="1066800" y="152400"/>
            <a:ext cx="7772400" cy="1143000"/>
          </a:xfrm>
        </p:spPr>
        <p:txBody>
          <a:bodyPr lIns="90488" tIns="44450" rIns="90488" bIns="44450"/>
          <a:lstStyle/>
          <a:p>
            <a:r>
              <a:rPr lang="en-US">
                <a:latin typeface="Helvetica" charset="0"/>
                <a:ea typeface="ＭＳ Ｐゴシック" charset="0"/>
                <a:cs typeface="Helvetica" charset="0"/>
              </a:rPr>
              <a:t>Example</a:t>
            </a:r>
          </a:p>
        </p:txBody>
      </p:sp>
      <p:sp>
        <p:nvSpPr>
          <p:cNvPr id="50179" name="Rectangle 3"/>
          <p:cNvSpPr>
            <a:spLocks noGrp="1" noChangeArrowheads="1"/>
          </p:cNvSpPr>
          <p:nvPr>
            <p:ph idx="1"/>
          </p:nvPr>
        </p:nvSpPr>
        <p:spPr>
          <a:xfrm>
            <a:off x="838200" y="1371600"/>
            <a:ext cx="7772400" cy="4953000"/>
          </a:xfrm>
        </p:spPr>
        <p:txBody>
          <a:bodyPr lIns="90488" tIns="44450" rIns="90488" bIns="44450"/>
          <a:lstStyle/>
          <a:p>
            <a:r>
              <a:rPr lang="en-US">
                <a:latin typeface="Helvetica" charset="0"/>
                <a:ea typeface="ＭＳ Ｐゴシック" charset="0"/>
                <a:cs typeface="Helvetica" charset="0"/>
              </a:rPr>
              <a:t>Conflict serializable schedule:</a:t>
            </a:r>
          </a:p>
          <a:p>
            <a:endParaRPr lang="en-US">
              <a:latin typeface="Helvetica" charset="0"/>
              <a:ea typeface="ＭＳ Ｐゴシック" charset="0"/>
              <a:cs typeface="Helvetica" charset="0"/>
            </a:endParaRPr>
          </a:p>
          <a:p>
            <a:endParaRPr lang="en-US">
              <a:latin typeface="Helvetica" charset="0"/>
              <a:ea typeface="ＭＳ Ｐゴシック" charset="0"/>
              <a:cs typeface="Helvetica" charset="0"/>
            </a:endParaRPr>
          </a:p>
          <a:p>
            <a:endParaRPr lang="en-US">
              <a:latin typeface="Helvetica" charset="0"/>
              <a:ea typeface="ＭＳ Ｐゴシック" charset="0"/>
              <a:cs typeface="Helvetica" charset="0"/>
            </a:endParaRPr>
          </a:p>
          <a:p>
            <a:endParaRPr lang="en-US">
              <a:latin typeface="Helvetica" charset="0"/>
              <a:ea typeface="ＭＳ Ｐゴシック" charset="0"/>
              <a:cs typeface="Helvetica" charset="0"/>
            </a:endParaRPr>
          </a:p>
          <a:p>
            <a:endParaRPr lang="en-US">
              <a:latin typeface="Helvetica" charset="0"/>
              <a:ea typeface="ＭＳ Ｐゴシック" charset="0"/>
              <a:cs typeface="Helvetica" charset="0"/>
            </a:endParaRPr>
          </a:p>
          <a:p>
            <a:pPr>
              <a:buFontTx/>
              <a:buNone/>
            </a:pPr>
            <a:endParaRPr lang="en-US">
              <a:latin typeface="Helvetica" charset="0"/>
              <a:ea typeface="ＭＳ Ｐゴシック" charset="0"/>
              <a:cs typeface="Helvetica" charset="0"/>
            </a:endParaRPr>
          </a:p>
          <a:p>
            <a:endParaRPr lang="en-US">
              <a:latin typeface="Helvetica" charset="0"/>
              <a:ea typeface="ＭＳ Ｐゴシック" charset="0"/>
              <a:cs typeface="Helvetica" charset="0"/>
            </a:endParaRPr>
          </a:p>
          <a:p>
            <a:endParaRPr lang="en-US">
              <a:latin typeface="Helvetica" charset="0"/>
              <a:ea typeface="ＭＳ Ｐゴシック" charset="0"/>
              <a:cs typeface="Helvetica" charset="0"/>
            </a:endParaRPr>
          </a:p>
          <a:p>
            <a:r>
              <a:rPr lang="en-US">
                <a:latin typeface="Helvetica" charset="0"/>
                <a:ea typeface="ＭＳ Ｐゴシック" charset="0"/>
                <a:cs typeface="Helvetica" charset="0"/>
              </a:rPr>
              <a:t>No cycle!</a:t>
            </a:r>
          </a:p>
        </p:txBody>
      </p:sp>
      <p:sp>
        <p:nvSpPr>
          <p:cNvPr id="194565" name="Footer Placeholder 3"/>
          <p:cNvSpPr>
            <a:spLocks noGrp="1"/>
          </p:cNvSpPr>
          <p:nvPr>
            <p:ph type="ftr" sz="quarter" idx="4294967295"/>
          </p:nvPr>
        </p:nvSpPr>
        <p:spPr bwMode="auto">
          <a:xfrm>
            <a:off x="633413" y="6453188"/>
            <a:ext cx="2895600" cy="403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endParaRPr lang="en-US" sz="1200">
              <a:latin typeface="Times New Roman" charset="0"/>
            </a:endParaRPr>
          </a:p>
          <a:p>
            <a:endParaRPr lang="en-US" sz="1200">
              <a:solidFill>
                <a:schemeClr val="tx2"/>
              </a:solidFill>
              <a:latin typeface="Times New Roman" charset="0"/>
            </a:endParaRPr>
          </a:p>
        </p:txBody>
      </p:sp>
      <p:grpSp>
        <p:nvGrpSpPr>
          <p:cNvPr id="2" name="Group 33"/>
          <p:cNvGrpSpPr>
            <a:grpSpLocks/>
          </p:cNvGrpSpPr>
          <p:nvPr/>
        </p:nvGrpSpPr>
        <p:grpSpPr bwMode="auto">
          <a:xfrm>
            <a:off x="1828800" y="3746500"/>
            <a:ext cx="673100" cy="673100"/>
            <a:chOff x="1828800" y="3746500"/>
            <a:chExt cx="673100" cy="673100"/>
          </a:xfrm>
        </p:grpSpPr>
        <p:sp>
          <p:nvSpPr>
            <p:cNvPr id="194578" name="Oval 4"/>
            <p:cNvSpPr>
              <a:spLocks noChangeArrowheads="1"/>
            </p:cNvSpPr>
            <p:nvPr/>
          </p:nvSpPr>
          <p:spPr bwMode="auto">
            <a:xfrm>
              <a:off x="1828800" y="3746500"/>
              <a:ext cx="673100" cy="6731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0">
                <a:latin typeface="Courier New" charset="0"/>
                <a:cs typeface="Courier New" charset="0"/>
              </a:endParaRPr>
            </a:p>
          </p:txBody>
        </p:sp>
        <p:sp>
          <p:nvSpPr>
            <p:cNvPr id="194579" name="Rectangle 6"/>
            <p:cNvSpPr>
              <a:spLocks noChangeArrowheads="1"/>
            </p:cNvSpPr>
            <p:nvPr/>
          </p:nvSpPr>
          <p:spPr bwMode="auto">
            <a:xfrm>
              <a:off x="1884362" y="3878262"/>
              <a:ext cx="55213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b="0">
                  <a:latin typeface="Courier New" charset="0"/>
                  <a:cs typeface="Courier New" charset="0"/>
                </a:rPr>
                <a:t>T1</a:t>
              </a:r>
            </a:p>
          </p:txBody>
        </p:sp>
      </p:grpSp>
      <p:grpSp>
        <p:nvGrpSpPr>
          <p:cNvPr id="3" name="Group 34"/>
          <p:cNvGrpSpPr>
            <a:grpSpLocks/>
          </p:cNvGrpSpPr>
          <p:nvPr/>
        </p:nvGrpSpPr>
        <p:grpSpPr bwMode="auto">
          <a:xfrm>
            <a:off x="4724400" y="3746500"/>
            <a:ext cx="673100" cy="673100"/>
            <a:chOff x="4724400" y="3746500"/>
            <a:chExt cx="673100" cy="673100"/>
          </a:xfrm>
        </p:grpSpPr>
        <p:sp>
          <p:nvSpPr>
            <p:cNvPr id="194576" name="Oval 5"/>
            <p:cNvSpPr>
              <a:spLocks noChangeArrowheads="1"/>
            </p:cNvSpPr>
            <p:nvPr/>
          </p:nvSpPr>
          <p:spPr bwMode="auto">
            <a:xfrm>
              <a:off x="4724400" y="3746500"/>
              <a:ext cx="673100" cy="6731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0">
                <a:latin typeface="Courier New" charset="0"/>
                <a:cs typeface="Courier New" charset="0"/>
              </a:endParaRPr>
            </a:p>
          </p:txBody>
        </p:sp>
        <p:sp>
          <p:nvSpPr>
            <p:cNvPr id="194577" name="Rectangle 7"/>
            <p:cNvSpPr>
              <a:spLocks noChangeArrowheads="1"/>
            </p:cNvSpPr>
            <p:nvPr/>
          </p:nvSpPr>
          <p:spPr bwMode="auto">
            <a:xfrm>
              <a:off x="4779962" y="3878262"/>
              <a:ext cx="55213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b="0">
                  <a:latin typeface="Courier New" charset="0"/>
                  <a:cs typeface="Courier New" charset="0"/>
                </a:rPr>
                <a:t>T2</a:t>
              </a:r>
            </a:p>
          </p:txBody>
        </p:sp>
      </p:grpSp>
      <p:grpSp>
        <p:nvGrpSpPr>
          <p:cNvPr id="4" name="Group 8"/>
          <p:cNvGrpSpPr>
            <a:grpSpLocks/>
          </p:cNvGrpSpPr>
          <p:nvPr/>
        </p:nvGrpSpPr>
        <p:grpSpPr bwMode="auto">
          <a:xfrm>
            <a:off x="2432050" y="3497263"/>
            <a:ext cx="2362200" cy="471487"/>
            <a:chOff x="1353" y="2352"/>
            <a:chExt cx="1488" cy="297"/>
          </a:xfrm>
        </p:grpSpPr>
        <p:sp>
          <p:nvSpPr>
            <p:cNvPr id="194572" name="Line 9"/>
            <p:cNvSpPr>
              <a:spLocks noChangeShapeType="1"/>
            </p:cNvSpPr>
            <p:nvPr/>
          </p:nvSpPr>
          <p:spPr bwMode="auto">
            <a:xfrm>
              <a:off x="1353" y="2601"/>
              <a:ext cx="14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573" name="Line 10"/>
            <p:cNvSpPr>
              <a:spLocks noChangeShapeType="1"/>
            </p:cNvSpPr>
            <p:nvPr/>
          </p:nvSpPr>
          <p:spPr bwMode="auto">
            <a:xfrm>
              <a:off x="2697" y="2553"/>
              <a:ext cx="144"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574" name="Line 11"/>
            <p:cNvSpPr>
              <a:spLocks noChangeShapeType="1"/>
            </p:cNvSpPr>
            <p:nvPr/>
          </p:nvSpPr>
          <p:spPr bwMode="auto">
            <a:xfrm flipV="1">
              <a:off x="2697" y="2601"/>
              <a:ext cx="144"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4575" name="Rectangle 12"/>
            <p:cNvSpPr>
              <a:spLocks noChangeArrowheads="1"/>
            </p:cNvSpPr>
            <p:nvPr/>
          </p:nvSpPr>
          <p:spPr bwMode="auto">
            <a:xfrm>
              <a:off x="1968" y="2352"/>
              <a:ext cx="23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b="0">
                  <a:latin typeface="Courier New" charset="0"/>
                  <a:cs typeface="Courier New" charset="0"/>
                </a:rPr>
                <a:t>A</a:t>
              </a:r>
            </a:p>
          </p:txBody>
        </p:sp>
      </p:grpSp>
      <p:sp>
        <p:nvSpPr>
          <p:cNvPr id="194569" name="Rectangle 18"/>
          <p:cNvSpPr>
            <a:spLocks noChangeArrowheads="1"/>
          </p:cNvSpPr>
          <p:nvPr/>
        </p:nvSpPr>
        <p:spPr bwMode="auto">
          <a:xfrm>
            <a:off x="5657850" y="3803650"/>
            <a:ext cx="30194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i="1">
                <a:solidFill>
                  <a:srgbClr val="000000"/>
                </a:solidFill>
                <a:latin typeface="Helvetica" charset="0"/>
                <a:cs typeface="Helvetica" charset="0"/>
              </a:rPr>
              <a:t>Dependency graph</a:t>
            </a:r>
          </a:p>
        </p:txBody>
      </p:sp>
      <p:sp>
        <p:nvSpPr>
          <p:cNvPr id="28" name="TextBox 27"/>
          <p:cNvSpPr txBox="1">
            <a:spLocks noChangeArrowheads="1"/>
          </p:cNvSpPr>
          <p:nvPr/>
        </p:nvSpPr>
        <p:spPr bwMode="auto">
          <a:xfrm>
            <a:off x="3713163" y="3497263"/>
            <a:ext cx="373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Courier New" charset="0"/>
                <a:cs typeface="Courier New" charset="0"/>
              </a:rPr>
              <a:t>B</a:t>
            </a:r>
          </a:p>
        </p:txBody>
      </p:sp>
      <p:sp>
        <p:nvSpPr>
          <p:cNvPr id="194571" name="Content Placeholder 4"/>
          <p:cNvSpPr txBox="1">
            <a:spLocks/>
          </p:cNvSpPr>
          <p:nvPr/>
        </p:nvSpPr>
        <p:spPr bwMode="auto">
          <a:xfrm>
            <a:off x="762000" y="2125663"/>
            <a:ext cx="7924800" cy="99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78" tIns="44445" rIns="90478" bIns="44445"/>
          <a:lstStyle>
            <a:lvl1pPr marL="2857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cs typeface="ＭＳ Ｐゴシック" charset="0"/>
              </a:defRPr>
            </a:lvl1pPr>
            <a:lvl2pPr marL="7429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2pPr>
            <a:lvl3pPr marL="11430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3pPr>
            <a:lvl4pPr marL="16002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4pPr>
            <a:lvl5pPr marL="20574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9pPr>
          </a:lstStyle>
          <a:p>
            <a:pPr>
              <a:lnSpc>
                <a:spcPct val="90000"/>
              </a:lnSpc>
              <a:spcBef>
                <a:spcPct val="30000"/>
              </a:spcBef>
              <a:buSzPct val="100000"/>
            </a:pPr>
            <a:r>
              <a:rPr lang="en-US" altLang="ko-KR" b="0">
                <a:latin typeface="Courier New" charset="0"/>
                <a:ea typeface="굴림" charset="0"/>
                <a:cs typeface="굴림" charset="0"/>
              </a:rPr>
              <a:t>T1:R(A),W(A),          R(B),W(B)</a:t>
            </a:r>
          </a:p>
          <a:p>
            <a:pPr>
              <a:lnSpc>
                <a:spcPct val="90000"/>
              </a:lnSpc>
              <a:spcBef>
                <a:spcPct val="30000"/>
              </a:spcBef>
              <a:buSzPct val="100000"/>
            </a:pPr>
            <a:r>
              <a:rPr lang="en-US" altLang="ko-KR" b="0">
                <a:latin typeface="Courier New" charset="0"/>
                <a:ea typeface="굴림" charset="0"/>
                <a:cs typeface="굴림" charset="0"/>
              </a:rPr>
              <a:t>T2:          R(A),W(A),         R(B),W(B)          </a:t>
            </a:r>
            <a:r>
              <a:rPr lang="en-US" b="0">
                <a:latin typeface="Courier New" charset="0"/>
                <a:ea typeface="굴림" charset="0"/>
                <a:cs typeface="굴림" charset="0"/>
              </a:rPr>
              <a:t> </a:t>
            </a:r>
            <a:endParaRPr lang="en-US" b="0">
              <a:latin typeface="Helvetica" charset="0"/>
            </a:endParaRPr>
          </a:p>
        </p:txBody>
      </p:sp>
    </p:spTree>
    <p:extLst>
      <p:ext uri="{BB962C8B-B14F-4D97-AF65-F5344CB8AC3E}">
        <p14:creationId xmlns:p14="http://schemas.microsoft.com/office/powerpoint/2010/main" val="2996727562"/>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500"/>
                                        <p:tgtEl>
                                          <p:spTgt spid="3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nodeType="afterGroup">
                            <p:stCondLst>
                              <p:cond delay="500"/>
                            </p:stCondLst>
                            <p:childTnLst>
                              <p:par>
                                <p:cTn id="22" presetID="1"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500"/>
                                        <p:tgtEl>
                                          <p:spTgt spid="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1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50179" grpId="0" build="p"/>
      <p:bldP spid="28"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bwMode="auto">
          <a:xfrm rot="4316525">
            <a:off x="6256338" y="1676400"/>
            <a:ext cx="858837" cy="1846263"/>
          </a:xfrm>
          <a:prstGeom prst="ellipse">
            <a:avLst/>
          </a:prstGeom>
          <a:solidFill>
            <a:srgbClr val="FFFFAA"/>
          </a:solidFill>
          <a:ln w="12700" cap="flat" cmpd="sng" algn="ctr">
            <a:solidFill>
              <a:schemeClr val="bg2">
                <a:lumMod val="40000"/>
                <a:lumOff val="60000"/>
              </a:schemeClr>
            </a:solidFill>
            <a:prstDash val="solid"/>
            <a:round/>
            <a:headEnd type="triangle" w="med" len="med"/>
            <a:tailEnd type="none" w="med" len="med"/>
          </a:ln>
          <a:effectLst/>
        </p:spPr>
        <p:txBody>
          <a:bodyPr anchor="ctr"/>
          <a:lstStyle/>
          <a:p>
            <a:pPr algn="ctr">
              <a:defRPr/>
            </a:pPr>
            <a:endParaRPr lang="en-US" b="0" dirty="0">
              <a:latin typeface="Helvetica"/>
              <a:ea typeface="ＭＳ Ｐゴシック" charset="-128"/>
              <a:cs typeface="Helvetica"/>
            </a:endParaRPr>
          </a:p>
        </p:txBody>
      </p:sp>
      <p:sp>
        <p:nvSpPr>
          <p:cNvPr id="32" name="Oval 31"/>
          <p:cNvSpPr/>
          <p:nvPr/>
        </p:nvSpPr>
        <p:spPr bwMode="auto">
          <a:xfrm rot="17189649">
            <a:off x="2590801" y="1690687"/>
            <a:ext cx="857250" cy="1844675"/>
          </a:xfrm>
          <a:prstGeom prst="ellipse">
            <a:avLst/>
          </a:prstGeom>
          <a:solidFill>
            <a:srgbClr val="FFFFAA"/>
          </a:solidFill>
          <a:ln w="12700" cap="flat" cmpd="sng" algn="ctr">
            <a:solidFill>
              <a:schemeClr val="bg2">
                <a:lumMod val="40000"/>
                <a:lumOff val="60000"/>
              </a:schemeClr>
            </a:solidFill>
            <a:prstDash val="solid"/>
            <a:round/>
            <a:headEnd type="triangle" w="med" len="med"/>
            <a:tailEnd type="none" w="med" len="med"/>
          </a:ln>
          <a:effectLst/>
        </p:spPr>
        <p:txBody>
          <a:bodyPr anchor="ctr"/>
          <a:lstStyle/>
          <a:p>
            <a:pPr algn="ctr">
              <a:defRPr/>
            </a:pPr>
            <a:endParaRPr lang="en-US" b="0" dirty="0">
              <a:latin typeface="Helvetica"/>
              <a:ea typeface="ＭＳ Ｐゴシック" charset="-128"/>
              <a:cs typeface="Helvetica"/>
            </a:endParaRPr>
          </a:p>
        </p:txBody>
      </p:sp>
      <p:sp>
        <p:nvSpPr>
          <p:cNvPr id="196611" name="Rectangle 2"/>
          <p:cNvSpPr>
            <a:spLocks noGrp="1" noChangeArrowheads="1"/>
          </p:cNvSpPr>
          <p:nvPr>
            <p:ph type="title"/>
          </p:nvPr>
        </p:nvSpPr>
        <p:spPr>
          <a:xfrm>
            <a:off x="1066800" y="152400"/>
            <a:ext cx="7772400" cy="1143000"/>
          </a:xfrm>
        </p:spPr>
        <p:txBody>
          <a:bodyPr lIns="90488" tIns="44450" rIns="90488" bIns="44450"/>
          <a:lstStyle/>
          <a:p>
            <a:r>
              <a:rPr lang="en-US">
                <a:latin typeface="Helvetica" charset="0"/>
                <a:ea typeface="ＭＳ Ｐゴシック" charset="0"/>
                <a:cs typeface="Helvetica" charset="0"/>
              </a:rPr>
              <a:t>Example</a:t>
            </a:r>
          </a:p>
        </p:txBody>
      </p:sp>
      <p:sp>
        <p:nvSpPr>
          <p:cNvPr id="50179" name="Rectangle 3"/>
          <p:cNvSpPr>
            <a:spLocks noGrp="1" noChangeArrowheads="1"/>
          </p:cNvSpPr>
          <p:nvPr>
            <p:ph idx="1"/>
          </p:nvPr>
        </p:nvSpPr>
        <p:spPr>
          <a:xfrm>
            <a:off x="838200" y="1371600"/>
            <a:ext cx="7772400" cy="5029200"/>
          </a:xfrm>
        </p:spPr>
        <p:txBody>
          <a:bodyPr lIns="90488" tIns="44450" rIns="90488" bIns="44450"/>
          <a:lstStyle/>
          <a:p>
            <a:r>
              <a:rPr lang="en-US">
                <a:latin typeface="Helvetica" charset="0"/>
                <a:ea typeface="ＭＳ Ｐゴシック" charset="0"/>
                <a:cs typeface="Helvetica" charset="0"/>
              </a:rPr>
              <a:t>Conflict that is </a:t>
            </a:r>
            <a:r>
              <a:rPr lang="en-US" i="1">
                <a:latin typeface="Helvetica" charset="0"/>
                <a:ea typeface="ＭＳ Ｐゴシック" charset="0"/>
                <a:cs typeface="Helvetica" charset="0"/>
              </a:rPr>
              <a:t>not</a:t>
            </a:r>
            <a:r>
              <a:rPr lang="en-US">
                <a:latin typeface="Helvetica" charset="0"/>
                <a:ea typeface="ＭＳ Ｐゴシック" charset="0"/>
                <a:cs typeface="Helvetica" charset="0"/>
              </a:rPr>
              <a:t> serializable:</a:t>
            </a:r>
          </a:p>
          <a:p>
            <a:endParaRPr lang="en-US">
              <a:latin typeface="Helvetica" charset="0"/>
              <a:ea typeface="ＭＳ Ｐゴシック" charset="0"/>
              <a:cs typeface="Helvetica" charset="0"/>
            </a:endParaRPr>
          </a:p>
          <a:p>
            <a:endParaRPr lang="en-US">
              <a:latin typeface="Helvetica" charset="0"/>
              <a:ea typeface="ＭＳ Ｐゴシック" charset="0"/>
              <a:cs typeface="Helvetica" charset="0"/>
            </a:endParaRPr>
          </a:p>
          <a:p>
            <a:endParaRPr lang="en-US">
              <a:latin typeface="Helvetica" charset="0"/>
              <a:ea typeface="ＭＳ Ｐゴシック" charset="0"/>
              <a:cs typeface="Helvetica" charset="0"/>
            </a:endParaRPr>
          </a:p>
          <a:p>
            <a:endParaRPr lang="en-US">
              <a:latin typeface="Helvetica" charset="0"/>
              <a:ea typeface="ＭＳ Ｐゴシック" charset="0"/>
              <a:cs typeface="Helvetica" charset="0"/>
            </a:endParaRPr>
          </a:p>
          <a:p>
            <a:endParaRPr lang="en-US">
              <a:latin typeface="Helvetica" charset="0"/>
              <a:ea typeface="ＭＳ Ｐゴシック" charset="0"/>
              <a:cs typeface="Helvetica" charset="0"/>
            </a:endParaRPr>
          </a:p>
          <a:p>
            <a:pPr>
              <a:buFontTx/>
              <a:buNone/>
            </a:pPr>
            <a:endParaRPr lang="en-US">
              <a:latin typeface="Helvetica" charset="0"/>
              <a:ea typeface="ＭＳ Ｐゴシック" charset="0"/>
              <a:cs typeface="Helvetica" charset="0"/>
            </a:endParaRPr>
          </a:p>
          <a:p>
            <a:endParaRPr lang="en-US">
              <a:latin typeface="Helvetica" charset="0"/>
              <a:ea typeface="ＭＳ Ｐゴシック" charset="0"/>
              <a:cs typeface="Helvetica" charset="0"/>
            </a:endParaRPr>
          </a:p>
          <a:p>
            <a:endParaRPr lang="en-US">
              <a:latin typeface="Helvetica" charset="0"/>
              <a:ea typeface="ＭＳ Ｐゴシック" charset="0"/>
              <a:cs typeface="Helvetica" charset="0"/>
            </a:endParaRPr>
          </a:p>
          <a:p>
            <a:r>
              <a:rPr lang="en-US">
                <a:latin typeface="Helvetica" charset="0"/>
                <a:ea typeface="ＭＳ Ｐゴシック" charset="0"/>
                <a:cs typeface="Helvetica" charset="0"/>
              </a:rPr>
              <a:t>Cycle: The output of T1 depends on T2, and vice-versa</a:t>
            </a:r>
          </a:p>
          <a:p>
            <a:endParaRPr lang="en-US">
              <a:latin typeface="Helvetica" charset="0"/>
              <a:ea typeface="ＭＳ Ｐゴシック" charset="0"/>
              <a:cs typeface="Helvetica" charset="0"/>
            </a:endParaRPr>
          </a:p>
        </p:txBody>
      </p:sp>
      <p:sp>
        <p:nvSpPr>
          <p:cNvPr id="196613" name="Footer Placeholder 3"/>
          <p:cNvSpPr>
            <a:spLocks noGrp="1"/>
          </p:cNvSpPr>
          <p:nvPr>
            <p:ph type="ftr" sz="quarter" idx="4294967295"/>
          </p:nvPr>
        </p:nvSpPr>
        <p:spPr bwMode="auto">
          <a:xfrm>
            <a:off x="633413" y="6453188"/>
            <a:ext cx="2895600" cy="403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endParaRPr lang="en-US" sz="1200">
              <a:latin typeface="Times New Roman" charset="0"/>
            </a:endParaRPr>
          </a:p>
          <a:p>
            <a:endParaRPr lang="en-US" sz="1200">
              <a:solidFill>
                <a:schemeClr val="tx2"/>
              </a:solidFill>
              <a:latin typeface="Times New Roman" charset="0"/>
            </a:endParaRPr>
          </a:p>
        </p:txBody>
      </p:sp>
      <p:sp>
        <p:nvSpPr>
          <p:cNvPr id="196614" name="Content Placeholder 4"/>
          <p:cNvSpPr txBox="1">
            <a:spLocks/>
          </p:cNvSpPr>
          <p:nvPr/>
        </p:nvSpPr>
        <p:spPr bwMode="auto">
          <a:xfrm>
            <a:off x="762000" y="2125663"/>
            <a:ext cx="7924800" cy="99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78" tIns="44445" rIns="90478" bIns="44445"/>
          <a:lstStyle>
            <a:lvl1pPr marL="2857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cs typeface="ＭＳ Ｐゴシック" charset="0"/>
              </a:defRPr>
            </a:lvl1pPr>
            <a:lvl2pPr marL="7429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2pPr>
            <a:lvl3pPr marL="11430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3pPr>
            <a:lvl4pPr marL="16002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4pPr>
            <a:lvl5pPr marL="20574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9pPr>
          </a:lstStyle>
          <a:p>
            <a:pPr>
              <a:lnSpc>
                <a:spcPct val="90000"/>
              </a:lnSpc>
              <a:spcBef>
                <a:spcPct val="30000"/>
              </a:spcBef>
              <a:buSzPct val="100000"/>
            </a:pPr>
            <a:r>
              <a:rPr lang="en-US" altLang="ko-KR" b="0">
                <a:latin typeface="Courier New" charset="0"/>
                <a:ea typeface="굴림" charset="0"/>
                <a:cs typeface="굴림" charset="0"/>
              </a:rPr>
              <a:t>T1:R(A),W(A),                   R(B),W(B)</a:t>
            </a:r>
          </a:p>
          <a:p>
            <a:pPr>
              <a:lnSpc>
                <a:spcPct val="90000"/>
              </a:lnSpc>
              <a:spcBef>
                <a:spcPct val="30000"/>
              </a:spcBef>
              <a:buSzPct val="100000"/>
            </a:pPr>
            <a:r>
              <a:rPr lang="en-US" altLang="ko-KR" b="0">
                <a:latin typeface="Courier New" charset="0"/>
                <a:ea typeface="굴림" charset="0"/>
                <a:cs typeface="굴림" charset="0"/>
              </a:rPr>
              <a:t>T2:          R(A),W(A),R(B),W(B)          </a:t>
            </a:r>
            <a:r>
              <a:rPr lang="en-US" b="0">
                <a:latin typeface="Courier New" charset="0"/>
                <a:ea typeface="굴림" charset="0"/>
                <a:cs typeface="굴림" charset="0"/>
              </a:rPr>
              <a:t> </a:t>
            </a:r>
            <a:endParaRPr lang="en-US" b="0">
              <a:latin typeface="Helvetica" charset="0"/>
            </a:endParaRPr>
          </a:p>
        </p:txBody>
      </p:sp>
      <p:sp>
        <p:nvSpPr>
          <p:cNvPr id="196615" name="Oval 4"/>
          <p:cNvSpPr>
            <a:spLocks noChangeArrowheads="1"/>
          </p:cNvSpPr>
          <p:nvPr/>
        </p:nvSpPr>
        <p:spPr bwMode="auto">
          <a:xfrm>
            <a:off x="1544638" y="3754438"/>
            <a:ext cx="673100" cy="6731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0">
              <a:latin typeface="Courier New" charset="0"/>
              <a:cs typeface="Courier New" charset="0"/>
            </a:endParaRPr>
          </a:p>
        </p:txBody>
      </p:sp>
      <p:sp>
        <p:nvSpPr>
          <p:cNvPr id="196616" name="Oval 5"/>
          <p:cNvSpPr>
            <a:spLocks noChangeArrowheads="1"/>
          </p:cNvSpPr>
          <p:nvPr/>
        </p:nvSpPr>
        <p:spPr bwMode="auto">
          <a:xfrm>
            <a:off x="4440238" y="3754438"/>
            <a:ext cx="673100" cy="6731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b="0">
              <a:latin typeface="Courier New" charset="0"/>
              <a:cs typeface="Courier New" charset="0"/>
            </a:endParaRPr>
          </a:p>
        </p:txBody>
      </p:sp>
      <p:sp>
        <p:nvSpPr>
          <p:cNvPr id="196617" name="Rectangle 6"/>
          <p:cNvSpPr>
            <a:spLocks noChangeArrowheads="1"/>
          </p:cNvSpPr>
          <p:nvPr/>
        </p:nvSpPr>
        <p:spPr bwMode="auto">
          <a:xfrm>
            <a:off x="1600200" y="3886200"/>
            <a:ext cx="5524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b="0">
                <a:latin typeface="Courier New" charset="0"/>
                <a:cs typeface="Courier New" charset="0"/>
              </a:rPr>
              <a:t>T1</a:t>
            </a:r>
          </a:p>
        </p:txBody>
      </p:sp>
      <p:sp>
        <p:nvSpPr>
          <p:cNvPr id="196618" name="Rectangle 7"/>
          <p:cNvSpPr>
            <a:spLocks noChangeArrowheads="1"/>
          </p:cNvSpPr>
          <p:nvPr/>
        </p:nvSpPr>
        <p:spPr bwMode="auto">
          <a:xfrm>
            <a:off x="4495800" y="3886200"/>
            <a:ext cx="5524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b="0">
                <a:latin typeface="Courier New" charset="0"/>
                <a:cs typeface="Courier New" charset="0"/>
              </a:rPr>
              <a:t>T2</a:t>
            </a:r>
          </a:p>
        </p:txBody>
      </p:sp>
      <p:grpSp>
        <p:nvGrpSpPr>
          <p:cNvPr id="2" name="Group 8"/>
          <p:cNvGrpSpPr>
            <a:grpSpLocks/>
          </p:cNvGrpSpPr>
          <p:nvPr/>
        </p:nvGrpSpPr>
        <p:grpSpPr bwMode="auto">
          <a:xfrm>
            <a:off x="2147888" y="3505200"/>
            <a:ext cx="2362200" cy="471488"/>
            <a:chOff x="1353" y="2352"/>
            <a:chExt cx="1488" cy="297"/>
          </a:xfrm>
        </p:grpSpPr>
        <p:sp>
          <p:nvSpPr>
            <p:cNvPr id="196626" name="Line 9"/>
            <p:cNvSpPr>
              <a:spLocks noChangeShapeType="1"/>
            </p:cNvSpPr>
            <p:nvPr/>
          </p:nvSpPr>
          <p:spPr bwMode="auto">
            <a:xfrm>
              <a:off x="1353" y="2601"/>
              <a:ext cx="14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6627" name="Line 10"/>
            <p:cNvSpPr>
              <a:spLocks noChangeShapeType="1"/>
            </p:cNvSpPr>
            <p:nvPr/>
          </p:nvSpPr>
          <p:spPr bwMode="auto">
            <a:xfrm>
              <a:off x="2697" y="2553"/>
              <a:ext cx="144"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6628" name="Line 11"/>
            <p:cNvSpPr>
              <a:spLocks noChangeShapeType="1"/>
            </p:cNvSpPr>
            <p:nvPr/>
          </p:nvSpPr>
          <p:spPr bwMode="auto">
            <a:xfrm flipV="1">
              <a:off x="2697" y="2601"/>
              <a:ext cx="144"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6629" name="Rectangle 12"/>
            <p:cNvSpPr>
              <a:spLocks noChangeArrowheads="1"/>
            </p:cNvSpPr>
            <p:nvPr/>
          </p:nvSpPr>
          <p:spPr bwMode="auto">
            <a:xfrm>
              <a:off x="1968" y="2352"/>
              <a:ext cx="23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b="0">
                  <a:latin typeface="Courier New" charset="0"/>
                  <a:cs typeface="Courier New" charset="0"/>
                </a:rPr>
                <a:t>A</a:t>
              </a:r>
            </a:p>
          </p:txBody>
        </p:sp>
      </p:grpSp>
      <p:grpSp>
        <p:nvGrpSpPr>
          <p:cNvPr id="3" name="Group 13"/>
          <p:cNvGrpSpPr>
            <a:grpSpLocks/>
          </p:cNvGrpSpPr>
          <p:nvPr/>
        </p:nvGrpSpPr>
        <p:grpSpPr bwMode="auto">
          <a:xfrm>
            <a:off x="2147888" y="4205288"/>
            <a:ext cx="2362200" cy="649287"/>
            <a:chOff x="1353" y="2793"/>
            <a:chExt cx="1488" cy="460"/>
          </a:xfrm>
        </p:grpSpPr>
        <p:sp>
          <p:nvSpPr>
            <p:cNvPr id="196622" name="Line 14"/>
            <p:cNvSpPr>
              <a:spLocks noChangeShapeType="1"/>
            </p:cNvSpPr>
            <p:nvPr/>
          </p:nvSpPr>
          <p:spPr bwMode="auto">
            <a:xfrm>
              <a:off x="1353" y="2841"/>
              <a:ext cx="14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6623" name="Line 15"/>
            <p:cNvSpPr>
              <a:spLocks noChangeShapeType="1"/>
            </p:cNvSpPr>
            <p:nvPr/>
          </p:nvSpPr>
          <p:spPr bwMode="auto">
            <a:xfrm>
              <a:off x="1353" y="2841"/>
              <a:ext cx="144"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6624" name="Line 16"/>
            <p:cNvSpPr>
              <a:spLocks noChangeShapeType="1"/>
            </p:cNvSpPr>
            <p:nvPr/>
          </p:nvSpPr>
          <p:spPr bwMode="auto">
            <a:xfrm flipV="1">
              <a:off x="1353" y="2793"/>
              <a:ext cx="144" cy="4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96625" name="Rectangle 17"/>
            <p:cNvSpPr>
              <a:spLocks noChangeArrowheads="1"/>
            </p:cNvSpPr>
            <p:nvPr/>
          </p:nvSpPr>
          <p:spPr bwMode="auto">
            <a:xfrm>
              <a:off x="1968" y="2928"/>
              <a:ext cx="23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eaLnBrk="0" hangingPunct="0"/>
              <a:r>
                <a:rPr lang="en-US" b="0">
                  <a:latin typeface="Courier New" charset="0"/>
                  <a:cs typeface="Courier New" charset="0"/>
                </a:rPr>
                <a:t>B</a:t>
              </a:r>
            </a:p>
          </p:txBody>
        </p:sp>
      </p:grpSp>
      <p:sp>
        <p:nvSpPr>
          <p:cNvPr id="196621" name="Rectangle 18"/>
          <p:cNvSpPr>
            <a:spLocks noChangeArrowheads="1"/>
          </p:cNvSpPr>
          <p:nvPr/>
        </p:nvSpPr>
        <p:spPr bwMode="auto">
          <a:xfrm>
            <a:off x="5486400" y="3886200"/>
            <a:ext cx="30194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pPr eaLnBrk="0" hangingPunct="0"/>
            <a:r>
              <a:rPr lang="en-US" i="1">
                <a:solidFill>
                  <a:srgbClr val="000000"/>
                </a:solidFill>
                <a:latin typeface="Helvetica" charset="0"/>
                <a:cs typeface="Helvetica" charset="0"/>
              </a:rPr>
              <a:t>Dependency graph</a:t>
            </a:r>
          </a:p>
        </p:txBody>
      </p:sp>
    </p:spTree>
    <p:extLst>
      <p:ext uri="{BB962C8B-B14F-4D97-AF65-F5344CB8AC3E}">
        <p14:creationId xmlns:p14="http://schemas.microsoft.com/office/powerpoint/2010/main" val="1466283195"/>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1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2" grpId="0" animBg="1"/>
      <p:bldP spid="50179"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p:txBody>
          <a:bodyPr/>
          <a:lstStyle/>
          <a:p>
            <a:r>
              <a:rPr lang="en-US">
                <a:latin typeface="Helvetica" charset="0"/>
                <a:ea typeface="ＭＳ Ｐゴシック" charset="0"/>
                <a:cs typeface="Helvetica" charset="0"/>
              </a:rPr>
              <a:t>Notes on Conflict Serializability</a:t>
            </a:r>
          </a:p>
        </p:txBody>
      </p:sp>
      <p:sp>
        <p:nvSpPr>
          <p:cNvPr id="3" name="Content Placeholder 2"/>
          <p:cNvSpPr>
            <a:spLocks noGrp="1"/>
          </p:cNvSpPr>
          <p:nvPr>
            <p:ph idx="1"/>
          </p:nvPr>
        </p:nvSpPr>
        <p:spPr/>
        <p:txBody>
          <a:bodyPr/>
          <a:lstStyle/>
          <a:p>
            <a:r>
              <a:rPr lang="en-US">
                <a:latin typeface="Helvetica" charset="0"/>
                <a:ea typeface="ＭＳ Ｐゴシック" charset="0"/>
                <a:cs typeface="Helvetica" charset="0"/>
              </a:rPr>
              <a:t>Conflict Serializability doesn’t allow all schedules that you would consider correct</a:t>
            </a:r>
          </a:p>
          <a:p>
            <a:pPr lvl="1"/>
            <a:r>
              <a:rPr lang="en-US">
                <a:latin typeface="Helvetica" charset="0"/>
                <a:ea typeface="ＭＳ Ｐゴシック" charset="0"/>
                <a:cs typeface="Helvetica" charset="0"/>
              </a:rPr>
              <a:t>This is because it is strictly </a:t>
            </a:r>
            <a:r>
              <a:rPr lang="en-US" i="1">
                <a:latin typeface="Helvetica" charset="0"/>
                <a:ea typeface="ＭＳ Ｐゴシック" charset="0"/>
                <a:cs typeface="Helvetica" charset="0"/>
              </a:rPr>
              <a:t>syntactic</a:t>
            </a:r>
            <a:r>
              <a:rPr lang="en-US">
                <a:latin typeface="Helvetica" charset="0"/>
                <a:ea typeface="ＭＳ Ｐゴシック" charset="0"/>
                <a:cs typeface="Helvetica" charset="0"/>
              </a:rPr>
              <a:t> - it doesn’t consider the meanings of the operations or the data</a:t>
            </a:r>
          </a:p>
          <a:p>
            <a:pPr lvl="1"/>
            <a:endParaRPr lang="en-US">
              <a:latin typeface="Helvetica" charset="0"/>
              <a:ea typeface="ＭＳ Ｐゴシック" charset="0"/>
              <a:cs typeface="Helvetica" charset="0"/>
            </a:endParaRPr>
          </a:p>
          <a:p>
            <a:r>
              <a:rPr lang="en-US">
                <a:latin typeface="Helvetica" charset="0"/>
                <a:ea typeface="ＭＳ Ｐゴシック" charset="0"/>
                <a:cs typeface="Helvetica" charset="0"/>
              </a:rPr>
              <a:t>In practice, Conflict Serializability is what gets used, because it can be done efficiently</a:t>
            </a:r>
          </a:p>
          <a:p>
            <a:pPr lvl="1"/>
            <a:r>
              <a:rPr lang="en-US">
                <a:latin typeface="Helvetica" charset="0"/>
                <a:ea typeface="ＭＳ Ｐゴシック" charset="0"/>
                <a:cs typeface="Helvetica" charset="0"/>
              </a:rPr>
              <a:t>Note: in order to allow more concurrency, some special cases do get implemented, such as for travel reservations, …</a:t>
            </a:r>
          </a:p>
          <a:p>
            <a:pPr lvl="1">
              <a:buFontTx/>
              <a:buNone/>
            </a:pPr>
            <a:endParaRPr lang="en-US">
              <a:latin typeface="Helvetica" charset="0"/>
              <a:ea typeface="ＭＳ Ｐゴシック" charset="0"/>
              <a:cs typeface="Helvetica" charset="0"/>
            </a:endParaRPr>
          </a:p>
          <a:p>
            <a:r>
              <a:rPr lang="en-US">
                <a:latin typeface="Helvetica" charset="0"/>
                <a:ea typeface="ＭＳ Ｐゴシック" charset="0"/>
                <a:cs typeface="Helvetica" charset="0"/>
              </a:rPr>
              <a:t>Two-phase locking (2PL) is how we implement it</a:t>
            </a:r>
          </a:p>
        </p:txBody>
      </p:sp>
    </p:spTree>
    <p:extLst>
      <p:ext uri="{BB962C8B-B14F-4D97-AF65-F5344CB8AC3E}">
        <p14:creationId xmlns:p14="http://schemas.microsoft.com/office/powerpoint/2010/main" val="40243642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p:nvPr>
        </p:nvSpPr>
        <p:spPr>
          <a:xfrm>
            <a:off x="1143000" y="0"/>
            <a:ext cx="7772400" cy="1143000"/>
          </a:xfrm>
        </p:spPr>
        <p:txBody>
          <a:bodyPr lIns="90488" tIns="44450" rIns="90488" bIns="44450"/>
          <a:lstStyle/>
          <a:p>
            <a:r>
              <a:rPr lang="en-US">
                <a:latin typeface="Helvetica" charset="0"/>
                <a:ea typeface="ＭＳ Ｐゴシック" charset="0"/>
                <a:cs typeface="Helvetica" charset="0"/>
              </a:rPr>
              <a:t>Locks</a:t>
            </a:r>
          </a:p>
        </p:txBody>
      </p:sp>
      <p:sp>
        <p:nvSpPr>
          <p:cNvPr id="199682" name="Rectangle 3"/>
          <p:cNvSpPr>
            <a:spLocks noGrp="1" noChangeArrowheads="1"/>
          </p:cNvSpPr>
          <p:nvPr>
            <p:ph idx="1"/>
          </p:nvPr>
        </p:nvSpPr>
        <p:spPr>
          <a:xfrm>
            <a:off x="533400" y="914400"/>
            <a:ext cx="7772400" cy="2971800"/>
          </a:xfrm>
        </p:spPr>
        <p:txBody>
          <a:bodyPr lIns="90488" tIns="44450" rIns="90488" bIns="44450"/>
          <a:lstStyle/>
          <a:p>
            <a:r>
              <a:rPr lang="ja-JP" altLang="en-US">
                <a:latin typeface="Helvetica" charset="0"/>
                <a:ea typeface="ＭＳ Ｐゴシック" charset="0"/>
                <a:cs typeface="Helvetica" charset="0"/>
              </a:rPr>
              <a:t>“</a:t>
            </a:r>
            <a:r>
              <a:rPr lang="en-US" altLang="ja-JP">
                <a:latin typeface="Helvetica" charset="0"/>
                <a:ea typeface="ＭＳ Ｐゴシック" charset="0"/>
                <a:cs typeface="Helvetica" charset="0"/>
              </a:rPr>
              <a:t>Locks</a:t>
            </a:r>
            <a:r>
              <a:rPr lang="ja-JP" altLang="en-US">
                <a:latin typeface="Helvetica" charset="0"/>
                <a:ea typeface="ＭＳ Ｐゴシック" charset="0"/>
                <a:cs typeface="Helvetica" charset="0"/>
              </a:rPr>
              <a:t>”</a:t>
            </a:r>
            <a:r>
              <a:rPr lang="en-US" altLang="ja-JP">
                <a:latin typeface="Helvetica" charset="0"/>
                <a:ea typeface="ＭＳ Ｐゴシック" charset="0"/>
                <a:cs typeface="Helvetica" charset="0"/>
              </a:rPr>
              <a:t> to control access to data</a:t>
            </a:r>
          </a:p>
          <a:p>
            <a:endParaRPr lang="en-US">
              <a:latin typeface="Helvetica" charset="0"/>
              <a:ea typeface="ＭＳ Ｐゴシック" charset="0"/>
              <a:cs typeface="Helvetica" charset="0"/>
            </a:endParaRPr>
          </a:p>
          <a:p>
            <a:r>
              <a:rPr lang="en-US">
                <a:latin typeface="Helvetica" charset="0"/>
                <a:ea typeface="ＭＳ Ｐゴシック" charset="0"/>
                <a:cs typeface="Helvetica" charset="0"/>
              </a:rPr>
              <a:t>Two types of locks:</a:t>
            </a:r>
          </a:p>
          <a:p>
            <a:pPr lvl="1"/>
            <a:r>
              <a:rPr lang="en-US">
                <a:latin typeface="Helvetica" charset="0"/>
                <a:ea typeface="ＭＳ Ｐゴシック" charset="0"/>
                <a:cs typeface="Helvetica" charset="0"/>
              </a:rPr>
              <a:t>shared (S) lock – multiple concurrent transactions allowed to operate on data</a:t>
            </a:r>
          </a:p>
          <a:p>
            <a:pPr lvl="1"/>
            <a:r>
              <a:rPr lang="en-US">
                <a:latin typeface="Helvetica" charset="0"/>
                <a:ea typeface="ＭＳ Ｐゴシック" charset="0"/>
                <a:cs typeface="Helvetica" charset="0"/>
              </a:rPr>
              <a:t>exclusive (X) lock – only one transaction can operate on data at a time</a:t>
            </a:r>
          </a:p>
        </p:txBody>
      </p:sp>
      <p:graphicFrame>
        <p:nvGraphicFramePr>
          <p:cNvPr id="55300" name="Group 4"/>
          <p:cNvGraphicFramePr>
            <a:graphicFrameLocks noGrp="1"/>
          </p:cNvGraphicFramePr>
          <p:nvPr/>
        </p:nvGraphicFramePr>
        <p:xfrm>
          <a:off x="4114800" y="3948113"/>
          <a:ext cx="1371600" cy="1843086"/>
        </p:xfrm>
        <a:graphic>
          <a:graphicData uri="http://schemas.openxmlformats.org/drawingml/2006/table">
            <a:tbl>
              <a:tblPr/>
              <a:tblGrid>
                <a:gridCol w="457200"/>
                <a:gridCol w="457200"/>
                <a:gridCol w="457200"/>
              </a:tblGrid>
              <a:tr h="6016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charset="0"/>
                          <a:ea typeface="ＭＳ Ｐゴシック" charset="0"/>
                          <a:cs typeface="ＭＳ Ｐゴシック" charset="0"/>
                        </a:rPr>
                        <a: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charset="0"/>
                          <a:ea typeface="ＭＳ Ｐゴシック" charset="0"/>
                          <a:cs typeface="ＭＳ Ｐゴシック" charset="0"/>
                        </a:rPr>
                        <a:t>X</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397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charset="0"/>
                          <a:ea typeface="ＭＳ Ｐゴシック" charset="0"/>
                          <a:cs typeface="ＭＳ Ｐゴシック" charset="0"/>
                        </a:rPr>
                        <a: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Tahoma" charset="0"/>
                          <a:ea typeface="ＭＳ Ｐゴシック" charset="0"/>
                          <a:cs typeface="ＭＳ Ｐゴシック" charset="0"/>
                          <a:sym typeface="Symbol" charset="0"/>
                        </a:rPr>
                        <a:t></a:t>
                      </a:r>
                      <a:endParaRPr kumimoji="0" lang="en-US" sz="32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charset="0"/>
                          <a:ea typeface="ＭＳ Ｐゴシック" charset="0"/>
                          <a:cs typeface="ＭＳ Ｐゴシック"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16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charset="0"/>
                          <a:ea typeface="ＭＳ Ｐゴシック" charset="0"/>
                          <a:cs typeface="ＭＳ Ｐゴシック" charset="0"/>
                        </a:rPr>
                        <a:t>X</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charset="0"/>
                          <a:ea typeface="ＭＳ Ｐゴシック" charset="0"/>
                          <a:cs typeface="ＭＳ Ｐゴシック"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charset="0"/>
                          <a:ea typeface="ＭＳ Ｐゴシック" charset="0"/>
                          <a:cs typeface="ＭＳ Ｐゴシック"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5318" name="Text Box 22"/>
          <p:cNvSpPr txBox="1">
            <a:spLocks noChangeArrowheads="1"/>
          </p:cNvSpPr>
          <p:nvPr/>
        </p:nvSpPr>
        <p:spPr bwMode="auto">
          <a:xfrm>
            <a:off x="1905000" y="4195763"/>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a:solidFill>
                  <a:srgbClr val="000000"/>
                </a:solidFill>
                <a:latin typeface="Helvetica" charset="0"/>
                <a:cs typeface="Helvetica" charset="0"/>
              </a:rPr>
              <a:t>Lock</a:t>
            </a:r>
          </a:p>
          <a:p>
            <a:r>
              <a:rPr lang="en-US">
                <a:solidFill>
                  <a:srgbClr val="000000"/>
                </a:solidFill>
                <a:latin typeface="Helvetica" charset="0"/>
                <a:cs typeface="Helvetica" charset="0"/>
              </a:rPr>
              <a:t>Compatibility</a:t>
            </a:r>
          </a:p>
          <a:p>
            <a:r>
              <a:rPr lang="en-US">
                <a:solidFill>
                  <a:srgbClr val="000000"/>
                </a:solidFill>
                <a:latin typeface="Helvetica" charset="0"/>
                <a:cs typeface="Helvetica" charset="0"/>
              </a:rPr>
              <a:t>Matrix</a:t>
            </a:r>
          </a:p>
        </p:txBody>
      </p:sp>
    </p:spTree>
    <p:extLst>
      <p:ext uri="{BB962C8B-B14F-4D97-AF65-F5344CB8AC3E}">
        <p14:creationId xmlns:p14="http://schemas.microsoft.com/office/powerpoint/2010/main" val="304773878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dissolve">
                                      <p:cBhvr>
                                        <p:cTn id="7" dur="500"/>
                                        <p:tgtEl>
                                          <p:spTgt spid="5530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5318"/>
                                        </p:tgtEl>
                                        <p:attrNameLst>
                                          <p:attrName>style.visibility</p:attrName>
                                        </p:attrNameLst>
                                      </p:cBhvr>
                                      <p:to>
                                        <p:strVal val="visible"/>
                                      </p:to>
                                    </p:set>
                                    <p:animEffect transition="in" filter="dissolve">
                                      <p:cBhvr>
                                        <p:cTn id="10" dur="500"/>
                                        <p:tgtEl>
                                          <p:spTgt spid="55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8"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1143000" y="0"/>
            <a:ext cx="7772400" cy="1143000"/>
          </a:xfrm>
        </p:spPr>
        <p:txBody>
          <a:bodyPr lIns="90488" tIns="44450" rIns="90488" bIns="44450"/>
          <a:lstStyle/>
          <a:p>
            <a:r>
              <a:rPr lang="en-US">
                <a:latin typeface="Helvetica" charset="0"/>
                <a:ea typeface="ＭＳ Ｐゴシック" charset="0"/>
                <a:cs typeface="Helvetica" charset="0"/>
              </a:rPr>
              <a:t>Two-Phase Locking (2PL)</a:t>
            </a:r>
          </a:p>
        </p:txBody>
      </p:sp>
      <p:sp>
        <p:nvSpPr>
          <p:cNvPr id="67587" name="Rectangle 3"/>
          <p:cNvSpPr>
            <a:spLocks noGrp="1" noChangeArrowheads="1"/>
          </p:cNvSpPr>
          <p:nvPr>
            <p:ph idx="1"/>
          </p:nvPr>
        </p:nvSpPr>
        <p:spPr>
          <a:xfrm>
            <a:off x="152400" y="1066800"/>
            <a:ext cx="8686800" cy="3276600"/>
          </a:xfrm>
        </p:spPr>
        <p:txBody>
          <a:bodyPr lIns="90488" tIns="44450" rIns="90488" bIns="44450"/>
          <a:lstStyle/>
          <a:p>
            <a:pPr>
              <a:buSzPct val="75000"/>
              <a:buFontTx/>
              <a:buNone/>
            </a:pPr>
            <a:r>
              <a:rPr lang="en-US">
                <a:latin typeface="Helvetica" charset="0"/>
                <a:ea typeface="ＭＳ Ｐゴシック" charset="0"/>
                <a:cs typeface="Helvetica" charset="0"/>
              </a:rPr>
              <a:t>1) Each transaction must obtain: </a:t>
            </a:r>
          </a:p>
          <a:p>
            <a:pPr lvl="1">
              <a:buSzPct val="75000"/>
            </a:pPr>
            <a:r>
              <a:rPr lang="en-US">
                <a:latin typeface="Helvetica" charset="0"/>
                <a:ea typeface="ＭＳ Ｐゴシック" charset="0"/>
                <a:cs typeface="Helvetica" charset="0"/>
              </a:rPr>
              <a:t>S (</a:t>
            </a:r>
            <a:r>
              <a:rPr lang="en-US" i="1">
                <a:latin typeface="Helvetica" charset="0"/>
                <a:ea typeface="ＭＳ Ｐゴシック" charset="0"/>
                <a:cs typeface="Helvetica" charset="0"/>
              </a:rPr>
              <a:t>shared</a:t>
            </a:r>
            <a:r>
              <a:rPr lang="en-US">
                <a:latin typeface="Helvetica" charset="0"/>
                <a:ea typeface="ＭＳ Ｐゴシック" charset="0"/>
                <a:cs typeface="Helvetica" charset="0"/>
              </a:rPr>
              <a:t>) or X (exclusive) lock on data before reading, </a:t>
            </a:r>
          </a:p>
          <a:p>
            <a:pPr lvl="1">
              <a:buSzPct val="75000"/>
            </a:pPr>
            <a:r>
              <a:rPr lang="en-US">
                <a:latin typeface="Helvetica" charset="0"/>
                <a:ea typeface="ＭＳ Ｐゴシック" charset="0"/>
                <a:cs typeface="Helvetica" charset="0"/>
              </a:rPr>
              <a:t>X (</a:t>
            </a:r>
            <a:r>
              <a:rPr lang="en-US" i="1">
                <a:latin typeface="Helvetica" charset="0"/>
                <a:ea typeface="ＭＳ Ｐゴシック" charset="0"/>
                <a:cs typeface="Helvetica" charset="0"/>
              </a:rPr>
              <a:t>exclusive</a:t>
            </a:r>
            <a:r>
              <a:rPr lang="en-US">
                <a:latin typeface="Helvetica" charset="0"/>
                <a:ea typeface="ＭＳ Ｐゴシック" charset="0"/>
                <a:cs typeface="Helvetica" charset="0"/>
              </a:rPr>
              <a:t>) lock on data before writing</a:t>
            </a:r>
          </a:p>
          <a:p>
            <a:pPr>
              <a:buSzPct val="75000"/>
              <a:buFontTx/>
              <a:buNone/>
            </a:pPr>
            <a:r>
              <a:rPr lang="en-US">
                <a:solidFill>
                  <a:schemeClr val="accent2"/>
                </a:solidFill>
                <a:latin typeface="Helvetica" charset="0"/>
                <a:ea typeface="ＭＳ Ｐゴシック" charset="0"/>
                <a:cs typeface="Helvetica" charset="0"/>
              </a:rPr>
              <a:t>2) A transaction can not request additional locks once it releases any locks.</a:t>
            </a:r>
          </a:p>
          <a:p>
            <a:pPr>
              <a:buSzPct val="75000"/>
              <a:buFontTx/>
              <a:buNone/>
            </a:pPr>
            <a:r>
              <a:rPr lang="en-US">
                <a:latin typeface="Helvetica" charset="0"/>
                <a:ea typeface="ＭＳ Ｐゴシック" charset="0"/>
                <a:cs typeface="Helvetica" charset="0"/>
              </a:rPr>
              <a:t>Thus, each transaction has a </a:t>
            </a:r>
            <a:r>
              <a:rPr lang="ja-JP" altLang="en-US">
                <a:latin typeface="Helvetica" charset="0"/>
                <a:ea typeface="ＭＳ Ｐゴシック" charset="0"/>
                <a:cs typeface="Helvetica" charset="0"/>
              </a:rPr>
              <a:t>“</a:t>
            </a:r>
            <a:r>
              <a:rPr lang="en-US" altLang="ja-JP">
                <a:latin typeface="Helvetica" charset="0"/>
                <a:ea typeface="ＭＳ Ｐゴシック" charset="0"/>
                <a:cs typeface="Helvetica" charset="0"/>
              </a:rPr>
              <a:t>growing phase</a:t>
            </a:r>
            <a:r>
              <a:rPr lang="ja-JP" altLang="en-US">
                <a:latin typeface="Helvetica" charset="0"/>
                <a:ea typeface="ＭＳ Ｐゴシック" charset="0"/>
                <a:cs typeface="Helvetica" charset="0"/>
              </a:rPr>
              <a:t>”</a:t>
            </a:r>
            <a:r>
              <a:rPr lang="en-US" altLang="ja-JP">
                <a:latin typeface="Helvetica" charset="0"/>
                <a:ea typeface="ＭＳ Ｐゴシック" charset="0"/>
                <a:cs typeface="Helvetica" charset="0"/>
              </a:rPr>
              <a:t> followed by a </a:t>
            </a:r>
            <a:r>
              <a:rPr lang="ja-JP" altLang="en-US">
                <a:latin typeface="Helvetica" charset="0"/>
                <a:ea typeface="ＭＳ Ｐゴシック" charset="0"/>
                <a:cs typeface="Helvetica" charset="0"/>
              </a:rPr>
              <a:t>“</a:t>
            </a:r>
            <a:r>
              <a:rPr lang="en-US" altLang="ja-JP">
                <a:latin typeface="Helvetica" charset="0"/>
                <a:ea typeface="ＭＳ Ｐゴシック" charset="0"/>
                <a:cs typeface="Helvetica" charset="0"/>
              </a:rPr>
              <a:t>shrinking phase</a:t>
            </a:r>
            <a:r>
              <a:rPr lang="ja-JP" altLang="en-US">
                <a:latin typeface="Helvetica" charset="0"/>
                <a:ea typeface="ＭＳ Ｐゴシック" charset="0"/>
                <a:cs typeface="Helvetica" charset="0"/>
              </a:rPr>
              <a:t>”</a:t>
            </a:r>
            <a:endParaRPr lang="en-US" altLang="ja-JP">
              <a:latin typeface="Helvetica" charset="0"/>
              <a:ea typeface="ＭＳ Ｐゴシック" charset="0"/>
              <a:cs typeface="Helvetica" charset="0"/>
            </a:endParaRPr>
          </a:p>
          <a:p>
            <a:pPr>
              <a:buSzPct val="75000"/>
            </a:pPr>
            <a:endParaRPr lang="en-US">
              <a:latin typeface="Helvetica" charset="0"/>
              <a:ea typeface="ＭＳ Ｐゴシック" charset="0"/>
              <a:cs typeface="Helvetica" charset="0"/>
            </a:endParaRPr>
          </a:p>
        </p:txBody>
      </p:sp>
      <p:graphicFrame>
        <p:nvGraphicFramePr>
          <p:cNvPr id="6" name="Chart 5"/>
          <p:cNvGraphicFramePr/>
          <p:nvPr/>
        </p:nvGraphicFramePr>
        <p:xfrm>
          <a:off x="2743200" y="3814762"/>
          <a:ext cx="57912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a:cxnSpLocks noChangeShapeType="1"/>
          </p:cNvCxnSpPr>
          <p:nvPr/>
        </p:nvCxnSpPr>
        <p:spPr bwMode="auto">
          <a:xfrm rot="5400000">
            <a:off x="4801394" y="5109369"/>
            <a:ext cx="3200400" cy="1588"/>
          </a:xfrm>
          <a:prstGeom prst="line">
            <a:avLst/>
          </a:prstGeom>
          <a:noFill/>
          <a:ln w="28575">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9" name="TextBox 8"/>
          <p:cNvSpPr txBox="1">
            <a:spLocks noChangeArrowheads="1"/>
          </p:cNvSpPr>
          <p:nvPr/>
        </p:nvSpPr>
        <p:spPr bwMode="auto">
          <a:xfrm>
            <a:off x="3429000" y="3967163"/>
            <a:ext cx="1330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solidFill>
                  <a:srgbClr val="CF0E30"/>
                </a:solidFill>
                <a:latin typeface="Helvetica" charset="0"/>
                <a:cs typeface="Helvetica" charset="0"/>
              </a:rPr>
              <a:t>Growing</a:t>
            </a:r>
          </a:p>
          <a:p>
            <a:pPr eaLnBrk="1" hangingPunct="1"/>
            <a:r>
              <a:rPr lang="en-US" b="0">
                <a:solidFill>
                  <a:srgbClr val="CF0E30"/>
                </a:solidFill>
                <a:latin typeface="Helvetica" charset="0"/>
                <a:cs typeface="Helvetica" charset="0"/>
              </a:rPr>
              <a:t>Phase</a:t>
            </a:r>
          </a:p>
        </p:txBody>
      </p:sp>
      <p:sp>
        <p:nvSpPr>
          <p:cNvPr id="10" name="TextBox 9"/>
          <p:cNvSpPr txBox="1">
            <a:spLocks noChangeArrowheads="1"/>
          </p:cNvSpPr>
          <p:nvPr/>
        </p:nvSpPr>
        <p:spPr bwMode="auto">
          <a:xfrm>
            <a:off x="6642100" y="3967163"/>
            <a:ext cx="14684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eaLnBrk="1" hangingPunct="1"/>
            <a:r>
              <a:rPr lang="en-US" b="0">
                <a:solidFill>
                  <a:srgbClr val="CF0E30"/>
                </a:solidFill>
                <a:latin typeface="Helvetica" charset="0"/>
                <a:cs typeface="Helvetica" charset="0"/>
              </a:rPr>
              <a:t>Shrinking</a:t>
            </a:r>
          </a:p>
          <a:p>
            <a:pPr algn="r" eaLnBrk="1" hangingPunct="1"/>
            <a:r>
              <a:rPr lang="en-US" b="0">
                <a:solidFill>
                  <a:srgbClr val="CF0E30"/>
                </a:solidFill>
                <a:latin typeface="Helvetica" charset="0"/>
                <a:cs typeface="Helvetica" charset="0"/>
              </a:rPr>
              <a:t>Phase</a:t>
            </a:r>
          </a:p>
        </p:txBody>
      </p:sp>
      <p:grpSp>
        <p:nvGrpSpPr>
          <p:cNvPr id="2" name="Group 14"/>
          <p:cNvGrpSpPr>
            <a:grpSpLocks/>
          </p:cNvGrpSpPr>
          <p:nvPr/>
        </p:nvGrpSpPr>
        <p:grpSpPr bwMode="auto">
          <a:xfrm>
            <a:off x="6400800" y="3429000"/>
            <a:ext cx="2006600" cy="614363"/>
            <a:chOff x="6400800" y="3576935"/>
            <a:chExt cx="2006776" cy="614065"/>
          </a:xfrm>
        </p:grpSpPr>
        <p:cxnSp>
          <p:nvCxnSpPr>
            <p:cNvPr id="201736" name="Straight Connector 11"/>
            <p:cNvCxnSpPr>
              <a:cxnSpLocks noChangeShapeType="1"/>
            </p:cNvCxnSpPr>
            <p:nvPr/>
          </p:nvCxnSpPr>
          <p:spPr bwMode="auto">
            <a:xfrm rot="5400000">
              <a:off x="6400800" y="3886200"/>
              <a:ext cx="304800" cy="304800"/>
            </a:xfrm>
            <a:prstGeom prst="line">
              <a:avLst/>
            </a:prstGeom>
            <a:noFill/>
            <a:ln w="28575">
              <a:solidFill>
                <a:srgbClr val="FF0000"/>
              </a:solidFill>
              <a:round/>
              <a:headEnd type="none" w="sm" len="sm"/>
              <a:tailEnd type="stealth" w="lg" len="lg"/>
            </a:ln>
            <a:extLst>
              <a:ext uri="{909E8E84-426E-40dd-AFC4-6F175D3DCCD1}">
                <a14:hiddenFill xmlns:a14="http://schemas.microsoft.com/office/drawing/2010/main">
                  <a:noFill/>
                </a14:hiddenFill>
              </a:ext>
            </a:extLst>
          </p:spPr>
        </p:cxnSp>
        <p:sp>
          <p:nvSpPr>
            <p:cNvPr id="201737" name="TextBox 12"/>
            <p:cNvSpPr txBox="1">
              <a:spLocks noChangeArrowheads="1"/>
            </p:cNvSpPr>
            <p:nvPr/>
          </p:nvSpPr>
          <p:spPr bwMode="auto">
            <a:xfrm>
              <a:off x="6700258" y="3576935"/>
              <a:ext cx="1707318" cy="461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solidFill>
                    <a:srgbClr val="CF0E30"/>
                  </a:solidFill>
                  <a:latin typeface="Helvetica" charset="0"/>
                  <a:cs typeface="Helvetica" charset="0"/>
                </a:rPr>
                <a:t>Lock Point!</a:t>
              </a:r>
            </a:p>
          </p:txBody>
        </p:sp>
      </p:grpSp>
    </p:spTree>
    <p:extLst>
      <p:ext uri="{BB962C8B-B14F-4D97-AF65-F5344CB8AC3E}">
        <p14:creationId xmlns:p14="http://schemas.microsoft.com/office/powerpoint/2010/main" val="375717826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P spid="9" grpId="0"/>
      <p:bldP spid="10"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p:txBody>
          <a:bodyPr/>
          <a:lstStyle/>
          <a:p>
            <a:r>
              <a:rPr lang="en-US">
                <a:latin typeface="Helvetica" charset="0"/>
                <a:ea typeface="ＭＳ Ｐゴシック" charset="0"/>
                <a:cs typeface="Helvetica" charset="0"/>
              </a:rPr>
              <a:t>Two-Phase Locking (2PL)</a:t>
            </a:r>
          </a:p>
        </p:txBody>
      </p:sp>
      <p:sp>
        <p:nvSpPr>
          <p:cNvPr id="3" name="Content Placeholder 2"/>
          <p:cNvSpPr>
            <a:spLocks noGrp="1"/>
          </p:cNvSpPr>
          <p:nvPr>
            <p:ph idx="1"/>
          </p:nvPr>
        </p:nvSpPr>
        <p:spPr/>
        <p:txBody>
          <a:bodyPr/>
          <a:lstStyle/>
          <a:p>
            <a:r>
              <a:rPr lang="en-US">
                <a:latin typeface="Helvetica" charset="0"/>
                <a:ea typeface="ＭＳ Ｐゴシック" charset="0"/>
                <a:cs typeface="Helvetica" charset="0"/>
              </a:rPr>
              <a:t>2PL guarantees conflict serializability</a:t>
            </a:r>
          </a:p>
          <a:p>
            <a:pPr lvl="1">
              <a:buSzPct val="75000"/>
            </a:pPr>
            <a:endParaRPr lang="en-US">
              <a:latin typeface="Helvetica" charset="0"/>
              <a:ea typeface="ＭＳ Ｐゴシック" charset="0"/>
              <a:cs typeface="Helvetica" charset="0"/>
            </a:endParaRPr>
          </a:p>
          <a:p>
            <a:pPr>
              <a:buSzPct val="75000"/>
            </a:pPr>
            <a:r>
              <a:rPr lang="en-US">
                <a:latin typeface="Helvetica" charset="0"/>
                <a:ea typeface="ＭＳ Ｐゴシック" charset="0"/>
                <a:cs typeface="Helvetica" charset="0"/>
              </a:rPr>
              <a:t>Doesn’t allow dependency cycles; Why?</a:t>
            </a:r>
          </a:p>
          <a:p>
            <a:pPr>
              <a:buSzPct val="75000"/>
            </a:pPr>
            <a:r>
              <a:rPr lang="en-US">
                <a:latin typeface="Helvetica" charset="0"/>
                <a:ea typeface="ＭＳ Ｐゴシック" charset="0"/>
                <a:cs typeface="Helvetica" charset="0"/>
              </a:rPr>
              <a:t>Answer: a cyclic dependency cycle leads to deadlock</a:t>
            </a:r>
          </a:p>
          <a:p>
            <a:pPr lvl="1">
              <a:buSzPct val="75000"/>
            </a:pPr>
            <a:r>
              <a:rPr lang="en-US">
                <a:latin typeface="Helvetica" charset="0"/>
                <a:ea typeface="ＭＳ Ｐゴシック" charset="0"/>
                <a:cs typeface="Helvetica" charset="0"/>
              </a:rPr>
              <a:t>Edge from Ti to Tj means that Ti acquires lock first and Tj needs to wait</a:t>
            </a:r>
          </a:p>
          <a:p>
            <a:pPr lvl="1">
              <a:buSzPct val="75000"/>
            </a:pPr>
            <a:r>
              <a:rPr lang="en-US">
                <a:latin typeface="Helvetica" charset="0"/>
                <a:ea typeface="ＭＳ Ｐゴシック" charset="0"/>
                <a:cs typeface="Helvetica" charset="0"/>
              </a:rPr>
              <a:t>Edge from Ti to Tj means that Ti acquires lock first and Tj needs to wait</a:t>
            </a:r>
          </a:p>
          <a:p>
            <a:pPr lvl="1">
              <a:buSzPct val="75000"/>
            </a:pPr>
            <a:r>
              <a:rPr lang="en-US">
                <a:latin typeface="Helvetica" charset="0"/>
                <a:ea typeface="ＭＳ Ｐゴシック" charset="0"/>
                <a:cs typeface="Helvetica" charset="0"/>
              </a:rPr>
              <a:t>Thus, both T1 and Tj wait for each other </a:t>
            </a:r>
            <a:r>
              <a:rPr lang="en-US">
                <a:latin typeface="Helvetica" charset="0"/>
                <a:ea typeface="ＭＳ Ｐゴシック" charset="0"/>
                <a:cs typeface="Helvetica" charset="0"/>
                <a:sym typeface="Wingdings" charset="0"/>
              </a:rPr>
              <a:t> deadlock</a:t>
            </a:r>
            <a:endParaRPr lang="en-US">
              <a:latin typeface="Helvetica" charset="0"/>
              <a:ea typeface="ＭＳ Ｐゴシック" charset="0"/>
              <a:cs typeface="Helvetica" charset="0"/>
            </a:endParaRPr>
          </a:p>
          <a:p>
            <a:pPr lvl="1">
              <a:buSzPct val="75000"/>
              <a:buFontTx/>
              <a:buNone/>
            </a:pPr>
            <a:endParaRPr lang="en-US">
              <a:latin typeface="Helvetica" charset="0"/>
              <a:ea typeface="ＭＳ Ｐゴシック" charset="0"/>
              <a:cs typeface="Helvetica" charset="0"/>
            </a:endParaRPr>
          </a:p>
          <a:p>
            <a:pPr>
              <a:buSzPct val="75000"/>
            </a:pPr>
            <a:r>
              <a:rPr lang="en-US">
                <a:latin typeface="Helvetica" charset="0"/>
                <a:ea typeface="ＭＳ Ｐゴシック" charset="0"/>
                <a:cs typeface="Helvetica" charset="0"/>
              </a:rPr>
              <a:t>Schedule of conflicting transactions is conflict equivalent to a serial schedule ordered by </a:t>
            </a:r>
            <a:r>
              <a:rPr lang="ja-JP" altLang="en-US">
                <a:latin typeface="Helvetica" charset="0"/>
                <a:ea typeface="ＭＳ Ｐゴシック" charset="0"/>
                <a:cs typeface="Helvetica" charset="0"/>
              </a:rPr>
              <a:t>“</a:t>
            </a:r>
            <a:r>
              <a:rPr lang="en-US" altLang="ja-JP">
                <a:latin typeface="Helvetica" charset="0"/>
                <a:ea typeface="ＭＳ Ｐゴシック" charset="0"/>
                <a:cs typeface="Helvetica" charset="0"/>
              </a:rPr>
              <a:t>lock point</a:t>
            </a:r>
            <a:r>
              <a:rPr lang="ja-JP" altLang="en-US">
                <a:latin typeface="Helvetica" charset="0"/>
                <a:ea typeface="ＭＳ Ｐゴシック" charset="0"/>
                <a:cs typeface="Helvetica" charset="0"/>
              </a:rPr>
              <a:t>”</a:t>
            </a:r>
            <a:endParaRPr lang="en-US" altLang="ja-JP">
              <a:latin typeface="Helvetica" charset="0"/>
              <a:ea typeface="ＭＳ Ｐゴシック" charset="0"/>
              <a:cs typeface="Helvetica" charset="0"/>
            </a:endParaRPr>
          </a:p>
          <a:p>
            <a:pPr lvl="1"/>
            <a:endParaRPr lang="en-US">
              <a:latin typeface="Helvetica" charset="0"/>
              <a:ea typeface="ＭＳ Ｐゴシック" charset="0"/>
              <a:cs typeface="Helvetica" charset="0"/>
            </a:endParaRPr>
          </a:p>
        </p:txBody>
      </p:sp>
    </p:spTree>
    <p:extLst>
      <p:ext uri="{BB962C8B-B14F-4D97-AF65-F5344CB8AC3E}">
        <p14:creationId xmlns:p14="http://schemas.microsoft.com/office/powerpoint/2010/main" val="19042790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6"/>
          <p:cNvSpPr>
            <a:spLocks noChangeArrowheads="1"/>
          </p:cNvSpPr>
          <p:nvPr/>
        </p:nvSpPr>
        <p:spPr bwMode="auto">
          <a:xfrm>
            <a:off x="2819400" y="6324600"/>
            <a:ext cx="3200400" cy="533400"/>
          </a:xfrm>
          <a:prstGeom prst="rect">
            <a:avLst/>
          </a:prstGeom>
          <a:solidFill>
            <a:srgbClr val="FFFFFF"/>
          </a:solidFill>
          <a:ln>
            <a:noFill/>
          </a:ln>
          <a:extLst>
            <a:ext uri="{91240B29-F687-4f45-9708-019B960494DF}">
              <a14:hiddenLine xmlns:a14="http://schemas.microsoft.com/office/drawing/2010/main" w="25400">
                <a:solidFill>
                  <a:srgbClr val="000000"/>
                </a:solidFill>
                <a:round/>
                <a:headEnd type="triangle" w="med" len="med"/>
                <a:tailEnd/>
              </a14:hiddenLine>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6866" name="Title 1"/>
          <p:cNvSpPr>
            <a:spLocks noGrp="1"/>
          </p:cNvSpPr>
          <p:nvPr>
            <p:ph type="title"/>
          </p:nvPr>
        </p:nvSpPr>
        <p:spPr>
          <a:xfrm>
            <a:off x="990600" y="-76200"/>
            <a:ext cx="7162800" cy="533400"/>
          </a:xfrm>
        </p:spPr>
        <p:txBody>
          <a:bodyPr/>
          <a:lstStyle/>
          <a:p>
            <a:r>
              <a:rPr lang="en-US">
                <a:latin typeface="Helvetica" charset="0"/>
                <a:ea typeface="ＭＳ Ｐゴシック" charset="0"/>
                <a:cs typeface="ＭＳ Ｐゴシック" charset="0"/>
              </a:rPr>
              <a:t>Review: Page Tables</a:t>
            </a:r>
          </a:p>
        </p:txBody>
      </p:sp>
      <p:sp>
        <p:nvSpPr>
          <p:cNvPr id="36867" name="TextBox 5"/>
          <p:cNvSpPr txBox="1">
            <a:spLocks noChangeArrowheads="1"/>
          </p:cNvSpPr>
          <p:nvPr/>
        </p:nvSpPr>
        <p:spPr bwMode="auto">
          <a:xfrm>
            <a:off x="588963" y="914400"/>
            <a:ext cx="1087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1111 1111</a:t>
            </a:r>
          </a:p>
        </p:txBody>
      </p:sp>
      <p:sp>
        <p:nvSpPr>
          <p:cNvPr id="36868" name="Rectangle 6"/>
          <p:cNvSpPr>
            <a:spLocks noChangeArrowheads="1"/>
          </p:cNvSpPr>
          <p:nvPr/>
        </p:nvSpPr>
        <p:spPr bwMode="auto">
          <a:xfrm>
            <a:off x="1676400" y="1066800"/>
            <a:ext cx="1295400" cy="6096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36869" name="Rectangle 7"/>
          <p:cNvSpPr>
            <a:spLocks noChangeArrowheads="1"/>
          </p:cNvSpPr>
          <p:nvPr/>
        </p:nvSpPr>
        <p:spPr bwMode="auto">
          <a:xfrm>
            <a:off x="1676400" y="30480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9" name="Rectangle 8"/>
          <p:cNvSpPr/>
          <p:nvPr/>
        </p:nvSpPr>
        <p:spPr bwMode="auto">
          <a:xfrm>
            <a:off x="1676400" y="53340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36871" name="Rectangle 9"/>
          <p:cNvSpPr>
            <a:spLocks noChangeArrowheads="1"/>
          </p:cNvSpPr>
          <p:nvPr/>
        </p:nvSpPr>
        <p:spPr bwMode="auto">
          <a:xfrm>
            <a:off x="1676400" y="41148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36872" name="Up Arrow 10"/>
          <p:cNvSpPr>
            <a:spLocks noChangeArrowheads="1"/>
          </p:cNvSpPr>
          <p:nvPr/>
        </p:nvSpPr>
        <p:spPr bwMode="auto">
          <a:xfrm flipH="1">
            <a:off x="2209800" y="27432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6873" name="Up Arrow 11"/>
          <p:cNvSpPr>
            <a:spLocks noChangeArrowheads="1"/>
          </p:cNvSpPr>
          <p:nvPr/>
        </p:nvSpPr>
        <p:spPr bwMode="auto">
          <a:xfrm flipH="1" flipV="1">
            <a:off x="2209800" y="16002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6874" name="Rectangle 12"/>
          <p:cNvSpPr>
            <a:spLocks noChangeArrowheads="1"/>
          </p:cNvSpPr>
          <p:nvPr/>
        </p:nvSpPr>
        <p:spPr bwMode="auto">
          <a:xfrm>
            <a:off x="16764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6875" name="TextBox 13"/>
          <p:cNvSpPr txBox="1">
            <a:spLocks noChangeArrowheads="1"/>
          </p:cNvSpPr>
          <p:nvPr/>
        </p:nvSpPr>
        <p:spPr bwMode="auto">
          <a:xfrm>
            <a:off x="1166813" y="685800"/>
            <a:ext cx="2185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Virtual memory view</a:t>
            </a:r>
          </a:p>
        </p:txBody>
      </p:sp>
      <p:sp>
        <p:nvSpPr>
          <p:cNvPr id="36876" name="Rectangle 14"/>
          <p:cNvSpPr>
            <a:spLocks noChangeArrowheads="1"/>
          </p:cNvSpPr>
          <p:nvPr/>
        </p:nvSpPr>
        <p:spPr bwMode="auto">
          <a:xfrm>
            <a:off x="1676400" y="47244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6877" name="Rectangle 15"/>
          <p:cNvSpPr>
            <a:spLocks noChangeArrowheads="1"/>
          </p:cNvSpPr>
          <p:nvPr/>
        </p:nvSpPr>
        <p:spPr bwMode="auto">
          <a:xfrm>
            <a:off x="1676400" y="35052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6878" name="Rectangle 16"/>
          <p:cNvSpPr>
            <a:spLocks noChangeArrowheads="1"/>
          </p:cNvSpPr>
          <p:nvPr/>
        </p:nvSpPr>
        <p:spPr bwMode="auto">
          <a:xfrm>
            <a:off x="1676400" y="22860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6879" name="TextBox 17"/>
          <p:cNvSpPr txBox="1">
            <a:spLocks noChangeArrowheads="1"/>
          </p:cNvSpPr>
          <p:nvPr/>
        </p:nvSpPr>
        <p:spPr bwMode="auto">
          <a:xfrm>
            <a:off x="533400" y="56816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0000 0</a:t>
            </a:r>
            <a:r>
              <a:rPr lang="en-US" sz="1600">
                <a:solidFill>
                  <a:srgbClr val="2A40E2"/>
                </a:solidFill>
                <a:latin typeface="Helvetica" charset="0"/>
                <a:cs typeface="Helvetica" charset="0"/>
              </a:rPr>
              <a:t>000</a:t>
            </a:r>
          </a:p>
        </p:txBody>
      </p:sp>
      <p:sp>
        <p:nvSpPr>
          <p:cNvPr id="36880" name="TextBox 18"/>
          <p:cNvSpPr txBox="1">
            <a:spLocks noChangeArrowheads="1"/>
          </p:cNvSpPr>
          <p:nvPr/>
        </p:nvSpPr>
        <p:spPr bwMode="auto">
          <a:xfrm>
            <a:off x="533400" y="44958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0100 0</a:t>
            </a:r>
            <a:r>
              <a:rPr lang="en-US" sz="1600">
                <a:solidFill>
                  <a:srgbClr val="2A40E2"/>
                </a:solidFill>
                <a:latin typeface="Helvetica" charset="0"/>
                <a:cs typeface="Helvetica" charset="0"/>
              </a:rPr>
              <a:t>000</a:t>
            </a:r>
          </a:p>
        </p:txBody>
      </p:sp>
      <p:sp>
        <p:nvSpPr>
          <p:cNvPr id="36881" name="TextBox 19"/>
          <p:cNvSpPr txBox="1">
            <a:spLocks noChangeArrowheads="1"/>
          </p:cNvSpPr>
          <p:nvPr/>
        </p:nvSpPr>
        <p:spPr bwMode="auto">
          <a:xfrm>
            <a:off x="533400" y="32766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1000 0</a:t>
            </a:r>
            <a:r>
              <a:rPr lang="en-US" sz="1600">
                <a:solidFill>
                  <a:srgbClr val="2A40E2"/>
                </a:solidFill>
                <a:latin typeface="Helvetica" charset="0"/>
                <a:cs typeface="Helvetica" charset="0"/>
              </a:rPr>
              <a:t>000</a:t>
            </a:r>
          </a:p>
        </p:txBody>
      </p:sp>
      <p:sp>
        <p:nvSpPr>
          <p:cNvPr id="36882" name="TextBox 20"/>
          <p:cNvSpPr txBox="1">
            <a:spLocks noChangeArrowheads="1"/>
          </p:cNvSpPr>
          <p:nvPr/>
        </p:nvSpPr>
        <p:spPr bwMode="auto">
          <a:xfrm>
            <a:off x="544513" y="2024063"/>
            <a:ext cx="114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1100 0</a:t>
            </a:r>
            <a:r>
              <a:rPr lang="en-US" sz="1600">
                <a:solidFill>
                  <a:srgbClr val="2A40E2"/>
                </a:solidFill>
                <a:latin typeface="Helvetica" charset="0"/>
                <a:cs typeface="Helvetica" charset="0"/>
              </a:rPr>
              <a:t>000</a:t>
            </a:r>
          </a:p>
        </p:txBody>
      </p:sp>
      <p:sp>
        <p:nvSpPr>
          <p:cNvPr id="36883" name="Left Brace 22"/>
          <p:cNvSpPr>
            <a:spLocks/>
          </p:cNvSpPr>
          <p:nvPr/>
        </p:nvSpPr>
        <p:spPr bwMode="auto">
          <a:xfrm rot="5400000" flipH="1">
            <a:off x="818356" y="5734844"/>
            <a:ext cx="192088" cy="609600"/>
          </a:xfrm>
          <a:prstGeom prst="leftBrace">
            <a:avLst>
              <a:gd name="adj1" fmla="val 8301"/>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6884" name="TextBox 23"/>
          <p:cNvSpPr txBox="1">
            <a:spLocks noChangeArrowheads="1"/>
          </p:cNvSpPr>
          <p:nvPr/>
        </p:nvSpPr>
        <p:spPr bwMode="auto">
          <a:xfrm>
            <a:off x="482600" y="6062663"/>
            <a:ext cx="81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b="0">
                <a:solidFill>
                  <a:srgbClr val="FF0000"/>
                </a:solidFill>
                <a:latin typeface="Helvetica" charset="0"/>
                <a:cs typeface="Helvetica" charset="0"/>
              </a:rPr>
              <a:t>page #</a:t>
            </a:r>
          </a:p>
        </p:txBody>
      </p:sp>
      <p:sp>
        <p:nvSpPr>
          <p:cNvPr id="36885" name="TextBox 24"/>
          <p:cNvSpPr txBox="1">
            <a:spLocks noChangeArrowheads="1"/>
          </p:cNvSpPr>
          <p:nvPr/>
        </p:nvSpPr>
        <p:spPr bwMode="auto">
          <a:xfrm>
            <a:off x="1162050" y="6062663"/>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FF"/>
                </a:solidFill>
                <a:latin typeface="Helvetica" charset="0"/>
                <a:cs typeface="Helvetica" charset="0"/>
              </a:rPr>
              <a:t>offset</a:t>
            </a:r>
          </a:p>
        </p:txBody>
      </p:sp>
      <p:sp>
        <p:nvSpPr>
          <p:cNvPr id="36886" name="Left Brace 25"/>
          <p:cNvSpPr>
            <a:spLocks/>
          </p:cNvSpPr>
          <p:nvPr/>
        </p:nvSpPr>
        <p:spPr bwMode="auto">
          <a:xfrm rot="5400000" flipH="1">
            <a:off x="1346993" y="5892007"/>
            <a:ext cx="201613" cy="304800"/>
          </a:xfrm>
          <a:prstGeom prst="leftBrace">
            <a:avLst>
              <a:gd name="adj1" fmla="val 8322"/>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6887" name="TextBox 27"/>
          <p:cNvSpPr txBox="1">
            <a:spLocks noChangeArrowheads="1"/>
          </p:cNvSpPr>
          <p:nvPr/>
        </p:nvSpPr>
        <p:spPr bwMode="auto">
          <a:xfrm>
            <a:off x="5943600" y="728663"/>
            <a:ext cx="2378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Physical memory view</a:t>
            </a:r>
          </a:p>
        </p:txBody>
      </p:sp>
      <p:sp>
        <p:nvSpPr>
          <p:cNvPr id="36888" name="Rectangle 28"/>
          <p:cNvSpPr>
            <a:spLocks noChangeArrowheads="1"/>
          </p:cNvSpPr>
          <p:nvPr/>
        </p:nvSpPr>
        <p:spPr bwMode="auto">
          <a:xfrm>
            <a:off x="6492875"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6889" name="Rectangle 29"/>
          <p:cNvSpPr>
            <a:spLocks noChangeArrowheads="1"/>
          </p:cNvSpPr>
          <p:nvPr/>
        </p:nvSpPr>
        <p:spPr bwMode="auto">
          <a:xfrm>
            <a:off x="6492875" y="38100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31" name="Rectangle 30"/>
          <p:cNvSpPr/>
          <p:nvPr/>
        </p:nvSpPr>
        <p:spPr bwMode="auto">
          <a:xfrm>
            <a:off x="6492875" y="50292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32" name="Rectangle 31"/>
          <p:cNvSpPr/>
          <p:nvPr/>
        </p:nvSpPr>
        <p:spPr bwMode="auto">
          <a:xfrm>
            <a:off x="6492875" y="1066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3" name="Rectangle 32"/>
          <p:cNvSpPr/>
          <p:nvPr/>
        </p:nvSpPr>
        <p:spPr bwMode="auto">
          <a:xfrm>
            <a:off x="6492875" y="5638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PT</a:t>
            </a:r>
          </a:p>
        </p:txBody>
      </p:sp>
      <p:sp>
        <p:nvSpPr>
          <p:cNvPr id="34" name="Rectangle 33"/>
          <p:cNvSpPr/>
          <p:nvPr/>
        </p:nvSpPr>
        <p:spPr bwMode="auto">
          <a:xfrm>
            <a:off x="6492875" y="44196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6894" name="Rectangle 35"/>
          <p:cNvSpPr>
            <a:spLocks noChangeArrowheads="1"/>
          </p:cNvSpPr>
          <p:nvPr/>
        </p:nvSpPr>
        <p:spPr bwMode="auto">
          <a:xfrm>
            <a:off x="6492875" y="33528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38" name="Rectangle 37"/>
          <p:cNvSpPr/>
          <p:nvPr/>
        </p:nvSpPr>
        <p:spPr bwMode="auto">
          <a:xfrm>
            <a:off x="6492875" y="27432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6896" name="Rectangle 39"/>
          <p:cNvSpPr>
            <a:spLocks noChangeArrowheads="1"/>
          </p:cNvSpPr>
          <p:nvPr/>
        </p:nvSpPr>
        <p:spPr bwMode="auto">
          <a:xfrm>
            <a:off x="6492875" y="13716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42" name="Rectangle 41"/>
          <p:cNvSpPr/>
          <p:nvPr/>
        </p:nvSpPr>
        <p:spPr bwMode="auto">
          <a:xfrm>
            <a:off x="6492875" y="1828800"/>
            <a:ext cx="1295400" cy="4572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6898" name="TextBox 42"/>
          <p:cNvSpPr txBox="1">
            <a:spLocks noChangeArrowheads="1"/>
          </p:cNvSpPr>
          <p:nvPr/>
        </p:nvSpPr>
        <p:spPr bwMode="auto">
          <a:xfrm>
            <a:off x="7761288" y="56816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0000 0000</a:t>
            </a:r>
          </a:p>
        </p:txBody>
      </p:sp>
      <p:sp>
        <p:nvSpPr>
          <p:cNvPr id="36899" name="TextBox 43"/>
          <p:cNvSpPr txBox="1">
            <a:spLocks noChangeArrowheads="1"/>
          </p:cNvSpPr>
          <p:nvPr/>
        </p:nvSpPr>
        <p:spPr bwMode="auto">
          <a:xfrm>
            <a:off x="7761288" y="53768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0001 0000</a:t>
            </a:r>
          </a:p>
        </p:txBody>
      </p:sp>
      <p:sp>
        <p:nvSpPr>
          <p:cNvPr id="36900" name="TextBox 44"/>
          <p:cNvSpPr txBox="1">
            <a:spLocks noChangeArrowheads="1"/>
          </p:cNvSpPr>
          <p:nvPr/>
        </p:nvSpPr>
        <p:spPr bwMode="auto">
          <a:xfrm>
            <a:off x="7772400" y="4114800"/>
            <a:ext cx="1039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0101 000</a:t>
            </a:r>
          </a:p>
        </p:txBody>
      </p:sp>
      <p:sp>
        <p:nvSpPr>
          <p:cNvPr id="36901" name="TextBox 45"/>
          <p:cNvSpPr txBox="1">
            <a:spLocks noChangeArrowheads="1"/>
          </p:cNvSpPr>
          <p:nvPr/>
        </p:nvSpPr>
        <p:spPr bwMode="auto">
          <a:xfrm>
            <a:off x="7794625" y="3548063"/>
            <a:ext cx="1017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0111 000</a:t>
            </a:r>
          </a:p>
        </p:txBody>
      </p:sp>
      <p:sp>
        <p:nvSpPr>
          <p:cNvPr id="36902" name="TextBox 46"/>
          <p:cNvSpPr txBox="1">
            <a:spLocks noChangeArrowheads="1"/>
          </p:cNvSpPr>
          <p:nvPr/>
        </p:nvSpPr>
        <p:spPr bwMode="auto">
          <a:xfrm>
            <a:off x="7696200" y="1414463"/>
            <a:ext cx="1131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1110 0000</a:t>
            </a:r>
          </a:p>
        </p:txBody>
      </p:sp>
      <p:sp>
        <p:nvSpPr>
          <p:cNvPr id="48" name="Rectangle 47"/>
          <p:cNvSpPr/>
          <p:nvPr/>
        </p:nvSpPr>
        <p:spPr bwMode="auto">
          <a:xfrm>
            <a:off x="1676400"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9" name="Rectangle 48"/>
          <p:cNvSpPr/>
          <p:nvPr/>
        </p:nvSpPr>
        <p:spPr bwMode="auto">
          <a:xfrm>
            <a:off x="1676400"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0" name="Rectangle 49"/>
          <p:cNvSpPr/>
          <p:nvPr/>
        </p:nvSpPr>
        <p:spPr bwMode="auto">
          <a:xfrm>
            <a:off x="1676400"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1" name="Rectangle 50"/>
          <p:cNvSpPr/>
          <p:nvPr/>
        </p:nvSpPr>
        <p:spPr bwMode="auto">
          <a:xfrm>
            <a:off x="1676400"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7" name="Rectangle 56"/>
          <p:cNvSpPr/>
          <p:nvPr/>
        </p:nvSpPr>
        <p:spPr bwMode="auto">
          <a:xfrm>
            <a:off x="1676400"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8" name="Rectangle 57"/>
          <p:cNvSpPr/>
          <p:nvPr/>
        </p:nvSpPr>
        <p:spPr bwMode="auto">
          <a:xfrm>
            <a:off x="1676400"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9" name="Rectangle 58"/>
          <p:cNvSpPr/>
          <p:nvPr/>
        </p:nvSpPr>
        <p:spPr bwMode="auto">
          <a:xfrm>
            <a:off x="1676400"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0" name="Rectangle 59"/>
          <p:cNvSpPr/>
          <p:nvPr/>
        </p:nvSpPr>
        <p:spPr bwMode="auto">
          <a:xfrm>
            <a:off x="1676400"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1" name="Rectangle 60"/>
          <p:cNvSpPr/>
          <p:nvPr/>
        </p:nvSpPr>
        <p:spPr bwMode="auto">
          <a:xfrm>
            <a:off x="1676400"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2" name="Rectangle 61"/>
          <p:cNvSpPr/>
          <p:nvPr/>
        </p:nvSpPr>
        <p:spPr bwMode="auto">
          <a:xfrm>
            <a:off x="1676400"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3" name="Rectangle 62"/>
          <p:cNvSpPr/>
          <p:nvPr/>
        </p:nvSpPr>
        <p:spPr bwMode="auto">
          <a:xfrm>
            <a:off x="1676400"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4" name="Rectangle 63"/>
          <p:cNvSpPr/>
          <p:nvPr/>
        </p:nvSpPr>
        <p:spPr bwMode="auto">
          <a:xfrm>
            <a:off x="1676400"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5" name="Rectangle 64"/>
          <p:cNvSpPr/>
          <p:nvPr/>
        </p:nvSpPr>
        <p:spPr bwMode="auto">
          <a:xfrm>
            <a:off x="1676400"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6" name="Rectangle 65"/>
          <p:cNvSpPr/>
          <p:nvPr/>
        </p:nvSpPr>
        <p:spPr bwMode="auto">
          <a:xfrm>
            <a:off x="1676400"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7" name="Rectangle 66"/>
          <p:cNvSpPr/>
          <p:nvPr/>
        </p:nvSpPr>
        <p:spPr bwMode="auto">
          <a:xfrm>
            <a:off x="1676400"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8" name="Rectangle 67"/>
          <p:cNvSpPr/>
          <p:nvPr/>
        </p:nvSpPr>
        <p:spPr bwMode="auto">
          <a:xfrm>
            <a:off x="1676400"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9" name="Rectangle 68"/>
          <p:cNvSpPr/>
          <p:nvPr/>
        </p:nvSpPr>
        <p:spPr bwMode="auto">
          <a:xfrm>
            <a:off x="1676400"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0" name="Rectangle 69"/>
          <p:cNvSpPr/>
          <p:nvPr/>
        </p:nvSpPr>
        <p:spPr bwMode="auto">
          <a:xfrm>
            <a:off x="1676400"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1" name="Rectangle 70"/>
          <p:cNvSpPr/>
          <p:nvPr/>
        </p:nvSpPr>
        <p:spPr bwMode="auto">
          <a:xfrm>
            <a:off x="1676400"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2" name="Rectangle 71"/>
          <p:cNvSpPr/>
          <p:nvPr/>
        </p:nvSpPr>
        <p:spPr bwMode="auto">
          <a:xfrm>
            <a:off x="1676400"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3" name="Rectangle 72"/>
          <p:cNvSpPr/>
          <p:nvPr/>
        </p:nvSpPr>
        <p:spPr bwMode="auto">
          <a:xfrm>
            <a:off x="1676400"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4" name="Rectangle 73"/>
          <p:cNvSpPr/>
          <p:nvPr/>
        </p:nvSpPr>
        <p:spPr bwMode="auto">
          <a:xfrm>
            <a:off x="1676400"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5" name="Rectangle 74"/>
          <p:cNvSpPr/>
          <p:nvPr/>
        </p:nvSpPr>
        <p:spPr bwMode="auto">
          <a:xfrm>
            <a:off x="1676400"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6" name="Rectangle 75"/>
          <p:cNvSpPr/>
          <p:nvPr/>
        </p:nvSpPr>
        <p:spPr bwMode="auto">
          <a:xfrm>
            <a:off x="1676400"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7" name="Rectangle 76"/>
          <p:cNvSpPr/>
          <p:nvPr/>
        </p:nvSpPr>
        <p:spPr bwMode="auto">
          <a:xfrm>
            <a:off x="1676400"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8" name="Rectangle 77"/>
          <p:cNvSpPr/>
          <p:nvPr/>
        </p:nvSpPr>
        <p:spPr bwMode="auto">
          <a:xfrm>
            <a:off x="1676400"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9" name="Rectangle 78"/>
          <p:cNvSpPr/>
          <p:nvPr/>
        </p:nvSpPr>
        <p:spPr bwMode="auto">
          <a:xfrm>
            <a:off x="1676400"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0" name="Rectangle 79"/>
          <p:cNvSpPr/>
          <p:nvPr/>
        </p:nvSpPr>
        <p:spPr bwMode="auto">
          <a:xfrm>
            <a:off x="1676400"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1" name="Rectangle 80"/>
          <p:cNvSpPr/>
          <p:nvPr/>
        </p:nvSpPr>
        <p:spPr bwMode="auto">
          <a:xfrm>
            <a:off x="1676400"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2" name="Rectangle 81"/>
          <p:cNvSpPr/>
          <p:nvPr/>
        </p:nvSpPr>
        <p:spPr bwMode="auto">
          <a:xfrm>
            <a:off x="1676400"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3" name="Rectangle 82"/>
          <p:cNvSpPr/>
          <p:nvPr/>
        </p:nvSpPr>
        <p:spPr bwMode="auto">
          <a:xfrm>
            <a:off x="1676400"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4" name="Rectangle 83"/>
          <p:cNvSpPr/>
          <p:nvPr/>
        </p:nvSpPr>
        <p:spPr bwMode="auto">
          <a:xfrm>
            <a:off x="1676400"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3" name="Rectangle 102"/>
          <p:cNvSpPr/>
          <p:nvPr/>
        </p:nvSpPr>
        <p:spPr bwMode="auto">
          <a:xfrm>
            <a:off x="6492875"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4" name="Rectangle 103"/>
          <p:cNvSpPr/>
          <p:nvPr/>
        </p:nvSpPr>
        <p:spPr bwMode="auto">
          <a:xfrm>
            <a:off x="6492875"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5" name="Rectangle 104"/>
          <p:cNvSpPr/>
          <p:nvPr/>
        </p:nvSpPr>
        <p:spPr bwMode="auto">
          <a:xfrm>
            <a:off x="6492875"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6" name="Rectangle 105"/>
          <p:cNvSpPr/>
          <p:nvPr/>
        </p:nvSpPr>
        <p:spPr bwMode="auto">
          <a:xfrm>
            <a:off x="6492875"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7" name="Rectangle 106"/>
          <p:cNvSpPr/>
          <p:nvPr/>
        </p:nvSpPr>
        <p:spPr bwMode="auto">
          <a:xfrm>
            <a:off x="6492875"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8" name="Rectangle 107"/>
          <p:cNvSpPr/>
          <p:nvPr/>
        </p:nvSpPr>
        <p:spPr bwMode="auto">
          <a:xfrm>
            <a:off x="6492875"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9" name="Rectangle 108"/>
          <p:cNvSpPr/>
          <p:nvPr/>
        </p:nvSpPr>
        <p:spPr bwMode="auto">
          <a:xfrm>
            <a:off x="6492875"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0" name="Rectangle 109"/>
          <p:cNvSpPr/>
          <p:nvPr/>
        </p:nvSpPr>
        <p:spPr bwMode="auto">
          <a:xfrm>
            <a:off x="6492875"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1" name="Rectangle 110"/>
          <p:cNvSpPr/>
          <p:nvPr/>
        </p:nvSpPr>
        <p:spPr bwMode="auto">
          <a:xfrm>
            <a:off x="6492875"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2" name="Rectangle 111"/>
          <p:cNvSpPr/>
          <p:nvPr/>
        </p:nvSpPr>
        <p:spPr bwMode="auto">
          <a:xfrm>
            <a:off x="6492875"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3" name="Rectangle 112"/>
          <p:cNvSpPr/>
          <p:nvPr/>
        </p:nvSpPr>
        <p:spPr bwMode="auto">
          <a:xfrm>
            <a:off x="6492875"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4" name="Rectangle 113"/>
          <p:cNvSpPr/>
          <p:nvPr/>
        </p:nvSpPr>
        <p:spPr bwMode="auto">
          <a:xfrm>
            <a:off x="6492875"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5" name="Rectangle 114"/>
          <p:cNvSpPr/>
          <p:nvPr/>
        </p:nvSpPr>
        <p:spPr bwMode="auto">
          <a:xfrm>
            <a:off x="6492875"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6" name="Rectangle 115"/>
          <p:cNvSpPr/>
          <p:nvPr/>
        </p:nvSpPr>
        <p:spPr bwMode="auto">
          <a:xfrm>
            <a:off x="6492875"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7" name="Rectangle 116"/>
          <p:cNvSpPr/>
          <p:nvPr/>
        </p:nvSpPr>
        <p:spPr bwMode="auto">
          <a:xfrm>
            <a:off x="6492875"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8" name="Rectangle 117"/>
          <p:cNvSpPr/>
          <p:nvPr/>
        </p:nvSpPr>
        <p:spPr bwMode="auto">
          <a:xfrm>
            <a:off x="6492875"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9" name="Rectangle 118"/>
          <p:cNvSpPr/>
          <p:nvPr/>
        </p:nvSpPr>
        <p:spPr bwMode="auto">
          <a:xfrm>
            <a:off x="6492875"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0" name="Rectangle 119"/>
          <p:cNvSpPr/>
          <p:nvPr/>
        </p:nvSpPr>
        <p:spPr bwMode="auto">
          <a:xfrm>
            <a:off x="6492875"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1" name="Rectangle 120"/>
          <p:cNvSpPr/>
          <p:nvPr/>
        </p:nvSpPr>
        <p:spPr bwMode="auto">
          <a:xfrm>
            <a:off x="6492875"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2" name="Rectangle 121"/>
          <p:cNvSpPr/>
          <p:nvPr/>
        </p:nvSpPr>
        <p:spPr bwMode="auto">
          <a:xfrm>
            <a:off x="6492875"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3" name="Rectangle 122"/>
          <p:cNvSpPr/>
          <p:nvPr/>
        </p:nvSpPr>
        <p:spPr bwMode="auto">
          <a:xfrm>
            <a:off x="6492875"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4" name="Rectangle 123"/>
          <p:cNvSpPr/>
          <p:nvPr/>
        </p:nvSpPr>
        <p:spPr bwMode="auto">
          <a:xfrm>
            <a:off x="6492875"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5" name="Rectangle 124"/>
          <p:cNvSpPr/>
          <p:nvPr/>
        </p:nvSpPr>
        <p:spPr bwMode="auto">
          <a:xfrm>
            <a:off x="6492875"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6" name="Rectangle 125"/>
          <p:cNvSpPr/>
          <p:nvPr/>
        </p:nvSpPr>
        <p:spPr bwMode="auto">
          <a:xfrm>
            <a:off x="6492875"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7" name="Rectangle 126"/>
          <p:cNvSpPr/>
          <p:nvPr/>
        </p:nvSpPr>
        <p:spPr bwMode="auto">
          <a:xfrm>
            <a:off x="6492875"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8" name="Rectangle 127"/>
          <p:cNvSpPr/>
          <p:nvPr/>
        </p:nvSpPr>
        <p:spPr bwMode="auto">
          <a:xfrm>
            <a:off x="6492875"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9" name="Rectangle 128"/>
          <p:cNvSpPr/>
          <p:nvPr/>
        </p:nvSpPr>
        <p:spPr bwMode="auto">
          <a:xfrm>
            <a:off x="6492875"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0" name="Rectangle 129"/>
          <p:cNvSpPr/>
          <p:nvPr/>
        </p:nvSpPr>
        <p:spPr bwMode="auto">
          <a:xfrm>
            <a:off x="6492875"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1" name="Rectangle 130"/>
          <p:cNvSpPr/>
          <p:nvPr/>
        </p:nvSpPr>
        <p:spPr bwMode="auto">
          <a:xfrm>
            <a:off x="6492875"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2" name="Rectangle 131"/>
          <p:cNvSpPr/>
          <p:nvPr/>
        </p:nvSpPr>
        <p:spPr bwMode="auto">
          <a:xfrm>
            <a:off x="6492875"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3" name="Rectangle 132"/>
          <p:cNvSpPr/>
          <p:nvPr/>
        </p:nvSpPr>
        <p:spPr bwMode="auto">
          <a:xfrm>
            <a:off x="6492875"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4" name="Rectangle 133"/>
          <p:cNvSpPr/>
          <p:nvPr/>
        </p:nvSpPr>
        <p:spPr bwMode="auto">
          <a:xfrm>
            <a:off x="6492875"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grpSp>
        <p:nvGrpSpPr>
          <p:cNvPr id="36967" name="Group 134"/>
          <p:cNvGrpSpPr>
            <a:grpSpLocks/>
          </p:cNvGrpSpPr>
          <p:nvPr/>
        </p:nvGrpSpPr>
        <p:grpSpPr bwMode="auto">
          <a:xfrm>
            <a:off x="4187825" y="838200"/>
            <a:ext cx="1168400" cy="6002338"/>
            <a:chOff x="4188007" y="838200"/>
            <a:chExt cx="1168785" cy="6001641"/>
          </a:xfrm>
        </p:grpSpPr>
        <p:sp>
          <p:nvSpPr>
            <p:cNvPr id="36997" name="TextBox 136"/>
            <p:cNvSpPr txBox="1">
              <a:spLocks noChangeArrowheads="1"/>
            </p:cNvSpPr>
            <p:nvPr/>
          </p:nvSpPr>
          <p:spPr bwMode="auto">
            <a:xfrm>
              <a:off x="4188007" y="838200"/>
              <a:ext cx="1168785" cy="600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0000"/>
                  </a:solidFill>
                  <a:latin typeface="Helvetica" charset="0"/>
                  <a:cs typeface="Helvetica" charset="0"/>
                </a:rPr>
                <a:t>11111   11101</a:t>
              </a:r>
            </a:p>
            <a:p>
              <a:pPr defTabSz="914400" eaLnBrk="1" fontAlgn="base" hangingPunct="1">
                <a:spcBef>
                  <a:spcPct val="0"/>
                </a:spcBef>
                <a:spcAft>
                  <a:spcPct val="0"/>
                </a:spcAft>
              </a:pPr>
              <a:r>
                <a:rPr lang="en-US" sz="1200">
                  <a:solidFill>
                    <a:srgbClr val="000000"/>
                  </a:solidFill>
                  <a:latin typeface="Helvetica" charset="0"/>
                  <a:cs typeface="Helvetica" charset="0"/>
                </a:rPr>
                <a:t>11110   11100</a:t>
              </a:r>
            </a:p>
            <a:p>
              <a:pPr defTabSz="914400" eaLnBrk="1" fontAlgn="base" hangingPunct="1">
                <a:spcBef>
                  <a:spcPct val="0"/>
                </a:spcBef>
                <a:spcAft>
                  <a:spcPct val="0"/>
                </a:spcAft>
              </a:pPr>
              <a:r>
                <a:rPr lang="en-US" sz="1200">
                  <a:solidFill>
                    <a:srgbClr val="000000"/>
                  </a:solidFill>
                  <a:latin typeface="Helvetica" charset="0"/>
                  <a:cs typeface="Helvetica" charset="0"/>
                </a:rPr>
                <a:t>11101     null   </a:t>
              </a:r>
            </a:p>
            <a:p>
              <a:pPr defTabSz="914400" eaLnBrk="1" fontAlgn="base" hangingPunct="1">
                <a:spcBef>
                  <a:spcPct val="0"/>
                </a:spcBef>
                <a:spcAft>
                  <a:spcPct val="0"/>
                </a:spcAft>
              </a:pPr>
              <a:r>
                <a:rPr lang="en-US" sz="1200">
                  <a:solidFill>
                    <a:srgbClr val="000000"/>
                  </a:solidFill>
                  <a:latin typeface="Helvetica" charset="0"/>
                  <a:cs typeface="Helvetica" charset="0"/>
                </a:rPr>
                <a:t>11100     null   </a:t>
              </a:r>
            </a:p>
            <a:p>
              <a:pPr defTabSz="914400" eaLnBrk="1" fontAlgn="base" hangingPunct="1">
                <a:spcBef>
                  <a:spcPct val="0"/>
                </a:spcBef>
                <a:spcAft>
                  <a:spcPct val="0"/>
                </a:spcAft>
              </a:pPr>
              <a:r>
                <a:rPr lang="en-US" sz="1200">
                  <a:solidFill>
                    <a:srgbClr val="000000"/>
                  </a:solidFill>
                  <a:latin typeface="Helvetica" charset="0"/>
                  <a:cs typeface="Helvetica" charset="0"/>
                </a:rPr>
                <a:t>11011     null</a:t>
              </a:r>
            </a:p>
            <a:p>
              <a:pPr defTabSz="914400" eaLnBrk="1" fontAlgn="base" hangingPunct="1">
                <a:spcBef>
                  <a:spcPct val="0"/>
                </a:spcBef>
                <a:spcAft>
                  <a:spcPct val="0"/>
                </a:spcAft>
              </a:pPr>
              <a:r>
                <a:rPr lang="en-US" sz="1200">
                  <a:solidFill>
                    <a:srgbClr val="000000"/>
                  </a:solidFill>
                  <a:latin typeface="Helvetica" charset="0"/>
                  <a:cs typeface="Helvetica" charset="0"/>
                </a:rPr>
                <a:t>11010     null</a:t>
              </a:r>
            </a:p>
            <a:p>
              <a:pPr defTabSz="914400" eaLnBrk="1" fontAlgn="base" hangingPunct="1">
                <a:spcBef>
                  <a:spcPct val="0"/>
                </a:spcBef>
                <a:spcAft>
                  <a:spcPct val="0"/>
                </a:spcAft>
              </a:pPr>
              <a:r>
                <a:rPr lang="en-US" sz="1200">
                  <a:solidFill>
                    <a:srgbClr val="000000"/>
                  </a:solidFill>
                  <a:latin typeface="Helvetica" charset="0"/>
                  <a:cs typeface="Helvetica" charset="0"/>
                </a:rPr>
                <a:t>11001     null</a:t>
              </a:r>
            </a:p>
            <a:p>
              <a:pPr defTabSz="914400" eaLnBrk="1" fontAlgn="base" hangingPunct="1">
                <a:spcBef>
                  <a:spcPct val="0"/>
                </a:spcBef>
                <a:spcAft>
                  <a:spcPct val="0"/>
                </a:spcAft>
              </a:pPr>
              <a:r>
                <a:rPr lang="en-US" sz="1200">
                  <a:solidFill>
                    <a:srgbClr val="000000"/>
                  </a:solidFill>
                  <a:latin typeface="Helvetica" charset="0"/>
                  <a:cs typeface="Helvetica" charset="0"/>
                </a:rPr>
                <a:t>11000     null</a:t>
              </a:r>
            </a:p>
            <a:p>
              <a:pPr defTabSz="914400" eaLnBrk="1" fontAlgn="base" hangingPunct="1">
                <a:spcBef>
                  <a:spcPct val="0"/>
                </a:spcBef>
                <a:spcAft>
                  <a:spcPct val="0"/>
                </a:spcAft>
              </a:pPr>
              <a:r>
                <a:rPr lang="en-US" sz="1200">
                  <a:solidFill>
                    <a:srgbClr val="000000"/>
                  </a:solidFill>
                  <a:latin typeface="Helvetica" charset="0"/>
                  <a:cs typeface="Helvetica" charset="0"/>
                </a:rPr>
                <a:t>10111     null</a:t>
              </a:r>
            </a:p>
            <a:p>
              <a:pPr defTabSz="914400" eaLnBrk="1" fontAlgn="base" hangingPunct="1">
                <a:spcBef>
                  <a:spcPct val="0"/>
                </a:spcBef>
                <a:spcAft>
                  <a:spcPct val="0"/>
                </a:spcAft>
              </a:pPr>
              <a:r>
                <a:rPr lang="en-US" sz="1200">
                  <a:solidFill>
                    <a:srgbClr val="000000"/>
                  </a:solidFill>
                  <a:latin typeface="Helvetica" charset="0"/>
                  <a:cs typeface="Helvetica" charset="0"/>
                </a:rPr>
                <a:t>10110     null</a:t>
              </a:r>
            </a:p>
            <a:p>
              <a:pPr defTabSz="914400" eaLnBrk="1" fontAlgn="base" hangingPunct="1">
                <a:spcBef>
                  <a:spcPct val="0"/>
                </a:spcBef>
                <a:spcAft>
                  <a:spcPct val="0"/>
                </a:spcAft>
              </a:pPr>
              <a:r>
                <a:rPr lang="en-US" sz="1200">
                  <a:solidFill>
                    <a:srgbClr val="000000"/>
                  </a:solidFill>
                  <a:latin typeface="Helvetica" charset="0"/>
                  <a:cs typeface="Helvetica" charset="0"/>
                </a:rPr>
                <a:t>10101     null</a:t>
              </a:r>
            </a:p>
            <a:p>
              <a:pPr defTabSz="914400" eaLnBrk="1" fontAlgn="base" hangingPunct="1">
                <a:spcBef>
                  <a:spcPct val="0"/>
                </a:spcBef>
                <a:spcAft>
                  <a:spcPct val="0"/>
                </a:spcAft>
              </a:pPr>
              <a:r>
                <a:rPr lang="en-US" sz="1200">
                  <a:solidFill>
                    <a:srgbClr val="000000"/>
                  </a:solidFill>
                  <a:latin typeface="Helvetica" charset="0"/>
                  <a:cs typeface="Helvetica" charset="0"/>
                </a:rPr>
                <a:t>10100     null</a:t>
              </a:r>
            </a:p>
            <a:p>
              <a:pPr defTabSz="914400" eaLnBrk="1" fontAlgn="base" hangingPunct="1">
                <a:spcBef>
                  <a:spcPct val="0"/>
                </a:spcBef>
                <a:spcAft>
                  <a:spcPct val="0"/>
                </a:spcAft>
              </a:pPr>
              <a:r>
                <a:rPr lang="en-US" sz="1200">
                  <a:solidFill>
                    <a:srgbClr val="000000"/>
                  </a:solidFill>
                  <a:latin typeface="Helvetica" charset="0"/>
                  <a:cs typeface="Helvetica" charset="0"/>
                </a:rPr>
                <a:t>10011     null</a:t>
              </a:r>
            </a:p>
            <a:p>
              <a:pPr defTabSz="914400" eaLnBrk="1" fontAlgn="base" hangingPunct="1">
                <a:spcBef>
                  <a:spcPct val="0"/>
                </a:spcBef>
                <a:spcAft>
                  <a:spcPct val="0"/>
                </a:spcAft>
              </a:pPr>
              <a:r>
                <a:rPr lang="en-US" sz="1200">
                  <a:solidFill>
                    <a:srgbClr val="000000"/>
                  </a:solidFill>
                  <a:latin typeface="Helvetica" charset="0"/>
                  <a:cs typeface="Helvetica" charset="0"/>
                </a:rPr>
                <a:t>10010   10000</a:t>
              </a:r>
            </a:p>
            <a:p>
              <a:pPr defTabSz="914400" eaLnBrk="1" fontAlgn="base" hangingPunct="1">
                <a:spcBef>
                  <a:spcPct val="0"/>
                </a:spcBef>
                <a:spcAft>
                  <a:spcPct val="0"/>
                </a:spcAft>
              </a:pPr>
              <a:r>
                <a:rPr lang="en-US" sz="1200">
                  <a:solidFill>
                    <a:srgbClr val="000000"/>
                  </a:solidFill>
                  <a:latin typeface="Helvetica" charset="0"/>
                  <a:cs typeface="Helvetica" charset="0"/>
                </a:rPr>
                <a:t>10001   01111</a:t>
              </a:r>
            </a:p>
            <a:p>
              <a:pPr defTabSz="914400" eaLnBrk="1" fontAlgn="base" hangingPunct="1">
                <a:spcBef>
                  <a:spcPct val="0"/>
                </a:spcBef>
                <a:spcAft>
                  <a:spcPct val="0"/>
                </a:spcAft>
              </a:pPr>
              <a:r>
                <a:rPr lang="en-US" sz="1200">
                  <a:solidFill>
                    <a:srgbClr val="000000"/>
                  </a:solidFill>
                  <a:latin typeface="Helvetica" charset="0"/>
                  <a:cs typeface="Helvetica" charset="0"/>
                </a:rPr>
                <a:t>10000   01110</a:t>
              </a:r>
            </a:p>
            <a:p>
              <a:pPr defTabSz="914400" eaLnBrk="1" fontAlgn="base" hangingPunct="1">
                <a:spcBef>
                  <a:spcPct val="0"/>
                </a:spcBef>
                <a:spcAft>
                  <a:spcPct val="0"/>
                </a:spcAft>
              </a:pPr>
              <a:r>
                <a:rPr lang="en-US" sz="1200">
                  <a:solidFill>
                    <a:srgbClr val="000000"/>
                  </a:solidFill>
                  <a:latin typeface="Helvetica" charset="0"/>
                  <a:cs typeface="Helvetica" charset="0"/>
                </a:rPr>
                <a:t>01111     null</a:t>
              </a:r>
            </a:p>
            <a:p>
              <a:pPr defTabSz="914400" eaLnBrk="1" fontAlgn="base" hangingPunct="1">
                <a:spcBef>
                  <a:spcPct val="0"/>
                </a:spcBef>
                <a:spcAft>
                  <a:spcPct val="0"/>
                </a:spcAft>
              </a:pPr>
              <a:r>
                <a:rPr lang="en-US" sz="1200">
                  <a:solidFill>
                    <a:srgbClr val="000000"/>
                  </a:solidFill>
                  <a:latin typeface="Helvetica" charset="0"/>
                  <a:cs typeface="Helvetica" charset="0"/>
                </a:rPr>
                <a:t>01110     null      </a:t>
              </a:r>
            </a:p>
            <a:p>
              <a:pPr defTabSz="914400" eaLnBrk="1" fontAlgn="base" hangingPunct="1">
                <a:spcBef>
                  <a:spcPct val="0"/>
                </a:spcBef>
                <a:spcAft>
                  <a:spcPct val="0"/>
                </a:spcAft>
              </a:pPr>
              <a:r>
                <a:rPr lang="en-US" sz="1200">
                  <a:solidFill>
                    <a:srgbClr val="000000"/>
                  </a:solidFill>
                  <a:latin typeface="Helvetica" charset="0"/>
                  <a:cs typeface="Helvetica" charset="0"/>
                </a:rPr>
                <a:t>01101     null</a:t>
              </a:r>
            </a:p>
            <a:p>
              <a:pPr defTabSz="914400" eaLnBrk="1" fontAlgn="base" hangingPunct="1">
                <a:spcBef>
                  <a:spcPct val="0"/>
                </a:spcBef>
                <a:spcAft>
                  <a:spcPct val="0"/>
                </a:spcAft>
              </a:pPr>
              <a:r>
                <a:rPr lang="en-US" sz="1200">
                  <a:solidFill>
                    <a:srgbClr val="000000"/>
                  </a:solidFill>
                  <a:latin typeface="Helvetica" charset="0"/>
                  <a:cs typeface="Helvetica" charset="0"/>
                </a:rPr>
                <a:t>01100     null</a:t>
              </a:r>
            </a:p>
            <a:p>
              <a:pPr defTabSz="914400" eaLnBrk="1" fontAlgn="base" hangingPunct="1">
                <a:spcBef>
                  <a:spcPct val="0"/>
                </a:spcBef>
                <a:spcAft>
                  <a:spcPct val="0"/>
                </a:spcAft>
              </a:pPr>
              <a:r>
                <a:rPr lang="en-US" sz="1200">
                  <a:solidFill>
                    <a:srgbClr val="000000"/>
                  </a:solidFill>
                  <a:latin typeface="Helvetica" charset="0"/>
                  <a:cs typeface="Helvetica" charset="0"/>
                </a:rPr>
                <a:t>01011   01101 </a:t>
              </a:r>
            </a:p>
            <a:p>
              <a:pPr defTabSz="914400" eaLnBrk="1" fontAlgn="base" hangingPunct="1">
                <a:spcBef>
                  <a:spcPct val="0"/>
                </a:spcBef>
                <a:spcAft>
                  <a:spcPct val="0"/>
                </a:spcAft>
              </a:pPr>
              <a:r>
                <a:rPr lang="en-US" sz="1200">
                  <a:solidFill>
                    <a:srgbClr val="000000"/>
                  </a:solidFill>
                  <a:latin typeface="Helvetica" charset="0"/>
                  <a:cs typeface="Helvetica" charset="0"/>
                </a:rPr>
                <a:t>01010   01100 </a:t>
              </a:r>
            </a:p>
            <a:p>
              <a:pPr defTabSz="914400" eaLnBrk="1" fontAlgn="base" hangingPunct="1">
                <a:spcBef>
                  <a:spcPct val="0"/>
                </a:spcBef>
                <a:spcAft>
                  <a:spcPct val="0"/>
                </a:spcAft>
              </a:pPr>
              <a:r>
                <a:rPr lang="en-US" sz="1200">
                  <a:solidFill>
                    <a:srgbClr val="000000"/>
                  </a:solidFill>
                  <a:latin typeface="Helvetica" charset="0"/>
                  <a:cs typeface="Helvetica" charset="0"/>
                </a:rPr>
                <a:t>01001   01011</a:t>
              </a:r>
            </a:p>
            <a:p>
              <a:pPr defTabSz="914400" eaLnBrk="1" fontAlgn="base" hangingPunct="1">
                <a:spcBef>
                  <a:spcPct val="0"/>
                </a:spcBef>
                <a:spcAft>
                  <a:spcPct val="0"/>
                </a:spcAft>
              </a:pPr>
              <a:r>
                <a:rPr lang="en-US" sz="1200">
                  <a:solidFill>
                    <a:srgbClr val="000000"/>
                  </a:solidFill>
                  <a:latin typeface="Helvetica" charset="0"/>
                  <a:cs typeface="Helvetica" charset="0"/>
                </a:rPr>
                <a:t>01000   01010</a:t>
              </a:r>
            </a:p>
            <a:p>
              <a:pPr defTabSz="914400" eaLnBrk="1" fontAlgn="base" hangingPunct="1">
                <a:spcBef>
                  <a:spcPct val="0"/>
                </a:spcBef>
                <a:spcAft>
                  <a:spcPct val="0"/>
                </a:spcAft>
              </a:pPr>
              <a:r>
                <a:rPr lang="en-US" sz="1200">
                  <a:solidFill>
                    <a:srgbClr val="000000"/>
                  </a:solidFill>
                  <a:latin typeface="Helvetica" charset="0"/>
                  <a:cs typeface="Helvetica" charset="0"/>
                </a:rPr>
                <a:t>00111     null</a:t>
              </a:r>
            </a:p>
            <a:p>
              <a:pPr defTabSz="914400" eaLnBrk="1" fontAlgn="base" hangingPunct="1">
                <a:spcBef>
                  <a:spcPct val="0"/>
                </a:spcBef>
                <a:spcAft>
                  <a:spcPct val="0"/>
                </a:spcAft>
              </a:pPr>
              <a:r>
                <a:rPr lang="en-US" sz="1200">
                  <a:solidFill>
                    <a:srgbClr val="000000"/>
                  </a:solidFill>
                  <a:latin typeface="Helvetica" charset="0"/>
                  <a:cs typeface="Helvetica" charset="0"/>
                </a:rPr>
                <a:t>00110     null</a:t>
              </a:r>
            </a:p>
            <a:p>
              <a:pPr defTabSz="914400" eaLnBrk="1" fontAlgn="base" hangingPunct="1">
                <a:spcBef>
                  <a:spcPct val="0"/>
                </a:spcBef>
                <a:spcAft>
                  <a:spcPct val="0"/>
                </a:spcAft>
              </a:pPr>
              <a:r>
                <a:rPr lang="en-US" sz="1200">
                  <a:solidFill>
                    <a:srgbClr val="000000"/>
                  </a:solidFill>
                  <a:latin typeface="Helvetica" charset="0"/>
                  <a:cs typeface="Helvetica" charset="0"/>
                </a:rPr>
                <a:t>00101     null </a:t>
              </a:r>
            </a:p>
            <a:p>
              <a:pPr defTabSz="914400" eaLnBrk="1" fontAlgn="base" hangingPunct="1">
                <a:spcBef>
                  <a:spcPct val="0"/>
                </a:spcBef>
                <a:spcAft>
                  <a:spcPct val="0"/>
                </a:spcAft>
              </a:pPr>
              <a:r>
                <a:rPr lang="en-US" sz="1200">
                  <a:solidFill>
                    <a:srgbClr val="000000"/>
                  </a:solidFill>
                  <a:latin typeface="Helvetica" charset="0"/>
                  <a:cs typeface="Helvetica" charset="0"/>
                </a:rPr>
                <a:t>00100     null </a:t>
              </a:r>
            </a:p>
            <a:p>
              <a:pPr defTabSz="914400" eaLnBrk="1" fontAlgn="base" hangingPunct="1">
                <a:spcBef>
                  <a:spcPct val="0"/>
                </a:spcBef>
                <a:spcAft>
                  <a:spcPct val="0"/>
                </a:spcAft>
              </a:pPr>
              <a:r>
                <a:rPr lang="en-US" sz="1200">
                  <a:solidFill>
                    <a:srgbClr val="000000"/>
                  </a:solidFill>
                  <a:latin typeface="Helvetica" charset="0"/>
                  <a:cs typeface="Helvetica" charset="0"/>
                </a:rPr>
                <a:t>00011   00101</a:t>
              </a:r>
            </a:p>
            <a:p>
              <a:pPr defTabSz="914400" eaLnBrk="1" fontAlgn="base" hangingPunct="1">
                <a:spcBef>
                  <a:spcPct val="0"/>
                </a:spcBef>
                <a:spcAft>
                  <a:spcPct val="0"/>
                </a:spcAft>
              </a:pPr>
              <a:r>
                <a:rPr lang="en-US" sz="1200">
                  <a:solidFill>
                    <a:srgbClr val="000000"/>
                  </a:solidFill>
                  <a:latin typeface="Helvetica" charset="0"/>
                  <a:cs typeface="Helvetica" charset="0"/>
                </a:rPr>
                <a:t>00010   00100</a:t>
              </a:r>
            </a:p>
            <a:p>
              <a:pPr defTabSz="914400" eaLnBrk="1" fontAlgn="base" hangingPunct="1">
                <a:spcBef>
                  <a:spcPct val="0"/>
                </a:spcBef>
                <a:spcAft>
                  <a:spcPct val="0"/>
                </a:spcAft>
              </a:pPr>
              <a:r>
                <a:rPr lang="en-US" sz="1200">
                  <a:solidFill>
                    <a:srgbClr val="000000"/>
                  </a:solidFill>
                  <a:latin typeface="Helvetica" charset="0"/>
                  <a:cs typeface="Helvetica" charset="0"/>
                </a:rPr>
                <a:t>00001   00011</a:t>
              </a:r>
            </a:p>
            <a:p>
              <a:pPr defTabSz="914400" eaLnBrk="1" fontAlgn="base" hangingPunct="1">
                <a:spcBef>
                  <a:spcPct val="0"/>
                </a:spcBef>
                <a:spcAft>
                  <a:spcPct val="0"/>
                </a:spcAft>
              </a:pPr>
              <a:r>
                <a:rPr lang="en-US" sz="1200">
                  <a:solidFill>
                    <a:srgbClr val="000000"/>
                  </a:solidFill>
                  <a:latin typeface="Helvetica" charset="0"/>
                  <a:cs typeface="Helvetica" charset="0"/>
                </a:rPr>
                <a:t>00000   00010</a:t>
              </a:r>
            </a:p>
          </p:txBody>
        </p:sp>
        <p:sp>
          <p:nvSpPr>
            <p:cNvPr id="36998" name="Rectangle 138"/>
            <p:cNvSpPr>
              <a:spLocks noChangeArrowheads="1"/>
            </p:cNvSpPr>
            <p:nvPr/>
          </p:nvSpPr>
          <p:spPr bwMode="auto">
            <a:xfrm>
              <a:off x="4724400" y="838200"/>
              <a:ext cx="609600" cy="59436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grpSp>
      <p:cxnSp>
        <p:nvCxnSpPr>
          <p:cNvPr id="36968" name="Straight Arrow Connector 142"/>
          <p:cNvCxnSpPr>
            <a:cxnSpLocks noChangeShapeType="1"/>
            <a:stCxn id="48" idx="3"/>
          </p:cNvCxnSpPr>
          <p:nvPr/>
        </p:nvCxnSpPr>
        <p:spPr bwMode="auto">
          <a:xfrm>
            <a:off x="2971800" y="5867400"/>
            <a:ext cx="1295400" cy="762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69" name="Straight Arrow Connector 143"/>
          <p:cNvCxnSpPr>
            <a:cxnSpLocks noChangeShapeType="1"/>
          </p:cNvCxnSpPr>
          <p:nvPr/>
        </p:nvCxnSpPr>
        <p:spPr bwMode="auto">
          <a:xfrm>
            <a:off x="2971800" y="5715000"/>
            <a:ext cx="1295400" cy="762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70" name="Straight Arrow Connector 144"/>
          <p:cNvCxnSpPr>
            <a:cxnSpLocks noChangeShapeType="1"/>
          </p:cNvCxnSpPr>
          <p:nvPr/>
        </p:nvCxnSpPr>
        <p:spPr bwMode="auto">
          <a:xfrm>
            <a:off x="2971800" y="5562600"/>
            <a:ext cx="1295400" cy="762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71" name="Straight Arrow Connector 145"/>
          <p:cNvCxnSpPr>
            <a:cxnSpLocks noChangeShapeType="1"/>
          </p:cNvCxnSpPr>
          <p:nvPr/>
        </p:nvCxnSpPr>
        <p:spPr bwMode="auto">
          <a:xfrm>
            <a:off x="2971800" y="5410200"/>
            <a:ext cx="1295400" cy="762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72" name="Straight Arrow Connector 146"/>
          <p:cNvCxnSpPr>
            <a:cxnSpLocks noChangeShapeType="1"/>
          </p:cNvCxnSpPr>
          <p:nvPr/>
        </p:nvCxnSpPr>
        <p:spPr bwMode="auto">
          <a:xfrm flipV="1">
            <a:off x="5334000" y="5105400"/>
            <a:ext cx="1143000" cy="990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73" name="Straight Arrow Connector 149"/>
          <p:cNvCxnSpPr>
            <a:cxnSpLocks noChangeShapeType="1"/>
          </p:cNvCxnSpPr>
          <p:nvPr/>
        </p:nvCxnSpPr>
        <p:spPr bwMode="auto">
          <a:xfrm flipV="1">
            <a:off x="5334000" y="5257800"/>
            <a:ext cx="1143000" cy="990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74" name="Straight Arrow Connector 150"/>
          <p:cNvCxnSpPr>
            <a:cxnSpLocks noChangeShapeType="1"/>
          </p:cNvCxnSpPr>
          <p:nvPr/>
        </p:nvCxnSpPr>
        <p:spPr bwMode="auto">
          <a:xfrm flipV="1">
            <a:off x="5334000" y="5410200"/>
            <a:ext cx="1143000" cy="990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75" name="Straight Arrow Connector 151"/>
          <p:cNvCxnSpPr>
            <a:cxnSpLocks noChangeShapeType="1"/>
          </p:cNvCxnSpPr>
          <p:nvPr/>
        </p:nvCxnSpPr>
        <p:spPr bwMode="auto">
          <a:xfrm flipV="1">
            <a:off x="5334000" y="5562600"/>
            <a:ext cx="1143000" cy="990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76" name="Straight Arrow Connector 162"/>
          <p:cNvCxnSpPr>
            <a:cxnSpLocks noChangeShapeType="1"/>
          </p:cNvCxnSpPr>
          <p:nvPr/>
        </p:nvCxnSpPr>
        <p:spPr bwMode="auto">
          <a:xfrm>
            <a:off x="2971800" y="4648200"/>
            <a:ext cx="12954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77" name="Straight Arrow Connector 164"/>
          <p:cNvCxnSpPr>
            <a:cxnSpLocks noChangeShapeType="1"/>
          </p:cNvCxnSpPr>
          <p:nvPr/>
        </p:nvCxnSpPr>
        <p:spPr bwMode="auto">
          <a:xfrm>
            <a:off x="2971800" y="4495800"/>
            <a:ext cx="12954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78" name="Straight Arrow Connector 165"/>
          <p:cNvCxnSpPr>
            <a:cxnSpLocks noChangeShapeType="1"/>
          </p:cNvCxnSpPr>
          <p:nvPr/>
        </p:nvCxnSpPr>
        <p:spPr bwMode="auto">
          <a:xfrm>
            <a:off x="2971800" y="4343400"/>
            <a:ext cx="12954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79" name="Straight Arrow Connector 166"/>
          <p:cNvCxnSpPr>
            <a:cxnSpLocks noChangeShapeType="1"/>
          </p:cNvCxnSpPr>
          <p:nvPr/>
        </p:nvCxnSpPr>
        <p:spPr bwMode="auto">
          <a:xfrm>
            <a:off x="2971800" y="4191000"/>
            <a:ext cx="12954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80" name="Straight Arrow Connector 167"/>
          <p:cNvCxnSpPr>
            <a:cxnSpLocks noChangeShapeType="1"/>
          </p:cNvCxnSpPr>
          <p:nvPr/>
        </p:nvCxnSpPr>
        <p:spPr bwMode="auto">
          <a:xfrm>
            <a:off x="2971800" y="3276600"/>
            <a:ext cx="1295400" cy="3048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81" name="Straight Arrow Connector 172"/>
          <p:cNvCxnSpPr>
            <a:cxnSpLocks noChangeShapeType="1"/>
          </p:cNvCxnSpPr>
          <p:nvPr/>
        </p:nvCxnSpPr>
        <p:spPr bwMode="auto">
          <a:xfrm>
            <a:off x="2971800" y="3429000"/>
            <a:ext cx="1295400" cy="3048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82" name="Straight Arrow Connector 173"/>
          <p:cNvCxnSpPr>
            <a:cxnSpLocks noChangeShapeType="1"/>
          </p:cNvCxnSpPr>
          <p:nvPr/>
        </p:nvCxnSpPr>
        <p:spPr bwMode="auto">
          <a:xfrm>
            <a:off x="2971800" y="3124200"/>
            <a:ext cx="1295400" cy="3048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83" name="Straight Arrow Connector 174"/>
          <p:cNvCxnSpPr>
            <a:cxnSpLocks noChangeShapeType="1"/>
          </p:cNvCxnSpPr>
          <p:nvPr/>
        </p:nvCxnSpPr>
        <p:spPr bwMode="auto">
          <a:xfrm flipV="1">
            <a:off x="2971800" y="990600"/>
            <a:ext cx="1295400" cy="152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84" name="Straight Arrow Connector 176"/>
          <p:cNvCxnSpPr>
            <a:cxnSpLocks noChangeShapeType="1"/>
          </p:cNvCxnSpPr>
          <p:nvPr/>
        </p:nvCxnSpPr>
        <p:spPr bwMode="auto">
          <a:xfrm flipV="1">
            <a:off x="2971800" y="1143000"/>
            <a:ext cx="1295400" cy="152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85" name="Straight Arrow Connector 177"/>
          <p:cNvCxnSpPr>
            <a:cxnSpLocks noChangeShapeType="1"/>
            <a:endCxn id="108" idx="1"/>
          </p:cNvCxnSpPr>
          <p:nvPr/>
        </p:nvCxnSpPr>
        <p:spPr bwMode="auto">
          <a:xfrm flipV="1">
            <a:off x="5334000" y="4343400"/>
            <a:ext cx="1158875" cy="838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86" name="Straight Arrow Connector 179"/>
          <p:cNvCxnSpPr>
            <a:cxnSpLocks noChangeShapeType="1"/>
          </p:cNvCxnSpPr>
          <p:nvPr/>
        </p:nvCxnSpPr>
        <p:spPr bwMode="auto">
          <a:xfrm flipV="1">
            <a:off x="5334000" y="4191000"/>
            <a:ext cx="1158875" cy="838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87" name="Straight Arrow Connector 180"/>
          <p:cNvCxnSpPr>
            <a:cxnSpLocks noChangeShapeType="1"/>
          </p:cNvCxnSpPr>
          <p:nvPr/>
        </p:nvCxnSpPr>
        <p:spPr bwMode="auto">
          <a:xfrm flipV="1">
            <a:off x="5334000" y="4038600"/>
            <a:ext cx="1158875" cy="838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88" name="Straight Arrow Connector 181"/>
          <p:cNvCxnSpPr>
            <a:cxnSpLocks noChangeShapeType="1"/>
          </p:cNvCxnSpPr>
          <p:nvPr/>
        </p:nvCxnSpPr>
        <p:spPr bwMode="auto">
          <a:xfrm flipV="1">
            <a:off x="5334000" y="3886200"/>
            <a:ext cx="1158875" cy="838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89" name="Straight Arrow Connector 182"/>
          <p:cNvCxnSpPr>
            <a:cxnSpLocks noChangeShapeType="1"/>
            <a:endCxn id="36894" idx="1"/>
          </p:cNvCxnSpPr>
          <p:nvPr/>
        </p:nvCxnSpPr>
        <p:spPr bwMode="auto">
          <a:xfrm>
            <a:off x="5334000" y="3581400"/>
            <a:ext cx="1158875"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90" name="Straight Arrow Connector 185"/>
          <p:cNvCxnSpPr>
            <a:cxnSpLocks noChangeShapeType="1"/>
          </p:cNvCxnSpPr>
          <p:nvPr/>
        </p:nvCxnSpPr>
        <p:spPr bwMode="auto">
          <a:xfrm>
            <a:off x="5334000" y="3733800"/>
            <a:ext cx="1158875"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91" name="Straight Arrow Connector 186"/>
          <p:cNvCxnSpPr>
            <a:cxnSpLocks noChangeShapeType="1"/>
          </p:cNvCxnSpPr>
          <p:nvPr/>
        </p:nvCxnSpPr>
        <p:spPr bwMode="auto">
          <a:xfrm>
            <a:off x="5334000" y="3427413"/>
            <a:ext cx="1158875" cy="158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92" name="Straight Arrow Connector 187"/>
          <p:cNvCxnSpPr>
            <a:cxnSpLocks noChangeShapeType="1"/>
            <a:endCxn id="121" idx="1"/>
          </p:cNvCxnSpPr>
          <p:nvPr/>
        </p:nvCxnSpPr>
        <p:spPr bwMode="auto">
          <a:xfrm>
            <a:off x="5334000" y="990600"/>
            <a:ext cx="1158875" cy="457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6993" name="Straight Arrow Connector 189"/>
          <p:cNvCxnSpPr>
            <a:cxnSpLocks noChangeShapeType="1"/>
          </p:cNvCxnSpPr>
          <p:nvPr/>
        </p:nvCxnSpPr>
        <p:spPr bwMode="auto">
          <a:xfrm>
            <a:off x="5334000" y="1143000"/>
            <a:ext cx="1158875" cy="457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6994" name="TextBox 191"/>
          <p:cNvSpPr txBox="1">
            <a:spLocks noChangeArrowheads="1"/>
          </p:cNvSpPr>
          <p:nvPr/>
        </p:nvSpPr>
        <p:spPr bwMode="auto">
          <a:xfrm>
            <a:off x="4157663" y="500063"/>
            <a:ext cx="1252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Page Table</a:t>
            </a:r>
          </a:p>
        </p:txBody>
      </p:sp>
      <p:sp>
        <p:nvSpPr>
          <p:cNvPr id="36995" name="TextBox 135"/>
          <p:cNvSpPr txBox="1">
            <a:spLocks noChangeArrowheads="1"/>
          </p:cNvSpPr>
          <p:nvPr/>
        </p:nvSpPr>
        <p:spPr bwMode="auto">
          <a:xfrm>
            <a:off x="544513" y="1490663"/>
            <a:ext cx="113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1110 0</a:t>
            </a:r>
            <a:r>
              <a:rPr lang="en-US" sz="1600">
                <a:solidFill>
                  <a:srgbClr val="2A40E2"/>
                </a:solidFill>
                <a:latin typeface="Helvetica" charset="0"/>
                <a:cs typeface="Helvetica" charset="0"/>
              </a:rPr>
              <a:t>000</a:t>
            </a:r>
          </a:p>
        </p:txBody>
      </p:sp>
      <p:sp>
        <p:nvSpPr>
          <p:cNvPr id="140" name="Rounded Rectangular Callout 139"/>
          <p:cNvSpPr>
            <a:spLocks noChangeArrowheads="1"/>
          </p:cNvSpPr>
          <p:nvPr/>
        </p:nvSpPr>
        <p:spPr bwMode="auto">
          <a:xfrm>
            <a:off x="304800" y="2057400"/>
            <a:ext cx="2286000" cy="1143000"/>
          </a:xfrm>
          <a:prstGeom prst="wedgeRoundRectCallout">
            <a:avLst>
              <a:gd name="adj1" fmla="val 21153"/>
              <a:gd name="adj2" fmla="val -86569"/>
              <a:gd name="adj3" fmla="val 16667"/>
            </a:avLst>
          </a:prstGeom>
          <a:solidFill>
            <a:srgbClr val="FFFFFF"/>
          </a:solidFill>
          <a:ln w="25400">
            <a:solidFill>
              <a:schemeClr val="tx1"/>
            </a:solidFill>
            <a:round/>
            <a:headEnd type="triangle" w="med" len="med"/>
            <a:tailEnd/>
          </a:ln>
        </p:spPr>
        <p:txBody>
          <a:bodyPr anchor="ctr"/>
          <a:lstStyle/>
          <a:p>
            <a:pPr defTabSz="914400" fontAlgn="base">
              <a:spcBef>
                <a:spcPct val="0"/>
              </a:spcBef>
              <a:spcAft>
                <a:spcPct val="0"/>
              </a:spcAft>
            </a:pPr>
            <a:r>
              <a:rPr lang="en-US" sz="2000">
                <a:solidFill>
                  <a:srgbClr val="000000"/>
                </a:solidFill>
                <a:latin typeface="Helvetica" charset="0"/>
                <a:ea typeface="ＭＳ Ｐゴシック" charset="0"/>
                <a:cs typeface="Helvetica" charset="0"/>
              </a:rPr>
              <a:t>What happens if stack grows to 1110 0000?</a:t>
            </a:r>
          </a:p>
        </p:txBody>
      </p:sp>
    </p:spTree>
    <p:extLst>
      <p:ext uri="{BB962C8B-B14F-4D97-AF65-F5344CB8AC3E}">
        <p14:creationId xmlns:p14="http://schemas.microsoft.com/office/powerpoint/2010/main" val="30569720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ChangeArrowheads="1"/>
          </p:cNvSpPr>
          <p:nvPr>
            <p:ph type="title"/>
          </p:nvPr>
        </p:nvSpPr>
        <p:spPr/>
        <p:txBody>
          <a:bodyPr lIns="90488" tIns="44450" rIns="90488" bIns="44450"/>
          <a:lstStyle/>
          <a:p>
            <a:r>
              <a:rPr lang="en-US">
                <a:latin typeface="Helvetica" charset="0"/>
                <a:ea typeface="ＭＳ Ｐゴシック" charset="0"/>
                <a:cs typeface="Helvetica" charset="0"/>
              </a:rPr>
              <a:t>Deadlock Prevention</a:t>
            </a:r>
          </a:p>
        </p:txBody>
      </p:sp>
      <p:sp>
        <p:nvSpPr>
          <p:cNvPr id="204802" name="Rectangle 3"/>
          <p:cNvSpPr>
            <a:spLocks noGrp="1" noChangeArrowheads="1"/>
          </p:cNvSpPr>
          <p:nvPr>
            <p:ph idx="1"/>
          </p:nvPr>
        </p:nvSpPr>
        <p:spPr/>
        <p:txBody>
          <a:bodyPr lIns="90488" tIns="44450" rIns="90488" bIns="44450"/>
          <a:lstStyle/>
          <a:p>
            <a:r>
              <a:rPr lang="en-US">
                <a:solidFill>
                  <a:srgbClr val="000000"/>
                </a:solidFill>
                <a:latin typeface="Helvetica" charset="0"/>
                <a:ea typeface="ＭＳ Ｐゴシック" charset="0"/>
                <a:cs typeface="Helvetica" charset="0"/>
              </a:rPr>
              <a:t>Assign priorities based on timestamps. Assume Ti wants a lock that Tj holds. Two policies are possible:</a:t>
            </a:r>
          </a:p>
          <a:p>
            <a:pPr lvl="1">
              <a:buSzPct val="75000"/>
            </a:pPr>
            <a:r>
              <a:rPr lang="en-US">
                <a:solidFill>
                  <a:srgbClr val="000000"/>
                </a:solidFill>
                <a:latin typeface="Helvetica" charset="0"/>
                <a:ea typeface="ＭＳ Ｐゴシック" charset="0"/>
                <a:cs typeface="Helvetica" charset="0"/>
              </a:rPr>
              <a:t>Wait-Die: If Ti is older, Ti waits for Tj; otherwise Ti aborts</a:t>
            </a:r>
          </a:p>
          <a:p>
            <a:pPr lvl="1">
              <a:buSzPct val="75000"/>
            </a:pPr>
            <a:r>
              <a:rPr lang="en-US">
                <a:solidFill>
                  <a:srgbClr val="000000"/>
                </a:solidFill>
                <a:latin typeface="Helvetica" charset="0"/>
                <a:ea typeface="ＭＳ Ｐゴシック" charset="0"/>
                <a:cs typeface="Helvetica" charset="0"/>
              </a:rPr>
              <a:t>Wound-wait: If Ti is older, Tj aborts; otherwise Ti waits</a:t>
            </a:r>
          </a:p>
          <a:p>
            <a:endParaRPr lang="en-US">
              <a:solidFill>
                <a:srgbClr val="000000"/>
              </a:solidFill>
              <a:latin typeface="Helvetica" charset="0"/>
              <a:ea typeface="ＭＳ Ｐゴシック" charset="0"/>
              <a:cs typeface="Helvetica" charset="0"/>
            </a:endParaRPr>
          </a:p>
          <a:p>
            <a:r>
              <a:rPr lang="en-US">
                <a:solidFill>
                  <a:srgbClr val="000000"/>
                </a:solidFill>
                <a:latin typeface="Helvetica" charset="0"/>
                <a:ea typeface="ＭＳ Ｐゴシック" charset="0"/>
                <a:cs typeface="Helvetica" charset="0"/>
              </a:rPr>
              <a:t>If a transaction re-starts, make sure it gets its original timestamp</a:t>
            </a:r>
          </a:p>
          <a:p>
            <a:pPr lvl="1"/>
            <a:r>
              <a:rPr lang="en-US">
                <a:solidFill>
                  <a:srgbClr val="000000"/>
                </a:solidFill>
                <a:latin typeface="Helvetica" charset="0"/>
                <a:ea typeface="ＭＳ Ｐゴシック" charset="0"/>
                <a:cs typeface="Helvetica" charset="0"/>
              </a:rPr>
              <a:t>Why?</a:t>
            </a:r>
          </a:p>
          <a:p>
            <a:endParaRPr lang="en-US">
              <a:solidFill>
                <a:srgbClr val="000000"/>
              </a:solidFill>
              <a:latin typeface="Helvetica" charset="0"/>
              <a:ea typeface="ＭＳ Ｐゴシック" charset="0"/>
              <a:cs typeface="Helvetica" charset="0"/>
            </a:endParaRPr>
          </a:p>
        </p:txBody>
      </p:sp>
    </p:spTree>
    <p:extLst>
      <p:ext uri="{BB962C8B-B14F-4D97-AF65-F5344CB8AC3E}">
        <p14:creationId xmlns:p14="http://schemas.microsoft.com/office/powerpoint/2010/main" val="13588184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r>
              <a:rPr lang="en-US">
                <a:latin typeface="Helvetica" charset="0"/>
                <a:ea typeface="ＭＳ Ｐゴシック" charset="0"/>
                <a:cs typeface="ＭＳ Ｐゴシック" charset="0"/>
              </a:rPr>
              <a:t>Example</a:t>
            </a:r>
          </a:p>
        </p:txBody>
      </p:sp>
      <p:sp>
        <p:nvSpPr>
          <p:cNvPr id="206850" name="Content Placeholder 2"/>
          <p:cNvSpPr>
            <a:spLocks noGrp="1"/>
          </p:cNvSpPr>
          <p:nvPr>
            <p:ph idx="1"/>
          </p:nvPr>
        </p:nvSpPr>
        <p:spPr/>
        <p:txBody>
          <a:bodyPr/>
          <a:lstStyle/>
          <a:p>
            <a:r>
              <a:rPr lang="en-US">
                <a:latin typeface="Helvetica" charset="0"/>
                <a:ea typeface="ＭＳ Ｐゴシック" charset="0"/>
                <a:cs typeface="ＭＳ Ｐゴシック" charset="0"/>
              </a:rPr>
              <a:t>T1 transfers $50 from account A to account B</a:t>
            </a:r>
          </a:p>
          <a:p>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T2 outputs the total of accounts A and B</a:t>
            </a:r>
          </a:p>
          <a:p>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Initially, A = $1000 and B = $2000</a:t>
            </a: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What are the possible output values?</a:t>
            </a:r>
          </a:p>
        </p:txBody>
      </p:sp>
      <p:sp>
        <p:nvSpPr>
          <p:cNvPr id="206851" name="Content Placeholder 4"/>
          <p:cNvSpPr txBox="1">
            <a:spLocks/>
          </p:cNvSpPr>
          <p:nvPr/>
        </p:nvSpPr>
        <p:spPr bwMode="auto">
          <a:xfrm>
            <a:off x="228600" y="1524000"/>
            <a:ext cx="8915400" cy="4651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78" tIns="44445" rIns="90478" bIns="44445"/>
          <a:lstStyle>
            <a:lvl1pPr marL="2857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cs typeface="ＭＳ Ｐゴシック" charset="0"/>
              </a:defRPr>
            </a:lvl1pPr>
            <a:lvl2pPr marL="7429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2pPr>
            <a:lvl3pPr marL="11430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3pPr>
            <a:lvl4pPr marL="16002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4pPr>
            <a:lvl5pPr marL="20574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9pPr>
          </a:lstStyle>
          <a:p>
            <a:pPr>
              <a:lnSpc>
                <a:spcPct val="90000"/>
              </a:lnSpc>
              <a:spcBef>
                <a:spcPct val="30000"/>
              </a:spcBef>
              <a:buSzPct val="100000"/>
            </a:pPr>
            <a:r>
              <a:rPr lang="en-US" altLang="ko-KR" sz="2200" b="0">
                <a:latin typeface="Courier New" charset="0"/>
                <a:ea typeface="굴림" charset="0"/>
                <a:cs typeface="굴림" charset="0"/>
              </a:rPr>
              <a:t>T1:Read(A),A:=A-50,Write(A),Read(B),B:=B+50,Write(B)</a:t>
            </a:r>
            <a:endParaRPr lang="en-US" sz="2200" b="0">
              <a:latin typeface="Helvetica" charset="0"/>
            </a:endParaRPr>
          </a:p>
        </p:txBody>
      </p:sp>
      <p:sp>
        <p:nvSpPr>
          <p:cNvPr id="206852" name="Content Placeholder 4"/>
          <p:cNvSpPr txBox="1">
            <a:spLocks/>
          </p:cNvSpPr>
          <p:nvPr/>
        </p:nvSpPr>
        <p:spPr bwMode="auto">
          <a:xfrm>
            <a:off x="228600" y="2887663"/>
            <a:ext cx="8915400" cy="4651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78" tIns="44445" rIns="90478" bIns="44445"/>
          <a:lstStyle>
            <a:lvl1pPr marL="2857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cs typeface="ＭＳ Ｐゴシック" charset="0"/>
              </a:defRPr>
            </a:lvl1pPr>
            <a:lvl2pPr marL="7429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2pPr>
            <a:lvl3pPr marL="11430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3pPr>
            <a:lvl4pPr marL="16002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4pPr>
            <a:lvl5pPr marL="20574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9pPr>
          </a:lstStyle>
          <a:p>
            <a:pPr>
              <a:lnSpc>
                <a:spcPct val="90000"/>
              </a:lnSpc>
              <a:spcBef>
                <a:spcPct val="30000"/>
              </a:spcBef>
              <a:buSzPct val="100000"/>
            </a:pPr>
            <a:r>
              <a:rPr lang="en-US" altLang="ko-KR" b="0">
                <a:latin typeface="Courier New" charset="0"/>
                <a:ea typeface="굴림" charset="0"/>
                <a:cs typeface="굴림" charset="0"/>
              </a:rPr>
              <a:t>T2:Read(A),Read(B),PRINT(A+B)</a:t>
            </a:r>
            <a:endParaRPr lang="en-US" b="0">
              <a:latin typeface="Helvetica" charset="0"/>
            </a:endParaRPr>
          </a:p>
        </p:txBody>
      </p:sp>
    </p:spTree>
    <p:extLst>
      <p:ext uri="{BB962C8B-B14F-4D97-AF65-F5344CB8AC3E}">
        <p14:creationId xmlns:p14="http://schemas.microsoft.com/office/powerpoint/2010/main" val="4535181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p:cNvSpPr>
            <a:spLocks noGrp="1"/>
          </p:cNvSpPr>
          <p:nvPr>
            <p:ph type="title"/>
          </p:nvPr>
        </p:nvSpPr>
        <p:spPr>
          <a:xfrm>
            <a:off x="990600" y="0"/>
            <a:ext cx="7162800" cy="533400"/>
          </a:xfrm>
        </p:spPr>
        <p:txBody>
          <a:bodyPr/>
          <a:lstStyle/>
          <a:p>
            <a:r>
              <a:rPr lang="en-US">
                <a:latin typeface="Helvetica" charset="0"/>
                <a:ea typeface="ＭＳ Ｐゴシック" charset="0"/>
                <a:cs typeface="ＭＳ Ｐゴシック" charset="0"/>
              </a:rPr>
              <a:t>Is this a 2PL Schedule?</a:t>
            </a:r>
          </a:p>
        </p:txBody>
      </p:sp>
      <p:graphicFrame>
        <p:nvGraphicFramePr>
          <p:cNvPr id="4" name="Group 63"/>
          <p:cNvGraphicFramePr>
            <a:graphicFrameLocks noGrp="1"/>
          </p:cNvGraphicFramePr>
          <p:nvPr/>
        </p:nvGraphicFramePr>
        <p:xfrm>
          <a:off x="1066800" y="533400"/>
          <a:ext cx="7772400" cy="5491163"/>
        </p:xfrm>
        <a:graphic>
          <a:graphicData uri="http://schemas.openxmlformats.org/drawingml/2006/table">
            <a:tbl>
              <a:tblPr/>
              <a:tblGrid>
                <a:gridCol w="3886200"/>
                <a:gridCol w="3886200"/>
              </a:tblGrid>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ea typeface="ＭＳ Ｐゴシック" charset="0"/>
                          <a:cs typeface="ＭＳ Ｐゴシック" charset="0"/>
                        </a:rPr>
                        <a:t>Lock_X(A)   &lt;granted&gt;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Read(A)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ea typeface="ＭＳ Ｐゴシック" charset="0"/>
                          <a:cs typeface="ＭＳ Ｐゴシック" charset="0"/>
                        </a:rPr>
                        <a:t>Lock_S(A)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A: = A-50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Write(A)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2"/>
                          </a:solidFill>
                          <a:effectLst/>
                          <a:latin typeface="Tahoma" charset="0"/>
                          <a:ea typeface="ＭＳ Ｐゴシック" charset="0"/>
                          <a:cs typeface="ＭＳ Ｐゴシック" charset="0"/>
                        </a:rPr>
                        <a:t>Unlock(A)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              </a:t>
                      </a:r>
                      <a:r>
                        <a:rPr kumimoji="0" lang="en-US" sz="1600" b="1" i="0" u="none" strike="noStrike" cap="none" normalizeH="0" baseline="0">
                          <a:ln>
                            <a:noFill/>
                          </a:ln>
                          <a:solidFill>
                            <a:srgbClr val="FF0000"/>
                          </a:solidFill>
                          <a:effectLst/>
                          <a:latin typeface="Tahoma" charset="0"/>
                          <a:ea typeface="ＭＳ Ｐゴシック" charset="0"/>
                          <a:cs typeface="ＭＳ Ｐゴシック" charset="0"/>
                        </a:rPr>
                        <a:t>&lt;granted&gt;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Read(A)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2"/>
                          </a:solidFill>
                          <a:effectLst/>
                          <a:latin typeface="Tahoma" charset="0"/>
                          <a:ea typeface="ＭＳ Ｐゴシック" charset="0"/>
                          <a:cs typeface="ＭＳ Ｐゴシック" charset="0"/>
                        </a:rPr>
                        <a:t>Unlock(A)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ea typeface="ＭＳ Ｐゴシック" charset="0"/>
                          <a:cs typeface="ＭＳ Ｐゴシック" charset="0"/>
                        </a:rPr>
                        <a:t>Lock_S(B) &lt;granted&gt;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ea typeface="ＭＳ Ｐゴシック" charset="0"/>
                          <a:cs typeface="ＭＳ Ｐゴシック" charset="0"/>
                        </a:rPr>
                        <a:t>Lock_X(B)</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Read(B)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ea typeface="ＭＳ Ｐゴシック" charset="0"/>
                          <a:cs typeface="ＭＳ Ｐゴシック" charset="0"/>
                        </a:rPr>
                        <a:t>           &lt;granted&gt;</a:t>
                      </a: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2"/>
                          </a:solidFill>
                          <a:effectLst/>
                          <a:latin typeface="Tahoma" charset="0"/>
                          <a:ea typeface="ＭＳ Ｐゴシック" charset="0"/>
                          <a:cs typeface="ＭＳ Ｐゴシック" charset="0"/>
                        </a:rPr>
                        <a:t>Unlock(B)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PRINT(A+B)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Read(B)</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B := B +50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Write(B)</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2"/>
                          </a:solidFill>
                          <a:effectLst/>
                          <a:latin typeface="Tahoma" charset="0"/>
                          <a:ea typeface="ＭＳ Ｐゴシック" charset="0"/>
                          <a:cs typeface="ＭＳ Ｐゴシック" charset="0"/>
                        </a:rPr>
                        <a:t>Unlock(B)</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07928" name="Footer Placeholder 3"/>
          <p:cNvSpPr txBox="1">
            <a:spLocks/>
          </p:cNvSpPr>
          <p:nvPr/>
        </p:nvSpPr>
        <p:spPr bwMode="auto">
          <a:xfrm>
            <a:off x="633413" y="6224588"/>
            <a:ext cx="2895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endParaRPr lang="en-US" sz="1200">
              <a:latin typeface="Times New Roman" charset="0"/>
            </a:endParaRPr>
          </a:p>
          <a:p>
            <a:endParaRPr lang="en-US" sz="1200">
              <a:solidFill>
                <a:schemeClr val="tx2"/>
              </a:solidFill>
              <a:latin typeface="Times New Roman" charset="0"/>
            </a:endParaRPr>
          </a:p>
        </p:txBody>
      </p:sp>
      <p:sp>
        <p:nvSpPr>
          <p:cNvPr id="7" name="Text Box 59"/>
          <p:cNvSpPr txBox="1">
            <a:spLocks noChangeArrowheads="1"/>
          </p:cNvSpPr>
          <p:nvPr/>
        </p:nvSpPr>
        <p:spPr bwMode="auto">
          <a:xfrm>
            <a:off x="2819400" y="6057900"/>
            <a:ext cx="423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a:solidFill>
                  <a:srgbClr val="CF0E30"/>
                </a:solidFill>
                <a:latin typeface="Arial" charset="0"/>
              </a:rPr>
              <a:t>No, and it is not serializable</a:t>
            </a:r>
            <a:endParaRPr lang="en-US">
              <a:solidFill>
                <a:srgbClr val="CF0E30"/>
              </a:solidFill>
              <a:latin typeface="Book Antiqua" charset="0"/>
            </a:endParaRPr>
          </a:p>
        </p:txBody>
      </p:sp>
      <p:sp>
        <p:nvSpPr>
          <p:cNvPr id="207930" name="Line 61"/>
          <p:cNvSpPr>
            <a:spLocks noChangeShapeType="1"/>
          </p:cNvSpPr>
          <p:nvPr/>
        </p:nvSpPr>
        <p:spPr bwMode="auto">
          <a:xfrm>
            <a:off x="1524000" y="3657600"/>
            <a:ext cx="0" cy="685800"/>
          </a:xfrm>
          <a:prstGeom prst="line">
            <a:avLst/>
          </a:prstGeom>
          <a:noFill/>
          <a:ln w="31750">
            <a:solidFill>
              <a:srgbClr val="FF0000"/>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07931" name="Line 60"/>
          <p:cNvSpPr>
            <a:spLocks noChangeShapeType="1"/>
          </p:cNvSpPr>
          <p:nvPr/>
        </p:nvSpPr>
        <p:spPr bwMode="auto">
          <a:xfrm>
            <a:off x="5486400" y="1219200"/>
            <a:ext cx="0" cy="1066800"/>
          </a:xfrm>
          <a:prstGeom prst="line">
            <a:avLst/>
          </a:prstGeom>
          <a:noFill/>
          <a:ln w="31750">
            <a:solidFill>
              <a:srgbClr val="FF0000"/>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413506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a:xfrm>
            <a:off x="990600" y="0"/>
            <a:ext cx="7162800" cy="533400"/>
          </a:xfrm>
        </p:spPr>
        <p:txBody>
          <a:bodyPr/>
          <a:lstStyle/>
          <a:p>
            <a:r>
              <a:rPr lang="en-US">
                <a:latin typeface="Helvetica" charset="0"/>
                <a:ea typeface="ＭＳ Ｐゴシック" charset="0"/>
                <a:cs typeface="ＭＳ Ｐゴシック" charset="0"/>
              </a:rPr>
              <a:t>Is this a 2PL Schedule?</a:t>
            </a:r>
          </a:p>
        </p:txBody>
      </p:sp>
      <p:graphicFrame>
        <p:nvGraphicFramePr>
          <p:cNvPr id="10" name="Group 63"/>
          <p:cNvGraphicFramePr>
            <a:graphicFrameLocks/>
          </p:cNvGraphicFramePr>
          <p:nvPr/>
        </p:nvGraphicFramePr>
        <p:xfrm>
          <a:off x="1066800" y="533400"/>
          <a:ext cx="7772400" cy="5491163"/>
        </p:xfrm>
        <a:graphic>
          <a:graphicData uri="http://schemas.openxmlformats.org/drawingml/2006/table">
            <a:tbl>
              <a:tblPr/>
              <a:tblGrid>
                <a:gridCol w="3886200"/>
                <a:gridCol w="3886200"/>
              </a:tblGrid>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rPr>
                        <a:t>Lock_X(A)  &lt;granted&gt;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ahoma" charset="0"/>
                        </a:rPr>
                        <a:t>Read(A</a:t>
                      </a:r>
                      <a:r>
                        <a:rPr kumimoji="0" lang="en-US" sz="1600" b="1" i="0" u="none" strike="noStrike" cap="none" normalizeH="0" baseline="0" dirty="0">
                          <a:ln>
                            <a:noFill/>
                          </a:ln>
                          <a:solidFill>
                            <a:schemeClr val="tx1"/>
                          </a:solidFill>
                          <a:effectLst/>
                          <a:latin typeface="Tahoma" charset="0"/>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rPr>
                        <a:t>Lock_S(A)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A: = A-50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Write(A)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rPr>
                        <a:t>Lock_X(B)  &lt;granted&gt;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2"/>
                          </a:solidFill>
                          <a:effectLst/>
                          <a:latin typeface="Tahoma" charset="0"/>
                        </a:rPr>
                        <a:t>Unlock(A)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               </a:t>
                      </a:r>
                      <a:r>
                        <a:rPr kumimoji="0" lang="en-US" sz="1600" b="1" i="0" u="none" strike="noStrike" cap="none" normalizeH="0" baseline="0">
                          <a:ln>
                            <a:noFill/>
                          </a:ln>
                          <a:solidFill>
                            <a:srgbClr val="FF0000"/>
                          </a:solidFill>
                          <a:effectLst/>
                          <a:latin typeface="Tahoma" charset="0"/>
                        </a:rPr>
                        <a:t>&lt;granted&gt;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Read(A)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rPr>
                        <a:t>Lock_S(B)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Read(B)</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latin typeface="Tahoma"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B := B +50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Write(B)</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latin typeface="Tahoma"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2"/>
                          </a:solidFill>
                          <a:effectLst/>
                          <a:latin typeface="Tahoma" charset="0"/>
                        </a:rPr>
                        <a:t>Unlock(B)</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             </a:t>
                      </a:r>
                      <a:r>
                        <a:rPr kumimoji="0" lang="en-US" sz="1600" b="1" i="0" u="none" strike="noStrike" cap="none" normalizeH="0" baseline="0">
                          <a:ln>
                            <a:noFill/>
                          </a:ln>
                          <a:solidFill>
                            <a:srgbClr val="FF0000"/>
                          </a:solidFill>
                          <a:effectLst/>
                          <a:latin typeface="Tahoma" charset="0"/>
                        </a:rPr>
                        <a:t>&lt;granted&gt;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2"/>
                          </a:solidFill>
                          <a:effectLst/>
                          <a:latin typeface="Tahoma" charset="0"/>
                        </a:rPr>
                        <a:t>Unlock(A)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Read(B)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2"/>
                          </a:solidFill>
                          <a:effectLst/>
                          <a:latin typeface="Tahoma" charset="0"/>
                        </a:rPr>
                        <a:t>Unlock(B)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FF0000"/>
                        </a:solidFill>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ahoma" charset="0"/>
                        </a:rPr>
                        <a:t>PRINT(A+B)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08952" name="Footer Placeholder 3"/>
          <p:cNvSpPr txBox="1">
            <a:spLocks/>
          </p:cNvSpPr>
          <p:nvPr/>
        </p:nvSpPr>
        <p:spPr bwMode="auto">
          <a:xfrm>
            <a:off x="633413" y="6224588"/>
            <a:ext cx="2895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endParaRPr lang="en-US" sz="1200">
              <a:latin typeface="Times New Roman" charset="0"/>
            </a:endParaRPr>
          </a:p>
          <a:p>
            <a:endParaRPr lang="en-US" sz="1200">
              <a:solidFill>
                <a:schemeClr val="tx2"/>
              </a:solidFill>
              <a:latin typeface="Times New Roman" charset="0"/>
            </a:endParaRPr>
          </a:p>
        </p:txBody>
      </p:sp>
      <p:sp>
        <p:nvSpPr>
          <p:cNvPr id="13" name="Text Box 59"/>
          <p:cNvSpPr txBox="1">
            <a:spLocks noChangeArrowheads="1"/>
          </p:cNvSpPr>
          <p:nvPr/>
        </p:nvSpPr>
        <p:spPr bwMode="auto">
          <a:xfrm>
            <a:off x="3076575" y="6057900"/>
            <a:ext cx="370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a:solidFill>
                  <a:srgbClr val="CF0E30"/>
                </a:solidFill>
                <a:latin typeface="Arial" charset="0"/>
              </a:rPr>
              <a:t>Yes, so it is serializable</a:t>
            </a:r>
            <a:endParaRPr lang="en-US">
              <a:solidFill>
                <a:srgbClr val="CF0E30"/>
              </a:solidFill>
              <a:latin typeface="Book Antiqua" charset="0"/>
            </a:endParaRPr>
          </a:p>
        </p:txBody>
      </p:sp>
      <p:sp>
        <p:nvSpPr>
          <p:cNvPr id="208954" name="Line 60"/>
          <p:cNvSpPr>
            <a:spLocks noChangeShapeType="1"/>
          </p:cNvSpPr>
          <p:nvPr/>
        </p:nvSpPr>
        <p:spPr bwMode="auto">
          <a:xfrm>
            <a:off x="5486400" y="1219200"/>
            <a:ext cx="0" cy="1371600"/>
          </a:xfrm>
          <a:prstGeom prst="line">
            <a:avLst/>
          </a:prstGeom>
          <a:noFill/>
          <a:ln w="31750">
            <a:solidFill>
              <a:srgbClr val="FF0000"/>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08955" name="Line 61"/>
          <p:cNvSpPr>
            <a:spLocks noChangeShapeType="1"/>
          </p:cNvSpPr>
          <p:nvPr/>
        </p:nvSpPr>
        <p:spPr bwMode="auto">
          <a:xfrm>
            <a:off x="5486400" y="3429000"/>
            <a:ext cx="0" cy="1219200"/>
          </a:xfrm>
          <a:prstGeom prst="line">
            <a:avLst/>
          </a:prstGeom>
          <a:noFill/>
          <a:ln w="31750">
            <a:solidFill>
              <a:srgbClr val="FF0000"/>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370989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nvPr>
        </p:nvSpPr>
        <p:spPr/>
        <p:txBody>
          <a:bodyPr/>
          <a:lstStyle/>
          <a:p>
            <a:r>
              <a:rPr lang="en-US">
                <a:latin typeface="Helvetica" charset="0"/>
                <a:ea typeface="ＭＳ Ｐゴシック" charset="0"/>
                <a:cs typeface="ＭＳ Ｐゴシック" charset="0"/>
              </a:rPr>
              <a:t>Cascading Aborts</a:t>
            </a:r>
          </a:p>
        </p:txBody>
      </p:sp>
      <p:sp>
        <p:nvSpPr>
          <p:cNvPr id="3" name="Content Placeholder 2"/>
          <p:cNvSpPr>
            <a:spLocks noGrp="1"/>
          </p:cNvSpPr>
          <p:nvPr>
            <p:ph idx="1"/>
          </p:nvPr>
        </p:nvSpPr>
        <p:spPr/>
        <p:txBody>
          <a:bodyPr/>
          <a:lstStyle/>
          <a:p>
            <a:r>
              <a:rPr lang="en-US">
                <a:latin typeface="Helvetica" charset="0"/>
                <a:ea typeface="ＭＳ Ｐゴシック" charset="0"/>
                <a:cs typeface="ＭＳ Ｐゴシック" charset="0"/>
              </a:rPr>
              <a:t>Example: T1 aborts</a:t>
            </a:r>
          </a:p>
          <a:p>
            <a:pPr lvl="1"/>
            <a:r>
              <a:rPr lang="en-US">
                <a:latin typeface="Helvetica" charset="0"/>
                <a:ea typeface="ＭＳ Ｐゴシック" charset="0"/>
              </a:rPr>
              <a:t>Note: this is a 2PL schedule</a:t>
            </a:r>
          </a:p>
          <a:p>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Rollback of T1 requires rollback of T2, since T2 reads a value written by T1</a:t>
            </a: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Solution:</a:t>
            </a:r>
            <a:r>
              <a:rPr lang="en-US" b="1">
                <a:latin typeface="Helvetica" charset="0"/>
                <a:ea typeface="ＭＳ Ｐゴシック" charset="0"/>
                <a:cs typeface="ＭＳ Ｐゴシック" charset="0"/>
              </a:rPr>
              <a:t> </a:t>
            </a:r>
            <a:r>
              <a:rPr lang="en-US" b="1">
                <a:latin typeface="Tahoma" charset="0"/>
                <a:ea typeface="ＭＳ Ｐゴシック" charset="0"/>
                <a:cs typeface="ＭＳ Ｐゴシック" charset="0"/>
              </a:rPr>
              <a:t>Strict Two-phase Locking (Strict 2PL)</a:t>
            </a:r>
            <a:r>
              <a:rPr lang="en-US">
                <a:latin typeface="Tahoma" charset="0"/>
                <a:ea typeface="ＭＳ Ｐゴシック" charset="0"/>
                <a:cs typeface="ＭＳ Ｐゴシック" charset="0"/>
              </a:rPr>
              <a:t>: same as 2PL except</a:t>
            </a:r>
          </a:p>
          <a:p>
            <a:pPr lvl="1"/>
            <a:r>
              <a:rPr lang="en-US">
                <a:solidFill>
                  <a:srgbClr val="000000"/>
                </a:solidFill>
                <a:latin typeface="Tahoma" charset="0"/>
                <a:ea typeface="ＭＳ Ｐゴシック" charset="0"/>
              </a:rPr>
              <a:t>All locks held by a transaction are released only when the transaction completes</a:t>
            </a:r>
            <a:r>
              <a:rPr lang="en-US">
                <a:solidFill>
                  <a:srgbClr val="000000"/>
                </a:solidFill>
                <a:latin typeface="Helvetica" charset="0"/>
                <a:ea typeface="ＭＳ Ｐゴシック" charset="0"/>
              </a:rPr>
              <a:t> </a:t>
            </a:r>
          </a:p>
          <a:p>
            <a:endParaRPr lang="en-US">
              <a:latin typeface="Helvetica" charset="0"/>
              <a:ea typeface="ＭＳ Ｐゴシック" charset="0"/>
              <a:cs typeface="ＭＳ Ｐゴシック" charset="0"/>
            </a:endParaRPr>
          </a:p>
        </p:txBody>
      </p:sp>
      <p:sp>
        <p:nvSpPr>
          <p:cNvPr id="209923" name="Content Placeholder 4"/>
          <p:cNvSpPr txBox="1">
            <a:spLocks/>
          </p:cNvSpPr>
          <p:nvPr/>
        </p:nvSpPr>
        <p:spPr bwMode="auto">
          <a:xfrm>
            <a:off x="762000" y="1828800"/>
            <a:ext cx="7924800" cy="99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78" tIns="44445" rIns="90478" bIns="44445"/>
          <a:lstStyle>
            <a:lvl1pPr marL="2857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cs typeface="ＭＳ Ｐゴシック" charset="0"/>
              </a:defRPr>
            </a:lvl1pPr>
            <a:lvl2pPr marL="742950" indent="-28575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2pPr>
            <a:lvl3pPr marL="11430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3pPr>
            <a:lvl4pPr marL="16002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4pPr>
            <a:lvl5pPr marL="2057400" indent="-228600" eaLnBrk="0" hangingPunct="0">
              <a:tabLst>
                <a:tab pos="576263" algn="l"/>
                <a:tab pos="914400" algn="l"/>
                <a:tab pos="1252538" algn="l"/>
                <a:tab pos="1603375" algn="l"/>
                <a:tab pos="4233863" algn="l"/>
              </a:tabLst>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576263" algn="l"/>
                <a:tab pos="914400" algn="l"/>
                <a:tab pos="1252538" algn="l"/>
                <a:tab pos="1603375" algn="l"/>
                <a:tab pos="4233863" algn="l"/>
              </a:tabLst>
              <a:defRPr sz="2400" b="1">
                <a:solidFill>
                  <a:schemeClr val="tx1"/>
                </a:solidFill>
                <a:latin typeface="Comic Sans MS" charset="0"/>
                <a:ea typeface="ＭＳ Ｐゴシック" charset="0"/>
              </a:defRPr>
            </a:lvl9pPr>
          </a:lstStyle>
          <a:p>
            <a:pPr>
              <a:lnSpc>
                <a:spcPct val="90000"/>
              </a:lnSpc>
              <a:spcBef>
                <a:spcPct val="30000"/>
              </a:spcBef>
              <a:buSzPct val="100000"/>
            </a:pPr>
            <a:r>
              <a:rPr lang="en-US" altLang="ko-KR" b="0">
                <a:latin typeface="Courier New" charset="0"/>
                <a:ea typeface="굴림" charset="0"/>
                <a:cs typeface="굴림" charset="0"/>
              </a:rPr>
              <a:t>T1:R(A),W(A),         R(B),W(B), Abort</a:t>
            </a:r>
          </a:p>
          <a:p>
            <a:pPr>
              <a:lnSpc>
                <a:spcPct val="90000"/>
              </a:lnSpc>
              <a:spcBef>
                <a:spcPct val="30000"/>
              </a:spcBef>
              <a:buSzPct val="100000"/>
            </a:pPr>
            <a:r>
              <a:rPr lang="en-US" altLang="ko-KR" b="0">
                <a:latin typeface="Courier New" charset="0"/>
                <a:ea typeface="굴림" charset="0"/>
                <a:cs typeface="굴림" charset="0"/>
              </a:rPr>
              <a:t>T2:          R(A),W(A)          </a:t>
            </a:r>
            <a:r>
              <a:rPr lang="en-US" b="0">
                <a:latin typeface="Courier New" charset="0"/>
                <a:ea typeface="굴림" charset="0"/>
                <a:cs typeface="굴림" charset="0"/>
              </a:rPr>
              <a:t> </a:t>
            </a:r>
            <a:endParaRPr lang="en-US" b="0">
              <a:latin typeface="Helvetica" charset="0"/>
            </a:endParaRPr>
          </a:p>
        </p:txBody>
      </p:sp>
    </p:spTree>
    <p:extLst>
      <p:ext uri="{BB962C8B-B14F-4D97-AF65-F5344CB8AC3E}">
        <p14:creationId xmlns:p14="http://schemas.microsoft.com/office/powerpoint/2010/main" val="13612248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ChangeArrowheads="1"/>
          </p:cNvSpPr>
          <p:nvPr>
            <p:ph type="title"/>
          </p:nvPr>
        </p:nvSpPr>
        <p:spPr>
          <a:xfrm>
            <a:off x="914400" y="0"/>
            <a:ext cx="7772400" cy="1143000"/>
          </a:xfrm>
        </p:spPr>
        <p:txBody>
          <a:bodyPr lIns="90488" tIns="44450" rIns="90488" bIns="44450"/>
          <a:lstStyle/>
          <a:p>
            <a:r>
              <a:rPr lang="en-US">
                <a:latin typeface="Helvetica" charset="0"/>
                <a:ea typeface="ＭＳ Ｐゴシック" charset="0"/>
                <a:cs typeface="Helvetica" charset="0"/>
              </a:rPr>
              <a:t> Strict 2PL (cont’d)</a:t>
            </a:r>
          </a:p>
        </p:txBody>
      </p:sp>
      <p:sp>
        <p:nvSpPr>
          <p:cNvPr id="55299" name="Rectangle 3"/>
          <p:cNvSpPr>
            <a:spLocks noGrp="1" noChangeArrowheads="1"/>
          </p:cNvSpPr>
          <p:nvPr>
            <p:ph idx="1"/>
          </p:nvPr>
        </p:nvSpPr>
        <p:spPr>
          <a:xfrm>
            <a:off x="609600" y="1143000"/>
            <a:ext cx="7772400" cy="4953000"/>
          </a:xfrm>
        </p:spPr>
        <p:txBody>
          <a:bodyPr lIns="90488" tIns="44450" rIns="90488" bIns="44450"/>
          <a:lstStyle/>
          <a:p>
            <a:pPr marL="533400" lvl="1" indent="-533400">
              <a:buFontTx/>
              <a:buChar char="•"/>
              <a:defRPr/>
            </a:pPr>
            <a:r>
              <a:rPr lang="en-US" dirty="0" smtClean="0">
                <a:solidFill>
                  <a:srgbClr val="000000"/>
                </a:solidFill>
                <a:cs typeface="Helvetica"/>
              </a:rPr>
              <a:t>All locks held by a transaction are released only when the transaction completes</a:t>
            </a:r>
          </a:p>
          <a:p>
            <a:pPr marL="533400" indent="-533400">
              <a:buFontTx/>
              <a:buNone/>
              <a:defRPr/>
            </a:pPr>
            <a:endParaRPr lang="en-US" dirty="0" smtClean="0">
              <a:cs typeface="Helvetica"/>
            </a:endParaRPr>
          </a:p>
          <a:p>
            <a:pPr marL="533400" indent="-533400">
              <a:defRPr/>
            </a:pPr>
            <a:r>
              <a:rPr lang="en-US" dirty="0">
                <a:cs typeface="Helvetica"/>
              </a:rPr>
              <a:t>In effect, </a:t>
            </a:r>
            <a:r>
              <a:rPr lang="ja-JP" altLang="en-US" dirty="0">
                <a:cs typeface="Helvetica"/>
              </a:rPr>
              <a:t>“</a:t>
            </a:r>
            <a:r>
              <a:rPr lang="en-US" dirty="0">
                <a:cs typeface="Helvetica"/>
              </a:rPr>
              <a:t>shrinking phase</a:t>
            </a:r>
            <a:r>
              <a:rPr lang="ja-JP" altLang="en-US" dirty="0">
                <a:cs typeface="Helvetica"/>
              </a:rPr>
              <a:t>”</a:t>
            </a:r>
            <a:r>
              <a:rPr lang="en-US" dirty="0">
                <a:cs typeface="Helvetica"/>
              </a:rPr>
              <a:t> is delayed until:</a:t>
            </a:r>
          </a:p>
          <a:p>
            <a:pPr marL="914400" lvl="1" indent="-457200">
              <a:buFontTx/>
              <a:buAutoNum type="alphaLcParenR"/>
              <a:defRPr/>
            </a:pPr>
            <a:r>
              <a:rPr lang="en-US" dirty="0">
                <a:cs typeface="Helvetica"/>
              </a:rPr>
              <a:t>Transaction has committed (commit log record on disk), or</a:t>
            </a:r>
          </a:p>
          <a:p>
            <a:pPr marL="914400" lvl="1" indent="-457200">
              <a:buFontTx/>
              <a:buAutoNum type="alphaLcParenR"/>
              <a:defRPr/>
            </a:pPr>
            <a:r>
              <a:rPr lang="en-US" dirty="0">
                <a:cs typeface="Helvetica"/>
              </a:rPr>
              <a:t>Decision has been made to abort the transaction (then locks can be released after rollback).</a:t>
            </a:r>
          </a:p>
        </p:txBody>
      </p:sp>
    </p:spTree>
    <p:extLst>
      <p:ext uri="{BB962C8B-B14F-4D97-AF65-F5344CB8AC3E}">
        <p14:creationId xmlns:p14="http://schemas.microsoft.com/office/powerpoint/2010/main" val="308643497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r>
              <a:rPr lang="en-US">
                <a:latin typeface="Helvetica" charset="0"/>
                <a:ea typeface="ＭＳ Ｐゴシック" charset="0"/>
                <a:cs typeface="ＭＳ Ｐゴシック" charset="0"/>
              </a:rPr>
              <a:t>Is this a Strict 2PL schedule?</a:t>
            </a:r>
          </a:p>
        </p:txBody>
      </p:sp>
      <p:graphicFrame>
        <p:nvGraphicFramePr>
          <p:cNvPr id="4" name="Group 2"/>
          <p:cNvGraphicFramePr>
            <a:graphicFrameLocks/>
          </p:cNvGraphicFramePr>
          <p:nvPr/>
        </p:nvGraphicFramePr>
        <p:xfrm>
          <a:off x="890588" y="685800"/>
          <a:ext cx="7772400" cy="5491163"/>
        </p:xfrm>
        <a:graphic>
          <a:graphicData uri="http://schemas.openxmlformats.org/drawingml/2006/table">
            <a:tbl>
              <a:tblPr/>
              <a:tblGrid>
                <a:gridCol w="3886200"/>
                <a:gridCol w="3886200"/>
              </a:tblGrid>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rPr>
                        <a:t>Lock_X(A)  &lt;granted&gt;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Read(A)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rPr>
                        <a:t>Lock_S(A)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A: = A-50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Write(A)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rPr>
                        <a:t>Lock_X(B)  &lt;granted&gt;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2"/>
                          </a:solidFill>
                          <a:effectLst/>
                          <a:latin typeface="Tahoma" charset="0"/>
                        </a:rPr>
                        <a:t>Unlock(A)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               </a:t>
                      </a:r>
                      <a:r>
                        <a:rPr kumimoji="0" lang="en-US" sz="1600" b="1" i="0" u="none" strike="noStrike" cap="none" normalizeH="0" baseline="0">
                          <a:ln>
                            <a:noFill/>
                          </a:ln>
                          <a:solidFill>
                            <a:srgbClr val="FF0000"/>
                          </a:solidFill>
                          <a:effectLst/>
                          <a:latin typeface="Tahoma" charset="0"/>
                        </a:rPr>
                        <a:t>&lt;granted&gt;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Read(A)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rPr>
                        <a:t>Lock_S(B)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Read(B)</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latin typeface="Tahoma"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B := B +50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Write(B)</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latin typeface="Tahoma"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2"/>
                          </a:solidFill>
                          <a:effectLst/>
                          <a:latin typeface="Tahoma" charset="0"/>
                        </a:rPr>
                        <a:t>Unlock(B)</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ahoma" charset="0"/>
                        </a:rPr>
                        <a:t>             </a:t>
                      </a:r>
                      <a:r>
                        <a:rPr kumimoji="0" lang="en-US" sz="1600" b="1" i="0" u="none" strike="noStrike" cap="none" normalizeH="0" baseline="0" dirty="0">
                          <a:ln>
                            <a:noFill/>
                          </a:ln>
                          <a:solidFill>
                            <a:srgbClr val="FF0000"/>
                          </a:solidFill>
                          <a:effectLst/>
                          <a:latin typeface="Tahoma" charset="0"/>
                        </a:rPr>
                        <a:t>&lt;granted&gt;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2"/>
                          </a:solidFill>
                          <a:effectLst/>
                          <a:latin typeface="Tahoma" charset="0"/>
                        </a:rPr>
                        <a:t>Unlock(A)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rPr>
                        <a:t>Read(B)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2"/>
                          </a:solidFill>
                          <a:effectLst/>
                          <a:latin typeface="Tahoma" charset="0"/>
                        </a:rPr>
                        <a:t>Unlock(B)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latin typeface="Tahoma"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ahoma" charset="0"/>
                        </a:rPr>
                        <a:t>PRINT(A+B)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13048" name="Footer Placeholder 3"/>
          <p:cNvSpPr txBox="1">
            <a:spLocks/>
          </p:cNvSpPr>
          <p:nvPr/>
        </p:nvSpPr>
        <p:spPr bwMode="auto">
          <a:xfrm>
            <a:off x="457200" y="6376988"/>
            <a:ext cx="28956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endParaRPr lang="en-US" sz="1200">
              <a:latin typeface="Times New Roman" charset="0"/>
            </a:endParaRPr>
          </a:p>
          <a:p>
            <a:endParaRPr lang="en-US" sz="1200">
              <a:solidFill>
                <a:schemeClr val="tx2"/>
              </a:solidFill>
              <a:latin typeface="Times New Roman" charset="0"/>
            </a:endParaRPr>
          </a:p>
        </p:txBody>
      </p:sp>
      <p:sp>
        <p:nvSpPr>
          <p:cNvPr id="7" name="Text Box 58"/>
          <p:cNvSpPr txBox="1">
            <a:spLocks noChangeArrowheads="1"/>
          </p:cNvSpPr>
          <p:nvPr/>
        </p:nvSpPr>
        <p:spPr bwMode="auto">
          <a:xfrm>
            <a:off x="2438400" y="6248400"/>
            <a:ext cx="47244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a:solidFill>
                  <a:srgbClr val="CF0E30"/>
                </a:solidFill>
                <a:latin typeface="Arial" charset="0"/>
              </a:rPr>
              <a:t>No: Cascading Abort Possible</a:t>
            </a:r>
            <a:endParaRPr lang="en-US">
              <a:solidFill>
                <a:srgbClr val="CF0E30"/>
              </a:solidFill>
              <a:latin typeface="Book Antiqua" charset="0"/>
            </a:endParaRPr>
          </a:p>
        </p:txBody>
      </p:sp>
      <p:sp>
        <p:nvSpPr>
          <p:cNvPr id="213050" name="Line 59"/>
          <p:cNvSpPr>
            <a:spLocks noChangeShapeType="1"/>
          </p:cNvSpPr>
          <p:nvPr/>
        </p:nvSpPr>
        <p:spPr bwMode="auto">
          <a:xfrm>
            <a:off x="5310188" y="1371600"/>
            <a:ext cx="0" cy="1371600"/>
          </a:xfrm>
          <a:prstGeom prst="line">
            <a:avLst/>
          </a:prstGeom>
          <a:noFill/>
          <a:ln w="31750">
            <a:solidFill>
              <a:srgbClr val="FF0000"/>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13051" name="Line 60"/>
          <p:cNvSpPr>
            <a:spLocks noChangeShapeType="1"/>
          </p:cNvSpPr>
          <p:nvPr/>
        </p:nvSpPr>
        <p:spPr bwMode="auto">
          <a:xfrm>
            <a:off x="5310188" y="3581400"/>
            <a:ext cx="0" cy="1219200"/>
          </a:xfrm>
          <a:prstGeom prst="line">
            <a:avLst/>
          </a:prstGeom>
          <a:noFill/>
          <a:ln w="31750">
            <a:solidFill>
              <a:srgbClr val="FF0000"/>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3853304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a:latin typeface="Helvetica" charset="0"/>
                <a:ea typeface="ＭＳ Ｐゴシック" charset="0"/>
                <a:cs typeface="ＭＳ Ｐゴシック" charset="0"/>
              </a:rPr>
              <a:t>Is this a Strict 2PL schedule?</a:t>
            </a:r>
          </a:p>
        </p:txBody>
      </p:sp>
      <p:graphicFrame>
        <p:nvGraphicFramePr>
          <p:cNvPr id="10" name="Group 61"/>
          <p:cNvGraphicFramePr>
            <a:graphicFrameLocks noGrp="1"/>
          </p:cNvGraphicFramePr>
          <p:nvPr/>
        </p:nvGraphicFramePr>
        <p:xfrm>
          <a:off x="1066800" y="762000"/>
          <a:ext cx="7772400" cy="5491163"/>
        </p:xfrm>
        <a:graphic>
          <a:graphicData uri="http://schemas.openxmlformats.org/drawingml/2006/table">
            <a:tbl>
              <a:tblPr/>
              <a:tblGrid>
                <a:gridCol w="3886200"/>
                <a:gridCol w="3886200"/>
              </a:tblGrid>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ea typeface="ＭＳ Ｐゴシック" charset="0"/>
                          <a:cs typeface="ＭＳ Ｐゴシック" charset="0"/>
                        </a:rPr>
                        <a:t>Lock_X(A) &lt;granted&gt;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Read(A)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ea typeface="ＭＳ Ｐゴシック" charset="0"/>
                          <a:cs typeface="ＭＳ Ｐゴシック" charset="0"/>
                        </a:rPr>
                        <a:t>Lock_S(A)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A: = A-50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61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Write(A)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ea typeface="ＭＳ Ｐゴシック" charset="0"/>
                          <a:cs typeface="ＭＳ Ｐゴシック" charset="0"/>
                        </a:rPr>
                        <a:t>Lock_X(B) &lt;granted&gt;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Read(B)</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B := B +50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Write(B)</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2"/>
                          </a:solidFill>
                          <a:effectLst/>
                          <a:latin typeface="Tahoma" charset="0"/>
                          <a:ea typeface="ＭＳ Ｐゴシック" charset="0"/>
                          <a:cs typeface="ＭＳ Ｐゴシック" charset="0"/>
                        </a:rPr>
                        <a:t>Unlock(A)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2"/>
                          </a:solidFill>
                          <a:effectLst/>
                          <a:latin typeface="Tahoma" charset="0"/>
                          <a:ea typeface="ＭＳ Ｐゴシック" charset="0"/>
                          <a:cs typeface="ＭＳ Ｐゴシック" charset="0"/>
                        </a:rPr>
                        <a:t>Unlock(B)</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            </a:t>
                      </a:r>
                      <a:r>
                        <a:rPr kumimoji="0" lang="en-US" sz="1600" b="1" i="0" u="none" strike="noStrike" cap="none" normalizeH="0" baseline="0">
                          <a:ln>
                            <a:noFill/>
                          </a:ln>
                          <a:solidFill>
                            <a:srgbClr val="FF0000"/>
                          </a:solidFill>
                          <a:effectLst/>
                          <a:latin typeface="Tahoma" charset="0"/>
                          <a:ea typeface="ＭＳ Ｐゴシック" charset="0"/>
                          <a:cs typeface="ＭＳ Ｐゴシック" charset="0"/>
                        </a:rPr>
                        <a:t>&lt;granted&gt;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Read(A)</a:t>
                      </a:r>
                      <a:endParaRPr kumimoji="0" lang="en-US" sz="1600" b="1" i="0" u="none" strike="noStrike" cap="none" normalizeH="0" baseline="0">
                        <a:ln>
                          <a:noFill/>
                        </a:ln>
                        <a:solidFill>
                          <a:srgbClr val="FF0000"/>
                        </a:solidFill>
                        <a:effectLst/>
                        <a:latin typeface="Tahoma" charset="0"/>
                        <a:ea typeface="ＭＳ Ｐゴシック" charset="0"/>
                        <a:cs typeface="ＭＳ Ｐゴシック"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rgbClr val="FF0000"/>
                          </a:solidFill>
                          <a:effectLst/>
                          <a:latin typeface="Tahoma" charset="0"/>
                          <a:ea typeface="ＭＳ Ｐゴシック" charset="0"/>
                          <a:cs typeface="ＭＳ Ｐゴシック" charset="0"/>
                        </a:rPr>
                        <a:t>Lock_S(B)  &lt;granted&gt;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Read(B)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ahoma" charset="0"/>
                          <a:ea typeface="ＭＳ Ｐゴシック" charset="0"/>
                          <a:cs typeface="ＭＳ Ｐゴシック" charset="0"/>
                        </a:rPr>
                        <a:t>PRINT(A+B)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2"/>
                          </a:solidFill>
                          <a:effectLst/>
                          <a:latin typeface="Tahoma" charset="0"/>
                          <a:ea typeface="ＭＳ Ｐゴシック" charset="0"/>
                          <a:cs typeface="ＭＳ Ｐゴシック" charset="0"/>
                        </a:rPr>
                        <a:t>Unlock(A)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52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a:ln>
                          <a:noFill/>
                        </a:ln>
                        <a:solidFill>
                          <a:srgbClr val="FF0000"/>
                        </a:solidFill>
                        <a:effectLst/>
                        <a:latin typeface="Tahoma" charset="0"/>
                        <a:ea typeface="ＭＳ Ｐゴシック" charset="0"/>
                        <a:cs typeface="ＭＳ Ｐゴシック"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accent2"/>
                          </a:solidFill>
                          <a:effectLst/>
                          <a:latin typeface="Tahoma" charset="0"/>
                          <a:ea typeface="ＭＳ Ｐゴシック" charset="0"/>
                          <a:cs typeface="ＭＳ Ｐゴシック" charset="0"/>
                        </a:rPr>
                        <a:t>Unlock(B)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14072" name="Line 62"/>
          <p:cNvSpPr>
            <a:spLocks noChangeShapeType="1"/>
          </p:cNvSpPr>
          <p:nvPr/>
        </p:nvSpPr>
        <p:spPr bwMode="auto">
          <a:xfrm>
            <a:off x="5486400" y="1447800"/>
            <a:ext cx="0" cy="2743200"/>
          </a:xfrm>
          <a:prstGeom prst="line">
            <a:avLst/>
          </a:prstGeom>
          <a:noFill/>
          <a:ln w="31750">
            <a:solidFill>
              <a:srgbClr val="FF0000"/>
            </a:solidFill>
            <a:round/>
            <a:headEnd type="none" w="sm" len="sm"/>
            <a:tailEnd type="stealth" w="lg"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170912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a:xfrm>
            <a:off x="1066800" y="3810000"/>
            <a:ext cx="7162800" cy="1219200"/>
          </a:xfrm>
        </p:spPr>
        <p:txBody>
          <a:bodyPr/>
          <a:lstStyle/>
          <a:p>
            <a:r>
              <a:rPr lang="en-US" sz="3600">
                <a:latin typeface="Helvetica" charset="0"/>
                <a:ea typeface="ＭＳ Ｐゴシック" charset="0"/>
                <a:cs typeface="ＭＳ Ｐゴシック" charset="0"/>
              </a:rPr>
              <a:t>Two-Phase Commit (2PC)</a:t>
            </a:r>
          </a:p>
        </p:txBody>
      </p:sp>
    </p:spTree>
    <p:extLst>
      <p:ext uri="{BB962C8B-B14F-4D97-AF65-F5344CB8AC3E}">
        <p14:creationId xmlns:p14="http://schemas.microsoft.com/office/powerpoint/2010/main" val="13369482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sv-SE">
                <a:latin typeface="Helvetica" charset="0"/>
                <a:ea typeface="ＭＳ Ｐゴシック" charset="0"/>
                <a:cs typeface="ＭＳ Ｐゴシック" charset="0"/>
              </a:rPr>
              <a:t>Two Phase (2PC) Commit</a:t>
            </a:r>
            <a:endParaRPr lang="en-US">
              <a:latin typeface="Helvetica" charset="0"/>
              <a:ea typeface="ＭＳ Ｐゴシック" charset="0"/>
              <a:cs typeface="ＭＳ Ｐゴシック" charset="0"/>
            </a:endParaRPr>
          </a:p>
        </p:txBody>
      </p:sp>
      <p:sp>
        <p:nvSpPr>
          <p:cNvPr id="216066" name="Content Placeholder 2"/>
          <p:cNvSpPr>
            <a:spLocks noGrp="1"/>
          </p:cNvSpPr>
          <p:nvPr>
            <p:ph idx="1"/>
          </p:nvPr>
        </p:nvSpPr>
        <p:spPr/>
        <p:txBody>
          <a:bodyPr/>
          <a:lstStyle/>
          <a:p>
            <a:r>
              <a:rPr lang="sv-SE">
                <a:latin typeface="Helvetica" charset="0"/>
                <a:ea typeface="ＭＳ Ｐゴシック" charset="0"/>
                <a:cs typeface="ＭＳ Ｐゴシック" charset="0"/>
              </a:rPr>
              <a:t>2PC is a distributed protocol</a:t>
            </a:r>
          </a:p>
          <a:p>
            <a:pPr lvl="1"/>
            <a:endParaRPr lang="sv-SE">
              <a:latin typeface="Helvetica" charset="0"/>
              <a:ea typeface="ＭＳ Ｐゴシック" charset="0"/>
            </a:endParaRPr>
          </a:p>
          <a:p>
            <a:r>
              <a:rPr lang="sv-SE">
                <a:latin typeface="Helvetica" charset="0"/>
                <a:ea typeface="ＭＳ Ｐゴシック" charset="0"/>
                <a:cs typeface="ＭＳ Ｐゴシック" charset="0"/>
              </a:rPr>
              <a:t>High-level problem statement</a:t>
            </a:r>
          </a:p>
          <a:p>
            <a:pPr lvl="1"/>
            <a:r>
              <a:rPr lang="sv-SE">
                <a:latin typeface="Helvetica" charset="0"/>
                <a:ea typeface="ＭＳ Ｐゴシック" charset="0"/>
              </a:rPr>
              <a:t>If no node fails and all nodes are ready to commit, then all nodes </a:t>
            </a:r>
            <a:r>
              <a:rPr lang="sv-SE" b="1">
                <a:solidFill>
                  <a:srgbClr val="FF0000"/>
                </a:solidFill>
                <a:latin typeface="Helvetica" charset="0"/>
                <a:ea typeface="ＭＳ Ｐゴシック" charset="0"/>
              </a:rPr>
              <a:t>COMMIT</a:t>
            </a:r>
            <a:endParaRPr lang="sv-SE">
              <a:latin typeface="Helvetica" charset="0"/>
              <a:ea typeface="ＭＳ Ｐゴシック" charset="0"/>
            </a:endParaRPr>
          </a:p>
          <a:p>
            <a:pPr lvl="1"/>
            <a:r>
              <a:rPr lang="sv-SE">
                <a:latin typeface="Helvetica" charset="0"/>
                <a:ea typeface="ＭＳ Ｐゴシック" charset="0"/>
              </a:rPr>
              <a:t>Otherwise </a:t>
            </a:r>
            <a:r>
              <a:rPr lang="sv-SE" b="1">
                <a:solidFill>
                  <a:srgbClr val="FF0000"/>
                </a:solidFill>
                <a:latin typeface="Helvetica" charset="0"/>
                <a:ea typeface="ＭＳ Ｐゴシック" charset="0"/>
              </a:rPr>
              <a:t>ABORT </a:t>
            </a:r>
            <a:r>
              <a:rPr lang="sv-SE">
                <a:latin typeface="Helvetica" charset="0"/>
                <a:ea typeface="ＭＳ Ｐゴシック" charset="0"/>
              </a:rPr>
              <a:t>at all nodes</a:t>
            </a:r>
          </a:p>
          <a:p>
            <a:pPr lvl="1"/>
            <a:endParaRPr lang="sv-SE">
              <a:latin typeface="Helvetica" charset="0"/>
              <a:ea typeface="ＭＳ Ｐゴシック" charset="0"/>
            </a:endParaRPr>
          </a:p>
          <a:p>
            <a:pPr lvl="1">
              <a:buFontTx/>
              <a:buNone/>
            </a:pPr>
            <a:endParaRPr lang="sv-SE">
              <a:latin typeface="Helvetica" charset="0"/>
              <a:ea typeface="ＭＳ Ｐゴシック" charset="0"/>
            </a:endParaRPr>
          </a:p>
          <a:p>
            <a:r>
              <a:rPr lang="sv-SE">
                <a:latin typeface="Helvetica" charset="0"/>
                <a:ea typeface="ＭＳ Ｐゴシック" charset="0"/>
                <a:cs typeface="ＭＳ Ｐゴシック" charset="0"/>
              </a:rPr>
              <a:t>Developed by Turing award winner Jim Gray (first Berkeley CS PhD, 1969)</a:t>
            </a:r>
          </a:p>
          <a:p>
            <a:pPr lvl="1"/>
            <a:endParaRPr lang="sv-SE">
              <a:latin typeface="Helvetica" charset="0"/>
              <a:ea typeface="ＭＳ Ｐゴシック" charset="0"/>
            </a:endParaRPr>
          </a:p>
          <a:p>
            <a:pPr>
              <a:buFontTx/>
              <a:buNone/>
            </a:pPr>
            <a:endParaRPr lang="sv-SE" b="1">
              <a:solidFill>
                <a:srgbClr val="FF0000"/>
              </a:solidFill>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33639481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35"/>
          <p:cNvSpPr>
            <a:spLocks noChangeArrowheads="1"/>
          </p:cNvSpPr>
          <p:nvPr/>
        </p:nvSpPr>
        <p:spPr bwMode="auto">
          <a:xfrm>
            <a:off x="6477000" y="22860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37890" name="Rectangle 26"/>
          <p:cNvSpPr>
            <a:spLocks noChangeArrowheads="1"/>
          </p:cNvSpPr>
          <p:nvPr/>
        </p:nvSpPr>
        <p:spPr bwMode="auto">
          <a:xfrm>
            <a:off x="2819400" y="6324600"/>
            <a:ext cx="3200400" cy="533400"/>
          </a:xfrm>
          <a:prstGeom prst="rect">
            <a:avLst/>
          </a:prstGeom>
          <a:solidFill>
            <a:srgbClr val="FFFFFF"/>
          </a:solidFill>
          <a:ln>
            <a:noFill/>
          </a:ln>
          <a:extLst>
            <a:ext uri="{91240B29-F687-4f45-9708-019B960494DF}">
              <a14:hiddenLine xmlns:a14="http://schemas.microsoft.com/office/drawing/2010/main" w="25400">
                <a:solidFill>
                  <a:srgbClr val="000000"/>
                </a:solidFill>
                <a:round/>
                <a:headEnd type="triangle" w="med" len="med"/>
                <a:tailEnd/>
              </a14:hiddenLine>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7891" name="Title 1"/>
          <p:cNvSpPr>
            <a:spLocks noGrp="1"/>
          </p:cNvSpPr>
          <p:nvPr>
            <p:ph type="title"/>
          </p:nvPr>
        </p:nvSpPr>
        <p:spPr>
          <a:xfrm>
            <a:off x="990600" y="-76200"/>
            <a:ext cx="7162800" cy="533400"/>
          </a:xfrm>
        </p:spPr>
        <p:txBody>
          <a:bodyPr/>
          <a:lstStyle/>
          <a:p>
            <a:r>
              <a:rPr lang="en-US">
                <a:latin typeface="Helvetica" charset="0"/>
                <a:ea typeface="ＭＳ Ｐゴシック" charset="0"/>
                <a:cs typeface="ＭＳ Ｐゴシック" charset="0"/>
              </a:rPr>
              <a:t>Review: Page Tables</a:t>
            </a:r>
          </a:p>
        </p:txBody>
      </p:sp>
      <p:sp>
        <p:nvSpPr>
          <p:cNvPr id="37892" name="TextBox 5"/>
          <p:cNvSpPr txBox="1">
            <a:spLocks noChangeArrowheads="1"/>
          </p:cNvSpPr>
          <p:nvPr/>
        </p:nvSpPr>
        <p:spPr bwMode="auto">
          <a:xfrm>
            <a:off x="588963" y="914400"/>
            <a:ext cx="1087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1111 1111</a:t>
            </a:r>
          </a:p>
        </p:txBody>
      </p:sp>
      <p:sp>
        <p:nvSpPr>
          <p:cNvPr id="37893" name="Rectangle 6"/>
          <p:cNvSpPr>
            <a:spLocks noChangeArrowheads="1"/>
          </p:cNvSpPr>
          <p:nvPr/>
        </p:nvSpPr>
        <p:spPr bwMode="auto">
          <a:xfrm>
            <a:off x="1676400" y="1066800"/>
            <a:ext cx="1295400" cy="6096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37894" name="Rectangle 7"/>
          <p:cNvSpPr>
            <a:spLocks noChangeArrowheads="1"/>
          </p:cNvSpPr>
          <p:nvPr/>
        </p:nvSpPr>
        <p:spPr bwMode="auto">
          <a:xfrm>
            <a:off x="1676400" y="30480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9" name="Rectangle 8"/>
          <p:cNvSpPr/>
          <p:nvPr/>
        </p:nvSpPr>
        <p:spPr bwMode="auto">
          <a:xfrm>
            <a:off x="1676400" y="53340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37896" name="Rectangle 9"/>
          <p:cNvSpPr>
            <a:spLocks noChangeArrowheads="1"/>
          </p:cNvSpPr>
          <p:nvPr/>
        </p:nvSpPr>
        <p:spPr bwMode="auto">
          <a:xfrm>
            <a:off x="1676400" y="41148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37897" name="Up Arrow 10"/>
          <p:cNvSpPr>
            <a:spLocks noChangeArrowheads="1"/>
          </p:cNvSpPr>
          <p:nvPr/>
        </p:nvSpPr>
        <p:spPr bwMode="auto">
          <a:xfrm flipH="1">
            <a:off x="2209800" y="27432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7898" name="Up Arrow 11"/>
          <p:cNvSpPr>
            <a:spLocks noChangeArrowheads="1"/>
          </p:cNvSpPr>
          <p:nvPr/>
        </p:nvSpPr>
        <p:spPr bwMode="auto">
          <a:xfrm flipH="1" flipV="1">
            <a:off x="2209800" y="16764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7899" name="Rectangle 12"/>
          <p:cNvSpPr>
            <a:spLocks noChangeArrowheads="1"/>
          </p:cNvSpPr>
          <p:nvPr/>
        </p:nvSpPr>
        <p:spPr bwMode="auto">
          <a:xfrm>
            <a:off x="16764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7900" name="TextBox 13"/>
          <p:cNvSpPr txBox="1">
            <a:spLocks noChangeArrowheads="1"/>
          </p:cNvSpPr>
          <p:nvPr/>
        </p:nvSpPr>
        <p:spPr bwMode="auto">
          <a:xfrm>
            <a:off x="1166813" y="685800"/>
            <a:ext cx="2185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Virtual memory view</a:t>
            </a:r>
          </a:p>
        </p:txBody>
      </p:sp>
      <p:sp>
        <p:nvSpPr>
          <p:cNvPr id="37901" name="Rectangle 14"/>
          <p:cNvSpPr>
            <a:spLocks noChangeArrowheads="1"/>
          </p:cNvSpPr>
          <p:nvPr/>
        </p:nvSpPr>
        <p:spPr bwMode="auto">
          <a:xfrm>
            <a:off x="1676400" y="47244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7902" name="Rectangle 15"/>
          <p:cNvSpPr>
            <a:spLocks noChangeArrowheads="1"/>
          </p:cNvSpPr>
          <p:nvPr/>
        </p:nvSpPr>
        <p:spPr bwMode="auto">
          <a:xfrm>
            <a:off x="1676400" y="35052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7903" name="Rectangle 16"/>
          <p:cNvSpPr>
            <a:spLocks noChangeArrowheads="1"/>
          </p:cNvSpPr>
          <p:nvPr/>
        </p:nvSpPr>
        <p:spPr bwMode="auto">
          <a:xfrm>
            <a:off x="1676400" y="22860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7904" name="TextBox 17"/>
          <p:cNvSpPr txBox="1">
            <a:spLocks noChangeArrowheads="1"/>
          </p:cNvSpPr>
          <p:nvPr/>
        </p:nvSpPr>
        <p:spPr bwMode="auto">
          <a:xfrm>
            <a:off x="533400" y="56816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0000 0</a:t>
            </a:r>
            <a:r>
              <a:rPr lang="en-US" sz="1600">
                <a:solidFill>
                  <a:srgbClr val="2A40E2"/>
                </a:solidFill>
                <a:latin typeface="Helvetica" charset="0"/>
                <a:cs typeface="Helvetica" charset="0"/>
              </a:rPr>
              <a:t>000</a:t>
            </a:r>
          </a:p>
        </p:txBody>
      </p:sp>
      <p:sp>
        <p:nvSpPr>
          <p:cNvPr id="37905" name="TextBox 18"/>
          <p:cNvSpPr txBox="1">
            <a:spLocks noChangeArrowheads="1"/>
          </p:cNvSpPr>
          <p:nvPr/>
        </p:nvSpPr>
        <p:spPr bwMode="auto">
          <a:xfrm>
            <a:off x="533400" y="44958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0100 0</a:t>
            </a:r>
            <a:r>
              <a:rPr lang="en-US" sz="1600">
                <a:solidFill>
                  <a:srgbClr val="2A40E2"/>
                </a:solidFill>
                <a:latin typeface="Helvetica" charset="0"/>
                <a:cs typeface="Helvetica" charset="0"/>
              </a:rPr>
              <a:t>000</a:t>
            </a:r>
          </a:p>
        </p:txBody>
      </p:sp>
      <p:sp>
        <p:nvSpPr>
          <p:cNvPr id="37906" name="TextBox 19"/>
          <p:cNvSpPr txBox="1">
            <a:spLocks noChangeArrowheads="1"/>
          </p:cNvSpPr>
          <p:nvPr/>
        </p:nvSpPr>
        <p:spPr bwMode="auto">
          <a:xfrm>
            <a:off x="533400" y="32766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1000 0</a:t>
            </a:r>
            <a:r>
              <a:rPr lang="en-US" sz="1600">
                <a:solidFill>
                  <a:srgbClr val="2A40E2"/>
                </a:solidFill>
                <a:latin typeface="Helvetica" charset="0"/>
                <a:cs typeface="Helvetica" charset="0"/>
              </a:rPr>
              <a:t>000</a:t>
            </a:r>
          </a:p>
        </p:txBody>
      </p:sp>
      <p:sp>
        <p:nvSpPr>
          <p:cNvPr id="37907" name="TextBox 20"/>
          <p:cNvSpPr txBox="1">
            <a:spLocks noChangeArrowheads="1"/>
          </p:cNvSpPr>
          <p:nvPr/>
        </p:nvSpPr>
        <p:spPr bwMode="auto">
          <a:xfrm>
            <a:off x="544513" y="2024063"/>
            <a:ext cx="114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1100 0</a:t>
            </a:r>
            <a:r>
              <a:rPr lang="en-US" sz="1600">
                <a:solidFill>
                  <a:srgbClr val="2A40E2"/>
                </a:solidFill>
                <a:latin typeface="Helvetica" charset="0"/>
                <a:cs typeface="Helvetica" charset="0"/>
              </a:rPr>
              <a:t>000</a:t>
            </a:r>
          </a:p>
        </p:txBody>
      </p:sp>
      <p:sp>
        <p:nvSpPr>
          <p:cNvPr id="37908" name="Left Brace 22"/>
          <p:cNvSpPr>
            <a:spLocks/>
          </p:cNvSpPr>
          <p:nvPr/>
        </p:nvSpPr>
        <p:spPr bwMode="auto">
          <a:xfrm rot="5400000" flipH="1">
            <a:off x="818356" y="5734844"/>
            <a:ext cx="192088" cy="609600"/>
          </a:xfrm>
          <a:prstGeom prst="leftBrace">
            <a:avLst>
              <a:gd name="adj1" fmla="val 8301"/>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7909" name="TextBox 23"/>
          <p:cNvSpPr txBox="1">
            <a:spLocks noChangeArrowheads="1"/>
          </p:cNvSpPr>
          <p:nvPr/>
        </p:nvSpPr>
        <p:spPr bwMode="auto">
          <a:xfrm>
            <a:off x="482600" y="6062663"/>
            <a:ext cx="81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b="0">
                <a:solidFill>
                  <a:srgbClr val="FF0000"/>
                </a:solidFill>
                <a:latin typeface="Helvetica" charset="0"/>
                <a:cs typeface="Helvetica" charset="0"/>
              </a:rPr>
              <a:t>page #</a:t>
            </a:r>
          </a:p>
        </p:txBody>
      </p:sp>
      <p:sp>
        <p:nvSpPr>
          <p:cNvPr id="37910" name="TextBox 24"/>
          <p:cNvSpPr txBox="1">
            <a:spLocks noChangeArrowheads="1"/>
          </p:cNvSpPr>
          <p:nvPr/>
        </p:nvSpPr>
        <p:spPr bwMode="auto">
          <a:xfrm>
            <a:off x="1162050" y="6062663"/>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FF"/>
                </a:solidFill>
                <a:latin typeface="Helvetica" charset="0"/>
                <a:cs typeface="Helvetica" charset="0"/>
              </a:rPr>
              <a:t>offset</a:t>
            </a:r>
          </a:p>
        </p:txBody>
      </p:sp>
      <p:sp>
        <p:nvSpPr>
          <p:cNvPr id="37911" name="Left Brace 25"/>
          <p:cNvSpPr>
            <a:spLocks/>
          </p:cNvSpPr>
          <p:nvPr/>
        </p:nvSpPr>
        <p:spPr bwMode="auto">
          <a:xfrm rot="5400000" flipH="1">
            <a:off x="1346993" y="5892007"/>
            <a:ext cx="201613" cy="304800"/>
          </a:xfrm>
          <a:prstGeom prst="leftBrace">
            <a:avLst>
              <a:gd name="adj1" fmla="val 8322"/>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7912" name="TextBox 27"/>
          <p:cNvSpPr txBox="1">
            <a:spLocks noChangeArrowheads="1"/>
          </p:cNvSpPr>
          <p:nvPr/>
        </p:nvSpPr>
        <p:spPr bwMode="auto">
          <a:xfrm>
            <a:off x="6689725" y="728663"/>
            <a:ext cx="2378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Physical memory view</a:t>
            </a:r>
          </a:p>
        </p:txBody>
      </p:sp>
      <p:sp>
        <p:nvSpPr>
          <p:cNvPr id="37913" name="Rectangle 28"/>
          <p:cNvSpPr>
            <a:spLocks noChangeArrowheads="1"/>
          </p:cNvSpPr>
          <p:nvPr/>
        </p:nvSpPr>
        <p:spPr bwMode="auto">
          <a:xfrm>
            <a:off x="64770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7914" name="Rectangle 29"/>
          <p:cNvSpPr>
            <a:spLocks noChangeArrowheads="1"/>
          </p:cNvSpPr>
          <p:nvPr/>
        </p:nvSpPr>
        <p:spPr bwMode="auto">
          <a:xfrm>
            <a:off x="6477000" y="38100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31" name="Rectangle 30"/>
          <p:cNvSpPr/>
          <p:nvPr/>
        </p:nvSpPr>
        <p:spPr bwMode="auto">
          <a:xfrm>
            <a:off x="6477000" y="50292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32" name="Rectangle 31"/>
          <p:cNvSpPr/>
          <p:nvPr/>
        </p:nvSpPr>
        <p:spPr bwMode="auto">
          <a:xfrm>
            <a:off x="6477000" y="1066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3" name="Rectangle 32"/>
          <p:cNvSpPr/>
          <p:nvPr/>
        </p:nvSpPr>
        <p:spPr bwMode="auto">
          <a:xfrm>
            <a:off x="6477000" y="5638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PT</a:t>
            </a:r>
          </a:p>
        </p:txBody>
      </p:sp>
      <p:sp>
        <p:nvSpPr>
          <p:cNvPr id="34" name="Rectangle 33"/>
          <p:cNvSpPr/>
          <p:nvPr/>
        </p:nvSpPr>
        <p:spPr bwMode="auto">
          <a:xfrm>
            <a:off x="6477000" y="44196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7919" name="Rectangle 35"/>
          <p:cNvSpPr>
            <a:spLocks noChangeArrowheads="1"/>
          </p:cNvSpPr>
          <p:nvPr/>
        </p:nvSpPr>
        <p:spPr bwMode="auto">
          <a:xfrm>
            <a:off x="6477000" y="33528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38" name="Rectangle 37"/>
          <p:cNvSpPr/>
          <p:nvPr/>
        </p:nvSpPr>
        <p:spPr bwMode="auto">
          <a:xfrm>
            <a:off x="6477000" y="27432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7921" name="Rectangle 39"/>
          <p:cNvSpPr>
            <a:spLocks noChangeArrowheads="1"/>
          </p:cNvSpPr>
          <p:nvPr/>
        </p:nvSpPr>
        <p:spPr bwMode="auto">
          <a:xfrm>
            <a:off x="6477000" y="13716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42" name="Rectangle 41"/>
          <p:cNvSpPr/>
          <p:nvPr/>
        </p:nvSpPr>
        <p:spPr bwMode="auto">
          <a:xfrm>
            <a:off x="6477000" y="1828800"/>
            <a:ext cx="1295400" cy="4572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8" name="Rectangle 47"/>
          <p:cNvSpPr/>
          <p:nvPr/>
        </p:nvSpPr>
        <p:spPr bwMode="auto">
          <a:xfrm>
            <a:off x="1676400"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9" name="Rectangle 48"/>
          <p:cNvSpPr/>
          <p:nvPr/>
        </p:nvSpPr>
        <p:spPr bwMode="auto">
          <a:xfrm>
            <a:off x="1676400"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0" name="Rectangle 49"/>
          <p:cNvSpPr/>
          <p:nvPr/>
        </p:nvSpPr>
        <p:spPr bwMode="auto">
          <a:xfrm>
            <a:off x="1676400"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1" name="Rectangle 50"/>
          <p:cNvSpPr/>
          <p:nvPr/>
        </p:nvSpPr>
        <p:spPr bwMode="auto">
          <a:xfrm>
            <a:off x="1676400"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7" name="Rectangle 56"/>
          <p:cNvSpPr/>
          <p:nvPr/>
        </p:nvSpPr>
        <p:spPr bwMode="auto">
          <a:xfrm>
            <a:off x="1676400"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8" name="Rectangle 57"/>
          <p:cNvSpPr/>
          <p:nvPr/>
        </p:nvSpPr>
        <p:spPr bwMode="auto">
          <a:xfrm>
            <a:off x="1676400"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9" name="Rectangle 58"/>
          <p:cNvSpPr/>
          <p:nvPr/>
        </p:nvSpPr>
        <p:spPr bwMode="auto">
          <a:xfrm>
            <a:off x="1676400"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0" name="Rectangle 59"/>
          <p:cNvSpPr/>
          <p:nvPr/>
        </p:nvSpPr>
        <p:spPr bwMode="auto">
          <a:xfrm>
            <a:off x="1676400"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1" name="Rectangle 60"/>
          <p:cNvSpPr/>
          <p:nvPr/>
        </p:nvSpPr>
        <p:spPr bwMode="auto">
          <a:xfrm>
            <a:off x="1676400"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2" name="Rectangle 61"/>
          <p:cNvSpPr/>
          <p:nvPr/>
        </p:nvSpPr>
        <p:spPr bwMode="auto">
          <a:xfrm>
            <a:off x="1676400"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3" name="Rectangle 62"/>
          <p:cNvSpPr/>
          <p:nvPr/>
        </p:nvSpPr>
        <p:spPr bwMode="auto">
          <a:xfrm>
            <a:off x="1676400"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4" name="Rectangle 63"/>
          <p:cNvSpPr/>
          <p:nvPr/>
        </p:nvSpPr>
        <p:spPr bwMode="auto">
          <a:xfrm>
            <a:off x="1676400"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5" name="Rectangle 64"/>
          <p:cNvSpPr/>
          <p:nvPr/>
        </p:nvSpPr>
        <p:spPr bwMode="auto">
          <a:xfrm>
            <a:off x="1676400"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6" name="Rectangle 65"/>
          <p:cNvSpPr/>
          <p:nvPr/>
        </p:nvSpPr>
        <p:spPr bwMode="auto">
          <a:xfrm>
            <a:off x="1676400"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7" name="Rectangle 66"/>
          <p:cNvSpPr/>
          <p:nvPr/>
        </p:nvSpPr>
        <p:spPr bwMode="auto">
          <a:xfrm>
            <a:off x="1676400"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8" name="Rectangle 67"/>
          <p:cNvSpPr/>
          <p:nvPr/>
        </p:nvSpPr>
        <p:spPr bwMode="auto">
          <a:xfrm>
            <a:off x="1676400"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9" name="Rectangle 68"/>
          <p:cNvSpPr/>
          <p:nvPr/>
        </p:nvSpPr>
        <p:spPr bwMode="auto">
          <a:xfrm>
            <a:off x="1676400"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0" name="Rectangle 69"/>
          <p:cNvSpPr/>
          <p:nvPr/>
        </p:nvSpPr>
        <p:spPr bwMode="auto">
          <a:xfrm>
            <a:off x="1676400"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1" name="Rectangle 70"/>
          <p:cNvSpPr/>
          <p:nvPr/>
        </p:nvSpPr>
        <p:spPr bwMode="auto">
          <a:xfrm>
            <a:off x="1676400"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2" name="Rectangle 71"/>
          <p:cNvSpPr/>
          <p:nvPr/>
        </p:nvSpPr>
        <p:spPr bwMode="auto">
          <a:xfrm>
            <a:off x="1676400"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3" name="Rectangle 72"/>
          <p:cNvSpPr/>
          <p:nvPr/>
        </p:nvSpPr>
        <p:spPr bwMode="auto">
          <a:xfrm>
            <a:off x="1676400"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4" name="Rectangle 73"/>
          <p:cNvSpPr/>
          <p:nvPr/>
        </p:nvSpPr>
        <p:spPr bwMode="auto">
          <a:xfrm>
            <a:off x="1676400"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5" name="Rectangle 74"/>
          <p:cNvSpPr/>
          <p:nvPr/>
        </p:nvSpPr>
        <p:spPr bwMode="auto">
          <a:xfrm>
            <a:off x="1676400"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6" name="Rectangle 75"/>
          <p:cNvSpPr/>
          <p:nvPr/>
        </p:nvSpPr>
        <p:spPr bwMode="auto">
          <a:xfrm>
            <a:off x="1676400"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7" name="Rectangle 76"/>
          <p:cNvSpPr/>
          <p:nvPr/>
        </p:nvSpPr>
        <p:spPr bwMode="auto">
          <a:xfrm>
            <a:off x="1676400"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8" name="Rectangle 77"/>
          <p:cNvSpPr/>
          <p:nvPr/>
        </p:nvSpPr>
        <p:spPr bwMode="auto">
          <a:xfrm>
            <a:off x="1676400"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9" name="Rectangle 78"/>
          <p:cNvSpPr/>
          <p:nvPr/>
        </p:nvSpPr>
        <p:spPr bwMode="auto">
          <a:xfrm>
            <a:off x="1676400"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0" name="Rectangle 79"/>
          <p:cNvSpPr/>
          <p:nvPr/>
        </p:nvSpPr>
        <p:spPr bwMode="auto">
          <a:xfrm>
            <a:off x="1676400"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1" name="Rectangle 80"/>
          <p:cNvSpPr/>
          <p:nvPr/>
        </p:nvSpPr>
        <p:spPr bwMode="auto">
          <a:xfrm>
            <a:off x="1676400"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2" name="Rectangle 81"/>
          <p:cNvSpPr/>
          <p:nvPr/>
        </p:nvSpPr>
        <p:spPr bwMode="auto">
          <a:xfrm>
            <a:off x="1676400"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3" name="Rectangle 82"/>
          <p:cNvSpPr/>
          <p:nvPr/>
        </p:nvSpPr>
        <p:spPr bwMode="auto">
          <a:xfrm>
            <a:off x="1676400"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4" name="Rectangle 83"/>
          <p:cNvSpPr/>
          <p:nvPr/>
        </p:nvSpPr>
        <p:spPr bwMode="auto">
          <a:xfrm>
            <a:off x="1676400"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grpSp>
        <p:nvGrpSpPr>
          <p:cNvPr id="37955" name="Group 141"/>
          <p:cNvGrpSpPr>
            <a:grpSpLocks/>
          </p:cNvGrpSpPr>
          <p:nvPr/>
        </p:nvGrpSpPr>
        <p:grpSpPr bwMode="auto">
          <a:xfrm>
            <a:off x="4187825" y="838200"/>
            <a:ext cx="1168400" cy="6002338"/>
            <a:chOff x="4188007" y="838200"/>
            <a:chExt cx="1168785" cy="6001641"/>
          </a:xfrm>
        </p:grpSpPr>
        <p:sp>
          <p:nvSpPr>
            <p:cNvPr id="38027" name="TextBox 4"/>
            <p:cNvSpPr txBox="1">
              <a:spLocks noChangeArrowheads="1"/>
            </p:cNvSpPr>
            <p:nvPr/>
          </p:nvSpPr>
          <p:spPr bwMode="auto">
            <a:xfrm>
              <a:off x="4188007" y="838200"/>
              <a:ext cx="1168785" cy="600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0000"/>
                  </a:solidFill>
                  <a:latin typeface="Helvetica" charset="0"/>
                  <a:cs typeface="Helvetica" charset="0"/>
                </a:rPr>
                <a:t>11111   11101</a:t>
              </a:r>
            </a:p>
            <a:p>
              <a:pPr defTabSz="914400" eaLnBrk="1" fontAlgn="base" hangingPunct="1">
                <a:spcBef>
                  <a:spcPct val="0"/>
                </a:spcBef>
                <a:spcAft>
                  <a:spcPct val="0"/>
                </a:spcAft>
              </a:pPr>
              <a:r>
                <a:rPr lang="en-US" sz="1200">
                  <a:solidFill>
                    <a:srgbClr val="000000"/>
                  </a:solidFill>
                  <a:latin typeface="Helvetica" charset="0"/>
                  <a:cs typeface="Helvetica" charset="0"/>
                </a:rPr>
                <a:t>11110   11100</a:t>
              </a:r>
            </a:p>
            <a:p>
              <a:pPr defTabSz="914400" eaLnBrk="1" fontAlgn="base" hangingPunct="1">
                <a:spcBef>
                  <a:spcPct val="0"/>
                </a:spcBef>
                <a:spcAft>
                  <a:spcPct val="0"/>
                </a:spcAft>
              </a:pPr>
              <a:r>
                <a:rPr lang="en-US" sz="1200">
                  <a:solidFill>
                    <a:srgbClr val="FF6600"/>
                  </a:solidFill>
                  <a:latin typeface="Helvetica" charset="0"/>
                  <a:cs typeface="Helvetica" charset="0"/>
                </a:rPr>
                <a:t>11101   10111</a:t>
              </a:r>
            </a:p>
            <a:p>
              <a:pPr defTabSz="914400" eaLnBrk="1" fontAlgn="base" hangingPunct="1">
                <a:spcBef>
                  <a:spcPct val="0"/>
                </a:spcBef>
                <a:spcAft>
                  <a:spcPct val="0"/>
                </a:spcAft>
              </a:pPr>
              <a:r>
                <a:rPr lang="en-US" sz="1200">
                  <a:solidFill>
                    <a:srgbClr val="FF6600"/>
                  </a:solidFill>
                  <a:latin typeface="Helvetica" charset="0"/>
                  <a:cs typeface="Helvetica" charset="0"/>
                </a:rPr>
                <a:t>11100   10110</a:t>
              </a:r>
            </a:p>
            <a:p>
              <a:pPr defTabSz="914400" eaLnBrk="1" fontAlgn="base" hangingPunct="1">
                <a:spcBef>
                  <a:spcPct val="0"/>
                </a:spcBef>
                <a:spcAft>
                  <a:spcPct val="0"/>
                </a:spcAft>
              </a:pPr>
              <a:r>
                <a:rPr lang="en-US" sz="1200">
                  <a:solidFill>
                    <a:srgbClr val="000000"/>
                  </a:solidFill>
                  <a:latin typeface="Helvetica" charset="0"/>
                  <a:cs typeface="Helvetica" charset="0"/>
                </a:rPr>
                <a:t>11011     null</a:t>
              </a:r>
            </a:p>
            <a:p>
              <a:pPr defTabSz="914400" eaLnBrk="1" fontAlgn="base" hangingPunct="1">
                <a:spcBef>
                  <a:spcPct val="0"/>
                </a:spcBef>
                <a:spcAft>
                  <a:spcPct val="0"/>
                </a:spcAft>
              </a:pPr>
              <a:r>
                <a:rPr lang="en-US" sz="1200">
                  <a:solidFill>
                    <a:srgbClr val="000000"/>
                  </a:solidFill>
                  <a:latin typeface="Helvetica" charset="0"/>
                  <a:cs typeface="Helvetica" charset="0"/>
                </a:rPr>
                <a:t>11010     null</a:t>
              </a:r>
            </a:p>
            <a:p>
              <a:pPr defTabSz="914400" eaLnBrk="1" fontAlgn="base" hangingPunct="1">
                <a:spcBef>
                  <a:spcPct val="0"/>
                </a:spcBef>
                <a:spcAft>
                  <a:spcPct val="0"/>
                </a:spcAft>
              </a:pPr>
              <a:r>
                <a:rPr lang="en-US" sz="1200">
                  <a:solidFill>
                    <a:srgbClr val="000000"/>
                  </a:solidFill>
                  <a:latin typeface="Helvetica" charset="0"/>
                  <a:cs typeface="Helvetica" charset="0"/>
                </a:rPr>
                <a:t>11001     null</a:t>
              </a:r>
            </a:p>
            <a:p>
              <a:pPr defTabSz="914400" eaLnBrk="1" fontAlgn="base" hangingPunct="1">
                <a:spcBef>
                  <a:spcPct val="0"/>
                </a:spcBef>
                <a:spcAft>
                  <a:spcPct val="0"/>
                </a:spcAft>
              </a:pPr>
              <a:r>
                <a:rPr lang="en-US" sz="1200">
                  <a:solidFill>
                    <a:srgbClr val="000000"/>
                  </a:solidFill>
                  <a:latin typeface="Helvetica" charset="0"/>
                  <a:cs typeface="Helvetica" charset="0"/>
                </a:rPr>
                <a:t>11000     null</a:t>
              </a:r>
            </a:p>
            <a:p>
              <a:pPr defTabSz="914400" eaLnBrk="1" fontAlgn="base" hangingPunct="1">
                <a:spcBef>
                  <a:spcPct val="0"/>
                </a:spcBef>
                <a:spcAft>
                  <a:spcPct val="0"/>
                </a:spcAft>
              </a:pPr>
              <a:r>
                <a:rPr lang="en-US" sz="1200">
                  <a:solidFill>
                    <a:srgbClr val="000000"/>
                  </a:solidFill>
                  <a:latin typeface="Helvetica" charset="0"/>
                  <a:cs typeface="Helvetica" charset="0"/>
                </a:rPr>
                <a:t>10111     null</a:t>
              </a:r>
            </a:p>
            <a:p>
              <a:pPr defTabSz="914400" eaLnBrk="1" fontAlgn="base" hangingPunct="1">
                <a:spcBef>
                  <a:spcPct val="0"/>
                </a:spcBef>
                <a:spcAft>
                  <a:spcPct val="0"/>
                </a:spcAft>
              </a:pPr>
              <a:r>
                <a:rPr lang="en-US" sz="1200">
                  <a:solidFill>
                    <a:srgbClr val="000000"/>
                  </a:solidFill>
                  <a:latin typeface="Helvetica" charset="0"/>
                  <a:cs typeface="Helvetica" charset="0"/>
                </a:rPr>
                <a:t>10110     null</a:t>
              </a:r>
            </a:p>
            <a:p>
              <a:pPr defTabSz="914400" eaLnBrk="1" fontAlgn="base" hangingPunct="1">
                <a:spcBef>
                  <a:spcPct val="0"/>
                </a:spcBef>
                <a:spcAft>
                  <a:spcPct val="0"/>
                </a:spcAft>
              </a:pPr>
              <a:r>
                <a:rPr lang="en-US" sz="1200">
                  <a:solidFill>
                    <a:srgbClr val="000000"/>
                  </a:solidFill>
                  <a:latin typeface="Helvetica" charset="0"/>
                  <a:cs typeface="Helvetica" charset="0"/>
                </a:rPr>
                <a:t>10101     null</a:t>
              </a:r>
            </a:p>
            <a:p>
              <a:pPr defTabSz="914400" eaLnBrk="1" fontAlgn="base" hangingPunct="1">
                <a:spcBef>
                  <a:spcPct val="0"/>
                </a:spcBef>
                <a:spcAft>
                  <a:spcPct val="0"/>
                </a:spcAft>
              </a:pPr>
              <a:r>
                <a:rPr lang="en-US" sz="1200">
                  <a:solidFill>
                    <a:srgbClr val="000000"/>
                  </a:solidFill>
                  <a:latin typeface="Helvetica" charset="0"/>
                  <a:cs typeface="Helvetica" charset="0"/>
                </a:rPr>
                <a:t>10100     null</a:t>
              </a:r>
            </a:p>
            <a:p>
              <a:pPr defTabSz="914400" eaLnBrk="1" fontAlgn="base" hangingPunct="1">
                <a:spcBef>
                  <a:spcPct val="0"/>
                </a:spcBef>
                <a:spcAft>
                  <a:spcPct val="0"/>
                </a:spcAft>
              </a:pPr>
              <a:r>
                <a:rPr lang="en-US" sz="1200">
                  <a:solidFill>
                    <a:srgbClr val="000000"/>
                  </a:solidFill>
                  <a:latin typeface="Helvetica" charset="0"/>
                  <a:cs typeface="Helvetica" charset="0"/>
                </a:rPr>
                <a:t>10011     null</a:t>
              </a:r>
            </a:p>
            <a:p>
              <a:pPr defTabSz="914400" eaLnBrk="1" fontAlgn="base" hangingPunct="1">
                <a:spcBef>
                  <a:spcPct val="0"/>
                </a:spcBef>
                <a:spcAft>
                  <a:spcPct val="0"/>
                </a:spcAft>
              </a:pPr>
              <a:r>
                <a:rPr lang="en-US" sz="1200">
                  <a:solidFill>
                    <a:srgbClr val="000000"/>
                  </a:solidFill>
                  <a:latin typeface="Helvetica" charset="0"/>
                  <a:cs typeface="Helvetica" charset="0"/>
                </a:rPr>
                <a:t>10010   10000</a:t>
              </a:r>
            </a:p>
            <a:p>
              <a:pPr defTabSz="914400" eaLnBrk="1" fontAlgn="base" hangingPunct="1">
                <a:spcBef>
                  <a:spcPct val="0"/>
                </a:spcBef>
                <a:spcAft>
                  <a:spcPct val="0"/>
                </a:spcAft>
              </a:pPr>
              <a:r>
                <a:rPr lang="en-US" sz="1200">
                  <a:solidFill>
                    <a:srgbClr val="000000"/>
                  </a:solidFill>
                  <a:latin typeface="Helvetica" charset="0"/>
                  <a:cs typeface="Helvetica" charset="0"/>
                </a:rPr>
                <a:t>10001   01111</a:t>
              </a:r>
            </a:p>
            <a:p>
              <a:pPr defTabSz="914400" eaLnBrk="1" fontAlgn="base" hangingPunct="1">
                <a:spcBef>
                  <a:spcPct val="0"/>
                </a:spcBef>
                <a:spcAft>
                  <a:spcPct val="0"/>
                </a:spcAft>
              </a:pPr>
              <a:r>
                <a:rPr lang="en-US" sz="1200">
                  <a:solidFill>
                    <a:srgbClr val="000000"/>
                  </a:solidFill>
                  <a:latin typeface="Helvetica" charset="0"/>
                  <a:cs typeface="Helvetica" charset="0"/>
                </a:rPr>
                <a:t>10000   01110</a:t>
              </a:r>
            </a:p>
            <a:p>
              <a:pPr defTabSz="914400" eaLnBrk="1" fontAlgn="base" hangingPunct="1">
                <a:spcBef>
                  <a:spcPct val="0"/>
                </a:spcBef>
                <a:spcAft>
                  <a:spcPct val="0"/>
                </a:spcAft>
              </a:pPr>
              <a:r>
                <a:rPr lang="en-US" sz="1200">
                  <a:solidFill>
                    <a:srgbClr val="000000"/>
                  </a:solidFill>
                  <a:latin typeface="Helvetica" charset="0"/>
                  <a:cs typeface="Helvetica" charset="0"/>
                </a:rPr>
                <a:t>01111    null</a:t>
              </a:r>
            </a:p>
            <a:p>
              <a:pPr defTabSz="914400" eaLnBrk="1" fontAlgn="base" hangingPunct="1">
                <a:spcBef>
                  <a:spcPct val="0"/>
                </a:spcBef>
                <a:spcAft>
                  <a:spcPct val="0"/>
                </a:spcAft>
              </a:pPr>
              <a:r>
                <a:rPr lang="en-US" sz="1200">
                  <a:solidFill>
                    <a:srgbClr val="000000"/>
                  </a:solidFill>
                  <a:latin typeface="Helvetica" charset="0"/>
                  <a:cs typeface="Helvetica" charset="0"/>
                </a:rPr>
                <a:t>01110    null</a:t>
              </a:r>
            </a:p>
            <a:p>
              <a:pPr defTabSz="914400" eaLnBrk="1" fontAlgn="base" hangingPunct="1">
                <a:spcBef>
                  <a:spcPct val="0"/>
                </a:spcBef>
                <a:spcAft>
                  <a:spcPct val="0"/>
                </a:spcAft>
              </a:pPr>
              <a:r>
                <a:rPr lang="en-US" sz="1200">
                  <a:solidFill>
                    <a:srgbClr val="000000"/>
                  </a:solidFill>
                  <a:latin typeface="Helvetica" charset="0"/>
                  <a:cs typeface="Helvetica" charset="0"/>
                </a:rPr>
                <a:t>01101    null</a:t>
              </a:r>
            </a:p>
            <a:p>
              <a:pPr defTabSz="914400" eaLnBrk="1" fontAlgn="base" hangingPunct="1">
                <a:spcBef>
                  <a:spcPct val="0"/>
                </a:spcBef>
                <a:spcAft>
                  <a:spcPct val="0"/>
                </a:spcAft>
              </a:pPr>
              <a:r>
                <a:rPr lang="en-US" sz="1200">
                  <a:solidFill>
                    <a:srgbClr val="000000"/>
                  </a:solidFill>
                  <a:latin typeface="Helvetica" charset="0"/>
                  <a:cs typeface="Helvetica" charset="0"/>
                </a:rPr>
                <a:t>01100    null</a:t>
              </a:r>
            </a:p>
            <a:p>
              <a:pPr defTabSz="914400" eaLnBrk="1" fontAlgn="base" hangingPunct="1">
                <a:spcBef>
                  <a:spcPct val="0"/>
                </a:spcBef>
                <a:spcAft>
                  <a:spcPct val="0"/>
                </a:spcAft>
              </a:pPr>
              <a:r>
                <a:rPr lang="en-US" sz="1200">
                  <a:solidFill>
                    <a:srgbClr val="000000"/>
                  </a:solidFill>
                  <a:latin typeface="Helvetica" charset="0"/>
                  <a:cs typeface="Helvetica" charset="0"/>
                </a:rPr>
                <a:t>01011   01101 </a:t>
              </a:r>
            </a:p>
            <a:p>
              <a:pPr defTabSz="914400" eaLnBrk="1" fontAlgn="base" hangingPunct="1">
                <a:spcBef>
                  <a:spcPct val="0"/>
                </a:spcBef>
                <a:spcAft>
                  <a:spcPct val="0"/>
                </a:spcAft>
              </a:pPr>
              <a:r>
                <a:rPr lang="en-US" sz="1200">
                  <a:solidFill>
                    <a:srgbClr val="000000"/>
                  </a:solidFill>
                  <a:latin typeface="Helvetica" charset="0"/>
                  <a:cs typeface="Helvetica" charset="0"/>
                </a:rPr>
                <a:t>01010   01100 </a:t>
              </a:r>
            </a:p>
            <a:p>
              <a:pPr defTabSz="914400" eaLnBrk="1" fontAlgn="base" hangingPunct="1">
                <a:spcBef>
                  <a:spcPct val="0"/>
                </a:spcBef>
                <a:spcAft>
                  <a:spcPct val="0"/>
                </a:spcAft>
              </a:pPr>
              <a:r>
                <a:rPr lang="en-US" sz="1200">
                  <a:solidFill>
                    <a:srgbClr val="000000"/>
                  </a:solidFill>
                  <a:latin typeface="Helvetica" charset="0"/>
                  <a:cs typeface="Helvetica" charset="0"/>
                </a:rPr>
                <a:t>01001   01011</a:t>
              </a:r>
            </a:p>
            <a:p>
              <a:pPr defTabSz="914400" eaLnBrk="1" fontAlgn="base" hangingPunct="1">
                <a:spcBef>
                  <a:spcPct val="0"/>
                </a:spcBef>
                <a:spcAft>
                  <a:spcPct val="0"/>
                </a:spcAft>
              </a:pPr>
              <a:r>
                <a:rPr lang="en-US" sz="1200">
                  <a:solidFill>
                    <a:srgbClr val="000000"/>
                  </a:solidFill>
                  <a:latin typeface="Helvetica" charset="0"/>
                  <a:cs typeface="Helvetica" charset="0"/>
                </a:rPr>
                <a:t>01000   01010</a:t>
              </a:r>
            </a:p>
            <a:p>
              <a:pPr defTabSz="914400" eaLnBrk="1" fontAlgn="base" hangingPunct="1">
                <a:spcBef>
                  <a:spcPct val="0"/>
                </a:spcBef>
                <a:spcAft>
                  <a:spcPct val="0"/>
                </a:spcAft>
              </a:pPr>
              <a:r>
                <a:rPr lang="en-US" sz="1200">
                  <a:solidFill>
                    <a:srgbClr val="000000"/>
                  </a:solidFill>
                  <a:latin typeface="Helvetica" charset="0"/>
                  <a:cs typeface="Helvetica" charset="0"/>
                </a:rPr>
                <a:t>00111    null</a:t>
              </a:r>
            </a:p>
            <a:p>
              <a:pPr defTabSz="914400" eaLnBrk="1" fontAlgn="base" hangingPunct="1">
                <a:spcBef>
                  <a:spcPct val="0"/>
                </a:spcBef>
                <a:spcAft>
                  <a:spcPct val="0"/>
                </a:spcAft>
              </a:pPr>
              <a:r>
                <a:rPr lang="en-US" sz="1200">
                  <a:solidFill>
                    <a:srgbClr val="000000"/>
                  </a:solidFill>
                  <a:latin typeface="Helvetica" charset="0"/>
                  <a:cs typeface="Helvetica" charset="0"/>
                </a:rPr>
                <a:t>00110    null</a:t>
              </a:r>
            </a:p>
            <a:p>
              <a:pPr defTabSz="914400" eaLnBrk="1" fontAlgn="base" hangingPunct="1">
                <a:spcBef>
                  <a:spcPct val="0"/>
                </a:spcBef>
                <a:spcAft>
                  <a:spcPct val="0"/>
                </a:spcAft>
              </a:pPr>
              <a:r>
                <a:rPr lang="en-US" sz="1200">
                  <a:solidFill>
                    <a:srgbClr val="000000"/>
                  </a:solidFill>
                  <a:latin typeface="Helvetica" charset="0"/>
                  <a:cs typeface="Helvetica" charset="0"/>
                </a:rPr>
                <a:t>00101    null </a:t>
              </a:r>
            </a:p>
            <a:p>
              <a:pPr defTabSz="914400" eaLnBrk="1" fontAlgn="base" hangingPunct="1">
                <a:spcBef>
                  <a:spcPct val="0"/>
                </a:spcBef>
                <a:spcAft>
                  <a:spcPct val="0"/>
                </a:spcAft>
              </a:pPr>
              <a:r>
                <a:rPr lang="en-US" sz="1200">
                  <a:solidFill>
                    <a:srgbClr val="000000"/>
                  </a:solidFill>
                  <a:latin typeface="Helvetica" charset="0"/>
                  <a:cs typeface="Helvetica" charset="0"/>
                </a:rPr>
                <a:t>00100    null </a:t>
              </a:r>
            </a:p>
            <a:p>
              <a:pPr defTabSz="914400" eaLnBrk="1" fontAlgn="base" hangingPunct="1">
                <a:spcBef>
                  <a:spcPct val="0"/>
                </a:spcBef>
                <a:spcAft>
                  <a:spcPct val="0"/>
                </a:spcAft>
              </a:pPr>
              <a:r>
                <a:rPr lang="en-US" sz="1200">
                  <a:solidFill>
                    <a:srgbClr val="000000"/>
                  </a:solidFill>
                  <a:latin typeface="Helvetica" charset="0"/>
                  <a:cs typeface="Helvetica" charset="0"/>
                </a:rPr>
                <a:t>00011   00101</a:t>
              </a:r>
            </a:p>
            <a:p>
              <a:pPr defTabSz="914400" eaLnBrk="1" fontAlgn="base" hangingPunct="1">
                <a:spcBef>
                  <a:spcPct val="0"/>
                </a:spcBef>
                <a:spcAft>
                  <a:spcPct val="0"/>
                </a:spcAft>
              </a:pPr>
              <a:r>
                <a:rPr lang="en-US" sz="1200">
                  <a:solidFill>
                    <a:srgbClr val="000000"/>
                  </a:solidFill>
                  <a:latin typeface="Helvetica" charset="0"/>
                  <a:cs typeface="Helvetica" charset="0"/>
                </a:rPr>
                <a:t>00010   00100</a:t>
              </a:r>
            </a:p>
            <a:p>
              <a:pPr defTabSz="914400" eaLnBrk="1" fontAlgn="base" hangingPunct="1">
                <a:spcBef>
                  <a:spcPct val="0"/>
                </a:spcBef>
                <a:spcAft>
                  <a:spcPct val="0"/>
                </a:spcAft>
              </a:pPr>
              <a:r>
                <a:rPr lang="en-US" sz="1200">
                  <a:solidFill>
                    <a:srgbClr val="000000"/>
                  </a:solidFill>
                  <a:latin typeface="Helvetica" charset="0"/>
                  <a:cs typeface="Helvetica" charset="0"/>
                </a:rPr>
                <a:t>00001   00011</a:t>
              </a:r>
            </a:p>
            <a:p>
              <a:pPr defTabSz="914400" eaLnBrk="1" fontAlgn="base" hangingPunct="1">
                <a:spcBef>
                  <a:spcPct val="0"/>
                </a:spcBef>
                <a:spcAft>
                  <a:spcPct val="0"/>
                </a:spcAft>
              </a:pPr>
              <a:r>
                <a:rPr lang="en-US" sz="1200">
                  <a:solidFill>
                    <a:srgbClr val="000000"/>
                  </a:solidFill>
                  <a:latin typeface="Helvetica" charset="0"/>
                  <a:cs typeface="Helvetica" charset="0"/>
                </a:rPr>
                <a:t>00000   00010</a:t>
              </a:r>
            </a:p>
          </p:txBody>
        </p:sp>
        <p:sp>
          <p:nvSpPr>
            <p:cNvPr id="38028" name="Rectangle 85"/>
            <p:cNvSpPr>
              <a:spLocks noChangeArrowheads="1"/>
            </p:cNvSpPr>
            <p:nvPr/>
          </p:nvSpPr>
          <p:spPr bwMode="auto">
            <a:xfrm>
              <a:off x="4724400" y="838200"/>
              <a:ext cx="609600" cy="59436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grpSp>
      <p:sp>
        <p:nvSpPr>
          <p:cNvPr id="103" name="Rectangle 102"/>
          <p:cNvSpPr/>
          <p:nvPr/>
        </p:nvSpPr>
        <p:spPr bwMode="auto">
          <a:xfrm>
            <a:off x="6477000"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4" name="Rectangle 103"/>
          <p:cNvSpPr/>
          <p:nvPr/>
        </p:nvSpPr>
        <p:spPr bwMode="auto">
          <a:xfrm>
            <a:off x="6477000"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5" name="Rectangle 104"/>
          <p:cNvSpPr/>
          <p:nvPr/>
        </p:nvSpPr>
        <p:spPr bwMode="auto">
          <a:xfrm>
            <a:off x="6477000"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6" name="Rectangle 105"/>
          <p:cNvSpPr/>
          <p:nvPr/>
        </p:nvSpPr>
        <p:spPr bwMode="auto">
          <a:xfrm>
            <a:off x="6477000"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7" name="Rectangle 106"/>
          <p:cNvSpPr/>
          <p:nvPr/>
        </p:nvSpPr>
        <p:spPr bwMode="auto">
          <a:xfrm>
            <a:off x="6477000"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8" name="Rectangle 107"/>
          <p:cNvSpPr/>
          <p:nvPr/>
        </p:nvSpPr>
        <p:spPr bwMode="auto">
          <a:xfrm>
            <a:off x="6477000"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9" name="Rectangle 108"/>
          <p:cNvSpPr/>
          <p:nvPr/>
        </p:nvSpPr>
        <p:spPr bwMode="auto">
          <a:xfrm>
            <a:off x="6477000"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0" name="Rectangle 109"/>
          <p:cNvSpPr/>
          <p:nvPr/>
        </p:nvSpPr>
        <p:spPr bwMode="auto">
          <a:xfrm>
            <a:off x="6477000"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1" name="Rectangle 110"/>
          <p:cNvSpPr/>
          <p:nvPr/>
        </p:nvSpPr>
        <p:spPr bwMode="auto">
          <a:xfrm>
            <a:off x="6477000"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2" name="Rectangle 111"/>
          <p:cNvSpPr/>
          <p:nvPr/>
        </p:nvSpPr>
        <p:spPr bwMode="auto">
          <a:xfrm>
            <a:off x="6477000"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3" name="Rectangle 112"/>
          <p:cNvSpPr/>
          <p:nvPr/>
        </p:nvSpPr>
        <p:spPr bwMode="auto">
          <a:xfrm>
            <a:off x="6477000"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4" name="Rectangle 113"/>
          <p:cNvSpPr/>
          <p:nvPr/>
        </p:nvSpPr>
        <p:spPr bwMode="auto">
          <a:xfrm>
            <a:off x="6477000"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5" name="Rectangle 114"/>
          <p:cNvSpPr/>
          <p:nvPr/>
        </p:nvSpPr>
        <p:spPr bwMode="auto">
          <a:xfrm>
            <a:off x="6477000"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6" name="Rectangle 115"/>
          <p:cNvSpPr/>
          <p:nvPr/>
        </p:nvSpPr>
        <p:spPr bwMode="auto">
          <a:xfrm>
            <a:off x="6477000"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7" name="Rectangle 116"/>
          <p:cNvSpPr/>
          <p:nvPr/>
        </p:nvSpPr>
        <p:spPr bwMode="auto">
          <a:xfrm>
            <a:off x="6477000"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8" name="Rectangle 117"/>
          <p:cNvSpPr/>
          <p:nvPr/>
        </p:nvSpPr>
        <p:spPr bwMode="auto">
          <a:xfrm>
            <a:off x="6477000"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9" name="Rectangle 118"/>
          <p:cNvSpPr/>
          <p:nvPr/>
        </p:nvSpPr>
        <p:spPr bwMode="auto">
          <a:xfrm>
            <a:off x="6477000"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0" name="Rectangle 119"/>
          <p:cNvSpPr/>
          <p:nvPr/>
        </p:nvSpPr>
        <p:spPr bwMode="auto">
          <a:xfrm>
            <a:off x="6477000"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1" name="Rectangle 120"/>
          <p:cNvSpPr/>
          <p:nvPr/>
        </p:nvSpPr>
        <p:spPr bwMode="auto">
          <a:xfrm>
            <a:off x="6477000"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2" name="Rectangle 121"/>
          <p:cNvSpPr/>
          <p:nvPr/>
        </p:nvSpPr>
        <p:spPr bwMode="auto">
          <a:xfrm>
            <a:off x="6477000"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3" name="Rectangle 122"/>
          <p:cNvSpPr/>
          <p:nvPr/>
        </p:nvSpPr>
        <p:spPr bwMode="auto">
          <a:xfrm>
            <a:off x="6477000"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4" name="Rectangle 123"/>
          <p:cNvSpPr/>
          <p:nvPr/>
        </p:nvSpPr>
        <p:spPr bwMode="auto">
          <a:xfrm>
            <a:off x="6477000"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5" name="Rectangle 124"/>
          <p:cNvSpPr/>
          <p:nvPr/>
        </p:nvSpPr>
        <p:spPr bwMode="auto">
          <a:xfrm>
            <a:off x="6477000"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6" name="Rectangle 125"/>
          <p:cNvSpPr/>
          <p:nvPr/>
        </p:nvSpPr>
        <p:spPr bwMode="auto">
          <a:xfrm>
            <a:off x="6477000"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7" name="Rectangle 126"/>
          <p:cNvSpPr/>
          <p:nvPr/>
        </p:nvSpPr>
        <p:spPr bwMode="auto">
          <a:xfrm>
            <a:off x="6477000"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8" name="Rectangle 127"/>
          <p:cNvSpPr/>
          <p:nvPr/>
        </p:nvSpPr>
        <p:spPr bwMode="auto">
          <a:xfrm>
            <a:off x="6477000"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9" name="Rectangle 128"/>
          <p:cNvSpPr/>
          <p:nvPr/>
        </p:nvSpPr>
        <p:spPr bwMode="auto">
          <a:xfrm>
            <a:off x="6477000"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0" name="Rectangle 129"/>
          <p:cNvSpPr/>
          <p:nvPr/>
        </p:nvSpPr>
        <p:spPr bwMode="auto">
          <a:xfrm>
            <a:off x="6477000"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1" name="Rectangle 130"/>
          <p:cNvSpPr/>
          <p:nvPr/>
        </p:nvSpPr>
        <p:spPr bwMode="auto">
          <a:xfrm>
            <a:off x="6477000"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2" name="Rectangle 131"/>
          <p:cNvSpPr/>
          <p:nvPr/>
        </p:nvSpPr>
        <p:spPr bwMode="auto">
          <a:xfrm>
            <a:off x="6477000"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3" name="Rectangle 132"/>
          <p:cNvSpPr/>
          <p:nvPr/>
        </p:nvSpPr>
        <p:spPr bwMode="auto">
          <a:xfrm>
            <a:off x="6477000"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4" name="Rectangle 133"/>
          <p:cNvSpPr/>
          <p:nvPr/>
        </p:nvSpPr>
        <p:spPr bwMode="auto">
          <a:xfrm>
            <a:off x="6477000"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7988" name="TextBox 140"/>
          <p:cNvSpPr txBox="1">
            <a:spLocks noChangeArrowheads="1"/>
          </p:cNvSpPr>
          <p:nvPr/>
        </p:nvSpPr>
        <p:spPr bwMode="auto">
          <a:xfrm>
            <a:off x="4157663" y="500063"/>
            <a:ext cx="1252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Page Table</a:t>
            </a:r>
          </a:p>
        </p:txBody>
      </p:sp>
      <p:cxnSp>
        <p:nvCxnSpPr>
          <p:cNvPr id="37989" name="Straight Arrow Connector 142"/>
          <p:cNvCxnSpPr>
            <a:cxnSpLocks noChangeShapeType="1"/>
          </p:cNvCxnSpPr>
          <p:nvPr/>
        </p:nvCxnSpPr>
        <p:spPr bwMode="auto">
          <a:xfrm>
            <a:off x="2971800" y="5867400"/>
            <a:ext cx="1295400" cy="762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7990" name="Straight Arrow Connector 143"/>
          <p:cNvCxnSpPr>
            <a:cxnSpLocks noChangeShapeType="1"/>
          </p:cNvCxnSpPr>
          <p:nvPr/>
        </p:nvCxnSpPr>
        <p:spPr bwMode="auto">
          <a:xfrm>
            <a:off x="2971800" y="5715000"/>
            <a:ext cx="1295400" cy="762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7991" name="Straight Arrow Connector 144"/>
          <p:cNvCxnSpPr>
            <a:cxnSpLocks noChangeShapeType="1"/>
          </p:cNvCxnSpPr>
          <p:nvPr/>
        </p:nvCxnSpPr>
        <p:spPr bwMode="auto">
          <a:xfrm>
            <a:off x="2971800" y="5562600"/>
            <a:ext cx="1295400" cy="762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7992" name="Straight Arrow Connector 145"/>
          <p:cNvCxnSpPr>
            <a:cxnSpLocks noChangeShapeType="1"/>
          </p:cNvCxnSpPr>
          <p:nvPr/>
        </p:nvCxnSpPr>
        <p:spPr bwMode="auto">
          <a:xfrm>
            <a:off x="2971800" y="5410200"/>
            <a:ext cx="1295400" cy="762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7993" name="Straight Arrow Connector 146"/>
          <p:cNvCxnSpPr>
            <a:cxnSpLocks noChangeShapeType="1"/>
          </p:cNvCxnSpPr>
          <p:nvPr/>
        </p:nvCxnSpPr>
        <p:spPr bwMode="auto">
          <a:xfrm>
            <a:off x="2971800" y="4648200"/>
            <a:ext cx="12954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7994" name="Straight Arrow Connector 147"/>
          <p:cNvCxnSpPr>
            <a:cxnSpLocks noChangeShapeType="1"/>
          </p:cNvCxnSpPr>
          <p:nvPr/>
        </p:nvCxnSpPr>
        <p:spPr bwMode="auto">
          <a:xfrm>
            <a:off x="2971800" y="4495800"/>
            <a:ext cx="12954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7995" name="Straight Arrow Connector 148"/>
          <p:cNvCxnSpPr>
            <a:cxnSpLocks noChangeShapeType="1"/>
          </p:cNvCxnSpPr>
          <p:nvPr/>
        </p:nvCxnSpPr>
        <p:spPr bwMode="auto">
          <a:xfrm>
            <a:off x="2971800" y="4343400"/>
            <a:ext cx="12954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7996" name="Straight Arrow Connector 149"/>
          <p:cNvCxnSpPr>
            <a:cxnSpLocks noChangeShapeType="1"/>
          </p:cNvCxnSpPr>
          <p:nvPr/>
        </p:nvCxnSpPr>
        <p:spPr bwMode="auto">
          <a:xfrm>
            <a:off x="2971800" y="4191000"/>
            <a:ext cx="12954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7997" name="Straight Arrow Connector 150"/>
          <p:cNvCxnSpPr>
            <a:cxnSpLocks noChangeShapeType="1"/>
          </p:cNvCxnSpPr>
          <p:nvPr/>
        </p:nvCxnSpPr>
        <p:spPr bwMode="auto">
          <a:xfrm>
            <a:off x="2971800" y="3276600"/>
            <a:ext cx="1295400" cy="3048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7998" name="Straight Arrow Connector 151"/>
          <p:cNvCxnSpPr>
            <a:cxnSpLocks noChangeShapeType="1"/>
          </p:cNvCxnSpPr>
          <p:nvPr/>
        </p:nvCxnSpPr>
        <p:spPr bwMode="auto">
          <a:xfrm>
            <a:off x="2971800" y="3429000"/>
            <a:ext cx="1295400" cy="3048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7999" name="Straight Arrow Connector 152"/>
          <p:cNvCxnSpPr>
            <a:cxnSpLocks noChangeShapeType="1"/>
          </p:cNvCxnSpPr>
          <p:nvPr/>
        </p:nvCxnSpPr>
        <p:spPr bwMode="auto">
          <a:xfrm>
            <a:off x="2971800" y="3124200"/>
            <a:ext cx="1295400" cy="3048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000" name="Straight Arrow Connector 153"/>
          <p:cNvCxnSpPr>
            <a:cxnSpLocks noChangeShapeType="1"/>
          </p:cNvCxnSpPr>
          <p:nvPr/>
        </p:nvCxnSpPr>
        <p:spPr bwMode="auto">
          <a:xfrm flipV="1">
            <a:off x="2971800" y="990600"/>
            <a:ext cx="1295400" cy="152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001" name="Straight Arrow Connector 154"/>
          <p:cNvCxnSpPr>
            <a:cxnSpLocks noChangeShapeType="1"/>
          </p:cNvCxnSpPr>
          <p:nvPr/>
        </p:nvCxnSpPr>
        <p:spPr bwMode="auto">
          <a:xfrm flipV="1">
            <a:off x="2971800" y="1143000"/>
            <a:ext cx="1295400" cy="152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002" name="Straight Arrow Connector 155"/>
          <p:cNvCxnSpPr>
            <a:cxnSpLocks noChangeShapeType="1"/>
          </p:cNvCxnSpPr>
          <p:nvPr/>
        </p:nvCxnSpPr>
        <p:spPr bwMode="auto">
          <a:xfrm flipV="1">
            <a:off x="5334000" y="5105400"/>
            <a:ext cx="1143000" cy="990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003" name="Straight Arrow Connector 156"/>
          <p:cNvCxnSpPr>
            <a:cxnSpLocks noChangeShapeType="1"/>
          </p:cNvCxnSpPr>
          <p:nvPr/>
        </p:nvCxnSpPr>
        <p:spPr bwMode="auto">
          <a:xfrm flipV="1">
            <a:off x="5334000" y="5257800"/>
            <a:ext cx="1143000" cy="990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004" name="Straight Arrow Connector 157"/>
          <p:cNvCxnSpPr>
            <a:cxnSpLocks noChangeShapeType="1"/>
          </p:cNvCxnSpPr>
          <p:nvPr/>
        </p:nvCxnSpPr>
        <p:spPr bwMode="auto">
          <a:xfrm flipV="1">
            <a:off x="5334000" y="5410200"/>
            <a:ext cx="1143000" cy="990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005" name="Straight Arrow Connector 158"/>
          <p:cNvCxnSpPr>
            <a:cxnSpLocks noChangeShapeType="1"/>
          </p:cNvCxnSpPr>
          <p:nvPr/>
        </p:nvCxnSpPr>
        <p:spPr bwMode="auto">
          <a:xfrm flipV="1">
            <a:off x="5334000" y="5562600"/>
            <a:ext cx="1143000" cy="990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006" name="Straight Arrow Connector 159"/>
          <p:cNvCxnSpPr>
            <a:cxnSpLocks noChangeShapeType="1"/>
          </p:cNvCxnSpPr>
          <p:nvPr/>
        </p:nvCxnSpPr>
        <p:spPr bwMode="auto">
          <a:xfrm flipV="1">
            <a:off x="5334000" y="4343400"/>
            <a:ext cx="1158875" cy="838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007" name="Straight Arrow Connector 160"/>
          <p:cNvCxnSpPr>
            <a:cxnSpLocks noChangeShapeType="1"/>
          </p:cNvCxnSpPr>
          <p:nvPr/>
        </p:nvCxnSpPr>
        <p:spPr bwMode="auto">
          <a:xfrm flipV="1">
            <a:off x="5334000" y="4191000"/>
            <a:ext cx="1158875" cy="838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008" name="Straight Arrow Connector 161"/>
          <p:cNvCxnSpPr>
            <a:cxnSpLocks noChangeShapeType="1"/>
          </p:cNvCxnSpPr>
          <p:nvPr/>
        </p:nvCxnSpPr>
        <p:spPr bwMode="auto">
          <a:xfrm flipV="1">
            <a:off x="5334000" y="4038600"/>
            <a:ext cx="1158875" cy="838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009" name="Straight Arrow Connector 162"/>
          <p:cNvCxnSpPr>
            <a:cxnSpLocks noChangeShapeType="1"/>
          </p:cNvCxnSpPr>
          <p:nvPr/>
        </p:nvCxnSpPr>
        <p:spPr bwMode="auto">
          <a:xfrm flipV="1">
            <a:off x="5334000" y="3886200"/>
            <a:ext cx="1158875" cy="838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010" name="Straight Arrow Connector 163"/>
          <p:cNvCxnSpPr>
            <a:cxnSpLocks noChangeShapeType="1"/>
          </p:cNvCxnSpPr>
          <p:nvPr/>
        </p:nvCxnSpPr>
        <p:spPr bwMode="auto">
          <a:xfrm>
            <a:off x="5334000" y="3581400"/>
            <a:ext cx="1158875"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011" name="Straight Arrow Connector 164"/>
          <p:cNvCxnSpPr>
            <a:cxnSpLocks noChangeShapeType="1"/>
          </p:cNvCxnSpPr>
          <p:nvPr/>
        </p:nvCxnSpPr>
        <p:spPr bwMode="auto">
          <a:xfrm>
            <a:off x="5334000" y="3733800"/>
            <a:ext cx="1158875"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012" name="Straight Arrow Connector 165"/>
          <p:cNvCxnSpPr>
            <a:cxnSpLocks noChangeShapeType="1"/>
          </p:cNvCxnSpPr>
          <p:nvPr/>
        </p:nvCxnSpPr>
        <p:spPr bwMode="auto">
          <a:xfrm>
            <a:off x="5334000" y="3427413"/>
            <a:ext cx="1158875" cy="158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013" name="Straight Arrow Connector 166"/>
          <p:cNvCxnSpPr>
            <a:cxnSpLocks noChangeShapeType="1"/>
          </p:cNvCxnSpPr>
          <p:nvPr/>
        </p:nvCxnSpPr>
        <p:spPr bwMode="auto">
          <a:xfrm>
            <a:off x="5334000" y="990600"/>
            <a:ext cx="1158875" cy="457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014" name="Straight Arrow Connector 167"/>
          <p:cNvCxnSpPr>
            <a:cxnSpLocks noChangeShapeType="1"/>
          </p:cNvCxnSpPr>
          <p:nvPr/>
        </p:nvCxnSpPr>
        <p:spPr bwMode="auto">
          <a:xfrm>
            <a:off x="5334000" y="1143000"/>
            <a:ext cx="1158875" cy="457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8015" name="TextBox 168"/>
          <p:cNvSpPr txBox="1">
            <a:spLocks noChangeArrowheads="1"/>
          </p:cNvSpPr>
          <p:nvPr/>
        </p:nvSpPr>
        <p:spPr bwMode="auto">
          <a:xfrm>
            <a:off x="7761288" y="56816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0000 0000</a:t>
            </a:r>
          </a:p>
        </p:txBody>
      </p:sp>
      <p:sp>
        <p:nvSpPr>
          <p:cNvPr id="38016" name="TextBox 169"/>
          <p:cNvSpPr txBox="1">
            <a:spLocks noChangeArrowheads="1"/>
          </p:cNvSpPr>
          <p:nvPr/>
        </p:nvSpPr>
        <p:spPr bwMode="auto">
          <a:xfrm>
            <a:off x="7761288" y="53768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0001 0000</a:t>
            </a:r>
          </a:p>
        </p:txBody>
      </p:sp>
      <p:sp>
        <p:nvSpPr>
          <p:cNvPr id="38017" name="TextBox 170"/>
          <p:cNvSpPr txBox="1">
            <a:spLocks noChangeArrowheads="1"/>
          </p:cNvSpPr>
          <p:nvPr/>
        </p:nvSpPr>
        <p:spPr bwMode="auto">
          <a:xfrm>
            <a:off x="7772400" y="4114800"/>
            <a:ext cx="1039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0101 000</a:t>
            </a:r>
          </a:p>
        </p:txBody>
      </p:sp>
      <p:sp>
        <p:nvSpPr>
          <p:cNvPr id="38018" name="TextBox 171"/>
          <p:cNvSpPr txBox="1">
            <a:spLocks noChangeArrowheads="1"/>
          </p:cNvSpPr>
          <p:nvPr/>
        </p:nvSpPr>
        <p:spPr bwMode="auto">
          <a:xfrm>
            <a:off x="7794625" y="3548063"/>
            <a:ext cx="1017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0111 000</a:t>
            </a:r>
          </a:p>
        </p:txBody>
      </p:sp>
      <p:sp>
        <p:nvSpPr>
          <p:cNvPr id="38019" name="TextBox 172"/>
          <p:cNvSpPr txBox="1">
            <a:spLocks noChangeArrowheads="1"/>
          </p:cNvSpPr>
          <p:nvPr/>
        </p:nvSpPr>
        <p:spPr bwMode="auto">
          <a:xfrm>
            <a:off x="7696200" y="1414463"/>
            <a:ext cx="1131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1110 0000</a:t>
            </a:r>
          </a:p>
        </p:txBody>
      </p:sp>
      <p:sp>
        <p:nvSpPr>
          <p:cNvPr id="38020" name="Rounded Rectangular Callout 137"/>
          <p:cNvSpPr>
            <a:spLocks noChangeArrowheads="1"/>
          </p:cNvSpPr>
          <p:nvPr/>
        </p:nvSpPr>
        <p:spPr bwMode="auto">
          <a:xfrm>
            <a:off x="7010400" y="2895600"/>
            <a:ext cx="1828800" cy="914400"/>
          </a:xfrm>
          <a:prstGeom prst="wedgeRoundRectCallout">
            <a:avLst>
              <a:gd name="adj1" fmla="val -21194"/>
              <a:gd name="adj2" fmla="val -91648"/>
              <a:gd name="adj3" fmla="val 16667"/>
            </a:avLst>
          </a:prstGeom>
          <a:solidFill>
            <a:srgbClr val="FFFFFF"/>
          </a:solidFill>
          <a:ln w="25400">
            <a:solidFill>
              <a:schemeClr val="tx1"/>
            </a:solidFill>
            <a:round/>
            <a:headEnd type="triangle" w="med" len="med"/>
            <a:tailEnd/>
          </a:ln>
        </p:spPr>
        <p:txBody>
          <a:bodyPr anchor="ctr"/>
          <a:lstStyle/>
          <a:p>
            <a:pPr defTabSz="914400" fontAlgn="base">
              <a:spcBef>
                <a:spcPct val="0"/>
              </a:spcBef>
              <a:spcAft>
                <a:spcPct val="0"/>
              </a:spcAft>
            </a:pPr>
            <a:r>
              <a:rPr lang="en-US" sz="2000">
                <a:solidFill>
                  <a:srgbClr val="000000"/>
                </a:solidFill>
                <a:latin typeface="Helvetica" charset="0"/>
                <a:ea typeface="ＭＳ Ｐゴシック" charset="0"/>
                <a:cs typeface="Helvetica" charset="0"/>
              </a:rPr>
              <a:t>Allocate new pages where room!</a:t>
            </a:r>
          </a:p>
        </p:txBody>
      </p:sp>
      <p:cxnSp>
        <p:nvCxnSpPr>
          <p:cNvPr id="38021" name="Straight Arrow Connector 173"/>
          <p:cNvCxnSpPr>
            <a:cxnSpLocks noChangeShapeType="1"/>
          </p:cNvCxnSpPr>
          <p:nvPr/>
        </p:nvCxnSpPr>
        <p:spPr bwMode="auto">
          <a:xfrm flipV="1">
            <a:off x="2971800" y="1295400"/>
            <a:ext cx="1295400" cy="152400"/>
          </a:xfrm>
          <a:prstGeom prst="straightConnector1">
            <a:avLst/>
          </a:prstGeom>
          <a:noFill/>
          <a:ln w="254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38022" name="Straight Arrow Connector 174"/>
          <p:cNvCxnSpPr>
            <a:cxnSpLocks noChangeShapeType="1"/>
          </p:cNvCxnSpPr>
          <p:nvPr/>
        </p:nvCxnSpPr>
        <p:spPr bwMode="auto">
          <a:xfrm flipV="1">
            <a:off x="2971800" y="1447800"/>
            <a:ext cx="1295400" cy="152400"/>
          </a:xfrm>
          <a:prstGeom prst="straightConnector1">
            <a:avLst/>
          </a:prstGeom>
          <a:noFill/>
          <a:ln w="254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38023" name="Straight Arrow Connector 175"/>
          <p:cNvCxnSpPr>
            <a:cxnSpLocks noChangeShapeType="1"/>
            <a:endCxn id="127" idx="1"/>
          </p:cNvCxnSpPr>
          <p:nvPr/>
        </p:nvCxnSpPr>
        <p:spPr bwMode="auto">
          <a:xfrm>
            <a:off x="5334000" y="1371600"/>
            <a:ext cx="1143000" cy="990600"/>
          </a:xfrm>
          <a:prstGeom prst="straightConnector1">
            <a:avLst/>
          </a:prstGeom>
          <a:noFill/>
          <a:ln w="25400">
            <a:solidFill>
              <a:srgbClr val="FF6600"/>
            </a:solidFill>
            <a:round/>
            <a:headEnd/>
            <a:tailEnd type="triangle" w="med" len="med"/>
          </a:ln>
          <a:extLst>
            <a:ext uri="{909E8E84-426E-40dd-AFC4-6F175D3DCCD1}">
              <a14:hiddenFill xmlns:a14="http://schemas.microsoft.com/office/drawing/2010/main">
                <a:noFill/>
              </a14:hiddenFill>
            </a:ext>
          </a:extLst>
        </p:spPr>
      </p:cxnSp>
      <p:cxnSp>
        <p:nvCxnSpPr>
          <p:cNvPr id="38024" name="Straight Arrow Connector 177"/>
          <p:cNvCxnSpPr>
            <a:cxnSpLocks noChangeShapeType="1"/>
          </p:cNvCxnSpPr>
          <p:nvPr/>
        </p:nvCxnSpPr>
        <p:spPr bwMode="auto">
          <a:xfrm>
            <a:off x="5334000" y="1524000"/>
            <a:ext cx="1143000" cy="990600"/>
          </a:xfrm>
          <a:prstGeom prst="straightConnector1">
            <a:avLst/>
          </a:prstGeom>
          <a:noFill/>
          <a:ln w="254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179" name="Rectangle 178"/>
          <p:cNvSpPr>
            <a:spLocks noChangeArrowheads="1"/>
          </p:cNvSpPr>
          <p:nvPr/>
        </p:nvSpPr>
        <p:spPr bwMode="auto">
          <a:xfrm>
            <a:off x="-5943600" y="4114800"/>
            <a:ext cx="5943600" cy="12192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400" b="1">
                <a:solidFill>
                  <a:srgbClr val="000000"/>
                </a:solidFill>
                <a:latin typeface="Helvetica" charset="0"/>
                <a:ea typeface="ＭＳ Ｐゴシック" charset="0"/>
                <a:cs typeface="Helvetica" charset="0"/>
              </a:rPr>
              <a:t>Challenge: </a:t>
            </a:r>
            <a:r>
              <a:rPr lang="en-US" sz="2400">
                <a:solidFill>
                  <a:srgbClr val="000000"/>
                </a:solidFill>
                <a:latin typeface="Helvetica" charset="0"/>
                <a:ea typeface="ＭＳ Ｐゴシック" charset="0"/>
                <a:cs typeface="Helvetica" charset="0"/>
              </a:rPr>
              <a:t>Table size equal to the # of pages in virtual memory!</a:t>
            </a:r>
          </a:p>
        </p:txBody>
      </p:sp>
      <p:sp>
        <p:nvSpPr>
          <p:cNvPr id="38026" name="TextBox 179"/>
          <p:cNvSpPr txBox="1">
            <a:spLocks noChangeArrowheads="1"/>
          </p:cNvSpPr>
          <p:nvPr/>
        </p:nvSpPr>
        <p:spPr bwMode="auto">
          <a:xfrm>
            <a:off x="544513" y="1490663"/>
            <a:ext cx="113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a:t>
            </a:r>
            <a:r>
              <a:rPr lang="en-US" sz="1600">
                <a:solidFill>
                  <a:srgbClr val="008000"/>
                </a:solidFill>
                <a:latin typeface="Helvetica" charset="0"/>
                <a:cs typeface="Helvetica" charset="0"/>
              </a:rPr>
              <a:t>10 0</a:t>
            </a:r>
            <a:r>
              <a:rPr lang="en-US" sz="1600">
                <a:solidFill>
                  <a:srgbClr val="2A40E2"/>
                </a:solidFill>
                <a:latin typeface="Helvetica" charset="0"/>
                <a:cs typeface="Helvetica" charset="0"/>
              </a:rPr>
              <a:t>000</a:t>
            </a:r>
          </a:p>
        </p:txBody>
      </p:sp>
    </p:spTree>
    <p:extLst>
      <p:ext uri="{BB962C8B-B14F-4D97-AF65-F5344CB8AC3E}">
        <p14:creationId xmlns:p14="http://schemas.microsoft.com/office/powerpoint/2010/main" val="21321148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00469E-6 8.32562E-7 L 0.84956 0.13321 " pathEditMode="relative" ptsTypes="AA">
                                      <p:cBhvr>
                                        <p:cTn id="6" dur="500" fill="hold"/>
                                        <p:tgtEl>
                                          <p:spTgt spid="17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a:latin typeface="Helvetica" charset="0"/>
                <a:ea typeface="ＭＳ Ｐゴシック" charset="0"/>
                <a:cs typeface="ＭＳ Ｐゴシック" charset="0"/>
              </a:rPr>
              <a:t>Detailed Algorithm</a:t>
            </a:r>
          </a:p>
        </p:txBody>
      </p:sp>
      <p:cxnSp>
        <p:nvCxnSpPr>
          <p:cNvPr id="5" name="Straight Connector 4"/>
          <p:cNvCxnSpPr/>
          <p:nvPr/>
        </p:nvCxnSpPr>
        <p:spPr bwMode="auto">
          <a:xfrm>
            <a:off x="4495800" y="990600"/>
            <a:ext cx="0" cy="5410200"/>
          </a:xfrm>
          <a:prstGeom prst="line">
            <a:avLst/>
          </a:prstGeom>
          <a:solidFill>
            <a:schemeClr val="bg1"/>
          </a:solidFill>
          <a:ln w="38100" cap="flat" cmpd="sng" algn="ctr">
            <a:solidFill>
              <a:schemeClr val="bg1">
                <a:lumMod val="75000"/>
              </a:schemeClr>
            </a:solidFill>
            <a:prstDash val="solid"/>
            <a:round/>
            <a:headEnd type="none" w="med" len="med"/>
            <a:tailEnd type="none"/>
          </a:ln>
          <a:effectLst/>
        </p:spPr>
      </p:cxnSp>
      <p:sp>
        <p:nvSpPr>
          <p:cNvPr id="6" name="Rectangle 5"/>
          <p:cNvSpPr/>
          <p:nvPr/>
        </p:nvSpPr>
        <p:spPr bwMode="auto">
          <a:xfrm>
            <a:off x="76200" y="1219200"/>
            <a:ext cx="4267200" cy="914400"/>
          </a:xfrm>
          <a:prstGeom prst="rect">
            <a:avLst/>
          </a:prstGeom>
          <a:solidFill>
            <a:srgbClr val="FFFFAA"/>
          </a:solidFill>
          <a:ln w="25400" cap="flat" cmpd="sng" algn="ctr">
            <a:solidFill>
              <a:schemeClr val="tx1"/>
            </a:solidFill>
            <a:prstDash val="solid"/>
            <a:round/>
            <a:headEnd type="triangle" w="med" len="med"/>
            <a:tailEnd type="none" w="med" len="med"/>
          </a:ln>
          <a:effectLst/>
        </p:spPr>
        <p:txBody>
          <a:bodyPr anchor="ctr"/>
          <a:lstStyle/>
          <a:p>
            <a:pPr marL="0" lvl="1">
              <a:defRPr/>
            </a:pPr>
            <a:r>
              <a:rPr lang="sv-SE" sz="2000" b="0" dirty="0" err="1">
                <a:latin typeface="Calibri"/>
                <a:cs typeface="Calibri"/>
              </a:rPr>
              <a:t>Coordinator</a:t>
            </a:r>
            <a:r>
              <a:rPr lang="sv-SE" sz="2000" b="0" dirty="0">
                <a:latin typeface="Calibri"/>
                <a:cs typeface="Calibri"/>
              </a:rPr>
              <a:t> </a:t>
            </a:r>
            <a:r>
              <a:rPr lang="sv-SE" sz="2000" b="0" dirty="0" err="1">
                <a:latin typeface="Calibri"/>
                <a:cs typeface="Calibri"/>
              </a:rPr>
              <a:t>sends</a:t>
            </a:r>
            <a:r>
              <a:rPr lang="sv-SE" sz="2000" b="0" dirty="0">
                <a:latin typeface="Calibri"/>
                <a:cs typeface="Calibri"/>
              </a:rPr>
              <a:t> </a:t>
            </a:r>
            <a:r>
              <a:rPr lang="sv-SE" sz="2000" dirty="0">
                <a:solidFill>
                  <a:srgbClr val="FF0000"/>
                </a:solidFill>
                <a:latin typeface="Calibri"/>
                <a:cs typeface="Calibri"/>
              </a:rPr>
              <a:t>VOTE-REQ</a:t>
            </a:r>
            <a:r>
              <a:rPr lang="sv-SE" sz="2000" dirty="0">
                <a:solidFill>
                  <a:schemeClr val="accent3">
                    <a:lumMod val="50000"/>
                  </a:schemeClr>
                </a:solidFill>
                <a:latin typeface="Calibri"/>
                <a:cs typeface="Calibri"/>
              </a:rPr>
              <a:t> </a:t>
            </a:r>
            <a:r>
              <a:rPr lang="sv-SE" sz="2000" b="0" dirty="0" err="1">
                <a:latin typeface="Calibri"/>
                <a:cs typeface="Calibri"/>
              </a:rPr>
              <a:t>to</a:t>
            </a:r>
            <a:r>
              <a:rPr lang="sv-SE" sz="2000" b="0" dirty="0">
                <a:latin typeface="Calibri"/>
                <a:cs typeface="Calibri"/>
              </a:rPr>
              <a:t> all </a:t>
            </a:r>
            <a:r>
              <a:rPr lang="sv-SE" sz="2000" b="0" dirty="0" err="1">
                <a:latin typeface="Calibri"/>
                <a:cs typeface="Calibri"/>
              </a:rPr>
              <a:t>workers</a:t>
            </a:r>
            <a:endParaRPr lang="sv-SE" sz="2000" b="0" dirty="0">
              <a:latin typeface="Calibri"/>
              <a:cs typeface="Calibri"/>
            </a:endParaRPr>
          </a:p>
        </p:txBody>
      </p:sp>
      <p:sp>
        <p:nvSpPr>
          <p:cNvPr id="7" name="Rectangle 6"/>
          <p:cNvSpPr>
            <a:spLocks noChangeArrowheads="1"/>
          </p:cNvSpPr>
          <p:nvPr/>
        </p:nvSpPr>
        <p:spPr bwMode="auto">
          <a:xfrm>
            <a:off x="4648200" y="1981200"/>
            <a:ext cx="4419600" cy="2209800"/>
          </a:xfrm>
          <a:prstGeom prst="rect">
            <a:avLst/>
          </a:prstGeom>
          <a:solidFill>
            <a:srgbClr val="FFFFAA"/>
          </a:solidFill>
          <a:ln w="25400">
            <a:solidFill>
              <a:schemeClr val="tx1"/>
            </a:solidFill>
            <a:round/>
            <a:headEnd type="triangle" w="med" len="med"/>
            <a:tailEnd/>
          </a:ln>
        </p:spPr>
        <p:txBody>
          <a:bodyPr anchor="ctr"/>
          <a:lstStyle/>
          <a:p>
            <a:pPr marL="285750" indent="-285750">
              <a:spcBef>
                <a:spcPct val="20000"/>
              </a:spcBef>
              <a:buFont typeface="Arial" charset="0"/>
              <a:buChar char="–"/>
            </a:pPr>
            <a:r>
              <a:rPr lang="sv-SE" sz="2000" b="0">
                <a:latin typeface="Calibri" charset="0"/>
                <a:cs typeface="Calibri" charset="0"/>
              </a:rPr>
              <a:t>Wait for </a:t>
            </a:r>
            <a:r>
              <a:rPr lang="sv-SE" sz="2000">
                <a:solidFill>
                  <a:srgbClr val="FF0000"/>
                </a:solidFill>
                <a:latin typeface="Calibri" charset="0"/>
                <a:cs typeface="Calibri" charset="0"/>
              </a:rPr>
              <a:t>VOTE-REQ </a:t>
            </a:r>
            <a:r>
              <a:rPr lang="sv-SE" sz="2000" b="0">
                <a:latin typeface="Calibri" charset="0"/>
                <a:cs typeface="Calibri" charset="0"/>
              </a:rPr>
              <a:t>from coordinator</a:t>
            </a:r>
          </a:p>
          <a:p>
            <a:pPr marL="285750" indent="-285750">
              <a:spcBef>
                <a:spcPct val="20000"/>
              </a:spcBef>
              <a:buFont typeface="Arial" charset="0"/>
              <a:buChar char="–"/>
            </a:pPr>
            <a:r>
              <a:rPr lang="sv-SE" sz="2000" b="0">
                <a:latin typeface="Calibri" charset="0"/>
                <a:cs typeface="Calibri" charset="0"/>
              </a:rPr>
              <a:t>If ready, send </a:t>
            </a:r>
            <a:r>
              <a:rPr lang="sv-SE" sz="2000">
                <a:solidFill>
                  <a:srgbClr val="FF0000"/>
                </a:solidFill>
                <a:latin typeface="Calibri" charset="0"/>
                <a:cs typeface="Calibri" charset="0"/>
              </a:rPr>
              <a:t>VOTE-COMMIT </a:t>
            </a:r>
            <a:r>
              <a:rPr lang="sv-SE" sz="2000" b="0">
                <a:latin typeface="Calibri" charset="0"/>
                <a:cs typeface="Calibri" charset="0"/>
              </a:rPr>
              <a:t>to coordinator</a:t>
            </a:r>
          </a:p>
          <a:p>
            <a:pPr marL="285750" indent="-285750">
              <a:spcBef>
                <a:spcPct val="20000"/>
              </a:spcBef>
              <a:buFont typeface="Arial" charset="0"/>
              <a:buChar char="–"/>
            </a:pPr>
            <a:r>
              <a:rPr lang="sv-SE" sz="2000" b="0">
                <a:latin typeface="Calibri" charset="0"/>
                <a:cs typeface="Calibri" charset="0"/>
              </a:rPr>
              <a:t>If not ready, send </a:t>
            </a:r>
            <a:r>
              <a:rPr lang="sv-SE" sz="2000">
                <a:solidFill>
                  <a:srgbClr val="FF0000"/>
                </a:solidFill>
                <a:latin typeface="Calibri" charset="0"/>
                <a:cs typeface="Calibri" charset="0"/>
              </a:rPr>
              <a:t>VOTE-ABORT </a:t>
            </a:r>
            <a:r>
              <a:rPr lang="sv-SE" sz="2000" b="0">
                <a:latin typeface="Calibri" charset="0"/>
                <a:cs typeface="Calibri" charset="0"/>
              </a:rPr>
              <a:t>to coordinator</a:t>
            </a:r>
          </a:p>
          <a:p>
            <a:pPr marL="742950" lvl="1" indent="-285750">
              <a:spcBef>
                <a:spcPct val="20000"/>
              </a:spcBef>
              <a:buFont typeface="Arial" charset="0"/>
              <a:buChar char="–"/>
            </a:pPr>
            <a:r>
              <a:rPr lang="sv-SE" sz="2000" b="0">
                <a:latin typeface="Calibri" charset="0"/>
                <a:cs typeface="Calibri" charset="0"/>
              </a:rPr>
              <a:t>And immediately abort</a:t>
            </a:r>
            <a:endParaRPr lang="sv-SE" sz="2000">
              <a:latin typeface="Calibri" charset="0"/>
              <a:cs typeface="Calibri" charset="0"/>
            </a:endParaRPr>
          </a:p>
        </p:txBody>
      </p:sp>
      <p:sp>
        <p:nvSpPr>
          <p:cNvPr id="10" name="Rectangle 9"/>
          <p:cNvSpPr/>
          <p:nvPr/>
        </p:nvSpPr>
        <p:spPr bwMode="auto">
          <a:xfrm>
            <a:off x="76200" y="3276600"/>
            <a:ext cx="4267200" cy="2209800"/>
          </a:xfrm>
          <a:prstGeom prst="rect">
            <a:avLst/>
          </a:prstGeom>
          <a:solidFill>
            <a:srgbClr val="FFFFAA"/>
          </a:solidFill>
          <a:ln w="25400" cap="flat" cmpd="sng" algn="ctr">
            <a:solidFill>
              <a:schemeClr val="tx1"/>
            </a:solidFill>
            <a:prstDash val="solid"/>
            <a:round/>
            <a:headEnd type="triangle" w="med" len="med"/>
            <a:tailEnd type="none" w="med" len="med"/>
          </a:ln>
          <a:effectLst/>
        </p:spPr>
        <p:txBody>
          <a:bodyPr anchor="ctr"/>
          <a:lstStyle/>
          <a:p>
            <a:pPr marL="285750" lvl="1" indent="-285750" fontAlgn="auto">
              <a:spcBef>
                <a:spcPct val="20000"/>
              </a:spcBef>
              <a:spcAft>
                <a:spcPts val="0"/>
              </a:spcAft>
              <a:buFont typeface="Arial" pitchFamily="34" charset="0"/>
              <a:buChar char="–"/>
              <a:defRPr/>
            </a:pPr>
            <a:r>
              <a:rPr lang="sv-SE" sz="2000" b="0" dirty="0">
                <a:latin typeface="Calibri"/>
                <a:cs typeface="Calibri"/>
              </a:rPr>
              <a:t>If </a:t>
            </a:r>
            <a:r>
              <a:rPr lang="sv-SE" sz="2000" b="0" dirty="0" err="1">
                <a:latin typeface="Calibri"/>
                <a:cs typeface="Calibri"/>
              </a:rPr>
              <a:t>receive</a:t>
            </a:r>
            <a:r>
              <a:rPr lang="sv-SE" sz="2000" b="0" dirty="0">
                <a:latin typeface="Calibri"/>
                <a:cs typeface="Calibri"/>
              </a:rPr>
              <a:t> </a:t>
            </a:r>
            <a:r>
              <a:rPr lang="sv-SE" sz="2000" b="0" dirty="0">
                <a:solidFill>
                  <a:srgbClr val="FF0000"/>
                </a:solidFill>
                <a:latin typeface="Calibri"/>
                <a:cs typeface="Calibri"/>
              </a:rPr>
              <a:t>VOTE-COMMIT </a:t>
            </a:r>
            <a:r>
              <a:rPr lang="sv-SE" sz="2000" b="0" dirty="0">
                <a:latin typeface="Calibri"/>
                <a:cs typeface="Calibri"/>
              </a:rPr>
              <a:t>from all N </a:t>
            </a:r>
            <a:r>
              <a:rPr lang="sv-SE" sz="2000" b="0" dirty="0" err="1">
                <a:latin typeface="Calibri"/>
                <a:cs typeface="Calibri"/>
              </a:rPr>
              <a:t>workers</a:t>
            </a:r>
            <a:r>
              <a:rPr lang="sv-SE" sz="2000" b="0" dirty="0">
                <a:latin typeface="Calibri"/>
                <a:cs typeface="Calibri"/>
              </a:rPr>
              <a:t>, </a:t>
            </a:r>
            <a:r>
              <a:rPr lang="sv-SE" sz="2000" b="0" dirty="0" err="1">
                <a:latin typeface="Calibri"/>
                <a:cs typeface="Calibri"/>
              </a:rPr>
              <a:t>send</a:t>
            </a:r>
            <a:r>
              <a:rPr lang="sv-SE" sz="2000" b="0" dirty="0">
                <a:latin typeface="Calibri"/>
                <a:cs typeface="Calibri"/>
              </a:rPr>
              <a:t> </a:t>
            </a:r>
            <a:r>
              <a:rPr lang="sv-SE" sz="2000" b="0" dirty="0">
                <a:solidFill>
                  <a:srgbClr val="FF0000"/>
                </a:solidFill>
                <a:latin typeface="Calibri"/>
                <a:cs typeface="Calibri"/>
              </a:rPr>
              <a:t>GLOBAL-COMMIT</a:t>
            </a:r>
            <a:r>
              <a:rPr lang="sv-SE" sz="2000" b="0" dirty="0">
                <a:latin typeface="Calibri"/>
                <a:cs typeface="Calibri"/>
              </a:rPr>
              <a:t> </a:t>
            </a:r>
            <a:r>
              <a:rPr lang="sv-SE" sz="2000" b="0" dirty="0" err="1">
                <a:latin typeface="Calibri"/>
                <a:cs typeface="Calibri"/>
              </a:rPr>
              <a:t>to</a:t>
            </a:r>
            <a:r>
              <a:rPr lang="sv-SE" sz="2000" b="0" dirty="0">
                <a:latin typeface="Calibri"/>
                <a:cs typeface="Calibri"/>
              </a:rPr>
              <a:t> all </a:t>
            </a:r>
            <a:r>
              <a:rPr lang="sv-SE" sz="2000" b="0" dirty="0" err="1">
                <a:latin typeface="Calibri"/>
                <a:cs typeface="Calibri"/>
              </a:rPr>
              <a:t>workers</a:t>
            </a:r>
            <a:endParaRPr lang="sv-SE" sz="2000" b="0" dirty="0">
              <a:latin typeface="Calibri"/>
              <a:cs typeface="Calibri"/>
            </a:endParaRPr>
          </a:p>
          <a:p>
            <a:pPr marL="285750" lvl="1" indent="-285750" fontAlgn="auto">
              <a:spcBef>
                <a:spcPct val="20000"/>
              </a:spcBef>
              <a:spcAft>
                <a:spcPts val="0"/>
              </a:spcAft>
              <a:buFont typeface="Arial" pitchFamily="34" charset="0"/>
              <a:buChar char="–"/>
              <a:defRPr/>
            </a:pPr>
            <a:r>
              <a:rPr lang="sv-SE" sz="2000" b="0" dirty="0">
                <a:latin typeface="Calibri"/>
                <a:cs typeface="Calibri"/>
              </a:rPr>
              <a:t>If </a:t>
            </a:r>
            <a:r>
              <a:rPr lang="sv-SE" sz="2000" b="0" dirty="0" err="1">
                <a:latin typeface="Calibri"/>
                <a:cs typeface="Calibri"/>
              </a:rPr>
              <a:t>doesn’t</a:t>
            </a:r>
            <a:r>
              <a:rPr lang="sv-SE" sz="2000" b="0" dirty="0">
                <a:latin typeface="Calibri"/>
                <a:cs typeface="Calibri"/>
              </a:rPr>
              <a:t> </a:t>
            </a:r>
            <a:r>
              <a:rPr lang="sv-SE" sz="2000" b="0" dirty="0" err="1">
                <a:latin typeface="Calibri"/>
                <a:cs typeface="Calibri"/>
              </a:rPr>
              <a:t>receive</a:t>
            </a:r>
            <a:r>
              <a:rPr lang="sv-SE" sz="2000" b="0" dirty="0">
                <a:latin typeface="Calibri"/>
                <a:cs typeface="Calibri"/>
              </a:rPr>
              <a:t> </a:t>
            </a:r>
            <a:r>
              <a:rPr lang="sv-SE" sz="2000" b="0" dirty="0">
                <a:solidFill>
                  <a:srgbClr val="FF0000"/>
                </a:solidFill>
                <a:latin typeface="Calibri"/>
                <a:cs typeface="Calibri"/>
              </a:rPr>
              <a:t>VOTE-COMMIT</a:t>
            </a:r>
            <a:r>
              <a:rPr lang="sv-SE" sz="2000" b="0" dirty="0">
                <a:solidFill>
                  <a:schemeClr val="accent3">
                    <a:lumMod val="50000"/>
                  </a:schemeClr>
                </a:solidFill>
                <a:latin typeface="Calibri"/>
                <a:cs typeface="Calibri"/>
              </a:rPr>
              <a:t> </a:t>
            </a:r>
            <a:r>
              <a:rPr lang="sv-SE" sz="2000" b="0" dirty="0">
                <a:latin typeface="Calibri"/>
                <a:cs typeface="Calibri"/>
              </a:rPr>
              <a:t>from all N </a:t>
            </a:r>
            <a:r>
              <a:rPr lang="sv-SE" sz="2000" b="0" dirty="0" err="1">
                <a:latin typeface="Calibri"/>
                <a:cs typeface="Calibri"/>
              </a:rPr>
              <a:t>workers</a:t>
            </a:r>
            <a:r>
              <a:rPr lang="sv-SE" sz="2000" b="0" dirty="0">
                <a:latin typeface="Calibri"/>
                <a:cs typeface="Calibri"/>
              </a:rPr>
              <a:t>, </a:t>
            </a:r>
            <a:r>
              <a:rPr lang="sv-SE" sz="2000" b="0" dirty="0" err="1">
                <a:latin typeface="Calibri"/>
                <a:cs typeface="Calibri"/>
              </a:rPr>
              <a:t>send</a:t>
            </a:r>
            <a:r>
              <a:rPr lang="sv-SE" sz="2000" b="0" dirty="0">
                <a:latin typeface="Calibri"/>
                <a:cs typeface="Calibri"/>
              </a:rPr>
              <a:t> </a:t>
            </a:r>
            <a:r>
              <a:rPr lang="sv-SE" sz="2000" b="0" dirty="0">
                <a:solidFill>
                  <a:srgbClr val="FF0000"/>
                </a:solidFill>
                <a:latin typeface="Calibri"/>
                <a:cs typeface="Calibri"/>
              </a:rPr>
              <a:t>GLOBAL-ABORT</a:t>
            </a:r>
            <a:r>
              <a:rPr lang="sv-SE" sz="2000" b="0" dirty="0">
                <a:latin typeface="Calibri"/>
                <a:cs typeface="Calibri"/>
              </a:rPr>
              <a:t> </a:t>
            </a:r>
            <a:r>
              <a:rPr lang="sv-SE" sz="2000" b="0" dirty="0" err="1">
                <a:latin typeface="Calibri"/>
                <a:cs typeface="Calibri"/>
              </a:rPr>
              <a:t>to</a:t>
            </a:r>
            <a:r>
              <a:rPr lang="sv-SE" sz="2000" b="0" dirty="0">
                <a:latin typeface="Calibri"/>
                <a:cs typeface="Calibri"/>
              </a:rPr>
              <a:t> all </a:t>
            </a:r>
            <a:r>
              <a:rPr lang="sv-SE" sz="2000" b="0" dirty="0" err="1">
                <a:latin typeface="Calibri"/>
                <a:cs typeface="Calibri"/>
              </a:rPr>
              <a:t>workers</a:t>
            </a:r>
            <a:endParaRPr lang="sv-SE" sz="2000" b="0" dirty="0">
              <a:latin typeface="Calibri"/>
              <a:cs typeface="Calibri"/>
            </a:endParaRPr>
          </a:p>
        </p:txBody>
      </p:sp>
      <p:sp>
        <p:nvSpPr>
          <p:cNvPr id="12" name="Rectangle 11"/>
          <p:cNvSpPr>
            <a:spLocks noChangeArrowheads="1"/>
          </p:cNvSpPr>
          <p:nvPr/>
        </p:nvSpPr>
        <p:spPr bwMode="auto">
          <a:xfrm>
            <a:off x="4648200" y="5029200"/>
            <a:ext cx="4419600" cy="1371600"/>
          </a:xfrm>
          <a:prstGeom prst="rect">
            <a:avLst/>
          </a:prstGeom>
          <a:solidFill>
            <a:srgbClr val="FFFFAA"/>
          </a:solidFill>
          <a:ln w="25400">
            <a:solidFill>
              <a:schemeClr val="tx1"/>
            </a:solidFill>
            <a:round/>
            <a:headEnd type="triangle" w="med" len="med"/>
            <a:tailEnd/>
          </a:ln>
        </p:spPr>
        <p:txBody>
          <a:bodyPr anchor="ctr"/>
          <a:lstStyle/>
          <a:p>
            <a:pPr marL="285750" indent="-285750">
              <a:spcBef>
                <a:spcPct val="20000"/>
              </a:spcBef>
              <a:buFont typeface="Arial" charset="0"/>
              <a:buChar char="–"/>
            </a:pPr>
            <a:r>
              <a:rPr lang="sv-SE" sz="2000" b="0">
                <a:latin typeface="Calibri" charset="0"/>
                <a:cs typeface="Calibri" charset="0"/>
              </a:rPr>
              <a:t>If receive </a:t>
            </a:r>
            <a:r>
              <a:rPr lang="sv-SE" sz="2000" b="0">
                <a:solidFill>
                  <a:srgbClr val="FF0000"/>
                </a:solidFill>
                <a:latin typeface="Calibri" charset="0"/>
                <a:cs typeface="Calibri" charset="0"/>
              </a:rPr>
              <a:t>GLOBAL-COMMIT </a:t>
            </a:r>
            <a:r>
              <a:rPr lang="sv-SE" sz="2000" b="0">
                <a:latin typeface="Calibri" charset="0"/>
                <a:cs typeface="Calibri" charset="0"/>
              </a:rPr>
              <a:t>then commit</a:t>
            </a:r>
          </a:p>
          <a:p>
            <a:pPr marL="285750" indent="-285750">
              <a:spcBef>
                <a:spcPct val="20000"/>
              </a:spcBef>
              <a:buFont typeface="Arial" charset="0"/>
              <a:buChar char="–"/>
            </a:pPr>
            <a:r>
              <a:rPr lang="sv-SE" sz="2000" b="0">
                <a:latin typeface="Calibri" charset="0"/>
                <a:cs typeface="Calibri" charset="0"/>
              </a:rPr>
              <a:t>If receive </a:t>
            </a:r>
            <a:r>
              <a:rPr lang="sv-SE" sz="2000" b="0">
                <a:solidFill>
                  <a:srgbClr val="FF0000"/>
                </a:solidFill>
                <a:latin typeface="Calibri" charset="0"/>
                <a:cs typeface="Calibri" charset="0"/>
              </a:rPr>
              <a:t>GLOBAL-ABORT </a:t>
            </a:r>
            <a:r>
              <a:rPr lang="sv-SE" sz="2000" b="0">
                <a:latin typeface="Calibri" charset="0"/>
                <a:cs typeface="Calibri" charset="0"/>
              </a:rPr>
              <a:t>then abort</a:t>
            </a:r>
            <a:endParaRPr lang="sv-SE" sz="2000" b="0">
              <a:solidFill>
                <a:srgbClr val="7F7F7F"/>
              </a:solidFill>
              <a:latin typeface="Calibri" charset="0"/>
              <a:cs typeface="Calibri" charset="0"/>
            </a:endParaRPr>
          </a:p>
        </p:txBody>
      </p:sp>
      <p:sp>
        <p:nvSpPr>
          <p:cNvPr id="217095" name="TextBox 15"/>
          <p:cNvSpPr txBox="1">
            <a:spLocks noChangeArrowheads="1"/>
          </p:cNvSpPr>
          <p:nvPr/>
        </p:nvSpPr>
        <p:spPr bwMode="auto">
          <a:xfrm>
            <a:off x="0" y="685800"/>
            <a:ext cx="347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a:solidFill>
                  <a:srgbClr val="FF0000"/>
                </a:solidFill>
                <a:latin typeface="Helvetica" charset="0"/>
                <a:cs typeface="Helvetica" charset="0"/>
              </a:rPr>
              <a:t>Coordinator Algorithm</a:t>
            </a:r>
          </a:p>
        </p:txBody>
      </p:sp>
      <p:sp>
        <p:nvSpPr>
          <p:cNvPr id="217096" name="TextBox 16"/>
          <p:cNvSpPr txBox="1">
            <a:spLocks noChangeArrowheads="1"/>
          </p:cNvSpPr>
          <p:nvPr/>
        </p:nvSpPr>
        <p:spPr bwMode="auto">
          <a:xfrm>
            <a:off x="4724400" y="685800"/>
            <a:ext cx="2767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a:solidFill>
                  <a:srgbClr val="FF0000"/>
                </a:solidFill>
                <a:latin typeface="Helvetica" charset="0"/>
                <a:cs typeface="Helvetica" charset="0"/>
              </a:rPr>
              <a:t>Worker Algorithm</a:t>
            </a:r>
          </a:p>
        </p:txBody>
      </p:sp>
      <p:cxnSp>
        <p:nvCxnSpPr>
          <p:cNvPr id="19" name="Straight Arrow Connector 18"/>
          <p:cNvCxnSpPr>
            <a:cxnSpLocks noChangeShapeType="1"/>
            <a:stCxn id="6" idx="3"/>
          </p:cNvCxnSpPr>
          <p:nvPr/>
        </p:nvCxnSpPr>
        <p:spPr bwMode="auto">
          <a:xfrm>
            <a:off x="4343400" y="1676400"/>
            <a:ext cx="304800" cy="3048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3" name="Straight Arrow Connector 22"/>
          <p:cNvCxnSpPr>
            <a:cxnSpLocks noChangeShapeType="1"/>
            <a:stCxn id="7" idx="1"/>
          </p:cNvCxnSpPr>
          <p:nvPr/>
        </p:nvCxnSpPr>
        <p:spPr bwMode="auto">
          <a:xfrm flipH="1">
            <a:off x="4343400" y="3086100"/>
            <a:ext cx="304800" cy="2667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Straight Arrow Connector 25"/>
          <p:cNvCxnSpPr>
            <a:cxnSpLocks noChangeShapeType="1"/>
            <a:stCxn id="10" idx="3"/>
          </p:cNvCxnSpPr>
          <p:nvPr/>
        </p:nvCxnSpPr>
        <p:spPr bwMode="auto">
          <a:xfrm>
            <a:off x="4343400" y="4381500"/>
            <a:ext cx="304800" cy="6477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121352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right)">
                                      <p:cBhvr>
                                        <p:cTn id="21" dur="500"/>
                                        <p:tgtEl>
                                          <p:spTgt spid="23"/>
                                        </p:tgtEl>
                                      </p:cBhvr>
                                    </p:animEffect>
                                  </p:childTnLst>
                                </p:cTn>
                              </p:par>
                            </p:childTnLst>
                          </p:cTn>
                        </p:par>
                        <p:par>
                          <p:cTn id="22" fill="hold" nodeType="afterGroup">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p:txBody>
          <a:bodyPr/>
          <a:lstStyle/>
          <a:p>
            <a:r>
              <a:rPr lang="sv-SE">
                <a:latin typeface="Helvetica" charset="0"/>
                <a:ea typeface="ＭＳ Ｐゴシック" charset="0"/>
                <a:cs typeface="ＭＳ Ｐゴシック" charset="0"/>
              </a:rPr>
              <a:t>Failure Free Example Execution</a:t>
            </a:r>
            <a:endParaRPr lang="en-US">
              <a:latin typeface="Helvetica" charset="0"/>
              <a:ea typeface="ＭＳ Ｐゴシック" charset="0"/>
              <a:cs typeface="ＭＳ Ｐゴシック" charset="0"/>
            </a:endParaRPr>
          </a:p>
        </p:txBody>
      </p:sp>
      <p:cxnSp>
        <p:nvCxnSpPr>
          <p:cNvPr id="5" name="Straight Arrow Connector 4"/>
          <p:cNvCxnSpPr/>
          <p:nvPr/>
        </p:nvCxnSpPr>
        <p:spPr>
          <a:xfrm>
            <a:off x="1447800" y="1741488"/>
            <a:ext cx="7086600" cy="15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447800" y="2806700"/>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47800" y="3873500"/>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47800" y="4940300"/>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8118" name="TextBox 11"/>
          <p:cNvSpPr txBox="1">
            <a:spLocks noChangeArrowheads="1"/>
          </p:cNvSpPr>
          <p:nvPr/>
        </p:nvSpPr>
        <p:spPr bwMode="auto">
          <a:xfrm>
            <a:off x="304800" y="12192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a:latin typeface="Calibri" charset="0"/>
                <a:cs typeface="Calibri" charset="0"/>
              </a:rPr>
              <a:t>coordinator</a:t>
            </a:r>
            <a:endParaRPr lang="en-US">
              <a:latin typeface="Calibri" charset="0"/>
              <a:cs typeface="Calibri" charset="0"/>
            </a:endParaRPr>
          </a:p>
        </p:txBody>
      </p:sp>
      <p:sp>
        <p:nvSpPr>
          <p:cNvPr id="218119" name="TextBox 12"/>
          <p:cNvSpPr txBox="1">
            <a:spLocks noChangeArrowheads="1"/>
          </p:cNvSpPr>
          <p:nvPr/>
        </p:nvSpPr>
        <p:spPr bwMode="auto">
          <a:xfrm>
            <a:off x="304800" y="23622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a:latin typeface="Calibri" charset="0"/>
                <a:cs typeface="Calibri" charset="0"/>
              </a:rPr>
              <a:t>w</a:t>
            </a:r>
            <a:r>
              <a:rPr lang="sv-SE">
                <a:latin typeface="Calibri" charset="0"/>
                <a:cs typeface="Calibri" charset="0"/>
              </a:rPr>
              <a:t>orker 1</a:t>
            </a:r>
            <a:endParaRPr lang="en-US">
              <a:latin typeface="Calibri" charset="0"/>
              <a:cs typeface="Calibri" charset="0"/>
            </a:endParaRPr>
          </a:p>
        </p:txBody>
      </p:sp>
      <p:sp>
        <p:nvSpPr>
          <p:cNvPr id="218120" name="TextBox 15"/>
          <p:cNvSpPr txBox="1">
            <a:spLocks noChangeArrowheads="1"/>
          </p:cNvSpPr>
          <p:nvPr/>
        </p:nvSpPr>
        <p:spPr bwMode="auto">
          <a:xfrm>
            <a:off x="7924800" y="50292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a:latin typeface="Calibri" charset="0"/>
                <a:cs typeface="Calibri" charset="0"/>
              </a:rPr>
              <a:t>time</a:t>
            </a:r>
            <a:endParaRPr lang="en-US">
              <a:latin typeface="Calibri" charset="0"/>
              <a:cs typeface="Calibri" charset="0"/>
            </a:endParaRPr>
          </a:p>
        </p:txBody>
      </p:sp>
      <p:cxnSp>
        <p:nvCxnSpPr>
          <p:cNvPr id="18" name="Straight Arrow Connector 17"/>
          <p:cNvCxnSpPr/>
          <p:nvPr/>
        </p:nvCxnSpPr>
        <p:spPr>
          <a:xfrm rot="16200000" flipH="1">
            <a:off x="1981200" y="1970088"/>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1562100" y="2389188"/>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952500" y="2998788"/>
            <a:ext cx="32004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4076700" y="2084388"/>
            <a:ext cx="10668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3695700" y="2617788"/>
            <a:ext cx="21336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3352800" y="3113088"/>
            <a:ext cx="3200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H="1">
            <a:off x="5867400" y="1970088"/>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H="1">
            <a:off x="5448300" y="2389188"/>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6200000" flipH="1">
            <a:off x="4838700" y="2998788"/>
            <a:ext cx="32004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8130" name="TextBox 35"/>
          <p:cNvSpPr txBox="1">
            <a:spLocks noChangeArrowheads="1"/>
          </p:cNvSpPr>
          <p:nvPr/>
        </p:nvSpPr>
        <p:spPr bwMode="auto">
          <a:xfrm>
            <a:off x="2667000" y="1828800"/>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a:solidFill>
                  <a:srgbClr val="FF0000"/>
                </a:solidFill>
                <a:latin typeface="Calibri" charset="0"/>
                <a:cs typeface="Calibri" charset="0"/>
              </a:rPr>
              <a:t>VOTE-REQ</a:t>
            </a:r>
            <a:endParaRPr lang="en-US">
              <a:solidFill>
                <a:srgbClr val="FF0000"/>
              </a:solidFill>
              <a:latin typeface="Calibri" charset="0"/>
              <a:cs typeface="Calibri" charset="0"/>
            </a:endParaRPr>
          </a:p>
        </p:txBody>
      </p:sp>
      <p:sp>
        <p:nvSpPr>
          <p:cNvPr id="218131" name="TextBox 36"/>
          <p:cNvSpPr txBox="1">
            <a:spLocks noChangeArrowheads="1"/>
          </p:cNvSpPr>
          <p:nvPr/>
        </p:nvSpPr>
        <p:spPr bwMode="auto">
          <a:xfrm>
            <a:off x="3505200" y="3951288"/>
            <a:ext cx="1447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a:solidFill>
                  <a:srgbClr val="FF0000"/>
                </a:solidFill>
                <a:latin typeface="Calibri" charset="0"/>
                <a:cs typeface="Calibri" charset="0"/>
              </a:rPr>
              <a:t>VOTE-COMMIT</a:t>
            </a:r>
            <a:endParaRPr lang="en-US">
              <a:solidFill>
                <a:srgbClr val="FF0000"/>
              </a:solidFill>
              <a:latin typeface="Calibri" charset="0"/>
              <a:cs typeface="Calibri" charset="0"/>
            </a:endParaRPr>
          </a:p>
        </p:txBody>
      </p:sp>
      <p:sp>
        <p:nvSpPr>
          <p:cNvPr id="218132" name="TextBox 37"/>
          <p:cNvSpPr txBox="1">
            <a:spLocks noChangeArrowheads="1"/>
          </p:cNvSpPr>
          <p:nvPr/>
        </p:nvSpPr>
        <p:spPr bwMode="auto">
          <a:xfrm>
            <a:off x="6781800" y="1817688"/>
            <a:ext cx="152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a:solidFill>
                  <a:srgbClr val="FF0000"/>
                </a:solidFill>
                <a:latin typeface="Calibri" charset="0"/>
                <a:cs typeface="Calibri" charset="0"/>
              </a:rPr>
              <a:t>GLOBAL-COMMIT</a:t>
            </a:r>
            <a:endParaRPr lang="en-US">
              <a:solidFill>
                <a:srgbClr val="FF0000"/>
              </a:solidFill>
              <a:latin typeface="Calibri" charset="0"/>
              <a:cs typeface="Calibri" charset="0"/>
            </a:endParaRPr>
          </a:p>
        </p:txBody>
      </p:sp>
      <p:sp>
        <p:nvSpPr>
          <p:cNvPr id="218133" name="TextBox 23"/>
          <p:cNvSpPr txBox="1">
            <a:spLocks noChangeArrowheads="1"/>
          </p:cNvSpPr>
          <p:nvPr/>
        </p:nvSpPr>
        <p:spPr bwMode="auto">
          <a:xfrm>
            <a:off x="304800" y="3424238"/>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a:latin typeface="Calibri" charset="0"/>
                <a:cs typeface="Calibri" charset="0"/>
              </a:rPr>
              <a:t>w</a:t>
            </a:r>
            <a:r>
              <a:rPr lang="sv-SE">
                <a:latin typeface="Calibri" charset="0"/>
                <a:cs typeface="Calibri" charset="0"/>
              </a:rPr>
              <a:t>orker 2</a:t>
            </a:r>
            <a:endParaRPr lang="en-US">
              <a:latin typeface="Calibri" charset="0"/>
              <a:cs typeface="Calibri" charset="0"/>
            </a:endParaRPr>
          </a:p>
        </p:txBody>
      </p:sp>
      <p:sp>
        <p:nvSpPr>
          <p:cNvPr id="218134" name="TextBox 24"/>
          <p:cNvSpPr txBox="1">
            <a:spLocks noChangeArrowheads="1"/>
          </p:cNvSpPr>
          <p:nvPr/>
        </p:nvSpPr>
        <p:spPr bwMode="auto">
          <a:xfrm>
            <a:off x="304800" y="4491038"/>
            <a:ext cx="1447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a:latin typeface="Calibri" charset="0"/>
                <a:cs typeface="Calibri" charset="0"/>
              </a:rPr>
              <a:t>w</a:t>
            </a:r>
            <a:r>
              <a:rPr lang="sv-SE">
                <a:latin typeface="Calibri" charset="0"/>
                <a:cs typeface="Calibri" charset="0"/>
              </a:rPr>
              <a:t>orker 3</a:t>
            </a:r>
            <a:endParaRPr lang="en-US">
              <a:latin typeface="Calibri" charset="0"/>
              <a:cs typeface="Calibri" charset="0"/>
            </a:endParaRPr>
          </a:p>
        </p:txBody>
      </p:sp>
    </p:spTree>
    <p:extLst>
      <p:ext uri="{BB962C8B-B14F-4D97-AF65-F5344CB8AC3E}">
        <p14:creationId xmlns:p14="http://schemas.microsoft.com/office/powerpoint/2010/main" val="28979769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sv-SE">
                <a:latin typeface="Helvetica" charset="0"/>
                <a:ea typeface="ＭＳ Ｐゴシック" charset="0"/>
                <a:cs typeface="ＭＳ Ｐゴシック" charset="0"/>
              </a:rPr>
              <a:t>State Machine of Coordinator</a:t>
            </a:r>
            <a:endParaRPr lang="en-US">
              <a:latin typeface="Helvetica" charset="0"/>
              <a:ea typeface="ＭＳ Ｐゴシック" charset="0"/>
              <a:cs typeface="ＭＳ Ｐゴシック" charset="0"/>
            </a:endParaRPr>
          </a:p>
        </p:txBody>
      </p:sp>
      <p:sp>
        <p:nvSpPr>
          <p:cNvPr id="219138" name="Content Placeholder 2"/>
          <p:cNvSpPr>
            <a:spLocks noGrp="1"/>
          </p:cNvSpPr>
          <p:nvPr>
            <p:ph idx="1"/>
          </p:nvPr>
        </p:nvSpPr>
        <p:spPr>
          <a:xfrm>
            <a:off x="304800" y="1600200"/>
            <a:ext cx="8229600" cy="4525963"/>
          </a:xfrm>
        </p:spPr>
        <p:txBody>
          <a:bodyPr/>
          <a:lstStyle/>
          <a:p>
            <a:r>
              <a:rPr lang="sv-SE">
                <a:latin typeface="Helvetica" charset="0"/>
                <a:ea typeface="ＭＳ Ｐゴシック" charset="0"/>
                <a:cs typeface="ＭＳ Ｐゴシック" charset="0"/>
              </a:rPr>
              <a:t>Coordinator implements simple state machine</a:t>
            </a:r>
          </a:p>
          <a:p>
            <a:endParaRPr lang="sv-SE">
              <a:latin typeface="Helvetica" charset="0"/>
              <a:ea typeface="ＭＳ Ｐゴシック" charset="0"/>
              <a:cs typeface="ＭＳ Ｐゴシック" charset="0"/>
            </a:endParaRPr>
          </a:p>
        </p:txBody>
      </p:sp>
      <p:sp>
        <p:nvSpPr>
          <p:cNvPr id="4" name="Rounded Rectangle 3"/>
          <p:cNvSpPr/>
          <p:nvPr/>
        </p:nvSpPr>
        <p:spPr>
          <a:xfrm>
            <a:off x="3810000" y="26670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INIT</a:t>
            </a:r>
            <a:endParaRPr lang="en-US">
              <a:solidFill>
                <a:schemeClr val="tx1"/>
              </a:solidFill>
              <a:latin typeface="Calibri"/>
              <a:ea typeface="ＭＳ Ｐゴシック" charset="0"/>
              <a:cs typeface="Calibri"/>
            </a:endParaRPr>
          </a:p>
        </p:txBody>
      </p:sp>
      <p:sp>
        <p:nvSpPr>
          <p:cNvPr id="5" name="Rounded Rectangle 4"/>
          <p:cNvSpPr/>
          <p:nvPr/>
        </p:nvSpPr>
        <p:spPr>
          <a:xfrm>
            <a:off x="3810000" y="38862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WAIT</a:t>
            </a:r>
            <a:endParaRPr lang="en-US">
              <a:solidFill>
                <a:schemeClr val="tx1"/>
              </a:solidFill>
              <a:latin typeface="Calibri"/>
              <a:ea typeface="ＭＳ Ｐゴシック" charset="0"/>
              <a:cs typeface="Calibri"/>
            </a:endParaRPr>
          </a:p>
        </p:txBody>
      </p:sp>
      <p:sp>
        <p:nvSpPr>
          <p:cNvPr id="8" name="Rounded Rectangle 7"/>
          <p:cNvSpPr/>
          <p:nvPr/>
        </p:nvSpPr>
        <p:spPr>
          <a:xfrm>
            <a:off x="2819400" y="51054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ABORT</a:t>
            </a:r>
            <a:endParaRPr lang="en-US">
              <a:solidFill>
                <a:schemeClr val="tx1"/>
              </a:solidFill>
              <a:latin typeface="Calibri"/>
              <a:ea typeface="ＭＳ Ｐゴシック" charset="0"/>
              <a:cs typeface="Calibri"/>
            </a:endParaRPr>
          </a:p>
        </p:txBody>
      </p:sp>
      <p:sp>
        <p:nvSpPr>
          <p:cNvPr id="9" name="Rounded Rectangle 8"/>
          <p:cNvSpPr/>
          <p:nvPr/>
        </p:nvSpPr>
        <p:spPr>
          <a:xfrm>
            <a:off x="4800600" y="51054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COMMIT</a:t>
            </a:r>
            <a:endParaRPr lang="en-US">
              <a:solidFill>
                <a:schemeClr val="tx1"/>
              </a:solidFill>
              <a:latin typeface="Calibri"/>
              <a:ea typeface="ＭＳ Ｐゴシック" charset="0"/>
              <a:cs typeface="Calibri"/>
            </a:endParaRPr>
          </a:p>
        </p:txBody>
      </p:sp>
      <p:cxnSp>
        <p:nvCxnSpPr>
          <p:cNvPr id="11" name="Straight Arrow Connector 10"/>
          <p:cNvCxnSpPr>
            <a:stCxn id="4" idx="2"/>
            <a:endCxn id="5" idx="0"/>
          </p:cNvCxnSpPr>
          <p:nvPr/>
        </p:nvCxnSpPr>
        <p:spPr>
          <a:xfrm rot="5400000">
            <a:off x="4229101" y="3543300"/>
            <a:ext cx="685800" cy="3175"/>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733800" y="4267200"/>
            <a:ext cx="685800" cy="9906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4724400" y="4267200"/>
            <a:ext cx="685800" cy="9906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9146" name="TextBox 29"/>
          <p:cNvSpPr txBox="1">
            <a:spLocks noChangeArrowheads="1"/>
          </p:cNvSpPr>
          <p:nvPr/>
        </p:nvSpPr>
        <p:spPr bwMode="auto">
          <a:xfrm>
            <a:off x="4648200" y="32258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800">
                <a:latin typeface="Calibri" charset="0"/>
                <a:cs typeface="Calibri" charset="0"/>
              </a:rPr>
              <a:t>Recv: START</a:t>
            </a:r>
          </a:p>
          <a:p>
            <a:pPr eaLnBrk="1" hangingPunct="1"/>
            <a:r>
              <a:rPr lang="sv-SE" sz="1800">
                <a:latin typeface="Calibri" charset="0"/>
                <a:cs typeface="Calibri" charset="0"/>
              </a:rPr>
              <a:t>Send: VOTE-REQ</a:t>
            </a:r>
            <a:endParaRPr lang="en-US" sz="1800">
              <a:latin typeface="Calibri" charset="0"/>
              <a:cs typeface="Calibri" charset="0"/>
            </a:endParaRPr>
          </a:p>
        </p:txBody>
      </p:sp>
      <p:sp>
        <p:nvSpPr>
          <p:cNvPr id="219147" name="TextBox 30"/>
          <p:cNvSpPr txBox="1">
            <a:spLocks noChangeArrowheads="1"/>
          </p:cNvSpPr>
          <p:nvPr/>
        </p:nvSpPr>
        <p:spPr bwMode="auto">
          <a:xfrm>
            <a:off x="1600200" y="4383088"/>
            <a:ext cx="289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800">
                <a:latin typeface="Calibri" charset="0"/>
                <a:cs typeface="Calibri" charset="0"/>
              </a:rPr>
              <a:t>Recv: VOTE-ABORT</a:t>
            </a:r>
          </a:p>
          <a:p>
            <a:pPr eaLnBrk="1" hangingPunct="1"/>
            <a:r>
              <a:rPr lang="sv-SE" sz="1800">
                <a:latin typeface="Calibri" charset="0"/>
                <a:cs typeface="Calibri" charset="0"/>
              </a:rPr>
              <a:t>Send: GLOBAL-ABORT</a:t>
            </a:r>
            <a:endParaRPr lang="en-US" sz="1800">
              <a:latin typeface="Calibri" charset="0"/>
              <a:cs typeface="Calibri" charset="0"/>
            </a:endParaRPr>
          </a:p>
        </p:txBody>
      </p:sp>
      <p:sp>
        <p:nvSpPr>
          <p:cNvPr id="219148" name="TextBox 31"/>
          <p:cNvSpPr txBox="1">
            <a:spLocks noChangeArrowheads="1"/>
          </p:cNvSpPr>
          <p:nvPr/>
        </p:nvSpPr>
        <p:spPr bwMode="auto">
          <a:xfrm>
            <a:off x="5334000" y="4383088"/>
            <a:ext cx="2895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800">
                <a:latin typeface="Calibri" charset="0"/>
                <a:cs typeface="Calibri" charset="0"/>
              </a:rPr>
              <a:t>Recv: VOTE-COMMIT</a:t>
            </a:r>
          </a:p>
          <a:p>
            <a:pPr eaLnBrk="1" hangingPunct="1"/>
            <a:r>
              <a:rPr lang="sv-SE" sz="1800">
                <a:latin typeface="Calibri" charset="0"/>
                <a:cs typeface="Calibri" charset="0"/>
              </a:rPr>
              <a:t>Send: GLOBAL-COMMIT</a:t>
            </a:r>
            <a:endParaRPr lang="en-US" sz="1800">
              <a:latin typeface="Calibri" charset="0"/>
              <a:cs typeface="Calibri" charset="0"/>
            </a:endParaRPr>
          </a:p>
        </p:txBody>
      </p:sp>
    </p:spTree>
    <p:extLst>
      <p:ext uri="{BB962C8B-B14F-4D97-AF65-F5344CB8AC3E}">
        <p14:creationId xmlns:p14="http://schemas.microsoft.com/office/powerpoint/2010/main" val="3399528217"/>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r>
              <a:rPr lang="sv-SE">
                <a:latin typeface="Helvetica" charset="0"/>
                <a:ea typeface="ＭＳ Ｐゴシック" charset="0"/>
                <a:cs typeface="ＭＳ Ｐゴシック" charset="0"/>
              </a:rPr>
              <a:t>State Machine of </a:t>
            </a:r>
            <a:r>
              <a:rPr lang="en-US">
                <a:latin typeface="Helvetica" charset="0"/>
                <a:ea typeface="ＭＳ Ｐゴシック" charset="0"/>
                <a:cs typeface="ＭＳ Ｐゴシック" charset="0"/>
              </a:rPr>
              <a:t>worker</a:t>
            </a:r>
            <a:r>
              <a:rPr lang="sv-SE">
                <a:latin typeface="Helvetica" charset="0"/>
                <a:ea typeface="ＭＳ Ｐゴシック" charset="0"/>
                <a:cs typeface="ＭＳ Ｐゴシック" charset="0"/>
              </a:rPr>
              <a:t>s</a:t>
            </a:r>
            <a:endParaRPr lang="en-US">
              <a:latin typeface="Helvetica" charset="0"/>
              <a:ea typeface="ＭＳ Ｐゴシック" charset="0"/>
              <a:cs typeface="ＭＳ Ｐゴシック" charset="0"/>
            </a:endParaRPr>
          </a:p>
        </p:txBody>
      </p:sp>
      <p:sp>
        <p:nvSpPr>
          <p:cNvPr id="220162" name="Content Placeholder 2"/>
          <p:cNvSpPr>
            <a:spLocks noGrp="1"/>
          </p:cNvSpPr>
          <p:nvPr>
            <p:ph idx="1"/>
          </p:nvPr>
        </p:nvSpPr>
        <p:spPr>
          <a:xfrm>
            <a:off x="304800" y="1600200"/>
            <a:ext cx="8229600" cy="4525963"/>
          </a:xfrm>
        </p:spPr>
        <p:txBody>
          <a:bodyPr/>
          <a:lstStyle/>
          <a:p>
            <a:endParaRPr lang="sv-SE">
              <a:latin typeface="Helvetica" charset="0"/>
              <a:ea typeface="ＭＳ Ｐゴシック" charset="0"/>
              <a:cs typeface="ＭＳ Ｐゴシック" charset="0"/>
            </a:endParaRPr>
          </a:p>
        </p:txBody>
      </p:sp>
      <p:sp>
        <p:nvSpPr>
          <p:cNvPr id="16" name="Rounded Rectangle 15"/>
          <p:cNvSpPr/>
          <p:nvPr/>
        </p:nvSpPr>
        <p:spPr>
          <a:xfrm>
            <a:off x="3810000" y="22860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INIT</a:t>
            </a:r>
            <a:endParaRPr lang="en-US">
              <a:solidFill>
                <a:schemeClr val="tx1"/>
              </a:solidFill>
              <a:latin typeface="Calibri"/>
              <a:ea typeface="ＭＳ Ｐゴシック" charset="0"/>
              <a:cs typeface="Calibri"/>
            </a:endParaRPr>
          </a:p>
        </p:txBody>
      </p:sp>
      <p:sp>
        <p:nvSpPr>
          <p:cNvPr id="17" name="Rounded Rectangle 16"/>
          <p:cNvSpPr/>
          <p:nvPr/>
        </p:nvSpPr>
        <p:spPr>
          <a:xfrm>
            <a:off x="3810000" y="35052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READY</a:t>
            </a:r>
            <a:endParaRPr lang="en-US">
              <a:solidFill>
                <a:schemeClr val="tx1"/>
              </a:solidFill>
              <a:latin typeface="Calibri"/>
              <a:ea typeface="ＭＳ Ｐゴシック" charset="0"/>
              <a:cs typeface="Calibri"/>
            </a:endParaRPr>
          </a:p>
        </p:txBody>
      </p:sp>
      <p:sp>
        <p:nvSpPr>
          <p:cNvPr id="18" name="Rounded Rectangle 17"/>
          <p:cNvSpPr/>
          <p:nvPr/>
        </p:nvSpPr>
        <p:spPr>
          <a:xfrm>
            <a:off x="2819400" y="47244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ABORT</a:t>
            </a:r>
            <a:endParaRPr lang="en-US">
              <a:solidFill>
                <a:schemeClr val="tx1"/>
              </a:solidFill>
              <a:latin typeface="Calibri"/>
              <a:ea typeface="ＭＳ Ｐゴシック" charset="0"/>
              <a:cs typeface="Calibri"/>
            </a:endParaRPr>
          </a:p>
        </p:txBody>
      </p:sp>
      <p:sp>
        <p:nvSpPr>
          <p:cNvPr id="19" name="Rounded Rectangle 18"/>
          <p:cNvSpPr/>
          <p:nvPr/>
        </p:nvSpPr>
        <p:spPr>
          <a:xfrm>
            <a:off x="4800600" y="47244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COMMIT</a:t>
            </a:r>
            <a:endParaRPr lang="en-US">
              <a:solidFill>
                <a:schemeClr val="tx1"/>
              </a:solidFill>
              <a:latin typeface="Calibri"/>
              <a:ea typeface="ＭＳ Ｐゴシック" charset="0"/>
              <a:cs typeface="Calibri"/>
            </a:endParaRPr>
          </a:p>
        </p:txBody>
      </p:sp>
      <p:cxnSp>
        <p:nvCxnSpPr>
          <p:cNvPr id="20" name="Straight Arrow Connector 19"/>
          <p:cNvCxnSpPr>
            <a:stCxn id="16" idx="2"/>
            <a:endCxn id="17" idx="0"/>
          </p:cNvCxnSpPr>
          <p:nvPr/>
        </p:nvCxnSpPr>
        <p:spPr>
          <a:xfrm rot="5400000">
            <a:off x="4229101" y="3162300"/>
            <a:ext cx="685800" cy="3175"/>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a:endCxn id="18" idx="0"/>
          </p:cNvCxnSpPr>
          <p:nvPr/>
        </p:nvCxnSpPr>
        <p:spPr>
          <a:xfrm rot="5400000">
            <a:off x="3733800" y="3886200"/>
            <a:ext cx="685800" cy="9906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2"/>
            <a:endCxn id="19" idx="0"/>
          </p:cNvCxnSpPr>
          <p:nvPr/>
        </p:nvCxnSpPr>
        <p:spPr>
          <a:xfrm rot="16200000" flipH="1">
            <a:off x="4724400" y="3886200"/>
            <a:ext cx="685800" cy="9906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3"/>
          <p:cNvCxnSpPr>
            <a:stCxn id="16" idx="2"/>
            <a:endCxn id="18" idx="1"/>
          </p:cNvCxnSpPr>
          <p:nvPr/>
        </p:nvCxnSpPr>
        <p:spPr>
          <a:xfrm rot="5400000">
            <a:off x="2609850" y="3028950"/>
            <a:ext cx="2171700" cy="1752600"/>
          </a:xfrm>
          <a:prstGeom prst="curvedConnector4">
            <a:avLst>
              <a:gd name="adj1" fmla="val 24386"/>
              <a:gd name="adj2" fmla="val 113043"/>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0171" name="TextBox 23"/>
          <p:cNvSpPr txBox="1">
            <a:spLocks noChangeArrowheads="1"/>
          </p:cNvSpPr>
          <p:nvPr/>
        </p:nvSpPr>
        <p:spPr bwMode="auto">
          <a:xfrm>
            <a:off x="2362200" y="27432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800">
                <a:latin typeface="Calibri" charset="0"/>
                <a:cs typeface="Calibri" charset="0"/>
              </a:rPr>
              <a:t>Recv: VOTE-REQ</a:t>
            </a:r>
          </a:p>
          <a:p>
            <a:pPr eaLnBrk="1" hangingPunct="1"/>
            <a:r>
              <a:rPr lang="sv-SE" sz="1800">
                <a:latin typeface="Calibri" charset="0"/>
                <a:cs typeface="Calibri" charset="0"/>
              </a:rPr>
              <a:t>Send: VOTE-ABORT</a:t>
            </a:r>
            <a:endParaRPr lang="en-US" sz="1800">
              <a:latin typeface="Calibri" charset="0"/>
              <a:cs typeface="Calibri" charset="0"/>
            </a:endParaRPr>
          </a:p>
        </p:txBody>
      </p:sp>
      <p:sp>
        <p:nvSpPr>
          <p:cNvPr id="220172" name="TextBox 24"/>
          <p:cNvSpPr txBox="1">
            <a:spLocks noChangeArrowheads="1"/>
          </p:cNvSpPr>
          <p:nvPr/>
        </p:nvSpPr>
        <p:spPr bwMode="auto">
          <a:xfrm>
            <a:off x="4572000" y="28448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800">
                <a:latin typeface="Calibri" charset="0"/>
                <a:cs typeface="Calibri" charset="0"/>
              </a:rPr>
              <a:t>Recv: VOTE-REQ</a:t>
            </a:r>
          </a:p>
          <a:p>
            <a:pPr eaLnBrk="1" hangingPunct="1"/>
            <a:r>
              <a:rPr lang="sv-SE" sz="1800">
                <a:latin typeface="Calibri" charset="0"/>
                <a:cs typeface="Calibri" charset="0"/>
              </a:rPr>
              <a:t>Send: VOTE-COMMIT</a:t>
            </a:r>
            <a:endParaRPr lang="en-US" sz="1800">
              <a:latin typeface="Calibri" charset="0"/>
              <a:cs typeface="Calibri" charset="0"/>
            </a:endParaRPr>
          </a:p>
        </p:txBody>
      </p:sp>
      <p:sp>
        <p:nvSpPr>
          <p:cNvPr id="220173" name="TextBox 25"/>
          <p:cNvSpPr txBox="1">
            <a:spLocks noChangeArrowheads="1"/>
          </p:cNvSpPr>
          <p:nvPr/>
        </p:nvSpPr>
        <p:spPr bwMode="auto">
          <a:xfrm>
            <a:off x="2514600" y="4233863"/>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800">
                <a:latin typeface="Calibri" charset="0"/>
                <a:cs typeface="Calibri" charset="0"/>
              </a:rPr>
              <a:t>Recv: GLOBAL-ABORT</a:t>
            </a:r>
          </a:p>
        </p:txBody>
      </p:sp>
      <p:sp>
        <p:nvSpPr>
          <p:cNvPr id="220174" name="TextBox 26"/>
          <p:cNvSpPr txBox="1">
            <a:spLocks noChangeArrowheads="1"/>
          </p:cNvSpPr>
          <p:nvPr/>
        </p:nvSpPr>
        <p:spPr bwMode="auto">
          <a:xfrm>
            <a:off x="4800600" y="423386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800">
                <a:latin typeface="Calibri" charset="0"/>
                <a:cs typeface="Calibri" charset="0"/>
              </a:rPr>
              <a:t>Recv: GLOBAL-COMMIT</a:t>
            </a:r>
          </a:p>
        </p:txBody>
      </p:sp>
    </p:spTree>
    <p:extLst>
      <p:ext uri="{BB962C8B-B14F-4D97-AF65-F5344CB8AC3E}">
        <p14:creationId xmlns:p14="http://schemas.microsoft.com/office/powerpoint/2010/main" val="734370390"/>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p:txBody>
          <a:bodyPr/>
          <a:lstStyle/>
          <a:p>
            <a:r>
              <a:rPr lang="sv-SE">
                <a:latin typeface="Helvetica" charset="0"/>
                <a:ea typeface="ＭＳ Ｐゴシック" charset="0"/>
                <a:cs typeface="ＭＳ Ｐゴシック" charset="0"/>
              </a:rPr>
              <a:t>Dealing with </a:t>
            </a:r>
            <a:r>
              <a:rPr lang="en-US">
                <a:latin typeface="Helvetica" charset="0"/>
                <a:ea typeface="ＭＳ Ｐゴシック" charset="0"/>
                <a:cs typeface="ＭＳ Ｐゴシック" charset="0"/>
              </a:rPr>
              <a:t>Worker</a:t>
            </a:r>
            <a:r>
              <a:rPr lang="sv-SE">
                <a:latin typeface="Helvetica" charset="0"/>
                <a:ea typeface="ＭＳ Ｐゴシック" charset="0"/>
                <a:cs typeface="ＭＳ Ｐゴシック" charset="0"/>
              </a:rPr>
              <a:t> Failures</a:t>
            </a:r>
            <a:endParaRPr lang="en-US">
              <a:latin typeface="Helvetica" charset="0"/>
              <a:ea typeface="ＭＳ Ｐゴシック" charset="0"/>
              <a:cs typeface="ＭＳ Ｐゴシック" charset="0"/>
            </a:endParaRPr>
          </a:p>
        </p:txBody>
      </p:sp>
      <p:sp>
        <p:nvSpPr>
          <p:cNvPr id="221186" name="Content Placeholder 2"/>
          <p:cNvSpPr>
            <a:spLocks noGrp="1"/>
          </p:cNvSpPr>
          <p:nvPr>
            <p:ph idx="1"/>
          </p:nvPr>
        </p:nvSpPr>
        <p:spPr>
          <a:xfrm>
            <a:off x="304800" y="1143000"/>
            <a:ext cx="8229600" cy="4525963"/>
          </a:xfrm>
        </p:spPr>
        <p:txBody>
          <a:bodyPr/>
          <a:lstStyle/>
          <a:p>
            <a:r>
              <a:rPr lang="sv-SE">
                <a:latin typeface="Helvetica" charset="0"/>
                <a:ea typeface="ＭＳ Ｐゴシック" charset="0"/>
                <a:cs typeface="ＭＳ Ｐゴシック" charset="0"/>
              </a:rPr>
              <a:t>How to deal with </a:t>
            </a:r>
            <a:r>
              <a:rPr lang="en-US">
                <a:latin typeface="Helvetica" charset="0"/>
                <a:ea typeface="ＭＳ Ｐゴシック" charset="0"/>
                <a:cs typeface="ＭＳ Ｐゴシック" charset="0"/>
              </a:rPr>
              <a:t>worker</a:t>
            </a:r>
            <a:r>
              <a:rPr lang="sv-SE">
                <a:latin typeface="Helvetica" charset="0"/>
                <a:ea typeface="ＭＳ Ｐゴシック" charset="0"/>
                <a:cs typeface="ＭＳ Ｐゴシック" charset="0"/>
              </a:rPr>
              <a:t> failures?</a:t>
            </a:r>
          </a:p>
          <a:p>
            <a:pPr lvl="1"/>
            <a:r>
              <a:rPr lang="sv-SE">
                <a:latin typeface="Helvetica" charset="0"/>
                <a:ea typeface="ＭＳ Ｐゴシック" charset="0"/>
              </a:rPr>
              <a:t>Failure only affects states in which the node is waiting for messages</a:t>
            </a:r>
          </a:p>
          <a:p>
            <a:pPr lvl="1"/>
            <a:r>
              <a:rPr lang="sv-SE">
                <a:latin typeface="Helvetica" charset="0"/>
                <a:ea typeface="ＭＳ Ｐゴシック" charset="0"/>
              </a:rPr>
              <a:t>Coordinator only waits for votes in ”WAIT” state</a:t>
            </a:r>
          </a:p>
          <a:p>
            <a:pPr lvl="1"/>
            <a:r>
              <a:rPr lang="sv-SE">
                <a:latin typeface="Helvetica" charset="0"/>
                <a:ea typeface="ＭＳ Ｐゴシック" charset="0"/>
              </a:rPr>
              <a:t>In WAIT, if doesn’t receive </a:t>
            </a:r>
          </a:p>
          <a:p>
            <a:pPr lvl="1">
              <a:buFontTx/>
              <a:buNone/>
            </a:pPr>
            <a:r>
              <a:rPr lang="sv-SE">
                <a:latin typeface="Helvetica" charset="0"/>
                <a:ea typeface="ＭＳ Ｐゴシック" charset="0"/>
              </a:rPr>
              <a:t>	N votes, it times out and sends</a:t>
            </a:r>
          </a:p>
          <a:p>
            <a:pPr lvl="1">
              <a:buFontTx/>
              <a:buNone/>
            </a:pPr>
            <a:r>
              <a:rPr lang="sv-SE">
                <a:latin typeface="Helvetica" charset="0"/>
                <a:ea typeface="ＭＳ Ｐゴシック" charset="0"/>
              </a:rPr>
              <a:t>	GLOBAL-ABORT</a:t>
            </a:r>
          </a:p>
          <a:p>
            <a:endParaRPr lang="sv-SE">
              <a:latin typeface="Helvetica" charset="0"/>
              <a:ea typeface="ＭＳ Ｐゴシック" charset="0"/>
              <a:cs typeface="ＭＳ Ｐゴシック" charset="0"/>
            </a:endParaRPr>
          </a:p>
        </p:txBody>
      </p:sp>
      <p:sp>
        <p:nvSpPr>
          <p:cNvPr id="4" name="Rounded Rectangle 3"/>
          <p:cNvSpPr/>
          <p:nvPr/>
        </p:nvSpPr>
        <p:spPr>
          <a:xfrm>
            <a:off x="5486400" y="29718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INIT</a:t>
            </a:r>
            <a:endParaRPr lang="en-US">
              <a:solidFill>
                <a:schemeClr val="tx1"/>
              </a:solidFill>
              <a:latin typeface="Calibri"/>
              <a:ea typeface="ＭＳ Ｐゴシック" charset="0"/>
              <a:cs typeface="Calibri"/>
            </a:endParaRPr>
          </a:p>
        </p:txBody>
      </p:sp>
      <p:sp>
        <p:nvSpPr>
          <p:cNvPr id="5" name="Rounded Rectangle 4"/>
          <p:cNvSpPr/>
          <p:nvPr/>
        </p:nvSpPr>
        <p:spPr>
          <a:xfrm>
            <a:off x="5486400" y="4191000"/>
            <a:ext cx="1524000" cy="533400"/>
          </a:xfrm>
          <a:prstGeom prst="roundRect">
            <a:avLst/>
          </a:prstGeom>
          <a:solidFill>
            <a:srgbClr val="FF0000">
              <a:alpha val="25000"/>
            </a:srgb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WAIT</a:t>
            </a:r>
            <a:endParaRPr lang="en-US">
              <a:solidFill>
                <a:schemeClr val="tx1"/>
              </a:solidFill>
              <a:latin typeface="Calibri"/>
              <a:ea typeface="ＭＳ Ｐゴシック" charset="0"/>
              <a:cs typeface="Calibri"/>
            </a:endParaRPr>
          </a:p>
        </p:txBody>
      </p:sp>
      <p:sp>
        <p:nvSpPr>
          <p:cNvPr id="8" name="Rounded Rectangle 7"/>
          <p:cNvSpPr/>
          <p:nvPr/>
        </p:nvSpPr>
        <p:spPr>
          <a:xfrm>
            <a:off x="4495800" y="54102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ABORT</a:t>
            </a:r>
            <a:endParaRPr lang="en-US">
              <a:solidFill>
                <a:schemeClr val="tx1"/>
              </a:solidFill>
              <a:latin typeface="Calibri"/>
              <a:ea typeface="ＭＳ Ｐゴシック" charset="0"/>
              <a:cs typeface="Calibri"/>
            </a:endParaRPr>
          </a:p>
        </p:txBody>
      </p:sp>
      <p:sp>
        <p:nvSpPr>
          <p:cNvPr id="9" name="Rounded Rectangle 8"/>
          <p:cNvSpPr/>
          <p:nvPr/>
        </p:nvSpPr>
        <p:spPr>
          <a:xfrm>
            <a:off x="6477000" y="54102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COMMIT</a:t>
            </a:r>
            <a:endParaRPr lang="en-US">
              <a:solidFill>
                <a:schemeClr val="tx1"/>
              </a:solidFill>
              <a:latin typeface="Calibri"/>
              <a:ea typeface="ＭＳ Ｐゴシック" charset="0"/>
              <a:cs typeface="Calibri"/>
            </a:endParaRPr>
          </a:p>
        </p:txBody>
      </p:sp>
      <p:cxnSp>
        <p:nvCxnSpPr>
          <p:cNvPr id="11" name="Straight Arrow Connector 10"/>
          <p:cNvCxnSpPr>
            <a:stCxn id="4" idx="2"/>
            <a:endCxn id="5" idx="0"/>
          </p:cNvCxnSpPr>
          <p:nvPr/>
        </p:nvCxnSpPr>
        <p:spPr>
          <a:xfrm rot="5400000">
            <a:off x="5905501" y="3848100"/>
            <a:ext cx="685800" cy="3175"/>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8" idx="0"/>
          </p:cNvCxnSpPr>
          <p:nvPr/>
        </p:nvCxnSpPr>
        <p:spPr>
          <a:xfrm rot="5400000">
            <a:off x="5410200" y="4572000"/>
            <a:ext cx="685800" cy="9906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9" idx="0"/>
          </p:cNvCxnSpPr>
          <p:nvPr/>
        </p:nvCxnSpPr>
        <p:spPr>
          <a:xfrm rot="16200000" flipH="1">
            <a:off x="6400800" y="4572000"/>
            <a:ext cx="685800" cy="9906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1194" name="TextBox 29"/>
          <p:cNvSpPr txBox="1">
            <a:spLocks noChangeArrowheads="1"/>
          </p:cNvSpPr>
          <p:nvPr/>
        </p:nvSpPr>
        <p:spPr bwMode="auto">
          <a:xfrm>
            <a:off x="6324600" y="35306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800">
                <a:latin typeface="Calibri" charset="0"/>
                <a:cs typeface="Calibri" charset="0"/>
              </a:rPr>
              <a:t>Recv: START</a:t>
            </a:r>
          </a:p>
          <a:p>
            <a:pPr eaLnBrk="1" hangingPunct="1"/>
            <a:r>
              <a:rPr lang="sv-SE" sz="1800">
                <a:latin typeface="Calibri" charset="0"/>
                <a:cs typeface="Calibri" charset="0"/>
              </a:rPr>
              <a:t>Send: VOTE-REQ</a:t>
            </a:r>
            <a:endParaRPr lang="en-US" sz="1800">
              <a:latin typeface="Calibri" charset="0"/>
              <a:cs typeface="Calibri" charset="0"/>
            </a:endParaRPr>
          </a:p>
        </p:txBody>
      </p:sp>
      <p:sp>
        <p:nvSpPr>
          <p:cNvPr id="221195" name="TextBox 30"/>
          <p:cNvSpPr txBox="1">
            <a:spLocks noChangeArrowheads="1"/>
          </p:cNvSpPr>
          <p:nvPr/>
        </p:nvSpPr>
        <p:spPr bwMode="auto">
          <a:xfrm>
            <a:off x="3657600" y="4687888"/>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800">
                <a:latin typeface="Calibri" charset="0"/>
                <a:cs typeface="Calibri" charset="0"/>
              </a:rPr>
              <a:t>Recv: VOTE-ABORT</a:t>
            </a:r>
          </a:p>
          <a:p>
            <a:pPr eaLnBrk="1" hangingPunct="1"/>
            <a:r>
              <a:rPr lang="sv-SE" sz="1800">
                <a:latin typeface="Calibri" charset="0"/>
                <a:cs typeface="Calibri" charset="0"/>
              </a:rPr>
              <a:t>Send: GLOBAL-ABORT</a:t>
            </a:r>
            <a:endParaRPr lang="en-US" sz="1800">
              <a:latin typeface="Calibri" charset="0"/>
              <a:cs typeface="Calibri" charset="0"/>
            </a:endParaRPr>
          </a:p>
        </p:txBody>
      </p:sp>
      <p:sp>
        <p:nvSpPr>
          <p:cNvPr id="221196" name="TextBox 31"/>
          <p:cNvSpPr txBox="1">
            <a:spLocks noChangeArrowheads="1"/>
          </p:cNvSpPr>
          <p:nvPr/>
        </p:nvSpPr>
        <p:spPr bwMode="auto">
          <a:xfrm>
            <a:off x="6629400" y="4687888"/>
            <a:ext cx="2514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800">
                <a:latin typeface="Calibri" charset="0"/>
                <a:cs typeface="Calibri" charset="0"/>
              </a:rPr>
              <a:t>Recv: VOTE-COMMIT</a:t>
            </a:r>
          </a:p>
          <a:p>
            <a:pPr eaLnBrk="1" hangingPunct="1"/>
            <a:r>
              <a:rPr lang="sv-SE" sz="1800">
                <a:latin typeface="Calibri" charset="0"/>
                <a:cs typeface="Calibri" charset="0"/>
              </a:rPr>
              <a:t>Send: GLOBAL-COMMIT</a:t>
            </a:r>
            <a:endParaRPr lang="en-US" sz="1800">
              <a:latin typeface="Calibri" charset="0"/>
              <a:cs typeface="Calibri" charset="0"/>
            </a:endParaRPr>
          </a:p>
        </p:txBody>
      </p:sp>
      <p:cxnSp>
        <p:nvCxnSpPr>
          <p:cNvPr id="38" name="Straight Arrow Connector 37"/>
          <p:cNvCxnSpPr/>
          <p:nvPr/>
        </p:nvCxnSpPr>
        <p:spPr>
          <a:xfrm flipH="1">
            <a:off x="5562600" y="2590800"/>
            <a:ext cx="76200" cy="1524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157322"/>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p:txBody>
          <a:bodyPr/>
          <a:lstStyle/>
          <a:p>
            <a:r>
              <a:rPr lang="sv-SE">
                <a:latin typeface="Helvetica" charset="0"/>
                <a:ea typeface="ＭＳ Ｐゴシック" charset="0"/>
                <a:cs typeface="ＭＳ Ｐゴシック" charset="0"/>
              </a:rPr>
              <a:t>Dealing with Coordinator Failure</a:t>
            </a:r>
            <a:endParaRPr lang="en-US">
              <a:latin typeface="Helvetica" charset="0"/>
              <a:ea typeface="ＭＳ Ｐゴシック" charset="0"/>
              <a:cs typeface="ＭＳ Ｐゴシック" charset="0"/>
            </a:endParaRPr>
          </a:p>
        </p:txBody>
      </p:sp>
      <p:sp>
        <p:nvSpPr>
          <p:cNvPr id="65538" name="Content Placeholder 2"/>
          <p:cNvSpPr>
            <a:spLocks noGrp="1"/>
          </p:cNvSpPr>
          <p:nvPr>
            <p:ph idx="1"/>
          </p:nvPr>
        </p:nvSpPr>
        <p:spPr>
          <a:xfrm>
            <a:off x="0" y="1066800"/>
            <a:ext cx="8229600" cy="4525963"/>
          </a:xfrm>
        </p:spPr>
        <p:txBody>
          <a:bodyPr/>
          <a:lstStyle/>
          <a:p>
            <a:pPr>
              <a:defRPr/>
            </a:pPr>
            <a:r>
              <a:rPr lang="sv-SE" dirty="0" err="1">
                <a:latin typeface="Helvetica" charset="0"/>
                <a:ea typeface="ＭＳ Ｐゴシック" charset="0"/>
                <a:cs typeface="ＭＳ Ｐゴシック" charset="0"/>
              </a:rPr>
              <a:t>How</a:t>
            </a:r>
            <a:r>
              <a:rPr lang="sv-SE" dirty="0">
                <a:latin typeface="Helvetica" charset="0"/>
                <a:ea typeface="ＭＳ Ｐゴシック" charset="0"/>
                <a:cs typeface="ＭＳ Ｐゴシック" charset="0"/>
              </a:rPr>
              <a:t> </a:t>
            </a:r>
            <a:r>
              <a:rPr lang="sv-SE" dirty="0" err="1">
                <a:latin typeface="Helvetica" charset="0"/>
                <a:ea typeface="ＭＳ Ｐゴシック" charset="0"/>
                <a:cs typeface="ＭＳ Ｐゴシック" charset="0"/>
              </a:rPr>
              <a:t>to</a:t>
            </a:r>
            <a:r>
              <a:rPr lang="sv-SE" dirty="0">
                <a:latin typeface="Helvetica" charset="0"/>
                <a:ea typeface="ＭＳ Ｐゴシック" charset="0"/>
                <a:cs typeface="ＭＳ Ｐゴシック" charset="0"/>
              </a:rPr>
              <a:t> deal </a:t>
            </a:r>
            <a:r>
              <a:rPr lang="sv-SE" dirty="0" err="1">
                <a:latin typeface="Helvetica" charset="0"/>
                <a:ea typeface="ＭＳ Ｐゴシック" charset="0"/>
                <a:cs typeface="ＭＳ Ｐゴシック" charset="0"/>
              </a:rPr>
              <a:t>with</a:t>
            </a:r>
            <a:r>
              <a:rPr lang="sv-SE" dirty="0">
                <a:latin typeface="Helvetica" charset="0"/>
                <a:ea typeface="ＭＳ Ｐゴシック" charset="0"/>
                <a:cs typeface="ＭＳ Ｐゴシック" charset="0"/>
              </a:rPr>
              <a:t> </a:t>
            </a:r>
            <a:r>
              <a:rPr lang="sv-SE" dirty="0" err="1">
                <a:latin typeface="Helvetica" charset="0"/>
                <a:ea typeface="ＭＳ Ｐゴシック" charset="0"/>
                <a:cs typeface="ＭＳ Ｐゴシック" charset="0"/>
              </a:rPr>
              <a:t>coordinator</a:t>
            </a:r>
            <a:r>
              <a:rPr lang="sv-SE" dirty="0">
                <a:latin typeface="Helvetica" charset="0"/>
                <a:ea typeface="ＭＳ Ｐゴシック" charset="0"/>
                <a:cs typeface="ＭＳ Ｐゴシック" charset="0"/>
              </a:rPr>
              <a:t> </a:t>
            </a:r>
            <a:r>
              <a:rPr lang="sv-SE" dirty="0" err="1">
                <a:latin typeface="Helvetica" charset="0"/>
                <a:ea typeface="ＭＳ Ｐゴシック" charset="0"/>
                <a:cs typeface="ＭＳ Ｐゴシック" charset="0"/>
              </a:rPr>
              <a:t>failures</a:t>
            </a:r>
            <a:r>
              <a:rPr lang="sv-SE" dirty="0">
                <a:latin typeface="Helvetica" charset="0"/>
                <a:ea typeface="ＭＳ Ｐゴシック" charset="0"/>
                <a:cs typeface="ＭＳ Ｐゴシック" charset="0"/>
              </a:rPr>
              <a:t>?</a:t>
            </a:r>
          </a:p>
          <a:p>
            <a:pPr lvl="1">
              <a:defRPr/>
            </a:pPr>
            <a:r>
              <a:rPr lang="en-US" dirty="0">
                <a:latin typeface="Helvetica" charset="0"/>
                <a:ea typeface="ＭＳ Ｐゴシック" charset="0"/>
              </a:rPr>
              <a:t>worker</a:t>
            </a:r>
            <a:r>
              <a:rPr lang="sv-SE" dirty="0">
                <a:latin typeface="Helvetica" charset="0"/>
                <a:ea typeface="ＭＳ Ｐゴシック" charset="0"/>
              </a:rPr>
              <a:t> </a:t>
            </a:r>
            <a:r>
              <a:rPr lang="sv-SE" dirty="0" err="1">
                <a:latin typeface="Helvetica" charset="0"/>
                <a:ea typeface="ＭＳ Ｐゴシック" charset="0"/>
              </a:rPr>
              <a:t>waits</a:t>
            </a:r>
            <a:r>
              <a:rPr lang="sv-SE" dirty="0">
                <a:latin typeface="Helvetica" charset="0"/>
                <a:ea typeface="ＭＳ Ｐゴシック" charset="0"/>
              </a:rPr>
              <a:t> for VOTE-REQ in INIT</a:t>
            </a:r>
          </a:p>
          <a:p>
            <a:pPr lvl="2">
              <a:defRPr/>
            </a:pPr>
            <a:r>
              <a:rPr lang="en-US" dirty="0" smtClean="0">
                <a:latin typeface="Helvetica" charset="0"/>
                <a:ea typeface="ＭＳ Ｐゴシック" charset="0"/>
              </a:rPr>
              <a:t>Worker</a:t>
            </a:r>
            <a:r>
              <a:rPr lang="sv-SE" dirty="0" smtClean="0">
                <a:latin typeface="Helvetica" charset="0"/>
                <a:ea typeface="ＭＳ Ｐゴシック" charset="0"/>
              </a:rPr>
              <a:t> </a:t>
            </a:r>
            <a:r>
              <a:rPr lang="sv-SE" dirty="0" err="1">
                <a:latin typeface="Helvetica" charset="0"/>
                <a:ea typeface="ＭＳ Ｐゴシック" charset="0"/>
              </a:rPr>
              <a:t>can</a:t>
            </a:r>
            <a:r>
              <a:rPr lang="sv-SE" dirty="0">
                <a:latin typeface="Helvetica" charset="0"/>
                <a:ea typeface="ＭＳ Ｐゴシック" charset="0"/>
              </a:rPr>
              <a:t> </a:t>
            </a:r>
            <a:r>
              <a:rPr lang="sv-SE" dirty="0" err="1">
                <a:latin typeface="Helvetica" charset="0"/>
                <a:ea typeface="ＭＳ Ｐゴシック" charset="0"/>
              </a:rPr>
              <a:t>time</a:t>
            </a:r>
            <a:r>
              <a:rPr lang="sv-SE" dirty="0">
                <a:latin typeface="Helvetica" charset="0"/>
                <a:ea typeface="ＭＳ Ｐゴシック" charset="0"/>
              </a:rPr>
              <a:t> </a:t>
            </a:r>
            <a:r>
              <a:rPr lang="sv-SE" dirty="0" err="1">
                <a:latin typeface="Helvetica" charset="0"/>
                <a:ea typeface="ＭＳ Ｐゴシック" charset="0"/>
              </a:rPr>
              <a:t>out</a:t>
            </a:r>
            <a:r>
              <a:rPr lang="sv-SE" dirty="0">
                <a:latin typeface="Helvetica" charset="0"/>
                <a:ea typeface="ＭＳ Ｐゴシック" charset="0"/>
              </a:rPr>
              <a:t> and abort (</a:t>
            </a:r>
            <a:r>
              <a:rPr lang="sv-SE" dirty="0" err="1">
                <a:latin typeface="Helvetica" charset="0"/>
                <a:ea typeface="ＭＳ Ｐゴシック" charset="0"/>
              </a:rPr>
              <a:t>coordinator</a:t>
            </a:r>
            <a:r>
              <a:rPr lang="sv-SE" dirty="0">
                <a:latin typeface="Helvetica" charset="0"/>
                <a:ea typeface="ＭＳ Ｐゴシック" charset="0"/>
              </a:rPr>
              <a:t> </a:t>
            </a:r>
            <a:r>
              <a:rPr lang="sv-SE" dirty="0" err="1">
                <a:latin typeface="Helvetica" charset="0"/>
                <a:ea typeface="ＭＳ Ｐゴシック" charset="0"/>
              </a:rPr>
              <a:t>handles</a:t>
            </a:r>
            <a:r>
              <a:rPr lang="sv-SE" dirty="0">
                <a:latin typeface="Helvetica" charset="0"/>
                <a:ea typeface="ＭＳ Ｐゴシック" charset="0"/>
              </a:rPr>
              <a:t> it)</a:t>
            </a:r>
            <a:endParaRPr lang="en-US" dirty="0">
              <a:latin typeface="Helvetica" charset="0"/>
              <a:ea typeface="ＭＳ Ｐゴシック" charset="0"/>
            </a:endParaRPr>
          </a:p>
          <a:p>
            <a:pPr lvl="1">
              <a:defRPr/>
            </a:pPr>
            <a:r>
              <a:rPr lang="en-US" dirty="0">
                <a:latin typeface="Helvetica" charset="0"/>
                <a:ea typeface="ＭＳ Ｐゴシック" charset="0"/>
              </a:rPr>
              <a:t>worker</a:t>
            </a:r>
            <a:r>
              <a:rPr lang="sv-SE" dirty="0">
                <a:latin typeface="Helvetica" charset="0"/>
                <a:ea typeface="ＭＳ Ｐゴシック" charset="0"/>
              </a:rPr>
              <a:t> </a:t>
            </a:r>
            <a:r>
              <a:rPr lang="sv-SE" dirty="0" err="1">
                <a:latin typeface="Helvetica" charset="0"/>
                <a:ea typeface="ＭＳ Ｐゴシック" charset="0"/>
              </a:rPr>
              <a:t>waits</a:t>
            </a:r>
            <a:r>
              <a:rPr lang="sv-SE" dirty="0">
                <a:latin typeface="Helvetica" charset="0"/>
                <a:ea typeface="ＭＳ Ｐゴシック" charset="0"/>
              </a:rPr>
              <a:t> for GLOBAL-* </a:t>
            </a:r>
            <a:r>
              <a:rPr lang="sv-SE" dirty="0" err="1">
                <a:latin typeface="Helvetica" charset="0"/>
                <a:ea typeface="ＭＳ Ｐゴシック" charset="0"/>
              </a:rPr>
              <a:t>message</a:t>
            </a:r>
            <a:r>
              <a:rPr lang="sv-SE" dirty="0">
                <a:latin typeface="Helvetica" charset="0"/>
                <a:ea typeface="ＭＳ Ｐゴシック" charset="0"/>
              </a:rPr>
              <a:t> in READY</a:t>
            </a:r>
          </a:p>
          <a:p>
            <a:pPr lvl="2">
              <a:defRPr/>
            </a:pPr>
            <a:r>
              <a:rPr lang="sv-SE" dirty="0">
                <a:latin typeface="Helvetica" charset="0"/>
                <a:ea typeface="ＭＳ Ｐゴシック" charset="0"/>
              </a:rPr>
              <a:t>If </a:t>
            </a:r>
            <a:r>
              <a:rPr lang="sv-SE" dirty="0" err="1">
                <a:latin typeface="Helvetica" charset="0"/>
                <a:ea typeface="ＭＳ Ｐゴシック" charset="0"/>
              </a:rPr>
              <a:t>coordinator</a:t>
            </a:r>
            <a:r>
              <a:rPr lang="sv-SE" dirty="0">
                <a:latin typeface="Helvetica" charset="0"/>
                <a:ea typeface="ＭＳ Ｐゴシック" charset="0"/>
              </a:rPr>
              <a:t> </a:t>
            </a:r>
            <a:r>
              <a:rPr lang="sv-SE" dirty="0" err="1">
                <a:latin typeface="Helvetica" charset="0"/>
                <a:ea typeface="ＭＳ Ｐゴシック" charset="0"/>
              </a:rPr>
              <a:t>fails</a:t>
            </a:r>
            <a:r>
              <a:rPr lang="sv-SE" dirty="0">
                <a:latin typeface="Helvetica" charset="0"/>
                <a:ea typeface="ＭＳ Ｐゴシック" charset="0"/>
              </a:rPr>
              <a:t>, </a:t>
            </a:r>
            <a:r>
              <a:rPr lang="en-US" dirty="0">
                <a:latin typeface="Helvetica" charset="0"/>
                <a:ea typeface="ＭＳ Ｐゴシック" charset="0"/>
              </a:rPr>
              <a:t>worker</a:t>
            </a:r>
            <a:r>
              <a:rPr lang="sv-SE" dirty="0">
                <a:latin typeface="Helvetica" charset="0"/>
                <a:ea typeface="ＭＳ Ｐゴシック" charset="0"/>
              </a:rPr>
              <a:t>s must</a:t>
            </a:r>
          </a:p>
          <a:p>
            <a:pPr lvl="2">
              <a:buFontTx/>
              <a:buNone/>
              <a:defRPr/>
            </a:pPr>
            <a:r>
              <a:rPr lang="sv-SE" b="1" dirty="0">
                <a:latin typeface="Helvetica" charset="0"/>
                <a:ea typeface="ＭＳ Ｐゴシック" charset="0"/>
              </a:rPr>
              <a:t>	</a:t>
            </a:r>
            <a:r>
              <a:rPr lang="sv-SE" b="1" dirty="0">
                <a:solidFill>
                  <a:srgbClr val="FF0000"/>
                </a:solidFill>
                <a:latin typeface="Helvetica" charset="0"/>
                <a:ea typeface="ＭＳ Ｐゴシック" charset="0"/>
              </a:rPr>
              <a:t>BLOCK</a:t>
            </a:r>
            <a:r>
              <a:rPr lang="sv-SE" dirty="0">
                <a:latin typeface="Helvetica" charset="0"/>
                <a:ea typeface="ＭＳ Ｐゴシック" charset="0"/>
              </a:rPr>
              <a:t> </a:t>
            </a:r>
            <a:r>
              <a:rPr lang="sv-SE" dirty="0" err="1">
                <a:latin typeface="Helvetica" charset="0"/>
                <a:ea typeface="ＭＳ Ｐゴシック" charset="0"/>
              </a:rPr>
              <a:t>waiting</a:t>
            </a:r>
            <a:r>
              <a:rPr lang="sv-SE" dirty="0">
                <a:latin typeface="Helvetica" charset="0"/>
                <a:ea typeface="ＭＳ Ｐゴシック" charset="0"/>
              </a:rPr>
              <a:t> for </a:t>
            </a:r>
            <a:r>
              <a:rPr lang="sv-SE" dirty="0" err="1" smtClean="0">
                <a:latin typeface="Helvetica" charset="0"/>
                <a:ea typeface="ＭＳ Ｐゴシック" charset="0"/>
              </a:rPr>
              <a:t>coordinator</a:t>
            </a:r>
            <a:endParaRPr lang="sv-SE" dirty="0">
              <a:latin typeface="Helvetica" charset="0"/>
              <a:ea typeface="ＭＳ Ｐゴシック" charset="0"/>
            </a:endParaRPr>
          </a:p>
          <a:p>
            <a:pPr lvl="2">
              <a:buFontTx/>
              <a:buNone/>
              <a:defRPr/>
            </a:pPr>
            <a:r>
              <a:rPr lang="sv-SE" dirty="0">
                <a:latin typeface="Helvetica" charset="0"/>
                <a:ea typeface="ＭＳ Ｐゴシック" charset="0"/>
              </a:rPr>
              <a:t>	</a:t>
            </a:r>
            <a:r>
              <a:rPr lang="sv-SE" dirty="0" err="1">
                <a:latin typeface="Helvetica" charset="0"/>
                <a:ea typeface="ＭＳ Ｐゴシック" charset="0"/>
              </a:rPr>
              <a:t>to</a:t>
            </a:r>
            <a:r>
              <a:rPr lang="sv-SE" dirty="0">
                <a:latin typeface="Helvetica" charset="0"/>
                <a:ea typeface="ＭＳ Ｐゴシック" charset="0"/>
              </a:rPr>
              <a:t> </a:t>
            </a:r>
            <a:r>
              <a:rPr lang="sv-SE" dirty="0" err="1">
                <a:latin typeface="Helvetica" charset="0"/>
                <a:ea typeface="ＭＳ Ｐゴシック" charset="0"/>
              </a:rPr>
              <a:t>recover</a:t>
            </a:r>
            <a:r>
              <a:rPr lang="sv-SE" dirty="0">
                <a:latin typeface="Helvetica" charset="0"/>
                <a:ea typeface="ＭＳ Ｐゴシック" charset="0"/>
              </a:rPr>
              <a:t> and </a:t>
            </a:r>
            <a:r>
              <a:rPr lang="sv-SE" dirty="0" err="1">
                <a:latin typeface="Helvetica" charset="0"/>
                <a:ea typeface="ＭＳ Ｐゴシック" charset="0"/>
              </a:rPr>
              <a:t>send</a:t>
            </a:r>
            <a:endParaRPr lang="sv-SE" dirty="0">
              <a:latin typeface="Helvetica" charset="0"/>
              <a:ea typeface="ＭＳ Ｐゴシック" charset="0"/>
            </a:endParaRPr>
          </a:p>
          <a:p>
            <a:pPr lvl="2">
              <a:buFontTx/>
              <a:buNone/>
              <a:defRPr/>
            </a:pPr>
            <a:r>
              <a:rPr lang="sv-SE" dirty="0">
                <a:latin typeface="Helvetica" charset="0"/>
                <a:ea typeface="ＭＳ Ｐゴシック" charset="0"/>
              </a:rPr>
              <a:t>	</a:t>
            </a:r>
            <a:r>
              <a:rPr lang="sv-SE" dirty="0" smtClean="0">
                <a:latin typeface="Helvetica" charset="0"/>
                <a:ea typeface="ＭＳ Ｐゴシック" charset="0"/>
              </a:rPr>
              <a:t>GLOBAL_* </a:t>
            </a:r>
            <a:r>
              <a:rPr lang="sv-SE" dirty="0" err="1">
                <a:latin typeface="Helvetica" charset="0"/>
                <a:ea typeface="ＭＳ Ｐゴシック" charset="0"/>
              </a:rPr>
              <a:t>message</a:t>
            </a:r>
            <a:endParaRPr lang="sv-SE" dirty="0">
              <a:latin typeface="Helvetica" charset="0"/>
              <a:ea typeface="ＭＳ Ｐゴシック" charset="0"/>
            </a:endParaRPr>
          </a:p>
          <a:p>
            <a:pPr marL="0" indent="0">
              <a:buFontTx/>
              <a:buNone/>
              <a:defRPr/>
            </a:pPr>
            <a:endParaRPr lang="sv-SE" dirty="0">
              <a:latin typeface="Helvetica" charset="0"/>
              <a:ea typeface="ＭＳ Ｐゴシック" charset="0"/>
              <a:cs typeface="ＭＳ Ｐゴシック" charset="0"/>
            </a:endParaRPr>
          </a:p>
        </p:txBody>
      </p:sp>
      <p:sp>
        <p:nvSpPr>
          <p:cNvPr id="16" name="Rounded Rectangle 15"/>
          <p:cNvSpPr/>
          <p:nvPr/>
        </p:nvSpPr>
        <p:spPr>
          <a:xfrm>
            <a:off x="5943600" y="3048000"/>
            <a:ext cx="1524000" cy="533400"/>
          </a:xfrm>
          <a:prstGeom prst="roundRect">
            <a:avLst/>
          </a:prstGeom>
          <a:solidFill>
            <a:srgbClr val="FF0000">
              <a:alpha val="25000"/>
            </a:srgb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INIT</a:t>
            </a:r>
            <a:endParaRPr lang="en-US">
              <a:solidFill>
                <a:schemeClr val="tx1"/>
              </a:solidFill>
              <a:latin typeface="Calibri"/>
              <a:ea typeface="ＭＳ Ｐゴシック" charset="0"/>
              <a:cs typeface="Calibri"/>
            </a:endParaRPr>
          </a:p>
        </p:txBody>
      </p:sp>
      <p:sp>
        <p:nvSpPr>
          <p:cNvPr id="17" name="Rounded Rectangle 16"/>
          <p:cNvSpPr/>
          <p:nvPr/>
        </p:nvSpPr>
        <p:spPr>
          <a:xfrm>
            <a:off x="5943600" y="4267200"/>
            <a:ext cx="1524000" cy="533400"/>
          </a:xfrm>
          <a:prstGeom prst="roundRect">
            <a:avLst/>
          </a:prstGeom>
          <a:solidFill>
            <a:srgbClr val="FF0000">
              <a:alpha val="25000"/>
            </a:srgb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READY</a:t>
            </a:r>
            <a:endParaRPr lang="en-US">
              <a:solidFill>
                <a:schemeClr val="tx1"/>
              </a:solidFill>
              <a:latin typeface="Calibri"/>
              <a:ea typeface="ＭＳ Ｐゴシック" charset="0"/>
              <a:cs typeface="Calibri"/>
            </a:endParaRPr>
          </a:p>
        </p:txBody>
      </p:sp>
      <p:sp>
        <p:nvSpPr>
          <p:cNvPr id="18" name="Rounded Rectangle 17"/>
          <p:cNvSpPr/>
          <p:nvPr/>
        </p:nvSpPr>
        <p:spPr>
          <a:xfrm>
            <a:off x="4953000" y="54864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ABORT</a:t>
            </a:r>
            <a:endParaRPr lang="en-US">
              <a:solidFill>
                <a:schemeClr val="tx1"/>
              </a:solidFill>
              <a:latin typeface="Calibri"/>
              <a:ea typeface="ＭＳ Ｐゴシック" charset="0"/>
              <a:cs typeface="Calibri"/>
            </a:endParaRPr>
          </a:p>
        </p:txBody>
      </p:sp>
      <p:sp>
        <p:nvSpPr>
          <p:cNvPr id="19" name="Rounded Rectangle 18"/>
          <p:cNvSpPr/>
          <p:nvPr/>
        </p:nvSpPr>
        <p:spPr>
          <a:xfrm>
            <a:off x="6934200" y="5486400"/>
            <a:ext cx="1524000" cy="5334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a:solidFill>
                  <a:schemeClr val="tx1"/>
                </a:solidFill>
                <a:latin typeface="Calibri"/>
                <a:ea typeface="ＭＳ Ｐゴシック" charset="0"/>
                <a:cs typeface="Calibri"/>
              </a:rPr>
              <a:t>COMMIT</a:t>
            </a:r>
            <a:endParaRPr lang="en-US">
              <a:solidFill>
                <a:schemeClr val="tx1"/>
              </a:solidFill>
              <a:latin typeface="Calibri"/>
              <a:ea typeface="ＭＳ Ｐゴシック" charset="0"/>
              <a:cs typeface="Calibri"/>
            </a:endParaRPr>
          </a:p>
        </p:txBody>
      </p:sp>
      <p:cxnSp>
        <p:nvCxnSpPr>
          <p:cNvPr id="20" name="Straight Arrow Connector 19"/>
          <p:cNvCxnSpPr>
            <a:stCxn id="16" idx="2"/>
            <a:endCxn id="17" idx="0"/>
          </p:cNvCxnSpPr>
          <p:nvPr/>
        </p:nvCxnSpPr>
        <p:spPr>
          <a:xfrm rot="5400000">
            <a:off x="6362701" y="3924300"/>
            <a:ext cx="685800" cy="3175"/>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5715000" y="4648200"/>
            <a:ext cx="685800" cy="9906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6705600" y="4648200"/>
            <a:ext cx="685800" cy="9906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3"/>
          <p:cNvCxnSpPr>
            <a:stCxn id="16" idx="2"/>
            <a:endCxn id="18" idx="1"/>
          </p:cNvCxnSpPr>
          <p:nvPr/>
        </p:nvCxnSpPr>
        <p:spPr>
          <a:xfrm rot="5400000">
            <a:off x="4743450" y="3790950"/>
            <a:ext cx="2171700" cy="1752600"/>
          </a:xfrm>
          <a:prstGeom prst="curvedConnector4">
            <a:avLst>
              <a:gd name="adj1" fmla="val 24386"/>
              <a:gd name="adj2" fmla="val 113043"/>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2219" name="TextBox 23"/>
          <p:cNvSpPr txBox="1">
            <a:spLocks noChangeArrowheads="1"/>
          </p:cNvSpPr>
          <p:nvPr/>
        </p:nvSpPr>
        <p:spPr bwMode="auto">
          <a:xfrm>
            <a:off x="4495800" y="35052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800">
                <a:latin typeface="Calibri" charset="0"/>
                <a:cs typeface="Calibri" charset="0"/>
              </a:rPr>
              <a:t>Recv: VOTE-REQ</a:t>
            </a:r>
          </a:p>
          <a:p>
            <a:pPr eaLnBrk="1" hangingPunct="1"/>
            <a:r>
              <a:rPr lang="sv-SE" sz="1800">
                <a:latin typeface="Calibri" charset="0"/>
                <a:cs typeface="Calibri" charset="0"/>
              </a:rPr>
              <a:t>Send: VOTE-ABORT</a:t>
            </a:r>
            <a:endParaRPr lang="en-US" sz="1800">
              <a:latin typeface="Calibri" charset="0"/>
              <a:cs typeface="Calibri" charset="0"/>
            </a:endParaRPr>
          </a:p>
        </p:txBody>
      </p:sp>
      <p:sp>
        <p:nvSpPr>
          <p:cNvPr id="222220" name="TextBox 24"/>
          <p:cNvSpPr txBox="1">
            <a:spLocks noChangeArrowheads="1"/>
          </p:cNvSpPr>
          <p:nvPr/>
        </p:nvSpPr>
        <p:spPr bwMode="auto">
          <a:xfrm>
            <a:off x="6705600" y="36068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800">
                <a:latin typeface="Calibri" charset="0"/>
                <a:cs typeface="Calibri" charset="0"/>
              </a:rPr>
              <a:t>Recv: VOTE-REQ</a:t>
            </a:r>
          </a:p>
          <a:p>
            <a:pPr eaLnBrk="1" hangingPunct="1"/>
            <a:r>
              <a:rPr lang="sv-SE" sz="1800">
                <a:latin typeface="Calibri" charset="0"/>
                <a:cs typeface="Calibri" charset="0"/>
              </a:rPr>
              <a:t>Send: VOTE-COMMIT</a:t>
            </a:r>
            <a:endParaRPr lang="en-US" sz="1800">
              <a:latin typeface="Calibri" charset="0"/>
              <a:cs typeface="Calibri" charset="0"/>
            </a:endParaRPr>
          </a:p>
        </p:txBody>
      </p:sp>
      <p:sp>
        <p:nvSpPr>
          <p:cNvPr id="222221" name="TextBox 25"/>
          <p:cNvSpPr txBox="1">
            <a:spLocks noChangeArrowheads="1"/>
          </p:cNvSpPr>
          <p:nvPr/>
        </p:nvSpPr>
        <p:spPr bwMode="auto">
          <a:xfrm>
            <a:off x="4495800" y="4995863"/>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800">
                <a:latin typeface="Calibri" charset="0"/>
                <a:cs typeface="Calibri" charset="0"/>
              </a:rPr>
              <a:t>Recv: GLOBAL-ABORT</a:t>
            </a:r>
          </a:p>
        </p:txBody>
      </p:sp>
      <p:sp>
        <p:nvSpPr>
          <p:cNvPr id="222222" name="TextBox 26"/>
          <p:cNvSpPr txBox="1">
            <a:spLocks noChangeArrowheads="1"/>
          </p:cNvSpPr>
          <p:nvPr/>
        </p:nvSpPr>
        <p:spPr bwMode="auto">
          <a:xfrm>
            <a:off x="6781800" y="4995863"/>
            <a:ext cx="251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800">
                <a:latin typeface="Calibri" charset="0"/>
                <a:cs typeface="Calibri" charset="0"/>
              </a:rPr>
              <a:t>Recv: GLOBAL-COMMIT</a:t>
            </a:r>
          </a:p>
        </p:txBody>
      </p:sp>
    </p:spTree>
    <p:extLst>
      <p:ext uri="{BB962C8B-B14F-4D97-AF65-F5344CB8AC3E}">
        <p14:creationId xmlns:p14="http://schemas.microsoft.com/office/powerpoint/2010/main" val="3083462615"/>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p:txBody>
          <a:bodyPr/>
          <a:lstStyle/>
          <a:p>
            <a:r>
              <a:rPr lang="sv-SE">
                <a:latin typeface="Helvetica" charset="0"/>
                <a:ea typeface="ＭＳ Ｐゴシック" charset="0"/>
                <a:cs typeface="ＭＳ Ｐゴシック" charset="0"/>
              </a:rPr>
              <a:t>Example of Coordinator Failure #1</a:t>
            </a:r>
            <a:endParaRPr lang="en-US">
              <a:latin typeface="Helvetica" charset="0"/>
              <a:ea typeface="ＭＳ Ｐゴシック" charset="0"/>
              <a:cs typeface="ＭＳ Ｐゴシック" charset="0"/>
            </a:endParaRPr>
          </a:p>
        </p:txBody>
      </p:sp>
      <p:cxnSp>
        <p:nvCxnSpPr>
          <p:cNvPr id="5" name="Straight Arrow Connector 4"/>
          <p:cNvCxnSpPr/>
          <p:nvPr/>
        </p:nvCxnSpPr>
        <p:spPr>
          <a:xfrm>
            <a:off x="1905000" y="2655888"/>
            <a:ext cx="1370013" cy="158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05000" y="3721100"/>
            <a:ext cx="5410200" cy="127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05000" y="4787900"/>
            <a:ext cx="5410200" cy="127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05000" y="5854700"/>
            <a:ext cx="5410200" cy="127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23238" name="TextBox 11"/>
          <p:cNvSpPr txBox="1">
            <a:spLocks noChangeArrowheads="1"/>
          </p:cNvSpPr>
          <p:nvPr/>
        </p:nvSpPr>
        <p:spPr bwMode="auto">
          <a:xfrm>
            <a:off x="228600" y="23622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a:latin typeface="Calibri" charset="0"/>
                <a:cs typeface="Calibri" charset="0"/>
              </a:rPr>
              <a:t>coordinator</a:t>
            </a:r>
            <a:endParaRPr lang="en-US">
              <a:latin typeface="Calibri" charset="0"/>
              <a:cs typeface="Calibri" charset="0"/>
            </a:endParaRPr>
          </a:p>
        </p:txBody>
      </p:sp>
      <p:sp>
        <p:nvSpPr>
          <p:cNvPr id="223239" name="TextBox 12"/>
          <p:cNvSpPr txBox="1">
            <a:spLocks noChangeArrowheads="1"/>
          </p:cNvSpPr>
          <p:nvPr/>
        </p:nvSpPr>
        <p:spPr bwMode="auto">
          <a:xfrm>
            <a:off x="533400" y="35052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a:latin typeface="Calibri" charset="0"/>
                <a:cs typeface="Calibri" charset="0"/>
              </a:rPr>
              <a:t>w</a:t>
            </a:r>
            <a:r>
              <a:rPr lang="sv-SE">
                <a:latin typeface="Calibri" charset="0"/>
                <a:cs typeface="Calibri" charset="0"/>
              </a:rPr>
              <a:t>orker 1</a:t>
            </a:r>
            <a:endParaRPr lang="en-US">
              <a:latin typeface="Calibri" charset="0"/>
              <a:cs typeface="Calibri" charset="0"/>
            </a:endParaRPr>
          </a:p>
        </p:txBody>
      </p:sp>
      <p:cxnSp>
        <p:nvCxnSpPr>
          <p:cNvPr id="18" name="Straight Arrow Connector 17"/>
          <p:cNvCxnSpPr/>
          <p:nvPr/>
        </p:nvCxnSpPr>
        <p:spPr>
          <a:xfrm rot="16200000" flipH="1">
            <a:off x="2578894" y="2743994"/>
            <a:ext cx="404812"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2409825" y="2836863"/>
            <a:ext cx="596900" cy="2349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2220119" y="2950369"/>
            <a:ext cx="749300" cy="1603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872956" y="3042444"/>
            <a:ext cx="1055688"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5404644" y="3423444"/>
            <a:ext cx="2144712"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3245" name="TextBox 35"/>
          <p:cNvSpPr txBox="1">
            <a:spLocks noChangeArrowheads="1"/>
          </p:cNvSpPr>
          <p:nvPr/>
        </p:nvSpPr>
        <p:spPr bwMode="auto">
          <a:xfrm>
            <a:off x="3124200" y="2960688"/>
            <a:ext cx="1219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a:latin typeface="Calibri" charset="0"/>
                <a:cs typeface="Calibri" charset="0"/>
              </a:rPr>
              <a:t>VOTE-REQ</a:t>
            </a:r>
            <a:endParaRPr lang="en-US">
              <a:latin typeface="Calibri" charset="0"/>
              <a:cs typeface="Calibri" charset="0"/>
            </a:endParaRPr>
          </a:p>
        </p:txBody>
      </p:sp>
      <p:sp>
        <p:nvSpPr>
          <p:cNvPr id="37" name="TextBox 36"/>
          <p:cNvSpPr txBox="1">
            <a:spLocks noChangeArrowheads="1"/>
          </p:cNvSpPr>
          <p:nvPr/>
        </p:nvSpPr>
        <p:spPr bwMode="auto">
          <a:xfrm>
            <a:off x="6629400" y="3962400"/>
            <a:ext cx="121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a:latin typeface="Calibri" charset="0"/>
                <a:cs typeface="Calibri" charset="0"/>
              </a:rPr>
              <a:t>VOTE-ABORT</a:t>
            </a:r>
            <a:endParaRPr lang="en-US">
              <a:latin typeface="Calibri" charset="0"/>
              <a:cs typeface="Calibri" charset="0"/>
            </a:endParaRPr>
          </a:p>
        </p:txBody>
      </p:sp>
      <p:cxnSp>
        <p:nvCxnSpPr>
          <p:cNvPr id="30" name="Straight Arrow Connector 29"/>
          <p:cNvCxnSpPr/>
          <p:nvPr/>
        </p:nvCxnSpPr>
        <p:spPr>
          <a:xfrm rot="5400000" flipH="1" flipV="1">
            <a:off x="4953000" y="3810000"/>
            <a:ext cx="3200400"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a:spLocks noChangeArrowheads="1"/>
          </p:cNvSpPr>
          <p:nvPr/>
        </p:nvSpPr>
        <p:spPr bwMode="auto">
          <a:xfrm>
            <a:off x="4724400" y="54102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a:latin typeface="Calibri" charset="0"/>
                <a:cs typeface="Calibri" charset="0"/>
              </a:rPr>
              <a:t>timeout</a:t>
            </a:r>
            <a:endParaRPr lang="en-US">
              <a:latin typeface="Calibri" charset="0"/>
              <a:cs typeface="Calibri" charset="0"/>
            </a:endParaRPr>
          </a:p>
        </p:txBody>
      </p:sp>
      <p:grpSp>
        <p:nvGrpSpPr>
          <p:cNvPr id="223249" name="Group 30"/>
          <p:cNvGrpSpPr>
            <a:grpSpLocks/>
          </p:cNvGrpSpPr>
          <p:nvPr/>
        </p:nvGrpSpPr>
        <p:grpSpPr bwMode="auto">
          <a:xfrm>
            <a:off x="2895600" y="3252788"/>
            <a:ext cx="304800" cy="304800"/>
            <a:chOff x="4953000" y="1524000"/>
            <a:chExt cx="304800" cy="304800"/>
          </a:xfrm>
        </p:grpSpPr>
        <p:cxnSp>
          <p:nvCxnSpPr>
            <p:cNvPr id="44" name="Straight Connector 43"/>
            <p:cNvCxnSpPr/>
            <p:nvPr/>
          </p:nvCxnSpPr>
          <p:spPr>
            <a:xfrm rot="16200000" flipH="1">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3250" name="Group 65"/>
          <p:cNvGrpSpPr>
            <a:grpSpLocks/>
          </p:cNvGrpSpPr>
          <p:nvPr/>
        </p:nvGrpSpPr>
        <p:grpSpPr bwMode="auto">
          <a:xfrm>
            <a:off x="4114800" y="838200"/>
            <a:ext cx="2057400" cy="1905000"/>
            <a:chOff x="1295400" y="2514600"/>
            <a:chExt cx="3505200" cy="2971800"/>
          </a:xfrm>
        </p:grpSpPr>
        <p:sp>
          <p:nvSpPr>
            <p:cNvPr id="67" name="Rounded Rectangle 66"/>
            <p:cNvSpPr/>
            <p:nvPr/>
          </p:nvSpPr>
          <p:spPr>
            <a:xfrm>
              <a:off x="2285294" y="2514600"/>
              <a:ext cx="1525411" cy="532448"/>
            </a:xfrm>
            <a:prstGeom prst="roundRect">
              <a:avLst/>
            </a:prstGeom>
            <a:solidFill>
              <a:srgbClr val="FF0000">
                <a:alpha val="25000"/>
              </a:srgb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800">
                  <a:solidFill>
                    <a:schemeClr val="tx1"/>
                  </a:solidFill>
                  <a:latin typeface="Calibri"/>
                  <a:ea typeface="ＭＳ Ｐゴシック" charset="0"/>
                  <a:cs typeface="Calibri"/>
                </a:rPr>
                <a:t>INIT</a:t>
              </a:r>
              <a:endParaRPr lang="en-US" sz="1800">
                <a:solidFill>
                  <a:schemeClr val="tx1"/>
                </a:solidFill>
                <a:latin typeface="Calibri"/>
                <a:ea typeface="ＭＳ Ｐゴシック" charset="0"/>
                <a:cs typeface="Calibri"/>
              </a:endParaRPr>
            </a:p>
          </p:txBody>
        </p:sp>
        <p:sp>
          <p:nvSpPr>
            <p:cNvPr id="68" name="Rounded Rectangle 67"/>
            <p:cNvSpPr/>
            <p:nvPr/>
          </p:nvSpPr>
          <p:spPr>
            <a:xfrm>
              <a:off x="2285294" y="3735515"/>
              <a:ext cx="1525411" cy="52997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800">
                  <a:solidFill>
                    <a:schemeClr val="tx1"/>
                  </a:solidFill>
                  <a:latin typeface="Calibri"/>
                  <a:ea typeface="ＭＳ Ｐゴシック" charset="0"/>
                  <a:cs typeface="Calibri"/>
                </a:rPr>
                <a:t>READY</a:t>
              </a:r>
              <a:endParaRPr lang="en-US" sz="1800">
                <a:solidFill>
                  <a:schemeClr val="tx1"/>
                </a:solidFill>
                <a:latin typeface="Calibri"/>
                <a:ea typeface="ＭＳ Ｐゴシック" charset="0"/>
                <a:cs typeface="Calibri"/>
              </a:endParaRPr>
            </a:p>
          </p:txBody>
        </p:sp>
        <p:sp>
          <p:nvSpPr>
            <p:cNvPr id="69" name="Rounded Rectangle 68"/>
            <p:cNvSpPr/>
            <p:nvPr/>
          </p:nvSpPr>
          <p:spPr>
            <a:xfrm>
              <a:off x="1295400" y="4953953"/>
              <a:ext cx="1522707" cy="532447"/>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800">
                  <a:solidFill>
                    <a:schemeClr val="tx1"/>
                  </a:solidFill>
                  <a:latin typeface="Calibri"/>
                  <a:ea typeface="ＭＳ Ｐゴシック" charset="0"/>
                  <a:cs typeface="Calibri"/>
                </a:rPr>
                <a:t>ABORT</a:t>
              </a:r>
              <a:endParaRPr lang="en-US" sz="1800">
                <a:solidFill>
                  <a:schemeClr val="tx1"/>
                </a:solidFill>
                <a:latin typeface="Calibri"/>
                <a:ea typeface="ＭＳ Ｐゴシック" charset="0"/>
                <a:cs typeface="Calibri"/>
              </a:endParaRPr>
            </a:p>
          </p:txBody>
        </p:sp>
        <p:sp>
          <p:nvSpPr>
            <p:cNvPr id="70" name="Rounded Rectangle 69"/>
            <p:cNvSpPr/>
            <p:nvPr/>
          </p:nvSpPr>
          <p:spPr>
            <a:xfrm>
              <a:off x="3277894" y="4953953"/>
              <a:ext cx="1522706" cy="532447"/>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800">
                  <a:solidFill>
                    <a:schemeClr val="tx1"/>
                  </a:solidFill>
                  <a:latin typeface="Calibri"/>
                  <a:ea typeface="ＭＳ Ｐゴシック" charset="0"/>
                  <a:cs typeface="Calibri"/>
                </a:rPr>
                <a:t>COMM</a:t>
              </a:r>
              <a:endParaRPr lang="en-US" sz="1800">
                <a:solidFill>
                  <a:schemeClr val="tx1"/>
                </a:solidFill>
                <a:latin typeface="Calibri"/>
                <a:ea typeface="ＭＳ Ｐゴシック" charset="0"/>
                <a:cs typeface="Calibri"/>
              </a:endParaRPr>
            </a:p>
          </p:txBody>
        </p:sp>
        <p:cxnSp>
          <p:nvCxnSpPr>
            <p:cNvPr id="71" name="Straight Arrow Connector 70"/>
            <p:cNvCxnSpPr>
              <a:stCxn id="67" idx="2"/>
              <a:endCxn id="68" idx="0"/>
            </p:cNvCxnSpPr>
            <p:nvPr/>
          </p:nvCxnSpPr>
          <p:spPr>
            <a:xfrm rot="5400000">
              <a:off x="2705004" y="3392520"/>
              <a:ext cx="685991"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8" idx="2"/>
              <a:endCxn id="69" idx="0"/>
            </p:cNvCxnSpPr>
            <p:nvPr/>
          </p:nvCxnSpPr>
          <p:spPr>
            <a:xfrm rot="5400000">
              <a:off x="2208819" y="4114773"/>
              <a:ext cx="688467" cy="989894"/>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8" idx="2"/>
              <a:endCxn id="70" idx="0"/>
            </p:cNvCxnSpPr>
            <p:nvPr/>
          </p:nvCxnSpPr>
          <p:spPr>
            <a:xfrm rot="16200000" flipH="1">
              <a:off x="3198714" y="4114773"/>
              <a:ext cx="688467" cy="989894"/>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23"/>
            <p:cNvCxnSpPr>
              <a:stCxn id="67" idx="2"/>
              <a:endCxn id="69" idx="1"/>
            </p:cNvCxnSpPr>
            <p:nvPr/>
          </p:nvCxnSpPr>
          <p:spPr>
            <a:xfrm rot="5400000">
              <a:off x="1084516" y="3257933"/>
              <a:ext cx="2174367" cy="1752600"/>
            </a:xfrm>
            <a:prstGeom prst="curvedConnector4">
              <a:avLst>
                <a:gd name="adj1" fmla="val 24386"/>
                <a:gd name="adj2" fmla="val 113043"/>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4" name="TextBox 83"/>
          <p:cNvSpPr txBox="1">
            <a:spLocks noChangeArrowheads="1"/>
          </p:cNvSpPr>
          <p:nvPr/>
        </p:nvSpPr>
        <p:spPr bwMode="auto">
          <a:xfrm>
            <a:off x="4724400" y="44196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a:latin typeface="Calibri" charset="0"/>
                <a:cs typeface="Calibri" charset="0"/>
              </a:rPr>
              <a:t>timeout</a:t>
            </a:r>
            <a:endParaRPr lang="en-US">
              <a:latin typeface="Calibri" charset="0"/>
              <a:cs typeface="Calibri" charset="0"/>
            </a:endParaRPr>
          </a:p>
        </p:txBody>
      </p:sp>
      <p:sp>
        <p:nvSpPr>
          <p:cNvPr id="85" name="TextBox 84"/>
          <p:cNvSpPr txBox="1">
            <a:spLocks noChangeArrowheads="1"/>
          </p:cNvSpPr>
          <p:nvPr/>
        </p:nvSpPr>
        <p:spPr bwMode="auto">
          <a:xfrm>
            <a:off x="4724400" y="33528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a:latin typeface="Calibri" charset="0"/>
                <a:cs typeface="Calibri" charset="0"/>
              </a:rPr>
              <a:t>timeout</a:t>
            </a:r>
            <a:endParaRPr lang="en-US">
              <a:latin typeface="Calibri" charset="0"/>
              <a:cs typeface="Calibri" charset="0"/>
            </a:endParaRPr>
          </a:p>
        </p:txBody>
      </p:sp>
      <p:sp>
        <p:nvSpPr>
          <p:cNvPr id="223253" name="TextBox 12"/>
          <p:cNvSpPr txBox="1">
            <a:spLocks noChangeArrowheads="1"/>
          </p:cNvSpPr>
          <p:nvPr/>
        </p:nvSpPr>
        <p:spPr bwMode="auto">
          <a:xfrm>
            <a:off x="533400" y="44958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a:latin typeface="Calibri" charset="0"/>
                <a:cs typeface="Calibri" charset="0"/>
              </a:rPr>
              <a:t>w</a:t>
            </a:r>
            <a:r>
              <a:rPr lang="sv-SE">
                <a:latin typeface="Calibri" charset="0"/>
                <a:cs typeface="Calibri" charset="0"/>
              </a:rPr>
              <a:t>orker 2</a:t>
            </a:r>
            <a:endParaRPr lang="en-US">
              <a:latin typeface="Calibri" charset="0"/>
              <a:cs typeface="Calibri" charset="0"/>
            </a:endParaRPr>
          </a:p>
        </p:txBody>
      </p:sp>
      <p:sp>
        <p:nvSpPr>
          <p:cNvPr id="223254" name="TextBox 12"/>
          <p:cNvSpPr txBox="1">
            <a:spLocks noChangeArrowheads="1"/>
          </p:cNvSpPr>
          <p:nvPr/>
        </p:nvSpPr>
        <p:spPr bwMode="auto">
          <a:xfrm>
            <a:off x="533400" y="5557838"/>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a:latin typeface="Calibri" charset="0"/>
                <a:cs typeface="Calibri" charset="0"/>
              </a:rPr>
              <a:t>w</a:t>
            </a:r>
            <a:r>
              <a:rPr lang="sv-SE">
                <a:latin typeface="Calibri" charset="0"/>
                <a:cs typeface="Calibri" charset="0"/>
              </a:rPr>
              <a:t>orker 3</a:t>
            </a:r>
            <a:endParaRPr lang="en-US">
              <a:latin typeface="Calibri" charset="0"/>
              <a:cs typeface="Calibri" charset="0"/>
            </a:endParaRPr>
          </a:p>
        </p:txBody>
      </p:sp>
    </p:spTree>
    <p:extLst>
      <p:ext uri="{BB962C8B-B14F-4D97-AF65-F5344CB8AC3E}">
        <p14:creationId xmlns:p14="http://schemas.microsoft.com/office/powerpoint/2010/main" val="2885874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9" grpId="0"/>
      <p:bldP spid="84" grpId="0"/>
      <p:bldP spid="85"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p:cNvSpPr>
            <a:spLocks noGrp="1"/>
          </p:cNvSpPr>
          <p:nvPr>
            <p:ph type="title"/>
          </p:nvPr>
        </p:nvSpPr>
        <p:spPr/>
        <p:txBody>
          <a:bodyPr/>
          <a:lstStyle/>
          <a:p>
            <a:r>
              <a:rPr lang="sv-SE">
                <a:latin typeface="Helvetica" charset="0"/>
                <a:ea typeface="ＭＳ Ｐゴシック" charset="0"/>
                <a:cs typeface="ＭＳ Ｐゴシック" charset="0"/>
              </a:rPr>
              <a:t>Example of Coordinator Failure #2</a:t>
            </a:r>
            <a:endParaRPr lang="en-US">
              <a:latin typeface="Helvetica" charset="0"/>
              <a:ea typeface="ＭＳ Ｐゴシック" charset="0"/>
              <a:cs typeface="ＭＳ Ｐゴシック" charset="0"/>
            </a:endParaRPr>
          </a:p>
        </p:txBody>
      </p:sp>
      <p:cxnSp>
        <p:nvCxnSpPr>
          <p:cNvPr id="5" name="Straight Arrow Connector 4"/>
          <p:cNvCxnSpPr/>
          <p:nvPr/>
        </p:nvCxnSpPr>
        <p:spPr>
          <a:xfrm>
            <a:off x="1295400" y="2960688"/>
            <a:ext cx="3654425" cy="31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295400" y="4025900"/>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5092700"/>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295400" y="6159500"/>
            <a:ext cx="7086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16200000" flipH="1">
            <a:off x="1524000" y="3173413"/>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16200000" flipH="1">
            <a:off x="1028700" y="3592513"/>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6200000" flipH="1">
            <a:off x="342900" y="4202113"/>
            <a:ext cx="32004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flipH="1" flipV="1">
            <a:off x="3467100" y="3287713"/>
            <a:ext cx="10668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rot="5400000" flipH="1" flipV="1">
            <a:off x="3086100" y="3821113"/>
            <a:ext cx="21336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4267" name="TextBox 107"/>
          <p:cNvSpPr txBox="1">
            <a:spLocks noChangeArrowheads="1"/>
          </p:cNvSpPr>
          <p:nvPr/>
        </p:nvSpPr>
        <p:spPr bwMode="auto">
          <a:xfrm>
            <a:off x="2133600" y="3249613"/>
            <a:ext cx="152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a:latin typeface="Calibri" charset="0"/>
                <a:cs typeface="Calibri" charset="0"/>
              </a:rPr>
              <a:t>VOTE-REQ</a:t>
            </a:r>
            <a:endParaRPr lang="en-US">
              <a:latin typeface="Calibri" charset="0"/>
              <a:cs typeface="Calibri" charset="0"/>
            </a:endParaRPr>
          </a:p>
        </p:txBody>
      </p:sp>
      <p:sp>
        <p:nvSpPr>
          <p:cNvPr id="109" name="TextBox 108"/>
          <p:cNvSpPr txBox="1">
            <a:spLocks noChangeArrowheads="1"/>
          </p:cNvSpPr>
          <p:nvPr/>
        </p:nvSpPr>
        <p:spPr bwMode="auto">
          <a:xfrm>
            <a:off x="2743200" y="4240213"/>
            <a:ext cx="1600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a:latin typeface="Calibri" charset="0"/>
                <a:cs typeface="Calibri" charset="0"/>
              </a:rPr>
              <a:t>VOTE-COMMIT</a:t>
            </a:r>
            <a:endParaRPr lang="en-US">
              <a:latin typeface="Calibri" charset="0"/>
              <a:cs typeface="Calibri" charset="0"/>
            </a:endParaRPr>
          </a:p>
        </p:txBody>
      </p:sp>
      <p:cxnSp>
        <p:nvCxnSpPr>
          <p:cNvPr id="111" name="Straight Arrow Connector 110"/>
          <p:cNvCxnSpPr/>
          <p:nvPr/>
        </p:nvCxnSpPr>
        <p:spPr>
          <a:xfrm rot="5400000" flipH="1" flipV="1">
            <a:off x="2718593" y="4368007"/>
            <a:ext cx="3173413"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30"/>
          <p:cNvGrpSpPr>
            <a:grpSpLocks/>
          </p:cNvGrpSpPr>
          <p:nvPr/>
        </p:nvGrpSpPr>
        <p:grpSpPr bwMode="auto">
          <a:xfrm>
            <a:off x="4572000" y="2819400"/>
            <a:ext cx="304800" cy="304800"/>
            <a:chOff x="4953000" y="1524000"/>
            <a:chExt cx="304800" cy="304800"/>
          </a:xfrm>
        </p:grpSpPr>
        <p:cxnSp>
          <p:nvCxnSpPr>
            <p:cNvPr id="113" name="Straight Connector 112"/>
            <p:cNvCxnSpPr/>
            <p:nvPr/>
          </p:nvCxnSpPr>
          <p:spPr>
            <a:xfrm rot="16200000" flipH="1">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4953000" y="1524000"/>
              <a:ext cx="304800" cy="3048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 name="Group 115"/>
          <p:cNvGrpSpPr>
            <a:grpSpLocks/>
          </p:cNvGrpSpPr>
          <p:nvPr/>
        </p:nvGrpSpPr>
        <p:grpSpPr bwMode="auto">
          <a:xfrm>
            <a:off x="3730625" y="762000"/>
            <a:ext cx="1984375" cy="1752600"/>
            <a:chOff x="1295400" y="2514600"/>
            <a:chExt cx="3505200" cy="2971800"/>
          </a:xfrm>
        </p:grpSpPr>
        <p:sp>
          <p:nvSpPr>
            <p:cNvPr id="117" name="Rounded Rectangle 116"/>
            <p:cNvSpPr/>
            <p:nvPr/>
          </p:nvSpPr>
          <p:spPr>
            <a:xfrm>
              <a:off x="2285269" y="2514600"/>
              <a:ext cx="1525463" cy="5329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800">
                  <a:solidFill>
                    <a:schemeClr val="tx1"/>
                  </a:solidFill>
                  <a:latin typeface="Calibri"/>
                  <a:ea typeface="ＭＳ Ｐゴシック" charset="0"/>
                  <a:cs typeface="Calibri"/>
                </a:rPr>
                <a:t>INIT</a:t>
              </a:r>
              <a:endParaRPr lang="en-US" sz="1800">
                <a:solidFill>
                  <a:schemeClr val="tx1"/>
                </a:solidFill>
                <a:latin typeface="Calibri"/>
                <a:ea typeface="ＭＳ Ｐゴシック" charset="0"/>
                <a:cs typeface="Calibri"/>
              </a:endParaRPr>
            </a:p>
          </p:txBody>
        </p:sp>
        <p:sp>
          <p:nvSpPr>
            <p:cNvPr id="118" name="Rounded Rectangle 117"/>
            <p:cNvSpPr/>
            <p:nvPr/>
          </p:nvSpPr>
          <p:spPr>
            <a:xfrm>
              <a:off x="2285269" y="3734008"/>
              <a:ext cx="1525463" cy="532986"/>
            </a:xfrm>
            <a:prstGeom prst="roundRect">
              <a:avLst/>
            </a:prstGeom>
            <a:solidFill>
              <a:srgbClr val="FF0000">
                <a:alpha val="25000"/>
              </a:srgbClr>
            </a:solid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800">
                  <a:solidFill>
                    <a:schemeClr val="tx1"/>
                  </a:solidFill>
                  <a:latin typeface="Calibri"/>
                  <a:ea typeface="ＭＳ Ｐゴシック" charset="0"/>
                  <a:cs typeface="Calibri"/>
                </a:rPr>
                <a:t>READY</a:t>
              </a:r>
              <a:endParaRPr lang="en-US" sz="1800">
                <a:solidFill>
                  <a:schemeClr val="tx1"/>
                </a:solidFill>
                <a:latin typeface="Calibri"/>
                <a:ea typeface="ＭＳ Ｐゴシック" charset="0"/>
                <a:cs typeface="Calibri"/>
              </a:endParaRPr>
            </a:p>
          </p:txBody>
        </p:sp>
        <p:sp>
          <p:nvSpPr>
            <p:cNvPr id="119" name="Rounded Rectangle 118"/>
            <p:cNvSpPr/>
            <p:nvPr/>
          </p:nvSpPr>
          <p:spPr>
            <a:xfrm>
              <a:off x="1295400" y="4953414"/>
              <a:ext cx="1522660" cy="5329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800">
                  <a:solidFill>
                    <a:schemeClr val="tx1"/>
                  </a:solidFill>
                  <a:latin typeface="Calibri"/>
                  <a:ea typeface="ＭＳ Ｐゴシック" charset="0"/>
                  <a:cs typeface="Calibri"/>
                </a:rPr>
                <a:t>ABORT</a:t>
              </a:r>
              <a:endParaRPr lang="en-US" sz="1800">
                <a:solidFill>
                  <a:schemeClr val="tx1"/>
                </a:solidFill>
                <a:latin typeface="Calibri"/>
                <a:ea typeface="ＭＳ Ｐゴシック" charset="0"/>
                <a:cs typeface="Calibri"/>
              </a:endParaRPr>
            </a:p>
          </p:txBody>
        </p:sp>
        <p:sp>
          <p:nvSpPr>
            <p:cNvPr id="120" name="Rounded Rectangle 119"/>
            <p:cNvSpPr/>
            <p:nvPr/>
          </p:nvSpPr>
          <p:spPr>
            <a:xfrm>
              <a:off x="3277942" y="4953414"/>
              <a:ext cx="1522658" cy="532986"/>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sz="1800">
                  <a:solidFill>
                    <a:schemeClr val="tx1"/>
                  </a:solidFill>
                  <a:latin typeface="Calibri"/>
                  <a:ea typeface="ＭＳ Ｐゴシック" charset="0"/>
                  <a:cs typeface="Calibri"/>
                </a:rPr>
                <a:t>COMM</a:t>
              </a:r>
              <a:endParaRPr lang="en-US" sz="1800">
                <a:solidFill>
                  <a:schemeClr val="tx1"/>
                </a:solidFill>
                <a:latin typeface="Calibri"/>
                <a:ea typeface="ＭＳ Ｐゴシック" charset="0"/>
                <a:cs typeface="Calibri"/>
              </a:endParaRPr>
            </a:p>
          </p:txBody>
        </p:sp>
        <p:cxnSp>
          <p:nvCxnSpPr>
            <p:cNvPr id="121" name="Straight Arrow Connector 120"/>
            <p:cNvCxnSpPr>
              <a:stCxn id="117" idx="2"/>
              <a:endCxn id="118" idx="0"/>
            </p:cNvCxnSpPr>
            <p:nvPr/>
          </p:nvCxnSpPr>
          <p:spPr>
            <a:xfrm rot="5400000">
              <a:off x="2706135" y="3392144"/>
              <a:ext cx="683729"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8" idx="2"/>
              <a:endCxn id="119" idx="0"/>
            </p:cNvCxnSpPr>
            <p:nvPr/>
          </p:nvCxnSpPr>
          <p:spPr>
            <a:xfrm rot="5400000">
              <a:off x="2209856" y="4115269"/>
              <a:ext cx="686420" cy="989869"/>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18" idx="2"/>
              <a:endCxn id="120" idx="0"/>
            </p:cNvCxnSpPr>
            <p:nvPr/>
          </p:nvCxnSpPr>
          <p:spPr>
            <a:xfrm rot="16200000" flipH="1">
              <a:off x="3199725" y="4115269"/>
              <a:ext cx="686420" cy="989868"/>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23"/>
            <p:cNvCxnSpPr>
              <a:stCxn id="117" idx="2"/>
              <a:endCxn id="119" idx="1"/>
            </p:cNvCxnSpPr>
            <p:nvPr/>
          </p:nvCxnSpPr>
          <p:spPr>
            <a:xfrm rot="5400000">
              <a:off x="1085539" y="3257447"/>
              <a:ext cx="2172322" cy="1752601"/>
            </a:xfrm>
            <a:prstGeom prst="curvedConnector4">
              <a:avLst>
                <a:gd name="adj1" fmla="val 24386"/>
                <a:gd name="adj2" fmla="val 113043"/>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25" name="TextBox 124"/>
          <p:cNvSpPr txBox="1">
            <a:spLocks noChangeArrowheads="1"/>
          </p:cNvSpPr>
          <p:nvPr/>
        </p:nvSpPr>
        <p:spPr bwMode="auto">
          <a:xfrm>
            <a:off x="3962400" y="5334000"/>
            <a:ext cx="327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sv-SE">
                <a:latin typeface="Calibri" charset="0"/>
                <a:cs typeface="Calibri" charset="0"/>
              </a:rPr>
              <a:t>block waiting for coordinator</a:t>
            </a:r>
            <a:endParaRPr lang="en-US">
              <a:latin typeface="Calibri" charset="0"/>
              <a:cs typeface="Calibri" charset="0"/>
            </a:endParaRPr>
          </a:p>
        </p:txBody>
      </p:sp>
      <p:cxnSp>
        <p:nvCxnSpPr>
          <p:cNvPr id="128" name="Straight Arrow Connector 127"/>
          <p:cNvCxnSpPr/>
          <p:nvPr/>
        </p:nvCxnSpPr>
        <p:spPr>
          <a:xfrm>
            <a:off x="5957888" y="2971800"/>
            <a:ext cx="2347912"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2" name="TextBox 131"/>
          <p:cNvSpPr txBox="1">
            <a:spLocks noChangeArrowheads="1"/>
          </p:cNvSpPr>
          <p:nvPr/>
        </p:nvSpPr>
        <p:spPr bwMode="auto">
          <a:xfrm>
            <a:off x="5257800" y="25146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sv-SE">
                <a:latin typeface="Calibri" charset="0"/>
                <a:cs typeface="Calibri" charset="0"/>
              </a:rPr>
              <a:t>restarted</a:t>
            </a:r>
            <a:endParaRPr lang="en-US">
              <a:latin typeface="Calibri" charset="0"/>
              <a:cs typeface="Calibri" charset="0"/>
            </a:endParaRPr>
          </a:p>
        </p:txBody>
      </p:sp>
      <p:cxnSp>
        <p:nvCxnSpPr>
          <p:cNvPr id="134" name="Straight Arrow Connector 133"/>
          <p:cNvCxnSpPr/>
          <p:nvPr/>
        </p:nvCxnSpPr>
        <p:spPr>
          <a:xfrm rot="16200000" flipH="1">
            <a:off x="6324600" y="3200400"/>
            <a:ext cx="1066800" cy="609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rot="16200000" flipH="1">
            <a:off x="5676900" y="3619500"/>
            <a:ext cx="2133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6" name="TextBox 135"/>
          <p:cNvSpPr txBox="1">
            <a:spLocks noChangeArrowheads="1"/>
          </p:cNvSpPr>
          <p:nvPr/>
        </p:nvSpPr>
        <p:spPr bwMode="auto">
          <a:xfrm>
            <a:off x="6934200" y="426720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a:latin typeface="Calibri" charset="0"/>
                <a:cs typeface="Calibri" charset="0"/>
              </a:rPr>
              <a:t>GLOBAL-ABORT</a:t>
            </a:r>
            <a:endParaRPr lang="en-US">
              <a:latin typeface="Calibri" charset="0"/>
              <a:cs typeface="Calibri" charset="0"/>
            </a:endParaRPr>
          </a:p>
        </p:txBody>
      </p:sp>
      <p:cxnSp>
        <p:nvCxnSpPr>
          <p:cNvPr id="138" name="Straight Arrow Connector 137"/>
          <p:cNvCxnSpPr/>
          <p:nvPr/>
        </p:nvCxnSpPr>
        <p:spPr>
          <a:xfrm rot="16200000" flipH="1">
            <a:off x="4953000" y="4191000"/>
            <a:ext cx="327660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4279" name="TextBox 11"/>
          <p:cNvSpPr txBox="1">
            <a:spLocks noChangeArrowheads="1"/>
          </p:cNvSpPr>
          <p:nvPr/>
        </p:nvSpPr>
        <p:spPr bwMode="auto">
          <a:xfrm>
            <a:off x="-76200" y="25146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a:latin typeface="Calibri" charset="0"/>
                <a:cs typeface="Calibri" charset="0"/>
              </a:rPr>
              <a:t>coordinator</a:t>
            </a:r>
            <a:endParaRPr lang="en-US">
              <a:latin typeface="Calibri" charset="0"/>
              <a:cs typeface="Calibri" charset="0"/>
            </a:endParaRPr>
          </a:p>
        </p:txBody>
      </p:sp>
      <p:sp>
        <p:nvSpPr>
          <p:cNvPr id="224280" name="TextBox 12"/>
          <p:cNvSpPr txBox="1">
            <a:spLocks noChangeArrowheads="1"/>
          </p:cNvSpPr>
          <p:nvPr/>
        </p:nvSpPr>
        <p:spPr bwMode="auto">
          <a:xfrm>
            <a:off x="228600" y="36576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a:latin typeface="Calibri" charset="0"/>
                <a:cs typeface="Calibri" charset="0"/>
              </a:rPr>
              <a:t>w</a:t>
            </a:r>
            <a:r>
              <a:rPr lang="sv-SE">
                <a:latin typeface="Calibri" charset="0"/>
                <a:cs typeface="Calibri" charset="0"/>
              </a:rPr>
              <a:t>orker 1</a:t>
            </a:r>
            <a:endParaRPr lang="en-US">
              <a:latin typeface="Calibri" charset="0"/>
              <a:cs typeface="Calibri" charset="0"/>
            </a:endParaRPr>
          </a:p>
        </p:txBody>
      </p:sp>
      <p:sp>
        <p:nvSpPr>
          <p:cNvPr id="224281" name="TextBox 12"/>
          <p:cNvSpPr txBox="1">
            <a:spLocks noChangeArrowheads="1"/>
          </p:cNvSpPr>
          <p:nvPr/>
        </p:nvSpPr>
        <p:spPr bwMode="auto">
          <a:xfrm>
            <a:off x="228600" y="46482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a:latin typeface="Calibri" charset="0"/>
                <a:cs typeface="Calibri" charset="0"/>
              </a:rPr>
              <a:t>w</a:t>
            </a:r>
            <a:r>
              <a:rPr lang="sv-SE">
                <a:latin typeface="Calibri" charset="0"/>
                <a:cs typeface="Calibri" charset="0"/>
              </a:rPr>
              <a:t>orker 2</a:t>
            </a:r>
            <a:endParaRPr lang="en-US">
              <a:latin typeface="Calibri" charset="0"/>
              <a:cs typeface="Calibri" charset="0"/>
            </a:endParaRPr>
          </a:p>
        </p:txBody>
      </p:sp>
      <p:sp>
        <p:nvSpPr>
          <p:cNvPr id="224282" name="TextBox 12"/>
          <p:cNvSpPr txBox="1">
            <a:spLocks noChangeArrowheads="1"/>
          </p:cNvSpPr>
          <p:nvPr/>
        </p:nvSpPr>
        <p:spPr bwMode="auto">
          <a:xfrm>
            <a:off x="228600" y="5710238"/>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a:latin typeface="Calibri" charset="0"/>
                <a:cs typeface="Calibri" charset="0"/>
              </a:rPr>
              <a:t>w</a:t>
            </a:r>
            <a:r>
              <a:rPr lang="sv-SE">
                <a:latin typeface="Calibri" charset="0"/>
                <a:cs typeface="Calibri" charset="0"/>
              </a:rPr>
              <a:t>orker 3</a:t>
            </a:r>
            <a:endParaRPr lang="en-US">
              <a:latin typeface="Calibri" charset="0"/>
              <a:cs typeface="Calibri" charset="0"/>
            </a:endParaRPr>
          </a:p>
        </p:txBody>
      </p:sp>
    </p:spTree>
    <p:extLst>
      <p:ext uri="{BB962C8B-B14F-4D97-AF65-F5344CB8AC3E}">
        <p14:creationId xmlns:p14="http://schemas.microsoft.com/office/powerpoint/2010/main" val="2143172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25" grpId="0"/>
      <p:bldP spid="132" grpId="0"/>
      <p:bldP spid="13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p:txBody>
          <a:bodyPr/>
          <a:lstStyle/>
          <a:p>
            <a:r>
              <a:rPr lang="sv-SE">
                <a:latin typeface="Helvetica" charset="0"/>
                <a:ea typeface="ＭＳ Ｐゴシック" charset="0"/>
                <a:cs typeface="ＭＳ Ｐゴシック" charset="0"/>
              </a:rPr>
              <a:t>Remembering Where We Were</a:t>
            </a:r>
            <a:endParaRPr lang="en-US">
              <a:latin typeface="Helvetica" charset="0"/>
              <a:ea typeface="ＭＳ Ｐゴシック" charset="0"/>
              <a:cs typeface="ＭＳ Ｐゴシック" charset="0"/>
            </a:endParaRPr>
          </a:p>
        </p:txBody>
      </p:sp>
      <p:sp>
        <p:nvSpPr>
          <p:cNvPr id="225282" name="Content Placeholder 2"/>
          <p:cNvSpPr>
            <a:spLocks noGrp="1"/>
          </p:cNvSpPr>
          <p:nvPr>
            <p:ph idx="1"/>
          </p:nvPr>
        </p:nvSpPr>
        <p:spPr>
          <a:xfrm>
            <a:off x="457200" y="1600200"/>
            <a:ext cx="8382000" cy="4525963"/>
          </a:xfrm>
        </p:spPr>
        <p:txBody>
          <a:bodyPr/>
          <a:lstStyle/>
          <a:p>
            <a:r>
              <a:rPr lang="sv-SE">
                <a:latin typeface="Helvetica" charset="0"/>
                <a:ea typeface="ＭＳ Ｐゴシック" charset="0"/>
                <a:cs typeface="ＭＳ Ｐゴシック" charset="0"/>
              </a:rPr>
              <a:t>All nodes use stable storage to store which state they were in</a:t>
            </a:r>
          </a:p>
          <a:p>
            <a:endParaRPr lang="sv-SE">
              <a:latin typeface="Helvetica" charset="0"/>
              <a:ea typeface="ＭＳ Ｐゴシック" charset="0"/>
              <a:cs typeface="ＭＳ Ｐゴシック" charset="0"/>
            </a:endParaRPr>
          </a:p>
          <a:p>
            <a:r>
              <a:rPr lang="sv-SE">
                <a:latin typeface="Helvetica" charset="0"/>
                <a:ea typeface="ＭＳ Ｐゴシック" charset="0"/>
                <a:cs typeface="ＭＳ Ｐゴシック" charset="0"/>
              </a:rPr>
              <a:t>Upon recovery, it can restore state and resume:</a:t>
            </a:r>
          </a:p>
          <a:p>
            <a:pPr lvl="1"/>
            <a:r>
              <a:rPr lang="sv-SE">
                <a:latin typeface="Helvetica" charset="0"/>
                <a:ea typeface="ＭＳ Ｐゴシック" charset="0"/>
              </a:rPr>
              <a:t>Coordinator aborts in INIT, WAIT, or ABORT</a:t>
            </a:r>
          </a:p>
          <a:p>
            <a:pPr lvl="1"/>
            <a:r>
              <a:rPr lang="sv-SE">
                <a:latin typeface="Helvetica" charset="0"/>
                <a:ea typeface="ＭＳ Ｐゴシック" charset="0"/>
              </a:rPr>
              <a:t>Coordinator commits in COMMIT</a:t>
            </a:r>
          </a:p>
          <a:p>
            <a:pPr lvl="1"/>
            <a:r>
              <a:rPr lang="sv-SE">
                <a:latin typeface="Helvetica" charset="0"/>
                <a:ea typeface="ＭＳ Ｐゴシック" charset="0"/>
              </a:rPr>
              <a:t>Worker aborts in INIT, READY, ABORT</a:t>
            </a:r>
          </a:p>
          <a:p>
            <a:pPr lvl="1"/>
            <a:r>
              <a:rPr lang="sv-SE">
                <a:latin typeface="Helvetica" charset="0"/>
                <a:ea typeface="ＭＳ Ｐゴシック" charset="0"/>
              </a:rPr>
              <a:t>Worker commits in COMMIT</a:t>
            </a:r>
          </a:p>
          <a:p>
            <a:endParaRPr lang="sv-SE">
              <a:latin typeface="Helvetica" charset="0"/>
              <a:ea typeface="ＭＳ Ｐゴシック" charset="0"/>
              <a:cs typeface="ＭＳ Ｐゴシック" charset="0"/>
            </a:endParaRPr>
          </a:p>
          <a:p>
            <a:endParaRPr lang="sv-SE">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31842431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sv-SE" dirty="0" smtClean="0"/>
              <a:t>Blocking for Coordinator to Recover</a:t>
            </a:r>
            <a:endParaRPr lang="en-US" dirty="0"/>
          </a:p>
        </p:txBody>
      </p:sp>
      <p:sp>
        <p:nvSpPr>
          <p:cNvPr id="226306" name="Content Placeholder 2"/>
          <p:cNvSpPr>
            <a:spLocks noGrp="1"/>
          </p:cNvSpPr>
          <p:nvPr>
            <p:ph idx="1"/>
          </p:nvPr>
        </p:nvSpPr>
        <p:spPr>
          <a:xfrm>
            <a:off x="76200" y="838200"/>
            <a:ext cx="5562600" cy="5334000"/>
          </a:xfrm>
        </p:spPr>
        <p:txBody>
          <a:bodyPr/>
          <a:lstStyle/>
          <a:p>
            <a:r>
              <a:rPr lang="sv-SE">
                <a:latin typeface="Helvetica" charset="0"/>
                <a:ea typeface="ＭＳ Ｐゴシック" charset="0"/>
                <a:cs typeface="ＭＳ Ｐゴシック" charset="0"/>
              </a:rPr>
              <a:t>A worker waiting for global decision can ask fellow </a:t>
            </a:r>
            <a:r>
              <a:rPr lang="en-US">
                <a:latin typeface="Helvetica" charset="0"/>
                <a:ea typeface="ＭＳ Ｐゴシック" charset="0"/>
                <a:cs typeface="ＭＳ Ｐゴシック" charset="0"/>
              </a:rPr>
              <a:t>worker</a:t>
            </a:r>
            <a:r>
              <a:rPr lang="sv-SE">
                <a:latin typeface="Helvetica" charset="0"/>
                <a:ea typeface="ＭＳ Ｐゴシック" charset="0"/>
                <a:cs typeface="ＭＳ Ｐゴシック" charset="0"/>
              </a:rPr>
              <a:t>s about their state</a:t>
            </a:r>
          </a:p>
          <a:p>
            <a:pPr lvl="1"/>
            <a:r>
              <a:rPr lang="sv-SE">
                <a:latin typeface="Helvetica" charset="0"/>
                <a:ea typeface="ＭＳ Ｐゴシック" charset="0"/>
              </a:rPr>
              <a:t>If another </a:t>
            </a:r>
            <a:r>
              <a:rPr lang="en-US">
                <a:latin typeface="Helvetica" charset="0"/>
                <a:ea typeface="ＭＳ Ｐゴシック" charset="0"/>
              </a:rPr>
              <a:t>worker</a:t>
            </a:r>
            <a:r>
              <a:rPr lang="sv-SE">
                <a:latin typeface="Helvetica" charset="0"/>
                <a:ea typeface="ＭＳ Ｐゴシック" charset="0"/>
              </a:rPr>
              <a:t> is in ABORT or COMMIT state then coordinator must have sent GLOBAL-*</a:t>
            </a:r>
          </a:p>
          <a:p>
            <a:pPr lvl="1"/>
            <a:r>
              <a:rPr lang="sv-SE">
                <a:latin typeface="Helvetica" charset="0"/>
                <a:ea typeface="ＭＳ Ｐゴシック" charset="0"/>
              </a:rPr>
              <a:t>Thus, worker can safely abort or commit, respectively</a:t>
            </a:r>
          </a:p>
          <a:p>
            <a:pPr lvl="2"/>
            <a:endParaRPr lang="sv-SE">
              <a:latin typeface="Helvetica" charset="0"/>
              <a:ea typeface="ＭＳ Ｐゴシック" charset="0"/>
            </a:endParaRPr>
          </a:p>
          <a:p>
            <a:pPr lvl="1"/>
            <a:r>
              <a:rPr lang="sv-SE">
                <a:latin typeface="Helvetica" charset="0"/>
                <a:ea typeface="ＭＳ Ｐゴシック" charset="0"/>
              </a:rPr>
              <a:t>If another </a:t>
            </a:r>
            <a:r>
              <a:rPr lang="en-US">
                <a:latin typeface="Helvetica" charset="0"/>
                <a:ea typeface="ＭＳ Ｐゴシック" charset="0"/>
              </a:rPr>
              <a:t>worker</a:t>
            </a:r>
            <a:r>
              <a:rPr lang="sv-SE">
                <a:latin typeface="Helvetica" charset="0"/>
                <a:ea typeface="ＭＳ Ｐゴシック" charset="0"/>
              </a:rPr>
              <a:t> is still in INIT state</a:t>
            </a:r>
          </a:p>
          <a:p>
            <a:pPr lvl="1">
              <a:buFontTx/>
              <a:buNone/>
            </a:pPr>
            <a:r>
              <a:rPr lang="sv-SE">
                <a:latin typeface="Helvetica" charset="0"/>
                <a:ea typeface="ＭＳ Ｐゴシック" charset="0"/>
              </a:rPr>
              <a:t>	then both </a:t>
            </a:r>
            <a:r>
              <a:rPr lang="en-US">
                <a:latin typeface="Helvetica" charset="0"/>
                <a:ea typeface="ＭＳ Ｐゴシック" charset="0"/>
              </a:rPr>
              <a:t>worker</a:t>
            </a:r>
            <a:r>
              <a:rPr lang="sv-SE">
                <a:latin typeface="Helvetica" charset="0"/>
                <a:ea typeface="ＭＳ Ｐゴシック" charset="0"/>
              </a:rPr>
              <a:t>s can decide to abort </a:t>
            </a:r>
          </a:p>
          <a:p>
            <a:pPr lvl="2"/>
            <a:endParaRPr lang="sv-SE">
              <a:latin typeface="Helvetica" charset="0"/>
              <a:ea typeface="ＭＳ Ｐゴシック" charset="0"/>
            </a:endParaRPr>
          </a:p>
          <a:p>
            <a:pPr lvl="1"/>
            <a:r>
              <a:rPr lang="sv-SE">
                <a:latin typeface="Helvetica" charset="0"/>
                <a:ea typeface="ＭＳ Ｐゴシック" charset="0"/>
              </a:rPr>
              <a:t>If all </a:t>
            </a:r>
            <a:r>
              <a:rPr lang="en-US">
                <a:latin typeface="Helvetica" charset="0"/>
                <a:ea typeface="ＭＳ Ｐゴシック" charset="0"/>
              </a:rPr>
              <a:t>worker</a:t>
            </a:r>
            <a:r>
              <a:rPr lang="sv-SE">
                <a:latin typeface="Helvetica" charset="0"/>
                <a:ea typeface="ＭＳ Ｐゴシック" charset="0"/>
              </a:rPr>
              <a:t>s are in ready, need to </a:t>
            </a:r>
            <a:r>
              <a:rPr lang="sv-SE" b="1">
                <a:solidFill>
                  <a:srgbClr val="FF0000"/>
                </a:solidFill>
                <a:latin typeface="Helvetica" charset="0"/>
                <a:ea typeface="ＭＳ Ｐゴシック" charset="0"/>
              </a:rPr>
              <a:t>BLOCK </a:t>
            </a:r>
            <a:r>
              <a:rPr lang="sv-SE">
                <a:latin typeface="Helvetica" charset="0"/>
                <a:ea typeface="ＭＳ Ｐゴシック" charset="0"/>
              </a:rPr>
              <a:t>(don’t know if coordinator wanted to abort or commit)</a:t>
            </a:r>
          </a:p>
        </p:txBody>
      </p:sp>
      <p:grpSp>
        <p:nvGrpSpPr>
          <p:cNvPr id="226307" name="Group 15"/>
          <p:cNvGrpSpPr>
            <a:grpSpLocks/>
          </p:cNvGrpSpPr>
          <p:nvPr/>
        </p:nvGrpSpPr>
        <p:grpSpPr bwMode="auto">
          <a:xfrm>
            <a:off x="5105400" y="2133600"/>
            <a:ext cx="4191000" cy="2514600"/>
            <a:chOff x="5008418" y="3810000"/>
            <a:chExt cx="4953001" cy="2971800"/>
          </a:xfrm>
        </p:grpSpPr>
        <p:sp>
          <p:nvSpPr>
            <p:cNvPr id="4" name="Rounded Rectangle 3"/>
            <p:cNvSpPr/>
            <p:nvPr/>
          </p:nvSpPr>
          <p:spPr>
            <a:xfrm>
              <a:off x="6552479" y="3810000"/>
              <a:ext cx="1525299" cy="53282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dirty="0">
                  <a:solidFill>
                    <a:schemeClr val="tx1"/>
                  </a:solidFill>
                  <a:latin typeface="Calibri"/>
                  <a:cs typeface="Calibri"/>
                </a:rPr>
                <a:t>INIT</a:t>
              </a:r>
              <a:endParaRPr lang="en-US" dirty="0">
                <a:solidFill>
                  <a:schemeClr val="tx1"/>
                </a:solidFill>
                <a:latin typeface="Calibri"/>
                <a:cs typeface="Calibri"/>
              </a:endParaRPr>
            </a:p>
          </p:txBody>
        </p:sp>
        <p:sp>
          <p:nvSpPr>
            <p:cNvPr id="5" name="Rounded Rectangle 4"/>
            <p:cNvSpPr/>
            <p:nvPr/>
          </p:nvSpPr>
          <p:spPr>
            <a:xfrm>
              <a:off x="6552479" y="5029489"/>
              <a:ext cx="1525299" cy="53282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dirty="0">
                  <a:solidFill>
                    <a:schemeClr val="tx1"/>
                  </a:solidFill>
                  <a:latin typeface="Calibri"/>
                  <a:cs typeface="Calibri"/>
                </a:rPr>
                <a:t>READY</a:t>
              </a:r>
              <a:endParaRPr lang="en-US" dirty="0">
                <a:solidFill>
                  <a:schemeClr val="tx1"/>
                </a:solidFill>
                <a:latin typeface="Calibri"/>
                <a:cs typeface="Calibri"/>
              </a:endParaRPr>
            </a:p>
          </p:txBody>
        </p:sp>
        <p:sp>
          <p:nvSpPr>
            <p:cNvPr id="6" name="Rounded Rectangle 5"/>
            <p:cNvSpPr/>
            <p:nvPr/>
          </p:nvSpPr>
          <p:spPr>
            <a:xfrm>
              <a:off x="5561879" y="6248977"/>
              <a:ext cx="1525299" cy="53282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dirty="0">
                  <a:solidFill>
                    <a:schemeClr val="tx1"/>
                  </a:solidFill>
                  <a:latin typeface="Calibri"/>
                  <a:cs typeface="Calibri"/>
                </a:rPr>
                <a:t>ABORT</a:t>
              </a:r>
              <a:endParaRPr lang="en-US" dirty="0">
                <a:solidFill>
                  <a:schemeClr val="tx1"/>
                </a:solidFill>
                <a:latin typeface="Calibri"/>
                <a:cs typeface="Calibri"/>
              </a:endParaRPr>
            </a:p>
          </p:txBody>
        </p:sp>
        <p:sp>
          <p:nvSpPr>
            <p:cNvPr id="7" name="Rounded Rectangle 6"/>
            <p:cNvSpPr/>
            <p:nvPr/>
          </p:nvSpPr>
          <p:spPr>
            <a:xfrm>
              <a:off x="7543079" y="6248977"/>
              <a:ext cx="1525299" cy="53282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sv-SE" dirty="0">
                  <a:solidFill>
                    <a:schemeClr val="tx1"/>
                  </a:solidFill>
                  <a:latin typeface="Calibri"/>
                  <a:cs typeface="Calibri"/>
                </a:rPr>
                <a:t>COMMIT</a:t>
              </a:r>
              <a:endParaRPr lang="en-US" dirty="0">
                <a:solidFill>
                  <a:schemeClr val="tx1"/>
                </a:solidFill>
                <a:latin typeface="Calibri"/>
                <a:cs typeface="Calibri"/>
              </a:endParaRPr>
            </a:p>
          </p:txBody>
        </p:sp>
        <p:cxnSp>
          <p:nvCxnSpPr>
            <p:cNvPr id="8" name="Straight Arrow Connector 7"/>
            <p:cNvCxnSpPr>
              <a:stCxn id="4" idx="2"/>
              <a:endCxn id="5" idx="0"/>
            </p:cNvCxnSpPr>
            <p:nvPr/>
          </p:nvCxnSpPr>
          <p:spPr>
            <a:xfrm rot="5400000">
              <a:off x="6972734" y="4686156"/>
              <a:ext cx="684789" cy="1876"/>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a:endCxn id="6" idx="0"/>
            </p:cNvCxnSpPr>
            <p:nvPr/>
          </p:nvCxnSpPr>
          <p:spPr>
            <a:xfrm rot="5400000">
              <a:off x="6477433" y="5410345"/>
              <a:ext cx="686666" cy="9906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7" idx="0"/>
            </p:cNvCxnSpPr>
            <p:nvPr/>
          </p:nvCxnSpPr>
          <p:spPr>
            <a:xfrm rot="16200000" flipH="1">
              <a:off x="7468033" y="5410345"/>
              <a:ext cx="686666" cy="99060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23"/>
            <p:cNvCxnSpPr>
              <a:stCxn id="4" idx="2"/>
              <a:endCxn id="6" idx="1"/>
            </p:cNvCxnSpPr>
            <p:nvPr/>
          </p:nvCxnSpPr>
          <p:spPr>
            <a:xfrm rot="5400000">
              <a:off x="5352689" y="4552013"/>
              <a:ext cx="2172566" cy="1754187"/>
            </a:xfrm>
            <a:prstGeom prst="curvedConnector4">
              <a:avLst>
                <a:gd name="adj1" fmla="val 24386"/>
                <a:gd name="adj2" fmla="val 113043"/>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6316" name="TextBox 11"/>
            <p:cNvSpPr txBox="1">
              <a:spLocks noChangeArrowheads="1"/>
            </p:cNvSpPr>
            <p:nvPr/>
          </p:nvSpPr>
          <p:spPr bwMode="auto">
            <a:xfrm>
              <a:off x="5105400" y="4267201"/>
              <a:ext cx="2285999" cy="69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600">
                  <a:latin typeface="Calibri" charset="0"/>
                  <a:cs typeface="Calibri" charset="0"/>
                </a:rPr>
                <a:t>Recv: VOTE-REQ</a:t>
              </a:r>
            </a:p>
            <a:p>
              <a:pPr eaLnBrk="1" hangingPunct="1"/>
              <a:r>
                <a:rPr lang="sv-SE" sz="1600">
                  <a:latin typeface="Calibri" charset="0"/>
                  <a:cs typeface="Calibri" charset="0"/>
                </a:rPr>
                <a:t>Send: VOTE-ABORT</a:t>
              </a:r>
              <a:endParaRPr lang="en-US" sz="1600">
                <a:latin typeface="Calibri" charset="0"/>
                <a:cs typeface="Calibri" charset="0"/>
              </a:endParaRPr>
            </a:p>
          </p:txBody>
        </p:sp>
        <p:sp>
          <p:nvSpPr>
            <p:cNvPr id="226317" name="TextBox 12"/>
            <p:cNvSpPr txBox="1">
              <a:spLocks noChangeArrowheads="1"/>
            </p:cNvSpPr>
            <p:nvPr/>
          </p:nvSpPr>
          <p:spPr bwMode="auto">
            <a:xfrm>
              <a:off x="7315201" y="4368225"/>
              <a:ext cx="2556163" cy="69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600">
                  <a:latin typeface="Calibri" charset="0"/>
                  <a:cs typeface="Calibri" charset="0"/>
                </a:rPr>
                <a:t>Recv: VOTE-REQ</a:t>
              </a:r>
            </a:p>
            <a:p>
              <a:pPr eaLnBrk="1" hangingPunct="1"/>
              <a:r>
                <a:rPr lang="sv-SE" sz="1600">
                  <a:latin typeface="Calibri" charset="0"/>
                  <a:cs typeface="Calibri" charset="0"/>
                </a:rPr>
                <a:t>Send: VOTE-COMMIT</a:t>
              </a:r>
              <a:endParaRPr lang="en-US" sz="1600">
                <a:latin typeface="Calibri" charset="0"/>
                <a:cs typeface="Calibri" charset="0"/>
              </a:endParaRPr>
            </a:p>
          </p:txBody>
        </p:sp>
        <p:sp>
          <p:nvSpPr>
            <p:cNvPr id="226318" name="TextBox 13"/>
            <p:cNvSpPr txBox="1">
              <a:spLocks noChangeArrowheads="1"/>
            </p:cNvSpPr>
            <p:nvPr/>
          </p:nvSpPr>
          <p:spPr bwMode="auto">
            <a:xfrm>
              <a:off x="5008418" y="5757446"/>
              <a:ext cx="2535381"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600">
                  <a:latin typeface="Calibri" charset="0"/>
                  <a:cs typeface="Calibri" charset="0"/>
                </a:rPr>
                <a:t>Recv: GLOBAL-ABORT</a:t>
              </a:r>
            </a:p>
          </p:txBody>
        </p:sp>
        <p:sp>
          <p:nvSpPr>
            <p:cNvPr id="226319" name="TextBox 14"/>
            <p:cNvSpPr txBox="1">
              <a:spLocks noChangeArrowheads="1"/>
            </p:cNvSpPr>
            <p:nvPr/>
          </p:nvSpPr>
          <p:spPr bwMode="auto">
            <a:xfrm>
              <a:off x="7315200" y="5757446"/>
              <a:ext cx="2646219"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sv-SE" sz="1600">
                  <a:latin typeface="Calibri" charset="0"/>
                  <a:cs typeface="Calibri" charset="0"/>
                </a:rPr>
                <a:t>Recv: GLOBAL-COMMIT</a:t>
              </a:r>
            </a:p>
          </p:txBody>
        </p:sp>
      </p:grpSp>
    </p:spTree>
    <p:extLst>
      <p:ext uri="{BB962C8B-B14F-4D97-AF65-F5344CB8AC3E}">
        <p14:creationId xmlns:p14="http://schemas.microsoft.com/office/powerpoint/2010/main" val="5313600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35"/>
          <p:cNvSpPr>
            <a:spLocks noChangeArrowheads="1"/>
          </p:cNvSpPr>
          <p:nvPr/>
        </p:nvSpPr>
        <p:spPr bwMode="auto">
          <a:xfrm>
            <a:off x="6629400" y="22860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38914" name="Title 1"/>
          <p:cNvSpPr>
            <a:spLocks noGrp="1"/>
          </p:cNvSpPr>
          <p:nvPr>
            <p:ph type="title"/>
          </p:nvPr>
        </p:nvSpPr>
        <p:spPr>
          <a:xfrm>
            <a:off x="990600" y="76200"/>
            <a:ext cx="7162800" cy="533400"/>
          </a:xfrm>
        </p:spPr>
        <p:txBody>
          <a:bodyPr/>
          <a:lstStyle/>
          <a:p>
            <a:r>
              <a:rPr lang="en-US">
                <a:latin typeface="Helvetica" charset="0"/>
                <a:ea typeface="ＭＳ Ｐゴシック" charset="0"/>
                <a:cs typeface="ＭＳ Ｐゴシック" charset="0"/>
              </a:rPr>
              <a:t>Review: Two-Level Page Tables</a:t>
            </a:r>
          </a:p>
        </p:txBody>
      </p:sp>
      <p:sp>
        <p:nvSpPr>
          <p:cNvPr id="38915" name="TextBox 5"/>
          <p:cNvSpPr txBox="1">
            <a:spLocks noChangeArrowheads="1"/>
          </p:cNvSpPr>
          <p:nvPr/>
        </p:nvSpPr>
        <p:spPr bwMode="auto">
          <a:xfrm>
            <a:off x="127000" y="914400"/>
            <a:ext cx="1087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1111 1111</a:t>
            </a:r>
          </a:p>
        </p:txBody>
      </p:sp>
      <p:sp>
        <p:nvSpPr>
          <p:cNvPr id="38916" name="Rectangle 6"/>
          <p:cNvSpPr>
            <a:spLocks noChangeArrowheads="1"/>
          </p:cNvSpPr>
          <p:nvPr/>
        </p:nvSpPr>
        <p:spPr bwMode="auto">
          <a:xfrm>
            <a:off x="1193800" y="1066800"/>
            <a:ext cx="1295400" cy="6096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38917" name="Rectangle 7"/>
          <p:cNvSpPr>
            <a:spLocks noChangeArrowheads="1"/>
          </p:cNvSpPr>
          <p:nvPr/>
        </p:nvSpPr>
        <p:spPr bwMode="auto">
          <a:xfrm>
            <a:off x="1193800" y="30480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9" name="Rectangle 8"/>
          <p:cNvSpPr/>
          <p:nvPr/>
        </p:nvSpPr>
        <p:spPr bwMode="auto">
          <a:xfrm>
            <a:off x="1193800" y="53340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38919" name="Rectangle 9"/>
          <p:cNvSpPr>
            <a:spLocks noChangeArrowheads="1"/>
          </p:cNvSpPr>
          <p:nvPr/>
        </p:nvSpPr>
        <p:spPr bwMode="auto">
          <a:xfrm>
            <a:off x="1193800" y="41148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38920" name="Up Arrow 10"/>
          <p:cNvSpPr>
            <a:spLocks noChangeArrowheads="1"/>
          </p:cNvSpPr>
          <p:nvPr/>
        </p:nvSpPr>
        <p:spPr bwMode="auto">
          <a:xfrm flipH="1">
            <a:off x="1727200" y="27432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8921" name="Up Arrow 11"/>
          <p:cNvSpPr>
            <a:spLocks noChangeArrowheads="1"/>
          </p:cNvSpPr>
          <p:nvPr/>
        </p:nvSpPr>
        <p:spPr bwMode="auto">
          <a:xfrm flipH="1" flipV="1">
            <a:off x="1727200" y="16764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8922" name="Rectangle 12"/>
          <p:cNvSpPr>
            <a:spLocks noChangeArrowheads="1"/>
          </p:cNvSpPr>
          <p:nvPr/>
        </p:nvSpPr>
        <p:spPr bwMode="auto">
          <a:xfrm>
            <a:off x="11938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8923" name="TextBox 13"/>
          <p:cNvSpPr txBox="1">
            <a:spLocks noChangeArrowheads="1"/>
          </p:cNvSpPr>
          <p:nvPr/>
        </p:nvSpPr>
        <p:spPr bwMode="auto">
          <a:xfrm>
            <a:off x="685800" y="685800"/>
            <a:ext cx="218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Virtual memory view</a:t>
            </a:r>
          </a:p>
        </p:txBody>
      </p:sp>
      <p:sp>
        <p:nvSpPr>
          <p:cNvPr id="38924" name="Rectangle 14"/>
          <p:cNvSpPr>
            <a:spLocks noChangeArrowheads="1"/>
          </p:cNvSpPr>
          <p:nvPr/>
        </p:nvSpPr>
        <p:spPr bwMode="auto">
          <a:xfrm>
            <a:off x="1193800" y="47244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8925" name="Rectangle 15"/>
          <p:cNvSpPr>
            <a:spLocks noChangeArrowheads="1"/>
          </p:cNvSpPr>
          <p:nvPr/>
        </p:nvSpPr>
        <p:spPr bwMode="auto">
          <a:xfrm>
            <a:off x="1193800" y="35052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8926" name="Rectangle 16"/>
          <p:cNvSpPr>
            <a:spLocks noChangeArrowheads="1"/>
          </p:cNvSpPr>
          <p:nvPr/>
        </p:nvSpPr>
        <p:spPr bwMode="auto">
          <a:xfrm>
            <a:off x="1193800" y="22860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8927" name="TextBox 17"/>
          <p:cNvSpPr txBox="1">
            <a:spLocks noChangeArrowheads="1"/>
          </p:cNvSpPr>
          <p:nvPr/>
        </p:nvSpPr>
        <p:spPr bwMode="auto">
          <a:xfrm>
            <a:off x="50800" y="56816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000</a:t>
            </a:r>
            <a:r>
              <a:rPr lang="en-US" sz="1600">
                <a:solidFill>
                  <a:srgbClr val="008200"/>
                </a:solidFill>
                <a:latin typeface="Helvetica" charset="0"/>
                <a:cs typeface="Helvetica" charset="0"/>
              </a:rPr>
              <a:t>0 0</a:t>
            </a:r>
            <a:r>
              <a:rPr lang="en-US" sz="1600">
                <a:solidFill>
                  <a:srgbClr val="2A40E2"/>
                </a:solidFill>
                <a:latin typeface="Helvetica" charset="0"/>
                <a:cs typeface="Helvetica" charset="0"/>
              </a:rPr>
              <a:t>000</a:t>
            </a:r>
          </a:p>
        </p:txBody>
      </p:sp>
      <p:sp>
        <p:nvSpPr>
          <p:cNvPr id="38928" name="TextBox 18"/>
          <p:cNvSpPr txBox="1">
            <a:spLocks noChangeArrowheads="1"/>
          </p:cNvSpPr>
          <p:nvPr/>
        </p:nvSpPr>
        <p:spPr bwMode="auto">
          <a:xfrm>
            <a:off x="50800" y="44958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010</a:t>
            </a:r>
            <a:r>
              <a:rPr lang="en-US" sz="1600">
                <a:solidFill>
                  <a:srgbClr val="008200"/>
                </a:solidFill>
                <a:latin typeface="Helvetica" charset="0"/>
                <a:cs typeface="Helvetica" charset="0"/>
              </a:rPr>
              <a:t>0 0</a:t>
            </a:r>
            <a:r>
              <a:rPr lang="en-US" sz="1600">
                <a:solidFill>
                  <a:srgbClr val="2A40E2"/>
                </a:solidFill>
                <a:latin typeface="Helvetica" charset="0"/>
                <a:cs typeface="Helvetica" charset="0"/>
              </a:rPr>
              <a:t>000</a:t>
            </a:r>
          </a:p>
        </p:txBody>
      </p:sp>
      <p:sp>
        <p:nvSpPr>
          <p:cNvPr id="38929" name="TextBox 19"/>
          <p:cNvSpPr txBox="1">
            <a:spLocks noChangeArrowheads="1"/>
          </p:cNvSpPr>
          <p:nvPr/>
        </p:nvSpPr>
        <p:spPr bwMode="auto">
          <a:xfrm>
            <a:off x="50800" y="32766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100</a:t>
            </a:r>
            <a:r>
              <a:rPr lang="en-US" sz="1600">
                <a:solidFill>
                  <a:srgbClr val="008200"/>
                </a:solidFill>
                <a:latin typeface="Helvetica" charset="0"/>
                <a:cs typeface="Helvetica" charset="0"/>
              </a:rPr>
              <a:t>0 0</a:t>
            </a:r>
            <a:r>
              <a:rPr lang="en-US" sz="1600">
                <a:solidFill>
                  <a:srgbClr val="2A40E2"/>
                </a:solidFill>
                <a:latin typeface="Helvetica" charset="0"/>
                <a:cs typeface="Helvetica" charset="0"/>
              </a:rPr>
              <a:t>000</a:t>
            </a:r>
          </a:p>
        </p:txBody>
      </p:sp>
      <p:sp>
        <p:nvSpPr>
          <p:cNvPr id="38930" name="TextBox 20"/>
          <p:cNvSpPr txBox="1">
            <a:spLocks noChangeArrowheads="1"/>
          </p:cNvSpPr>
          <p:nvPr/>
        </p:nvSpPr>
        <p:spPr bwMode="auto">
          <a:xfrm>
            <a:off x="61913" y="2024063"/>
            <a:ext cx="114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110</a:t>
            </a:r>
            <a:r>
              <a:rPr lang="en-US" sz="1600">
                <a:solidFill>
                  <a:srgbClr val="008200"/>
                </a:solidFill>
                <a:latin typeface="Helvetica" charset="0"/>
                <a:cs typeface="Helvetica" charset="0"/>
              </a:rPr>
              <a:t>0 0</a:t>
            </a:r>
            <a:r>
              <a:rPr lang="en-US" sz="1600">
                <a:solidFill>
                  <a:srgbClr val="2A40E2"/>
                </a:solidFill>
                <a:latin typeface="Helvetica" charset="0"/>
                <a:cs typeface="Helvetica" charset="0"/>
              </a:rPr>
              <a:t>000</a:t>
            </a:r>
          </a:p>
        </p:txBody>
      </p:sp>
      <p:sp>
        <p:nvSpPr>
          <p:cNvPr id="38931" name="Left Brace 22"/>
          <p:cNvSpPr>
            <a:spLocks/>
          </p:cNvSpPr>
          <p:nvPr/>
        </p:nvSpPr>
        <p:spPr bwMode="auto">
          <a:xfrm rot="5400000" flipH="1">
            <a:off x="209550" y="5865813"/>
            <a:ext cx="187325" cy="352425"/>
          </a:xfrm>
          <a:prstGeom prst="leftBrace">
            <a:avLst>
              <a:gd name="adj1" fmla="val 8309"/>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8932" name="TextBox 23"/>
          <p:cNvSpPr txBox="1">
            <a:spLocks noChangeArrowheads="1"/>
          </p:cNvSpPr>
          <p:nvPr/>
        </p:nvSpPr>
        <p:spPr bwMode="auto">
          <a:xfrm>
            <a:off x="-50800" y="6062663"/>
            <a:ext cx="928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b="0">
                <a:solidFill>
                  <a:srgbClr val="FF0000"/>
                </a:solidFill>
                <a:latin typeface="Helvetica" charset="0"/>
                <a:cs typeface="Helvetica" charset="0"/>
              </a:rPr>
              <a:t>page1 #</a:t>
            </a:r>
          </a:p>
        </p:txBody>
      </p:sp>
      <p:sp>
        <p:nvSpPr>
          <p:cNvPr id="38933" name="TextBox 24"/>
          <p:cNvSpPr txBox="1">
            <a:spLocks noChangeArrowheads="1"/>
          </p:cNvSpPr>
          <p:nvPr/>
        </p:nvSpPr>
        <p:spPr bwMode="auto">
          <a:xfrm>
            <a:off x="781050" y="6062663"/>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FF"/>
                </a:solidFill>
                <a:latin typeface="Helvetica" charset="0"/>
                <a:cs typeface="Helvetica" charset="0"/>
              </a:rPr>
              <a:t>offset</a:t>
            </a:r>
          </a:p>
        </p:txBody>
      </p:sp>
      <p:sp>
        <p:nvSpPr>
          <p:cNvPr id="38934" name="Left Brace 25"/>
          <p:cNvSpPr>
            <a:spLocks/>
          </p:cNvSpPr>
          <p:nvPr/>
        </p:nvSpPr>
        <p:spPr bwMode="auto">
          <a:xfrm rot="5400000" flipH="1">
            <a:off x="864393" y="5892007"/>
            <a:ext cx="201613" cy="304800"/>
          </a:xfrm>
          <a:prstGeom prst="leftBrace">
            <a:avLst>
              <a:gd name="adj1" fmla="val 8322"/>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8935" name="TextBox 27"/>
          <p:cNvSpPr txBox="1">
            <a:spLocks noChangeArrowheads="1"/>
          </p:cNvSpPr>
          <p:nvPr/>
        </p:nvSpPr>
        <p:spPr bwMode="auto">
          <a:xfrm>
            <a:off x="6461125" y="728663"/>
            <a:ext cx="2378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Physical memory view</a:t>
            </a:r>
          </a:p>
        </p:txBody>
      </p:sp>
      <p:sp>
        <p:nvSpPr>
          <p:cNvPr id="38936" name="Rectangle 28"/>
          <p:cNvSpPr>
            <a:spLocks noChangeArrowheads="1"/>
          </p:cNvSpPr>
          <p:nvPr/>
        </p:nvSpPr>
        <p:spPr bwMode="auto">
          <a:xfrm>
            <a:off x="66294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8937" name="Rectangle 29"/>
          <p:cNvSpPr>
            <a:spLocks noChangeArrowheads="1"/>
          </p:cNvSpPr>
          <p:nvPr/>
        </p:nvSpPr>
        <p:spPr bwMode="auto">
          <a:xfrm>
            <a:off x="6629400" y="38100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31" name="Rectangle 30"/>
          <p:cNvSpPr/>
          <p:nvPr/>
        </p:nvSpPr>
        <p:spPr bwMode="auto">
          <a:xfrm>
            <a:off x="6629400" y="50292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32" name="Rectangle 31"/>
          <p:cNvSpPr/>
          <p:nvPr/>
        </p:nvSpPr>
        <p:spPr bwMode="auto">
          <a:xfrm>
            <a:off x="6629400" y="1066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3" name="Rectangle 32"/>
          <p:cNvSpPr/>
          <p:nvPr/>
        </p:nvSpPr>
        <p:spPr bwMode="auto">
          <a:xfrm>
            <a:off x="6629400" y="5638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PT2</a:t>
            </a:r>
          </a:p>
        </p:txBody>
      </p:sp>
      <p:sp>
        <p:nvSpPr>
          <p:cNvPr id="34" name="Rectangle 33"/>
          <p:cNvSpPr/>
          <p:nvPr/>
        </p:nvSpPr>
        <p:spPr bwMode="auto">
          <a:xfrm>
            <a:off x="6629400" y="44196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PT1</a:t>
            </a:r>
          </a:p>
        </p:txBody>
      </p:sp>
      <p:sp>
        <p:nvSpPr>
          <p:cNvPr id="38942" name="Rectangle 35"/>
          <p:cNvSpPr>
            <a:spLocks noChangeArrowheads="1"/>
          </p:cNvSpPr>
          <p:nvPr/>
        </p:nvSpPr>
        <p:spPr bwMode="auto">
          <a:xfrm>
            <a:off x="6629400" y="33528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38" name="Rectangle 37"/>
          <p:cNvSpPr/>
          <p:nvPr/>
        </p:nvSpPr>
        <p:spPr bwMode="auto">
          <a:xfrm>
            <a:off x="6629400" y="27432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8944" name="Rectangle 39"/>
          <p:cNvSpPr>
            <a:spLocks noChangeArrowheads="1"/>
          </p:cNvSpPr>
          <p:nvPr/>
        </p:nvSpPr>
        <p:spPr bwMode="auto">
          <a:xfrm>
            <a:off x="6629400" y="13716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42" name="Rectangle 41"/>
          <p:cNvSpPr/>
          <p:nvPr/>
        </p:nvSpPr>
        <p:spPr bwMode="auto">
          <a:xfrm>
            <a:off x="6629400" y="1828800"/>
            <a:ext cx="1295400" cy="4572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8" name="Rectangle 47"/>
          <p:cNvSpPr/>
          <p:nvPr/>
        </p:nvSpPr>
        <p:spPr bwMode="auto">
          <a:xfrm>
            <a:off x="1193800"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9" name="Rectangle 48"/>
          <p:cNvSpPr/>
          <p:nvPr/>
        </p:nvSpPr>
        <p:spPr bwMode="auto">
          <a:xfrm>
            <a:off x="1193800"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0" name="Rectangle 49"/>
          <p:cNvSpPr/>
          <p:nvPr/>
        </p:nvSpPr>
        <p:spPr bwMode="auto">
          <a:xfrm>
            <a:off x="1193800"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1" name="Rectangle 50"/>
          <p:cNvSpPr/>
          <p:nvPr/>
        </p:nvSpPr>
        <p:spPr bwMode="auto">
          <a:xfrm>
            <a:off x="1193800"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7" name="Rectangle 56"/>
          <p:cNvSpPr/>
          <p:nvPr/>
        </p:nvSpPr>
        <p:spPr bwMode="auto">
          <a:xfrm>
            <a:off x="1193800"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8" name="Rectangle 57"/>
          <p:cNvSpPr/>
          <p:nvPr/>
        </p:nvSpPr>
        <p:spPr bwMode="auto">
          <a:xfrm>
            <a:off x="1193800"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9" name="Rectangle 58"/>
          <p:cNvSpPr/>
          <p:nvPr/>
        </p:nvSpPr>
        <p:spPr bwMode="auto">
          <a:xfrm>
            <a:off x="1193800"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0" name="Rectangle 59"/>
          <p:cNvSpPr/>
          <p:nvPr/>
        </p:nvSpPr>
        <p:spPr bwMode="auto">
          <a:xfrm>
            <a:off x="1193800"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1" name="Rectangle 60"/>
          <p:cNvSpPr/>
          <p:nvPr/>
        </p:nvSpPr>
        <p:spPr bwMode="auto">
          <a:xfrm>
            <a:off x="1193800"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2" name="Rectangle 61"/>
          <p:cNvSpPr/>
          <p:nvPr/>
        </p:nvSpPr>
        <p:spPr bwMode="auto">
          <a:xfrm>
            <a:off x="1193800"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3" name="Rectangle 62"/>
          <p:cNvSpPr/>
          <p:nvPr/>
        </p:nvSpPr>
        <p:spPr bwMode="auto">
          <a:xfrm>
            <a:off x="1193800"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4" name="Rectangle 63"/>
          <p:cNvSpPr/>
          <p:nvPr/>
        </p:nvSpPr>
        <p:spPr bwMode="auto">
          <a:xfrm>
            <a:off x="1193800"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5" name="Rectangle 64"/>
          <p:cNvSpPr/>
          <p:nvPr/>
        </p:nvSpPr>
        <p:spPr bwMode="auto">
          <a:xfrm>
            <a:off x="1193800"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6" name="Rectangle 65"/>
          <p:cNvSpPr/>
          <p:nvPr/>
        </p:nvSpPr>
        <p:spPr bwMode="auto">
          <a:xfrm>
            <a:off x="1193800"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7" name="Rectangle 66"/>
          <p:cNvSpPr/>
          <p:nvPr/>
        </p:nvSpPr>
        <p:spPr bwMode="auto">
          <a:xfrm>
            <a:off x="1193800"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8" name="Rectangle 67"/>
          <p:cNvSpPr/>
          <p:nvPr/>
        </p:nvSpPr>
        <p:spPr bwMode="auto">
          <a:xfrm>
            <a:off x="1193800"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9" name="Rectangle 68"/>
          <p:cNvSpPr/>
          <p:nvPr/>
        </p:nvSpPr>
        <p:spPr bwMode="auto">
          <a:xfrm>
            <a:off x="1193800"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0" name="Rectangle 69"/>
          <p:cNvSpPr/>
          <p:nvPr/>
        </p:nvSpPr>
        <p:spPr bwMode="auto">
          <a:xfrm>
            <a:off x="1193800"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1" name="Rectangle 70"/>
          <p:cNvSpPr/>
          <p:nvPr/>
        </p:nvSpPr>
        <p:spPr bwMode="auto">
          <a:xfrm>
            <a:off x="1193800"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2" name="Rectangle 71"/>
          <p:cNvSpPr/>
          <p:nvPr/>
        </p:nvSpPr>
        <p:spPr bwMode="auto">
          <a:xfrm>
            <a:off x="1193800"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3" name="Rectangle 72"/>
          <p:cNvSpPr/>
          <p:nvPr/>
        </p:nvSpPr>
        <p:spPr bwMode="auto">
          <a:xfrm>
            <a:off x="1193800"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4" name="Rectangle 73"/>
          <p:cNvSpPr/>
          <p:nvPr/>
        </p:nvSpPr>
        <p:spPr bwMode="auto">
          <a:xfrm>
            <a:off x="1193800"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5" name="Rectangle 74"/>
          <p:cNvSpPr/>
          <p:nvPr/>
        </p:nvSpPr>
        <p:spPr bwMode="auto">
          <a:xfrm>
            <a:off x="1193800"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6" name="Rectangle 75"/>
          <p:cNvSpPr/>
          <p:nvPr/>
        </p:nvSpPr>
        <p:spPr bwMode="auto">
          <a:xfrm>
            <a:off x="1193800"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7" name="Rectangle 76"/>
          <p:cNvSpPr/>
          <p:nvPr/>
        </p:nvSpPr>
        <p:spPr bwMode="auto">
          <a:xfrm>
            <a:off x="1193800"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8" name="Rectangle 77"/>
          <p:cNvSpPr/>
          <p:nvPr/>
        </p:nvSpPr>
        <p:spPr bwMode="auto">
          <a:xfrm>
            <a:off x="1193800"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9" name="Rectangle 78"/>
          <p:cNvSpPr/>
          <p:nvPr/>
        </p:nvSpPr>
        <p:spPr bwMode="auto">
          <a:xfrm>
            <a:off x="1193800"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0" name="Rectangle 79"/>
          <p:cNvSpPr/>
          <p:nvPr/>
        </p:nvSpPr>
        <p:spPr bwMode="auto">
          <a:xfrm>
            <a:off x="1193800"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1" name="Rectangle 80"/>
          <p:cNvSpPr/>
          <p:nvPr/>
        </p:nvSpPr>
        <p:spPr bwMode="auto">
          <a:xfrm>
            <a:off x="1193800"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2" name="Rectangle 81"/>
          <p:cNvSpPr/>
          <p:nvPr/>
        </p:nvSpPr>
        <p:spPr bwMode="auto">
          <a:xfrm>
            <a:off x="1193800"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3" name="Rectangle 82"/>
          <p:cNvSpPr/>
          <p:nvPr/>
        </p:nvSpPr>
        <p:spPr bwMode="auto">
          <a:xfrm>
            <a:off x="1193800"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4" name="Rectangle 83"/>
          <p:cNvSpPr/>
          <p:nvPr/>
        </p:nvSpPr>
        <p:spPr bwMode="auto">
          <a:xfrm>
            <a:off x="1193800"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3" name="Rectangle 102"/>
          <p:cNvSpPr/>
          <p:nvPr/>
        </p:nvSpPr>
        <p:spPr bwMode="auto">
          <a:xfrm>
            <a:off x="6629400"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4" name="Rectangle 103"/>
          <p:cNvSpPr/>
          <p:nvPr/>
        </p:nvSpPr>
        <p:spPr bwMode="auto">
          <a:xfrm>
            <a:off x="6629400"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AE00">
                  <a:lumMod val="60000"/>
                  <a:lumOff val="40000"/>
                </a:srgbClr>
              </a:solidFill>
              <a:latin typeface="Helvetica"/>
              <a:ea typeface="ＭＳ Ｐゴシック" charset="-128"/>
              <a:cs typeface="Helvetica"/>
            </a:endParaRPr>
          </a:p>
        </p:txBody>
      </p:sp>
      <p:sp>
        <p:nvSpPr>
          <p:cNvPr id="105" name="Rectangle 104"/>
          <p:cNvSpPr/>
          <p:nvPr/>
        </p:nvSpPr>
        <p:spPr bwMode="auto">
          <a:xfrm>
            <a:off x="6629400"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6" name="Rectangle 105"/>
          <p:cNvSpPr/>
          <p:nvPr/>
        </p:nvSpPr>
        <p:spPr bwMode="auto">
          <a:xfrm>
            <a:off x="6629400"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7" name="Rectangle 106"/>
          <p:cNvSpPr/>
          <p:nvPr/>
        </p:nvSpPr>
        <p:spPr bwMode="auto">
          <a:xfrm>
            <a:off x="6629400"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8" name="Rectangle 107"/>
          <p:cNvSpPr/>
          <p:nvPr/>
        </p:nvSpPr>
        <p:spPr bwMode="auto">
          <a:xfrm>
            <a:off x="6629400"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9" name="Rectangle 108"/>
          <p:cNvSpPr/>
          <p:nvPr/>
        </p:nvSpPr>
        <p:spPr bwMode="auto">
          <a:xfrm>
            <a:off x="6629400"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0" name="Rectangle 109"/>
          <p:cNvSpPr/>
          <p:nvPr/>
        </p:nvSpPr>
        <p:spPr bwMode="auto">
          <a:xfrm>
            <a:off x="6629400"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1" name="Rectangle 110"/>
          <p:cNvSpPr/>
          <p:nvPr/>
        </p:nvSpPr>
        <p:spPr bwMode="auto">
          <a:xfrm>
            <a:off x="6629400"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2" name="Rectangle 111"/>
          <p:cNvSpPr/>
          <p:nvPr/>
        </p:nvSpPr>
        <p:spPr bwMode="auto">
          <a:xfrm>
            <a:off x="6629400"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3" name="Rectangle 112"/>
          <p:cNvSpPr/>
          <p:nvPr/>
        </p:nvSpPr>
        <p:spPr bwMode="auto">
          <a:xfrm>
            <a:off x="6629400"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4" name="Rectangle 113"/>
          <p:cNvSpPr/>
          <p:nvPr/>
        </p:nvSpPr>
        <p:spPr bwMode="auto">
          <a:xfrm>
            <a:off x="6629400"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5" name="Rectangle 114"/>
          <p:cNvSpPr/>
          <p:nvPr/>
        </p:nvSpPr>
        <p:spPr bwMode="auto">
          <a:xfrm>
            <a:off x="6629400"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6" name="Rectangle 115"/>
          <p:cNvSpPr/>
          <p:nvPr/>
        </p:nvSpPr>
        <p:spPr bwMode="auto">
          <a:xfrm>
            <a:off x="6629400"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7" name="Rectangle 116"/>
          <p:cNvSpPr/>
          <p:nvPr/>
        </p:nvSpPr>
        <p:spPr bwMode="auto">
          <a:xfrm>
            <a:off x="6629400"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8" name="Rectangle 117"/>
          <p:cNvSpPr/>
          <p:nvPr/>
        </p:nvSpPr>
        <p:spPr bwMode="auto">
          <a:xfrm>
            <a:off x="6629400"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9" name="Rectangle 118"/>
          <p:cNvSpPr/>
          <p:nvPr/>
        </p:nvSpPr>
        <p:spPr bwMode="auto">
          <a:xfrm>
            <a:off x="6629400"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0" name="Rectangle 119"/>
          <p:cNvSpPr/>
          <p:nvPr/>
        </p:nvSpPr>
        <p:spPr bwMode="auto">
          <a:xfrm>
            <a:off x="6629400"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1" name="Rectangle 120"/>
          <p:cNvSpPr/>
          <p:nvPr/>
        </p:nvSpPr>
        <p:spPr bwMode="auto">
          <a:xfrm>
            <a:off x="6629400"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2" name="Rectangle 121"/>
          <p:cNvSpPr/>
          <p:nvPr/>
        </p:nvSpPr>
        <p:spPr bwMode="auto">
          <a:xfrm>
            <a:off x="6629400"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3" name="Rectangle 122"/>
          <p:cNvSpPr/>
          <p:nvPr/>
        </p:nvSpPr>
        <p:spPr bwMode="auto">
          <a:xfrm>
            <a:off x="6629400"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4" name="Rectangle 123"/>
          <p:cNvSpPr/>
          <p:nvPr/>
        </p:nvSpPr>
        <p:spPr bwMode="auto">
          <a:xfrm>
            <a:off x="6629400"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5" name="Rectangle 124"/>
          <p:cNvSpPr/>
          <p:nvPr/>
        </p:nvSpPr>
        <p:spPr bwMode="auto">
          <a:xfrm>
            <a:off x="6629400"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6" name="Rectangle 125"/>
          <p:cNvSpPr/>
          <p:nvPr/>
        </p:nvSpPr>
        <p:spPr bwMode="auto">
          <a:xfrm>
            <a:off x="6629400"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7" name="Rectangle 126"/>
          <p:cNvSpPr/>
          <p:nvPr/>
        </p:nvSpPr>
        <p:spPr bwMode="auto">
          <a:xfrm>
            <a:off x="6629400"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8" name="Rectangle 127"/>
          <p:cNvSpPr/>
          <p:nvPr/>
        </p:nvSpPr>
        <p:spPr bwMode="auto">
          <a:xfrm>
            <a:off x="6629400"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9" name="Rectangle 128"/>
          <p:cNvSpPr/>
          <p:nvPr/>
        </p:nvSpPr>
        <p:spPr bwMode="auto">
          <a:xfrm>
            <a:off x="6629400"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0" name="Rectangle 129"/>
          <p:cNvSpPr/>
          <p:nvPr/>
        </p:nvSpPr>
        <p:spPr bwMode="auto">
          <a:xfrm>
            <a:off x="6629400"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1" name="Rectangle 130"/>
          <p:cNvSpPr/>
          <p:nvPr/>
        </p:nvSpPr>
        <p:spPr bwMode="auto">
          <a:xfrm>
            <a:off x="6629400"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2" name="Rectangle 131"/>
          <p:cNvSpPr/>
          <p:nvPr/>
        </p:nvSpPr>
        <p:spPr bwMode="auto">
          <a:xfrm>
            <a:off x="6629400"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3" name="Rectangle 132"/>
          <p:cNvSpPr/>
          <p:nvPr/>
        </p:nvSpPr>
        <p:spPr bwMode="auto">
          <a:xfrm>
            <a:off x="6629400"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4" name="Rectangle 133"/>
          <p:cNvSpPr/>
          <p:nvPr/>
        </p:nvSpPr>
        <p:spPr bwMode="auto">
          <a:xfrm>
            <a:off x="6629400"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9010" name="TextBox 168"/>
          <p:cNvSpPr txBox="1">
            <a:spLocks noChangeArrowheads="1"/>
          </p:cNvSpPr>
          <p:nvPr/>
        </p:nvSpPr>
        <p:spPr bwMode="auto">
          <a:xfrm>
            <a:off x="7913688" y="56816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0000 0000</a:t>
            </a:r>
          </a:p>
        </p:txBody>
      </p:sp>
      <p:sp>
        <p:nvSpPr>
          <p:cNvPr id="39011" name="TextBox 169"/>
          <p:cNvSpPr txBox="1">
            <a:spLocks noChangeArrowheads="1"/>
          </p:cNvSpPr>
          <p:nvPr/>
        </p:nvSpPr>
        <p:spPr bwMode="auto">
          <a:xfrm>
            <a:off x="7913688" y="53768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0001 0000</a:t>
            </a:r>
          </a:p>
        </p:txBody>
      </p:sp>
      <p:sp>
        <p:nvSpPr>
          <p:cNvPr id="39012" name="TextBox 170"/>
          <p:cNvSpPr txBox="1">
            <a:spLocks noChangeArrowheads="1"/>
          </p:cNvSpPr>
          <p:nvPr/>
        </p:nvSpPr>
        <p:spPr bwMode="auto">
          <a:xfrm>
            <a:off x="7924800" y="4114800"/>
            <a:ext cx="1039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0101 000</a:t>
            </a:r>
          </a:p>
        </p:txBody>
      </p:sp>
      <p:sp>
        <p:nvSpPr>
          <p:cNvPr id="39013" name="TextBox 171"/>
          <p:cNvSpPr txBox="1">
            <a:spLocks noChangeArrowheads="1"/>
          </p:cNvSpPr>
          <p:nvPr/>
        </p:nvSpPr>
        <p:spPr bwMode="auto">
          <a:xfrm>
            <a:off x="7947025" y="3548063"/>
            <a:ext cx="1017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0111 000</a:t>
            </a:r>
          </a:p>
        </p:txBody>
      </p:sp>
      <p:sp>
        <p:nvSpPr>
          <p:cNvPr id="39014" name="TextBox 172"/>
          <p:cNvSpPr txBox="1">
            <a:spLocks noChangeArrowheads="1"/>
          </p:cNvSpPr>
          <p:nvPr/>
        </p:nvSpPr>
        <p:spPr bwMode="auto">
          <a:xfrm>
            <a:off x="7848600" y="1414463"/>
            <a:ext cx="1131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1110 0000</a:t>
            </a:r>
          </a:p>
        </p:txBody>
      </p:sp>
      <p:sp>
        <p:nvSpPr>
          <p:cNvPr id="39015" name="Left Brace 176"/>
          <p:cNvSpPr>
            <a:spLocks/>
          </p:cNvSpPr>
          <p:nvPr/>
        </p:nvSpPr>
        <p:spPr bwMode="auto">
          <a:xfrm rot="5400000">
            <a:off x="571500" y="5600700"/>
            <a:ext cx="152400" cy="228600"/>
          </a:xfrm>
          <a:prstGeom prst="leftBrace">
            <a:avLst>
              <a:gd name="adj1" fmla="val 83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9016" name="TextBox 178"/>
          <p:cNvSpPr txBox="1">
            <a:spLocks noChangeArrowheads="1"/>
          </p:cNvSpPr>
          <p:nvPr/>
        </p:nvSpPr>
        <p:spPr bwMode="auto">
          <a:xfrm>
            <a:off x="101600" y="5257800"/>
            <a:ext cx="928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b="0">
                <a:solidFill>
                  <a:srgbClr val="008200"/>
                </a:solidFill>
                <a:latin typeface="Helvetica" charset="0"/>
                <a:cs typeface="Helvetica" charset="0"/>
              </a:rPr>
              <a:t>page2 #</a:t>
            </a:r>
          </a:p>
        </p:txBody>
      </p:sp>
      <p:grpSp>
        <p:nvGrpSpPr>
          <p:cNvPr id="39017" name="Group 141"/>
          <p:cNvGrpSpPr>
            <a:grpSpLocks/>
          </p:cNvGrpSpPr>
          <p:nvPr/>
        </p:nvGrpSpPr>
        <p:grpSpPr bwMode="auto">
          <a:xfrm>
            <a:off x="3124200" y="2544763"/>
            <a:ext cx="990600" cy="1570037"/>
            <a:chOff x="4188007" y="838200"/>
            <a:chExt cx="990600" cy="1569660"/>
          </a:xfrm>
        </p:grpSpPr>
        <p:sp>
          <p:nvSpPr>
            <p:cNvPr id="39060" name="TextBox 180"/>
            <p:cNvSpPr txBox="1">
              <a:spLocks noChangeArrowheads="1"/>
            </p:cNvSpPr>
            <p:nvPr/>
          </p:nvSpPr>
          <p:spPr bwMode="auto">
            <a:xfrm>
              <a:off x="4188007" y="838200"/>
              <a:ext cx="99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FF0000"/>
                  </a:solidFill>
                  <a:latin typeface="Helvetica" charset="0"/>
                  <a:cs typeface="Helvetica" charset="0"/>
                </a:rPr>
                <a:t>111</a:t>
              </a:r>
              <a:r>
                <a:rPr lang="en-US" sz="1200">
                  <a:solidFill>
                    <a:srgbClr val="000000"/>
                  </a:solidFill>
                  <a:latin typeface="Helvetica" charset="0"/>
                  <a:cs typeface="Helvetica" charset="0"/>
                </a:rPr>
                <a:t>       </a:t>
              </a:r>
              <a:endParaRPr lang="en-US" sz="1200">
                <a:solidFill>
                  <a:srgbClr val="FF0000"/>
                </a:solidFill>
                <a:latin typeface="Helvetica" charset="0"/>
                <a:cs typeface="Helvetica" charset="0"/>
              </a:endParaRPr>
            </a:p>
            <a:p>
              <a:pPr defTabSz="914400" eaLnBrk="1" fontAlgn="base" hangingPunct="1">
                <a:spcBef>
                  <a:spcPct val="0"/>
                </a:spcBef>
                <a:spcAft>
                  <a:spcPct val="0"/>
                </a:spcAft>
              </a:pPr>
              <a:r>
                <a:rPr lang="en-US" sz="1200">
                  <a:solidFill>
                    <a:srgbClr val="FF0000"/>
                  </a:solidFill>
                  <a:latin typeface="Helvetica" charset="0"/>
                  <a:cs typeface="Helvetica" charset="0"/>
                </a:rPr>
                <a:t>110</a:t>
              </a:r>
              <a:r>
                <a:rPr lang="en-US" sz="1200">
                  <a:solidFill>
                    <a:srgbClr val="000000"/>
                  </a:solidFill>
                  <a:latin typeface="Helvetica" charset="0"/>
                  <a:cs typeface="Helvetica" charset="0"/>
                </a:rPr>
                <a:t>   null</a:t>
              </a:r>
            </a:p>
            <a:p>
              <a:pPr defTabSz="914400" eaLnBrk="1" fontAlgn="base" hangingPunct="1">
                <a:spcBef>
                  <a:spcPct val="0"/>
                </a:spcBef>
                <a:spcAft>
                  <a:spcPct val="0"/>
                </a:spcAft>
              </a:pPr>
              <a:r>
                <a:rPr lang="en-US" sz="1200">
                  <a:solidFill>
                    <a:srgbClr val="FF0000"/>
                  </a:solidFill>
                  <a:latin typeface="Helvetica" charset="0"/>
                  <a:cs typeface="Helvetica" charset="0"/>
                </a:rPr>
                <a:t>101</a:t>
              </a:r>
              <a:r>
                <a:rPr lang="en-US" sz="1200">
                  <a:solidFill>
                    <a:srgbClr val="000000"/>
                  </a:solidFill>
                  <a:latin typeface="Helvetica" charset="0"/>
                  <a:cs typeface="Helvetica" charset="0"/>
                </a:rPr>
                <a:t>   null</a:t>
              </a:r>
            </a:p>
            <a:p>
              <a:pPr defTabSz="914400" eaLnBrk="1" fontAlgn="base" hangingPunct="1">
                <a:spcBef>
                  <a:spcPct val="0"/>
                </a:spcBef>
                <a:spcAft>
                  <a:spcPct val="0"/>
                </a:spcAft>
              </a:pPr>
              <a:r>
                <a:rPr lang="en-US" sz="1200">
                  <a:solidFill>
                    <a:srgbClr val="FF0000"/>
                  </a:solidFill>
                  <a:latin typeface="Helvetica" charset="0"/>
                  <a:cs typeface="Helvetica" charset="0"/>
                </a:rPr>
                <a:t>100</a:t>
              </a:r>
              <a:r>
                <a:rPr lang="en-US" sz="1200">
                  <a:solidFill>
                    <a:srgbClr val="000000"/>
                  </a:solidFill>
                  <a:latin typeface="Helvetica" charset="0"/>
                  <a:cs typeface="Helvetica" charset="0"/>
                </a:rPr>
                <a:t>   </a:t>
              </a:r>
              <a:endParaRPr lang="en-US" sz="1200">
                <a:solidFill>
                  <a:srgbClr val="FF0000"/>
                </a:solidFill>
                <a:latin typeface="Helvetica" charset="0"/>
                <a:cs typeface="Helvetica" charset="0"/>
              </a:endParaRPr>
            </a:p>
            <a:p>
              <a:pPr defTabSz="914400" eaLnBrk="1" fontAlgn="base" hangingPunct="1">
                <a:spcBef>
                  <a:spcPct val="0"/>
                </a:spcBef>
                <a:spcAft>
                  <a:spcPct val="0"/>
                </a:spcAft>
              </a:pPr>
              <a:r>
                <a:rPr lang="en-US" sz="1200">
                  <a:solidFill>
                    <a:srgbClr val="FF0000"/>
                  </a:solidFill>
                  <a:latin typeface="Helvetica" charset="0"/>
                  <a:cs typeface="Helvetica" charset="0"/>
                </a:rPr>
                <a:t>011</a:t>
              </a:r>
              <a:r>
                <a:rPr lang="en-US" sz="1200">
                  <a:solidFill>
                    <a:srgbClr val="000000"/>
                  </a:solidFill>
                  <a:latin typeface="Helvetica" charset="0"/>
                  <a:cs typeface="Helvetica" charset="0"/>
                </a:rPr>
                <a:t>   null</a:t>
              </a:r>
            </a:p>
            <a:p>
              <a:pPr defTabSz="914400" eaLnBrk="1" fontAlgn="base" hangingPunct="1">
                <a:spcBef>
                  <a:spcPct val="0"/>
                </a:spcBef>
                <a:spcAft>
                  <a:spcPct val="0"/>
                </a:spcAft>
              </a:pPr>
              <a:r>
                <a:rPr lang="en-US" sz="1200">
                  <a:solidFill>
                    <a:srgbClr val="FF0000"/>
                  </a:solidFill>
                  <a:latin typeface="Helvetica" charset="0"/>
                  <a:cs typeface="Helvetica" charset="0"/>
                </a:rPr>
                <a:t>010</a:t>
              </a:r>
              <a:r>
                <a:rPr lang="en-US" sz="1200">
                  <a:solidFill>
                    <a:srgbClr val="000000"/>
                  </a:solidFill>
                  <a:latin typeface="Helvetica" charset="0"/>
                  <a:cs typeface="Helvetica" charset="0"/>
                </a:rPr>
                <a:t>   </a:t>
              </a:r>
              <a:endParaRPr lang="en-US" sz="1200">
                <a:solidFill>
                  <a:srgbClr val="FF0000"/>
                </a:solidFill>
                <a:latin typeface="Helvetica" charset="0"/>
                <a:cs typeface="Helvetica" charset="0"/>
              </a:endParaRPr>
            </a:p>
            <a:p>
              <a:pPr defTabSz="914400" eaLnBrk="1" fontAlgn="base" hangingPunct="1">
                <a:spcBef>
                  <a:spcPct val="0"/>
                </a:spcBef>
                <a:spcAft>
                  <a:spcPct val="0"/>
                </a:spcAft>
              </a:pPr>
              <a:r>
                <a:rPr lang="en-US" sz="1200">
                  <a:solidFill>
                    <a:srgbClr val="FF0000"/>
                  </a:solidFill>
                  <a:latin typeface="Helvetica" charset="0"/>
                  <a:cs typeface="Helvetica" charset="0"/>
                </a:rPr>
                <a:t>001</a:t>
              </a:r>
              <a:r>
                <a:rPr lang="en-US" sz="1200">
                  <a:solidFill>
                    <a:srgbClr val="000000"/>
                  </a:solidFill>
                  <a:latin typeface="Helvetica" charset="0"/>
                  <a:cs typeface="Helvetica" charset="0"/>
                </a:rPr>
                <a:t>   null</a:t>
              </a:r>
              <a:endParaRPr lang="en-US" sz="1200">
                <a:solidFill>
                  <a:srgbClr val="FF0000"/>
                </a:solidFill>
                <a:latin typeface="Helvetica" charset="0"/>
                <a:cs typeface="Helvetica" charset="0"/>
              </a:endParaRPr>
            </a:p>
            <a:p>
              <a:pPr defTabSz="914400" eaLnBrk="1" fontAlgn="base" hangingPunct="1">
                <a:spcBef>
                  <a:spcPct val="0"/>
                </a:spcBef>
                <a:spcAft>
                  <a:spcPct val="0"/>
                </a:spcAft>
              </a:pPr>
              <a:r>
                <a:rPr lang="en-US" sz="1200">
                  <a:solidFill>
                    <a:srgbClr val="FF0000"/>
                  </a:solidFill>
                  <a:latin typeface="Helvetica" charset="0"/>
                  <a:cs typeface="Helvetica" charset="0"/>
                </a:rPr>
                <a:t>000</a:t>
              </a:r>
              <a:r>
                <a:rPr lang="en-US" sz="1200">
                  <a:solidFill>
                    <a:srgbClr val="000000"/>
                  </a:solidFill>
                  <a:latin typeface="Helvetica" charset="0"/>
                  <a:cs typeface="Helvetica" charset="0"/>
                </a:rPr>
                <a:t>   </a:t>
              </a:r>
            </a:p>
          </p:txBody>
        </p:sp>
        <p:sp>
          <p:nvSpPr>
            <p:cNvPr id="39061" name="Rectangle 182"/>
            <p:cNvSpPr>
              <a:spLocks noChangeArrowheads="1"/>
            </p:cNvSpPr>
            <p:nvPr/>
          </p:nvSpPr>
          <p:spPr bwMode="auto">
            <a:xfrm>
              <a:off x="4569007" y="838200"/>
              <a:ext cx="533400" cy="15240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grpSp>
      <p:sp>
        <p:nvSpPr>
          <p:cNvPr id="39018" name="TextBox 184"/>
          <p:cNvSpPr txBox="1">
            <a:spLocks noChangeArrowheads="1"/>
          </p:cNvSpPr>
          <p:nvPr/>
        </p:nvSpPr>
        <p:spPr bwMode="auto">
          <a:xfrm>
            <a:off x="4876800" y="13033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8000"/>
                </a:solidFill>
                <a:latin typeface="Helvetica" charset="0"/>
                <a:cs typeface="Helvetica" charset="0"/>
              </a:rPr>
              <a:t>11</a:t>
            </a:r>
            <a:r>
              <a:rPr lang="en-US" sz="1200">
                <a:solidFill>
                  <a:srgbClr val="000000"/>
                </a:solidFill>
                <a:latin typeface="Helvetica" charset="0"/>
                <a:cs typeface="Helvetica" charset="0"/>
              </a:rPr>
              <a:t>   11101    </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10</a:t>
            </a:r>
            <a:r>
              <a:rPr lang="en-US" sz="1200">
                <a:solidFill>
                  <a:srgbClr val="000000"/>
                </a:solidFill>
                <a:latin typeface="Helvetica" charset="0"/>
                <a:cs typeface="Helvetica" charset="0"/>
              </a:rPr>
              <a:t>   11100</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01</a:t>
            </a:r>
            <a:r>
              <a:rPr lang="en-US" sz="1200">
                <a:solidFill>
                  <a:srgbClr val="000000"/>
                </a:solidFill>
                <a:latin typeface="Helvetica" charset="0"/>
                <a:cs typeface="Helvetica" charset="0"/>
              </a:rPr>
              <a:t>   10111</a:t>
            </a:r>
          </a:p>
          <a:p>
            <a:pPr defTabSz="914400" eaLnBrk="1" fontAlgn="base" hangingPunct="1">
              <a:spcBef>
                <a:spcPct val="0"/>
              </a:spcBef>
              <a:spcAft>
                <a:spcPct val="0"/>
              </a:spcAft>
            </a:pPr>
            <a:r>
              <a:rPr lang="en-US" sz="1200">
                <a:solidFill>
                  <a:srgbClr val="008000"/>
                </a:solidFill>
                <a:latin typeface="Helvetica" charset="0"/>
                <a:cs typeface="Helvetica" charset="0"/>
              </a:rPr>
              <a:t>00</a:t>
            </a:r>
            <a:r>
              <a:rPr lang="en-US" sz="1200">
                <a:solidFill>
                  <a:srgbClr val="000000"/>
                </a:solidFill>
                <a:latin typeface="Helvetica" charset="0"/>
                <a:cs typeface="Helvetica" charset="0"/>
              </a:rPr>
              <a:t>   10110</a:t>
            </a:r>
          </a:p>
        </p:txBody>
      </p:sp>
      <p:sp>
        <p:nvSpPr>
          <p:cNvPr id="39019" name="Rectangle 185"/>
          <p:cNvSpPr>
            <a:spLocks noChangeArrowheads="1"/>
          </p:cNvSpPr>
          <p:nvPr/>
        </p:nvSpPr>
        <p:spPr bwMode="auto">
          <a:xfrm>
            <a:off x="5181600" y="1295400"/>
            <a:ext cx="609600" cy="8382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9020" name="TextBox 190"/>
          <p:cNvSpPr txBox="1">
            <a:spLocks noChangeArrowheads="1"/>
          </p:cNvSpPr>
          <p:nvPr/>
        </p:nvSpPr>
        <p:spPr bwMode="auto">
          <a:xfrm>
            <a:off x="4876800" y="38179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8000"/>
                </a:solidFill>
                <a:latin typeface="Helvetica" charset="0"/>
                <a:cs typeface="Helvetica" charset="0"/>
              </a:rPr>
              <a:t>11</a:t>
            </a:r>
            <a:r>
              <a:rPr lang="en-US" sz="1200">
                <a:solidFill>
                  <a:srgbClr val="000000"/>
                </a:solidFill>
                <a:latin typeface="Helvetica" charset="0"/>
                <a:cs typeface="Helvetica" charset="0"/>
              </a:rPr>
              <a:t>   01101    </a:t>
            </a:r>
          </a:p>
          <a:p>
            <a:pPr defTabSz="914400" eaLnBrk="1" fontAlgn="base" hangingPunct="1">
              <a:spcBef>
                <a:spcPct val="0"/>
              </a:spcBef>
              <a:spcAft>
                <a:spcPct val="0"/>
              </a:spcAft>
            </a:pPr>
            <a:r>
              <a:rPr lang="en-US" sz="1200">
                <a:solidFill>
                  <a:srgbClr val="008000"/>
                </a:solidFill>
                <a:latin typeface="Helvetica" charset="0"/>
                <a:cs typeface="Helvetica" charset="0"/>
              </a:rPr>
              <a:t>10</a:t>
            </a:r>
            <a:r>
              <a:rPr lang="en-US" sz="1200">
                <a:solidFill>
                  <a:srgbClr val="000000"/>
                </a:solidFill>
                <a:latin typeface="Helvetica" charset="0"/>
                <a:cs typeface="Helvetica" charset="0"/>
              </a:rPr>
              <a:t>   01100</a:t>
            </a:r>
          </a:p>
          <a:p>
            <a:pPr defTabSz="914400" eaLnBrk="1" fontAlgn="base" hangingPunct="1">
              <a:spcBef>
                <a:spcPct val="0"/>
              </a:spcBef>
              <a:spcAft>
                <a:spcPct val="0"/>
              </a:spcAft>
            </a:pPr>
            <a:r>
              <a:rPr lang="en-US" sz="1200">
                <a:solidFill>
                  <a:srgbClr val="008000"/>
                </a:solidFill>
                <a:latin typeface="Helvetica" charset="0"/>
                <a:cs typeface="Helvetica" charset="0"/>
              </a:rPr>
              <a:t>01</a:t>
            </a:r>
            <a:r>
              <a:rPr lang="en-US" sz="1200">
                <a:solidFill>
                  <a:srgbClr val="000000"/>
                </a:solidFill>
                <a:latin typeface="Helvetica" charset="0"/>
                <a:cs typeface="Helvetica" charset="0"/>
              </a:rPr>
              <a:t>   01011</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00</a:t>
            </a:r>
            <a:r>
              <a:rPr lang="en-US" sz="1200">
                <a:solidFill>
                  <a:srgbClr val="000000"/>
                </a:solidFill>
                <a:latin typeface="Helvetica" charset="0"/>
                <a:cs typeface="Helvetica" charset="0"/>
              </a:rPr>
              <a:t>   01010</a:t>
            </a:r>
          </a:p>
        </p:txBody>
      </p:sp>
      <p:sp>
        <p:nvSpPr>
          <p:cNvPr id="39021" name="Rectangle 191"/>
          <p:cNvSpPr>
            <a:spLocks noChangeArrowheads="1"/>
          </p:cNvSpPr>
          <p:nvPr/>
        </p:nvSpPr>
        <p:spPr bwMode="auto">
          <a:xfrm>
            <a:off x="5181600" y="3810000"/>
            <a:ext cx="609600" cy="8382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9022" name="TextBox 193"/>
          <p:cNvSpPr txBox="1">
            <a:spLocks noChangeArrowheads="1"/>
          </p:cNvSpPr>
          <p:nvPr/>
        </p:nvSpPr>
        <p:spPr bwMode="auto">
          <a:xfrm>
            <a:off x="4876800" y="49609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8000"/>
                </a:solidFill>
                <a:latin typeface="Helvetica" charset="0"/>
                <a:cs typeface="Helvetica" charset="0"/>
              </a:rPr>
              <a:t>11</a:t>
            </a:r>
            <a:r>
              <a:rPr lang="en-US" sz="1200">
                <a:solidFill>
                  <a:srgbClr val="000000"/>
                </a:solidFill>
                <a:latin typeface="Helvetica" charset="0"/>
                <a:cs typeface="Helvetica" charset="0"/>
              </a:rPr>
              <a:t>   00101    </a:t>
            </a:r>
          </a:p>
          <a:p>
            <a:pPr defTabSz="914400" eaLnBrk="1" fontAlgn="base" hangingPunct="1">
              <a:spcBef>
                <a:spcPct val="0"/>
              </a:spcBef>
              <a:spcAft>
                <a:spcPct val="0"/>
              </a:spcAft>
            </a:pPr>
            <a:r>
              <a:rPr lang="en-US" sz="1200">
                <a:solidFill>
                  <a:srgbClr val="008000"/>
                </a:solidFill>
                <a:latin typeface="Helvetica" charset="0"/>
                <a:cs typeface="Helvetica" charset="0"/>
              </a:rPr>
              <a:t>10</a:t>
            </a:r>
            <a:r>
              <a:rPr lang="en-US" sz="1200">
                <a:solidFill>
                  <a:srgbClr val="000000"/>
                </a:solidFill>
                <a:latin typeface="Helvetica" charset="0"/>
                <a:cs typeface="Helvetica" charset="0"/>
              </a:rPr>
              <a:t>   00100</a:t>
            </a:r>
          </a:p>
          <a:p>
            <a:pPr defTabSz="914400" eaLnBrk="1" fontAlgn="base" hangingPunct="1">
              <a:spcBef>
                <a:spcPct val="0"/>
              </a:spcBef>
              <a:spcAft>
                <a:spcPct val="0"/>
              </a:spcAft>
            </a:pPr>
            <a:r>
              <a:rPr lang="en-US" sz="1200">
                <a:solidFill>
                  <a:srgbClr val="008000"/>
                </a:solidFill>
                <a:latin typeface="Helvetica" charset="0"/>
                <a:cs typeface="Helvetica" charset="0"/>
              </a:rPr>
              <a:t>01</a:t>
            </a:r>
            <a:r>
              <a:rPr lang="en-US" sz="1200">
                <a:solidFill>
                  <a:srgbClr val="000000"/>
                </a:solidFill>
                <a:latin typeface="Helvetica" charset="0"/>
                <a:cs typeface="Helvetica" charset="0"/>
              </a:rPr>
              <a:t>   00011</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00</a:t>
            </a:r>
            <a:r>
              <a:rPr lang="en-US" sz="1200">
                <a:solidFill>
                  <a:srgbClr val="000000"/>
                </a:solidFill>
                <a:latin typeface="Helvetica" charset="0"/>
                <a:cs typeface="Helvetica" charset="0"/>
              </a:rPr>
              <a:t>   00010</a:t>
            </a:r>
          </a:p>
        </p:txBody>
      </p:sp>
      <p:sp>
        <p:nvSpPr>
          <p:cNvPr id="39023" name="Rectangle 194"/>
          <p:cNvSpPr>
            <a:spLocks noChangeArrowheads="1"/>
          </p:cNvSpPr>
          <p:nvPr/>
        </p:nvSpPr>
        <p:spPr bwMode="auto">
          <a:xfrm>
            <a:off x="5181600" y="4953000"/>
            <a:ext cx="609600" cy="8382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9024" name="TextBox 196"/>
          <p:cNvSpPr txBox="1">
            <a:spLocks noChangeArrowheads="1"/>
          </p:cNvSpPr>
          <p:nvPr/>
        </p:nvSpPr>
        <p:spPr bwMode="auto">
          <a:xfrm>
            <a:off x="4876800" y="25225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8000"/>
                </a:solidFill>
                <a:latin typeface="Helvetica" charset="0"/>
                <a:cs typeface="Helvetica" charset="0"/>
              </a:rPr>
              <a:t>11</a:t>
            </a:r>
            <a:r>
              <a:rPr lang="en-US" sz="1200">
                <a:solidFill>
                  <a:srgbClr val="000000"/>
                </a:solidFill>
                <a:latin typeface="Helvetica" charset="0"/>
                <a:cs typeface="Helvetica" charset="0"/>
              </a:rPr>
              <a:t>     null  </a:t>
            </a:r>
          </a:p>
          <a:p>
            <a:pPr defTabSz="914400" eaLnBrk="1" fontAlgn="base" hangingPunct="1">
              <a:spcBef>
                <a:spcPct val="0"/>
              </a:spcBef>
              <a:spcAft>
                <a:spcPct val="0"/>
              </a:spcAft>
            </a:pPr>
            <a:r>
              <a:rPr lang="en-US" sz="1200">
                <a:solidFill>
                  <a:srgbClr val="008000"/>
                </a:solidFill>
                <a:latin typeface="Helvetica" charset="0"/>
                <a:cs typeface="Helvetica" charset="0"/>
              </a:rPr>
              <a:t>10</a:t>
            </a:r>
            <a:r>
              <a:rPr lang="en-US" sz="1200">
                <a:solidFill>
                  <a:srgbClr val="000000"/>
                </a:solidFill>
                <a:latin typeface="Helvetica" charset="0"/>
                <a:cs typeface="Helvetica" charset="0"/>
              </a:rPr>
              <a:t>   10000</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01</a:t>
            </a:r>
            <a:r>
              <a:rPr lang="en-US" sz="1200">
                <a:solidFill>
                  <a:srgbClr val="000000"/>
                </a:solidFill>
                <a:latin typeface="Helvetica" charset="0"/>
                <a:cs typeface="Helvetica" charset="0"/>
              </a:rPr>
              <a:t>   01111</a:t>
            </a:r>
          </a:p>
          <a:p>
            <a:pPr defTabSz="914400" eaLnBrk="1" fontAlgn="base" hangingPunct="1">
              <a:spcBef>
                <a:spcPct val="0"/>
              </a:spcBef>
              <a:spcAft>
                <a:spcPct val="0"/>
              </a:spcAft>
            </a:pPr>
            <a:r>
              <a:rPr lang="en-US" sz="1200">
                <a:solidFill>
                  <a:srgbClr val="008000"/>
                </a:solidFill>
                <a:latin typeface="Helvetica" charset="0"/>
                <a:cs typeface="Helvetica" charset="0"/>
              </a:rPr>
              <a:t>00</a:t>
            </a:r>
            <a:r>
              <a:rPr lang="en-US" sz="1200">
                <a:solidFill>
                  <a:srgbClr val="000000"/>
                </a:solidFill>
                <a:latin typeface="Helvetica" charset="0"/>
                <a:cs typeface="Helvetica" charset="0"/>
              </a:rPr>
              <a:t>   01110</a:t>
            </a:r>
          </a:p>
        </p:txBody>
      </p:sp>
      <p:sp>
        <p:nvSpPr>
          <p:cNvPr id="39025" name="Rectangle 197"/>
          <p:cNvSpPr>
            <a:spLocks noChangeArrowheads="1"/>
          </p:cNvSpPr>
          <p:nvPr/>
        </p:nvSpPr>
        <p:spPr bwMode="auto">
          <a:xfrm>
            <a:off x="5181600" y="2514600"/>
            <a:ext cx="609600" cy="8382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cxnSp>
        <p:nvCxnSpPr>
          <p:cNvPr id="39026" name="Straight Arrow Connector 199"/>
          <p:cNvCxnSpPr>
            <a:cxnSpLocks noChangeShapeType="1"/>
          </p:cNvCxnSpPr>
          <p:nvPr/>
        </p:nvCxnSpPr>
        <p:spPr bwMode="auto">
          <a:xfrm>
            <a:off x="5791200" y="1447800"/>
            <a:ext cx="854075"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27" name="Straight Arrow Connector 202"/>
          <p:cNvCxnSpPr>
            <a:cxnSpLocks noChangeShapeType="1"/>
          </p:cNvCxnSpPr>
          <p:nvPr/>
        </p:nvCxnSpPr>
        <p:spPr bwMode="auto">
          <a:xfrm>
            <a:off x="5791200" y="1600200"/>
            <a:ext cx="854075"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28" name="Straight Arrow Connector 203"/>
          <p:cNvCxnSpPr>
            <a:cxnSpLocks noChangeShapeType="1"/>
            <a:endCxn id="127" idx="1"/>
          </p:cNvCxnSpPr>
          <p:nvPr/>
        </p:nvCxnSpPr>
        <p:spPr bwMode="auto">
          <a:xfrm>
            <a:off x="5791200" y="1827213"/>
            <a:ext cx="838200" cy="53498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29" name="Straight Arrow Connector 205"/>
          <p:cNvCxnSpPr>
            <a:cxnSpLocks noChangeShapeType="1"/>
          </p:cNvCxnSpPr>
          <p:nvPr/>
        </p:nvCxnSpPr>
        <p:spPr bwMode="auto">
          <a:xfrm>
            <a:off x="5791200" y="1979613"/>
            <a:ext cx="838200" cy="53498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30" name="Straight Arrow Connector 208"/>
          <p:cNvCxnSpPr>
            <a:cxnSpLocks noChangeShapeType="1"/>
          </p:cNvCxnSpPr>
          <p:nvPr/>
        </p:nvCxnSpPr>
        <p:spPr bwMode="auto">
          <a:xfrm>
            <a:off x="5791200" y="3048000"/>
            <a:ext cx="8382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31" name="Straight Arrow Connector 212"/>
          <p:cNvCxnSpPr>
            <a:cxnSpLocks noChangeShapeType="1"/>
          </p:cNvCxnSpPr>
          <p:nvPr/>
        </p:nvCxnSpPr>
        <p:spPr bwMode="auto">
          <a:xfrm>
            <a:off x="5791200" y="3200400"/>
            <a:ext cx="8382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32" name="Straight Arrow Connector 213"/>
          <p:cNvCxnSpPr>
            <a:cxnSpLocks noChangeShapeType="1"/>
          </p:cNvCxnSpPr>
          <p:nvPr/>
        </p:nvCxnSpPr>
        <p:spPr bwMode="auto">
          <a:xfrm>
            <a:off x="5791200" y="2895600"/>
            <a:ext cx="8382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33" name="Straight Arrow Connector 214"/>
          <p:cNvCxnSpPr>
            <a:cxnSpLocks noChangeShapeType="1"/>
          </p:cNvCxnSpPr>
          <p:nvPr/>
        </p:nvCxnSpPr>
        <p:spPr bwMode="auto">
          <a:xfrm rot="5400000" flipH="1" flipV="1">
            <a:off x="3619500" y="1409700"/>
            <a:ext cx="1371600" cy="1143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34" name="Straight Arrow Connector 218"/>
          <p:cNvCxnSpPr>
            <a:cxnSpLocks noChangeShapeType="1"/>
          </p:cNvCxnSpPr>
          <p:nvPr/>
        </p:nvCxnSpPr>
        <p:spPr bwMode="auto">
          <a:xfrm flipV="1">
            <a:off x="3733800" y="2514600"/>
            <a:ext cx="1143000" cy="6858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35" name="Straight Arrow Connector 220"/>
          <p:cNvCxnSpPr>
            <a:cxnSpLocks noChangeShapeType="1"/>
            <a:stCxn id="39056" idx="5"/>
          </p:cNvCxnSpPr>
          <p:nvPr/>
        </p:nvCxnSpPr>
        <p:spPr bwMode="auto">
          <a:xfrm rot="16200000" flipH="1">
            <a:off x="4217988" y="3151188"/>
            <a:ext cx="163512" cy="115411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36" name="Straight Arrow Connector 222"/>
          <p:cNvCxnSpPr>
            <a:cxnSpLocks noChangeShapeType="1"/>
          </p:cNvCxnSpPr>
          <p:nvPr/>
        </p:nvCxnSpPr>
        <p:spPr bwMode="auto">
          <a:xfrm>
            <a:off x="3733800" y="3962400"/>
            <a:ext cx="1143000" cy="9906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37" name="Straight Arrow Connector 224"/>
          <p:cNvCxnSpPr>
            <a:cxnSpLocks noChangeShapeType="1"/>
          </p:cNvCxnSpPr>
          <p:nvPr/>
        </p:nvCxnSpPr>
        <p:spPr bwMode="auto">
          <a:xfrm rot="16200000" flipH="1">
            <a:off x="2286000" y="1828800"/>
            <a:ext cx="1371600" cy="457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038" name="Right Brace 227"/>
          <p:cNvSpPr>
            <a:spLocks/>
          </p:cNvSpPr>
          <p:nvPr/>
        </p:nvSpPr>
        <p:spPr bwMode="auto">
          <a:xfrm>
            <a:off x="2514600" y="1066800"/>
            <a:ext cx="228600" cy="609600"/>
          </a:xfrm>
          <a:prstGeom prst="rightBrace">
            <a:avLst>
              <a:gd name="adj1" fmla="val 8333"/>
              <a:gd name="adj2" fmla="val 50000"/>
            </a:avLst>
          </a:prstGeom>
          <a:solidFill>
            <a:schemeClr val="bg1"/>
          </a:solidFill>
          <a:ln w="25400">
            <a:solidFill>
              <a:schemeClr val="tx1"/>
            </a:solidFill>
            <a:round/>
            <a:headEnd/>
            <a:tailEnd/>
          </a:ln>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9039" name="Right Brace 229"/>
          <p:cNvSpPr>
            <a:spLocks/>
          </p:cNvSpPr>
          <p:nvPr/>
        </p:nvSpPr>
        <p:spPr bwMode="auto">
          <a:xfrm>
            <a:off x="2514600" y="2895600"/>
            <a:ext cx="228600" cy="609600"/>
          </a:xfrm>
          <a:prstGeom prst="rightBrace">
            <a:avLst>
              <a:gd name="adj1" fmla="val 8333"/>
              <a:gd name="adj2" fmla="val 50000"/>
            </a:avLst>
          </a:prstGeom>
          <a:solidFill>
            <a:schemeClr val="bg1"/>
          </a:solidFill>
          <a:ln w="25400">
            <a:solidFill>
              <a:schemeClr val="tx1"/>
            </a:solidFill>
            <a:round/>
            <a:headEnd/>
            <a:tailEnd/>
          </a:ln>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9040" name="Right Brace 230"/>
          <p:cNvSpPr>
            <a:spLocks/>
          </p:cNvSpPr>
          <p:nvPr/>
        </p:nvSpPr>
        <p:spPr bwMode="auto">
          <a:xfrm>
            <a:off x="2514600" y="4114800"/>
            <a:ext cx="228600" cy="609600"/>
          </a:xfrm>
          <a:prstGeom prst="rightBrace">
            <a:avLst>
              <a:gd name="adj1" fmla="val 8333"/>
              <a:gd name="adj2" fmla="val 50000"/>
            </a:avLst>
          </a:prstGeom>
          <a:solidFill>
            <a:schemeClr val="bg1"/>
          </a:solidFill>
          <a:ln w="25400">
            <a:solidFill>
              <a:schemeClr val="tx1"/>
            </a:solidFill>
            <a:round/>
            <a:headEnd/>
            <a:tailEnd/>
          </a:ln>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9041" name="Right Brace 231"/>
          <p:cNvSpPr>
            <a:spLocks/>
          </p:cNvSpPr>
          <p:nvPr/>
        </p:nvSpPr>
        <p:spPr bwMode="auto">
          <a:xfrm>
            <a:off x="2514600" y="5334000"/>
            <a:ext cx="228600" cy="609600"/>
          </a:xfrm>
          <a:prstGeom prst="rightBrace">
            <a:avLst>
              <a:gd name="adj1" fmla="val 8333"/>
              <a:gd name="adj2" fmla="val 50000"/>
            </a:avLst>
          </a:prstGeom>
          <a:solidFill>
            <a:schemeClr val="bg1"/>
          </a:solidFill>
          <a:ln w="25400">
            <a:solidFill>
              <a:schemeClr val="tx1"/>
            </a:solidFill>
            <a:round/>
            <a:headEnd/>
            <a:tailEnd/>
          </a:ln>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cxnSp>
        <p:nvCxnSpPr>
          <p:cNvPr id="39042" name="Straight Arrow Connector 233"/>
          <p:cNvCxnSpPr>
            <a:cxnSpLocks noChangeShapeType="1"/>
            <a:stCxn id="39039" idx="1"/>
          </p:cNvCxnSpPr>
          <p:nvPr/>
        </p:nvCxnSpPr>
        <p:spPr bwMode="auto">
          <a:xfrm rot="10800000" flipH="1" flipV="1">
            <a:off x="2743200" y="3200400"/>
            <a:ext cx="457200" cy="76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43" name="Straight Arrow Connector 235"/>
          <p:cNvCxnSpPr>
            <a:cxnSpLocks noChangeShapeType="1"/>
          </p:cNvCxnSpPr>
          <p:nvPr/>
        </p:nvCxnSpPr>
        <p:spPr bwMode="auto">
          <a:xfrm rot="5400000" flipH="1" flipV="1">
            <a:off x="2552700" y="3771900"/>
            <a:ext cx="838200" cy="457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44" name="Straight Arrow Connector 237"/>
          <p:cNvCxnSpPr>
            <a:cxnSpLocks noChangeShapeType="1"/>
          </p:cNvCxnSpPr>
          <p:nvPr/>
        </p:nvCxnSpPr>
        <p:spPr bwMode="auto">
          <a:xfrm rot="5400000" flipH="1" flipV="1">
            <a:off x="2133600" y="4572000"/>
            <a:ext cx="1676400" cy="457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45" name="Straight Arrow Connector 239"/>
          <p:cNvCxnSpPr>
            <a:cxnSpLocks noChangeShapeType="1"/>
            <a:endCxn id="105" idx="1"/>
          </p:cNvCxnSpPr>
          <p:nvPr/>
        </p:nvCxnSpPr>
        <p:spPr bwMode="auto">
          <a:xfrm flipV="1">
            <a:off x="5791200" y="3886200"/>
            <a:ext cx="838200" cy="76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46" name="Straight Arrow Connector 241"/>
          <p:cNvCxnSpPr>
            <a:cxnSpLocks noChangeShapeType="1"/>
          </p:cNvCxnSpPr>
          <p:nvPr/>
        </p:nvCxnSpPr>
        <p:spPr bwMode="auto">
          <a:xfrm flipV="1">
            <a:off x="5791200" y="4038600"/>
            <a:ext cx="838200" cy="76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47" name="Straight Arrow Connector 242"/>
          <p:cNvCxnSpPr>
            <a:cxnSpLocks noChangeShapeType="1"/>
          </p:cNvCxnSpPr>
          <p:nvPr/>
        </p:nvCxnSpPr>
        <p:spPr bwMode="auto">
          <a:xfrm flipV="1">
            <a:off x="5791200" y="4191000"/>
            <a:ext cx="838200" cy="152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48" name="Straight Arrow Connector 243"/>
          <p:cNvCxnSpPr>
            <a:cxnSpLocks noChangeShapeType="1"/>
          </p:cNvCxnSpPr>
          <p:nvPr/>
        </p:nvCxnSpPr>
        <p:spPr bwMode="auto">
          <a:xfrm flipV="1">
            <a:off x="5791200" y="4343400"/>
            <a:ext cx="838200" cy="152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49" name="Straight Arrow Connector 244"/>
          <p:cNvCxnSpPr>
            <a:cxnSpLocks noChangeShapeType="1"/>
            <a:endCxn id="113" idx="1"/>
          </p:cNvCxnSpPr>
          <p:nvPr/>
        </p:nvCxnSpPr>
        <p:spPr bwMode="auto">
          <a:xfrm>
            <a:off x="5791200" y="5105400"/>
            <a:ext cx="838200"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50" name="Straight Arrow Connector 246"/>
          <p:cNvCxnSpPr>
            <a:cxnSpLocks noChangeShapeType="1"/>
          </p:cNvCxnSpPr>
          <p:nvPr/>
        </p:nvCxnSpPr>
        <p:spPr bwMode="auto">
          <a:xfrm>
            <a:off x="5791200" y="5257800"/>
            <a:ext cx="838200"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51" name="Straight Arrow Connector 247"/>
          <p:cNvCxnSpPr>
            <a:cxnSpLocks noChangeShapeType="1"/>
            <a:endCxn id="115" idx="1"/>
          </p:cNvCxnSpPr>
          <p:nvPr/>
        </p:nvCxnSpPr>
        <p:spPr bwMode="auto">
          <a:xfrm flipV="1">
            <a:off x="5791200" y="5410200"/>
            <a:ext cx="838200" cy="74613"/>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9052" name="Straight Arrow Connector 249"/>
          <p:cNvCxnSpPr>
            <a:cxnSpLocks noChangeShapeType="1"/>
          </p:cNvCxnSpPr>
          <p:nvPr/>
        </p:nvCxnSpPr>
        <p:spPr bwMode="auto">
          <a:xfrm flipV="1">
            <a:off x="5791200" y="5562600"/>
            <a:ext cx="838200" cy="74613"/>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053" name="TextBox 252"/>
          <p:cNvSpPr txBox="1">
            <a:spLocks noChangeArrowheads="1"/>
          </p:cNvSpPr>
          <p:nvPr/>
        </p:nvSpPr>
        <p:spPr bwMode="auto">
          <a:xfrm>
            <a:off x="4724400" y="6858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Page Tables</a:t>
            </a:r>
          </a:p>
          <a:p>
            <a:pPr defTabSz="914400" eaLnBrk="1" fontAlgn="base" hangingPunct="1">
              <a:spcBef>
                <a:spcPct val="0"/>
              </a:spcBef>
              <a:spcAft>
                <a:spcPct val="0"/>
              </a:spcAft>
            </a:pPr>
            <a:r>
              <a:rPr lang="en-US" sz="1600">
                <a:solidFill>
                  <a:srgbClr val="000000"/>
                </a:solidFill>
                <a:latin typeface="Helvetica" charset="0"/>
                <a:cs typeface="Helvetica" charset="0"/>
              </a:rPr>
              <a:t>(level 2)</a:t>
            </a:r>
          </a:p>
        </p:txBody>
      </p:sp>
      <p:sp>
        <p:nvSpPr>
          <p:cNvPr id="39054" name="TextBox 253"/>
          <p:cNvSpPr txBox="1">
            <a:spLocks noChangeArrowheads="1"/>
          </p:cNvSpPr>
          <p:nvPr/>
        </p:nvSpPr>
        <p:spPr bwMode="auto">
          <a:xfrm>
            <a:off x="3048000" y="19304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Page Table</a:t>
            </a:r>
          </a:p>
          <a:p>
            <a:pPr defTabSz="914400" eaLnBrk="1" fontAlgn="base" hangingPunct="1">
              <a:spcBef>
                <a:spcPct val="0"/>
              </a:spcBef>
              <a:spcAft>
                <a:spcPct val="0"/>
              </a:spcAft>
            </a:pPr>
            <a:r>
              <a:rPr lang="en-US" sz="1600">
                <a:solidFill>
                  <a:srgbClr val="000000"/>
                </a:solidFill>
                <a:latin typeface="Helvetica" charset="0"/>
                <a:cs typeface="Helvetica" charset="0"/>
              </a:rPr>
              <a:t>(level 1)</a:t>
            </a:r>
          </a:p>
        </p:txBody>
      </p:sp>
      <p:sp>
        <p:nvSpPr>
          <p:cNvPr id="39055" name="Oval 254"/>
          <p:cNvSpPr>
            <a:spLocks noChangeArrowheads="1"/>
          </p:cNvSpPr>
          <p:nvPr/>
        </p:nvSpPr>
        <p:spPr bwMode="auto">
          <a:xfrm>
            <a:off x="3657600" y="3886200"/>
            <a:ext cx="76200" cy="76200"/>
          </a:xfrm>
          <a:prstGeom prst="ellipse">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9056" name="Oval 255"/>
          <p:cNvSpPr>
            <a:spLocks noChangeArrowheads="1"/>
          </p:cNvSpPr>
          <p:nvPr/>
        </p:nvSpPr>
        <p:spPr bwMode="auto">
          <a:xfrm>
            <a:off x="3657600" y="3581400"/>
            <a:ext cx="76200" cy="76200"/>
          </a:xfrm>
          <a:prstGeom prst="ellipse">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9057" name="Oval 256"/>
          <p:cNvSpPr>
            <a:spLocks noChangeArrowheads="1"/>
          </p:cNvSpPr>
          <p:nvPr/>
        </p:nvSpPr>
        <p:spPr bwMode="auto">
          <a:xfrm>
            <a:off x="3657600" y="3200400"/>
            <a:ext cx="76200" cy="76200"/>
          </a:xfrm>
          <a:prstGeom prst="ellipse">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9058" name="Oval 257"/>
          <p:cNvSpPr>
            <a:spLocks noChangeArrowheads="1"/>
          </p:cNvSpPr>
          <p:nvPr/>
        </p:nvSpPr>
        <p:spPr bwMode="auto">
          <a:xfrm>
            <a:off x="3657600" y="2667000"/>
            <a:ext cx="76200" cy="76200"/>
          </a:xfrm>
          <a:prstGeom prst="ellipse">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9059" name="TextBox 261"/>
          <p:cNvSpPr txBox="1">
            <a:spLocks noChangeArrowheads="1"/>
          </p:cNvSpPr>
          <p:nvPr/>
        </p:nvSpPr>
        <p:spPr bwMode="auto">
          <a:xfrm>
            <a:off x="76200" y="1490663"/>
            <a:ext cx="1131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a:t>
            </a:r>
            <a:r>
              <a:rPr lang="en-US" sz="1600">
                <a:solidFill>
                  <a:srgbClr val="008000"/>
                </a:solidFill>
                <a:latin typeface="Helvetica" charset="0"/>
                <a:cs typeface="Helvetica" charset="0"/>
              </a:rPr>
              <a:t>10 0</a:t>
            </a:r>
            <a:r>
              <a:rPr lang="en-US" sz="1600">
                <a:solidFill>
                  <a:srgbClr val="2A40E2"/>
                </a:solidFill>
                <a:latin typeface="Helvetica" charset="0"/>
                <a:cs typeface="Helvetica" charset="0"/>
              </a:rPr>
              <a:t>000</a:t>
            </a:r>
          </a:p>
        </p:txBody>
      </p:sp>
    </p:spTree>
    <p:extLst>
      <p:ext uri="{BB962C8B-B14F-4D97-AF65-F5344CB8AC3E}">
        <p14:creationId xmlns:p14="http://schemas.microsoft.com/office/powerpoint/2010/main" val="451258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35"/>
          <p:cNvSpPr>
            <a:spLocks noChangeArrowheads="1"/>
          </p:cNvSpPr>
          <p:nvPr/>
        </p:nvSpPr>
        <p:spPr bwMode="auto">
          <a:xfrm>
            <a:off x="6629400" y="22860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39938" name="Title 1"/>
          <p:cNvSpPr>
            <a:spLocks noGrp="1"/>
          </p:cNvSpPr>
          <p:nvPr>
            <p:ph type="title"/>
          </p:nvPr>
        </p:nvSpPr>
        <p:spPr>
          <a:xfrm>
            <a:off x="990600" y="76200"/>
            <a:ext cx="7162800" cy="533400"/>
          </a:xfrm>
        </p:spPr>
        <p:txBody>
          <a:bodyPr/>
          <a:lstStyle/>
          <a:p>
            <a:r>
              <a:rPr lang="en-US">
                <a:latin typeface="Helvetica" charset="0"/>
                <a:ea typeface="ＭＳ Ｐゴシック" charset="0"/>
                <a:cs typeface="ＭＳ Ｐゴシック" charset="0"/>
              </a:rPr>
              <a:t>Review: Two-Level Page Tables</a:t>
            </a:r>
          </a:p>
        </p:txBody>
      </p:sp>
      <p:sp>
        <p:nvSpPr>
          <p:cNvPr id="39939" name="Rectangle 6"/>
          <p:cNvSpPr>
            <a:spLocks noChangeArrowheads="1"/>
          </p:cNvSpPr>
          <p:nvPr/>
        </p:nvSpPr>
        <p:spPr bwMode="auto">
          <a:xfrm>
            <a:off x="1219200" y="1066800"/>
            <a:ext cx="1295400" cy="6096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39940" name="Rectangle 7"/>
          <p:cNvSpPr>
            <a:spLocks noChangeArrowheads="1"/>
          </p:cNvSpPr>
          <p:nvPr/>
        </p:nvSpPr>
        <p:spPr bwMode="auto">
          <a:xfrm>
            <a:off x="1219200" y="30480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9" name="Rectangle 8"/>
          <p:cNvSpPr/>
          <p:nvPr/>
        </p:nvSpPr>
        <p:spPr bwMode="auto">
          <a:xfrm>
            <a:off x="1219200" y="53340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39942" name="Rectangle 9"/>
          <p:cNvSpPr>
            <a:spLocks noChangeArrowheads="1"/>
          </p:cNvSpPr>
          <p:nvPr/>
        </p:nvSpPr>
        <p:spPr bwMode="auto">
          <a:xfrm>
            <a:off x="1219200" y="41148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39943" name="Up Arrow 10"/>
          <p:cNvSpPr>
            <a:spLocks noChangeArrowheads="1"/>
          </p:cNvSpPr>
          <p:nvPr/>
        </p:nvSpPr>
        <p:spPr bwMode="auto">
          <a:xfrm flipH="1">
            <a:off x="1752600" y="27432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9944" name="Up Arrow 11"/>
          <p:cNvSpPr>
            <a:spLocks noChangeArrowheads="1"/>
          </p:cNvSpPr>
          <p:nvPr/>
        </p:nvSpPr>
        <p:spPr bwMode="auto">
          <a:xfrm flipH="1" flipV="1">
            <a:off x="1752600" y="16764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9945" name="Rectangle 12"/>
          <p:cNvSpPr>
            <a:spLocks noChangeArrowheads="1"/>
          </p:cNvSpPr>
          <p:nvPr/>
        </p:nvSpPr>
        <p:spPr bwMode="auto">
          <a:xfrm>
            <a:off x="12192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9946" name="TextBox 13"/>
          <p:cNvSpPr txBox="1">
            <a:spLocks noChangeArrowheads="1"/>
          </p:cNvSpPr>
          <p:nvPr/>
        </p:nvSpPr>
        <p:spPr bwMode="auto">
          <a:xfrm>
            <a:off x="685800" y="685800"/>
            <a:ext cx="218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Virtual memory view</a:t>
            </a:r>
          </a:p>
        </p:txBody>
      </p:sp>
      <p:sp>
        <p:nvSpPr>
          <p:cNvPr id="39947" name="Rectangle 14"/>
          <p:cNvSpPr>
            <a:spLocks noChangeArrowheads="1"/>
          </p:cNvSpPr>
          <p:nvPr/>
        </p:nvSpPr>
        <p:spPr bwMode="auto">
          <a:xfrm>
            <a:off x="1219200" y="47244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9948" name="Rectangle 15"/>
          <p:cNvSpPr>
            <a:spLocks noChangeArrowheads="1"/>
          </p:cNvSpPr>
          <p:nvPr/>
        </p:nvSpPr>
        <p:spPr bwMode="auto">
          <a:xfrm>
            <a:off x="1219200" y="35052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9949" name="Rectangle 16"/>
          <p:cNvSpPr>
            <a:spLocks noChangeArrowheads="1"/>
          </p:cNvSpPr>
          <p:nvPr/>
        </p:nvSpPr>
        <p:spPr bwMode="auto">
          <a:xfrm>
            <a:off x="1219200" y="22860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9950" name="TextBox 19"/>
          <p:cNvSpPr txBox="1">
            <a:spLocks noChangeArrowheads="1"/>
          </p:cNvSpPr>
          <p:nvPr/>
        </p:nvSpPr>
        <p:spPr bwMode="auto">
          <a:xfrm>
            <a:off x="50800" y="29384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100</a:t>
            </a:r>
            <a:r>
              <a:rPr lang="en-US" sz="1600">
                <a:solidFill>
                  <a:srgbClr val="008200"/>
                </a:solidFill>
                <a:latin typeface="Helvetica" charset="0"/>
                <a:cs typeface="Helvetica" charset="0"/>
              </a:rPr>
              <a:t>1 0</a:t>
            </a:r>
            <a:r>
              <a:rPr lang="en-US" sz="1600">
                <a:solidFill>
                  <a:srgbClr val="2A40E2"/>
                </a:solidFill>
                <a:latin typeface="Helvetica" charset="0"/>
                <a:cs typeface="Helvetica" charset="0"/>
              </a:rPr>
              <a:t>000</a:t>
            </a:r>
          </a:p>
        </p:txBody>
      </p:sp>
      <p:sp>
        <p:nvSpPr>
          <p:cNvPr id="39951" name="TextBox 27"/>
          <p:cNvSpPr txBox="1">
            <a:spLocks noChangeArrowheads="1"/>
          </p:cNvSpPr>
          <p:nvPr/>
        </p:nvSpPr>
        <p:spPr bwMode="auto">
          <a:xfrm>
            <a:off x="6461125" y="728663"/>
            <a:ext cx="2378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Physical memory view</a:t>
            </a:r>
          </a:p>
        </p:txBody>
      </p:sp>
      <p:sp>
        <p:nvSpPr>
          <p:cNvPr id="39952" name="Rectangle 28"/>
          <p:cNvSpPr>
            <a:spLocks noChangeArrowheads="1"/>
          </p:cNvSpPr>
          <p:nvPr/>
        </p:nvSpPr>
        <p:spPr bwMode="auto">
          <a:xfrm>
            <a:off x="66294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9953" name="Rectangle 29"/>
          <p:cNvSpPr>
            <a:spLocks noChangeArrowheads="1"/>
          </p:cNvSpPr>
          <p:nvPr/>
        </p:nvSpPr>
        <p:spPr bwMode="auto">
          <a:xfrm>
            <a:off x="6629400" y="38100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31" name="Rectangle 30"/>
          <p:cNvSpPr/>
          <p:nvPr/>
        </p:nvSpPr>
        <p:spPr bwMode="auto">
          <a:xfrm>
            <a:off x="6629400" y="50292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32" name="Rectangle 31"/>
          <p:cNvSpPr/>
          <p:nvPr/>
        </p:nvSpPr>
        <p:spPr bwMode="auto">
          <a:xfrm>
            <a:off x="6629400" y="1066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3" name="Rectangle 32"/>
          <p:cNvSpPr/>
          <p:nvPr/>
        </p:nvSpPr>
        <p:spPr bwMode="auto">
          <a:xfrm>
            <a:off x="6629400" y="5638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PT2</a:t>
            </a:r>
          </a:p>
        </p:txBody>
      </p:sp>
      <p:sp>
        <p:nvSpPr>
          <p:cNvPr id="34" name="Rectangle 33"/>
          <p:cNvSpPr/>
          <p:nvPr/>
        </p:nvSpPr>
        <p:spPr bwMode="auto">
          <a:xfrm>
            <a:off x="6629400" y="44196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PT1</a:t>
            </a:r>
          </a:p>
        </p:txBody>
      </p:sp>
      <p:sp>
        <p:nvSpPr>
          <p:cNvPr id="39958" name="Rectangle 35"/>
          <p:cNvSpPr>
            <a:spLocks noChangeArrowheads="1"/>
          </p:cNvSpPr>
          <p:nvPr/>
        </p:nvSpPr>
        <p:spPr bwMode="auto">
          <a:xfrm>
            <a:off x="6629400" y="33528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38" name="Rectangle 37"/>
          <p:cNvSpPr/>
          <p:nvPr/>
        </p:nvSpPr>
        <p:spPr bwMode="auto">
          <a:xfrm>
            <a:off x="6629400" y="27432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9960" name="Rectangle 39"/>
          <p:cNvSpPr>
            <a:spLocks noChangeArrowheads="1"/>
          </p:cNvSpPr>
          <p:nvPr/>
        </p:nvSpPr>
        <p:spPr bwMode="auto">
          <a:xfrm>
            <a:off x="6629400" y="13716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42" name="Rectangle 41"/>
          <p:cNvSpPr/>
          <p:nvPr/>
        </p:nvSpPr>
        <p:spPr bwMode="auto">
          <a:xfrm>
            <a:off x="6629400" y="1828800"/>
            <a:ext cx="1295400" cy="4572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8" name="Rectangle 47"/>
          <p:cNvSpPr/>
          <p:nvPr/>
        </p:nvSpPr>
        <p:spPr bwMode="auto">
          <a:xfrm>
            <a:off x="1219200"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9" name="Rectangle 48"/>
          <p:cNvSpPr/>
          <p:nvPr/>
        </p:nvSpPr>
        <p:spPr bwMode="auto">
          <a:xfrm>
            <a:off x="1219200"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0" name="Rectangle 49"/>
          <p:cNvSpPr/>
          <p:nvPr/>
        </p:nvSpPr>
        <p:spPr bwMode="auto">
          <a:xfrm>
            <a:off x="1219200"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1" name="Rectangle 50"/>
          <p:cNvSpPr/>
          <p:nvPr/>
        </p:nvSpPr>
        <p:spPr bwMode="auto">
          <a:xfrm>
            <a:off x="1219200"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7" name="Rectangle 56"/>
          <p:cNvSpPr/>
          <p:nvPr/>
        </p:nvSpPr>
        <p:spPr bwMode="auto">
          <a:xfrm>
            <a:off x="1219200"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8" name="Rectangle 57"/>
          <p:cNvSpPr/>
          <p:nvPr/>
        </p:nvSpPr>
        <p:spPr bwMode="auto">
          <a:xfrm>
            <a:off x="1219200"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9" name="Rectangle 58"/>
          <p:cNvSpPr/>
          <p:nvPr/>
        </p:nvSpPr>
        <p:spPr bwMode="auto">
          <a:xfrm>
            <a:off x="1219200"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0" name="Rectangle 59"/>
          <p:cNvSpPr/>
          <p:nvPr/>
        </p:nvSpPr>
        <p:spPr bwMode="auto">
          <a:xfrm>
            <a:off x="1219200"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1" name="Rectangle 60"/>
          <p:cNvSpPr/>
          <p:nvPr/>
        </p:nvSpPr>
        <p:spPr bwMode="auto">
          <a:xfrm>
            <a:off x="1219200"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2" name="Rectangle 61"/>
          <p:cNvSpPr/>
          <p:nvPr/>
        </p:nvSpPr>
        <p:spPr bwMode="auto">
          <a:xfrm>
            <a:off x="1219200"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3" name="Rectangle 62"/>
          <p:cNvSpPr/>
          <p:nvPr/>
        </p:nvSpPr>
        <p:spPr bwMode="auto">
          <a:xfrm>
            <a:off x="1219200"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4" name="Rectangle 63"/>
          <p:cNvSpPr/>
          <p:nvPr/>
        </p:nvSpPr>
        <p:spPr bwMode="auto">
          <a:xfrm>
            <a:off x="1219200"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5" name="Rectangle 64"/>
          <p:cNvSpPr/>
          <p:nvPr/>
        </p:nvSpPr>
        <p:spPr bwMode="auto">
          <a:xfrm>
            <a:off x="1219200"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6" name="Rectangle 65"/>
          <p:cNvSpPr/>
          <p:nvPr/>
        </p:nvSpPr>
        <p:spPr bwMode="auto">
          <a:xfrm>
            <a:off x="1219200"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7" name="Rectangle 66"/>
          <p:cNvSpPr/>
          <p:nvPr/>
        </p:nvSpPr>
        <p:spPr bwMode="auto">
          <a:xfrm>
            <a:off x="1219200"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8" name="Rectangle 67"/>
          <p:cNvSpPr/>
          <p:nvPr/>
        </p:nvSpPr>
        <p:spPr bwMode="auto">
          <a:xfrm>
            <a:off x="1219200"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9" name="Rectangle 68"/>
          <p:cNvSpPr/>
          <p:nvPr/>
        </p:nvSpPr>
        <p:spPr bwMode="auto">
          <a:xfrm>
            <a:off x="1219200"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0" name="Rectangle 69"/>
          <p:cNvSpPr/>
          <p:nvPr/>
        </p:nvSpPr>
        <p:spPr bwMode="auto">
          <a:xfrm>
            <a:off x="1219200"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1" name="Rectangle 70"/>
          <p:cNvSpPr/>
          <p:nvPr/>
        </p:nvSpPr>
        <p:spPr bwMode="auto">
          <a:xfrm>
            <a:off x="1219200"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2" name="Rectangle 71"/>
          <p:cNvSpPr/>
          <p:nvPr/>
        </p:nvSpPr>
        <p:spPr bwMode="auto">
          <a:xfrm>
            <a:off x="1219200"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3" name="Rectangle 72"/>
          <p:cNvSpPr/>
          <p:nvPr/>
        </p:nvSpPr>
        <p:spPr bwMode="auto">
          <a:xfrm>
            <a:off x="1219200"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4" name="Rectangle 73"/>
          <p:cNvSpPr/>
          <p:nvPr/>
        </p:nvSpPr>
        <p:spPr bwMode="auto">
          <a:xfrm>
            <a:off x="1219200"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5" name="Rectangle 74"/>
          <p:cNvSpPr/>
          <p:nvPr/>
        </p:nvSpPr>
        <p:spPr bwMode="auto">
          <a:xfrm>
            <a:off x="1219200"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6" name="Rectangle 75"/>
          <p:cNvSpPr/>
          <p:nvPr/>
        </p:nvSpPr>
        <p:spPr bwMode="auto">
          <a:xfrm>
            <a:off x="1219200"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7" name="Rectangle 76"/>
          <p:cNvSpPr/>
          <p:nvPr/>
        </p:nvSpPr>
        <p:spPr bwMode="auto">
          <a:xfrm>
            <a:off x="1219200"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8" name="Rectangle 77"/>
          <p:cNvSpPr/>
          <p:nvPr/>
        </p:nvSpPr>
        <p:spPr bwMode="auto">
          <a:xfrm>
            <a:off x="1219200"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9" name="Rectangle 78"/>
          <p:cNvSpPr/>
          <p:nvPr/>
        </p:nvSpPr>
        <p:spPr bwMode="auto">
          <a:xfrm>
            <a:off x="1219200"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0" name="Rectangle 79"/>
          <p:cNvSpPr/>
          <p:nvPr/>
        </p:nvSpPr>
        <p:spPr bwMode="auto">
          <a:xfrm>
            <a:off x="1219200"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1" name="Rectangle 80"/>
          <p:cNvSpPr/>
          <p:nvPr/>
        </p:nvSpPr>
        <p:spPr bwMode="auto">
          <a:xfrm>
            <a:off x="1219200"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2" name="Rectangle 81"/>
          <p:cNvSpPr/>
          <p:nvPr/>
        </p:nvSpPr>
        <p:spPr bwMode="auto">
          <a:xfrm>
            <a:off x="1219200"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3" name="Rectangle 82"/>
          <p:cNvSpPr/>
          <p:nvPr/>
        </p:nvSpPr>
        <p:spPr bwMode="auto">
          <a:xfrm>
            <a:off x="1219200"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4" name="Rectangle 83"/>
          <p:cNvSpPr/>
          <p:nvPr/>
        </p:nvSpPr>
        <p:spPr bwMode="auto">
          <a:xfrm>
            <a:off x="1219200"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3" name="Rectangle 102"/>
          <p:cNvSpPr/>
          <p:nvPr/>
        </p:nvSpPr>
        <p:spPr bwMode="auto">
          <a:xfrm>
            <a:off x="6629400"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4" name="Rectangle 103"/>
          <p:cNvSpPr/>
          <p:nvPr/>
        </p:nvSpPr>
        <p:spPr bwMode="auto">
          <a:xfrm>
            <a:off x="6629400"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AE00">
                  <a:lumMod val="60000"/>
                  <a:lumOff val="40000"/>
                </a:srgbClr>
              </a:solidFill>
              <a:latin typeface="Helvetica"/>
              <a:ea typeface="ＭＳ Ｐゴシック" charset="-128"/>
              <a:cs typeface="Helvetica"/>
            </a:endParaRPr>
          </a:p>
        </p:txBody>
      </p:sp>
      <p:sp>
        <p:nvSpPr>
          <p:cNvPr id="105" name="Rectangle 104"/>
          <p:cNvSpPr/>
          <p:nvPr/>
        </p:nvSpPr>
        <p:spPr bwMode="auto">
          <a:xfrm>
            <a:off x="6629400"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6" name="Rectangle 105"/>
          <p:cNvSpPr/>
          <p:nvPr/>
        </p:nvSpPr>
        <p:spPr bwMode="auto">
          <a:xfrm>
            <a:off x="6629400"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7" name="Rectangle 106"/>
          <p:cNvSpPr/>
          <p:nvPr/>
        </p:nvSpPr>
        <p:spPr bwMode="auto">
          <a:xfrm>
            <a:off x="6629400"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8" name="Rectangle 107"/>
          <p:cNvSpPr/>
          <p:nvPr/>
        </p:nvSpPr>
        <p:spPr bwMode="auto">
          <a:xfrm>
            <a:off x="6629400"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9" name="Rectangle 108"/>
          <p:cNvSpPr/>
          <p:nvPr/>
        </p:nvSpPr>
        <p:spPr bwMode="auto">
          <a:xfrm>
            <a:off x="6629400"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0" name="Rectangle 109"/>
          <p:cNvSpPr/>
          <p:nvPr/>
        </p:nvSpPr>
        <p:spPr bwMode="auto">
          <a:xfrm>
            <a:off x="6629400"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1" name="Rectangle 110"/>
          <p:cNvSpPr/>
          <p:nvPr/>
        </p:nvSpPr>
        <p:spPr bwMode="auto">
          <a:xfrm>
            <a:off x="6629400"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2" name="Rectangle 111"/>
          <p:cNvSpPr/>
          <p:nvPr/>
        </p:nvSpPr>
        <p:spPr bwMode="auto">
          <a:xfrm>
            <a:off x="6629400"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3" name="Rectangle 112"/>
          <p:cNvSpPr/>
          <p:nvPr/>
        </p:nvSpPr>
        <p:spPr bwMode="auto">
          <a:xfrm>
            <a:off x="6629400"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4" name="Rectangle 113"/>
          <p:cNvSpPr/>
          <p:nvPr/>
        </p:nvSpPr>
        <p:spPr bwMode="auto">
          <a:xfrm>
            <a:off x="6629400"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5" name="Rectangle 114"/>
          <p:cNvSpPr/>
          <p:nvPr/>
        </p:nvSpPr>
        <p:spPr bwMode="auto">
          <a:xfrm>
            <a:off x="6629400"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6" name="Rectangle 115"/>
          <p:cNvSpPr/>
          <p:nvPr/>
        </p:nvSpPr>
        <p:spPr bwMode="auto">
          <a:xfrm>
            <a:off x="6629400"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7" name="Rectangle 116"/>
          <p:cNvSpPr/>
          <p:nvPr/>
        </p:nvSpPr>
        <p:spPr bwMode="auto">
          <a:xfrm>
            <a:off x="6629400"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8" name="Rectangle 117"/>
          <p:cNvSpPr/>
          <p:nvPr/>
        </p:nvSpPr>
        <p:spPr bwMode="auto">
          <a:xfrm>
            <a:off x="6629400"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9" name="Rectangle 118"/>
          <p:cNvSpPr/>
          <p:nvPr/>
        </p:nvSpPr>
        <p:spPr bwMode="auto">
          <a:xfrm>
            <a:off x="6629400"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0" name="Rectangle 119"/>
          <p:cNvSpPr/>
          <p:nvPr/>
        </p:nvSpPr>
        <p:spPr bwMode="auto">
          <a:xfrm>
            <a:off x="6629400"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1" name="Rectangle 120"/>
          <p:cNvSpPr/>
          <p:nvPr/>
        </p:nvSpPr>
        <p:spPr bwMode="auto">
          <a:xfrm>
            <a:off x="6629400"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2" name="Rectangle 121"/>
          <p:cNvSpPr/>
          <p:nvPr/>
        </p:nvSpPr>
        <p:spPr bwMode="auto">
          <a:xfrm>
            <a:off x="6629400"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3" name="Rectangle 122"/>
          <p:cNvSpPr/>
          <p:nvPr/>
        </p:nvSpPr>
        <p:spPr bwMode="auto">
          <a:xfrm>
            <a:off x="6629400"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4" name="Rectangle 123"/>
          <p:cNvSpPr/>
          <p:nvPr/>
        </p:nvSpPr>
        <p:spPr bwMode="auto">
          <a:xfrm>
            <a:off x="6629400"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5" name="Rectangle 124"/>
          <p:cNvSpPr/>
          <p:nvPr/>
        </p:nvSpPr>
        <p:spPr bwMode="auto">
          <a:xfrm>
            <a:off x="6629400"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6" name="Rectangle 125"/>
          <p:cNvSpPr/>
          <p:nvPr/>
        </p:nvSpPr>
        <p:spPr bwMode="auto">
          <a:xfrm>
            <a:off x="6629400"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7" name="Rectangle 126"/>
          <p:cNvSpPr/>
          <p:nvPr/>
        </p:nvSpPr>
        <p:spPr bwMode="auto">
          <a:xfrm>
            <a:off x="6629400"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8" name="Rectangle 127"/>
          <p:cNvSpPr/>
          <p:nvPr/>
        </p:nvSpPr>
        <p:spPr bwMode="auto">
          <a:xfrm>
            <a:off x="6629400"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9" name="Rectangle 128"/>
          <p:cNvSpPr/>
          <p:nvPr/>
        </p:nvSpPr>
        <p:spPr bwMode="auto">
          <a:xfrm>
            <a:off x="6629400"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0" name="Rectangle 129"/>
          <p:cNvSpPr/>
          <p:nvPr/>
        </p:nvSpPr>
        <p:spPr bwMode="auto">
          <a:xfrm>
            <a:off x="6629400"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1" name="Rectangle 130"/>
          <p:cNvSpPr/>
          <p:nvPr/>
        </p:nvSpPr>
        <p:spPr bwMode="auto">
          <a:xfrm>
            <a:off x="6629400"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2" name="Rectangle 131"/>
          <p:cNvSpPr/>
          <p:nvPr/>
        </p:nvSpPr>
        <p:spPr bwMode="auto">
          <a:xfrm>
            <a:off x="6629400"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3" name="Rectangle 132"/>
          <p:cNvSpPr/>
          <p:nvPr/>
        </p:nvSpPr>
        <p:spPr bwMode="auto">
          <a:xfrm>
            <a:off x="6629400"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4" name="Rectangle 133"/>
          <p:cNvSpPr/>
          <p:nvPr/>
        </p:nvSpPr>
        <p:spPr bwMode="auto">
          <a:xfrm>
            <a:off x="6629400"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0026" name="TextBox 168"/>
          <p:cNvSpPr txBox="1">
            <a:spLocks noChangeArrowheads="1"/>
          </p:cNvSpPr>
          <p:nvPr/>
        </p:nvSpPr>
        <p:spPr bwMode="auto">
          <a:xfrm>
            <a:off x="7913688" y="56816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0000 0000</a:t>
            </a:r>
          </a:p>
        </p:txBody>
      </p:sp>
      <p:sp>
        <p:nvSpPr>
          <p:cNvPr id="40027" name="TextBox 169"/>
          <p:cNvSpPr txBox="1">
            <a:spLocks noChangeArrowheads="1"/>
          </p:cNvSpPr>
          <p:nvPr/>
        </p:nvSpPr>
        <p:spPr bwMode="auto">
          <a:xfrm>
            <a:off x="7913688" y="53768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0001 0000</a:t>
            </a:r>
          </a:p>
        </p:txBody>
      </p:sp>
      <p:sp>
        <p:nvSpPr>
          <p:cNvPr id="40028" name="TextBox 171"/>
          <p:cNvSpPr txBox="1">
            <a:spLocks noChangeArrowheads="1"/>
          </p:cNvSpPr>
          <p:nvPr/>
        </p:nvSpPr>
        <p:spPr bwMode="auto">
          <a:xfrm>
            <a:off x="7848600" y="32432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1000 </a:t>
            </a:r>
            <a:r>
              <a:rPr lang="en-US" sz="1600">
                <a:solidFill>
                  <a:srgbClr val="0000FF"/>
                </a:solidFill>
                <a:latin typeface="Helvetica" charset="0"/>
                <a:cs typeface="Helvetica" charset="0"/>
              </a:rPr>
              <a:t>0000</a:t>
            </a:r>
          </a:p>
        </p:txBody>
      </p:sp>
      <p:sp>
        <p:nvSpPr>
          <p:cNvPr id="40029" name="TextBox 172"/>
          <p:cNvSpPr txBox="1">
            <a:spLocks noChangeArrowheads="1"/>
          </p:cNvSpPr>
          <p:nvPr/>
        </p:nvSpPr>
        <p:spPr bwMode="auto">
          <a:xfrm>
            <a:off x="7848600" y="1414463"/>
            <a:ext cx="1131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1110 0000</a:t>
            </a:r>
          </a:p>
        </p:txBody>
      </p:sp>
      <p:grpSp>
        <p:nvGrpSpPr>
          <p:cNvPr id="40030" name="Group 141"/>
          <p:cNvGrpSpPr>
            <a:grpSpLocks/>
          </p:cNvGrpSpPr>
          <p:nvPr/>
        </p:nvGrpSpPr>
        <p:grpSpPr bwMode="auto">
          <a:xfrm>
            <a:off x="3124200" y="2544763"/>
            <a:ext cx="990600" cy="1570037"/>
            <a:chOff x="4188007" y="838200"/>
            <a:chExt cx="990600" cy="1569660"/>
          </a:xfrm>
        </p:grpSpPr>
        <p:sp>
          <p:nvSpPr>
            <p:cNvPr id="40053" name="TextBox 180"/>
            <p:cNvSpPr txBox="1">
              <a:spLocks noChangeArrowheads="1"/>
            </p:cNvSpPr>
            <p:nvPr/>
          </p:nvSpPr>
          <p:spPr bwMode="auto">
            <a:xfrm>
              <a:off x="4188007" y="838200"/>
              <a:ext cx="990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FF0000"/>
                  </a:solidFill>
                  <a:latin typeface="Helvetica" charset="0"/>
                  <a:cs typeface="Helvetica" charset="0"/>
                </a:rPr>
                <a:t>111</a:t>
              </a:r>
              <a:r>
                <a:rPr lang="en-US" sz="1200">
                  <a:solidFill>
                    <a:srgbClr val="000000"/>
                  </a:solidFill>
                  <a:latin typeface="Helvetica" charset="0"/>
                  <a:cs typeface="Helvetica" charset="0"/>
                </a:rPr>
                <a:t>       </a:t>
              </a:r>
              <a:endParaRPr lang="en-US" sz="1200">
                <a:solidFill>
                  <a:srgbClr val="FF0000"/>
                </a:solidFill>
                <a:latin typeface="Helvetica" charset="0"/>
                <a:cs typeface="Helvetica" charset="0"/>
              </a:endParaRPr>
            </a:p>
            <a:p>
              <a:pPr defTabSz="914400" eaLnBrk="1" fontAlgn="base" hangingPunct="1">
                <a:spcBef>
                  <a:spcPct val="0"/>
                </a:spcBef>
                <a:spcAft>
                  <a:spcPct val="0"/>
                </a:spcAft>
              </a:pPr>
              <a:r>
                <a:rPr lang="en-US" sz="1200">
                  <a:solidFill>
                    <a:srgbClr val="FF0000"/>
                  </a:solidFill>
                  <a:latin typeface="Helvetica" charset="0"/>
                  <a:cs typeface="Helvetica" charset="0"/>
                </a:rPr>
                <a:t>110</a:t>
              </a:r>
              <a:r>
                <a:rPr lang="en-US" sz="1200">
                  <a:solidFill>
                    <a:srgbClr val="000000"/>
                  </a:solidFill>
                  <a:latin typeface="Helvetica" charset="0"/>
                  <a:cs typeface="Helvetica" charset="0"/>
                </a:rPr>
                <a:t>   null</a:t>
              </a:r>
            </a:p>
            <a:p>
              <a:pPr defTabSz="914400" eaLnBrk="1" fontAlgn="base" hangingPunct="1">
                <a:spcBef>
                  <a:spcPct val="0"/>
                </a:spcBef>
                <a:spcAft>
                  <a:spcPct val="0"/>
                </a:spcAft>
              </a:pPr>
              <a:r>
                <a:rPr lang="en-US" sz="1200">
                  <a:solidFill>
                    <a:srgbClr val="FF0000"/>
                  </a:solidFill>
                  <a:latin typeface="Helvetica" charset="0"/>
                  <a:cs typeface="Helvetica" charset="0"/>
                </a:rPr>
                <a:t>101</a:t>
              </a:r>
              <a:r>
                <a:rPr lang="en-US" sz="1200">
                  <a:solidFill>
                    <a:srgbClr val="000000"/>
                  </a:solidFill>
                  <a:latin typeface="Helvetica" charset="0"/>
                  <a:cs typeface="Helvetica" charset="0"/>
                </a:rPr>
                <a:t>   null</a:t>
              </a:r>
            </a:p>
            <a:p>
              <a:pPr defTabSz="914400" eaLnBrk="1" fontAlgn="base" hangingPunct="1">
                <a:spcBef>
                  <a:spcPct val="0"/>
                </a:spcBef>
                <a:spcAft>
                  <a:spcPct val="0"/>
                </a:spcAft>
              </a:pPr>
              <a:r>
                <a:rPr lang="en-US" sz="1200">
                  <a:solidFill>
                    <a:srgbClr val="FF0000"/>
                  </a:solidFill>
                  <a:latin typeface="Helvetica" charset="0"/>
                  <a:cs typeface="Helvetica" charset="0"/>
                </a:rPr>
                <a:t>100</a:t>
              </a:r>
              <a:r>
                <a:rPr lang="en-US" sz="1200">
                  <a:solidFill>
                    <a:srgbClr val="000000"/>
                  </a:solidFill>
                  <a:latin typeface="Helvetica" charset="0"/>
                  <a:cs typeface="Helvetica" charset="0"/>
                </a:rPr>
                <a:t>              </a:t>
              </a:r>
              <a:endParaRPr lang="en-US" sz="1200">
                <a:solidFill>
                  <a:srgbClr val="FF0000"/>
                </a:solidFill>
                <a:latin typeface="Helvetica" charset="0"/>
                <a:cs typeface="Helvetica" charset="0"/>
              </a:endParaRPr>
            </a:p>
            <a:p>
              <a:pPr defTabSz="914400" eaLnBrk="1" fontAlgn="base" hangingPunct="1">
                <a:spcBef>
                  <a:spcPct val="0"/>
                </a:spcBef>
                <a:spcAft>
                  <a:spcPct val="0"/>
                </a:spcAft>
              </a:pPr>
              <a:r>
                <a:rPr lang="en-US" sz="1200">
                  <a:solidFill>
                    <a:srgbClr val="FF0000"/>
                  </a:solidFill>
                  <a:latin typeface="Helvetica" charset="0"/>
                  <a:cs typeface="Helvetica" charset="0"/>
                </a:rPr>
                <a:t>011</a:t>
              </a:r>
              <a:r>
                <a:rPr lang="en-US" sz="1200">
                  <a:solidFill>
                    <a:srgbClr val="000000"/>
                  </a:solidFill>
                  <a:latin typeface="Helvetica" charset="0"/>
                  <a:cs typeface="Helvetica" charset="0"/>
                </a:rPr>
                <a:t>   null</a:t>
              </a:r>
            </a:p>
            <a:p>
              <a:pPr defTabSz="914400" eaLnBrk="1" fontAlgn="base" hangingPunct="1">
                <a:spcBef>
                  <a:spcPct val="0"/>
                </a:spcBef>
                <a:spcAft>
                  <a:spcPct val="0"/>
                </a:spcAft>
              </a:pPr>
              <a:r>
                <a:rPr lang="en-US" sz="1200">
                  <a:solidFill>
                    <a:srgbClr val="FF0000"/>
                  </a:solidFill>
                  <a:latin typeface="Helvetica" charset="0"/>
                  <a:cs typeface="Helvetica" charset="0"/>
                </a:rPr>
                <a:t>010</a:t>
              </a:r>
              <a:r>
                <a:rPr lang="en-US" sz="1200">
                  <a:solidFill>
                    <a:srgbClr val="000000"/>
                  </a:solidFill>
                  <a:latin typeface="Helvetica" charset="0"/>
                  <a:cs typeface="Helvetica" charset="0"/>
                </a:rPr>
                <a:t>   </a:t>
              </a:r>
              <a:endParaRPr lang="en-US" sz="1200">
                <a:solidFill>
                  <a:srgbClr val="FF0000"/>
                </a:solidFill>
                <a:latin typeface="Helvetica" charset="0"/>
                <a:cs typeface="Helvetica" charset="0"/>
              </a:endParaRPr>
            </a:p>
            <a:p>
              <a:pPr defTabSz="914400" eaLnBrk="1" fontAlgn="base" hangingPunct="1">
                <a:spcBef>
                  <a:spcPct val="0"/>
                </a:spcBef>
                <a:spcAft>
                  <a:spcPct val="0"/>
                </a:spcAft>
              </a:pPr>
              <a:r>
                <a:rPr lang="en-US" sz="1200">
                  <a:solidFill>
                    <a:srgbClr val="FF0000"/>
                  </a:solidFill>
                  <a:latin typeface="Helvetica" charset="0"/>
                  <a:cs typeface="Helvetica" charset="0"/>
                </a:rPr>
                <a:t>001</a:t>
              </a:r>
              <a:r>
                <a:rPr lang="en-US" sz="1200">
                  <a:solidFill>
                    <a:srgbClr val="000000"/>
                  </a:solidFill>
                  <a:latin typeface="Helvetica" charset="0"/>
                  <a:cs typeface="Helvetica" charset="0"/>
                </a:rPr>
                <a:t>   null</a:t>
              </a:r>
              <a:endParaRPr lang="en-US" sz="1200">
                <a:solidFill>
                  <a:srgbClr val="FF0000"/>
                </a:solidFill>
                <a:latin typeface="Helvetica" charset="0"/>
                <a:cs typeface="Helvetica" charset="0"/>
              </a:endParaRPr>
            </a:p>
            <a:p>
              <a:pPr defTabSz="914400" eaLnBrk="1" fontAlgn="base" hangingPunct="1">
                <a:spcBef>
                  <a:spcPct val="0"/>
                </a:spcBef>
                <a:spcAft>
                  <a:spcPct val="0"/>
                </a:spcAft>
              </a:pPr>
              <a:r>
                <a:rPr lang="en-US" sz="1200">
                  <a:solidFill>
                    <a:srgbClr val="FF0000"/>
                  </a:solidFill>
                  <a:latin typeface="Helvetica" charset="0"/>
                  <a:cs typeface="Helvetica" charset="0"/>
                </a:rPr>
                <a:t>000</a:t>
              </a:r>
              <a:r>
                <a:rPr lang="en-US" sz="1200">
                  <a:solidFill>
                    <a:srgbClr val="000000"/>
                  </a:solidFill>
                  <a:latin typeface="Helvetica" charset="0"/>
                  <a:cs typeface="Helvetica" charset="0"/>
                </a:rPr>
                <a:t>   </a:t>
              </a:r>
            </a:p>
          </p:txBody>
        </p:sp>
        <p:sp>
          <p:nvSpPr>
            <p:cNvPr id="40054" name="Rectangle 182"/>
            <p:cNvSpPr>
              <a:spLocks noChangeArrowheads="1"/>
            </p:cNvSpPr>
            <p:nvPr/>
          </p:nvSpPr>
          <p:spPr bwMode="auto">
            <a:xfrm>
              <a:off x="4569007" y="838200"/>
              <a:ext cx="533400" cy="15240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grpSp>
      <p:sp>
        <p:nvSpPr>
          <p:cNvPr id="40031" name="TextBox 184"/>
          <p:cNvSpPr txBox="1">
            <a:spLocks noChangeArrowheads="1"/>
          </p:cNvSpPr>
          <p:nvPr/>
        </p:nvSpPr>
        <p:spPr bwMode="auto">
          <a:xfrm>
            <a:off x="4876800" y="13033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8000"/>
                </a:solidFill>
                <a:latin typeface="Helvetica" charset="0"/>
                <a:cs typeface="Helvetica" charset="0"/>
              </a:rPr>
              <a:t>11</a:t>
            </a:r>
            <a:r>
              <a:rPr lang="en-US" sz="1200">
                <a:solidFill>
                  <a:srgbClr val="000000"/>
                </a:solidFill>
                <a:latin typeface="Helvetica" charset="0"/>
                <a:cs typeface="Helvetica" charset="0"/>
              </a:rPr>
              <a:t>   11101    </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10</a:t>
            </a:r>
            <a:r>
              <a:rPr lang="en-US" sz="1200">
                <a:solidFill>
                  <a:srgbClr val="000000"/>
                </a:solidFill>
                <a:latin typeface="Helvetica" charset="0"/>
                <a:cs typeface="Helvetica" charset="0"/>
              </a:rPr>
              <a:t>   11100</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01</a:t>
            </a:r>
            <a:r>
              <a:rPr lang="en-US" sz="1200">
                <a:solidFill>
                  <a:srgbClr val="000000"/>
                </a:solidFill>
                <a:latin typeface="Helvetica" charset="0"/>
                <a:cs typeface="Helvetica" charset="0"/>
              </a:rPr>
              <a:t>   10111</a:t>
            </a:r>
          </a:p>
          <a:p>
            <a:pPr defTabSz="914400" eaLnBrk="1" fontAlgn="base" hangingPunct="1">
              <a:spcBef>
                <a:spcPct val="0"/>
              </a:spcBef>
              <a:spcAft>
                <a:spcPct val="0"/>
              </a:spcAft>
            </a:pPr>
            <a:r>
              <a:rPr lang="en-US" sz="1200">
                <a:solidFill>
                  <a:srgbClr val="008000"/>
                </a:solidFill>
                <a:latin typeface="Helvetica" charset="0"/>
                <a:cs typeface="Helvetica" charset="0"/>
              </a:rPr>
              <a:t>00</a:t>
            </a:r>
            <a:r>
              <a:rPr lang="en-US" sz="1200">
                <a:solidFill>
                  <a:srgbClr val="000000"/>
                </a:solidFill>
                <a:latin typeface="Helvetica" charset="0"/>
                <a:cs typeface="Helvetica" charset="0"/>
              </a:rPr>
              <a:t>   10110</a:t>
            </a:r>
          </a:p>
        </p:txBody>
      </p:sp>
      <p:sp>
        <p:nvSpPr>
          <p:cNvPr id="40032" name="Rectangle 185"/>
          <p:cNvSpPr>
            <a:spLocks noChangeArrowheads="1"/>
          </p:cNvSpPr>
          <p:nvPr/>
        </p:nvSpPr>
        <p:spPr bwMode="auto">
          <a:xfrm>
            <a:off x="5181600" y="1295400"/>
            <a:ext cx="609600" cy="8382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0033" name="TextBox 190"/>
          <p:cNvSpPr txBox="1">
            <a:spLocks noChangeArrowheads="1"/>
          </p:cNvSpPr>
          <p:nvPr/>
        </p:nvSpPr>
        <p:spPr bwMode="auto">
          <a:xfrm>
            <a:off x="4876800" y="38179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8000"/>
                </a:solidFill>
                <a:latin typeface="Helvetica" charset="0"/>
                <a:cs typeface="Helvetica" charset="0"/>
              </a:rPr>
              <a:t>11</a:t>
            </a:r>
            <a:r>
              <a:rPr lang="en-US" sz="1200">
                <a:solidFill>
                  <a:srgbClr val="000000"/>
                </a:solidFill>
                <a:latin typeface="Helvetica" charset="0"/>
                <a:cs typeface="Helvetica" charset="0"/>
              </a:rPr>
              <a:t>   01101    </a:t>
            </a:r>
          </a:p>
          <a:p>
            <a:pPr defTabSz="914400" eaLnBrk="1" fontAlgn="base" hangingPunct="1">
              <a:spcBef>
                <a:spcPct val="0"/>
              </a:spcBef>
              <a:spcAft>
                <a:spcPct val="0"/>
              </a:spcAft>
            </a:pPr>
            <a:r>
              <a:rPr lang="en-US" sz="1200">
                <a:solidFill>
                  <a:srgbClr val="008000"/>
                </a:solidFill>
                <a:latin typeface="Helvetica" charset="0"/>
                <a:cs typeface="Helvetica" charset="0"/>
              </a:rPr>
              <a:t>10</a:t>
            </a:r>
            <a:r>
              <a:rPr lang="en-US" sz="1200">
                <a:solidFill>
                  <a:srgbClr val="000000"/>
                </a:solidFill>
                <a:latin typeface="Helvetica" charset="0"/>
                <a:cs typeface="Helvetica" charset="0"/>
              </a:rPr>
              <a:t>   01100</a:t>
            </a:r>
          </a:p>
          <a:p>
            <a:pPr defTabSz="914400" eaLnBrk="1" fontAlgn="base" hangingPunct="1">
              <a:spcBef>
                <a:spcPct val="0"/>
              </a:spcBef>
              <a:spcAft>
                <a:spcPct val="0"/>
              </a:spcAft>
            </a:pPr>
            <a:r>
              <a:rPr lang="en-US" sz="1200">
                <a:solidFill>
                  <a:srgbClr val="008000"/>
                </a:solidFill>
                <a:latin typeface="Helvetica" charset="0"/>
                <a:cs typeface="Helvetica" charset="0"/>
              </a:rPr>
              <a:t>01</a:t>
            </a:r>
            <a:r>
              <a:rPr lang="en-US" sz="1200">
                <a:solidFill>
                  <a:srgbClr val="000000"/>
                </a:solidFill>
                <a:latin typeface="Helvetica" charset="0"/>
                <a:cs typeface="Helvetica" charset="0"/>
              </a:rPr>
              <a:t>   01011</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00</a:t>
            </a:r>
            <a:r>
              <a:rPr lang="en-US" sz="1200">
                <a:solidFill>
                  <a:srgbClr val="000000"/>
                </a:solidFill>
                <a:latin typeface="Helvetica" charset="0"/>
                <a:cs typeface="Helvetica" charset="0"/>
              </a:rPr>
              <a:t>   01010</a:t>
            </a:r>
          </a:p>
        </p:txBody>
      </p:sp>
      <p:sp>
        <p:nvSpPr>
          <p:cNvPr id="40034" name="Rectangle 191"/>
          <p:cNvSpPr>
            <a:spLocks noChangeArrowheads="1"/>
          </p:cNvSpPr>
          <p:nvPr/>
        </p:nvSpPr>
        <p:spPr bwMode="auto">
          <a:xfrm>
            <a:off x="5181600" y="3810000"/>
            <a:ext cx="609600" cy="8382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0035" name="TextBox 193"/>
          <p:cNvSpPr txBox="1">
            <a:spLocks noChangeArrowheads="1"/>
          </p:cNvSpPr>
          <p:nvPr/>
        </p:nvSpPr>
        <p:spPr bwMode="auto">
          <a:xfrm>
            <a:off x="4876800" y="49609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8000"/>
                </a:solidFill>
                <a:latin typeface="Helvetica" charset="0"/>
                <a:cs typeface="Helvetica" charset="0"/>
              </a:rPr>
              <a:t>11</a:t>
            </a:r>
            <a:r>
              <a:rPr lang="en-US" sz="1200">
                <a:solidFill>
                  <a:srgbClr val="000000"/>
                </a:solidFill>
                <a:latin typeface="Helvetica" charset="0"/>
                <a:cs typeface="Helvetica" charset="0"/>
              </a:rPr>
              <a:t>   00101    </a:t>
            </a:r>
          </a:p>
          <a:p>
            <a:pPr defTabSz="914400" eaLnBrk="1" fontAlgn="base" hangingPunct="1">
              <a:spcBef>
                <a:spcPct val="0"/>
              </a:spcBef>
              <a:spcAft>
                <a:spcPct val="0"/>
              </a:spcAft>
            </a:pPr>
            <a:r>
              <a:rPr lang="en-US" sz="1200">
                <a:solidFill>
                  <a:srgbClr val="008000"/>
                </a:solidFill>
                <a:latin typeface="Helvetica" charset="0"/>
                <a:cs typeface="Helvetica" charset="0"/>
              </a:rPr>
              <a:t>10</a:t>
            </a:r>
            <a:r>
              <a:rPr lang="en-US" sz="1200">
                <a:solidFill>
                  <a:srgbClr val="000000"/>
                </a:solidFill>
                <a:latin typeface="Helvetica" charset="0"/>
                <a:cs typeface="Helvetica" charset="0"/>
              </a:rPr>
              <a:t>   00100</a:t>
            </a:r>
          </a:p>
          <a:p>
            <a:pPr defTabSz="914400" eaLnBrk="1" fontAlgn="base" hangingPunct="1">
              <a:spcBef>
                <a:spcPct val="0"/>
              </a:spcBef>
              <a:spcAft>
                <a:spcPct val="0"/>
              </a:spcAft>
            </a:pPr>
            <a:r>
              <a:rPr lang="en-US" sz="1200">
                <a:solidFill>
                  <a:srgbClr val="008000"/>
                </a:solidFill>
                <a:latin typeface="Helvetica" charset="0"/>
                <a:cs typeface="Helvetica" charset="0"/>
              </a:rPr>
              <a:t>01</a:t>
            </a:r>
            <a:r>
              <a:rPr lang="en-US" sz="1200">
                <a:solidFill>
                  <a:srgbClr val="000000"/>
                </a:solidFill>
                <a:latin typeface="Helvetica" charset="0"/>
                <a:cs typeface="Helvetica" charset="0"/>
              </a:rPr>
              <a:t>   00011</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00</a:t>
            </a:r>
            <a:r>
              <a:rPr lang="en-US" sz="1200">
                <a:solidFill>
                  <a:srgbClr val="000000"/>
                </a:solidFill>
                <a:latin typeface="Helvetica" charset="0"/>
                <a:cs typeface="Helvetica" charset="0"/>
              </a:rPr>
              <a:t>   00010</a:t>
            </a:r>
          </a:p>
        </p:txBody>
      </p:sp>
      <p:sp>
        <p:nvSpPr>
          <p:cNvPr id="40036" name="Rectangle 194"/>
          <p:cNvSpPr>
            <a:spLocks noChangeArrowheads="1"/>
          </p:cNvSpPr>
          <p:nvPr/>
        </p:nvSpPr>
        <p:spPr bwMode="auto">
          <a:xfrm>
            <a:off x="5181600" y="4953000"/>
            <a:ext cx="609600" cy="8382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0037" name="TextBox 196"/>
          <p:cNvSpPr txBox="1">
            <a:spLocks noChangeArrowheads="1"/>
          </p:cNvSpPr>
          <p:nvPr/>
        </p:nvSpPr>
        <p:spPr bwMode="auto">
          <a:xfrm>
            <a:off x="4876800" y="25225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8000"/>
                </a:solidFill>
                <a:latin typeface="Helvetica" charset="0"/>
                <a:cs typeface="Helvetica" charset="0"/>
              </a:rPr>
              <a:t>11</a:t>
            </a:r>
            <a:r>
              <a:rPr lang="en-US" sz="1200">
                <a:solidFill>
                  <a:srgbClr val="000000"/>
                </a:solidFill>
                <a:latin typeface="Helvetica" charset="0"/>
                <a:cs typeface="Helvetica" charset="0"/>
              </a:rPr>
              <a:t>     null  </a:t>
            </a:r>
          </a:p>
          <a:p>
            <a:pPr defTabSz="914400" eaLnBrk="1" fontAlgn="base" hangingPunct="1">
              <a:spcBef>
                <a:spcPct val="0"/>
              </a:spcBef>
              <a:spcAft>
                <a:spcPct val="0"/>
              </a:spcAft>
            </a:pPr>
            <a:r>
              <a:rPr lang="en-US" sz="1200">
                <a:solidFill>
                  <a:srgbClr val="008000"/>
                </a:solidFill>
                <a:latin typeface="Helvetica" charset="0"/>
                <a:cs typeface="Helvetica" charset="0"/>
              </a:rPr>
              <a:t>10</a:t>
            </a:r>
            <a:r>
              <a:rPr lang="en-US" sz="1200">
                <a:solidFill>
                  <a:srgbClr val="000000"/>
                </a:solidFill>
                <a:latin typeface="Helvetica" charset="0"/>
                <a:cs typeface="Helvetica" charset="0"/>
              </a:rPr>
              <a:t>   10000</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01</a:t>
            </a:r>
            <a:r>
              <a:rPr lang="en-US" sz="1200">
                <a:solidFill>
                  <a:srgbClr val="000000"/>
                </a:solidFill>
                <a:latin typeface="Helvetica" charset="0"/>
                <a:cs typeface="Helvetica" charset="0"/>
              </a:rPr>
              <a:t>   01111</a:t>
            </a:r>
          </a:p>
          <a:p>
            <a:pPr defTabSz="914400" eaLnBrk="1" fontAlgn="base" hangingPunct="1">
              <a:spcBef>
                <a:spcPct val="0"/>
              </a:spcBef>
              <a:spcAft>
                <a:spcPct val="0"/>
              </a:spcAft>
            </a:pPr>
            <a:r>
              <a:rPr lang="en-US" sz="1200">
                <a:solidFill>
                  <a:srgbClr val="008000"/>
                </a:solidFill>
                <a:latin typeface="Helvetica" charset="0"/>
                <a:cs typeface="Helvetica" charset="0"/>
              </a:rPr>
              <a:t>00</a:t>
            </a:r>
            <a:r>
              <a:rPr lang="en-US" sz="1200">
                <a:solidFill>
                  <a:srgbClr val="000000"/>
                </a:solidFill>
                <a:latin typeface="Helvetica" charset="0"/>
                <a:cs typeface="Helvetica" charset="0"/>
              </a:rPr>
              <a:t>   01110</a:t>
            </a:r>
          </a:p>
        </p:txBody>
      </p:sp>
      <p:sp>
        <p:nvSpPr>
          <p:cNvPr id="40038" name="Rectangle 197"/>
          <p:cNvSpPr>
            <a:spLocks noChangeArrowheads="1"/>
          </p:cNvSpPr>
          <p:nvPr/>
        </p:nvSpPr>
        <p:spPr bwMode="auto">
          <a:xfrm>
            <a:off x="5181600" y="2514600"/>
            <a:ext cx="609600" cy="8382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cxnSp>
        <p:nvCxnSpPr>
          <p:cNvPr id="40039" name="Straight Arrow Connector 213"/>
          <p:cNvCxnSpPr>
            <a:cxnSpLocks noChangeShapeType="1"/>
          </p:cNvCxnSpPr>
          <p:nvPr/>
        </p:nvCxnSpPr>
        <p:spPr bwMode="auto">
          <a:xfrm>
            <a:off x="5791200" y="2895600"/>
            <a:ext cx="8382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40" name="Straight Arrow Connector 218"/>
          <p:cNvCxnSpPr>
            <a:cxnSpLocks noChangeShapeType="1"/>
          </p:cNvCxnSpPr>
          <p:nvPr/>
        </p:nvCxnSpPr>
        <p:spPr bwMode="auto">
          <a:xfrm>
            <a:off x="3733800" y="3200400"/>
            <a:ext cx="1143000" cy="76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041" name="Straight Arrow Connector 233"/>
          <p:cNvCxnSpPr>
            <a:cxnSpLocks noChangeShapeType="1"/>
          </p:cNvCxnSpPr>
          <p:nvPr/>
        </p:nvCxnSpPr>
        <p:spPr bwMode="auto">
          <a:xfrm>
            <a:off x="2514600" y="3124200"/>
            <a:ext cx="685800" cy="152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042" name="TextBox 252"/>
          <p:cNvSpPr txBox="1">
            <a:spLocks noChangeArrowheads="1"/>
          </p:cNvSpPr>
          <p:nvPr/>
        </p:nvSpPr>
        <p:spPr bwMode="auto">
          <a:xfrm>
            <a:off x="4724400" y="6858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Page Tables</a:t>
            </a:r>
          </a:p>
          <a:p>
            <a:pPr defTabSz="914400" eaLnBrk="1" fontAlgn="base" hangingPunct="1">
              <a:spcBef>
                <a:spcPct val="0"/>
              </a:spcBef>
              <a:spcAft>
                <a:spcPct val="0"/>
              </a:spcAft>
            </a:pPr>
            <a:r>
              <a:rPr lang="en-US" sz="1600">
                <a:solidFill>
                  <a:srgbClr val="000000"/>
                </a:solidFill>
                <a:latin typeface="Helvetica" charset="0"/>
                <a:cs typeface="Helvetica" charset="0"/>
              </a:rPr>
              <a:t>(level 2)</a:t>
            </a:r>
          </a:p>
        </p:txBody>
      </p:sp>
      <p:sp>
        <p:nvSpPr>
          <p:cNvPr id="40043" name="TextBox 253"/>
          <p:cNvSpPr txBox="1">
            <a:spLocks noChangeArrowheads="1"/>
          </p:cNvSpPr>
          <p:nvPr/>
        </p:nvSpPr>
        <p:spPr bwMode="auto">
          <a:xfrm>
            <a:off x="3048000" y="19304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Page Table</a:t>
            </a:r>
          </a:p>
          <a:p>
            <a:pPr defTabSz="914400" eaLnBrk="1" fontAlgn="base" hangingPunct="1">
              <a:spcBef>
                <a:spcPct val="0"/>
              </a:spcBef>
              <a:spcAft>
                <a:spcPct val="0"/>
              </a:spcAft>
            </a:pPr>
            <a:r>
              <a:rPr lang="en-US" sz="1600">
                <a:solidFill>
                  <a:srgbClr val="000000"/>
                </a:solidFill>
                <a:latin typeface="Helvetica" charset="0"/>
                <a:cs typeface="Helvetica" charset="0"/>
              </a:rPr>
              <a:t>(level 1)</a:t>
            </a:r>
          </a:p>
        </p:txBody>
      </p:sp>
      <p:sp>
        <p:nvSpPr>
          <p:cNvPr id="40044" name="Oval 254"/>
          <p:cNvSpPr>
            <a:spLocks noChangeArrowheads="1"/>
          </p:cNvSpPr>
          <p:nvPr/>
        </p:nvSpPr>
        <p:spPr bwMode="auto">
          <a:xfrm>
            <a:off x="3657600" y="3886200"/>
            <a:ext cx="76200" cy="76200"/>
          </a:xfrm>
          <a:prstGeom prst="ellipse">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0045" name="Oval 255"/>
          <p:cNvSpPr>
            <a:spLocks noChangeArrowheads="1"/>
          </p:cNvSpPr>
          <p:nvPr/>
        </p:nvSpPr>
        <p:spPr bwMode="auto">
          <a:xfrm>
            <a:off x="3657600" y="3581400"/>
            <a:ext cx="76200" cy="76200"/>
          </a:xfrm>
          <a:prstGeom prst="ellipse">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0046" name="Oval 256"/>
          <p:cNvSpPr>
            <a:spLocks noChangeArrowheads="1"/>
          </p:cNvSpPr>
          <p:nvPr/>
        </p:nvSpPr>
        <p:spPr bwMode="auto">
          <a:xfrm>
            <a:off x="3657600" y="3200400"/>
            <a:ext cx="76200" cy="76200"/>
          </a:xfrm>
          <a:prstGeom prst="ellipse">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0047" name="Oval 257"/>
          <p:cNvSpPr>
            <a:spLocks noChangeArrowheads="1"/>
          </p:cNvSpPr>
          <p:nvPr/>
        </p:nvSpPr>
        <p:spPr bwMode="auto">
          <a:xfrm>
            <a:off x="3657600" y="2667000"/>
            <a:ext cx="76200" cy="76200"/>
          </a:xfrm>
          <a:prstGeom prst="ellipse">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261" name="Rectangle 260"/>
          <p:cNvSpPr>
            <a:spLocks noChangeArrowheads="1"/>
          </p:cNvSpPr>
          <p:nvPr/>
        </p:nvSpPr>
        <p:spPr bwMode="auto">
          <a:xfrm>
            <a:off x="-5943600" y="4114800"/>
            <a:ext cx="5943600" cy="12192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400">
                <a:solidFill>
                  <a:srgbClr val="000000"/>
                </a:solidFill>
                <a:latin typeface="Helvetica" charset="0"/>
                <a:ea typeface="ＭＳ Ｐゴシック" charset="0"/>
                <a:cs typeface="Helvetica" charset="0"/>
              </a:rPr>
              <a:t>In best case, total size of page tables ≈ number of pages </a:t>
            </a:r>
            <a:r>
              <a:rPr lang="en-US" sz="2400">
                <a:solidFill>
                  <a:srgbClr val="FF0000"/>
                </a:solidFill>
                <a:latin typeface="Helvetica" charset="0"/>
                <a:ea typeface="ＭＳ Ｐゴシック" charset="0"/>
                <a:cs typeface="Helvetica" charset="0"/>
              </a:rPr>
              <a:t>used</a:t>
            </a:r>
            <a:r>
              <a:rPr lang="en-US" sz="2400">
                <a:solidFill>
                  <a:srgbClr val="000000"/>
                </a:solidFill>
                <a:latin typeface="Helvetica" charset="0"/>
                <a:ea typeface="ＭＳ Ｐゴシック" charset="0"/>
                <a:cs typeface="Helvetica" charset="0"/>
              </a:rPr>
              <a:t> by program. But requires one additional memory access!</a:t>
            </a:r>
          </a:p>
        </p:txBody>
      </p:sp>
      <p:sp>
        <p:nvSpPr>
          <p:cNvPr id="157" name="Rectangle 156"/>
          <p:cNvSpPr/>
          <p:nvPr/>
        </p:nvSpPr>
        <p:spPr bwMode="auto">
          <a:xfrm>
            <a:off x="1219200" y="3048000"/>
            <a:ext cx="1295400" cy="152400"/>
          </a:xfrm>
          <a:prstGeom prst="rect">
            <a:avLst/>
          </a:prstGeom>
          <a:solidFill>
            <a:schemeClr val="accent6">
              <a:lumMod val="75000"/>
            </a:schemeClr>
          </a:solid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59" name="Rectangle 158"/>
          <p:cNvSpPr/>
          <p:nvPr/>
        </p:nvSpPr>
        <p:spPr bwMode="auto">
          <a:xfrm>
            <a:off x="3200400" y="3168650"/>
            <a:ext cx="838200" cy="152400"/>
          </a:xfrm>
          <a:prstGeom prst="rect">
            <a:avLst/>
          </a:prstGeom>
          <a:noFill/>
          <a:ln w="38100" cap="flat" cmpd="sng" algn="ctr">
            <a:solidFill>
              <a:schemeClr val="accent6">
                <a:lumMod val="75000"/>
              </a:schemeClr>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60" name="Rectangle 159"/>
          <p:cNvSpPr/>
          <p:nvPr/>
        </p:nvSpPr>
        <p:spPr bwMode="auto">
          <a:xfrm>
            <a:off x="4876800" y="2768600"/>
            <a:ext cx="914400" cy="152400"/>
          </a:xfrm>
          <a:prstGeom prst="rect">
            <a:avLst/>
          </a:prstGeom>
          <a:noFill/>
          <a:ln w="38100" cap="flat" cmpd="sng" algn="ctr">
            <a:solidFill>
              <a:schemeClr val="accent6">
                <a:lumMod val="75000"/>
              </a:schemeClr>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61" name="Rectangle 160"/>
          <p:cNvSpPr/>
          <p:nvPr/>
        </p:nvSpPr>
        <p:spPr bwMode="auto">
          <a:xfrm>
            <a:off x="6629400" y="3352800"/>
            <a:ext cx="1295400" cy="152400"/>
          </a:xfrm>
          <a:prstGeom prst="rect">
            <a:avLst/>
          </a:prstGeom>
          <a:solidFill>
            <a:schemeClr val="accent6">
              <a:lumMod val="75000"/>
            </a:schemeClr>
          </a:solid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Tree>
    <p:extLst>
      <p:ext uri="{BB962C8B-B14F-4D97-AF65-F5344CB8AC3E}">
        <p14:creationId xmlns:p14="http://schemas.microsoft.com/office/powerpoint/2010/main" val="25760036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00469E-6 8.32562E-7 L 0.84956 0.13321 " pathEditMode="relative" ptsTypes="AA">
                                      <p:cBhvr>
                                        <p:cTn id="6" dur="500" fill="hold"/>
                                        <p:tgtEl>
                                          <p:spTgt spid="26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1" name="TextBox 5"/>
          <p:cNvSpPr txBox="1">
            <a:spLocks noChangeArrowheads="1"/>
          </p:cNvSpPr>
          <p:nvPr/>
        </p:nvSpPr>
        <p:spPr bwMode="auto">
          <a:xfrm>
            <a:off x="152400" y="914400"/>
            <a:ext cx="1087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1111 1111</a:t>
            </a:r>
          </a:p>
        </p:txBody>
      </p:sp>
      <p:sp>
        <p:nvSpPr>
          <p:cNvPr id="40962" name="Rectangle 7"/>
          <p:cNvSpPr>
            <a:spLocks noChangeArrowheads="1"/>
          </p:cNvSpPr>
          <p:nvPr/>
        </p:nvSpPr>
        <p:spPr bwMode="auto">
          <a:xfrm>
            <a:off x="1219200" y="1066800"/>
            <a:ext cx="1295400" cy="6096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40963" name="Rectangle 8"/>
          <p:cNvSpPr>
            <a:spLocks noChangeArrowheads="1"/>
          </p:cNvSpPr>
          <p:nvPr/>
        </p:nvSpPr>
        <p:spPr bwMode="auto">
          <a:xfrm>
            <a:off x="1219200" y="30480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10" name="Rectangle 9"/>
          <p:cNvSpPr/>
          <p:nvPr/>
        </p:nvSpPr>
        <p:spPr bwMode="auto">
          <a:xfrm>
            <a:off x="1219200" y="53340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40965" name="Rectangle 11"/>
          <p:cNvSpPr>
            <a:spLocks noChangeArrowheads="1"/>
          </p:cNvSpPr>
          <p:nvPr/>
        </p:nvSpPr>
        <p:spPr bwMode="auto">
          <a:xfrm>
            <a:off x="1219200" y="41148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40966" name="Up Arrow 16"/>
          <p:cNvSpPr>
            <a:spLocks noChangeArrowheads="1"/>
          </p:cNvSpPr>
          <p:nvPr/>
        </p:nvSpPr>
        <p:spPr bwMode="auto">
          <a:xfrm flipH="1">
            <a:off x="1752600" y="27432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0967" name="Up Arrow 17"/>
          <p:cNvSpPr>
            <a:spLocks noChangeArrowheads="1"/>
          </p:cNvSpPr>
          <p:nvPr/>
        </p:nvSpPr>
        <p:spPr bwMode="auto">
          <a:xfrm flipH="1" flipV="1">
            <a:off x="1752600" y="16764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0968" name="Rectangle 87"/>
          <p:cNvSpPr>
            <a:spLocks noChangeArrowheads="1"/>
          </p:cNvSpPr>
          <p:nvPr/>
        </p:nvSpPr>
        <p:spPr bwMode="auto">
          <a:xfrm>
            <a:off x="12192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0969" name="TextBox 112"/>
          <p:cNvSpPr txBox="1">
            <a:spLocks noChangeArrowheads="1"/>
          </p:cNvSpPr>
          <p:nvPr/>
        </p:nvSpPr>
        <p:spPr bwMode="auto">
          <a:xfrm>
            <a:off x="709613" y="685800"/>
            <a:ext cx="2185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Virtual memory view</a:t>
            </a:r>
          </a:p>
        </p:txBody>
      </p:sp>
      <p:sp>
        <p:nvSpPr>
          <p:cNvPr id="40970" name="Rectangle 79"/>
          <p:cNvSpPr>
            <a:spLocks noChangeArrowheads="1"/>
          </p:cNvSpPr>
          <p:nvPr/>
        </p:nvSpPr>
        <p:spPr bwMode="auto">
          <a:xfrm>
            <a:off x="1219200" y="47244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0971" name="Rectangle 80"/>
          <p:cNvSpPr>
            <a:spLocks noChangeArrowheads="1"/>
          </p:cNvSpPr>
          <p:nvPr/>
        </p:nvSpPr>
        <p:spPr bwMode="auto">
          <a:xfrm>
            <a:off x="1219200" y="35052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0972" name="Rectangle 81"/>
          <p:cNvSpPr>
            <a:spLocks noChangeArrowheads="1"/>
          </p:cNvSpPr>
          <p:nvPr/>
        </p:nvSpPr>
        <p:spPr bwMode="auto">
          <a:xfrm>
            <a:off x="1219200" y="22860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0973" name="TextBox 101"/>
          <p:cNvSpPr txBox="1">
            <a:spLocks noChangeArrowheads="1"/>
          </p:cNvSpPr>
          <p:nvPr/>
        </p:nvSpPr>
        <p:spPr bwMode="auto">
          <a:xfrm>
            <a:off x="76200" y="56816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00</a:t>
            </a:r>
            <a:r>
              <a:rPr lang="en-US" sz="1600">
                <a:solidFill>
                  <a:srgbClr val="2A40E2"/>
                </a:solidFill>
                <a:latin typeface="Helvetica" charset="0"/>
                <a:cs typeface="Helvetica" charset="0"/>
              </a:rPr>
              <a:t>00 0000</a:t>
            </a:r>
          </a:p>
        </p:txBody>
      </p:sp>
      <p:sp>
        <p:nvSpPr>
          <p:cNvPr id="40974" name="TextBox 102"/>
          <p:cNvSpPr txBox="1">
            <a:spLocks noChangeArrowheads="1"/>
          </p:cNvSpPr>
          <p:nvPr/>
        </p:nvSpPr>
        <p:spPr bwMode="auto">
          <a:xfrm>
            <a:off x="76200" y="44958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01</a:t>
            </a:r>
            <a:r>
              <a:rPr lang="en-US" sz="1600">
                <a:solidFill>
                  <a:srgbClr val="2A40E2"/>
                </a:solidFill>
                <a:latin typeface="Helvetica" charset="0"/>
                <a:cs typeface="Helvetica" charset="0"/>
              </a:rPr>
              <a:t>00 0000</a:t>
            </a:r>
          </a:p>
        </p:txBody>
      </p:sp>
      <p:sp>
        <p:nvSpPr>
          <p:cNvPr id="40975" name="TextBox 103"/>
          <p:cNvSpPr txBox="1">
            <a:spLocks noChangeArrowheads="1"/>
          </p:cNvSpPr>
          <p:nvPr/>
        </p:nvSpPr>
        <p:spPr bwMode="auto">
          <a:xfrm>
            <a:off x="76200" y="32766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10</a:t>
            </a:r>
            <a:r>
              <a:rPr lang="en-US" sz="1600">
                <a:solidFill>
                  <a:srgbClr val="2A40E2"/>
                </a:solidFill>
                <a:latin typeface="Helvetica" charset="0"/>
                <a:cs typeface="Helvetica" charset="0"/>
              </a:rPr>
              <a:t>00 0000</a:t>
            </a:r>
          </a:p>
        </p:txBody>
      </p:sp>
      <p:sp>
        <p:nvSpPr>
          <p:cNvPr id="40976" name="TextBox 104"/>
          <p:cNvSpPr txBox="1">
            <a:spLocks noChangeArrowheads="1"/>
          </p:cNvSpPr>
          <p:nvPr/>
        </p:nvSpPr>
        <p:spPr bwMode="auto">
          <a:xfrm>
            <a:off x="87313" y="2024063"/>
            <a:ext cx="114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a:t>
            </a:r>
            <a:r>
              <a:rPr lang="en-US" sz="1600">
                <a:solidFill>
                  <a:srgbClr val="2A40E2"/>
                </a:solidFill>
                <a:latin typeface="Helvetica" charset="0"/>
                <a:cs typeface="Helvetica" charset="0"/>
              </a:rPr>
              <a:t>00 0000</a:t>
            </a:r>
          </a:p>
        </p:txBody>
      </p:sp>
      <p:sp>
        <p:nvSpPr>
          <p:cNvPr id="40977" name="TextBox 105"/>
          <p:cNvSpPr txBox="1">
            <a:spLocks noChangeArrowheads="1"/>
          </p:cNvSpPr>
          <p:nvPr/>
        </p:nvSpPr>
        <p:spPr bwMode="auto">
          <a:xfrm>
            <a:off x="87313" y="1414463"/>
            <a:ext cx="113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a:t>
            </a:r>
            <a:r>
              <a:rPr lang="en-US" sz="1600">
                <a:solidFill>
                  <a:srgbClr val="2A40E2"/>
                </a:solidFill>
                <a:latin typeface="Helvetica" charset="0"/>
                <a:cs typeface="Helvetica" charset="0"/>
              </a:rPr>
              <a:t>10 0000</a:t>
            </a:r>
          </a:p>
        </p:txBody>
      </p:sp>
      <p:sp>
        <p:nvSpPr>
          <p:cNvPr id="40978" name="Left Brace 53"/>
          <p:cNvSpPr>
            <a:spLocks/>
          </p:cNvSpPr>
          <p:nvPr/>
        </p:nvSpPr>
        <p:spPr bwMode="auto">
          <a:xfrm rot="5400000" flipH="1">
            <a:off x="164306" y="5922169"/>
            <a:ext cx="201613" cy="225425"/>
          </a:xfrm>
          <a:prstGeom prst="leftBrace">
            <a:avLst>
              <a:gd name="adj1" fmla="val 8344"/>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0979" name="TextBox 55"/>
          <p:cNvSpPr txBox="1">
            <a:spLocks noChangeArrowheads="1"/>
          </p:cNvSpPr>
          <p:nvPr/>
        </p:nvSpPr>
        <p:spPr bwMode="auto">
          <a:xfrm>
            <a:off x="-76200" y="6062663"/>
            <a:ext cx="687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b="0">
                <a:solidFill>
                  <a:srgbClr val="FF0000"/>
                </a:solidFill>
                <a:latin typeface="Helvetica" charset="0"/>
                <a:cs typeface="Helvetica" charset="0"/>
              </a:rPr>
              <a:t>seg #</a:t>
            </a:r>
          </a:p>
        </p:txBody>
      </p:sp>
      <p:sp>
        <p:nvSpPr>
          <p:cNvPr id="40980" name="TextBox 56"/>
          <p:cNvSpPr txBox="1">
            <a:spLocks noChangeArrowheads="1"/>
          </p:cNvSpPr>
          <p:nvPr/>
        </p:nvSpPr>
        <p:spPr bwMode="auto">
          <a:xfrm>
            <a:off x="533400" y="6062663"/>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FF"/>
                </a:solidFill>
                <a:latin typeface="Helvetica" charset="0"/>
                <a:cs typeface="Helvetica" charset="0"/>
              </a:rPr>
              <a:t>offset</a:t>
            </a:r>
          </a:p>
        </p:txBody>
      </p:sp>
      <p:sp>
        <p:nvSpPr>
          <p:cNvPr id="40981" name="Left Brace 57"/>
          <p:cNvSpPr>
            <a:spLocks/>
          </p:cNvSpPr>
          <p:nvPr/>
        </p:nvSpPr>
        <p:spPr bwMode="auto">
          <a:xfrm rot="5400000" flipH="1">
            <a:off x="662781" y="5664994"/>
            <a:ext cx="201613" cy="758825"/>
          </a:xfrm>
          <a:prstGeom prst="leftBrace">
            <a:avLst>
              <a:gd name="adj1" fmla="val 8329"/>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aphicFrame>
        <p:nvGraphicFramePr>
          <p:cNvPr id="49" name="Table 48"/>
          <p:cNvGraphicFramePr>
            <a:graphicFrameLocks noGrp="1"/>
          </p:cNvGraphicFramePr>
          <p:nvPr/>
        </p:nvGraphicFramePr>
        <p:xfrm>
          <a:off x="2743200" y="2447925"/>
          <a:ext cx="2590800" cy="1955824"/>
        </p:xfrm>
        <a:graphic>
          <a:graphicData uri="http://schemas.openxmlformats.org/drawingml/2006/table">
            <a:tbl>
              <a:tblPr/>
              <a:tblGrid>
                <a:gridCol w="677979"/>
                <a:gridCol w="1150821"/>
                <a:gridCol w="762000"/>
              </a:tblGrid>
              <a:tr h="57903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Seg #</a:t>
                      </a: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Helvetica" charset="0"/>
                          <a:ea typeface="ＭＳ Ｐゴシック" charset="0"/>
                          <a:cs typeface="Helvetica" charset="0"/>
                        </a:rPr>
                        <a:t>base</a:t>
                      </a: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Helvetica" charset="0"/>
                          <a:ea typeface="ＭＳ Ｐゴシック" charset="0"/>
                          <a:cs typeface="Helvetica" charset="0"/>
                        </a:rPr>
                        <a:t>limit</a:t>
                      </a: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3519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00</a:t>
                      </a: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charset="0"/>
                          <a:ea typeface="ＭＳ Ｐゴシック" charset="0"/>
                          <a:cs typeface="Helvetica" charset="0"/>
                        </a:rPr>
                        <a:t>0000 0000</a:t>
                      </a:r>
                      <a:endParaRPr kumimoji="0" lang="en-US" sz="1600" b="1" i="0" u="none" strike="noStrike" cap="none" normalizeH="0" baseline="0" dirty="0">
                        <a:ln>
                          <a:noFill/>
                        </a:ln>
                        <a:solidFill>
                          <a:srgbClr val="000000"/>
                        </a:solidFill>
                        <a:effectLst/>
                        <a:latin typeface="Helvetica" charset="0"/>
                        <a:ea typeface="ＭＳ Ｐゴシック" charset="0"/>
                        <a:cs typeface="Helvetica" charset="0"/>
                      </a:endParaRP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charset="0"/>
                          <a:ea typeface="ＭＳ Ｐゴシック" charset="0"/>
                          <a:cs typeface="Helvetica" charset="0"/>
                        </a:rPr>
                        <a:t>4</a:t>
                      </a:r>
                      <a:endParaRPr kumimoji="0" lang="en-US" sz="1600" b="1" i="0" u="none" strike="noStrike" cap="none" normalizeH="0" baseline="0" dirty="0">
                        <a:ln>
                          <a:noFill/>
                        </a:ln>
                        <a:solidFill>
                          <a:srgbClr val="000000"/>
                        </a:solidFill>
                        <a:effectLst/>
                        <a:latin typeface="Helvetica" charset="0"/>
                        <a:ea typeface="ＭＳ Ｐゴシック" charset="0"/>
                        <a:cs typeface="Helvetica" charset="0"/>
                      </a:endParaRP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33519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01</a:t>
                      </a: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charset="0"/>
                          <a:ea typeface="ＭＳ Ｐゴシック" charset="0"/>
                          <a:cs typeface="Helvetica" charset="0"/>
                        </a:rPr>
                        <a:t>0000 1000</a:t>
                      </a:r>
                      <a:endParaRPr kumimoji="0" lang="en-US" sz="1600" b="1" i="0" u="none" strike="noStrike" cap="none" normalizeH="0" baseline="0" dirty="0">
                        <a:ln>
                          <a:noFill/>
                        </a:ln>
                        <a:solidFill>
                          <a:srgbClr val="000000"/>
                        </a:solidFill>
                        <a:effectLst/>
                        <a:latin typeface="Helvetica" charset="0"/>
                        <a:ea typeface="ＭＳ Ｐゴシック" charset="0"/>
                        <a:cs typeface="Helvetica" charset="0"/>
                      </a:endParaRP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charset="0"/>
                          <a:ea typeface="ＭＳ Ｐゴシック" charset="0"/>
                          <a:cs typeface="Helvetica" charset="0"/>
                        </a:rPr>
                        <a:t>4</a:t>
                      </a:r>
                      <a:endParaRPr kumimoji="0" lang="en-US" sz="1600" b="1" i="0" u="none" strike="noStrike" cap="none" normalizeH="0" baseline="0" dirty="0">
                        <a:ln>
                          <a:noFill/>
                        </a:ln>
                        <a:solidFill>
                          <a:srgbClr val="000000"/>
                        </a:solidFill>
                        <a:effectLst/>
                        <a:latin typeface="Helvetica" charset="0"/>
                        <a:ea typeface="ＭＳ Ｐゴシック" charset="0"/>
                        <a:cs typeface="Helvetica" charset="0"/>
                      </a:endParaRP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3519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10</a:t>
                      </a: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charset="0"/>
                          <a:ea typeface="ＭＳ Ｐゴシック" charset="0"/>
                          <a:cs typeface="Helvetica" charset="0"/>
                        </a:rPr>
                        <a:t>1110 2000</a:t>
                      </a:r>
                      <a:endParaRPr kumimoji="0" lang="en-US" sz="1600" b="1" i="0" u="none" strike="noStrike" cap="none" normalizeH="0" baseline="0" dirty="0">
                        <a:ln>
                          <a:noFill/>
                        </a:ln>
                        <a:solidFill>
                          <a:srgbClr val="000000"/>
                        </a:solidFill>
                        <a:effectLst/>
                        <a:latin typeface="Helvetica" charset="0"/>
                        <a:ea typeface="ＭＳ Ｐゴシック" charset="0"/>
                        <a:cs typeface="Helvetica" charset="0"/>
                      </a:endParaRP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charset="0"/>
                          <a:ea typeface="ＭＳ Ｐゴシック" charset="0"/>
                          <a:cs typeface="Helvetica" charset="0"/>
                        </a:rPr>
                        <a:t>3</a:t>
                      </a:r>
                      <a:endParaRPr kumimoji="0" lang="en-US" sz="1600" b="1" i="0" u="none" strike="noStrike" cap="none" normalizeH="0" baseline="0" dirty="0">
                        <a:ln>
                          <a:noFill/>
                        </a:ln>
                        <a:solidFill>
                          <a:srgbClr val="000000"/>
                        </a:solidFill>
                        <a:effectLst/>
                        <a:latin typeface="Helvetica" charset="0"/>
                        <a:ea typeface="ＭＳ Ｐゴシック" charset="0"/>
                        <a:cs typeface="Helvetica" charset="0"/>
                      </a:endParaRP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3711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11</a:t>
                      </a: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charset="0"/>
                          <a:ea typeface="ＭＳ Ｐゴシック" charset="0"/>
                          <a:cs typeface="Helvetica" charset="0"/>
                        </a:rPr>
                        <a:t>1110 3000</a:t>
                      </a:r>
                      <a:endParaRPr kumimoji="0" lang="en-US" sz="1600" b="1" i="0" u="none" strike="noStrike" cap="none" normalizeH="0" baseline="0" dirty="0">
                        <a:ln>
                          <a:noFill/>
                        </a:ln>
                        <a:solidFill>
                          <a:srgbClr val="000000"/>
                        </a:solidFill>
                        <a:effectLst/>
                        <a:latin typeface="Helvetica" charset="0"/>
                        <a:ea typeface="ＭＳ Ｐゴシック" charset="0"/>
                        <a:cs typeface="Helvetica" charset="0"/>
                      </a:endParaRP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charset="0"/>
                          <a:ea typeface="ＭＳ Ｐゴシック" charset="0"/>
                          <a:cs typeface="Helvetica" charset="0"/>
                        </a:rPr>
                        <a:t>4</a:t>
                      </a:r>
                      <a:endParaRPr kumimoji="0" lang="en-US" sz="1600" b="1" i="0" u="none" strike="noStrike" cap="none" normalizeH="0" baseline="0" dirty="0">
                        <a:ln>
                          <a:noFill/>
                        </a:ln>
                        <a:solidFill>
                          <a:srgbClr val="000000"/>
                        </a:solidFill>
                        <a:effectLst/>
                        <a:latin typeface="Helvetica" charset="0"/>
                        <a:ea typeface="ＭＳ Ｐゴシック" charset="0"/>
                        <a:cs typeface="Helvetica" charset="0"/>
                      </a:endParaRP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41008" name="Rectangle 135"/>
          <p:cNvSpPr>
            <a:spLocks noChangeArrowheads="1"/>
          </p:cNvSpPr>
          <p:nvPr/>
        </p:nvSpPr>
        <p:spPr bwMode="auto">
          <a:xfrm>
            <a:off x="7239000" y="22860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41009" name="TextBox 27"/>
          <p:cNvSpPr txBox="1">
            <a:spLocks noChangeArrowheads="1"/>
          </p:cNvSpPr>
          <p:nvPr/>
        </p:nvSpPr>
        <p:spPr bwMode="auto">
          <a:xfrm>
            <a:off x="7070725" y="533400"/>
            <a:ext cx="1878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Physical memory </a:t>
            </a:r>
          </a:p>
          <a:p>
            <a:pPr defTabSz="914400" eaLnBrk="1" fontAlgn="base" hangingPunct="1">
              <a:spcBef>
                <a:spcPct val="0"/>
              </a:spcBef>
              <a:spcAft>
                <a:spcPct val="0"/>
              </a:spcAft>
            </a:pPr>
            <a:r>
              <a:rPr lang="en-US" sz="1600">
                <a:solidFill>
                  <a:srgbClr val="000000"/>
                </a:solidFill>
                <a:latin typeface="Helvetica" charset="0"/>
                <a:cs typeface="Helvetica" charset="0"/>
              </a:rPr>
              <a:t>view</a:t>
            </a:r>
          </a:p>
        </p:txBody>
      </p:sp>
      <p:sp>
        <p:nvSpPr>
          <p:cNvPr id="41010" name="Rectangle 28"/>
          <p:cNvSpPr>
            <a:spLocks noChangeArrowheads="1"/>
          </p:cNvSpPr>
          <p:nvPr/>
        </p:nvSpPr>
        <p:spPr bwMode="auto">
          <a:xfrm>
            <a:off x="72390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1011" name="Rectangle 29"/>
          <p:cNvSpPr>
            <a:spLocks noChangeArrowheads="1"/>
          </p:cNvSpPr>
          <p:nvPr/>
        </p:nvSpPr>
        <p:spPr bwMode="auto">
          <a:xfrm>
            <a:off x="7239000" y="38100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54" name="Rectangle 53"/>
          <p:cNvSpPr/>
          <p:nvPr/>
        </p:nvSpPr>
        <p:spPr bwMode="auto">
          <a:xfrm>
            <a:off x="7239000" y="50292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55" name="Rectangle 54"/>
          <p:cNvSpPr/>
          <p:nvPr/>
        </p:nvSpPr>
        <p:spPr bwMode="auto">
          <a:xfrm>
            <a:off x="7239000" y="1066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PT 2</a:t>
            </a:r>
          </a:p>
        </p:txBody>
      </p:sp>
      <p:sp>
        <p:nvSpPr>
          <p:cNvPr id="56" name="Rectangle 55"/>
          <p:cNvSpPr/>
          <p:nvPr/>
        </p:nvSpPr>
        <p:spPr bwMode="auto">
          <a:xfrm>
            <a:off x="7239000" y="5638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PT 2</a:t>
            </a:r>
          </a:p>
        </p:txBody>
      </p:sp>
      <p:sp>
        <p:nvSpPr>
          <p:cNvPr id="57" name="Rectangle 56"/>
          <p:cNvSpPr/>
          <p:nvPr/>
        </p:nvSpPr>
        <p:spPr bwMode="auto">
          <a:xfrm>
            <a:off x="7239000" y="44196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1016" name="Rectangle 35"/>
          <p:cNvSpPr>
            <a:spLocks noChangeArrowheads="1"/>
          </p:cNvSpPr>
          <p:nvPr/>
        </p:nvSpPr>
        <p:spPr bwMode="auto">
          <a:xfrm>
            <a:off x="7239000" y="33528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59" name="Rectangle 58"/>
          <p:cNvSpPr/>
          <p:nvPr/>
        </p:nvSpPr>
        <p:spPr bwMode="auto">
          <a:xfrm>
            <a:off x="7239000" y="27432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1018" name="Rectangle 39"/>
          <p:cNvSpPr>
            <a:spLocks noChangeArrowheads="1"/>
          </p:cNvSpPr>
          <p:nvPr/>
        </p:nvSpPr>
        <p:spPr bwMode="auto">
          <a:xfrm>
            <a:off x="7239000" y="13716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61" name="Rectangle 60"/>
          <p:cNvSpPr/>
          <p:nvPr/>
        </p:nvSpPr>
        <p:spPr bwMode="auto">
          <a:xfrm>
            <a:off x="7239000" y="1828800"/>
            <a:ext cx="1295400" cy="4572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3" name="Rectangle 62"/>
          <p:cNvSpPr/>
          <p:nvPr/>
        </p:nvSpPr>
        <p:spPr bwMode="auto">
          <a:xfrm>
            <a:off x="7239000"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4" name="Rectangle 63"/>
          <p:cNvSpPr/>
          <p:nvPr/>
        </p:nvSpPr>
        <p:spPr bwMode="auto">
          <a:xfrm>
            <a:off x="7239000"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AE00">
                  <a:lumMod val="60000"/>
                  <a:lumOff val="40000"/>
                </a:srgbClr>
              </a:solidFill>
              <a:latin typeface="Helvetica"/>
              <a:ea typeface="ＭＳ Ｐゴシック" charset="-128"/>
              <a:cs typeface="Helvetica"/>
            </a:endParaRPr>
          </a:p>
        </p:txBody>
      </p:sp>
      <p:sp>
        <p:nvSpPr>
          <p:cNvPr id="65" name="Rectangle 64"/>
          <p:cNvSpPr/>
          <p:nvPr/>
        </p:nvSpPr>
        <p:spPr bwMode="auto">
          <a:xfrm>
            <a:off x="7239000"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6" name="Rectangle 65"/>
          <p:cNvSpPr/>
          <p:nvPr/>
        </p:nvSpPr>
        <p:spPr bwMode="auto">
          <a:xfrm>
            <a:off x="7239000"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7" name="Rectangle 66"/>
          <p:cNvSpPr/>
          <p:nvPr/>
        </p:nvSpPr>
        <p:spPr bwMode="auto">
          <a:xfrm>
            <a:off x="7239000"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9" name="Rectangle 68"/>
          <p:cNvSpPr/>
          <p:nvPr/>
        </p:nvSpPr>
        <p:spPr bwMode="auto">
          <a:xfrm>
            <a:off x="7239000"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0" name="Rectangle 69"/>
          <p:cNvSpPr/>
          <p:nvPr/>
        </p:nvSpPr>
        <p:spPr bwMode="auto">
          <a:xfrm>
            <a:off x="7239000"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1" name="Rectangle 70"/>
          <p:cNvSpPr/>
          <p:nvPr/>
        </p:nvSpPr>
        <p:spPr bwMode="auto">
          <a:xfrm>
            <a:off x="7239000"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2" name="Rectangle 71"/>
          <p:cNvSpPr/>
          <p:nvPr/>
        </p:nvSpPr>
        <p:spPr bwMode="auto">
          <a:xfrm>
            <a:off x="7239000"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3" name="Rectangle 72"/>
          <p:cNvSpPr/>
          <p:nvPr/>
        </p:nvSpPr>
        <p:spPr bwMode="auto">
          <a:xfrm>
            <a:off x="7239000"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5" name="Rectangle 74"/>
          <p:cNvSpPr/>
          <p:nvPr/>
        </p:nvSpPr>
        <p:spPr bwMode="auto">
          <a:xfrm>
            <a:off x="7239000"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6" name="Rectangle 75"/>
          <p:cNvSpPr/>
          <p:nvPr/>
        </p:nvSpPr>
        <p:spPr bwMode="auto">
          <a:xfrm>
            <a:off x="7239000"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8" name="Rectangle 77"/>
          <p:cNvSpPr/>
          <p:nvPr/>
        </p:nvSpPr>
        <p:spPr bwMode="auto">
          <a:xfrm>
            <a:off x="7239000"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9" name="Rectangle 78"/>
          <p:cNvSpPr/>
          <p:nvPr/>
        </p:nvSpPr>
        <p:spPr bwMode="auto">
          <a:xfrm>
            <a:off x="7239000"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0" name="Rectangle 79"/>
          <p:cNvSpPr/>
          <p:nvPr/>
        </p:nvSpPr>
        <p:spPr bwMode="auto">
          <a:xfrm>
            <a:off x="7239000"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1" name="Rectangle 80"/>
          <p:cNvSpPr/>
          <p:nvPr/>
        </p:nvSpPr>
        <p:spPr bwMode="auto">
          <a:xfrm>
            <a:off x="7239000"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2" name="Rectangle 81"/>
          <p:cNvSpPr/>
          <p:nvPr/>
        </p:nvSpPr>
        <p:spPr bwMode="auto">
          <a:xfrm>
            <a:off x="7239000"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4" name="Rectangle 83"/>
          <p:cNvSpPr/>
          <p:nvPr/>
        </p:nvSpPr>
        <p:spPr bwMode="auto">
          <a:xfrm>
            <a:off x="7239000"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6" name="Rectangle 85"/>
          <p:cNvSpPr/>
          <p:nvPr/>
        </p:nvSpPr>
        <p:spPr bwMode="auto">
          <a:xfrm>
            <a:off x="7239000"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7" name="Rectangle 86"/>
          <p:cNvSpPr/>
          <p:nvPr/>
        </p:nvSpPr>
        <p:spPr bwMode="auto">
          <a:xfrm>
            <a:off x="7239000"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8" name="Rectangle 87"/>
          <p:cNvSpPr/>
          <p:nvPr/>
        </p:nvSpPr>
        <p:spPr bwMode="auto">
          <a:xfrm>
            <a:off x="7239000"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9" name="Rectangle 88"/>
          <p:cNvSpPr/>
          <p:nvPr/>
        </p:nvSpPr>
        <p:spPr bwMode="auto">
          <a:xfrm>
            <a:off x="7239000"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0" name="Rectangle 89"/>
          <p:cNvSpPr/>
          <p:nvPr/>
        </p:nvSpPr>
        <p:spPr bwMode="auto">
          <a:xfrm>
            <a:off x="7239000"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1" name="Rectangle 90"/>
          <p:cNvSpPr/>
          <p:nvPr/>
        </p:nvSpPr>
        <p:spPr bwMode="auto">
          <a:xfrm>
            <a:off x="7239000"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2" name="Rectangle 91"/>
          <p:cNvSpPr/>
          <p:nvPr/>
        </p:nvSpPr>
        <p:spPr bwMode="auto">
          <a:xfrm>
            <a:off x="7239000"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3" name="Rectangle 92"/>
          <p:cNvSpPr/>
          <p:nvPr/>
        </p:nvSpPr>
        <p:spPr bwMode="auto">
          <a:xfrm>
            <a:off x="7239000"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4" name="Rectangle 93"/>
          <p:cNvSpPr/>
          <p:nvPr/>
        </p:nvSpPr>
        <p:spPr bwMode="auto">
          <a:xfrm>
            <a:off x="7239000"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5" name="Rectangle 94"/>
          <p:cNvSpPr/>
          <p:nvPr/>
        </p:nvSpPr>
        <p:spPr bwMode="auto">
          <a:xfrm>
            <a:off x="7239000"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6" name="Rectangle 95"/>
          <p:cNvSpPr/>
          <p:nvPr/>
        </p:nvSpPr>
        <p:spPr bwMode="auto">
          <a:xfrm>
            <a:off x="7239000"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7" name="Rectangle 96"/>
          <p:cNvSpPr/>
          <p:nvPr/>
        </p:nvSpPr>
        <p:spPr bwMode="auto">
          <a:xfrm>
            <a:off x="7239000"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8" name="Rectangle 97"/>
          <p:cNvSpPr/>
          <p:nvPr/>
        </p:nvSpPr>
        <p:spPr bwMode="auto">
          <a:xfrm>
            <a:off x="7239000"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9" name="Rectangle 98"/>
          <p:cNvSpPr/>
          <p:nvPr/>
        </p:nvSpPr>
        <p:spPr bwMode="auto">
          <a:xfrm>
            <a:off x="7239000"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1052" name="TextBox 168"/>
          <p:cNvSpPr txBox="1">
            <a:spLocks noChangeArrowheads="1"/>
          </p:cNvSpPr>
          <p:nvPr/>
        </p:nvSpPr>
        <p:spPr bwMode="auto">
          <a:xfrm>
            <a:off x="8523288" y="56816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0000 0000</a:t>
            </a:r>
          </a:p>
        </p:txBody>
      </p:sp>
      <p:sp>
        <p:nvSpPr>
          <p:cNvPr id="41053" name="TextBox 169"/>
          <p:cNvSpPr txBox="1">
            <a:spLocks noChangeArrowheads="1"/>
          </p:cNvSpPr>
          <p:nvPr/>
        </p:nvSpPr>
        <p:spPr bwMode="auto">
          <a:xfrm>
            <a:off x="8523288" y="53768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0001 0000</a:t>
            </a:r>
          </a:p>
        </p:txBody>
      </p:sp>
      <p:sp>
        <p:nvSpPr>
          <p:cNvPr id="41054" name="TextBox 170"/>
          <p:cNvSpPr txBox="1">
            <a:spLocks noChangeArrowheads="1"/>
          </p:cNvSpPr>
          <p:nvPr/>
        </p:nvSpPr>
        <p:spPr bwMode="auto">
          <a:xfrm>
            <a:off x="8534400" y="4114800"/>
            <a:ext cx="1039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0101 000</a:t>
            </a:r>
          </a:p>
        </p:txBody>
      </p:sp>
      <p:sp>
        <p:nvSpPr>
          <p:cNvPr id="41055" name="TextBox 171"/>
          <p:cNvSpPr txBox="1">
            <a:spLocks noChangeArrowheads="1"/>
          </p:cNvSpPr>
          <p:nvPr/>
        </p:nvSpPr>
        <p:spPr bwMode="auto">
          <a:xfrm>
            <a:off x="8556625" y="3548063"/>
            <a:ext cx="1017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0111 000</a:t>
            </a:r>
          </a:p>
        </p:txBody>
      </p:sp>
      <p:sp>
        <p:nvSpPr>
          <p:cNvPr id="41056" name="TextBox 172"/>
          <p:cNvSpPr txBox="1">
            <a:spLocks noChangeArrowheads="1"/>
          </p:cNvSpPr>
          <p:nvPr/>
        </p:nvSpPr>
        <p:spPr bwMode="auto">
          <a:xfrm>
            <a:off x="8621713" y="1414463"/>
            <a:ext cx="113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1110 0000</a:t>
            </a:r>
          </a:p>
        </p:txBody>
      </p:sp>
      <p:sp>
        <p:nvSpPr>
          <p:cNvPr id="41057" name="TextBox 184"/>
          <p:cNvSpPr txBox="1">
            <a:spLocks noChangeArrowheads="1"/>
          </p:cNvSpPr>
          <p:nvPr/>
        </p:nvSpPr>
        <p:spPr bwMode="auto">
          <a:xfrm>
            <a:off x="5486400" y="13033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8000"/>
                </a:solidFill>
                <a:latin typeface="Helvetica" charset="0"/>
                <a:cs typeface="Helvetica" charset="0"/>
              </a:rPr>
              <a:t>11</a:t>
            </a:r>
            <a:r>
              <a:rPr lang="en-US" sz="1200">
                <a:solidFill>
                  <a:srgbClr val="000000"/>
                </a:solidFill>
                <a:latin typeface="Helvetica" charset="0"/>
                <a:cs typeface="Helvetica" charset="0"/>
              </a:rPr>
              <a:t>   11101    </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10</a:t>
            </a:r>
            <a:r>
              <a:rPr lang="en-US" sz="1200">
                <a:solidFill>
                  <a:srgbClr val="000000"/>
                </a:solidFill>
                <a:latin typeface="Helvetica" charset="0"/>
                <a:cs typeface="Helvetica" charset="0"/>
              </a:rPr>
              <a:t>   11100</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01</a:t>
            </a:r>
            <a:r>
              <a:rPr lang="en-US" sz="1200">
                <a:solidFill>
                  <a:srgbClr val="000000"/>
                </a:solidFill>
                <a:latin typeface="Helvetica" charset="0"/>
                <a:cs typeface="Helvetica" charset="0"/>
              </a:rPr>
              <a:t>   10111</a:t>
            </a:r>
          </a:p>
          <a:p>
            <a:pPr defTabSz="914400" eaLnBrk="1" fontAlgn="base" hangingPunct="1">
              <a:spcBef>
                <a:spcPct val="0"/>
              </a:spcBef>
              <a:spcAft>
                <a:spcPct val="0"/>
              </a:spcAft>
            </a:pPr>
            <a:r>
              <a:rPr lang="en-US" sz="1200">
                <a:solidFill>
                  <a:srgbClr val="008000"/>
                </a:solidFill>
                <a:latin typeface="Helvetica" charset="0"/>
                <a:cs typeface="Helvetica" charset="0"/>
              </a:rPr>
              <a:t>00</a:t>
            </a:r>
            <a:r>
              <a:rPr lang="en-US" sz="1200">
                <a:solidFill>
                  <a:srgbClr val="000000"/>
                </a:solidFill>
                <a:latin typeface="Helvetica" charset="0"/>
                <a:cs typeface="Helvetica" charset="0"/>
              </a:rPr>
              <a:t>   10110</a:t>
            </a:r>
          </a:p>
        </p:txBody>
      </p:sp>
      <p:sp>
        <p:nvSpPr>
          <p:cNvPr id="41058" name="Rectangle 185"/>
          <p:cNvSpPr>
            <a:spLocks noChangeArrowheads="1"/>
          </p:cNvSpPr>
          <p:nvPr/>
        </p:nvSpPr>
        <p:spPr bwMode="auto">
          <a:xfrm>
            <a:off x="5791200" y="1295400"/>
            <a:ext cx="609600" cy="8382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1059" name="TextBox 190"/>
          <p:cNvSpPr txBox="1">
            <a:spLocks noChangeArrowheads="1"/>
          </p:cNvSpPr>
          <p:nvPr/>
        </p:nvSpPr>
        <p:spPr bwMode="auto">
          <a:xfrm>
            <a:off x="5486400" y="38179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8000"/>
                </a:solidFill>
                <a:latin typeface="Helvetica" charset="0"/>
                <a:cs typeface="Helvetica" charset="0"/>
              </a:rPr>
              <a:t>11</a:t>
            </a:r>
            <a:r>
              <a:rPr lang="en-US" sz="1200">
                <a:solidFill>
                  <a:srgbClr val="000000"/>
                </a:solidFill>
                <a:latin typeface="Helvetica" charset="0"/>
                <a:cs typeface="Helvetica" charset="0"/>
              </a:rPr>
              <a:t>   01101    </a:t>
            </a:r>
          </a:p>
          <a:p>
            <a:pPr defTabSz="914400" eaLnBrk="1" fontAlgn="base" hangingPunct="1">
              <a:spcBef>
                <a:spcPct val="0"/>
              </a:spcBef>
              <a:spcAft>
                <a:spcPct val="0"/>
              </a:spcAft>
            </a:pPr>
            <a:r>
              <a:rPr lang="en-US" sz="1200">
                <a:solidFill>
                  <a:srgbClr val="008000"/>
                </a:solidFill>
                <a:latin typeface="Helvetica" charset="0"/>
                <a:cs typeface="Helvetica" charset="0"/>
              </a:rPr>
              <a:t>10</a:t>
            </a:r>
            <a:r>
              <a:rPr lang="en-US" sz="1200">
                <a:solidFill>
                  <a:srgbClr val="000000"/>
                </a:solidFill>
                <a:latin typeface="Helvetica" charset="0"/>
                <a:cs typeface="Helvetica" charset="0"/>
              </a:rPr>
              <a:t>   01100</a:t>
            </a:r>
          </a:p>
          <a:p>
            <a:pPr defTabSz="914400" eaLnBrk="1" fontAlgn="base" hangingPunct="1">
              <a:spcBef>
                <a:spcPct val="0"/>
              </a:spcBef>
              <a:spcAft>
                <a:spcPct val="0"/>
              </a:spcAft>
            </a:pPr>
            <a:r>
              <a:rPr lang="en-US" sz="1200">
                <a:solidFill>
                  <a:srgbClr val="008000"/>
                </a:solidFill>
                <a:latin typeface="Helvetica" charset="0"/>
                <a:cs typeface="Helvetica" charset="0"/>
              </a:rPr>
              <a:t>01</a:t>
            </a:r>
            <a:r>
              <a:rPr lang="en-US" sz="1200">
                <a:solidFill>
                  <a:srgbClr val="000000"/>
                </a:solidFill>
                <a:latin typeface="Helvetica" charset="0"/>
                <a:cs typeface="Helvetica" charset="0"/>
              </a:rPr>
              <a:t>   01011</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00</a:t>
            </a:r>
            <a:r>
              <a:rPr lang="en-US" sz="1200">
                <a:solidFill>
                  <a:srgbClr val="000000"/>
                </a:solidFill>
                <a:latin typeface="Helvetica" charset="0"/>
                <a:cs typeface="Helvetica" charset="0"/>
              </a:rPr>
              <a:t>   01010</a:t>
            </a:r>
          </a:p>
        </p:txBody>
      </p:sp>
      <p:sp>
        <p:nvSpPr>
          <p:cNvPr id="41060" name="Rectangle 191"/>
          <p:cNvSpPr>
            <a:spLocks noChangeArrowheads="1"/>
          </p:cNvSpPr>
          <p:nvPr/>
        </p:nvSpPr>
        <p:spPr bwMode="auto">
          <a:xfrm>
            <a:off x="5791200" y="3810000"/>
            <a:ext cx="609600" cy="8382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1061" name="TextBox 193"/>
          <p:cNvSpPr txBox="1">
            <a:spLocks noChangeArrowheads="1"/>
          </p:cNvSpPr>
          <p:nvPr/>
        </p:nvSpPr>
        <p:spPr bwMode="auto">
          <a:xfrm>
            <a:off x="5486400" y="49609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8000"/>
                </a:solidFill>
                <a:latin typeface="Helvetica" charset="0"/>
                <a:cs typeface="Helvetica" charset="0"/>
              </a:rPr>
              <a:t>11</a:t>
            </a:r>
            <a:r>
              <a:rPr lang="en-US" sz="1200">
                <a:solidFill>
                  <a:srgbClr val="000000"/>
                </a:solidFill>
                <a:latin typeface="Helvetica" charset="0"/>
                <a:cs typeface="Helvetica" charset="0"/>
              </a:rPr>
              <a:t>   00101    </a:t>
            </a:r>
          </a:p>
          <a:p>
            <a:pPr defTabSz="914400" eaLnBrk="1" fontAlgn="base" hangingPunct="1">
              <a:spcBef>
                <a:spcPct val="0"/>
              </a:spcBef>
              <a:spcAft>
                <a:spcPct val="0"/>
              </a:spcAft>
            </a:pPr>
            <a:r>
              <a:rPr lang="en-US" sz="1200">
                <a:solidFill>
                  <a:srgbClr val="008000"/>
                </a:solidFill>
                <a:latin typeface="Helvetica" charset="0"/>
                <a:cs typeface="Helvetica" charset="0"/>
              </a:rPr>
              <a:t>10</a:t>
            </a:r>
            <a:r>
              <a:rPr lang="en-US" sz="1200">
                <a:solidFill>
                  <a:srgbClr val="000000"/>
                </a:solidFill>
                <a:latin typeface="Helvetica" charset="0"/>
                <a:cs typeface="Helvetica" charset="0"/>
              </a:rPr>
              <a:t>   00100</a:t>
            </a:r>
          </a:p>
          <a:p>
            <a:pPr defTabSz="914400" eaLnBrk="1" fontAlgn="base" hangingPunct="1">
              <a:spcBef>
                <a:spcPct val="0"/>
              </a:spcBef>
              <a:spcAft>
                <a:spcPct val="0"/>
              </a:spcAft>
            </a:pPr>
            <a:r>
              <a:rPr lang="en-US" sz="1200">
                <a:solidFill>
                  <a:srgbClr val="008000"/>
                </a:solidFill>
                <a:latin typeface="Helvetica" charset="0"/>
                <a:cs typeface="Helvetica" charset="0"/>
              </a:rPr>
              <a:t>01</a:t>
            </a:r>
            <a:r>
              <a:rPr lang="en-US" sz="1200">
                <a:solidFill>
                  <a:srgbClr val="000000"/>
                </a:solidFill>
                <a:latin typeface="Helvetica" charset="0"/>
                <a:cs typeface="Helvetica" charset="0"/>
              </a:rPr>
              <a:t>   00011</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00</a:t>
            </a:r>
            <a:r>
              <a:rPr lang="en-US" sz="1200">
                <a:solidFill>
                  <a:srgbClr val="000000"/>
                </a:solidFill>
                <a:latin typeface="Helvetica" charset="0"/>
                <a:cs typeface="Helvetica" charset="0"/>
              </a:rPr>
              <a:t>   00010</a:t>
            </a:r>
          </a:p>
        </p:txBody>
      </p:sp>
      <p:sp>
        <p:nvSpPr>
          <p:cNvPr id="41062" name="Rectangle 194"/>
          <p:cNvSpPr>
            <a:spLocks noChangeArrowheads="1"/>
          </p:cNvSpPr>
          <p:nvPr/>
        </p:nvSpPr>
        <p:spPr bwMode="auto">
          <a:xfrm>
            <a:off x="5791200" y="4953000"/>
            <a:ext cx="609600" cy="8382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1063" name="TextBox 196"/>
          <p:cNvSpPr txBox="1">
            <a:spLocks noChangeArrowheads="1"/>
          </p:cNvSpPr>
          <p:nvPr/>
        </p:nvSpPr>
        <p:spPr bwMode="auto">
          <a:xfrm>
            <a:off x="5486400" y="25225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8000"/>
                </a:solidFill>
                <a:latin typeface="Helvetica" charset="0"/>
                <a:cs typeface="Helvetica" charset="0"/>
              </a:rPr>
              <a:t>11</a:t>
            </a:r>
            <a:r>
              <a:rPr lang="en-US" sz="1200">
                <a:solidFill>
                  <a:srgbClr val="000000"/>
                </a:solidFill>
                <a:latin typeface="Helvetica" charset="0"/>
                <a:cs typeface="Helvetica" charset="0"/>
              </a:rPr>
              <a:t>     null  </a:t>
            </a:r>
          </a:p>
          <a:p>
            <a:pPr defTabSz="914400" eaLnBrk="1" fontAlgn="base" hangingPunct="1">
              <a:spcBef>
                <a:spcPct val="0"/>
              </a:spcBef>
              <a:spcAft>
                <a:spcPct val="0"/>
              </a:spcAft>
            </a:pPr>
            <a:r>
              <a:rPr lang="en-US" sz="1200">
                <a:solidFill>
                  <a:srgbClr val="008000"/>
                </a:solidFill>
                <a:latin typeface="Helvetica" charset="0"/>
                <a:cs typeface="Helvetica" charset="0"/>
              </a:rPr>
              <a:t>10</a:t>
            </a:r>
            <a:r>
              <a:rPr lang="en-US" sz="1200">
                <a:solidFill>
                  <a:srgbClr val="000000"/>
                </a:solidFill>
                <a:latin typeface="Helvetica" charset="0"/>
                <a:cs typeface="Helvetica" charset="0"/>
              </a:rPr>
              <a:t>   10000</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01</a:t>
            </a:r>
            <a:r>
              <a:rPr lang="en-US" sz="1200">
                <a:solidFill>
                  <a:srgbClr val="000000"/>
                </a:solidFill>
                <a:latin typeface="Helvetica" charset="0"/>
                <a:cs typeface="Helvetica" charset="0"/>
              </a:rPr>
              <a:t>   01111</a:t>
            </a:r>
          </a:p>
          <a:p>
            <a:pPr defTabSz="914400" eaLnBrk="1" fontAlgn="base" hangingPunct="1">
              <a:spcBef>
                <a:spcPct val="0"/>
              </a:spcBef>
              <a:spcAft>
                <a:spcPct val="0"/>
              </a:spcAft>
            </a:pPr>
            <a:r>
              <a:rPr lang="en-US" sz="1200">
                <a:solidFill>
                  <a:srgbClr val="008000"/>
                </a:solidFill>
                <a:latin typeface="Helvetica" charset="0"/>
                <a:cs typeface="Helvetica" charset="0"/>
              </a:rPr>
              <a:t>00</a:t>
            </a:r>
            <a:r>
              <a:rPr lang="en-US" sz="1200">
                <a:solidFill>
                  <a:srgbClr val="000000"/>
                </a:solidFill>
                <a:latin typeface="Helvetica" charset="0"/>
                <a:cs typeface="Helvetica" charset="0"/>
              </a:rPr>
              <a:t>   01110</a:t>
            </a:r>
          </a:p>
        </p:txBody>
      </p:sp>
      <p:sp>
        <p:nvSpPr>
          <p:cNvPr id="41064" name="Rectangle 197"/>
          <p:cNvSpPr>
            <a:spLocks noChangeArrowheads="1"/>
          </p:cNvSpPr>
          <p:nvPr/>
        </p:nvSpPr>
        <p:spPr bwMode="auto">
          <a:xfrm>
            <a:off x="5791200" y="2514600"/>
            <a:ext cx="609600" cy="8382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cxnSp>
        <p:nvCxnSpPr>
          <p:cNvPr id="41065" name="Straight Arrow Connector 199"/>
          <p:cNvCxnSpPr>
            <a:cxnSpLocks noChangeShapeType="1"/>
          </p:cNvCxnSpPr>
          <p:nvPr/>
        </p:nvCxnSpPr>
        <p:spPr bwMode="auto">
          <a:xfrm>
            <a:off x="6400800" y="1447800"/>
            <a:ext cx="854075"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66" name="Straight Arrow Connector 202"/>
          <p:cNvCxnSpPr>
            <a:cxnSpLocks noChangeShapeType="1"/>
          </p:cNvCxnSpPr>
          <p:nvPr/>
        </p:nvCxnSpPr>
        <p:spPr bwMode="auto">
          <a:xfrm>
            <a:off x="6400800" y="1600200"/>
            <a:ext cx="854075"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67" name="Straight Arrow Connector 203"/>
          <p:cNvCxnSpPr>
            <a:cxnSpLocks noChangeShapeType="1"/>
            <a:endCxn id="92" idx="1"/>
          </p:cNvCxnSpPr>
          <p:nvPr/>
        </p:nvCxnSpPr>
        <p:spPr bwMode="auto">
          <a:xfrm>
            <a:off x="6400800" y="1827213"/>
            <a:ext cx="838200" cy="53498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68" name="Straight Arrow Connector 205"/>
          <p:cNvCxnSpPr>
            <a:cxnSpLocks noChangeShapeType="1"/>
          </p:cNvCxnSpPr>
          <p:nvPr/>
        </p:nvCxnSpPr>
        <p:spPr bwMode="auto">
          <a:xfrm>
            <a:off x="6400800" y="1979613"/>
            <a:ext cx="838200" cy="53498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69" name="Straight Arrow Connector 208"/>
          <p:cNvCxnSpPr>
            <a:cxnSpLocks noChangeShapeType="1"/>
          </p:cNvCxnSpPr>
          <p:nvPr/>
        </p:nvCxnSpPr>
        <p:spPr bwMode="auto">
          <a:xfrm>
            <a:off x="6400800" y="3048000"/>
            <a:ext cx="8382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70" name="Straight Arrow Connector 212"/>
          <p:cNvCxnSpPr>
            <a:cxnSpLocks noChangeShapeType="1"/>
          </p:cNvCxnSpPr>
          <p:nvPr/>
        </p:nvCxnSpPr>
        <p:spPr bwMode="auto">
          <a:xfrm>
            <a:off x="6400800" y="3200400"/>
            <a:ext cx="8382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71" name="Straight Arrow Connector 213"/>
          <p:cNvCxnSpPr>
            <a:cxnSpLocks noChangeShapeType="1"/>
          </p:cNvCxnSpPr>
          <p:nvPr/>
        </p:nvCxnSpPr>
        <p:spPr bwMode="auto">
          <a:xfrm>
            <a:off x="6400800" y="2895600"/>
            <a:ext cx="838200" cy="533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72" name="Straight Arrow Connector 239"/>
          <p:cNvCxnSpPr>
            <a:cxnSpLocks noChangeShapeType="1"/>
            <a:endCxn id="65" idx="1"/>
          </p:cNvCxnSpPr>
          <p:nvPr/>
        </p:nvCxnSpPr>
        <p:spPr bwMode="auto">
          <a:xfrm flipV="1">
            <a:off x="6400800" y="3886200"/>
            <a:ext cx="838200" cy="76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73" name="Straight Arrow Connector 241"/>
          <p:cNvCxnSpPr>
            <a:cxnSpLocks noChangeShapeType="1"/>
          </p:cNvCxnSpPr>
          <p:nvPr/>
        </p:nvCxnSpPr>
        <p:spPr bwMode="auto">
          <a:xfrm flipV="1">
            <a:off x="6400800" y="4038600"/>
            <a:ext cx="838200" cy="76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74" name="Straight Arrow Connector 242"/>
          <p:cNvCxnSpPr>
            <a:cxnSpLocks noChangeShapeType="1"/>
          </p:cNvCxnSpPr>
          <p:nvPr/>
        </p:nvCxnSpPr>
        <p:spPr bwMode="auto">
          <a:xfrm flipV="1">
            <a:off x="6400800" y="4191000"/>
            <a:ext cx="838200" cy="152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75" name="Straight Arrow Connector 243"/>
          <p:cNvCxnSpPr>
            <a:cxnSpLocks noChangeShapeType="1"/>
          </p:cNvCxnSpPr>
          <p:nvPr/>
        </p:nvCxnSpPr>
        <p:spPr bwMode="auto">
          <a:xfrm flipV="1">
            <a:off x="6400800" y="4343400"/>
            <a:ext cx="838200" cy="152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76" name="Straight Arrow Connector 244"/>
          <p:cNvCxnSpPr>
            <a:cxnSpLocks noChangeShapeType="1"/>
            <a:endCxn id="75" idx="1"/>
          </p:cNvCxnSpPr>
          <p:nvPr/>
        </p:nvCxnSpPr>
        <p:spPr bwMode="auto">
          <a:xfrm>
            <a:off x="6400800" y="5105400"/>
            <a:ext cx="838200"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77" name="Straight Arrow Connector 246"/>
          <p:cNvCxnSpPr>
            <a:cxnSpLocks noChangeShapeType="1"/>
          </p:cNvCxnSpPr>
          <p:nvPr/>
        </p:nvCxnSpPr>
        <p:spPr bwMode="auto">
          <a:xfrm>
            <a:off x="6400800" y="5257800"/>
            <a:ext cx="838200"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78" name="Straight Arrow Connector 247"/>
          <p:cNvCxnSpPr>
            <a:cxnSpLocks noChangeShapeType="1"/>
            <a:endCxn id="78" idx="1"/>
          </p:cNvCxnSpPr>
          <p:nvPr/>
        </p:nvCxnSpPr>
        <p:spPr bwMode="auto">
          <a:xfrm flipV="1">
            <a:off x="6400800" y="5410200"/>
            <a:ext cx="838200" cy="74613"/>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079" name="Straight Arrow Connector 249"/>
          <p:cNvCxnSpPr>
            <a:cxnSpLocks noChangeShapeType="1"/>
          </p:cNvCxnSpPr>
          <p:nvPr/>
        </p:nvCxnSpPr>
        <p:spPr bwMode="auto">
          <a:xfrm flipV="1">
            <a:off x="6400800" y="5562600"/>
            <a:ext cx="838200" cy="74613"/>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080" name="TextBox 252"/>
          <p:cNvSpPr txBox="1">
            <a:spLocks noChangeArrowheads="1"/>
          </p:cNvSpPr>
          <p:nvPr/>
        </p:nvSpPr>
        <p:spPr bwMode="auto">
          <a:xfrm>
            <a:off x="5334000" y="6858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Page Tables</a:t>
            </a:r>
          </a:p>
          <a:p>
            <a:pPr defTabSz="914400" eaLnBrk="1" fontAlgn="base" hangingPunct="1">
              <a:spcBef>
                <a:spcPct val="0"/>
              </a:spcBef>
              <a:spcAft>
                <a:spcPct val="0"/>
              </a:spcAft>
            </a:pPr>
            <a:r>
              <a:rPr lang="en-US" sz="1600">
                <a:solidFill>
                  <a:srgbClr val="000000"/>
                </a:solidFill>
                <a:latin typeface="Helvetica" charset="0"/>
                <a:cs typeface="Helvetica" charset="0"/>
              </a:rPr>
              <a:t>(level 2)</a:t>
            </a:r>
          </a:p>
        </p:txBody>
      </p:sp>
      <p:sp>
        <p:nvSpPr>
          <p:cNvPr id="41081" name="Title 1"/>
          <p:cNvSpPr>
            <a:spLocks noGrp="1"/>
          </p:cNvSpPr>
          <p:nvPr>
            <p:ph type="title"/>
          </p:nvPr>
        </p:nvSpPr>
        <p:spPr>
          <a:xfrm>
            <a:off x="304800" y="152400"/>
            <a:ext cx="8458200" cy="533400"/>
          </a:xfrm>
        </p:spPr>
        <p:txBody>
          <a:bodyPr/>
          <a:lstStyle/>
          <a:p>
            <a:r>
              <a:rPr lang="en-US">
                <a:latin typeface="Helvetica" charset="0"/>
                <a:ea typeface="ＭＳ Ｐゴシック" charset="0"/>
                <a:cs typeface="ＭＳ Ｐゴシック" charset="0"/>
              </a:rPr>
              <a:t>Review: Segmentation &amp; Page Tables</a:t>
            </a:r>
          </a:p>
        </p:txBody>
      </p:sp>
      <p:grpSp>
        <p:nvGrpSpPr>
          <p:cNvPr id="9" name="Group 8"/>
          <p:cNvGrpSpPr>
            <a:grpSpLocks/>
          </p:cNvGrpSpPr>
          <p:nvPr/>
        </p:nvGrpSpPr>
        <p:grpSpPr bwMode="auto">
          <a:xfrm>
            <a:off x="2590800" y="1447800"/>
            <a:ext cx="4648200" cy="2971800"/>
            <a:chOff x="2590800" y="1447800"/>
            <a:chExt cx="4648200" cy="2971800"/>
          </a:xfrm>
        </p:grpSpPr>
        <p:sp>
          <p:nvSpPr>
            <p:cNvPr id="41086" name="Rectangle 1"/>
            <p:cNvSpPr>
              <a:spLocks noChangeArrowheads="1"/>
            </p:cNvSpPr>
            <p:nvPr/>
          </p:nvSpPr>
          <p:spPr bwMode="auto">
            <a:xfrm>
              <a:off x="2590800" y="3657600"/>
              <a:ext cx="2895600" cy="762000"/>
            </a:xfrm>
            <a:prstGeom prst="rect">
              <a:avLst/>
            </a:prstGeom>
            <a:noFill/>
            <a:ln w="381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cxnSp>
          <p:nvCxnSpPr>
            <p:cNvPr id="41087" name="Straight Arrow Connector 3"/>
            <p:cNvCxnSpPr>
              <a:cxnSpLocks noChangeShapeType="1"/>
              <a:endCxn id="86" idx="1"/>
            </p:cNvCxnSpPr>
            <p:nvPr/>
          </p:nvCxnSpPr>
          <p:spPr bwMode="auto">
            <a:xfrm flipV="1">
              <a:off x="5486400" y="1447800"/>
              <a:ext cx="1752600" cy="2667000"/>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8" name="Group 7"/>
          <p:cNvGrpSpPr>
            <a:grpSpLocks/>
          </p:cNvGrpSpPr>
          <p:nvPr/>
        </p:nvGrpSpPr>
        <p:grpSpPr bwMode="auto">
          <a:xfrm>
            <a:off x="2590800" y="2895600"/>
            <a:ext cx="4572000" cy="3048000"/>
            <a:chOff x="2590800" y="2895600"/>
            <a:chExt cx="4572000" cy="3048000"/>
          </a:xfrm>
        </p:grpSpPr>
        <p:sp>
          <p:nvSpPr>
            <p:cNvPr id="41084" name="Rectangle 130"/>
            <p:cNvSpPr>
              <a:spLocks noChangeArrowheads="1"/>
            </p:cNvSpPr>
            <p:nvPr/>
          </p:nvSpPr>
          <p:spPr bwMode="auto">
            <a:xfrm>
              <a:off x="2590800" y="2895600"/>
              <a:ext cx="2895600" cy="762000"/>
            </a:xfrm>
            <a:prstGeom prst="rect">
              <a:avLst/>
            </a:prstGeom>
            <a:noFill/>
            <a:ln w="381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cxnSp>
          <p:nvCxnSpPr>
            <p:cNvPr id="41085" name="Straight Arrow Connector 131"/>
            <p:cNvCxnSpPr>
              <a:cxnSpLocks noChangeShapeType="1"/>
            </p:cNvCxnSpPr>
            <p:nvPr/>
          </p:nvCxnSpPr>
          <p:spPr bwMode="auto">
            <a:xfrm>
              <a:off x="5486400" y="3352800"/>
              <a:ext cx="1676400" cy="2590800"/>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2268008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TextBox 5"/>
          <p:cNvSpPr txBox="1">
            <a:spLocks noChangeArrowheads="1"/>
          </p:cNvSpPr>
          <p:nvPr/>
        </p:nvSpPr>
        <p:spPr bwMode="auto">
          <a:xfrm>
            <a:off x="152400" y="914400"/>
            <a:ext cx="1087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1111 1111</a:t>
            </a:r>
          </a:p>
        </p:txBody>
      </p:sp>
      <p:sp>
        <p:nvSpPr>
          <p:cNvPr id="41986" name="Rectangle 7"/>
          <p:cNvSpPr>
            <a:spLocks noChangeArrowheads="1"/>
          </p:cNvSpPr>
          <p:nvPr/>
        </p:nvSpPr>
        <p:spPr bwMode="auto">
          <a:xfrm>
            <a:off x="1219200" y="1066800"/>
            <a:ext cx="1295400" cy="6096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41987" name="Rectangle 8"/>
          <p:cNvSpPr>
            <a:spLocks noChangeArrowheads="1"/>
          </p:cNvSpPr>
          <p:nvPr/>
        </p:nvSpPr>
        <p:spPr bwMode="auto">
          <a:xfrm>
            <a:off x="1219200" y="30480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10" name="Rectangle 9"/>
          <p:cNvSpPr/>
          <p:nvPr/>
        </p:nvSpPr>
        <p:spPr bwMode="auto">
          <a:xfrm>
            <a:off x="1219200" y="53340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41989" name="Rectangle 11"/>
          <p:cNvSpPr>
            <a:spLocks noChangeArrowheads="1"/>
          </p:cNvSpPr>
          <p:nvPr/>
        </p:nvSpPr>
        <p:spPr bwMode="auto">
          <a:xfrm>
            <a:off x="1219200" y="41148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41990" name="Up Arrow 16"/>
          <p:cNvSpPr>
            <a:spLocks noChangeArrowheads="1"/>
          </p:cNvSpPr>
          <p:nvPr/>
        </p:nvSpPr>
        <p:spPr bwMode="auto">
          <a:xfrm flipH="1">
            <a:off x="1752600" y="27432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1991" name="Up Arrow 17"/>
          <p:cNvSpPr>
            <a:spLocks noChangeArrowheads="1"/>
          </p:cNvSpPr>
          <p:nvPr/>
        </p:nvSpPr>
        <p:spPr bwMode="auto">
          <a:xfrm flipH="1" flipV="1">
            <a:off x="1752600" y="16764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1992" name="Rectangle 87"/>
          <p:cNvSpPr>
            <a:spLocks noChangeArrowheads="1"/>
          </p:cNvSpPr>
          <p:nvPr/>
        </p:nvSpPr>
        <p:spPr bwMode="auto">
          <a:xfrm>
            <a:off x="12192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1993" name="TextBox 112"/>
          <p:cNvSpPr txBox="1">
            <a:spLocks noChangeArrowheads="1"/>
          </p:cNvSpPr>
          <p:nvPr/>
        </p:nvSpPr>
        <p:spPr bwMode="auto">
          <a:xfrm>
            <a:off x="709613" y="685800"/>
            <a:ext cx="2185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Virtual memory view</a:t>
            </a:r>
          </a:p>
        </p:txBody>
      </p:sp>
      <p:sp>
        <p:nvSpPr>
          <p:cNvPr id="41994" name="Rectangle 79"/>
          <p:cNvSpPr>
            <a:spLocks noChangeArrowheads="1"/>
          </p:cNvSpPr>
          <p:nvPr/>
        </p:nvSpPr>
        <p:spPr bwMode="auto">
          <a:xfrm>
            <a:off x="1219200" y="47244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1995" name="Rectangle 80"/>
          <p:cNvSpPr>
            <a:spLocks noChangeArrowheads="1"/>
          </p:cNvSpPr>
          <p:nvPr/>
        </p:nvSpPr>
        <p:spPr bwMode="auto">
          <a:xfrm>
            <a:off x="1219200" y="35052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1996" name="Rectangle 81"/>
          <p:cNvSpPr>
            <a:spLocks noChangeArrowheads="1"/>
          </p:cNvSpPr>
          <p:nvPr/>
        </p:nvSpPr>
        <p:spPr bwMode="auto">
          <a:xfrm>
            <a:off x="1219200" y="22860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1997" name="TextBox 101"/>
          <p:cNvSpPr txBox="1">
            <a:spLocks noChangeArrowheads="1"/>
          </p:cNvSpPr>
          <p:nvPr/>
        </p:nvSpPr>
        <p:spPr bwMode="auto">
          <a:xfrm>
            <a:off x="76200" y="56816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00</a:t>
            </a:r>
            <a:r>
              <a:rPr lang="en-US" sz="1600">
                <a:solidFill>
                  <a:srgbClr val="2A40E2"/>
                </a:solidFill>
                <a:latin typeface="Helvetica" charset="0"/>
                <a:cs typeface="Helvetica" charset="0"/>
              </a:rPr>
              <a:t>00 0000</a:t>
            </a:r>
          </a:p>
        </p:txBody>
      </p:sp>
      <p:sp>
        <p:nvSpPr>
          <p:cNvPr id="41998" name="TextBox 102"/>
          <p:cNvSpPr txBox="1">
            <a:spLocks noChangeArrowheads="1"/>
          </p:cNvSpPr>
          <p:nvPr/>
        </p:nvSpPr>
        <p:spPr bwMode="auto">
          <a:xfrm>
            <a:off x="76200" y="44958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01</a:t>
            </a:r>
            <a:r>
              <a:rPr lang="en-US" sz="1600">
                <a:solidFill>
                  <a:srgbClr val="2A40E2"/>
                </a:solidFill>
                <a:latin typeface="Helvetica" charset="0"/>
                <a:cs typeface="Helvetica" charset="0"/>
              </a:rPr>
              <a:t>00 0000</a:t>
            </a:r>
          </a:p>
        </p:txBody>
      </p:sp>
      <p:sp>
        <p:nvSpPr>
          <p:cNvPr id="41999" name="TextBox 103"/>
          <p:cNvSpPr txBox="1">
            <a:spLocks noChangeArrowheads="1"/>
          </p:cNvSpPr>
          <p:nvPr/>
        </p:nvSpPr>
        <p:spPr bwMode="auto">
          <a:xfrm>
            <a:off x="76200" y="32766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10</a:t>
            </a:r>
            <a:r>
              <a:rPr lang="en-US" sz="1600">
                <a:solidFill>
                  <a:srgbClr val="2A40E2"/>
                </a:solidFill>
                <a:latin typeface="Helvetica" charset="0"/>
                <a:cs typeface="Helvetica" charset="0"/>
              </a:rPr>
              <a:t>00 0000</a:t>
            </a:r>
          </a:p>
        </p:txBody>
      </p:sp>
      <p:sp>
        <p:nvSpPr>
          <p:cNvPr id="42000" name="TextBox 104"/>
          <p:cNvSpPr txBox="1">
            <a:spLocks noChangeArrowheads="1"/>
          </p:cNvSpPr>
          <p:nvPr/>
        </p:nvSpPr>
        <p:spPr bwMode="auto">
          <a:xfrm>
            <a:off x="87313" y="2024063"/>
            <a:ext cx="114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a:t>
            </a:r>
            <a:r>
              <a:rPr lang="en-US" sz="1600">
                <a:solidFill>
                  <a:srgbClr val="2A40E2"/>
                </a:solidFill>
                <a:latin typeface="Helvetica" charset="0"/>
                <a:cs typeface="Helvetica" charset="0"/>
              </a:rPr>
              <a:t>00 0000</a:t>
            </a:r>
          </a:p>
        </p:txBody>
      </p:sp>
      <p:sp>
        <p:nvSpPr>
          <p:cNvPr id="42001" name="TextBox 105"/>
          <p:cNvSpPr txBox="1">
            <a:spLocks noChangeArrowheads="1"/>
          </p:cNvSpPr>
          <p:nvPr/>
        </p:nvSpPr>
        <p:spPr bwMode="auto">
          <a:xfrm>
            <a:off x="87313" y="1414463"/>
            <a:ext cx="113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a:t>
            </a:r>
            <a:r>
              <a:rPr lang="en-US" sz="1600">
                <a:solidFill>
                  <a:srgbClr val="2A40E2"/>
                </a:solidFill>
                <a:latin typeface="Helvetica" charset="0"/>
                <a:cs typeface="Helvetica" charset="0"/>
              </a:rPr>
              <a:t>10 0000</a:t>
            </a:r>
          </a:p>
        </p:txBody>
      </p:sp>
      <p:sp>
        <p:nvSpPr>
          <p:cNvPr id="42002" name="Left Brace 53"/>
          <p:cNvSpPr>
            <a:spLocks/>
          </p:cNvSpPr>
          <p:nvPr/>
        </p:nvSpPr>
        <p:spPr bwMode="auto">
          <a:xfrm rot="5400000" flipH="1">
            <a:off x="164306" y="5922169"/>
            <a:ext cx="201613" cy="225425"/>
          </a:xfrm>
          <a:prstGeom prst="leftBrace">
            <a:avLst>
              <a:gd name="adj1" fmla="val 8344"/>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2003" name="TextBox 55"/>
          <p:cNvSpPr txBox="1">
            <a:spLocks noChangeArrowheads="1"/>
          </p:cNvSpPr>
          <p:nvPr/>
        </p:nvSpPr>
        <p:spPr bwMode="auto">
          <a:xfrm>
            <a:off x="-76200" y="6062663"/>
            <a:ext cx="687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b="0">
                <a:solidFill>
                  <a:srgbClr val="FF0000"/>
                </a:solidFill>
                <a:latin typeface="Helvetica" charset="0"/>
                <a:cs typeface="Helvetica" charset="0"/>
              </a:rPr>
              <a:t>seg #</a:t>
            </a:r>
          </a:p>
        </p:txBody>
      </p:sp>
      <p:sp>
        <p:nvSpPr>
          <p:cNvPr id="42004" name="TextBox 56"/>
          <p:cNvSpPr txBox="1">
            <a:spLocks noChangeArrowheads="1"/>
          </p:cNvSpPr>
          <p:nvPr/>
        </p:nvSpPr>
        <p:spPr bwMode="auto">
          <a:xfrm>
            <a:off x="533400" y="6062663"/>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FF"/>
                </a:solidFill>
                <a:latin typeface="Helvetica" charset="0"/>
                <a:cs typeface="Helvetica" charset="0"/>
              </a:rPr>
              <a:t>offset</a:t>
            </a:r>
          </a:p>
        </p:txBody>
      </p:sp>
      <p:sp>
        <p:nvSpPr>
          <p:cNvPr id="42005" name="Left Brace 57"/>
          <p:cNvSpPr>
            <a:spLocks/>
          </p:cNvSpPr>
          <p:nvPr/>
        </p:nvSpPr>
        <p:spPr bwMode="auto">
          <a:xfrm rot="5400000" flipH="1">
            <a:off x="662781" y="5664994"/>
            <a:ext cx="201613" cy="758825"/>
          </a:xfrm>
          <a:prstGeom prst="leftBrace">
            <a:avLst>
              <a:gd name="adj1" fmla="val 8329"/>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aphicFrame>
        <p:nvGraphicFramePr>
          <p:cNvPr id="49" name="Table 48"/>
          <p:cNvGraphicFramePr>
            <a:graphicFrameLocks noGrp="1"/>
          </p:cNvGraphicFramePr>
          <p:nvPr/>
        </p:nvGraphicFramePr>
        <p:xfrm>
          <a:off x="2743200" y="2447925"/>
          <a:ext cx="2590800" cy="1955824"/>
        </p:xfrm>
        <a:graphic>
          <a:graphicData uri="http://schemas.openxmlformats.org/drawingml/2006/table">
            <a:tbl>
              <a:tblPr/>
              <a:tblGrid>
                <a:gridCol w="677979"/>
                <a:gridCol w="1150821"/>
                <a:gridCol w="762000"/>
              </a:tblGrid>
              <a:tr h="57903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Seg #</a:t>
                      </a: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Helvetica" charset="0"/>
                          <a:ea typeface="ＭＳ Ｐゴシック" charset="0"/>
                          <a:cs typeface="Helvetica" charset="0"/>
                        </a:rPr>
                        <a:t>base</a:t>
                      </a: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Helvetica" charset="0"/>
                          <a:ea typeface="ＭＳ Ｐゴシック" charset="0"/>
                          <a:cs typeface="Helvetica" charset="0"/>
                        </a:rPr>
                        <a:t>limit</a:t>
                      </a: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3519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00</a:t>
                      </a: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charset="0"/>
                          <a:ea typeface="ＭＳ Ｐゴシック" charset="0"/>
                          <a:cs typeface="Helvetica" charset="0"/>
                        </a:rPr>
                        <a:t>0000 0000</a:t>
                      </a:r>
                      <a:endParaRPr kumimoji="0" lang="en-US" sz="1600" b="1" i="0" u="none" strike="noStrike" cap="none" normalizeH="0" baseline="0" dirty="0">
                        <a:ln>
                          <a:noFill/>
                        </a:ln>
                        <a:solidFill>
                          <a:srgbClr val="000000"/>
                        </a:solidFill>
                        <a:effectLst/>
                        <a:latin typeface="Helvetica" charset="0"/>
                        <a:ea typeface="ＭＳ Ｐゴシック" charset="0"/>
                        <a:cs typeface="Helvetica" charset="0"/>
                      </a:endParaRP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charset="0"/>
                          <a:ea typeface="ＭＳ Ｐゴシック" charset="0"/>
                          <a:cs typeface="Helvetica" charset="0"/>
                        </a:rPr>
                        <a:t>4</a:t>
                      </a:r>
                      <a:endParaRPr kumimoji="0" lang="en-US" sz="1600" b="1" i="0" u="none" strike="noStrike" cap="none" normalizeH="0" baseline="0" dirty="0">
                        <a:ln>
                          <a:noFill/>
                        </a:ln>
                        <a:solidFill>
                          <a:srgbClr val="000000"/>
                        </a:solidFill>
                        <a:effectLst/>
                        <a:latin typeface="Helvetica" charset="0"/>
                        <a:ea typeface="ＭＳ Ｐゴシック" charset="0"/>
                        <a:cs typeface="Helvetica" charset="0"/>
                      </a:endParaRP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33519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01</a:t>
                      </a: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charset="0"/>
                          <a:ea typeface="ＭＳ Ｐゴシック" charset="0"/>
                          <a:cs typeface="Helvetica" charset="0"/>
                        </a:rPr>
                        <a:t>0000 1000</a:t>
                      </a:r>
                      <a:endParaRPr kumimoji="0" lang="en-US" sz="1600" b="1" i="0" u="none" strike="noStrike" cap="none" normalizeH="0" baseline="0" dirty="0">
                        <a:ln>
                          <a:noFill/>
                        </a:ln>
                        <a:solidFill>
                          <a:srgbClr val="000000"/>
                        </a:solidFill>
                        <a:effectLst/>
                        <a:latin typeface="Helvetica" charset="0"/>
                        <a:ea typeface="ＭＳ Ｐゴシック" charset="0"/>
                        <a:cs typeface="Helvetica" charset="0"/>
                      </a:endParaRP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charset="0"/>
                          <a:ea typeface="ＭＳ Ｐゴシック" charset="0"/>
                          <a:cs typeface="Helvetica" charset="0"/>
                        </a:rPr>
                        <a:t>4</a:t>
                      </a:r>
                      <a:endParaRPr kumimoji="0" lang="en-US" sz="1600" b="1" i="0" u="none" strike="noStrike" cap="none" normalizeH="0" baseline="0" dirty="0">
                        <a:ln>
                          <a:noFill/>
                        </a:ln>
                        <a:solidFill>
                          <a:srgbClr val="000000"/>
                        </a:solidFill>
                        <a:effectLst/>
                        <a:latin typeface="Helvetica" charset="0"/>
                        <a:ea typeface="ＭＳ Ｐゴシック" charset="0"/>
                        <a:cs typeface="Helvetica" charset="0"/>
                      </a:endParaRP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3519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10</a:t>
                      </a: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charset="0"/>
                          <a:ea typeface="ＭＳ Ｐゴシック" charset="0"/>
                          <a:cs typeface="Helvetica" charset="0"/>
                        </a:rPr>
                        <a:t>1110 2000</a:t>
                      </a:r>
                      <a:endParaRPr kumimoji="0" lang="en-US" sz="1600" b="1" i="0" u="none" strike="noStrike" cap="none" normalizeH="0" baseline="0" dirty="0">
                        <a:ln>
                          <a:noFill/>
                        </a:ln>
                        <a:solidFill>
                          <a:srgbClr val="000000"/>
                        </a:solidFill>
                        <a:effectLst/>
                        <a:latin typeface="Helvetica" charset="0"/>
                        <a:ea typeface="ＭＳ Ｐゴシック" charset="0"/>
                        <a:cs typeface="Helvetica" charset="0"/>
                      </a:endParaRP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charset="0"/>
                          <a:ea typeface="ＭＳ Ｐゴシック" charset="0"/>
                          <a:cs typeface="Helvetica" charset="0"/>
                        </a:rPr>
                        <a:t>3</a:t>
                      </a:r>
                      <a:endParaRPr kumimoji="0" lang="en-US" sz="1600" b="1" i="0" u="none" strike="noStrike" cap="none" normalizeH="0" baseline="0" dirty="0">
                        <a:ln>
                          <a:noFill/>
                        </a:ln>
                        <a:solidFill>
                          <a:srgbClr val="000000"/>
                        </a:solidFill>
                        <a:effectLst/>
                        <a:latin typeface="Helvetica" charset="0"/>
                        <a:ea typeface="ＭＳ Ｐゴシック" charset="0"/>
                        <a:cs typeface="Helvetica" charset="0"/>
                      </a:endParaRP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3711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11</a:t>
                      </a: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charset="0"/>
                          <a:ea typeface="ＭＳ Ｐゴシック" charset="0"/>
                          <a:cs typeface="Helvetica" charset="0"/>
                        </a:rPr>
                        <a:t>1110 3000</a:t>
                      </a:r>
                      <a:endParaRPr kumimoji="0" lang="en-US" sz="1600" b="1" i="0" u="none" strike="noStrike" cap="none" normalizeH="0" baseline="0" dirty="0">
                        <a:ln>
                          <a:noFill/>
                        </a:ln>
                        <a:solidFill>
                          <a:srgbClr val="000000"/>
                        </a:solidFill>
                        <a:effectLst/>
                        <a:latin typeface="Helvetica" charset="0"/>
                        <a:ea typeface="ＭＳ Ｐゴシック" charset="0"/>
                        <a:cs typeface="Helvetica" charset="0"/>
                      </a:endParaRP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Helvetica" charset="0"/>
                          <a:ea typeface="ＭＳ Ｐゴシック" charset="0"/>
                          <a:cs typeface="Helvetica" charset="0"/>
                        </a:rPr>
                        <a:t>4</a:t>
                      </a:r>
                      <a:endParaRPr kumimoji="0" lang="en-US" sz="1600" b="1" i="0" u="none" strike="noStrike" cap="none" normalizeH="0" baseline="0" dirty="0">
                        <a:ln>
                          <a:noFill/>
                        </a:ln>
                        <a:solidFill>
                          <a:srgbClr val="000000"/>
                        </a:solidFill>
                        <a:effectLst/>
                        <a:latin typeface="Helvetica" charset="0"/>
                        <a:ea typeface="ＭＳ Ｐゴシック" charset="0"/>
                        <a:cs typeface="Helvetica" charset="0"/>
                      </a:endParaRPr>
                    </a:p>
                  </a:txBody>
                  <a:tcPr marT="45682" marB="4568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42032" name="Rectangle 135"/>
          <p:cNvSpPr>
            <a:spLocks noChangeArrowheads="1"/>
          </p:cNvSpPr>
          <p:nvPr/>
        </p:nvSpPr>
        <p:spPr bwMode="auto">
          <a:xfrm>
            <a:off x="7239000" y="22860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42033" name="TextBox 27"/>
          <p:cNvSpPr txBox="1">
            <a:spLocks noChangeArrowheads="1"/>
          </p:cNvSpPr>
          <p:nvPr/>
        </p:nvSpPr>
        <p:spPr bwMode="auto">
          <a:xfrm>
            <a:off x="7070725" y="533400"/>
            <a:ext cx="1878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Physical memory </a:t>
            </a:r>
          </a:p>
          <a:p>
            <a:pPr defTabSz="914400" eaLnBrk="1" fontAlgn="base" hangingPunct="1">
              <a:spcBef>
                <a:spcPct val="0"/>
              </a:spcBef>
              <a:spcAft>
                <a:spcPct val="0"/>
              </a:spcAft>
            </a:pPr>
            <a:r>
              <a:rPr lang="en-US" sz="1600">
                <a:solidFill>
                  <a:srgbClr val="000000"/>
                </a:solidFill>
                <a:latin typeface="Helvetica" charset="0"/>
                <a:cs typeface="Helvetica" charset="0"/>
              </a:rPr>
              <a:t>view</a:t>
            </a:r>
          </a:p>
        </p:txBody>
      </p:sp>
      <p:sp>
        <p:nvSpPr>
          <p:cNvPr id="42034" name="Rectangle 28"/>
          <p:cNvSpPr>
            <a:spLocks noChangeArrowheads="1"/>
          </p:cNvSpPr>
          <p:nvPr/>
        </p:nvSpPr>
        <p:spPr bwMode="auto">
          <a:xfrm>
            <a:off x="72390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2035" name="Rectangle 29"/>
          <p:cNvSpPr>
            <a:spLocks noChangeArrowheads="1"/>
          </p:cNvSpPr>
          <p:nvPr/>
        </p:nvSpPr>
        <p:spPr bwMode="auto">
          <a:xfrm>
            <a:off x="7239000" y="38100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54" name="Rectangle 53"/>
          <p:cNvSpPr/>
          <p:nvPr/>
        </p:nvSpPr>
        <p:spPr bwMode="auto">
          <a:xfrm>
            <a:off x="7239000" y="50292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55" name="Rectangle 54"/>
          <p:cNvSpPr/>
          <p:nvPr/>
        </p:nvSpPr>
        <p:spPr bwMode="auto">
          <a:xfrm>
            <a:off x="7239000" y="1066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PT 2</a:t>
            </a:r>
          </a:p>
        </p:txBody>
      </p:sp>
      <p:sp>
        <p:nvSpPr>
          <p:cNvPr id="56" name="Rectangle 55"/>
          <p:cNvSpPr/>
          <p:nvPr/>
        </p:nvSpPr>
        <p:spPr bwMode="auto">
          <a:xfrm>
            <a:off x="7239000" y="5638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PT 2</a:t>
            </a:r>
          </a:p>
        </p:txBody>
      </p:sp>
      <p:sp>
        <p:nvSpPr>
          <p:cNvPr id="57" name="Rectangle 56"/>
          <p:cNvSpPr/>
          <p:nvPr/>
        </p:nvSpPr>
        <p:spPr bwMode="auto">
          <a:xfrm>
            <a:off x="7239000" y="44196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2040" name="Rectangle 35"/>
          <p:cNvSpPr>
            <a:spLocks noChangeArrowheads="1"/>
          </p:cNvSpPr>
          <p:nvPr/>
        </p:nvSpPr>
        <p:spPr bwMode="auto">
          <a:xfrm>
            <a:off x="7239000" y="33528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59" name="Rectangle 58"/>
          <p:cNvSpPr/>
          <p:nvPr/>
        </p:nvSpPr>
        <p:spPr bwMode="auto">
          <a:xfrm>
            <a:off x="7239000" y="27432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2042" name="Rectangle 39"/>
          <p:cNvSpPr>
            <a:spLocks noChangeArrowheads="1"/>
          </p:cNvSpPr>
          <p:nvPr/>
        </p:nvSpPr>
        <p:spPr bwMode="auto">
          <a:xfrm>
            <a:off x="7239000" y="13716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61" name="Rectangle 60"/>
          <p:cNvSpPr/>
          <p:nvPr/>
        </p:nvSpPr>
        <p:spPr bwMode="auto">
          <a:xfrm>
            <a:off x="7239000" y="1828800"/>
            <a:ext cx="1295400" cy="4572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3" name="Rectangle 62"/>
          <p:cNvSpPr/>
          <p:nvPr/>
        </p:nvSpPr>
        <p:spPr bwMode="auto">
          <a:xfrm>
            <a:off x="7239000"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4" name="Rectangle 63"/>
          <p:cNvSpPr/>
          <p:nvPr/>
        </p:nvSpPr>
        <p:spPr bwMode="auto">
          <a:xfrm>
            <a:off x="7239000"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AE00">
                  <a:lumMod val="60000"/>
                  <a:lumOff val="40000"/>
                </a:srgbClr>
              </a:solidFill>
              <a:latin typeface="Helvetica"/>
              <a:ea typeface="ＭＳ Ｐゴシック" charset="-128"/>
              <a:cs typeface="Helvetica"/>
            </a:endParaRPr>
          </a:p>
        </p:txBody>
      </p:sp>
      <p:sp>
        <p:nvSpPr>
          <p:cNvPr id="65" name="Rectangle 64"/>
          <p:cNvSpPr/>
          <p:nvPr/>
        </p:nvSpPr>
        <p:spPr bwMode="auto">
          <a:xfrm>
            <a:off x="7239000"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6" name="Rectangle 65"/>
          <p:cNvSpPr/>
          <p:nvPr/>
        </p:nvSpPr>
        <p:spPr bwMode="auto">
          <a:xfrm>
            <a:off x="7239000"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7" name="Rectangle 66"/>
          <p:cNvSpPr/>
          <p:nvPr/>
        </p:nvSpPr>
        <p:spPr bwMode="auto">
          <a:xfrm>
            <a:off x="7239000"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9" name="Rectangle 68"/>
          <p:cNvSpPr/>
          <p:nvPr/>
        </p:nvSpPr>
        <p:spPr bwMode="auto">
          <a:xfrm>
            <a:off x="7239000"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0" name="Rectangle 69"/>
          <p:cNvSpPr/>
          <p:nvPr/>
        </p:nvSpPr>
        <p:spPr bwMode="auto">
          <a:xfrm>
            <a:off x="7239000"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1" name="Rectangle 70"/>
          <p:cNvSpPr/>
          <p:nvPr/>
        </p:nvSpPr>
        <p:spPr bwMode="auto">
          <a:xfrm>
            <a:off x="7239000"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2" name="Rectangle 71"/>
          <p:cNvSpPr/>
          <p:nvPr/>
        </p:nvSpPr>
        <p:spPr bwMode="auto">
          <a:xfrm>
            <a:off x="7239000"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3" name="Rectangle 72"/>
          <p:cNvSpPr/>
          <p:nvPr/>
        </p:nvSpPr>
        <p:spPr bwMode="auto">
          <a:xfrm>
            <a:off x="7239000"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5" name="Rectangle 74"/>
          <p:cNvSpPr/>
          <p:nvPr/>
        </p:nvSpPr>
        <p:spPr bwMode="auto">
          <a:xfrm>
            <a:off x="7239000"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6" name="Rectangle 75"/>
          <p:cNvSpPr/>
          <p:nvPr/>
        </p:nvSpPr>
        <p:spPr bwMode="auto">
          <a:xfrm>
            <a:off x="7239000"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8" name="Rectangle 77"/>
          <p:cNvSpPr/>
          <p:nvPr/>
        </p:nvSpPr>
        <p:spPr bwMode="auto">
          <a:xfrm>
            <a:off x="7239000"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9" name="Rectangle 78"/>
          <p:cNvSpPr/>
          <p:nvPr/>
        </p:nvSpPr>
        <p:spPr bwMode="auto">
          <a:xfrm>
            <a:off x="7239000"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0" name="Rectangle 79"/>
          <p:cNvSpPr/>
          <p:nvPr/>
        </p:nvSpPr>
        <p:spPr bwMode="auto">
          <a:xfrm>
            <a:off x="7239000"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1" name="Rectangle 80"/>
          <p:cNvSpPr/>
          <p:nvPr/>
        </p:nvSpPr>
        <p:spPr bwMode="auto">
          <a:xfrm>
            <a:off x="7239000"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2" name="Rectangle 81"/>
          <p:cNvSpPr/>
          <p:nvPr/>
        </p:nvSpPr>
        <p:spPr bwMode="auto">
          <a:xfrm>
            <a:off x="7239000"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4" name="Rectangle 83"/>
          <p:cNvSpPr/>
          <p:nvPr/>
        </p:nvSpPr>
        <p:spPr bwMode="auto">
          <a:xfrm>
            <a:off x="7239000"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6" name="Rectangle 85"/>
          <p:cNvSpPr/>
          <p:nvPr/>
        </p:nvSpPr>
        <p:spPr bwMode="auto">
          <a:xfrm>
            <a:off x="7239000"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7" name="Rectangle 86"/>
          <p:cNvSpPr/>
          <p:nvPr/>
        </p:nvSpPr>
        <p:spPr bwMode="auto">
          <a:xfrm>
            <a:off x="7239000"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8" name="Rectangle 87"/>
          <p:cNvSpPr/>
          <p:nvPr/>
        </p:nvSpPr>
        <p:spPr bwMode="auto">
          <a:xfrm>
            <a:off x="7239000"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9" name="Rectangle 88"/>
          <p:cNvSpPr/>
          <p:nvPr/>
        </p:nvSpPr>
        <p:spPr bwMode="auto">
          <a:xfrm>
            <a:off x="7239000"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0" name="Rectangle 89"/>
          <p:cNvSpPr/>
          <p:nvPr/>
        </p:nvSpPr>
        <p:spPr bwMode="auto">
          <a:xfrm>
            <a:off x="7239000"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1" name="Rectangle 90"/>
          <p:cNvSpPr/>
          <p:nvPr/>
        </p:nvSpPr>
        <p:spPr bwMode="auto">
          <a:xfrm>
            <a:off x="7239000"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2" name="Rectangle 91"/>
          <p:cNvSpPr/>
          <p:nvPr/>
        </p:nvSpPr>
        <p:spPr bwMode="auto">
          <a:xfrm>
            <a:off x="7239000"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3" name="Rectangle 92"/>
          <p:cNvSpPr/>
          <p:nvPr/>
        </p:nvSpPr>
        <p:spPr bwMode="auto">
          <a:xfrm>
            <a:off x="7239000"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4" name="Rectangle 93"/>
          <p:cNvSpPr/>
          <p:nvPr/>
        </p:nvSpPr>
        <p:spPr bwMode="auto">
          <a:xfrm>
            <a:off x="7239000"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5" name="Rectangle 94"/>
          <p:cNvSpPr/>
          <p:nvPr/>
        </p:nvSpPr>
        <p:spPr bwMode="auto">
          <a:xfrm>
            <a:off x="7239000"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6" name="Rectangle 95"/>
          <p:cNvSpPr/>
          <p:nvPr/>
        </p:nvSpPr>
        <p:spPr bwMode="auto">
          <a:xfrm>
            <a:off x="7239000"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7" name="Rectangle 96"/>
          <p:cNvSpPr/>
          <p:nvPr/>
        </p:nvSpPr>
        <p:spPr bwMode="auto">
          <a:xfrm>
            <a:off x="7239000"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8" name="Rectangle 97"/>
          <p:cNvSpPr/>
          <p:nvPr/>
        </p:nvSpPr>
        <p:spPr bwMode="auto">
          <a:xfrm>
            <a:off x="7239000"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99" name="Rectangle 98"/>
          <p:cNvSpPr/>
          <p:nvPr/>
        </p:nvSpPr>
        <p:spPr bwMode="auto">
          <a:xfrm>
            <a:off x="7239000"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2076" name="TextBox 168"/>
          <p:cNvSpPr txBox="1">
            <a:spLocks noChangeArrowheads="1"/>
          </p:cNvSpPr>
          <p:nvPr/>
        </p:nvSpPr>
        <p:spPr bwMode="auto">
          <a:xfrm>
            <a:off x="8523288" y="56816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0000 0000</a:t>
            </a:r>
          </a:p>
        </p:txBody>
      </p:sp>
      <p:sp>
        <p:nvSpPr>
          <p:cNvPr id="42077" name="TextBox 169"/>
          <p:cNvSpPr txBox="1">
            <a:spLocks noChangeArrowheads="1"/>
          </p:cNvSpPr>
          <p:nvPr/>
        </p:nvSpPr>
        <p:spPr bwMode="auto">
          <a:xfrm>
            <a:off x="8523288" y="53768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0001 0000</a:t>
            </a:r>
          </a:p>
        </p:txBody>
      </p:sp>
      <p:sp>
        <p:nvSpPr>
          <p:cNvPr id="42078" name="TextBox 170"/>
          <p:cNvSpPr txBox="1">
            <a:spLocks noChangeArrowheads="1"/>
          </p:cNvSpPr>
          <p:nvPr/>
        </p:nvSpPr>
        <p:spPr bwMode="auto">
          <a:xfrm>
            <a:off x="8534400" y="4114800"/>
            <a:ext cx="1039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0101 000</a:t>
            </a:r>
          </a:p>
        </p:txBody>
      </p:sp>
      <p:sp>
        <p:nvSpPr>
          <p:cNvPr id="42079" name="TextBox 171"/>
          <p:cNvSpPr txBox="1">
            <a:spLocks noChangeArrowheads="1"/>
          </p:cNvSpPr>
          <p:nvPr/>
        </p:nvSpPr>
        <p:spPr bwMode="auto">
          <a:xfrm>
            <a:off x="8556625" y="3548063"/>
            <a:ext cx="1017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0111 000</a:t>
            </a:r>
          </a:p>
        </p:txBody>
      </p:sp>
      <p:sp>
        <p:nvSpPr>
          <p:cNvPr id="42080" name="TextBox 172"/>
          <p:cNvSpPr txBox="1">
            <a:spLocks noChangeArrowheads="1"/>
          </p:cNvSpPr>
          <p:nvPr/>
        </p:nvSpPr>
        <p:spPr bwMode="auto">
          <a:xfrm>
            <a:off x="8621713" y="1414463"/>
            <a:ext cx="113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1110 0000</a:t>
            </a:r>
          </a:p>
        </p:txBody>
      </p:sp>
      <p:sp>
        <p:nvSpPr>
          <p:cNvPr id="42081" name="TextBox 184"/>
          <p:cNvSpPr txBox="1">
            <a:spLocks noChangeArrowheads="1"/>
          </p:cNvSpPr>
          <p:nvPr/>
        </p:nvSpPr>
        <p:spPr bwMode="auto">
          <a:xfrm>
            <a:off x="5486400" y="13033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8000"/>
                </a:solidFill>
                <a:latin typeface="Helvetica" charset="0"/>
                <a:cs typeface="Helvetica" charset="0"/>
              </a:rPr>
              <a:t>11</a:t>
            </a:r>
            <a:r>
              <a:rPr lang="en-US" sz="1200">
                <a:solidFill>
                  <a:srgbClr val="000000"/>
                </a:solidFill>
                <a:latin typeface="Helvetica" charset="0"/>
                <a:cs typeface="Helvetica" charset="0"/>
              </a:rPr>
              <a:t>   11101    </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10</a:t>
            </a:r>
            <a:r>
              <a:rPr lang="en-US" sz="1200">
                <a:solidFill>
                  <a:srgbClr val="000000"/>
                </a:solidFill>
                <a:latin typeface="Helvetica" charset="0"/>
                <a:cs typeface="Helvetica" charset="0"/>
              </a:rPr>
              <a:t>   11100</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01</a:t>
            </a:r>
            <a:r>
              <a:rPr lang="en-US" sz="1200">
                <a:solidFill>
                  <a:srgbClr val="000000"/>
                </a:solidFill>
                <a:latin typeface="Helvetica" charset="0"/>
                <a:cs typeface="Helvetica" charset="0"/>
              </a:rPr>
              <a:t>   10111</a:t>
            </a:r>
          </a:p>
          <a:p>
            <a:pPr defTabSz="914400" eaLnBrk="1" fontAlgn="base" hangingPunct="1">
              <a:spcBef>
                <a:spcPct val="0"/>
              </a:spcBef>
              <a:spcAft>
                <a:spcPct val="0"/>
              </a:spcAft>
            </a:pPr>
            <a:r>
              <a:rPr lang="en-US" sz="1200">
                <a:solidFill>
                  <a:srgbClr val="008000"/>
                </a:solidFill>
                <a:latin typeface="Helvetica" charset="0"/>
                <a:cs typeface="Helvetica" charset="0"/>
              </a:rPr>
              <a:t>00</a:t>
            </a:r>
            <a:r>
              <a:rPr lang="en-US" sz="1200">
                <a:solidFill>
                  <a:srgbClr val="000000"/>
                </a:solidFill>
                <a:latin typeface="Helvetica" charset="0"/>
                <a:cs typeface="Helvetica" charset="0"/>
              </a:rPr>
              <a:t>   10110</a:t>
            </a:r>
          </a:p>
        </p:txBody>
      </p:sp>
      <p:sp>
        <p:nvSpPr>
          <p:cNvPr id="42082" name="Rectangle 185"/>
          <p:cNvSpPr>
            <a:spLocks noChangeArrowheads="1"/>
          </p:cNvSpPr>
          <p:nvPr/>
        </p:nvSpPr>
        <p:spPr bwMode="auto">
          <a:xfrm>
            <a:off x="5791200" y="1295400"/>
            <a:ext cx="609600" cy="8382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2083" name="TextBox 190"/>
          <p:cNvSpPr txBox="1">
            <a:spLocks noChangeArrowheads="1"/>
          </p:cNvSpPr>
          <p:nvPr/>
        </p:nvSpPr>
        <p:spPr bwMode="auto">
          <a:xfrm>
            <a:off x="5486400" y="38179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8000"/>
                </a:solidFill>
                <a:latin typeface="Helvetica" charset="0"/>
                <a:cs typeface="Helvetica" charset="0"/>
              </a:rPr>
              <a:t>11</a:t>
            </a:r>
            <a:r>
              <a:rPr lang="en-US" sz="1200">
                <a:solidFill>
                  <a:srgbClr val="000000"/>
                </a:solidFill>
                <a:latin typeface="Helvetica" charset="0"/>
                <a:cs typeface="Helvetica" charset="0"/>
              </a:rPr>
              <a:t>   01101    </a:t>
            </a:r>
          </a:p>
          <a:p>
            <a:pPr defTabSz="914400" eaLnBrk="1" fontAlgn="base" hangingPunct="1">
              <a:spcBef>
                <a:spcPct val="0"/>
              </a:spcBef>
              <a:spcAft>
                <a:spcPct val="0"/>
              </a:spcAft>
            </a:pPr>
            <a:r>
              <a:rPr lang="en-US" sz="1200">
                <a:solidFill>
                  <a:srgbClr val="008000"/>
                </a:solidFill>
                <a:latin typeface="Helvetica" charset="0"/>
                <a:cs typeface="Helvetica" charset="0"/>
              </a:rPr>
              <a:t>10</a:t>
            </a:r>
            <a:r>
              <a:rPr lang="en-US" sz="1200">
                <a:solidFill>
                  <a:srgbClr val="000000"/>
                </a:solidFill>
                <a:latin typeface="Helvetica" charset="0"/>
                <a:cs typeface="Helvetica" charset="0"/>
              </a:rPr>
              <a:t>   01100</a:t>
            </a:r>
          </a:p>
          <a:p>
            <a:pPr defTabSz="914400" eaLnBrk="1" fontAlgn="base" hangingPunct="1">
              <a:spcBef>
                <a:spcPct val="0"/>
              </a:spcBef>
              <a:spcAft>
                <a:spcPct val="0"/>
              </a:spcAft>
            </a:pPr>
            <a:r>
              <a:rPr lang="en-US" sz="1200">
                <a:solidFill>
                  <a:srgbClr val="008000"/>
                </a:solidFill>
                <a:latin typeface="Helvetica" charset="0"/>
                <a:cs typeface="Helvetica" charset="0"/>
              </a:rPr>
              <a:t>01</a:t>
            </a:r>
            <a:r>
              <a:rPr lang="en-US" sz="1200">
                <a:solidFill>
                  <a:srgbClr val="000000"/>
                </a:solidFill>
                <a:latin typeface="Helvetica" charset="0"/>
                <a:cs typeface="Helvetica" charset="0"/>
              </a:rPr>
              <a:t>   01011</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00</a:t>
            </a:r>
            <a:r>
              <a:rPr lang="en-US" sz="1200">
                <a:solidFill>
                  <a:srgbClr val="000000"/>
                </a:solidFill>
                <a:latin typeface="Helvetica" charset="0"/>
                <a:cs typeface="Helvetica" charset="0"/>
              </a:rPr>
              <a:t>   01010</a:t>
            </a:r>
          </a:p>
        </p:txBody>
      </p:sp>
      <p:sp>
        <p:nvSpPr>
          <p:cNvPr id="42084" name="Rectangle 191"/>
          <p:cNvSpPr>
            <a:spLocks noChangeArrowheads="1"/>
          </p:cNvSpPr>
          <p:nvPr/>
        </p:nvSpPr>
        <p:spPr bwMode="auto">
          <a:xfrm>
            <a:off x="5791200" y="3810000"/>
            <a:ext cx="609600" cy="8382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2085" name="TextBox 193"/>
          <p:cNvSpPr txBox="1">
            <a:spLocks noChangeArrowheads="1"/>
          </p:cNvSpPr>
          <p:nvPr/>
        </p:nvSpPr>
        <p:spPr bwMode="auto">
          <a:xfrm>
            <a:off x="5486400" y="49609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8000"/>
                </a:solidFill>
                <a:latin typeface="Helvetica" charset="0"/>
                <a:cs typeface="Helvetica" charset="0"/>
              </a:rPr>
              <a:t>11</a:t>
            </a:r>
            <a:r>
              <a:rPr lang="en-US" sz="1200">
                <a:solidFill>
                  <a:srgbClr val="000000"/>
                </a:solidFill>
                <a:latin typeface="Helvetica" charset="0"/>
                <a:cs typeface="Helvetica" charset="0"/>
              </a:rPr>
              <a:t>   00101    </a:t>
            </a:r>
          </a:p>
          <a:p>
            <a:pPr defTabSz="914400" eaLnBrk="1" fontAlgn="base" hangingPunct="1">
              <a:spcBef>
                <a:spcPct val="0"/>
              </a:spcBef>
              <a:spcAft>
                <a:spcPct val="0"/>
              </a:spcAft>
            </a:pPr>
            <a:r>
              <a:rPr lang="en-US" sz="1200">
                <a:solidFill>
                  <a:srgbClr val="008000"/>
                </a:solidFill>
                <a:latin typeface="Helvetica" charset="0"/>
                <a:cs typeface="Helvetica" charset="0"/>
              </a:rPr>
              <a:t>10</a:t>
            </a:r>
            <a:r>
              <a:rPr lang="en-US" sz="1200">
                <a:solidFill>
                  <a:srgbClr val="000000"/>
                </a:solidFill>
                <a:latin typeface="Helvetica" charset="0"/>
                <a:cs typeface="Helvetica" charset="0"/>
              </a:rPr>
              <a:t>   00100</a:t>
            </a:r>
          </a:p>
          <a:p>
            <a:pPr defTabSz="914400" eaLnBrk="1" fontAlgn="base" hangingPunct="1">
              <a:spcBef>
                <a:spcPct val="0"/>
              </a:spcBef>
              <a:spcAft>
                <a:spcPct val="0"/>
              </a:spcAft>
            </a:pPr>
            <a:r>
              <a:rPr lang="en-US" sz="1200">
                <a:solidFill>
                  <a:srgbClr val="008000"/>
                </a:solidFill>
                <a:latin typeface="Helvetica" charset="0"/>
                <a:cs typeface="Helvetica" charset="0"/>
              </a:rPr>
              <a:t>01</a:t>
            </a:r>
            <a:r>
              <a:rPr lang="en-US" sz="1200">
                <a:solidFill>
                  <a:srgbClr val="000000"/>
                </a:solidFill>
                <a:latin typeface="Helvetica" charset="0"/>
                <a:cs typeface="Helvetica" charset="0"/>
              </a:rPr>
              <a:t>   00011</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00</a:t>
            </a:r>
            <a:r>
              <a:rPr lang="en-US" sz="1200">
                <a:solidFill>
                  <a:srgbClr val="000000"/>
                </a:solidFill>
                <a:latin typeface="Helvetica" charset="0"/>
                <a:cs typeface="Helvetica" charset="0"/>
              </a:rPr>
              <a:t>   00010</a:t>
            </a:r>
          </a:p>
        </p:txBody>
      </p:sp>
      <p:sp>
        <p:nvSpPr>
          <p:cNvPr id="42086" name="Rectangle 194"/>
          <p:cNvSpPr>
            <a:spLocks noChangeArrowheads="1"/>
          </p:cNvSpPr>
          <p:nvPr/>
        </p:nvSpPr>
        <p:spPr bwMode="auto">
          <a:xfrm>
            <a:off x="5791200" y="4953000"/>
            <a:ext cx="609600" cy="8382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2087" name="TextBox 196"/>
          <p:cNvSpPr txBox="1">
            <a:spLocks noChangeArrowheads="1"/>
          </p:cNvSpPr>
          <p:nvPr/>
        </p:nvSpPr>
        <p:spPr bwMode="auto">
          <a:xfrm>
            <a:off x="5486400" y="25225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200">
                <a:solidFill>
                  <a:srgbClr val="008000"/>
                </a:solidFill>
                <a:latin typeface="Helvetica" charset="0"/>
                <a:cs typeface="Helvetica" charset="0"/>
              </a:rPr>
              <a:t>11</a:t>
            </a:r>
            <a:r>
              <a:rPr lang="en-US" sz="1200">
                <a:solidFill>
                  <a:srgbClr val="000000"/>
                </a:solidFill>
                <a:latin typeface="Helvetica" charset="0"/>
                <a:cs typeface="Helvetica" charset="0"/>
              </a:rPr>
              <a:t>     null  </a:t>
            </a:r>
          </a:p>
          <a:p>
            <a:pPr defTabSz="914400" eaLnBrk="1" fontAlgn="base" hangingPunct="1">
              <a:spcBef>
                <a:spcPct val="0"/>
              </a:spcBef>
              <a:spcAft>
                <a:spcPct val="0"/>
              </a:spcAft>
            </a:pPr>
            <a:r>
              <a:rPr lang="en-US" sz="1200">
                <a:solidFill>
                  <a:srgbClr val="008000"/>
                </a:solidFill>
                <a:latin typeface="Helvetica" charset="0"/>
                <a:cs typeface="Helvetica" charset="0"/>
              </a:rPr>
              <a:t>10</a:t>
            </a:r>
            <a:r>
              <a:rPr lang="en-US" sz="1200">
                <a:solidFill>
                  <a:srgbClr val="000000"/>
                </a:solidFill>
                <a:latin typeface="Helvetica" charset="0"/>
                <a:cs typeface="Helvetica" charset="0"/>
              </a:rPr>
              <a:t>   10000</a:t>
            </a:r>
            <a:endParaRPr lang="en-US" sz="1200">
              <a:solidFill>
                <a:srgbClr val="008000"/>
              </a:solidFill>
              <a:latin typeface="Helvetica" charset="0"/>
              <a:cs typeface="Helvetica" charset="0"/>
            </a:endParaRPr>
          </a:p>
          <a:p>
            <a:pPr defTabSz="914400" eaLnBrk="1" fontAlgn="base" hangingPunct="1">
              <a:spcBef>
                <a:spcPct val="0"/>
              </a:spcBef>
              <a:spcAft>
                <a:spcPct val="0"/>
              </a:spcAft>
            </a:pPr>
            <a:r>
              <a:rPr lang="en-US" sz="1200">
                <a:solidFill>
                  <a:srgbClr val="008000"/>
                </a:solidFill>
                <a:latin typeface="Helvetica" charset="0"/>
                <a:cs typeface="Helvetica" charset="0"/>
              </a:rPr>
              <a:t>01</a:t>
            </a:r>
            <a:r>
              <a:rPr lang="en-US" sz="1200">
                <a:solidFill>
                  <a:srgbClr val="000000"/>
                </a:solidFill>
                <a:latin typeface="Helvetica" charset="0"/>
                <a:cs typeface="Helvetica" charset="0"/>
              </a:rPr>
              <a:t>   01111</a:t>
            </a:r>
          </a:p>
          <a:p>
            <a:pPr defTabSz="914400" eaLnBrk="1" fontAlgn="base" hangingPunct="1">
              <a:spcBef>
                <a:spcPct val="0"/>
              </a:spcBef>
              <a:spcAft>
                <a:spcPct val="0"/>
              </a:spcAft>
            </a:pPr>
            <a:r>
              <a:rPr lang="en-US" sz="1200">
                <a:solidFill>
                  <a:srgbClr val="008000"/>
                </a:solidFill>
                <a:latin typeface="Helvetica" charset="0"/>
                <a:cs typeface="Helvetica" charset="0"/>
              </a:rPr>
              <a:t>00</a:t>
            </a:r>
            <a:r>
              <a:rPr lang="en-US" sz="1200">
                <a:solidFill>
                  <a:srgbClr val="000000"/>
                </a:solidFill>
                <a:latin typeface="Helvetica" charset="0"/>
                <a:cs typeface="Helvetica" charset="0"/>
              </a:rPr>
              <a:t>   01110</a:t>
            </a:r>
          </a:p>
        </p:txBody>
      </p:sp>
      <p:sp>
        <p:nvSpPr>
          <p:cNvPr id="42088" name="Rectangle 197"/>
          <p:cNvSpPr>
            <a:spLocks noChangeArrowheads="1"/>
          </p:cNvSpPr>
          <p:nvPr/>
        </p:nvSpPr>
        <p:spPr bwMode="auto">
          <a:xfrm>
            <a:off x="5791200" y="2514600"/>
            <a:ext cx="609600" cy="8382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cxnSp>
        <p:nvCxnSpPr>
          <p:cNvPr id="42089" name="Straight Arrow Connector 213"/>
          <p:cNvCxnSpPr>
            <a:cxnSpLocks noChangeShapeType="1"/>
          </p:cNvCxnSpPr>
          <p:nvPr/>
        </p:nvCxnSpPr>
        <p:spPr bwMode="auto">
          <a:xfrm>
            <a:off x="6400800" y="2895600"/>
            <a:ext cx="838200" cy="5334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2090" name="TextBox 252"/>
          <p:cNvSpPr txBox="1">
            <a:spLocks noChangeArrowheads="1"/>
          </p:cNvSpPr>
          <p:nvPr/>
        </p:nvSpPr>
        <p:spPr bwMode="auto">
          <a:xfrm>
            <a:off x="5334000" y="6858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Page Tables</a:t>
            </a:r>
          </a:p>
          <a:p>
            <a:pPr defTabSz="914400" eaLnBrk="1" fontAlgn="base" hangingPunct="1">
              <a:spcBef>
                <a:spcPct val="0"/>
              </a:spcBef>
              <a:spcAft>
                <a:spcPct val="0"/>
              </a:spcAft>
            </a:pPr>
            <a:r>
              <a:rPr lang="en-US" sz="1600">
                <a:solidFill>
                  <a:srgbClr val="000000"/>
                </a:solidFill>
                <a:latin typeface="Helvetica" charset="0"/>
                <a:cs typeface="Helvetica" charset="0"/>
              </a:rPr>
              <a:t>(level 2)</a:t>
            </a:r>
          </a:p>
        </p:txBody>
      </p:sp>
      <p:sp>
        <p:nvSpPr>
          <p:cNvPr id="42091" name="Title 1"/>
          <p:cNvSpPr>
            <a:spLocks noGrp="1"/>
          </p:cNvSpPr>
          <p:nvPr>
            <p:ph type="title"/>
          </p:nvPr>
        </p:nvSpPr>
        <p:spPr>
          <a:xfrm>
            <a:off x="304800" y="152400"/>
            <a:ext cx="8458200" cy="533400"/>
          </a:xfrm>
        </p:spPr>
        <p:txBody>
          <a:bodyPr/>
          <a:lstStyle/>
          <a:p>
            <a:r>
              <a:rPr lang="en-US">
                <a:latin typeface="Helvetica" charset="0"/>
                <a:ea typeface="ＭＳ Ｐゴシック" charset="0"/>
                <a:cs typeface="ＭＳ Ｐゴシック" charset="0"/>
              </a:rPr>
              <a:t>Review: Segmentation &amp; Page Tables</a:t>
            </a:r>
          </a:p>
        </p:txBody>
      </p:sp>
      <p:sp>
        <p:nvSpPr>
          <p:cNvPr id="42092" name="TextBox 19"/>
          <p:cNvSpPr txBox="1">
            <a:spLocks noChangeArrowheads="1"/>
          </p:cNvSpPr>
          <p:nvPr/>
        </p:nvSpPr>
        <p:spPr bwMode="auto">
          <a:xfrm>
            <a:off x="50800" y="29384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10</a:t>
            </a:r>
            <a:r>
              <a:rPr lang="en-US" sz="1600">
                <a:solidFill>
                  <a:srgbClr val="3366FF"/>
                </a:solidFill>
                <a:latin typeface="Helvetica" charset="0"/>
                <a:cs typeface="Helvetica" charset="0"/>
              </a:rPr>
              <a:t>01</a:t>
            </a:r>
            <a:r>
              <a:rPr lang="en-US" sz="1600">
                <a:solidFill>
                  <a:srgbClr val="008200"/>
                </a:solidFill>
                <a:latin typeface="Helvetica" charset="0"/>
                <a:cs typeface="Helvetica" charset="0"/>
              </a:rPr>
              <a:t> </a:t>
            </a:r>
            <a:r>
              <a:rPr lang="en-US" sz="1600">
                <a:solidFill>
                  <a:srgbClr val="3366FF"/>
                </a:solidFill>
                <a:latin typeface="Helvetica" charset="0"/>
                <a:cs typeface="Helvetica" charset="0"/>
              </a:rPr>
              <a:t>0</a:t>
            </a:r>
            <a:r>
              <a:rPr lang="en-US" sz="1600">
                <a:solidFill>
                  <a:srgbClr val="2A40E2"/>
                </a:solidFill>
                <a:latin typeface="Helvetica" charset="0"/>
                <a:cs typeface="Helvetica" charset="0"/>
              </a:rPr>
              <a:t>000</a:t>
            </a:r>
          </a:p>
        </p:txBody>
      </p:sp>
      <p:sp>
        <p:nvSpPr>
          <p:cNvPr id="131" name="Rectangle 130"/>
          <p:cNvSpPr/>
          <p:nvPr/>
        </p:nvSpPr>
        <p:spPr bwMode="auto">
          <a:xfrm>
            <a:off x="1219200" y="3048000"/>
            <a:ext cx="1295400" cy="152400"/>
          </a:xfrm>
          <a:prstGeom prst="rect">
            <a:avLst/>
          </a:prstGeom>
          <a:solidFill>
            <a:schemeClr val="accent6">
              <a:lumMod val="75000"/>
            </a:schemeClr>
          </a:solid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2094" name="TextBox 171"/>
          <p:cNvSpPr txBox="1">
            <a:spLocks noChangeArrowheads="1"/>
          </p:cNvSpPr>
          <p:nvPr/>
        </p:nvSpPr>
        <p:spPr bwMode="auto">
          <a:xfrm>
            <a:off x="8523288" y="32432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1000 </a:t>
            </a:r>
            <a:r>
              <a:rPr lang="en-US" sz="1600">
                <a:solidFill>
                  <a:srgbClr val="0000FF"/>
                </a:solidFill>
                <a:latin typeface="Helvetica" charset="0"/>
                <a:cs typeface="Helvetica" charset="0"/>
              </a:rPr>
              <a:t>0000</a:t>
            </a:r>
          </a:p>
        </p:txBody>
      </p:sp>
      <p:cxnSp>
        <p:nvCxnSpPr>
          <p:cNvPr id="42095" name="Straight Arrow Connector 218"/>
          <p:cNvCxnSpPr>
            <a:cxnSpLocks noChangeShapeType="1"/>
            <a:stCxn id="136" idx="0"/>
          </p:cNvCxnSpPr>
          <p:nvPr/>
        </p:nvCxnSpPr>
        <p:spPr bwMode="auto">
          <a:xfrm flipV="1">
            <a:off x="4038600" y="3352800"/>
            <a:ext cx="1524000" cy="3048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2096" name="Straight Arrow Connector 233"/>
          <p:cNvCxnSpPr>
            <a:cxnSpLocks noChangeShapeType="1"/>
          </p:cNvCxnSpPr>
          <p:nvPr/>
        </p:nvCxnSpPr>
        <p:spPr bwMode="auto">
          <a:xfrm>
            <a:off x="2514600" y="3124200"/>
            <a:ext cx="152400" cy="76200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6" name="Rectangle 135"/>
          <p:cNvSpPr/>
          <p:nvPr/>
        </p:nvSpPr>
        <p:spPr bwMode="auto">
          <a:xfrm>
            <a:off x="2667000" y="3657600"/>
            <a:ext cx="2743200" cy="381000"/>
          </a:xfrm>
          <a:prstGeom prst="rect">
            <a:avLst/>
          </a:prstGeom>
          <a:noFill/>
          <a:ln w="38100" cap="flat" cmpd="sng" algn="ctr">
            <a:solidFill>
              <a:schemeClr val="accent6">
                <a:lumMod val="75000"/>
              </a:schemeClr>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7" name="Rectangle 136"/>
          <p:cNvSpPr/>
          <p:nvPr/>
        </p:nvSpPr>
        <p:spPr bwMode="auto">
          <a:xfrm>
            <a:off x="5551488" y="2768600"/>
            <a:ext cx="914400" cy="152400"/>
          </a:xfrm>
          <a:prstGeom prst="rect">
            <a:avLst/>
          </a:prstGeom>
          <a:noFill/>
          <a:ln w="38100" cap="flat" cmpd="sng" algn="ctr">
            <a:solidFill>
              <a:schemeClr val="accent6">
                <a:lumMod val="75000"/>
              </a:schemeClr>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8" name="Rectangle 137"/>
          <p:cNvSpPr/>
          <p:nvPr/>
        </p:nvSpPr>
        <p:spPr bwMode="auto">
          <a:xfrm>
            <a:off x="7239000" y="3352800"/>
            <a:ext cx="1295400" cy="152400"/>
          </a:xfrm>
          <a:prstGeom prst="rect">
            <a:avLst/>
          </a:prstGeom>
          <a:solidFill>
            <a:schemeClr val="accent6">
              <a:lumMod val="75000"/>
            </a:schemeClr>
          </a:solid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grpSp>
        <p:nvGrpSpPr>
          <p:cNvPr id="12" name="Group 11"/>
          <p:cNvGrpSpPr>
            <a:grpSpLocks/>
          </p:cNvGrpSpPr>
          <p:nvPr/>
        </p:nvGrpSpPr>
        <p:grpSpPr bwMode="auto">
          <a:xfrm>
            <a:off x="4572000" y="2514600"/>
            <a:ext cx="1905000" cy="1524000"/>
            <a:chOff x="4572000" y="2514600"/>
            <a:chExt cx="1905000" cy="1524000"/>
          </a:xfrm>
        </p:grpSpPr>
        <p:sp>
          <p:nvSpPr>
            <p:cNvPr id="42101" name="Rounded Rectangle 10"/>
            <p:cNvSpPr>
              <a:spLocks noChangeArrowheads="1"/>
            </p:cNvSpPr>
            <p:nvPr/>
          </p:nvSpPr>
          <p:spPr bwMode="auto">
            <a:xfrm>
              <a:off x="4572000" y="3733800"/>
              <a:ext cx="838200" cy="304800"/>
            </a:xfrm>
            <a:prstGeom prst="roundRect">
              <a:avLst>
                <a:gd name="adj" fmla="val 16667"/>
              </a:avLst>
            </a:prstGeom>
            <a:noFill/>
            <a:ln w="381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2102" name="Rounded Rectangle 140"/>
            <p:cNvSpPr>
              <a:spLocks noChangeArrowheads="1"/>
            </p:cNvSpPr>
            <p:nvPr/>
          </p:nvSpPr>
          <p:spPr bwMode="auto">
            <a:xfrm>
              <a:off x="5562600" y="2514600"/>
              <a:ext cx="914400" cy="304800"/>
            </a:xfrm>
            <a:prstGeom prst="roundRect">
              <a:avLst>
                <a:gd name="adj" fmla="val 16667"/>
              </a:avLst>
            </a:prstGeom>
            <a:noFill/>
            <a:ln w="381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grpSp>
    </p:spTree>
    <p:extLst>
      <p:ext uri="{BB962C8B-B14F-4D97-AF65-F5344CB8AC3E}">
        <p14:creationId xmlns:p14="http://schemas.microsoft.com/office/powerpoint/2010/main" val="143584018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35"/>
          <p:cNvSpPr>
            <a:spLocks noChangeArrowheads="1"/>
          </p:cNvSpPr>
          <p:nvPr/>
        </p:nvSpPr>
        <p:spPr bwMode="auto">
          <a:xfrm>
            <a:off x="6477000" y="22860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43010" name="Title 1"/>
          <p:cNvSpPr>
            <a:spLocks noGrp="1"/>
          </p:cNvSpPr>
          <p:nvPr>
            <p:ph type="title"/>
          </p:nvPr>
        </p:nvSpPr>
        <p:spPr>
          <a:xfrm>
            <a:off x="990600" y="76200"/>
            <a:ext cx="7162800" cy="533400"/>
          </a:xfrm>
        </p:spPr>
        <p:txBody>
          <a:bodyPr/>
          <a:lstStyle/>
          <a:p>
            <a:r>
              <a:rPr lang="en-US">
                <a:latin typeface="Helvetica" charset="0"/>
                <a:ea typeface="ＭＳ Ｐゴシック" charset="0"/>
                <a:cs typeface="ＭＳ Ｐゴシック" charset="0"/>
              </a:rPr>
              <a:t>Review: Inverted Page Table</a:t>
            </a:r>
          </a:p>
        </p:txBody>
      </p:sp>
      <p:sp>
        <p:nvSpPr>
          <p:cNvPr id="43011" name="TextBox 5"/>
          <p:cNvSpPr txBox="1">
            <a:spLocks noChangeArrowheads="1"/>
          </p:cNvSpPr>
          <p:nvPr/>
        </p:nvSpPr>
        <p:spPr bwMode="auto">
          <a:xfrm>
            <a:off x="588963" y="914400"/>
            <a:ext cx="1087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1111 1111</a:t>
            </a:r>
          </a:p>
        </p:txBody>
      </p:sp>
      <p:sp>
        <p:nvSpPr>
          <p:cNvPr id="43012" name="Rectangle 6"/>
          <p:cNvSpPr>
            <a:spLocks noChangeArrowheads="1"/>
          </p:cNvSpPr>
          <p:nvPr/>
        </p:nvSpPr>
        <p:spPr bwMode="auto">
          <a:xfrm>
            <a:off x="1676400" y="1066800"/>
            <a:ext cx="1295400" cy="6096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43013" name="Rectangle 7"/>
          <p:cNvSpPr>
            <a:spLocks noChangeArrowheads="1"/>
          </p:cNvSpPr>
          <p:nvPr/>
        </p:nvSpPr>
        <p:spPr bwMode="auto">
          <a:xfrm>
            <a:off x="1676400" y="30480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9" name="Rectangle 8"/>
          <p:cNvSpPr/>
          <p:nvPr/>
        </p:nvSpPr>
        <p:spPr bwMode="auto">
          <a:xfrm>
            <a:off x="1676400" y="53340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43015" name="Rectangle 9"/>
          <p:cNvSpPr>
            <a:spLocks noChangeArrowheads="1"/>
          </p:cNvSpPr>
          <p:nvPr/>
        </p:nvSpPr>
        <p:spPr bwMode="auto">
          <a:xfrm>
            <a:off x="1676400" y="41148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43016" name="Up Arrow 10"/>
          <p:cNvSpPr>
            <a:spLocks noChangeArrowheads="1"/>
          </p:cNvSpPr>
          <p:nvPr/>
        </p:nvSpPr>
        <p:spPr bwMode="auto">
          <a:xfrm flipH="1">
            <a:off x="2209800" y="27432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3017" name="Up Arrow 11"/>
          <p:cNvSpPr>
            <a:spLocks noChangeArrowheads="1"/>
          </p:cNvSpPr>
          <p:nvPr/>
        </p:nvSpPr>
        <p:spPr bwMode="auto">
          <a:xfrm flipH="1" flipV="1">
            <a:off x="2209800" y="16764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3018" name="Rectangle 12"/>
          <p:cNvSpPr>
            <a:spLocks noChangeArrowheads="1"/>
          </p:cNvSpPr>
          <p:nvPr/>
        </p:nvSpPr>
        <p:spPr bwMode="auto">
          <a:xfrm>
            <a:off x="16764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3019" name="TextBox 13"/>
          <p:cNvSpPr txBox="1">
            <a:spLocks noChangeArrowheads="1"/>
          </p:cNvSpPr>
          <p:nvPr/>
        </p:nvSpPr>
        <p:spPr bwMode="auto">
          <a:xfrm>
            <a:off x="1166813" y="685800"/>
            <a:ext cx="2185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Virtual memory view</a:t>
            </a:r>
          </a:p>
        </p:txBody>
      </p:sp>
      <p:sp>
        <p:nvSpPr>
          <p:cNvPr id="43020" name="Rectangle 14"/>
          <p:cNvSpPr>
            <a:spLocks noChangeArrowheads="1"/>
          </p:cNvSpPr>
          <p:nvPr/>
        </p:nvSpPr>
        <p:spPr bwMode="auto">
          <a:xfrm>
            <a:off x="1676400" y="47244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3021" name="Rectangle 15"/>
          <p:cNvSpPr>
            <a:spLocks noChangeArrowheads="1"/>
          </p:cNvSpPr>
          <p:nvPr/>
        </p:nvSpPr>
        <p:spPr bwMode="auto">
          <a:xfrm>
            <a:off x="1676400" y="35052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3022" name="Rectangle 16"/>
          <p:cNvSpPr>
            <a:spLocks noChangeArrowheads="1"/>
          </p:cNvSpPr>
          <p:nvPr/>
        </p:nvSpPr>
        <p:spPr bwMode="auto">
          <a:xfrm>
            <a:off x="1676400" y="22860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3023" name="TextBox 17"/>
          <p:cNvSpPr txBox="1">
            <a:spLocks noChangeArrowheads="1"/>
          </p:cNvSpPr>
          <p:nvPr/>
        </p:nvSpPr>
        <p:spPr bwMode="auto">
          <a:xfrm>
            <a:off x="533400" y="56816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0000 0</a:t>
            </a:r>
            <a:r>
              <a:rPr lang="en-US" sz="1600">
                <a:solidFill>
                  <a:srgbClr val="2A40E2"/>
                </a:solidFill>
                <a:latin typeface="Helvetica" charset="0"/>
                <a:cs typeface="Helvetica" charset="0"/>
              </a:rPr>
              <a:t>000</a:t>
            </a:r>
          </a:p>
        </p:txBody>
      </p:sp>
      <p:sp>
        <p:nvSpPr>
          <p:cNvPr id="43024" name="TextBox 18"/>
          <p:cNvSpPr txBox="1">
            <a:spLocks noChangeArrowheads="1"/>
          </p:cNvSpPr>
          <p:nvPr/>
        </p:nvSpPr>
        <p:spPr bwMode="auto">
          <a:xfrm>
            <a:off x="533400" y="44958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0100 0</a:t>
            </a:r>
            <a:r>
              <a:rPr lang="en-US" sz="1600">
                <a:solidFill>
                  <a:srgbClr val="2A40E2"/>
                </a:solidFill>
                <a:latin typeface="Helvetica" charset="0"/>
                <a:cs typeface="Helvetica" charset="0"/>
              </a:rPr>
              <a:t>000</a:t>
            </a:r>
          </a:p>
        </p:txBody>
      </p:sp>
      <p:sp>
        <p:nvSpPr>
          <p:cNvPr id="43025" name="TextBox 19"/>
          <p:cNvSpPr txBox="1">
            <a:spLocks noChangeArrowheads="1"/>
          </p:cNvSpPr>
          <p:nvPr/>
        </p:nvSpPr>
        <p:spPr bwMode="auto">
          <a:xfrm>
            <a:off x="533400" y="32766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1000 0</a:t>
            </a:r>
            <a:r>
              <a:rPr lang="en-US" sz="1600">
                <a:solidFill>
                  <a:srgbClr val="2A40E2"/>
                </a:solidFill>
                <a:latin typeface="Helvetica" charset="0"/>
                <a:cs typeface="Helvetica" charset="0"/>
              </a:rPr>
              <a:t>000</a:t>
            </a:r>
          </a:p>
        </p:txBody>
      </p:sp>
      <p:sp>
        <p:nvSpPr>
          <p:cNvPr id="43026" name="TextBox 20"/>
          <p:cNvSpPr txBox="1">
            <a:spLocks noChangeArrowheads="1"/>
          </p:cNvSpPr>
          <p:nvPr/>
        </p:nvSpPr>
        <p:spPr bwMode="auto">
          <a:xfrm>
            <a:off x="544513" y="2024063"/>
            <a:ext cx="114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1100 0</a:t>
            </a:r>
            <a:r>
              <a:rPr lang="en-US" sz="1600">
                <a:solidFill>
                  <a:srgbClr val="2A40E2"/>
                </a:solidFill>
                <a:latin typeface="Helvetica" charset="0"/>
                <a:cs typeface="Helvetica" charset="0"/>
              </a:rPr>
              <a:t>000</a:t>
            </a:r>
          </a:p>
        </p:txBody>
      </p:sp>
      <p:sp>
        <p:nvSpPr>
          <p:cNvPr id="43027" name="Left Brace 22"/>
          <p:cNvSpPr>
            <a:spLocks/>
          </p:cNvSpPr>
          <p:nvPr/>
        </p:nvSpPr>
        <p:spPr bwMode="auto">
          <a:xfrm rot="5400000" flipH="1">
            <a:off x="818356" y="5734844"/>
            <a:ext cx="192088" cy="609600"/>
          </a:xfrm>
          <a:prstGeom prst="leftBrace">
            <a:avLst>
              <a:gd name="adj1" fmla="val 8301"/>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3028" name="TextBox 23"/>
          <p:cNvSpPr txBox="1">
            <a:spLocks noChangeArrowheads="1"/>
          </p:cNvSpPr>
          <p:nvPr/>
        </p:nvSpPr>
        <p:spPr bwMode="auto">
          <a:xfrm>
            <a:off x="482600" y="6062663"/>
            <a:ext cx="812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b="0">
                <a:solidFill>
                  <a:srgbClr val="FF0000"/>
                </a:solidFill>
                <a:latin typeface="Helvetica" charset="0"/>
                <a:cs typeface="Helvetica" charset="0"/>
              </a:rPr>
              <a:t>page #</a:t>
            </a:r>
          </a:p>
        </p:txBody>
      </p:sp>
      <p:sp>
        <p:nvSpPr>
          <p:cNvPr id="43029" name="TextBox 24"/>
          <p:cNvSpPr txBox="1">
            <a:spLocks noChangeArrowheads="1"/>
          </p:cNvSpPr>
          <p:nvPr/>
        </p:nvSpPr>
        <p:spPr bwMode="auto">
          <a:xfrm>
            <a:off x="1162050" y="6062663"/>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FF"/>
                </a:solidFill>
                <a:latin typeface="Helvetica" charset="0"/>
                <a:cs typeface="Helvetica" charset="0"/>
              </a:rPr>
              <a:t>offset</a:t>
            </a:r>
          </a:p>
        </p:txBody>
      </p:sp>
      <p:sp>
        <p:nvSpPr>
          <p:cNvPr id="43030" name="Left Brace 25"/>
          <p:cNvSpPr>
            <a:spLocks/>
          </p:cNvSpPr>
          <p:nvPr/>
        </p:nvSpPr>
        <p:spPr bwMode="auto">
          <a:xfrm rot="5400000" flipH="1">
            <a:off x="1346993" y="5892007"/>
            <a:ext cx="201613" cy="304800"/>
          </a:xfrm>
          <a:prstGeom prst="leftBrace">
            <a:avLst>
              <a:gd name="adj1" fmla="val 8322"/>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3031" name="TextBox 27"/>
          <p:cNvSpPr txBox="1">
            <a:spLocks noChangeArrowheads="1"/>
          </p:cNvSpPr>
          <p:nvPr/>
        </p:nvSpPr>
        <p:spPr bwMode="auto">
          <a:xfrm>
            <a:off x="6689725" y="728663"/>
            <a:ext cx="2378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Physical memory view</a:t>
            </a:r>
          </a:p>
        </p:txBody>
      </p:sp>
      <p:sp>
        <p:nvSpPr>
          <p:cNvPr id="43032" name="Rectangle 28"/>
          <p:cNvSpPr>
            <a:spLocks noChangeArrowheads="1"/>
          </p:cNvSpPr>
          <p:nvPr/>
        </p:nvSpPr>
        <p:spPr bwMode="auto">
          <a:xfrm>
            <a:off x="64770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3033" name="Rectangle 29"/>
          <p:cNvSpPr>
            <a:spLocks noChangeArrowheads="1"/>
          </p:cNvSpPr>
          <p:nvPr/>
        </p:nvSpPr>
        <p:spPr bwMode="auto">
          <a:xfrm>
            <a:off x="6477000" y="38100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31" name="Rectangle 30"/>
          <p:cNvSpPr/>
          <p:nvPr/>
        </p:nvSpPr>
        <p:spPr bwMode="auto">
          <a:xfrm>
            <a:off x="6477000" y="50292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32" name="Rectangle 31"/>
          <p:cNvSpPr/>
          <p:nvPr/>
        </p:nvSpPr>
        <p:spPr bwMode="auto">
          <a:xfrm>
            <a:off x="6477000" y="1066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3" name="Rectangle 32"/>
          <p:cNvSpPr/>
          <p:nvPr/>
        </p:nvSpPr>
        <p:spPr bwMode="auto">
          <a:xfrm>
            <a:off x="6477000" y="5638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IPT</a:t>
            </a:r>
          </a:p>
        </p:txBody>
      </p:sp>
      <p:sp>
        <p:nvSpPr>
          <p:cNvPr id="34" name="Rectangle 33"/>
          <p:cNvSpPr/>
          <p:nvPr/>
        </p:nvSpPr>
        <p:spPr bwMode="auto">
          <a:xfrm>
            <a:off x="6477000" y="44196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3038" name="Rectangle 35"/>
          <p:cNvSpPr>
            <a:spLocks noChangeArrowheads="1"/>
          </p:cNvSpPr>
          <p:nvPr/>
        </p:nvSpPr>
        <p:spPr bwMode="auto">
          <a:xfrm>
            <a:off x="6477000" y="33528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38" name="Rectangle 37"/>
          <p:cNvSpPr/>
          <p:nvPr/>
        </p:nvSpPr>
        <p:spPr bwMode="auto">
          <a:xfrm>
            <a:off x="6477000" y="27432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3040" name="Rectangle 39"/>
          <p:cNvSpPr>
            <a:spLocks noChangeArrowheads="1"/>
          </p:cNvSpPr>
          <p:nvPr/>
        </p:nvSpPr>
        <p:spPr bwMode="auto">
          <a:xfrm>
            <a:off x="6477000" y="13716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42" name="Rectangle 41"/>
          <p:cNvSpPr/>
          <p:nvPr/>
        </p:nvSpPr>
        <p:spPr bwMode="auto">
          <a:xfrm>
            <a:off x="6477000" y="1828800"/>
            <a:ext cx="1295400" cy="4572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8" name="Rectangle 47"/>
          <p:cNvSpPr/>
          <p:nvPr/>
        </p:nvSpPr>
        <p:spPr bwMode="auto">
          <a:xfrm>
            <a:off x="1676400"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9" name="Rectangle 48"/>
          <p:cNvSpPr/>
          <p:nvPr/>
        </p:nvSpPr>
        <p:spPr bwMode="auto">
          <a:xfrm>
            <a:off x="1676400"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0" name="Rectangle 49"/>
          <p:cNvSpPr/>
          <p:nvPr/>
        </p:nvSpPr>
        <p:spPr bwMode="auto">
          <a:xfrm>
            <a:off x="1676400"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1" name="Rectangle 50"/>
          <p:cNvSpPr/>
          <p:nvPr/>
        </p:nvSpPr>
        <p:spPr bwMode="auto">
          <a:xfrm>
            <a:off x="1676400"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7" name="Rectangle 56"/>
          <p:cNvSpPr/>
          <p:nvPr/>
        </p:nvSpPr>
        <p:spPr bwMode="auto">
          <a:xfrm>
            <a:off x="1676400"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8" name="Rectangle 57"/>
          <p:cNvSpPr/>
          <p:nvPr/>
        </p:nvSpPr>
        <p:spPr bwMode="auto">
          <a:xfrm>
            <a:off x="1676400"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59" name="Rectangle 58"/>
          <p:cNvSpPr/>
          <p:nvPr/>
        </p:nvSpPr>
        <p:spPr bwMode="auto">
          <a:xfrm>
            <a:off x="1676400"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0" name="Rectangle 59"/>
          <p:cNvSpPr/>
          <p:nvPr/>
        </p:nvSpPr>
        <p:spPr bwMode="auto">
          <a:xfrm>
            <a:off x="1676400"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1" name="Rectangle 60"/>
          <p:cNvSpPr/>
          <p:nvPr/>
        </p:nvSpPr>
        <p:spPr bwMode="auto">
          <a:xfrm>
            <a:off x="1676400"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2" name="Rectangle 61"/>
          <p:cNvSpPr/>
          <p:nvPr/>
        </p:nvSpPr>
        <p:spPr bwMode="auto">
          <a:xfrm>
            <a:off x="1676400"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3" name="Rectangle 62"/>
          <p:cNvSpPr/>
          <p:nvPr/>
        </p:nvSpPr>
        <p:spPr bwMode="auto">
          <a:xfrm>
            <a:off x="1676400"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4" name="Rectangle 63"/>
          <p:cNvSpPr/>
          <p:nvPr/>
        </p:nvSpPr>
        <p:spPr bwMode="auto">
          <a:xfrm>
            <a:off x="1676400"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5" name="Rectangle 64"/>
          <p:cNvSpPr/>
          <p:nvPr/>
        </p:nvSpPr>
        <p:spPr bwMode="auto">
          <a:xfrm>
            <a:off x="1676400"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6" name="Rectangle 65"/>
          <p:cNvSpPr/>
          <p:nvPr/>
        </p:nvSpPr>
        <p:spPr bwMode="auto">
          <a:xfrm>
            <a:off x="1676400"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7" name="Rectangle 66"/>
          <p:cNvSpPr/>
          <p:nvPr/>
        </p:nvSpPr>
        <p:spPr bwMode="auto">
          <a:xfrm>
            <a:off x="1676400"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8" name="Rectangle 67"/>
          <p:cNvSpPr/>
          <p:nvPr/>
        </p:nvSpPr>
        <p:spPr bwMode="auto">
          <a:xfrm>
            <a:off x="1676400"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69" name="Rectangle 68"/>
          <p:cNvSpPr/>
          <p:nvPr/>
        </p:nvSpPr>
        <p:spPr bwMode="auto">
          <a:xfrm>
            <a:off x="1676400"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0" name="Rectangle 69"/>
          <p:cNvSpPr/>
          <p:nvPr/>
        </p:nvSpPr>
        <p:spPr bwMode="auto">
          <a:xfrm>
            <a:off x="1676400"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1" name="Rectangle 70"/>
          <p:cNvSpPr/>
          <p:nvPr/>
        </p:nvSpPr>
        <p:spPr bwMode="auto">
          <a:xfrm>
            <a:off x="1676400"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2" name="Rectangle 71"/>
          <p:cNvSpPr/>
          <p:nvPr/>
        </p:nvSpPr>
        <p:spPr bwMode="auto">
          <a:xfrm>
            <a:off x="1676400"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3" name="Rectangle 72"/>
          <p:cNvSpPr/>
          <p:nvPr/>
        </p:nvSpPr>
        <p:spPr bwMode="auto">
          <a:xfrm>
            <a:off x="1676400"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4" name="Rectangle 73"/>
          <p:cNvSpPr/>
          <p:nvPr/>
        </p:nvSpPr>
        <p:spPr bwMode="auto">
          <a:xfrm>
            <a:off x="1676400"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5" name="Rectangle 74"/>
          <p:cNvSpPr/>
          <p:nvPr/>
        </p:nvSpPr>
        <p:spPr bwMode="auto">
          <a:xfrm>
            <a:off x="1676400"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6" name="Rectangle 75"/>
          <p:cNvSpPr/>
          <p:nvPr/>
        </p:nvSpPr>
        <p:spPr bwMode="auto">
          <a:xfrm>
            <a:off x="1676400"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7" name="Rectangle 76"/>
          <p:cNvSpPr/>
          <p:nvPr/>
        </p:nvSpPr>
        <p:spPr bwMode="auto">
          <a:xfrm>
            <a:off x="1676400"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8" name="Rectangle 77"/>
          <p:cNvSpPr/>
          <p:nvPr/>
        </p:nvSpPr>
        <p:spPr bwMode="auto">
          <a:xfrm>
            <a:off x="1676400"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9" name="Rectangle 78"/>
          <p:cNvSpPr/>
          <p:nvPr/>
        </p:nvSpPr>
        <p:spPr bwMode="auto">
          <a:xfrm>
            <a:off x="1676400"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0" name="Rectangle 79"/>
          <p:cNvSpPr/>
          <p:nvPr/>
        </p:nvSpPr>
        <p:spPr bwMode="auto">
          <a:xfrm>
            <a:off x="1676400"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1" name="Rectangle 80"/>
          <p:cNvSpPr/>
          <p:nvPr/>
        </p:nvSpPr>
        <p:spPr bwMode="auto">
          <a:xfrm>
            <a:off x="1676400"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2" name="Rectangle 81"/>
          <p:cNvSpPr/>
          <p:nvPr/>
        </p:nvSpPr>
        <p:spPr bwMode="auto">
          <a:xfrm>
            <a:off x="1676400"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3" name="Rectangle 82"/>
          <p:cNvSpPr/>
          <p:nvPr/>
        </p:nvSpPr>
        <p:spPr bwMode="auto">
          <a:xfrm>
            <a:off x="1676400"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4" name="Rectangle 83"/>
          <p:cNvSpPr/>
          <p:nvPr/>
        </p:nvSpPr>
        <p:spPr bwMode="auto">
          <a:xfrm>
            <a:off x="1676400"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grpSp>
        <p:nvGrpSpPr>
          <p:cNvPr id="43074" name="Group 141"/>
          <p:cNvGrpSpPr>
            <a:grpSpLocks/>
          </p:cNvGrpSpPr>
          <p:nvPr/>
        </p:nvGrpSpPr>
        <p:grpSpPr bwMode="auto">
          <a:xfrm>
            <a:off x="4187825" y="2590800"/>
            <a:ext cx="1168400" cy="2862263"/>
            <a:chOff x="4188007" y="838200"/>
            <a:chExt cx="1168785" cy="2862322"/>
          </a:xfrm>
        </p:grpSpPr>
        <p:sp>
          <p:nvSpPr>
            <p:cNvPr id="5" name="TextBox 4"/>
            <p:cNvSpPr txBox="1"/>
            <p:nvPr/>
          </p:nvSpPr>
          <p:spPr>
            <a:xfrm>
              <a:off x="4188007" y="838200"/>
              <a:ext cx="1168785" cy="2862322"/>
            </a:xfrm>
            <a:prstGeom prst="rect">
              <a:avLst/>
            </a:prstGeom>
            <a:noFill/>
          </p:spPr>
          <p:txBody>
            <a:bodyPr wrap="none">
              <a:spAutoFit/>
            </a:bodyPr>
            <a:lstStyle/>
            <a:p>
              <a:pPr defTabSz="914400" fontAlgn="base">
                <a:spcBef>
                  <a:spcPct val="0"/>
                </a:spcBef>
                <a:spcAft>
                  <a:spcPct val="0"/>
                </a:spcAft>
                <a:defRPr/>
              </a:pPr>
              <a:r>
                <a:rPr lang="en-US" sz="1200" b="1" dirty="0">
                  <a:solidFill>
                    <a:srgbClr val="000000"/>
                  </a:solidFill>
                  <a:latin typeface="Helvetica"/>
                  <a:ea typeface="ＭＳ Ｐゴシック" charset="-128"/>
                  <a:cs typeface="Helvetica"/>
                </a:rPr>
                <a:t>11111   11101</a:t>
              </a:r>
            </a:p>
            <a:p>
              <a:pPr defTabSz="914400" fontAlgn="base">
                <a:spcBef>
                  <a:spcPct val="0"/>
                </a:spcBef>
                <a:spcAft>
                  <a:spcPct val="0"/>
                </a:spcAft>
                <a:defRPr/>
              </a:pPr>
              <a:r>
                <a:rPr lang="en-US" sz="1200" b="1" dirty="0">
                  <a:solidFill>
                    <a:srgbClr val="000000"/>
                  </a:solidFill>
                  <a:latin typeface="Helvetica"/>
                  <a:ea typeface="ＭＳ Ｐゴシック" charset="-128"/>
                  <a:cs typeface="Helvetica"/>
                </a:rPr>
                <a:t>11110   11100</a:t>
              </a:r>
            </a:p>
            <a:p>
              <a:pPr defTabSz="914400" fontAlgn="base">
                <a:spcBef>
                  <a:spcPct val="0"/>
                </a:spcBef>
                <a:spcAft>
                  <a:spcPct val="0"/>
                </a:spcAft>
                <a:defRPr/>
              </a:pPr>
              <a:r>
                <a:rPr lang="en-US" sz="1200" b="1" dirty="0">
                  <a:solidFill>
                    <a:srgbClr val="000000"/>
                  </a:solidFill>
                  <a:latin typeface="Helvetica"/>
                  <a:ea typeface="ＭＳ Ｐゴシック" charset="-128"/>
                  <a:cs typeface="Helvetica"/>
                </a:rPr>
                <a:t>11101   10111</a:t>
              </a:r>
            </a:p>
            <a:p>
              <a:pPr marL="228600" indent="-228600" defTabSz="914400" fontAlgn="base">
                <a:spcBef>
                  <a:spcPct val="0"/>
                </a:spcBef>
                <a:spcAft>
                  <a:spcPct val="0"/>
                </a:spcAft>
                <a:buFontTx/>
                <a:buAutoNum type="arabicPlain" startAt="11100"/>
                <a:defRPr/>
              </a:pPr>
              <a:r>
                <a:rPr lang="en-US" sz="1200" b="1" dirty="0">
                  <a:solidFill>
                    <a:srgbClr val="000000"/>
                  </a:solidFill>
                  <a:latin typeface="Helvetica"/>
                  <a:ea typeface="ＭＳ Ｐゴシック" charset="-128"/>
                  <a:cs typeface="Helvetica"/>
                </a:rPr>
                <a:t>   10110</a:t>
              </a:r>
            </a:p>
            <a:p>
              <a:pPr defTabSz="914400" fontAlgn="base">
                <a:spcBef>
                  <a:spcPct val="0"/>
                </a:spcBef>
                <a:spcAft>
                  <a:spcPct val="0"/>
                </a:spcAft>
                <a:defRPr/>
              </a:pPr>
              <a:r>
                <a:rPr lang="en-US" sz="1200" b="1" dirty="0">
                  <a:solidFill>
                    <a:srgbClr val="000000"/>
                  </a:solidFill>
                  <a:latin typeface="Helvetica"/>
                  <a:ea typeface="ＭＳ Ｐゴシック" charset="-128"/>
                  <a:cs typeface="Helvetica"/>
                </a:rPr>
                <a:t>10010   10000</a:t>
              </a:r>
            </a:p>
            <a:p>
              <a:pPr defTabSz="914400" fontAlgn="base">
                <a:spcBef>
                  <a:spcPct val="0"/>
                </a:spcBef>
                <a:spcAft>
                  <a:spcPct val="0"/>
                </a:spcAft>
                <a:defRPr/>
              </a:pPr>
              <a:r>
                <a:rPr lang="en-US" sz="1200" b="1" dirty="0">
                  <a:solidFill>
                    <a:srgbClr val="000000"/>
                  </a:solidFill>
                  <a:latin typeface="Helvetica"/>
                  <a:ea typeface="ＭＳ Ｐゴシック" charset="-128"/>
                  <a:cs typeface="Helvetica"/>
                </a:rPr>
                <a:t>10001   01111</a:t>
              </a:r>
            </a:p>
            <a:p>
              <a:pPr marL="228600" indent="-228600" defTabSz="914400" fontAlgn="base">
                <a:spcBef>
                  <a:spcPct val="0"/>
                </a:spcBef>
                <a:spcAft>
                  <a:spcPct val="0"/>
                </a:spcAft>
                <a:buFontTx/>
                <a:buAutoNum type="arabicPlain" startAt="10000"/>
                <a:defRPr/>
              </a:pPr>
              <a:r>
                <a:rPr lang="en-US" sz="1200" b="1" dirty="0">
                  <a:solidFill>
                    <a:srgbClr val="000000"/>
                  </a:solidFill>
                  <a:latin typeface="Helvetica"/>
                  <a:ea typeface="ＭＳ Ｐゴシック" charset="-128"/>
                  <a:cs typeface="Helvetica"/>
                </a:rPr>
                <a:t>   01110</a:t>
              </a:r>
            </a:p>
            <a:p>
              <a:pPr defTabSz="914400" fontAlgn="base">
                <a:spcBef>
                  <a:spcPct val="0"/>
                </a:spcBef>
                <a:spcAft>
                  <a:spcPct val="0"/>
                </a:spcAft>
                <a:defRPr/>
              </a:pPr>
              <a:r>
                <a:rPr lang="en-US" sz="1200" b="1" dirty="0">
                  <a:solidFill>
                    <a:srgbClr val="000000"/>
                  </a:solidFill>
                  <a:latin typeface="Helvetica"/>
                  <a:ea typeface="ＭＳ Ｐゴシック" charset="-128"/>
                  <a:cs typeface="Helvetica"/>
                </a:rPr>
                <a:t>01011   01101 </a:t>
              </a:r>
            </a:p>
            <a:p>
              <a:pPr defTabSz="914400" fontAlgn="base">
                <a:spcBef>
                  <a:spcPct val="0"/>
                </a:spcBef>
                <a:spcAft>
                  <a:spcPct val="0"/>
                </a:spcAft>
                <a:defRPr/>
              </a:pPr>
              <a:r>
                <a:rPr lang="en-US" sz="1200" b="1" dirty="0">
                  <a:solidFill>
                    <a:srgbClr val="000000"/>
                  </a:solidFill>
                  <a:latin typeface="Helvetica"/>
                  <a:ea typeface="ＭＳ Ｐゴシック" charset="-128"/>
                  <a:cs typeface="Helvetica"/>
                </a:rPr>
                <a:t>01010   01100 </a:t>
              </a:r>
            </a:p>
            <a:p>
              <a:pPr defTabSz="914400" fontAlgn="base">
                <a:spcBef>
                  <a:spcPct val="0"/>
                </a:spcBef>
                <a:spcAft>
                  <a:spcPct val="0"/>
                </a:spcAft>
                <a:defRPr/>
              </a:pPr>
              <a:r>
                <a:rPr lang="en-US" sz="1200" b="1" dirty="0">
                  <a:solidFill>
                    <a:srgbClr val="000000"/>
                  </a:solidFill>
                  <a:latin typeface="Helvetica"/>
                  <a:ea typeface="ＭＳ Ｐゴシック" charset="-128"/>
                  <a:cs typeface="Helvetica"/>
                </a:rPr>
                <a:t>01001   01011</a:t>
              </a:r>
            </a:p>
            <a:p>
              <a:pPr marL="228600" indent="-228600" defTabSz="914400" fontAlgn="base">
                <a:spcBef>
                  <a:spcPct val="0"/>
                </a:spcBef>
                <a:spcAft>
                  <a:spcPct val="0"/>
                </a:spcAft>
                <a:buFontTx/>
                <a:buAutoNum type="arabicPlain" startAt="1000"/>
                <a:defRPr/>
              </a:pPr>
              <a:r>
                <a:rPr lang="en-US" sz="1200" b="1" dirty="0">
                  <a:solidFill>
                    <a:srgbClr val="000000"/>
                  </a:solidFill>
                  <a:latin typeface="Helvetica"/>
                  <a:ea typeface="ＭＳ Ｐゴシック" charset="-128"/>
                  <a:cs typeface="Helvetica"/>
                </a:rPr>
                <a:t>0   01010 </a:t>
              </a:r>
            </a:p>
            <a:p>
              <a:pPr defTabSz="914400" fontAlgn="base">
                <a:spcBef>
                  <a:spcPct val="0"/>
                </a:spcBef>
                <a:spcAft>
                  <a:spcPct val="0"/>
                </a:spcAft>
                <a:defRPr/>
              </a:pPr>
              <a:r>
                <a:rPr lang="en-US" sz="1200" b="1" dirty="0">
                  <a:solidFill>
                    <a:srgbClr val="000000"/>
                  </a:solidFill>
                  <a:latin typeface="Helvetica"/>
                  <a:ea typeface="ＭＳ Ｐゴシック" charset="-128"/>
                  <a:cs typeface="Helvetica"/>
                </a:rPr>
                <a:t>00011   00101</a:t>
              </a:r>
            </a:p>
            <a:p>
              <a:pPr defTabSz="914400" fontAlgn="base">
                <a:spcBef>
                  <a:spcPct val="0"/>
                </a:spcBef>
                <a:spcAft>
                  <a:spcPct val="0"/>
                </a:spcAft>
                <a:defRPr/>
              </a:pPr>
              <a:r>
                <a:rPr lang="en-US" sz="1200" b="1" dirty="0">
                  <a:solidFill>
                    <a:srgbClr val="000000"/>
                  </a:solidFill>
                  <a:latin typeface="Helvetica"/>
                  <a:ea typeface="ＭＳ Ｐゴシック" charset="-128"/>
                  <a:cs typeface="Helvetica"/>
                </a:rPr>
                <a:t>00010   00100</a:t>
              </a:r>
            </a:p>
            <a:p>
              <a:pPr defTabSz="914400" fontAlgn="base">
                <a:spcBef>
                  <a:spcPct val="0"/>
                </a:spcBef>
                <a:spcAft>
                  <a:spcPct val="0"/>
                </a:spcAft>
                <a:defRPr/>
              </a:pPr>
              <a:r>
                <a:rPr lang="en-US" sz="1200" b="1" dirty="0">
                  <a:solidFill>
                    <a:srgbClr val="000000"/>
                  </a:solidFill>
                  <a:latin typeface="Helvetica"/>
                  <a:ea typeface="ＭＳ Ｐゴシック" charset="-128"/>
                  <a:cs typeface="Helvetica"/>
                </a:rPr>
                <a:t>00001   00011</a:t>
              </a:r>
            </a:p>
            <a:p>
              <a:pPr defTabSz="914400" fontAlgn="base">
                <a:spcBef>
                  <a:spcPct val="0"/>
                </a:spcBef>
                <a:spcAft>
                  <a:spcPct val="0"/>
                </a:spcAft>
                <a:defRPr/>
              </a:pPr>
              <a:r>
                <a:rPr lang="en-US" sz="1200" b="1" dirty="0">
                  <a:solidFill>
                    <a:srgbClr val="000000"/>
                  </a:solidFill>
                  <a:latin typeface="Helvetica"/>
                  <a:ea typeface="ＭＳ Ｐゴシック" charset="-128"/>
                  <a:cs typeface="Helvetica"/>
                </a:rPr>
                <a:t>00000   00010</a:t>
              </a:r>
            </a:p>
          </p:txBody>
        </p:sp>
        <p:sp>
          <p:nvSpPr>
            <p:cNvPr id="43146" name="Rectangle 84"/>
            <p:cNvSpPr>
              <a:spLocks noChangeArrowheads="1"/>
            </p:cNvSpPr>
            <p:nvPr/>
          </p:nvSpPr>
          <p:spPr bwMode="auto">
            <a:xfrm>
              <a:off x="4267200" y="838200"/>
              <a:ext cx="457200" cy="28194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3147" name="Rectangle 85"/>
            <p:cNvSpPr>
              <a:spLocks noChangeArrowheads="1"/>
            </p:cNvSpPr>
            <p:nvPr/>
          </p:nvSpPr>
          <p:spPr bwMode="auto">
            <a:xfrm>
              <a:off x="4724400" y="838200"/>
              <a:ext cx="609600" cy="2819400"/>
            </a:xfrm>
            <a:prstGeom prst="rect">
              <a:avLst/>
            </a:prstGeom>
            <a:noFill/>
            <a:ln w="127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grpSp>
      <p:sp>
        <p:nvSpPr>
          <p:cNvPr id="103" name="Rectangle 102"/>
          <p:cNvSpPr/>
          <p:nvPr/>
        </p:nvSpPr>
        <p:spPr bwMode="auto">
          <a:xfrm>
            <a:off x="6477000" y="3505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4" name="Rectangle 103"/>
          <p:cNvSpPr/>
          <p:nvPr/>
        </p:nvSpPr>
        <p:spPr bwMode="auto">
          <a:xfrm>
            <a:off x="6477000" y="3657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5" name="Rectangle 104"/>
          <p:cNvSpPr/>
          <p:nvPr/>
        </p:nvSpPr>
        <p:spPr bwMode="auto">
          <a:xfrm>
            <a:off x="6477000" y="3810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6" name="Rectangle 105"/>
          <p:cNvSpPr/>
          <p:nvPr/>
        </p:nvSpPr>
        <p:spPr bwMode="auto">
          <a:xfrm>
            <a:off x="6477000" y="3962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7" name="Rectangle 106"/>
          <p:cNvSpPr/>
          <p:nvPr/>
        </p:nvSpPr>
        <p:spPr bwMode="auto">
          <a:xfrm>
            <a:off x="6477000" y="4114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8" name="Rectangle 107"/>
          <p:cNvSpPr/>
          <p:nvPr/>
        </p:nvSpPr>
        <p:spPr bwMode="auto">
          <a:xfrm>
            <a:off x="6477000" y="4267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09" name="Rectangle 108"/>
          <p:cNvSpPr/>
          <p:nvPr/>
        </p:nvSpPr>
        <p:spPr bwMode="auto">
          <a:xfrm>
            <a:off x="6477000" y="4419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0" name="Rectangle 109"/>
          <p:cNvSpPr/>
          <p:nvPr/>
        </p:nvSpPr>
        <p:spPr bwMode="auto">
          <a:xfrm>
            <a:off x="6477000" y="4572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1" name="Rectangle 110"/>
          <p:cNvSpPr/>
          <p:nvPr/>
        </p:nvSpPr>
        <p:spPr bwMode="auto">
          <a:xfrm>
            <a:off x="6477000" y="4724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2" name="Rectangle 111"/>
          <p:cNvSpPr/>
          <p:nvPr/>
        </p:nvSpPr>
        <p:spPr bwMode="auto">
          <a:xfrm>
            <a:off x="6477000" y="487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3" name="Rectangle 112"/>
          <p:cNvSpPr/>
          <p:nvPr/>
        </p:nvSpPr>
        <p:spPr bwMode="auto">
          <a:xfrm>
            <a:off x="6477000" y="502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4" name="Rectangle 113"/>
          <p:cNvSpPr/>
          <p:nvPr/>
        </p:nvSpPr>
        <p:spPr bwMode="auto">
          <a:xfrm>
            <a:off x="6477000" y="518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5" name="Rectangle 114"/>
          <p:cNvSpPr/>
          <p:nvPr/>
        </p:nvSpPr>
        <p:spPr bwMode="auto">
          <a:xfrm>
            <a:off x="6477000" y="533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6" name="Rectangle 115"/>
          <p:cNvSpPr/>
          <p:nvPr/>
        </p:nvSpPr>
        <p:spPr bwMode="auto">
          <a:xfrm>
            <a:off x="6477000" y="548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7" name="Rectangle 116"/>
          <p:cNvSpPr/>
          <p:nvPr/>
        </p:nvSpPr>
        <p:spPr bwMode="auto">
          <a:xfrm>
            <a:off x="6477000" y="563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8" name="Rectangle 117"/>
          <p:cNvSpPr/>
          <p:nvPr/>
        </p:nvSpPr>
        <p:spPr bwMode="auto">
          <a:xfrm>
            <a:off x="6477000" y="579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19" name="Rectangle 118"/>
          <p:cNvSpPr/>
          <p:nvPr/>
        </p:nvSpPr>
        <p:spPr bwMode="auto">
          <a:xfrm>
            <a:off x="6477000" y="1066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0" name="Rectangle 119"/>
          <p:cNvSpPr/>
          <p:nvPr/>
        </p:nvSpPr>
        <p:spPr bwMode="auto">
          <a:xfrm>
            <a:off x="6477000" y="1219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1" name="Rectangle 120"/>
          <p:cNvSpPr/>
          <p:nvPr/>
        </p:nvSpPr>
        <p:spPr bwMode="auto">
          <a:xfrm>
            <a:off x="6477000" y="1371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2" name="Rectangle 121"/>
          <p:cNvSpPr/>
          <p:nvPr/>
        </p:nvSpPr>
        <p:spPr bwMode="auto">
          <a:xfrm>
            <a:off x="6477000" y="1524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3" name="Rectangle 122"/>
          <p:cNvSpPr/>
          <p:nvPr/>
        </p:nvSpPr>
        <p:spPr bwMode="auto">
          <a:xfrm>
            <a:off x="6477000" y="1676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4" name="Rectangle 123"/>
          <p:cNvSpPr/>
          <p:nvPr/>
        </p:nvSpPr>
        <p:spPr bwMode="auto">
          <a:xfrm>
            <a:off x="6477000" y="1828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5" name="Rectangle 124"/>
          <p:cNvSpPr/>
          <p:nvPr/>
        </p:nvSpPr>
        <p:spPr bwMode="auto">
          <a:xfrm>
            <a:off x="6477000" y="1981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6" name="Rectangle 125"/>
          <p:cNvSpPr/>
          <p:nvPr/>
        </p:nvSpPr>
        <p:spPr bwMode="auto">
          <a:xfrm>
            <a:off x="6477000" y="2133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7" name="Rectangle 126"/>
          <p:cNvSpPr/>
          <p:nvPr/>
        </p:nvSpPr>
        <p:spPr bwMode="auto">
          <a:xfrm>
            <a:off x="6477000" y="2286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8" name="Rectangle 127"/>
          <p:cNvSpPr/>
          <p:nvPr/>
        </p:nvSpPr>
        <p:spPr bwMode="auto">
          <a:xfrm>
            <a:off x="6477000" y="2438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29" name="Rectangle 128"/>
          <p:cNvSpPr/>
          <p:nvPr/>
        </p:nvSpPr>
        <p:spPr bwMode="auto">
          <a:xfrm>
            <a:off x="6477000" y="2590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0" name="Rectangle 129"/>
          <p:cNvSpPr/>
          <p:nvPr/>
        </p:nvSpPr>
        <p:spPr bwMode="auto">
          <a:xfrm>
            <a:off x="6477000" y="27432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1" name="Rectangle 130"/>
          <p:cNvSpPr/>
          <p:nvPr/>
        </p:nvSpPr>
        <p:spPr bwMode="auto">
          <a:xfrm>
            <a:off x="6477000" y="28956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2" name="Rectangle 131"/>
          <p:cNvSpPr/>
          <p:nvPr/>
        </p:nvSpPr>
        <p:spPr bwMode="auto">
          <a:xfrm>
            <a:off x="6477000" y="30480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3" name="Rectangle 132"/>
          <p:cNvSpPr/>
          <p:nvPr/>
        </p:nvSpPr>
        <p:spPr bwMode="auto">
          <a:xfrm>
            <a:off x="6477000" y="32004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134" name="Rectangle 133"/>
          <p:cNvSpPr/>
          <p:nvPr/>
        </p:nvSpPr>
        <p:spPr bwMode="auto">
          <a:xfrm>
            <a:off x="6477000" y="3352800"/>
            <a:ext cx="1295400" cy="152400"/>
          </a:xfrm>
          <a:prstGeom prst="rect">
            <a:avLst/>
          </a:prstGeom>
          <a:noFill/>
          <a:ln w="12700" cap="flat" cmpd="sng" algn="ctr">
            <a:solidFill>
              <a:schemeClr val="bg2">
                <a:lumMod val="75000"/>
              </a:schemeClr>
            </a:solidFill>
            <a:prstDash val="sysDash"/>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43107" name="TextBox 140"/>
          <p:cNvSpPr txBox="1">
            <a:spLocks noChangeArrowheads="1"/>
          </p:cNvSpPr>
          <p:nvPr/>
        </p:nvSpPr>
        <p:spPr bwMode="auto">
          <a:xfrm>
            <a:off x="3730625" y="1600200"/>
            <a:ext cx="2060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0"/>
              </a:spcBef>
              <a:spcAft>
                <a:spcPct val="0"/>
              </a:spcAft>
            </a:pPr>
            <a:r>
              <a:rPr lang="en-US" sz="1600">
                <a:solidFill>
                  <a:srgbClr val="000000"/>
                </a:solidFill>
                <a:latin typeface="Helvetica" charset="0"/>
                <a:cs typeface="Helvetica" charset="0"/>
              </a:rPr>
              <a:t>Inverted Table</a:t>
            </a:r>
          </a:p>
          <a:p>
            <a:pPr algn="ctr" defTabSz="914400" eaLnBrk="1" fontAlgn="base" hangingPunct="1">
              <a:spcBef>
                <a:spcPct val="0"/>
              </a:spcBef>
              <a:spcAft>
                <a:spcPct val="0"/>
              </a:spcAft>
            </a:pPr>
            <a:r>
              <a:rPr lang="en-US" sz="1600">
                <a:solidFill>
                  <a:srgbClr val="000000"/>
                </a:solidFill>
                <a:latin typeface="Helvetica" charset="0"/>
                <a:cs typeface="Helvetica" charset="0"/>
              </a:rPr>
              <a:t>hash(virt. page #) = </a:t>
            </a:r>
          </a:p>
          <a:p>
            <a:pPr algn="ctr" defTabSz="914400" eaLnBrk="1" fontAlgn="base" hangingPunct="1">
              <a:spcBef>
                <a:spcPct val="0"/>
              </a:spcBef>
              <a:spcAft>
                <a:spcPct val="0"/>
              </a:spcAft>
            </a:pPr>
            <a:r>
              <a:rPr lang="en-US" sz="1600">
                <a:solidFill>
                  <a:srgbClr val="000000"/>
                </a:solidFill>
                <a:latin typeface="Helvetica" charset="0"/>
                <a:cs typeface="Helvetica" charset="0"/>
              </a:rPr>
              <a:t>physical page #</a:t>
            </a:r>
          </a:p>
        </p:txBody>
      </p:sp>
      <p:cxnSp>
        <p:nvCxnSpPr>
          <p:cNvPr id="43108" name="Straight Arrow Connector 142"/>
          <p:cNvCxnSpPr>
            <a:cxnSpLocks noChangeShapeType="1"/>
          </p:cNvCxnSpPr>
          <p:nvPr/>
        </p:nvCxnSpPr>
        <p:spPr bwMode="auto">
          <a:xfrm flipV="1">
            <a:off x="2971800" y="5295900"/>
            <a:ext cx="1295400" cy="5715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09" name="Straight Arrow Connector 159"/>
          <p:cNvCxnSpPr>
            <a:cxnSpLocks noChangeShapeType="1"/>
            <a:endCxn id="116" idx="1"/>
          </p:cNvCxnSpPr>
          <p:nvPr/>
        </p:nvCxnSpPr>
        <p:spPr bwMode="auto">
          <a:xfrm>
            <a:off x="5334000" y="5257800"/>
            <a:ext cx="1143000" cy="3048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10" name="Straight Arrow Connector 164"/>
          <p:cNvCxnSpPr>
            <a:cxnSpLocks noChangeShapeType="1"/>
          </p:cNvCxnSpPr>
          <p:nvPr/>
        </p:nvCxnSpPr>
        <p:spPr bwMode="auto">
          <a:xfrm flipV="1">
            <a:off x="5334000" y="4343400"/>
            <a:ext cx="1143000" cy="227013"/>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3111" name="TextBox 168"/>
          <p:cNvSpPr txBox="1">
            <a:spLocks noChangeArrowheads="1"/>
          </p:cNvSpPr>
          <p:nvPr/>
        </p:nvSpPr>
        <p:spPr bwMode="auto">
          <a:xfrm>
            <a:off x="7761288" y="56816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0000 0000</a:t>
            </a:r>
          </a:p>
        </p:txBody>
      </p:sp>
      <p:sp>
        <p:nvSpPr>
          <p:cNvPr id="43112" name="TextBox 169"/>
          <p:cNvSpPr txBox="1">
            <a:spLocks noChangeArrowheads="1"/>
          </p:cNvSpPr>
          <p:nvPr/>
        </p:nvSpPr>
        <p:spPr bwMode="auto">
          <a:xfrm>
            <a:off x="7761288" y="5376863"/>
            <a:ext cx="1154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0001 0000</a:t>
            </a:r>
          </a:p>
        </p:txBody>
      </p:sp>
      <p:sp>
        <p:nvSpPr>
          <p:cNvPr id="43113" name="TextBox 170"/>
          <p:cNvSpPr txBox="1">
            <a:spLocks noChangeArrowheads="1"/>
          </p:cNvSpPr>
          <p:nvPr/>
        </p:nvSpPr>
        <p:spPr bwMode="auto">
          <a:xfrm>
            <a:off x="7772400" y="4114800"/>
            <a:ext cx="1039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0101 000</a:t>
            </a:r>
          </a:p>
        </p:txBody>
      </p:sp>
      <p:sp>
        <p:nvSpPr>
          <p:cNvPr id="43114" name="TextBox 171"/>
          <p:cNvSpPr txBox="1">
            <a:spLocks noChangeArrowheads="1"/>
          </p:cNvSpPr>
          <p:nvPr/>
        </p:nvSpPr>
        <p:spPr bwMode="auto">
          <a:xfrm>
            <a:off x="7794625" y="3548063"/>
            <a:ext cx="1017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0111 000</a:t>
            </a:r>
          </a:p>
        </p:txBody>
      </p:sp>
      <p:sp>
        <p:nvSpPr>
          <p:cNvPr id="43115" name="TextBox 172"/>
          <p:cNvSpPr txBox="1">
            <a:spLocks noChangeArrowheads="1"/>
          </p:cNvSpPr>
          <p:nvPr/>
        </p:nvSpPr>
        <p:spPr bwMode="auto">
          <a:xfrm>
            <a:off x="7696200" y="1414463"/>
            <a:ext cx="1131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1110 0000</a:t>
            </a:r>
          </a:p>
        </p:txBody>
      </p:sp>
      <p:sp>
        <p:nvSpPr>
          <p:cNvPr id="43116" name="TextBox 179"/>
          <p:cNvSpPr txBox="1">
            <a:spLocks noChangeArrowheads="1"/>
          </p:cNvSpPr>
          <p:nvPr/>
        </p:nvSpPr>
        <p:spPr bwMode="auto">
          <a:xfrm>
            <a:off x="544513" y="1490663"/>
            <a:ext cx="113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1110 0</a:t>
            </a:r>
            <a:r>
              <a:rPr lang="en-US" sz="1600">
                <a:solidFill>
                  <a:srgbClr val="2A40E2"/>
                </a:solidFill>
                <a:latin typeface="Helvetica" charset="0"/>
                <a:cs typeface="Helvetica" charset="0"/>
              </a:rPr>
              <a:t>000</a:t>
            </a:r>
          </a:p>
        </p:txBody>
      </p:sp>
      <p:cxnSp>
        <p:nvCxnSpPr>
          <p:cNvPr id="43117" name="Straight Arrow Connector 187"/>
          <p:cNvCxnSpPr>
            <a:cxnSpLocks noChangeShapeType="1"/>
          </p:cNvCxnSpPr>
          <p:nvPr/>
        </p:nvCxnSpPr>
        <p:spPr bwMode="auto">
          <a:xfrm flipV="1">
            <a:off x="2971800" y="5143500"/>
            <a:ext cx="1295400" cy="5715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18" name="Straight Arrow Connector 189"/>
          <p:cNvCxnSpPr>
            <a:cxnSpLocks noChangeShapeType="1"/>
          </p:cNvCxnSpPr>
          <p:nvPr/>
        </p:nvCxnSpPr>
        <p:spPr bwMode="auto">
          <a:xfrm flipV="1">
            <a:off x="2971800" y="4724400"/>
            <a:ext cx="1295400" cy="6858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19" name="Straight Arrow Connector 193"/>
          <p:cNvCxnSpPr>
            <a:cxnSpLocks noChangeShapeType="1"/>
          </p:cNvCxnSpPr>
          <p:nvPr/>
        </p:nvCxnSpPr>
        <p:spPr bwMode="auto">
          <a:xfrm>
            <a:off x="5334000" y="5105400"/>
            <a:ext cx="1143000" cy="3048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20" name="Straight Arrow Connector 194"/>
          <p:cNvCxnSpPr>
            <a:cxnSpLocks noChangeShapeType="1"/>
          </p:cNvCxnSpPr>
          <p:nvPr/>
        </p:nvCxnSpPr>
        <p:spPr bwMode="auto">
          <a:xfrm>
            <a:off x="5334000" y="4953000"/>
            <a:ext cx="1143000" cy="3048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21" name="Straight Arrow Connector 195"/>
          <p:cNvCxnSpPr>
            <a:cxnSpLocks noChangeShapeType="1"/>
          </p:cNvCxnSpPr>
          <p:nvPr/>
        </p:nvCxnSpPr>
        <p:spPr bwMode="auto">
          <a:xfrm>
            <a:off x="5334000" y="4800600"/>
            <a:ext cx="1143000" cy="330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22" name="Straight Arrow Connector 202"/>
          <p:cNvCxnSpPr>
            <a:cxnSpLocks noChangeShapeType="1"/>
          </p:cNvCxnSpPr>
          <p:nvPr/>
        </p:nvCxnSpPr>
        <p:spPr bwMode="auto">
          <a:xfrm flipV="1">
            <a:off x="5334000" y="4040188"/>
            <a:ext cx="1143000" cy="15081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23" name="Straight Arrow Connector 204"/>
          <p:cNvCxnSpPr>
            <a:cxnSpLocks noChangeShapeType="1"/>
          </p:cNvCxnSpPr>
          <p:nvPr/>
        </p:nvCxnSpPr>
        <p:spPr bwMode="auto">
          <a:xfrm flipV="1">
            <a:off x="5334000" y="3886200"/>
            <a:ext cx="1143000" cy="150813"/>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24" name="Straight Arrow Connector 206"/>
          <p:cNvCxnSpPr>
            <a:cxnSpLocks noChangeShapeType="1"/>
          </p:cNvCxnSpPr>
          <p:nvPr/>
        </p:nvCxnSpPr>
        <p:spPr bwMode="auto">
          <a:xfrm flipV="1">
            <a:off x="5334000" y="4191000"/>
            <a:ext cx="1143000" cy="227013"/>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25" name="Straight Arrow Connector 207"/>
          <p:cNvCxnSpPr>
            <a:cxnSpLocks noChangeShapeType="1"/>
          </p:cNvCxnSpPr>
          <p:nvPr/>
        </p:nvCxnSpPr>
        <p:spPr bwMode="auto">
          <a:xfrm flipV="1">
            <a:off x="5334000" y="3733800"/>
            <a:ext cx="1143000" cy="150813"/>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26" name="Straight Arrow Connector 208"/>
          <p:cNvCxnSpPr>
            <a:cxnSpLocks noChangeShapeType="1"/>
          </p:cNvCxnSpPr>
          <p:nvPr/>
        </p:nvCxnSpPr>
        <p:spPr bwMode="auto">
          <a:xfrm flipV="1">
            <a:off x="5334000" y="3581400"/>
            <a:ext cx="1143000" cy="76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27" name="Straight Arrow Connector 210"/>
          <p:cNvCxnSpPr>
            <a:cxnSpLocks noChangeShapeType="1"/>
          </p:cNvCxnSpPr>
          <p:nvPr/>
        </p:nvCxnSpPr>
        <p:spPr bwMode="auto">
          <a:xfrm flipV="1">
            <a:off x="5334000" y="3429000"/>
            <a:ext cx="1143000" cy="76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28" name="Straight Arrow Connector 211"/>
          <p:cNvCxnSpPr>
            <a:cxnSpLocks noChangeShapeType="1"/>
          </p:cNvCxnSpPr>
          <p:nvPr/>
        </p:nvCxnSpPr>
        <p:spPr bwMode="auto">
          <a:xfrm flipV="1">
            <a:off x="5334000" y="2514600"/>
            <a:ext cx="1143000" cy="762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29" name="Straight Arrow Connector 213"/>
          <p:cNvCxnSpPr>
            <a:cxnSpLocks noChangeShapeType="1"/>
          </p:cNvCxnSpPr>
          <p:nvPr/>
        </p:nvCxnSpPr>
        <p:spPr bwMode="auto">
          <a:xfrm flipV="1">
            <a:off x="5334000" y="2362200"/>
            <a:ext cx="1143000" cy="762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30" name="Straight Arrow Connector 214"/>
          <p:cNvCxnSpPr>
            <a:cxnSpLocks noChangeShapeType="1"/>
            <a:endCxn id="122" idx="1"/>
          </p:cNvCxnSpPr>
          <p:nvPr/>
        </p:nvCxnSpPr>
        <p:spPr bwMode="auto">
          <a:xfrm rot="5400000" flipH="1" flipV="1">
            <a:off x="5257800" y="1676400"/>
            <a:ext cx="1295400" cy="1143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31" name="Straight Arrow Connector 216"/>
          <p:cNvCxnSpPr>
            <a:cxnSpLocks noChangeShapeType="1"/>
          </p:cNvCxnSpPr>
          <p:nvPr/>
        </p:nvCxnSpPr>
        <p:spPr bwMode="auto">
          <a:xfrm rot="5400000" flipH="1" flipV="1">
            <a:off x="5257800" y="1524000"/>
            <a:ext cx="1295400" cy="1143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32" name="Straight Arrow Connector 220"/>
          <p:cNvCxnSpPr>
            <a:cxnSpLocks noChangeShapeType="1"/>
            <a:endCxn id="43146" idx="1"/>
          </p:cNvCxnSpPr>
          <p:nvPr/>
        </p:nvCxnSpPr>
        <p:spPr bwMode="auto">
          <a:xfrm flipV="1">
            <a:off x="2971800" y="4000500"/>
            <a:ext cx="1295400" cy="1905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33" name="Straight Arrow Connector 228"/>
          <p:cNvCxnSpPr>
            <a:cxnSpLocks noChangeShapeType="1"/>
          </p:cNvCxnSpPr>
          <p:nvPr/>
        </p:nvCxnSpPr>
        <p:spPr bwMode="auto">
          <a:xfrm>
            <a:off x="2971800" y="3124200"/>
            <a:ext cx="1295400" cy="381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34" name="Straight Arrow Connector 229"/>
          <p:cNvCxnSpPr>
            <a:cxnSpLocks noChangeShapeType="1"/>
          </p:cNvCxnSpPr>
          <p:nvPr/>
        </p:nvCxnSpPr>
        <p:spPr bwMode="auto">
          <a:xfrm rot="16200000" flipH="1">
            <a:off x="2743200" y="1828800"/>
            <a:ext cx="1752600" cy="1295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35" name="Straight Arrow Connector 231"/>
          <p:cNvCxnSpPr>
            <a:cxnSpLocks noChangeShapeType="1"/>
            <a:stCxn id="83" idx="3"/>
          </p:cNvCxnSpPr>
          <p:nvPr/>
        </p:nvCxnSpPr>
        <p:spPr bwMode="auto">
          <a:xfrm>
            <a:off x="2971800" y="1447800"/>
            <a:ext cx="1295400" cy="1676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36" name="Straight Arrow Connector 232"/>
          <p:cNvCxnSpPr>
            <a:cxnSpLocks noChangeShapeType="1"/>
          </p:cNvCxnSpPr>
          <p:nvPr/>
        </p:nvCxnSpPr>
        <p:spPr bwMode="auto">
          <a:xfrm rot="16200000" flipH="1">
            <a:off x="2781300" y="1485900"/>
            <a:ext cx="1676400" cy="1295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37" name="Straight Arrow Connector 235"/>
          <p:cNvCxnSpPr>
            <a:cxnSpLocks noChangeShapeType="1"/>
          </p:cNvCxnSpPr>
          <p:nvPr/>
        </p:nvCxnSpPr>
        <p:spPr bwMode="auto">
          <a:xfrm rot="16200000" flipH="1">
            <a:off x="2781300" y="1333500"/>
            <a:ext cx="1676400" cy="12954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38" name="Straight Arrow Connector 237"/>
          <p:cNvCxnSpPr>
            <a:cxnSpLocks noChangeShapeType="1"/>
          </p:cNvCxnSpPr>
          <p:nvPr/>
        </p:nvCxnSpPr>
        <p:spPr bwMode="auto">
          <a:xfrm>
            <a:off x="2971800" y="3276600"/>
            <a:ext cx="1295400" cy="381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39" name="Straight Arrow Connector 238"/>
          <p:cNvCxnSpPr>
            <a:cxnSpLocks noChangeShapeType="1"/>
          </p:cNvCxnSpPr>
          <p:nvPr/>
        </p:nvCxnSpPr>
        <p:spPr bwMode="auto">
          <a:xfrm>
            <a:off x="2971800" y="3429000"/>
            <a:ext cx="1295400" cy="3810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40" name="Straight Arrow Connector 241"/>
          <p:cNvCxnSpPr>
            <a:cxnSpLocks noChangeShapeType="1"/>
          </p:cNvCxnSpPr>
          <p:nvPr/>
        </p:nvCxnSpPr>
        <p:spPr bwMode="auto">
          <a:xfrm flipV="1">
            <a:off x="2971800" y="4191000"/>
            <a:ext cx="1295400" cy="1905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41" name="Straight Arrow Connector 242"/>
          <p:cNvCxnSpPr>
            <a:cxnSpLocks noChangeShapeType="1"/>
          </p:cNvCxnSpPr>
          <p:nvPr/>
        </p:nvCxnSpPr>
        <p:spPr bwMode="auto">
          <a:xfrm flipV="1">
            <a:off x="2971800" y="4419600"/>
            <a:ext cx="1295400" cy="76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42" name="Straight Arrow Connector 244"/>
          <p:cNvCxnSpPr>
            <a:cxnSpLocks noChangeShapeType="1"/>
          </p:cNvCxnSpPr>
          <p:nvPr/>
        </p:nvCxnSpPr>
        <p:spPr bwMode="auto">
          <a:xfrm flipV="1">
            <a:off x="2971800" y="4572000"/>
            <a:ext cx="1295400" cy="762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143" name="Straight Arrow Connector 251"/>
          <p:cNvCxnSpPr>
            <a:cxnSpLocks noChangeShapeType="1"/>
          </p:cNvCxnSpPr>
          <p:nvPr/>
        </p:nvCxnSpPr>
        <p:spPr bwMode="auto">
          <a:xfrm flipV="1">
            <a:off x="2971800" y="4953000"/>
            <a:ext cx="1295400" cy="57150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53" name="Rectangle 252"/>
          <p:cNvSpPr>
            <a:spLocks noChangeArrowheads="1"/>
          </p:cNvSpPr>
          <p:nvPr/>
        </p:nvSpPr>
        <p:spPr bwMode="auto">
          <a:xfrm>
            <a:off x="-5943600" y="4114800"/>
            <a:ext cx="5943600" cy="12192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400">
                <a:solidFill>
                  <a:srgbClr val="000000"/>
                </a:solidFill>
                <a:latin typeface="Helvetica" charset="0"/>
                <a:ea typeface="ＭＳ Ｐゴシック" charset="0"/>
                <a:cs typeface="Helvetica" charset="0"/>
              </a:rPr>
              <a:t>Total size of page table ≈ number of pages </a:t>
            </a:r>
            <a:r>
              <a:rPr lang="en-US" sz="2400">
                <a:solidFill>
                  <a:srgbClr val="FF0000"/>
                </a:solidFill>
                <a:latin typeface="Helvetica" charset="0"/>
                <a:ea typeface="ＭＳ Ｐゴシック" charset="0"/>
                <a:cs typeface="Helvetica" charset="0"/>
              </a:rPr>
              <a:t>used</a:t>
            </a:r>
            <a:r>
              <a:rPr lang="en-US" sz="2400">
                <a:solidFill>
                  <a:srgbClr val="000000"/>
                </a:solidFill>
                <a:latin typeface="Helvetica" charset="0"/>
                <a:ea typeface="ＭＳ Ｐゴシック" charset="0"/>
                <a:cs typeface="Helvetica" charset="0"/>
              </a:rPr>
              <a:t> by program. But hash more complex.</a:t>
            </a:r>
          </a:p>
        </p:txBody>
      </p:sp>
    </p:spTree>
    <p:extLst>
      <p:ext uri="{BB962C8B-B14F-4D97-AF65-F5344CB8AC3E}">
        <p14:creationId xmlns:p14="http://schemas.microsoft.com/office/powerpoint/2010/main" val="31702022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1.00469E-6 8.32562E-7 L 0.84956 0.13321 " pathEditMode="relative" ptsTypes="AA">
                                      <p:cBhvr>
                                        <p:cTn id="6" dur="500" fill="hold"/>
                                        <p:tgtEl>
                                          <p:spTgt spid="25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a:latin typeface="Helvetica" charset="0"/>
                <a:ea typeface="ＭＳ Ｐゴシック" charset="0"/>
                <a:cs typeface="ＭＳ Ｐゴシック" charset="0"/>
              </a:rPr>
              <a:t>Final Exam</a:t>
            </a:r>
          </a:p>
        </p:txBody>
      </p:sp>
      <p:sp>
        <p:nvSpPr>
          <p:cNvPr id="6146" name="Content Placeholder 2"/>
          <p:cNvSpPr>
            <a:spLocks noGrp="1"/>
          </p:cNvSpPr>
          <p:nvPr>
            <p:ph idx="1"/>
          </p:nvPr>
        </p:nvSpPr>
        <p:spPr/>
        <p:txBody>
          <a:bodyPr/>
          <a:lstStyle/>
          <a:p>
            <a:r>
              <a:rPr lang="en-US" dirty="0">
                <a:latin typeface="Helvetica" charset="0"/>
                <a:ea typeface="ＭＳ Ｐゴシック" charset="0"/>
                <a:cs typeface="ＭＳ Ｐゴシック" charset="0"/>
              </a:rPr>
              <a:t>Friday May </a:t>
            </a:r>
            <a:r>
              <a:rPr lang="en-US" dirty="0" smtClean="0">
                <a:latin typeface="Helvetica" charset="0"/>
                <a:ea typeface="ＭＳ Ｐゴシック" charset="0"/>
                <a:cs typeface="ＭＳ Ｐゴシック" charset="0"/>
              </a:rPr>
              <a:t>17 08:00 – 11:00AM </a:t>
            </a:r>
            <a:r>
              <a:rPr lang="en-US" dirty="0">
                <a:latin typeface="Helvetica" charset="0"/>
                <a:ea typeface="ＭＳ Ｐゴシック" charset="0"/>
                <a:cs typeface="ＭＳ Ｐゴシック" charset="0"/>
              </a:rPr>
              <a:t>in </a:t>
            </a:r>
            <a:r>
              <a:rPr lang="en-US" dirty="0" smtClean="0">
                <a:latin typeface="Helvetica" charset="0"/>
                <a:ea typeface="ＭＳ Ｐゴシック" charset="0"/>
                <a:cs typeface="ＭＳ Ｐゴシック" charset="0"/>
              </a:rPr>
              <a:t>1 Pimentel</a:t>
            </a:r>
            <a:endParaRPr lang="en-US" dirty="0">
              <a:latin typeface="Helvetica" charset="0"/>
              <a:ea typeface="ＭＳ Ｐゴシック" charset="0"/>
              <a:cs typeface="ＭＳ Ｐゴシック" charset="0"/>
            </a:endParaRPr>
          </a:p>
          <a:p>
            <a:endParaRPr lang="en-US" dirty="0">
              <a:latin typeface="Helvetica" charset="0"/>
              <a:ea typeface="ＭＳ Ｐゴシック" charset="0"/>
              <a:cs typeface="ＭＳ Ｐゴシック" charset="0"/>
            </a:endParaRPr>
          </a:p>
          <a:p>
            <a:r>
              <a:rPr lang="en-US" dirty="0">
                <a:latin typeface="Helvetica" charset="0"/>
                <a:ea typeface="ＭＳ Ｐゴシック" charset="0"/>
                <a:cs typeface="ＭＳ Ｐゴシック" charset="0"/>
              </a:rPr>
              <a:t>Two double-sided handwritten pages of notes</a:t>
            </a:r>
          </a:p>
          <a:p>
            <a:endParaRPr lang="en-US" dirty="0">
              <a:latin typeface="Helvetica" charset="0"/>
              <a:ea typeface="ＭＳ Ｐゴシック" charset="0"/>
              <a:cs typeface="ＭＳ Ｐゴシック" charset="0"/>
            </a:endParaRPr>
          </a:p>
          <a:p>
            <a:r>
              <a:rPr lang="en-US" dirty="0">
                <a:latin typeface="Helvetica" charset="0"/>
                <a:ea typeface="ＭＳ Ｐゴシック" charset="0"/>
                <a:cs typeface="ＭＳ Ｐゴシック" charset="0"/>
              </a:rPr>
              <a:t>Closed book</a:t>
            </a:r>
          </a:p>
          <a:p>
            <a:endParaRPr lang="en-US" dirty="0">
              <a:latin typeface="Helvetica" charset="0"/>
              <a:ea typeface="ＭＳ Ｐゴシック" charset="0"/>
              <a:cs typeface="ＭＳ Ｐゴシック" charset="0"/>
            </a:endParaRPr>
          </a:p>
          <a:p>
            <a:r>
              <a:rPr lang="en-US" dirty="0">
                <a:latin typeface="Helvetica" charset="0"/>
                <a:ea typeface="ＭＳ Ｐゴシック" charset="0"/>
                <a:cs typeface="ＭＳ Ｐゴシック" charset="0"/>
              </a:rPr>
              <a:t>Comprehensive</a:t>
            </a:r>
          </a:p>
          <a:p>
            <a:pPr lvl="1"/>
            <a:r>
              <a:rPr lang="en-US" dirty="0">
                <a:latin typeface="Helvetica" charset="0"/>
                <a:ea typeface="ＭＳ Ｐゴシック" charset="0"/>
              </a:rPr>
              <a:t>All lectures, discussions, projects, readings, </a:t>
            </a:r>
            <a:r>
              <a:rPr lang="en-US" dirty="0" smtClean="0">
                <a:latin typeface="Helvetica" charset="0"/>
                <a:ea typeface="ＭＳ Ｐゴシック" charset="0"/>
              </a:rPr>
              <a:t>handouts</a:t>
            </a:r>
            <a:endParaRPr lang="en-US" dirty="0">
              <a:latin typeface="Helvetica" charset="0"/>
              <a:ea typeface="ＭＳ Ｐゴシック" charset="0"/>
            </a:endParaRPr>
          </a:p>
        </p:txBody>
      </p:sp>
    </p:spTree>
    <p:extLst>
      <p:ext uri="{BB962C8B-B14F-4D97-AF65-F5344CB8AC3E}">
        <p14:creationId xmlns:p14="http://schemas.microsoft.com/office/powerpoint/2010/main" val="3660201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990600" y="0"/>
            <a:ext cx="7162800" cy="533400"/>
          </a:xfrm>
        </p:spPr>
        <p:txBody>
          <a:bodyPr/>
          <a:lstStyle/>
          <a:p>
            <a:r>
              <a:rPr lang="en-US">
                <a:latin typeface="Helvetica" charset="0"/>
                <a:ea typeface="ＭＳ Ｐゴシック" charset="0"/>
                <a:cs typeface="ＭＳ Ｐゴシック" charset="0"/>
              </a:rPr>
              <a:t>Address Translation Comparison</a:t>
            </a:r>
          </a:p>
        </p:txBody>
      </p:sp>
      <p:graphicFrame>
        <p:nvGraphicFramePr>
          <p:cNvPr id="4" name="Table 3"/>
          <p:cNvGraphicFramePr>
            <a:graphicFrameLocks noGrp="1"/>
          </p:cNvGraphicFramePr>
          <p:nvPr/>
        </p:nvGraphicFramePr>
        <p:xfrm>
          <a:off x="304800" y="655638"/>
          <a:ext cx="8610600" cy="5669124"/>
        </p:xfrm>
        <a:graphic>
          <a:graphicData uri="http://schemas.openxmlformats.org/drawingml/2006/table">
            <a:tbl>
              <a:tblPr/>
              <a:tblGrid>
                <a:gridCol w="2133600"/>
                <a:gridCol w="3200400"/>
                <a:gridCol w="3276600"/>
              </a:tblGrid>
              <a:tr h="457162">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000000"/>
                        </a:solidFill>
                        <a:effectLst/>
                        <a:latin typeface="Helvetica" charset="0"/>
                        <a:ea typeface="ＭＳ Ｐゴシック" charset="0"/>
                        <a:cs typeface="Helvetica"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Helvetica" charset="0"/>
                          <a:ea typeface="ＭＳ Ｐゴシック" charset="0"/>
                          <a:cs typeface="Helvetica" charset="0"/>
                        </a:rPr>
                        <a:t>Advantages</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00"/>
                          </a:solidFill>
                          <a:effectLst/>
                          <a:latin typeface="Helvetica" charset="0"/>
                          <a:ea typeface="ＭＳ Ｐゴシック" charset="0"/>
                          <a:cs typeface="Helvetica" charset="0"/>
                        </a:rPr>
                        <a:t>Disadvantages</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155440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Helvetica" charset="0"/>
                          <a:ea typeface="ＭＳ Ｐゴシック" charset="0"/>
                          <a:cs typeface="Helvetica" charset="0"/>
                        </a:rPr>
                        <a:t>Segmentation</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Helvetica" charset="0"/>
                          <a:ea typeface="ＭＳ Ｐゴシック" charset="0"/>
                          <a:cs typeface="Helvetica" charset="0"/>
                        </a:rPr>
                        <a:t>Fast context switching: Segment mapping maintained by CPU </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Helvetica" charset="0"/>
                          <a:ea typeface="ＭＳ Ｐゴシック" charset="0"/>
                          <a:cs typeface="Helvetica" charset="0"/>
                        </a:rPr>
                        <a:t>External fragmentation</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11886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Helvetica" charset="0"/>
                          <a:ea typeface="ＭＳ Ｐゴシック" charset="0"/>
                          <a:cs typeface="Helvetica" charset="0"/>
                        </a:rPr>
                        <a:t>Page Tables(</a:t>
                      </a:r>
                      <a:r>
                        <a:rPr kumimoji="0" lang="en-US" sz="2400" b="0" i="0" u="none" strike="noStrike" cap="none" normalizeH="0" baseline="0" dirty="0">
                          <a:ln>
                            <a:noFill/>
                          </a:ln>
                          <a:solidFill>
                            <a:srgbClr val="000000"/>
                          </a:solidFill>
                          <a:effectLst/>
                          <a:latin typeface="Helvetica" charset="0"/>
                          <a:ea typeface="ＭＳ Ｐゴシック" charset="0"/>
                          <a:cs typeface="Helvetica" charset="0"/>
                        </a:rPr>
                        <a:t>single-level page)</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Helvetica" charset="0"/>
                          <a:ea typeface="ＭＳ Ｐゴシック" charset="0"/>
                          <a:cs typeface="Helvetica" charset="0"/>
                        </a:rPr>
                        <a:t>No external fragmentation</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a:ln>
                            <a:noFill/>
                          </a:ln>
                          <a:solidFill>
                            <a:srgbClr val="000000"/>
                          </a:solidFill>
                          <a:effectLst/>
                          <a:latin typeface="Helvetica" charset="0"/>
                          <a:ea typeface="ＭＳ Ｐゴシック" charset="0"/>
                          <a:cs typeface="Helvetica" charset="0"/>
                        </a:rPr>
                        <a:t>Large size: Table size ~ virtual memory</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a:ln>
                            <a:noFill/>
                          </a:ln>
                          <a:solidFill>
                            <a:srgbClr val="000000"/>
                          </a:solidFill>
                          <a:effectLst/>
                          <a:latin typeface="Helvetica" charset="0"/>
                          <a:ea typeface="ＭＳ Ｐゴシック" charset="0"/>
                          <a:cs typeface="Helvetica" charset="0"/>
                        </a:rPr>
                        <a:t>Internal fragmentation</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82291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Helvetica" charset="0"/>
                          <a:ea typeface="ＭＳ Ｐゴシック" charset="0"/>
                          <a:cs typeface="Helvetica" charset="0"/>
                        </a:rPr>
                        <a:t>Page Tables&amp; Segmentation</a:t>
                      </a:r>
                      <a:endParaRPr kumimoji="0" lang="en-US" sz="24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rowSpan="3">
                  <a:txBody>
                    <a:bodyPr/>
                    <a:lstStyle/>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a:ln>
                            <a:noFill/>
                          </a:ln>
                          <a:solidFill>
                            <a:srgbClr val="000000"/>
                          </a:solidFill>
                          <a:effectLst/>
                          <a:latin typeface="Helvetica" charset="0"/>
                          <a:ea typeface="ＭＳ Ｐゴシック" charset="0"/>
                          <a:cs typeface="Helvetica" charset="0"/>
                        </a:rPr>
                        <a:t>No external fragmentation</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a:ln>
                            <a:noFill/>
                          </a:ln>
                          <a:solidFill>
                            <a:srgbClr val="000000"/>
                          </a:solidFill>
                          <a:effectLst/>
                          <a:latin typeface="Helvetica" charset="0"/>
                          <a:ea typeface="ＭＳ Ｐゴシック" charset="0"/>
                          <a:cs typeface="Helvetica" charset="0"/>
                        </a:rPr>
                        <a:t>Table size ~ memory used by  program</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rowSpan="2">
                  <a:txBody>
                    <a:bodyPr/>
                    <a:lstStyle/>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a:ln>
                            <a:noFill/>
                          </a:ln>
                          <a:solidFill>
                            <a:srgbClr val="000000"/>
                          </a:solidFill>
                          <a:effectLst/>
                          <a:latin typeface="Helvetica" charset="0"/>
                          <a:ea typeface="ＭＳ Ｐゴシック" charset="0"/>
                          <a:cs typeface="Helvetica" charset="0"/>
                        </a:rPr>
                        <a:t>Multiple memory references per page access </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2400" b="0" i="0" u="none" strike="noStrike" cap="none" normalizeH="0" baseline="0">
                          <a:ln>
                            <a:noFill/>
                          </a:ln>
                          <a:solidFill>
                            <a:srgbClr val="000000"/>
                          </a:solidFill>
                          <a:effectLst/>
                          <a:latin typeface="Helvetica" charset="0"/>
                          <a:ea typeface="ＭＳ Ｐゴシック" charset="0"/>
                          <a:cs typeface="Helvetica" charset="0"/>
                        </a:rPr>
                        <a:t>Internal fragmentation</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82291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Helvetica" charset="0"/>
                          <a:ea typeface="ＭＳ Ｐゴシック" charset="0"/>
                          <a:cs typeface="Helvetica" charset="0"/>
                        </a:rPr>
                        <a:t>Two-level </a:t>
                      </a:r>
                      <a:r>
                        <a:rPr kumimoji="0" lang="en-US" sz="2400" b="0" i="0" u="none" strike="noStrike" cap="none" normalizeH="0" baseline="0" dirty="0" smtClean="0">
                          <a:ln>
                            <a:noFill/>
                          </a:ln>
                          <a:solidFill>
                            <a:srgbClr val="000000"/>
                          </a:solidFill>
                          <a:effectLst/>
                          <a:latin typeface="Helvetica" charset="0"/>
                          <a:ea typeface="ＭＳ Ｐゴシック" charset="0"/>
                          <a:cs typeface="Helvetica" charset="0"/>
                        </a:rPr>
                        <a:t>page tables</a:t>
                      </a:r>
                      <a:endParaRPr kumimoji="0" lang="en-US" sz="2400" b="0" i="0" u="none" strike="noStrike" cap="none" normalizeH="0" baseline="0" dirty="0">
                        <a:ln>
                          <a:noFill/>
                        </a:ln>
                        <a:solidFill>
                          <a:srgbClr val="000000"/>
                        </a:solidFill>
                        <a:effectLst/>
                        <a:latin typeface="Helvetica" charset="0"/>
                        <a:ea typeface="ＭＳ Ｐゴシック" charset="0"/>
                        <a:cs typeface="Helvetica"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vMerge="1">
                  <a:txBody>
                    <a:bodyPr/>
                    <a:lstStyle/>
                    <a:p>
                      <a:endParaRPr lang="en-US"/>
                    </a:p>
                  </a:txBody>
                  <a:tcPr/>
                </a:tc>
                <a:tc vMerge="1">
                  <a:txBody>
                    <a:bodyPr/>
                    <a:lstStyle/>
                    <a:p>
                      <a:endParaRPr lang="en-US"/>
                    </a:p>
                  </a:txBody>
                  <a:tcPr/>
                </a:tc>
              </a:tr>
              <a:tr h="82291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Helvetica" charset="0"/>
                          <a:ea typeface="ＭＳ Ｐゴシック" charset="0"/>
                          <a:cs typeface="Helvetica" charset="0"/>
                        </a:rPr>
                        <a:t>Inverted Table</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Helvetica" charset="0"/>
                          <a:ea typeface="ＭＳ Ｐゴシック" charset="0"/>
                          <a:cs typeface="Helvetica" charset="0"/>
                        </a:rPr>
                        <a:t>Hash function more complex</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bl>
          </a:graphicData>
        </a:graphic>
      </p:graphicFrame>
    </p:spTree>
    <p:extLst>
      <p:ext uri="{BB962C8B-B14F-4D97-AF65-F5344CB8AC3E}">
        <p14:creationId xmlns:p14="http://schemas.microsoft.com/office/powerpoint/2010/main" val="25954708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066800" y="3810000"/>
            <a:ext cx="7162800" cy="1219200"/>
          </a:xfrm>
        </p:spPr>
        <p:txBody>
          <a:bodyPr/>
          <a:lstStyle/>
          <a:p>
            <a:r>
              <a:rPr lang="en-US" sz="3600">
                <a:latin typeface="Helvetica" charset="0"/>
                <a:ea typeface="ＭＳ Ｐゴシック" charset="0"/>
                <a:cs typeface="ＭＳ Ｐゴシック" charset="0"/>
              </a:rPr>
              <a:t>Caches, TLBs</a:t>
            </a:r>
          </a:p>
        </p:txBody>
      </p:sp>
    </p:spTree>
    <p:extLst>
      <p:ext uri="{BB962C8B-B14F-4D97-AF65-F5344CB8AC3E}">
        <p14:creationId xmlns:p14="http://schemas.microsoft.com/office/powerpoint/2010/main" val="7592963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3602" name="Rectangle 2"/>
          <p:cNvSpPr>
            <a:spLocks noGrp="1" noChangeArrowheads="1"/>
          </p:cNvSpPr>
          <p:nvPr>
            <p:ph type="body" idx="1"/>
          </p:nvPr>
        </p:nvSpPr>
        <p:spPr>
          <a:xfrm>
            <a:off x="228600" y="762000"/>
            <a:ext cx="8839200" cy="5510213"/>
          </a:xfrm>
          <a:noFill/>
        </p:spPr>
        <p:txBody>
          <a:bodyPr lIns="63500" tIns="25400" rIns="63500" bIns="25400">
            <a:spAutoFit/>
          </a:bodyPr>
          <a:lstStyle/>
          <a:p>
            <a:r>
              <a:rPr lang="en-US" altLang="ko-KR">
                <a:solidFill>
                  <a:schemeClr val="hlink"/>
                </a:solidFill>
                <a:latin typeface="Helvetica" charset="0"/>
                <a:ea typeface="굴림" charset="0"/>
                <a:cs typeface="굴림" charset="0"/>
              </a:rPr>
              <a:t>Compulsory</a:t>
            </a:r>
            <a:r>
              <a:rPr lang="en-US" altLang="ko-KR">
                <a:solidFill>
                  <a:schemeClr val="accent1"/>
                </a:solidFill>
                <a:latin typeface="Helvetica" charset="0"/>
                <a:ea typeface="굴림" charset="0"/>
                <a:cs typeface="굴림" charset="0"/>
              </a:rPr>
              <a:t> </a:t>
            </a:r>
            <a:r>
              <a:rPr lang="en-US" altLang="ko-KR">
                <a:latin typeface="Helvetica" charset="0"/>
                <a:ea typeface="굴림" charset="0"/>
                <a:cs typeface="굴림" charset="0"/>
              </a:rPr>
              <a:t>(cold start): first reference to a block</a:t>
            </a:r>
          </a:p>
          <a:p>
            <a:pPr lvl="1"/>
            <a:r>
              <a:rPr lang="en-US" altLang="ko-KR">
                <a:latin typeface="Helvetica" charset="0"/>
                <a:ea typeface="굴림" charset="0"/>
                <a:cs typeface="굴림" charset="0"/>
              </a:rPr>
              <a:t>“Cold” fact of life: not a whole lot you can do about it</a:t>
            </a:r>
          </a:p>
          <a:p>
            <a:pPr lvl="1"/>
            <a:r>
              <a:rPr lang="en-US" altLang="ko-KR">
                <a:latin typeface="Helvetica" charset="0"/>
                <a:ea typeface="굴림" charset="0"/>
                <a:cs typeface="굴림" charset="0"/>
              </a:rPr>
              <a:t>Note: When running “billions” of instruction, Compulsory Misses are insignificant</a:t>
            </a:r>
          </a:p>
          <a:p>
            <a:r>
              <a:rPr lang="en-US" altLang="ko-KR">
                <a:solidFill>
                  <a:schemeClr val="hlink"/>
                </a:solidFill>
                <a:latin typeface="Helvetica" charset="0"/>
                <a:ea typeface="굴림" charset="0"/>
                <a:cs typeface="굴림" charset="0"/>
              </a:rPr>
              <a:t>Capacity</a:t>
            </a:r>
            <a:r>
              <a:rPr lang="en-US" altLang="ko-KR">
                <a:latin typeface="Helvetica" charset="0"/>
                <a:ea typeface="굴림" charset="0"/>
                <a:cs typeface="굴림" charset="0"/>
              </a:rPr>
              <a:t>:</a:t>
            </a:r>
          </a:p>
          <a:p>
            <a:pPr lvl="1"/>
            <a:r>
              <a:rPr lang="en-US" altLang="ko-KR">
                <a:latin typeface="Helvetica" charset="0"/>
                <a:ea typeface="굴림" charset="0"/>
                <a:cs typeface="굴림" charset="0"/>
              </a:rPr>
              <a:t>Cache cannot contain all blocks access by the program</a:t>
            </a:r>
          </a:p>
          <a:p>
            <a:pPr lvl="1"/>
            <a:r>
              <a:rPr lang="en-US" altLang="ko-KR">
                <a:latin typeface="Helvetica" charset="0"/>
                <a:ea typeface="굴림" charset="0"/>
                <a:cs typeface="굴림" charset="0"/>
              </a:rPr>
              <a:t>Solution: increase cache size</a:t>
            </a:r>
          </a:p>
          <a:p>
            <a:r>
              <a:rPr lang="en-US" altLang="ko-KR">
                <a:solidFill>
                  <a:schemeClr val="hlink"/>
                </a:solidFill>
                <a:latin typeface="Helvetica" charset="0"/>
                <a:ea typeface="굴림" charset="0"/>
                <a:cs typeface="굴림" charset="0"/>
              </a:rPr>
              <a:t>Conflict</a:t>
            </a:r>
            <a:r>
              <a:rPr lang="en-US" altLang="ko-KR">
                <a:solidFill>
                  <a:schemeClr val="accent1"/>
                </a:solidFill>
                <a:latin typeface="Helvetica" charset="0"/>
                <a:ea typeface="굴림" charset="0"/>
                <a:cs typeface="굴림" charset="0"/>
              </a:rPr>
              <a:t> </a:t>
            </a:r>
            <a:r>
              <a:rPr lang="en-US" altLang="ko-KR">
                <a:latin typeface="Helvetica" charset="0"/>
                <a:ea typeface="굴림" charset="0"/>
                <a:cs typeface="굴림" charset="0"/>
              </a:rPr>
              <a:t>(collision):</a:t>
            </a:r>
          </a:p>
          <a:p>
            <a:pPr lvl="1"/>
            <a:r>
              <a:rPr lang="en-US" altLang="ko-KR">
                <a:latin typeface="Helvetica" charset="0"/>
                <a:ea typeface="굴림" charset="0"/>
                <a:cs typeface="굴림" charset="0"/>
              </a:rPr>
              <a:t>Multiple memory locations mapped to same cache location</a:t>
            </a:r>
          </a:p>
          <a:p>
            <a:pPr lvl="1"/>
            <a:r>
              <a:rPr lang="en-US" altLang="ko-KR">
                <a:latin typeface="Helvetica" charset="0"/>
                <a:ea typeface="굴림" charset="0"/>
                <a:cs typeface="굴림" charset="0"/>
              </a:rPr>
              <a:t>Solutions: increase cache size, or increase associativity</a:t>
            </a:r>
          </a:p>
          <a:p>
            <a:r>
              <a:rPr lang="en-US" altLang="ko-KR">
                <a:solidFill>
                  <a:schemeClr val="hlink"/>
                </a:solidFill>
                <a:latin typeface="Helvetica" charset="0"/>
                <a:ea typeface="굴림" charset="0"/>
                <a:cs typeface="굴림" charset="0"/>
              </a:rPr>
              <a:t>Two others:</a:t>
            </a:r>
          </a:p>
          <a:p>
            <a:pPr lvl="1"/>
            <a:r>
              <a:rPr lang="en-US" altLang="ko-KR">
                <a:solidFill>
                  <a:schemeClr val="hlink"/>
                </a:solidFill>
                <a:latin typeface="Helvetica" charset="0"/>
                <a:ea typeface="굴림" charset="0"/>
                <a:cs typeface="굴림" charset="0"/>
              </a:rPr>
              <a:t>Coherence</a:t>
            </a:r>
            <a:r>
              <a:rPr lang="en-US" altLang="ko-KR">
                <a:latin typeface="Helvetica" charset="0"/>
                <a:ea typeface="굴림" charset="0"/>
                <a:cs typeface="굴림" charset="0"/>
              </a:rPr>
              <a:t> (Invalidation): other process (e.g., I/O) updates memory </a:t>
            </a:r>
          </a:p>
          <a:p>
            <a:pPr lvl="1"/>
            <a:r>
              <a:rPr lang="en-US" altLang="ko-KR">
                <a:solidFill>
                  <a:schemeClr val="hlink"/>
                </a:solidFill>
                <a:latin typeface="Helvetica" charset="0"/>
                <a:ea typeface="굴림" charset="0"/>
                <a:cs typeface="굴림" charset="0"/>
              </a:rPr>
              <a:t>Policy</a:t>
            </a:r>
            <a:r>
              <a:rPr lang="en-US" altLang="ko-KR">
                <a:latin typeface="Helvetica" charset="0"/>
                <a:ea typeface="굴림" charset="0"/>
                <a:cs typeface="굴림" charset="0"/>
              </a:rPr>
              <a:t>: Due to non-optimal replacement policy</a:t>
            </a:r>
          </a:p>
        </p:txBody>
      </p:sp>
      <p:sp>
        <p:nvSpPr>
          <p:cNvPr id="46082" name="Rectangle 3"/>
          <p:cNvSpPr>
            <a:spLocks noGrp="1" noChangeArrowheads="1"/>
          </p:cNvSpPr>
          <p:nvPr>
            <p:ph type="title"/>
          </p:nvPr>
        </p:nvSpPr>
        <p:spPr>
          <a:xfrm>
            <a:off x="765175" y="227013"/>
            <a:ext cx="7616825" cy="368300"/>
          </a:xfrm>
        </p:spPr>
        <p:txBody>
          <a:bodyPr/>
          <a:lstStyle/>
          <a:p>
            <a:r>
              <a:rPr lang="en-US" altLang="ko-KR">
                <a:latin typeface="Helvetica" charset="0"/>
                <a:ea typeface="굴림" charset="0"/>
                <a:cs typeface="굴림" charset="0"/>
              </a:rPr>
              <a:t>Review: Sources of Cache Misses</a:t>
            </a:r>
          </a:p>
        </p:txBody>
      </p:sp>
    </p:spTree>
    <p:extLst>
      <p:ext uri="{BB962C8B-B14F-4D97-AF65-F5344CB8AC3E}">
        <p14:creationId xmlns:p14="http://schemas.microsoft.com/office/powerpoint/2010/main" val="18412387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3602">
                                            <p:txEl>
                                              <p:pRg st="0" end="0"/>
                                            </p:txEl>
                                          </p:spTgt>
                                        </p:tgtEl>
                                        <p:attrNameLst>
                                          <p:attrName>style.visibility</p:attrName>
                                        </p:attrNameLst>
                                      </p:cBhvr>
                                      <p:to>
                                        <p:strVal val="visible"/>
                                      </p:to>
                                    </p:set>
                                    <p:anim calcmode="lin" valueType="num">
                                      <p:cBhvr additive="base">
                                        <p:cTn id="7" dur="500" fill="hold"/>
                                        <p:tgtEl>
                                          <p:spTgt spid="79360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9360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93602">
                                            <p:txEl>
                                              <p:pRg st="1" end="1"/>
                                            </p:txEl>
                                          </p:spTgt>
                                        </p:tgtEl>
                                        <p:attrNameLst>
                                          <p:attrName>style.visibility</p:attrName>
                                        </p:attrNameLst>
                                      </p:cBhvr>
                                      <p:to>
                                        <p:strVal val="visible"/>
                                      </p:to>
                                    </p:set>
                                    <p:anim calcmode="lin" valueType="num">
                                      <p:cBhvr additive="base">
                                        <p:cTn id="11" dur="500" fill="hold"/>
                                        <p:tgtEl>
                                          <p:spTgt spid="79360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9360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93602">
                                            <p:txEl>
                                              <p:pRg st="2" end="2"/>
                                            </p:txEl>
                                          </p:spTgt>
                                        </p:tgtEl>
                                        <p:attrNameLst>
                                          <p:attrName>style.visibility</p:attrName>
                                        </p:attrNameLst>
                                      </p:cBhvr>
                                      <p:to>
                                        <p:strVal val="visible"/>
                                      </p:to>
                                    </p:set>
                                    <p:anim calcmode="lin" valueType="num">
                                      <p:cBhvr additive="base">
                                        <p:cTn id="15" dur="500" fill="hold"/>
                                        <p:tgtEl>
                                          <p:spTgt spid="79360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936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93602">
                                            <p:txEl>
                                              <p:pRg st="3" end="3"/>
                                            </p:txEl>
                                          </p:spTgt>
                                        </p:tgtEl>
                                        <p:attrNameLst>
                                          <p:attrName>style.visibility</p:attrName>
                                        </p:attrNameLst>
                                      </p:cBhvr>
                                      <p:to>
                                        <p:strVal val="visible"/>
                                      </p:to>
                                    </p:set>
                                    <p:anim calcmode="lin" valueType="num">
                                      <p:cBhvr additive="base">
                                        <p:cTn id="21" dur="500" fill="hold"/>
                                        <p:tgtEl>
                                          <p:spTgt spid="793602">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93602">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93602">
                                            <p:txEl>
                                              <p:pRg st="4" end="4"/>
                                            </p:txEl>
                                          </p:spTgt>
                                        </p:tgtEl>
                                        <p:attrNameLst>
                                          <p:attrName>style.visibility</p:attrName>
                                        </p:attrNameLst>
                                      </p:cBhvr>
                                      <p:to>
                                        <p:strVal val="visible"/>
                                      </p:to>
                                    </p:set>
                                    <p:anim calcmode="lin" valueType="num">
                                      <p:cBhvr additive="base">
                                        <p:cTn id="25" dur="500" fill="hold"/>
                                        <p:tgtEl>
                                          <p:spTgt spid="79360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93602">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93602">
                                            <p:txEl>
                                              <p:pRg st="5" end="5"/>
                                            </p:txEl>
                                          </p:spTgt>
                                        </p:tgtEl>
                                        <p:attrNameLst>
                                          <p:attrName>style.visibility</p:attrName>
                                        </p:attrNameLst>
                                      </p:cBhvr>
                                      <p:to>
                                        <p:strVal val="visible"/>
                                      </p:to>
                                    </p:set>
                                    <p:anim calcmode="lin" valueType="num">
                                      <p:cBhvr additive="base">
                                        <p:cTn id="29" dur="500" fill="hold"/>
                                        <p:tgtEl>
                                          <p:spTgt spid="793602">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9360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793602">
                                            <p:txEl>
                                              <p:pRg st="6" end="6"/>
                                            </p:txEl>
                                          </p:spTgt>
                                        </p:tgtEl>
                                        <p:attrNameLst>
                                          <p:attrName>style.visibility</p:attrName>
                                        </p:attrNameLst>
                                      </p:cBhvr>
                                      <p:to>
                                        <p:strVal val="visible"/>
                                      </p:to>
                                    </p:set>
                                    <p:anim calcmode="lin" valueType="num">
                                      <p:cBhvr additive="base">
                                        <p:cTn id="35" dur="500" fill="hold"/>
                                        <p:tgtEl>
                                          <p:spTgt spid="793602">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93602">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93602">
                                            <p:txEl>
                                              <p:pRg st="7" end="7"/>
                                            </p:txEl>
                                          </p:spTgt>
                                        </p:tgtEl>
                                        <p:attrNameLst>
                                          <p:attrName>style.visibility</p:attrName>
                                        </p:attrNameLst>
                                      </p:cBhvr>
                                      <p:to>
                                        <p:strVal val="visible"/>
                                      </p:to>
                                    </p:set>
                                    <p:anim calcmode="lin" valueType="num">
                                      <p:cBhvr additive="base">
                                        <p:cTn id="39" dur="500" fill="hold"/>
                                        <p:tgtEl>
                                          <p:spTgt spid="793602">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93602">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93602">
                                            <p:txEl>
                                              <p:pRg st="8" end="8"/>
                                            </p:txEl>
                                          </p:spTgt>
                                        </p:tgtEl>
                                        <p:attrNameLst>
                                          <p:attrName>style.visibility</p:attrName>
                                        </p:attrNameLst>
                                      </p:cBhvr>
                                      <p:to>
                                        <p:strVal val="visible"/>
                                      </p:to>
                                    </p:set>
                                    <p:anim calcmode="lin" valueType="num">
                                      <p:cBhvr additive="base">
                                        <p:cTn id="43" dur="500" fill="hold"/>
                                        <p:tgtEl>
                                          <p:spTgt spid="793602">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9360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93602">
                                            <p:txEl>
                                              <p:pRg st="9" end="9"/>
                                            </p:txEl>
                                          </p:spTgt>
                                        </p:tgtEl>
                                        <p:attrNameLst>
                                          <p:attrName>style.visibility</p:attrName>
                                        </p:attrNameLst>
                                      </p:cBhvr>
                                      <p:to>
                                        <p:strVal val="visible"/>
                                      </p:to>
                                    </p:set>
                                    <p:anim calcmode="lin" valueType="num">
                                      <p:cBhvr additive="base">
                                        <p:cTn id="49" dur="500" fill="hold"/>
                                        <p:tgtEl>
                                          <p:spTgt spid="793602">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93602">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793602">
                                            <p:txEl>
                                              <p:pRg st="10" end="10"/>
                                            </p:txEl>
                                          </p:spTgt>
                                        </p:tgtEl>
                                        <p:attrNameLst>
                                          <p:attrName>style.visibility</p:attrName>
                                        </p:attrNameLst>
                                      </p:cBhvr>
                                      <p:to>
                                        <p:strVal val="visible"/>
                                      </p:to>
                                    </p:set>
                                    <p:anim calcmode="lin" valueType="num">
                                      <p:cBhvr additive="base">
                                        <p:cTn id="53" dur="500" fill="hold"/>
                                        <p:tgtEl>
                                          <p:spTgt spid="793602">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793602">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93602">
                                            <p:txEl>
                                              <p:pRg st="11" end="11"/>
                                            </p:txEl>
                                          </p:spTgt>
                                        </p:tgtEl>
                                        <p:attrNameLst>
                                          <p:attrName>style.visibility</p:attrName>
                                        </p:attrNameLst>
                                      </p:cBhvr>
                                      <p:to>
                                        <p:strVal val="visible"/>
                                      </p:to>
                                    </p:set>
                                    <p:anim calcmode="lin" valueType="num">
                                      <p:cBhvr additive="base">
                                        <p:cTn id="57" dur="500" fill="hold"/>
                                        <p:tgtEl>
                                          <p:spTgt spid="793602">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79360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 name="Rectangle 77"/>
          <p:cNvSpPr>
            <a:spLocks noChangeArrowheads="1"/>
          </p:cNvSpPr>
          <p:nvPr/>
        </p:nvSpPr>
        <p:spPr bwMode="auto">
          <a:xfrm>
            <a:off x="2362200" y="3911600"/>
            <a:ext cx="6400800" cy="431800"/>
          </a:xfrm>
          <a:prstGeom prst="rect">
            <a:avLst/>
          </a:prstGeom>
          <a:noFill/>
          <a:ln w="25400">
            <a:solidFill>
              <a:schemeClr val="hlink"/>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736337" name="Rectangle 81"/>
          <p:cNvSpPr>
            <a:spLocks noChangeArrowheads="1"/>
          </p:cNvSpPr>
          <p:nvPr/>
        </p:nvSpPr>
        <p:spPr bwMode="auto">
          <a:xfrm>
            <a:off x="2540000" y="3975100"/>
            <a:ext cx="2946400" cy="320675"/>
          </a:xfrm>
          <a:prstGeom prst="rect">
            <a:avLst/>
          </a:prstGeom>
          <a:solidFill>
            <a:srgbClr val="FF66CC"/>
          </a:solidFill>
          <a:ln w="19050">
            <a:solidFill>
              <a:schemeClr val="tx1"/>
            </a:solidFill>
            <a:miter lim="800000"/>
            <a:headEnd/>
            <a:tailEnd/>
          </a:ln>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736336" name="Rectangle 80"/>
          <p:cNvSpPr>
            <a:spLocks noChangeArrowheads="1"/>
          </p:cNvSpPr>
          <p:nvPr/>
        </p:nvSpPr>
        <p:spPr bwMode="auto">
          <a:xfrm>
            <a:off x="7181850" y="3983038"/>
            <a:ext cx="757238" cy="285750"/>
          </a:xfrm>
          <a:prstGeom prst="rect">
            <a:avLst/>
          </a:prstGeom>
          <a:solidFill>
            <a:srgbClr val="FF66CC"/>
          </a:solidFill>
          <a:ln w="19050">
            <a:solidFill>
              <a:schemeClr val="tx1"/>
            </a:solidFill>
            <a:miter lim="800000"/>
            <a:headEnd/>
            <a:tailEnd/>
          </a:ln>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32" name="Rectangle 2"/>
          <p:cNvSpPr>
            <a:spLocks noGrp="1" noChangeArrowheads="1"/>
          </p:cNvSpPr>
          <p:nvPr>
            <p:ph type="title"/>
          </p:nvPr>
        </p:nvSpPr>
        <p:spPr>
          <a:xfrm>
            <a:off x="2195513" y="152400"/>
            <a:ext cx="4302125" cy="503238"/>
          </a:xfrm>
          <a:noFill/>
        </p:spPr>
        <p:txBody>
          <a:bodyPr wrap="none" lIns="63500" tIns="25400" rIns="63500" bIns="25400" anchor="t">
            <a:spAutoFit/>
          </a:bodyPr>
          <a:lstStyle/>
          <a:p>
            <a:r>
              <a:rPr lang="en-US" altLang="ko-KR">
                <a:latin typeface="Helvetica" charset="0"/>
                <a:ea typeface="굴림" charset="0"/>
                <a:cs typeface="굴림" charset="0"/>
              </a:rPr>
              <a:t>Direct Mapped Cache</a:t>
            </a:r>
          </a:p>
        </p:txBody>
      </p:sp>
      <p:sp>
        <p:nvSpPr>
          <p:cNvPr id="736259" name="Rectangle 3"/>
          <p:cNvSpPr>
            <a:spLocks noGrp="1" noChangeArrowheads="1"/>
          </p:cNvSpPr>
          <p:nvPr>
            <p:ph type="body" idx="1"/>
          </p:nvPr>
        </p:nvSpPr>
        <p:spPr>
          <a:xfrm>
            <a:off x="381000" y="749300"/>
            <a:ext cx="8458200" cy="2335213"/>
          </a:xfrm>
          <a:noFill/>
        </p:spPr>
        <p:txBody>
          <a:bodyPr lIns="63500" tIns="25400" rIns="63500" bIns="25400">
            <a:spAutoFit/>
          </a:bodyPr>
          <a:lstStyle/>
          <a:p>
            <a:pPr>
              <a:lnSpc>
                <a:spcPct val="80000"/>
              </a:lnSpc>
              <a:spcBef>
                <a:spcPct val="10000"/>
              </a:spcBef>
            </a:pPr>
            <a:r>
              <a:rPr lang="en-US" altLang="ko-KR">
                <a:latin typeface="Helvetica" charset="0"/>
                <a:ea typeface="굴림" charset="0"/>
                <a:cs typeface="굴림" charset="0"/>
              </a:rPr>
              <a:t>Cache index selects a cache block</a:t>
            </a:r>
          </a:p>
          <a:p>
            <a:pPr>
              <a:lnSpc>
                <a:spcPct val="80000"/>
              </a:lnSpc>
              <a:spcBef>
                <a:spcPct val="10000"/>
              </a:spcBef>
            </a:pPr>
            <a:r>
              <a:rPr lang="en-US" altLang="ko-KR">
                <a:latin typeface="Helvetica" charset="0"/>
                <a:ea typeface="굴림" charset="0"/>
                <a:cs typeface="굴림" charset="0"/>
              </a:rPr>
              <a:t>“Byte select” selects byte within cache block</a:t>
            </a:r>
          </a:p>
          <a:p>
            <a:pPr lvl="1">
              <a:lnSpc>
                <a:spcPct val="80000"/>
              </a:lnSpc>
              <a:spcBef>
                <a:spcPct val="10000"/>
              </a:spcBef>
            </a:pPr>
            <a:r>
              <a:rPr lang="en-US" altLang="ko-KR">
                <a:latin typeface="Helvetica" charset="0"/>
                <a:ea typeface="굴림" charset="0"/>
                <a:cs typeface="굴림" charset="0"/>
              </a:rPr>
              <a:t>Example: Block Size=32B blocks</a:t>
            </a:r>
          </a:p>
          <a:p>
            <a:pPr>
              <a:lnSpc>
                <a:spcPct val="80000"/>
              </a:lnSpc>
              <a:spcBef>
                <a:spcPct val="10000"/>
              </a:spcBef>
            </a:pPr>
            <a:r>
              <a:rPr lang="en-US" altLang="ko-KR">
                <a:latin typeface="Helvetica" charset="0"/>
                <a:ea typeface="굴림" charset="0"/>
                <a:cs typeface="굴림" charset="0"/>
              </a:rPr>
              <a:t>Cache tag fully identifies the cached data</a:t>
            </a:r>
          </a:p>
          <a:p>
            <a:pPr>
              <a:lnSpc>
                <a:spcPct val="80000"/>
              </a:lnSpc>
              <a:spcBef>
                <a:spcPct val="10000"/>
              </a:spcBef>
            </a:pPr>
            <a:r>
              <a:rPr lang="en-US" altLang="ko-KR">
                <a:latin typeface="Helvetica" charset="0"/>
                <a:ea typeface="굴림" charset="0"/>
                <a:cs typeface="굴림" charset="0"/>
              </a:rPr>
              <a:t>Data with same “cache </a:t>
            </a:r>
            <a:r>
              <a:rPr lang="en-US" altLang="ko-KR">
                <a:solidFill>
                  <a:srgbClr val="FF0000"/>
                </a:solidFill>
                <a:latin typeface="Helvetica" charset="0"/>
                <a:ea typeface="굴림" charset="0"/>
                <a:cs typeface="굴림" charset="0"/>
              </a:rPr>
              <a:t>index</a:t>
            </a:r>
            <a:r>
              <a:rPr lang="en-US" altLang="ko-KR">
                <a:latin typeface="Helvetica" charset="0"/>
                <a:ea typeface="굴림" charset="0"/>
                <a:cs typeface="굴림" charset="0"/>
              </a:rPr>
              <a:t>” shares the same cache entry</a:t>
            </a:r>
          </a:p>
          <a:p>
            <a:pPr lvl="1">
              <a:lnSpc>
                <a:spcPct val="80000"/>
              </a:lnSpc>
              <a:spcBef>
                <a:spcPct val="10000"/>
              </a:spcBef>
            </a:pPr>
            <a:r>
              <a:rPr lang="en-US" altLang="ko-KR">
                <a:latin typeface="Helvetica" charset="0"/>
                <a:ea typeface="굴림" charset="0"/>
                <a:cs typeface="굴림" charset="0"/>
              </a:rPr>
              <a:t>Conflict misses</a:t>
            </a:r>
          </a:p>
          <a:p>
            <a:pPr>
              <a:lnSpc>
                <a:spcPct val="80000"/>
              </a:lnSpc>
              <a:spcBef>
                <a:spcPct val="20000"/>
              </a:spcBef>
            </a:pPr>
            <a:endParaRPr lang="en-US" altLang="ko-KR">
              <a:latin typeface="Helvetica" charset="0"/>
              <a:ea typeface="굴림" charset="0"/>
              <a:cs typeface="굴림" charset="0"/>
            </a:endParaRPr>
          </a:p>
        </p:txBody>
      </p:sp>
      <p:grpSp>
        <p:nvGrpSpPr>
          <p:cNvPr id="2" name="Group 69"/>
          <p:cNvGrpSpPr>
            <a:grpSpLocks/>
          </p:cNvGrpSpPr>
          <p:nvPr/>
        </p:nvGrpSpPr>
        <p:grpSpPr bwMode="auto">
          <a:xfrm>
            <a:off x="5867400" y="3657600"/>
            <a:ext cx="2887663" cy="2046288"/>
            <a:chOff x="3696" y="2496"/>
            <a:chExt cx="1819" cy="1285"/>
          </a:xfrm>
        </p:grpSpPr>
        <p:sp>
          <p:nvSpPr>
            <p:cNvPr id="48190" name="Rectangle 4"/>
            <p:cNvSpPr>
              <a:spLocks noChangeArrowheads="1"/>
            </p:cNvSpPr>
            <p:nvPr/>
          </p:nvSpPr>
          <p:spPr bwMode="auto">
            <a:xfrm>
              <a:off x="3717" y="2700"/>
              <a:ext cx="1760" cy="104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91" name="Line 5"/>
            <p:cNvSpPr>
              <a:spLocks noChangeShapeType="1"/>
            </p:cNvSpPr>
            <p:nvPr/>
          </p:nvSpPr>
          <p:spPr bwMode="auto">
            <a:xfrm>
              <a:off x="3717" y="2884"/>
              <a:ext cx="17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92" name="Line 6"/>
            <p:cNvSpPr>
              <a:spLocks noChangeShapeType="1"/>
            </p:cNvSpPr>
            <p:nvPr/>
          </p:nvSpPr>
          <p:spPr bwMode="auto">
            <a:xfrm>
              <a:off x="3717" y="3076"/>
              <a:ext cx="17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93" name="Line 7"/>
            <p:cNvSpPr>
              <a:spLocks noChangeShapeType="1"/>
            </p:cNvSpPr>
            <p:nvPr/>
          </p:nvSpPr>
          <p:spPr bwMode="auto">
            <a:xfrm>
              <a:off x="3717" y="3268"/>
              <a:ext cx="17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94" name="Line 8"/>
            <p:cNvSpPr>
              <a:spLocks noChangeShapeType="1"/>
            </p:cNvSpPr>
            <p:nvPr/>
          </p:nvSpPr>
          <p:spPr bwMode="auto">
            <a:xfrm>
              <a:off x="3717" y="3460"/>
              <a:ext cx="17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95" name="Rectangle 9"/>
            <p:cNvSpPr>
              <a:spLocks noChangeArrowheads="1"/>
            </p:cNvSpPr>
            <p:nvPr/>
          </p:nvSpPr>
          <p:spPr bwMode="auto">
            <a:xfrm>
              <a:off x="4560" y="3495"/>
              <a:ext cx="17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914400" fontAlgn="base">
                <a:spcBef>
                  <a:spcPct val="0"/>
                </a:spcBef>
                <a:spcAft>
                  <a:spcPct val="0"/>
                </a:spcAft>
              </a:pPr>
              <a:r>
                <a:rPr lang="en-US" altLang="ko-KR" sz="2400" b="1">
                  <a:solidFill>
                    <a:srgbClr val="000000"/>
                  </a:solidFill>
                  <a:latin typeface="Times New Roman" charset="0"/>
                  <a:ea typeface="굴림" charset="0"/>
                  <a:cs typeface="굴림" charset="0"/>
                </a:rPr>
                <a:t>:</a:t>
              </a:r>
            </a:p>
          </p:txBody>
        </p:sp>
        <p:sp>
          <p:nvSpPr>
            <p:cNvPr id="48196" name="Rectangle 10"/>
            <p:cNvSpPr>
              <a:spLocks noChangeArrowheads="1"/>
            </p:cNvSpPr>
            <p:nvPr/>
          </p:nvSpPr>
          <p:spPr bwMode="auto">
            <a:xfrm>
              <a:off x="3922" y="2496"/>
              <a:ext cx="1022"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914400" fontAlgn="base">
                <a:spcBef>
                  <a:spcPct val="0"/>
                </a:spcBef>
                <a:spcAft>
                  <a:spcPct val="0"/>
                </a:spcAft>
              </a:pPr>
              <a:r>
                <a:rPr lang="ko-KR" altLang="en-US" sz="1600" b="1">
                  <a:solidFill>
                    <a:srgbClr val="000000"/>
                  </a:solidFill>
                  <a:latin typeface="Times New Roman" charset="0"/>
                  <a:ea typeface="굴림" charset="0"/>
                  <a:cs typeface="굴림" charset="0"/>
                </a:rPr>
                <a:t> </a:t>
              </a:r>
              <a:r>
                <a:rPr lang="en-US" altLang="ko-KR" sz="1600" b="1">
                  <a:solidFill>
                    <a:srgbClr val="000000"/>
                  </a:solidFill>
                  <a:latin typeface="Times New Roman" charset="0"/>
                  <a:ea typeface="굴림" charset="0"/>
                  <a:cs typeface="굴림" charset="0"/>
                </a:rPr>
                <a:t>Cache Data</a:t>
              </a:r>
            </a:p>
          </p:txBody>
        </p:sp>
        <p:sp>
          <p:nvSpPr>
            <p:cNvPr id="48197" name="Rectangle 11"/>
            <p:cNvSpPr>
              <a:spLocks noChangeArrowheads="1"/>
            </p:cNvSpPr>
            <p:nvPr/>
          </p:nvSpPr>
          <p:spPr bwMode="auto">
            <a:xfrm>
              <a:off x="4992" y="2688"/>
              <a:ext cx="45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Byte 0</a:t>
              </a:r>
            </a:p>
          </p:txBody>
        </p:sp>
        <p:sp>
          <p:nvSpPr>
            <p:cNvPr id="48198" name="Line 30"/>
            <p:cNvSpPr>
              <a:spLocks noChangeShapeType="1"/>
            </p:cNvSpPr>
            <p:nvPr/>
          </p:nvSpPr>
          <p:spPr bwMode="auto">
            <a:xfrm>
              <a:off x="5005" y="2700"/>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99" name="Rectangle 31"/>
            <p:cNvSpPr>
              <a:spLocks noChangeArrowheads="1"/>
            </p:cNvSpPr>
            <p:nvPr/>
          </p:nvSpPr>
          <p:spPr bwMode="auto">
            <a:xfrm>
              <a:off x="4512" y="2688"/>
              <a:ext cx="45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Byte 1</a:t>
              </a:r>
            </a:p>
          </p:txBody>
        </p:sp>
        <p:sp>
          <p:nvSpPr>
            <p:cNvPr id="48200" name="Line 32"/>
            <p:cNvSpPr>
              <a:spLocks noChangeShapeType="1"/>
            </p:cNvSpPr>
            <p:nvPr/>
          </p:nvSpPr>
          <p:spPr bwMode="auto">
            <a:xfrm>
              <a:off x="4525" y="2700"/>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201" name="Rectangle 33"/>
            <p:cNvSpPr>
              <a:spLocks noChangeArrowheads="1"/>
            </p:cNvSpPr>
            <p:nvPr/>
          </p:nvSpPr>
          <p:spPr bwMode="auto">
            <a:xfrm>
              <a:off x="3696" y="2688"/>
              <a:ext cx="52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Byte 31</a:t>
              </a:r>
            </a:p>
          </p:txBody>
        </p:sp>
        <p:sp>
          <p:nvSpPr>
            <p:cNvPr id="48202" name="Line 34"/>
            <p:cNvSpPr>
              <a:spLocks noChangeShapeType="1"/>
            </p:cNvSpPr>
            <p:nvPr/>
          </p:nvSpPr>
          <p:spPr bwMode="auto">
            <a:xfrm>
              <a:off x="4189" y="2700"/>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203" name="Rectangle 35"/>
            <p:cNvSpPr>
              <a:spLocks noChangeArrowheads="1"/>
            </p:cNvSpPr>
            <p:nvPr/>
          </p:nvSpPr>
          <p:spPr bwMode="auto">
            <a:xfrm rot="-5400000">
              <a:off x="4275" y="2632"/>
              <a:ext cx="17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914400" fontAlgn="base">
                <a:spcBef>
                  <a:spcPct val="0"/>
                </a:spcBef>
                <a:spcAft>
                  <a:spcPct val="0"/>
                </a:spcAft>
              </a:pPr>
              <a:r>
                <a:rPr lang="en-US" altLang="ko-KR" sz="2400" b="1">
                  <a:solidFill>
                    <a:srgbClr val="000000"/>
                  </a:solidFill>
                  <a:latin typeface="Times New Roman" charset="0"/>
                  <a:ea typeface="굴림" charset="0"/>
                  <a:cs typeface="굴림" charset="0"/>
                </a:rPr>
                <a:t>:</a:t>
              </a:r>
            </a:p>
          </p:txBody>
        </p:sp>
        <p:sp>
          <p:nvSpPr>
            <p:cNvPr id="48204" name="Rectangle 36"/>
            <p:cNvSpPr>
              <a:spLocks noChangeArrowheads="1"/>
            </p:cNvSpPr>
            <p:nvPr/>
          </p:nvSpPr>
          <p:spPr bwMode="auto">
            <a:xfrm>
              <a:off x="4992" y="2880"/>
              <a:ext cx="52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Byte 32</a:t>
              </a:r>
            </a:p>
          </p:txBody>
        </p:sp>
        <p:sp>
          <p:nvSpPr>
            <p:cNvPr id="48205" name="Line 37"/>
            <p:cNvSpPr>
              <a:spLocks noChangeShapeType="1"/>
            </p:cNvSpPr>
            <p:nvPr/>
          </p:nvSpPr>
          <p:spPr bwMode="auto">
            <a:xfrm>
              <a:off x="5005" y="2892"/>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206" name="Rectangle 38"/>
            <p:cNvSpPr>
              <a:spLocks noChangeArrowheads="1"/>
            </p:cNvSpPr>
            <p:nvPr/>
          </p:nvSpPr>
          <p:spPr bwMode="auto">
            <a:xfrm>
              <a:off x="4512" y="2880"/>
              <a:ext cx="52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Byte 33</a:t>
              </a:r>
            </a:p>
          </p:txBody>
        </p:sp>
        <p:sp>
          <p:nvSpPr>
            <p:cNvPr id="48207" name="Line 39"/>
            <p:cNvSpPr>
              <a:spLocks noChangeShapeType="1"/>
            </p:cNvSpPr>
            <p:nvPr/>
          </p:nvSpPr>
          <p:spPr bwMode="auto">
            <a:xfrm>
              <a:off x="4525" y="2892"/>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208" name="Rectangle 40"/>
            <p:cNvSpPr>
              <a:spLocks noChangeArrowheads="1"/>
            </p:cNvSpPr>
            <p:nvPr/>
          </p:nvSpPr>
          <p:spPr bwMode="auto">
            <a:xfrm>
              <a:off x="3696" y="2880"/>
              <a:ext cx="52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Byte 63</a:t>
              </a:r>
            </a:p>
          </p:txBody>
        </p:sp>
        <p:sp>
          <p:nvSpPr>
            <p:cNvPr id="48209" name="Line 41"/>
            <p:cNvSpPr>
              <a:spLocks noChangeShapeType="1"/>
            </p:cNvSpPr>
            <p:nvPr/>
          </p:nvSpPr>
          <p:spPr bwMode="auto">
            <a:xfrm>
              <a:off x="4189" y="2892"/>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210" name="Rectangle 42"/>
            <p:cNvSpPr>
              <a:spLocks noChangeArrowheads="1"/>
            </p:cNvSpPr>
            <p:nvPr/>
          </p:nvSpPr>
          <p:spPr bwMode="auto">
            <a:xfrm rot="-5400000">
              <a:off x="4275" y="2824"/>
              <a:ext cx="17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914400" fontAlgn="base">
                <a:spcBef>
                  <a:spcPct val="0"/>
                </a:spcBef>
                <a:spcAft>
                  <a:spcPct val="0"/>
                </a:spcAft>
              </a:pPr>
              <a:r>
                <a:rPr lang="en-US" altLang="ko-KR" sz="2400" b="1">
                  <a:solidFill>
                    <a:srgbClr val="000000"/>
                  </a:solidFill>
                  <a:latin typeface="Times New Roman" charset="0"/>
                  <a:ea typeface="굴림" charset="0"/>
                  <a:cs typeface="굴림" charset="0"/>
                </a:rPr>
                <a:t>:</a:t>
              </a:r>
            </a:p>
          </p:txBody>
        </p:sp>
      </p:grpSp>
      <p:grpSp>
        <p:nvGrpSpPr>
          <p:cNvPr id="3" name="Group 73"/>
          <p:cNvGrpSpPr>
            <a:grpSpLocks/>
          </p:cNvGrpSpPr>
          <p:nvPr/>
        </p:nvGrpSpPr>
        <p:grpSpPr bwMode="auto">
          <a:xfrm>
            <a:off x="2522538" y="3657600"/>
            <a:ext cx="3625850" cy="2039938"/>
            <a:chOff x="1589" y="2496"/>
            <a:chExt cx="2284" cy="1285"/>
          </a:xfrm>
        </p:grpSpPr>
        <p:grpSp>
          <p:nvGrpSpPr>
            <p:cNvPr id="48174" name="Group 70"/>
            <p:cNvGrpSpPr>
              <a:grpSpLocks/>
            </p:cNvGrpSpPr>
            <p:nvPr/>
          </p:nvGrpSpPr>
          <p:grpSpPr bwMode="auto">
            <a:xfrm>
              <a:off x="3264" y="2496"/>
              <a:ext cx="609" cy="1285"/>
              <a:chOff x="3264" y="2496"/>
              <a:chExt cx="609" cy="1285"/>
            </a:xfrm>
          </p:grpSpPr>
          <p:sp>
            <p:nvSpPr>
              <p:cNvPr id="48183" name="Rectangle 23"/>
              <p:cNvSpPr>
                <a:spLocks noChangeArrowheads="1"/>
              </p:cNvSpPr>
              <p:nvPr/>
            </p:nvSpPr>
            <p:spPr bwMode="auto">
              <a:xfrm>
                <a:off x="3525" y="2700"/>
                <a:ext cx="144" cy="104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84" name="Rectangle 24"/>
              <p:cNvSpPr>
                <a:spLocks noChangeArrowheads="1"/>
              </p:cNvSpPr>
              <p:nvPr/>
            </p:nvSpPr>
            <p:spPr bwMode="auto">
              <a:xfrm>
                <a:off x="3264" y="2496"/>
                <a:ext cx="60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Valid Bit</a:t>
                </a:r>
              </a:p>
            </p:txBody>
          </p:sp>
          <p:sp>
            <p:nvSpPr>
              <p:cNvPr id="48185" name="Line 25"/>
              <p:cNvSpPr>
                <a:spLocks noChangeShapeType="1"/>
              </p:cNvSpPr>
              <p:nvPr/>
            </p:nvSpPr>
            <p:spPr bwMode="auto">
              <a:xfrm flipH="1">
                <a:off x="3509" y="2884"/>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86" name="Line 26"/>
              <p:cNvSpPr>
                <a:spLocks noChangeShapeType="1"/>
              </p:cNvSpPr>
              <p:nvPr/>
            </p:nvSpPr>
            <p:spPr bwMode="auto">
              <a:xfrm flipH="1">
                <a:off x="3509" y="3076"/>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87" name="Line 27"/>
              <p:cNvSpPr>
                <a:spLocks noChangeShapeType="1"/>
              </p:cNvSpPr>
              <p:nvPr/>
            </p:nvSpPr>
            <p:spPr bwMode="auto">
              <a:xfrm flipH="1">
                <a:off x="3509" y="3268"/>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88" name="Line 28"/>
              <p:cNvSpPr>
                <a:spLocks noChangeShapeType="1"/>
              </p:cNvSpPr>
              <p:nvPr/>
            </p:nvSpPr>
            <p:spPr bwMode="auto">
              <a:xfrm flipH="1">
                <a:off x="3509" y="3460"/>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89" name="Rectangle 29"/>
              <p:cNvSpPr>
                <a:spLocks noChangeArrowheads="1"/>
              </p:cNvSpPr>
              <p:nvPr/>
            </p:nvSpPr>
            <p:spPr bwMode="auto">
              <a:xfrm>
                <a:off x="3504" y="3495"/>
                <a:ext cx="17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2400" b="1">
                    <a:solidFill>
                      <a:srgbClr val="000000"/>
                    </a:solidFill>
                    <a:latin typeface="Times New Roman" charset="0"/>
                    <a:ea typeface="굴림" charset="0"/>
                    <a:cs typeface="굴림" charset="0"/>
                  </a:rPr>
                  <a:t>:</a:t>
                </a:r>
              </a:p>
            </p:txBody>
          </p:sp>
        </p:grpSp>
        <p:grpSp>
          <p:nvGrpSpPr>
            <p:cNvPr id="48175" name="Group 71"/>
            <p:cNvGrpSpPr>
              <a:grpSpLocks/>
            </p:cNvGrpSpPr>
            <p:nvPr/>
          </p:nvGrpSpPr>
          <p:grpSpPr bwMode="auto">
            <a:xfrm>
              <a:off x="1589" y="2496"/>
              <a:ext cx="1888" cy="1285"/>
              <a:chOff x="1589" y="2496"/>
              <a:chExt cx="1888" cy="1285"/>
            </a:xfrm>
          </p:grpSpPr>
          <p:sp>
            <p:nvSpPr>
              <p:cNvPr id="48176" name="Rectangle 16"/>
              <p:cNvSpPr>
                <a:spLocks noChangeArrowheads="1"/>
              </p:cNvSpPr>
              <p:nvPr/>
            </p:nvSpPr>
            <p:spPr bwMode="auto">
              <a:xfrm>
                <a:off x="1605" y="2700"/>
                <a:ext cx="1856" cy="104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77" name="Line 17"/>
              <p:cNvSpPr>
                <a:spLocks noChangeShapeType="1"/>
              </p:cNvSpPr>
              <p:nvPr/>
            </p:nvSpPr>
            <p:spPr bwMode="auto">
              <a:xfrm flipH="1">
                <a:off x="1589" y="2884"/>
                <a:ext cx="18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78" name="Line 18"/>
              <p:cNvSpPr>
                <a:spLocks noChangeShapeType="1"/>
              </p:cNvSpPr>
              <p:nvPr/>
            </p:nvSpPr>
            <p:spPr bwMode="auto">
              <a:xfrm flipH="1">
                <a:off x="1589" y="3076"/>
                <a:ext cx="18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79" name="Line 19"/>
              <p:cNvSpPr>
                <a:spLocks noChangeShapeType="1"/>
              </p:cNvSpPr>
              <p:nvPr/>
            </p:nvSpPr>
            <p:spPr bwMode="auto">
              <a:xfrm flipH="1">
                <a:off x="1589" y="3268"/>
                <a:ext cx="18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80" name="Line 20"/>
              <p:cNvSpPr>
                <a:spLocks noChangeShapeType="1"/>
              </p:cNvSpPr>
              <p:nvPr/>
            </p:nvSpPr>
            <p:spPr bwMode="auto">
              <a:xfrm flipH="1">
                <a:off x="1589" y="3460"/>
                <a:ext cx="18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81" name="Rectangle 21"/>
              <p:cNvSpPr>
                <a:spLocks noChangeArrowheads="1"/>
              </p:cNvSpPr>
              <p:nvPr/>
            </p:nvSpPr>
            <p:spPr bwMode="auto">
              <a:xfrm>
                <a:off x="2352" y="3495"/>
                <a:ext cx="17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2400" b="1">
                    <a:solidFill>
                      <a:srgbClr val="000000"/>
                    </a:solidFill>
                    <a:latin typeface="Times New Roman" charset="0"/>
                    <a:ea typeface="굴림" charset="0"/>
                    <a:cs typeface="굴림" charset="0"/>
                  </a:rPr>
                  <a:t>:</a:t>
                </a:r>
              </a:p>
            </p:txBody>
          </p:sp>
          <p:sp>
            <p:nvSpPr>
              <p:cNvPr id="48182" name="Rectangle 43"/>
              <p:cNvSpPr>
                <a:spLocks noChangeArrowheads="1"/>
              </p:cNvSpPr>
              <p:nvPr/>
            </p:nvSpPr>
            <p:spPr bwMode="auto">
              <a:xfrm>
                <a:off x="2244" y="2496"/>
                <a:ext cx="73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ko-KR" altLang="en-US" sz="1600" b="1">
                    <a:solidFill>
                      <a:srgbClr val="000000"/>
                    </a:solidFill>
                    <a:latin typeface="Times New Roman" charset="0"/>
                    <a:ea typeface="굴림" charset="0"/>
                    <a:cs typeface="굴림" charset="0"/>
                  </a:rPr>
                  <a:t> </a:t>
                </a:r>
                <a:r>
                  <a:rPr lang="en-US" altLang="ko-KR" sz="1600" b="1">
                    <a:solidFill>
                      <a:srgbClr val="000000"/>
                    </a:solidFill>
                    <a:latin typeface="Times New Roman" charset="0"/>
                    <a:ea typeface="굴림" charset="0"/>
                    <a:cs typeface="굴림" charset="0"/>
                  </a:rPr>
                  <a:t>Cache Tag</a:t>
                </a:r>
              </a:p>
            </p:txBody>
          </p:sp>
        </p:grpSp>
      </p:grpSp>
      <p:grpSp>
        <p:nvGrpSpPr>
          <p:cNvPr id="6" name="Group 79"/>
          <p:cNvGrpSpPr>
            <a:grpSpLocks/>
          </p:cNvGrpSpPr>
          <p:nvPr/>
        </p:nvGrpSpPr>
        <p:grpSpPr bwMode="auto">
          <a:xfrm>
            <a:off x="7010400" y="3324225"/>
            <a:ext cx="942975" cy="638175"/>
            <a:chOff x="4416" y="2112"/>
            <a:chExt cx="594" cy="402"/>
          </a:xfrm>
        </p:grpSpPr>
        <p:sp>
          <p:nvSpPr>
            <p:cNvPr id="48172" name="Rectangle 46"/>
            <p:cNvSpPr>
              <a:spLocks noChangeArrowheads="1"/>
            </p:cNvSpPr>
            <p:nvPr/>
          </p:nvSpPr>
          <p:spPr bwMode="auto">
            <a:xfrm>
              <a:off x="4416" y="2112"/>
              <a:ext cx="59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Ex: 0x01</a:t>
              </a:r>
            </a:p>
          </p:txBody>
        </p:sp>
        <p:sp>
          <p:nvSpPr>
            <p:cNvPr id="48173" name="Line 68"/>
            <p:cNvSpPr>
              <a:spLocks noChangeShapeType="1"/>
            </p:cNvSpPr>
            <p:nvPr/>
          </p:nvSpPr>
          <p:spPr bwMode="auto">
            <a:xfrm>
              <a:off x="4800" y="2322"/>
              <a:ext cx="0" cy="19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grpSp>
        <p:nvGrpSpPr>
          <p:cNvPr id="7" name="Group 146"/>
          <p:cNvGrpSpPr>
            <a:grpSpLocks/>
          </p:cNvGrpSpPr>
          <p:nvPr/>
        </p:nvGrpSpPr>
        <p:grpSpPr bwMode="auto">
          <a:xfrm>
            <a:off x="685800" y="2667000"/>
            <a:ext cx="7521575" cy="638175"/>
            <a:chOff x="685800" y="2667000"/>
            <a:chExt cx="7521575" cy="638175"/>
          </a:xfrm>
        </p:grpSpPr>
        <p:sp>
          <p:nvSpPr>
            <p:cNvPr id="48159" name="Rectangle 2"/>
            <p:cNvSpPr>
              <a:spLocks noChangeArrowheads="1"/>
            </p:cNvSpPr>
            <p:nvPr/>
          </p:nvSpPr>
          <p:spPr bwMode="auto">
            <a:xfrm>
              <a:off x="706438" y="3009900"/>
              <a:ext cx="4419600" cy="266700"/>
            </a:xfrm>
            <a:prstGeom prst="rect">
              <a:avLst/>
            </a:prstGeom>
            <a:solidFill>
              <a:srgbClr val="FF66CC"/>
            </a:solidFill>
            <a:ln w="19050">
              <a:solidFill>
                <a:schemeClr val="tx1"/>
              </a:solidFill>
              <a:miter lim="800000"/>
              <a:headEnd/>
              <a:tailEnd/>
            </a:ln>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60" name="Rectangle 3"/>
            <p:cNvSpPr>
              <a:spLocks noChangeArrowheads="1"/>
            </p:cNvSpPr>
            <p:nvPr/>
          </p:nvSpPr>
          <p:spPr bwMode="auto">
            <a:xfrm>
              <a:off x="5126038" y="2998788"/>
              <a:ext cx="1600200" cy="273050"/>
            </a:xfrm>
            <a:prstGeom prst="rect">
              <a:avLst/>
            </a:prstGeom>
            <a:solidFill>
              <a:srgbClr val="FF66CC"/>
            </a:solidFill>
            <a:ln w="19050">
              <a:solidFill>
                <a:schemeClr val="tx1"/>
              </a:solidFill>
              <a:miter lim="800000"/>
              <a:headEnd/>
              <a:tailEnd/>
            </a:ln>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nvGrpSpPr>
            <p:cNvPr id="48161" name="Group 4"/>
            <p:cNvGrpSpPr>
              <a:grpSpLocks/>
            </p:cNvGrpSpPr>
            <p:nvPr/>
          </p:nvGrpSpPr>
          <p:grpSpPr bwMode="auto">
            <a:xfrm>
              <a:off x="685800" y="2667000"/>
              <a:ext cx="7521575" cy="638175"/>
              <a:chOff x="515" y="1470"/>
              <a:chExt cx="4738" cy="402"/>
            </a:xfrm>
          </p:grpSpPr>
          <p:sp>
            <p:nvSpPr>
              <p:cNvPr id="48162" name="Rectangle 5"/>
              <p:cNvSpPr>
                <a:spLocks noChangeArrowheads="1"/>
              </p:cNvSpPr>
              <p:nvPr/>
            </p:nvSpPr>
            <p:spPr bwMode="auto">
              <a:xfrm>
                <a:off x="3347" y="1662"/>
                <a:ext cx="80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Cache Index</a:t>
                </a:r>
              </a:p>
            </p:txBody>
          </p:sp>
          <p:sp>
            <p:nvSpPr>
              <p:cNvPr id="48163" name="Rectangle 6"/>
              <p:cNvSpPr>
                <a:spLocks noChangeArrowheads="1"/>
              </p:cNvSpPr>
              <p:nvPr/>
            </p:nvSpPr>
            <p:spPr bwMode="auto">
              <a:xfrm>
                <a:off x="536" y="1674"/>
                <a:ext cx="4688"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64" name="Line 7"/>
              <p:cNvSpPr>
                <a:spLocks noChangeShapeType="1"/>
              </p:cNvSpPr>
              <p:nvPr/>
            </p:nvSpPr>
            <p:spPr bwMode="auto">
              <a:xfrm>
                <a:off x="3312" y="1674"/>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65" name="Rectangle 8"/>
              <p:cNvSpPr>
                <a:spLocks noChangeArrowheads="1"/>
              </p:cNvSpPr>
              <p:nvPr/>
            </p:nvSpPr>
            <p:spPr bwMode="auto">
              <a:xfrm>
                <a:off x="5075" y="1470"/>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0</a:t>
                </a:r>
              </a:p>
            </p:txBody>
          </p:sp>
          <p:sp>
            <p:nvSpPr>
              <p:cNvPr id="48166" name="Rectangle 9"/>
              <p:cNvSpPr>
                <a:spLocks noChangeArrowheads="1"/>
              </p:cNvSpPr>
              <p:nvPr/>
            </p:nvSpPr>
            <p:spPr bwMode="auto">
              <a:xfrm>
                <a:off x="4307" y="1470"/>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4</a:t>
                </a:r>
              </a:p>
            </p:txBody>
          </p:sp>
          <p:sp>
            <p:nvSpPr>
              <p:cNvPr id="48167" name="Rectangle 10"/>
              <p:cNvSpPr>
                <a:spLocks noChangeArrowheads="1"/>
              </p:cNvSpPr>
              <p:nvPr/>
            </p:nvSpPr>
            <p:spPr bwMode="auto">
              <a:xfrm>
                <a:off x="515" y="1470"/>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31</a:t>
                </a:r>
              </a:p>
            </p:txBody>
          </p:sp>
          <p:sp>
            <p:nvSpPr>
              <p:cNvPr id="48168" name="Rectangle 11"/>
              <p:cNvSpPr>
                <a:spLocks noChangeArrowheads="1"/>
              </p:cNvSpPr>
              <p:nvPr/>
            </p:nvSpPr>
            <p:spPr bwMode="auto">
              <a:xfrm>
                <a:off x="1556" y="1655"/>
                <a:ext cx="70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Cache Tag</a:t>
                </a:r>
              </a:p>
            </p:txBody>
          </p:sp>
          <p:sp>
            <p:nvSpPr>
              <p:cNvPr id="48169" name="Line 12"/>
              <p:cNvSpPr>
                <a:spLocks noChangeShapeType="1"/>
              </p:cNvSpPr>
              <p:nvPr/>
            </p:nvSpPr>
            <p:spPr bwMode="auto">
              <a:xfrm>
                <a:off x="4320" y="1674"/>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70" name="Rectangle 13"/>
              <p:cNvSpPr>
                <a:spLocks noChangeArrowheads="1"/>
              </p:cNvSpPr>
              <p:nvPr/>
            </p:nvSpPr>
            <p:spPr bwMode="auto">
              <a:xfrm>
                <a:off x="4355" y="1662"/>
                <a:ext cx="71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Byte Select</a:t>
                </a:r>
              </a:p>
            </p:txBody>
          </p:sp>
          <p:sp>
            <p:nvSpPr>
              <p:cNvPr id="48171" name="Rectangle 14"/>
              <p:cNvSpPr>
                <a:spLocks noChangeArrowheads="1"/>
              </p:cNvSpPr>
              <p:nvPr/>
            </p:nvSpPr>
            <p:spPr bwMode="auto">
              <a:xfrm>
                <a:off x="3299" y="1470"/>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8</a:t>
                </a:r>
              </a:p>
            </p:txBody>
          </p:sp>
        </p:grpSp>
      </p:grpSp>
      <p:sp>
        <p:nvSpPr>
          <p:cNvPr id="96" name="Freeform 95"/>
          <p:cNvSpPr>
            <a:spLocks noChangeArrowheads="1"/>
          </p:cNvSpPr>
          <p:nvPr/>
        </p:nvSpPr>
        <p:spPr bwMode="auto">
          <a:xfrm>
            <a:off x="1897063" y="3268663"/>
            <a:ext cx="3894137" cy="846137"/>
          </a:xfrm>
          <a:custGeom>
            <a:avLst/>
            <a:gdLst>
              <a:gd name="T0" fmla="*/ 3888312 w 3894667"/>
              <a:gd name="T1" fmla="*/ 0 h 846667"/>
              <a:gd name="T2" fmla="*/ 3888312 w 3894667"/>
              <a:gd name="T3" fmla="*/ 302518 h 846667"/>
              <a:gd name="T4" fmla="*/ 0 w 3894667"/>
              <a:gd name="T5" fmla="*/ 302518 h 846667"/>
              <a:gd name="T6" fmla="*/ 0 w 3894667"/>
              <a:gd name="T7" fmla="*/ 823524 h 846667"/>
              <a:gd name="T8" fmla="*/ 625514 w 3894667"/>
              <a:gd name="T9" fmla="*/ 840329 h 846667"/>
              <a:gd name="T10" fmla="*/ 0 60000 65536"/>
              <a:gd name="T11" fmla="*/ 0 60000 65536"/>
              <a:gd name="T12" fmla="*/ 0 60000 65536"/>
              <a:gd name="T13" fmla="*/ 0 60000 65536"/>
              <a:gd name="T14" fmla="*/ 0 60000 65536"/>
              <a:gd name="T15" fmla="*/ 0 w 3894667"/>
              <a:gd name="T16" fmla="*/ 0 h 846667"/>
              <a:gd name="T17" fmla="*/ 3894667 w 3894667"/>
              <a:gd name="T18" fmla="*/ 846667 h 846667"/>
            </a:gdLst>
            <a:ahLst/>
            <a:cxnLst>
              <a:cxn ang="T10">
                <a:pos x="T0" y="T1"/>
              </a:cxn>
              <a:cxn ang="T11">
                <a:pos x="T2" y="T3"/>
              </a:cxn>
              <a:cxn ang="T12">
                <a:pos x="T4" y="T5"/>
              </a:cxn>
              <a:cxn ang="T13">
                <a:pos x="T6" y="T7"/>
              </a:cxn>
              <a:cxn ang="T14">
                <a:pos x="T8" y="T9"/>
              </a:cxn>
            </a:cxnLst>
            <a:rect l="T15" t="T16" r="T17" b="T18"/>
            <a:pathLst>
              <a:path w="3894667" h="846667">
                <a:moveTo>
                  <a:pt x="3894667" y="0"/>
                </a:moveTo>
                <a:lnTo>
                  <a:pt x="3894667" y="304800"/>
                </a:lnTo>
                <a:lnTo>
                  <a:pt x="0" y="304800"/>
                </a:lnTo>
                <a:lnTo>
                  <a:pt x="0" y="829734"/>
                </a:lnTo>
                <a:lnTo>
                  <a:pt x="626534" y="846667"/>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nvGrpSpPr>
          <p:cNvPr id="9" name="Group 140"/>
          <p:cNvGrpSpPr>
            <a:grpSpLocks/>
          </p:cNvGrpSpPr>
          <p:nvPr/>
        </p:nvGrpSpPr>
        <p:grpSpPr bwMode="auto">
          <a:xfrm>
            <a:off x="990600" y="3276600"/>
            <a:ext cx="3551238" cy="3048000"/>
            <a:chOff x="990600" y="3276600"/>
            <a:chExt cx="3551238" cy="3048000"/>
          </a:xfrm>
        </p:grpSpPr>
        <p:sp>
          <p:nvSpPr>
            <p:cNvPr id="48155" name="Freeform 118"/>
            <p:cNvSpPr>
              <a:spLocks/>
            </p:cNvSpPr>
            <p:nvPr/>
          </p:nvSpPr>
          <p:spPr bwMode="auto">
            <a:xfrm>
              <a:off x="990600" y="3276600"/>
              <a:ext cx="2590800" cy="2819400"/>
            </a:xfrm>
            <a:custGeom>
              <a:avLst/>
              <a:gdLst>
                <a:gd name="T0" fmla="*/ 0 w 240"/>
                <a:gd name="T1" fmla="*/ 0 h 1584"/>
                <a:gd name="T2" fmla="*/ 0 w 240"/>
                <a:gd name="T3" fmla="*/ 2147483647 h 1584"/>
                <a:gd name="T4" fmla="*/ 2147483647 w 240"/>
                <a:gd name="T5" fmla="*/ 2147483647 h 1584"/>
                <a:gd name="T6" fmla="*/ 0 60000 65536"/>
                <a:gd name="T7" fmla="*/ 0 60000 65536"/>
                <a:gd name="T8" fmla="*/ 0 60000 65536"/>
                <a:gd name="T9" fmla="*/ 0 w 240"/>
                <a:gd name="T10" fmla="*/ 0 h 1584"/>
                <a:gd name="T11" fmla="*/ 240 w 240"/>
                <a:gd name="T12" fmla="*/ 1584 h 1584"/>
              </a:gdLst>
              <a:ahLst/>
              <a:cxnLst>
                <a:cxn ang="T6">
                  <a:pos x="T0" y="T1"/>
                </a:cxn>
                <a:cxn ang="T7">
                  <a:pos x="T2" y="T3"/>
                </a:cxn>
                <a:cxn ang="T8">
                  <a:pos x="T4" y="T5"/>
                </a:cxn>
              </a:cxnLst>
              <a:rect l="T9" t="T10" r="T11" b="T12"/>
              <a:pathLst>
                <a:path w="240" h="1584">
                  <a:moveTo>
                    <a:pt x="0" y="0"/>
                  </a:moveTo>
                  <a:lnTo>
                    <a:pt x="0" y="1584"/>
                  </a:lnTo>
                  <a:lnTo>
                    <a:pt x="240" y="1584"/>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56" name="Oval 90"/>
            <p:cNvSpPr>
              <a:spLocks noChangeArrowheads="1"/>
            </p:cNvSpPr>
            <p:nvPr/>
          </p:nvSpPr>
          <p:spPr bwMode="auto">
            <a:xfrm>
              <a:off x="3581400" y="5892800"/>
              <a:ext cx="889000" cy="4318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57" name="Rectangle 93"/>
            <p:cNvSpPr>
              <a:spLocks noChangeArrowheads="1"/>
            </p:cNvSpPr>
            <p:nvPr/>
          </p:nvSpPr>
          <p:spPr bwMode="auto">
            <a:xfrm>
              <a:off x="3548063" y="5924550"/>
              <a:ext cx="993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Compare</a:t>
              </a:r>
            </a:p>
          </p:txBody>
        </p:sp>
        <p:cxnSp>
          <p:nvCxnSpPr>
            <p:cNvPr id="48158" name="Straight Arrow Connector 105"/>
            <p:cNvCxnSpPr>
              <a:cxnSpLocks noChangeShapeType="1"/>
              <a:endCxn id="48156" idx="0"/>
            </p:cNvCxnSpPr>
            <p:nvPr/>
          </p:nvCxnSpPr>
          <p:spPr bwMode="auto">
            <a:xfrm rot="5400000">
              <a:off x="3219450" y="5073650"/>
              <a:ext cx="1625600" cy="127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127" name="Freeform 126"/>
          <p:cNvSpPr>
            <a:spLocks noChangeArrowheads="1"/>
          </p:cNvSpPr>
          <p:nvPr/>
        </p:nvSpPr>
        <p:spPr bwMode="auto">
          <a:xfrm>
            <a:off x="5732463" y="4267200"/>
            <a:ext cx="439737" cy="1676400"/>
          </a:xfrm>
          <a:custGeom>
            <a:avLst/>
            <a:gdLst>
              <a:gd name="T0" fmla="*/ 0 w 440267"/>
              <a:gd name="T1" fmla="*/ 0 h 1896533"/>
              <a:gd name="T2" fmla="*/ 0 w 440267"/>
              <a:gd name="T3" fmla="*/ 381403 h 1896533"/>
              <a:gd name="T4" fmla="*/ 433949 w 440267"/>
              <a:gd name="T5" fmla="*/ 381403 h 1896533"/>
              <a:gd name="T6" fmla="*/ 0 60000 65536"/>
              <a:gd name="T7" fmla="*/ 0 60000 65536"/>
              <a:gd name="T8" fmla="*/ 0 60000 65536"/>
              <a:gd name="T9" fmla="*/ 0 w 440267"/>
              <a:gd name="T10" fmla="*/ 0 h 1896533"/>
              <a:gd name="T11" fmla="*/ 440267 w 440267"/>
              <a:gd name="T12" fmla="*/ 1896533 h 1896533"/>
            </a:gdLst>
            <a:ahLst/>
            <a:cxnLst>
              <a:cxn ang="T6">
                <a:pos x="T0" y="T1"/>
              </a:cxn>
              <a:cxn ang="T7">
                <a:pos x="T2" y="T3"/>
              </a:cxn>
              <a:cxn ang="T8">
                <a:pos x="T4" y="T5"/>
              </a:cxn>
            </a:cxnLst>
            <a:rect l="T9" t="T10" r="T11" b="T12"/>
            <a:pathLst>
              <a:path w="440267" h="1896533">
                <a:moveTo>
                  <a:pt x="0" y="0"/>
                </a:moveTo>
                <a:lnTo>
                  <a:pt x="0" y="1896533"/>
                </a:lnTo>
                <a:lnTo>
                  <a:pt x="440267" y="1896533"/>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nvGrpSpPr>
          <p:cNvPr id="10" name="Group 141"/>
          <p:cNvGrpSpPr>
            <a:grpSpLocks/>
          </p:cNvGrpSpPr>
          <p:nvPr/>
        </p:nvGrpSpPr>
        <p:grpSpPr bwMode="auto">
          <a:xfrm>
            <a:off x="4470400" y="5791200"/>
            <a:ext cx="2776538" cy="790575"/>
            <a:chOff x="4470400" y="5791200"/>
            <a:chExt cx="2776538" cy="790575"/>
          </a:xfrm>
        </p:grpSpPr>
        <p:grpSp>
          <p:nvGrpSpPr>
            <p:cNvPr id="48145" name="Group 82"/>
            <p:cNvGrpSpPr>
              <a:grpSpLocks/>
            </p:cNvGrpSpPr>
            <p:nvPr/>
          </p:nvGrpSpPr>
          <p:grpSpPr bwMode="auto">
            <a:xfrm>
              <a:off x="6172200" y="5791200"/>
              <a:ext cx="509588" cy="457200"/>
              <a:chOff x="1720" y="3503"/>
              <a:chExt cx="321" cy="288"/>
            </a:xfrm>
          </p:grpSpPr>
          <p:sp>
            <p:nvSpPr>
              <p:cNvPr id="48150" name="Arc 83"/>
              <p:cNvSpPr>
                <a:spLocks/>
              </p:cNvSpPr>
              <p:nvPr/>
            </p:nvSpPr>
            <p:spPr bwMode="auto">
              <a:xfrm>
                <a:off x="1848" y="3504"/>
                <a:ext cx="192"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51" name="Arc 84"/>
              <p:cNvSpPr>
                <a:spLocks/>
              </p:cNvSpPr>
              <p:nvPr/>
            </p:nvSpPr>
            <p:spPr bwMode="auto">
              <a:xfrm rot="10800000">
                <a:off x="1851" y="3644"/>
                <a:ext cx="190" cy="14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714"/>
                      <a:pt x="9602" y="61"/>
                      <a:pt x="21488" y="0"/>
                    </a:cubicBezTo>
                  </a:path>
                  <a:path w="21600" h="21600" stroke="0" extrusionOk="0">
                    <a:moveTo>
                      <a:pt x="-1" y="21599"/>
                    </a:moveTo>
                    <a:cubicBezTo>
                      <a:pt x="-1" y="9714"/>
                      <a:pt x="9602" y="61"/>
                      <a:pt x="21488" y="0"/>
                    </a:cubicBezTo>
                    <a:lnTo>
                      <a:pt x="21600" y="21600"/>
                    </a:lnTo>
                    <a:lnTo>
                      <a:pt x="-1" y="21599"/>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52" name="Line 85"/>
              <p:cNvSpPr>
                <a:spLocks noChangeShapeType="1"/>
              </p:cNvSpPr>
              <p:nvPr/>
            </p:nvSpPr>
            <p:spPr bwMode="auto">
              <a:xfrm flipH="1">
                <a:off x="1720" y="3503"/>
                <a:ext cx="1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53" name="Line 86"/>
              <p:cNvSpPr>
                <a:spLocks noChangeShapeType="1"/>
              </p:cNvSpPr>
              <p:nvPr/>
            </p:nvSpPr>
            <p:spPr bwMode="auto">
              <a:xfrm>
                <a:off x="1728" y="3511"/>
                <a:ext cx="0" cy="2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54" name="Line 87"/>
              <p:cNvSpPr>
                <a:spLocks noChangeShapeType="1"/>
              </p:cNvSpPr>
              <p:nvPr/>
            </p:nvSpPr>
            <p:spPr bwMode="auto">
              <a:xfrm flipH="1">
                <a:off x="1720" y="3791"/>
                <a:ext cx="1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sp>
          <p:nvSpPr>
            <p:cNvPr id="48146" name="Line 73"/>
            <p:cNvSpPr>
              <a:spLocks noChangeShapeType="1"/>
            </p:cNvSpPr>
            <p:nvPr/>
          </p:nvSpPr>
          <p:spPr bwMode="auto">
            <a:xfrm>
              <a:off x="7010400" y="6019800"/>
              <a:ext cx="0" cy="304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48147" name="Rectangle 74"/>
            <p:cNvSpPr>
              <a:spLocks noChangeArrowheads="1"/>
            </p:cNvSpPr>
            <p:nvPr/>
          </p:nvSpPr>
          <p:spPr bwMode="auto">
            <a:xfrm>
              <a:off x="6781800" y="6248400"/>
              <a:ext cx="4651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Hit</a:t>
              </a:r>
            </a:p>
          </p:txBody>
        </p:sp>
        <p:sp>
          <p:nvSpPr>
            <p:cNvPr id="48148" name="Line 88"/>
            <p:cNvSpPr>
              <a:spLocks noChangeShapeType="1"/>
            </p:cNvSpPr>
            <p:nvPr/>
          </p:nvSpPr>
          <p:spPr bwMode="auto">
            <a:xfrm>
              <a:off x="6705600" y="6018213"/>
              <a:ext cx="304800"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cxnSp>
          <p:nvCxnSpPr>
            <p:cNvPr id="48149" name="Straight Arrow Connector 133"/>
            <p:cNvCxnSpPr>
              <a:cxnSpLocks noChangeShapeType="1"/>
              <a:stCxn id="48156" idx="6"/>
            </p:cNvCxnSpPr>
            <p:nvPr/>
          </p:nvCxnSpPr>
          <p:spPr bwMode="auto">
            <a:xfrm flipV="1">
              <a:off x="4470400" y="6096000"/>
              <a:ext cx="1701800" cy="127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12" name="Group 144"/>
          <p:cNvGrpSpPr>
            <a:grpSpLocks/>
          </p:cNvGrpSpPr>
          <p:nvPr/>
        </p:nvGrpSpPr>
        <p:grpSpPr bwMode="auto">
          <a:xfrm>
            <a:off x="7239000" y="4268788"/>
            <a:ext cx="609600" cy="1979612"/>
            <a:chOff x="7239000" y="4269020"/>
            <a:chExt cx="609600" cy="1979380"/>
          </a:xfrm>
        </p:grpSpPr>
        <p:sp>
          <p:nvSpPr>
            <p:cNvPr id="48143" name="Rectangle 122"/>
            <p:cNvSpPr>
              <a:spLocks noChangeArrowheads="1"/>
            </p:cNvSpPr>
            <p:nvPr/>
          </p:nvSpPr>
          <p:spPr bwMode="auto">
            <a:xfrm>
              <a:off x="7239000" y="5943600"/>
              <a:ext cx="609600" cy="304800"/>
            </a:xfrm>
            <a:prstGeom prst="rect">
              <a:avLst/>
            </a:prstGeom>
            <a:solidFill>
              <a:srgbClr val="FF66CC"/>
            </a:solidFill>
            <a:ln w="19050">
              <a:solidFill>
                <a:schemeClr val="tx1"/>
              </a:solidFill>
              <a:miter lim="800000"/>
              <a:headEnd/>
              <a:tailEnd/>
            </a:ln>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cxnSp>
          <p:nvCxnSpPr>
            <p:cNvPr id="48144" name="Straight Arrow Connector 139"/>
            <p:cNvCxnSpPr>
              <a:cxnSpLocks noChangeShapeType="1"/>
              <a:stCxn id="48206" idx="0"/>
              <a:endCxn id="48143" idx="0"/>
            </p:cNvCxnSpPr>
            <p:nvPr/>
          </p:nvCxnSpPr>
          <p:spPr bwMode="auto">
            <a:xfrm rot="-5400000" flipH="1" flipV="1">
              <a:off x="6723576" y="5089244"/>
              <a:ext cx="1674580" cy="34132"/>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046427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accel="50000" decel="50000" fill="hold" grpId="0" nodeType="clickEffect">
                                  <p:stCondLst>
                                    <p:cond delay="0"/>
                                  </p:stCondLst>
                                  <p:childTnLst>
                                    <p:set>
                                      <p:cBhvr>
                                        <p:cTn id="18" dur="1" fill="hold">
                                          <p:stCondLst>
                                            <p:cond delay="0"/>
                                          </p:stCondLst>
                                        </p:cTn>
                                        <p:tgtEl>
                                          <p:spTgt spid="736259">
                                            <p:txEl>
                                              <p:pRg st="0" end="0"/>
                                            </p:txEl>
                                          </p:spTgt>
                                        </p:tgtEl>
                                        <p:attrNameLst>
                                          <p:attrName>style.visibility</p:attrName>
                                        </p:attrNameLst>
                                      </p:cBhvr>
                                      <p:to>
                                        <p:strVal val="visible"/>
                                      </p:to>
                                    </p:set>
                                    <p:anim calcmode="lin" valueType="num">
                                      <p:cBhvr additive="base">
                                        <p:cTn id="19" dur="500" fill="hold"/>
                                        <p:tgtEl>
                                          <p:spTgt spid="73625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36259">
                                            <p:txEl>
                                              <p:pRg st="0" end="0"/>
                                            </p:txEl>
                                          </p:spTgt>
                                        </p:tgtEl>
                                        <p:attrNameLst>
                                          <p:attrName>ppt_y</p:attrName>
                                        </p:attrNameLst>
                                      </p:cBhvr>
                                      <p:tavLst>
                                        <p:tav tm="0">
                                          <p:val>
                                            <p:strVal val="#ppt_y"/>
                                          </p:val>
                                        </p:tav>
                                        <p:tav tm="100000">
                                          <p:val>
                                            <p:strVal val="#ppt_y"/>
                                          </p:val>
                                        </p:tav>
                                      </p:tavLst>
                                    </p:anim>
                                  </p:childTnLst>
                                </p:cTn>
                              </p:par>
                              <p:par>
                                <p:cTn id="21" presetID="22" presetClass="entr" presetSubtype="2"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wipe(right)">
                                      <p:cBhvr>
                                        <p:cTn id="23" dur="500"/>
                                        <p:tgtEl>
                                          <p:spTgt spid="96"/>
                                        </p:tgtEl>
                                      </p:cBhvr>
                                    </p:animEffect>
                                  </p:childTnLst>
                                </p:cTn>
                              </p:par>
                            </p:childTnLst>
                          </p:cTn>
                        </p:par>
                        <p:par>
                          <p:cTn id="24" fill="hold" nodeType="afterGroup">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36337"/>
                                        </p:tgtEl>
                                        <p:attrNameLst>
                                          <p:attrName>style.visibility</p:attrName>
                                        </p:attrNameLst>
                                      </p:cBhvr>
                                      <p:to>
                                        <p:strVal val="visible"/>
                                      </p:to>
                                    </p:set>
                                    <p:animEffect transition="in" filter="wipe(left)">
                                      <p:cBhvr>
                                        <p:cTn id="27" dur="500"/>
                                        <p:tgtEl>
                                          <p:spTgt spid="736337"/>
                                        </p:tgtEl>
                                      </p:cBhvr>
                                    </p:animEffect>
                                  </p:childTnLst>
                                </p:cTn>
                              </p:par>
                            </p:childTnLst>
                          </p:cTn>
                        </p:par>
                        <p:par>
                          <p:cTn id="28" fill="hold" nodeType="afterGroup">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accel="50000" decel="50000" fill="hold" grpId="0" nodeType="clickEffect">
                                  <p:stCondLst>
                                    <p:cond delay="0"/>
                                  </p:stCondLst>
                                  <p:childTnLst>
                                    <p:set>
                                      <p:cBhvr>
                                        <p:cTn id="34" dur="1" fill="hold">
                                          <p:stCondLst>
                                            <p:cond delay="0"/>
                                          </p:stCondLst>
                                        </p:cTn>
                                        <p:tgtEl>
                                          <p:spTgt spid="736259">
                                            <p:txEl>
                                              <p:pRg st="1" end="1"/>
                                            </p:txEl>
                                          </p:spTgt>
                                        </p:tgtEl>
                                        <p:attrNameLst>
                                          <p:attrName>style.visibility</p:attrName>
                                        </p:attrNameLst>
                                      </p:cBhvr>
                                      <p:to>
                                        <p:strVal val="visible"/>
                                      </p:to>
                                    </p:set>
                                    <p:anim calcmode="lin" valueType="num">
                                      <p:cBhvr additive="base">
                                        <p:cTn id="35" dur="500" fill="hold"/>
                                        <p:tgtEl>
                                          <p:spTgt spid="736259">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36259">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accel="50000" decel="50000" fill="hold" grpId="0" nodeType="withEffect">
                                  <p:stCondLst>
                                    <p:cond delay="0"/>
                                  </p:stCondLst>
                                  <p:childTnLst>
                                    <p:set>
                                      <p:cBhvr>
                                        <p:cTn id="38" dur="1" fill="hold">
                                          <p:stCondLst>
                                            <p:cond delay="0"/>
                                          </p:stCondLst>
                                        </p:cTn>
                                        <p:tgtEl>
                                          <p:spTgt spid="736259">
                                            <p:txEl>
                                              <p:pRg st="2" end="2"/>
                                            </p:txEl>
                                          </p:spTgt>
                                        </p:tgtEl>
                                        <p:attrNameLst>
                                          <p:attrName>style.visibility</p:attrName>
                                        </p:attrNameLst>
                                      </p:cBhvr>
                                      <p:to>
                                        <p:strVal val="visible"/>
                                      </p:to>
                                    </p:set>
                                    <p:anim calcmode="lin" valueType="num">
                                      <p:cBhvr additive="base">
                                        <p:cTn id="39" dur="500" fill="hold"/>
                                        <p:tgtEl>
                                          <p:spTgt spid="736259">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36259">
                                            <p:txEl>
                                              <p:pRg st="2" end="2"/>
                                            </p:txEl>
                                          </p:spTgt>
                                        </p:tgtEl>
                                        <p:attrNameLst>
                                          <p:attrName>ppt_y</p:attrName>
                                        </p:attrNameLst>
                                      </p:cBhvr>
                                      <p:tavLst>
                                        <p:tav tm="0">
                                          <p:val>
                                            <p:strVal val="#ppt_y"/>
                                          </p:val>
                                        </p:tav>
                                        <p:tav tm="100000">
                                          <p:val>
                                            <p:strVal val="#ppt_y"/>
                                          </p:val>
                                        </p:tav>
                                      </p:tavLst>
                                    </p:anim>
                                  </p:childTnLst>
                                </p:cTn>
                              </p:par>
                              <p:par>
                                <p:cTn id="41" presetID="22" presetClass="entr" presetSubtype="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childTnLst>
                          </p:cTn>
                        </p:par>
                        <p:par>
                          <p:cTn id="44" fill="hold" nodeType="afterGroup">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736336"/>
                                        </p:tgtEl>
                                        <p:attrNameLst>
                                          <p:attrName>style.visibility</p:attrName>
                                        </p:attrNameLst>
                                      </p:cBhvr>
                                      <p:to>
                                        <p:strVal val="visible"/>
                                      </p:to>
                                    </p:set>
                                    <p:animEffect transition="in" filter="wipe(left)">
                                      <p:cBhvr>
                                        <p:cTn id="47" dur="500"/>
                                        <p:tgtEl>
                                          <p:spTgt spid="73633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accel="50000" decel="50000" fill="hold" grpId="0" nodeType="clickEffect">
                                  <p:stCondLst>
                                    <p:cond delay="0"/>
                                  </p:stCondLst>
                                  <p:childTnLst>
                                    <p:set>
                                      <p:cBhvr>
                                        <p:cTn id="51" dur="1" fill="hold">
                                          <p:stCondLst>
                                            <p:cond delay="0"/>
                                          </p:stCondLst>
                                        </p:cTn>
                                        <p:tgtEl>
                                          <p:spTgt spid="736259">
                                            <p:txEl>
                                              <p:pRg st="3" end="3"/>
                                            </p:txEl>
                                          </p:spTgt>
                                        </p:tgtEl>
                                        <p:attrNameLst>
                                          <p:attrName>style.visibility</p:attrName>
                                        </p:attrNameLst>
                                      </p:cBhvr>
                                      <p:to>
                                        <p:strVal val="visible"/>
                                      </p:to>
                                    </p:set>
                                    <p:anim calcmode="lin" valueType="num">
                                      <p:cBhvr additive="base">
                                        <p:cTn id="52" dur="500" fill="hold"/>
                                        <p:tgtEl>
                                          <p:spTgt spid="736259">
                                            <p:txEl>
                                              <p:pRg st="3" end="3"/>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736259">
                                            <p:txEl>
                                              <p:pRg st="3" end="3"/>
                                            </p:txEl>
                                          </p:spTgt>
                                        </p:tgtEl>
                                        <p:attrNameLst>
                                          <p:attrName>ppt_y</p:attrName>
                                        </p:attrNameLst>
                                      </p:cBhvr>
                                      <p:tavLst>
                                        <p:tav tm="0">
                                          <p:val>
                                            <p:strVal val="#ppt_y"/>
                                          </p:val>
                                        </p:tav>
                                        <p:tav tm="100000">
                                          <p:val>
                                            <p:strVal val="#ppt_y"/>
                                          </p:val>
                                        </p:tav>
                                      </p:tavLst>
                                    </p:anim>
                                  </p:childTnLst>
                                </p:cTn>
                              </p:par>
                              <p:par>
                                <p:cTn id="54" presetID="22" presetClass="entr" presetSubtype="1"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up)">
                                      <p:cBhvr>
                                        <p:cTn id="56" dur="500"/>
                                        <p:tgtEl>
                                          <p:spTgt spid="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27"/>
                                        </p:tgtEl>
                                        <p:attrNameLst>
                                          <p:attrName>style.visibility</p:attrName>
                                        </p:attrNameLst>
                                      </p:cBhvr>
                                      <p:to>
                                        <p:strVal val="visible"/>
                                      </p:to>
                                    </p:set>
                                    <p:animEffect transition="in" filter="wipe(up)">
                                      <p:cBhvr>
                                        <p:cTn id="64" dur="500"/>
                                        <p:tgtEl>
                                          <p:spTgt spid="127"/>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accel="50000" decel="50000" fill="hold" grpId="0" nodeType="clickEffect">
                                  <p:stCondLst>
                                    <p:cond delay="0"/>
                                  </p:stCondLst>
                                  <p:childTnLst>
                                    <p:set>
                                      <p:cBhvr>
                                        <p:cTn id="73" dur="1" fill="hold">
                                          <p:stCondLst>
                                            <p:cond delay="0"/>
                                          </p:stCondLst>
                                        </p:cTn>
                                        <p:tgtEl>
                                          <p:spTgt spid="736259">
                                            <p:txEl>
                                              <p:pRg st="4" end="4"/>
                                            </p:txEl>
                                          </p:spTgt>
                                        </p:tgtEl>
                                        <p:attrNameLst>
                                          <p:attrName>style.visibility</p:attrName>
                                        </p:attrNameLst>
                                      </p:cBhvr>
                                      <p:to>
                                        <p:strVal val="visible"/>
                                      </p:to>
                                    </p:set>
                                    <p:anim calcmode="lin" valueType="num">
                                      <p:cBhvr additive="base">
                                        <p:cTn id="74" dur="500" fill="hold"/>
                                        <p:tgtEl>
                                          <p:spTgt spid="736259">
                                            <p:txEl>
                                              <p:pRg st="4" end="4"/>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736259">
                                            <p:txEl>
                                              <p:pRg st="4" end="4"/>
                                            </p:txEl>
                                          </p:spTgt>
                                        </p:tgtEl>
                                        <p:attrNameLst>
                                          <p:attrName>ppt_y</p:attrName>
                                        </p:attrNameLst>
                                      </p:cBhvr>
                                      <p:tavLst>
                                        <p:tav tm="0">
                                          <p:val>
                                            <p:strVal val="#ppt_y"/>
                                          </p:val>
                                        </p:tav>
                                        <p:tav tm="100000">
                                          <p:val>
                                            <p:strVal val="#ppt_y"/>
                                          </p:val>
                                        </p:tav>
                                      </p:tavLst>
                                    </p:anim>
                                  </p:childTnLst>
                                </p:cTn>
                              </p:par>
                              <p:par>
                                <p:cTn id="76" presetID="2" presetClass="entr" presetSubtype="2" accel="50000" decel="50000" fill="hold" grpId="0" nodeType="withEffect">
                                  <p:stCondLst>
                                    <p:cond delay="0"/>
                                  </p:stCondLst>
                                  <p:childTnLst>
                                    <p:set>
                                      <p:cBhvr>
                                        <p:cTn id="77" dur="1" fill="hold">
                                          <p:stCondLst>
                                            <p:cond delay="0"/>
                                          </p:stCondLst>
                                        </p:cTn>
                                        <p:tgtEl>
                                          <p:spTgt spid="736259">
                                            <p:txEl>
                                              <p:pRg st="5" end="5"/>
                                            </p:txEl>
                                          </p:spTgt>
                                        </p:tgtEl>
                                        <p:attrNameLst>
                                          <p:attrName>style.visibility</p:attrName>
                                        </p:attrNameLst>
                                      </p:cBhvr>
                                      <p:to>
                                        <p:strVal val="visible"/>
                                      </p:to>
                                    </p:set>
                                    <p:anim calcmode="lin" valueType="num">
                                      <p:cBhvr additive="base">
                                        <p:cTn id="78" dur="500" fill="hold"/>
                                        <p:tgtEl>
                                          <p:spTgt spid="736259">
                                            <p:txEl>
                                              <p:pRg st="5" end="5"/>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73625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736337" grpId="0" animBg="1"/>
      <p:bldP spid="736336" grpId="0" animBg="1"/>
      <p:bldP spid="736259" grpId="0" build="p"/>
      <p:bldP spid="96" grpId="0" animBg="1"/>
      <p:bldP spid="12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82" name="Rectangle 2"/>
          <p:cNvSpPr>
            <a:spLocks noChangeArrowheads="1"/>
          </p:cNvSpPr>
          <p:nvPr/>
        </p:nvSpPr>
        <p:spPr bwMode="auto">
          <a:xfrm>
            <a:off x="706438" y="2847975"/>
            <a:ext cx="4419600" cy="266700"/>
          </a:xfrm>
          <a:prstGeom prst="rect">
            <a:avLst/>
          </a:prstGeom>
          <a:solidFill>
            <a:srgbClr val="FF66CC"/>
          </a:solidFill>
          <a:ln w="19050">
            <a:solidFill>
              <a:schemeClr val="tx1"/>
            </a:solidFill>
            <a:miter lim="800000"/>
            <a:headEnd/>
            <a:tailEnd/>
          </a:ln>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839683" name="Rectangle 3"/>
          <p:cNvSpPr>
            <a:spLocks noChangeArrowheads="1"/>
          </p:cNvSpPr>
          <p:nvPr/>
        </p:nvSpPr>
        <p:spPr bwMode="auto">
          <a:xfrm>
            <a:off x="5126038" y="2846388"/>
            <a:ext cx="1600200" cy="273050"/>
          </a:xfrm>
          <a:prstGeom prst="rect">
            <a:avLst/>
          </a:prstGeom>
          <a:solidFill>
            <a:srgbClr val="FF66CC"/>
          </a:solidFill>
          <a:ln w="19050">
            <a:solidFill>
              <a:schemeClr val="tx1"/>
            </a:solidFill>
            <a:miter lim="800000"/>
            <a:headEnd/>
            <a:tailEnd/>
          </a:ln>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nvGrpSpPr>
          <p:cNvPr id="2" name="Group 4"/>
          <p:cNvGrpSpPr>
            <a:grpSpLocks/>
          </p:cNvGrpSpPr>
          <p:nvPr/>
        </p:nvGrpSpPr>
        <p:grpSpPr bwMode="auto">
          <a:xfrm>
            <a:off x="685800" y="2514600"/>
            <a:ext cx="7521575" cy="638175"/>
            <a:chOff x="515" y="1470"/>
            <a:chExt cx="4738" cy="402"/>
          </a:xfrm>
        </p:grpSpPr>
        <p:sp>
          <p:nvSpPr>
            <p:cNvPr id="50289" name="Rectangle 5"/>
            <p:cNvSpPr>
              <a:spLocks noChangeArrowheads="1"/>
            </p:cNvSpPr>
            <p:nvPr/>
          </p:nvSpPr>
          <p:spPr bwMode="auto">
            <a:xfrm>
              <a:off x="3347" y="1662"/>
              <a:ext cx="80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Cache Index</a:t>
              </a:r>
            </a:p>
          </p:txBody>
        </p:sp>
        <p:sp>
          <p:nvSpPr>
            <p:cNvPr id="50290" name="Rectangle 6"/>
            <p:cNvSpPr>
              <a:spLocks noChangeArrowheads="1"/>
            </p:cNvSpPr>
            <p:nvPr/>
          </p:nvSpPr>
          <p:spPr bwMode="auto">
            <a:xfrm>
              <a:off x="536" y="1674"/>
              <a:ext cx="4688"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91" name="Line 7"/>
            <p:cNvSpPr>
              <a:spLocks noChangeShapeType="1"/>
            </p:cNvSpPr>
            <p:nvPr/>
          </p:nvSpPr>
          <p:spPr bwMode="auto">
            <a:xfrm>
              <a:off x="3312" y="1674"/>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92" name="Rectangle 8"/>
            <p:cNvSpPr>
              <a:spLocks noChangeArrowheads="1"/>
            </p:cNvSpPr>
            <p:nvPr/>
          </p:nvSpPr>
          <p:spPr bwMode="auto">
            <a:xfrm>
              <a:off x="5075" y="1470"/>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0</a:t>
              </a:r>
            </a:p>
          </p:txBody>
        </p:sp>
        <p:sp>
          <p:nvSpPr>
            <p:cNvPr id="50293" name="Rectangle 9"/>
            <p:cNvSpPr>
              <a:spLocks noChangeArrowheads="1"/>
            </p:cNvSpPr>
            <p:nvPr/>
          </p:nvSpPr>
          <p:spPr bwMode="auto">
            <a:xfrm>
              <a:off x="4307" y="1470"/>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4</a:t>
              </a:r>
            </a:p>
          </p:txBody>
        </p:sp>
        <p:sp>
          <p:nvSpPr>
            <p:cNvPr id="50294" name="Rectangle 10"/>
            <p:cNvSpPr>
              <a:spLocks noChangeArrowheads="1"/>
            </p:cNvSpPr>
            <p:nvPr/>
          </p:nvSpPr>
          <p:spPr bwMode="auto">
            <a:xfrm>
              <a:off x="515" y="1470"/>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31</a:t>
              </a:r>
            </a:p>
          </p:txBody>
        </p:sp>
        <p:sp>
          <p:nvSpPr>
            <p:cNvPr id="50295" name="Rectangle 11"/>
            <p:cNvSpPr>
              <a:spLocks noChangeArrowheads="1"/>
            </p:cNvSpPr>
            <p:nvPr/>
          </p:nvSpPr>
          <p:spPr bwMode="auto">
            <a:xfrm>
              <a:off x="1556" y="1655"/>
              <a:ext cx="70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Cache Tag</a:t>
              </a:r>
            </a:p>
          </p:txBody>
        </p:sp>
        <p:sp>
          <p:nvSpPr>
            <p:cNvPr id="50296" name="Line 12"/>
            <p:cNvSpPr>
              <a:spLocks noChangeShapeType="1"/>
            </p:cNvSpPr>
            <p:nvPr/>
          </p:nvSpPr>
          <p:spPr bwMode="auto">
            <a:xfrm>
              <a:off x="4320" y="1674"/>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97" name="Rectangle 13"/>
            <p:cNvSpPr>
              <a:spLocks noChangeArrowheads="1"/>
            </p:cNvSpPr>
            <p:nvPr/>
          </p:nvSpPr>
          <p:spPr bwMode="auto">
            <a:xfrm>
              <a:off x="4355" y="1662"/>
              <a:ext cx="71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Byte Select</a:t>
              </a:r>
            </a:p>
          </p:txBody>
        </p:sp>
        <p:sp>
          <p:nvSpPr>
            <p:cNvPr id="50298" name="Rectangle 14"/>
            <p:cNvSpPr>
              <a:spLocks noChangeArrowheads="1"/>
            </p:cNvSpPr>
            <p:nvPr/>
          </p:nvSpPr>
          <p:spPr bwMode="auto">
            <a:xfrm>
              <a:off x="3299" y="1470"/>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8</a:t>
              </a:r>
            </a:p>
          </p:txBody>
        </p:sp>
      </p:grpSp>
      <p:grpSp>
        <p:nvGrpSpPr>
          <p:cNvPr id="3" name="Group 15"/>
          <p:cNvGrpSpPr>
            <a:grpSpLocks/>
          </p:cNvGrpSpPr>
          <p:nvPr/>
        </p:nvGrpSpPr>
        <p:grpSpPr bwMode="auto">
          <a:xfrm>
            <a:off x="55563" y="3421063"/>
            <a:ext cx="4122737" cy="1517650"/>
            <a:chOff x="35" y="2155"/>
            <a:chExt cx="2597" cy="956"/>
          </a:xfrm>
        </p:grpSpPr>
        <p:sp>
          <p:nvSpPr>
            <p:cNvPr id="50273" name="Rectangle 16"/>
            <p:cNvSpPr>
              <a:spLocks noChangeArrowheads="1"/>
            </p:cNvSpPr>
            <p:nvPr/>
          </p:nvSpPr>
          <p:spPr bwMode="auto">
            <a:xfrm>
              <a:off x="1640" y="2359"/>
              <a:ext cx="992" cy="7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74" name="Line 17"/>
            <p:cNvSpPr>
              <a:spLocks noChangeShapeType="1"/>
            </p:cNvSpPr>
            <p:nvPr/>
          </p:nvSpPr>
          <p:spPr bwMode="auto">
            <a:xfrm>
              <a:off x="1640" y="2543"/>
              <a:ext cx="9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75" name="Line 18"/>
            <p:cNvSpPr>
              <a:spLocks noChangeShapeType="1"/>
            </p:cNvSpPr>
            <p:nvPr/>
          </p:nvSpPr>
          <p:spPr bwMode="auto">
            <a:xfrm>
              <a:off x="1640" y="2927"/>
              <a:ext cx="9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76" name="Rectangle 19"/>
            <p:cNvSpPr>
              <a:spLocks noChangeArrowheads="1"/>
            </p:cNvSpPr>
            <p:nvPr/>
          </p:nvSpPr>
          <p:spPr bwMode="auto">
            <a:xfrm>
              <a:off x="1763" y="2155"/>
              <a:ext cx="75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Cache Data</a:t>
              </a:r>
            </a:p>
          </p:txBody>
        </p:sp>
        <p:sp>
          <p:nvSpPr>
            <p:cNvPr id="50277" name="Rectangle 20"/>
            <p:cNvSpPr>
              <a:spLocks noChangeArrowheads="1"/>
            </p:cNvSpPr>
            <p:nvPr/>
          </p:nvSpPr>
          <p:spPr bwMode="auto">
            <a:xfrm>
              <a:off x="1715" y="2347"/>
              <a:ext cx="89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Cache Block 0</a:t>
              </a:r>
            </a:p>
          </p:txBody>
        </p:sp>
        <p:sp>
          <p:nvSpPr>
            <p:cNvPr id="50278" name="Rectangle 21"/>
            <p:cNvSpPr>
              <a:spLocks noChangeArrowheads="1"/>
            </p:cNvSpPr>
            <p:nvPr/>
          </p:nvSpPr>
          <p:spPr bwMode="auto">
            <a:xfrm>
              <a:off x="440" y="2359"/>
              <a:ext cx="1088" cy="7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79" name="Line 22"/>
            <p:cNvSpPr>
              <a:spLocks noChangeShapeType="1"/>
            </p:cNvSpPr>
            <p:nvPr/>
          </p:nvSpPr>
          <p:spPr bwMode="auto">
            <a:xfrm flipH="1">
              <a:off x="424" y="2543"/>
              <a:ext cx="112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80" name="Line 23"/>
            <p:cNvSpPr>
              <a:spLocks noChangeShapeType="1"/>
            </p:cNvSpPr>
            <p:nvPr/>
          </p:nvSpPr>
          <p:spPr bwMode="auto">
            <a:xfrm flipH="1">
              <a:off x="424" y="2927"/>
              <a:ext cx="112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81" name="Rectangle 24"/>
            <p:cNvSpPr>
              <a:spLocks noChangeArrowheads="1"/>
            </p:cNvSpPr>
            <p:nvPr/>
          </p:nvSpPr>
          <p:spPr bwMode="auto">
            <a:xfrm>
              <a:off x="200" y="2359"/>
              <a:ext cx="128" cy="7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82" name="Line 25"/>
            <p:cNvSpPr>
              <a:spLocks noChangeShapeType="1"/>
            </p:cNvSpPr>
            <p:nvPr/>
          </p:nvSpPr>
          <p:spPr bwMode="auto">
            <a:xfrm flipH="1">
              <a:off x="184" y="2543"/>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83" name="Line 26"/>
            <p:cNvSpPr>
              <a:spLocks noChangeShapeType="1"/>
            </p:cNvSpPr>
            <p:nvPr/>
          </p:nvSpPr>
          <p:spPr bwMode="auto">
            <a:xfrm flipH="1">
              <a:off x="184" y="2927"/>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84" name="Rectangle 27"/>
            <p:cNvSpPr>
              <a:spLocks noChangeArrowheads="1"/>
            </p:cNvSpPr>
            <p:nvPr/>
          </p:nvSpPr>
          <p:spPr bwMode="auto">
            <a:xfrm>
              <a:off x="611" y="2155"/>
              <a:ext cx="70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Cache Tag</a:t>
              </a:r>
            </a:p>
          </p:txBody>
        </p:sp>
        <p:sp>
          <p:nvSpPr>
            <p:cNvPr id="50285" name="Rectangle 28"/>
            <p:cNvSpPr>
              <a:spLocks noChangeArrowheads="1"/>
            </p:cNvSpPr>
            <p:nvPr/>
          </p:nvSpPr>
          <p:spPr bwMode="auto">
            <a:xfrm>
              <a:off x="35" y="2155"/>
              <a:ext cx="41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Valid</a:t>
              </a:r>
            </a:p>
          </p:txBody>
        </p:sp>
        <p:sp>
          <p:nvSpPr>
            <p:cNvPr id="50286" name="Rectangle 29"/>
            <p:cNvSpPr>
              <a:spLocks noChangeArrowheads="1"/>
            </p:cNvSpPr>
            <p:nvPr/>
          </p:nvSpPr>
          <p:spPr bwMode="auto">
            <a:xfrm>
              <a:off x="899" y="2578"/>
              <a:ext cx="17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2400" b="1">
                  <a:solidFill>
                    <a:srgbClr val="000000"/>
                  </a:solidFill>
                  <a:latin typeface="Times New Roman" charset="0"/>
                  <a:ea typeface="굴림" charset="0"/>
                  <a:cs typeface="굴림" charset="0"/>
                </a:rPr>
                <a:t>:</a:t>
              </a:r>
            </a:p>
          </p:txBody>
        </p:sp>
        <p:sp>
          <p:nvSpPr>
            <p:cNvPr id="50287" name="Rectangle 30"/>
            <p:cNvSpPr>
              <a:spLocks noChangeArrowheads="1"/>
            </p:cNvSpPr>
            <p:nvPr/>
          </p:nvSpPr>
          <p:spPr bwMode="auto">
            <a:xfrm>
              <a:off x="179" y="2578"/>
              <a:ext cx="17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2400" b="1">
                  <a:solidFill>
                    <a:srgbClr val="000000"/>
                  </a:solidFill>
                  <a:latin typeface="Times New Roman" charset="0"/>
                  <a:ea typeface="굴림" charset="0"/>
                  <a:cs typeface="굴림" charset="0"/>
                </a:rPr>
                <a:t>:</a:t>
              </a:r>
            </a:p>
          </p:txBody>
        </p:sp>
        <p:sp>
          <p:nvSpPr>
            <p:cNvPr id="50288" name="Rectangle 31"/>
            <p:cNvSpPr>
              <a:spLocks noChangeArrowheads="1"/>
            </p:cNvSpPr>
            <p:nvPr/>
          </p:nvSpPr>
          <p:spPr bwMode="auto">
            <a:xfrm>
              <a:off x="2051" y="2578"/>
              <a:ext cx="17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2400" b="1">
                  <a:solidFill>
                    <a:srgbClr val="000000"/>
                  </a:solidFill>
                  <a:latin typeface="Times New Roman" charset="0"/>
                  <a:ea typeface="굴림" charset="0"/>
                  <a:cs typeface="굴림" charset="0"/>
                </a:rPr>
                <a:t>:</a:t>
              </a:r>
            </a:p>
          </p:txBody>
        </p:sp>
      </p:grpSp>
      <p:grpSp>
        <p:nvGrpSpPr>
          <p:cNvPr id="4" name="Group 32"/>
          <p:cNvGrpSpPr>
            <a:grpSpLocks/>
          </p:cNvGrpSpPr>
          <p:nvPr/>
        </p:nvGrpSpPr>
        <p:grpSpPr bwMode="auto">
          <a:xfrm>
            <a:off x="4924425" y="3427413"/>
            <a:ext cx="4143375" cy="1511300"/>
            <a:chOff x="3102" y="2064"/>
            <a:chExt cx="2610" cy="952"/>
          </a:xfrm>
        </p:grpSpPr>
        <p:sp>
          <p:nvSpPr>
            <p:cNvPr id="50257" name="Rectangle 33"/>
            <p:cNvSpPr>
              <a:spLocks noChangeArrowheads="1"/>
            </p:cNvSpPr>
            <p:nvPr/>
          </p:nvSpPr>
          <p:spPr bwMode="auto">
            <a:xfrm>
              <a:off x="3118" y="2264"/>
              <a:ext cx="992" cy="7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58" name="Line 34"/>
            <p:cNvSpPr>
              <a:spLocks noChangeShapeType="1"/>
            </p:cNvSpPr>
            <p:nvPr/>
          </p:nvSpPr>
          <p:spPr bwMode="auto">
            <a:xfrm flipH="1">
              <a:off x="3102" y="2448"/>
              <a:ext cx="102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59" name="Line 35"/>
            <p:cNvSpPr>
              <a:spLocks noChangeShapeType="1"/>
            </p:cNvSpPr>
            <p:nvPr/>
          </p:nvSpPr>
          <p:spPr bwMode="auto">
            <a:xfrm flipH="1">
              <a:off x="3102" y="2832"/>
              <a:ext cx="102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60" name="Rectangle 36"/>
            <p:cNvSpPr>
              <a:spLocks noChangeArrowheads="1"/>
            </p:cNvSpPr>
            <p:nvPr/>
          </p:nvSpPr>
          <p:spPr bwMode="auto">
            <a:xfrm flipH="1">
              <a:off x="3233" y="2064"/>
              <a:ext cx="75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Cache Data</a:t>
              </a:r>
            </a:p>
          </p:txBody>
        </p:sp>
        <p:sp>
          <p:nvSpPr>
            <p:cNvPr id="50261" name="Rectangle 37"/>
            <p:cNvSpPr>
              <a:spLocks noChangeArrowheads="1"/>
            </p:cNvSpPr>
            <p:nvPr/>
          </p:nvSpPr>
          <p:spPr bwMode="auto">
            <a:xfrm flipH="1">
              <a:off x="3135" y="2256"/>
              <a:ext cx="89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Cache Block 0</a:t>
              </a:r>
            </a:p>
          </p:txBody>
        </p:sp>
        <p:sp>
          <p:nvSpPr>
            <p:cNvPr id="50262" name="Rectangle 38"/>
            <p:cNvSpPr>
              <a:spLocks noChangeArrowheads="1"/>
            </p:cNvSpPr>
            <p:nvPr/>
          </p:nvSpPr>
          <p:spPr bwMode="auto">
            <a:xfrm>
              <a:off x="4222" y="2264"/>
              <a:ext cx="1088" cy="7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63" name="Line 39"/>
            <p:cNvSpPr>
              <a:spLocks noChangeShapeType="1"/>
            </p:cNvSpPr>
            <p:nvPr/>
          </p:nvSpPr>
          <p:spPr bwMode="auto">
            <a:xfrm>
              <a:off x="4222" y="2448"/>
              <a:ext cx="10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64" name="Line 40"/>
            <p:cNvSpPr>
              <a:spLocks noChangeShapeType="1"/>
            </p:cNvSpPr>
            <p:nvPr/>
          </p:nvSpPr>
          <p:spPr bwMode="auto">
            <a:xfrm>
              <a:off x="4222" y="2832"/>
              <a:ext cx="10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65" name="Rectangle 41"/>
            <p:cNvSpPr>
              <a:spLocks noChangeArrowheads="1"/>
            </p:cNvSpPr>
            <p:nvPr/>
          </p:nvSpPr>
          <p:spPr bwMode="auto">
            <a:xfrm>
              <a:off x="5422" y="2264"/>
              <a:ext cx="128" cy="75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66" name="Line 42"/>
            <p:cNvSpPr>
              <a:spLocks noChangeShapeType="1"/>
            </p:cNvSpPr>
            <p:nvPr/>
          </p:nvSpPr>
          <p:spPr bwMode="auto">
            <a:xfrm>
              <a:off x="5422" y="2448"/>
              <a:ext cx="1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67" name="Line 43"/>
            <p:cNvSpPr>
              <a:spLocks noChangeShapeType="1"/>
            </p:cNvSpPr>
            <p:nvPr/>
          </p:nvSpPr>
          <p:spPr bwMode="auto">
            <a:xfrm>
              <a:off x="5422" y="2832"/>
              <a:ext cx="1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68" name="Rectangle 44"/>
            <p:cNvSpPr>
              <a:spLocks noChangeArrowheads="1"/>
            </p:cNvSpPr>
            <p:nvPr/>
          </p:nvSpPr>
          <p:spPr bwMode="auto">
            <a:xfrm flipH="1">
              <a:off x="4434" y="2064"/>
              <a:ext cx="70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Cache Tag</a:t>
              </a:r>
            </a:p>
          </p:txBody>
        </p:sp>
        <p:sp>
          <p:nvSpPr>
            <p:cNvPr id="50269" name="Rectangle 45"/>
            <p:cNvSpPr>
              <a:spLocks noChangeArrowheads="1"/>
            </p:cNvSpPr>
            <p:nvPr/>
          </p:nvSpPr>
          <p:spPr bwMode="auto">
            <a:xfrm flipH="1">
              <a:off x="5299" y="2064"/>
              <a:ext cx="41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Valid</a:t>
              </a:r>
            </a:p>
          </p:txBody>
        </p:sp>
        <p:sp>
          <p:nvSpPr>
            <p:cNvPr id="50270" name="Rectangle 46"/>
            <p:cNvSpPr>
              <a:spLocks noChangeArrowheads="1"/>
            </p:cNvSpPr>
            <p:nvPr/>
          </p:nvSpPr>
          <p:spPr bwMode="auto">
            <a:xfrm flipH="1">
              <a:off x="4669" y="2487"/>
              <a:ext cx="17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2400" b="1">
                  <a:solidFill>
                    <a:srgbClr val="000000"/>
                  </a:solidFill>
                  <a:latin typeface="Times New Roman" charset="0"/>
                  <a:ea typeface="굴림" charset="0"/>
                  <a:cs typeface="굴림" charset="0"/>
                </a:rPr>
                <a:t>:</a:t>
              </a:r>
            </a:p>
          </p:txBody>
        </p:sp>
        <p:sp>
          <p:nvSpPr>
            <p:cNvPr id="50271" name="Rectangle 47"/>
            <p:cNvSpPr>
              <a:spLocks noChangeArrowheads="1"/>
            </p:cNvSpPr>
            <p:nvPr/>
          </p:nvSpPr>
          <p:spPr bwMode="auto">
            <a:xfrm flipH="1">
              <a:off x="5389" y="2487"/>
              <a:ext cx="17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2400" b="1">
                  <a:solidFill>
                    <a:srgbClr val="000000"/>
                  </a:solidFill>
                  <a:latin typeface="Times New Roman" charset="0"/>
                  <a:ea typeface="굴림" charset="0"/>
                  <a:cs typeface="굴림" charset="0"/>
                </a:rPr>
                <a:t>:</a:t>
              </a:r>
            </a:p>
          </p:txBody>
        </p:sp>
        <p:sp>
          <p:nvSpPr>
            <p:cNvPr id="50272" name="Rectangle 48"/>
            <p:cNvSpPr>
              <a:spLocks noChangeArrowheads="1"/>
            </p:cNvSpPr>
            <p:nvPr/>
          </p:nvSpPr>
          <p:spPr bwMode="auto">
            <a:xfrm flipH="1">
              <a:off x="3517" y="2487"/>
              <a:ext cx="17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2400" b="1">
                  <a:solidFill>
                    <a:srgbClr val="000000"/>
                  </a:solidFill>
                  <a:latin typeface="Times New Roman" charset="0"/>
                  <a:ea typeface="굴림" charset="0"/>
                  <a:cs typeface="굴림" charset="0"/>
                </a:rPr>
                <a:t>:</a:t>
              </a:r>
            </a:p>
          </p:txBody>
        </p:sp>
      </p:grpSp>
      <p:grpSp>
        <p:nvGrpSpPr>
          <p:cNvPr id="5" name="Group 49"/>
          <p:cNvGrpSpPr>
            <a:grpSpLocks/>
          </p:cNvGrpSpPr>
          <p:nvPr/>
        </p:nvGrpSpPr>
        <p:grpSpPr bwMode="auto">
          <a:xfrm>
            <a:off x="4203700" y="3124200"/>
            <a:ext cx="1663700" cy="1676400"/>
            <a:chOff x="2648" y="1968"/>
            <a:chExt cx="1048" cy="1056"/>
          </a:xfrm>
        </p:grpSpPr>
        <p:sp>
          <p:nvSpPr>
            <p:cNvPr id="50255" name="Freeform 50"/>
            <p:cNvSpPr>
              <a:spLocks/>
            </p:cNvSpPr>
            <p:nvPr/>
          </p:nvSpPr>
          <p:spPr bwMode="auto">
            <a:xfrm>
              <a:off x="2880" y="1968"/>
              <a:ext cx="816" cy="1056"/>
            </a:xfrm>
            <a:custGeom>
              <a:avLst/>
              <a:gdLst>
                <a:gd name="T0" fmla="*/ 816 w 816"/>
                <a:gd name="T1" fmla="*/ 0 h 1056"/>
                <a:gd name="T2" fmla="*/ 816 w 816"/>
                <a:gd name="T3" fmla="*/ 96 h 1056"/>
                <a:gd name="T4" fmla="*/ 0 w 816"/>
                <a:gd name="T5" fmla="*/ 96 h 1056"/>
                <a:gd name="T6" fmla="*/ 0 w 816"/>
                <a:gd name="T7" fmla="*/ 1056 h 1056"/>
                <a:gd name="T8" fmla="*/ 0 60000 65536"/>
                <a:gd name="T9" fmla="*/ 0 60000 65536"/>
                <a:gd name="T10" fmla="*/ 0 60000 65536"/>
                <a:gd name="T11" fmla="*/ 0 60000 65536"/>
                <a:gd name="T12" fmla="*/ 0 w 816"/>
                <a:gd name="T13" fmla="*/ 0 h 1056"/>
                <a:gd name="T14" fmla="*/ 816 w 816"/>
                <a:gd name="T15" fmla="*/ 1056 h 1056"/>
              </a:gdLst>
              <a:ahLst/>
              <a:cxnLst>
                <a:cxn ang="T8">
                  <a:pos x="T0" y="T1"/>
                </a:cxn>
                <a:cxn ang="T9">
                  <a:pos x="T2" y="T3"/>
                </a:cxn>
                <a:cxn ang="T10">
                  <a:pos x="T4" y="T5"/>
                </a:cxn>
                <a:cxn ang="T11">
                  <a:pos x="T6" y="T7"/>
                </a:cxn>
              </a:cxnLst>
              <a:rect l="T12" t="T13" r="T14" b="T15"/>
              <a:pathLst>
                <a:path w="816" h="1056">
                  <a:moveTo>
                    <a:pt x="816" y="0"/>
                  </a:moveTo>
                  <a:lnTo>
                    <a:pt x="816" y="96"/>
                  </a:lnTo>
                  <a:lnTo>
                    <a:pt x="0" y="96"/>
                  </a:lnTo>
                  <a:lnTo>
                    <a:pt x="0" y="1056"/>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56" name="Line 51"/>
            <p:cNvSpPr>
              <a:spLocks noChangeShapeType="1"/>
            </p:cNvSpPr>
            <p:nvPr/>
          </p:nvSpPr>
          <p:spPr bwMode="auto">
            <a:xfrm>
              <a:off x="2648" y="3023"/>
              <a:ext cx="464"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sp>
        <p:nvSpPr>
          <p:cNvPr id="50183" name="Rectangle 52"/>
          <p:cNvSpPr>
            <a:spLocks noChangeArrowheads="1"/>
          </p:cNvSpPr>
          <p:nvPr/>
        </p:nvSpPr>
        <p:spPr bwMode="auto">
          <a:xfrm>
            <a:off x="2514600" y="6257925"/>
            <a:ext cx="4267200" cy="60960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nvGrpSpPr>
          <p:cNvPr id="6" name="Group 53"/>
          <p:cNvGrpSpPr>
            <a:grpSpLocks/>
          </p:cNvGrpSpPr>
          <p:nvPr/>
        </p:nvGrpSpPr>
        <p:grpSpPr bwMode="auto">
          <a:xfrm>
            <a:off x="3332163" y="4953000"/>
            <a:ext cx="2471737" cy="1838325"/>
            <a:chOff x="2099" y="2936"/>
            <a:chExt cx="1557" cy="1158"/>
          </a:xfrm>
        </p:grpSpPr>
        <p:sp>
          <p:nvSpPr>
            <p:cNvPr id="50234" name="Line 54"/>
            <p:cNvSpPr>
              <a:spLocks noChangeShapeType="1"/>
            </p:cNvSpPr>
            <p:nvPr/>
          </p:nvSpPr>
          <p:spPr bwMode="auto">
            <a:xfrm>
              <a:off x="2120" y="3312"/>
              <a:ext cx="152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35" name="Line 55"/>
            <p:cNvSpPr>
              <a:spLocks noChangeShapeType="1"/>
            </p:cNvSpPr>
            <p:nvPr/>
          </p:nvSpPr>
          <p:spPr bwMode="auto">
            <a:xfrm>
              <a:off x="2120" y="3320"/>
              <a:ext cx="128"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36" name="Line 56"/>
            <p:cNvSpPr>
              <a:spLocks noChangeShapeType="1"/>
            </p:cNvSpPr>
            <p:nvPr/>
          </p:nvSpPr>
          <p:spPr bwMode="auto">
            <a:xfrm>
              <a:off x="2264" y="3504"/>
              <a:ext cx="123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37" name="Line 57"/>
            <p:cNvSpPr>
              <a:spLocks noChangeShapeType="1"/>
            </p:cNvSpPr>
            <p:nvPr/>
          </p:nvSpPr>
          <p:spPr bwMode="auto">
            <a:xfrm flipH="1">
              <a:off x="3496" y="3320"/>
              <a:ext cx="16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38" name="Rectangle 58"/>
            <p:cNvSpPr>
              <a:spLocks noChangeArrowheads="1"/>
            </p:cNvSpPr>
            <p:nvPr/>
          </p:nvSpPr>
          <p:spPr bwMode="auto">
            <a:xfrm>
              <a:off x="2723" y="3308"/>
              <a:ext cx="370"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Mux</a:t>
              </a:r>
            </a:p>
          </p:txBody>
        </p:sp>
        <p:sp>
          <p:nvSpPr>
            <p:cNvPr id="50239" name="Line 59"/>
            <p:cNvSpPr>
              <a:spLocks noChangeShapeType="1"/>
            </p:cNvSpPr>
            <p:nvPr/>
          </p:nvSpPr>
          <p:spPr bwMode="auto">
            <a:xfrm>
              <a:off x="2496" y="2936"/>
              <a:ext cx="0" cy="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40" name="Line 60"/>
            <p:cNvSpPr>
              <a:spLocks noChangeShapeType="1"/>
            </p:cNvSpPr>
            <p:nvPr/>
          </p:nvSpPr>
          <p:spPr bwMode="auto">
            <a:xfrm>
              <a:off x="3264" y="2936"/>
              <a:ext cx="0" cy="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41" name="Rectangle 61"/>
            <p:cNvSpPr>
              <a:spLocks noChangeArrowheads="1"/>
            </p:cNvSpPr>
            <p:nvPr/>
          </p:nvSpPr>
          <p:spPr bwMode="auto">
            <a:xfrm>
              <a:off x="3155" y="3275"/>
              <a:ext cx="17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400">
                  <a:solidFill>
                    <a:srgbClr val="000000"/>
                  </a:solidFill>
                  <a:latin typeface="Times New Roman" charset="0"/>
                  <a:ea typeface="굴림" charset="0"/>
                  <a:cs typeface="굴림" charset="0"/>
                </a:rPr>
                <a:t>0</a:t>
              </a:r>
            </a:p>
          </p:txBody>
        </p:sp>
        <p:sp>
          <p:nvSpPr>
            <p:cNvPr id="50242" name="Rectangle 62"/>
            <p:cNvSpPr>
              <a:spLocks noChangeArrowheads="1"/>
            </p:cNvSpPr>
            <p:nvPr/>
          </p:nvSpPr>
          <p:spPr bwMode="auto">
            <a:xfrm>
              <a:off x="2435" y="3275"/>
              <a:ext cx="17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400">
                  <a:solidFill>
                    <a:srgbClr val="000000"/>
                  </a:solidFill>
                  <a:latin typeface="Times New Roman" charset="0"/>
                  <a:ea typeface="굴림" charset="0"/>
                  <a:cs typeface="굴림" charset="0"/>
                </a:rPr>
                <a:t>1</a:t>
              </a:r>
            </a:p>
          </p:txBody>
        </p:sp>
        <p:sp>
          <p:nvSpPr>
            <p:cNvPr id="50243" name="Rectangle 63"/>
            <p:cNvSpPr>
              <a:spLocks noChangeArrowheads="1"/>
            </p:cNvSpPr>
            <p:nvPr/>
          </p:nvSpPr>
          <p:spPr bwMode="auto">
            <a:xfrm>
              <a:off x="2195" y="3323"/>
              <a:ext cx="31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400">
                  <a:solidFill>
                    <a:srgbClr val="000000"/>
                  </a:solidFill>
                  <a:latin typeface="Times New Roman" charset="0"/>
                  <a:ea typeface="굴림" charset="0"/>
                  <a:cs typeface="굴림" charset="0"/>
                </a:rPr>
                <a:t>Sel1</a:t>
              </a:r>
            </a:p>
          </p:txBody>
        </p:sp>
        <p:sp>
          <p:nvSpPr>
            <p:cNvPr id="50244" name="Rectangle 64"/>
            <p:cNvSpPr>
              <a:spLocks noChangeArrowheads="1"/>
            </p:cNvSpPr>
            <p:nvPr/>
          </p:nvSpPr>
          <p:spPr bwMode="auto">
            <a:xfrm>
              <a:off x="3251" y="3323"/>
              <a:ext cx="31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400">
                  <a:solidFill>
                    <a:srgbClr val="000000"/>
                  </a:solidFill>
                  <a:latin typeface="Times New Roman" charset="0"/>
                  <a:ea typeface="굴림" charset="0"/>
                  <a:cs typeface="굴림" charset="0"/>
                </a:rPr>
                <a:t>Sel0</a:t>
              </a:r>
            </a:p>
          </p:txBody>
        </p:sp>
        <p:sp>
          <p:nvSpPr>
            <p:cNvPr id="50245" name="Line 65"/>
            <p:cNvSpPr>
              <a:spLocks noChangeShapeType="1"/>
            </p:cNvSpPr>
            <p:nvPr/>
          </p:nvSpPr>
          <p:spPr bwMode="auto">
            <a:xfrm>
              <a:off x="2880" y="3512"/>
              <a:ext cx="0" cy="46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46" name="Rectangle 66"/>
            <p:cNvSpPr>
              <a:spLocks noChangeArrowheads="1"/>
            </p:cNvSpPr>
            <p:nvPr/>
          </p:nvSpPr>
          <p:spPr bwMode="auto">
            <a:xfrm>
              <a:off x="2915" y="3788"/>
              <a:ext cx="11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endParaRPr lang="ko-KR" altLang="en-US" sz="1600" b="1">
                <a:solidFill>
                  <a:srgbClr val="000000"/>
                </a:solidFill>
                <a:latin typeface="Times New Roman" charset="0"/>
                <a:ea typeface="굴림" charset="0"/>
                <a:cs typeface="굴림" charset="0"/>
              </a:endParaRPr>
            </a:p>
          </p:txBody>
        </p:sp>
        <p:sp>
          <p:nvSpPr>
            <p:cNvPr id="50247" name="Oval 67"/>
            <p:cNvSpPr>
              <a:spLocks noChangeArrowheads="1"/>
            </p:cNvSpPr>
            <p:nvPr/>
          </p:nvSpPr>
          <p:spPr bwMode="auto">
            <a:xfrm>
              <a:off x="2264" y="3560"/>
              <a:ext cx="272" cy="27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48" name="Rectangle 68"/>
            <p:cNvSpPr>
              <a:spLocks noChangeArrowheads="1"/>
            </p:cNvSpPr>
            <p:nvPr/>
          </p:nvSpPr>
          <p:spPr bwMode="auto">
            <a:xfrm>
              <a:off x="2243" y="3596"/>
              <a:ext cx="30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OR</a:t>
              </a:r>
            </a:p>
          </p:txBody>
        </p:sp>
        <p:sp>
          <p:nvSpPr>
            <p:cNvPr id="50249" name="Line 69"/>
            <p:cNvSpPr>
              <a:spLocks noChangeShapeType="1"/>
            </p:cNvSpPr>
            <p:nvPr/>
          </p:nvSpPr>
          <p:spPr bwMode="auto">
            <a:xfrm>
              <a:off x="2112" y="3464"/>
              <a:ext cx="0" cy="2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50" name="Line 70"/>
            <p:cNvSpPr>
              <a:spLocks noChangeShapeType="1"/>
            </p:cNvSpPr>
            <p:nvPr/>
          </p:nvSpPr>
          <p:spPr bwMode="auto">
            <a:xfrm>
              <a:off x="2120" y="3696"/>
              <a:ext cx="1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51" name="Line 71"/>
            <p:cNvSpPr>
              <a:spLocks noChangeShapeType="1"/>
            </p:cNvSpPr>
            <p:nvPr/>
          </p:nvSpPr>
          <p:spPr bwMode="auto">
            <a:xfrm>
              <a:off x="3600" y="3464"/>
              <a:ext cx="0" cy="2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52" name="Line 72"/>
            <p:cNvSpPr>
              <a:spLocks noChangeShapeType="1"/>
            </p:cNvSpPr>
            <p:nvPr/>
          </p:nvSpPr>
          <p:spPr bwMode="auto">
            <a:xfrm>
              <a:off x="2552" y="3696"/>
              <a:ext cx="104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53" name="Line 73"/>
            <p:cNvSpPr>
              <a:spLocks noChangeShapeType="1"/>
            </p:cNvSpPr>
            <p:nvPr/>
          </p:nvSpPr>
          <p:spPr bwMode="auto">
            <a:xfrm>
              <a:off x="2400" y="3848"/>
              <a:ext cx="0" cy="22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54" name="Rectangle 74"/>
            <p:cNvSpPr>
              <a:spLocks noChangeArrowheads="1"/>
            </p:cNvSpPr>
            <p:nvPr/>
          </p:nvSpPr>
          <p:spPr bwMode="auto">
            <a:xfrm>
              <a:off x="2099" y="3884"/>
              <a:ext cx="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Hit</a:t>
              </a:r>
            </a:p>
          </p:txBody>
        </p:sp>
      </p:grpSp>
      <p:sp>
        <p:nvSpPr>
          <p:cNvPr id="50185" name="Rectangle 75"/>
          <p:cNvSpPr>
            <a:spLocks noGrp="1" noChangeArrowheads="1"/>
          </p:cNvSpPr>
          <p:nvPr>
            <p:ph type="title"/>
          </p:nvPr>
        </p:nvSpPr>
        <p:spPr>
          <a:xfrm>
            <a:off x="2141538" y="76200"/>
            <a:ext cx="4506912" cy="503238"/>
          </a:xfrm>
          <a:noFill/>
        </p:spPr>
        <p:txBody>
          <a:bodyPr wrap="none" lIns="63500" tIns="25400" rIns="63500" bIns="25400" anchor="t">
            <a:spAutoFit/>
          </a:bodyPr>
          <a:lstStyle/>
          <a:p>
            <a:r>
              <a:rPr lang="en-US" altLang="ko-KR">
                <a:latin typeface="Helvetica" charset="0"/>
                <a:ea typeface="굴림" charset="0"/>
                <a:cs typeface="굴림" charset="0"/>
              </a:rPr>
              <a:t>Set Associative Cache</a:t>
            </a:r>
          </a:p>
        </p:txBody>
      </p:sp>
      <p:sp>
        <p:nvSpPr>
          <p:cNvPr id="839756" name="Rectangle 76"/>
          <p:cNvSpPr>
            <a:spLocks noGrp="1" noChangeArrowheads="1"/>
          </p:cNvSpPr>
          <p:nvPr>
            <p:ph type="body" idx="1"/>
          </p:nvPr>
        </p:nvSpPr>
        <p:spPr>
          <a:xfrm>
            <a:off x="304800" y="712788"/>
            <a:ext cx="8610600" cy="1604962"/>
          </a:xfrm>
          <a:noFill/>
        </p:spPr>
        <p:txBody>
          <a:bodyPr lIns="63500" tIns="25400" rIns="63500" bIns="25400">
            <a:spAutoFit/>
          </a:bodyPr>
          <a:lstStyle/>
          <a:p>
            <a:pPr>
              <a:lnSpc>
                <a:spcPct val="80000"/>
              </a:lnSpc>
              <a:spcBef>
                <a:spcPct val="10000"/>
              </a:spcBef>
            </a:pPr>
            <a:r>
              <a:rPr lang="en-US" altLang="ko-KR">
                <a:solidFill>
                  <a:schemeClr val="hlink"/>
                </a:solidFill>
                <a:latin typeface="Helvetica" charset="0"/>
                <a:ea typeface="굴림" charset="0"/>
                <a:cs typeface="굴림" charset="0"/>
              </a:rPr>
              <a:t>N-way set associative</a:t>
            </a:r>
            <a:r>
              <a:rPr lang="en-US" altLang="ko-KR">
                <a:latin typeface="Helvetica" charset="0"/>
                <a:ea typeface="굴림" charset="0"/>
                <a:cs typeface="굴림" charset="0"/>
              </a:rPr>
              <a:t>: N entries per Cache Index</a:t>
            </a:r>
          </a:p>
          <a:p>
            <a:pPr lvl="1">
              <a:lnSpc>
                <a:spcPct val="80000"/>
              </a:lnSpc>
              <a:spcBef>
                <a:spcPct val="10000"/>
              </a:spcBef>
            </a:pPr>
            <a:r>
              <a:rPr lang="en-US" altLang="ko-KR">
                <a:latin typeface="Helvetica" charset="0"/>
                <a:ea typeface="굴림" charset="0"/>
                <a:cs typeface="굴림" charset="0"/>
              </a:rPr>
              <a:t>N direct mapped caches operates in parallel</a:t>
            </a:r>
          </a:p>
          <a:p>
            <a:pPr>
              <a:lnSpc>
                <a:spcPct val="80000"/>
              </a:lnSpc>
              <a:spcBef>
                <a:spcPct val="10000"/>
              </a:spcBef>
            </a:pPr>
            <a:r>
              <a:rPr lang="en-US" altLang="ko-KR">
                <a:latin typeface="Helvetica" charset="0"/>
                <a:ea typeface="굴림" charset="0"/>
                <a:cs typeface="굴림" charset="0"/>
              </a:rPr>
              <a:t>Example: Two-way set associative cache</a:t>
            </a:r>
          </a:p>
          <a:p>
            <a:pPr lvl="1">
              <a:lnSpc>
                <a:spcPct val="80000"/>
              </a:lnSpc>
              <a:spcBef>
                <a:spcPct val="10000"/>
              </a:spcBef>
            </a:pPr>
            <a:r>
              <a:rPr lang="en-US" altLang="ko-KR">
                <a:latin typeface="Helvetica" charset="0"/>
                <a:ea typeface="굴림" charset="0"/>
                <a:cs typeface="굴림" charset="0"/>
              </a:rPr>
              <a:t>Two tags in the set are compared to input in parallel</a:t>
            </a:r>
          </a:p>
          <a:p>
            <a:pPr lvl="1">
              <a:lnSpc>
                <a:spcPct val="80000"/>
              </a:lnSpc>
              <a:spcBef>
                <a:spcPct val="10000"/>
              </a:spcBef>
            </a:pPr>
            <a:r>
              <a:rPr lang="en-US" altLang="ko-KR">
                <a:latin typeface="Helvetica" charset="0"/>
                <a:ea typeface="굴림" charset="0"/>
                <a:cs typeface="굴림" charset="0"/>
              </a:rPr>
              <a:t>Data is selected based on the tag result</a:t>
            </a:r>
          </a:p>
        </p:txBody>
      </p:sp>
      <p:sp>
        <p:nvSpPr>
          <p:cNvPr id="839757" name="Rectangle 77"/>
          <p:cNvSpPr>
            <a:spLocks noChangeArrowheads="1"/>
          </p:cNvSpPr>
          <p:nvPr/>
        </p:nvSpPr>
        <p:spPr bwMode="auto">
          <a:xfrm>
            <a:off x="228600" y="4494213"/>
            <a:ext cx="8661400" cy="508000"/>
          </a:xfrm>
          <a:prstGeom prst="rect">
            <a:avLst/>
          </a:prstGeom>
          <a:noFill/>
          <a:ln w="25400">
            <a:solidFill>
              <a:schemeClr val="hlink"/>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839758" name="Freeform 78"/>
          <p:cNvSpPr>
            <a:spLocks/>
          </p:cNvSpPr>
          <p:nvPr/>
        </p:nvSpPr>
        <p:spPr bwMode="auto">
          <a:xfrm>
            <a:off x="990600" y="5181600"/>
            <a:ext cx="7315200" cy="457200"/>
          </a:xfrm>
          <a:custGeom>
            <a:avLst/>
            <a:gdLst>
              <a:gd name="T0" fmla="*/ 0 w 4608"/>
              <a:gd name="T1" fmla="*/ 0 h 288"/>
              <a:gd name="T2" fmla="*/ 2147483647 w 4608"/>
              <a:gd name="T3" fmla="*/ 0 h 288"/>
              <a:gd name="T4" fmla="*/ 2147483647 w 4608"/>
              <a:gd name="T5" fmla="*/ 2147483647 h 288"/>
              <a:gd name="T6" fmla="*/ 2147483647 w 4608"/>
              <a:gd name="T7" fmla="*/ 2147483647 h 288"/>
              <a:gd name="T8" fmla="*/ 0 60000 65536"/>
              <a:gd name="T9" fmla="*/ 0 60000 65536"/>
              <a:gd name="T10" fmla="*/ 0 60000 65536"/>
              <a:gd name="T11" fmla="*/ 0 60000 65536"/>
              <a:gd name="T12" fmla="*/ 0 w 4608"/>
              <a:gd name="T13" fmla="*/ 0 h 288"/>
              <a:gd name="T14" fmla="*/ 4608 w 4608"/>
              <a:gd name="T15" fmla="*/ 288 h 288"/>
            </a:gdLst>
            <a:ahLst/>
            <a:cxnLst>
              <a:cxn ang="T8">
                <a:pos x="T0" y="T1"/>
              </a:cxn>
              <a:cxn ang="T9">
                <a:pos x="T2" y="T3"/>
              </a:cxn>
              <a:cxn ang="T10">
                <a:pos x="T4" y="T5"/>
              </a:cxn>
              <a:cxn ang="T11">
                <a:pos x="T6" y="T7"/>
              </a:cxn>
            </a:cxnLst>
            <a:rect l="T12" t="T13" r="T14" b="T15"/>
            <a:pathLst>
              <a:path w="4608" h="288">
                <a:moveTo>
                  <a:pt x="0" y="0"/>
                </a:moveTo>
                <a:lnTo>
                  <a:pt x="4608" y="0"/>
                </a:lnTo>
                <a:lnTo>
                  <a:pt x="4608" y="288"/>
                </a:lnTo>
                <a:lnTo>
                  <a:pt x="4272" y="288"/>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nvGrpSpPr>
          <p:cNvPr id="7" name="Group 79"/>
          <p:cNvGrpSpPr>
            <a:grpSpLocks/>
          </p:cNvGrpSpPr>
          <p:nvPr/>
        </p:nvGrpSpPr>
        <p:grpSpPr bwMode="auto">
          <a:xfrm>
            <a:off x="444500" y="4964113"/>
            <a:ext cx="8242300" cy="1055687"/>
            <a:chOff x="280" y="3127"/>
            <a:chExt cx="5192" cy="665"/>
          </a:xfrm>
        </p:grpSpPr>
        <p:grpSp>
          <p:nvGrpSpPr>
            <p:cNvPr id="50203" name="Group 80"/>
            <p:cNvGrpSpPr>
              <a:grpSpLocks/>
            </p:cNvGrpSpPr>
            <p:nvPr/>
          </p:nvGrpSpPr>
          <p:grpSpPr bwMode="auto">
            <a:xfrm>
              <a:off x="280" y="3127"/>
              <a:ext cx="1934" cy="664"/>
              <a:chOff x="280" y="3127"/>
              <a:chExt cx="1934" cy="664"/>
            </a:xfrm>
          </p:grpSpPr>
          <p:grpSp>
            <p:nvGrpSpPr>
              <p:cNvPr id="50218" name="Group 81"/>
              <p:cNvGrpSpPr>
                <a:grpSpLocks/>
              </p:cNvGrpSpPr>
              <p:nvPr/>
            </p:nvGrpSpPr>
            <p:grpSpPr bwMode="auto">
              <a:xfrm>
                <a:off x="1720" y="3503"/>
                <a:ext cx="494" cy="288"/>
                <a:chOff x="1720" y="3503"/>
                <a:chExt cx="494" cy="288"/>
              </a:xfrm>
            </p:grpSpPr>
            <p:grpSp>
              <p:nvGrpSpPr>
                <p:cNvPr id="50227" name="Group 82"/>
                <p:cNvGrpSpPr>
                  <a:grpSpLocks/>
                </p:cNvGrpSpPr>
                <p:nvPr/>
              </p:nvGrpSpPr>
              <p:grpSpPr bwMode="auto">
                <a:xfrm>
                  <a:off x="1720" y="3503"/>
                  <a:ext cx="321" cy="288"/>
                  <a:chOff x="1720" y="3503"/>
                  <a:chExt cx="321" cy="288"/>
                </a:xfrm>
              </p:grpSpPr>
              <p:sp>
                <p:nvSpPr>
                  <p:cNvPr id="50229" name="Arc 83"/>
                  <p:cNvSpPr>
                    <a:spLocks/>
                  </p:cNvSpPr>
                  <p:nvPr/>
                </p:nvSpPr>
                <p:spPr bwMode="auto">
                  <a:xfrm>
                    <a:off x="1848" y="3504"/>
                    <a:ext cx="192"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30" name="Arc 84"/>
                  <p:cNvSpPr>
                    <a:spLocks/>
                  </p:cNvSpPr>
                  <p:nvPr/>
                </p:nvSpPr>
                <p:spPr bwMode="auto">
                  <a:xfrm rot="10800000">
                    <a:off x="1851" y="3644"/>
                    <a:ext cx="190" cy="14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714"/>
                          <a:pt x="9602" y="61"/>
                          <a:pt x="21488" y="0"/>
                        </a:cubicBezTo>
                      </a:path>
                      <a:path w="21600" h="21600" stroke="0" extrusionOk="0">
                        <a:moveTo>
                          <a:pt x="-1" y="21599"/>
                        </a:moveTo>
                        <a:cubicBezTo>
                          <a:pt x="-1" y="9714"/>
                          <a:pt x="9602" y="61"/>
                          <a:pt x="21488" y="0"/>
                        </a:cubicBezTo>
                        <a:lnTo>
                          <a:pt x="21600" y="21600"/>
                        </a:lnTo>
                        <a:lnTo>
                          <a:pt x="-1" y="21599"/>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31" name="Line 85"/>
                  <p:cNvSpPr>
                    <a:spLocks noChangeShapeType="1"/>
                  </p:cNvSpPr>
                  <p:nvPr/>
                </p:nvSpPr>
                <p:spPr bwMode="auto">
                  <a:xfrm flipH="1">
                    <a:off x="1720" y="3503"/>
                    <a:ext cx="1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32" name="Line 86"/>
                  <p:cNvSpPr>
                    <a:spLocks noChangeShapeType="1"/>
                  </p:cNvSpPr>
                  <p:nvPr/>
                </p:nvSpPr>
                <p:spPr bwMode="auto">
                  <a:xfrm>
                    <a:off x="1728" y="3511"/>
                    <a:ext cx="0" cy="2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33" name="Line 87"/>
                  <p:cNvSpPr>
                    <a:spLocks noChangeShapeType="1"/>
                  </p:cNvSpPr>
                  <p:nvPr/>
                </p:nvSpPr>
                <p:spPr bwMode="auto">
                  <a:xfrm flipH="1">
                    <a:off x="1720" y="3791"/>
                    <a:ext cx="1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sp>
              <p:nvSpPr>
                <p:cNvPr id="50228" name="Line 88"/>
                <p:cNvSpPr>
                  <a:spLocks noChangeShapeType="1"/>
                </p:cNvSpPr>
                <p:nvPr/>
              </p:nvSpPr>
              <p:spPr bwMode="auto">
                <a:xfrm flipV="1">
                  <a:off x="2040" y="3646"/>
                  <a:ext cx="174"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grpSp>
            <p:nvGrpSpPr>
              <p:cNvPr id="50219" name="Group 89"/>
              <p:cNvGrpSpPr>
                <a:grpSpLocks/>
              </p:cNvGrpSpPr>
              <p:nvPr/>
            </p:nvGrpSpPr>
            <p:grpSpPr bwMode="auto">
              <a:xfrm>
                <a:off x="280" y="3127"/>
                <a:ext cx="1456" cy="616"/>
                <a:chOff x="280" y="3127"/>
                <a:chExt cx="1456" cy="616"/>
              </a:xfrm>
            </p:grpSpPr>
            <p:sp>
              <p:nvSpPr>
                <p:cNvPr id="50220" name="Oval 90"/>
                <p:cNvSpPr>
                  <a:spLocks noChangeArrowheads="1"/>
                </p:cNvSpPr>
                <p:nvPr/>
              </p:nvSpPr>
              <p:spPr bwMode="auto">
                <a:xfrm>
                  <a:off x="872" y="3415"/>
                  <a:ext cx="560" cy="27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21" name="Line 91"/>
                <p:cNvSpPr>
                  <a:spLocks noChangeShapeType="1"/>
                </p:cNvSpPr>
                <p:nvPr/>
              </p:nvSpPr>
              <p:spPr bwMode="auto">
                <a:xfrm flipH="1">
                  <a:off x="1564" y="3551"/>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22" name="Line 92"/>
                <p:cNvSpPr>
                  <a:spLocks noChangeShapeType="1"/>
                </p:cNvSpPr>
                <p:nvPr/>
              </p:nvSpPr>
              <p:spPr bwMode="auto">
                <a:xfrm flipH="1">
                  <a:off x="1576" y="3743"/>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23" name="Rectangle 93"/>
                <p:cNvSpPr>
                  <a:spLocks noChangeArrowheads="1"/>
                </p:cNvSpPr>
                <p:nvPr/>
              </p:nvSpPr>
              <p:spPr bwMode="auto">
                <a:xfrm>
                  <a:off x="851" y="3451"/>
                  <a:ext cx="62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Compare</a:t>
                  </a:r>
                </a:p>
              </p:txBody>
            </p:sp>
            <p:sp>
              <p:nvSpPr>
                <p:cNvPr id="50224" name="Line 94"/>
                <p:cNvSpPr>
                  <a:spLocks noChangeShapeType="1"/>
                </p:cNvSpPr>
                <p:nvPr/>
              </p:nvSpPr>
              <p:spPr bwMode="auto">
                <a:xfrm>
                  <a:off x="1436" y="3551"/>
                  <a:ext cx="12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25" name="Line 95"/>
                <p:cNvSpPr>
                  <a:spLocks noChangeShapeType="1"/>
                </p:cNvSpPr>
                <p:nvPr/>
              </p:nvSpPr>
              <p:spPr bwMode="auto">
                <a:xfrm flipH="1">
                  <a:off x="280" y="3743"/>
                  <a:ext cx="13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26" name="Line 96"/>
                <p:cNvSpPr>
                  <a:spLocks noChangeShapeType="1"/>
                </p:cNvSpPr>
                <p:nvPr/>
              </p:nvSpPr>
              <p:spPr bwMode="auto">
                <a:xfrm>
                  <a:off x="288" y="3127"/>
                  <a:ext cx="0" cy="6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grpSp>
        <p:grpSp>
          <p:nvGrpSpPr>
            <p:cNvPr id="50204" name="Group 97"/>
            <p:cNvGrpSpPr>
              <a:grpSpLocks/>
            </p:cNvGrpSpPr>
            <p:nvPr/>
          </p:nvGrpSpPr>
          <p:grpSpPr bwMode="auto">
            <a:xfrm>
              <a:off x="3522" y="3127"/>
              <a:ext cx="1950" cy="665"/>
              <a:chOff x="3522" y="3127"/>
              <a:chExt cx="1950" cy="665"/>
            </a:xfrm>
          </p:grpSpPr>
          <p:grpSp>
            <p:nvGrpSpPr>
              <p:cNvPr id="50205" name="Group 98"/>
              <p:cNvGrpSpPr>
                <a:grpSpLocks/>
              </p:cNvGrpSpPr>
              <p:nvPr/>
            </p:nvGrpSpPr>
            <p:grpSpPr bwMode="auto">
              <a:xfrm>
                <a:off x="3855" y="3127"/>
                <a:ext cx="1617" cy="665"/>
                <a:chOff x="3855" y="3127"/>
                <a:chExt cx="1617" cy="665"/>
              </a:xfrm>
            </p:grpSpPr>
            <p:sp>
              <p:nvSpPr>
                <p:cNvPr id="50207" name="Oval 99"/>
                <p:cNvSpPr>
                  <a:spLocks noChangeArrowheads="1"/>
                </p:cNvSpPr>
                <p:nvPr/>
              </p:nvSpPr>
              <p:spPr bwMode="auto">
                <a:xfrm>
                  <a:off x="4328" y="3415"/>
                  <a:ext cx="560" cy="27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08" name="Rectangle 100"/>
                <p:cNvSpPr>
                  <a:spLocks noChangeArrowheads="1"/>
                </p:cNvSpPr>
                <p:nvPr/>
              </p:nvSpPr>
              <p:spPr bwMode="auto">
                <a:xfrm flipH="1">
                  <a:off x="4279" y="3455"/>
                  <a:ext cx="62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Compare</a:t>
                  </a:r>
                </a:p>
              </p:txBody>
            </p:sp>
            <p:sp>
              <p:nvSpPr>
                <p:cNvPr id="50209" name="Line 101"/>
                <p:cNvSpPr>
                  <a:spLocks noChangeShapeType="1"/>
                </p:cNvSpPr>
                <p:nvPr/>
              </p:nvSpPr>
              <p:spPr bwMode="auto">
                <a:xfrm flipH="1">
                  <a:off x="4168" y="3551"/>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10" name="Line 102"/>
                <p:cNvSpPr>
                  <a:spLocks noChangeShapeType="1"/>
                </p:cNvSpPr>
                <p:nvPr/>
              </p:nvSpPr>
              <p:spPr bwMode="auto">
                <a:xfrm>
                  <a:off x="4176" y="3743"/>
                  <a:ext cx="12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11" name="Line 103"/>
                <p:cNvSpPr>
                  <a:spLocks noChangeShapeType="1"/>
                </p:cNvSpPr>
                <p:nvPr/>
              </p:nvSpPr>
              <p:spPr bwMode="auto">
                <a:xfrm>
                  <a:off x="5472" y="3127"/>
                  <a:ext cx="0" cy="6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nvGrpSpPr>
                <p:cNvPr id="50212" name="Group 104"/>
                <p:cNvGrpSpPr>
                  <a:grpSpLocks/>
                </p:cNvGrpSpPr>
                <p:nvPr/>
              </p:nvGrpSpPr>
              <p:grpSpPr bwMode="auto">
                <a:xfrm flipH="1">
                  <a:off x="3855" y="3504"/>
                  <a:ext cx="321" cy="288"/>
                  <a:chOff x="1720" y="3503"/>
                  <a:chExt cx="321" cy="288"/>
                </a:xfrm>
              </p:grpSpPr>
              <p:sp>
                <p:nvSpPr>
                  <p:cNvPr id="50213" name="Arc 105"/>
                  <p:cNvSpPr>
                    <a:spLocks/>
                  </p:cNvSpPr>
                  <p:nvPr/>
                </p:nvSpPr>
                <p:spPr bwMode="auto">
                  <a:xfrm>
                    <a:off x="1848" y="3504"/>
                    <a:ext cx="192" cy="1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14" name="Arc 106"/>
                  <p:cNvSpPr>
                    <a:spLocks/>
                  </p:cNvSpPr>
                  <p:nvPr/>
                </p:nvSpPr>
                <p:spPr bwMode="auto">
                  <a:xfrm rot="10800000">
                    <a:off x="1851" y="3644"/>
                    <a:ext cx="190" cy="14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714"/>
                          <a:pt x="9602" y="61"/>
                          <a:pt x="21488" y="0"/>
                        </a:cubicBezTo>
                      </a:path>
                      <a:path w="21600" h="21600" stroke="0" extrusionOk="0">
                        <a:moveTo>
                          <a:pt x="-1" y="21599"/>
                        </a:moveTo>
                        <a:cubicBezTo>
                          <a:pt x="-1" y="9714"/>
                          <a:pt x="9602" y="61"/>
                          <a:pt x="21488" y="0"/>
                        </a:cubicBezTo>
                        <a:lnTo>
                          <a:pt x="21600" y="21600"/>
                        </a:lnTo>
                        <a:lnTo>
                          <a:pt x="-1" y="21599"/>
                        </a:lnTo>
                        <a:close/>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15" name="Line 107"/>
                  <p:cNvSpPr>
                    <a:spLocks noChangeShapeType="1"/>
                  </p:cNvSpPr>
                  <p:nvPr/>
                </p:nvSpPr>
                <p:spPr bwMode="auto">
                  <a:xfrm flipH="1">
                    <a:off x="1720" y="3503"/>
                    <a:ext cx="1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16" name="Line 108"/>
                  <p:cNvSpPr>
                    <a:spLocks noChangeShapeType="1"/>
                  </p:cNvSpPr>
                  <p:nvPr/>
                </p:nvSpPr>
                <p:spPr bwMode="auto">
                  <a:xfrm>
                    <a:off x="1728" y="3511"/>
                    <a:ext cx="0" cy="2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17" name="Line 109"/>
                  <p:cNvSpPr>
                    <a:spLocks noChangeShapeType="1"/>
                  </p:cNvSpPr>
                  <p:nvPr/>
                </p:nvSpPr>
                <p:spPr bwMode="auto">
                  <a:xfrm flipH="1">
                    <a:off x="1720" y="3791"/>
                    <a:ext cx="1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grpSp>
          <p:sp>
            <p:nvSpPr>
              <p:cNvPr id="50206" name="Line 110"/>
              <p:cNvSpPr>
                <a:spLocks noChangeShapeType="1"/>
              </p:cNvSpPr>
              <p:nvPr/>
            </p:nvSpPr>
            <p:spPr bwMode="auto">
              <a:xfrm flipH="1" flipV="1">
                <a:off x="3522" y="3646"/>
                <a:ext cx="348" cy="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grpSp>
      <p:grpSp>
        <p:nvGrpSpPr>
          <p:cNvPr id="15" name="Group 111"/>
          <p:cNvGrpSpPr>
            <a:grpSpLocks/>
          </p:cNvGrpSpPr>
          <p:nvPr/>
        </p:nvGrpSpPr>
        <p:grpSpPr bwMode="auto">
          <a:xfrm>
            <a:off x="698500" y="4648200"/>
            <a:ext cx="7729538" cy="900113"/>
            <a:chOff x="440" y="2928"/>
            <a:chExt cx="4869" cy="567"/>
          </a:xfrm>
        </p:grpSpPr>
        <p:grpSp>
          <p:nvGrpSpPr>
            <p:cNvPr id="50197" name="Group 112"/>
            <p:cNvGrpSpPr>
              <a:grpSpLocks/>
            </p:cNvGrpSpPr>
            <p:nvPr/>
          </p:nvGrpSpPr>
          <p:grpSpPr bwMode="auto">
            <a:xfrm>
              <a:off x="1152" y="3127"/>
              <a:ext cx="3456" cy="368"/>
              <a:chOff x="1152" y="3127"/>
              <a:chExt cx="3456" cy="368"/>
            </a:xfrm>
          </p:grpSpPr>
          <p:sp>
            <p:nvSpPr>
              <p:cNvPr id="50201" name="Line 113"/>
              <p:cNvSpPr>
                <a:spLocks noChangeShapeType="1"/>
              </p:cNvSpPr>
              <p:nvPr/>
            </p:nvSpPr>
            <p:spPr bwMode="auto">
              <a:xfrm>
                <a:off x="1152" y="3127"/>
                <a:ext cx="0" cy="3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02" name="Line 114"/>
              <p:cNvSpPr>
                <a:spLocks noChangeShapeType="1"/>
              </p:cNvSpPr>
              <p:nvPr/>
            </p:nvSpPr>
            <p:spPr bwMode="auto">
              <a:xfrm>
                <a:off x="4608" y="3127"/>
                <a:ext cx="0" cy="3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grpSp>
          <p:nvGrpSpPr>
            <p:cNvPr id="50198" name="Group 115"/>
            <p:cNvGrpSpPr>
              <a:grpSpLocks/>
            </p:cNvGrpSpPr>
            <p:nvPr/>
          </p:nvGrpSpPr>
          <p:grpSpPr bwMode="auto">
            <a:xfrm>
              <a:off x="440" y="2928"/>
              <a:ext cx="4869" cy="184"/>
              <a:chOff x="440" y="2928"/>
              <a:chExt cx="4869" cy="184"/>
            </a:xfrm>
          </p:grpSpPr>
          <p:sp>
            <p:nvSpPr>
              <p:cNvPr id="50199" name="Rectangle 116"/>
              <p:cNvSpPr>
                <a:spLocks noChangeArrowheads="1"/>
              </p:cNvSpPr>
              <p:nvPr/>
            </p:nvSpPr>
            <p:spPr bwMode="auto">
              <a:xfrm>
                <a:off x="4224" y="2928"/>
                <a:ext cx="1085" cy="184"/>
              </a:xfrm>
              <a:prstGeom prst="rect">
                <a:avLst/>
              </a:prstGeom>
              <a:solidFill>
                <a:srgbClr val="FF66CC"/>
              </a:solidFill>
              <a:ln w="19050">
                <a:solidFill>
                  <a:schemeClr val="tx1"/>
                </a:solidFill>
                <a:miter lim="800000"/>
                <a:headEnd/>
                <a:tailEnd/>
              </a:ln>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200" name="Rectangle 117"/>
              <p:cNvSpPr>
                <a:spLocks noChangeArrowheads="1"/>
              </p:cNvSpPr>
              <p:nvPr/>
            </p:nvSpPr>
            <p:spPr bwMode="auto">
              <a:xfrm>
                <a:off x="440" y="2928"/>
                <a:ext cx="1085" cy="184"/>
              </a:xfrm>
              <a:prstGeom prst="rect">
                <a:avLst/>
              </a:prstGeom>
              <a:solidFill>
                <a:srgbClr val="FF66CC"/>
              </a:solidFill>
              <a:ln w="19050">
                <a:solidFill>
                  <a:schemeClr val="tx1"/>
                </a:solidFill>
                <a:miter lim="800000"/>
                <a:headEnd/>
                <a:tailEnd/>
              </a:ln>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grpSp>
      <p:sp>
        <p:nvSpPr>
          <p:cNvPr id="839798" name="Freeform 118"/>
          <p:cNvSpPr>
            <a:spLocks/>
          </p:cNvSpPr>
          <p:nvPr/>
        </p:nvSpPr>
        <p:spPr bwMode="auto">
          <a:xfrm>
            <a:off x="990600" y="3048000"/>
            <a:ext cx="381000" cy="2590800"/>
          </a:xfrm>
          <a:custGeom>
            <a:avLst/>
            <a:gdLst>
              <a:gd name="T0" fmla="*/ 0 w 240"/>
              <a:gd name="T1" fmla="*/ 0 h 1584"/>
              <a:gd name="T2" fmla="*/ 0 w 240"/>
              <a:gd name="T3" fmla="*/ 2147483647 h 1584"/>
              <a:gd name="T4" fmla="*/ 2147483647 w 240"/>
              <a:gd name="T5" fmla="*/ 2147483647 h 1584"/>
              <a:gd name="T6" fmla="*/ 0 60000 65536"/>
              <a:gd name="T7" fmla="*/ 0 60000 65536"/>
              <a:gd name="T8" fmla="*/ 0 60000 65536"/>
              <a:gd name="T9" fmla="*/ 0 w 240"/>
              <a:gd name="T10" fmla="*/ 0 h 1584"/>
              <a:gd name="T11" fmla="*/ 240 w 240"/>
              <a:gd name="T12" fmla="*/ 1584 h 1584"/>
            </a:gdLst>
            <a:ahLst/>
            <a:cxnLst>
              <a:cxn ang="T6">
                <a:pos x="T0" y="T1"/>
              </a:cxn>
              <a:cxn ang="T7">
                <a:pos x="T2" y="T3"/>
              </a:cxn>
              <a:cxn ang="T8">
                <a:pos x="T4" y="T5"/>
              </a:cxn>
            </a:cxnLst>
            <a:rect l="T9" t="T10" r="T11" b="T12"/>
            <a:pathLst>
              <a:path w="240" h="1584">
                <a:moveTo>
                  <a:pt x="0" y="0"/>
                </a:moveTo>
                <a:lnTo>
                  <a:pt x="0" y="1584"/>
                </a:lnTo>
                <a:lnTo>
                  <a:pt x="240" y="1584"/>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839799" name="Rectangle 119"/>
          <p:cNvSpPr>
            <a:spLocks noChangeArrowheads="1"/>
          </p:cNvSpPr>
          <p:nvPr/>
        </p:nvSpPr>
        <p:spPr bwMode="auto">
          <a:xfrm>
            <a:off x="2600325" y="4648200"/>
            <a:ext cx="1581150" cy="295275"/>
          </a:xfrm>
          <a:prstGeom prst="rect">
            <a:avLst/>
          </a:prstGeom>
          <a:solidFill>
            <a:srgbClr val="FF66CC"/>
          </a:solidFill>
          <a:ln w="19050">
            <a:solidFill>
              <a:schemeClr val="tx1"/>
            </a:solidFill>
            <a:miter lim="800000"/>
            <a:headEnd/>
            <a:tailEnd/>
          </a:ln>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839800" name="Freeform 120"/>
          <p:cNvSpPr>
            <a:spLocks/>
          </p:cNvSpPr>
          <p:nvPr/>
        </p:nvSpPr>
        <p:spPr bwMode="auto">
          <a:xfrm>
            <a:off x="3962400" y="4876800"/>
            <a:ext cx="609600" cy="1676400"/>
          </a:xfrm>
          <a:custGeom>
            <a:avLst/>
            <a:gdLst>
              <a:gd name="T0" fmla="*/ 0 w 384"/>
              <a:gd name="T1" fmla="*/ 0 h 1056"/>
              <a:gd name="T2" fmla="*/ 0 w 384"/>
              <a:gd name="T3" fmla="*/ 2147483647 h 1056"/>
              <a:gd name="T4" fmla="*/ 2147483647 w 384"/>
              <a:gd name="T5" fmla="*/ 2147483647 h 1056"/>
              <a:gd name="T6" fmla="*/ 2147483647 w 384"/>
              <a:gd name="T7" fmla="*/ 2147483647 h 1056"/>
              <a:gd name="T8" fmla="*/ 0 60000 65536"/>
              <a:gd name="T9" fmla="*/ 0 60000 65536"/>
              <a:gd name="T10" fmla="*/ 0 60000 65536"/>
              <a:gd name="T11" fmla="*/ 0 60000 65536"/>
              <a:gd name="T12" fmla="*/ 0 w 384"/>
              <a:gd name="T13" fmla="*/ 0 h 1056"/>
              <a:gd name="T14" fmla="*/ 384 w 384"/>
              <a:gd name="T15" fmla="*/ 1056 h 1056"/>
            </a:gdLst>
            <a:ahLst/>
            <a:cxnLst>
              <a:cxn ang="T8">
                <a:pos x="T0" y="T1"/>
              </a:cxn>
              <a:cxn ang="T9">
                <a:pos x="T2" y="T3"/>
              </a:cxn>
              <a:cxn ang="T10">
                <a:pos x="T4" y="T5"/>
              </a:cxn>
              <a:cxn ang="T11">
                <a:pos x="T6" y="T7"/>
              </a:cxn>
            </a:cxnLst>
            <a:rect l="T12" t="T13" r="T14" b="T15"/>
            <a:pathLst>
              <a:path w="384" h="1056">
                <a:moveTo>
                  <a:pt x="0" y="0"/>
                </a:moveTo>
                <a:lnTo>
                  <a:pt x="0" y="528"/>
                </a:lnTo>
                <a:lnTo>
                  <a:pt x="384" y="528"/>
                </a:lnTo>
                <a:lnTo>
                  <a:pt x="384" y="1056"/>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nvGrpSpPr>
          <p:cNvPr id="18" name="Group 121"/>
          <p:cNvGrpSpPr>
            <a:grpSpLocks/>
          </p:cNvGrpSpPr>
          <p:nvPr/>
        </p:nvGrpSpPr>
        <p:grpSpPr bwMode="auto">
          <a:xfrm>
            <a:off x="4267200" y="6553200"/>
            <a:ext cx="1879600" cy="304800"/>
            <a:chOff x="2688" y="4128"/>
            <a:chExt cx="1184" cy="192"/>
          </a:xfrm>
        </p:grpSpPr>
        <p:sp>
          <p:nvSpPr>
            <p:cNvPr id="50195" name="Rectangle 122"/>
            <p:cNvSpPr>
              <a:spLocks noChangeArrowheads="1"/>
            </p:cNvSpPr>
            <p:nvPr/>
          </p:nvSpPr>
          <p:spPr bwMode="auto">
            <a:xfrm>
              <a:off x="2688" y="4128"/>
              <a:ext cx="384" cy="192"/>
            </a:xfrm>
            <a:prstGeom prst="rect">
              <a:avLst/>
            </a:prstGeom>
            <a:solidFill>
              <a:srgbClr val="FF66CC"/>
            </a:solidFill>
            <a:ln w="19050">
              <a:solidFill>
                <a:schemeClr val="tx1"/>
              </a:solidFill>
              <a:miter lim="800000"/>
              <a:headEnd/>
              <a:tailEnd/>
            </a:ln>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196" name="Text Box 123"/>
            <p:cNvSpPr txBox="1">
              <a:spLocks noChangeArrowheads="1"/>
            </p:cNvSpPr>
            <p:nvPr/>
          </p:nvSpPr>
          <p:spPr bwMode="auto">
            <a:xfrm>
              <a:off x="3072" y="4141"/>
              <a:ext cx="80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1600">
                  <a:solidFill>
                    <a:srgbClr val="000000"/>
                  </a:solidFill>
                  <a:latin typeface="Times New Roman" charset="0"/>
                  <a:ea typeface="굴림" charset="0"/>
                  <a:cs typeface="굴림" charset="0"/>
                </a:rPr>
                <a:t>Cache Block</a:t>
              </a:r>
            </a:p>
          </p:txBody>
        </p:sp>
      </p:grpSp>
    </p:spTree>
    <p:extLst>
      <p:ext uri="{BB962C8B-B14F-4D97-AF65-F5344CB8AC3E}">
        <p14:creationId xmlns:p14="http://schemas.microsoft.com/office/powerpoint/2010/main" val="4636003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39756">
                                            <p:txEl>
                                              <p:pRg st="0" end="0"/>
                                            </p:txEl>
                                          </p:spTgt>
                                        </p:tgtEl>
                                        <p:attrNameLst>
                                          <p:attrName>style.visibility</p:attrName>
                                        </p:attrNameLst>
                                      </p:cBhvr>
                                      <p:to>
                                        <p:strVal val="visible"/>
                                      </p:to>
                                    </p:set>
                                    <p:anim calcmode="lin" valueType="num">
                                      <p:cBhvr additive="base">
                                        <p:cTn id="7" dur="500" fill="hold"/>
                                        <p:tgtEl>
                                          <p:spTgt spid="83975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3975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39756">
                                            <p:txEl>
                                              <p:pRg st="1" end="1"/>
                                            </p:txEl>
                                          </p:spTgt>
                                        </p:tgtEl>
                                        <p:attrNameLst>
                                          <p:attrName>style.visibility</p:attrName>
                                        </p:attrNameLst>
                                      </p:cBhvr>
                                      <p:to>
                                        <p:strVal val="visible"/>
                                      </p:to>
                                    </p:set>
                                    <p:anim calcmode="lin" valueType="num">
                                      <p:cBhvr additive="base">
                                        <p:cTn id="11" dur="500" fill="hold"/>
                                        <p:tgtEl>
                                          <p:spTgt spid="83975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39756">
                                            <p:txEl>
                                              <p:pRg st="1" end="1"/>
                                            </p:txEl>
                                          </p:spTgt>
                                        </p:tgtEl>
                                        <p:attrNameLst>
                                          <p:attrName>ppt_y</p:attrName>
                                        </p:attrNameLst>
                                      </p:cBhvr>
                                      <p:tavLst>
                                        <p:tav tm="0">
                                          <p:val>
                                            <p:strVal val="#ppt_y"/>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39756">
                                            <p:txEl>
                                              <p:pRg st="2" end="2"/>
                                            </p:txEl>
                                          </p:spTgt>
                                        </p:tgtEl>
                                        <p:attrNameLst>
                                          <p:attrName>style.visibility</p:attrName>
                                        </p:attrNameLst>
                                      </p:cBhvr>
                                      <p:to>
                                        <p:strVal val="visible"/>
                                      </p:to>
                                    </p:set>
                                    <p:anim calcmode="lin" valueType="num">
                                      <p:cBhvr additive="base">
                                        <p:cTn id="19" dur="500" fill="hold"/>
                                        <p:tgtEl>
                                          <p:spTgt spid="83975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39756">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839683"/>
                                        </p:tgtEl>
                                        <p:attrNameLst>
                                          <p:attrName>style.visibility</p:attrName>
                                        </p:attrNameLst>
                                      </p:cBhvr>
                                      <p:to>
                                        <p:strVal val="visible"/>
                                      </p:to>
                                    </p:set>
                                  </p:childTnLst>
                                </p:cTn>
                              </p:par>
                            </p:childTnLst>
                          </p:cTn>
                        </p:par>
                        <p:par>
                          <p:cTn id="32" fill="hold" nodeType="afterGroup">
                            <p:stCondLst>
                              <p:cond delay="500"/>
                            </p:stCondLst>
                            <p:childTnLst>
                              <p:par>
                                <p:cTn id="33" presetID="22" presetClass="entr" presetSubtype="1"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par>
                          <p:cTn id="36" fill="hold" nodeType="afterGroup">
                            <p:stCondLst>
                              <p:cond delay="1000"/>
                            </p:stCondLst>
                            <p:childTnLst>
                              <p:par>
                                <p:cTn id="37" presetID="17" presetClass="entr" presetSubtype="10" fill="hold" grpId="0" nodeType="afterEffect">
                                  <p:stCondLst>
                                    <p:cond delay="0"/>
                                  </p:stCondLst>
                                  <p:childTnLst>
                                    <p:set>
                                      <p:cBhvr>
                                        <p:cTn id="38" dur="1" fill="hold">
                                          <p:stCondLst>
                                            <p:cond delay="0"/>
                                          </p:stCondLst>
                                        </p:cTn>
                                        <p:tgtEl>
                                          <p:spTgt spid="839757"/>
                                        </p:tgtEl>
                                        <p:attrNameLst>
                                          <p:attrName>style.visibility</p:attrName>
                                        </p:attrNameLst>
                                      </p:cBhvr>
                                      <p:to>
                                        <p:strVal val="visible"/>
                                      </p:to>
                                    </p:set>
                                    <p:anim calcmode="lin" valueType="num">
                                      <p:cBhvr>
                                        <p:cTn id="39" dur="500" fill="hold"/>
                                        <p:tgtEl>
                                          <p:spTgt spid="839757"/>
                                        </p:tgtEl>
                                        <p:attrNameLst>
                                          <p:attrName>ppt_w</p:attrName>
                                        </p:attrNameLst>
                                      </p:cBhvr>
                                      <p:tavLst>
                                        <p:tav tm="0">
                                          <p:val>
                                            <p:fltVal val="0"/>
                                          </p:val>
                                        </p:tav>
                                        <p:tav tm="100000">
                                          <p:val>
                                            <p:strVal val="#ppt_w"/>
                                          </p:val>
                                        </p:tav>
                                      </p:tavLst>
                                    </p:anim>
                                    <p:anim calcmode="lin" valueType="num">
                                      <p:cBhvr>
                                        <p:cTn id="40" dur="500" fill="hold"/>
                                        <p:tgtEl>
                                          <p:spTgt spid="839757"/>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839756">
                                            <p:txEl>
                                              <p:pRg st="3" end="3"/>
                                            </p:txEl>
                                          </p:spTgt>
                                        </p:tgtEl>
                                        <p:attrNameLst>
                                          <p:attrName>style.visibility</p:attrName>
                                        </p:attrNameLst>
                                      </p:cBhvr>
                                      <p:to>
                                        <p:strVal val="visible"/>
                                      </p:to>
                                    </p:set>
                                    <p:anim calcmode="lin" valueType="num">
                                      <p:cBhvr additive="base">
                                        <p:cTn id="45" dur="500" fill="hold"/>
                                        <p:tgtEl>
                                          <p:spTgt spid="839756">
                                            <p:txEl>
                                              <p:pRg st="3" end="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839756">
                                            <p:txEl>
                                              <p:pRg st="3" end="3"/>
                                            </p:txEl>
                                          </p:spTgt>
                                        </p:tgtEl>
                                        <p:attrNameLst>
                                          <p:attrName>ppt_y</p:attrName>
                                        </p:attrNameLst>
                                      </p:cBhvr>
                                      <p:tavLst>
                                        <p:tav tm="0">
                                          <p:val>
                                            <p:strVal val="#ppt_y"/>
                                          </p:val>
                                        </p:tav>
                                        <p:tav tm="100000">
                                          <p:val>
                                            <p:strVal val="#ppt_y"/>
                                          </p:val>
                                        </p:tav>
                                      </p:tavLst>
                                    </p:anim>
                                  </p:childTnLst>
                                </p:cTn>
                              </p:par>
                              <p:par>
                                <p:cTn id="47" presetID="1" presetClass="entr" presetSubtype="0" fill="hold" grpId="0" nodeType="withEffect">
                                  <p:stCondLst>
                                    <p:cond delay="0"/>
                                  </p:stCondLst>
                                  <p:childTnLst>
                                    <p:set>
                                      <p:cBhvr>
                                        <p:cTn id="48" dur="1" fill="hold">
                                          <p:stCondLst>
                                            <p:cond delay="0"/>
                                          </p:stCondLst>
                                        </p:cTn>
                                        <p:tgtEl>
                                          <p:spTgt spid="839682"/>
                                        </p:tgtEl>
                                        <p:attrNameLst>
                                          <p:attrName>style.visibility</p:attrName>
                                        </p:attrNameLst>
                                      </p:cBhvr>
                                      <p:to>
                                        <p:strVal val="visible"/>
                                      </p:to>
                                    </p:set>
                                  </p:childTnLst>
                                </p:cTn>
                              </p:par>
                            </p:childTnLst>
                          </p:cTn>
                        </p:par>
                        <p:par>
                          <p:cTn id="49" fill="hold" nodeType="afterGroup">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839798"/>
                                        </p:tgtEl>
                                        <p:attrNameLst>
                                          <p:attrName>style.visibility</p:attrName>
                                        </p:attrNameLst>
                                      </p:cBhvr>
                                      <p:to>
                                        <p:strVal val="visible"/>
                                      </p:to>
                                    </p:set>
                                    <p:animEffect transition="in" filter="wipe(up)">
                                      <p:cBhvr>
                                        <p:cTn id="52" dur="500"/>
                                        <p:tgtEl>
                                          <p:spTgt spid="839798"/>
                                        </p:tgtEl>
                                      </p:cBhvr>
                                    </p:animEffect>
                                  </p:childTnLst>
                                </p:cTn>
                              </p:par>
                            </p:childTnLst>
                          </p:cTn>
                        </p:par>
                        <p:par>
                          <p:cTn id="53" fill="hold" nodeType="afterGroup">
                            <p:stCondLst>
                              <p:cond delay="1000"/>
                            </p:stCondLst>
                            <p:childTnLst>
                              <p:par>
                                <p:cTn id="54" presetID="22" presetClass="entr" presetSubtype="1" fill="hold" grpId="0" nodeType="afterEffect">
                                  <p:stCondLst>
                                    <p:cond delay="0"/>
                                  </p:stCondLst>
                                  <p:childTnLst>
                                    <p:set>
                                      <p:cBhvr>
                                        <p:cTn id="55" dur="1" fill="hold">
                                          <p:stCondLst>
                                            <p:cond delay="0"/>
                                          </p:stCondLst>
                                        </p:cTn>
                                        <p:tgtEl>
                                          <p:spTgt spid="839758"/>
                                        </p:tgtEl>
                                        <p:attrNameLst>
                                          <p:attrName>style.visibility</p:attrName>
                                        </p:attrNameLst>
                                      </p:cBhvr>
                                      <p:to>
                                        <p:strVal val="visible"/>
                                      </p:to>
                                    </p:set>
                                    <p:animEffect transition="in" filter="wipe(up)">
                                      <p:cBhvr>
                                        <p:cTn id="56" dur="500"/>
                                        <p:tgtEl>
                                          <p:spTgt spid="839758"/>
                                        </p:tgtEl>
                                      </p:cBhvr>
                                    </p:animEffect>
                                  </p:childTnLst>
                                </p:cTn>
                              </p:par>
                              <p:par>
                                <p:cTn id="57" presetID="22" presetClass="entr" presetSubtype="1"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childTnLst>
                          </p:cTn>
                        </p:par>
                        <p:par>
                          <p:cTn id="60" fill="hold" nodeType="afterGroup">
                            <p:stCondLst>
                              <p:cond delay="1500"/>
                            </p:stCondLst>
                            <p:childTnLst>
                              <p:par>
                                <p:cTn id="61" presetID="4" presetClass="entr" presetSubtype="16" fill="hold"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ox(in)">
                                      <p:cBhvr>
                                        <p:cTn id="63" dur="500"/>
                                        <p:tgtEl>
                                          <p:spTgt spid="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839756">
                                            <p:txEl>
                                              <p:pRg st="4" end="4"/>
                                            </p:txEl>
                                          </p:spTgt>
                                        </p:tgtEl>
                                        <p:attrNameLst>
                                          <p:attrName>style.visibility</p:attrName>
                                        </p:attrNameLst>
                                      </p:cBhvr>
                                      <p:to>
                                        <p:strVal val="visible"/>
                                      </p:to>
                                    </p:set>
                                    <p:anim calcmode="lin" valueType="num">
                                      <p:cBhvr additive="base">
                                        <p:cTn id="68" dur="500" fill="hold"/>
                                        <p:tgtEl>
                                          <p:spTgt spid="839756">
                                            <p:txEl>
                                              <p:pRg st="4" end="4"/>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839756">
                                            <p:txEl>
                                              <p:pRg st="4" end="4"/>
                                            </p:txEl>
                                          </p:spTgt>
                                        </p:tgtEl>
                                        <p:attrNameLst>
                                          <p:attrName>ppt_y</p:attrName>
                                        </p:attrNameLst>
                                      </p:cBhvr>
                                      <p:tavLst>
                                        <p:tav tm="0">
                                          <p:val>
                                            <p:strVal val="#ppt_y"/>
                                          </p:val>
                                        </p:tav>
                                        <p:tav tm="100000">
                                          <p:val>
                                            <p:strVal val="#ppt_y"/>
                                          </p:val>
                                        </p:tav>
                                      </p:tavLst>
                                    </p:anim>
                                  </p:childTnLst>
                                </p:cTn>
                              </p:par>
                            </p:childTnLst>
                          </p:cTn>
                        </p:par>
                        <p:par>
                          <p:cTn id="70" fill="hold" nodeType="afterGroup">
                            <p:stCondLst>
                              <p:cond delay="500"/>
                            </p:stCondLst>
                            <p:childTnLst>
                              <p:par>
                                <p:cTn id="71" presetID="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childTnLst>
                                </p:cTn>
                              </p:par>
                            </p:childTnLst>
                          </p:cTn>
                        </p:par>
                        <p:par>
                          <p:cTn id="73" fill="hold" nodeType="afterGroup">
                            <p:stCondLst>
                              <p:cond delay="500"/>
                            </p:stCondLst>
                            <p:childTnLst>
                              <p:par>
                                <p:cTn id="74" presetID="1" presetClass="entr" presetSubtype="0" fill="hold" grpId="0" nodeType="afterEffect">
                                  <p:stCondLst>
                                    <p:cond delay="0"/>
                                  </p:stCondLst>
                                  <p:childTnLst>
                                    <p:set>
                                      <p:cBhvr>
                                        <p:cTn id="75" dur="1" fill="hold">
                                          <p:stCondLst>
                                            <p:cond delay="0"/>
                                          </p:stCondLst>
                                        </p:cTn>
                                        <p:tgtEl>
                                          <p:spTgt spid="839799"/>
                                        </p:tgtEl>
                                        <p:attrNameLst>
                                          <p:attrName>style.visibility</p:attrName>
                                        </p:attrNameLst>
                                      </p:cBhvr>
                                      <p:to>
                                        <p:strVal val="visible"/>
                                      </p:to>
                                    </p:set>
                                  </p:childTnLst>
                                </p:cTn>
                              </p:par>
                            </p:childTnLst>
                          </p:cTn>
                        </p:par>
                        <p:par>
                          <p:cTn id="76" fill="hold" nodeType="afterGroup">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839800"/>
                                        </p:tgtEl>
                                        <p:attrNameLst>
                                          <p:attrName>style.visibility</p:attrName>
                                        </p:attrNameLst>
                                      </p:cBhvr>
                                      <p:to>
                                        <p:strVal val="visible"/>
                                      </p:to>
                                    </p:set>
                                    <p:animEffect transition="in" filter="wipe(up)">
                                      <p:cBhvr>
                                        <p:cTn id="79" dur="500"/>
                                        <p:tgtEl>
                                          <p:spTgt spid="839800"/>
                                        </p:tgtEl>
                                      </p:cBhvr>
                                    </p:animEffect>
                                  </p:childTnLst>
                                </p:cTn>
                              </p:par>
                            </p:childTnLst>
                          </p:cTn>
                        </p:par>
                        <p:par>
                          <p:cTn id="80" fill="hold" nodeType="afterGroup">
                            <p:stCondLst>
                              <p:cond delay="1000"/>
                            </p:stCondLst>
                            <p:childTnLst>
                              <p:par>
                                <p:cTn id="81" presetID="1" presetClass="entr" presetSubtype="0"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82" grpId="0" animBg="1"/>
      <p:bldP spid="839683" grpId="0" animBg="1"/>
      <p:bldP spid="839756" grpId="0" build="p"/>
      <p:bldP spid="839757" grpId="0" animBg="1"/>
      <p:bldP spid="839758" grpId="0" animBg="1"/>
      <p:bldP spid="839798" grpId="0" animBg="1"/>
      <p:bldP spid="839799" grpId="0" animBg="1"/>
      <p:bldP spid="83980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6337" name="Rectangle 81"/>
          <p:cNvSpPr>
            <a:spLocks noChangeArrowheads="1"/>
          </p:cNvSpPr>
          <p:nvPr/>
        </p:nvSpPr>
        <p:spPr bwMode="auto">
          <a:xfrm>
            <a:off x="2540000" y="4251325"/>
            <a:ext cx="2946400" cy="1816100"/>
          </a:xfrm>
          <a:prstGeom prst="rect">
            <a:avLst/>
          </a:prstGeom>
          <a:solidFill>
            <a:srgbClr val="FF66CC"/>
          </a:solidFill>
          <a:ln w="19050">
            <a:solidFill>
              <a:schemeClr val="tx1"/>
            </a:solidFill>
            <a:miter lim="800000"/>
            <a:headEnd/>
            <a:tailEnd/>
          </a:ln>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736336" name="Rectangle 80"/>
          <p:cNvSpPr>
            <a:spLocks noChangeArrowheads="1"/>
          </p:cNvSpPr>
          <p:nvPr/>
        </p:nvSpPr>
        <p:spPr bwMode="auto">
          <a:xfrm>
            <a:off x="7181850" y="4259263"/>
            <a:ext cx="757238" cy="285750"/>
          </a:xfrm>
          <a:prstGeom prst="rect">
            <a:avLst/>
          </a:prstGeom>
          <a:solidFill>
            <a:srgbClr val="FF66CC"/>
          </a:solidFill>
          <a:ln w="19050">
            <a:solidFill>
              <a:schemeClr val="tx1"/>
            </a:solidFill>
            <a:miter lim="800000"/>
            <a:headEnd/>
            <a:tailEnd/>
          </a:ln>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736334" name="Rectangle 78"/>
          <p:cNvSpPr>
            <a:spLocks noChangeArrowheads="1"/>
          </p:cNvSpPr>
          <p:nvPr/>
        </p:nvSpPr>
        <p:spPr bwMode="auto">
          <a:xfrm>
            <a:off x="6789738" y="3035300"/>
            <a:ext cx="1439862" cy="282575"/>
          </a:xfrm>
          <a:prstGeom prst="rect">
            <a:avLst/>
          </a:prstGeom>
          <a:solidFill>
            <a:srgbClr val="FF66CC"/>
          </a:solidFill>
          <a:ln w="19050">
            <a:solidFill>
              <a:schemeClr val="tx1"/>
            </a:solidFill>
            <a:miter lim="800000"/>
            <a:headEnd/>
            <a:tailEnd/>
          </a:ln>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736332" name="Rectangle 76"/>
          <p:cNvSpPr>
            <a:spLocks noChangeArrowheads="1"/>
          </p:cNvSpPr>
          <p:nvPr/>
        </p:nvSpPr>
        <p:spPr bwMode="auto">
          <a:xfrm>
            <a:off x="792163" y="3043238"/>
            <a:ext cx="5989637" cy="276225"/>
          </a:xfrm>
          <a:prstGeom prst="rect">
            <a:avLst/>
          </a:prstGeom>
          <a:solidFill>
            <a:srgbClr val="FF66CC"/>
          </a:solidFill>
          <a:ln w="19050">
            <a:solidFill>
              <a:schemeClr val="tx1"/>
            </a:solidFill>
            <a:miter lim="800000"/>
            <a:headEnd/>
            <a:tailEnd/>
          </a:ln>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29" name="Rectangle 2"/>
          <p:cNvSpPr>
            <a:spLocks noGrp="1" noChangeArrowheads="1"/>
          </p:cNvSpPr>
          <p:nvPr>
            <p:ph type="title"/>
          </p:nvPr>
        </p:nvSpPr>
        <p:spPr>
          <a:xfrm>
            <a:off x="1933575" y="152400"/>
            <a:ext cx="4826000" cy="503238"/>
          </a:xfrm>
          <a:noFill/>
        </p:spPr>
        <p:txBody>
          <a:bodyPr wrap="none" lIns="63500" tIns="25400" rIns="63500" bIns="25400" anchor="t">
            <a:spAutoFit/>
          </a:bodyPr>
          <a:lstStyle/>
          <a:p>
            <a:r>
              <a:rPr lang="en-US" altLang="ko-KR">
                <a:latin typeface="Helvetica" charset="0"/>
                <a:ea typeface="굴림" charset="0"/>
                <a:cs typeface="굴림" charset="0"/>
              </a:rPr>
              <a:t>Fully Associative Cache</a:t>
            </a:r>
          </a:p>
        </p:txBody>
      </p:sp>
      <p:sp>
        <p:nvSpPr>
          <p:cNvPr id="736259" name="Rectangle 3"/>
          <p:cNvSpPr>
            <a:spLocks noGrp="1" noChangeArrowheads="1"/>
          </p:cNvSpPr>
          <p:nvPr>
            <p:ph type="body" idx="1"/>
          </p:nvPr>
        </p:nvSpPr>
        <p:spPr>
          <a:xfrm>
            <a:off x="381000" y="685800"/>
            <a:ext cx="8458200" cy="2413000"/>
          </a:xfrm>
          <a:noFill/>
        </p:spPr>
        <p:txBody>
          <a:bodyPr lIns="63500" tIns="25400" rIns="63500" bIns="25400">
            <a:spAutoFit/>
          </a:bodyPr>
          <a:lstStyle/>
          <a:p>
            <a:pPr>
              <a:lnSpc>
                <a:spcPct val="80000"/>
              </a:lnSpc>
              <a:spcBef>
                <a:spcPct val="20000"/>
              </a:spcBef>
            </a:pPr>
            <a:r>
              <a:rPr lang="en-US" altLang="ko-KR">
                <a:solidFill>
                  <a:schemeClr val="hlink"/>
                </a:solidFill>
                <a:latin typeface="Helvetica" charset="0"/>
                <a:ea typeface="굴림" charset="0"/>
                <a:cs typeface="굴림" charset="0"/>
              </a:rPr>
              <a:t>Fully Associative</a:t>
            </a:r>
            <a:r>
              <a:rPr lang="en-US" altLang="ko-KR">
                <a:latin typeface="Helvetica" charset="0"/>
                <a:ea typeface="굴림" charset="0"/>
                <a:cs typeface="굴림" charset="0"/>
              </a:rPr>
              <a:t>: Every block can hold any line</a:t>
            </a:r>
          </a:p>
          <a:p>
            <a:pPr lvl="1">
              <a:lnSpc>
                <a:spcPct val="80000"/>
              </a:lnSpc>
              <a:spcBef>
                <a:spcPct val="20000"/>
              </a:spcBef>
            </a:pPr>
            <a:r>
              <a:rPr lang="en-US" altLang="ko-KR">
                <a:latin typeface="Helvetica" charset="0"/>
                <a:ea typeface="굴림" charset="0"/>
                <a:cs typeface="굴림" charset="0"/>
              </a:rPr>
              <a:t>Address does not include a cache index</a:t>
            </a:r>
          </a:p>
          <a:p>
            <a:pPr lvl="1">
              <a:lnSpc>
                <a:spcPct val="80000"/>
              </a:lnSpc>
              <a:spcBef>
                <a:spcPct val="20000"/>
              </a:spcBef>
            </a:pPr>
            <a:r>
              <a:rPr lang="en-US" altLang="ko-KR">
                <a:latin typeface="Helvetica" charset="0"/>
                <a:ea typeface="굴림" charset="0"/>
                <a:cs typeface="굴림" charset="0"/>
              </a:rPr>
              <a:t>Compare Cache Tags of all Cache Entries in Parallel</a:t>
            </a:r>
          </a:p>
          <a:p>
            <a:pPr>
              <a:lnSpc>
                <a:spcPct val="80000"/>
              </a:lnSpc>
              <a:spcBef>
                <a:spcPct val="20000"/>
              </a:spcBef>
            </a:pPr>
            <a:r>
              <a:rPr lang="en-US" altLang="ko-KR">
                <a:latin typeface="Helvetica" charset="0"/>
                <a:ea typeface="굴림" charset="0"/>
                <a:cs typeface="굴림" charset="0"/>
              </a:rPr>
              <a:t>Example: Block Size=32B blocks</a:t>
            </a:r>
          </a:p>
          <a:p>
            <a:pPr lvl="1">
              <a:lnSpc>
                <a:spcPct val="80000"/>
              </a:lnSpc>
              <a:spcBef>
                <a:spcPct val="20000"/>
              </a:spcBef>
            </a:pPr>
            <a:r>
              <a:rPr lang="en-US" altLang="ko-KR">
                <a:latin typeface="Helvetica" charset="0"/>
                <a:ea typeface="굴림" charset="0"/>
                <a:cs typeface="굴림" charset="0"/>
              </a:rPr>
              <a:t>We need N 27-bit comparators</a:t>
            </a:r>
          </a:p>
          <a:p>
            <a:pPr lvl="1">
              <a:lnSpc>
                <a:spcPct val="80000"/>
              </a:lnSpc>
              <a:spcBef>
                <a:spcPct val="20000"/>
              </a:spcBef>
            </a:pPr>
            <a:r>
              <a:rPr lang="en-US" altLang="ko-KR">
                <a:latin typeface="Helvetica" charset="0"/>
                <a:ea typeface="굴림" charset="0"/>
                <a:cs typeface="굴림" charset="0"/>
              </a:rPr>
              <a:t>Still have byte select to choose from within block</a:t>
            </a:r>
          </a:p>
          <a:p>
            <a:pPr>
              <a:lnSpc>
                <a:spcPct val="80000"/>
              </a:lnSpc>
              <a:spcBef>
                <a:spcPct val="20000"/>
              </a:spcBef>
            </a:pPr>
            <a:endParaRPr lang="ko-KR" altLang="en-US">
              <a:latin typeface="Helvetica" charset="0"/>
              <a:ea typeface="굴림" charset="0"/>
              <a:cs typeface="굴림" charset="0"/>
            </a:endParaRPr>
          </a:p>
        </p:txBody>
      </p:sp>
      <p:grpSp>
        <p:nvGrpSpPr>
          <p:cNvPr id="2" name="Group 69"/>
          <p:cNvGrpSpPr>
            <a:grpSpLocks/>
          </p:cNvGrpSpPr>
          <p:nvPr/>
        </p:nvGrpSpPr>
        <p:grpSpPr bwMode="auto">
          <a:xfrm>
            <a:off x="5867400" y="3933825"/>
            <a:ext cx="2887663" cy="2127250"/>
            <a:chOff x="3696" y="2496"/>
            <a:chExt cx="1819" cy="1340"/>
          </a:xfrm>
        </p:grpSpPr>
        <p:sp>
          <p:nvSpPr>
            <p:cNvPr id="52282" name="Rectangle 4"/>
            <p:cNvSpPr>
              <a:spLocks noChangeArrowheads="1"/>
            </p:cNvSpPr>
            <p:nvPr/>
          </p:nvSpPr>
          <p:spPr bwMode="auto">
            <a:xfrm>
              <a:off x="3717" y="2700"/>
              <a:ext cx="1760" cy="113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83" name="Line 5"/>
            <p:cNvSpPr>
              <a:spLocks noChangeShapeType="1"/>
            </p:cNvSpPr>
            <p:nvPr/>
          </p:nvSpPr>
          <p:spPr bwMode="auto">
            <a:xfrm>
              <a:off x="3717" y="2884"/>
              <a:ext cx="17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84" name="Line 6"/>
            <p:cNvSpPr>
              <a:spLocks noChangeShapeType="1"/>
            </p:cNvSpPr>
            <p:nvPr/>
          </p:nvSpPr>
          <p:spPr bwMode="auto">
            <a:xfrm>
              <a:off x="3717" y="3076"/>
              <a:ext cx="17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85" name="Line 7"/>
            <p:cNvSpPr>
              <a:spLocks noChangeShapeType="1"/>
            </p:cNvSpPr>
            <p:nvPr/>
          </p:nvSpPr>
          <p:spPr bwMode="auto">
            <a:xfrm>
              <a:off x="3717" y="3268"/>
              <a:ext cx="17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86" name="Line 8"/>
            <p:cNvSpPr>
              <a:spLocks noChangeShapeType="1"/>
            </p:cNvSpPr>
            <p:nvPr/>
          </p:nvSpPr>
          <p:spPr bwMode="auto">
            <a:xfrm>
              <a:off x="3717" y="3460"/>
              <a:ext cx="17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87" name="Rectangle 9"/>
            <p:cNvSpPr>
              <a:spLocks noChangeArrowheads="1"/>
            </p:cNvSpPr>
            <p:nvPr/>
          </p:nvSpPr>
          <p:spPr bwMode="auto">
            <a:xfrm>
              <a:off x="4560" y="3495"/>
              <a:ext cx="17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2400" b="1">
                  <a:solidFill>
                    <a:srgbClr val="000000"/>
                  </a:solidFill>
                  <a:latin typeface="Times New Roman" charset="0"/>
                  <a:ea typeface="굴림" charset="0"/>
                  <a:cs typeface="굴림" charset="0"/>
                </a:rPr>
                <a:t>:</a:t>
              </a:r>
            </a:p>
          </p:txBody>
        </p:sp>
        <p:sp>
          <p:nvSpPr>
            <p:cNvPr id="52288" name="Rectangle 10"/>
            <p:cNvSpPr>
              <a:spLocks noChangeArrowheads="1"/>
            </p:cNvSpPr>
            <p:nvPr/>
          </p:nvSpPr>
          <p:spPr bwMode="auto">
            <a:xfrm>
              <a:off x="3922" y="2496"/>
              <a:ext cx="78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ko-KR" altLang="en-US" sz="1600" b="1">
                  <a:solidFill>
                    <a:srgbClr val="000000"/>
                  </a:solidFill>
                  <a:latin typeface="Times New Roman" charset="0"/>
                  <a:ea typeface="굴림" charset="0"/>
                  <a:cs typeface="굴림" charset="0"/>
                </a:rPr>
                <a:t> </a:t>
              </a:r>
              <a:r>
                <a:rPr lang="en-US" altLang="ko-KR" sz="1600" b="1">
                  <a:solidFill>
                    <a:srgbClr val="000000"/>
                  </a:solidFill>
                  <a:latin typeface="Times New Roman" charset="0"/>
                  <a:ea typeface="굴림" charset="0"/>
                  <a:cs typeface="굴림" charset="0"/>
                </a:rPr>
                <a:t>Cache Data</a:t>
              </a:r>
            </a:p>
          </p:txBody>
        </p:sp>
        <p:sp>
          <p:nvSpPr>
            <p:cNvPr id="52289" name="Rectangle 11"/>
            <p:cNvSpPr>
              <a:spLocks noChangeArrowheads="1"/>
            </p:cNvSpPr>
            <p:nvPr/>
          </p:nvSpPr>
          <p:spPr bwMode="auto">
            <a:xfrm>
              <a:off x="4992" y="2688"/>
              <a:ext cx="45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Byte 0</a:t>
              </a:r>
            </a:p>
          </p:txBody>
        </p:sp>
        <p:sp>
          <p:nvSpPr>
            <p:cNvPr id="52290" name="Line 30"/>
            <p:cNvSpPr>
              <a:spLocks noChangeShapeType="1"/>
            </p:cNvSpPr>
            <p:nvPr/>
          </p:nvSpPr>
          <p:spPr bwMode="auto">
            <a:xfrm>
              <a:off x="5005" y="2700"/>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91" name="Rectangle 31"/>
            <p:cNvSpPr>
              <a:spLocks noChangeArrowheads="1"/>
            </p:cNvSpPr>
            <p:nvPr/>
          </p:nvSpPr>
          <p:spPr bwMode="auto">
            <a:xfrm>
              <a:off x="4512" y="2688"/>
              <a:ext cx="45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Byte 1</a:t>
              </a:r>
            </a:p>
          </p:txBody>
        </p:sp>
        <p:sp>
          <p:nvSpPr>
            <p:cNvPr id="52292" name="Line 32"/>
            <p:cNvSpPr>
              <a:spLocks noChangeShapeType="1"/>
            </p:cNvSpPr>
            <p:nvPr/>
          </p:nvSpPr>
          <p:spPr bwMode="auto">
            <a:xfrm>
              <a:off x="4525" y="2700"/>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93" name="Rectangle 33"/>
            <p:cNvSpPr>
              <a:spLocks noChangeArrowheads="1"/>
            </p:cNvSpPr>
            <p:nvPr/>
          </p:nvSpPr>
          <p:spPr bwMode="auto">
            <a:xfrm>
              <a:off x="3696" y="2688"/>
              <a:ext cx="52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Byte 31</a:t>
              </a:r>
            </a:p>
          </p:txBody>
        </p:sp>
        <p:sp>
          <p:nvSpPr>
            <p:cNvPr id="52294" name="Line 34"/>
            <p:cNvSpPr>
              <a:spLocks noChangeShapeType="1"/>
            </p:cNvSpPr>
            <p:nvPr/>
          </p:nvSpPr>
          <p:spPr bwMode="auto">
            <a:xfrm>
              <a:off x="4189" y="2700"/>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95" name="Rectangle 35"/>
            <p:cNvSpPr>
              <a:spLocks noChangeArrowheads="1"/>
            </p:cNvSpPr>
            <p:nvPr/>
          </p:nvSpPr>
          <p:spPr bwMode="auto">
            <a:xfrm rot="-5400000">
              <a:off x="4275" y="2634"/>
              <a:ext cx="17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2400" b="1">
                  <a:solidFill>
                    <a:srgbClr val="000000"/>
                  </a:solidFill>
                  <a:latin typeface="Times New Roman" charset="0"/>
                  <a:ea typeface="굴림" charset="0"/>
                  <a:cs typeface="굴림" charset="0"/>
                </a:rPr>
                <a:t>:</a:t>
              </a:r>
            </a:p>
          </p:txBody>
        </p:sp>
        <p:sp>
          <p:nvSpPr>
            <p:cNvPr id="52296" name="Rectangle 36"/>
            <p:cNvSpPr>
              <a:spLocks noChangeArrowheads="1"/>
            </p:cNvSpPr>
            <p:nvPr/>
          </p:nvSpPr>
          <p:spPr bwMode="auto">
            <a:xfrm>
              <a:off x="4992" y="2880"/>
              <a:ext cx="52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Byte 32</a:t>
              </a:r>
            </a:p>
          </p:txBody>
        </p:sp>
        <p:sp>
          <p:nvSpPr>
            <p:cNvPr id="52297" name="Line 37"/>
            <p:cNvSpPr>
              <a:spLocks noChangeShapeType="1"/>
            </p:cNvSpPr>
            <p:nvPr/>
          </p:nvSpPr>
          <p:spPr bwMode="auto">
            <a:xfrm>
              <a:off x="5005" y="2892"/>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98" name="Rectangle 38"/>
            <p:cNvSpPr>
              <a:spLocks noChangeArrowheads="1"/>
            </p:cNvSpPr>
            <p:nvPr/>
          </p:nvSpPr>
          <p:spPr bwMode="auto">
            <a:xfrm>
              <a:off x="4512" y="2880"/>
              <a:ext cx="52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Byte 33</a:t>
              </a:r>
            </a:p>
          </p:txBody>
        </p:sp>
        <p:sp>
          <p:nvSpPr>
            <p:cNvPr id="52299" name="Line 39"/>
            <p:cNvSpPr>
              <a:spLocks noChangeShapeType="1"/>
            </p:cNvSpPr>
            <p:nvPr/>
          </p:nvSpPr>
          <p:spPr bwMode="auto">
            <a:xfrm>
              <a:off x="4525" y="2892"/>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300" name="Rectangle 40"/>
            <p:cNvSpPr>
              <a:spLocks noChangeArrowheads="1"/>
            </p:cNvSpPr>
            <p:nvPr/>
          </p:nvSpPr>
          <p:spPr bwMode="auto">
            <a:xfrm>
              <a:off x="3696" y="2880"/>
              <a:ext cx="52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Byte 63</a:t>
              </a:r>
            </a:p>
          </p:txBody>
        </p:sp>
        <p:sp>
          <p:nvSpPr>
            <p:cNvPr id="52301" name="Line 41"/>
            <p:cNvSpPr>
              <a:spLocks noChangeShapeType="1"/>
            </p:cNvSpPr>
            <p:nvPr/>
          </p:nvSpPr>
          <p:spPr bwMode="auto">
            <a:xfrm>
              <a:off x="4189" y="2892"/>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302" name="Rectangle 42"/>
            <p:cNvSpPr>
              <a:spLocks noChangeArrowheads="1"/>
            </p:cNvSpPr>
            <p:nvPr/>
          </p:nvSpPr>
          <p:spPr bwMode="auto">
            <a:xfrm rot="-5400000">
              <a:off x="4275" y="2826"/>
              <a:ext cx="17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2400" b="1">
                  <a:solidFill>
                    <a:srgbClr val="000000"/>
                  </a:solidFill>
                  <a:latin typeface="Times New Roman" charset="0"/>
                  <a:ea typeface="굴림" charset="0"/>
                  <a:cs typeface="굴림" charset="0"/>
                </a:rPr>
                <a:t>:</a:t>
              </a:r>
            </a:p>
          </p:txBody>
        </p:sp>
      </p:grpSp>
      <p:grpSp>
        <p:nvGrpSpPr>
          <p:cNvPr id="3" name="Group 73"/>
          <p:cNvGrpSpPr>
            <a:grpSpLocks/>
          </p:cNvGrpSpPr>
          <p:nvPr/>
        </p:nvGrpSpPr>
        <p:grpSpPr bwMode="auto">
          <a:xfrm>
            <a:off x="2522538" y="3933825"/>
            <a:ext cx="3625850" cy="2127250"/>
            <a:chOff x="1589" y="2496"/>
            <a:chExt cx="2284" cy="1340"/>
          </a:xfrm>
        </p:grpSpPr>
        <p:grpSp>
          <p:nvGrpSpPr>
            <p:cNvPr id="52266" name="Group 70"/>
            <p:cNvGrpSpPr>
              <a:grpSpLocks/>
            </p:cNvGrpSpPr>
            <p:nvPr/>
          </p:nvGrpSpPr>
          <p:grpSpPr bwMode="auto">
            <a:xfrm>
              <a:off x="3264" y="2496"/>
              <a:ext cx="609" cy="1340"/>
              <a:chOff x="3264" y="2496"/>
              <a:chExt cx="609" cy="1340"/>
            </a:xfrm>
          </p:grpSpPr>
          <p:sp>
            <p:nvSpPr>
              <p:cNvPr id="52275" name="Rectangle 23"/>
              <p:cNvSpPr>
                <a:spLocks noChangeArrowheads="1"/>
              </p:cNvSpPr>
              <p:nvPr/>
            </p:nvSpPr>
            <p:spPr bwMode="auto">
              <a:xfrm>
                <a:off x="3525" y="2700"/>
                <a:ext cx="128" cy="113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76" name="Rectangle 24"/>
              <p:cNvSpPr>
                <a:spLocks noChangeArrowheads="1"/>
              </p:cNvSpPr>
              <p:nvPr/>
            </p:nvSpPr>
            <p:spPr bwMode="auto">
              <a:xfrm>
                <a:off x="3264" y="2496"/>
                <a:ext cx="60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Valid Bit</a:t>
                </a:r>
              </a:p>
            </p:txBody>
          </p:sp>
          <p:sp>
            <p:nvSpPr>
              <p:cNvPr id="52277" name="Line 25"/>
              <p:cNvSpPr>
                <a:spLocks noChangeShapeType="1"/>
              </p:cNvSpPr>
              <p:nvPr/>
            </p:nvSpPr>
            <p:spPr bwMode="auto">
              <a:xfrm flipH="1">
                <a:off x="3509" y="2884"/>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78" name="Line 26"/>
              <p:cNvSpPr>
                <a:spLocks noChangeShapeType="1"/>
              </p:cNvSpPr>
              <p:nvPr/>
            </p:nvSpPr>
            <p:spPr bwMode="auto">
              <a:xfrm flipH="1">
                <a:off x="3509" y="3076"/>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79" name="Line 27"/>
              <p:cNvSpPr>
                <a:spLocks noChangeShapeType="1"/>
              </p:cNvSpPr>
              <p:nvPr/>
            </p:nvSpPr>
            <p:spPr bwMode="auto">
              <a:xfrm flipH="1">
                <a:off x="3509" y="3268"/>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80" name="Line 28"/>
              <p:cNvSpPr>
                <a:spLocks noChangeShapeType="1"/>
              </p:cNvSpPr>
              <p:nvPr/>
            </p:nvSpPr>
            <p:spPr bwMode="auto">
              <a:xfrm flipH="1">
                <a:off x="3509" y="3460"/>
                <a:ext cx="1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81" name="Rectangle 29"/>
              <p:cNvSpPr>
                <a:spLocks noChangeArrowheads="1"/>
              </p:cNvSpPr>
              <p:nvPr/>
            </p:nvSpPr>
            <p:spPr bwMode="auto">
              <a:xfrm>
                <a:off x="3504" y="3495"/>
                <a:ext cx="17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2400" b="1">
                    <a:solidFill>
                      <a:srgbClr val="000000"/>
                    </a:solidFill>
                    <a:latin typeface="Times New Roman" charset="0"/>
                    <a:ea typeface="굴림" charset="0"/>
                    <a:cs typeface="굴림" charset="0"/>
                  </a:rPr>
                  <a:t>:</a:t>
                </a:r>
              </a:p>
            </p:txBody>
          </p:sp>
        </p:grpSp>
        <p:grpSp>
          <p:nvGrpSpPr>
            <p:cNvPr id="52267" name="Group 71"/>
            <p:cNvGrpSpPr>
              <a:grpSpLocks/>
            </p:cNvGrpSpPr>
            <p:nvPr/>
          </p:nvGrpSpPr>
          <p:grpSpPr bwMode="auto">
            <a:xfrm>
              <a:off x="1589" y="2496"/>
              <a:ext cx="1888" cy="1340"/>
              <a:chOff x="1589" y="2496"/>
              <a:chExt cx="1888" cy="1340"/>
            </a:xfrm>
          </p:grpSpPr>
          <p:sp>
            <p:nvSpPr>
              <p:cNvPr id="52268" name="Rectangle 16"/>
              <p:cNvSpPr>
                <a:spLocks noChangeArrowheads="1"/>
              </p:cNvSpPr>
              <p:nvPr/>
            </p:nvSpPr>
            <p:spPr bwMode="auto">
              <a:xfrm>
                <a:off x="1605" y="2700"/>
                <a:ext cx="1856" cy="113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69" name="Line 17"/>
              <p:cNvSpPr>
                <a:spLocks noChangeShapeType="1"/>
              </p:cNvSpPr>
              <p:nvPr/>
            </p:nvSpPr>
            <p:spPr bwMode="auto">
              <a:xfrm flipH="1">
                <a:off x="1589" y="2884"/>
                <a:ext cx="18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70" name="Line 18"/>
              <p:cNvSpPr>
                <a:spLocks noChangeShapeType="1"/>
              </p:cNvSpPr>
              <p:nvPr/>
            </p:nvSpPr>
            <p:spPr bwMode="auto">
              <a:xfrm flipH="1">
                <a:off x="1589" y="3076"/>
                <a:ext cx="18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71" name="Line 19"/>
              <p:cNvSpPr>
                <a:spLocks noChangeShapeType="1"/>
              </p:cNvSpPr>
              <p:nvPr/>
            </p:nvSpPr>
            <p:spPr bwMode="auto">
              <a:xfrm flipH="1">
                <a:off x="1589" y="3268"/>
                <a:ext cx="18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72" name="Line 20"/>
              <p:cNvSpPr>
                <a:spLocks noChangeShapeType="1"/>
              </p:cNvSpPr>
              <p:nvPr/>
            </p:nvSpPr>
            <p:spPr bwMode="auto">
              <a:xfrm flipH="1">
                <a:off x="1589" y="3460"/>
                <a:ext cx="18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73" name="Rectangle 21"/>
              <p:cNvSpPr>
                <a:spLocks noChangeArrowheads="1"/>
              </p:cNvSpPr>
              <p:nvPr/>
            </p:nvSpPr>
            <p:spPr bwMode="auto">
              <a:xfrm>
                <a:off x="2352" y="3495"/>
                <a:ext cx="17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2400" b="1">
                    <a:solidFill>
                      <a:srgbClr val="000000"/>
                    </a:solidFill>
                    <a:latin typeface="Times New Roman" charset="0"/>
                    <a:ea typeface="굴림" charset="0"/>
                    <a:cs typeface="굴림" charset="0"/>
                  </a:rPr>
                  <a:t>:</a:t>
                </a:r>
              </a:p>
            </p:txBody>
          </p:sp>
          <p:sp>
            <p:nvSpPr>
              <p:cNvPr id="52274" name="Rectangle 43"/>
              <p:cNvSpPr>
                <a:spLocks noChangeArrowheads="1"/>
              </p:cNvSpPr>
              <p:nvPr/>
            </p:nvSpPr>
            <p:spPr bwMode="auto">
              <a:xfrm>
                <a:off x="2244" y="2496"/>
                <a:ext cx="73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ko-KR" altLang="en-US" sz="1600" b="1">
                    <a:solidFill>
                      <a:srgbClr val="000000"/>
                    </a:solidFill>
                    <a:latin typeface="Times New Roman" charset="0"/>
                    <a:ea typeface="굴림" charset="0"/>
                    <a:cs typeface="굴림" charset="0"/>
                  </a:rPr>
                  <a:t> </a:t>
                </a:r>
                <a:r>
                  <a:rPr lang="en-US" altLang="ko-KR" sz="1600" b="1">
                    <a:solidFill>
                      <a:srgbClr val="000000"/>
                    </a:solidFill>
                    <a:latin typeface="Times New Roman" charset="0"/>
                    <a:ea typeface="굴림" charset="0"/>
                    <a:cs typeface="굴림" charset="0"/>
                  </a:rPr>
                  <a:t>Cache Tag</a:t>
                </a:r>
              </a:p>
            </p:txBody>
          </p:sp>
        </p:grpSp>
      </p:grpSp>
      <p:grpSp>
        <p:nvGrpSpPr>
          <p:cNvPr id="6" name="Group 77"/>
          <p:cNvGrpSpPr>
            <a:grpSpLocks/>
          </p:cNvGrpSpPr>
          <p:nvPr/>
        </p:nvGrpSpPr>
        <p:grpSpPr bwMode="auto">
          <a:xfrm>
            <a:off x="762000" y="2714625"/>
            <a:ext cx="7521575" cy="638175"/>
            <a:chOff x="480" y="1728"/>
            <a:chExt cx="4738" cy="402"/>
          </a:xfrm>
        </p:grpSpPr>
        <p:sp>
          <p:nvSpPr>
            <p:cNvPr id="52259" name="Rectangle 12"/>
            <p:cNvSpPr>
              <a:spLocks noChangeArrowheads="1"/>
            </p:cNvSpPr>
            <p:nvPr/>
          </p:nvSpPr>
          <p:spPr bwMode="auto">
            <a:xfrm>
              <a:off x="501" y="1932"/>
              <a:ext cx="4688"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60" name="Rectangle 13"/>
            <p:cNvSpPr>
              <a:spLocks noChangeArrowheads="1"/>
            </p:cNvSpPr>
            <p:nvPr/>
          </p:nvSpPr>
          <p:spPr bwMode="auto">
            <a:xfrm>
              <a:off x="5040" y="1728"/>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0</a:t>
              </a:r>
            </a:p>
          </p:txBody>
        </p:sp>
        <p:sp>
          <p:nvSpPr>
            <p:cNvPr id="52261" name="Rectangle 14"/>
            <p:cNvSpPr>
              <a:spLocks noChangeArrowheads="1"/>
            </p:cNvSpPr>
            <p:nvPr/>
          </p:nvSpPr>
          <p:spPr bwMode="auto">
            <a:xfrm>
              <a:off x="4128" y="1728"/>
              <a:ext cx="17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4</a:t>
              </a:r>
            </a:p>
          </p:txBody>
        </p:sp>
        <p:sp>
          <p:nvSpPr>
            <p:cNvPr id="52262" name="Rectangle 22"/>
            <p:cNvSpPr>
              <a:spLocks noChangeArrowheads="1"/>
            </p:cNvSpPr>
            <p:nvPr/>
          </p:nvSpPr>
          <p:spPr bwMode="auto">
            <a:xfrm>
              <a:off x="1968" y="1920"/>
              <a:ext cx="144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Cache Tag (27 bits long)</a:t>
              </a:r>
            </a:p>
          </p:txBody>
        </p:sp>
        <p:sp>
          <p:nvSpPr>
            <p:cNvPr id="52263" name="Line 44"/>
            <p:cNvSpPr>
              <a:spLocks noChangeShapeType="1"/>
            </p:cNvSpPr>
            <p:nvPr/>
          </p:nvSpPr>
          <p:spPr bwMode="auto">
            <a:xfrm>
              <a:off x="4285" y="1932"/>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64" name="Rectangle 45"/>
            <p:cNvSpPr>
              <a:spLocks noChangeArrowheads="1"/>
            </p:cNvSpPr>
            <p:nvPr/>
          </p:nvSpPr>
          <p:spPr bwMode="auto">
            <a:xfrm>
              <a:off x="4320" y="1920"/>
              <a:ext cx="71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Byte Select</a:t>
              </a:r>
            </a:p>
          </p:txBody>
        </p:sp>
        <p:sp>
          <p:nvSpPr>
            <p:cNvPr id="52265" name="Rectangle 15"/>
            <p:cNvSpPr>
              <a:spLocks noChangeArrowheads="1"/>
            </p:cNvSpPr>
            <p:nvPr/>
          </p:nvSpPr>
          <p:spPr bwMode="auto">
            <a:xfrm>
              <a:off x="480" y="1728"/>
              <a:ext cx="242"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31</a:t>
              </a:r>
            </a:p>
          </p:txBody>
        </p:sp>
      </p:grpSp>
      <p:grpSp>
        <p:nvGrpSpPr>
          <p:cNvPr id="7" name="Group 75"/>
          <p:cNvGrpSpPr>
            <a:grpSpLocks/>
          </p:cNvGrpSpPr>
          <p:nvPr/>
        </p:nvGrpSpPr>
        <p:grpSpPr bwMode="auto">
          <a:xfrm>
            <a:off x="935038" y="3190875"/>
            <a:ext cx="1612900" cy="2905125"/>
            <a:chOff x="589" y="2028"/>
            <a:chExt cx="1016" cy="1830"/>
          </a:xfrm>
        </p:grpSpPr>
        <p:sp>
          <p:nvSpPr>
            <p:cNvPr id="52238" name="Oval 47"/>
            <p:cNvSpPr>
              <a:spLocks noChangeArrowheads="1"/>
            </p:cNvSpPr>
            <p:nvPr/>
          </p:nvSpPr>
          <p:spPr bwMode="auto">
            <a:xfrm>
              <a:off x="1173" y="2700"/>
              <a:ext cx="176" cy="17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39" name="Rectangle 48"/>
            <p:cNvSpPr>
              <a:spLocks noChangeArrowheads="1"/>
            </p:cNvSpPr>
            <p:nvPr/>
          </p:nvSpPr>
          <p:spPr bwMode="auto">
            <a:xfrm>
              <a:off x="1152" y="2688"/>
              <a:ext cx="18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a:t>
              </a:r>
            </a:p>
          </p:txBody>
        </p:sp>
        <p:sp>
          <p:nvSpPr>
            <p:cNvPr id="52240" name="Line 49"/>
            <p:cNvSpPr>
              <a:spLocks noChangeShapeType="1"/>
            </p:cNvSpPr>
            <p:nvPr/>
          </p:nvSpPr>
          <p:spPr bwMode="auto">
            <a:xfrm flipH="1">
              <a:off x="1349" y="2788"/>
              <a:ext cx="25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41" name="Oval 50"/>
            <p:cNvSpPr>
              <a:spLocks noChangeArrowheads="1"/>
            </p:cNvSpPr>
            <p:nvPr/>
          </p:nvSpPr>
          <p:spPr bwMode="auto">
            <a:xfrm>
              <a:off x="1173" y="3084"/>
              <a:ext cx="176" cy="17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42" name="Rectangle 51"/>
            <p:cNvSpPr>
              <a:spLocks noChangeArrowheads="1"/>
            </p:cNvSpPr>
            <p:nvPr/>
          </p:nvSpPr>
          <p:spPr bwMode="auto">
            <a:xfrm>
              <a:off x="1152" y="3072"/>
              <a:ext cx="18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a:t>
              </a:r>
            </a:p>
          </p:txBody>
        </p:sp>
        <p:sp>
          <p:nvSpPr>
            <p:cNvPr id="52243" name="Line 52"/>
            <p:cNvSpPr>
              <a:spLocks noChangeShapeType="1"/>
            </p:cNvSpPr>
            <p:nvPr/>
          </p:nvSpPr>
          <p:spPr bwMode="auto">
            <a:xfrm flipH="1">
              <a:off x="1349" y="3172"/>
              <a:ext cx="25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44" name="Oval 53"/>
            <p:cNvSpPr>
              <a:spLocks noChangeArrowheads="1"/>
            </p:cNvSpPr>
            <p:nvPr/>
          </p:nvSpPr>
          <p:spPr bwMode="auto">
            <a:xfrm>
              <a:off x="933" y="2892"/>
              <a:ext cx="176" cy="17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45" name="Rectangle 54"/>
            <p:cNvSpPr>
              <a:spLocks noChangeArrowheads="1"/>
            </p:cNvSpPr>
            <p:nvPr/>
          </p:nvSpPr>
          <p:spPr bwMode="auto">
            <a:xfrm>
              <a:off x="912" y="2880"/>
              <a:ext cx="18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a:t>
              </a:r>
            </a:p>
          </p:txBody>
        </p:sp>
        <p:sp>
          <p:nvSpPr>
            <p:cNvPr id="52246" name="Line 55"/>
            <p:cNvSpPr>
              <a:spLocks noChangeShapeType="1"/>
            </p:cNvSpPr>
            <p:nvPr/>
          </p:nvSpPr>
          <p:spPr bwMode="auto">
            <a:xfrm flipH="1">
              <a:off x="1109" y="2980"/>
              <a:ext cx="49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47" name="Oval 56"/>
            <p:cNvSpPr>
              <a:spLocks noChangeArrowheads="1"/>
            </p:cNvSpPr>
            <p:nvPr/>
          </p:nvSpPr>
          <p:spPr bwMode="auto">
            <a:xfrm>
              <a:off x="933" y="3276"/>
              <a:ext cx="176" cy="17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48" name="Line 57"/>
            <p:cNvSpPr>
              <a:spLocks noChangeShapeType="1"/>
            </p:cNvSpPr>
            <p:nvPr/>
          </p:nvSpPr>
          <p:spPr bwMode="auto">
            <a:xfrm flipH="1">
              <a:off x="1109" y="3364"/>
              <a:ext cx="49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49" name="Rectangle 58"/>
            <p:cNvSpPr>
              <a:spLocks noChangeArrowheads="1"/>
            </p:cNvSpPr>
            <p:nvPr/>
          </p:nvSpPr>
          <p:spPr bwMode="auto">
            <a:xfrm>
              <a:off x="912" y="3264"/>
              <a:ext cx="18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a:t>
              </a:r>
            </a:p>
          </p:txBody>
        </p:sp>
        <p:sp>
          <p:nvSpPr>
            <p:cNvPr id="52250" name="Line 59"/>
            <p:cNvSpPr>
              <a:spLocks noChangeShapeType="1"/>
            </p:cNvSpPr>
            <p:nvPr/>
          </p:nvSpPr>
          <p:spPr bwMode="auto">
            <a:xfrm>
              <a:off x="589" y="2028"/>
              <a:ext cx="0" cy="17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51" name="Line 60"/>
            <p:cNvSpPr>
              <a:spLocks noChangeShapeType="1"/>
            </p:cNvSpPr>
            <p:nvPr/>
          </p:nvSpPr>
          <p:spPr bwMode="auto">
            <a:xfrm>
              <a:off x="597" y="3364"/>
              <a:ext cx="32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52" name="Line 61"/>
            <p:cNvSpPr>
              <a:spLocks noChangeShapeType="1"/>
            </p:cNvSpPr>
            <p:nvPr/>
          </p:nvSpPr>
          <p:spPr bwMode="auto">
            <a:xfrm>
              <a:off x="597" y="2980"/>
              <a:ext cx="32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53" name="Line 62"/>
            <p:cNvSpPr>
              <a:spLocks noChangeShapeType="1"/>
            </p:cNvSpPr>
            <p:nvPr/>
          </p:nvSpPr>
          <p:spPr bwMode="auto">
            <a:xfrm>
              <a:off x="597" y="3172"/>
              <a:ext cx="56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54" name="Line 63"/>
            <p:cNvSpPr>
              <a:spLocks noChangeShapeType="1"/>
            </p:cNvSpPr>
            <p:nvPr/>
          </p:nvSpPr>
          <p:spPr bwMode="auto">
            <a:xfrm>
              <a:off x="597" y="2788"/>
              <a:ext cx="56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55" name="Oval 64"/>
            <p:cNvSpPr>
              <a:spLocks noChangeArrowheads="1"/>
            </p:cNvSpPr>
            <p:nvPr/>
          </p:nvSpPr>
          <p:spPr bwMode="auto">
            <a:xfrm>
              <a:off x="933" y="3660"/>
              <a:ext cx="176" cy="17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56" name="Line 65"/>
            <p:cNvSpPr>
              <a:spLocks noChangeShapeType="1"/>
            </p:cNvSpPr>
            <p:nvPr/>
          </p:nvSpPr>
          <p:spPr bwMode="auto">
            <a:xfrm flipH="1">
              <a:off x="1109" y="3748"/>
              <a:ext cx="49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257" name="Rectangle 66"/>
            <p:cNvSpPr>
              <a:spLocks noChangeArrowheads="1"/>
            </p:cNvSpPr>
            <p:nvPr/>
          </p:nvSpPr>
          <p:spPr bwMode="auto">
            <a:xfrm>
              <a:off x="912" y="3648"/>
              <a:ext cx="187"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a:t>
              </a:r>
            </a:p>
          </p:txBody>
        </p:sp>
        <p:sp>
          <p:nvSpPr>
            <p:cNvPr id="52258" name="Line 67"/>
            <p:cNvSpPr>
              <a:spLocks noChangeShapeType="1"/>
            </p:cNvSpPr>
            <p:nvPr/>
          </p:nvSpPr>
          <p:spPr bwMode="auto">
            <a:xfrm>
              <a:off x="597" y="3748"/>
              <a:ext cx="32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grpSp>
        <p:nvGrpSpPr>
          <p:cNvPr id="8" name="Group 79"/>
          <p:cNvGrpSpPr>
            <a:grpSpLocks/>
          </p:cNvGrpSpPr>
          <p:nvPr/>
        </p:nvGrpSpPr>
        <p:grpSpPr bwMode="auto">
          <a:xfrm>
            <a:off x="7010400" y="3324225"/>
            <a:ext cx="942975" cy="908050"/>
            <a:chOff x="4416" y="2112"/>
            <a:chExt cx="594" cy="572"/>
          </a:xfrm>
        </p:grpSpPr>
        <p:sp>
          <p:nvSpPr>
            <p:cNvPr id="52236" name="Rectangle 46"/>
            <p:cNvSpPr>
              <a:spLocks noChangeArrowheads="1"/>
            </p:cNvSpPr>
            <p:nvPr/>
          </p:nvSpPr>
          <p:spPr bwMode="auto">
            <a:xfrm>
              <a:off x="4416" y="2112"/>
              <a:ext cx="59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a:solidFill>
                    <a:srgbClr val="000000"/>
                  </a:solidFill>
                  <a:latin typeface="Times New Roman" charset="0"/>
                  <a:ea typeface="굴림" charset="0"/>
                  <a:cs typeface="굴림" charset="0"/>
                </a:rPr>
                <a:t>Ex: 0x01</a:t>
              </a:r>
            </a:p>
          </p:txBody>
        </p:sp>
        <p:sp>
          <p:nvSpPr>
            <p:cNvPr id="52237" name="Line 68"/>
            <p:cNvSpPr>
              <a:spLocks noChangeShapeType="1"/>
            </p:cNvSpPr>
            <p:nvPr/>
          </p:nvSpPr>
          <p:spPr bwMode="auto">
            <a:xfrm>
              <a:off x="4765" y="2316"/>
              <a:ext cx="0" cy="3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spTree>
    <p:extLst>
      <p:ext uri="{BB962C8B-B14F-4D97-AF65-F5344CB8AC3E}">
        <p14:creationId xmlns:p14="http://schemas.microsoft.com/office/powerpoint/2010/main" val="16945667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36259">
                                            <p:txEl>
                                              <p:pRg st="0" end="0"/>
                                            </p:txEl>
                                          </p:spTgt>
                                        </p:tgtEl>
                                        <p:attrNameLst>
                                          <p:attrName>style.visibility</p:attrName>
                                        </p:attrNameLst>
                                      </p:cBhvr>
                                      <p:to>
                                        <p:strVal val="visible"/>
                                      </p:to>
                                    </p:set>
                                    <p:anim calcmode="lin" valueType="num">
                                      <p:cBhvr additive="base">
                                        <p:cTn id="7" dur="500" fill="hold"/>
                                        <p:tgtEl>
                                          <p:spTgt spid="7362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362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36259">
                                            <p:txEl>
                                              <p:pRg st="1" end="1"/>
                                            </p:txEl>
                                          </p:spTgt>
                                        </p:tgtEl>
                                        <p:attrNameLst>
                                          <p:attrName>style.visibility</p:attrName>
                                        </p:attrNameLst>
                                      </p:cBhvr>
                                      <p:to>
                                        <p:strVal val="visible"/>
                                      </p:to>
                                    </p:set>
                                    <p:anim calcmode="lin" valueType="num">
                                      <p:cBhvr additive="base">
                                        <p:cTn id="11" dur="500" fill="hold"/>
                                        <p:tgtEl>
                                          <p:spTgt spid="73625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3625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36259">
                                            <p:txEl>
                                              <p:pRg st="2" end="2"/>
                                            </p:txEl>
                                          </p:spTgt>
                                        </p:tgtEl>
                                        <p:attrNameLst>
                                          <p:attrName>style.visibility</p:attrName>
                                        </p:attrNameLst>
                                      </p:cBhvr>
                                      <p:to>
                                        <p:strVal val="visible"/>
                                      </p:to>
                                    </p:set>
                                    <p:anim calcmode="lin" valueType="num">
                                      <p:cBhvr additive="base">
                                        <p:cTn id="21" dur="500" fill="hold"/>
                                        <p:tgtEl>
                                          <p:spTgt spid="736259">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362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36259">
                                            <p:txEl>
                                              <p:pRg st="3" end="3"/>
                                            </p:txEl>
                                          </p:spTgt>
                                        </p:tgtEl>
                                        <p:attrNameLst>
                                          <p:attrName>style.visibility</p:attrName>
                                        </p:attrNameLst>
                                      </p:cBhvr>
                                      <p:to>
                                        <p:strVal val="visible"/>
                                      </p:to>
                                    </p:set>
                                    <p:anim calcmode="lin" valueType="num">
                                      <p:cBhvr additive="base">
                                        <p:cTn id="27" dur="500" fill="hold"/>
                                        <p:tgtEl>
                                          <p:spTgt spid="736259">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36259">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2" presetClass="entr" presetSubtype="8"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0-#ppt_w/2"/>
                                          </p:val>
                                        </p:tav>
                                        <p:tav tm="100000">
                                          <p:val>
                                            <p:strVal val="#ppt_x"/>
                                          </p:val>
                                        </p:tav>
                                      </p:tavLst>
                                    </p:anim>
                                    <p:anim calcmode="lin" valueType="num">
                                      <p:cBhvr additive="base">
                                        <p:cTn id="3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736259">
                                            <p:txEl>
                                              <p:pRg st="4" end="4"/>
                                            </p:txEl>
                                          </p:spTgt>
                                        </p:tgtEl>
                                        <p:attrNameLst>
                                          <p:attrName>style.visibility</p:attrName>
                                        </p:attrNameLst>
                                      </p:cBhvr>
                                      <p:to>
                                        <p:strVal val="visible"/>
                                      </p:to>
                                    </p:set>
                                    <p:anim calcmode="lin" valueType="num">
                                      <p:cBhvr additive="base">
                                        <p:cTn id="42" dur="500" fill="hold"/>
                                        <p:tgtEl>
                                          <p:spTgt spid="736259">
                                            <p:txEl>
                                              <p:pRg st="4" end="4"/>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736259">
                                            <p:txEl>
                                              <p:pRg st="4" end="4"/>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736337"/>
                                        </p:tgtEl>
                                        <p:attrNameLst>
                                          <p:attrName>style.visibility</p:attrName>
                                        </p:attrNameLst>
                                      </p:cBhvr>
                                      <p:to>
                                        <p:strVal val="visible"/>
                                      </p:to>
                                    </p:set>
                                    <p:animEffect transition="in" filter="wipe(right)">
                                      <p:cBhvr>
                                        <p:cTn id="47" dur="500"/>
                                        <p:tgtEl>
                                          <p:spTgt spid="736337"/>
                                        </p:tgtEl>
                                      </p:cBhvr>
                                    </p:animEffect>
                                  </p:childTnLst>
                                </p:cTn>
                              </p:par>
                            </p:childTnLst>
                          </p:cTn>
                        </p:par>
                        <p:par>
                          <p:cTn id="48" fill="hold" nodeType="afterGroup">
                            <p:stCondLst>
                              <p:cond delay="1000"/>
                            </p:stCondLst>
                            <p:childTnLst>
                              <p:par>
                                <p:cTn id="49" presetID="22" presetClass="entr" presetSubtype="4"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childTnLst>
                          </p:cTn>
                        </p:par>
                        <p:par>
                          <p:cTn id="52" fill="hold" nodeType="afterGroup">
                            <p:stCondLst>
                              <p:cond delay="1500"/>
                            </p:stCondLst>
                            <p:childTnLst>
                              <p:par>
                                <p:cTn id="53" presetID="1" presetClass="entr" presetSubtype="0" fill="hold" grpId="0" nodeType="afterEffect">
                                  <p:stCondLst>
                                    <p:cond delay="0"/>
                                  </p:stCondLst>
                                  <p:childTnLst>
                                    <p:set>
                                      <p:cBhvr>
                                        <p:cTn id="54" dur="1" fill="hold">
                                          <p:stCondLst>
                                            <p:cond delay="0"/>
                                          </p:stCondLst>
                                        </p:cTn>
                                        <p:tgtEl>
                                          <p:spTgt spid="73633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736259">
                                            <p:txEl>
                                              <p:pRg st="5" end="5"/>
                                            </p:txEl>
                                          </p:spTgt>
                                        </p:tgtEl>
                                        <p:attrNameLst>
                                          <p:attrName>style.visibility</p:attrName>
                                        </p:attrNameLst>
                                      </p:cBhvr>
                                      <p:to>
                                        <p:strVal val="visible"/>
                                      </p:to>
                                    </p:set>
                                    <p:anim calcmode="lin" valueType="num">
                                      <p:cBhvr additive="base">
                                        <p:cTn id="59" dur="500" fill="hold"/>
                                        <p:tgtEl>
                                          <p:spTgt spid="736259">
                                            <p:txEl>
                                              <p:pRg st="5" end="5"/>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736259">
                                            <p:txEl>
                                              <p:pRg st="5" end="5"/>
                                            </p:txEl>
                                          </p:spTgt>
                                        </p:tgtEl>
                                        <p:attrNameLst>
                                          <p:attrName>ppt_y</p:attrName>
                                        </p:attrNameLst>
                                      </p:cBhvr>
                                      <p:tavLst>
                                        <p:tav tm="0">
                                          <p:val>
                                            <p:strVal val="#ppt_y"/>
                                          </p:val>
                                        </p:tav>
                                        <p:tav tm="100000">
                                          <p:val>
                                            <p:strVal val="#ppt_y"/>
                                          </p:val>
                                        </p:tav>
                                      </p:tavLst>
                                    </p:anim>
                                  </p:childTnLst>
                                </p:cTn>
                              </p:par>
                              <p:par>
                                <p:cTn id="61" presetID="1" presetClass="entr" presetSubtype="0" fill="hold" grpId="0" nodeType="withEffect">
                                  <p:stCondLst>
                                    <p:cond delay="0"/>
                                  </p:stCondLst>
                                  <p:childTnLst>
                                    <p:set>
                                      <p:cBhvr>
                                        <p:cTn id="62" dur="1" fill="hold">
                                          <p:stCondLst>
                                            <p:cond delay="0"/>
                                          </p:stCondLst>
                                        </p:cTn>
                                        <p:tgtEl>
                                          <p:spTgt spid="736334"/>
                                        </p:tgtEl>
                                        <p:attrNameLst>
                                          <p:attrName>style.visibility</p:attrName>
                                        </p:attrNameLst>
                                      </p:cBhvr>
                                      <p:to>
                                        <p:strVal val="visible"/>
                                      </p:to>
                                    </p:set>
                                  </p:childTnLst>
                                </p:cTn>
                              </p:par>
                            </p:childTnLst>
                          </p:cTn>
                        </p:par>
                        <p:par>
                          <p:cTn id="63" fill="hold" nodeType="afterGroup">
                            <p:stCondLst>
                              <p:cond delay="500"/>
                            </p:stCondLst>
                            <p:childTnLst>
                              <p:par>
                                <p:cTn id="64" presetID="22" presetClass="entr" presetSubtype="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up)">
                                      <p:cBhvr>
                                        <p:cTn id="66" dur="500"/>
                                        <p:tgtEl>
                                          <p:spTgt spid="8"/>
                                        </p:tgtEl>
                                      </p:cBhvr>
                                    </p:animEffect>
                                  </p:childTnLst>
                                </p:cTn>
                              </p:par>
                            </p:childTnLst>
                          </p:cTn>
                        </p:par>
                        <p:par>
                          <p:cTn id="67" fill="hold" nodeType="afterGroup">
                            <p:stCondLst>
                              <p:cond delay="1000"/>
                            </p:stCondLst>
                            <p:childTnLst>
                              <p:par>
                                <p:cTn id="68" presetID="1" presetClass="entr" presetSubtype="0" fill="hold" grpId="0" nodeType="afterEffect">
                                  <p:stCondLst>
                                    <p:cond delay="0"/>
                                  </p:stCondLst>
                                  <p:childTnLst>
                                    <p:set>
                                      <p:cBhvr>
                                        <p:cTn id="69" dur="1" fill="hold">
                                          <p:stCondLst>
                                            <p:cond delay="0"/>
                                          </p:stCondLst>
                                        </p:cTn>
                                        <p:tgtEl>
                                          <p:spTgt spid="736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337" grpId="0" animBg="1"/>
      <p:bldP spid="736336" grpId="0" animBg="1"/>
      <p:bldP spid="736334" grpId="0" animBg="1"/>
      <p:bldP spid="736332" grpId="0" animBg="1"/>
      <p:bldP spid="73625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3426" name="Rectangle 2"/>
          <p:cNvSpPr>
            <a:spLocks noGrp="1" noChangeArrowheads="1"/>
          </p:cNvSpPr>
          <p:nvPr>
            <p:ph type="body" idx="1"/>
          </p:nvPr>
        </p:nvSpPr>
        <p:spPr>
          <a:xfrm>
            <a:off x="381000" y="762000"/>
            <a:ext cx="8534400" cy="379413"/>
          </a:xfrm>
          <a:noFill/>
        </p:spPr>
        <p:txBody>
          <a:bodyPr lIns="63500" tIns="25400" rIns="63500" bIns="25400">
            <a:spAutoFit/>
          </a:bodyPr>
          <a:lstStyle/>
          <a:p>
            <a:pPr marL="203200" indent="-203200"/>
            <a:r>
              <a:rPr lang="en-US" altLang="ko-KR">
                <a:latin typeface="Helvetica" charset="0"/>
                <a:ea typeface="굴림" charset="0"/>
                <a:cs typeface="굴림" charset="0"/>
              </a:rPr>
              <a:t>Example: Block 12 placed in 8 block cache</a:t>
            </a:r>
          </a:p>
        </p:txBody>
      </p:sp>
      <p:grpSp>
        <p:nvGrpSpPr>
          <p:cNvPr id="2" name="Group 89"/>
          <p:cNvGrpSpPr>
            <a:grpSpLocks/>
          </p:cNvGrpSpPr>
          <p:nvPr/>
        </p:nvGrpSpPr>
        <p:grpSpPr bwMode="auto">
          <a:xfrm>
            <a:off x="388938" y="3429000"/>
            <a:ext cx="2382837" cy="2427288"/>
            <a:chOff x="245" y="2160"/>
            <a:chExt cx="1501" cy="1529"/>
          </a:xfrm>
        </p:grpSpPr>
        <p:grpSp>
          <p:nvGrpSpPr>
            <p:cNvPr id="54360" name="Group 83"/>
            <p:cNvGrpSpPr>
              <a:grpSpLocks/>
            </p:cNvGrpSpPr>
            <p:nvPr/>
          </p:nvGrpSpPr>
          <p:grpSpPr bwMode="auto">
            <a:xfrm>
              <a:off x="245" y="2880"/>
              <a:ext cx="1291" cy="809"/>
              <a:chOff x="240" y="2832"/>
              <a:chExt cx="1291" cy="809"/>
            </a:xfrm>
          </p:grpSpPr>
          <p:sp>
            <p:nvSpPr>
              <p:cNvPr id="54362" name="Text Box 14"/>
              <p:cNvSpPr txBox="1">
                <a:spLocks noChangeArrowheads="1"/>
              </p:cNvSpPr>
              <p:nvPr/>
            </p:nvSpPr>
            <p:spPr bwMode="auto">
              <a:xfrm>
                <a:off x="702" y="2832"/>
                <a:ext cx="82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0 1 2 3 4 5 6 7</a:t>
                </a:r>
                <a:endParaRPr lang="en-US" altLang="ko-KR" sz="1800">
                  <a:solidFill>
                    <a:srgbClr val="000000"/>
                  </a:solidFill>
                  <a:latin typeface="Arial" charset="0"/>
                  <a:ea typeface="굴림" charset="0"/>
                  <a:cs typeface="굴림" charset="0"/>
                </a:endParaRPr>
              </a:p>
            </p:txBody>
          </p:sp>
          <p:grpSp>
            <p:nvGrpSpPr>
              <p:cNvPr id="54363" name="Group 15"/>
              <p:cNvGrpSpPr>
                <a:grpSpLocks/>
              </p:cNvGrpSpPr>
              <p:nvPr/>
            </p:nvGrpSpPr>
            <p:grpSpPr bwMode="auto">
              <a:xfrm>
                <a:off x="715" y="3017"/>
                <a:ext cx="768" cy="624"/>
                <a:chOff x="2653" y="2441"/>
                <a:chExt cx="768" cy="624"/>
              </a:xfrm>
            </p:grpSpPr>
            <p:sp>
              <p:nvSpPr>
                <p:cNvPr id="743440" name="Rectangle 16"/>
                <p:cNvSpPr>
                  <a:spLocks noChangeArrowheads="1"/>
                </p:cNvSpPr>
                <p:nvPr/>
              </p:nvSpPr>
              <p:spPr bwMode="auto">
                <a:xfrm>
                  <a:off x="2653" y="2441"/>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41" name="Rectangle 17"/>
                <p:cNvSpPr>
                  <a:spLocks noChangeArrowheads="1"/>
                </p:cNvSpPr>
                <p:nvPr/>
              </p:nvSpPr>
              <p:spPr bwMode="auto">
                <a:xfrm>
                  <a:off x="2749" y="2441"/>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42" name="Rectangle 18"/>
                <p:cNvSpPr>
                  <a:spLocks noChangeArrowheads="1"/>
                </p:cNvSpPr>
                <p:nvPr/>
              </p:nvSpPr>
              <p:spPr bwMode="auto">
                <a:xfrm>
                  <a:off x="2845" y="2441"/>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43" name="Rectangle 19"/>
                <p:cNvSpPr>
                  <a:spLocks noChangeArrowheads="1"/>
                </p:cNvSpPr>
                <p:nvPr/>
              </p:nvSpPr>
              <p:spPr bwMode="auto">
                <a:xfrm>
                  <a:off x="2941" y="2441"/>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44" name="Rectangle 20"/>
                <p:cNvSpPr>
                  <a:spLocks noChangeArrowheads="1"/>
                </p:cNvSpPr>
                <p:nvPr/>
              </p:nvSpPr>
              <p:spPr bwMode="auto">
                <a:xfrm>
                  <a:off x="3037" y="2441"/>
                  <a:ext cx="96" cy="624"/>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45" name="Rectangle 21"/>
                <p:cNvSpPr>
                  <a:spLocks noChangeArrowheads="1"/>
                </p:cNvSpPr>
                <p:nvPr/>
              </p:nvSpPr>
              <p:spPr bwMode="auto">
                <a:xfrm>
                  <a:off x="3133" y="2441"/>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46" name="Rectangle 22"/>
                <p:cNvSpPr>
                  <a:spLocks noChangeArrowheads="1"/>
                </p:cNvSpPr>
                <p:nvPr/>
              </p:nvSpPr>
              <p:spPr bwMode="auto">
                <a:xfrm>
                  <a:off x="3229" y="2441"/>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47" name="Rectangle 23"/>
                <p:cNvSpPr>
                  <a:spLocks noChangeArrowheads="1"/>
                </p:cNvSpPr>
                <p:nvPr/>
              </p:nvSpPr>
              <p:spPr bwMode="auto">
                <a:xfrm>
                  <a:off x="3325" y="2441"/>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grpSp>
          <p:sp>
            <p:nvSpPr>
              <p:cNvPr id="54364" name="Text Box 24"/>
              <p:cNvSpPr txBox="1">
                <a:spLocks noChangeArrowheads="1"/>
              </p:cNvSpPr>
              <p:nvPr/>
            </p:nvSpPr>
            <p:spPr bwMode="auto">
              <a:xfrm>
                <a:off x="240" y="2832"/>
                <a:ext cx="42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Block</a:t>
                </a:r>
              </a:p>
              <a:p>
                <a:pPr algn="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no.</a:t>
                </a:r>
              </a:p>
            </p:txBody>
          </p:sp>
        </p:grpSp>
        <p:sp>
          <p:nvSpPr>
            <p:cNvPr id="54361" name="Text Box 25"/>
            <p:cNvSpPr txBox="1">
              <a:spLocks noChangeArrowheads="1"/>
            </p:cNvSpPr>
            <p:nvPr/>
          </p:nvSpPr>
          <p:spPr bwMode="auto">
            <a:xfrm>
              <a:off x="432" y="2160"/>
              <a:ext cx="1314"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1800">
                  <a:solidFill>
                    <a:srgbClr val="FC0128"/>
                  </a:solidFill>
                  <a:latin typeface="Arial" charset="0"/>
                  <a:ea typeface="굴림" charset="0"/>
                  <a:cs typeface="굴림" charset="0"/>
                </a:rPr>
                <a:t>Direct mapped:</a:t>
              </a:r>
            </a:p>
            <a:p>
              <a:pPr defTabSz="914400" eaLnBrk="1" fontAlgn="base" hangingPunct="1">
                <a:spcBef>
                  <a:spcPct val="0"/>
                </a:spcBef>
                <a:spcAft>
                  <a:spcPct val="0"/>
                </a:spcAft>
              </a:pPr>
              <a:r>
                <a:rPr lang="en-US" altLang="ko-KR" sz="1600">
                  <a:solidFill>
                    <a:srgbClr val="000000"/>
                  </a:solidFill>
                  <a:latin typeface="Arial" charset="0"/>
                  <a:ea typeface="굴림" charset="0"/>
                  <a:cs typeface="굴림" charset="0"/>
                </a:rPr>
                <a:t>block 12 (01100) can go only into block 4 (12 mod 8)</a:t>
              </a:r>
            </a:p>
          </p:txBody>
        </p:sp>
      </p:grpSp>
      <p:grpSp>
        <p:nvGrpSpPr>
          <p:cNvPr id="5" name="Group 88"/>
          <p:cNvGrpSpPr>
            <a:grpSpLocks/>
          </p:cNvGrpSpPr>
          <p:nvPr/>
        </p:nvGrpSpPr>
        <p:grpSpPr bwMode="auto">
          <a:xfrm>
            <a:off x="2971800" y="3429000"/>
            <a:ext cx="2543175" cy="3032125"/>
            <a:chOff x="1872" y="2160"/>
            <a:chExt cx="1602" cy="1910"/>
          </a:xfrm>
        </p:grpSpPr>
        <p:sp>
          <p:nvSpPr>
            <p:cNvPr id="54344" name="Text Box 37"/>
            <p:cNvSpPr txBox="1">
              <a:spLocks noChangeArrowheads="1"/>
            </p:cNvSpPr>
            <p:nvPr/>
          </p:nvSpPr>
          <p:spPr bwMode="auto">
            <a:xfrm>
              <a:off x="2208" y="2160"/>
              <a:ext cx="1266"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1800">
                  <a:solidFill>
                    <a:srgbClr val="FC0128"/>
                  </a:solidFill>
                  <a:latin typeface="Arial" charset="0"/>
                  <a:ea typeface="굴림" charset="0"/>
                  <a:cs typeface="굴림" charset="0"/>
                </a:rPr>
                <a:t>Set associative:</a:t>
              </a:r>
            </a:p>
            <a:p>
              <a:pPr defTabSz="914400" eaLnBrk="1" fontAlgn="base" hangingPunct="1">
                <a:spcBef>
                  <a:spcPct val="0"/>
                </a:spcBef>
                <a:spcAft>
                  <a:spcPct val="0"/>
                </a:spcAft>
              </a:pPr>
              <a:r>
                <a:rPr lang="en-US" altLang="ko-KR" sz="1600">
                  <a:solidFill>
                    <a:srgbClr val="000000"/>
                  </a:solidFill>
                  <a:latin typeface="Arial" charset="0"/>
                  <a:ea typeface="굴림" charset="0"/>
                  <a:cs typeface="굴림" charset="0"/>
                </a:rPr>
                <a:t>block 12 can go anywhere in set 0 (12 mod 4)</a:t>
              </a:r>
            </a:p>
          </p:txBody>
        </p:sp>
        <p:grpSp>
          <p:nvGrpSpPr>
            <p:cNvPr id="54345" name="Group 84"/>
            <p:cNvGrpSpPr>
              <a:grpSpLocks/>
            </p:cNvGrpSpPr>
            <p:nvPr/>
          </p:nvGrpSpPr>
          <p:grpSpPr bwMode="auto">
            <a:xfrm>
              <a:off x="1872" y="2880"/>
              <a:ext cx="1291" cy="1190"/>
              <a:chOff x="1824" y="2832"/>
              <a:chExt cx="1291" cy="1190"/>
            </a:xfrm>
          </p:grpSpPr>
          <p:sp>
            <p:nvSpPr>
              <p:cNvPr id="54346" name="Text Box 27"/>
              <p:cNvSpPr txBox="1">
                <a:spLocks noChangeArrowheads="1"/>
              </p:cNvSpPr>
              <p:nvPr/>
            </p:nvSpPr>
            <p:spPr bwMode="auto">
              <a:xfrm>
                <a:off x="2286" y="2832"/>
                <a:ext cx="82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0 1 2 3 4 5 6 7</a:t>
                </a:r>
                <a:endParaRPr lang="en-US" altLang="ko-KR" sz="1800">
                  <a:solidFill>
                    <a:srgbClr val="000000"/>
                  </a:solidFill>
                  <a:latin typeface="Arial" charset="0"/>
                  <a:ea typeface="굴림" charset="0"/>
                  <a:cs typeface="굴림" charset="0"/>
                </a:endParaRPr>
              </a:p>
            </p:txBody>
          </p:sp>
          <p:sp>
            <p:nvSpPr>
              <p:cNvPr id="743452" name="Rectangle 28"/>
              <p:cNvSpPr>
                <a:spLocks noChangeArrowheads="1"/>
              </p:cNvSpPr>
              <p:nvPr/>
            </p:nvSpPr>
            <p:spPr bwMode="auto">
              <a:xfrm>
                <a:off x="2299" y="3017"/>
                <a:ext cx="96" cy="624"/>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53" name="Rectangle 29"/>
              <p:cNvSpPr>
                <a:spLocks noChangeArrowheads="1"/>
              </p:cNvSpPr>
              <p:nvPr/>
            </p:nvSpPr>
            <p:spPr bwMode="auto">
              <a:xfrm>
                <a:off x="2395" y="3017"/>
                <a:ext cx="96" cy="624"/>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54" name="Rectangle 30"/>
              <p:cNvSpPr>
                <a:spLocks noChangeArrowheads="1"/>
              </p:cNvSpPr>
              <p:nvPr/>
            </p:nvSpPr>
            <p:spPr bwMode="auto">
              <a:xfrm>
                <a:off x="2491" y="3017"/>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55" name="Rectangle 31"/>
              <p:cNvSpPr>
                <a:spLocks noChangeArrowheads="1"/>
              </p:cNvSpPr>
              <p:nvPr/>
            </p:nvSpPr>
            <p:spPr bwMode="auto">
              <a:xfrm>
                <a:off x="2587" y="3017"/>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56" name="Rectangle 32"/>
              <p:cNvSpPr>
                <a:spLocks noChangeArrowheads="1"/>
              </p:cNvSpPr>
              <p:nvPr/>
            </p:nvSpPr>
            <p:spPr bwMode="auto">
              <a:xfrm>
                <a:off x="2683" y="3017"/>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57" name="Rectangle 33"/>
              <p:cNvSpPr>
                <a:spLocks noChangeArrowheads="1"/>
              </p:cNvSpPr>
              <p:nvPr/>
            </p:nvSpPr>
            <p:spPr bwMode="auto">
              <a:xfrm>
                <a:off x="2779" y="3017"/>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58" name="Rectangle 34"/>
              <p:cNvSpPr>
                <a:spLocks noChangeArrowheads="1"/>
              </p:cNvSpPr>
              <p:nvPr/>
            </p:nvSpPr>
            <p:spPr bwMode="auto">
              <a:xfrm>
                <a:off x="2875" y="3017"/>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59" name="Rectangle 35"/>
              <p:cNvSpPr>
                <a:spLocks noChangeArrowheads="1"/>
              </p:cNvSpPr>
              <p:nvPr/>
            </p:nvSpPr>
            <p:spPr bwMode="auto">
              <a:xfrm>
                <a:off x="2971" y="3017"/>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54355" name="Text Box 36"/>
              <p:cNvSpPr txBox="1">
                <a:spLocks noChangeArrowheads="1"/>
              </p:cNvSpPr>
              <p:nvPr/>
            </p:nvSpPr>
            <p:spPr bwMode="auto">
              <a:xfrm>
                <a:off x="1824" y="2842"/>
                <a:ext cx="42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Block</a:t>
                </a:r>
              </a:p>
              <a:p>
                <a:pPr algn="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no.</a:t>
                </a:r>
              </a:p>
            </p:txBody>
          </p:sp>
          <p:sp>
            <p:nvSpPr>
              <p:cNvPr id="54356" name="Text Box 38"/>
              <p:cNvSpPr txBox="1">
                <a:spLocks noChangeArrowheads="1"/>
              </p:cNvSpPr>
              <p:nvPr/>
            </p:nvSpPr>
            <p:spPr bwMode="auto">
              <a:xfrm>
                <a:off x="2235" y="3696"/>
                <a:ext cx="29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Set</a:t>
                </a:r>
              </a:p>
              <a:p>
                <a:pP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0</a:t>
                </a:r>
                <a:endParaRPr lang="en-US" altLang="ko-KR" sz="1800">
                  <a:solidFill>
                    <a:srgbClr val="000000"/>
                  </a:solidFill>
                  <a:latin typeface="Arial" charset="0"/>
                  <a:ea typeface="굴림" charset="0"/>
                  <a:cs typeface="굴림" charset="0"/>
                </a:endParaRPr>
              </a:p>
            </p:txBody>
          </p:sp>
          <p:sp>
            <p:nvSpPr>
              <p:cNvPr id="54357" name="Text Box 39"/>
              <p:cNvSpPr txBox="1">
                <a:spLocks noChangeArrowheads="1"/>
              </p:cNvSpPr>
              <p:nvPr/>
            </p:nvSpPr>
            <p:spPr bwMode="auto">
              <a:xfrm>
                <a:off x="2427" y="3696"/>
                <a:ext cx="29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Set</a:t>
                </a:r>
              </a:p>
              <a:p>
                <a:pP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1</a:t>
                </a:r>
                <a:endParaRPr lang="en-US" altLang="ko-KR" sz="1800">
                  <a:solidFill>
                    <a:srgbClr val="000000"/>
                  </a:solidFill>
                  <a:latin typeface="Arial" charset="0"/>
                  <a:ea typeface="굴림" charset="0"/>
                  <a:cs typeface="굴림" charset="0"/>
                </a:endParaRPr>
              </a:p>
            </p:txBody>
          </p:sp>
          <p:sp>
            <p:nvSpPr>
              <p:cNvPr id="54358" name="Text Box 40"/>
              <p:cNvSpPr txBox="1">
                <a:spLocks noChangeArrowheads="1"/>
              </p:cNvSpPr>
              <p:nvPr/>
            </p:nvSpPr>
            <p:spPr bwMode="auto">
              <a:xfrm>
                <a:off x="2619" y="3696"/>
                <a:ext cx="29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Set</a:t>
                </a:r>
              </a:p>
              <a:p>
                <a:pP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2</a:t>
                </a:r>
                <a:endParaRPr lang="en-US" altLang="ko-KR" sz="1800">
                  <a:solidFill>
                    <a:srgbClr val="000000"/>
                  </a:solidFill>
                  <a:latin typeface="Arial" charset="0"/>
                  <a:ea typeface="굴림" charset="0"/>
                  <a:cs typeface="굴림" charset="0"/>
                </a:endParaRPr>
              </a:p>
            </p:txBody>
          </p:sp>
          <p:sp>
            <p:nvSpPr>
              <p:cNvPr id="54359" name="Text Box 41"/>
              <p:cNvSpPr txBox="1">
                <a:spLocks noChangeArrowheads="1"/>
              </p:cNvSpPr>
              <p:nvPr/>
            </p:nvSpPr>
            <p:spPr bwMode="auto">
              <a:xfrm>
                <a:off x="2811" y="3696"/>
                <a:ext cx="29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Set</a:t>
                </a:r>
              </a:p>
              <a:p>
                <a:pP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3</a:t>
                </a:r>
                <a:endParaRPr lang="en-US" altLang="ko-KR" sz="1800">
                  <a:solidFill>
                    <a:srgbClr val="000000"/>
                  </a:solidFill>
                  <a:latin typeface="Arial" charset="0"/>
                  <a:ea typeface="굴림" charset="0"/>
                  <a:cs typeface="굴림" charset="0"/>
                </a:endParaRPr>
              </a:p>
            </p:txBody>
          </p:sp>
        </p:grpSp>
      </p:grpSp>
      <p:grpSp>
        <p:nvGrpSpPr>
          <p:cNvPr id="7" name="Group 90"/>
          <p:cNvGrpSpPr>
            <a:grpSpLocks/>
          </p:cNvGrpSpPr>
          <p:nvPr/>
        </p:nvGrpSpPr>
        <p:grpSpPr bwMode="auto">
          <a:xfrm>
            <a:off x="5722938" y="3429000"/>
            <a:ext cx="2582862" cy="2427288"/>
            <a:chOff x="3605" y="2160"/>
            <a:chExt cx="1627" cy="1529"/>
          </a:xfrm>
        </p:grpSpPr>
        <p:sp>
          <p:nvSpPr>
            <p:cNvPr id="54332" name="Text Box 12"/>
            <p:cNvSpPr txBox="1">
              <a:spLocks noChangeArrowheads="1"/>
            </p:cNvSpPr>
            <p:nvPr/>
          </p:nvSpPr>
          <p:spPr bwMode="auto">
            <a:xfrm>
              <a:off x="3840" y="2160"/>
              <a:ext cx="1392"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1800">
                  <a:solidFill>
                    <a:srgbClr val="FC0128"/>
                  </a:solidFill>
                  <a:latin typeface="Arial" charset="0"/>
                  <a:ea typeface="굴림" charset="0"/>
                  <a:cs typeface="굴림" charset="0"/>
                </a:rPr>
                <a:t>Fully associative:</a:t>
              </a:r>
            </a:p>
            <a:p>
              <a:pPr defTabSz="914400" eaLnBrk="1" fontAlgn="base" hangingPunct="1">
                <a:spcBef>
                  <a:spcPct val="0"/>
                </a:spcBef>
                <a:spcAft>
                  <a:spcPct val="0"/>
                </a:spcAft>
              </a:pPr>
              <a:r>
                <a:rPr lang="en-US" altLang="ko-KR" sz="1600">
                  <a:solidFill>
                    <a:srgbClr val="000000"/>
                  </a:solidFill>
                  <a:latin typeface="Arial" charset="0"/>
                  <a:ea typeface="굴림" charset="0"/>
                  <a:cs typeface="굴림" charset="0"/>
                </a:rPr>
                <a:t>block 12 can go anywhere</a:t>
              </a:r>
            </a:p>
          </p:txBody>
        </p:sp>
        <p:grpSp>
          <p:nvGrpSpPr>
            <p:cNvPr id="54333" name="Group 85"/>
            <p:cNvGrpSpPr>
              <a:grpSpLocks/>
            </p:cNvGrpSpPr>
            <p:nvPr/>
          </p:nvGrpSpPr>
          <p:grpSpPr bwMode="auto">
            <a:xfrm>
              <a:off x="3605" y="2880"/>
              <a:ext cx="1291" cy="809"/>
              <a:chOff x="3504" y="2832"/>
              <a:chExt cx="1291" cy="809"/>
            </a:xfrm>
          </p:grpSpPr>
          <p:sp>
            <p:nvSpPr>
              <p:cNvPr id="54334" name="Text Box 3"/>
              <p:cNvSpPr txBox="1">
                <a:spLocks noChangeArrowheads="1"/>
              </p:cNvSpPr>
              <p:nvPr/>
            </p:nvSpPr>
            <p:spPr bwMode="auto">
              <a:xfrm>
                <a:off x="3966" y="2832"/>
                <a:ext cx="82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0 1 2 3 4 5 6 7</a:t>
                </a:r>
                <a:endParaRPr lang="en-US" altLang="ko-KR" sz="1800">
                  <a:solidFill>
                    <a:srgbClr val="000000"/>
                  </a:solidFill>
                  <a:latin typeface="Arial" charset="0"/>
                  <a:ea typeface="굴림" charset="0"/>
                  <a:cs typeface="굴림" charset="0"/>
                </a:endParaRPr>
              </a:p>
            </p:txBody>
          </p:sp>
          <p:sp>
            <p:nvSpPr>
              <p:cNvPr id="743428" name="Rectangle 4"/>
              <p:cNvSpPr>
                <a:spLocks noChangeArrowheads="1"/>
              </p:cNvSpPr>
              <p:nvPr/>
            </p:nvSpPr>
            <p:spPr bwMode="auto">
              <a:xfrm>
                <a:off x="3979" y="3017"/>
                <a:ext cx="96" cy="624"/>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29" name="Rectangle 5"/>
              <p:cNvSpPr>
                <a:spLocks noChangeArrowheads="1"/>
              </p:cNvSpPr>
              <p:nvPr/>
            </p:nvSpPr>
            <p:spPr bwMode="auto">
              <a:xfrm>
                <a:off x="4075" y="3017"/>
                <a:ext cx="96" cy="624"/>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30" name="Rectangle 6"/>
              <p:cNvSpPr>
                <a:spLocks noChangeArrowheads="1"/>
              </p:cNvSpPr>
              <p:nvPr/>
            </p:nvSpPr>
            <p:spPr bwMode="auto">
              <a:xfrm>
                <a:off x="4171" y="3017"/>
                <a:ext cx="96" cy="624"/>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31" name="Rectangle 7"/>
              <p:cNvSpPr>
                <a:spLocks noChangeArrowheads="1"/>
              </p:cNvSpPr>
              <p:nvPr/>
            </p:nvSpPr>
            <p:spPr bwMode="auto">
              <a:xfrm>
                <a:off x="4267" y="3017"/>
                <a:ext cx="96" cy="624"/>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32" name="Rectangle 8"/>
              <p:cNvSpPr>
                <a:spLocks noChangeArrowheads="1"/>
              </p:cNvSpPr>
              <p:nvPr/>
            </p:nvSpPr>
            <p:spPr bwMode="auto">
              <a:xfrm>
                <a:off x="4363" y="3017"/>
                <a:ext cx="96" cy="624"/>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33" name="Rectangle 9"/>
              <p:cNvSpPr>
                <a:spLocks noChangeArrowheads="1"/>
              </p:cNvSpPr>
              <p:nvPr/>
            </p:nvSpPr>
            <p:spPr bwMode="auto">
              <a:xfrm>
                <a:off x="4459" y="3017"/>
                <a:ext cx="96" cy="624"/>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34" name="Rectangle 10"/>
              <p:cNvSpPr>
                <a:spLocks noChangeArrowheads="1"/>
              </p:cNvSpPr>
              <p:nvPr/>
            </p:nvSpPr>
            <p:spPr bwMode="auto">
              <a:xfrm>
                <a:off x="4555" y="3017"/>
                <a:ext cx="96" cy="624"/>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54342" name="Text Box 11"/>
              <p:cNvSpPr txBox="1">
                <a:spLocks noChangeArrowheads="1"/>
              </p:cNvSpPr>
              <p:nvPr/>
            </p:nvSpPr>
            <p:spPr bwMode="auto">
              <a:xfrm>
                <a:off x="3504" y="2842"/>
                <a:ext cx="42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Block</a:t>
                </a:r>
              </a:p>
              <a:p>
                <a:pPr algn="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no.</a:t>
                </a:r>
              </a:p>
            </p:txBody>
          </p:sp>
          <p:sp>
            <p:nvSpPr>
              <p:cNvPr id="743466" name="Rectangle 42"/>
              <p:cNvSpPr>
                <a:spLocks noChangeArrowheads="1"/>
              </p:cNvSpPr>
              <p:nvPr/>
            </p:nvSpPr>
            <p:spPr bwMode="auto">
              <a:xfrm>
                <a:off x="4651" y="3017"/>
                <a:ext cx="96" cy="624"/>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grpSp>
      </p:grpSp>
      <p:grpSp>
        <p:nvGrpSpPr>
          <p:cNvPr id="9" name="Group 86"/>
          <p:cNvGrpSpPr>
            <a:grpSpLocks/>
          </p:cNvGrpSpPr>
          <p:nvPr/>
        </p:nvGrpSpPr>
        <p:grpSpPr bwMode="auto">
          <a:xfrm>
            <a:off x="1371600" y="1116013"/>
            <a:ext cx="5592763" cy="2008187"/>
            <a:chOff x="864" y="703"/>
            <a:chExt cx="3523" cy="1265"/>
          </a:xfrm>
        </p:grpSpPr>
        <p:sp>
          <p:nvSpPr>
            <p:cNvPr id="743468" name="Rectangle 44"/>
            <p:cNvSpPr>
              <a:spLocks noChangeArrowheads="1"/>
            </p:cNvSpPr>
            <p:nvPr/>
          </p:nvSpPr>
          <p:spPr bwMode="auto">
            <a:xfrm>
              <a:off x="1326"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69" name="Rectangle 45"/>
            <p:cNvSpPr>
              <a:spLocks noChangeArrowheads="1"/>
            </p:cNvSpPr>
            <p:nvPr/>
          </p:nvSpPr>
          <p:spPr bwMode="auto">
            <a:xfrm>
              <a:off x="1422"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70" name="Rectangle 46"/>
            <p:cNvSpPr>
              <a:spLocks noChangeArrowheads="1"/>
            </p:cNvSpPr>
            <p:nvPr/>
          </p:nvSpPr>
          <p:spPr bwMode="auto">
            <a:xfrm>
              <a:off x="1518"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71" name="Rectangle 47"/>
            <p:cNvSpPr>
              <a:spLocks noChangeArrowheads="1"/>
            </p:cNvSpPr>
            <p:nvPr/>
          </p:nvSpPr>
          <p:spPr bwMode="auto">
            <a:xfrm>
              <a:off x="1614"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ko-KR" altLang="en-US" sz="2400" b="1">
                <a:solidFill>
                  <a:srgbClr val="000000"/>
                </a:solidFill>
                <a:latin typeface="Comic Sans MS" charset="0"/>
                <a:ea typeface="굴림" charset="-127"/>
                <a:cs typeface="굴림" charset="-127"/>
              </a:endParaRPr>
            </a:p>
          </p:txBody>
        </p:sp>
        <p:sp>
          <p:nvSpPr>
            <p:cNvPr id="743472" name="Rectangle 48"/>
            <p:cNvSpPr>
              <a:spLocks noChangeArrowheads="1"/>
            </p:cNvSpPr>
            <p:nvPr/>
          </p:nvSpPr>
          <p:spPr bwMode="auto">
            <a:xfrm>
              <a:off x="1710"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73" name="Rectangle 49"/>
            <p:cNvSpPr>
              <a:spLocks noChangeArrowheads="1"/>
            </p:cNvSpPr>
            <p:nvPr/>
          </p:nvSpPr>
          <p:spPr bwMode="auto">
            <a:xfrm>
              <a:off x="1806"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74" name="Rectangle 50"/>
            <p:cNvSpPr>
              <a:spLocks noChangeArrowheads="1"/>
            </p:cNvSpPr>
            <p:nvPr/>
          </p:nvSpPr>
          <p:spPr bwMode="auto">
            <a:xfrm>
              <a:off x="1902"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75" name="Rectangle 51"/>
            <p:cNvSpPr>
              <a:spLocks noChangeArrowheads="1"/>
            </p:cNvSpPr>
            <p:nvPr/>
          </p:nvSpPr>
          <p:spPr bwMode="auto">
            <a:xfrm>
              <a:off x="1998"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76" name="Rectangle 52"/>
            <p:cNvSpPr>
              <a:spLocks noChangeArrowheads="1"/>
            </p:cNvSpPr>
            <p:nvPr/>
          </p:nvSpPr>
          <p:spPr bwMode="auto">
            <a:xfrm>
              <a:off x="2094"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77" name="Rectangle 53"/>
            <p:cNvSpPr>
              <a:spLocks noChangeArrowheads="1"/>
            </p:cNvSpPr>
            <p:nvPr/>
          </p:nvSpPr>
          <p:spPr bwMode="auto">
            <a:xfrm>
              <a:off x="2190"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78" name="Rectangle 54"/>
            <p:cNvSpPr>
              <a:spLocks noChangeArrowheads="1"/>
            </p:cNvSpPr>
            <p:nvPr/>
          </p:nvSpPr>
          <p:spPr bwMode="auto">
            <a:xfrm>
              <a:off x="2286"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79" name="Rectangle 55"/>
            <p:cNvSpPr>
              <a:spLocks noChangeArrowheads="1"/>
            </p:cNvSpPr>
            <p:nvPr/>
          </p:nvSpPr>
          <p:spPr bwMode="auto">
            <a:xfrm>
              <a:off x="2382"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80" name="Rectangle 56"/>
            <p:cNvSpPr>
              <a:spLocks noChangeArrowheads="1"/>
            </p:cNvSpPr>
            <p:nvPr/>
          </p:nvSpPr>
          <p:spPr bwMode="auto">
            <a:xfrm>
              <a:off x="2478" y="960"/>
              <a:ext cx="96" cy="624"/>
            </a:xfrm>
            <a:prstGeom prst="rect">
              <a:avLst/>
            </a:prstGeom>
            <a:solidFill>
              <a:schemeClr val="accent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81" name="Rectangle 57"/>
            <p:cNvSpPr>
              <a:spLocks noChangeArrowheads="1"/>
            </p:cNvSpPr>
            <p:nvPr/>
          </p:nvSpPr>
          <p:spPr bwMode="auto">
            <a:xfrm>
              <a:off x="2574"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82" name="Rectangle 58"/>
            <p:cNvSpPr>
              <a:spLocks noChangeArrowheads="1"/>
            </p:cNvSpPr>
            <p:nvPr/>
          </p:nvSpPr>
          <p:spPr bwMode="auto">
            <a:xfrm>
              <a:off x="2670"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83" name="Rectangle 59"/>
            <p:cNvSpPr>
              <a:spLocks noChangeArrowheads="1"/>
            </p:cNvSpPr>
            <p:nvPr/>
          </p:nvSpPr>
          <p:spPr bwMode="auto">
            <a:xfrm>
              <a:off x="2766"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84" name="Rectangle 60"/>
            <p:cNvSpPr>
              <a:spLocks noChangeArrowheads="1"/>
            </p:cNvSpPr>
            <p:nvPr/>
          </p:nvSpPr>
          <p:spPr bwMode="auto">
            <a:xfrm>
              <a:off x="2862"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85" name="Rectangle 61"/>
            <p:cNvSpPr>
              <a:spLocks noChangeArrowheads="1"/>
            </p:cNvSpPr>
            <p:nvPr/>
          </p:nvSpPr>
          <p:spPr bwMode="auto">
            <a:xfrm>
              <a:off x="2958"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86" name="Rectangle 62"/>
            <p:cNvSpPr>
              <a:spLocks noChangeArrowheads="1"/>
            </p:cNvSpPr>
            <p:nvPr/>
          </p:nvSpPr>
          <p:spPr bwMode="auto">
            <a:xfrm>
              <a:off x="3054"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87" name="Rectangle 63"/>
            <p:cNvSpPr>
              <a:spLocks noChangeArrowheads="1"/>
            </p:cNvSpPr>
            <p:nvPr/>
          </p:nvSpPr>
          <p:spPr bwMode="auto">
            <a:xfrm>
              <a:off x="3150"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88" name="Rectangle 64"/>
            <p:cNvSpPr>
              <a:spLocks noChangeArrowheads="1"/>
            </p:cNvSpPr>
            <p:nvPr/>
          </p:nvSpPr>
          <p:spPr bwMode="auto">
            <a:xfrm>
              <a:off x="3246"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89" name="Rectangle 65"/>
            <p:cNvSpPr>
              <a:spLocks noChangeArrowheads="1"/>
            </p:cNvSpPr>
            <p:nvPr/>
          </p:nvSpPr>
          <p:spPr bwMode="auto">
            <a:xfrm>
              <a:off x="3342"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90" name="Rectangle 66"/>
            <p:cNvSpPr>
              <a:spLocks noChangeArrowheads="1"/>
            </p:cNvSpPr>
            <p:nvPr/>
          </p:nvSpPr>
          <p:spPr bwMode="auto">
            <a:xfrm>
              <a:off x="3438"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91" name="Rectangle 67"/>
            <p:cNvSpPr>
              <a:spLocks noChangeArrowheads="1"/>
            </p:cNvSpPr>
            <p:nvPr/>
          </p:nvSpPr>
          <p:spPr bwMode="auto">
            <a:xfrm>
              <a:off x="3534"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92" name="Rectangle 68"/>
            <p:cNvSpPr>
              <a:spLocks noChangeArrowheads="1"/>
            </p:cNvSpPr>
            <p:nvPr/>
          </p:nvSpPr>
          <p:spPr bwMode="auto">
            <a:xfrm>
              <a:off x="3630"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93" name="Rectangle 69"/>
            <p:cNvSpPr>
              <a:spLocks noChangeArrowheads="1"/>
            </p:cNvSpPr>
            <p:nvPr/>
          </p:nvSpPr>
          <p:spPr bwMode="auto">
            <a:xfrm>
              <a:off x="3726"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94" name="Rectangle 70"/>
            <p:cNvSpPr>
              <a:spLocks noChangeArrowheads="1"/>
            </p:cNvSpPr>
            <p:nvPr/>
          </p:nvSpPr>
          <p:spPr bwMode="auto">
            <a:xfrm>
              <a:off x="3822"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95" name="Rectangle 71"/>
            <p:cNvSpPr>
              <a:spLocks noChangeArrowheads="1"/>
            </p:cNvSpPr>
            <p:nvPr/>
          </p:nvSpPr>
          <p:spPr bwMode="auto">
            <a:xfrm>
              <a:off x="3918"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96" name="Rectangle 72"/>
            <p:cNvSpPr>
              <a:spLocks noChangeArrowheads="1"/>
            </p:cNvSpPr>
            <p:nvPr/>
          </p:nvSpPr>
          <p:spPr bwMode="auto">
            <a:xfrm>
              <a:off x="4014"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97" name="Rectangle 73"/>
            <p:cNvSpPr>
              <a:spLocks noChangeArrowheads="1"/>
            </p:cNvSpPr>
            <p:nvPr/>
          </p:nvSpPr>
          <p:spPr bwMode="auto">
            <a:xfrm>
              <a:off x="4110"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743498" name="Rectangle 74"/>
            <p:cNvSpPr>
              <a:spLocks noChangeArrowheads="1"/>
            </p:cNvSpPr>
            <p:nvPr/>
          </p:nvSpPr>
          <p:spPr bwMode="auto">
            <a:xfrm>
              <a:off x="4206" y="960"/>
              <a:ext cx="96" cy="624"/>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Comic Sans MS" charset="0"/>
                <a:ea typeface="ＭＳ Ｐゴシック" charset="-128"/>
                <a:cs typeface="ＭＳ Ｐゴシック" charset="-128"/>
              </a:endParaRPr>
            </a:p>
          </p:txBody>
        </p:sp>
        <p:sp>
          <p:nvSpPr>
            <p:cNvPr id="54328" name="Text Box 75"/>
            <p:cNvSpPr txBox="1">
              <a:spLocks noChangeArrowheads="1"/>
            </p:cNvSpPr>
            <p:nvPr/>
          </p:nvSpPr>
          <p:spPr bwMode="auto">
            <a:xfrm>
              <a:off x="1326" y="1776"/>
              <a:ext cx="30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0 1 2 3 4 5 6 7 8 9 0 1 2 3 4 5 6 7 8 9 0 1 2 3 4 5 6 7 8 9 0 1</a:t>
              </a:r>
            </a:p>
          </p:txBody>
        </p:sp>
        <p:sp>
          <p:nvSpPr>
            <p:cNvPr id="54329" name="Text Box 76"/>
            <p:cNvSpPr txBox="1">
              <a:spLocks noChangeArrowheads="1"/>
            </p:cNvSpPr>
            <p:nvPr/>
          </p:nvSpPr>
          <p:spPr bwMode="auto">
            <a:xfrm>
              <a:off x="1278" y="703"/>
              <a:ext cx="165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1600">
                  <a:solidFill>
                    <a:srgbClr val="000000"/>
                  </a:solidFill>
                  <a:latin typeface="Arial" charset="0"/>
                  <a:ea typeface="굴림" charset="0"/>
                  <a:cs typeface="굴림" charset="0"/>
                </a:rPr>
                <a:t>32-Block Address Space:</a:t>
              </a:r>
            </a:p>
          </p:txBody>
        </p:sp>
        <p:sp>
          <p:nvSpPr>
            <p:cNvPr id="54330" name="Text Box 77"/>
            <p:cNvSpPr txBox="1">
              <a:spLocks noChangeArrowheads="1"/>
            </p:cNvSpPr>
            <p:nvPr/>
          </p:nvSpPr>
          <p:spPr bwMode="auto">
            <a:xfrm>
              <a:off x="2238" y="1632"/>
              <a:ext cx="21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1 1 1 1 1 1 1 1 1 1 2 2 2 2 2 2 2 2 2 2 3 3</a:t>
              </a:r>
              <a:endParaRPr lang="en-US" altLang="ko-KR" sz="1800">
                <a:solidFill>
                  <a:srgbClr val="000000"/>
                </a:solidFill>
                <a:latin typeface="Arial" charset="0"/>
                <a:ea typeface="굴림" charset="0"/>
                <a:cs typeface="굴림" charset="0"/>
              </a:endParaRPr>
            </a:p>
          </p:txBody>
        </p:sp>
        <p:sp>
          <p:nvSpPr>
            <p:cNvPr id="54331" name="Text Box 78"/>
            <p:cNvSpPr txBox="1">
              <a:spLocks noChangeArrowheads="1"/>
            </p:cNvSpPr>
            <p:nvPr/>
          </p:nvSpPr>
          <p:spPr bwMode="auto">
            <a:xfrm>
              <a:off x="864" y="1632"/>
              <a:ext cx="42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Block</a:t>
              </a:r>
            </a:p>
            <a:p>
              <a:pPr algn="r" defTabSz="914400" eaLnBrk="1" fontAlgn="base" hangingPunct="1">
                <a:spcBef>
                  <a:spcPct val="0"/>
                </a:spcBef>
                <a:spcAft>
                  <a:spcPct val="0"/>
                </a:spcAft>
              </a:pPr>
              <a:r>
                <a:rPr lang="en-US" altLang="ko-KR" sz="1400">
                  <a:solidFill>
                    <a:srgbClr val="000000"/>
                  </a:solidFill>
                  <a:latin typeface="Arial" charset="0"/>
                  <a:ea typeface="굴림" charset="0"/>
                  <a:cs typeface="굴림" charset="0"/>
                </a:rPr>
                <a:t>no.</a:t>
              </a:r>
              <a:endParaRPr lang="en-US" altLang="ko-KR" sz="1800">
                <a:solidFill>
                  <a:srgbClr val="000000"/>
                </a:solidFill>
                <a:latin typeface="Arial" charset="0"/>
                <a:ea typeface="굴림" charset="0"/>
                <a:cs typeface="굴림" charset="0"/>
              </a:endParaRPr>
            </a:p>
          </p:txBody>
        </p:sp>
      </p:grpSp>
      <p:sp>
        <p:nvSpPr>
          <p:cNvPr id="54278" name="Rectangle 79"/>
          <p:cNvSpPr>
            <a:spLocks noGrp="1" noChangeArrowheads="1"/>
          </p:cNvSpPr>
          <p:nvPr>
            <p:ph type="title"/>
          </p:nvPr>
        </p:nvSpPr>
        <p:spPr>
          <a:xfrm>
            <a:off x="457200" y="228600"/>
            <a:ext cx="8153400" cy="368300"/>
          </a:xfrm>
        </p:spPr>
        <p:txBody>
          <a:bodyPr/>
          <a:lstStyle/>
          <a:p>
            <a:pPr>
              <a:tabLst>
                <a:tab pos="6172200" algn="l"/>
              </a:tabLst>
            </a:pPr>
            <a:r>
              <a:rPr lang="en-US" altLang="ko-KR">
                <a:latin typeface="Helvetica" charset="0"/>
                <a:ea typeface="굴림" charset="0"/>
                <a:cs typeface="굴림" charset="0"/>
              </a:rPr>
              <a:t>Where does a Block Get Placed in a Cache?</a:t>
            </a:r>
          </a:p>
        </p:txBody>
      </p:sp>
      <p:grpSp>
        <p:nvGrpSpPr>
          <p:cNvPr id="10" name="Group 108"/>
          <p:cNvGrpSpPr>
            <a:grpSpLocks/>
          </p:cNvGrpSpPr>
          <p:nvPr/>
        </p:nvGrpSpPr>
        <p:grpSpPr bwMode="auto">
          <a:xfrm>
            <a:off x="1016000" y="6019800"/>
            <a:ext cx="1793875" cy="919163"/>
            <a:chOff x="1016036" y="6019800"/>
            <a:chExt cx="1792764" cy="918615"/>
          </a:xfrm>
        </p:grpSpPr>
        <p:sp>
          <p:nvSpPr>
            <p:cNvPr id="86" name="Rectangle 85"/>
            <p:cNvSpPr/>
            <p:nvPr/>
          </p:nvSpPr>
          <p:spPr bwMode="auto">
            <a:xfrm>
              <a:off x="1219110" y="6019800"/>
              <a:ext cx="380764" cy="228464"/>
            </a:xfrm>
            <a:prstGeom prst="rect">
              <a:avLst/>
            </a:prstGeom>
            <a:solidFill>
              <a:schemeClr val="accent6">
                <a:lumMod val="20000"/>
                <a:lumOff val="80000"/>
              </a:schemeClr>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defTabSz="914400" fontAlgn="base">
                <a:spcBef>
                  <a:spcPct val="0"/>
                </a:spcBef>
                <a:spcAft>
                  <a:spcPct val="0"/>
                </a:spcAft>
                <a:defRPr/>
              </a:pPr>
              <a:r>
                <a:rPr lang="en-US" b="1" dirty="0">
                  <a:solidFill>
                    <a:srgbClr val="000000"/>
                  </a:solidFill>
                  <a:latin typeface="Helvetica"/>
                  <a:ea typeface="ＭＳ Ｐゴシック" charset="-128"/>
                  <a:cs typeface="Helvetica"/>
                </a:rPr>
                <a:t>01</a:t>
              </a:r>
            </a:p>
          </p:txBody>
        </p:sp>
        <p:sp>
          <p:nvSpPr>
            <p:cNvPr id="87" name="Rectangle 86"/>
            <p:cNvSpPr/>
            <p:nvPr/>
          </p:nvSpPr>
          <p:spPr bwMode="auto">
            <a:xfrm>
              <a:off x="1599874" y="6019800"/>
              <a:ext cx="533070" cy="228464"/>
            </a:xfrm>
            <a:prstGeom prst="rect">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defTabSz="914400" fontAlgn="base">
                <a:spcBef>
                  <a:spcPct val="0"/>
                </a:spcBef>
                <a:spcAft>
                  <a:spcPct val="0"/>
                </a:spcAft>
                <a:defRPr/>
              </a:pPr>
              <a:r>
                <a:rPr lang="en-US" b="1" dirty="0">
                  <a:solidFill>
                    <a:srgbClr val="000000"/>
                  </a:solidFill>
                  <a:latin typeface="Helvetica"/>
                  <a:ea typeface="ＭＳ Ｐゴシック" charset="-128"/>
                  <a:cs typeface="Helvetica"/>
                </a:rPr>
                <a:t>100</a:t>
              </a:r>
            </a:p>
          </p:txBody>
        </p:sp>
        <p:cxnSp>
          <p:nvCxnSpPr>
            <p:cNvPr id="54293" name="Straight Arrow Connector 88"/>
            <p:cNvCxnSpPr>
              <a:cxnSpLocks noChangeShapeType="1"/>
              <a:endCxn id="87" idx="2"/>
            </p:cNvCxnSpPr>
            <p:nvPr/>
          </p:nvCxnSpPr>
          <p:spPr bwMode="auto">
            <a:xfrm rot="10800000">
              <a:off x="1866900" y="6248400"/>
              <a:ext cx="342900" cy="3048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4294" name="Straight Arrow Connector 90"/>
            <p:cNvCxnSpPr>
              <a:cxnSpLocks noChangeShapeType="1"/>
            </p:cNvCxnSpPr>
            <p:nvPr/>
          </p:nvCxnSpPr>
          <p:spPr bwMode="auto">
            <a:xfrm rot="5400000" flipH="1" flipV="1">
              <a:off x="1219200" y="6324600"/>
              <a:ext cx="304800" cy="1524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4295" name="TextBox 92"/>
            <p:cNvSpPr txBox="1">
              <a:spLocks noChangeArrowheads="1"/>
            </p:cNvSpPr>
            <p:nvPr/>
          </p:nvSpPr>
          <p:spPr bwMode="auto">
            <a:xfrm>
              <a:off x="1016036" y="6477000"/>
              <a:ext cx="646208" cy="46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solidFill>
                    <a:srgbClr val="000000"/>
                  </a:solidFill>
                  <a:latin typeface="Helvetica" charset="0"/>
                  <a:cs typeface="Helvetica" charset="0"/>
                </a:rPr>
                <a:t>tag</a:t>
              </a:r>
            </a:p>
          </p:txBody>
        </p:sp>
        <p:sp>
          <p:nvSpPr>
            <p:cNvPr id="54296" name="TextBox 93"/>
            <p:cNvSpPr txBox="1">
              <a:spLocks noChangeArrowheads="1"/>
            </p:cNvSpPr>
            <p:nvPr/>
          </p:nvSpPr>
          <p:spPr bwMode="auto">
            <a:xfrm>
              <a:off x="1816411" y="6477000"/>
              <a:ext cx="992389" cy="46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solidFill>
                    <a:srgbClr val="000000"/>
                  </a:solidFill>
                  <a:latin typeface="Helvetica" charset="0"/>
                  <a:cs typeface="Helvetica" charset="0"/>
                </a:rPr>
                <a:t>index</a:t>
              </a:r>
            </a:p>
          </p:txBody>
        </p:sp>
      </p:grpSp>
      <p:grpSp>
        <p:nvGrpSpPr>
          <p:cNvPr id="11" name="Group 109"/>
          <p:cNvGrpSpPr>
            <a:grpSpLocks/>
          </p:cNvGrpSpPr>
          <p:nvPr/>
        </p:nvGrpSpPr>
        <p:grpSpPr bwMode="auto">
          <a:xfrm>
            <a:off x="4864100" y="6019800"/>
            <a:ext cx="1793875" cy="919163"/>
            <a:chOff x="4864408" y="6019800"/>
            <a:chExt cx="1792764" cy="918615"/>
          </a:xfrm>
        </p:grpSpPr>
        <p:sp>
          <p:nvSpPr>
            <p:cNvPr id="95" name="Rectangle 94"/>
            <p:cNvSpPr/>
            <p:nvPr/>
          </p:nvSpPr>
          <p:spPr bwMode="auto">
            <a:xfrm>
              <a:off x="5067482" y="6019800"/>
              <a:ext cx="494993" cy="228464"/>
            </a:xfrm>
            <a:prstGeom prst="rect">
              <a:avLst/>
            </a:prstGeom>
            <a:solidFill>
              <a:schemeClr val="accent6">
                <a:lumMod val="20000"/>
                <a:lumOff val="80000"/>
              </a:schemeClr>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defTabSz="914400" fontAlgn="base">
                <a:spcBef>
                  <a:spcPct val="0"/>
                </a:spcBef>
                <a:spcAft>
                  <a:spcPct val="0"/>
                </a:spcAft>
                <a:defRPr/>
              </a:pPr>
              <a:r>
                <a:rPr lang="en-US" b="1" dirty="0">
                  <a:solidFill>
                    <a:srgbClr val="000000"/>
                  </a:solidFill>
                  <a:latin typeface="Helvetica"/>
                  <a:ea typeface="ＭＳ Ｐゴシック" charset="-128"/>
                  <a:cs typeface="Helvetica"/>
                </a:rPr>
                <a:t>011</a:t>
              </a:r>
            </a:p>
          </p:txBody>
        </p:sp>
        <p:sp>
          <p:nvSpPr>
            <p:cNvPr id="96" name="Rectangle 95"/>
            <p:cNvSpPr/>
            <p:nvPr/>
          </p:nvSpPr>
          <p:spPr bwMode="auto">
            <a:xfrm>
              <a:off x="5562475" y="6019800"/>
              <a:ext cx="418840" cy="228464"/>
            </a:xfrm>
            <a:prstGeom prst="rect">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defTabSz="914400" fontAlgn="base">
                <a:spcBef>
                  <a:spcPct val="0"/>
                </a:spcBef>
                <a:spcAft>
                  <a:spcPct val="0"/>
                </a:spcAft>
                <a:defRPr/>
              </a:pPr>
              <a:r>
                <a:rPr lang="en-US" b="1" dirty="0">
                  <a:solidFill>
                    <a:srgbClr val="000000"/>
                  </a:solidFill>
                  <a:latin typeface="Helvetica"/>
                  <a:ea typeface="ＭＳ Ｐゴシック" charset="-128"/>
                  <a:cs typeface="Helvetica"/>
                </a:rPr>
                <a:t>00</a:t>
              </a:r>
            </a:p>
          </p:txBody>
        </p:sp>
        <p:cxnSp>
          <p:nvCxnSpPr>
            <p:cNvPr id="54287" name="Straight Arrow Connector 96"/>
            <p:cNvCxnSpPr>
              <a:cxnSpLocks noChangeShapeType="1"/>
              <a:endCxn id="96" idx="2"/>
            </p:cNvCxnSpPr>
            <p:nvPr/>
          </p:nvCxnSpPr>
          <p:spPr bwMode="auto">
            <a:xfrm rot="16200000" flipV="1">
              <a:off x="5762829" y="6257857"/>
              <a:ext cx="304800" cy="285886"/>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4288" name="Straight Arrow Connector 97"/>
            <p:cNvCxnSpPr>
              <a:cxnSpLocks noChangeShapeType="1"/>
            </p:cNvCxnSpPr>
            <p:nvPr/>
          </p:nvCxnSpPr>
          <p:spPr bwMode="auto">
            <a:xfrm rot="5400000" flipH="1" flipV="1">
              <a:off x="5067572" y="6324600"/>
              <a:ext cx="304800" cy="1524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4289" name="TextBox 98"/>
            <p:cNvSpPr txBox="1">
              <a:spLocks noChangeArrowheads="1"/>
            </p:cNvSpPr>
            <p:nvPr/>
          </p:nvSpPr>
          <p:spPr bwMode="auto">
            <a:xfrm>
              <a:off x="4864408" y="6477000"/>
              <a:ext cx="646208" cy="46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solidFill>
                    <a:srgbClr val="000000"/>
                  </a:solidFill>
                  <a:latin typeface="Helvetica" charset="0"/>
                  <a:cs typeface="Helvetica" charset="0"/>
                </a:rPr>
                <a:t>tag</a:t>
              </a:r>
            </a:p>
          </p:txBody>
        </p:sp>
        <p:sp>
          <p:nvSpPr>
            <p:cNvPr id="54290" name="TextBox 99"/>
            <p:cNvSpPr txBox="1">
              <a:spLocks noChangeArrowheads="1"/>
            </p:cNvSpPr>
            <p:nvPr/>
          </p:nvSpPr>
          <p:spPr bwMode="auto">
            <a:xfrm>
              <a:off x="5664783" y="6477000"/>
              <a:ext cx="992389" cy="46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solidFill>
                    <a:srgbClr val="000000"/>
                  </a:solidFill>
                  <a:latin typeface="Helvetica" charset="0"/>
                  <a:cs typeface="Helvetica" charset="0"/>
                </a:rPr>
                <a:t>index</a:t>
              </a:r>
            </a:p>
          </p:txBody>
        </p:sp>
      </p:grpSp>
      <p:grpSp>
        <p:nvGrpSpPr>
          <p:cNvPr id="12" name="Group 110"/>
          <p:cNvGrpSpPr>
            <a:grpSpLocks/>
          </p:cNvGrpSpPr>
          <p:nvPr/>
        </p:nvGrpSpPr>
        <p:grpSpPr bwMode="auto">
          <a:xfrm>
            <a:off x="6667500" y="6019800"/>
            <a:ext cx="952500" cy="919163"/>
            <a:chOff x="6667772" y="6019800"/>
            <a:chExt cx="952228" cy="918615"/>
          </a:xfrm>
        </p:grpSpPr>
        <p:sp>
          <p:nvSpPr>
            <p:cNvPr id="102" name="Rectangle 101"/>
            <p:cNvSpPr/>
            <p:nvPr/>
          </p:nvSpPr>
          <p:spPr bwMode="auto">
            <a:xfrm>
              <a:off x="6667772" y="6019800"/>
              <a:ext cx="952228" cy="228464"/>
            </a:xfrm>
            <a:prstGeom prst="rect">
              <a:avLst/>
            </a:prstGeom>
            <a:solidFill>
              <a:schemeClr val="accent6">
                <a:lumMod val="20000"/>
                <a:lumOff val="80000"/>
              </a:schemeClr>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defTabSz="914400" fontAlgn="base">
                <a:spcBef>
                  <a:spcPct val="0"/>
                </a:spcBef>
                <a:spcAft>
                  <a:spcPct val="0"/>
                </a:spcAft>
                <a:defRPr/>
              </a:pPr>
              <a:r>
                <a:rPr lang="en-US" b="1" dirty="0">
                  <a:solidFill>
                    <a:srgbClr val="000000"/>
                  </a:solidFill>
                  <a:latin typeface="Helvetica"/>
                  <a:ea typeface="ＭＳ Ｐゴシック" charset="-128"/>
                  <a:cs typeface="Helvetica"/>
                </a:rPr>
                <a:t>01100</a:t>
              </a:r>
            </a:p>
          </p:txBody>
        </p:sp>
        <p:cxnSp>
          <p:nvCxnSpPr>
            <p:cNvPr id="54283" name="Straight Arrow Connector 104"/>
            <p:cNvCxnSpPr>
              <a:cxnSpLocks noChangeShapeType="1"/>
            </p:cNvCxnSpPr>
            <p:nvPr/>
          </p:nvCxnSpPr>
          <p:spPr bwMode="auto">
            <a:xfrm rot="5400000" flipH="1" flipV="1">
              <a:off x="7010400" y="6400800"/>
              <a:ext cx="304800" cy="15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4284" name="TextBox 105"/>
            <p:cNvSpPr txBox="1">
              <a:spLocks noChangeArrowheads="1"/>
            </p:cNvSpPr>
            <p:nvPr/>
          </p:nvSpPr>
          <p:spPr bwMode="auto">
            <a:xfrm>
              <a:off x="6883436" y="6477000"/>
              <a:ext cx="646146" cy="46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solidFill>
                    <a:srgbClr val="000000"/>
                  </a:solidFill>
                  <a:latin typeface="Helvetica" charset="0"/>
                  <a:cs typeface="Helvetica" charset="0"/>
                </a:rPr>
                <a:t>tag</a:t>
              </a:r>
            </a:p>
          </p:txBody>
        </p:sp>
      </p:grpSp>
    </p:spTree>
    <p:extLst>
      <p:ext uri="{BB962C8B-B14F-4D97-AF65-F5344CB8AC3E}">
        <p14:creationId xmlns:p14="http://schemas.microsoft.com/office/powerpoint/2010/main" val="13202094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43426">
                                            <p:txEl>
                                              <p:pRg st="0" end="0"/>
                                            </p:txEl>
                                          </p:spTgt>
                                        </p:tgtEl>
                                        <p:attrNameLst>
                                          <p:attrName>style.visibility</p:attrName>
                                        </p:attrNameLst>
                                      </p:cBhvr>
                                      <p:to>
                                        <p:strVal val="visible"/>
                                      </p:to>
                                    </p:set>
                                    <p:anim calcmode="lin" valueType="num">
                                      <p:cBhvr additive="base">
                                        <p:cTn id="7" dur="500" fill="hold"/>
                                        <p:tgtEl>
                                          <p:spTgt spid="74342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4342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26"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8"/>
          <p:cNvSpPr>
            <a:spLocks noChangeArrowheads="1"/>
          </p:cNvSpPr>
          <p:nvPr/>
        </p:nvSpPr>
        <p:spPr bwMode="auto">
          <a:xfrm>
            <a:off x="3657600" y="2924175"/>
            <a:ext cx="2286000" cy="2667000"/>
          </a:xfrm>
          <a:prstGeom prst="rect">
            <a:avLst/>
          </a:prstGeom>
          <a:solidFill>
            <a:srgbClr val="00FFFF"/>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56322" name="Rectangle 2"/>
          <p:cNvSpPr>
            <a:spLocks noGrp="1" noChangeArrowheads="1"/>
          </p:cNvSpPr>
          <p:nvPr>
            <p:ph type="title"/>
          </p:nvPr>
        </p:nvSpPr>
        <p:spPr>
          <a:xfrm>
            <a:off x="0" y="76200"/>
            <a:ext cx="9144000" cy="533400"/>
          </a:xfrm>
        </p:spPr>
        <p:txBody>
          <a:bodyPr/>
          <a:lstStyle/>
          <a:p>
            <a:r>
              <a:rPr lang="en-US" altLang="ko-KR" sz="2900">
                <a:latin typeface="Helvetica" charset="0"/>
                <a:ea typeface="굴림" charset="0"/>
                <a:cs typeface="굴림" charset="0"/>
              </a:rPr>
              <a:t>Review: Caching Applied to Address Translation</a:t>
            </a:r>
          </a:p>
        </p:txBody>
      </p:sp>
      <p:sp>
        <p:nvSpPr>
          <p:cNvPr id="56323" name="Rectangle 3"/>
          <p:cNvSpPr>
            <a:spLocks noGrp="1" noChangeArrowheads="1"/>
          </p:cNvSpPr>
          <p:nvPr>
            <p:ph type="body" idx="1"/>
          </p:nvPr>
        </p:nvSpPr>
        <p:spPr>
          <a:xfrm>
            <a:off x="0" y="762000"/>
            <a:ext cx="9144000" cy="2514600"/>
          </a:xfrm>
        </p:spPr>
        <p:txBody>
          <a:bodyPr/>
          <a:lstStyle/>
          <a:p>
            <a:pPr>
              <a:lnSpc>
                <a:spcPct val="80000"/>
              </a:lnSpc>
              <a:spcBef>
                <a:spcPct val="20000"/>
              </a:spcBef>
            </a:pPr>
            <a:r>
              <a:rPr lang="en-US" altLang="ko-KR">
                <a:latin typeface="Helvetica" charset="0"/>
                <a:ea typeface="굴림" charset="0"/>
                <a:cs typeface="굴림" charset="0"/>
              </a:rPr>
              <a:t>Problem: address translation expensive (especially multi-level)</a:t>
            </a:r>
          </a:p>
          <a:p>
            <a:pPr>
              <a:lnSpc>
                <a:spcPct val="80000"/>
              </a:lnSpc>
              <a:spcBef>
                <a:spcPct val="20000"/>
              </a:spcBef>
            </a:pPr>
            <a:r>
              <a:rPr lang="en-US" altLang="ko-KR">
                <a:latin typeface="Helvetica" charset="0"/>
                <a:ea typeface="굴림" charset="0"/>
                <a:cs typeface="굴림" charset="0"/>
              </a:rPr>
              <a:t>Solution: cache address translation (TLB)</a:t>
            </a:r>
          </a:p>
          <a:p>
            <a:pPr lvl="1">
              <a:lnSpc>
                <a:spcPct val="80000"/>
              </a:lnSpc>
              <a:spcBef>
                <a:spcPct val="20000"/>
              </a:spcBef>
            </a:pPr>
            <a:r>
              <a:rPr lang="en-US" altLang="ko-KR">
                <a:latin typeface="Helvetica" charset="0"/>
                <a:ea typeface="굴림" charset="0"/>
                <a:cs typeface="굴림" charset="0"/>
              </a:rPr>
              <a:t>Instruction accesses spend a lot of time on the same page (since accesses sequential)</a:t>
            </a:r>
          </a:p>
          <a:p>
            <a:pPr lvl="1">
              <a:lnSpc>
                <a:spcPct val="80000"/>
              </a:lnSpc>
              <a:spcBef>
                <a:spcPct val="20000"/>
              </a:spcBef>
            </a:pPr>
            <a:r>
              <a:rPr lang="en-US" altLang="ko-KR">
                <a:latin typeface="Helvetica" charset="0"/>
                <a:ea typeface="굴림" charset="0"/>
                <a:cs typeface="굴림" charset="0"/>
              </a:rPr>
              <a:t>Stack accesses have definite locality of reference</a:t>
            </a:r>
          </a:p>
          <a:p>
            <a:pPr lvl="1">
              <a:lnSpc>
                <a:spcPct val="80000"/>
              </a:lnSpc>
              <a:spcBef>
                <a:spcPct val="20000"/>
              </a:spcBef>
            </a:pPr>
            <a:r>
              <a:rPr lang="en-US" altLang="ko-KR">
                <a:latin typeface="Helvetica" charset="0"/>
                <a:ea typeface="굴림" charset="0"/>
                <a:cs typeface="굴림" charset="0"/>
              </a:rPr>
              <a:t>Data accesses have less page locality, but still some…</a:t>
            </a:r>
          </a:p>
        </p:txBody>
      </p:sp>
      <p:grpSp>
        <p:nvGrpSpPr>
          <p:cNvPr id="2" name="Group 36"/>
          <p:cNvGrpSpPr>
            <a:grpSpLocks/>
          </p:cNvGrpSpPr>
          <p:nvPr/>
        </p:nvGrpSpPr>
        <p:grpSpPr bwMode="auto">
          <a:xfrm>
            <a:off x="2362200" y="4191000"/>
            <a:ext cx="5029200" cy="2305050"/>
            <a:chOff x="1104" y="1230"/>
            <a:chExt cx="3168" cy="1452"/>
          </a:xfrm>
        </p:grpSpPr>
        <p:sp>
          <p:nvSpPr>
            <p:cNvPr id="56345" name="Text Box 20"/>
            <p:cNvSpPr txBox="1">
              <a:spLocks noChangeArrowheads="1"/>
            </p:cNvSpPr>
            <p:nvPr/>
          </p:nvSpPr>
          <p:spPr bwMode="auto">
            <a:xfrm>
              <a:off x="1536" y="2238"/>
              <a:ext cx="1558"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2000">
                  <a:solidFill>
                    <a:srgbClr val="000000"/>
                  </a:solidFill>
                  <a:latin typeface="Helvetica" charset="0"/>
                  <a:cs typeface="Helvetica" charset="0"/>
                </a:rPr>
                <a:t>Data Read or Write</a:t>
              </a:r>
            </a:p>
            <a:p>
              <a:pPr defTabSz="914400" eaLnBrk="1" fontAlgn="base" hangingPunct="1">
                <a:spcBef>
                  <a:spcPct val="0"/>
                </a:spcBef>
                <a:spcAft>
                  <a:spcPct val="0"/>
                </a:spcAft>
              </a:pPr>
              <a:r>
                <a:rPr lang="en-US" altLang="ko-KR" sz="2000">
                  <a:solidFill>
                    <a:srgbClr val="000000"/>
                  </a:solidFill>
                  <a:latin typeface="Helvetica" charset="0"/>
                  <a:cs typeface="Helvetica" charset="0"/>
                </a:rPr>
                <a:t>(untranslated)</a:t>
              </a:r>
            </a:p>
          </p:txBody>
        </p:sp>
        <p:sp>
          <p:nvSpPr>
            <p:cNvPr id="56346" name="Line 21"/>
            <p:cNvSpPr>
              <a:spLocks noChangeShapeType="1"/>
            </p:cNvSpPr>
            <p:nvPr/>
          </p:nvSpPr>
          <p:spPr bwMode="auto">
            <a:xfrm>
              <a:off x="1104" y="1230"/>
              <a:ext cx="672" cy="10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6347" name="Line 22"/>
            <p:cNvSpPr>
              <a:spLocks noChangeShapeType="1"/>
            </p:cNvSpPr>
            <p:nvPr/>
          </p:nvSpPr>
          <p:spPr bwMode="auto">
            <a:xfrm flipV="1">
              <a:off x="3168" y="1326"/>
              <a:ext cx="1104" cy="96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sp>
        <p:nvSpPr>
          <p:cNvPr id="56325" name="Oval 9"/>
          <p:cNvSpPr>
            <a:spLocks noChangeArrowheads="1"/>
          </p:cNvSpPr>
          <p:nvPr/>
        </p:nvSpPr>
        <p:spPr bwMode="auto">
          <a:xfrm>
            <a:off x="1295400" y="3048000"/>
            <a:ext cx="1295400" cy="1295400"/>
          </a:xfrm>
          <a:prstGeom prst="ellipse">
            <a:avLst/>
          </a:prstGeom>
          <a:solidFill>
            <a:schemeClr val="accent1"/>
          </a:solidFill>
          <a:ln w="38100">
            <a:solidFill>
              <a:schemeClr val="tx1"/>
            </a:solidFill>
            <a:round/>
            <a:headEnd/>
            <a:tailEnd/>
          </a:ln>
        </p:spPr>
        <p:txBody>
          <a:bodyPr wrap="none" lIns="90478" tIns="44445" rIns="90478" bIns="44445" anchor="ctr"/>
          <a:lstStyle/>
          <a:p>
            <a:pPr defTabSz="914400" fontAlgn="base">
              <a:spcBef>
                <a:spcPct val="0"/>
              </a:spcBef>
              <a:spcAft>
                <a:spcPct val="0"/>
              </a:spcAft>
            </a:pPr>
            <a:r>
              <a:rPr lang="en-US" altLang="ko-KR" sz="2000" b="1">
                <a:solidFill>
                  <a:srgbClr val="000000"/>
                </a:solidFill>
                <a:latin typeface="Helvetica" charset="0"/>
                <a:ea typeface="ＭＳ Ｐゴシック" charset="0"/>
                <a:cs typeface="Helvetica" charset="0"/>
              </a:rPr>
              <a:t>CPU</a:t>
            </a:r>
          </a:p>
        </p:txBody>
      </p:sp>
      <p:sp>
        <p:nvSpPr>
          <p:cNvPr id="56326" name="Rectangle 12"/>
          <p:cNvSpPr>
            <a:spLocks noChangeArrowheads="1"/>
          </p:cNvSpPr>
          <p:nvPr/>
        </p:nvSpPr>
        <p:spPr bwMode="auto">
          <a:xfrm>
            <a:off x="7543800" y="2971800"/>
            <a:ext cx="1371600" cy="1905000"/>
          </a:xfrm>
          <a:prstGeom prst="rect">
            <a:avLst/>
          </a:prstGeom>
          <a:solidFill>
            <a:srgbClr val="53FB25"/>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altLang="ko-KR" sz="2000" b="1">
                <a:solidFill>
                  <a:srgbClr val="000000"/>
                </a:solidFill>
                <a:latin typeface="Helvetica" charset="0"/>
                <a:ea typeface="ＭＳ Ｐゴシック" charset="0"/>
                <a:cs typeface="Helvetica" charset="0"/>
              </a:rPr>
              <a:t>Physical</a:t>
            </a:r>
          </a:p>
          <a:p>
            <a:pPr defTabSz="914400" fontAlgn="base">
              <a:spcBef>
                <a:spcPct val="0"/>
              </a:spcBef>
              <a:spcAft>
                <a:spcPct val="0"/>
              </a:spcAft>
            </a:pPr>
            <a:r>
              <a:rPr lang="en-US" altLang="ko-KR" sz="2000" b="1">
                <a:solidFill>
                  <a:srgbClr val="000000"/>
                </a:solidFill>
                <a:latin typeface="Helvetica" charset="0"/>
                <a:ea typeface="ＭＳ Ｐゴシック" charset="0"/>
                <a:cs typeface="Helvetica" charset="0"/>
              </a:rPr>
              <a:t>Memory</a:t>
            </a:r>
          </a:p>
        </p:txBody>
      </p:sp>
      <p:sp>
        <p:nvSpPr>
          <p:cNvPr id="56327" name="Text Box 5"/>
          <p:cNvSpPr txBox="1">
            <a:spLocks noChangeArrowheads="1"/>
          </p:cNvSpPr>
          <p:nvPr/>
        </p:nvSpPr>
        <p:spPr bwMode="auto">
          <a:xfrm>
            <a:off x="4572000" y="2895600"/>
            <a:ext cx="681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2000">
                <a:solidFill>
                  <a:srgbClr val="000000"/>
                </a:solidFill>
                <a:latin typeface="Helvetica" charset="0"/>
                <a:cs typeface="Helvetica" charset="0"/>
              </a:rPr>
              <a:t>TLB</a:t>
            </a:r>
          </a:p>
        </p:txBody>
      </p:sp>
      <p:sp>
        <p:nvSpPr>
          <p:cNvPr id="738317" name="Text Box 13"/>
          <p:cNvSpPr txBox="1">
            <a:spLocks noChangeArrowheads="1"/>
          </p:cNvSpPr>
          <p:nvPr/>
        </p:nvSpPr>
        <p:spPr bwMode="auto">
          <a:xfrm>
            <a:off x="3970338" y="4876800"/>
            <a:ext cx="13636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2000">
                <a:solidFill>
                  <a:srgbClr val="000000"/>
                </a:solidFill>
                <a:latin typeface="Helvetica" charset="0"/>
                <a:cs typeface="Helvetica" charset="0"/>
              </a:rPr>
              <a:t>Translate</a:t>
            </a:r>
          </a:p>
          <a:p>
            <a:pPr defTabSz="914400" eaLnBrk="1" fontAlgn="base" hangingPunct="1">
              <a:spcBef>
                <a:spcPct val="0"/>
              </a:spcBef>
              <a:spcAft>
                <a:spcPct val="0"/>
              </a:spcAft>
            </a:pPr>
            <a:r>
              <a:rPr lang="en-US" altLang="ko-KR" sz="2000">
                <a:solidFill>
                  <a:srgbClr val="000000"/>
                </a:solidFill>
                <a:latin typeface="Helvetica" charset="0"/>
                <a:cs typeface="Helvetica" charset="0"/>
              </a:rPr>
              <a:t>(MMU)</a:t>
            </a:r>
          </a:p>
        </p:txBody>
      </p:sp>
      <p:grpSp>
        <p:nvGrpSpPr>
          <p:cNvPr id="3" name="Group 34"/>
          <p:cNvGrpSpPr>
            <a:grpSpLocks/>
          </p:cNvGrpSpPr>
          <p:nvPr/>
        </p:nvGrpSpPr>
        <p:grpSpPr bwMode="auto">
          <a:xfrm>
            <a:off x="4114800" y="3886200"/>
            <a:ext cx="525463" cy="914400"/>
            <a:chOff x="2208" y="1038"/>
            <a:chExt cx="331" cy="576"/>
          </a:xfrm>
        </p:grpSpPr>
        <p:sp>
          <p:nvSpPr>
            <p:cNvPr id="56343" name="Text Box 8"/>
            <p:cNvSpPr txBox="1">
              <a:spLocks noChangeArrowheads="1"/>
            </p:cNvSpPr>
            <p:nvPr/>
          </p:nvSpPr>
          <p:spPr bwMode="auto">
            <a:xfrm>
              <a:off x="2208" y="1038"/>
              <a:ext cx="3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2000">
                  <a:solidFill>
                    <a:srgbClr val="000000"/>
                  </a:solidFill>
                  <a:latin typeface="Helvetica" charset="0"/>
                  <a:cs typeface="Helvetica" charset="0"/>
                </a:rPr>
                <a:t>No</a:t>
              </a:r>
            </a:p>
          </p:txBody>
        </p:sp>
        <p:sp>
          <p:nvSpPr>
            <p:cNvPr id="56344" name="Line 14"/>
            <p:cNvSpPr>
              <a:spLocks noChangeShapeType="1"/>
            </p:cNvSpPr>
            <p:nvPr/>
          </p:nvSpPr>
          <p:spPr bwMode="auto">
            <a:xfrm>
              <a:off x="2352" y="1230"/>
              <a:ext cx="0" cy="38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grpSp>
        <p:nvGrpSpPr>
          <p:cNvPr id="4" name="Group 30"/>
          <p:cNvGrpSpPr>
            <a:grpSpLocks/>
          </p:cNvGrpSpPr>
          <p:nvPr/>
        </p:nvGrpSpPr>
        <p:grpSpPr bwMode="auto">
          <a:xfrm>
            <a:off x="2514600" y="2971800"/>
            <a:ext cx="1752600" cy="762000"/>
            <a:chOff x="1200" y="462"/>
            <a:chExt cx="1104" cy="480"/>
          </a:xfrm>
        </p:grpSpPr>
        <p:sp>
          <p:nvSpPr>
            <p:cNvPr id="56341" name="Line 10"/>
            <p:cNvSpPr>
              <a:spLocks noChangeShapeType="1"/>
            </p:cNvSpPr>
            <p:nvPr/>
          </p:nvSpPr>
          <p:spPr bwMode="auto">
            <a:xfrm>
              <a:off x="1248" y="894"/>
              <a:ext cx="1056" cy="4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6342" name="Text Box 23"/>
            <p:cNvSpPr txBox="1">
              <a:spLocks noChangeArrowheads="1"/>
            </p:cNvSpPr>
            <p:nvPr/>
          </p:nvSpPr>
          <p:spPr bwMode="auto">
            <a:xfrm>
              <a:off x="1200" y="462"/>
              <a:ext cx="762"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2000">
                  <a:solidFill>
                    <a:srgbClr val="000000"/>
                  </a:solidFill>
                  <a:latin typeface="Helvetica" charset="0"/>
                  <a:cs typeface="Helvetica" charset="0"/>
                </a:rPr>
                <a:t>Virtual</a:t>
              </a:r>
            </a:p>
            <a:p>
              <a:pPr defTabSz="914400" eaLnBrk="1" fontAlgn="base" hangingPunct="1">
                <a:spcBef>
                  <a:spcPct val="0"/>
                </a:spcBef>
                <a:spcAft>
                  <a:spcPct val="0"/>
                </a:spcAft>
              </a:pPr>
              <a:r>
                <a:rPr lang="en-US" altLang="ko-KR" sz="2000">
                  <a:solidFill>
                    <a:srgbClr val="000000"/>
                  </a:solidFill>
                  <a:latin typeface="Helvetica" charset="0"/>
                  <a:cs typeface="Helvetica" charset="0"/>
                </a:rPr>
                <a:t>Address</a:t>
              </a:r>
            </a:p>
          </p:txBody>
        </p:sp>
      </p:grpSp>
      <p:grpSp>
        <p:nvGrpSpPr>
          <p:cNvPr id="5" name="Group 31"/>
          <p:cNvGrpSpPr>
            <a:grpSpLocks/>
          </p:cNvGrpSpPr>
          <p:nvPr/>
        </p:nvGrpSpPr>
        <p:grpSpPr bwMode="auto">
          <a:xfrm>
            <a:off x="5943600" y="3095625"/>
            <a:ext cx="1571625" cy="714375"/>
            <a:chOff x="3360" y="540"/>
            <a:chExt cx="990" cy="450"/>
          </a:xfrm>
        </p:grpSpPr>
        <p:sp>
          <p:nvSpPr>
            <p:cNvPr id="56339" name="Line 16"/>
            <p:cNvSpPr>
              <a:spLocks noChangeShapeType="1"/>
            </p:cNvSpPr>
            <p:nvPr/>
          </p:nvSpPr>
          <p:spPr bwMode="auto">
            <a:xfrm>
              <a:off x="3360" y="942"/>
              <a:ext cx="960" cy="4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6340" name="Text Box 25"/>
            <p:cNvSpPr txBox="1">
              <a:spLocks noChangeArrowheads="1"/>
            </p:cNvSpPr>
            <p:nvPr/>
          </p:nvSpPr>
          <p:spPr bwMode="auto">
            <a:xfrm>
              <a:off x="3579" y="540"/>
              <a:ext cx="771"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2000">
                  <a:solidFill>
                    <a:srgbClr val="000000"/>
                  </a:solidFill>
                  <a:latin typeface="Helvetica" charset="0"/>
                  <a:cs typeface="Helvetica" charset="0"/>
                </a:rPr>
                <a:t>Physical</a:t>
              </a:r>
            </a:p>
            <a:p>
              <a:pPr defTabSz="914400" eaLnBrk="1" fontAlgn="base" hangingPunct="1">
                <a:spcBef>
                  <a:spcPct val="0"/>
                </a:spcBef>
                <a:spcAft>
                  <a:spcPct val="0"/>
                </a:spcAft>
              </a:pPr>
              <a:r>
                <a:rPr lang="en-US" altLang="ko-KR" sz="2000">
                  <a:solidFill>
                    <a:srgbClr val="000000"/>
                  </a:solidFill>
                  <a:latin typeface="Helvetica" charset="0"/>
                  <a:cs typeface="Helvetica" charset="0"/>
                </a:rPr>
                <a:t>Address</a:t>
              </a:r>
            </a:p>
          </p:txBody>
        </p:sp>
      </p:grpSp>
      <p:grpSp>
        <p:nvGrpSpPr>
          <p:cNvPr id="6" name="Group 33"/>
          <p:cNvGrpSpPr>
            <a:grpSpLocks/>
          </p:cNvGrpSpPr>
          <p:nvPr/>
        </p:nvGrpSpPr>
        <p:grpSpPr bwMode="auto">
          <a:xfrm>
            <a:off x="4267200" y="3581400"/>
            <a:ext cx="1524000" cy="396875"/>
            <a:chOff x="2304" y="846"/>
            <a:chExt cx="960" cy="250"/>
          </a:xfrm>
        </p:grpSpPr>
        <p:sp>
          <p:nvSpPr>
            <p:cNvPr id="56337" name="Line 11"/>
            <p:cNvSpPr>
              <a:spLocks noChangeShapeType="1"/>
            </p:cNvSpPr>
            <p:nvPr/>
          </p:nvSpPr>
          <p:spPr bwMode="auto">
            <a:xfrm flipV="1">
              <a:off x="2688" y="942"/>
              <a:ext cx="57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6338" name="Text Box 7"/>
            <p:cNvSpPr txBox="1">
              <a:spLocks noChangeArrowheads="1"/>
            </p:cNvSpPr>
            <p:nvPr/>
          </p:nvSpPr>
          <p:spPr bwMode="auto">
            <a:xfrm>
              <a:off x="2304" y="846"/>
              <a:ext cx="3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2000">
                  <a:solidFill>
                    <a:srgbClr val="000000"/>
                  </a:solidFill>
                  <a:latin typeface="Helvetica" charset="0"/>
                  <a:cs typeface="Helvetica" charset="0"/>
                </a:rPr>
                <a:t>Yes</a:t>
              </a:r>
            </a:p>
          </p:txBody>
        </p:sp>
      </p:grpSp>
      <p:sp>
        <p:nvSpPr>
          <p:cNvPr id="738330" name="Text Box 26"/>
          <p:cNvSpPr txBox="1">
            <a:spLocks noChangeArrowheads="1"/>
          </p:cNvSpPr>
          <p:nvPr/>
        </p:nvSpPr>
        <p:spPr bwMode="auto">
          <a:xfrm>
            <a:off x="4005263" y="3352800"/>
            <a:ext cx="1265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ltLang="ko-KR" sz="2000">
                <a:solidFill>
                  <a:srgbClr val="000000"/>
                </a:solidFill>
                <a:latin typeface="Helvetica" charset="0"/>
                <a:cs typeface="Helvetica" charset="0"/>
              </a:rPr>
              <a:t>Cached?</a:t>
            </a:r>
          </a:p>
        </p:txBody>
      </p:sp>
      <p:grpSp>
        <p:nvGrpSpPr>
          <p:cNvPr id="7" name="Group 35"/>
          <p:cNvGrpSpPr>
            <a:grpSpLocks/>
          </p:cNvGrpSpPr>
          <p:nvPr/>
        </p:nvGrpSpPr>
        <p:grpSpPr bwMode="auto">
          <a:xfrm>
            <a:off x="4572000" y="3810000"/>
            <a:ext cx="1327150" cy="1054100"/>
            <a:chOff x="2496" y="990"/>
            <a:chExt cx="836" cy="664"/>
          </a:xfrm>
        </p:grpSpPr>
        <p:sp>
          <p:nvSpPr>
            <p:cNvPr id="56335" name="Line 15"/>
            <p:cNvSpPr>
              <a:spLocks noChangeShapeType="1"/>
            </p:cNvSpPr>
            <p:nvPr/>
          </p:nvSpPr>
          <p:spPr bwMode="auto">
            <a:xfrm flipV="1">
              <a:off x="2496" y="990"/>
              <a:ext cx="720" cy="62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6336" name="Text Box 27"/>
            <p:cNvSpPr txBox="1">
              <a:spLocks noChangeArrowheads="1"/>
            </p:cNvSpPr>
            <p:nvPr/>
          </p:nvSpPr>
          <p:spPr bwMode="auto">
            <a:xfrm rot="-2498606">
              <a:off x="2723" y="1190"/>
              <a:ext cx="609"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10000"/>
                </a:spcBef>
                <a:spcAft>
                  <a:spcPct val="0"/>
                </a:spcAft>
              </a:pPr>
              <a:r>
                <a:rPr lang="en-US" altLang="ko-KR" sz="2000">
                  <a:solidFill>
                    <a:srgbClr val="000000"/>
                  </a:solidFill>
                  <a:latin typeface="Helvetica" charset="0"/>
                  <a:cs typeface="Helvetica" charset="0"/>
                </a:rPr>
                <a:t>Save</a:t>
              </a:r>
            </a:p>
            <a:p>
              <a:pPr defTabSz="914400" eaLnBrk="1" fontAlgn="base" hangingPunct="1">
                <a:spcBef>
                  <a:spcPct val="10000"/>
                </a:spcBef>
                <a:spcAft>
                  <a:spcPct val="0"/>
                </a:spcAft>
              </a:pPr>
              <a:r>
                <a:rPr lang="en-US" altLang="ko-KR" sz="2000">
                  <a:solidFill>
                    <a:srgbClr val="000000"/>
                  </a:solidFill>
                  <a:latin typeface="Helvetica" charset="0"/>
                  <a:cs typeface="Helvetica" charset="0"/>
                </a:rPr>
                <a:t>Result</a:t>
              </a:r>
            </a:p>
          </p:txBody>
        </p:sp>
      </p:grpSp>
    </p:spTree>
    <p:extLst>
      <p:ext uri="{BB962C8B-B14F-4D97-AF65-F5344CB8AC3E}">
        <p14:creationId xmlns:p14="http://schemas.microsoft.com/office/powerpoint/2010/main" val="16025014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383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738317"/>
                                        </p:tgtEl>
                                        <p:attrNameLst>
                                          <p:attrName>style.visibility</p:attrName>
                                        </p:attrNameLst>
                                      </p:cBhvr>
                                      <p:to>
                                        <p:strVal val="visible"/>
                                      </p:to>
                                    </p:set>
                                  </p:childTnLst>
                                </p:cTn>
                              </p:par>
                            </p:childTnLst>
                          </p:cTn>
                        </p:par>
                        <p:par>
                          <p:cTn id="28" fill="hold" nodeType="afterGroup">
                            <p:stCondLst>
                              <p:cond delay="500"/>
                            </p:stCondLst>
                            <p:childTnLst>
                              <p:par>
                                <p:cTn id="29" presetID="2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17" grpId="0"/>
      <p:bldP spid="73833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685800" y="228600"/>
            <a:ext cx="7693025" cy="368300"/>
          </a:xfrm>
        </p:spPr>
        <p:txBody>
          <a:bodyPr/>
          <a:lstStyle/>
          <a:p>
            <a:r>
              <a:rPr lang="en-US" altLang="ko-KR">
                <a:latin typeface="Helvetica" charset="0"/>
                <a:ea typeface="굴림" charset="0"/>
                <a:cs typeface="굴림" charset="0"/>
              </a:rPr>
              <a:t>TLB organization</a:t>
            </a:r>
          </a:p>
        </p:txBody>
      </p:sp>
      <p:sp>
        <p:nvSpPr>
          <p:cNvPr id="801795" name="Rectangle 3"/>
          <p:cNvSpPr>
            <a:spLocks noGrp="1" noChangeArrowheads="1"/>
          </p:cNvSpPr>
          <p:nvPr>
            <p:ph type="body" idx="1"/>
          </p:nvPr>
        </p:nvSpPr>
        <p:spPr>
          <a:xfrm>
            <a:off x="304800" y="914400"/>
            <a:ext cx="8610600" cy="5257800"/>
          </a:xfrm>
        </p:spPr>
        <p:txBody>
          <a:bodyPr/>
          <a:lstStyle/>
          <a:p>
            <a:pPr marL="203200" indent="-203200">
              <a:lnSpc>
                <a:spcPct val="80000"/>
              </a:lnSpc>
              <a:spcBef>
                <a:spcPct val="15000"/>
              </a:spcBef>
              <a:tabLst>
                <a:tab pos="4122738" algn="l"/>
              </a:tabLst>
            </a:pPr>
            <a:r>
              <a:rPr lang="en-US" altLang="ko-KR">
                <a:latin typeface="Helvetica" charset="0"/>
                <a:ea typeface="굴림" charset="0"/>
                <a:cs typeface="굴림" charset="0"/>
              </a:rPr>
              <a:t>How big does TLB actually have to be?</a:t>
            </a:r>
          </a:p>
          <a:p>
            <a:pPr lvl="1" indent="-190500">
              <a:lnSpc>
                <a:spcPct val="80000"/>
              </a:lnSpc>
              <a:spcBef>
                <a:spcPct val="15000"/>
              </a:spcBef>
              <a:tabLst>
                <a:tab pos="4122738" algn="l"/>
              </a:tabLst>
            </a:pPr>
            <a:r>
              <a:rPr lang="en-US" altLang="ko-KR">
                <a:latin typeface="Helvetica" charset="0"/>
                <a:ea typeface="굴림" charset="0"/>
                <a:cs typeface="굴림" charset="0"/>
              </a:rPr>
              <a:t>Usually small: 128-512 entries</a:t>
            </a:r>
          </a:p>
          <a:p>
            <a:pPr lvl="1" indent="-190500">
              <a:lnSpc>
                <a:spcPct val="80000"/>
              </a:lnSpc>
              <a:spcBef>
                <a:spcPct val="15000"/>
              </a:spcBef>
              <a:tabLst>
                <a:tab pos="4122738" algn="l"/>
              </a:tabLst>
            </a:pPr>
            <a:r>
              <a:rPr lang="en-US" altLang="ko-KR">
                <a:latin typeface="Helvetica" charset="0"/>
                <a:ea typeface="굴림" charset="0"/>
                <a:cs typeface="굴림" charset="0"/>
              </a:rPr>
              <a:t>Not very big, can support higher associativity</a:t>
            </a:r>
          </a:p>
          <a:p>
            <a:pPr marL="203200" indent="-203200">
              <a:lnSpc>
                <a:spcPct val="80000"/>
              </a:lnSpc>
              <a:spcBef>
                <a:spcPct val="15000"/>
              </a:spcBef>
              <a:tabLst>
                <a:tab pos="4122738" algn="l"/>
              </a:tabLst>
            </a:pPr>
            <a:endParaRPr lang="en-US" altLang="ko-KR">
              <a:solidFill>
                <a:schemeClr val="hlink"/>
              </a:solidFill>
              <a:latin typeface="Helvetica" charset="0"/>
              <a:ea typeface="굴림" charset="0"/>
              <a:cs typeface="굴림" charset="0"/>
            </a:endParaRPr>
          </a:p>
          <a:p>
            <a:pPr marL="203200" indent="-203200">
              <a:lnSpc>
                <a:spcPct val="80000"/>
              </a:lnSpc>
              <a:spcBef>
                <a:spcPct val="15000"/>
              </a:spcBef>
              <a:tabLst>
                <a:tab pos="4122738" algn="l"/>
              </a:tabLst>
            </a:pPr>
            <a:r>
              <a:rPr lang="en-US" altLang="ko-KR">
                <a:solidFill>
                  <a:schemeClr val="hlink"/>
                </a:solidFill>
                <a:latin typeface="Helvetica" charset="0"/>
                <a:ea typeface="굴림" charset="0"/>
                <a:cs typeface="굴림" charset="0"/>
              </a:rPr>
              <a:t>TLB usually organized as</a:t>
            </a:r>
            <a:r>
              <a:rPr lang="en-US" altLang="ko-KR">
                <a:latin typeface="Helvetica" charset="0"/>
                <a:ea typeface="굴림" charset="0"/>
                <a:cs typeface="굴림" charset="0"/>
              </a:rPr>
              <a:t> </a:t>
            </a:r>
            <a:r>
              <a:rPr lang="en-US" altLang="ko-KR">
                <a:solidFill>
                  <a:schemeClr val="hlink"/>
                </a:solidFill>
                <a:latin typeface="Helvetica" charset="0"/>
                <a:ea typeface="굴림" charset="0"/>
                <a:cs typeface="굴림" charset="0"/>
              </a:rPr>
              <a:t>fully-associative cache</a:t>
            </a:r>
          </a:p>
          <a:p>
            <a:pPr lvl="1" indent="-190500">
              <a:lnSpc>
                <a:spcPct val="80000"/>
              </a:lnSpc>
              <a:spcBef>
                <a:spcPct val="15000"/>
              </a:spcBef>
              <a:tabLst>
                <a:tab pos="4122738" algn="l"/>
              </a:tabLst>
            </a:pPr>
            <a:r>
              <a:rPr lang="en-US" altLang="ko-KR">
                <a:latin typeface="Helvetica" charset="0"/>
                <a:ea typeface="굴림" charset="0"/>
                <a:cs typeface="굴림" charset="0"/>
              </a:rPr>
              <a:t>Lookup is by Virtual Address</a:t>
            </a:r>
          </a:p>
          <a:p>
            <a:pPr lvl="1" indent="-190500">
              <a:lnSpc>
                <a:spcPct val="80000"/>
              </a:lnSpc>
              <a:spcBef>
                <a:spcPct val="15000"/>
              </a:spcBef>
              <a:tabLst>
                <a:tab pos="4122738" algn="l"/>
              </a:tabLst>
            </a:pPr>
            <a:r>
              <a:rPr lang="en-US" altLang="ko-KR">
                <a:latin typeface="Helvetica" charset="0"/>
                <a:ea typeface="굴림" charset="0"/>
                <a:cs typeface="굴림" charset="0"/>
              </a:rPr>
              <a:t>Returns Physical Address</a:t>
            </a:r>
          </a:p>
          <a:p>
            <a:pPr lvl="1" indent="-190500">
              <a:lnSpc>
                <a:spcPct val="80000"/>
              </a:lnSpc>
              <a:spcBef>
                <a:spcPct val="15000"/>
              </a:spcBef>
              <a:buFontTx/>
              <a:buNone/>
              <a:tabLst>
                <a:tab pos="4122738" algn="l"/>
              </a:tabLst>
            </a:pPr>
            <a:endParaRPr lang="en-US" altLang="ko-KR">
              <a:latin typeface="Helvetica" charset="0"/>
              <a:ea typeface="굴림" charset="0"/>
              <a:cs typeface="굴림" charset="0"/>
            </a:endParaRPr>
          </a:p>
          <a:p>
            <a:pPr marL="203200" indent="-203200">
              <a:lnSpc>
                <a:spcPct val="80000"/>
              </a:lnSpc>
              <a:spcBef>
                <a:spcPct val="15000"/>
              </a:spcBef>
              <a:tabLst>
                <a:tab pos="4122738" algn="l"/>
              </a:tabLst>
            </a:pPr>
            <a:r>
              <a:rPr lang="en-US" altLang="ko-KR">
                <a:latin typeface="Helvetica" charset="0"/>
                <a:ea typeface="굴림" charset="0"/>
                <a:cs typeface="굴림" charset="0"/>
              </a:rPr>
              <a:t>What happens when fully-associative is too slow?</a:t>
            </a:r>
          </a:p>
          <a:p>
            <a:pPr lvl="1" indent="-190500">
              <a:lnSpc>
                <a:spcPct val="80000"/>
              </a:lnSpc>
              <a:spcBef>
                <a:spcPct val="15000"/>
              </a:spcBef>
              <a:tabLst>
                <a:tab pos="4122738" algn="l"/>
              </a:tabLst>
            </a:pPr>
            <a:r>
              <a:rPr lang="en-US" altLang="ko-KR">
                <a:latin typeface="Helvetica" charset="0"/>
                <a:ea typeface="굴림" charset="0"/>
                <a:cs typeface="굴림" charset="0"/>
              </a:rPr>
              <a:t>Put a small (4-16 entry) direct-mapped cache in front</a:t>
            </a:r>
          </a:p>
          <a:p>
            <a:pPr lvl="1" indent="-190500">
              <a:lnSpc>
                <a:spcPct val="80000"/>
              </a:lnSpc>
              <a:spcBef>
                <a:spcPct val="15000"/>
              </a:spcBef>
              <a:tabLst>
                <a:tab pos="4122738" algn="l"/>
              </a:tabLst>
            </a:pPr>
            <a:r>
              <a:rPr lang="en-US" altLang="ko-KR">
                <a:latin typeface="Helvetica" charset="0"/>
                <a:ea typeface="굴림" charset="0"/>
                <a:cs typeface="굴림" charset="0"/>
              </a:rPr>
              <a:t>Called a “TLB Slice”</a:t>
            </a:r>
          </a:p>
          <a:p>
            <a:pPr marL="203200" indent="-203200">
              <a:lnSpc>
                <a:spcPct val="80000"/>
              </a:lnSpc>
              <a:spcBef>
                <a:spcPct val="15000"/>
              </a:spcBef>
              <a:tabLst>
                <a:tab pos="4122738" algn="l"/>
              </a:tabLst>
            </a:pPr>
            <a:endParaRPr lang="en-US" altLang="ko-KR">
              <a:latin typeface="Helvetica" charset="0"/>
              <a:ea typeface="굴림" charset="0"/>
              <a:cs typeface="굴림" charset="0"/>
            </a:endParaRPr>
          </a:p>
          <a:p>
            <a:pPr marL="203200" indent="-203200">
              <a:lnSpc>
                <a:spcPct val="80000"/>
              </a:lnSpc>
              <a:spcBef>
                <a:spcPct val="15000"/>
              </a:spcBef>
              <a:tabLst>
                <a:tab pos="4122738" algn="l"/>
              </a:tabLst>
            </a:pPr>
            <a:r>
              <a:rPr lang="en-US" altLang="ko-KR">
                <a:latin typeface="Helvetica" charset="0"/>
                <a:ea typeface="굴림" charset="0"/>
                <a:cs typeface="굴림" charset="0"/>
              </a:rPr>
              <a:t>When does TLB lookup occur?</a:t>
            </a:r>
          </a:p>
          <a:p>
            <a:pPr lvl="1" indent="-190500">
              <a:lnSpc>
                <a:spcPct val="80000"/>
              </a:lnSpc>
              <a:spcBef>
                <a:spcPct val="15000"/>
              </a:spcBef>
              <a:tabLst>
                <a:tab pos="4122738" algn="l"/>
              </a:tabLst>
            </a:pPr>
            <a:r>
              <a:rPr lang="en-US" altLang="ko-KR">
                <a:latin typeface="Helvetica" charset="0"/>
                <a:ea typeface="굴림" charset="0"/>
                <a:cs typeface="굴림" charset="0"/>
              </a:rPr>
              <a:t>Before cache lookup?</a:t>
            </a:r>
          </a:p>
          <a:p>
            <a:pPr lvl="1" indent="-190500">
              <a:lnSpc>
                <a:spcPct val="80000"/>
              </a:lnSpc>
              <a:spcBef>
                <a:spcPct val="15000"/>
              </a:spcBef>
              <a:tabLst>
                <a:tab pos="4122738" algn="l"/>
              </a:tabLst>
            </a:pPr>
            <a:r>
              <a:rPr lang="en-US" altLang="ko-KR">
                <a:latin typeface="Helvetica" charset="0"/>
                <a:ea typeface="굴림" charset="0"/>
                <a:cs typeface="굴림" charset="0"/>
              </a:rPr>
              <a:t>In parallel with cache lookup?</a:t>
            </a:r>
          </a:p>
        </p:txBody>
      </p:sp>
    </p:spTree>
    <p:extLst>
      <p:ext uri="{BB962C8B-B14F-4D97-AF65-F5344CB8AC3E}">
        <p14:creationId xmlns:p14="http://schemas.microsoft.com/office/powerpoint/2010/main" val="18731367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1795">
                                            <p:txEl>
                                              <p:pRg st="0" end="0"/>
                                            </p:txEl>
                                          </p:spTgt>
                                        </p:tgtEl>
                                        <p:attrNameLst>
                                          <p:attrName>style.visibility</p:attrName>
                                        </p:attrNameLst>
                                      </p:cBhvr>
                                      <p:to>
                                        <p:strVal val="visible"/>
                                      </p:to>
                                    </p:set>
                                    <p:anim calcmode="lin" valueType="num">
                                      <p:cBhvr additive="base">
                                        <p:cTn id="7" dur="500" fill="hold"/>
                                        <p:tgtEl>
                                          <p:spTgt spid="801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17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01795">
                                            <p:txEl>
                                              <p:pRg st="1" end="1"/>
                                            </p:txEl>
                                          </p:spTgt>
                                        </p:tgtEl>
                                        <p:attrNameLst>
                                          <p:attrName>style.visibility</p:attrName>
                                        </p:attrNameLst>
                                      </p:cBhvr>
                                      <p:to>
                                        <p:strVal val="visible"/>
                                      </p:to>
                                    </p:set>
                                    <p:anim calcmode="lin" valueType="num">
                                      <p:cBhvr additive="base">
                                        <p:cTn id="11" dur="500" fill="hold"/>
                                        <p:tgtEl>
                                          <p:spTgt spid="8017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0179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01795">
                                            <p:txEl>
                                              <p:pRg st="2" end="2"/>
                                            </p:txEl>
                                          </p:spTgt>
                                        </p:tgtEl>
                                        <p:attrNameLst>
                                          <p:attrName>style.visibility</p:attrName>
                                        </p:attrNameLst>
                                      </p:cBhvr>
                                      <p:to>
                                        <p:strVal val="visible"/>
                                      </p:to>
                                    </p:set>
                                    <p:anim calcmode="lin" valueType="num">
                                      <p:cBhvr additive="base">
                                        <p:cTn id="15" dur="500" fill="hold"/>
                                        <p:tgtEl>
                                          <p:spTgt spid="80179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01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01795">
                                            <p:txEl>
                                              <p:pRg st="4" end="4"/>
                                            </p:txEl>
                                          </p:spTgt>
                                        </p:tgtEl>
                                        <p:attrNameLst>
                                          <p:attrName>style.visibility</p:attrName>
                                        </p:attrNameLst>
                                      </p:cBhvr>
                                      <p:to>
                                        <p:strVal val="visible"/>
                                      </p:to>
                                    </p:set>
                                    <p:anim calcmode="lin" valueType="num">
                                      <p:cBhvr additive="base">
                                        <p:cTn id="21" dur="500" fill="hold"/>
                                        <p:tgtEl>
                                          <p:spTgt spid="801795">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801795">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01795">
                                            <p:txEl>
                                              <p:pRg st="5" end="5"/>
                                            </p:txEl>
                                          </p:spTgt>
                                        </p:tgtEl>
                                        <p:attrNameLst>
                                          <p:attrName>style.visibility</p:attrName>
                                        </p:attrNameLst>
                                      </p:cBhvr>
                                      <p:to>
                                        <p:strVal val="visible"/>
                                      </p:to>
                                    </p:set>
                                    <p:anim calcmode="lin" valueType="num">
                                      <p:cBhvr additive="base">
                                        <p:cTn id="25" dur="500" fill="hold"/>
                                        <p:tgtEl>
                                          <p:spTgt spid="801795">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01795">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801795">
                                            <p:txEl>
                                              <p:pRg st="6" end="6"/>
                                            </p:txEl>
                                          </p:spTgt>
                                        </p:tgtEl>
                                        <p:attrNameLst>
                                          <p:attrName>style.visibility</p:attrName>
                                        </p:attrNameLst>
                                      </p:cBhvr>
                                      <p:to>
                                        <p:strVal val="visible"/>
                                      </p:to>
                                    </p:set>
                                    <p:anim calcmode="lin" valueType="num">
                                      <p:cBhvr additive="base">
                                        <p:cTn id="29" dur="500" fill="hold"/>
                                        <p:tgtEl>
                                          <p:spTgt spid="801795">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8017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01795">
                                            <p:txEl>
                                              <p:pRg st="8" end="8"/>
                                            </p:txEl>
                                          </p:spTgt>
                                        </p:tgtEl>
                                        <p:attrNameLst>
                                          <p:attrName>style.visibility</p:attrName>
                                        </p:attrNameLst>
                                      </p:cBhvr>
                                      <p:to>
                                        <p:strVal val="visible"/>
                                      </p:to>
                                    </p:set>
                                    <p:anim calcmode="lin" valueType="num">
                                      <p:cBhvr additive="base">
                                        <p:cTn id="35" dur="500" fill="hold"/>
                                        <p:tgtEl>
                                          <p:spTgt spid="801795">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01795">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01795">
                                            <p:txEl>
                                              <p:pRg st="9" end="9"/>
                                            </p:txEl>
                                          </p:spTgt>
                                        </p:tgtEl>
                                        <p:attrNameLst>
                                          <p:attrName>style.visibility</p:attrName>
                                        </p:attrNameLst>
                                      </p:cBhvr>
                                      <p:to>
                                        <p:strVal val="visible"/>
                                      </p:to>
                                    </p:set>
                                    <p:anim calcmode="lin" valueType="num">
                                      <p:cBhvr additive="base">
                                        <p:cTn id="39" dur="500" fill="hold"/>
                                        <p:tgtEl>
                                          <p:spTgt spid="801795">
                                            <p:txEl>
                                              <p:pRg st="9" end="9"/>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01795">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01795">
                                            <p:txEl>
                                              <p:pRg st="10" end="10"/>
                                            </p:txEl>
                                          </p:spTgt>
                                        </p:tgtEl>
                                        <p:attrNameLst>
                                          <p:attrName>style.visibility</p:attrName>
                                        </p:attrNameLst>
                                      </p:cBhvr>
                                      <p:to>
                                        <p:strVal val="visible"/>
                                      </p:to>
                                    </p:set>
                                    <p:anim calcmode="lin" valueType="num">
                                      <p:cBhvr additive="base">
                                        <p:cTn id="43" dur="500" fill="hold"/>
                                        <p:tgtEl>
                                          <p:spTgt spid="801795">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0179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01795">
                                            <p:txEl>
                                              <p:pRg st="12" end="12"/>
                                            </p:txEl>
                                          </p:spTgt>
                                        </p:tgtEl>
                                        <p:attrNameLst>
                                          <p:attrName>style.visibility</p:attrName>
                                        </p:attrNameLst>
                                      </p:cBhvr>
                                      <p:to>
                                        <p:strVal val="visible"/>
                                      </p:to>
                                    </p:set>
                                    <p:anim calcmode="lin" valueType="num">
                                      <p:cBhvr additive="base">
                                        <p:cTn id="49" dur="500" fill="hold"/>
                                        <p:tgtEl>
                                          <p:spTgt spid="801795">
                                            <p:txEl>
                                              <p:pRg st="12" end="1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01795">
                                            <p:txEl>
                                              <p:pRg st="12" end="12"/>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801795">
                                            <p:txEl>
                                              <p:pRg st="13" end="13"/>
                                            </p:txEl>
                                          </p:spTgt>
                                        </p:tgtEl>
                                        <p:attrNameLst>
                                          <p:attrName>style.visibility</p:attrName>
                                        </p:attrNameLst>
                                      </p:cBhvr>
                                      <p:to>
                                        <p:strVal val="visible"/>
                                      </p:to>
                                    </p:set>
                                    <p:anim calcmode="lin" valueType="num">
                                      <p:cBhvr additive="base">
                                        <p:cTn id="53" dur="500" fill="hold"/>
                                        <p:tgtEl>
                                          <p:spTgt spid="801795">
                                            <p:txEl>
                                              <p:pRg st="13" end="13"/>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01795">
                                            <p:txEl>
                                              <p:pRg st="13" end="13"/>
                                            </p:tx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801795">
                                            <p:txEl>
                                              <p:pRg st="14" end="14"/>
                                            </p:txEl>
                                          </p:spTgt>
                                        </p:tgtEl>
                                        <p:attrNameLst>
                                          <p:attrName>style.visibility</p:attrName>
                                        </p:attrNameLst>
                                      </p:cBhvr>
                                      <p:to>
                                        <p:strVal val="visible"/>
                                      </p:to>
                                    </p:set>
                                    <p:anim calcmode="lin" valueType="num">
                                      <p:cBhvr additive="base">
                                        <p:cTn id="57" dur="500" fill="hold"/>
                                        <p:tgtEl>
                                          <p:spTgt spid="801795">
                                            <p:txEl>
                                              <p:pRg st="14" end="14"/>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801795">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3666" name="Rectangle 2"/>
          <p:cNvSpPr>
            <a:spLocks noGrp="1" noChangeArrowheads="1"/>
          </p:cNvSpPr>
          <p:nvPr>
            <p:ph type="body" idx="1"/>
          </p:nvPr>
        </p:nvSpPr>
        <p:spPr>
          <a:xfrm>
            <a:off x="228600" y="762000"/>
            <a:ext cx="8915400" cy="5491163"/>
          </a:xfrm>
        </p:spPr>
        <p:txBody>
          <a:bodyPr/>
          <a:lstStyle/>
          <a:p>
            <a:r>
              <a:rPr lang="en-US" altLang="ko-KR">
                <a:latin typeface="Helvetica" charset="0"/>
                <a:ea typeface="굴림" charset="0"/>
                <a:cs typeface="굴림" charset="0"/>
              </a:rPr>
              <a:t>As described, TLB lookup is in serial with cache lookup:</a:t>
            </a:r>
          </a:p>
          <a:p>
            <a:endParaRPr lang="en-US" altLang="ko-KR">
              <a:latin typeface="Helvetica" charset="0"/>
              <a:ea typeface="굴림" charset="0"/>
              <a:cs typeface="굴림" charset="0"/>
            </a:endParaRPr>
          </a:p>
          <a:p>
            <a:endParaRPr lang="en-US" altLang="ko-KR">
              <a:latin typeface="Helvetica" charset="0"/>
              <a:ea typeface="굴림" charset="0"/>
              <a:cs typeface="굴림" charset="0"/>
            </a:endParaRPr>
          </a:p>
          <a:p>
            <a:endParaRPr lang="en-US" altLang="ko-KR">
              <a:latin typeface="Helvetica" charset="0"/>
              <a:ea typeface="굴림" charset="0"/>
              <a:cs typeface="굴림" charset="0"/>
            </a:endParaRPr>
          </a:p>
          <a:p>
            <a:endParaRPr lang="en-US" altLang="ko-KR">
              <a:latin typeface="Helvetica" charset="0"/>
              <a:ea typeface="굴림" charset="0"/>
              <a:cs typeface="굴림" charset="0"/>
            </a:endParaRPr>
          </a:p>
          <a:p>
            <a:endParaRPr lang="en-US" altLang="ko-KR">
              <a:latin typeface="Helvetica" charset="0"/>
              <a:ea typeface="굴림" charset="0"/>
              <a:cs typeface="굴림" charset="0"/>
            </a:endParaRPr>
          </a:p>
          <a:p>
            <a:endParaRPr lang="en-US" altLang="ko-KR">
              <a:latin typeface="Helvetica" charset="0"/>
              <a:ea typeface="굴림" charset="0"/>
              <a:cs typeface="굴림" charset="0"/>
            </a:endParaRPr>
          </a:p>
          <a:p>
            <a:endParaRPr lang="en-US" altLang="ko-KR">
              <a:latin typeface="Helvetica" charset="0"/>
              <a:ea typeface="굴림" charset="0"/>
              <a:cs typeface="굴림" charset="0"/>
            </a:endParaRPr>
          </a:p>
          <a:p>
            <a:endParaRPr lang="en-US" altLang="ko-KR">
              <a:latin typeface="Helvetica" charset="0"/>
              <a:ea typeface="굴림" charset="0"/>
              <a:cs typeface="굴림" charset="0"/>
            </a:endParaRPr>
          </a:p>
          <a:p>
            <a:endParaRPr lang="en-US" altLang="ko-KR">
              <a:latin typeface="Helvetica" charset="0"/>
              <a:ea typeface="굴림" charset="0"/>
              <a:cs typeface="굴림" charset="0"/>
            </a:endParaRPr>
          </a:p>
          <a:p>
            <a:r>
              <a:rPr lang="en-US" altLang="ko-KR">
                <a:latin typeface="Helvetica" charset="0"/>
                <a:ea typeface="굴림" charset="0"/>
                <a:cs typeface="굴림" charset="0"/>
              </a:rPr>
              <a:t>Machines with TLBs go one step further: they overlap TLB lookup with cache access.</a:t>
            </a:r>
          </a:p>
          <a:p>
            <a:pPr lvl="1"/>
            <a:r>
              <a:rPr lang="en-US" altLang="ko-KR">
                <a:latin typeface="Helvetica" charset="0"/>
                <a:ea typeface="굴림" charset="0"/>
                <a:cs typeface="굴림" charset="0"/>
              </a:rPr>
              <a:t>Works because offset available early</a:t>
            </a:r>
          </a:p>
        </p:txBody>
      </p:sp>
      <p:sp>
        <p:nvSpPr>
          <p:cNvPr id="60418" name="Rectangle 3"/>
          <p:cNvSpPr>
            <a:spLocks noGrp="1" noChangeArrowheads="1"/>
          </p:cNvSpPr>
          <p:nvPr>
            <p:ph type="title"/>
          </p:nvPr>
        </p:nvSpPr>
        <p:spPr>
          <a:xfrm>
            <a:off x="765175" y="227013"/>
            <a:ext cx="7159625" cy="368300"/>
          </a:xfrm>
        </p:spPr>
        <p:txBody>
          <a:bodyPr/>
          <a:lstStyle/>
          <a:p>
            <a:r>
              <a:rPr lang="en-US" altLang="ko-KR">
                <a:latin typeface="Helvetica" charset="0"/>
                <a:ea typeface="굴림" charset="0"/>
                <a:cs typeface="굴림" charset="0"/>
              </a:rPr>
              <a:t>Reducing translation time further</a:t>
            </a:r>
          </a:p>
        </p:txBody>
      </p:sp>
      <p:grpSp>
        <p:nvGrpSpPr>
          <p:cNvPr id="2" name="Group 4"/>
          <p:cNvGrpSpPr>
            <a:grpSpLocks/>
          </p:cNvGrpSpPr>
          <p:nvPr/>
        </p:nvGrpSpPr>
        <p:grpSpPr bwMode="auto">
          <a:xfrm>
            <a:off x="1524000" y="1295400"/>
            <a:ext cx="5338763" cy="3789363"/>
            <a:chOff x="1152" y="1008"/>
            <a:chExt cx="3363" cy="2387"/>
          </a:xfrm>
        </p:grpSpPr>
        <p:sp>
          <p:nvSpPr>
            <p:cNvPr id="60420" name="Rectangle 5"/>
            <p:cNvSpPr>
              <a:spLocks noChangeArrowheads="1"/>
            </p:cNvSpPr>
            <p:nvPr/>
          </p:nvSpPr>
          <p:spPr bwMode="auto">
            <a:xfrm>
              <a:off x="1152" y="1008"/>
              <a:ext cx="114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FC0128"/>
                  </a:solidFill>
                  <a:latin typeface="Arial" charset="0"/>
                  <a:ea typeface="굴림" charset="0"/>
                  <a:cs typeface="굴림" charset="0"/>
                </a:rPr>
                <a:t>Virtual Address</a:t>
              </a:r>
            </a:p>
          </p:txBody>
        </p:sp>
        <p:sp>
          <p:nvSpPr>
            <p:cNvPr id="60421" name="Line 6"/>
            <p:cNvSpPr>
              <a:spLocks noChangeShapeType="1"/>
            </p:cNvSpPr>
            <p:nvPr/>
          </p:nvSpPr>
          <p:spPr bwMode="auto">
            <a:xfrm>
              <a:off x="1916" y="1788"/>
              <a:ext cx="0" cy="83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22" name="Line 7"/>
            <p:cNvSpPr>
              <a:spLocks noChangeShapeType="1"/>
            </p:cNvSpPr>
            <p:nvPr/>
          </p:nvSpPr>
          <p:spPr bwMode="auto">
            <a:xfrm>
              <a:off x="2972" y="1788"/>
              <a:ext cx="0" cy="86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23" name="Line 8"/>
            <p:cNvSpPr>
              <a:spLocks noChangeShapeType="1"/>
            </p:cNvSpPr>
            <p:nvPr/>
          </p:nvSpPr>
          <p:spPr bwMode="auto">
            <a:xfrm>
              <a:off x="1924" y="1980"/>
              <a:ext cx="104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24" name="Line 9"/>
            <p:cNvSpPr>
              <a:spLocks noChangeShapeType="1"/>
            </p:cNvSpPr>
            <p:nvPr/>
          </p:nvSpPr>
          <p:spPr bwMode="auto">
            <a:xfrm>
              <a:off x="1924" y="2164"/>
              <a:ext cx="104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25" name="Line 10"/>
            <p:cNvSpPr>
              <a:spLocks noChangeShapeType="1"/>
            </p:cNvSpPr>
            <p:nvPr/>
          </p:nvSpPr>
          <p:spPr bwMode="auto">
            <a:xfrm>
              <a:off x="1924" y="2380"/>
              <a:ext cx="104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26" name="Line 11"/>
            <p:cNvSpPr>
              <a:spLocks noChangeShapeType="1"/>
            </p:cNvSpPr>
            <p:nvPr/>
          </p:nvSpPr>
          <p:spPr bwMode="auto">
            <a:xfrm>
              <a:off x="1924" y="2524"/>
              <a:ext cx="104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27" name="Line 12"/>
            <p:cNvSpPr>
              <a:spLocks noChangeShapeType="1"/>
            </p:cNvSpPr>
            <p:nvPr/>
          </p:nvSpPr>
          <p:spPr bwMode="auto">
            <a:xfrm>
              <a:off x="2124" y="1988"/>
              <a:ext cx="0" cy="504"/>
            </a:xfrm>
            <a:prstGeom prst="line">
              <a:avLst/>
            </a:prstGeom>
            <a:noFill/>
            <a:ln w="25400">
              <a:pattFill prst="dkUpDiag">
                <a:fgClr>
                  <a:schemeClr val="tx1"/>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28" name="Line 13"/>
            <p:cNvSpPr>
              <a:spLocks noChangeShapeType="1"/>
            </p:cNvSpPr>
            <p:nvPr/>
          </p:nvSpPr>
          <p:spPr bwMode="auto">
            <a:xfrm>
              <a:off x="2556" y="1988"/>
              <a:ext cx="0" cy="504"/>
            </a:xfrm>
            <a:prstGeom prst="line">
              <a:avLst/>
            </a:prstGeom>
            <a:noFill/>
            <a:ln w="25400">
              <a:pattFill prst="dkUpDiag">
                <a:fgClr>
                  <a:schemeClr val="tx1"/>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29" name="Rectangle 14"/>
            <p:cNvSpPr>
              <a:spLocks noChangeArrowheads="1"/>
            </p:cNvSpPr>
            <p:nvPr/>
          </p:nvSpPr>
          <p:spPr bwMode="auto">
            <a:xfrm>
              <a:off x="2000" y="1752"/>
              <a:ext cx="92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i="1">
                  <a:solidFill>
                    <a:srgbClr val="FC0128"/>
                  </a:solidFill>
                  <a:latin typeface="Arial" charset="0"/>
                  <a:ea typeface="굴림" charset="0"/>
                  <a:cs typeface="굴림" charset="0"/>
                </a:rPr>
                <a:t>TLB Lookup</a:t>
              </a:r>
            </a:p>
          </p:txBody>
        </p:sp>
        <p:sp>
          <p:nvSpPr>
            <p:cNvPr id="60430" name="Line 15"/>
            <p:cNvSpPr>
              <a:spLocks noChangeShapeType="1"/>
            </p:cNvSpPr>
            <p:nvPr/>
          </p:nvSpPr>
          <p:spPr bwMode="auto">
            <a:xfrm>
              <a:off x="1556" y="1532"/>
              <a:ext cx="0" cy="6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31" name="Line 16"/>
            <p:cNvSpPr>
              <a:spLocks noChangeShapeType="1"/>
            </p:cNvSpPr>
            <p:nvPr/>
          </p:nvSpPr>
          <p:spPr bwMode="auto">
            <a:xfrm>
              <a:off x="1564" y="2236"/>
              <a:ext cx="34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32" name="Rectangle 17"/>
            <p:cNvSpPr>
              <a:spLocks noChangeArrowheads="1"/>
            </p:cNvSpPr>
            <p:nvPr/>
          </p:nvSpPr>
          <p:spPr bwMode="auto">
            <a:xfrm>
              <a:off x="1928" y="2184"/>
              <a:ext cx="17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Arial" charset="0"/>
                  <a:ea typeface="굴림" charset="0"/>
                  <a:cs typeface="굴림" charset="0"/>
                </a:rPr>
                <a:t>V</a:t>
              </a:r>
            </a:p>
          </p:txBody>
        </p:sp>
        <p:sp>
          <p:nvSpPr>
            <p:cNvPr id="60433" name="Rectangle 18"/>
            <p:cNvSpPr>
              <a:spLocks noChangeArrowheads="1"/>
            </p:cNvSpPr>
            <p:nvPr/>
          </p:nvSpPr>
          <p:spPr bwMode="auto">
            <a:xfrm>
              <a:off x="2128" y="2128"/>
              <a:ext cx="471"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90000"/>
                </a:lnSpc>
                <a:spcBef>
                  <a:spcPct val="0"/>
                </a:spcBef>
                <a:spcAft>
                  <a:spcPct val="0"/>
                </a:spcAft>
              </a:pPr>
              <a:r>
                <a:rPr lang="en-US" altLang="ko-KR" sz="1400" b="1">
                  <a:solidFill>
                    <a:srgbClr val="000000"/>
                  </a:solidFill>
                  <a:latin typeface="Arial" charset="0"/>
                  <a:ea typeface="굴림" charset="0"/>
                  <a:cs typeface="굴림" charset="0"/>
                </a:rPr>
                <a:t>Access</a:t>
              </a:r>
            </a:p>
            <a:p>
              <a:pPr defTabSz="914400" fontAlgn="base">
                <a:lnSpc>
                  <a:spcPct val="90000"/>
                </a:lnSpc>
                <a:spcBef>
                  <a:spcPct val="0"/>
                </a:spcBef>
                <a:spcAft>
                  <a:spcPct val="0"/>
                </a:spcAft>
              </a:pPr>
              <a:r>
                <a:rPr lang="en-US" altLang="ko-KR" sz="1400" b="1">
                  <a:solidFill>
                    <a:srgbClr val="000000"/>
                  </a:solidFill>
                  <a:latin typeface="Arial" charset="0"/>
                  <a:ea typeface="굴림" charset="0"/>
                  <a:cs typeface="굴림" charset="0"/>
                </a:rPr>
                <a:t>Rights</a:t>
              </a:r>
            </a:p>
          </p:txBody>
        </p:sp>
        <p:sp>
          <p:nvSpPr>
            <p:cNvPr id="60434" name="Rectangle 19"/>
            <p:cNvSpPr>
              <a:spLocks noChangeArrowheads="1"/>
            </p:cNvSpPr>
            <p:nvPr/>
          </p:nvSpPr>
          <p:spPr bwMode="auto">
            <a:xfrm>
              <a:off x="2632" y="2200"/>
              <a:ext cx="28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618FFD"/>
                  </a:solidFill>
                  <a:latin typeface="Arial" charset="0"/>
                  <a:ea typeface="굴림" charset="0"/>
                  <a:cs typeface="굴림" charset="0"/>
                </a:rPr>
                <a:t>PA</a:t>
              </a:r>
              <a:endParaRPr lang="en-US" altLang="ko-KR" b="1">
                <a:solidFill>
                  <a:srgbClr val="919191"/>
                </a:solidFill>
                <a:latin typeface="Arial" charset="0"/>
                <a:ea typeface="굴림" charset="0"/>
                <a:cs typeface="굴림" charset="0"/>
              </a:endParaRPr>
            </a:p>
          </p:txBody>
        </p:sp>
        <p:grpSp>
          <p:nvGrpSpPr>
            <p:cNvPr id="60435" name="Group 20"/>
            <p:cNvGrpSpPr>
              <a:grpSpLocks/>
            </p:cNvGrpSpPr>
            <p:nvPr/>
          </p:nvGrpSpPr>
          <p:grpSpPr bwMode="auto">
            <a:xfrm>
              <a:off x="1260" y="1184"/>
              <a:ext cx="1600" cy="452"/>
              <a:chOff x="2556" y="1712"/>
              <a:chExt cx="1600" cy="452"/>
            </a:xfrm>
          </p:grpSpPr>
          <p:sp>
            <p:nvSpPr>
              <p:cNvPr id="60449" name="Rectangle 21"/>
              <p:cNvSpPr>
                <a:spLocks noChangeArrowheads="1"/>
              </p:cNvSpPr>
              <p:nvPr/>
            </p:nvSpPr>
            <p:spPr bwMode="auto">
              <a:xfrm>
                <a:off x="2556" y="1868"/>
                <a:ext cx="1600"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50" name="Rectangle 22"/>
              <p:cNvSpPr>
                <a:spLocks noChangeArrowheads="1"/>
              </p:cNvSpPr>
              <p:nvPr/>
            </p:nvSpPr>
            <p:spPr bwMode="auto">
              <a:xfrm>
                <a:off x="2560" y="1880"/>
                <a:ext cx="8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618FFD"/>
                    </a:solidFill>
                    <a:latin typeface="Arial" charset="0"/>
                    <a:ea typeface="굴림" charset="0"/>
                    <a:cs typeface="굴림" charset="0"/>
                  </a:rPr>
                  <a:t>V page no.</a:t>
                </a:r>
              </a:p>
            </p:txBody>
          </p:sp>
          <p:sp>
            <p:nvSpPr>
              <p:cNvPr id="60451" name="Rectangle 23"/>
              <p:cNvSpPr>
                <a:spLocks noChangeArrowheads="1"/>
              </p:cNvSpPr>
              <p:nvPr/>
            </p:nvSpPr>
            <p:spPr bwMode="auto">
              <a:xfrm>
                <a:off x="3648" y="1880"/>
                <a:ext cx="47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Arial" charset="0"/>
                    <a:ea typeface="굴림" charset="0"/>
                    <a:cs typeface="굴림" charset="0"/>
                  </a:rPr>
                  <a:t>offset</a:t>
                </a:r>
              </a:p>
            </p:txBody>
          </p:sp>
          <p:sp>
            <p:nvSpPr>
              <p:cNvPr id="60452" name="Line 24"/>
              <p:cNvSpPr>
                <a:spLocks noChangeShapeType="1"/>
              </p:cNvSpPr>
              <p:nvPr/>
            </p:nvSpPr>
            <p:spPr bwMode="auto">
              <a:xfrm>
                <a:off x="3492" y="1868"/>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53" name="Rectangle 25"/>
              <p:cNvSpPr>
                <a:spLocks noChangeArrowheads="1"/>
              </p:cNvSpPr>
              <p:nvPr/>
            </p:nvSpPr>
            <p:spPr bwMode="auto">
              <a:xfrm>
                <a:off x="3712" y="1712"/>
                <a:ext cx="24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Arial" charset="0"/>
                    <a:ea typeface="굴림" charset="0"/>
                    <a:cs typeface="굴림" charset="0"/>
                  </a:rPr>
                  <a:t>10</a:t>
                </a:r>
              </a:p>
            </p:txBody>
          </p:sp>
          <p:sp>
            <p:nvSpPr>
              <p:cNvPr id="60454" name="Line 26"/>
              <p:cNvSpPr>
                <a:spLocks noChangeShapeType="1"/>
              </p:cNvSpPr>
              <p:nvPr/>
            </p:nvSpPr>
            <p:spPr bwMode="auto">
              <a:xfrm>
                <a:off x="3932" y="1780"/>
                <a:ext cx="22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55" name="Line 27"/>
              <p:cNvSpPr>
                <a:spLocks noChangeShapeType="1"/>
              </p:cNvSpPr>
              <p:nvPr/>
            </p:nvSpPr>
            <p:spPr bwMode="auto">
              <a:xfrm flipH="1">
                <a:off x="3484" y="1788"/>
                <a:ext cx="28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56" name="Line 28"/>
              <p:cNvSpPr>
                <a:spLocks noChangeShapeType="1"/>
              </p:cNvSpPr>
              <p:nvPr/>
            </p:nvSpPr>
            <p:spPr bwMode="auto">
              <a:xfrm>
                <a:off x="3828" y="2052"/>
                <a:ext cx="0" cy="1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sp>
          <p:nvSpPr>
            <p:cNvPr id="60436" name="Line 29"/>
            <p:cNvSpPr>
              <a:spLocks noChangeShapeType="1"/>
            </p:cNvSpPr>
            <p:nvPr/>
          </p:nvSpPr>
          <p:spPr bwMode="auto">
            <a:xfrm flipV="1">
              <a:off x="2540" y="1632"/>
              <a:ext cx="1588" cy="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37" name="Line 30"/>
            <p:cNvSpPr>
              <a:spLocks noChangeShapeType="1"/>
            </p:cNvSpPr>
            <p:nvPr/>
          </p:nvSpPr>
          <p:spPr bwMode="auto">
            <a:xfrm>
              <a:off x="4128" y="1632"/>
              <a:ext cx="0" cy="115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nvGrpSpPr>
            <p:cNvPr id="60438" name="Group 31"/>
            <p:cNvGrpSpPr>
              <a:grpSpLocks/>
            </p:cNvGrpSpPr>
            <p:nvPr/>
          </p:nvGrpSpPr>
          <p:grpSpPr bwMode="auto">
            <a:xfrm>
              <a:off x="2905" y="2788"/>
              <a:ext cx="1610" cy="374"/>
              <a:chOff x="3984" y="3708"/>
              <a:chExt cx="1610" cy="374"/>
            </a:xfrm>
          </p:grpSpPr>
          <p:sp>
            <p:nvSpPr>
              <p:cNvPr id="60441" name="Rectangle 32"/>
              <p:cNvSpPr>
                <a:spLocks noChangeArrowheads="1"/>
              </p:cNvSpPr>
              <p:nvPr/>
            </p:nvSpPr>
            <p:spPr bwMode="auto">
              <a:xfrm>
                <a:off x="3984" y="3708"/>
                <a:ext cx="1600" cy="17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42" name="Rectangle 33"/>
              <p:cNvSpPr>
                <a:spLocks noChangeArrowheads="1"/>
              </p:cNvSpPr>
              <p:nvPr/>
            </p:nvSpPr>
            <p:spPr bwMode="auto">
              <a:xfrm>
                <a:off x="3988" y="3720"/>
                <a:ext cx="8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618FFD"/>
                    </a:solidFill>
                    <a:latin typeface="Arial" charset="0"/>
                    <a:ea typeface="굴림" charset="0"/>
                    <a:cs typeface="굴림" charset="0"/>
                  </a:rPr>
                  <a:t>P page no.</a:t>
                </a:r>
              </a:p>
            </p:txBody>
          </p:sp>
          <p:sp>
            <p:nvSpPr>
              <p:cNvPr id="60443" name="Rectangle 34"/>
              <p:cNvSpPr>
                <a:spLocks noChangeArrowheads="1"/>
              </p:cNvSpPr>
              <p:nvPr/>
            </p:nvSpPr>
            <p:spPr bwMode="auto">
              <a:xfrm>
                <a:off x="5076" y="3720"/>
                <a:ext cx="47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Arial" charset="0"/>
                    <a:ea typeface="굴림" charset="0"/>
                    <a:cs typeface="굴림" charset="0"/>
                  </a:rPr>
                  <a:t>offset</a:t>
                </a:r>
              </a:p>
            </p:txBody>
          </p:sp>
          <p:sp>
            <p:nvSpPr>
              <p:cNvPr id="60444" name="Line 35"/>
              <p:cNvSpPr>
                <a:spLocks noChangeShapeType="1"/>
              </p:cNvSpPr>
              <p:nvPr/>
            </p:nvSpPr>
            <p:spPr bwMode="auto">
              <a:xfrm>
                <a:off x="4920" y="3708"/>
                <a:ext cx="0" cy="1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nvGrpSpPr>
              <p:cNvPr id="60445" name="Group 36"/>
              <p:cNvGrpSpPr>
                <a:grpSpLocks/>
              </p:cNvGrpSpPr>
              <p:nvPr/>
            </p:nvGrpSpPr>
            <p:grpSpPr bwMode="auto">
              <a:xfrm>
                <a:off x="4922" y="3903"/>
                <a:ext cx="672" cy="179"/>
                <a:chOff x="4912" y="3552"/>
                <a:chExt cx="672" cy="179"/>
              </a:xfrm>
            </p:grpSpPr>
            <p:sp>
              <p:nvSpPr>
                <p:cNvPr id="60446" name="Rectangle 37"/>
                <p:cNvSpPr>
                  <a:spLocks noChangeArrowheads="1"/>
                </p:cNvSpPr>
                <p:nvPr/>
              </p:nvSpPr>
              <p:spPr bwMode="auto">
                <a:xfrm>
                  <a:off x="5140" y="3552"/>
                  <a:ext cx="24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Arial" charset="0"/>
                      <a:ea typeface="굴림" charset="0"/>
                      <a:cs typeface="굴림" charset="0"/>
                    </a:rPr>
                    <a:t>10</a:t>
                  </a:r>
                </a:p>
              </p:txBody>
            </p:sp>
            <p:sp>
              <p:nvSpPr>
                <p:cNvPr id="60447" name="Line 38"/>
                <p:cNvSpPr>
                  <a:spLocks noChangeShapeType="1"/>
                </p:cNvSpPr>
                <p:nvPr/>
              </p:nvSpPr>
              <p:spPr bwMode="auto">
                <a:xfrm>
                  <a:off x="5360" y="3620"/>
                  <a:ext cx="22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48" name="Line 39"/>
                <p:cNvSpPr>
                  <a:spLocks noChangeShapeType="1"/>
                </p:cNvSpPr>
                <p:nvPr/>
              </p:nvSpPr>
              <p:spPr bwMode="auto">
                <a:xfrm flipH="1">
                  <a:off x="4912" y="3628"/>
                  <a:ext cx="27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grpSp>
        <p:sp>
          <p:nvSpPr>
            <p:cNvPr id="60439" name="Freeform 40"/>
            <p:cNvSpPr>
              <a:spLocks/>
            </p:cNvSpPr>
            <p:nvPr/>
          </p:nvSpPr>
          <p:spPr bwMode="auto">
            <a:xfrm>
              <a:off x="2976" y="2256"/>
              <a:ext cx="384" cy="528"/>
            </a:xfrm>
            <a:custGeom>
              <a:avLst/>
              <a:gdLst>
                <a:gd name="T0" fmla="*/ 0 w 384"/>
                <a:gd name="T1" fmla="*/ 0 h 528"/>
                <a:gd name="T2" fmla="*/ 384 w 384"/>
                <a:gd name="T3" fmla="*/ 0 h 528"/>
                <a:gd name="T4" fmla="*/ 384 w 384"/>
                <a:gd name="T5" fmla="*/ 528 h 528"/>
                <a:gd name="T6" fmla="*/ 0 60000 65536"/>
                <a:gd name="T7" fmla="*/ 0 60000 65536"/>
                <a:gd name="T8" fmla="*/ 0 60000 65536"/>
                <a:gd name="T9" fmla="*/ 0 w 384"/>
                <a:gd name="T10" fmla="*/ 0 h 528"/>
                <a:gd name="T11" fmla="*/ 384 w 384"/>
                <a:gd name="T12" fmla="*/ 528 h 528"/>
              </a:gdLst>
              <a:ahLst/>
              <a:cxnLst>
                <a:cxn ang="T6">
                  <a:pos x="T0" y="T1"/>
                </a:cxn>
                <a:cxn ang="T7">
                  <a:pos x="T2" y="T3"/>
                </a:cxn>
                <a:cxn ang="T8">
                  <a:pos x="T4" y="T5"/>
                </a:cxn>
              </a:cxnLst>
              <a:rect l="T9" t="T10" r="T11" b="T12"/>
              <a:pathLst>
                <a:path w="384" h="528">
                  <a:moveTo>
                    <a:pt x="0" y="0"/>
                  </a:moveTo>
                  <a:lnTo>
                    <a:pt x="384" y="0"/>
                  </a:lnTo>
                  <a:lnTo>
                    <a:pt x="384" y="528"/>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0440" name="Rectangle 41"/>
            <p:cNvSpPr>
              <a:spLocks noChangeArrowheads="1"/>
            </p:cNvSpPr>
            <p:nvPr/>
          </p:nvSpPr>
          <p:spPr bwMode="auto">
            <a:xfrm>
              <a:off x="3120" y="3216"/>
              <a:ext cx="128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FC0128"/>
                  </a:solidFill>
                  <a:latin typeface="Arial" charset="0"/>
                  <a:ea typeface="굴림" charset="0"/>
                  <a:cs typeface="굴림" charset="0"/>
                </a:rPr>
                <a:t>Physical Address</a:t>
              </a:r>
            </a:p>
          </p:txBody>
        </p:sp>
      </p:grpSp>
    </p:spTree>
    <p:extLst>
      <p:ext uri="{BB962C8B-B14F-4D97-AF65-F5344CB8AC3E}">
        <p14:creationId xmlns:p14="http://schemas.microsoft.com/office/powerpoint/2010/main" val="26030757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53666">
                                            <p:txEl>
                                              <p:pRg st="0" end="0"/>
                                            </p:txEl>
                                          </p:spTgt>
                                        </p:tgtEl>
                                        <p:attrNameLst>
                                          <p:attrName>style.visibility</p:attrName>
                                        </p:attrNameLst>
                                      </p:cBhvr>
                                      <p:to>
                                        <p:strVal val="visible"/>
                                      </p:to>
                                    </p:set>
                                    <p:anim calcmode="lin" valueType="num">
                                      <p:cBhvr additive="base">
                                        <p:cTn id="7" dur="500" fill="hold"/>
                                        <p:tgtEl>
                                          <p:spTgt spid="75366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5366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53666">
                                            <p:txEl>
                                              <p:pRg st="10" end="10"/>
                                            </p:txEl>
                                          </p:spTgt>
                                        </p:tgtEl>
                                        <p:attrNameLst>
                                          <p:attrName>style.visibility</p:attrName>
                                        </p:attrNameLst>
                                      </p:cBhvr>
                                      <p:to>
                                        <p:strVal val="visible"/>
                                      </p:to>
                                    </p:set>
                                    <p:anim calcmode="lin" valueType="num">
                                      <p:cBhvr additive="base">
                                        <p:cTn id="17" dur="500" fill="hold"/>
                                        <p:tgtEl>
                                          <p:spTgt spid="753666">
                                            <p:txEl>
                                              <p:pRg st="10" end="1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53666">
                                            <p:txEl>
                                              <p:pRg st="10" end="10"/>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53666">
                                            <p:txEl>
                                              <p:pRg st="11" end="11"/>
                                            </p:txEl>
                                          </p:spTgt>
                                        </p:tgtEl>
                                        <p:attrNameLst>
                                          <p:attrName>style.visibility</p:attrName>
                                        </p:attrNameLst>
                                      </p:cBhvr>
                                      <p:to>
                                        <p:strVal val="visible"/>
                                      </p:to>
                                    </p:set>
                                    <p:anim calcmode="lin" valueType="num">
                                      <p:cBhvr additive="base">
                                        <p:cTn id="21" dur="500" fill="hold"/>
                                        <p:tgtEl>
                                          <p:spTgt spid="753666">
                                            <p:txEl>
                                              <p:pRg st="11" end="1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53666">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6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a:latin typeface="Helvetica" charset="0"/>
                <a:ea typeface="ＭＳ Ｐゴシック" charset="0"/>
                <a:cs typeface="ＭＳ Ｐゴシック" charset="0"/>
              </a:rPr>
              <a:t>Topics</a:t>
            </a:r>
          </a:p>
        </p:txBody>
      </p:sp>
      <p:sp>
        <p:nvSpPr>
          <p:cNvPr id="8194" name="Content Placeholder 2"/>
          <p:cNvSpPr>
            <a:spLocks noGrp="1"/>
          </p:cNvSpPr>
          <p:nvPr>
            <p:ph idx="1"/>
          </p:nvPr>
        </p:nvSpPr>
        <p:spPr/>
        <p:txBody>
          <a:bodyPr/>
          <a:lstStyle/>
          <a:p>
            <a:r>
              <a:rPr lang="en-US">
                <a:latin typeface="Helvetica" charset="0"/>
                <a:ea typeface="ＭＳ Ｐゴシック" charset="0"/>
                <a:cs typeface="ＭＳ Ｐゴシック" charset="0"/>
              </a:rPr>
              <a:t>Synchronization</a:t>
            </a:r>
          </a:p>
          <a:p>
            <a:pPr lvl="1"/>
            <a:r>
              <a:rPr lang="en-US">
                <a:latin typeface="Helvetica" charset="0"/>
                <a:ea typeface="ＭＳ Ｐゴシック" charset="0"/>
              </a:rPr>
              <a:t>Primitives, Deadlock</a:t>
            </a: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Memory management</a:t>
            </a:r>
          </a:p>
          <a:p>
            <a:pPr lvl="1"/>
            <a:r>
              <a:rPr lang="en-US">
                <a:latin typeface="Helvetica" charset="0"/>
                <a:ea typeface="ＭＳ Ｐゴシック" charset="0"/>
              </a:rPr>
              <a:t>Address translation, Caches, TLBs, Demand Paging</a:t>
            </a: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Distributed Systems</a:t>
            </a:r>
          </a:p>
          <a:p>
            <a:pPr lvl="1"/>
            <a:r>
              <a:rPr lang="en-US">
                <a:latin typeface="Helvetica" charset="0"/>
                <a:ea typeface="ＭＳ Ｐゴシック" charset="0"/>
              </a:rPr>
              <a:t>Naming, Security, Networking</a:t>
            </a: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Filesystems</a:t>
            </a:r>
          </a:p>
          <a:p>
            <a:pPr lvl="1"/>
            <a:r>
              <a:rPr lang="en-US">
                <a:latin typeface="Helvetica" charset="0"/>
                <a:ea typeface="ＭＳ Ｐゴシック" charset="0"/>
              </a:rPr>
              <a:t>Disks, Directories</a:t>
            </a:r>
          </a:p>
          <a:p>
            <a:pPr lvl="1"/>
            <a:endParaRPr lang="en-US">
              <a:latin typeface="Helvetica" charset="0"/>
              <a:ea typeface="ＭＳ Ｐゴシック" charset="0"/>
            </a:endParaRPr>
          </a:p>
          <a:p>
            <a:r>
              <a:rPr lang="en-US">
                <a:latin typeface="Helvetica" charset="0"/>
                <a:ea typeface="ＭＳ Ｐゴシック" charset="0"/>
                <a:cs typeface="ＭＳ Ｐゴシック" charset="0"/>
              </a:rPr>
              <a:t>Transactions</a:t>
            </a:r>
          </a:p>
          <a:p>
            <a:pPr lvl="1"/>
            <a:endParaRPr lang="en-US">
              <a:latin typeface="Helvetica" charset="0"/>
              <a:ea typeface="ＭＳ Ｐゴシック" charset="0"/>
            </a:endParaRPr>
          </a:p>
          <a:p>
            <a:pPr lvl="1"/>
            <a:endParaRPr lang="en-US">
              <a:latin typeface="Helvetica" charset="0"/>
              <a:ea typeface="ＭＳ Ｐゴシック" charset="0"/>
            </a:endParaRPr>
          </a:p>
        </p:txBody>
      </p:sp>
    </p:spTree>
    <p:extLst>
      <p:ext uri="{BB962C8B-B14F-4D97-AF65-F5344CB8AC3E}">
        <p14:creationId xmlns:p14="http://schemas.microsoft.com/office/powerpoint/2010/main" val="17957818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4731" name="Rectangle 43"/>
          <p:cNvSpPr>
            <a:spLocks noGrp="1" noChangeArrowheads="1"/>
          </p:cNvSpPr>
          <p:nvPr>
            <p:ph type="body" idx="1"/>
          </p:nvPr>
        </p:nvSpPr>
        <p:spPr>
          <a:xfrm>
            <a:off x="228600" y="609600"/>
            <a:ext cx="8534400" cy="5868988"/>
          </a:xfrm>
          <a:noFill/>
        </p:spPr>
        <p:txBody>
          <a:bodyPr lIns="63500" tIns="25400" rIns="63500" bIns="25400">
            <a:spAutoFit/>
          </a:bodyPr>
          <a:lstStyle/>
          <a:p>
            <a:pPr>
              <a:spcBef>
                <a:spcPct val="20000"/>
              </a:spcBef>
            </a:pPr>
            <a:r>
              <a:rPr lang="en-US" altLang="ko-KR">
                <a:latin typeface="Helvetica" charset="0"/>
                <a:ea typeface="굴림" charset="0"/>
                <a:cs typeface="굴림" charset="0"/>
              </a:rPr>
              <a:t>Here is how this might work with a 4K cache: </a:t>
            </a:r>
          </a:p>
          <a:p>
            <a:pPr>
              <a:spcBef>
                <a:spcPct val="20000"/>
              </a:spcBef>
            </a:pPr>
            <a:endParaRPr lang="en-US" altLang="ko-KR">
              <a:latin typeface="Helvetica" charset="0"/>
              <a:ea typeface="굴림" charset="0"/>
              <a:cs typeface="굴림" charset="0"/>
            </a:endParaRPr>
          </a:p>
          <a:p>
            <a:pPr>
              <a:spcBef>
                <a:spcPct val="20000"/>
              </a:spcBef>
            </a:pPr>
            <a:endParaRPr lang="en-US" altLang="ko-KR">
              <a:latin typeface="Helvetica" charset="0"/>
              <a:ea typeface="굴림" charset="0"/>
              <a:cs typeface="굴림" charset="0"/>
            </a:endParaRPr>
          </a:p>
          <a:p>
            <a:pPr>
              <a:spcBef>
                <a:spcPct val="20000"/>
              </a:spcBef>
            </a:pPr>
            <a:endParaRPr lang="en-US" altLang="ko-KR">
              <a:latin typeface="Helvetica" charset="0"/>
              <a:ea typeface="굴림" charset="0"/>
              <a:cs typeface="굴림" charset="0"/>
            </a:endParaRPr>
          </a:p>
          <a:p>
            <a:pPr>
              <a:spcBef>
                <a:spcPct val="20000"/>
              </a:spcBef>
            </a:pPr>
            <a:endParaRPr lang="en-US" altLang="ko-KR">
              <a:latin typeface="Helvetica" charset="0"/>
              <a:ea typeface="굴림" charset="0"/>
              <a:cs typeface="굴림" charset="0"/>
            </a:endParaRPr>
          </a:p>
          <a:p>
            <a:pPr>
              <a:spcBef>
                <a:spcPct val="20000"/>
              </a:spcBef>
            </a:pPr>
            <a:endParaRPr lang="en-US" altLang="ko-KR">
              <a:latin typeface="Helvetica" charset="0"/>
              <a:ea typeface="굴림" charset="0"/>
              <a:cs typeface="굴림" charset="0"/>
            </a:endParaRPr>
          </a:p>
          <a:p>
            <a:pPr>
              <a:spcBef>
                <a:spcPct val="20000"/>
              </a:spcBef>
            </a:pPr>
            <a:endParaRPr lang="en-US" altLang="ko-KR">
              <a:latin typeface="Helvetica" charset="0"/>
              <a:ea typeface="굴림" charset="0"/>
              <a:cs typeface="굴림" charset="0"/>
            </a:endParaRPr>
          </a:p>
          <a:p>
            <a:pPr>
              <a:spcBef>
                <a:spcPct val="20000"/>
              </a:spcBef>
            </a:pPr>
            <a:endParaRPr lang="en-US" altLang="ko-KR">
              <a:latin typeface="Helvetica" charset="0"/>
              <a:ea typeface="굴림" charset="0"/>
              <a:cs typeface="굴림" charset="0"/>
            </a:endParaRPr>
          </a:p>
          <a:p>
            <a:pPr>
              <a:spcBef>
                <a:spcPct val="20000"/>
              </a:spcBef>
              <a:buSzTx/>
            </a:pPr>
            <a:endParaRPr lang="en-US" altLang="ko-KR">
              <a:solidFill>
                <a:schemeClr val="hlink"/>
              </a:solidFill>
              <a:latin typeface="Helvetica" charset="0"/>
              <a:ea typeface="굴림" charset="0"/>
              <a:cs typeface="굴림" charset="0"/>
            </a:endParaRPr>
          </a:p>
          <a:p>
            <a:pPr>
              <a:spcBef>
                <a:spcPct val="20000"/>
              </a:spcBef>
              <a:buSzTx/>
            </a:pPr>
            <a:r>
              <a:rPr lang="en-US" altLang="ko-KR">
                <a:solidFill>
                  <a:schemeClr val="hlink"/>
                </a:solidFill>
                <a:latin typeface="Helvetica" charset="0"/>
                <a:ea typeface="굴림" charset="0"/>
                <a:cs typeface="굴림" charset="0"/>
              </a:rPr>
              <a:t>What if cache size is increased to 8KB?</a:t>
            </a:r>
          </a:p>
          <a:p>
            <a:pPr lvl="1">
              <a:spcBef>
                <a:spcPct val="20000"/>
              </a:spcBef>
              <a:buSzTx/>
            </a:pPr>
            <a:r>
              <a:rPr lang="en-US" altLang="ko-KR">
                <a:latin typeface="Helvetica" charset="0"/>
                <a:ea typeface="굴림" charset="0"/>
                <a:cs typeface="굴림" charset="0"/>
              </a:rPr>
              <a:t>Overlap not complete</a:t>
            </a:r>
          </a:p>
          <a:p>
            <a:pPr lvl="1">
              <a:spcBef>
                <a:spcPct val="20000"/>
              </a:spcBef>
              <a:buSzTx/>
            </a:pPr>
            <a:r>
              <a:rPr lang="en-US" altLang="ko-KR">
                <a:latin typeface="Helvetica" charset="0"/>
                <a:ea typeface="굴림" charset="0"/>
                <a:cs typeface="굴림" charset="0"/>
              </a:rPr>
              <a:t>Need to do something else.  See CS152/252 </a:t>
            </a:r>
          </a:p>
          <a:p>
            <a:pPr>
              <a:spcBef>
                <a:spcPct val="20000"/>
              </a:spcBef>
            </a:pPr>
            <a:r>
              <a:rPr lang="en-US" altLang="ko-KR">
                <a:solidFill>
                  <a:schemeClr val="hlink"/>
                </a:solidFill>
                <a:latin typeface="Helvetica" charset="0"/>
                <a:ea typeface="굴림" charset="0"/>
                <a:cs typeface="굴림" charset="0"/>
              </a:rPr>
              <a:t>Another option: Virtual Caches</a:t>
            </a:r>
          </a:p>
          <a:p>
            <a:pPr lvl="1">
              <a:spcBef>
                <a:spcPct val="20000"/>
              </a:spcBef>
            </a:pPr>
            <a:r>
              <a:rPr lang="en-US" altLang="ko-KR">
                <a:latin typeface="Helvetica" charset="0"/>
                <a:ea typeface="굴림" charset="0"/>
                <a:cs typeface="굴림" charset="0"/>
              </a:rPr>
              <a:t>Tags in cache are virtual addresses</a:t>
            </a:r>
          </a:p>
          <a:p>
            <a:pPr lvl="1">
              <a:spcBef>
                <a:spcPct val="20000"/>
              </a:spcBef>
            </a:pPr>
            <a:r>
              <a:rPr lang="en-US" altLang="ko-KR">
                <a:latin typeface="Helvetica" charset="0"/>
                <a:ea typeface="굴림" charset="0"/>
                <a:cs typeface="굴림" charset="0"/>
              </a:rPr>
              <a:t>Translation only happens on cache misses</a:t>
            </a:r>
          </a:p>
        </p:txBody>
      </p:sp>
      <p:grpSp>
        <p:nvGrpSpPr>
          <p:cNvPr id="2" name="Group 45"/>
          <p:cNvGrpSpPr>
            <a:grpSpLocks/>
          </p:cNvGrpSpPr>
          <p:nvPr/>
        </p:nvGrpSpPr>
        <p:grpSpPr bwMode="auto">
          <a:xfrm>
            <a:off x="685800" y="1143000"/>
            <a:ext cx="7812088" cy="3068638"/>
            <a:chOff x="363" y="1104"/>
            <a:chExt cx="5213" cy="2048"/>
          </a:xfrm>
        </p:grpSpPr>
        <p:sp>
          <p:nvSpPr>
            <p:cNvPr id="62468" name="Rectangle 2"/>
            <p:cNvSpPr>
              <a:spLocks noChangeArrowheads="1"/>
            </p:cNvSpPr>
            <p:nvPr/>
          </p:nvSpPr>
          <p:spPr bwMode="auto">
            <a:xfrm>
              <a:off x="699" y="1136"/>
              <a:ext cx="1000" cy="992"/>
            </a:xfrm>
            <a:prstGeom prst="rect">
              <a:avLst/>
            </a:prstGeom>
            <a:solidFill>
              <a:srgbClr val="FF66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altLang="ko-KR" b="1">
                  <a:solidFill>
                    <a:srgbClr val="000000"/>
                  </a:solidFill>
                  <a:latin typeface="Helvetica" charset="0"/>
                  <a:ea typeface="ＭＳ Ｐゴシック" charset="0"/>
                  <a:cs typeface="Helvetica" charset="0"/>
                </a:rPr>
                <a:t>TLB</a:t>
              </a:r>
            </a:p>
          </p:txBody>
        </p:sp>
        <p:sp>
          <p:nvSpPr>
            <p:cNvPr id="62469" name="Rectangle 3"/>
            <p:cNvSpPr>
              <a:spLocks noChangeArrowheads="1"/>
            </p:cNvSpPr>
            <p:nvPr/>
          </p:nvSpPr>
          <p:spPr bwMode="auto">
            <a:xfrm>
              <a:off x="3947" y="1112"/>
              <a:ext cx="1288" cy="1048"/>
            </a:xfrm>
            <a:prstGeom prst="rect">
              <a:avLst/>
            </a:prstGeom>
            <a:solidFill>
              <a:srgbClr val="00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altLang="ko-KR" b="1">
                  <a:solidFill>
                    <a:srgbClr val="000000"/>
                  </a:solidFill>
                  <a:latin typeface="Helvetica" charset="0"/>
                  <a:ea typeface="ＭＳ Ｐゴシック" charset="0"/>
                  <a:cs typeface="Helvetica" charset="0"/>
                </a:rPr>
                <a:t>4K Cache</a:t>
              </a:r>
            </a:p>
          </p:txBody>
        </p:sp>
        <p:sp>
          <p:nvSpPr>
            <p:cNvPr id="62470" name="Rectangle 4"/>
            <p:cNvSpPr>
              <a:spLocks noChangeArrowheads="1"/>
            </p:cNvSpPr>
            <p:nvPr/>
          </p:nvSpPr>
          <p:spPr bwMode="auto">
            <a:xfrm>
              <a:off x="2035" y="2144"/>
              <a:ext cx="1640" cy="2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a:solidFill>
                  <a:srgbClr val="000000"/>
                </a:solidFill>
                <a:latin typeface="Helvetica" charset="0"/>
                <a:ea typeface="ＭＳ Ｐゴシック" charset="0"/>
                <a:cs typeface="Helvetica" charset="0"/>
              </a:endParaRPr>
            </a:p>
          </p:txBody>
        </p:sp>
        <p:sp>
          <p:nvSpPr>
            <p:cNvPr id="62471" name="Line 5"/>
            <p:cNvSpPr>
              <a:spLocks noChangeShapeType="1"/>
            </p:cNvSpPr>
            <p:nvPr/>
          </p:nvSpPr>
          <p:spPr bwMode="auto">
            <a:xfrm>
              <a:off x="3471" y="2144"/>
              <a:ext cx="0" cy="20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472" name="Line 6"/>
            <p:cNvSpPr>
              <a:spLocks noChangeShapeType="1"/>
            </p:cNvSpPr>
            <p:nvPr/>
          </p:nvSpPr>
          <p:spPr bwMode="auto">
            <a:xfrm>
              <a:off x="2967" y="2144"/>
              <a:ext cx="0" cy="20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473" name="Rectangle 7"/>
            <p:cNvSpPr>
              <a:spLocks noChangeArrowheads="1"/>
            </p:cNvSpPr>
            <p:nvPr/>
          </p:nvSpPr>
          <p:spPr bwMode="auto">
            <a:xfrm>
              <a:off x="3107" y="1967"/>
              <a:ext cx="25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10</a:t>
              </a:r>
            </a:p>
          </p:txBody>
        </p:sp>
        <p:sp>
          <p:nvSpPr>
            <p:cNvPr id="62474" name="Rectangle 8"/>
            <p:cNvSpPr>
              <a:spLocks noChangeArrowheads="1"/>
            </p:cNvSpPr>
            <p:nvPr/>
          </p:nvSpPr>
          <p:spPr bwMode="auto">
            <a:xfrm>
              <a:off x="3499" y="1967"/>
              <a:ext cx="17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2</a:t>
              </a:r>
            </a:p>
          </p:txBody>
        </p:sp>
        <p:sp>
          <p:nvSpPr>
            <p:cNvPr id="62475" name="Rectangle 9"/>
            <p:cNvSpPr>
              <a:spLocks noChangeArrowheads="1"/>
            </p:cNvSpPr>
            <p:nvPr/>
          </p:nvSpPr>
          <p:spPr bwMode="auto">
            <a:xfrm>
              <a:off x="3451" y="2192"/>
              <a:ext cx="25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00</a:t>
              </a:r>
            </a:p>
          </p:txBody>
        </p:sp>
        <p:sp>
          <p:nvSpPr>
            <p:cNvPr id="62476" name="Rectangle 10"/>
            <p:cNvSpPr>
              <a:spLocks noChangeArrowheads="1"/>
            </p:cNvSpPr>
            <p:nvPr/>
          </p:nvSpPr>
          <p:spPr bwMode="auto">
            <a:xfrm>
              <a:off x="4307" y="1984"/>
              <a:ext cx="61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4 bytes</a:t>
              </a:r>
            </a:p>
          </p:txBody>
        </p:sp>
        <p:sp>
          <p:nvSpPr>
            <p:cNvPr id="62477" name="Line 11"/>
            <p:cNvSpPr>
              <a:spLocks noChangeShapeType="1"/>
            </p:cNvSpPr>
            <p:nvPr/>
          </p:nvSpPr>
          <p:spPr bwMode="auto">
            <a:xfrm>
              <a:off x="4867" y="2060"/>
              <a:ext cx="36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478" name="Line 12"/>
            <p:cNvSpPr>
              <a:spLocks noChangeShapeType="1"/>
            </p:cNvSpPr>
            <p:nvPr/>
          </p:nvSpPr>
          <p:spPr bwMode="auto">
            <a:xfrm flipH="1">
              <a:off x="3939" y="2060"/>
              <a:ext cx="376"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479" name="Line 13"/>
            <p:cNvSpPr>
              <a:spLocks noChangeShapeType="1"/>
            </p:cNvSpPr>
            <p:nvPr/>
          </p:nvSpPr>
          <p:spPr bwMode="auto">
            <a:xfrm>
              <a:off x="3235" y="1612"/>
              <a:ext cx="70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480" name="Rectangle 14"/>
            <p:cNvSpPr>
              <a:spLocks noChangeArrowheads="1"/>
            </p:cNvSpPr>
            <p:nvPr/>
          </p:nvSpPr>
          <p:spPr bwMode="auto">
            <a:xfrm>
              <a:off x="3315" y="1448"/>
              <a:ext cx="49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index</a:t>
              </a:r>
            </a:p>
          </p:txBody>
        </p:sp>
        <p:sp>
          <p:nvSpPr>
            <p:cNvPr id="62481" name="Rectangle 15"/>
            <p:cNvSpPr>
              <a:spLocks noChangeArrowheads="1"/>
            </p:cNvSpPr>
            <p:nvPr/>
          </p:nvSpPr>
          <p:spPr bwMode="auto">
            <a:xfrm>
              <a:off x="5251" y="1528"/>
              <a:ext cx="32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1 K</a:t>
              </a:r>
            </a:p>
          </p:txBody>
        </p:sp>
        <p:sp>
          <p:nvSpPr>
            <p:cNvPr id="62482" name="Line 16"/>
            <p:cNvSpPr>
              <a:spLocks noChangeShapeType="1"/>
            </p:cNvSpPr>
            <p:nvPr/>
          </p:nvSpPr>
          <p:spPr bwMode="auto">
            <a:xfrm flipV="1">
              <a:off x="5391" y="1104"/>
              <a:ext cx="0" cy="4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483" name="Line 17"/>
            <p:cNvSpPr>
              <a:spLocks noChangeShapeType="1"/>
            </p:cNvSpPr>
            <p:nvPr/>
          </p:nvSpPr>
          <p:spPr bwMode="auto">
            <a:xfrm>
              <a:off x="5391" y="1688"/>
              <a:ext cx="0" cy="46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484" name="Rectangle 18"/>
            <p:cNvSpPr>
              <a:spLocks noChangeArrowheads="1"/>
            </p:cNvSpPr>
            <p:nvPr/>
          </p:nvSpPr>
          <p:spPr bwMode="auto">
            <a:xfrm>
              <a:off x="2059" y="2152"/>
              <a:ext cx="57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page #</a:t>
              </a:r>
            </a:p>
          </p:txBody>
        </p:sp>
        <p:sp>
          <p:nvSpPr>
            <p:cNvPr id="62485" name="Rectangle 19"/>
            <p:cNvSpPr>
              <a:spLocks noChangeArrowheads="1"/>
            </p:cNvSpPr>
            <p:nvPr/>
          </p:nvSpPr>
          <p:spPr bwMode="auto">
            <a:xfrm>
              <a:off x="3035" y="2152"/>
              <a:ext cx="40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disp</a:t>
              </a:r>
            </a:p>
          </p:txBody>
        </p:sp>
        <p:sp>
          <p:nvSpPr>
            <p:cNvPr id="62486" name="Rectangle 20"/>
            <p:cNvSpPr>
              <a:spLocks noChangeArrowheads="1"/>
            </p:cNvSpPr>
            <p:nvPr/>
          </p:nvSpPr>
          <p:spPr bwMode="auto">
            <a:xfrm>
              <a:off x="2347" y="1976"/>
              <a:ext cx="25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20</a:t>
              </a:r>
            </a:p>
          </p:txBody>
        </p:sp>
        <p:sp>
          <p:nvSpPr>
            <p:cNvPr id="62487" name="Line 21"/>
            <p:cNvSpPr>
              <a:spLocks noChangeShapeType="1"/>
            </p:cNvSpPr>
            <p:nvPr/>
          </p:nvSpPr>
          <p:spPr bwMode="auto">
            <a:xfrm flipH="1">
              <a:off x="1699" y="1604"/>
              <a:ext cx="64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488" name="Rectangle 22"/>
            <p:cNvSpPr>
              <a:spLocks noChangeArrowheads="1"/>
            </p:cNvSpPr>
            <p:nvPr/>
          </p:nvSpPr>
          <p:spPr bwMode="auto">
            <a:xfrm>
              <a:off x="1939" y="1168"/>
              <a:ext cx="590"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assoc</a:t>
              </a:r>
            </a:p>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lookup</a:t>
              </a:r>
            </a:p>
          </p:txBody>
        </p:sp>
        <p:sp>
          <p:nvSpPr>
            <p:cNvPr id="62489" name="Rectangle 23"/>
            <p:cNvSpPr>
              <a:spLocks noChangeArrowheads="1"/>
            </p:cNvSpPr>
            <p:nvPr/>
          </p:nvSpPr>
          <p:spPr bwMode="auto">
            <a:xfrm>
              <a:off x="363" y="1536"/>
              <a:ext cx="25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32</a:t>
              </a:r>
            </a:p>
          </p:txBody>
        </p:sp>
        <p:sp>
          <p:nvSpPr>
            <p:cNvPr id="62490" name="Line 24"/>
            <p:cNvSpPr>
              <a:spLocks noChangeShapeType="1"/>
            </p:cNvSpPr>
            <p:nvPr/>
          </p:nvSpPr>
          <p:spPr bwMode="auto">
            <a:xfrm flipV="1">
              <a:off x="503" y="1112"/>
              <a:ext cx="0" cy="40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491" name="Line 25"/>
            <p:cNvSpPr>
              <a:spLocks noChangeShapeType="1"/>
            </p:cNvSpPr>
            <p:nvPr/>
          </p:nvSpPr>
          <p:spPr bwMode="auto">
            <a:xfrm>
              <a:off x="503" y="1696"/>
              <a:ext cx="0" cy="46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492" name="Line 26"/>
            <p:cNvSpPr>
              <a:spLocks noChangeShapeType="1"/>
            </p:cNvSpPr>
            <p:nvPr/>
          </p:nvSpPr>
          <p:spPr bwMode="auto">
            <a:xfrm>
              <a:off x="839" y="2136"/>
              <a:ext cx="0" cy="10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493" name="Rectangle 27"/>
            <p:cNvSpPr>
              <a:spLocks noChangeArrowheads="1"/>
            </p:cNvSpPr>
            <p:nvPr/>
          </p:nvSpPr>
          <p:spPr bwMode="auto">
            <a:xfrm>
              <a:off x="411" y="2384"/>
              <a:ext cx="428"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Hit/</a:t>
              </a:r>
            </a:p>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Miss</a:t>
              </a:r>
            </a:p>
          </p:txBody>
        </p:sp>
        <p:sp>
          <p:nvSpPr>
            <p:cNvPr id="62494" name="Line 28"/>
            <p:cNvSpPr>
              <a:spLocks noChangeShapeType="1"/>
            </p:cNvSpPr>
            <p:nvPr/>
          </p:nvSpPr>
          <p:spPr bwMode="auto">
            <a:xfrm>
              <a:off x="5079" y="2168"/>
              <a:ext cx="0" cy="9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495" name="Rectangle 29"/>
            <p:cNvSpPr>
              <a:spLocks noChangeArrowheads="1"/>
            </p:cNvSpPr>
            <p:nvPr/>
          </p:nvSpPr>
          <p:spPr bwMode="auto">
            <a:xfrm>
              <a:off x="3987" y="2792"/>
              <a:ext cx="29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PA</a:t>
              </a:r>
            </a:p>
          </p:txBody>
        </p:sp>
        <p:sp>
          <p:nvSpPr>
            <p:cNvPr id="62496" name="Rectangle 30"/>
            <p:cNvSpPr>
              <a:spLocks noChangeArrowheads="1"/>
            </p:cNvSpPr>
            <p:nvPr/>
          </p:nvSpPr>
          <p:spPr bwMode="auto">
            <a:xfrm>
              <a:off x="4323" y="2784"/>
              <a:ext cx="419"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Data</a:t>
              </a:r>
            </a:p>
          </p:txBody>
        </p:sp>
        <p:sp>
          <p:nvSpPr>
            <p:cNvPr id="62497" name="Rectangle 31"/>
            <p:cNvSpPr>
              <a:spLocks noChangeArrowheads="1"/>
            </p:cNvSpPr>
            <p:nvPr/>
          </p:nvSpPr>
          <p:spPr bwMode="auto">
            <a:xfrm>
              <a:off x="5123" y="2792"/>
              <a:ext cx="428" cy="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Hit/</a:t>
              </a:r>
            </a:p>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Miss</a:t>
              </a:r>
            </a:p>
          </p:txBody>
        </p:sp>
        <p:sp>
          <p:nvSpPr>
            <p:cNvPr id="62498" name="Oval 32"/>
            <p:cNvSpPr>
              <a:spLocks noChangeArrowheads="1"/>
            </p:cNvSpPr>
            <p:nvPr/>
          </p:nvSpPr>
          <p:spPr bwMode="auto">
            <a:xfrm>
              <a:off x="2899" y="2784"/>
              <a:ext cx="224" cy="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defTabSz="914400" fontAlgn="base">
                <a:spcBef>
                  <a:spcPct val="0"/>
                </a:spcBef>
                <a:spcAft>
                  <a:spcPct val="0"/>
                </a:spcAft>
              </a:pPr>
              <a:r>
                <a:rPr lang="en-US" altLang="ko-KR" b="1">
                  <a:solidFill>
                    <a:srgbClr val="000000"/>
                  </a:solidFill>
                  <a:latin typeface="Helvetica" charset="0"/>
                  <a:ea typeface="ＭＳ Ｐゴシック" charset="0"/>
                  <a:cs typeface="Helvetica" charset="0"/>
                </a:rPr>
                <a:t>=</a:t>
              </a:r>
            </a:p>
          </p:txBody>
        </p:sp>
        <p:sp>
          <p:nvSpPr>
            <p:cNvPr id="62499" name="Line 33"/>
            <p:cNvSpPr>
              <a:spLocks noChangeShapeType="1"/>
            </p:cNvSpPr>
            <p:nvPr/>
          </p:nvSpPr>
          <p:spPr bwMode="auto">
            <a:xfrm flipH="1">
              <a:off x="3107" y="2488"/>
              <a:ext cx="1032" cy="3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500" name="Line 34"/>
            <p:cNvSpPr>
              <a:spLocks noChangeShapeType="1"/>
            </p:cNvSpPr>
            <p:nvPr/>
          </p:nvSpPr>
          <p:spPr bwMode="auto">
            <a:xfrm>
              <a:off x="1531" y="2472"/>
              <a:ext cx="1336" cy="3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501" name="Line 35"/>
            <p:cNvSpPr>
              <a:spLocks noChangeShapeType="1"/>
            </p:cNvSpPr>
            <p:nvPr/>
          </p:nvSpPr>
          <p:spPr bwMode="auto">
            <a:xfrm>
              <a:off x="3015" y="2992"/>
              <a:ext cx="0" cy="1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502" name="Line 36"/>
            <p:cNvSpPr>
              <a:spLocks noChangeShapeType="1"/>
            </p:cNvSpPr>
            <p:nvPr/>
          </p:nvSpPr>
          <p:spPr bwMode="auto">
            <a:xfrm>
              <a:off x="2343" y="1608"/>
              <a:ext cx="0" cy="3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503" name="Rectangle 37"/>
            <p:cNvSpPr>
              <a:spLocks noChangeArrowheads="1"/>
            </p:cNvSpPr>
            <p:nvPr/>
          </p:nvSpPr>
          <p:spPr bwMode="auto">
            <a:xfrm>
              <a:off x="1395" y="2744"/>
              <a:ext cx="29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altLang="ko-KR" b="1">
                  <a:solidFill>
                    <a:srgbClr val="000000"/>
                  </a:solidFill>
                  <a:latin typeface="Helvetica" charset="0"/>
                  <a:ea typeface="ＭＳ Ｐゴシック" charset="0"/>
                  <a:cs typeface="Helvetica" charset="0"/>
                </a:rPr>
                <a:t>PA</a:t>
              </a:r>
            </a:p>
          </p:txBody>
        </p:sp>
        <p:sp>
          <p:nvSpPr>
            <p:cNvPr id="62504" name="Line 38"/>
            <p:cNvSpPr>
              <a:spLocks noChangeShapeType="1"/>
            </p:cNvSpPr>
            <p:nvPr/>
          </p:nvSpPr>
          <p:spPr bwMode="auto">
            <a:xfrm>
              <a:off x="1527" y="2136"/>
              <a:ext cx="0" cy="6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505" name="Line 39"/>
            <p:cNvSpPr>
              <a:spLocks noChangeShapeType="1"/>
            </p:cNvSpPr>
            <p:nvPr/>
          </p:nvSpPr>
          <p:spPr bwMode="auto">
            <a:xfrm>
              <a:off x="4119" y="2184"/>
              <a:ext cx="0" cy="6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506" name="Line 40"/>
            <p:cNvSpPr>
              <a:spLocks noChangeShapeType="1"/>
            </p:cNvSpPr>
            <p:nvPr/>
          </p:nvSpPr>
          <p:spPr bwMode="auto">
            <a:xfrm>
              <a:off x="3255" y="1608"/>
              <a:ext cx="0" cy="32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507" name="Line 41"/>
            <p:cNvSpPr>
              <a:spLocks noChangeShapeType="1"/>
            </p:cNvSpPr>
            <p:nvPr/>
          </p:nvSpPr>
          <p:spPr bwMode="auto">
            <a:xfrm>
              <a:off x="4503" y="2184"/>
              <a:ext cx="0" cy="6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sp>
        <p:nvSpPr>
          <p:cNvPr id="62467" name="Rectangle 44"/>
          <p:cNvSpPr>
            <a:spLocks noGrp="1" noChangeArrowheads="1"/>
          </p:cNvSpPr>
          <p:nvPr>
            <p:ph type="title"/>
          </p:nvPr>
        </p:nvSpPr>
        <p:spPr>
          <a:xfrm>
            <a:off x="990600" y="228600"/>
            <a:ext cx="7083425" cy="368300"/>
          </a:xfrm>
        </p:spPr>
        <p:txBody>
          <a:bodyPr/>
          <a:lstStyle/>
          <a:p>
            <a:r>
              <a:rPr lang="en-US" altLang="ko-KR">
                <a:latin typeface="Helvetica" charset="0"/>
                <a:ea typeface="굴림" charset="0"/>
                <a:cs typeface="굴림" charset="0"/>
              </a:rPr>
              <a:t>Overlapping TLB &amp; Cache Access</a:t>
            </a:r>
          </a:p>
        </p:txBody>
      </p:sp>
    </p:spTree>
    <p:extLst>
      <p:ext uri="{BB962C8B-B14F-4D97-AF65-F5344CB8AC3E}">
        <p14:creationId xmlns:p14="http://schemas.microsoft.com/office/powerpoint/2010/main" val="26949314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54731">
                                            <p:txEl>
                                              <p:pRg st="0" end="0"/>
                                            </p:txEl>
                                          </p:spTgt>
                                        </p:tgtEl>
                                        <p:attrNameLst>
                                          <p:attrName>style.visibility</p:attrName>
                                        </p:attrNameLst>
                                      </p:cBhvr>
                                      <p:to>
                                        <p:strVal val="visible"/>
                                      </p:to>
                                    </p:set>
                                    <p:anim calcmode="lin" valueType="num">
                                      <p:cBhvr additive="base">
                                        <p:cTn id="7" dur="500" fill="hold"/>
                                        <p:tgtEl>
                                          <p:spTgt spid="7547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547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54731">
                                            <p:txEl>
                                              <p:pRg st="9" end="9"/>
                                            </p:txEl>
                                          </p:spTgt>
                                        </p:tgtEl>
                                        <p:attrNameLst>
                                          <p:attrName>style.visibility</p:attrName>
                                        </p:attrNameLst>
                                      </p:cBhvr>
                                      <p:to>
                                        <p:strVal val="visible"/>
                                      </p:to>
                                    </p:set>
                                    <p:anim calcmode="lin" valueType="num">
                                      <p:cBhvr additive="base">
                                        <p:cTn id="17" dur="500" fill="hold"/>
                                        <p:tgtEl>
                                          <p:spTgt spid="754731">
                                            <p:txEl>
                                              <p:pRg st="9" end="9"/>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54731">
                                            <p:txEl>
                                              <p:pRg st="9" end="9"/>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54731">
                                            <p:txEl>
                                              <p:pRg st="10" end="10"/>
                                            </p:txEl>
                                          </p:spTgt>
                                        </p:tgtEl>
                                        <p:attrNameLst>
                                          <p:attrName>style.visibility</p:attrName>
                                        </p:attrNameLst>
                                      </p:cBhvr>
                                      <p:to>
                                        <p:strVal val="visible"/>
                                      </p:to>
                                    </p:set>
                                    <p:anim calcmode="lin" valueType="num">
                                      <p:cBhvr additive="base">
                                        <p:cTn id="21" dur="500" fill="hold"/>
                                        <p:tgtEl>
                                          <p:spTgt spid="754731">
                                            <p:txEl>
                                              <p:pRg st="10" end="1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54731">
                                            <p:txEl>
                                              <p:pRg st="10" end="10"/>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54731">
                                            <p:txEl>
                                              <p:pRg st="11" end="11"/>
                                            </p:txEl>
                                          </p:spTgt>
                                        </p:tgtEl>
                                        <p:attrNameLst>
                                          <p:attrName>style.visibility</p:attrName>
                                        </p:attrNameLst>
                                      </p:cBhvr>
                                      <p:to>
                                        <p:strVal val="visible"/>
                                      </p:to>
                                    </p:set>
                                    <p:anim calcmode="lin" valueType="num">
                                      <p:cBhvr additive="base">
                                        <p:cTn id="25" dur="500" fill="hold"/>
                                        <p:tgtEl>
                                          <p:spTgt spid="754731">
                                            <p:txEl>
                                              <p:pRg st="11" end="1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54731">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54731">
                                            <p:txEl>
                                              <p:pRg st="12" end="12"/>
                                            </p:txEl>
                                          </p:spTgt>
                                        </p:tgtEl>
                                        <p:attrNameLst>
                                          <p:attrName>style.visibility</p:attrName>
                                        </p:attrNameLst>
                                      </p:cBhvr>
                                      <p:to>
                                        <p:strVal val="visible"/>
                                      </p:to>
                                    </p:set>
                                    <p:anim calcmode="lin" valueType="num">
                                      <p:cBhvr additive="base">
                                        <p:cTn id="31" dur="500" fill="hold"/>
                                        <p:tgtEl>
                                          <p:spTgt spid="754731">
                                            <p:txEl>
                                              <p:pRg st="12" end="1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54731">
                                            <p:txEl>
                                              <p:pRg st="12" end="12"/>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54731">
                                            <p:txEl>
                                              <p:pRg st="13" end="13"/>
                                            </p:txEl>
                                          </p:spTgt>
                                        </p:tgtEl>
                                        <p:attrNameLst>
                                          <p:attrName>style.visibility</p:attrName>
                                        </p:attrNameLst>
                                      </p:cBhvr>
                                      <p:to>
                                        <p:strVal val="visible"/>
                                      </p:to>
                                    </p:set>
                                    <p:anim calcmode="lin" valueType="num">
                                      <p:cBhvr additive="base">
                                        <p:cTn id="35" dur="500" fill="hold"/>
                                        <p:tgtEl>
                                          <p:spTgt spid="754731">
                                            <p:txEl>
                                              <p:pRg st="13" end="1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54731">
                                            <p:txEl>
                                              <p:pRg st="13" end="13"/>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54731">
                                            <p:txEl>
                                              <p:pRg st="14" end="14"/>
                                            </p:txEl>
                                          </p:spTgt>
                                        </p:tgtEl>
                                        <p:attrNameLst>
                                          <p:attrName>style.visibility</p:attrName>
                                        </p:attrNameLst>
                                      </p:cBhvr>
                                      <p:to>
                                        <p:strVal val="visible"/>
                                      </p:to>
                                    </p:set>
                                    <p:anim calcmode="lin" valueType="num">
                                      <p:cBhvr additive="base">
                                        <p:cTn id="39" dur="500" fill="hold"/>
                                        <p:tgtEl>
                                          <p:spTgt spid="754731">
                                            <p:txEl>
                                              <p:pRg st="14" end="14"/>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54731">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73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066800" y="3810000"/>
            <a:ext cx="7162800" cy="1219200"/>
          </a:xfrm>
        </p:spPr>
        <p:txBody>
          <a:bodyPr/>
          <a:lstStyle/>
          <a:p>
            <a:r>
              <a:rPr lang="en-US" sz="3600">
                <a:latin typeface="Helvetica" charset="0"/>
                <a:ea typeface="ＭＳ Ｐゴシック" charset="0"/>
                <a:cs typeface="ＭＳ Ｐゴシック" charset="0"/>
              </a:rPr>
              <a:t>Putting Everything Together</a:t>
            </a:r>
          </a:p>
        </p:txBody>
      </p:sp>
    </p:spTree>
    <p:extLst>
      <p:ext uri="{BB962C8B-B14F-4D97-AF65-F5344CB8AC3E}">
        <p14:creationId xmlns:p14="http://schemas.microsoft.com/office/powerpoint/2010/main" val="5046987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152400" y="152400"/>
            <a:ext cx="8077200" cy="533400"/>
          </a:xfrm>
        </p:spPr>
        <p:txBody>
          <a:bodyPr/>
          <a:lstStyle/>
          <a:p>
            <a:r>
              <a:rPr lang="en-US">
                <a:latin typeface="Helvetica" charset="0"/>
                <a:ea typeface="ＭＳ Ｐゴシック" charset="0"/>
                <a:cs typeface="ＭＳ Ｐゴシック" charset="0"/>
              </a:rPr>
              <a:t>Page Tables &amp; Address Translation</a:t>
            </a:r>
          </a:p>
        </p:txBody>
      </p:sp>
      <p:sp>
        <p:nvSpPr>
          <p:cNvPr id="65538" name="Text Box 100"/>
          <p:cNvSpPr txBox="1">
            <a:spLocks noChangeArrowheads="1"/>
          </p:cNvSpPr>
          <p:nvPr/>
        </p:nvSpPr>
        <p:spPr bwMode="auto">
          <a:xfrm>
            <a:off x="4038600" y="2447925"/>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Physical Address:</a:t>
            </a:r>
          </a:p>
        </p:txBody>
      </p:sp>
      <p:sp>
        <p:nvSpPr>
          <p:cNvPr id="19" name="Rectangle 98"/>
          <p:cNvSpPr>
            <a:spLocks noChangeArrowheads="1"/>
          </p:cNvSpPr>
          <p:nvPr/>
        </p:nvSpPr>
        <p:spPr bwMode="auto">
          <a:xfrm>
            <a:off x="5257800" y="2822575"/>
            <a:ext cx="1219200" cy="377825"/>
          </a:xfrm>
          <a:prstGeom prst="rect">
            <a:avLst/>
          </a:prstGeom>
          <a:solidFill>
            <a:schemeClr val="accent1"/>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a:solidFill>
                  <a:srgbClr val="000000"/>
                </a:solidFill>
                <a:latin typeface="Helvetica" charset="0"/>
                <a:ea typeface="ＭＳ Ｐゴシック" charset="0"/>
                <a:cs typeface="Helvetica" charset="0"/>
              </a:rPr>
              <a:t>Offset</a:t>
            </a:r>
          </a:p>
        </p:txBody>
      </p:sp>
      <p:sp>
        <p:nvSpPr>
          <p:cNvPr id="20" name="Rectangle 102"/>
          <p:cNvSpPr>
            <a:spLocks noChangeArrowheads="1"/>
          </p:cNvSpPr>
          <p:nvPr/>
        </p:nvSpPr>
        <p:spPr bwMode="auto">
          <a:xfrm>
            <a:off x="4267200" y="2822575"/>
            <a:ext cx="1000125" cy="377825"/>
          </a:xfrm>
          <a:prstGeom prst="rect">
            <a:avLst/>
          </a:prstGeom>
          <a:solidFill>
            <a:schemeClr val="hlink"/>
          </a:solidFill>
          <a:ln w="38100">
            <a:solidFill>
              <a:schemeClr val="tx1"/>
            </a:solidFill>
            <a:miter lim="800000"/>
            <a:headEnd/>
            <a:tailEnd/>
          </a:ln>
        </p:spPr>
        <p:txBody>
          <a:bodyPr wrap="none" lIns="90478" tIns="44445" rIns="90478" bIns="44445" anchor="ctr"/>
          <a:lstStyle/>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Physical</a:t>
            </a:r>
          </a:p>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Page #</a:t>
            </a:r>
          </a:p>
        </p:txBody>
      </p:sp>
      <p:sp>
        <p:nvSpPr>
          <p:cNvPr id="65541" name="Text Box 66"/>
          <p:cNvSpPr txBox="1">
            <a:spLocks noChangeArrowheads="1"/>
          </p:cNvSpPr>
          <p:nvPr/>
        </p:nvSpPr>
        <p:spPr bwMode="auto">
          <a:xfrm>
            <a:off x="152400" y="695325"/>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Virtual Address:</a:t>
            </a:r>
          </a:p>
        </p:txBody>
      </p:sp>
      <p:sp>
        <p:nvSpPr>
          <p:cNvPr id="65542" name="Rectangle 68"/>
          <p:cNvSpPr>
            <a:spLocks noChangeArrowheads="1"/>
          </p:cNvSpPr>
          <p:nvPr/>
        </p:nvSpPr>
        <p:spPr bwMode="auto">
          <a:xfrm>
            <a:off x="2093913" y="1038225"/>
            <a:ext cx="1258887" cy="377825"/>
          </a:xfrm>
          <a:prstGeom prst="rect">
            <a:avLst/>
          </a:prstGeom>
          <a:solidFill>
            <a:schemeClr val="accent1"/>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a:solidFill>
                  <a:srgbClr val="000000"/>
                </a:solidFill>
                <a:latin typeface="Helvetica" charset="0"/>
                <a:ea typeface="ＭＳ Ｐゴシック" charset="0"/>
                <a:cs typeface="Helvetica" charset="0"/>
              </a:rPr>
              <a:t>Offset</a:t>
            </a:r>
          </a:p>
        </p:txBody>
      </p:sp>
      <p:sp>
        <p:nvSpPr>
          <p:cNvPr id="65543" name="Rectangle 69"/>
          <p:cNvSpPr>
            <a:spLocks noChangeArrowheads="1"/>
          </p:cNvSpPr>
          <p:nvPr/>
        </p:nvSpPr>
        <p:spPr bwMode="auto">
          <a:xfrm>
            <a:off x="1092200" y="1038225"/>
            <a:ext cx="1001713" cy="377825"/>
          </a:xfrm>
          <a:prstGeom prst="rect">
            <a:avLst/>
          </a:prstGeom>
          <a:solidFill>
            <a:schemeClr val="hlink"/>
          </a:solidFill>
          <a:ln w="38100">
            <a:solidFill>
              <a:schemeClr val="tx1"/>
            </a:solidFill>
            <a:miter lim="800000"/>
            <a:headEnd/>
            <a:tailEnd/>
          </a:ln>
        </p:spPr>
        <p:txBody>
          <a:bodyPr wrap="none" lIns="90478" tIns="44445" rIns="90478" bIns="44445" anchor="ctr"/>
          <a:lstStyle/>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Virtual</a:t>
            </a:r>
          </a:p>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P2 index</a:t>
            </a:r>
          </a:p>
        </p:txBody>
      </p:sp>
      <p:sp>
        <p:nvSpPr>
          <p:cNvPr id="65544" name="Rectangle 70"/>
          <p:cNvSpPr>
            <a:spLocks noChangeArrowheads="1"/>
          </p:cNvSpPr>
          <p:nvPr/>
        </p:nvSpPr>
        <p:spPr bwMode="auto">
          <a:xfrm>
            <a:off x="90488" y="1038225"/>
            <a:ext cx="1001712" cy="377825"/>
          </a:xfrm>
          <a:prstGeom prst="rect">
            <a:avLst/>
          </a:prstGeom>
          <a:solidFill>
            <a:schemeClr val="hlink"/>
          </a:solidFill>
          <a:ln w="38100">
            <a:solidFill>
              <a:schemeClr val="tx1"/>
            </a:solidFill>
            <a:miter lim="800000"/>
            <a:headEnd/>
            <a:tailEnd/>
          </a:ln>
        </p:spPr>
        <p:txBody>
          <a:bodyPr wrap="none" lIns="90478" tIns="44445" rIns="90478" bIns="44445" anchor="ctr"/>
          <a:lstStyle/>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Virtual</a:t>
            </a:r>
          </a:p>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P1 index</a:t>
            </a:r>
          </a:p>
        </p:txBody>
      </p:sp>
      <p:sp>
        <p:nvSpPr>
          <p:cNvPr id="46" name="Freeform 93"/>
          <p:cNvSpPr>
            <a:spLocks/>
          </p:cNvSpPr>
          <p:nvPr/>
        </p:nvSpPr>
        <p:spPr bwMode="auto">
          <a:xfrm>
            <a:off x="990600" y="1416050"/>
            <a:ext cx="1447800" cy="1295400"/>
          </a:xfrm>
          <a:custGeom>
            <a:avLst/>
            <a:gdLst>
              <a:gd name="T0" fmla="*/ 0 w 912"/>
              <a:gd name="T1" fmla="*/ 0 h 960"/>
              <a:gd name="T2" fmla="*/ 0 w 912"/>
              <a:gd name="T3" fmla="*/ 2147483647 h 960"/>
              <a:gd name="T4" fmla="*/ 2147483647 w 912"/>
              <a:gd name="T5" fmla="*/ 2147483647 h 960"/>
              <a:gd name="T6" fmla="*/ 2147483647 w 912"/>
              <a:gd name="T7" fmla="*/ 2147483647 h 960"/>
              <a:gd name="T8" fmla="*/ 0 60000 65536"/>
              <a:gd name="T9" fmla="*/ 0 60000 65536"/>
              <a:gd name="T10" fmla="*/ 0 60000 65536"/>
              <a:gd name="T11" fmla="*/ 0 60000 65536"/>
              <a:gd name="T12" fmla="*/ 0 w 912"/>
              <a:gd name="T13" fmla="*/ 0 h 960"/>
              <a:gd name="T14" fmla="*/ 912 w 912"/>
              <a:gd name="T15" fmla="*/ 960 h 960"/>
            </a:gdLst>
            <a:ahLst/>
            <a:cxnLst>
              <a:cxn ang="T8">
                <a:pos x="T0" y="T1"/>
              </a:cxn>
              <a:cxn ang="T9">
                <a:pos x="T2" y="T3"/>
              </a:cxn>
              <a:cxn ang="T10">
                <a:pos x="T4" y="T5"/>
              </a:cxn>
              <a:cxn ang="T11">
                <a:pos x="T6" y="T7"/>
              </a:cxn>
            </a:cxnLst>
            <a:rect l="T12" t="T13" r="T14" b="T15"/>
            <a:pathLst>
              <a:path w="912" h="960">
                <a:moveTo>
                  <a:pt x="0" y="0"/>
                </a:moveTo>
                <a:lnTo>
                  <a:pt x="0" y="288"/>
                </a:lnTo>
                <a:lnTo>
                  <a:pt x="528" y="960"/>
                </a:lnTo>
                <a:lnTo>
                  <a:pt x="912" y="960"/>
                </a:lnTo>
              </a:path>
            </a:pathLst>
          </a:custGeom>
          <a:noFill/>
          <a:ln w="381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7" name="Freeform 120"/>
          <p:cNvSpPr>
            <a:spLocks/>
          </p:cNvSpPr>
          <p:nvPr/>
        </p:nvSpPr>
        <p:spPr bwMode="auto">
          <a:xfrm>
            <a:off x="1905000" y="1416050"/>
            <a:ext cx="1524000" cy="793750"/>
          </a:xfrm>
          <a:custGeom>
            <a:avLst/>
            <a:gdLst>
              <a:gd name="T0" fmla="*/ 0 w 1824"/>
              <a:gd name="T1" fmla="*/ 0 h 768"/>
              <a:gd name="T2" fmla="*/ 0 w 1824"/>
              <a:gd name="T3" fmla="*/ 2147483647 h 768"/>
              <a:gd name="T4" fmla="*/ 2147483647 w 1824"/>
              <a:gd name="T5" fmla="*/ 2147483647 h 768"/>
              <a:gd name="T6" fmla="*/ 2147483647 w 1824"/>
              <a:gd name="T7" fmla="*/ 2147483647 h 768"/>
              <a:gd name="T8" fmla="*/ 0 60000 65536"/>
              <a:gd name="T9" fmla="*/ 0 60000 65536"/>
              <a:gd name="T10" fmla="*/ 0 60000 65536"/>
              <a:gd name="T11" fmla="*/ 0 60000 65536"/>
              <a:gd name="T12" fmla="*/ 0 w 1824"/>
              <a:gd name="T13" fmla="*/ 0 h 768"/>
              <a:gd name="T14" fmla="*/ 1824 w 1824"/>
              <a:gd name="T15" fmla="*/ 768 h 768"/>
            </a:gdLst>
            <a:ahLst/>
            <a:cxnLst>
              <a:cxn ang="T8">
                <a:pos x="T0" y="T1"/>
              </a:cxn>
              <a:cxn ang="T9">
                <a:pos x="T2" y="T3"/>
              </a:cxn>
              <a:cxn ang="T10">
                <a:pos x="T4" y="T5"/>
              </a:cxn>
              <a:cxn ang="T11">
                <a:pos x="T6" y="T7"/>
              </a:cxn>
            </a:cxnLst>
            <a:rect l="T12" t="T13" r="T14" b="T15"/>
            <a:pathLst>
              <a:path w="1824" h="768">
                <a:moveTo>
                  <a:pt x="0" y="0"/>
                </a:moveTo>
                <a:lnTo>
                  <a:pt x="0" y="192"/>
                </a:lnTo>
                <a:lnTo>
                  <a:pt x="1440" y="768"/>
                </a:lnTo>
                <a:lnTo>
                  <a:pt x="1824" y="768"/>
                </a:lnTo>
              </a:path>
            </a:pathLst>
          </a:custGeom>
          <a:noFill/>
          <a:ln w="381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83" name="Line 20"/>
          <p:cNvSpPr>
            <a:spLocks noChangeShapeType="1"/>
          </p:cNvSpPr>
          <p:nvPr/>
        </p:nvSpPr>
        <p:spPr bwMode="auto">
          <a:xfrm>
            <a:off x="4114800" y="2133600"/>
            <a:ext cx="457200" cy="6858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84" name="Freeform 83"/>
          <p:cNvSpPr>
            <a:spLocks noChangeArrowheads="1"/>
          </p:cNvSpPr>
          <p:nvPr/>
        </p:nvSpPr>
        <p:spPr bwMode="auto">
          <a:xfrm>
            <a:off x="3368675" y="1244600"/>
            <a:ext cx="2436813" cy="1541463"/>
          </a:xfrm>
          <a:custGeom>
            <a:avLst/>
            <a:gdLst>
              <a:gd name="T0" fmla="*/ 0 w 2436241"/>
              <a:gd name="T1" fmla="*/ 0 h 1541997"/>
              <a:gd name="T2" fmla="*/ 2015689 w 2436241"/>
              <a:gd name="T3" fmla="*/ 373831 h 1541997"/>
              <a:gd name="T4" fmla="*/ 2444835 w 2436241"/>
              <a:gd name="T5" fmla="*/ 1534006 h 1541997"/>
              <a:gd name="T6" fmla="*/ 0 60000 65536"/>
              <a:gd name="T7" fmla="*/ 0 60000 65536"/>
              <a:gd name="T8" fmla="*/ 0 60000 65536"/>
              <a:gd name="T9" fmla="*/ 0 w 2436241"/>
              <a:gd name="T10" fmla="*/ 0 h 1541997"/>
              <a:gd name="T11" fmla="*/ 2436241 w 2436241"/>
              <a:gd name="T12" fmla="*/ 1541997 h 1541997"/>
            </a:gdLst>
            <a:ahLst/>
            <a:cxnLst>
              <a:cxn ang="T6">
                <a:pos x="T0" y="T1"/>
              </a:cxn>
              <a:cxn ang="T7">
                <a:pos x="T2" y="T3"/>
              </a:cxn>
              <a:cxn ang="T8">
                <a:pos x="T4" y="T5"/>
              </a:cxn>
            </a:cxnLst>
            <a:rect l="T9" t="T10" r="T11" b="T12"/>
            <a:pathLst>
              <a:path w="2436241" h="1541997">
                <a:moveTo>
                  <a:pt x="0" y="0"/>
                </a:moveTo>
                <a:lnTo>
                  <a:pt x="2008603" y="375781"/>
                </a:lnTo>
                <a:lnTo>
                  <a:pt x="2436241" y="1541997"/>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nvGrpSpPr>
          <p:cNvPr id="2" name="Group 94"/>
          <p:cNvGrpSpPr>
            <a:grpSpLocks/>
          </p:cNvGrpSpPr>
          <p:nvPr/>
        </p:nvGrpSpPr>
        <p:grpSpPr bwMode="auto">
          <a:xfrm>
            <a:off x="0" y="2438400"/>
            <a:ext cx="3276600" cy="1854200"/>
            <a:chOff x="0" y="2438400"/>
            <a:chExt cx="3276600" cy="1854166"/>
          </a:xfrm>
        </p:grpSpPr>
        <p:sp>
          <p:nvSpPr>
            <p:cNvPr id="65566" name="Rectangle 4"/>
            <p:cNvSpPr>
              <a:spLocks noChangeArrowheads="1"/>
            </p:cNvSpPr>
            <p:nvPr/>
          </p:nvSpPr>
          <p:spPr bwMode="auto">
            <a:xfrm>
              <a:off x="2438400" y="2457450"/>
              <a:ext cx="669925" cy="1123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5567" name="Rectangle 5" descr="80%"/>
            <p:cNvSpPr>
              <a:spLocks noChangeArrowheads="1"/>
            </p:cNvSpPr>
            <p:nvPr/>
          </p:nvSpPr>
          <p:spPr bwMode="auto">
            <a:xfrm>
              <a:off x="2438400" y="2667000"/>
              <a:ext cx="669925" cy="142875"/>
            </a:xfrm>
            <a:prstGeom prst="rect">
              <a:avLst/>
            </a:prstGeom>
            <a:pattFill prst="pct80">
              <a:fgClr>
                <a:schemeClr val="hlink"/>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5568" name="Rectangle 7" descr="75%"/>
            <p:cNvSpPr>
              <a:spLocks noChangeArrowheads="1"/>
            </p:cNvSpPr>
            <p:nvPr/>
          </p:nvSpPr>
          <p:spPr bwMode="auto">
            <a:xfrm>
              <a:off x="2438400" y="3048000"/>
              <a:ext cx="669925" cy="142875"/>
            </a:xfrm>
            <a:prstGeom prst="rect">
              <a:avLst/>
            </a:prstGeom>
            <a:pattFill prst="pct75">
              <a:fgClr>
                <a:schemeClr val="accent1"/>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5569" name="Rectangle 76"/>
            <p:cNvSpPr>
              <a:spLocks noChangeArrowheads="1"/>
            </p:cNvSpPr>
            <p:nvPr/>
          </p:nvSpPr>
          <p:spPr bwMode="auto">
            <a:xfrm>
              <a:off x="0" y="2438400"/>
              <a:ext cx="1600200" cy="304800"/>
            </a:xfrm>
            <a:prstGeom prst="rect">
              <a:avLst/>
            </a:prstGeom>
            <a:solidFill>
              <a:srgbClr val="FF66CC"/>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a:solidFill>
                    <a:srgbClr val="000000"/>
                  </a:solidFill>
                  <a:latin typeface="Helvetica" charset="0"/>
                  <a:ea typeface="ＭＳ Ｐゴシック" charset="0"/>
                  <a:cs typeface="Helvetica" charset="0"/>
                </a:rPr>
                <a:t>PageTablePtr</a:t>
              </a:r>
            </a:p>
          </p:txBody>
        </p:sp>
        <p:sp>
          <p:nvSpPr>
            <p:cNvPr id="65570" name="Line 92"/>
            <p:cNvSpPr>
              <a:spLocks noChangeShapeType="1"/>
            </p:cNvSpPr>
            <p:nvPr/>
          </p:nvSpPr>
          <p:spPr bwMode="auto">
            <a:xfrm flipV="1">
              <a:off x="1600200" y="2482850"/>
              <a:ext cx="838200" cy="1079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5571" name="Text Box 66"/>
            <p:cNvSpPr txBox="1">
              <a:spLocks noChangeArrowheads="1"/>
            </p:cNvSpPr>
            <p:nvPr/>
          </p:nvSpPr>
          <p:spPr bwMode="auto">
            <a:xfrm>
              <a:off x="1828800" y="3648810"/>
              <a:ext cx="1447800" cy="64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Page Table </a:t>
              </a:r>
            </a:p>
            <a:p>
              <a:pPr defTabSz="914400" eaLnBrk="1" fontAlgn="base" hangingPunct="1">
                <a:spcBef>
                  <a:spcPct val="0"/>
                </a:spcBef>
                <a:spcAft>
                  <a:spcPct val="0"/>
                </a:spcAft>
              </a:pPr>
              <a:r>
                <a:rPr lang="en-US" sz="1800" b="0">
                  <a:solidFill>
                    <a:srgbClr val="000000"/>
                  </a:solidFill>
                  <a:latin typeface="Helvetica" charset="0"/>
                  <a:cs typeface="Helvetica" charset="0"/>
                </a:rPr>
                <a:t>(1</a:t>
              </a:r>
              <a:r>
                <a:rPr lang="en-US" sz="1800" b="0" baseline="30000">
                  <a:solidFill>
                    <a:srgbClr val="000000"/>
                  </a:solidFill>
                  <a:latin typeface="Helvetica" charset="0"/>
                  <a:cs typeface="Helvetica" charset="0"/>
                </a:rPr>
                <a:t>st</a:t>
              </a:r>
              <a:r>
                <a:rPr lang="en-US" sz="1800" b="0">
                  <a:solidFill>
                    <a:srgbClr val="000000"/>
                  </a:solidFill>
                  <a:latin typeface="Helvetica" charset="0"/>
                  <a:cs typeface="Helvetica" charset="0"/>
                </a:rPr>
                <a:t> level)</a:t>
              </a:r>
            </a:p>
          </p:txBody>
        </p:sp>
      </p:grpSp>
      <p:grpSp>
        <p:nvGrpSpPr>
          <p:cNvPr id="3" name="Group 95"/>
          <p:cNvGrpSpPr>
            <a:grpSpLocks/>
          </p:cNvGrpSpPr>
          <p:nvPr/>
        </p:nvGrpSpPr>
        <p:grpSpPr bwMode="auto">
          <a:xfrm>
            <a:off x="2971800" y="1524000"/>
            <a:ext cx="1447800" cy="3463925"/>
            <a:chOff x="2971800" y="1524000"/>
            <a:chExt cx="1447800" cy="3463015"/>
          </a:xfrm>
        </p:grpSpPr>
        <p:sp>
          <p:nvSpPr>
            <p:cNvPr id="65557" name="Line 20"/>
            <p:cNvSpPr>
              <a:spLocks noChangeShapeType="1"/>
            </p:cNvSpPr>
            <p:nvPr/>
          </p:nvSpPr>
          <p:spPr bwMode="auto">
            <a:xfrm flipV="1">
              <a:off x="3124200" y="1524000"/>
              <a:ext cx="304800" cy="118745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5558" name="Line 22"/>
            <p:cNvSpPr>
              <a:spLocks noChangeShapeType="1"/>
            </p:cNvSpPr>
            <p:nvPr/>
          </p:nvSpPr>
          <p:spPr bwMode="auto">
            <a:xfrm>
              <a:off x="3109913" y="3100387"/>
              <a:ext cx="319087" cy="3286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5559" name="Rectangle 8"/>
            <p:cNvSpPr>
              <a:spLocks noChangeArrowheads="1"/>
            </p:cNvSpPr>
            <p:nvPr/>
          </p:nvSpPr>
          <p:spPr bwMode="auto">
            <a:xfrm>
              <a:off x="3429000" y="1524000"/>
              <a:ext cx="668338" cy="95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5560" name="Rectangle 10" descr="50%"/>
            <p:cNvSpPr>
              <a:spLocks noChangeArrowheads="1"/>
            </p:cNvSpPr>
            <p:nvPr/>
          </p:nvSpPr>
          <p:spPr bwMode="auto">
            <a:xfrm>
              <a:off x="3429000" y="1792288"/>
              <a:ext cx="668338" cy="141288"/>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5561" name="Rectangle 11" descr="70%"/>
            <p:cNvSpPr>
              <a:spLocks noChangeArrowheads="1"/>
            </p:cNvSpPr>
            <p:nvPr/>
          </p:nvSpPr>
          <p:spPr bwMode="auto">
            <a:xfrm>
              <a:off x="3429000" y="2105025"/>
              <a:ext cx="668338" cy="144463"/>
            </a:xfrm>
            <a:prstGeom prst="rect">
              <a:avLst/>
            </a:prstGeom>
            <a:pattFill prst="pct70">
              <a:fgClr>
                <a:schemeClr val="hlink"/>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5562" name="Rectangle 8"/>
            <p:cNvSpPr>
              <a:spLocks noChangeArrowheads="1"/>
            </p:cNvSpPr>
            <p:nvPr/>
          </p:nvSpPr>
          <p:spPr bwMode="auto">
            <a:xfrm>
              <a:off x="3429000" y="3384550"/>
              <a:ext cx="668338" cy="95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5563" name="Rectangle 10" descr="50%"/>
            <p:cNvSpPr>
              <a:spLocks noChangeArrowheads="1"/>
            </p:cNvSpPr>
            <p:nvPr/>
          </p:nvSpPr>
          <p:spPr bwMode="auto">
            <a:xfrm>
              <a:off x="3429000" y="3652838"/>
              <a:ext cx="668338" cy="141288"/>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5564" name="Rectangle 10" descr="50%"/>
            <p:cNvSpPr>
              <a:spLocks noChangeArrowheads="1"/>
            </p:cNvSpPr>
            <p:nvPr/>
          </p:nvSpPr>
          <p:spPr bwMode="auto">
            <a:xfrm>
              <a:off x="3429000" y="3962400"/>
              <a:ext cx="668338" cy="141288"/>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5565" name="Text Box 66"/>
            <p:cNvSpPr txBox="1">
              <a:spLocks noChangeArrowheads="1"/>
            </p:cNvSpPr>
            <p:nvPr/>
          </p:nvSpPr>
          <p:spPr bwMode="auto">
            <a:xfrm>
              <a:off x="2971800" y="4343400"/>
              <a:ext cx="1447800" cy="64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Page Table </a:t>
              </a:r>
            </a:p>
            <a:p>
              <a:pPr defTabSz="914400" eaLnBrk="1" fontAlgn="base" hangingPunct="1">
                <a:spcBef>
                  <a:spcPct val="0"/>
                </a:spcBef>
                <a:spcAft>
                  <a:spcPct val="0"/>
                </a:spcAft>
              </a:pPr>
              <a:r>
                <a:rPr lang="en-US" sz="1800" b="0">
                  <a:solidFill>
                    <a:srgbClr val="000000"/>
                  </a:solidFill>
                  <a:latin typeface="Helvetica" charset="0"/>
                  <a:cs typeface="Helvetica" charset="0"/>
                </a:rPr>
                <a:t>(2</a:t>
              </a:r>
              <a:r>
                <a:rPr lang="en-US" sz="1800" b="0" baseline="30000">
                  <a:solidFill>
                    <a:srgbClr val="000000"/>
                  </a:solidFill>
                  <a:latin typeface="Helvetica" charset="0"/>
                  <a:cs typeface="Helvetica" charset="0"/>
                </a:rPr>
                <a:t>nd</a:t>
              </a:r>
              <a:r>
                <a:rPr lang="en-US" sz="1800" b="0">
                  <a:solidFill>
                    <a:srgbClr val="000000"/>
                  </a:solidFill>
                  <a:latin typeface="Helvetica" charset="0"/>
                  <a:cs typeface="Helvetica" charset="0"/>
                </a:rPr>
                <a:t> level)</a:t>
              </a:r>
            </a:p>
          </p:txBody>
        </p:sp>
      </p:grpSp>
      <p:sp>
        <p:nvSpPr>
          <p:cNvPr id="65551" name="Rectangle 8"/>
          <p:cNvSpPr>
            <a:spLocks noChangeArrowheads="1"/>
          </p:cNvSpPr>
          <p:nvPr/>
        </p:nvSpPr>
        <p:spPr bwMode="auto">
          <a:xfrm>
            <a:off x="7696200" y="1066800"/>
            <a:ext cx="1295400" cy="419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88" name="Rectangle 10" descr="50%"/>
          <p:cNvSpPr>
            <a:spLocks noChangeArrowheads="1"/>
          </p:cNvSpPr>
          <p:nvPr/>
        </p:nvSpPr>
        <p:spPr bwMode="auto">
          <a:xfrm>
            <a:off x="7696200" y="1600200"/>
            <a:ext cx="1295400" cy="685800"/>
          </a:xfrm>
          <a:prstGeom prst="rect">
            <a:avLst/>
          </a:prstGeom>
          <a:solidFill>
            <a:schemeClr val="accent1">
              <a:lumMod val="60000"/>
              <a:lumOff val="40000"/>
            </a:schemeClr>
          </a:solidFill>
          <a:ln w="12700">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90" name="Rectangle 10" descr="50%"/>
          <p:cNvSpPr>
            <a:spLocks noChangeArrowheads="1"/>
          </p:cNvSpPr>
          <p:nvPr/>
        </p:nvSpPr>
        <p:spPr bwMode="auto">
          <a:xfrm>
            <a:off x="7696200" y="1981200"/>
            <a:ext cx="1295400" cy="152400"/>
          </a:xfrm>
          <a:prstGeom prst="rect">
            <a:avLst/>
          </a:prstGeom>
          <a:solidFill>
            <a:schemeClr val="accent1">
              <a:lumMod val="75000"/>
            </a:schemeClr>
          </a:solidFill>
          <a:ln w="12700">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92" name="Line 20"/>
          <p:cNvSpPr>
            <a:spLocks noChangeShapeType="1"/>
          </p:cNvSpPr>
          <p:nvPr/>
        </p:nvSpPr>
        <p:spPr bwMode="auto">
          <a:xfrm flipV="1">
            <a:off x="4724400" y="1600200"/>
            <a:ext cx="2971800" cy="1219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93" name="Line 20"/>
          <p:cNvSpPr>
            <a:spLocks noChangeShapeType="1"/>
          </p:cNvSpPr>
          <p:nvPr/>
        </p:nvSpPr>
        <p:spPr bwMode="auto">
          <a:xfrm flipV="1">
            <a:off x="6096000" y="1981200"/>
            <a:ext cx="1600200" cy="914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5556" name="Text Box 100"/>
          <p:cNvSpPr txBox="1">
            <a:spLocks noChangeArrowheads="1"/>
          </p:cNvSpPr>
          <p:nvPr/>
        </p:nvSpPr>
        <p:spPr bwMode="auto">
          <a:xfrm>
            <a:off x="7620000" y="422275"/>
            <a:ext cx="1371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Physical </a:t>
            </a:r>
          </a:p>
          <a:p>
            <a:pPr defTabSz="914400" eaLnBrk="1" fontAlgn="base" hangingPunct="1">
              <a:spcBef>
                <a:spcPct val="0"/>
              </a:spcBef>
              <a:spcAft>
                <a:spcPct val="0"/>
              </a:spcAft>
            </a:pPr>
            <a:r>
              <a:rPr lang="en-US" sz="1800" b="0">
                <a:solidFill>
                  <a:srgbClr val="000000"/>
                </a:solidFill>
                <a:latin typeface="Helvetica" charset="0"/>
                <a:cs typeface="Helvetica" charset="0"/>
              </a:rPr>
              <a:t>Memory:</a:t>
            </a:r>
          </a:p>
        </p:txBody>
      </p:sp>
    </p:spTree>
    <p:extLst>
      <p:ext uri="{BB962C8B-B14F-4D97-AF65-F5344CB8AC3E}">
        <p14:creationId xmlns:p14="http://schemas.microsoft.com/office/powerpoint/2010/main" val="2733947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dissolve">
                                      <p:cBhvr>
                                        <p:cTn id="9" dur="500"/>
                                        <p:tgtEl>
                                          <p:spTgt spid="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9"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dissolve">
                                      <p:cBhvr>
                                        <p:cTn id="16" dur="500"/>
                                        <p:tgtEl>
                                          <p:spTgt spid="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4"/>
                                        </p:tgtEl>
                                        <p:attrNameLst>
                                          <p:attrName>style.visibility</p:attrName>
                                        </p:attrNameLst>
                                      </p:cBhvr>
                                      <p:to>
                                        <p:strVal val="visible"/>
                                      </p:to>
                                    </p:set>
                                  </p:childTnLst>
                                </p:cTn>
                              </p:par>
                              <p:par>
                                <p:cTn id="30" presetID="9"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par>
                                <p:cTn id="37" presetID="9" presetClass="entr" presetSubtype="0"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dissolve">
                                      <p:cBhvr>
                                        <p:cTn id="39" dur="500"/>
                                        <p:tgtEl>
                                          <p:spTgt spid="8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3"/>
                                        </p:tgtEl>
                                        <p:attrNameLst>
                                          <p:attrName>style.visibility</p:attrName>
                                        </p:attrNameLst>
                                      </p:cBhvr>
                                      <p:to>
                                        <p:strVal val="visible"/>
                                      </p:to>
                                    </p:set>
                                  </p:childTnLst>
                                </p:cTn>
                              </p:par>
                              <p:par>
                                <p:cTn id="44" presetID="9" presetClass="entr" presetSubtype="0" fill="hold" grpId="0" nodeType="withEffect">
                                  <p:stCondLst>
                                    <p:cond delay="0"/>
                                  </p:stCondLst>
                                  <p:childTnLst>
                                    <p:set>
                                      <p:cBhvr>
                                        <p:cTn id="45" dur="1" fill="hold">
                                          <p:stCondLst>
                                            <p:cond delay="0"/>
                                          </p:stCondLst>
                                        </p:cTn>
                                        <p:tgtEl>
                                          <p:spTgt spid="90"/>
                                        </p:tgtEl>
                                        <p:attrNameLst>
                                          <p:attrName>style.visibility</p:attrName>
                                        </p:attrNameLst>
                                      </p:cBhvr>
                                      <p:to>
                                        <p:strVal val="visible"/>
                                      </p:to>
                                    </p:set>
                                    <p:animEffect transition="in" filter="dissolve">
                                      <p:cBhvr>
                                        <p:cTn id="4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46" grpId="0" animBg="1"/>
      <p:bldP spid="67" grpId="0" animBg="1"/>
      <p:bldP spid="83" grpId="0" animBg="1"/>
      <p:bldP spid="84" grpId="0" animBg="1"/>
      <p:bldP spid="88" grpId="0" animBg="1"/>
      <p:bldP spid="90" grpId="0" animBg="1"/>
      <p:bldP spid="92" grpId="0" animBg="1"/>
      <p:bldP spid="9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Line 20"/>
          <p:cNvSpPr>
            <a:spLocks noChangeShapeType="1"/>
          </p:cNvSpPr>
          <p:nvPr/>
        </p:nvSpPr>
        <p:spPr bwMode="auto">
          <a:xfrm flipV="1">
            <a:off x="3124200" y="1524000"/>
            <a:ext cx="304800" cy="118745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6562" name="Line 22"/>
          <p:cNvSpPr>
            <a:spLocks noChangeShapeType="1"/>
          </p:cNvSpPr>
          <p:nvPr/>
        </p:nvSpPr>
        <p:spPr bwMode="auto">
          <a:xfrm>
            <a:off x="3109913" y="3100388"/>
            <a:ext cx="319087" cy="3286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6563" name="Rectangle 8"/>
          <p:cNvSpPr>
            <a:spLocks noChangeArrowheads="1"/>
          </p:cNvSpPr>
          <p:nvPr/>
        </p:nvSpPr>
        <p:spPr bwMode="auto">
          <a:xfrm>
            <a:off x="3429000" y="3384550"/>
            <a:ext cx="668338" cy="95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6564" name="Rectangle 10" descr="50%"/>
          <p:cNvSpPr>
            <a:spLocks noChangeArrowheads="1"/>
          </p:cNvSpPr>
          <p:nvPr/>
        </p:nvSpPr>
        <p:spPr bwMode="auto">
          <a:xfrm>
            <a:off x="3429000" y="3652838"/>
            <a:ext cx="668338" cy="141287"/>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6565" name="Rectangle 10" descr="50%"/>
          <p:cNvSpPr>
            <a:spLocks noChangeArrowheads="1"/>
          </p:cNvSpPr>
          <p:nvPr/>
        </p:nvSpPr>
        <p:spPr bwMode="auto">
          <a:xfrm>
            <a:off x="3429000" y="3962400"/>
            <a:ext cx="668338" cy="141288"/>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6566" name="Text Box 66"/>
          <p:cNvSpPr txBox="1">
            <a:spLocks noChangeArrowheads="1"/>
          </p:cNvSpPr>
          <p:nvPr/>
        </p:nvSpPr>
        <p:spPr bwMode="auto">
          <a:xfrm>
            <a:off x="2971800" y="4343400"/>
            <a:ext cx="14478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Page Table </a:t>
            </a:r>
          </a:p>
          <a:p>
            <a:pPr defTabSz="914400" eaLnBrk="1" fontAlgn="base" hangingPunct="1">
              <a:spcBef>
                <a:spcPct val="0"/>
              </a:spcBef>
              <a:spcAft>
                <a:spcPct val="0"/>
              </a:spcAft>
            </a:pPr>
            <a:r>
              <a:rPr lang="en-US" sz="1800" b="0">
                <a:solidFill>
                  <a:srgbClr val="000000"/>
                </a:solidFill>
                <a:latin typeface="Helvetica" charset="0"/>
                <a:cs typeface="Helvetica" charset="0"/>
              </a:rPr>
              <a:t>(2</a:t>
            </a:r>
            <a:r>
              <a:rPr lang="en-US" sz="1800" b="0" baseline="30000">
                <a:solidFill>
                  <a:srgbClr val="000000"/>
                </a:solidFill>
                <a:latin typeface="Helvetica" charset="0"/>
                <a:cs typeface="Helvetica" charset="0"/>
              </a:rPr>
              <a:t>nd</a:t>
            </a:r>
            <a:r>
              <a:rPr lang="en-US" sz="1800" b="0">
                <a:solidFill>
                  <a:srgbClr val="000000"/>
                </a:solidFill>
                <a:latin typeface="Helvetica" charset="0"/>
                <a:cs typeface="Helvetica" charset="0"/>
              </a:rPr>
              <a:t> level)</a:t>
            </a:r>
          </a:p>
        </p:txBody>
      </p:sp>
      <p:sp>
        <p:nvSpPr>
          <p:cNvPr id="66567" name="Rectangle 8"/>
          <p:cNvSpPr>
            <a:spLocks noChangeArrowheads="1"/>
          </p:cNvSpPr>
          <p:nvPr/>
        </p:nvSpPr>
        <p:spPr bwMode="auto">
          <a:xfrm>
            <a:off x="3429000" y="1524000"/>
            <a:ext cx="668338" cy="95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6568" name="Rectangle 10" descr="50%"/>
          <p:cNvSpPr>
            <a:spLocks noChangeArrowheads="1"/>
          </p:cNvSpPr>
          <p:nvPr/>
        </p:nvSpPr>
        <p:spPr bwMode="auto">
          <a:xfrm>
            <a:off x="3429000" y="1792288"/>
            <a:ext cx="668338" cy="141287"/>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6569" name="Rectangle 11" descr="70%"/>
          <p:cNvSpPr>
            <a:spLocks noChangeArrowheads="1"/>
          </p:cNvSpPr>
          <p:nvPr/>
        </p:nvSpPr>
        <p:spPr bwMode="auto">
          <a:xfrm>
            <a:off x="3429000" y="2105025"/>
            <a:ext cx="668338" cy="144463"/>
          </a:xfrm>
          <a:prstGeom prst="rect">
            <a:avLst/>
          </a:prstGeom>
          <a:pattFill prst="pct70">
            <a:fgClr>
              <a:schemeClr val="hlink"/>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6570" name="Line 20"/>
          <p:cNvSpPr>
            <a:spLocks noChangeShapeType="1"/>
          </p:cNvSpPr>
          <p:nvPr/>
        </p:nvSpPr>
        <p:spPr bwMode="auto">
          <a:xfrm>
            <a:off x="4114800" y="2133600"/>
            <a:ext cx="457200" cy="6858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6571" name="Rectangle 4"/>
          <p:cNvSpPr>
            <a:spLocks noChangeArrowheads="1"/>
          </p:cNvSpPr>
          <p:nvPr/>
        </p:nvSpPr>
        <p:spPr bwMode="auto">
          <a:xfrm>
            <a:off x="2438400" y="2457450"/>
            <a:ext cx="669925" cy="1123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6572" name="Rectangle 5" descr="80%"/>
          <p:cNvSpPr>
            <a:spLocks noChangeArrowheads="1"/>
          </p:cNvSpPr>
          <p:nvPr/>
        </p:nvSpPr>
        <p:spPr bwMode="auto">
          <a:xfrm>
            <a:off x="2438400" y="2667000"/>
            <a:ext cx="669925" cy="142875"/>
          </a:xfrm>
          <a:prstGeom prst="rect">
            <a:avLst/>
          </a:prstGeom>
          <a:pattFill prst="pct80">
            <a:fgClr>
              <a:schemeClr val="hlink"/>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6573" name="Rectangle 7" descr="75%"/>
          <p:cNvSpPr>
            <a:spLocks noChangeArrowheads="1"/>
          </p:cNvSpPr>
          <p:nvPr/>
        </p:nvSpPr>
        <p:spPr bwMode="auto">
          <a:xfrm>
            <a:off x="2438400" y="3048000"/>
            <a:ext cx="669925" cy="142875"/>
          </a:xfrm>
          <a:prstGeom prst="rect">
            <a:avLst/>
          </a:prstGeom>
          <a:pattFill prst="pct75">
            <a:fgClr>
              <a:schemeClr val="accent1"/>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6574" name="Line 92"/>
          <p:cNvSpPr>
            <a:spLocks noChangeShapeType="1"/>
          </p:cNvSpPr>
          <p:nvPr/>
        </p:nvSpPr>
        <p:spPr bwMode="auto">
          <a:xfrm flipV="1">
            <a:off x="1600200" y="2482850"/>
            <a:ext cx="838200" cy="1079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6575" name="Rectangle 76"/>
          <p:cNvSpPr>
            <a:spLocks noChangeArrowheads="1"/>
          </p:cNvSpPr>
          <p:nvPr/>
        </p:nvSpPr>
        <p:spPr bwMode="auto">
          <a:xfrm>
            <a:off x="0" y="2438400"/>
            <a:ext cx="1600200" cy="304800"/>
          </a:xfrm>
          <a:prstGeom prst="rect">
            <a:avLst/>
          </a:prstGeom>
          <a:solidFill>
            <a:srgbClr val="FF66CC"/>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a:solidFill>
                  <a:srgbClr val="000000"/>
                </a:solidFill>
                <a:latin typeface="Helvetica" charset="0"/>
                <a:ea typeface="ＭＳ Ｐゴシック" charset="0"/>
                <a:cs typeface="Helvetica" charset="0"/>
              </a:rPr>
              <a:t>PageTablePtr</a:t>
            </a:r>
          </a:p>
        </p:txBody>
      </p:sp>
      <p:sp>
        <p:nvSpPr>
          <p:cNvPr id="66576" name="Freeform 93"/>
          <p:cNvSpPr>
            <a:spLocks/>
          </p:cNvSpPr>
          <p:nvPr/>
        </p:nvSpPr>
        <p:spPr bwMode="auto">
          <a:xfrm>
            <a:off x="990600" y="1416050"/>
            <a:ext cx="1447800" cy="1295400"/>
          </a:xfrm>
          <a:custGeom>
            <a:avLst/>
            <a:gdLst>
              <a:gd name="T0" fmla="*/ 0 w 912"/>
              <a:gd name="T1" fmla="*/ 0 h 960"/>
              <a:gd name="T2" fmla="*/ 0 w 912"/>
              <a:gd name="T3" fmla="*/ 2147483647 h 960"/>
              <a:gd name="T4" fmla="*/ 2147483647 w 912"/>
              <a:gd name="T5" fmla="*/ 2147483647 h 960"/>
              <a:gd name="T6" fmla="*/ 2147483647 w 912"/>
              <a:gd name="T7" fmla="*/ 2147483647 h 960"/>
              <a:gd name="T8" fmla="*/ 0 60000 65536"/>
              <a:gd name="T9" fmla="*/ 0 60000 65536"/>
              <a:gd name="T10" fmla="*/ 0 60000 65536"/>
              <a:gd name="T11" fmla="*/ 0 60000 65536"/>
              <a:gd name="T12" fmla="*/ 0 w 912"/>
              <a:gd name="T13" fmla="*/ 0 h 960"/>
              <a:gd name="T14" fmla="*/ 912 w 912"/>
              <a:gd name="T15" fmla="*/ 960 h 960"/>
            </a:gdLst>
            <a:ahLst/>
            <a:cxnLst>
              <a:cxn ang="T8">
                <a:pos x="T0" y="T1"/>
              </a:cxn>
              <a:cxn ang="T9">
                <a:pos x="T2" y="T3"/>
              </a:cxn>
              <a:cxn ang="T10">
                <a:pos x="T4" y="T5"/>
              </a:cxn>
              <a:cxn ang="T11">
                <a:pos x="T6" y="T7"/>
              </a:cxn>
            </a:cxnLst>
            <a:rect l="T12" t="T13" r="T14" b="T15"/>
            <a:pathLst>
              <a:path w="912" h="960">
                <a:moveTo>
                  <a:pt x="0" y="0"/>
                </a:moveTo>
                <a:lnTo>
                  <a:pt x="0" y="288"/>
                </a:lnTo>
                <a:lnTo>
                  <a:pt x="528" y="960"/>
                </a:lnTo>
                <a:lnTo>
                  <a:pt x="912" y="960"/>
                </a:lnTo>
              </a:path>
            </a:pathLst>
          </a:custGeom>
          <a:noFill/>
          <a:ln w="381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6577" name="Freeform 120"/>
          <p:cNvSpPr>
            <a:spLocks/>
          </p:cNvSpPr>
          <p:nvPr/>
        </p:nvSpPr>
        <p:spPr bwMode="auto">
          <a:xfrm>
            <a:off x="1905000" y="1416050"/>
            <a:ext cx="1524000" cy="869950"/>
          </a:xfrm>
          <a:custGeom>
            <a:avLst/>
            <a:gdLst>
              <a:gd name="T0" fmla="*/ 0 w 1824"/>
              <a:gd name="T1" fmla="*/ 0 h 768"/>
              <a:gd name="T2" fmla="*/ 0 w 1824"/>
              <a:gd name="T3" fmla="*/ 2147483647 h 768"/>
              <a:gd name="T4" fmla="*/ 2147483647 w 1824"/>
              <a:gd name="T5" fmla="*/ 2147483647 h 768"/>
              <a:gd name="T6" fmla="*/ 2147483647 w 1824"/>
              <a:gd name="T7" fmla="*/ 2147483647 h 768"/>
              <a:gd name="T8" fmla="*/ 0 60000 65536"/>
              <a:gd name="T9" fmla="*/ 0 60000 65536"/>
              <a:gd name="T10" fmla="*/ 0 60000 65536"/>
              <a:gd name="T11" fmla="*/ 0 60000 65536"/>
              <a:gd name="T12" fmla="*/ 0 w 1824"/>
              <a:gd name="T13" fmla="*/ 0 h 768"/>
              <a:gd name="T14" fmla="*/ 1824 w 1824"/>
              <a:gd name="T15" fmla="*/ 768 h 768"/>
            </a:gdLst>
            <a:ahLst/>
            <a:cxnLst>
              <a:cxn ang="T8">
                <a:pos x="T0" y="T1"/>
              </a:cxn>
              <a:cxn ang="T9">
                <a:pos x="T2" y="T3"/>
              </a:cxn>
              <a:cxn ang="T10">
                <a:pos x="T4" y="T5"/>
              </a:cxn>
              <a:cxn ang="T11">
                <a:pos x="T6" y="T7"/>
              </a:cxn>
            </a:cxnLst>
            <a:rect l="T12" t="T13" r="T14" b="T15"/>
            <a:pathLst>
              <a:path w="1824" h="768">
                <a:moveTo>
                  <a:pt x="0" y="0"/>
                </a:moveTo>
                <a:lnTo>
                  <a:pt x="0" y="192"/>
                </a:lnTo>
                <a:lnTo>
                  <a:pt x="1440" y="768"/>
                </a:lnTo>
                <a:lnTo>
                  <a:pt x="1824" y="768"/>
                </a:lnTo>
              </a:path>
            </a:pathLst>
          </a:custGeom>
          <a:noFill/>
          <a:ln w="381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6578" name="Text Box 66"/>
          <p:cNvSpPr txBox="1">
            <a:spLocks noChangeArrowheads="1"/>
          </p:cNvSpPr>
          <p:nvPr/>
        </p:nvSpPr>
        <p:spPr bwMode="auto">
          <a:xfrm>
            <a:off x="1905000" y="3648075"/>
            <a:ext cx="14478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Page Table </a:t>
            </a:r>
          </a:p>
          <a:p>
            <a:pPr defTabSz="914400" eaLnBrk="1" fontAlgn="base" hangingPunct="1">
              <a:spcBef>
                <a:spcPct val="0"/>
              </a:spcBef>
              <a:spcAft>
                <a:spcPct val="0"/>
              </a:spcAft>
            </a:pPr>
            <a:r>
              <a:rPr lang="en-US" sz="1800" b="0">
                <a:solidFill>
                  <a:srgbClr val="000000"/>
                </a:solidFill>
                <a:latin typeface="Helvetica" charset="0"/>
                <a:cs typeface="Helvetica" charset="0"/>
              </a:rPr>
              <a:t>(1</a:t>
            </a:r>
            <a:r>
              <a:rPr lang="en-US" sz="1800" b="0" baseline="30000">
                <a:solidFill>
                  <a:srgbClr val="000000"/>
                </a:solidFill>
                <a:latin typeface="Helvetica" charset="0"/>
                <a:cs typeface="Helvetica" charset="0"/>
              </a:rPr>
              <a:t>st</a:t>
            </a:r>
            <a:r>
              <a:rPr lang="en-US" sz="1800" b="0">
                <a:solidFill>
                  <a:srgbClr val="000000"/>
                </a:solidFill>
                <a:latin typeface="Helvetica" charset="0"/>
                <a:cs typeface="Helvetica" charset="0"/>
              </a:rPr>
              <a:t> level)</a:t>
            </a:r>
          </a:p>
        </p:txBody>
      </p:sp>
      <p:sp>
        <p:nvSpPr>
          <p:cNvPr id="35" name="Rectangle 34"/>
          <p:cNvSpPr/>
          <p:nvPr/>
        </p:nvSpPr>
        <p:spPr bwMode="auto">
          <a:xfrm>
            <a:off x="0" y="685800"/>
            <a:ext cx="7696200" cy="4648200"/>
          </a:xfrm>
          <a:prstGeom prst="rect">
            <a:avLst/>
          </a:prstGeom>
          <a:solidFill>
            <a:schemeClr val="bg2">
              <a:lumMod val="40000"/>
              <a:lumOff val="60000"/>
              <a:alpha val="70000"/>
            </a:schemeClr>
          </a:solidFill>
          <a:ln w="38100" cap="flat" cmpd="sng" algn="ctr">
            <a:no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6580" name="Title 1"/>
          <p:cNvSpPr>
            <a:spLocks noGrp="1"/>
          </p:cNvSpPr>
          <p:nvPr>
            <p:ph type="title"/>
          </p:nvPr>
        </p:nvSpPr>
        <p:spPr>
          <a:xfrm>
            <a:off x="381000" y="76200"/>
            <a:ext cx="8229600" cy="533400"/>
          </a:xfrm>
        </p:spPr>
        <p:txBody>
          <a:bodyPr/>
          <a:lstStyle/>
          <a:p>
            <a:r>
              <a:rPr lang="en-US">
                <a:latin typeface="Helvetica" charset="0"/>
                <a:ea typeface="ＭＳ Ｐゴシック" charset="0"/>
                <a:cs typeface="ＭＳ Ｐゴシック" charset="0"/>
              </a:rPr>
              <a:t>Translation Look-aside Buffer</a:t>
            </a:r>
          </a:p>
        </p:txBody>
      </p:sp>
      <p:sp>
        <p:nvSpPr>
          <p:cNvPr id="66581" name="Rectangle 98"/>
          <p:cNvSpPr>
            <a:spLocks noChangeArrowheads="1"/>
          </p:cNvSpPr>
          <p:nvPr/>
        </p:nvSpPr>
        <p:spPr bwMode="auto">
          <a:xfrm>
            <a:off x="5257800" y="2822575"/>
            <a:ext cx="1219200" cy="377825"/>
          </a:xfrm>
          <a:prstGeom prst="rect">
            <a:avLst/>
          </a:prstGeom>
          <a:solidFill>
            <a:schemeClr val="accent1"/>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a:solidFill>
                  <a:srgbClr val="000000"/>
                </a:solidFill>
                <a:latin typeface="Helvetica" charset="0"/>
                <a:ea typeface="ＭＳ Ｐゴシック" charset="0"/>
                <a:cs typeface="Helvetica" charset="0"/>
              </a:rPr>
              <a:t>Offset</a:t>
            </a:r>
          </a:p>
        </p:txBody>
      </p:sp>
      <p:sp>
        <p:nvSpPr>
          <p:cNvPr id="66582" name="Rectangle 102"/>
          <p:cNvSpPr>
            <a:spLocks noChangeArrowheads="1"/>
          </p:cNvSpPr>
          <p:nvPr/>
        </p:nvSpPr>
        <p:spPr bwMode="auto">
          <a:xfrm>
            <a:off x="4267200" y="2822575"/>
            <a:ext cx="1000125" cy="377825"/>
          </a:xfrm>
          <a:prstGeom prst="rect">
            <a:avLst/>
          </a:prstGeom>
          <a:solidFill>
            <a:schemeClr val="hlink"/>
          </a:solidFill>
          <a:ln w="38100">
            <a:solidFill>
              <a:schemeClr val="tx1"/>
            </a:solidFill>
            <a:miter lim="800000"/>
            <a:headEnd/>
            <a:tailEnd/>
          </a:ln>
        </p:spPr>
        <p:txBody>
          <a:bodyPr wrap="none" lIns="90478" tIns="44445" rIns="90478" bIns="44445" anchor="ctr"/>
          <a:lstStyle/>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Physical</a:t>
            </a:r>
          </a:p>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Page #</a:t>
            </a:r>
          </a:p>
        </p:txBody>
      </p:sp>
      <p:sp>
        <p:nvSpPr>
          <p:cNvPr id="66583" name="Text Box 66"/>
          <p:cNvSpPr txBox="1">
            <a:spLocks noChangeArrowheads="1"/>
          </p:cNvSpPr>
          <p:nvPr/>
        </p:nvSpPr>
        <p:spPr bwMode="auto">
          <a:xfrm>
            <a:off x="152400" y="695325"/>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Virtual Address:</a:t>
            </a:r>
          </a:p>
        </p:txBody>
      </p:sp>
      <p:sp>
        <p:nvSpPr>
          <p:cNvPr id="66584" name="Rectangle 68"/>
          <p:cNvSpPr>
            <a:spLocks noChangeArrowheads="1"/>
          </p:cNvSpPr>
          <p:nvPr/>
        </p:nvSpPr>
        <p:spPr bwMode="auto">
          <a:xfrm>
            <a:off x="2093913" y="1038225"/>
            <a:ext cx="1258887" cy="377825"/>
          </a:xfrm>
          <a:prstGeom prst="rect">
            <a:avLst/>
          </a:prstGeom>
          <a:solidFill>
            <a:schemeClr val="accent1"/>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a:solidFill>
                  <a:srgbClr val="000000"/>
                </a:solidFill>
                <a:latin typeface="Helvetica" charset="0"/>
                <a:ea typeface="ＭＳ Ｐゴシック" charset="0"/>
                <a:cs typeface="Helvetica" charset="0"/>
              </a:rPr>
              <a:t>Offset</a:t>
            </a:r>
          </a:p>
        </p:txBody>
      </p:sp>
      <p:sp>
        <p:nvSpPr>
          <p:cNvPr id="66585" name="Rectangle 69"/>
          <p:cNvSpPr>
            <a:spLocks noChangeArrowheads="1"/>
          </p:cNvSpPr>
          <p:nvPr/>
        </p:nvSpPr>
        <p:spPr bwMode="auto">
          <a:xfrm>
            <a:off x="1092200" y="1038225"/>
            <a:ext cx="1001713" cy="377825"/>
          </a:xfrm>
          <a:prstGeom prst="rect">
            <a:avLst/>
          </a:prstGeom>
          <a:solidFill>
            <a:schemeClr val="hlink"/>
          </a:solidFill>
          <a:ln w="38100">
            <a:solidFill>
              <a:schemeClr val="tx1"/>
            </a:solidFill>
            <a:miter lim="800000"/>
            <a:headEnd/>
            <a:tailEnd/>
          </a:ln>
        </p:spPr>
        <p:txBody>
          <a:bodyPr wrap="none" lIns="90478" tIns="44445" rIns="90478" bIns="44445" anchor="ctr"/>
          <a:lstStyle/>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Virtual</a:t>
            </a:r>
          </a:p>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P2 index</a:t>
            </a:r>
          </a:p>
        </p:txBody>
      </p:sp>
      <p:sp>
        <p:nvSpPr>
          <p:cNvPr id="66586" name="Rectangle 70"/>
          <p:cNvSpPr>
            <a:spLocks noChangeArrowheads="1"/>
          </p:cNvSpPr>
          <p:nvPr/>
        </p:nvSpPr>
        <p:spPr bwMode="auto">
          <a:xfrm>
            <a:off x="90488" y="1038225"/>
            <a:ext cx="1001712" cy="377825"/>
          </a:xfrm>
          <a:prstGeom prst="rect">
            <a:avLst/>
          </a:prstGeom>
          <a:solidFill>
            <a:schemeClr val="hlink"/>
          </a:solidFill>
          <a:ln w="38100">
            <a:solidFill>
              <a:schemeClr val="tx1"/>
            </a:solidFill>
            <a:miter lim="800000"/>
            <a:headEnd/>
            <a:tailEnd/>
          </a:ln>
        </p:spPr>
        <p:txBody>
          <a:bodyPr wrap="none" lIns="90478" tIns="44445" rIns="90478" bIns="44445" anchor="ctr"/>
          <a:lstStyle/>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Virtual</a:t>
            </a:r>
          </a:p>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P1 index</a:t>
            </a:r>
          </a:p>
        </p:txBody>
      </p:sp>
      <p:sp>
        <p:nvSpPr>
          <p:cNvPr id="66587" name="Rectangle 8"/>
          <p:cNvSpPr>
            <a:spLocks noChangeArrowheads="1"/>
          </p:cNvSpPr>
          <p:nvPr/>
        </p:nvSpPr>
        <p:spPr bwMode="auto">
          <a:xfrm>
            <a:off x="7696200" y="1066800"/>
            <a:ext cx="1295400" cy="419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88" name="Rectangle 10" descr="50%"/>
          <p:cNvSpPr>
            <a:spLocks noChangeArrowheads="1"/>
          </p:cNvSpPr>
          <p:nvPr/>
        </p:nvSpPr>
        <p:spPr bwMode="auto">
          <a:xfrm>
            <a:off x="7696200" y="1600200"/>
            <a:ext cx="1295400" cy="685800"/>
          </a:xfrm>
          <a:prstGeom prst="rect">
            <a:avLst/>
          </a:prstGeom>
          <a:solidFill>
            <a:schemeClr val="accent1">
              <a:lumMod val="60000"/>
              <a:lumOff val="40000"/>
            </a:schemeClr>
          </a:solidFill>
          <a:ln w="12700">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90" name="Rectangle 10" descr="50%"/>
          <p:cNvSpPr>
            <a:spLocks noChangeArrowheads="1"/>
          </p:cNvSpPr>
          <p:nvPr/>
        </p:nvSpPr>
        <p:spPr bwMode="auto">
          <a:xfrm>
            <a:off x="7696200" y="1981200"/>
            <a:ext cx="1295400" cy="152400"/>
          </a:xfrm>
          <a:prstGeom prst="rect">
            <a:avLst/>
          </a:prstGeom>
          <a:solidFill>
            <a:schemeClr val="accent1">
              <a:lumMod val="75000"/>
            </a:schemeClr>
          </a:solidFill>
          <a:ln w="12700">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6590" name="Text Box 100"/>
          <p:cNvSpPr txBox="1">
            <a:spLocks noChangeArrowheads="1"/>
          </p:cNvSpPr>
          <p:nvPr/>
        </p:nvSpPr>
        <p:spPr bwMode="auto">
          <a:xfrm>
            <a:off x="7620000" y="422275"/>
            <a:ext cx="1371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Physical </a:t>
            </a:r>
          </a:p>
          <a:p>
            <a:pPr defTabSz="914400" eaLnBrk="1" fontAlgn="base" hangingPunct="1">
              <a:spcBef>
                <a:spcPct val="0"/>
              </a:spcBef>
              <a:spcAft>
                <a:spcPct val="0"/>
              </a:spcAft>
            </a:pPr>
            <a:r>
              <a:rPr lang="en-US" sz="1800" b="0">
                <a:solidFill>
                  <a:srgbClr val="000000"/>
                </a:solidFill>
                <a:latin typeface="Helvetica" charset="0"/>
                <a:cs typeface="Helvetica" charset="0"/>
              </a:rPr>
              <a:t>Memory:</a:t>
            </a:r>
          </a:p>
        </p:txBody>
      </p:sp>
      <p:sp>
        <p:nvSpPr>
          <p:cNvPr id="66591" name="Freeform 83"/>
          <p:cNvSpPr>
            <a:spLocks noChangeArrowheads="1"/>
          </p:cNvSpPr>
          <p:nvPr/>
        </p:nvSpPr>
        <p:spPr bwMode="auto">
          <a:xfrm>
            <a:off x="3368675" y="1244600"/>
            <a:ext cx="2436813" cy="1541463"/>
          </a:xfrm>
          <a:custGeom>
            <a:avLst/>
            <a:gdLst>
              <a:gd name="T0" fmla="*/ 0 w 2436241"/>
              <a:gd name="T1" fmla="*/ 0 h 1541997"/>
              <a:gd name="T2" fmla="*/ 2015689 w 2436241"/>
              <a:gd name="T3" fmla="*/ 373831 h 1541997"/>
              <a:gd name="T4" fmla="*/ 2444835 w 2436241"/>
              <a:gd name="T5" fmla="*/ 1534006 h 1541997"/>
              <a:gd name="T6" fmla="*/ 0 60000 65536"/>
              <a:gd name="T7" fmla="*/ 0 60000 65536"/>
              <a:gd name="T8" fmla="*/ 0 60000 65536"/>
              <a:gd name="T9" fmla="*/ 0 w 2436241"/>
              <a:gd name="T10" fmla="*/ 0 h 1541997"/>
              <a:gd name="T11" fmla="*/ 2436241 w 2436241"/>
              <a:gd name="T12" fmla="*/ 1541997 h 1541997"/>
            </a:gdLst>
            <a:ahLst/>
            <a:cxnLst>
              <a:cxn ang="T6">
                <a:pos x="T0" y="T1"/>
              </a:cxn>
              <a:cxn ang="T7">
                <a:pos x="T2" y="T3"/>
              </a:cxn>
              <a:cxn ang="T8">
                <a:pos x="T4" y="T5"/>
              </a:cxn>
            </a:cxnLst>
            <a:rect l="T9" t="T10" r="T11" b="T12"/>
            <a:pathLst>
              <a:path w="2436241" h="1541997">
                <a:moveTo>
                  <a:pt x="0" y="0"/>
                </a:moveTo>
                <a:lnTo>
                  <a:pt x="2008603" y="375781"/>
                </a:lnTo>
                <a:lnTo>
                  <a:pt x="2436241" y="1541997"/>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6592" name="Text Box 100"/>
          <p:cNvSpPr txBox="1">
            <a:spLocks noChangeArrowheads="1"/>
          </p:cNvSpPr>
          <p:nvPr/>
        </p:nvSpPr>
        <p:spPr bwMode="auto">
          <a:xfrm>
            <a:off x="4038600" y="2447925"/>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Physical Address:</a:t>
            </a:r>
          </a:p>
        </p:txBody>
      </p:sp>
      <p:sp>
        <p:nvSpPr>
          <p:cNvPr id="66593" name="Right Brace 47"/>
          <p:cNvSpPr>
            <a:spLocks/>
          </p:cNvSpPr>
          <p:nvPr/>
        </p:nvSpPr>
        <p:spPr bwMode="auto">
          <a:xfrm rot="5400000">
            <a:off x="971550" y="590550"/>
            <a:ext cx="228600" cy="1943100"/>
          </a:xfrm>
          <a:prstGeom prst="rightBrace">
            <a:avLst>
              <a:gd name="adj1" fmla="val 8343"/>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50" name="Freeform 49"/>
          <p:cNvSpPr>
            <a:spLocks noChangeArrowheads="1"/>
          </p:cNvSpPr>
          <p:nvPr/>
        </p:nvSpPr>
        <p:spPr bwMode="auto">
          <a:xfrm>
            <a:off x="1062038" y="1676400"/>
            <a:ext cx="830262" cy="4014788"/>
          </a:xfrm>
          <a:custGeom>
            <a:avLst/>
            <a:gdLst>
              <a:gd name="T0" fmla="*/ 39518 w 829359"/>
              <a:gd name="T1" fmla="*/ 0 h 3939220"/>
              <a:gd name="T2" fmla="*/ 0 w 829359"/>
              <a:gd name="T3" fmla="*/ 5322131 h 3939220"/>
              <a:gd name="T4" fmla="*/ 843009 w 829359"/>
              <a:gd name="T5" fmla="*/ 5339697 h 3939220"/>
              <a:gd name="T6" fmla="*/ 0 60000 65536"/>
              <a:gd name="T7" fmla="*/ 0 60000 65536"/>
              <a:gd name="T8" fmla="*/ 0 60000 65536"/>
              <a:gd name="T9" fmla="*/ 0 w 829359"/>
              <a:gd name="T10" fmla="*/ 0 h 3939220"/>
              <a:gd name="T11" fmla="*/ 829359 w 829359"/>
              <a:gd name="T12" fmla="*/ 3939220 h 3939220"/>
            </a:gdLst>
            <a:ahLst/>
            <a:cxnLst>
              <a:cxn ang="T6">
                <a:pos x="T0" y="T1"/>
              </a:cxn>
              <a:cxn ang="T7">
                <a:pos x="T2" y="T3"/>
              </a:cxn>
              <a:cxn ang="T8">
                <a:pos x="T4" y="T5"/>
              </a:cxn>
            </a:cxnLst>
            <a:rect l="T9" t="T10" r="T11" b="T12"/>
            <a:pathLst>
              <a:path w="829359" h="3939220">
                <a:moveTo>
                  <a:pt x="38877" y="0"/>
                </a:moveTo>
                <a:lnTo>
                  <a:pt x="0" y="3926262"/>
                </a:lnTo>
                <a:lnTo>
                  <a:pt x="829359" y="3939220"/>
                </a:lnTo>
              </a:path>
            </a:pathLst>
          </a:custGeom>
          <a:noFill/>
          <a:ln w="508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1" name="Freeform 50"/>
          <p:cNvSpPr>
            <a:spLocks noChangeArrowheads="1"/>
          </p:cNvSpPr>
          <p:nvPr/>
        </p:nvSpPr>
        <p:spPr bwMode="auto">
          <a:xfrm>
            <a:off x="4354513" y="3187700"/>
            <a:ext cx="361950" cy="2487613"/>
          </a:xfrm>
          <a:custGeom>
            <a:avLst/>
            <a:gdLst>
              <a:gd name="T0" fmla="*/ 0 w 362845"/>
              <a:gd name="T1" fmla="*/ 2483205 h 2487928"/>
              <a:gd name="T2" fmla="*/ 349649 w 362845"/>
              <a:gd name="T3" fmla="*/ 2483205 h 2487928"/>
              <a:gd name="T4" fmla="*/ 349649 w 362845"/>
              <a:gd name="T5" fmla="*/ 0 h 2487928"/>
              <a:gd name="T6" fmla="*/ 0 60000 65536"/>
              <a:gd name="T7" fmla="*/ 0 60000 65536"/>
              <a:gd name="T8" fmla="*/ 0 60000 65536"/>
              <a:gd name="T9" fmla="*/ 0 w 362845"/>
              <a:gd name="T10" fmla="*/ 0 h 2487928"/>
              <a:gd name="T11" fmla="*/ 362845 w 362845"/>
              <a:gd name="T12" fmla="*/ 2487928 h 2487928"/>
            </a:gdLst>
            <a:ahLst/>
            <a:cxnLst>
              <a:cxn ang="T6">
                <a:pos x="T0" y="T1"/>
              </a:cxn>
              <a:cxn ang="T7">
                <a:pos x="T2" y="T3"/>
              </a:cxn>
              <a:cxn ang="T8">
                <a:pos x="T4" y="T5"/>
              </a:cxn>
            </a:cxnLst>
            <a:rect l="T9" t="T10" r="T11" b="T12"/>
            <a:pathLst>
              <a:path w="362845" h="2487928">
                <a:moveTo>
                  <a:pt x="0" y="2487928"/>
                </a:moveTo>
                <a:lnTo>
                  <a:pt x="362845" y="2487928"/>
                </a:lnTo>
                <a:lnTo>
                  <a:pt x="362845" y="0"/>
                </a:lnTo>
              </a:path>
            </a:pathLst>
          </a:custGeom>
          <a:noFill/>
          <a:ln w="508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nvGrpSpPr>
          <p:cNvPr id="2" name="Group 54"/>
          <p:cNvGrpSpPr>
            <a:grpSpLocks/>
          </p:cNvGrpSpPr>
          <p:nvPr/>
        </p:nvGrpSpPr>
        <p:grpSpPr bwMode="auto">
          <a:xfrm>
            <a:off x="1752600" y="5013325"/>
            <a:ext cx="2590800" cy="1235075"/>
            <a:chOff x="1752600" y="5013410"/>
            <a:chExt cx="2590800" cy="1234990"/>
          </a:xfrm>
        </p:grpSpPr>
        <p:sp>
          <p:nvSpPr>
            <p:cNvPr id="52" name="Rectangle 51"/>
            <p:cNvSpPr/>
            <p:nvPr/>
          </p:nvSpPr>
          <p:spPr bwMode="auto">
            <a:xfrm>
              <a:off x="1905000" y="5791231"/>
              <a:ext cx="2438400" cy="228584"/>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38" name="Rectangle 37"/>
            <p:cNvSpPr/>
            <p:nvPr/>
          </p:nvSpPr>
          <p:spPr bwMode="auto">
            <a:xfrm>
              <a:off x="1905000" y="5334063"/>
              <a:ext cx="1219200" cy="228584"/>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6601" name="Rectangle 39"/>
            <p:cNvSpPr>
              <a:spLocks noChangeArrowheads="1"/>
            </p:cNvSpPr>
            <p:nvPr/>
          </p:nvSpPr>
          <p:spPr bwMode="auto">
            <a:xfrm>
              <a:off x="1905000" y="5562600"/>
              <a:ext cx="1219200" cy="228600"/>
            </a:xfrm>
            <a:prstGeom prst="rect">
              <a:avLst/>
            </a:prstGeom>
            <a:solidFill>
              <a:srgbClr val="FF0000"/>
            </a:solidFill>
            <a:ln w="38100">
              <a:solidFill>
                <a:schemeClr val="tx1"/>
              </a:solidFill>
              <a:round/>
              <a:headEnd/>
              <a:tailEnd/>
            </a:ln>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3" name="Rectangle 42"/>
            <p:cNvSpPr/>
            <p:nvPr/>
          </p:nvSpPr>
          <p:spPr bwMode="auto">
            <a:xfrm>
              <a:off x="1905000" y="6019816"/>
              <a:ext cx="1219200" cy="228584"/>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44" name="Rectangle 43"/>
            <p:cNvSpPr/>
            <p:nvPr/>
          </p:nvSpPr>
          <p:spPr bwMode="auto">
            <a:xfrm>
              <a:off x="3124200" y="5334063"/>
              <a:ext cx="1219200" cy="228584"/>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6604" name="Rectangle 44"/>
            <p:cNvSpPr>
              <a:spLocks noChangeArrowheads="1"/>
            </p:cNvSpPr>
            <p:nvPr/>
          </p:nvSpPr>
          <p:spPr bwMode="auto">
            <a:xfrm>
              <a:off x="3124200" y="5562600"/>
              <a:ext cx="1219200" cy="228600"/>
            </a:xfrm>
            <a:prstGeom prst="rect">
              <a:avLst/>
            </a:prstGeom>
            <a:solidFill>
              <a:srgbClr val="FF6400"/>
            </a:solidFill>
            <a:ln w="38100">
              <a:solidFill>
                <a:schemeClr val="tx1"/>
              </a:solidFill>
              <a:round/>
              <a:headEnd/>
              <a:tailEnd/>
            </a:ln>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7" name="Rectangle 46"/>
            <p:cNvSpPr/>
            <p:nvPr/>
          </p:nvSpPr>
          <p:spPr bwMode="auto">
            <a:xfrm>
              <a:off x="3124200" y="6019816"/>
              <a:ext cx="1219200" cy="228584"/>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6606" name="TextBox 48"/>
            <p:cNvSpPr txBox="1">
              <a:spLocks noChangeArrowheads="1"/>
            </p:cNvSpPr>
            <p:nvPr/>
          </p:nvSpPr>
          <p:spPr bwMode="auto">
            <a:xfrm>
              <a:off x="2971800" y="5645339"/>
              <a:ext cx="492443" cy="46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a:solidFill>
                    <a:srgbClr val="000000"/>
                  </a:solidFill>
                  <a:latin typeface="Helvetica" charset="0"/>
                  <a:cs typeface="Helvetica" charset="0"/>
                </a:rPr>
                <a:t>…</a:t>
              </a:r>
            </a:p>
          </p:txBody>
        </p:sp>
        <p:sp>
          <p:nvSpPr>
            <p:cNvPr id="66607" name="Text Box 66"/>
            <p:cNvSpPr txBox="1">
              <a:spLocks noChangeArrowheads="1"/>
            </p:cNvSpPr>
            <p:nvPr/>
          </p:nvSpPr>
          <p:spPr bwMode="auto">
            <a:xfrm>
              <a:off x="1752600" y="5013410"/>
              <a:ext cx="838200" cy="36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TLB:</a:t>
              </a:r>
            </a:p>
          </p:txBody>
        </p:sp>
      </p:grpSp>
      <p:sp>
        <p:nvSpPr>
          <p:cNvPr id="66597" name="Line 20"/>
          <p:cNvSpPr>
            <a:spLocks noChangeShapeType="1"/>
          </p:cNvSpPr>
          <p:nvPr/>
        </p:nvSpPr>
        <p:spPr bwMode="auto">
          <a:xfrm flipV="1">
            <a:off x="4724400" y="1600200"/>
            <a:ext cx="2971800" cy="1219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6598" name="Line 20"/>
          <p:cNvSpPr>
            <a:spLocks noChangeShapeType="1"/>
          </p:cNvSpPr>
          <p:nvPr/>
        </p:nvSpPr>
        <p:spPr bwMode="auto">
          <a:xfrm flipV="1">
            <a:off x="6096000" y="1981200"/>
            <a:ext cx="1600200" cy="914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1936001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Line 20"/>
          <p:cNvSpPr>
            <a:spLocks noChangeShapeType="1"/>
          </p:cNvSpPr>
          <p:nvPr/>
        </p:nvSpPr>
        <p:spPr bwMode="auto">
          <a:xfrm>
            <a:off x="4114800" y="2133600"/>
            <a:ext cx="457200" cy="6858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2" name="Rectangle 51"/>
          <p:cNvSpPr/>
          <p:nvPr/>
        </p:nvSpPr>
        <p:spPr bwMode="auto">
          <a:xfrm>
            <a:off x="1905000" y="5791200"/>
            <a:ext cx="24384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7587" name="Line 20"/>
          <p:cNvSpPr>
            <a:spLocks noChangeShapeType="1"/>
          </p:cNvSpPr>
          <p:nvPr/>
        </p:nvSpPr>
        <p:spPr bwMode="auto">
          <a:xfrm flipV="1">
            <a:off x="3124200" y="1524000"/>
            <a:ext cx="304800" cy="118745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7588" name="Line 22"/>
          <p:cNvSpPr>
            <a:spLocks noChangeShapeType="1"/>
          </p:cNvSpPr>
          <p:nvPr/>
        </p:nvSpPr>
        <p:spPr bwMode="auto">
          <a:xfrm>
            <a:off x="3109913" y="3100388"/>
            <a:ext cx="319087" cy="3286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7589" name="Rectangle 8"/>
          <p:cNvSpPr>
            <a:spLocks noChangeArrowheads="1"/>
          </p:cNvSpPr>
          <p:nvPr/>
        </p:nvSpPr>
        <p:spPr bwMode="auto">
          <a:xfrm>
            <a:off x="3429000" y="3384550"/>
            <a:ext cx="668338" cy="95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590" name="Rectangle 10" descr="50%"/>
          <p:cNvSpPr>
            <a:spLocks noChangeArrowheads="1"/>
          </p:cNvSpPr>
          <p:nvPr/>
        </p:nvSpPr>
        <p:spPr bwMode="auto">
          <a:xfrm>
            <a:off x="3429000" y="3652838"/>
            <a:ext cx="668338" cy="141287"/>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591" name="Rectangle 10" descr="50%"/>
          <p:cNvSpPr>
            <a:spLocks noChangeArrowheads="1"/>
          </p:cNvSpPr>
          <p:nvPr/>
        </p:nvSpPr>
        <p:spPr bwMode="auto">
          <a:xfrm>
            <a:off x="3429000" y="3962400"/>
            <a:ext cx="668338" cy="141288"/>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592" name="Text Box 66"/>
          <p:cNvSpPr txBox="1">
            <a:spLocks noChangeArrowheads="1"/>
          </p:cNvSpPr>
          <p:nvPr/>
        </p:nvSpPr>
        <p:spPr bwMode="auto">
          <a:xfrm>
            <a:off x="2971800" y="4343400"/>
            <a:ext cx="14478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Page Table </a:t>
            </a:r>
          </a:p>
          <a:p>
            <a:pPr defTabSz="914400" eaLnBrk="1" fontAlgn="base" hangingPunct="1">
              <a:spcBef>
                <a:spcPct val="0"/>
              </a:spcBef>
              <a:spcAft>
                <a:spcPct val="0"/>
              </a:spcAft>
            </a:pPr>
            <a:r>
              <a:rPr lang="en-US" sz="1800" b="0">
                <a:solidFill>
                  <a:srgbClr val="000000"/>
                </a:solidFill>
                <a:latin typeface="Helvetica" charset="0"/>
                <a:cs typeface="Helvetica" charset="0"/>
              </a:rPr>
              <a:t>(2</a:t>
            </a:r>
            <a:r>
              <a:rPr lang="en-US" sz="1800" b="0" baseline="30000">
                <a:solidFill>
                  <a:srgbClr val="000000"/>
                </a:solidFill>
                <a:latin typeface="Helvetica" charset="0"/>
                <a:cs typeface="Helvetica" charset="0"/>
              </a:rPr>
              <a:t>nd</a:t>
            </a:r>
            <a:r>
              <a:rPr lang="en-US" sz="1800" b="0">
                <a:solidFill>
                  <a:srgbClr val="000000"/>
                </a:solidFill>
                <a:latin typeface="Helvetica" charset="0"/>
                <a:cs typeface="Helvetica" charset="0"/>
              </a:rPr>
              <a:t> level)</a:t>
            </a:r>
          </a:p>
        </p:txBody>
      </p:sp>
      <p:sp>
        <p:nvSpPr>
          <p:cNvPr id="67593" name="Rectangle 8"/>
          <p:cNvSpPr>
            <a:spLocks noChangeArrowheads="1"/>
          </p:cNvSpPr>
          <p:nvPr/>
        </p:nvSpPr>
        <p:spPr bwMode="auto">
          <a:xfrm>
            <a:off x="3429000" y="1524000"/>
            <a:ext cx="668338" cy="95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594" name="Rectangle 10" descr="50%"/>
          <p:cNvSpPr>
            <a:spLocks noChangeArrowheads="1"/>
          </p:cNvSpPr>
          <p:nvPr/>
        </p:nvSpPr>
        <p:spPr bwMode="auto">
          <a:xfrm>
            <a:off x="3429000" y="1792288"/>
            <a:ext cx="668338" cy="141287"/>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595" name="Rectangle 11" descr="70%"/>
          <p:cNvSpPr>
            <a:spLocks noChangeArrowheads="1"/>
          </p:cNvSpPr>
          <p:nvPr/>
        </p:nvSpPr>
        <p:spPr bwMode="auto">
          <a:xfrm>
            <a:off x="3429000" y="2105025"/>
            <a:ext cx="668338" cy="144463"/>
          </a:xfrm>
          <a:prstGeom prst="rect">
            <a:avLst/>
          </a:prstGeom>
          <a:pattFill prst="pct70">
            <a:fgClr>
              <a:schemeClr val="hlink"/>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596" name="Rectangle 4"/>
          <p:cNvSpPr>
            <a:spLocks noChangeArrowheads="1"/>
          </p:cNvSpPr>
          <p:nvPr/>
        </p:nvSpPr>
        <p:spPr bwMode="auto">
          <a:xfrm>
            <a:off x="2438400" y="2457450"/>
            <a:ext cx="669925" cy="1123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597" name="Rectangle 5" descr="80%"/>
          <p:cNvSpPr>
            <a:spLocks noChangeArrowheads="1"/>
          </p:cNvSpPr>
          <p:nvPr/>
        </p:nvSpPr>
        <p:spPr bwMode="auto">
          <a:xfrm>
            <a:off x="2438400" y="2667000"/>
            <a:ext cx="669925" cy="142875"/>
          </a:xfrm>
          <a:prstGeom prst="rect">
            <a:avLst/>
          </a:prstGeom>
          <a:pattFill prst="pct80">
            <a:fgClr>
              <a:schemeClr val="hlink"/>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598" name="Rectangle 7" descr="75%"/>
          <p:cNvSpPr>
            <a:spLocks noChangeArrowheads="1"/>
          </p:cNvSpPr>
          <p:nvPr/>
        </p:nvSpPr>
        <p:spPr bwMode="auto">
          <a:xfrm>
            <a:off x="2438400" y="3048000"/>
            <a:ext cx="669925" cy="142875"/>
          </a:xfrm>
          <a:prstGeom prst="rect">
            <a:avLst/>
          </a:prstGeom>
          <a:pattFill prst="pct75">
            <a:fgClr>
              <a:schemeClr val="accent1"/>
            </a:fgClr>
            <a:bgClr>
              <a:schemeClr val="bg1"/>
            </a:bgClr>
          </a:pattFill>
          <a:ln w="127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599" name="Line 92"/>
          <p:cNvSpPr>
            <a:spLocks noChangeShapeType="1"/>
          </p:cNvSpPr>
          <p:nvPr/>
        </p:nvSpPr>
        <p:spPr bwMode="auto">
          <a:xfrm flipV="1">
            <a:off x="1600200" y="2482850"/>
            <a:ext cx="838200" cy="1079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7600" name="Rectangle 76"/>
          <p:cNvSpPr>
            <a:spLocks noChangeArrowheads="1"/>
          </p:cNvSpPr>
          <p:nvPr/>
        </p:nvSpPr>
        <p:spPr bwMode="auto">
          <a:xfrm>
            <a:off x="0" y="2438400"/>
            <a:ext cx="1600200" cy="304800"/>
          </a:xfrm>
          <a:prstGeom prst="rect">
            <a:avLst/>
          </a:prstGeom>
          <a:solidFill>
            <a:srgbClr val="FF66CC"/>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a:solidFill>
                  <a:srgbClr val="000000"/>
                </a:solidFill>
                <a:latin typeface="Helvetica" charset="0"/>
                <a:ea typeface="ＭＳ Ｐゴシック" charset="0"/>
                <a:cs typeface="Helvetica" charset="0"/>
              </a:rPr>
              <a:t>PageTablePtr</a:t>
            </a:r>
          </a:p>
        </p:txBody>
      </p:sp>
      <p:sp>
        <p:nvSpPr>
          <p:cNvPr id="67601" name="Freeform 93"/>
          <p:cNvSpPr>
            <a:spLocks/>
          </p:cNvSpPr>
          <p:nvPr/>
        </p:nvSpPr>
        <p:spPr bwMode="auto">
          <a:xfrm>
            <a:off x="990600" y="1416050"/>
            <a:ext cx="1447800" cy="1295400"/>
          </a:xfrm>
          <a:custGeom>
            <a:avLst/>
            <a:gdLst>
              <a:gd name="T0" fmla="*/ 0 w 912"/>
              <a:gd name="T1" fmla="*/ 0 h 960"/>
              <a:gd name="T2" fmla="*/ 0 w 912"/>
              <a:gd name="T3" fmla="*/ 2147483647 h 960"/>
              <a:gd name="T4" fmla="*/ 2147483647 w 912"/>
              <a:gd name="T5" fmla="*/ 2147483647 h 960"/>
              <a:gd name="T6" fmla="*/ 2147483647 w 912"/>
              <a:gd name="T7" fmla="*/ 2147483647 h 960"/>
              <a:gd name="T8" fmla="*/ 0 60000 65536"/>
              <a:gd name="T9" fmla="*/ 0 60000 65536"/>
              <a:gd name="T10" fmla="*/ 0 60000 65536"/>
              <a:gd name="T11" fmla="*/ 0 60000 65536"/>
              <a:gd name="T12" fmla="*/ 0 w 912"/>
              <a:gd name="T13" fmla="*/ 0 h 960"/>
              <a:gd name="T14" fmla="*/ 912 w 912"/>
              <a:gd name="T15" fmla="*/ 960 h 960"/>
            </a:gdLst>
            <a:ahLst/>
            <a:cxnLst>
              <a:cxn ang="T8">
                <a:pos x="T0" y="T1"/>
              </a:cxn>
              <a:cxn ang="T9">
                <a:pos x="T2" y="T3"/>
              </a:cxn>
              <a:cxn ang="T10">
                <a:pos x="T4" y="T5"/>
              </a:cxn>
              <a:cxn ang="T11">
                <a:pos x="T6" y="T7"/>
              </a:cxn>
            </a:cxnLst>
            <a:rect l="T12" t="T13" r="T14" b="T15"/>
            <a:pathLst>
              <a:path w="912" h="960">
                <a:moveTo>
                  <a:pt x="0" y="0"/>
                </a:moveTo>
                <a:lnTo>
                  <a:pt x="0" y="288"/>
                </a:lnTo>
                <a:lnTo>
                  <a:pt x="528" y="960"/>
                </a:lnTo>
                <a:lnTo>
                  <a:pt x="912" y="960"/>
                </a:lnTo>
              </a:path>
            </a:pathLst>
          </a:custGeom>
          <a:noFill/>
          <a:ln w="381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7602" name="Freeform 120"/>
          <p:cNvSpPr>
            <a:spLocks/>
          </p:cNvSpPr>
          <p:nvPr/>
        </p:nvSpPr>
        <p:spPr bwMode="auto">
          <a:xfrm>
            <a:off x="1905000" y="1416050"/>
            <a:ext cx="1524000" cy="869950"/>
          </a:xfrm>
          <a:custGeom>
            <a:avLst/>
            <a:gdLst>
              <a:gd name="T0" fmla="*/ 0 w 1824"/>
              <a:gd name="T1" fmla="*/ 0 h 768"/>
              <a:gd name="T2" fmla="*/ 0 w 1824"/>
              <a:gd name="T3" fmla="*/ 2147483647 h 768"/>
              <a:gd name="T4" fmla="*/ 2147483647 w 1824"/>
              <a:gd name="T5" fmla="*/ 2147483647 h 768"/>
              <a:gd name="T6" fmla="*/ 2147483647 w 1824"/>
              <a:gd name="T7" fmla="*/ 2147483647 h 768"/>
              <a:gd name="T8" fmla="*/ 0 60000 65536"/>
              <a:gd name="T9" fmla="*/ 0 60000 65536"/>
              <a:gd name="T10" fmla="*/ 0 60000 65536"/>
              <a:gd name="T11" fmla="*/ 0 60000 65536"/>
              <a:gd name="T12" fmla="*/ 0 w 1824"/>
              <a:gd name="T13" fmla="*/ 0 h 768"/>
              <a:gd name="T14" fmla="*/ 1824 w 1824"/>
              <a:gd name="T15" fmla="*/ 768 h 768"/>
            </a:gdLst>
            <a:ahLst/>
            <a:cxnLst>
              <a:cxn ang="T8">
                <a:pos x="T0" y="T1"/>
              </a:cxn>
              <a:cxn ang="T9">
                <a:pos x="T2" y="T3"/>
              </a:cxn>
              <a:cxn ang="T10">
                <a:pos x="T4" y="T5"/>
              </a:cxn>
              <a:cxn ang="T11">
                <a:pos x="T6" y="T7"/>
              </a:cxn>
            </a:cxnLst>
            <a:rect l="T12" t="T13" r="T14" b="T15"/>
            <a:pathLst>
              <a:path w="1824" h="768">
                <a:moveTo>
                  <a:pt x="0" y="0"/>
                </a:moveTo>
                <a:lnTo>
                  <a:pt x="0" y="192"/>
                </a:lnTo>
                <a:lnTo>
                  <a:pt x="1440" y="768"/>
                </a:lnTo>
                <a:lnTo>
                  <a:pt x="1824" y="768"/>
                </a:lnTo>
              </a:path>
            </a:pathLst>
          </a:custGeom>
          <a:noFill/>
          <a:ln w="381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7603" name="Text Box 66"/>
          <p:cNvSpPr txBox="1">
            <a:spLocks noChangeArrowheads="1"/>
          </p:cNvSpPr>
          <p:nvPr/>
        </p:nvSpPr>
        <p:spPr bwMode="auto">
          <a:xfrm>
            <a:off x="1905000" y="3648075"/>
            <a:ext cx="14478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Page Table </a:t>
            </a:r>
          </a:p>
          <a:p>
            <a:pPr defTabSz="914400" eaLnBrk="1" fontAlgn="base" hangingPunct="1">
              <a:spcBef>
                <a:spcPct val="0"/>
              </a:spcBef>
              <a:spcAft>
                <a:spcPct val="0"/>
              </a:spcAft>
            </a:pPr>
            <a:r>
              <a:rPr lang="en-US" sz="1800" b="0">
                <a:solidFill>
                  <a:srgbClr val="000000"/>
                </a:solidFill>
                <a:latin typeface="Helvetica" charset="0"/>
                <a:cs typeface="Helvetica" charset="0"/>
              </a:rPr>
              <a:t>(1</a:t>
            </a:r>
            <a:r>
              <a:rPr lang="en-US" sz="1800" b="0" baseline="30000">
                <a:solidFill>
                  <a:srgbClr val="000000"/>
                </a:solidFill>
                <a:latin typeface="Helvetica" charset="0"/>
                <a:cs typeface="Helvetica" charset="0"/>
              </a:rPr>
              <a:t>st</a:t>
            </a:r>
            <a:r>
              <a:rPr lang="en-US" sz="1800" b="0">
                <a:solidFill>
                  <a:srgbClr val="000000"/>
                </a:solidFill>
                <a:latin typeface="Helvetica" charset="0"/>
                <a:cs typeface="Helvetica" charset="0"/>
              </a:rPr>
              <a:t> level)</a:t>
            </a:r>
          </a:p>
        </p:txBody>
      </p:sp>
      <p:sp>
        <p:nvSpPr>
          <p:cNvPr id="67604" name="Text Box 66"/>
          <p:cNvSpPr txBox="1">
            <a:spLocks noChangeArrowheads="1"/>
          </p:cNvSpPr>
          <p:nvPr/>
        </p:nvSpPr>
        <p:spPr bwMode="auto">
          <a:xfrm>
            <a:off x="152400" y="695325"/>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Virtual Address:</a:t>
            </a:r>
          </a:p>
        </p:txBody>
      </p:sp>
      <p:sp>
        <p:nvSpPr>
          <p:cNvPr id="67605" name="Rectangle 68"/>
          <p:cNvSpPr>
            <a:spLocks noChangeArrowheads="1"/>
          </p:cNvSpPr>
          <p:nvPr/>
        </p:nvSpPr>
        <p:spPr bwMode="auto">
          <a:xfrm>
            <a:off x="2093913" y="1038225"/>
            <a:ext cx="1258887" cy="377825"/>
          </a:xfrm>
          <a:prstGeom prst="rect">
            <a:avLst/>
          </a:prstGeom>
          <a:solidFill>
            <a:schemeClr val="accent1"/>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a:solidFill>
                  <a:srgbClr val="000000"/>
                </a:solidFill>
                <a:latin typeface="Helvetica" charset="0"/>
                <a:ea typeface="ＭＳ Ｐゴシック" charset="0"/>
                <a:cs typeface="Helvetica" charset="0"/>
              </a:rPr>
              <a:t>Offset</a:t>
            </a:r>
          </a:p>
        </p:txBody>
      </p:sp>
      <p:sp>
        <p:nvSpPr>
          <p:cNvPr id="67606" name="Rectangle 69"/>
          <p:cNvSpPr>
            <a:spLocks noChangeArrowheads="1"/>
          </p:cNvSpPr>
          <p:nvPr/>
        </p:nvSpPr>
        <p:spPr bwMode="auto">
          <a:xfrm>
            <a:off x="1092200" y="1038225"/>
            <a:ext cx="1001713" cy="377825"/>
          </a:xfrm>
          <a:prstGeom prst="rect">
            <a:avLst/>
          </a:prstGeom>
          <a:solidFill>
            <a:schemeClr val="hlink"/>
          </a:solidFill>
          <a:ln w="38100">
            <a:solidFill>
              <a:schemeClr val="tx1"/>
            </a:solidFill>
            <a:miter lim="800000"/>
            <a:headEnd/>
            <a:tailEnd/>
          </a:ln>
        </p:spPr>
        <p:txBody>
          <a:bodyPr wrap="none" lIns="90478" tIns="44445" rIns="90478" bIns="44445" anchor="ctr"/>
          <a:lstStyle/>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Virtual</a:t>
            </a:r>
          </a:p>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P2 index</a:t>
            </a:r>
          </a:p>
        </p:txBody>
      </p:sp>
      <p:sp>
        <p:nvSpPr>
          <p:cNvPr id="67607" name="Rectangle 70"/>
          <p:cNvSpPr>
            <a:spLocks noChangeArrowheads="1"/>
          </p:cNvSpPr>
          <p:nvPr/>
        </p:nvSpPr>
        <p:spPr bwMode="auto">
          <a:xfrm>
            <a:off x="90488" y="1038225"/>
            <a:ext cx="1001712" cy="377825"/>
          </a:xfrm>
          <a:prstGeom prst="rect">
            <a:avLst/>
          </a:prstGeom>
          <a:solidFill>
            <a:schemeClr val="hlink"/>
          </a:solidFill>
          <a:ln w="38100">
            <a:solidFill>
              <a:schemeClr val="tx1"/>
            </a:solidFill>
            <a:miter lim="800000"/>
            <a:headEnd/>
            <a:tailEnd/>
          </a:ln>
        </p:spPr>
        <p:txBody>
          <a:bodyPr wrap="none" lIns="90478" tIns="44445" rIns="90478" bIns="44445" anchor="ctr"/>
          <a:lstStyle/>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Virtual</a:t>
            </a:r>
          </a:p>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P1 index</a:t>
            </a:r>
          </a:p>
        </p:txBody>
      </p:sp>
      <p:sp>
        <p:nvSpPr>
          <p:cNvPr id="38" name="Rectangle 37"/>
          <p:cNvSpPr/>
          <p:nvPr/>
        </p:nvSpPr>
        <p:spPr bwMode="auto">
          <a:xfrm>
            <a:off x="1905000" y="5334000"/>
            <a:ext cx="1219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7609" name="Rectangle 39"/>
          <p:cNvSpPr>
            <a:spLocks noChangeArrowheads="1"/>
          </p:cNvSpPr>
          <p:nvPr/>
        </p:nvSpPr>
        <p:spPr bwMode="auto">
          <a:xfrm>
            <a:off x="1905000" y="5562600"/>
            <a:ext cx="1219200" cy="228600"/>
          </a:xfrm>
          <a:prstGeom prst="rect">
            <a:avLst/>
          </a:prstGeom>
          <a:solidFill>
            <a:srgbClr val="FF0000"/>
          </a:solidFill>
          <a:ln w="38100">
            <a:solidFill>
              <a:schemeClr val="tx1"/>
            </a:solidFill>
            <a:round/>
            <a:headEnd/>
            <a:tailEnd/>
          </a:ln>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3" name="Rectangle 42"/>
          <p:cNvSpPr/>
          <p:nvPr/>
        </p:nvSpPr>
        <p:spPr bwMode="auto">
          <a:xfrm>
            <a:off x="1905000" y="6019800"/>
            <a:ext cx="1219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44" name="Rectangle 43"/>
          <p:cNvSpPr/>
          <p:nvPr/>
        </p:nvSpPr>
        <p:spPr bwMode="auto">
          <a:xfrm>
            <a:off x="3124200" y="5334000"/>
            <a:ext cx="1219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7612" name="Rectangle 44"/>
          <p:cNvSpPr>
            <a:spLocks noChangeArrowheads="1"/>
          </p:cNvSpPr>
          <p:nvPr/>
        </p:nvSpPr>
        <p:spPr bwMode="auto">
          <a:xfrm>
            <a:off x="3124200" y="5562600"/>
            <a:ext cx="1219200" cy="228600"/>
          </a:xfrm>
          <a:prstGeom prst="rect">
            <a:avLst/>
          </a:prstGeom>
          <a:solidFill>
            <a:srgbClr val="FF6400"/>
          </a:solidFill>
          <a:ln w="38100">
            <a:solidFill>
              <a:schemeClr val="tx1"/>
            </a:solidFill>
            <a:round/>
            <a:headEnd/>
            <a:tailEnd/>
          </a:ln>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47" name="Rectangle 46"/>
          <p:cNvSpPr/>
          <p:nvPr/>
        </p:nvSpPr>
        <p:spPr bwMode="auto">
          <a:xfrm>
            <a:off x="3124200" y="6019800"/>
            <a:ext cx="1219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7614" name="Right Brace 47"/>
          <p:cNvSpPr>
            <a:spLocks/>
          </p:cNvSpPr>
          <p:nvPr/>
        </p:nvSpPr>
        <p:spPr bwMode="auto">
          <a:xfrm rot="5400000">
            <a:off x="971550" y="590550"/>
            <a:ext cx="228600" cy="1943100"/>
          </a:xfrm>
          <a:prstGeom prst="rightBrace">
            <a:avLst>
              <a:gd name="adj1" fmla="val 8343"/>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15" name="TextBox 48"/>
          <p:cNvSpPr txBox="1">
            <a:spLocks noChangeArrowheads="1"/>
          </p:cNvSpPr>
          <p:nvPr/>
        </p:nvSpPr>
        <p:spPr bwMode="auto">
          <a:xfrm>
            <a:off x="2971800" y="564515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a:solidFill>
                  <a:srgbClr val="000000"/>
                </a:solidFill>
                <a:latin typeface="Helvetica" charset="0"/>
                <a:cs typeface="Helvetica" charset="0"/>
              </a:rPr>
              <a:t>…</a:t>
            </a:r>
          </a:p>
        </p:txBody>
      </p:sp>
      <p:sp>
        <p:nvSpPr>
          <p:cNvPr id="67616" name="Freeform 49"/>
          <p:cNvSpPr>
            <a:spLocks noChangeArrowheads="1"/>
          </p:cNvSpPr>
          <p:nvPr/>
        </p:nvSpPr>
        <p:spPr bwMode="auto">
          <a:xfrm>
            <a:off x="1062038" y="1752600"/>
            <a:ext cx="830262" cy="3938588"/>
          </a:xfrm>
          <a:custGeom>
            <a:avLst/>
            <a:gdLst>
              <a:gd name="T0" fmla="*/ 39518 w 829359"/>
              <a:gd name="T1" fmla="*/ 0 h 3939220"/>
              <a:gd name="T2" fmla="*/ 0 w 829359"/>
              <a:gd name="T3" fmla="*/ 3916822 h 3939220"/>
              <a:gd name="T4" fmla="*/ 843009 w 829359"/>
              <a:gd name="T5" fmla="*/ 3929750 h 3939220"/>
              <a:gd name="T6" fmla="*/ 0 60000 65536"/>
              <a:gd name="T7" fmla="*/ 0 60000 65536"/>
              <a:gd name="T8" fmla="*/ 0 60000 65536"/>
              <a:gd name="T9" fmla="*/ 0 w 829359"/>
              <a:gd name="T10" fmla="*/ 0 h 3939220"/>
              <a:gd name="T11" fmla="*/ 829359 w 829359"/>
              <a:gd name="T12" fmla="*/ 3939220 h 3939220"/>
            </a:gdLst>
            <a:ahLst/>
            <a:cxnLst>
              <a:cxn ang="T6">
                <a:pos x="T0" y="T1"/>
              </a:cxn>
              <a:cxn ang="T7">
                <a:pos x="T2" y="T3"/>
              </a:cxn>
              <a:cxn ang="T8">
                <a:pos x="T4" y="T5"/>
              </a:cxn>
            </a:cxnLst>
            <a:rect l="T9" t="T10" r="T11" b="T12"/>
            <a:pathLst>
              <a:path w="829359" h="3939220">
                <a:moveTo>
                  <a:pt x="38877" y="0"/>
                </a:moveTo>
                <a:lnTo>
                  <a:pt x="0" y="3926262"/>
                </a:lnTo>
                <a:lnTo>
                  <a:pt x="829359" y="3939220"/>
                </a:lnTo>
              </a:path>
            </a:pathLst>
          </a:custGeom>
          <a:noFill/>
          <a:ln w="508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7617" name="Freeform 50"/>
          <p:cNvSpPr>
            <a:spLocks noChangeArrowheads="1"/>
          </p:cNvSpPr>
          <p:nvPr/>
        </p:nvSpPr>
        <p:spPr bwMode="auto">
          <a:xfrm>
            <a:off x="4354513" y="3187700"/>
            <a:ext cx="361950" cy="2487613"/>
          </a:xfrm>
          <a:custGeom>
            <a:avLst/>
            <a:gdLst>
              <a:gd name="T0" fmla="*/ 0 w 362845"/>
              <a:gd name="T1" fmla="*/ 2483205 h 2487928"/>
              <a:gd name="T2" fmla="*/ 349649 w 362845"/>
              <a:gd name="T3" fmla="*/ 2483205 h 2487928"/>
              <a:gd name="T4" fmla="*/ 349649 w 362845"/>
              <a:gd name="T5" fmla="*/ 0 h 2487928"/>
              <a:gd name="T6" fmla="*/ 0 60000 65536"/>
              <a:gd name="T7" fmla="*/ 0 60000 65536"/>
              <a:gd name="T8" fmla="*/ 0 60000 65536"/>
              <a:gd name="T9" fmla="*/ 0 w 362845"/>
              <a:gd name="T10" fmla="*/ 0 h 2487928"/>
              <a:gd name="T11" fmla="*/ 362845 w 362845"/>
              <a:gd name="T12" fmla="*/ 2487928 h 2487928"/>
            </a:gdLst>
            <a:ahLst/>
            <a:cxnLst>
              <a:cxn ang="T6">
                <a:pos x="T0" y="T1"/>
              </a:cxn>
              <a:cxn ang="T7">
                <a:pos x="T2" y="T3"/>
              </a:cxn>
              <a:cxn ang="T8">
                <a:pos x="T4" y="T5"/>
              </a:cxn>
            </a:cxnLst>
            <a:rect l="T9" t="T10" r="T11" b="T12"/>
            <a:pathLst>
              <a:path w="362845" h="2487928">
                <a:moveTo>
                  <a:pt x="0" y="2487928"/>
                </a:moveTo>
                <a:lnTo>
                  <a:pt x="362845" y="2487928"/>
                </a:lnTo>
                <a:lnTo>
                  <a:pt x="362845" y="0"/>
                </a:lnTo>
              </a:path>
            </a:pathLst>
          </a:custGeom>
          <a:noFill/>
          <a:ln w="508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7618" name="Text Box 66"/>
          <p:cNvSpPr txBox="1">
            <a:spLocks noChangeArrowheads="1"/>
          </p:cNvSpPr>
          <p:nvPr/>
        </p:nvSpPr>
        <p:spPr bwMode="auto">
          <a:xfrm>
            <a:off x="1752600" y="5013325"/>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TLB:</a:t>
            </a:r>
          </a:p>
        </p:txBody>
      </p:sp>
      <p:sp>
        <p:nvSpPr>
          <p:cNvPr id="35" name="Rectangle 34"/>
          <p:cNvSpPr/>
          <p:nvPr/>
        </p:nvSpPr>
        <p:spPr bwMode="auto">
          <a:xfrm>
            <a:off x="0" y="685800"/>
            <a:ext cx="7696200" cy="5791200"/>
          </a:xfrm>
          <a:prstGeom prst="rect">
            <a:avLst/>
          </a:prstGeom>
          <a:solidFill>
            <a:schemeClr val="bg2">
              <a:lumMod val="40000"/>
              <a:lumOff val="60000"/>
              <a:alpha val="70000"/>
            </a:schemeClr>
          </a:solidFill>
          <a:ln w="38100" cap="flat" cmpd="sng" algn="ctr">
            <a:no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7620" name="Title 1"/>
          <p:cNvSpPr>
            <a:spLocks noGrp="1"/>
          </p:cNvSpPr>
          <p:nvPr>
            <p:ph type="title"/>
          </p:nvPr>
        </p:nvSpPr>
        <p:spPr>
          <a:xfrm>
            <a:off x="990600" y="76200"/>
            <a:ext cx="7162800" cy="533400"/>
          </a:xfrm>
        </p:spPr>
        <p:txBody>
          <a:bodyPr/>
          <a:lstStyle/>
          <a:p>
            <a:r>
              <a:rPr lang="en-US">
                <a:latin typeface="Helvetica" charset="0"/>
                <a:ea typeface="ＭＳ Ｐゴシック" charset="0"/>
                <a:cs typeface="ＭＳ Ｐゴシック" charset="0"/>
              </a:rPr>
              <a:t>Caching</a:t>
            </a:r>
          </a:p>
        </p:txBody>
      </p:sp>
      <p:sp>
        <p:nvSpPr>
          <p:cNvPr id="67621" name="Rectangle 98"/>
          <p:cNvSpPr>
            <a:spLocks noChangeArrowheads="1"/>
          </p:cNvSpPr>
          <p:nvPr/>
        </p:nvSpPr>
        <p:spPr bwMode="auto">
          <a:xfrm>
            <a:off x="5257800" y="2822575"/>
            <a:ext cx="1447800" cy="377825"/>
          </a:xfrm>
          <a:prstGeom prst="rect">
            <a:avLst/>
          </a:prstGeom>
          <a:solidFill>
            <a:schemeClr val="accent1"/>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a:solidFill>
                  <a:srgbClr val="000000"/>
                </a:solidFill>
                <a:latin typeface="Helvetica" charset="0"/>
                <a:ea typeface="ＭＳ Ｐゴシック" charset="0"/>
                <a:cs typeface="Helvetica" charset="0"/>
              </a:rPr>
              <a:t>Offset</a:t>
            </a:r>
          </a:p>
        </p:txBody>
      </p:sp>
      <p:sp>
        <p:nvSpPr>
          <p:cNvPr id="67622" name="Rectangle 8"/>
          <p:cNvSpPr>
            <a:spLocks noChangeArrowheads="1"/>
          </p:cNvSpPr>
          <p:nvPr/>
        </p:nvSpPr>
        <p:spPr bwMode="auto">
          <a:xfrm>
            <a:off x="7696200" y="1066800"/>
            <a:ext cx="1295400" cy="419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88" name="Rectangle 10" descr="50%"/>
          <p:cNvSpPr>
            <a:spLocks noChangeArrowheads="1"/>
          </p:cNvSpPr>
          <p:nvPr/>
        </p:nvSpPr>
        <p:spPr bwMode="auto">
          <a:xfrm>
            <a:off x="7696200" y="1600200"/>
            <a:ext cx="1295400" cy="685800"/>
          </a:xfrm>
          <a:prstGeom prst="rect">
            <a:avLst/>
          </a:prstGeom>
          <a:solidFill>
            <a:schemeClr val="accent1">
              <a:lumMod val="60000"/>
              <a:lumOff val="40000"/>
            </a:schemeClr>
          </a:solidFill>
          <a:ln w="12700">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90" name="Rectangle 10" descr="50%"/>
          <p:cNvSpPr>
            <a:spLocks noChangeArrowheads="1"/>
          </p:cNvSpPr>
          <p:nvPr/>
        </p:nvSpPr>
        <p:spPr bwMode="auto">
          <a:xfrm>
            <a:off x="7696200" y="1981200"/>
            <a:ext cx="1295400" cy="152400"/>
          </a:xfrm>
          <a:prstGeom prst="rect">
            <a:avLst/>
          </a:prstGeom>
          <a:solidFill>
            <a:schemeClr val="accent1">
              <a:lumMod val="75000"/>
            </a:schemeClr>
          </a:solidFill>
          <a:ln w="12700">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7625" name="Text Box 100"/>
          <p:cNvSpPr txBox="1">
            <a:spLocks noChangeArrowheads="1"/>
          </p:cNvSpPr>
          <p:nvPr/>
        </p:nvSpPr>
        <p:spPr bwMode="auto">
          <a:xfrm>
            <a:off x="7620000" y="422275"/>
            <a:ext cx="1371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Physical </a:t>
            </a:r>
          </a:p>
          <a:p>
            <a:pPr defTabSz="914400" eaLnBrk="1" fontAlgn="base" hangingPunct="1">
              <a:spcBef>
                <a:spcPct val="0"/>
              </a:spcBef>
              <a:spcAft>
                <a:spcPct val="0"/>
              </a:spcAft>
            </a:pPr>
            <a:r>
              <a:rPr lang="en-US" sz="1800" b="0">
                <a:solidFill>
                  <a:srgbClr val="000000"/>
                </a:solidFill>
                <a:latin typeface="Helvetica" charset="0"/>
                <a:cs typeface="Helvetica" charset="0"/>
              </a:rPr>
              <a:t>Memory:</a:t>
            </a:r>
          </a:p>
        </p:txBody>
      </p:sp>
      <p:sp>
        <p:nvSpPr>
          <p:cNvPr id="67626" name="Freeform 83"/>
          <p:cNvSpPr>
            <a:spLocks noChangeArrowheads="1"/>
          </p:cNvSpPr>
          <p:nvPr/>
        </p:nvSpPr>
        <p:spPr bwMode="auto">
          <a:xfrm>
            <a:off x="3368675" y="1244600"/>
            <a:ext cx="2436813" cy="1541463"/>
          </a:xfrm>
          <a:custGeom>
            <a:avLst/>
            <a:gdLst>
              <a:gd name="T0" fmla="*/ 0 w 2436241"/>
              <a:gd name="T1" fmla="*/ 0 h 1541997"/>
              <a:gd name="T2" fmla="*/ 2015689 w 2436241"/>
              <a:gd name="T3" fmla="*/ 373831 h 1541997"/>
              <a:gd name="T4" fmla="*/ 2444835 w 2436241"/>
              <a:gd name="T5" fmla="*/ 1534006 h 1541997"/>
              <a:gd name="T6" fmla="*/ 0 60000 65536"/>
              <a:gd name="T7" fmla="*/ 0 60000 65536"/>
              <a:gd name="T8" fmla="*/ 0 60000 65536"/>
              <a:gd name="T9" fmla="*/ 0 w 2436241"/>
              <a:gd name="T10" fmla="*/ 0 h 1541997"/>
              <a:gd name="T11" fmla="*/ 2436241 w 2436241"/>
              <a:gd name="T12" fmla="*/ 1541997 h 1541997"/>
            </a:gdLst>
            <a:ahLst/>
            <a:cxnLst>
              <a:cxn ang="T6">
                <a:pos x="T0" y="T1"/>
              </a:cxn>
              <a:cxn ang="T7">
                <a:pos x="T2" y="T3"/>
              </a:cxn>
              <a:cxn ang="T8">
                <a:pos x="T4" y="T5"/>
              </a:cxn>
            </a:cxnLst>
            <a:rect l="T9" t="T10" r="T11" b="T12"/>
            <a:pathLst>
              <a:path w="2436241" h="1541997">
                <a:moveTo>
                  <a:pt x="0" y="0"/>
                </a:moveTo>
                <a:lnTo>
                  <a:pt x="2008603" y="375781"/>
                </a:lnTo>
                <a:lnTo>
                  <a:pt x="2436241" y="1541997"/>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7627" name="Text Box 100"/>
          <p:cNvSpPr txBox="1">
            <a:spLocks noChangeArrowheads="1"/>
          </p:cNvSpPr>
          <p:nvPr/>
        </p:nvSpPr>
        <p:spPr bwMode="auto">
          <a:xfrm>
            <a:off x="4038600" y="2447925"/>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Physical Address:</a:t>
            </a:r>
          </a:p>
        </p:txBody>
      </p:sp>
      <p:sp>
        <p:nvSpPr>
          <p:cNvPr id="67628" name="Line 20"/>
          <p:cNvSpPr>
            <a:spLocks noChangeShapeType="1"/>
          </p:cNvSpPr>
          <p:nvPr/>
        </p:nvSpPr>
        <p:spPr bwMode="auto">
          <a:xfrm flipV="1">
            <a:off x="4724400" y="1600200"/>
            <a:ext cx="2971800" cy="1219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7629" name="Line 20"/>
          <p:cNvSpPr>
            <a:spLocks noChangeShapeType="1"/>
          </p:cNvSpPr>
          <p:nvPr/>
        </p:nvSpPr>
        <p:spPr bwMode="auto">
          <a:xfrm flipV="1">
            <a:off x="6096000" y="1981200"/>
            <a:ext cx="1600200" cy="914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7630" name="Rectangle 102"/>
          <p:cNvSpPr>
            <a:spLocks noChangeArrowheads="1"/>
          </p:cNvSpPr>
          <p:nvPr/>
        </p:nvSpPr>
        <p:spPr bwMode="auto">
          <a:xfrm>
            <a:off x="4267200" y="2822575"/>
            <a:ext cx="1000125" cy="377825"/>
          </a:xfrm>
          <a:prstGeom prst="rect">
            <a:avLst/>
          </a:prstGeom>
          <a:solidFill>
            <a:schemeClr val="hlink"/>
          </a:solidFill>
          <a:ln w="38100">
            <a:solidFill>
              <a:schemeClr val="tx1"/>
            </a:solidFill>
            <a:miter lim="800000"/>
            <a:headEnd/>
            <a:tailEnd/>
          </a:ln>
        </p:spPr>
        <p:txBody>
          <a:bodyPr wrap="none" lIns="90478" tIns="44445" rIns="90478" bIns="44445" anchor="ctr"/>
          <a:lstStyle/>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Physical</a:t>
            </a:r>
          </a:p>
          <a:p>
            <a:pPr defTabSz="914400" fontAlgn="base">
              <a:lnSpc>
                <a:spcPct val="75000"/>
              </a:lnSpc>
              <a:spcBef>
                <a:spcPct val="0"/>
              </a:spcBef>
              <a:spcAft>
                <a:spcPct val="0"/>
              </a:spcAft>
            </a:pPr>
            <a:r>
              <a:rPr lang="en-US">
                <a:solidFill>
                  <a:srgbClr val="000000"/>
                </a:solidFill>
                <a:latin typeface="Helvetica" charset="0"/>
                <a:ea typeface="ＭＳ Ｐゴシック" charset="0"/>
                <a:cs typeface="Helvetica" charset="0"/>
              </a:rPr>
              <a:t>Page #</a:t>
            </a:r>
          </a:p>
        </p:txBody>
      </p:sp>
      <p:grpSp>
        <p:nvGrpSpPr>
          <p:cNvPr id="2" name="Group 141"/>
          <p:cNvGrpSpPr>
            <a:grpSpLocks/>
          </p:cNvGrpSpPr>
          <p:nvPr/>
        </p:nvGrpSpPr>
        <p:grpSpPr bwMode="auto">
          <a:xfrm>
            <a:off x="4953000" y="4267200"/>
            <a:ext cx="2667000" cy="2209800"/>
            <a:chOff x="4953000" y="4267200"/>
            <a:chExt cx="2667000" cy="2209800"/>
          </a:xfrm>
        </p:grpSpPr>
        <p:sp>
          <p:nvSpPr>
            <p:cNvPr id="67641" name="Rectangle 138"/>
            <p:cNvSpPr>
              <a:spLocks noChangeArrowheads="1"/>
            </p:cNvSpPr>
            <p:nvPr/>
          </p:nvSpPr>
          <p:spPr bwMode="auto">
            <a:xfrm>
              <a:off x="4953000" y="4267200"/>
              <a:ext cx="2667000" cy="2209800"/>
            </a:xfrm>
            <a:prstGeom prst="rect">
              <a:avLst/>
            </a:prstGeom>
            <a:solidFill>
              <a:schemeClr val="bg1"/>
            </a:solidFill>
            <a:ln w="38100">
              <a:solidFill>
                <a:schemeClr val="tx1"/>
              </a:solidFill>
              <a:round/>
              <a:headEnd/>
              <a:tailEnd/>
            </a:ln>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57" name="Rectangle 56"/>
            <p:cNvSpPr/>
            <p:nvPr/>
          </p:nvSpPr>
          <p:spPr bwMode="auto">
            <a:xfrm>
              <a:off x="5181600" y="4800600"/>
              <a:ext cx="838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0" name="Rectangle 59"/>
            <p:cNvSpPr/>
            <p:nvPr/>
          </p:nvSpPr>
          <p:spPr bwMode="auto">
            <a:xfrm>
              <a:off x="6019800" y="4800600"/>
              <a:ext cx="15240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7644" name="TextBox 63"/>
            <p:cNvSpPr txBox="1">
              <a:spLocks noChangeArrowheads="1"/>
            </p:cNvSpPr>
            <p:nvPr/>
          </p:nvSpPr>
          <p:spPr bwMode="auto">
            <a:xfrm>
              <a:off x="6248400" y="5562600"/>
              <a:ext cx="38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b="0">
                  <a:solidFill>
                    <a:srgbClr val="000000"/>
                  </a:solidFill>
                  <a:latin typeface="Helvetica" charset="0"/>
                  <a:cs typeface="Helvetica" charset="0"/>
                </a:rPr>
                <a:t>…</a:t>
              </a:r>
            </a:p>
          </p:txBody>
        </p:sp>
        <p:sp>
          <p:nvSpPr>
            <p:cNvPr id="67645" name="Rectangle 69"/>
            <p:cNvSpPr>
              <a:spLocks noChangeArrowheads="1"/>
            </p:cNvSpPr>
            <p:nvPr/>
          </p:nvSpPr>
          <p:spPr bwMode="auto">
            <a:xfrm>
              <a:off x="6019800" y="48006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46" name="Rectangle 70"/>
            <p:cNvSpPr>
              <a:spLocks noChangeArrowheads="1"/>
            </p:cNvSpPr>
            <p:nvPr/>
          </p:nvSpPr>
          <p:spPr bwMode="auto">
            <a:xfrm>
              <a:off x="6400800" y="48006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47" name="Rectangle 71"/>
            <p:cNvSpPr>
              <a:spLocks noChangeArrowheads="1"/>
            </p:cNvSpPr>
            <p:nvPr/>
          </p:nvSpPr>
          <p:spPr bwMode="auto">
            <a:xfrm>
              <a:off x="6781800" y="48006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48" name="Rectangle 72"/>
            <p:cNvSpPr>
              <a:spLocks noChangeArrowheads="1"/>
            </p:cNvSpPr>
            <p:nvPr/>
          </p:nvSpPr>
          <p:spPr bwMode="auto">
            <a:xfrm>
              <a:off x="7162800" y="48006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77" name="Rectangle 76"/>
            <p:cNvSpPr/>
            <p:nvPr/>
          </p:nvSpPr>
          <p:spPr bwMode="auto">
            <a:xfrm>
              <a:off x="5181600" y="4572000"/>
              <a:ext cx="838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78" name="Rectangle 77"/>
            <p:cNvSpPr/>
            <p:nvPr/>
          </p:nvSpPr>
          <p:spPr bwMode="auto">
            <a:xfrm>
              <a:off x="6019800" y="4572000"/>
              <a:ext cx="15240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7651" name="Rectangle 80"/>
            <p:cNvSpPr>
              <a:spLocks noChangeArrowheads="1"/>
            </p:cNvSpPr>
            <p:nvPr/>
          </p:nvSpPr>
          <p:spPr bwMode="auto">
            <a:xfrm>
              <a:off x="6019800" y="45720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52" name="Rectangle 88"/>
            <p:cNvSpPr>
              <a:spLocks noChangeArrowheads="1"/>
            </p:cNvSpPr>
            <p:nvPr/>
          </p:nvSpPr>
          <p:spPr bwMode="auto">
            <a:xfrm>
              <a:off x="6400800" y="45720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53" name="Rectangle 90"/>
            <p:cNvSpPr>
              <a:spLocks noChangeArrowheads="1"/>
            </p:cNvSpPr>
            <p:nvPr/>
          </p:nvSpPr>
          <p:spPr bwMode="auto">
            <a:xfrm>
              <a:off x="6781800" y="45720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54" name="Rectangle 94"/>
            <p:cNvSpPr>
              <a:spLocks noChangeArrowheads="1"/>
            </p:cNvSpPr>
            <p:nvPr/>
          </p:nvSpPr>
          <p:spPr bwMode="auto">
            <a:xfrm>
              <a:off x="7162800" y="45720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96" name="Rectangle 95"/>
            <p:cNvSpPr/>
            <p:nvPr/>
          </p:nvSpPr>
          <p:spPr bwMode="auto">
            <a:xfrm>
              <a:off x="5181600" y="5410200"/>
              <a:ext cx="838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97" name="Rectangle 96"/>
            <p:cNvSpPr/>
            <p:nvPr/>
          </p:nvSpPr>
          <p:spPr bwMode="auto">
            <a:xfrm>
              <a:off x="6019800" y="5410200"/>
              <a:ext cx="15240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7657" name="Rectangle 97"/>
            <p:cNvSpPr>
              <a:spLocks noChangeArrowheads="1"/>
            </p:cNvSpPr>
            <p:nvPr/>
          </p:nvSpPr>
          <p:spPr bwMode="auto">
            <a:xfrm>
              <a:off x="6019800" y="54102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58" name="Rectangle 98"/>
            <p:cNvSpPr>
              <a:spLocks noChangeArrowheads="1"/>
            </p:cNvSpPr>
            <p:nvPr/>
          </p:nvSpPr>
          <p:spPr bwMode="auto">
            <a:xfrm>
              <a:off x="6400800" y="54102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59" name="Rectangle 99"/>
            <p:cNvSpPr>
              <a:spLocks noChangeArrowheads="1"/>
            </p:cNvSpPr>
            <p:nvPr/>
          </p:nvSpPr>
          <p:spPr bwMode="auto">
            <a:xfrm>
              <a:off x="6781800" y="5410200"/>
              <a:ext cx="381000" cy="228600"/>
            </a:xfrm>
            <a:prstGeom prst="rect">
              <a:avLst/>
            </a:prstGeom>
            <a:solidFill>
              <a:schemeClr val="bg1"/>
            </a:solidFill>
            <a:ln w="12700">
              <a:solidFill>
                <a:schemeClr val="tx1"/>
              </a:solidFill>
              <a:round/>
              <a:headEnd/>
              <a:tailEnd/>
            </a:ln>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60" name="Rectangle 100"/>
            <p:cNvSpPr>
              <a:spLocks noChangeArrowheads="1"/>
            </p:cNvSpPr>
            <p:nvPr/>
          </p:nvSpPr>
          <p:spPr bwMode="auto">
            <a:xfrm>
              <a:off x="7162800" y="54102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102" name="Rectangle 101"/>
            <p:cNvSpPr/>
            <p:nvPr/>
          </p:nvSpPr>
          <p:spPr bwMode="auto">
            <a:xfrm>
              <a:off x="5181600" y="5181600"/>
              <a:ext cx="838200" cy="228600"/>
            </a:xfrm>
            <a:prstGeom prst="rect">
              <a:avLst/>
            </a:prstGeom>
            <a:solidFill>
              <a:schemeClr val="accent1">
                <a:lumMod val="60000"/>
                <a:lumOff val="40000"/>
              </a:schemeClr>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103" name="Rectangle 102"/>
            <p:cNvSpPr/>
            <p:nvPr/>
          </p:nvSpPr>
          <p:spPr bwMode="auto">
            <a:xfrm>
              <a:off x="6019800" y="5181600"/>
              <a:ext cx="1524000" cy="228600"/>
            </a:xfrm>
            <a:prstGeom prst="rect">
              <a:avLst/>
            </a:prstGeom>
            <a:solidFill>
              <a:schemeClr val="accent1">
                <a:lumMod val="60000"/>
                <a:lumOff val="40000"/>
              </a:schemeClr>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7663" name="Rectangle 103"/>
            <p:cNvSpPr>
              <a:spLocks noChangeArrowheads="1"/>
            </p:cNvSpPr>
            <p:nvPr/>
          </p:nvSpPr>
          <p:spPr bwMode="auto">
            <a:xfrm>
              <a:off x="6019800" y="51816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64" name="Rectangle 104"/>
            <p:cNvSpPr>
              <a:spLocks noChangeArrowheads="1"/>
            </p:cNvSpPr>
            <p:nvPr/>
          </p:nvSpPr>
          <p:spPr bwMode="auto">
            <a:xfrm>
              <a:off x="6400800" y="51816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106" name="Rectangle 105"/>
            <p:cNvSpPr/>
            <p:nvPr/>
          </p:nvSpPr>
          <p:spPr bwMode="auto">
            <a:xfrm>
              <a:off x="6781800" y="5181600"/>
              <a:ext cx="381000" cy="228600"/>
            </a:xfrm>
            <a:prstGeom prst="rect">
              <a:avLst/>
            </a:prstGeom>
            <a:solidFill>
              <a:schemeClr val="accent1">
                <a:lumMod val="75000"/>
              </a:schemeClr>
            </a:solidFill>
            <a:ln w="127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7666" name="Rectangle 106"/>
            <p:cNvSpPr>
              <a:spLocks noChangeArrowheads="1"/>
            </p:cNvSpPr>
            <p:nvPr/>
          </p:nvSpPr>
          <p:spPr bwMode="auto">
            <a:xfrm>
              <a:off x="7162800" y="51816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114" name="Rectangle 113"/>
            <p:cNvSpPr/>
            <p:nvPr/>
          </p:nvSpPr>
          <p:spPr bwMode="auto">
            <a:xfrm>
              <a:off x="5181600" y="5943600"/>
              <a:ext cx="838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115" name="Rectangle 114"/>
            <p:cNvSpPr/>
            <p:nvPr/>
          </p:nvSpPr>
          <p:spPr bwMode="auto">
            <a:xfrm>
              <a:off x="6019800" y="5943600"/>
              <a:ext cx="15240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7669" name="Rectangle 115"/>
            <p:cNvSpPr>
              <a:spLocks noChangeArrowheads="1"/>
            </p:cNvSpPr>
            <p:nvPr/>
          </p:nvSpPr>
          <p:spPr bwMode="auto">
            <a:xfrm>
              <a:off x="6019800" y="59436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70" name="Rectangle 116"/>
            <p:cNvSpPr>
              <a:spLocks noChangeArrowheads="1"/>
            </p:cNvSpPr>
            <p:nvPr/>
          </p:nvSpPr>
          <p:spPr bwMode="auto">
            <a:xfrm>
              <a:off x="6400800" y="59436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71" name="Rectangle 117"/>
            <p:cNvSpPr>
              <a:spLocks noChangeArrowheads="1"/>
            </p:cNvSpPr>
            <p:nvPr/>
          </p:nvSpPr>
          <p:spPr bwMode="auto">
            <a:xfrm>
              <a:off x="6781800" y="5943600"/>
              <a:ext cx="381000" cy="228600"/>
            </a:xfrm>
            <a:prstGeom prst="rect">
              <a:avLst/>
            </a:prstGeom>
            <a:solidFill>
              <a:schemeClr val="bg1"/>
            </a:solidFill>
            <a:ln w="12700">
              <a:solidFill>
                <a:schemeClr val="tx1"/>
              </a:solidFill>
              <a:round/>
              <a:headEnd/>
              <a:tailEnd/>
            </a:ln>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72" name="Rectangle 118"/>
            <p:cNvSpPr>
              <a:spLocks noChangeArrowheads="1"/>
            </p:cNvSpPr>
            <p:nvPr/>
          </p:nvSpPr>
          <p:spPr bwMode="auto">
            <a:xfrm>
              <a:off x="7162800" y="59436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73" name="Text Box 66"/>
            <p:cNvSpPr txBox="1">
              <a:spLocks noChangeArrowheads="1"/>
            </p:cNvSpPr>
            <p:nvPr/>
          </p:nvSpPr>
          <p:spPr bwMode="auto">
            <a:xfrm>
              <a:off x="5181600" y="4267200"/>
              <a:ext cx="838200" cy="36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tag:</a:t>
              </a:r>
            </a:p>
          </p:txBody>
        </p:sp>
        <p:sp>
          <p:nvSpPr>
            <p:cNvPr id="67674" name="Text Box 66"/>
            <p:cNvSpPr txBox="1">
              <a:spLocks noChangeArrowheads="1"/>
            </p:cNvSpPr>
            <p:nvPr/>
          </p:nvSpPr>
          <p:spPr bwMode="auto">
            <a:xfrm>
              <a:off x="6324600" y="4267200"/>
              <a:ext cx="838200" cy="36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block:</a:t>
              </a:r>
            </a:p>
          </p:txBody>
        </p:sp>
        <p:sp>
          <p:nvSpPr>
            <p:cNvPr id="108" name="Rectangle 107"/>
            <p:cNvSpPr/>
            <p:nvPr/>
          </p:nvSpPr>
          <p:spPr bwMode="auto">
            <a:xfrm>
              <a:off x="5181600" y="6172200"/>
              <a:ext cx="8382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109" name="Rectangle 108"/>
            <p:cNvSpPr/>
            <p:nvPr/>
          </p:nvSpPr>
          <p:spPr bwMode="auto">
            <a:xfrm>
              <a:off x="6019800" y="6172200"/>
              <a:ext cx="1524000" cy="228600"/>
            </a:xfrm>
            <a:prstGeom prst="rect">
              <a:avLst/>
            </a:prstGeom>
            <a:solidFill>
              <a:schemeClr val="accent3"/>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sp>
          <p:nvSpPr>
            <p:cNvPr id="67677" name="Rectangle 109"/>
            <p:cNvSpPr>
              <a:spLocks noChangeArrowheads="1"/>
            </p:cNvSpPr>
            <p:nvPr/>
          </p:nvSpPr>
          <p:spPr bwMode="auto">
            <a:xfrm>
              <a:off x="6019800" y="61722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78" name="Rectangle 110"/>
            <p:cNvSpPr>
              <a:spLocks noChangeArrowheads="1"/>
            </p:cNvSpPr>
            <p:nvPr/>
          </p:nvSpPr>
          <p:spPr bwMode="auto">
            <a:xfrm>
              <a:off x="6400800" y="61722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79" name="Rectangle 111"/>
            <p:cNvSpPr>
              <a:spLocks noChangeArrowheads="1"/>
            </p:cNvSpPr>
            <p:nvPr/>
          </p:nvSpPr>
          <p:spPr bwMode="auto">
            <a:xfrm>
              <a:off x="6781800" y="6172200"/>
              <a:ext cx="381000" cy="228600"/>
            </a:xfrm>
            <a:prstGeom prst="rect">
              <a:avLst/>
            </a:prstGeom>
            <a:solidFill>
              <a:schemeClr val="bg1"/>
            </a:solidFill>
            <a:ln w="12700">
              <a:solidFill>
                <a:schemeClr val="tx1"/>
              </a:solidFill>
              <a:round/>
              <a:headEnd/>
              <a:tailEnd/>
            </a:ln>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7680" name="Rectangle 112"/>
            <p:cNvSpPr>
              <a:spLocks noChangeArrowheads="1"/>
            </p:cNvSpPr>
            <p:nvPr/>
          </p:nvSpPr>
          <p:spPr bwMode="auto">
            <a:xfrm>
              <a:off x="7162800" y="6172200"/>
              <a:ext cx="381000" cy="228600"/>
            </a:xfrm>
            <a:prstGeom prst="rect">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marL="685800" indent="-228600"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grpSp>
      <p:sp>
        <p:nvSpPr>
          <p:cNvPr id="67632" name="Text Box 66"/>
          <p:cNvSpPr txBox="1">
            <a:spLocks noChangeArrowheads="1"/>
          </p:cNvSpPr>
          <p:nvPr/>
        </p:nvSpPr>
        <p:spPr bwMode="auto">
          <a:xfrm>
            <a:off x="5257800" y="39624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800" b="0">
                <a:solidFill>
                  <a:srgbClr val="000000"/>
                </a:solidFill>
                <a:latin typeface="Helvetica" charset="0"/>
                <a:cs typeface="Helvetica" charset="0"/>
              </a:rPr>
              <a:t>cache:</a:t>
            </a:r>
          </a:p>
        </p:txBody>
      </p:sp>
      <p:sp>
        <p:nvSpPr>
          <p:cNvPr id="135" name="Freeform 134"/>
          <p:cNvSpPr>
            <a:spLocks noChangeArrowheads="1"/>
          </p:cNvSpPr>
          <p:nvPr/>
        </p:nvSpPr>
        <p:spPr bwMode="auto">
          <a:xfrm>
            <a:off x="4392613" y="3965575"/>
            <a:ext cx="946150" cy="1438275"/>
          </a:xfrm>
          <a:custGeom>
            <a:avLst/>
            <a:gdLst>
              <a:gd name="T0" fmla="*/ 948432 w 945987"/>
              <a:gd name="T1" fmla="*/ 0 h 1438333"/>
              <a:gd name="T2" fmla="*/ 948432 w 945987"/>
              <a:gd name="T3" fmla="*/ 246051 h 1438333"/>
              <a:gd name="T4" fmla="*/ 0 w 945987"/>
              <a:gd name="T5" fmla="*/ 233108 h 1438333"/>
              <a:gd name="T6" fmla="*/ 0 w 945987"/>
              <a:gd name="T7" fmla="*/ 1424520 h 1438333"/>
              <a:gd name="T8" fmla="*/ 688589 w 945987"/>
              <a:gd name="T9" fmla="*/ 1437463 h 1438333"/>
              <a:gd name="T10" fmla="*/ 0 60000 65536"/>
              <a:gd name="T11" fmla="*/ 0 60000 65536"/>
              <a:gd name="T12" fmla="*/ 0 60000 65536"/>
              <a:gd name="T13" fmla="*/ 0 60000 65536"/>
              <a:gd name="T14" fmla="*/ 0 60000 65536"/>
              <a:gd name="T15" fmla="*/ 0 w 945987"/>
              <a:gd name="T16" fmla="*/ 0 h 1438333"/>
              <a:gd name="T17" fmla="*/ 945987 w 945987"/>
              <a:gd name="T18" fmla="*/ 1438333 h 1438333"/>
            </a:gdLst>
            <a:ahLst/>
            <a:cxnLst>
              <a:cxn ang="T10">
                <a:pos x="T0" y="T1"/>
              </a:cxn>
              <a:cxn ang="T11">
                <a:pos x="T2" y="T3"/>
              </a:cxn>
              <a:cxn ang="T12">
                <a:pos x="T4" y="T5"/>
              </a:cxn>
              <a:cxn ang="T13">
                <a:pos x="T6" y="T7"/>
              </a:cxn>
              <a:cxn ang="T14">
                <a:pos x="T8" y="T9"/>
              </a:cxn>
            </a:cxnLst>
            <a:rect l="T15" t="T16" r="T17" b="T18"/>
            <a:pathLst>
              <a:path w="945987" h="1438333">
                <a:moveTo>
                  <a:pt x="945987" y="0"/>
                </a:moveTo>
                <a:lnTo>
                  <a:pt x="945987" y="246201"/>
                </a:lnTo>
                <a:lnTo>
                  <a:pt x="0" y="233243"/>
                </a:lnTo>
                <a:lnTo>
                  <a:pt x="0" y="1425375"/>
                </a:lnTo>
                <a:lnTo>
                  <a:pt x="686812" y="1438333"/>
                </a:lnTo>
              </a:path>
            </a:pathLst>
          </a:custGeom>
          <a:noFill/>
          <a:ln w="508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nvGrpSpPr>
          <p:cNvPr id="3" name="Group 140"/>
          <p:cNvGrpSpPr>
            <a:grpSpLocks/>
          </p:cNvGrpSpPr>
          <p:nvPr/>
        </p:nvGrpSpPr>
        <p:grpSpPr bwMode="auto">
          <a:xfrm>
            <a:off x="4267200" y="3276600"/>
            <a:ext cx="2438400" cy="685800"/>
            <a:chOff x="4267200" y="3276600"/>
            <a:chExt cx="2438400" cy="685800"/>
          </a:xfrm>
        </p:grpSpPr>
        <p:sp>
          <p:nvSpPr>
            <p:cNvPr id="67637" name="Rectangle 98"/>
            <p:cNvSpPr>
              <a:spLocks noChangeArrowheads="1"/>
            </p:cNvSpPr>
            <p:nvPr/>
          </p:nvSpPr>
          <p:spPr bwMode="auto">
            <a:xfrm>
              <a:off x="4953000" y="3584575"/>
              <a:ext cx="914400" cy="377825"/>
            </a:xfrm>
            <a:prstGeom prst="rect">
              <a:avLst/>
            </a:prstGeom>
            <a:solidFill>
              <a:schemeClr val="accent1"/>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a:solidFill>
                    <a:srgbClr val="000000"/>
                  </a:solidFill>
                  <a:latin typeface="Helvetica" charset="0"/>
                  <a:ea typeface="ＭＳ Ｐゴシック" charset="0"/>
                  <a:cs typeface="Helvetica" charset="0"/>
                </a:rPr>
                <a:t>index</a:t>
              </a:r>
            </a:p>
          </p:txBody>
        </p:sp>
        <p:sp>
          <p:nvSpPr>
            <p:cNvPr id="67638" name="Rectangle 98"/>
            <p:cNvSpPr>
              <a:spLocks noChangeArrowheads="1"/>
            </p:cNvSpPr>
            <p:nvPr/>
          </p:nvSpPr>
          <p:spPr bwMode="auto">
            <a:xfrm>
              <a:off x="5867400" y="3581400"/>
              <a:ext cx="838200" cy="377825"/>
            </a:xfrm>
            <a:prstGeom prst="rect">
              <a:avLst/>
            </a:prstGeom>
            <a:solidFill>
              <a:schemeClr val="accent1"/>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a:solidFill>
                    <a:srgbClr val="000000"/>
                  </a:solidFill>
                  <a:latin typeface="Helvetica" charset="0"/>
                  <a:ea typeface="ＭＳ Ｐゴシック" charset="0"/>
                  <a:cs typeface="Helvetica" charset="0"/>
                </a:rPr>
                <a:t>byte</a:t>
              </a:r>
            </a:p>
          </p:txBody>
        </p:sp>
        <p:sp>
          <p:nvSpPr>
            <p:cNvPr id="67639" name="Rectangle 98"/>
            <p:cNvSpPr>
              <a:spLocks noChangeArrowheads="1"/>
            </p:cNvSpPr>
            <p:nvPr/>
          </p:nvSpPr>
          <p:spPr bwMode="auto">
            <a:xfrm>
              <a:off x="4267200" y="3581400"/>
              <a:ext cx="685800" cy="377825"/>
            </a:xfrm>
            <a:prstGeom prst="rect">
              <a:avLst/>
            </a:prstGeom>
            <a:solidFill>
              <a:schemeClr val="accent1"/>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a:solidFill>
                    <a:srgbClr val="000000"/>
                  </a:solidFill>
                  <a:latin typeface="Helvetica" charset="0"/>
                  <a:ea typeface="ＭＳ Ｐゴシック" charset="0"/>
                  <a:cs typeface="Helvetica" charset="0"/>
                </a:rPr>
                <a:t>tag</a:t>
              </a:r>
            </a:p>
          </p:txBody>
        </p:sp>
        <p:sp>
          <p:nvSpPr>
            <p:cNvPr id="76" name="Down Arrow 75"/>
            <p:cNvSpPr/>
            <p:nvPr/>
          </p:nvSpPr>
          <p:spPr bwMode="auto">
            <a:xfrm>
              <a:off x="5257800" y="3276600"/>
              <a:ext cx="228600" cy="304800"/>
            </a:xfrm>
            <a:prstGeom prst="downArrow">
              <a:avLst/>
            </a:prstGeom>
            <a:solidFill>
              <a:schemeClr val="accent3">
                <a:lumMod val="85000"/>
              </a:schemeClr>
            </a:solidFill>
            <a:ln w="38100" cap="flat" cmpd="sng" algn="ctr">
              <a:solidFill>
                <a:schemeClr val="tx1"/>
              </a:solidFill>
              <a:prstDash val="solid"/>
              <a:round/>
              <a:headEnd type="none" w="med" len="med"/>
              <a:tailEnd type="none" w="med" len="med"/>
            </a:ln>
            <a:effectLst/>
          </p:spPr>
          <p:txBody>
            <a:bodyPr wrap="none" lIns="90478" tIns="44445" rIns="90478" bIns="44445" anchor="ctr"/>
            <a:lstStyle/>
            <a:p>
              <a:pPr marL="685800" indent="-228600" defTabSz="914400" fontAlgn="base">
                <a:spcBef>
                  <a:spcPct val="0"/>
                </a:spcBef>
                <a:spcAft>
                  <a:spcPct val="0"/>
                </a:spcAft>
                <a:defRPr/>
              </a:pPr>
              <a:endParaRPr lang="en-US" sz="2400">
                <a:solidFill>
                  <a:srgbClr val="000000"/>
                </a:solidFill>
                <a:latin typeface="Helvetica"/>
                <a:ea typeface="ＭＳ Ｐゴシック" charset="-128"/>
                <a:cs typeface="Helvetica"/>
              </a:endParaRPr>
            </a:p>
          </p:txBody>
        </p:sp>
      </p:grpSp>
      <p:sp>
        <p:nvSpPr>
          <p:cNvPr id="136" name="Freeform 135"/>
          <p:cNvSpPr>
            <a:spLocks noChangeArrowheads="1"/>
          </p:cNvSpPr>
          <p:nvPr/>
        </p:nvSpPr>
        <p:spPr bwMode="auto">
          <a:xfrm>
            <a:off x="4600575" y="3990975"/>
            <a:ext cx="790575" cy="1257300"/>
          </a:xfrm>
          <a:custGeom>
            <a:avLst/>
            <a:gdLst>
              <a:gd name="T0" fmla="*/ 12989 w 790482"/>
              <a:gd name="T1" fmla="*/ 0 h 1256923"/>
              <a:gd name="T2" fmla="*/ 0 w 790482"/>
              <a:gd name="T3" fmla="*/ 1249573 h 1256923"/>
              <a:gd name="T4" fmla="*/ 791877 w 790482"/>
              <a:gd name="T5" fmla="*/ 1262589 h 1256923"/>
              <a:gd name="T6" fmla="*/ 0 60000 65536"/>
              <a:gd name="T7" fmla="*/ 0 60000 65536"/>
              <a:gd name="T8" fmla="*/ 0 60000 65536"/>
              <a:gd name="T9" fmla="*/ 0 w 790482"/>
              <a:gd name="T10" fmla="*/ 0 h 1256923"/>
              <a:gd name="T11" fmla="*/ 790482 w 790482"/>
              <a:gd name="T12" fmla="*/ 1256923 h 1256923"/>
            </a:gdLst>
            <a:ahLst/>
            <a:cxnLst>
              <a:cxn ang="T6">
                <a:pos x="T0" y="T1"/>
              </a:cxn>
              <a:cxn ang="T7">
                <a:pos x="T2" y="T3"/>
              </a:cxn>
              <a:cxn ang="T8">
                <a:pos x="T4" y="T5"/>
              </a:cxn>
            </a:cxnLst>
            <a:rect l="T9" t="T10" r="T11" b="T12"/>
            <a:pathLst>
              <a:path w="790482" h="1256923">
                <a:moveTo>
                  <a:pt x="12959" y="0"/>
                </a:moveTo>
                <a:lnTo>
                  <a:pt x="0" y="1243965"/>
                </a:lnTo>
                <a:lnTo>
                  <a:pt x="790482" y="1256923"/>
                </a:lnTo>
              </a:path>
            </a:pathLst>
          </a:custGeom>
          <a:noFill/>
          <a:ln w="508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cxnSp>
        <p:nvCxnSpPr>
          <p:cNvPr id="138" name="Straight Arrow Connector 137"/>
          <p:cNvCxnSpPr>
            <a:cxnSpLocks noChangeShapeType="1"/>
            <a:stCxn id="67638" idx="2"/>
            <a:endCxn id="106" idx="0"/>
          </p:cNvCxnSpPr>
          <p:nvPr/>
        </p:nvCxnSpPr>
        <p:spPr bwMode="auto">
          <a:xfrm rot="16200000" flipH="1">
            <a:off x="6018212" y="4227513"/>
            <a:ext cx="1222375" cy="685800"/>
          </a:xfrm>
          <a:prstGeom prst="straightConnector1">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245174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2000"/>
                                        <p:tgtEl>
                                          <p:spTgt spid="1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6"/>
                                        </p:tgtEl>
                                        <p:attrNameLst>
                                          <p:attrName>style.visibility</p:attrName>
                                        </p:attrNameLst>
                                      </p:cBhvr>
                                      <p:to>
                                        <p:strVal val="visible"/>
                                      </p:to>
                                    </p:set>
                                    <p:animEffect transition="in" filter="fade">
                                      <p:cBhvr>
                                        <p:cTn id="22" dur="2000"/>
                                        <p:tgtEl>
                                          <p:spTgt spid="1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Problems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52410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1a</a:t>
            </a:r>
            <a:endParaRPr lang="en-US" dirty="0"/>
          </a:p>
        </p:txBody>
      </p:sp>
      <p:pic>
        <p:nvPicPr>
          <p:cNvPr id="4" name="Picture 3"/>
          <p:cNvPicPr>
            <a:picLocks noChangeAspect="1"/>
          </p:cNvPicPr>
          <p:nvPr/>
        </p:nvPicPr>
        <p:blipFill>
          <a:blip r:embed="rId2"/>
          <a:stretch>
            <a:fillRect/>
          </a:stretch>
        </p:blipFill>
        <p:spPr>
          <a:xfrm>
            <a:off x="180754" y="2184564"/>
            <a:ext cx="8963246" cy="965867"/>
          </a:xfrm>
          <a:prstGeom prst="rect">
            <a:avLst/>
          </a:prstGeom>
        </p:spPr>
      </p:pic>
      <p:sp>
        <p:nvSpPr>
          <p:cNvPr id="9" name="Content Placeholder 2"/>
          <p:cNvSpPr>
            <a:spLocks noGrp="1"/>
          </p:cNvSpPr>
          <p:nvPr>
            <p:ph idx="1"/>
          </p:nvPr>
        </p:nvSpPr>
        <p:spPr>
          <a:xfrm>
            <a:off x="457200" y="3589355"/>
            <a:ext cx="8229600" cy="2397222"/>
          </a:xfrm>
        </p:spPr>
        <p:txBody>
          <a:bodyPr>
            <a:normAutofit/>
          </a:bodyPr>
          <a:lstStyle/>
          <a:p>
            <a:pPr marL="0" indent="0">
              <a:buNone/>
            </a:pPr>
            <a:r>
              <a:rPr lang="en-US" dirty="0"/>
              <a:t>How big is a page in this system? </a:t>
            </a:r>
            <a:endParaRPr lang="en-US" dirty="0" smtClean="0"/>
          </a:p>
          <a:p>
            <a:pPr marL="0" indent="0">
              <a:buNone/>
            </a:pPr>
            <a:r>
              <a:rPr lang="en-US" i="1" dirty="0" smtClean="0">
                <a:solidFill>
                  <a:srgbClr val="0000FF"/>
                </a:solidFill>
              </a:rPr>
              <a:t>[</a:t>
            </a:r>
            <a:r>
              <a:rPr lang="en-US" i="1" dirty="0" err="1" smtClean="0">
                <a:solidFill>
                  <a:srgbClr val="0000FF"/>
                </a:solidFill>
              </a:rPr>
              <a:t>Ans</a:t>
            </a:r>
            <a:r>
              <a:rPr lang="en-US" i="1" dirty="0" smtClean="0">
                <a:solidFill>
                  <a:srgbClr val="0000FF"/>
                </a:solidFill>
              </a:rPr>
              <a:t>] Since the offset is 14 bits, the page is </a:t>
            </a:r>
          </a:p>
          <a:p>
            <a:pPr marL="0" indent="0">
              <a:buNone/>
            </a:pPr>
            <a:r>
              <a:rPr lang="en-US" i="1" dirty="0" smtClean="0">
                <a:solidFill>
                  <a:srgbClr val="0000FF"/>
                </a:solidFill>
              </a:rPr>
              <a:t>2</a:t>
            </a:r>
            <a:r>
              <a:rPr lang="en-US" i="1" baseline="30000" dirty="0" smtClean="0">
                <a:solidFill>
                  <a:srgbClr val="0000FF"/>
                </a:solidFill>
              </a:rPr>
              <a:t>14</a:t>
            </a:r>
            <a:r>
              <a:rPr lang="en-US" i="1" dirty="0" smtClean="0">
                <a:solidFill>
                  <a:srgbClr val="0000FF"/>
                </a:solidFill>
              </a:rPr>
              <a:t>= 16KB </a:t>
            </a:r>
            <a:endParaRPr lang="en-US" i="1" dirty="0">
              <a:solidFill>
                <a:srgbClr val="0000FF"/>
              </a:solidFill>
            </a:endParaRPr>
          </a:p>
        </p:txBody>
      </p:sp>
    </p:spTree>
    <p:extLst>
      <p:ext uri="{BB962C8B-B14F-4D97-AF65-F5344CB8AC3E}">
        <p14:creationId xmlns:p14="http://schemas.microsoft.com/office/powerpoint/2010/main" val="830665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2b</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How many segments are in this system?</a:t>
            </a:r>
            <a:br>
              <a:rPr lang="en-US" dirty="0"/>
            </a:br>
            <a:endParaRPr lang="en-US" dirty="0" smtClean="0"/>
          </a:p>
          <a:p>
            <a:pPr marL="0" indent="0">
              <a:buNone/>
            </a:pPr>
            <a:endParaRPr lang="en-US" i="1" dirty="0">
              <a:solidFill>
                <a:srgbClr val="0000FF"/>
              </a:solidFill>
            </a:endParaRPr>
          </a:p>
          <a:p>
            <a:pPr marL="0" indent="0">
              <a:buNone/>
            </a:pPr>
            <a:endParaRPr lang="en-US" i="1" dirty="0" smtClean="0">
              <a:solidFill>
                <a:srgbClr val="0000FF"/>
              </a:solidFill>
            </a:endParaRPr>
          </a:p>
          <a:p>
            <a:pPr marL="0" indent="0">
              <a:buNone/>
            </a:pPr>
            <a:endParaRPr lang="en-US" i="1" dirty="0">
              <a:solidFill>
                <a:srgbClr val="0000FF"/>
              </a:solidFill>
            </a:endParaRPr>
          </a:p>
          <a:p>
            <a:pPr marL="0" indent="0">
              <a:buNone/>
            </a:pPr>
            <a:r>
              <a:rPr lang="en-US" i="1" dirty="0" smtClean="0">
                <a:solidFill>
                  <a:srgbClr val="0000FF"/>
                </a:solidFill>
              </a:rPr>
              <a:t>[</a:t>
            </a:r>
            <a:r>
              <a:rPr lang="en-US" i="1" dirty="0" err="1" smtClean="0">
                <a:solidFill>
                  <a:srgbClr val="0000FF"/>
                </a:solidFill>
              </a:rPr>
              <a:t>Ans</a:t>
            </a:r>
            <a:r>
              <a:rPr lang="en-US" i="1" dirty="0" smtClean="0">
                <a:solidFill>
                  <a:srgbClr val="0000FF"/>
                </a:solidFill>
              </a:rPr>
              <a:t>] </a:t>
            </a:r>
            <a:r>
              <a:rPr lang="en-US" i="1" dirty="0">
                <a:solidFill>
                  <a:srgbClr val="0000FF"/>
                </a:solidFill>
              </a:rPr>
              <a:t>Since there is a 6-bit segment ID, there are </a:t>
            </a:r>
            <a:r>
              <a:rPr lang="en-US" i="1" dirty="0" smtClean="0">
                <a:solidFill>
                  <a:srgbClr val="0000FF"/>
                </a:solidFill>
              </a:rPr>
              <a:t>2</a:t>
            </a:r>
            <a:r>
              <a:rPr lang="en-US" i="1" baseline="30000" dirty="0" smtClean="0">
                <a:solidFill>
                  <a:srgbClr val="0000FF"/>
                </a:solidFill>
              </a:rPr>
              <a:t>6</a:t>
            </a:r>
          </a:p>
          <a:p>
            <a:pPr marL="0" indent="0">
              <a:buNone/>
            </a:pPr>
            <a:r>
              <a:rPr lang="en-US" i="1" dirty="0" smtClean="0">
                <a:solidFill>
                  <a:srgbClr val="0000FF"/>
                </a:solidFill>
              </a:rPr>
              <a:t> = 64 </a:t>
            </a:r>
            <a:r>
              <a:rPr lang="en-US" i="1" dirty="0">
                <a:solidFill>
                  <a:srgbClr val="0000FF"/>
                </a:solidFill>
              </a:rPr>
              <a:t>possible segments</a:t>
            </a:r>
            <a:r>
              <a:rPr lang="en-US" i="1" dirty="0"/>
              <a:t>.</a:t>
            </a:r>
            <a:br>
              <a:rPr lang="en-US" i="1" dirty="0"/>
            </a:br>
            <a:endParaRPr lang="en-US" dirty="0"/>
          </a:p>
        </p:txBody>
      </p:sp>
      <p:pic>
        <p:nvPicPr>
          <p:cNvPr id="4" name="Picture 3"/>
          <p:cNvPicPr>
            <a:picLocks noChangeAspect="1"/>
          </p:cNvPicPr>
          <p:nvPr/>
        </p:nvPicPr>
        <p:blipFill>
          <a:blip r:embed="rId2"/>
          <a:stretch>
            <a:fillRect/>
          </a:stretch>
        </p:blipFill>
        <p:spPr>
          <a:xfrm>
            <a:off x="180754" y="2780632"/>
            <a:ext cx="8963246" cy="965867"/>
          </a:xfrm>
          <a:prstGeom prst="rect">
            <a:avLst/>
          </a:prstGeom>
        </p:spPr>
      </p:pic>
    </p:spTree>
    <p:extLst>
      <p:ext uri="{BB962C8B-B14F-4D97-AF65-F5344CB8AC3E}">
        <p14:creationId xmlns:p14="http://schemas.microsoft.com/office/powerpoint/2010/main" val="4206291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1b</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Assume that the page tables are divided into page-sized chunks (so that they can be paged to disk). How much space have we allowed for a PTE in this system?</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a:t>
            </a:r>
            <a:r>
              <a:rPr lang="en-US" dirty="0" err="1" smtClean="0"/>
              <a:t>Ans</a:t>
            </a:r>
            <a:r>
              <a:rPr lang="en-US" dirty="0" smtClean="0"/>
              <a:t>] </a:t>
            </a:r>
            <a:r>
              <a:rPr lang="en-US" i="1" dirty="0">
                <a:solidFill>
                  <a:srgbClr val="0000FF"/>
                </a:solidFill>
              </a:rPr>
              <a:t>Since leaves of page table contain 11 bits to point at pages (the field marked “Page ID”), a </a:t>
            </a:r>
            <a:r>
              <a:rPr lang="en-US" i="1" smtClean="0">
                <a:solidFill>
                  <a:srgbClr val="0000FF"/>
                </a:solidFill>
              </a:rPr>
              <a:t>2</a:t>
            </a:r>
            <a:r>
              <a:rPr lang="en-US" i="1" baseline="30000" smtClean="0">
                <a:solidFill>
                  <a:srgbClr val="0000FF"/>
                </a:solidFill>
              </a:rPr>
              <a:t>14</a:t>
            </a:r>
            <a:r>
              <a:rPr lang="en-US" i="1" smtClean="0">
                <a:solidFill>
                  <a:srgbClr val="0000FF"/>
                </a:solidFill>
              </a:rPr>
              <a:t> </a:t>
            </a:r>
            <a:r>
              <a:rPr lang="en-US" i="1" smtClean="0">
                <a:solidFill>
                  <a:srgbClr val="0000FF"/>
                </a:solidFill>
              </a:rPr>
              <a:t>bytes </a:t>
            </a:r>
            <a:r>
              <a:rPr lang="en-US" i="1" dirty="0">
                <a:solidFill>
                  <a:srgbClr val="0000FF"/>
                </a:solidFill>
              </a:rPr>
              <a:t>page must contain </a:t>
            </a:r>
            <a:r>
              <a:rPr lang="en-US" i="1" dirty="0" smtClean="0">
                <a:solidFill>
                  <a:srgbClr val="0000FF"/>
                </a:solidFill>
              </a:rPr>
              <a:t>2</a:t>
            </a:r>
            <a:r>
              <a:rPr lang="en-US" i="1" baseline="30000" dirty="0" smtClean="0">
                <a:solidFill>
                  <a:srgbClr val="0000FF"/>
                </a:solidFill>
              </a:rPr>
              <a:t>11</a:t>
            </a:r>
            <a:r>
              <a:rPr lang="en-US" i="1" dirty="0" smtClean="0">
                <a:solidFill>
                  <a:srgbClr val="0000FF"/>
                </a:solidFill>
              </a:rPr>
              <a:t> </a:t>
            </a:r>
            <a:r>
              <a:rPr lang="en-US" i="1" dirty="0">
                <a:solidFill>
                  <a:srgbClr val="0000FF"/>
                </a:solidFill>
              </a:rPr>
              <a:t>PTEs, which means that a PTE is simply </a:t>
            </a:r>
            <a:r>
              <a:rPr lang="en-US" i="1" dirty="0" smtClean="0">
                <a:solidFill>
                  <a:srgbClr val="0000FF"/>
                </a:solidFill>
              </a:rPr>
              <a:t>2</a:t>
            </a:r>
            <a:r>
              <a:rPr lang="en-US" i="1" baseline="30000" dirty="0" smtClean="0">
                <a:solidFill>
                  <a:srgbClr val="0000FF"/>
                </a:solidFill>
              </a:rPr>
              <a:t>(14</a:t>
            </a:r>
            <a:r>
              <a:rPr lang="en-US" i="1" baseline="30000" dirty="0">
                <a:solidFill>
                  <a:srgbClr val="0000FF"/>
                </a:solidFill>
              </a:rPr>
              <a:t>-</a:t>
            </a:r>
            <a:r>
              <a:rPr lang="en-US" i="1" baseline="30000" dirty="0" smtClean="0">
                <a:solidFill>
                  <a:srgbClr val="0000FF"/>
                </a:solidFill>
              </a:rPr>
              <a:t>11)</a:t>
            </a:r>
            <a:r>
              <a:rPr lang="en-US" i="1" dirty="0" smtClean="0">
                <a:solidFill>
                  <a:srgbClr val="0000FF"/>
                </a:solidFill>
              </a:rPr>
              <a:t>= 2</a:t>
            </a:r>
            <a:r>
              <a:rPr lang="en-US" i="1" baseline="30000" dirty="0" smtClean="0">
                <a:solidFill>
                  <a:srgbClr val="0000FF"/>
                </a:solidFill>
              </a:rPr>
              <a:t>3 </a:t>
            </a:r>
            <a:r>
              <a:rPr lang="en-US" i="1" dirty="0" smtClean="0">
                <a:solidFill>
                  <a:srgbClr val="0000FF"/>
                </a:solidFill>
              </a:rPr>
              <a:t>=</a:t>
            </a:r>
            <a:r>
              <a:rPr lang="en-US" i="1" baseline="30000" dirty="0" smtClean="0">
                <a:solidFill>
                  <a:srgbClr val="0000FF"/>
                </a:solidFill>
              </a:rPr>
              <a:t> </a:t>
            </a:r>
            <a:r>
              <a:rPr lang="en-US" i="1" dirty="0" smtClean="0">
                <a:solidFill>
                  <a:srgbClr val="0000FF"/>
                </a:solidFill>
              </a:rPr>
              <a:t> 8 </a:t>
            </a:r>
            <a:r>
              <a:rPr lang="en-US" i="1" dirty="0">
                <a:solidFill>
                  <a:srgbClr val="0000FF"/>
                </a:solidFill>
              </a:rPr>
              <a:t>bytes in size</a:t>
            </a:r>
            <a:r>
              <a:rPr lang="en-US" i="1" dirty="0"/>
              <a:t>. </a:t>
            </a:r>
            <a:endParaRPr lang="en-US" dirty="0" smtClean="0"/>
          </a:p>
          <a:p>
            <a:pPr marL="0" indent="0">
              <a:buNone/>
            </a:pPr>
            <a:endParaRPr lang="en-US" dirty="0"/>
          </a:p>
        </p:txBody>
      </p:sp>
      <p:pic>
        <p:nvPicPr>
          <p:cNvPr id="4" name="Picture 3"/>
          <p:cNvPicPr>
            <a:picLocks noChangeAspect="1"/>
          </p:cNvPicPr>
          <p:nvPr/>
        </p:nvPicPr>
        <p:blipFill>
          <a:blip r:embed="rId3"/>
          <a:stretch>
            <a:fillRect/>
          </a:stretch>
        </p:blipFill>
        <p:spPr>
          <a:xfrm>
            <a:off x="180754" y="3311908"/>
            <a:ext cx="8963246" cy="965867"/>
          </a:xfrm>
          <a:prstGeom prst="rect">
            <a:avLst/>
          </a:prstGeom>
        </p:spPr>
      </p:pic>
    </p:spTree>
    <p:extLst>
      <p:ext uri="{BB962C8B-B14F-4D97-AF65-F5344CB8AC3E}">
        <p14:creationId xmlns:p14="http://schemas.microsoft.com/office/powerpoint/2010/main" val="268545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1c</a:t>
            </a:r>
            <a:endParaRPr lang="en-US" dirty="0"/>
          </a:p>
        </p:txBody>
      </p:sp>
      <p:sp>
        <p:nvSpPr>
          <p:cNvPr id="3" name="Content Placeholder 2"/>
          <p:cNvSpPr>
            <a:spLocks noGrp="1"/>
          </p:cNvSpPr>
          <p:nvPr>
            <p:ph idx="1"/>
          </p:nvPr>
        </p:nvSpPr>
        <p:spPr/>
        <p:txBody>
          <a:bodyPr/>
          <a:lstStyle/>
          <a:p>
            <a:pPr marL="0" indent="0">
              <a:buNone/>
            </a:pPr>
            <a:r>
              <a:rPr lang="en-US" dirty="0" smtClean="0"/>
              <a:t>Show the format of a page table entry, complete with bits required to support the clock algorithm and copy-on-write optimizations. </a:t>
            </a:r>
            <a:r>
              <a:rPr lang="en-US" sz="2000" dirty="0" smtClean="0"/>
              <a:t>(Assume: Physical Address also 64-bit wide)</a:t>
            </a:r>
          </a:p>
          <a:p>
            <a:pPr marL="0" indent="0">
              <a:buNone/>
            </a:pPr>
            <a:endParaRPr lang="en-US" dirty="0" smtClean="0"/>
          </a:p>
          <a:p>
            <a:pPr marL="0" indent="0">
              <a:buNone/>
            </a:pPr>
            <a:endParaRPr lang="en-US" dirty="0" smtClean="0"/>
          </a:p>
          <a:p>
            <a:pPr marL="0" indent="0">
              <a:buNone/>
            </a:pPr>
            <a:r>
              <a:rPr lang="en-US" dirty="0" smtClean="0"/>
              <a:t>[</a:t>
            </a:r>
            <a:r>
              <a:rPr lang="en-US" dirty="0" err="1" smtClean="0"/>
              <a:t>Ans</a:t>
            </a:r>
            <a:r>
              <a:rPr lang="en-US" dirty="0" smtClean="0"/>
              <a:t>] </a:t>
            </a:r>
            <a:endParaRPr lang="en-US" dirty="0"/>
          </a:p>
        </p:txBody>
      </p:sp>
      <p:pic>
        <p:nvPicPr>
          <p:cNvPr id="12" name="Picture 11"/>
          <p:cNvPicPr>
            <a:picLocks noChangeAspect="1"/>
          </p:cNvPicPr>
          <p:nvPr/>
        </p:nvPicPr>
        <p:blipFill>
          <a:blip r:embed="rId2"/>
          <a:stretch>
            <a:fillRect/>
          </a:stretch>
        </p:blipFill>
        <p:spPr>
          <a:xfrm>
            <a:off x="756433" y="5260934"/>
            <a:ext cx="8007302" cy="1075871"/>
          </a:xfrm>
          <a:prstGeom prst="rect">
            <a:avLst/>
          </a:prstGeom>
        </p:spPr>
      </p:pic>
      <p:pic>
        <p:nvPicPr>
          <p:cNvPr id="13" name="Picture 12"/>
          <p:cNvPicPr>
            <a:picLocks noChangeAspect="1"/>
          </p:cNvPicPr>
          <p:nvPr/>
        </p:nvPicPr>
        <p:blipFill>
          <a:blip r:embed="rId3"/>
          <a:stretch>
            <a:fillRect/>
          </a:stretch>
        </p:blipFill>
        <p:spPr>
          <a:xfrm>
            <a:off x="180754" y="3506278"/>
            <a:ext cx="8963246" cy="965867"/>
          </a:xfrm>
          <a:prstGeom prst="rect">
            <a:avLst/>
          </a:prstGeom>
        </p:spPr>
      </p:pic>
    </p:spTree>
    <p:extLst>
      <p:ext uri="{BB962C8B-B14F-4D97-AF65-F5344CB8AC3E}">
        <p14:creationId xmlns:p14="http://schemas.microsoft.com/office/powerpoint/2010/main" val="1507816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066800" y="3810000"/>
            <a:ext cx="7162800" cy="1219200"/>
          </a:xfrm>
        </p:spPr>
        <p:txBody>
          <a:bodyPr/>
          <a:lstStyle/>
          <a:p>
            <a:r>
              <a:rPr lang="en-US" sz="3600" dirty="0">
                <a:latin typeface="Helvetica" charset="0"/>
                <a:ea typeface="ＭＳ Ｐゴシック" charset="0"/>
                <a:cs typeface="ＭＳ Ｐゴシック" charset="0"/>
              </a:rPr>
              <a:t>Memory Multiplexing, </a:t>
            </a:r>
            <a:br>
              <a:rPr lang="en-US" sz="3600" dirty="0">
                <a:latin typeface="Helvetica" charset="0"/>
                <a:ea typeface="ＭＳ Ｐゴシック" charset="0"/>
                <a:cs typeface="ＭＳ Ｐゴシック" charset="0"/>
              </a:rPr>
            </a:br>
            <a:r>
              <a:rPr lang="en-US" sz="3600" dirty="0">
                <a:latin typeface="Helvetica" charset="0"/>
                <a:ea typeface="ＭＳ Ｐゴシック" charset="0"/>
                <a:cs typeface="ＭＳ Ｐゴシック" charset="0"/>
              </a:rPr>
              <a:t>Address Translation</a:t>
            </a:r>
          </a:p>
        </p:txBody>
      </p:sp>
    </p:spTree>
    <p:extLst>
      <p:ext uri="{BB962C8B-B14F-4D97-AF65-F5344CB8AC3E}">
        <p14:creationId xmlns:p14="http://schemas.microsoft.com/office/powerpoint/2010/main" val="1614649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1d</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Assume that a particular user is given a maximum-sized segment full of data. How much space is taken up by the page tables for this segment? </a:t>
            </a:r>
          </a:p>
          <a:p>
            <a:pPr marL="0" indent="0">
              <a:buNone/>
            </a:pPr>
            <a:endParaRPr lang="en-US" dirty="0"/>
          </a:p>
          <a:p>
            <a:pPr marL="0" indent="0">
              <a:buNone/>
            </a:pPr>
            <a:endParaRPr lang="en-US" dirty="0" smtClean="0"/>
          </a:p>
          <a:p>
            <a:pPr marL="0" indent="0">
              <a:buNone/>
            </a:pPr>
            <a:endParaRPr lang="en-US" dirty="0" smtClean="0"/>
          </a:p>
          <a:p>
            <a:pPr marL="0" indent="0">
              <a:buNone/>
            </a:pPr>
            <a:r>
              <a:rPr lang="en-US" i="1" dirty="0" smtClean="0">
                <a:solidFill>
                  <a:srgbClr val="0000FF"/>
                </a:solidFill>
              </a:rPr>
              <a:t>[</a:t>
            </a:r>
            <a:r>
              <a:rPr lang="en-US" i="1" dirty="0" err="1" smtClean="0">
                <a:solidFill>
                  <a:srgbClr val="0000FF"/>
                </a:solidFill>
              </a:rPr>
              <a:t>Ans</a:t>
            </a:r>
            <a:r>
              <a:rPr lang="en-US" i="1" dirty="0" smtClean="0">
                <a:solidFill>
                  <a:srgbClr val="0000FF"/>
                </a:solidFill>
              </a:rPr>
              <a:t>] 2</a:t>
            </a:r>
            <a:r>
              <a:rPr lang="en-US" i="1" baseline="30000" dirty="0" smtClean="0">
                <a:solidFill>
                  <a:srgbClr val="0000FF"/>
                </a:solidFill>
              </a:rPr>
              <a:t>14</a:t>
            </a:r>
            <a:r>
              <a:rPr lang="en-US" i="1" dirty="0" smtClean="0">
                <a:solidFill>
                  <a:srgbClr val="0000FF"/>
                </a:solidFill>
              </a:rPr>
              <a:t> × </a:t>
            </a:r>
            <a:r>
              <a:rPr lang="en-US" i="1" dirty="0">
                <a:solidFill>
                  <a:srgbClr val="0000FF"/>
                </a:solidFill>
              </a:rPr>
              <a:t>( 1 + </a:t>
            </a:r>
            <a:r>
              <a:rPr lang="en-US" i="1" dirty="0" smtClean="0">
                <a:solidFill>
                  <a:srgbClr val="0000FF"/>
                </a:solidFill>
              </a:rPr>
              <a:t>2</a:t>
            </a:r>
            <a:r>
              <a:rPr lang="en-US" i="1" baseline="30000" dirty="0" smtClean="0">
                <a:solidFill>
                  <a:srgbClr val="0000FF"/>
                </a:solidFill>
              </a:rPr>
              <a:t>11</a:t>
            </a:r>
            <a:r>
              <a:rPr lang="en-US" i="1" dirty="0" smtClean="0">
                <a:solidFill>
                  <a:srgbClr val="0000FF"/>
                </a:solidFill>
              </a:rPr>
              <a:t> </a:t>
            </a:r>
            <a:r>
              <a:rPr lang="en-US" i="1" dirty="0">
                <a:solidFill>
                  <a:srgbClr val="0000FF"/>
                </a:solidFill>
              </a:rPr>
              <a:t>+ </a:t>
            </a:r>
            <a:r>
              <a:rPr lang="en-US" i="1" dirty="0" smtClean="0">
                <a:solidFill>
                  <a:srgbClr val="0000FF"/>
                </a:solidFill>
              </a:rPr>
              <a:t>2</a:t>
            </a:r>
            <a:r>
              <a:rPr lang="en-US" i="1" baseline="30000" dirty="0" smtClean="0">
                <a:solidFill>
                  <a:srgbClr val="0000FF"/>
                </a:solidFill>
              </a:rPr>
              <a:t>11</a:t>
            </a:r>
            <a:r>
              <a:rPr lang="en-US" i="1" dirty="0" smtClean="0">
                <a:solidFill>
                  <a:srgbClr val="0000FF"/>
                </a:solidFill>
              </a:rPr>
              <a:t>×2</a:t>
            </a:r>
            <a:r>
              <a:rPr lang="en-US" i="1" baseline="30000" dirty="0" smtClean="0">
                <a:solidFill>
                  <a:srgbClr val="0000FF"/>
                </a:solidFill>
              </a:rPr>
              <a:t>11</a:t>
            </a:r>
            <a:r>
              <a:rPr lang="en-US" i="1" dirty="0" smtClean="0">
                <a:solidFill>
                  <a:srgbClr val="0000FF"/>
                </a:solidFill>
              </a:rPr>
              <a:t> </a:t>
            </a:r>
            <a:r>
              <a:rPr lang="en-US" i="1" dirty="0">
                <a:solidFill>
                  <a:srgbClr val="0000FF"/>
                </a:solidFill>
              </a:rPr>
              <a:t>+ </a:t>
            </a:r>
            <a:r>
              <a:rPr lang="en-US" i="1" dirty="0" smtClean="0">
                <a:solidFill>
                  <a:srgbClr val="0000FF"/>
                </a:solidFill>
              </a:rPr>
              <a:t>2</a:t>
            </a:r>
            <a:r>
              <a:rPr lang="en-US" i="1" baseline="30000" dirty="0" smtClean="0">
                <a:solidFill>
                  <a:srgbClr val="0000FF"/>
                </a:solidFill>
              </a:rPr>
              <a:t>11</a:t>
            </a:r>
            <a:r>
              <a:rPr lang="en-US" i="1" dirty="0" smtClean="0">
                <a:solidFill>
                  <a:srgbClr val="0000FF"/>
                </a:solidFill>
              </a:rPr>
              <a:t>×2</a:t>
            </a:r>
            <a:r>
              <a:rPr lang="en-US" i="1" baseline="30000" dirty="0" smtClean="0">
                <a:solidFill>
                  <a:srgbClr val="0000FF"/>
                </a:solidFill>
              </a:rPr>
              <a:t>11</a:t>
            </a:r>
            <a:r>
              <a:rPr lang="en-US" i="1" dirty="0" smtClean="0">
                <a:solidFill>
                  <a:srgbClr val="0000FF"/>
                </a:solidFill>
              </a:rPr>
              <a:t>×2</a:t>
            </a:r>
            <a:r>
              <a:rPr lang="en-US" i="1" baseline="30000" dirty="0" smtClean="0">
                <a:solidFill>
                  <a:srgbClr val="0000FF"/>
                </a:solidFill>
              </a:rPr>
              <a:t>11</a:t>
            </a:r>
            <a:r>
              <a:rPr lang="en-US" i="1" dirty="0" smtClean="0">
                <a:solidFill>
                  <a:srgbClr val="0000FF"/>
                </a:solidFill>
              </a:rPr>
              <a:t>)</a:t>
            </a:r>
          </a:p>
          <a:p>
            <a:pPr marL="0" indent="0">
              <a:buNone/>
            </a:pPr>
            <a:r>
              <a:rPr lang="en-US" i="1" dirty="0" smtClean="0">
                <a:solidFill>
                  <a:srgbClr val="0000FF"/>
                </a:solidFill>
              </a:rPr>
              <a:t> </a:t>
            </a:r>
            <a:r>
              <a:rPr lang="en-US" i="1" dirty="0">
                <a:solidFill>
                  <a:srgbClr val="0000FF"/>
                </a:solidFill>
              </a:rPr>
              <a:t>= </a:t>
            </a:r>
            <a:r>
              <a:rPr lang="en-US" i="1" dirty="0" smtClean="0">
                <a:solidFill>
                  <a:srgbClr val="0000FF"/>
                </a:solidFill>
              </a:rPr>
              <a:t>2</a:t>
            </a:r>
            <a:r>
              <a:rPr lang="en-US" i="1" baseline="30000" dirty="0" smtClean="0">
                <a:solidFill>
                  <a:srgbClr val="0000FF"/>
                </a:solidFill>
              </a:rPr>
              <a:t>14</a:t>
            </a:r>
            <a:r>
              <a:rPr lang="en-US" i="1" dirty="0" smtClean="0">
                <a:solidFill>
                  <a:srgbClr val="0000FF"/>
                </a:solidFill>
              </a:rPr>
              <a:t> × </a:t>
            </a:r>
            <a:r>
              <a:rPr lang="en-US" i="1" dirty="0">
                <a:solidFill>
                  <a:srgbClr val="0000FF"/>
                </a:solidFill>
              </a:rPr>
              <a:t>(1 + </a:t>
            </a:r>
            <a:r>
              <a:rPr lang="en-US" i="1" dirty="0" smtClean="0">
                <a:solidFill>
                  <a:srgbClr val="0000FF"/>
                </a:solidFill>
              </a:rPr>
              <a:t>2</a:t>
            </a:r>
            <a:r>
              <a:rPr lang="en-US" i="1" baseline="30000" dirty="0" smtClean="0">
                <a:solidFill>
                  <a:srgbClr val="0000FF"/>
                </a:solidFill>
              </a:rPr>
              <a:t>11</a:t>
            </a:r>
            <a:r>
              <a:rPr lang="en-US" i="1" dirty="0" smtClean="0">
                <a:solidFill>
                  <a:srgbClr val="0000FF"/>
                </a:solidFill>
              </a:rPr>
              <a:t> </a:t>
            </a:r>
            <a:r>
              <a:rPr lang="en-US" i="1" dirty="0">
                <a:solidFill>
                  <a:srgbClr val="0000FF"/>
                </a:solidFill>
              </a:rPr>
              <a:t>+ </a:t>
            </a:r>
            <a:r>
              <a:rPr lang="en-US" i="1" dirty="0" smtClean="0">
                <a:solidFill>
                  <a:srgbClr val="0000FF"/>
                </a:solidFill>
              </a:rPr>
              <a:t>2</a:t>
            </a:r>
            <a:r>
              <a:rPr lang="en-US" i="1" baseline="30000" dirty="0" smtClean="0">
                <a:solidFill>
                  <a:srgbClr val="0000FF"/>
                </a:solidFill>
              </a:rPr>
              <a:t>22</a:t>
            </a:r>
            <a:r>
              <a:rPr lang="en-US" i="1" dirty="0" smtClean="0">
                <a:solidFill>
                  <a:srgbClr val="0000FF"/>
                </a:solidFill>
              </a:rPr>
              <a:t> </a:t>
            </a:r>
            <a:r>
              <a:rPr lang="en-US" i="1" dirty="0">
                <a:solidFill>
                  <a:srgbClr val="0000FF"/>
                </a:solidFill>
              </a:rPr>
              <a:t>+ </a:t>
            </a:r>
            <a:r>
              <a:rPr lang="en-US" i="1" dirty="0" smtClean="0">
                <a:solidFill>
                  <a:srgbClr val="0000FF"/>
                </a:solidFill>
              </a:rPr>
              <a:t>2</a:t>
            </a:r>
            <a:r>
              <a:rPr lang="en-US" i="1" baseline="30000" dirty="0" smtClean="0">
                <a:solidFill>
                  <a:srgbClr val="0000FF"/>
                </a:solidFill>
              </a:rPr>
              <a:t>33</a:t>
            </a:r>
            <a:r>
              <a:rPr lang="en-US" i="1" dirty="0" smtClean="0">
                <a:solidFill>
                  <a:srgbClr val="0000FF"/>
                </a:solidFill>
              </a:rPr>
              <a:t>) </a:t>
            </a:r>
            <a:endParaRPr lang="en-US" dirty="0">
              <a:solidFill>
                <a:srgbClr val="0000FF"/>
              </a:solidFill>
            </a:endParaRPr>
          </a:p>
        </p:txBody>
      </p:sp>
      <p:pic>
        <p:nvPicPr>
          <p:cNvPr id="4" name="Picture 3"/>
          <p:cNvPicPr>
            <a:picLocks noChangeAspect="1"/>
          </p:cNvPicPr>
          <p:nvPr/>
        </p:nvPicPr>
        <p:blipFill>
          <a:blip r:embed="rId2"/>
          <a:stretch>
            <a:fillRect/>
          </a:stretch>
        </p:blipFill>
        <p:spPr>
          <a:xfrm>
            <a:off x="180754" y="3506278"/>
            <a:ext cx="8963246" cy="965867"/>
          </a:xfrm>
          <a:prstGeom prst="rect">
            <a:avLst/>
          </a:prstGeom>
        </p:spPr>
      </p:pic>
    </p:spTree>
    <p:extLst>
      <p:ext uri="{BB962C8B-B14F-4D97-AF65-F5344CB8AC3E}">
        <p14:creationId xmlns:p14="http://schemas.microsoft.com/office/powerpoint/2010/main" val="394616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3125"/>
          </a:xfrm>
        </p:spPr>
        <p:txBody>
          <a:bodyPr>
            <a:normAutofit fontScale="90000"/>
          </a:bodyPr>
          <a:lstStyle/>
          <a:p>
            <a:r>
              <a:rPr lang="en-US" dirty="0" smtClean="0"/>
              <a:t>Problem 1e</a:t>
            </a:r>
            <a:endParaRPr lang="en-US" dirty="0"/>
          </a:p>
        </p:txBody>
      </p:sp>
      <p:sp>
        <p:nvSpPr>
          <p:cNvPr id="3" name="Content Placeholder 2"/>
          <p:cNvSpPr>
            <a:spLocks noGrp="1"/>
          </p:cNvSpPr>
          <p:nvPr>
            <p:ph idx="1"/>
          </p:nvPr>
        </p:nvSpPr>
        <p:spPr>
          <a:xfrm>
            <a:off x="457200" y="997764"/>
            <a:ext cx="8229600" cy="5675586"/>
          </a:xfrm>
        </p:spPr>
        <p:txBody>
          <a:bodyPr>
            <a:normAutofit/>
          </a:bodyPr>
          <a:lstStyle/>
          <a:p>
            <a:pPr marL="0" indent="0">
              <a:buNone/>
            </a:pPr>
            <a:r>
              <a:rPr lang="en-US" sz="2200" dirty="0" smtClean="0"/>
              <a:t>Suppose the system has 16 Gigabytes of DRAM and that we use an inverted page table instead of a forward page table. Also, assume a 14-bit process ID. If we use a minimum-sized page table for this system, how many entries are there in this table? Explain. What does a page-table entry look like? </a:t>
            </a:r>
          </a:p>
          <a:p>
            <a:pPr marL="0" indent="0">
              <a:buNone/>
            </a:pPr>
            <a:endParaRPr lang="en-US" sz="2200" b="1" i="1" dirty="0" smtClean="0">
              <a:solidFill>
                <a:srgbClr val="0000FF"/>
              </a:solidFill>
            </a:endParaRPr>
          </a:p>
          <a:p>
            <a:pPr marL="0" indent="0">
              <a:buNone/>
            </a:pPr>
            <a:endParaRPr lang="en-US" sz="2200" i="1" dirty="0">
              <a:solidFill>
                <a:srgbClr val="0000FF"/>
              </a:solidFill>
            </a:endParaRPr>
          </a:p>
          <a:p>
            <a:pPr marL="0" indent="0">
              <a:buNone/>
            </a:pPr>
            <a:endParaRPr lang="en-US" sz="2200" i="1" dirty="0" smtClean="0">
              <a:solidFill>
                <a:srgbClr val="0000FF"/>
              </a:solidFill>
            </a:endParaRPr>
          </a:p>
          <a:p>
            <a:pPr marL="0" indent="0">
              <a:buNone/>
            </a:pPr>
            <a:endParaRPr lang="en-US" sz="2200" i="1" dirty="0" smtClean="0">
              <a:solidFill>
                <a:srgbClr val="0000FF"/>
              </a:solidFill>
            </a:endParaRPr>
          </a:p>
          <a:p>
            <a:pPr marL="0" indent="0">
              <a:buNone/>
            </a:pPr>
            <a:r>
              <a:rPr lang="en-US" sz="2200" i="1" dirty="0" smtClean="0">
                <a:solidFill>
                  <a:srgbClr val="0000FF"/>
                </a:solidFill>
              </a:rPr>
              <a:t>[</a:t>
            </a:r>
            <a:r>
              <a:rPr lang="en-US" sz="2200" i="1" dirty="0" err="1" smtClean="0">
                <a:solidFill>
                  <a:srgbClr val="0000FF"/>
                </a:solidFill>
              </a:rPr>
              <a:t>Ans</a:t>
            </a:r>
            <a:r>
              <a:rPr lang="en-US" sz="2200" i="1" dirty="0" smtClean="0">
                <a:solidFill>
                  <a:srgbClr val="0000FF"/>
                </a:solidFill>
              </a:rPr>
              <a:t>] </a:t>
            </a:r>
            <a:r>
              <a:rPr lang="en-US" sz="2200" i="1" dirty="0">
                <a:solidFill>
                  <a:srgbClr val="0000FF"/>
                </a:solidFill>
              </a:rPr>
              <a:t>A minimum-sized page table requires one entry per physical page. 16GB=</a:t>
            </a:r>
            <a:r>
              <a:rPr lang="en-US" sz="2200" i="1" dirty="0" smtClean="0">
                <a:solidFill>
                  <a:srgbClr val="0000FF"/>
                </a:solidFill>
              </a:rPr>
              <a:t>2</a:t>
            </a:r>
            <a:r>
              <a:rPr lang="en-US" sz="2200" i="1" baseline="30000" dirty="0" smtClean="0">
                <a:solidFill>
                  <a:srgbClr val="0000FF"/>
                </a:solidFill>
              </a:rPr>
              <a:t>34</a:t>
            </a:r>
            <a:r>
              <a:rPr lang="en-US" sz="2200" i="1" dirty="0" smtClean="0">
                <a:solidFill>
                  <a:srgbClr val="0000FF"/>
                </a:solidFill>
              </a:rPr>
              <a:t> </a:t>
            </a:r>
            <a:r>
              <a:rPr lang="en-US" sz="2200" i="1" dirty="0">
                <a:solidFill>
                  <a:srgbClr val="0000FF"/>
                </a:solidFill>
              </a:rPr>
              <a:t>so # of pages = </a:t>
            </a:r>
            <a:r>
              <a:rPr lang="en-US" sz="2200" i="1" dirty="0" smtClean="0">
                <a:solidFill>
                  <a:srgbClr val="0000FF"/>
                </a:solidFill>
              </a:rPr>
              <a:t>2</a:t>
            </a:r>
            <a:r>
              <a:rPr lang="en-US" sz="2200" i="1" baseline="30000" dirty="0" smtClean="0">
                <a:solidFill>
                  <a:srgbClr val="0000FF"/>
                </a:solidFill>
              </a:rPr>
              <a:t>(34</a:t>
            </a:r>
            <a:r>
              <a:rPr lang="en-US" sz="2200" i="1" baseline="30000" dirty="0">
                <a:solidFill>
                  <a:srgbClr val="0000FF"/>
                </a:solidFill>
              </a:rPr>
              <a:t>-</a:t>
            </a:r>
            <a:r>
              <a:rPr lang="en-US" sz="2200" i="1" baseline="30000" dirty="0" smtClean="0">
                <a:solidFill>
                  <a:srgbClr val="0000FF"/>
                </a:solidFill>
              </a:rPr>
              <a:t>14)</a:t>
            </a:r>
            <a:r>
              <a:rPr lang="en-US" sz="2200" i="1" dirty="0" smtClean="0">
                <a:solidFill>
                  <a:srgbClr val="0000FF"/>
                </a:solidFill>
              </a:rPr>
              <a:t>= </a:t>
            </a:r>
            <a:r>
              <a:rPr lang="en-US" sz="2200" i="1" dirty="0">
                <a:solidFill>
                  <a:srgbClr val="0000FF"/>
                </a:solidFill>
              </a:rPr>
              <a:t>2</a:t>
            </a:r>
            <a:r>
              <a:rPr lang="en-US" sz="2200" i="1" baseline="30000" dirty="0">
                <a:solidFill>
                  <a:srgbClr val="0000FF"/>
                </a:solidFill>
              </a:rPr>
              <a:t>20</a:t>
            </a:r>
            <a:r>
              <a:rPr lang="en-US" sz="2200" i="1" dirty="0">
                <a:solidFill>
                  <a:srgbClr val="0000FF"/>
                </a:solidFill>
              </a:rPr>
              <a:t>. Thus, a minimum, we need enough entries to cover one per page, namely 2</a:t>
            </a:r>
            <a:r>
              <a:rPr lang="en-US" sz="2200" i="1" baseline="30000" dirty="0">
                <a:solidFill>
                  <a:srgbClr val="0000FF"/>
                </a:solidFill>
              </a:rPr>
              <a:t>20</a:t>
            </a:r>
            <a:r>
              <a:rPr lang="en-US" sz="2200" i="1" dirty="0">
                <a:solidFill>
                  <a:srgbClr val="0000FF"/>
                </a:solidFill>
              </a:rPr>
              <a:t>.</a:t>
            </a:r>
            <a:br>
              <a:rPr lang="en-US" sz="2200" i="1" dirty="0">
                <a:solidFill>
                  <a:srgbClr val="0000FF"/>
                </a:solidFill>
              </a:rPr>
            </a:br>
            <a:endParaRPr lang="en-US" sz="2200" i="1" dirty="0" smtClean="0">
              <a:solidFill>
                <a:srgbClr val="0000FF"/>
              </a:solidFill>
            </a:endParaRPr>
          </a:p>
          <a:p>
            <a:pPr marL="0" indent="0">
              <a:buNone/>
            </a:pPr>
            <a:r>
              <a:rPr lang="en-US" sz="2200" i="1" dirty="0" smtClean="0">
                <a:solidFill>
                  <a:srgbClr val="0000FF"/>
                </a:solidFill>
              </a:rPr>
              <a:t>A page table entry needs to have a TAG and a PID. Thus, we need at least this: </a:t>
            </a:r>
          </a:p>
          <a:p>
            <a:pPr marL="0" indent="0">
              <a:buNone/>
            </a:pPr>
            <a:endParaRPr lang="en-US" sz="2200" dirty="0"/>
          </a:p>
        </p:txBody>
      </p:sp>
      <p:pic>
        <p:nvPicPr>
          <p:cNvPr id="4" name="Picture 3"/>
          <p:cNvPicPr>
            <a:picLocks noChangeAspect="1"/>
          </p:cNvPicPr>
          <p:nvPr/>
        </p:nvPicPr>
        <p:blipFill>
          <a:blip r:embed="rId2"/>
          <a:stretch>
            <a:fillRect/>
          </a:stretch>
        </p:blipFill>
        <p:spPr>
          <a:xfrm>
            <a:off x="1892300" y="6052709"/>
            <a:ext cx="5359400" cy="838200"/>
          </a:xfrm>
          <a:prstGeom prst="rect">
            <a:avLst/>
          </a:prstGeom>
        </p:spPr>
      </p:pic>
      <p:pic>
        <p:nvPicPr>
          <p:cNvPr id="5" name="Picture 4"/>
          <p:cNvPicPr>
            <a:picLocks noChangeAspect="1"/>
          </p:cNvPicPr>
          <p:nvPr/>
        </p:nvPicPr>
        <p:blipFill>
          <a:blip r:embed="rId3"/>
          <a:stretch>
            <a:fillRect/>
          </a:stretch>
        </p:blipFill>
        <p:spPr>
          <a:xfrm>
            <a:off x="180754" y="3065707"/>
            <a:ext cx="8963246" cy="965867"/>
          </a:xfrm>
          <a:prstGeom prst="rect">
            <a:avLst/>
          </a:prstGeom>
        </p:spPr>
      </p:pic>
    </p:spTree>
    <p:extLst>
      <p:ext uri="{BB962C8B-B14F-4D97-AF65-F5344CB8AC3E}">
        <p14:creationId xmlns:p14="http://schemas.microsoft.com/office/powerpoint/2010/main" val="747438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2a</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Suppose we have a memory system with 32-bit virtual addresses and 4 KB pages. If the page table is full (with 2</a:t>
            </a:r>
            <a:r>
              <a:rPr lang="en-US" baseline="30000" dirty="0" smtClean="0"/>
              <a:t>20</a:t>
            </a:r>
            <a:r>
              <a:rPr lang="en-US" dirty="0" smtClean="0"/>
              <a:t> pages), show that a 20-level page table consumes approximately twice the space of a single level page table. Hint: try drawing it out and summing a series. </a:t>
            </a:r>
          </a:p>
          <a:p>
            <a:pPr marL="0" indent="0">
              <a:buNone/>
            </a:pPr>
            <a:endParaRPr lang="en-US" dirty="0" smtClean="0"/>
          </a:p>
          <a:p>
            <a:pPr marL="0" indent="0">
              <a:buNone/>
            </a:pPr>
            <a:r>
              <a:rPr lang="en-US" i="1" dirty="0" smtClean="0">
                <a:solidFill>
                  <a:srgbClr val="0000FF"/>
                </a:solidFill>
              </a:rPr>
              <a:t>[</a:t>
            </a:r>
            <a:r>
              <a:rPr lang="en-US" i="1" dirty="0" err="1" smtClean="0">
                <a:solidFill>
                  <a:srgbClr val="0000FF"/>
                </a:solidFill>
              </a:rPr>
              <a:t>Ans</a:t>
            </a:r>
            <a:r>
              <a:rPr lang="en-US" i="1" dirty="0" smtClean="0">
                <a:solidFill>
                  <a:srgbClr val="0000FF"/>
                </a:solidFill>
              </a:rPr>
              <a:t>] (1) Single level page table: Need to address 2</a:t>
            </a:r>
            <a:r>
              <a:rPr lang="en-US" i="1" baseline="30000" dirty="0" smtClean="0">
                <a:solidFill>
                  <a:srgbClr val="0000FF"/>
                </a:solidFill>
              </a:rPr>
              <a:t>20</a:t>
            </a:r>
            <a:r>
              <a:rPr lang="en-US" i="1" dirty="0" smtClean="0">
                <a:solidFill>
                  <a:srgbClr val="0000FF"/>
                </a:solidFill>
              </a:rPr>
              <a:t> pages, i.e. 2</a:t>
            </a:r>
            <a:r>
              <a:rPr lang="en-US" i="1" baseline="30000" dirty="0" smtClean="0">
                <a:solidFill>
                  <a:srgbClr val="0000FF"/>
                </a:solidFill>
              </a:rPr>
              <a:t>20</a:t>
            </a:r>
            <a:r>
              <a:rPr lang="en-US" i="1" dirty="0" smtClean="0">
                <a:solidFill>
                  <a:srgbClr val="0000FF"/>
                </a:solidFill>
              </a:rPr>
              <a:t>  entries.</a:t>
            </a:r>
          </a:p>
          <a:p>
            <a:pPr marL="0" indent="0">
              <a:buNone/>
            </a:pPr>
            <a:r>
              <a:rPr lang="en-US" i="1" dirty="0" smtClean="0">
                <a:solidFill>
                  <a:srgbClr val="0000FF"/>
                </a:solidFill>
              </a:rPr>
              <a:t>(2) 20-level page table: 1-bit per level, 2 entries per page-table. So, Totally, (1+2+4+….+2</a:t>
            </a:r>
            <a:r>
              <a:rPr lang="en-US" i="1" baseline="30000" dirty="0" smtClean="0">
                <a:solidFill>
                  <a:srgbClr val="0000FF"/>
                </a:solidFill>
              </a:rPr>
              <a:t>19</a:t>
            </a:r>
            <a:r>
              <a:rPr lang="en-US" i="1" dirty="0" smtClean="0">
                <a:solidFill>
                  <a:srgbClr val="0000FF"/>
                </a:solidFill>
              </a:rPr>
              <a:t>) page tables. And totally, 2 * (1+2+4+….+2</a:t>
            </a:r>
            <a:r>
              <a:rPr lang="en-US" i="1" baseline="30000" dirty="0" smtClean="0">
                <a:solidFill>
                  <a:srgbClr val="0000FF"/>
                </a:solidFill>
              </a:rPr>
              <a:t>19</a:t>
            </a:r>
            <a:r>
              <a:rPr lang="en-US" i="1" dirty="0" smtClean="0">
                <a:solidFill>
                  <a:srgbClr val="0000FF"/>
                </a:solidFill>
              </a:rPr>
              <a:t>) entries i.e. 2*(2</a:t>
            </a:r>
            <a:r>
              <a:rPr lang="en-US" i="1" baseline="30000" dirty="0" smtClean="0">
                <a:solidFill>
                  <a:srgbClr val="0000FF"/>
                </a:solidFill>
              </a:rPr>
              <a:t>20</a:t>
            </a:r>
            <a:r>
              <a:rPr lang="en-US" i="1" dirty="0" smtClean="0">
                <a:solidFill>
                  <a:srgbClr val="0000FF"/>
                </a:solidFill>
              </a:rPr>
              <a:t> – 1).</a:t>
            </a:r>
          </a:p>
          <a:p>
            <a:pPr marL="0" indent="0">
              <a:buNone/>
            </a:pPr>
            <a:endParaRPr lang="en-US" i="1" dirty="0">
              <a:solidFill>
                <a:srgbClr val="0000FF"/>
              </a:solidFill>
            </a:endParaRPr>
          </a:p>
        </p:txBody>
      </p:sp>
    </p:spTree>
    <p:extLst>
      <p:ext uri="{BB962C8B-B14F-4D97-AF65-F5344CB8AC3E}">
        <p14:creationId xmlns:p14="http://schemas.microsoft.com/office/powerpoint/2010/main" val="1266701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2b</a:t>
            </a:r>
            <a:endParaRPr lang="en-US" dirty="0"/>
          </a:p>
        </p:txBody>
      </p:sp>
      <p:sp>
        <p:nvSpPr>
          <p:cNvPr id="3" name="Content Placeholder 2"/>
          <p:cNvSpPr>
            <a:spLocks noGrp="1"/>
          </p:cNvSpPr>
          <p:nvPr>
            <p:ph idx="1"/>
          </p:nvPr>
        </p:nvSpPr>
        <p:spPr>
          <a:xfrm>
            <a:off x="457200" y="1600200"/>
            <a:ext cx="8229600" cy="4943569"/>
          </a:xfrm>
        </p:spPr>
        <p:txBody>
          <a:bodyPr>
            <a:normAutofit fontScale="92500" lnSpcReduction="20000"/>
          </a:bodyPr>
          <a:lstStyle/>
          <a:p>
            <a:pPr marL="0" indent="0">
              <a:buNone/>
            </a:pPr>
            <a:r>
              <a:rPr lang="en-US" dirty="0" smtClean="0"/>
              <a:t>We just proved that in a full page table, increasing the number of levels of indirection increases the page table size. Show that this is not necessarily true for a sparse page table (i.e. one in which not all entries are in use).</a:t>
            </a:r>
          </a:p>
          <a:p>
            <a:pPr marL="0" indent="0">
              <a:buNone/>
            </a:pPr>
            <a:endParaRPr lang="en-US" dirty="0" smtClean="0"/>
          </a:p>
          <a:p>
            <a:pPr marL="0" indent="0">
              <a:buNone/>
            </a:pPr>
            <a:r>
              <a:rPr lang="en-US" i="1" dirty="0" smtClean="0">
                <a:solidFill>
                  <a:srgbClr val="0000FF"/>
                </a:solidFill>
              </a:rPr>
              <a:t>[</a:t>
            </a:r>
            <a:r>
              <a:rPr lang="en-US" i="1" dirty="0" err="1" smtClean="0">
                <a:solidFill>
                  <a:srgbClr val="0000FF"/>
                </a:solidFill>
              </a:rPr>
              <a:t>Ans</a:t>
            </a:r>
            <a:r>
              <a:rPr lang="en-US" i="1" dirty="0" smtClean="0">
                <a:solidFill>
                  <a:srgbClr val="0000FF"/>
                </a:solidFill>
              </a:rPr>
              <a:t>] </a:t>
            </a:r>
            <a:r>
              <a:rPr lang="en-US" i="1" dirty="0">
                <a:solidFill>
                  <a:srgbClr val="0000FF"/>
                </a:solidFill>
              </a:rPr>
              <a:t>Consider a process currently using only one page at the top of the address range. </a:t>
            </a:r>
            <a:endParaRPr lang="en-US" i="1" dirty="0" smtClean="0">
              <a:solidFill>
                <a:srgbClr val="0000FF"/>
              </a:solidFill>
            </a:endParaRPr>
          </a:p>
          <a:p>
            <a:pPr marL="514350" indent="-514350">
              <a:buAutoNum type="arabicParenBoth"/>
            </a:pPr>
            <a:r>
              <a:rPr lang="en-US" i="1" dirty="0" smtClean="0">
                <a:solidFill>
                  <a:srgbClr val="0000FF"/>
                </a:solidFill>
              </a:rPr>
              <a:t>For a single level page table: Still need 2</a:t>
            </a:r>
            <a:r>
              <a:rPr lang="en-US" i="1" baseline="30000" dirty="0" smtClean="0">
                <a:solidFill>
                  <a:srgbClr val="0000FF"/>
                </a:solidFill>
              </a:rPr>
              <a:t>20 </a:t>
            </a:r>
            <a:r>
              <a:rPr lang="en-US" i="1" dirty="0" smtClean="0">
                <a:solidFill>
                  <a:srgbClr val="0000FF"/>
                </a:solidFill>
              </a:rPr>
              <a:t>entries.</a:t>
            </a:r>
          </a:p>
          <a:p>
            <a:pPr marL="514350" indent="-514350">
              <a:buAutoNum type="arabicParenBoth"/>
            </a:pPr>
            <a:r>
              <a:rPr lang="en-US" i="1" dirty="0" smtClean="0">
                <a:solidFill>
                  <a:srgbClr val="0000FF"/>
                </a:solidFill>
              </a:rPr>
              <a:t>The 20-level page table now has only one table per level, containing 2 entries each, i.e. totally, 20*2 = 40 entries.</a:t>
            </a:r>
            <a:endParaRPr lang="en-US" i="1" dirty="0">
              <a:solidFill>
                <a:srgbClr val="0000FF"/>
              </a:solidFill>
            </a:endParaRPr>
          </a:p>
        </p:txBody>
      </p:sp>
    </p:spTree>
    <p:extLst>
      <p:ext uri="{BB962C8B-B14F-4D97-AF65-F5344CB8AC3E}">
        <p14:creationId xmlns:p14="http://schemas.microsoft.com/office/powerpoint/2010/main" val="4292538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3a</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Caching: Assume a computer system employing a cache, where the access time to the main memory is 100 ns, and the access time to the cache is 20ns.</a:t>
            </a:r>
          </a:p>
          <a:p>
            <a:pPr marL="0" indent="0">
              <a:buNone/>
            </a:pPr>
            <a:r>
              <a:rPr lang="en-US" dirty="0"/>
              <a:t>Assume the cache hit rate is 95%. What is the average access time</a:t>
            </a:r>
            <a:r>
              <a:rPr lang="en-US" dirty="0" smtClean="0"/>
              <a:t>?</a:t>
            </a:r>
          </a:p>
          <a:p>
            <a:pPr marL="0" indent="0">
              <a:buNone/>
            </a:pPr>
            <a:r>
              <a:rPr lang="en-US" dirty="0" smtClean="0"/>
              <a:t> </a:t>
            </a:r>
          </a:p>
          <a:p>
            <a:pPr marL="0" indent="0">
              <a:buNone/>
            </a:pPr>
            <a:r>
              <a:rPr lang="en-US" i="1" dirty="0" smtClean="0">
                <a:solidFill>
                  <a:srgbClr val="0000FF"/>
                </a:solidFill>
              </a:rPr>
              <a:t>[</a:t>
            </a:r>
            <a:r>
              <a:rPr lang="en-US" i="1" dirty="0" err="1" smtClean="0">
                <a:solidFill>
                  <a:srgbClr val="0000FF"/>
                </a:solidFill>
              </a:rPr>
              <a:t>Ans</a:t>
            </a:r>
            <a:r>
              <a:rPr lang="en-US" i="1" dirty="0" smtClean="0">
                <a:solidFill>
                  <a:srgbClr val="0000FF"/>
                </a:solidFill>
              </a:rPr>
              <a:t>] </a:t>
            </a:r>
          </a:p>
          <a:p>
            <a:pPr marL="0" indent="0">
              <a:buNone/>
            </a:pPr>
            <a:r>
              <a:rPr lang="en-US" i="1" dirty="0" smtClean="0">
                <a:solidFill>
                  <a:srgbClr val="0000FF"/>
                </a:solidFill>
              </a:rPr>
              <a:t>Average </a:t>
            </a:r>
            <a:r>
              <a:rPr lang="en-US" i="1" dirty="0">
                <a:solidFill>
                  <a:srgbClr val="0000FF"/>
                </a:solidFill>
              </a:rPr>
              <a:t>Access Time = Hit*</a:t>
            </a:r>
            <a:r>
              <a:rPr lang="en-US" i="1" dirty="0" err="1">
                <a:solidFill>
                  <a:srgbClr val="0000FF"/>
                </a:solidFill>
              </a:rPr>
              <a:t>cache_access_time</a:t>
            </a:r>
            <a:r>
              <a:rPr lang="en-US" i="1" dirty="0">
                <a:solidFill>
                  <a:srgbClr val="0000FF"/>
                </a:solidFill>
              </a:rPr>
              <a:t> + (1-Hit)*</a:t>
            </a:r>
            <a:r>
              <a:rPr lang="en-US" i="1" dirty="0" err="1">
                <a:solidFill>
                  <a:srgbClr val="0000FF"/>
                </a:solidFill>
              </a:rPr>
              <a:t>memory_access_time</a:t>
            </a:r>
            <a:r>
              <a:rPr lang="en-US" i="1" dirty="0">
                <a:solidFill>
                  <a:srgbClr val="0000FF"/>
                </a:solidFill>
              </a:rPr>
              <a:t> = 0.95*20 ns + 0.05*100 ns = 24 ns</a:t>
            </a:r>
            <a:r>
              <a:rPr lang="en-US" i="1" dirty="0"/>
              <a:t> </a:t>
            </a:r>
            <a:endParaRPr lang="en-US" dirty="0" smtClean="0"/>
          </a:p>
          <a:p>
            <a:pPr marL="0" indent="0">
              <a:buNone/>
            </a:pPr>
            <a:endParaRPr lang="en-US" dirty="0"/>
          </a:p>
        </p:txBody>
      </p:sp>
    </p:spTree>
    <p:extLst>
      <p:ext uri="{BB962C8B-B14F-4D97-AF65-F5344CB8AC3E}">
        <p14:creationId xmlns:p14="http://schemas.microsoft.com/office/powerpoint/2010/main" val="3640190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3b</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Assume </a:t>
            </a:r>
            <a:r>
              <a:rPr lang="en-US" dirty="0"/>
              <a:t>the system implements virtual memory using a two-level page table with no TLB, and assume the CPU loads a word X from main memory. Assume the cache hit rate for the page entries as well as for the data in memory is 95%. What is the average time it takes to load X</a:t>
            </a:r>
            <a:r>
              <a:rPr lang="en-US" dirty="0" smtClean="0"/>
              <a:t>?</a:t>
            </a:r>
          </a:p>
          <a:p>
            <a:pPr marL="0" indent="0">
              <a:buNone/>
            </a:pPr>
            <a:endParaRPr lang="en-US" dirty="0" smtClean="0"/>
          </a:p>
          <a:p>
            <a:pPr marL="0" indent="0">
              <a:buNone/>
            </a:pPr>
            <a:r>
              <a:rPr lang="en-US" i="1" dirty="0" smtClean="0">
                <a:solidFill>
                  <a:srgbClr val="0000FF"/>
                </a:solidFill>
              </a:rPr>
              <a:t>[</a:t>
            </a:r>
            <a:r>
              <a:rPr lang="en-US" i="1" dirty="0" err="1" smtClean="0">
                <a:solidFill>
                  <a:srgbClr val="0000FF"/>
                </a:solidFill>
              </a:rPr>
              <a:t>Ans</a:t>
            </a:r>
            <a:r>
              <a:rPr lang="en-US" i="1" dirty="0" smtClean="0">
                <a:solidFill>
                  <a:srgbClr val="0000FF"/>
                </a:solidFill>
              </a:rPr>
              <a:t>] </a:t>
            </a:r>
            <a:r>
              <a:rPr lang="en-US" i="1" dirty="0">
                <a:solidFill>
                  <a:srgbClr val="0000FF"/>
                </a:solidFill>
              </a:rPr>
              <a:t>The Average Memory Access Time for X (AMAT) requires three memory accesses, two for each page entry, and one for reading X: 3*24 = 72 ns</a:t>
            </a:r>
            <a:r>
              <a:rPr lang="en-US" i="1" dirty="0"/>
              <a:t>. </a:t>
            </a:r>
            <a:endParaRPr lang="en-US" dirty="0" smtClean="0"/>
          </a:p>
          <a:p>
            <a:pPr marL="0" indent="0">
              <a:buNone/>
            </a:pPr>
            <a:endParaRPr lang="en-US" dirty="0"/>
          </a:p>
        </p:txBody>
      </p:sp>
    </p:spTree>
    <p:extLst>
      <p:ext uri="{BB962C8B-B14F-4D97-AF65-F5344CB8AC3E}">
        <p14:creationId xmlns:p14="http://schemas.microsoft.com/office/powerpoint/2010/main" val="3154044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3c</a:t>
            </a:r>
            <a:endParaRPr lang="en-US" dirty="0"/>
          </a:p>
        </p:txBody>
      </p:sp>
      <p:sp>
        <p:nvSpPr>
          <p:cNvPr id="3" name="Content Placeholder 2"/>
          <p:cNvSpPr>
            <a:spLocks noGrp="1"/>
          </p:cNvSpPr>
          <p:nvPr>
            <p:ph idx="1"/>
          </p:nvPr>
        </p:nvSpPr>
        <p:spPr/>
        <p:txBody>
          <a:bodyPr/>
          <a:lstStyle/>
          <a:p>
            <a:pPr marL="0" indent="0">
              <a:buNone/>
            </a:pPr>
            <a:r>
              <a:rPr lang="en-US" dirty="0" smtClean="0"/>
              <a:t>Assume the same setting as in point (b), but now assume that page translation is cached in the TLB (the TLB hit rate is 98%), and the access time to the TLB is 16 ns. What is the average access time to X? </a:t>
            </a:r>
          </a:p>
          <a:p>
            <a:pPr marL="0" indent="0">
              <a:buNone/>
            </a:pPr>
            <a:r>
              <a:rPr lang="en-US" i="1" dirty="0" smtClean="0">
                <a:solidFill>
                  <a:srgbClr val="0000FF"/>
                </a:solidFill>
              </a:rPr>
              <a:t>[</a:t>
            </a:r>
            <a:r>
              <a:rPr lang="en-US" i="1" dirty="0" err="1" smtClean="0">
                <a:solidFill>
                  <a:srgbClr val="0000FF"/>
                </a:solidFill>
              </a:rPr>
              <a:t>Ans</a:t>
            </a:r>
            <a:r>
              <a:rPr lang="en-US" i="1" dirty="0" smtClean="0">
                <a:solidFill>
                  <a:srgbClr val="0000FF"/>
                </a:solidFill>
              </a:rPr>
              <a:t>] AAT_X is </a:t>
            </a:r>
            <a:r>
              <a:rPr lang="en-US" i="1" dirty="0" err="1" smtClean="0">
                <a:solidFill>
                  <a:srgbClr val="0000FF"/>
                </a:solidFill>
              </a:rPr>
              <a:t>TLB_hit</a:t>
            </a:r>
            <a:r>
              <a:rPr lang="en-US" i="1" dirty="0" smtClean="0">
                <a:solidFill>
                  <a:srgbClr val="0000FF"/>
                </a:solidFill>
              </a:rPr>
              <a:t> *(</a:t>
            </a:r>
            <a:r>
              <a:rPr lang="en-US" i="1" dirty="0" err="1" smtClean="0">
                <a:solidFill>
                  <a:srgbClr val="0000FF"/>
                </a:solidFill>
              </a:rPr>
              <a:t>TLB_access_time</a:t>
            </a:r>
            <a:r>
              <a:rPr lang="en-US" i="1" dirty="0" smtClean="0">
                <a:solidFill>
                  <a:srgbClr val="0000FF"/>
                </a:solidFill>
              </a:rPr>
              <a:t> + AAT) + (1-TLB_hit) * (3 * AAT) </a:t>
            </a:r>
            <a:endParaRPr lang="en-US" i="1" dirty="0">
              <a:solidFill>
                <a:srgbClr val="0000FF"/>
              </a:solidFill>
            </a:endParaRPr>
          </a:p>
        </p:txBody>
      </p:sp>
    </p:spTree>
    <p:extLst>
      <p:ext uri="{BB962C8B-B14F-4D97-AF65-F5344CB8AC3E}">
        <p14:creationId xmlns:p14="http://schemas.microsoft.com/office/powerpoint/2010/main" val="930276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066800" y="3810000"/>
            <a:ext cx="7162800" cy="1219200"/>
          </a:xfrm>
        </p:spPr>
        <p:txBody>
          <a:bodyPr/>
          <a:lstStyle/>
          <a:p>
            <a:r>
              <a:rPr lang="en-US" sz="3600">
                <a:latin typeface="Helvetica" charset="0"/>
                <a:ea typeface="ＭＳ Ｐゴシック" charset="0"/>
                <a:cs typeface="ＭＳ Ｐゴシック" charset="0"/>
              </a:rPr>
              <a:t>Demand Paging</a:t>
            </a:r>
          </a:p>
        </p:txBody>
      </p:sp>
    </p:spTree>
    <p:extLst>
      <p:ext uri="{BB962C8B-B14F-4D97-AF65-F5344CB8AC3E}">
        <p14:creationId xmlns:p14="http://schemas.microsoft.com/office/powerpoint/2010/main" val="3107231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altLang="ko-KR">
                <a:latin typeface="Helvetica" charset="0"/>
                <a:ea typeface="굴림" charset="0"/>
                <a:cs typeface="굴림" charset="0"/>
              </a:rPr>
              <a:t>Demand Paging</a:t>
            </a:r>
          </a:p>
        </p:txBody>
      </p:sp>
      <p:sp>
        <p:nvSpPr>
          <p:cNvPr id="763907" name="Rectangle 3"/>
          <p:cNvSpPr>
            <a:spLocks noGrp="1" noChangeArrowheads="1"/>
          </p:cNvSpPr>
          <p:nvPr>
            <p:ph type="body" idx="1"/>
          </p:nvPr>
        </p:nvSpPr>
        <p:spPr>
          <a:xfrm>
            <a:off x="304800" y="762000"/>
            <a:ext cx="8610600" cy="5638800"/>
          </a:xfrm>
        </p:spPr>
        <p:txBody>
          <a:bodyPr/>
          <a:lstStyle/>
          <a:p>
            <a:pPr>
              <a:lnSpc>
                <a:spcPct val="80000"/>
              </a:lnSpc>
              <a:spcBef>
                <a:spcPct val="25000"/>
              </a:spcBef>
            </a:pPr>
            <a:r>
              <a:rPr lang="en-US" altLang="ko-KR">
                <a:latin typeface="Helvetica" charset="0"/>
                <a:ea typeface="굴림" charset="0"/>
                <a:cs typeface="굴림" charset="0"/>
              </a:rPr>
              <a:t>Modern programs require a lot of physical memory</a:t>
            </a:r>
          </a:p>
          <a:p>
            <a:pPr lvl="1">
              <a:lnSpc>
                <a:spcPct val="80000"/>
              </a:lnSpc>
              <a:spcBef>
                <a:spcPct val="25000"/>
              </a:spcBef>
            </a:pPr>
            <a:r>
              <a:rPr lang="en-US" altLang="ko-KR">
                <a:latin typeface="Helvetica" charset="0"/>
                <a:ea typeface="굴림" charset="0"/>
                <a:cs typeface="굴림" charset="0"/>
              </a:rPr>
              <a:t>Memory per system growing faster than 25%-30%/year</a:t>
            </a:r>
          </a:p>
          <a:p>
            <a:pPr>
              <a:lnSpc>
                <a:spcPct val="80000"/>
              </a:lnSpc>
              <a:spcBef>
                <a:spcPct val="25000"/>
              </a:spcBef>
            </a:pPr>
            <a:r>
              <a:rPr lang="en-US" altLang="ko-KR">
                <a:latin typeface="Helvetica" charset="0"/>
                <a:ea typeface="굴림" charset="0"/>
                <a:cs typeface="굴림" charset="0"/>
              </a:rPr>
              <a:t>But they don’t use all their memory all of the time</a:t>
            </a:r>
          </a:p>
          <a:p>
            <a:pPr lvl="1">
              <a:lnSpc>
                <a:spcPct val="80000"/>
              </a:lnSpc>
              <a:spcBef>
                <a:spcPct val="25000"/>
              </a:spcBef>
            </a:pPr>
            <a:r>
              <a:rPr lang="en-US" altLang="ko-KR">
                <a:latin typeface="Helvetica" charset="0"/>
                <a:ea typeface="굴림" charset="0"/>
                <a:cs typeface="굴림" charset="0"/>
              </a:rPr>
              <a:t>90-10 rule: programs spend 90% of their time in 10% of their code</a:t>
            </a:r>
          </a:p>
          <a:p>
            <a:pPr lvl="1">
              <a:lnSpc>
                <a:spcPct val="80000"/>
              </a:lnSpc>
              <a:spcBef>
                <a:spcPct val="25000"/>
              </a:spcBef>
            </a:pPr>
            <a:r>
              <a:rPr lang="en-US" altLang="ko-KR">
                <a:latin typeface="Helvetica" charset="0"/>
                <a:ea typeface="굴림" charset="0"/>
                <a:cs typeface="굴림" charset="0"/>
              </a:rPr>
              <a:t>Wasteful to require all of user’s code to be in memory</a:t>
            </a:r>
          </a:p>
          <a:p>
            <a:pPr>
              <a:lnSpc>
                <a:spcPct val="80000"/>
              </a:lnSpc>
              <a:spcBef>
                <a:spcPct val="25000"/>
              </a:spcBef>
            </a:pPr>
            <a:r>
              <a:rPr lang="en-US" altLang="ko-KR">
                <a:latin typeface="Helvetica" charset="0"/>
                <a:ea typeface="굴림" charset="0"/>
                <a:cs typeface="굴림" charset="0"/>
              </a:rPr>
              <a:t>Solution: use main memory as cache for disk</a:t>
            </a:r>
          </a:p>
          <a:p>
            <a:pPr>
              <a:lnSpc>
                <a:spcPct val="80000"/>
              </a:lnSpc>
              <a:spcBef>
                <a:spcPct val="25000"/>
              </a:spcBef>
            </a:pPr>
            <a:endParaRPr lang="en-US" altLang="ko-KR">
              <a:latin typeface="Helvetica" charset="0"/>
              <a:ea typeface="굴림" charset="0"/>
              <a:cs typeface="굴림" charset="0"/>
            </a:endParaRPr>
          </a:p>
          <a:p>
            <a:pPr>
              <a:lnSpc>
                <a:spcPct val="80000"/>
              </a:lnSpc>
              <a:spcBef>
                <a:spcPct val="25000"/>
              </a:spcBef>
            </a:pPr>
            <a:endParaRPr lang="en-US" altLang="ko-KR">
              <a:latin typeface="Helvetica" charset="0"/>
              <a:ea typeface="굴림" charset="0"/>
              <a:cs typeface="굴림" charset="0"/>
            </a:endParaRPr>
          </a:p>
          <a:p>
            <a:pPr>
              <a:lnSpc>
                <a:spcPct val="80000"/>
              </a:lnSpc>
              <a:spcBef>
                <a:spcPct val="25000"/>
              </a:spcBef>
            </a:pPr>
            <a:endParaRPr lang="en-US" altLang="ko-KR">
              <a:latin typeface="Helvetica" charset="0"/>
              <a:ea typeface="굴림" charset="0"/>
              <a:cs typeface="굴림" charset="0"/>
            </a:endParaRPr>
          </a:p>
          <a:p>
            <a:pPr>
              <a:lnSpc>
                <a:spcPct val="80000"/>
              </a:lnSpc>
              <a:spcBef>
                <a:spcPct val="25000"/>
              </a:spcBef>
            </a:pPr>
            <a:endParaRPr lang="en-US" altLang="ko-KR">
              <a:latin typeface="Helvetica" charset="0"/>
              <a:ea typeface="굴림" charset="0"/>
              <a:cs typeface="굴림" charset="0"/>
            </a:endParaRPr>
          </a:p>
          <a:p>
            <a:pPr>
              <a:lnSpc>
                <a:spcPct val="80000"/>
              </a:lnSpc>
              <a:spcBef>
                <a:spcPct val="25000"/>
              </a:spcBef>
            </a:pPr>
            <a:endParaRPr lang="en-US" altLang="ko-KR">
              <a:latin typeface="Helvetica" charset="0"/>
              <a:ea typeface="굴림" charset="0"/>
              <a:cs typeface="굴림" charset="0"/>
            </a:endParaRPr>
          </a:p>
          <a:p>
            <a:pPr>
              <a:lnSpc>
                <a:spcPct val="80000"/>
              </a:lnSpc>
              <a:spcBef>
                <a:spcPct val="25000"/>
              </a:spcBef>
            </a:pPr>
            <a:endParaRPr lang="en-US" altLang="ko-KR">
              <a:latin typeface="Helvetica" charset="0"/>
              <a:ea typeface="굴림" charset="0"/>
              <a:cs typeface="굴림" charset="0"/>
            </a:endParaRPr>
          </a:p>
          <a:p>
            <a:pPr>
              <a:lnSpc>
                <a:spcPct val="80000"/>
              </a:lnSpc>
              <a:spcBef>
                <a:spcPct val="25000"/>
              </a:spcBef>
            </a:pPr>
            <a:endParaRPr lang="en-US" altLang="ko-KR">
              <a:latin typeface="Helvetica" charset="0"/>
              <a:ea typeface="굴림" charset="0"/>
              <a:cs typeface="굴림" charset="0"/>
            </a:endParaRPr>
          </a:p>
          <a:p>
            <a:pPr lvl="1">
              <a:lnSpc>
                <a:spcPct val="80000"/>
              </a:lnSpc>
              <a:spcBef>
                <a:spcPct val="25000"/>
              </a:spcBef>
            </a:pPr>
            <a:endParaRPr lang="ko-KR" altLang="en-US">
              <a:latin typeface="Helvetica" charset="0"/>
              <a:ea typeface="굴림" charset="0"/>
              <a:cs typeface="굴림" charset="0"/>
            </a:endParaRPr>
          </a:p>
        </p:txBody>
      </p:sp>
      <p:grpSp>
        <p:nvGrpSpPr>
          <p:cNvPr id="2" name="Group 41"/>
          <p:cNvGrpSpPr>
            <a:grpSpLocks/>
          </p:cNvGrpSpPr>
          <p:nvPr/>
        </p:nvGrpSpPr>
        <p:grpSpPr bwMode="auto">
          <a:xfrm>
            <a:off x="1600200" y="3335338"/>
            <a:ext cx="6072188" cy="2608262"/>
            <a:chOff x="960" y="2485"/>
            <a:chExt cx="3825" cy="1643"/>
          </a:xfrm>
        </p:grpSpPr>
        <p:sp>
          <p:nvSpPr>
            <p:cNvPr id="70660" name="Rectangle 5"/>
            <p:cNvSpPr>
              <a:spLocks noChangeArrowheads="1"/>
            </p:cNvSpPr>
            <p:nvPr/>
          </p:nvSpPr>
          <p:spPr bwMode="auto">
            <a:xfrm>
              <a:off x="1823" y="3448"/>
              <a:ext cx="327" cy="491"/>
            </a:xfrm>
            <a:prstGeom prst="rect">
              <a:avLst/>
            </a:prstGeom>
            <a:solidFill>
              <a:srgbClr val="FF66CC"/>
            </a:solidFill>
            <a:ln w="25400">
              <a:solidFill>
                <a:schemeClr val="tx1"/>
              </a:solidFill>
              <a:miter lim="800000"/>
              <a:headEnd/>
              <a:tailEnd/>
            </a:ln>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0661" name="Rectangle 6"/>
            <p:cNvSpPr>
              <a:spLocks noChangeArrowheads="1"/>
            </p:cNvSpPr>
            <p:nvPr/>
          </p:nvSpPr>
          <p:spPr bwMode="auto">
            <a:xfrm rot="5400000">
              <a:off x="1679" y="3503"/>
              <a:ext cx="598"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On-Chip</a:t>
              </a:r>
            </a:p>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Cache</a:t>
              </a:r>
            </a:p>
          </p:txBody>
        </p:sp>
        <p:sp>
          <p:nvSpPr>
            <p:cNvPr id="70662" name="Rectangle 9"/>
            <p:cNvSpPr>
              <a:spLocks noChangeArrowheads="1"/>
            </p:cNvSpPr>
            <p:nvPr/>
          </p:nvSpPr>
          <p:spPr bwMode="auto">
            <a:xfrm>
              <a:off x="1036" y="2948"/>
              <a:ext cx="1007" cy="36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0663" name="Rectangle 10"/>
            <p:cNvSpPr>
              <a:spLocks noChangeArrowheads="1"/>
            </p:cNvSpPr>
            <p:nvPr/>
          </p:nvSpPr>
          <p:spPr bwMode="auto">
            <a:xfrm>
              <a:off x="1376" y="3063"/>
              <a:ext cx="54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Control</a:t>
              </a:r>
            </a:p>
          </p:txBody>
        </p:sp>
        <p:sp>
          <p:nvSpPr>
            <p:cNvPr id="70664" name="Rectangle 11"/>
            <p:cNvSpPr>
              <a:spLocks noChangeArrowheads="1"/>
            </p:cNvSpPr>
            <p:nvPr/>
          </p:nvSpPr>
          <p:spPr bwMode="auto">
            <a:xfrm>
              <a:off x="1036" y="3439"/>
              <a:ext cx="705" cy="55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0665" name="Rectangle 12"/>
            <p:cNvSpPr>
              <a:spLocks noChangeArrowheads="1"/>
            </p:cNvSpPr>
            <p:nvPr/>
          </p:nvSpPr>
          <p:spPr bwMode="auto">
            <a:xfrm>
              <a:off x="1060" y="3572"/>
              <a:ext cx="62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Datapath</a:t>
              </a:r>
            </a:p>
          </p:txBody>
        </p:sp>
        <p:sp>
          <p:nvSpPr>
            <p:cNvPr id="70666" name="Rectangle 13"/>
            <p:cNvSpPr>
              <a:spLocks noChangeArrowheads="1"/>
            </p:cNvSpPr>
            <p:nvPr/>
          </p:nvSpPr>
          <p:spPr bwMode="auto">
            <a:xfrm>
              <a:off x="3566" y="2759"/>
              <a:ext cx="554" cy="1309"/>
            </a:xfrm>
            <a:prstGeom prst="rect">
              <a:avLst/>
            </a:prstGeom>
            <a:solidFill>
              <a:srgbClr val="FF66CC"/>
            </a:solidFill>
            <a:ln w="25400">
              <a:solidFill>
                <a:schemeClr val="tx1"/>
              </a:solidFill>
              <a:miter lim="800000"/>
              <a:headEnd/>
              <a:tailEnd/>
            </a:ln>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0667" name="Rectangle 14"/>
            <p:cNvSpPr>
              <a:spLocks noChangeArrowheads="1"/>
            </p:cNvSpPr>
            <p:nvPr/>
          </p:nvSpPr>
          <p:spPr bwMode="auto">
            <a:xfrm>
              <a:off x="3504" y="3274"/>
              <a:ext cx="69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Secondary</a:t>
              </a:r>
            </a:p>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Storage</a:t>
              </a:r>
            </a:p>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(Disk)</a:t>
              </a:r>
            </a:p>
          </p:txBody>
        </p:sp>
        <p:sp>
          <p:nvSpPr>
            <p:cNvPr id="70668" name="Rectangle 15"/>
            <p:cNvSpPr>
              <a:spLocks noChangeArrowheads="1"/>
            </p:cNvSpPr>
            <p:nvPr/>
          </p:nvSpPr>
          <p:spPr bwMode="auto">
            <a:xfrm>
              <a:off x="960" y="2759"/>
              <a:ext cx="1272" cy="130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0669" name="Rectangle 16"/>
            <p:cNvSpPr>
              <a:spLocks noChangeArrowheads="1"/>
            </p:cNvSpPr>
            <p:nvPr/>
          </p:nvSpPr>
          <p:spPr bwMode="auto">
            <a:xfrm>
              <a:off x="1438" y="2753"/>
              <a:ext cx="648"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Processor</a:t>
              </a:r>
            </a:p>
          </p:txBody>
        </p:sp>
        <p:sp>
          <p:nvSpPr>
            <p:cNvPr id="70670" name="Line 17"/>
            <p:cNvSpPr>
              <a:spLocks noChangeShapeType="1"/>
            </p:cNvSpPr>
            <p:nvPr/>
          </p:nvSpPr>
          <p:spPr bwMode="auto">
            <a:xfrm flipV="1">
              <a:off x="1697" y="2485"/>
              <a:ext cx="2530" cy="100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0671" name="Line 18"/>
            <p:cNvSpPr>
              <a:spLocks noChangeShapeType="1"/>
            </p:cNvSpPr>
            <p:nvPr/>
          </p:nvSpPr>
          <p:spPr bwMode="auto">
            <a:xfrm>
              <a:off x="1697" y="3939"/>
              <a:ext cx="2525" cy="18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0672" name="Rectangle 19"/>
            <p:cNvSpPr>
              <a:spLocks noChangeArrowheads="1"/>
            </p:cNvSpPr>
            <p:nvPr/>
          </p:nvSpPr>
          <p:spPr bwMode="auto">
            <a:xfrm>
              <a:off x="2414" y="3203"/>
              <a:ext cx="441" cy="786"/>
            </a:xfrm>
            <a:prstGeom prst="rect">
              <a:avLst/>
            </a:prstGeom>
            <a:solidFill>
              <a:srgbClr val="FF66CC"/>
            </a:solidFill>
            <a:ln w="25400">
              <a:solidFill>
                <a:schemeClr val="tx1"/>
              </a:solidFill>
              <a:miter lim="800000"/>
              <a:headEnd/>
              <a:tailEnd/>
            </a:ln>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0673" name="Rectangle 20"/>
            <p:cNvSpPr>
              <a:spLocks noChangeArrowheads="1"/>
            </p:cNvSpPr>
            <p:nvPr/>
          </p:nvSpPr>
          <p:spPr bwMode="auto">
            <a:xfrm>
              <a:off x="2924" y="3014"/>
              <a:ext cx="516" cy="1000"/>
            </a:xfrm>
            <a:prstGeom prst="rect">
              <a:avLst/>
            </a:prstGeom>
            <a:solidFill>
              <a:srgbClr val="FF66CC"/>
            </a:solidFill>
            <a:ln w="25400">
              <a:solidFill>
                <a:schemeClr val="tx1"/>
              </a:solidFill>
              <a:miter lim="800000"/>
              <a:headEnd/>
              <a:tailEnd/>
            </a:ln>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0674" name="Rectangle 21"/>
            <p:cNvSpPr>
              <a:spLocks noChangeArrowheads="1"/>
            </p:cNvSpPr>
            <p:nvPr/>
          </p:nvSpPr>
          <p:spPr bwMode="auto">
            <a:xfrm>
              <a:off x="2891" y="3264"/>
              <a:ext cx="59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Main</a:t>
              </a:r>
            </a:p>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Memory</a:t>
              </a:r>
            </a:p>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(DRAM)</a:t>
              </a:r>
            </a:p>
          </p:txBody>
        </p:sp>
        <p:sp>
          <p:nvSpPr>
            <p:cNvPr id="70675" name="Rectangle 22"/>
            <p:cNvSpPr>
              <a:spLocks noChangeArrowheads="1"/>
            </p:cNvSpPr>
            <p:nvPr/>
          </p:nvSpPr>
          <p:spPr bwMode="auto">
            <a:xfrm>
              <a:off x="2353" y="3264"/>
              <a:ext cx="576"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Second</a:t>
              </a:r>
            </a:p>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Level</a:t>
              </a:r>
            </a:p>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Cache</a:t>
              </a:r>
            </a:p>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(SRAM)</a:t>
              </a:r>
            </a:p>
          </p:txBody>
        </p:sp>
        <p:grpSp>
          <p:nvGrpSpPr>
            <p:cNvPr id="70676" name="Group 33"/>
            <p:cNvGrpSpPr>
              <a:grpSpLocks/>
            </p:cNvGrpSpPr>
            <p:nvPr/>
          </p:nvGrpSpPr>
          <p:grpSpPr bwMode="auto">
            <a:xfrm>
              <a:off x="4208" y="2494"/>
              <a:ext cx="577" cy="1615"/>
              <a:chOff x="4560" y="1321"/>
              <a:chExt cx="733" cy="2000"/>
            </a:xfrm>
          </p:grpSpPr>
          <p:sp>
            <p:nvSpPr>
              <p:cNvPr id="70678" name="Rectangle 34"/>
              <p:cNvSpPr>
                <a:spLocks noChangeArrowheads="1"/>
              </p:cNvSpPr>
              <p:nvPr/>
            </p:nvSpPr>
            <p:spPr bwMode="auto">
              <a:xfrm>
                <a:off x="4584" y="1321"/>
                <a:ext cx="704" cy="2000"/>
              </a:xfrm>
              <a:prstGeom prst="rect">
                <a:avLst/>
              </a:prstGeom>
              <a:solidFill>
                <a:srgbClr val="FF66CC"/>
              </a:solidFill>
              <a:ln w="25400">
                <a:solidFill>
                  <a:schemeClr val="tx1"/>
                </a:solidFill>
                <a:miter lim="800000"/>
                <a:headEnd/>
                <a:tailEnd/>
              </a:ln>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0679" name="Rectangle 35"/>
              <p:cNvSpPr>
                <a:spLocks noChangeArrowheads="1"/>
              </p:cNvSpPr>
              <p:nvPr/>
            </p:nvSpPr>
            <p:spPr bwMode="auto">
              <a:xfrm>
                <a:off x="4560" y="2097"/>
                <a:ext cx="733"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Tertiary</a:t>
                </a:r>
              </a:p>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Storage</a:t>
                </a:r>
              </a:p>
              <a:p>
                <a:pPr defTabSz="914400" fontAlgn="base">
                  <a:spcBef>
                    <a:spcPct val="0"/>
                  </a:spcBef>
                  <a:spcAft>
                    <a:spcPct val="0"/>
                  </a:spcAft>
                </a:pPr>
                <a:r>
                  <a:rPr lang="en-US" altLang="ko-KR" sz="1600" b="1" smtClean="0">
                    <a:solidFill>
                      <a:srgbClr val="000000"/>
                    </a:solidFill>
                    <a:latin typeface="Times New Roman" charset="0"/>
                    <a:ea typeface="굴림" charset="0"/>
                    <a:cs typeface="굴림" charset="0"/>
                  </a:rPr>
                  <a:t>(Tape)</a:t>
                </a:r>
              </a:p>
            </p:txBody>
          </p:sp>
        </p:grpSp>
        <p:sp>
          <p:nvSpPr>
            <p:cNvPr id="70677" name="AutoShape 40"/>
            <p:cNvSpPr>
              <a:spLocks noChangeArrowheads="1"/>
            </p:cNvSpPr>
            <p:nvPr/>
          </p:nvSpPr>
          <p:spPr bwMode="auto">
            <a:xfrm>
              <a:off x="3168" y="2976"/>
              <a:ext cx="912" cy="384"/>
            </a:xfrm>
            <a:prstGeom prst="leftArrow">
              <a:avLst>
                <a:gd name="adj1" fmla="val 50000"/>
                <a:gd name="adj2" fmla="val 57143"/>
              </a:avLst>
            </a:prstGeom>
            <a:solidFill>
              <a:srgbClr val="00FFFF"/>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altLang="ko-KR" sz="2000" b="1" smtClean="0">
                  <a:solidFill>
                    <a:srgbClr val="000000"/>
                  </a:solidFill>
                  <a:latin typeface="Helvetica" charset="0"/>
                  <a:ea typeface="ＭＳ Ｐゴシック" charset="0"/>
                  <a:cs typeface="Helvetica" charset="0"/>
                </a:rPr>
                <a:t>Caching</a:t>
              </a:r>
            </a:p>
          </p:txBody>
        </p:sp>
      </p:grpSp>
    </p:spTree>
    <p:extLst>
      <p:ext uri="{BB962C8B-B14F-4D97-AF65-F5344CB8AC3E}">
        <p14:creationId xmlns:p14="http://schemas.microsoft.com/office/powerpoint/2010/main" val="16335612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63907">
                                            <p:txEl>
                                              <p:pRg st="0" end="0"/>
                                            </p:txEl>
                                          </p:spTgt>
                                        </p:tgtEl>
                                        <p:attrNameLst>
                                          <p:attrName>style.visibility</p:attrName>
                                        </p:attrNameLst>
                                      </p:cBhvr>
                                      <p:to>
                                        <p:strVal val="visible"/>
                                      </p:to>
                                    </p:set>
                                    <p:anim calcmode="lin" valueType="num">
                                      <p:cBhvr additive="base">
                                        <p:cTn id="7" dur="500" fill="hold"/>
                                        <p:tgtEl>
                                          <p:spTgt spid="7639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639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63907">
                                            <p:txEl>
                                              <p:pRg st="1" end="1"/>
                                            </p:txEl>
                                          </p:spTgt>
                                        </p:tgtEl>
                                        <p:attrNameLst>
                                          <p:attrName>style.visibility</p:attrName>
                                        </p:attrNameLst>
                                      </p:cBhvr>
                                      <p:to>
                                        <p:strVal val="visible"/>
                                      </p:to>
                                    </p:set>
                                    <p:anim calcmode="lin" valueType="num">
                                      <p:cBhvr additive="base">
                                        <p:cTn id="11" dur="500" fill="hold"/>
                                        <p:tgtEl>
                                          <p:spTgt spid="76390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63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63907">
                                            <p:txEl>
                                              <p:pRg st="2" end="2"/>
                                            </p:txEl>
                                          </p:spTgt>
                                        </p:tgtEl>
                                        <p:attrNameLst>
                                          <p:attrName>style.visibility</p:attrName>
                                        </p:attrNameLst>
                                      </p:cBhvr>
                                      <p:to>
                                        <p:strVal val="visible"/>
                                      </p:to>
                                    </p:set>
                                    <p:anim calcmode="lin" valueType="num">
                                      <p:cBhvr additive="base">
                                        <p:cTn id="17" dur="500" fill="hold"/>
                                        <p:tgtEl>
                                          <p:spTgt spid="76390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6390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63907">
                                            <p:txEl>
                                              <p:pRg st="3" end="3"/>
                                            </p:txEl>
                                          </p:spTgt>
                                        </p:tgtEl>
                                        <p:attrNameLst>
                                          <p:attrName>style.visibility</p:attrName>
                                        </p:attrNameLst>
                                      </p:cBhvr>
                                      <p:to>
                                        <p:strVal val="visible"/>
                                      </p:to>
                                    </p:set>
                                    <p:anim calcmode="lin" valueType="num">
                                      <p:cBhvr additive="base">
                                        <p:cTn id="21" dur="500" fill="hold"/>
                                        <p:tgtEl>
                                          <p:spTgt spid="763907">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6390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763907">
                                            <p:txEl>
                                              <p:pRg st="4" end="4"/>
                                            </p:txEl>
                                          </p:spTgt>
                                        </p:tgtEl>
                                        <p:attrNameLst>
                                          <p:attrName>style.visibility</p:attrName>
                                        </p:attrNameLst>
                                      </p:cBhvr>
                                      <p:to>
                                        <p:strVal val="visible"/>
                                      </p:to>
                                    </p:set>
                                    <p:anim calcmode="lin" valueType="num">
                                      <p:cBhvr additive="base">
                                        <p:cTn id="25" dur="500" fill="hold"/>
                                        <p:tgtEl>
                                          <p:spTgt spid="76390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639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63907">
                                            <p:txEl>
                                              <p:pRg st="5" end="5"/>
                                            </p:txEl>
                                          </p:spTgt>
                                        </p:tgtEl>
                                        <p:attrNameLst>
                                          <p:attrName>style.visibility</p:attrName>
                                        </p:attrNameLst>
                                      </p:cBhvr>
                                      <p:to>
                                        <p:strVal val="visible"/>
                                      </p:to>
                                    </p:set>
                                    <p:anim calcmode="lin" valueType="num">
                                      <p:cBhvr additive="base">
                                        <p:cTn id="31" dur="500" fill="hold"/>
                                        <p:tgtEl>
                                          <p:spTgt spid="76390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63907">
                                            <p:txEl>
                                              <p:pRg st="5" end="5"/>
                                            </p:txEl>
                                          </p:spTgt>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907"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381000" y="2590800"/>
            <a:ext cx="8382000" cy="2565400"/>
            <a:chOff x="240" y="1632"/>
            <a:chExt cx="5280" cy="1616"/>
          </a:xfrm>
        </p:grpSpPr>
        <p:sp>
          <p:nvSpPr>
            <p:cNvPr id="72708" name="AutoShape 4"/>
            <p:cNvSpPr>
              <a:spLocks noChangeArrowheads="1"/>
            </p:cNvSpPr>
            <p:nvPr/>
          </p:nvSpPr>
          <p:spPr bwMode="auto">
            <a:xfrm>
              <a:off x="240" y="1872"/>
              <a:ext cx="5280" cy="1376"/>
            </a:xfrm>
            <a:prstGeom prst="roundRect">
              <a:avLst>
                <a:gd name="adj" fmla="val 16667"/>
              </a:avLst>
            </a:prstGeom>
            <a:solidFill>
              <a:srgbClr val="FF66CC">
                <a:alpha val="32156"/>
              </a:srgbClr>
            </a:solidFill>
            <a:ln w="57150">
              <a:solidFill>
                <a:srgbClr val="FF66CC"/>
              </a:solidFill>
              <a:round/>
              <a:headEnd/>
              <a:tailEnd/>
            </a:ln>
          </p:spPr>
          <p:txBody>
            <a:bodyPr wrap="none" lIns="90478" tIns="44445" rIns="90478" bIns="44445" anchor="ctr"/>
            <a:lstStyle/>
            <a:p>
              <a:pPr defTabSz="914400" fontAlgn="base">
                <a:spcBef>
                  <a:spcPct val="0"/>
                </a:spcBef>
                <a:spcAft>
                  <a:spcPct val="0"/>
                </a:spcAft>
              </a:pPr>
              <a:endParaRPr lang="ko-KR" altLang="en-US" sz="2400" b="1" smtClean="0">
                <a:solidFill>
                  <a:srgbClr val="000000"/>
                </a:solidFill>
                <a:latin typeface="Comic Sans MS" charset="0"/>
                <a:ea typeface="굴림" charset="0"/>
                <a:cs typeface="굴림" charset="0"/>
              </a:endParaRPr>
            </a:p>
          </p:txBody>
        </p:sp>
        <p:sp>
          <p:nvSpPr>
            <p:cNvPr id="72709" name="WordArt 5"/>
            <p:cNvSpPr>
              <a:spLocks noChangeArrowheads="1" noChangeShapeType="1" noTextEdit="1"/>
            </p:cNvSpPr>
            <p:nvPr/>
          </p:nvSpPr>
          <p:spPr bwMode="auto">
            <a:xfrm>
              <a:off x="4416" y="1632"/>
              <a:ext cx="978" cy="551"/>
            </a:xfrm>
            <a:prstGeom prst="rect">
              <a:avLst/>
            </a:prstGeom>
          </p:spPr>
          <p:txBody>
            <a:bodyPr wrap="none" fromWordArt="1">
              <a:prstTxWarp prst="textCascadeUp">
                <a:avLst>
                  <a:gd name="adj" fmla="val 44444"/>
                </a:avLst>
              </a:prstTxWarp>
              <a:scene3d>
                <a:camera prst="legacyPerspectiveFront">
                  <a:rot lat="20519974" lon="1080000" rev="0"/>
                </a:camera>
                <a:lightRig rig="legacyHarsh2" dir="b"/>
              </a:scene3d>
              <a:sp3d extrusionH="430200" prstMaterial="legacyMatte">
                <a:extrusionClr>
                  <a:srgbClr val="FF6600"/>
                </a:extrusionClr>
              </a:sp3d>
            </a:bodyPr>
            <a:lstStyle/>
            <a:p>
              <a:pPr defTabSz="914400" fontAlgn="base">
                <a:spcBef>
                  <a:spcPct val="0"/>
                </a:spcBef>
                <a:spcAft>
                  <a:spcPct val="0"/>
                </a:spcAft>
              </a:pPr>
              <a:r>
                <a:rPr lang="en-US" sz="3600" b="1" kern="10" smtClean="0">
                  <a:ln w="9525">
                    <a:round/>
                    <a:headEnd/>
                    <a:tailEnd/>
                  </a:ln>
                  <a:gradFill rotWithShape="1">
                    <a:gsLst>
                      <a:gs pos="0">
                        <a:srgbClr val="FFE701"/>
                      </a:gs>
                      <a:gs pos="100000">
                        <a:srgbClr val="FE3E02"/>
                      </a:gs>
                    </a:gsLst>
                    <a:lin ang="5400000" scaled="1"/>
                  </a:gradFill>
                  <a:latin typeface="Impact"/>
                  <a:ea typeface="Impact"/>
                  <a:cs typeface="Impact"/>
                </a:rPr>
                <a:t>Cache</a:t>
              </a:r>
            </a:p>
          </p:txBody>
        </p:sp>
      </p:grpSp>
      <p:sp>
        <p:nvSpPr>
          <p:cNvPr id="766979" name="Rectangle 3"/>
          <p:cNvSpPr>
            <a:spLocks noGrp="1" noChangeArrowheads="1"/>
          </p:cNvSpPr>
          <p:nvPr>
            <p:ph type="body" idx="1"/>
          </p:nvPr>
        </p:nvSpPr>
        <p:spPr>
          <a:xfrm>
            <a:off x="152400" y="685800"/>
            <a:ext cx="8839200" cy="6096000"/>
          </a:xfrm>
        </p:spPr>
        <p:txBody>
          <a:bodyPr/>
          <a:lstStyle/>
          <a:p>
            <a:pPr>
              <a:lnSpc>
                <a:spcPct val="80000"/>
              </a:lnSpc>
              <a:spcBef>
                <a:spcPct val="20000"/>
              </a:spcBef>
            </a:pPr>
            <a:r>
              <a:rPr lang="en-US" altLang="ko-KR">
                <a:latin typeface="Helvetica" charset="0"/>
                <a:ea typeface="굴림" charset="0"/>
                <a:cs typeface="굴림" charset="0"/>
              </a:rPr>
              <a:t>PTE helps us implement demand paging</a:t>
            </a:r>
          </a:p>
          <a:p>
            <a:pPr lvl="1">
              <a:lnSpc>
                <a:spcPct val="80000"/>
              </a:lnSpc>
              <a:spcBef>
                <a:spcPct val="20000"/>
              </a:spcBef>
            </a:pPr>
            <a:r>
              <a:rPr lang="en-US" altLang="ko-KR">
                <a:latin typeface="Helvetica" charset="0"/>
                <a:ea typeface="굴림" charset="0"/>
                <a:cs typeface="굴림" charset="0"/>
              </a:rPr>
              <a:t>Valid </a:t>
            </a:r>
            <a:r>
              <a:rPr lang="en-US" altLang="ko-KR">
                <a:latin typeface="Helvetica" charset="0"/>
                <a:ea typeface="굴림" charset="0"/>
                <a:cs typeface="굴림" charset="0"/>
                <a:sym typeface="Symbol" charset="0"/>
              </a:rPr>
              <a:t> Page in memory, PTE points at physical page</a:t>
            </a:r>
          </a:p>
          <a:p>
            <a:pPr lvl="1">
              <a:lnSpc>
                <a:spcPct val="80000"/>
              </a:lnSpc>
              <a:spcBef>
                <a:spcPct val="20000"/>
              </a:spcBef>
            </a:pPr>
            <a:r>
              <a:rPr lang="en-US" altLang="ko-KR">
                <a:latin typeface="Helvetica" charset="0"/>
                <a:ea typeface="굴림" charset="0"/>
                <a:cs typeface="굴림" charset="0"/>
                <a:sym typeface="Symbol" charset="0"/>
              </a:rPr>
              <a:t>Not Valid  Page not in memory; use info in PTE to find it on disk when necessary</a:t>
            </a:r>
          </a:p>
          <a:p>
            <a:pPr>
              <a:lnSpc>
                <a:spcPct val="80000"/>
              </a:lnSpc>
              <a:spcBef>
                <a:spcPct val="20000"/>
              </a:spcBef>
            </a:pPr>
            <a:r>
              <a:rPr lang="en-US" altLang="ko-KR">
                <a:latin typeface="Helvetica" charset="0"/>
                <a:ea typeface="굴림" charset="0"/>
                <a:cs typeface="굴림" charset="0"/>
                <a:sym typeface="Symbol" charset="0"/>
              </a:rPr>
              <a:t>Suppose user references page with invalid PTE?</a:t>
            </a:r>
          </a:p>
          <a:p>
            <a:pPr lvl="1">
              <a:lnSpc>
                <a:spcPct val="80000"/>
              </a:lnSpc>
              <a:spcBef>
                <a:spcPct val="20000"/>
              </a:spcBef>
            </a:pPr>
            <a:r>
              <a:rPr lang="en-US" altLang="ko-KR">
                <a:latin typeface="Helvetica" charset="0"/>
                <a:ea typeface="굴림" charset="0"/>
                <a:cs typeface="굴림" charset="0"/>
                <a:sym typeface="Symbol" charset="0"/>
              </a:rPr>
              <a:t>Memory Management Unit (MMU) traps to OS</a:t>
            </a:r>
          </a:p>
          <a:p>
            <a:pPr lvl="2">
              <a:lnSpc>
                <a:spcPct val="80000"/>
              </a:lnSpc>
              <a:spcBef>
                <a:spcPct val="20000"/>
              </a:spcBef>
            </a:pPr>
            <a:r>
              <a:rPr lang="en-US" altLang="ko-KR">
                <a:latin typeface="Helvetica" charset="0"/>
                <a:ea typeface="굴림" charset="0"/>
                <a:cs typeface="굴림" charset="0"/>
                <a:sym typeface="Symbol" charset="0"/>
              </a:rPr>
              <a:t>Resulting trap is a “Page Fault”</a:t>
            </a:r>
          </a:p>
          <a:p>
            <a:pPr lvl="1">
              <a:lnSpc>
                <a:spcPct val="80000"/>
              </a:lnSpc>
              <a:spcBef>
                <a:spcPct val="20000"/>
              </a:spcBef>
            </a:pPr>
            <a:r>
              <a:rPr lang="en-US" altLang="ko-KR">
                <a:latin typeface="Helvetica" charset="0"/>
                <a:ea typeface="굴림" charset="0"/>
                <a:cs typeface="굴림" charset="0"/>
                <a:sym typeface="Symbol" charset="0"/>
              </a:rPr>
              <a:t>What does OS do on a Page Fault?:</a:t>
            </a:r>
          </a:p>
          <a:p>
            <a:pPr lvl="2">
              <a:lnSpc>
                <a:spcPct val="80000"/>
              </a:lnSpc>
              <a:spcBef>
                <a:spcPct val="20000"/>
              </a:spcBef>
            </a:pPr>
            <a:r>
              <a:rPr lang="en-US" altLang="ko-KR">
                <a:latin typeface="Helvetica" charset="0"/>
                <a:ea typeface="굴림" charset="0"/>
                <a:cs typeface="굴림" charset="0"/>
                <a:sym typeface="Symbol" charset="0"/>
              </a:rPr>
              <a:t>Choose an old page to replace </a:t>
            </a:r>
          </a:p>
          <a:p>
            <a:pPr lvl="2">
              <a:lnSpc>
                <a:spcPct val="80000"/>
              </a:lnSpc>
              <a:spcBef>
                <a:spcPct val="20000"/>
              </a:spcBef>
            </a:pPr>
            <a:r>
              <a:rPr lang="en-US" altLang="ko-KR">
                <a:latin typeface="Helvetica" charset="0"/>
                <a:ea typeface="굴림" charset="0"/>
                <a:cs typeface="굴림" charset="0"/>
                <a:sym typeface="Symbol" charset="0"/>
              </a:rPr>
              <a:t>If old page modified (“D=1”), write contents back to disk</a:t>
            </a:r>
          </a:p>
          <a:p>
            <a:pPr lvl="2">
              <a:lnSpc>
                <a:spcPct val="80000"/>
              </a:lnSpc>
              <a:spcBef>
                <a:spcPct val="20000"/>
              </a:spcBef>
            </a:pPr>
            <a:r>
              <a:rPr lang="en-US" altLang="ko-KR">
                <a:latin typeface="Helvetica" charset="0"/>
                <a:ea typeface="굴림" charset="0"/>
                <a:cs typeface="굴림" charset="0"/>
                <a:sym typeface="Symbol" charset="0"/>
              </a:rPr>
              <a:t>Change its PTE and any cached TLB to be invalid</a:t>
            </a:r>
          </a:p>
          <a:p>
            <a:pPr lvl="2">
              <a:lnSpc>
                <a:spcPct val="80000"/>
              </a:lnSpc>
              <a:spcBef>
                <a:spcPct val="20000"/>
              </a:spcBef>
            </a:pPr>
            <a:r>
              <a:rPr lang="en-US" altLang="ko-KR">
                <a:latin typeface="Helvetica" charset="0"/>
                <a:ea typeface="굴림" charset="0"/>
                <a:cs typeface="굴림" charset="0"/>
                <a:sym typeface="Symbol" charset="0"/>
              </a:rPr>
              <a:t>Load new page into memory from disk</a:t>
            </a:r>
          </a:p>
          <a:p>
            <a:pPr lvl="2">
              <a:lnSpc>
                <a:spcPct val="80000"/>
              </a:lnSpc>
              <a:spcBef>
                <a:spcPct val="20000"/>
              </a:spcBef>
            </a:pPr>
            <a:r>
              <a:rPr lang="en-US" altLang="ko-KR">
                <a:latin typeface="Helvetica" charset="0"/>
                <a:ea typeface="굴림" charset="0"/>
                <a:cs typeface="굴림" charset="0"/>
                <a:sym typeface="Symbol" charset="0"/>
              </a:rPr>
              <a:t>Update page table entry, invalidate TLB for new entry</a:t>
            </a:r>
          </a:p>
          <a:p>
            <a:pPr lvl="2">
              <a:lnSpc>
                <a:spcPct val="80000"/>
              </a:lnSpc>
              <a:spcBef>
                <a:spcPct val="20000"/>
              </a:spcBef>
            </a:pPr>
            <a:r>
              <a:rPr lang="en-US" altLang="ko-KR">
                <a:latin typeface="Helvetica" charset="0"/>
                <a:ea typeface="굴림" charset="0"/>
                <a:cs typeface="굴림" charset="0"/>
                <a:sym typeface="Symbol" charset="0"/>
              </a:rPr>
              <a:t>Continue thread from original faulting location</a:t>
            </a:r>
          </a:p>
          <a:p>
            <a:pPr lvl="1">
              <a:lnSpc>
                <a:spcPct val="80000"/>
              </a:lnSpc>
              <a:spcBef>
                <a:spcPct val="20000"/>
              </a:spcBef>
            </a:pPr>
            <a:r>
              <a:rPr lang="en-US" altLang="ko-KR">
                <a:latin typeface="Helvetica" charset="0"/>
                <a:ea typeface="굴림" charset="0"/>
                <a:cs typeface="굴림" charset="0"/>
                <a:sym typeface="Symbol" charset="0"/>
              </a:rPr>
              <a:t>TLB for new page will be loaded when thread continued!</a:t>
            </a:r>
          </a:p>
          <a:p>
            <a:pPr lvl="1">
              <a:lnSpc>
                <a:spcPct val="80000"/>
              </a:lnSpc>
              <a:spcBef>
                <a:spcPct val="20000"/>
              </a:spcBef>
            </a:pPr>
            <a:r>
              <a:rPr lang="en-US" altLang="ko-KR">
                <a:latin typeface="Helvetica" charset="0"/>
                <a:ea typeface="굴림" charset="0"/>
                <a:cs typeface="굴림" charset="0"/>
                <a:sym typeface="Symbol" charset="0"/>
              </a:rPr>
              <a:t>While pulling pages off disk for one process, OS runs another process from ready queue</a:t>
            </a:r>
          </a:p>
          <a:p>
            <a:pPr lvl="2">
              <a:lnSpc>
                <a:spcPct val="80000"/>
              </a:lnSpc>
              <a:spcBef>
                <a:spcPct val="20000"/>
              </a:spcBef>
            </a:pPr>
            <a:r>
              <a:rPr lang="en-US" altLang="ko-KR">
                <a:latin typeface="Helvetica" charset="0"/>
                <a:ea typeface="굴림" charset="0"/>
                <a:cs typeface="굴림" charset="0"/>
                <a:sym typeface="Symbol" charset="0"/>
              </a:rPr>
              <a:t>Suspended process sits on wait queue</a:t>
            </a:r>
          </a:p>
        </p:txBody>
      </p:sp>
      <p:sp>
        <p:nvSpPr>
          <p:cNvPr id="72707" name="Rectangle 2"/>
          <p:cNvSpPr>
            <a:spLocks noGrp="1" noChangeArrowheads="1"/>
          </p:cNvSpPr>
          <p:nvPr>
            <p:ph type="title"/>
          </p:nvPr>
        </p:nvSpPr>
        <p:spPr/>
        <p:txBody>
          <a:bodyPr/>
          <a:lstStyle/>
          <a:p>
            <a:r>
              <a:rPr lang="en-US" altLang="ko-KR">
                <a:latin typeface="Helvetica" charset="0"/>
                <a:ea typeface="굴림" charset="0"/>
                <a:cs typeface="굴림" charset="0"/>
              </a:rPr>
              <a:t>Demand Paging Mechanisms</a:t>
            </a:r>
          </a:p>
        </p:txBody>
      </p:sp>
    </p:spTree>
    <p:extLst>
      <p:ext uri="{BB962C8B-B14F-4D97-AF65-F5344CB8AC3E}">
        <p14:creationId xmlns:p14="http://schemas.microsoft.com/office/powerpoint/2010/main" val="8915349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66979">
                                            <p:txEl>
                                              <p:pRg st="0" end="0"/>
                                            </p:txEl>
                                          </p:spTgt>
                                        </p:tgtEl>
                                        <p:attrNameLst>
                                          <p:attrName>style.visibility</p:attrName>
                                        </p:attrNameLst>
                                      </p:cBhvr>
                                      <p:to>
                                        <p:strVal val="visible"/>
                                      </p:to>
                                    </p:set>
                                    <p:anim calcmode="lin" valueType="num">
                                      <p:cBhvr additive="base">
                                        <p:cTn id="7" dur="500" fill="hold"/>
                                        <p:tgtEl>
                                          <p:spTgt spid="7669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6697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66979">
                                            <p:txEl>
                                              <p:pRg st="1" end="1"/>
                                            </p:txEl>
                                          </p:spTgt>
                                        </p:tgtEl>
                                        <p:attrNameLst>
                                          <p:attrName>style.visibility</p:attrName>
                                        </p:attrNameLst>
                                      </p:cBhvr>
                                      <p:to>
                                        <p:strVal val="visible"/>
                                      </p:to>
                                    </p:set>
                                    <p:anim calcmode="lin" valueType="num">
                                      <p:cBhvr additive="base">
                                        <p:cTn id="11" dur="500" fill="hold"/>
                                        <p:tgtEl>
                                          <p:spTgt spid="766979">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6697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66979">
                                            <p:txEl>
                                              <p:pRg st="2" end="2"/>
                                            </p:txEl>
                                          </p:spTgt>
                                        </p:tgtEl>
                                        <p:attrNameLst>
                                          <p:attrName>style.visibility</p:attrName>
                                        </p:attrNameLst>
                                      </p:cBhvr>
                                      <p:to>
                                        <p:strVal val="visible"/>
                                      </p:to>
                                    </p:set>
                                    <p:anim calcmode="lin" valueType="num">
                                      <p:cBhvr additive="base">
                                        <p:cTn id="15" dur="500" fill="hold"/>
                                        <p:tgtEl>
                                          <p:spTgt spid="766979">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669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766979">
                                            <p:txEl>
                                              <p:pRg st="3" end="3"/>
                                            </p:txEl>
                                          </p:spTgt>
                                        </p:tgtEl>
                                        <p:attrNameLst>
                                          <p:attrName>style.visibility</p:attrName>
                                        </p:attrNameLst>
                                      </p:cBhvr>
                                      <p:to>
                                        <p:strVal val="visible"/>
                                      </p:to>
                                    </p:set>
                                    <p:anim calcmode="lin" valueType="num">
                                      <p:cBhvr additive="base">
                                        <p:cTn id="21" dur="500" fill="hold"/>
                                        <p:tgtEl>
                                          <p:spTgt spid="76697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669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66979">
                                            <p:txEl>
                                              <p:pRg st="4" end="4"/>
                                            </p:txEl>
                                          </p:spTgt>
                                        </p:tgtEl>
                                        <p:attrNameLst>
                                          <p:attrName>style.visibility</p:attrName>
                                        </p:attrNameLst>
                                      </p:cBhvr>
                                      <p:to>
                                        <p:strVal val="visible"/>
                                      </p:to>
                                    </p:set>
                                    <p:anim calcmode="lin" valueType="num">
                                      <p:cBhvr additive="base">
                                        <p:cTn id="27" dur="500" fill="hold"/>
                                        <p:tgtEl>
                                          <p:spTgt spid="76697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6697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66979">
                                            <p:txEl>
                                              <p:pRg st="5" end="5"/>
                                            </p:txEl>
                                          </p:spTgt>
                                        </p:tgtEl>
                                        <p:attrNameLst>
                                          <p:attrName>style.visibility</p:attrName>
                                        </p:attrNameLst>
                                      </p:cBhvr>
                                      <p:to>
                                        <p:strVal val="visible"/>
                                      </p:to>
                                    </p:set>
                                    <p:anim calcmode="lin" valueType="num">
                                      <p:cBhvr additive="base">
                                        <p:cTn id="31" dur="500" fill="hold"/>
                                        <p:tgtEl>
                                          <p:spTgt spid="766979">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669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66979">
                                            <p:txEl>
                                              <p:pRg st="6" end="6"/>
                                            </p:txEl>
                                          </p:spTgt>
                                        </p:tgtEl>
                                        <p:attrNameLst>
                                          <p:attrName>style.visibility</p:attrName>
                                        </p:attrNameLst>
                                      </p:cBhvr>
                                      <p:to>
                                        <p:strVal val="visible"/>
                                      </p:to>
                                    </p:set>
                                    <p:anim calcmode="lin" valueType="num">
                                      <p:cBhvr additive="base">
                                        <p:cTn id="37" dur="500" fill="hold"/>
                                        <p:tgtEl>
                                          <p:spTgt spid="766979">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669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66979">
                                            <p:txEl>
                                              <p:pRg st="7" end="7"/>
                                            </p:txEl>
                                          </p:spTgt>
                                        </p:tgtEl>
                                        <p:attrNameLst>
                                          <p:attrName>style.visibility</p:attrName>
                                        </p:attrNameLst>
                                      </p:cBhvr>
                                      <p:to>
                                        <p:strVal val="visible"/>
                                      </p:to>
                                    </p:set>
                                    <p:anim calcmode="lin" valueType="num">
                                      <p:cBhvr additive="base">
                                        <p:cTn id="43" dur="500" fill="hold"/>
                                        <p:tgtEl>
                                          <p:spTgt spid="766979">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669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66979">
                                            <p:txEl>
                                              <p:pRg st="8" end="8"/>
                                            </p:txEl>
                                          </p:spTgt>
                                        </p:tgtEl>
                                        <p:attrNameLst>
                                          <p:attrName>style.visibility</p:attrName>
                                        </p:attrNameLst>
                                      </p:cBhvr>
                                      <p:to>
                                        <p:strVal val="visible"/>
                                      </p:to>
                                    </p:set>
                                    <p:anim calcmode="lin" valueType="num">
                                      <p:cBhvr additive="base">
                                        <p:cTn id="49" dur="500" fill="hold"/>
                                        <p:tgtEl>
                                          <p:spTgt spid="766979">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6697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766979">
                                            <p:txEl>
                                              <p:pRg st="9" end="9"/>
                                            </p:txEl>
                                          </p:spTgt>
                                        </p:tgtEl>
                                        <p:attrNameLst>
                                          <p:attrName>style.visibility</p:attrName>
                                        </p:attrNameLst>
                                      </p:cBhvr>
                                      <p:to>
                                        <p:strVal val="visible"/>
                                      </p:to>
                                    </p:set>
                                    <p:anim calcmode="lin" valueType="num">
                                      <p:cBhvr additive="base">
                                        <p:cTn id="55" dur="500" fill="hold"/>
                                        <p:tgtEl>
                                          <p:spTgt spid="766979">
                                            <p:txEl>
                                              <p:pRg st="9" end="9"/>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6697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66979">
                                            <p:txEl>
                                              <p:pRg st="10" end="10"/>
                                            </p:txEl>
                                          </p:spTgt>
                                        </p:tgtEl>
                                        <p:attrNameLst>
                                          <p:attrName>style.visibility</p:attrName>
                                        </p:attrNameLst>
                                      </p:cBhvr>
                                      <p:to>
                                        <p:strVal val="visible"/>
                                      </p:to>
                                    </p:set>
                                    <p:anim calcmode="lin" valueType="num">
                                      <p:cBhvr additive="base">
                                        <p:cTn id="61" dur="500" fill="hold"/>
                                        <p:tgtEl>
                                          <p:spTgt spid="766979">
                                            <p:txEl>
                                              <p:pRg st="10" end="1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6697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766979">
                                            <p:txEl>
                                              <p:pRg st="11" end="11"/>
                                            </p:txEl>
                                          </p:spTgt>
                                        </p:tgtEl>
                                        <p:attrNameLst>
                                          <p:attrName>style.visibility</p:attrName>
                                        </p:attrNameLst>
                                      </p:cBhvr>
                                      <p:to>
                                        <p:strVal val="visible"/>
                                      </p:to>
                                    </p:set>
                                    <p:anim calcmode="lin" valueType="num">
                                      <p:cBhvr additive="base">
                                        <p:cTn id="67" dur="500" fill="hold"/>
                                        <p:tgtEl>
                                          <p:spTgt spid="766979">
                                            <p:txEl>
                                              <p:pRg st="11" end="11"/>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76697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766979">
                                            <p:txEl>
                                              <p:pRg st="12" end="12"/>
                                            </p:txEl>
                                          </p:spTgt>
                                        </p:tgtEl>
                                        <p:attrNameLst>
                                          <p:attrName>style.visibility</p:attrName>
                                        </p:attrNameLst>
                                      </p:cBhvr>
                                      <p:to>
                                        <p:strVal val="visible"/>
                                      </p:to>
                                    </p:set>
                                    <p:anim calcmode="lin" valueType="num">
                                      <p:cBhvr additive="base">
                                        <p:cTn id="73" dur="500" fill="hold"/>
                                        <p:tgtEl>
                                          <p:spTgt spid="766979">
                                            <p:txEl>
                                              <p:pRg st="12" end="12"/>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66979">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7" presetClass="entr" presetSubtype="10"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p:cTn id="79" dur="500" fill="hold"/>
                                        <p:tgtEl>
                                          <p:spTgt spid="2"/>
                                        </p:tgtEl>
                                        <p:attrNameLst>
                                          <p:attrName>ppt_w</p:attrName>
                                        </p:attrNameLst>
                                      </p:cBhvr>
                                      <p:tavLst>
                                        <p:tav tm="0">
                                          <p:val>
                                            <p:fltVal val="0"/>
                                          </p:val>
                                        </p:tav>
                                        <p:tav tm="100000">
                                          <p:val>
                                            <p:strVal val="#ppt_w"/>
                                          </p:val>
                                        </p:tav>
                                      </p:tavLst>
                                    </p:anim>
                                    <p:anim calcmode="lin" valueType="num">
                                      <p:cBhvr>
                                        <p:cTn id="8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766979">
                                            <p:txEl>
                                              <p:pRg st="13" end="13"/>
                                            </p:txEl>
                                          </p:spTgt>
                                        </p:tgtEl>
                                        <p:attrNameLst>
                                          <p:attrName>style.visibility</p:attrName>
                                        </p:attrNameLst>
                                      </p:cBhvr>
                                      <p:to>
                                        <p:strVal val="visible"/>
                                      </p:to>
                                    </p:set>
                                    <p:anim calcmode="lin" valueType="num">
                                      <p:cBhvr additive="base">
                                        <p:cTn id="85" dur="500" fill="hold"/>
                                        <p:tgtEl>
                                          <p:spTgt spid="766979">
                                            <p:txEl>
                                              <p:pRg st="13" end="13"/>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766979">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766979">
                                            <p:txEl>
                                              <p:pRg st="14" end="14"/>
                                            </p:txEl>
                                          </p:spTgt>
                                        </p:tgtEl>
                                        <p:attrNameLst>
                                          <p:attrName>style.visibility</p:attrName>
                                        </p:attrNameLst>
                                      </p:cBhvr>
                                      <p:to>
                                        <p:strVal val="visible"/>
                                      </p:to>
                                    </p:set>
                                    <p:anim calcmode="lin" valueType="num">
                                      <p:cBhvr additive="base">
                                        <p:cTn id="91" dur="500" fill="hold"/>
                                        <p:tgtEl>
                                          <p:spTgt spid="766979">
                                            <p:txEl>
                                              <p:pRg st="14" end="14"/>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766979">
                                            <p:txEl>
                                              <p:pRg st="14" end="14"/>
                                            </p:txEl>
                                          </p:spTgt>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766979">
                                            <p:txEl>
                                              <p:pRg st="15" end="15"/>
                                            </p:txEl>
                                          </p:spTgt>
                                        </p:tgtEl>
                                        <p:attrNameLst>
                                          <p:attrName>style.visibility</p:attrName>
                                        </p:attrNameLst>
                                      </p:cBhvr>
                                      <p:to>
                                        <p:strVal val="visible"/>
                                      </p:to>
                                    </p:set>
                                    <p:anim calcmode="lin" valueType="num">
                                      <p:cBhvr additive="base">
                                        <p:cTn id="95" dur="500" fill="hold"/>
                                        <p:tgtEl>
                                          <p:spTgt spid="766979">
                                            <p:txEl>
                                              <p:pRg st="15" end="15"/>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766979">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9"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0" y="152400"/>
            <a:ext cx="9144000" cy="533400"/>
          </a:xfrm>
        </p:spPr>
        <p:txBody>
          <a:bodyPr/>
          <a:lstStyle/>
          <a:p>
            <a:r>
              <a:rPr lang="en-US" altLang="ko-KR">
                <a:latin typeface="Helvetica" charset="0"/>
                <a:ea typeface="굴림" charset="0"/>
                <a:cs typeface="굴림" charset="0"/>
              </a:rPr>
              <a:t>Important Aspects of Memory Multiplexing</a:t>
            </a:r>
          </a:p>
        </p:txBody>
      </p:sp>
      <p:sp>
        <p:nvSpPr>
          <p:cNvPr id="24578" name="Rectangle 3"/>
          <p:cNvSpPr>
            <a:spLocks noGrp="1" noChangeArrowheads="1"/>
          </p:cNvSpPr>
          <p:nvPr>
            <p:ph type="body" idx="1"/>
          </p:nvPr>
        </p:nvSpPr>
        <p:spPr>
          <a:xfrm>
            <a:off x="304800" y="762000"/>
            <a:ext cx="8839200" cy="5791200"/>
          </a:xfrm>
        </p:spPr>
        <p:txBody>
          <a:bodyPr/>
          <a:lstStyle/>
          <a:p>
            <a:pPr>
              <a:lnSpc>
                <a:spcPct val="80000"/>
              </a:lnSpc>
              <a:spcBef>
                <a:spcPct val="15000"/>
              </a:spcBef>
            </a:pPr>
            <a:r>
              <a:rPr lang="en-US" altLang="ko-KR">
                <a:solidFill>
                  <a:schemeClr val="hlink"/>
                </a:solidFill>
                <a:latin typeface="Helvetica" charset="0"/>
                <a:ea typeface="굴림" charset="0"/>
                <a:cs typeface="굴림" charset="0"/>
              </a:rPr>
              <a:t>Controlled overlap:</a:t>
            </a:r>
          </a:p>
          <a:p>
            <a:pPr lvl="1">
              <a:lnSpc>
                <a:spcPct val="80000"/>
              </a:lnSpc>
              <a:spcBef>
                <a:spcPct val="15000"/>
              </a:spcBef>
            </a:pPr>
            <a:r>
              <a:rPr lang="en-US" altLang="ko-KR">
                <a:latin typeface="Helvetica" charset="0"/>
                <a:ea typeface="굴림" charset="0"/>
                <a:cs typeface="굴림" charset="0"/>
              </a:rPr>
              <a:t>Processes should not collide in physical memory</a:t>
            </a:r>
          </a:p>
          <a:p>
            <a:pPr lvl="1">
              <a:lnSpc>
                <a:spcPct val="80000"/>
              </a:lnSpc>
              <a:spcBef>
                <a:spcPct val="15000"/>
              </a:spcBef>
            </a:pPr>
            <a:r>
              <a:rPr lang="en-US" altLang="ko-KR">
                <a:latin typeface="Helvetica" charset="0"/>
                <a:ea typeface="굴림" charset="0"/>
                <a:cs typeface="굴림" charset="0"/>
              </a:rPr>
              <a:t>Conversely, would like the ability to share memory when desired (for communication)</a:t>
            </a:r>
          </a:p>
          <a:p>
            <a:pPr>
              <a:lnSpc>
                <a:spcPct val="80000"/>
              </a:lnSpc>
              <a:spcBef>
                <a:spcPct val="15000"/>
              </a:spcBef>
            </a:pPr>
            <a:r>
              <a:rPr lang="en-US" altLang="ko-KR">
                <a:solidFill>
                  <a:schemeClr val="hlink"/>
                </a:solidFill>
                <a:latin typeface="Helvetica" charset="0"/>
                <a:ea typeface="굴림" charset="0"/>
                <a:cs typeface="굴림" charset="0"/>
              </a:rPr>
              <a:t>Protection:</a:t>
            </a:r>
          </a:p>
          <a:p>
            <a:pPr lvl="1">
              <a:lnSpc>
                <a:spcPct val="80000"/>
              </a:lnSpc>
              <a:spcBef>
                <a:spcPct val="15000"/>
              </a:spcBef>
            </a:pPr>
            <a:r>
              <a:rPr lang="en-US" altLang="ko-KR">
                <a:latin typeface="Helvetica" charset="0"/>
                <a:ea typeface="굴림" charset="0"/>
                <a:cs typeface="굴림" charset="0"/>
              </a:rPr>
              <a:t>Prevent access to private memory of other processes</a:t>
            </a:r>
          </a:p>
          <a:p>
            <a:pPr lvl="2">
              <a:lnSpc>
                <a:spcPct val="80000"/>
              </a:lnSpc>
              <a:spcBef>
                <a:spcPct val="15000"/>
              </a:spcBef>
            </a:pPr>
            <a:r>
              <a:rPr lang="en-US" altLang="ko-KR">
                <a:latin typeface="Helvetica" charset="0"/>
                <a:ea typeface="굴림" charset="0"/>
                <a:cs typeface="굴림" charset="0"/>
              </a:rPr>
              <a:t>Different pages of memory can be given special behavior (Read Only, Invisible to user programs, etc).</a:t>
            </a:r>
          </a:p>
          <a:p>
            <a:pPr lvl="2">
              <a:lnSpc>
                <a:spcPct val="80000"/>
              </a:lnSpc>
              <a:spcBef>
                <a:spcPct val="15000"/>
              </a:spcBef>
            </a:pPr>
            <a:r>
              <a:rPr lang="en-US" altLang="ko-KR">
                <a:latin typeface="Helvetica" charset="0"/>
                <a:ea typeface="굴림" charset="0"/>
                <a:cs typeface="굴림" charset="0"/>
              </a:rPr>
              <a:t>Kernel data protected from User programs</a:t>
            </a:r>
          </a:p>
          <a:p>
            <a:pPr lvl="2">
              <a:lnSpc>
                <a:spcPct val="80000"/>
              </a:lnSpc>
              <a:spcBef>
                <a:spcPct val="15000"/>
              </a:spcBef>
            </a:pPr>
            <a:r>
              <a:rPr lang="en-US" altLang="ko-KR">
                <a:latin typeface="Helvetica" charset="0"/>
                <a:ea typeface="굴림" charset="0"/>
                <a:cs typeface="굴림" charset="0"/>
              </a:rPr>
              <a:t>Programs protected from themselves</a:t>
            </a:r>
          </a:p>
          <a:p>
            <a:pPr>
              <a:lnSpc>
                <a:spcPct val="80000"/>
              </a:lnSpc>
              <a:spcBef>
                <a:spcPct val="15000"/>
              </a:spcBef>
            </a:pPr>
            <a:r>
              <a:rPr lang="en-US" altLang="ko-KR">
                <a:solidFill>
                  <a:schemeClr val="hlink"/>
                </a:solidFill>
                <a:latin typeface="Helvetica" charset="0"/>
                <a:ea typeface="굴림" charset="0"/>
                <a:cs typeface="굴림" charset="0"/>
              </a:rPr>
              <a:t>Translation: </a:t>
            </a:r>
          </a:p>
          <a:p>
            <a:pPr lvl="1">
              <a:lnSpc>
                <a:spcPct val="80000"/>
              </a:lnSpc>
              <a:spcBef>
                <a:spcPct val="15000"/>
              </a:spcBef>
            </a:pPr>
            <a:r>
              <a:rPr lang="en-US" altLang="ko-KR">
                <a:latin typeface="Helvetica" charset="0"/>
                <a:ea typeface="굴림" charset="0"/>
                <a:cs typeface="굴림" charset="0"/>
              </a:rPr>
              <a:t>Ability to translate accesses from one address space (virtual) to a different one (physical)</a:t>
            </a:r>
          </a:p>
          <a:p>
            <a:pPr lvl="1">
              <a:lnSpc>
                <a:spcPct val="80000"/>
              </a:lnSpc>
              <a:spcBef>
                <a:spcPct val="15000"/>
              </a:spcBef>
            </a:pPr>
            <a:r>
              <a:rPr lang="en-US" altLang="ko-KR">
                <a:latin typeface="Helvetica" charset="0"/>
                <a:ea typeface="굴림" charset="0"/>
                <a:cs typeface="굴림" charset="0"/>
              </a:rPr>
              <a:t>When translation exists, processor uses virtual addresses, physical memory uses physical addresses</a:t>
            </a:r>
          </a:p>
          <a:p>
            <a:pPr lvl="1">
              <a:lnSpc>
                <a:spcPct val="80000"/>
              </a:lnSpc>
              <a:spcBef>
                <a:spcPct val="15000"/>
              </a:spcBef>
            </a:pPr>
            <a:r>
              <a:rPr lang="en-US" altLang="ko-KR">
                <a:latin typeface="Helvetica" charset="0"/>
                <a:ea typeface="굴림" charset="0"/>
                <a:cs typeface="굴림" charset="0"/>
              </a:rPr>
              <a:t>Side effects:</a:t>
            </a:r>
          </a:p>
          <a:p>
            <a:pPr lvl="2">
              <a:lnSpc>
                <a:spcPct val="80000"/>
              </a:lnSpc>
              <a:spcBef>
                <a:spcPct val="15000"/>
              </a:spcBef>
            </a:pPr>
            <a:r>
              <a:rPr lang="en-US" altLang="ko-KR">
                <a:latin typeface="Helvetica" charset="0"/>
                <a:ea typeface="굴림" charset="0"/>
                <a:cs typeface="굴림" charset="0"/>
              </a:rPr>
              <a:t>Can be used to avoid overlap</a:t>
            </a:r>
          </a:p>
          <a:p>
            <a:pPr lvl="2">
              <a:lnSpc>
                <a:spcPct val="80000"/>
              </a:lnSpc>
              <a:spcBef>
                <a:spcPct val="15000"/>
              </a:spcBef>
            </a:pPr>
            <a:r>
              <a:rPr lang="en-US" altLang="ko-KR">
                <a:latin typeface="Helvetica" charset="0"/>
                <a:ea typeface="굴림" charset="0"/>
                <a:cs typeface="굴림" charset="0"/>
              </a:rPr>
              <a:t>Can be used to give uniform view of memory to programs</a:t>
            </a:r>
          </a:p>
        </p:txBody>
      </p:sp>
    </p:spTree>
    <p:extLst>
      <p:ext uri="{BB962C8B-B14F-4D97-AF65-F5344CB8AC3E}">
        <p14:creationId xmlns:p14="http://schemas.microsoft.com/office/powerpoint/2010/main" val="17937943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altLang="ko-KR">
                <a:latin typeface="Helvetica" charset="0"/>
                <a:ea typeface="굴림" charset="0"/>
                <a:cs typeface="굴림" charset="0"/>
              </a:rPr>
              <a:t>Steps in Handling a Page Fault</a:t>
            </a:r>
          </a:p>
        </p:txBody>
      </p:sp>
      <p:pic>
        <p:nvPicPr>
          <p:cNvPr id="74754" name="Picture 3"/>
          <p:cNvPicPr>
            <a:picLocks noChangeAspect="1" noChangeArrowheads="1"/>
          </p:cNvPicPr>
          <p:nvPr/>
        </p:nvPicPr>
        <p:blipFill>
          <a:blip r:embed="rId3">
            <a:extLst>
              <a:ext uri="{28A0092B-C50C-407E-A947-70E740481C1C}">
                <a14:useLocalDpi xmlns:a14="http://schemas.microsoft.com/office/drawing/2010/main" val="0"/>
              </a:ext>
            </a:extLst>
          </a:blip>
          <a:srcRect l="5666" t="598" r="6114" b="912"/>
          <a:stretch>
            <a:fillRect/>
          </a:stretch>
        </p:blipFill>
        <p:spPr bwMode="auto">
          <a:xfrm>
            <a:off x="1600200" y="914400"/>
            <a:ext cx="6307138" cy="5280025"/>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80775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altLang="ko-KR">
                <a:latin typeface="Helvetica" charset="0"/>
                <a:ea typeface="굴림" charset="0"/>
                <a:cs typeface="굴림" charset="0"/>
              </a:rPr>
              <a:t>Page Replacement Policies</a:t>
            </a:r>
          </a:p>
        </p:txBody>
      </p:sp>
      <p:sp>
        <p:nvSpPr>
          <p:cNvPr id="773123" name="Rectangle 3"/>
          <p:cNvSpPr>
            <a:spLocks noGrp="1" noChangeArrowheads="1"/>
          </p:cNvSpPr>
          <p:nvPr>
            <p:ph type="body" idx="1"/>
          </p:nvPr>
        </p:nvSpPr>
        <p:spPr>
          <a:xfrm>
            <a:off x="228600" y="685800"/>
            <a:ext cx="8686800" cy="6019800"/>
          </a:xfrm>
        </p:spPr>
        <p:txBody>
          <a:bodyPr/>
          <a:lstStyle/>
          <a:p>
            <a:pPr>
              <a:lnSpc>
                <a:spcPct val="80000"/>
              </a:lnSpc>
              <a:spcBef>
                <a:spcPct val="10000"/>
              </a:spcBef>
            </a:pPr>
            <a:r>
              <a:rPr lang="en-US" altLang="ko-KR">
                <a:solidFill>
                  <a:schemeClr val="hlink"/>
                </a:solidFill>
                <a:latin typeface="Helvetica" charset="0"/>
                <a:ea typeface="굴림" charset="0"/>
                <a:cs typeface="굴림" charset="0"/>
              </a:rPr>
              <a:t>FIFO (First In, First Out)</a:t>
            </a:r>
          </a:p>
          <a:p>
            <a:pPr lvl="1">
              <a:lnSpc>
                <a:spcPct val="80000"/>
              </a:lnSpc>
              <a:spcBef>
                <a:spcPct val="10000"/>
              </a:spcBef>
            </a:pPr>
            <a:r>
              <a:rPr lang="en-US" altLang="ko-KR">
                <a:latin typeface="Helvetica" charset="0"/>
                <a:ea typeface="굴림" charset="0"/>
                <a:cs typeface="굴림" charset="0"/>
              </a:rPr>
              <a:t>Throw out oldest page.  Be fair – let every page live in memory for same amount of time.</a:t>
            </a:r>
          </a:p>
          <a:p>
            <a:pPr lvl="1">
              <a:lnSpc>
                <a:spcPct val="80000"/>
              </a:lnSpc>
              <a:spcBef>
                <a:spcPct val="10000"/>
              </a:spcBef>
            </a:pPr>
            <a:r>
              <a:rPr lang="en-US" altLang="ko-KR">
                <a:latin typeface="Helvetica" charset="0"/>
                <a:ea typeface="굴림" charset="0"/>
                <a:cs typeface="굴림" charset="0"/>
              </a:rPr>
              <a:t>Bad, because throws out heavily used pages instead of infrequently used pages</a:t>
            </a:r>
          </a:p>
          <a:p>
            <a:pPr lvl="1">
              <a:lnSpc>
                <a:spcPct val="80000"/>
              </a:lnSpc>
              <a:spcBef>
                <a:spcPct val="10000"/>
              </a:spcBef>
            </a:pPr>
            <a:endParaRPr lang="en-US" altLang="ko-KR">
              <a:latin typeface="Helvetica" charset="0"/>
              <a:ea typeface="굴림" charset="0"/>
              <a:cs typeface="굴림" charset="0"/>
            </a:endParaRPr>
          </a:p>
          <a:p>
            <a:pPr>
              <a:lnSpc>
                <a:spcPct val="80000"/>
              </a:lnSpc>
              <a:spcBef>
                <a:spcPct val="10000"/>
              </a:spcBef>
            </a:pPr>
            <a:r>
              <a:rPr lang="en-US" altLang="ko-KR">
                <a:solidFill>
                  <a:schemeClr val="hlink"/>
                </a:solidFill>
                <a:latin typeface="Helvetica" charset="0"/>
                <a:ea typeface="굴림" charset="0"/>
                <a:cs typeface="굴림" charset="0"/>
              </a:rPr>
              <a:t>MIN (Minimum):</a:t>
            </a:r>
            <a:r>
              <a:rPr lang="en-US" altLang="ko-KR">
                <a:latin typeface="Helvetica" charset="0"/>
                <a:ea typeface="굴림" charset="0"/>
                <a:cs typeface="굴림" charset="0"/>
              </a:rPr>
              <a:t> </a:t>
            </a:r>
          </a:p>
          <a:p>
            <a:pPr lvl="1">
              <a:lnSpc>
                <a:spcPct val="80000"/>
              </a:lnSpc>
              <a:spcBef>
                <a:spcPct val="10000"/>
              </a:spcBef>
            </a:pPr>
            <a:r>
              <a:rPr lang="en-US" altLang="ko-KR">
                <a:latin typeface="Helvetica" charset="0"/>
                <a:ea typeface="굴림" charset="0"/>
                <a:cs typeface="굴림" charset="0"/>
              </a:rPr>
              <a:t>Replace page that won’t be used for the longest time </a:t>
            </a:r>
          </a:p>
          <a:p>
            <a:pPr lvl="1">
              <a:lnSpc>
                <a:spcPct val="80000"/>
              </a:lnSpc>
              <a:spcBef>
                <a:spcPct val="10000"/>
              </a:spcBef>
            </a:pPr>
            <a:r>
              <a:rPr lang="en-US" altLang="ko-KR">
                <a:latin typeface="Helvetica" charset="0"/>
                <a:ea typeface="굴림" charset="0"/>
                <a:cs typeface="굴림" charset="0"/>
              </a:rPr>
              <a:t>Great, but can’t really know future…</a:t>
            </a:r>
          </a:p>
          <a:p>
            <a:pPr lvl="1">
              <a:lnSpc>
                <a:spcPct val="80000"/>
              </a:lnSpc>
              <a:spcBef>
                <a:spcPct val="10000"/>
              </a:spcBef>
            </a:pPr>
            <a:r>
              <a:rPr lang="en-US" altLang="ko-KR">
                <a:latin typeface="Helvetica" charset="0"/>
                <a:ea typeface="굴림" charset="0"/>
                <a:cs typeface="굴림" charset="0"/>
              </a:rPr>
              <a:t>Makes good comparison case, however</a:t>
            </a:r>
          </a:p>
          <a:p>
            <a:pPr lvl="1">
              <a:lnSpc>
                <a:spcPct val="80000"/>
              </a:lnSpc>
              <a:spcBef>
                <a:spcPct val="10000"/>
              </a:spcBef>
            </a:pPr>
            <a:endParaRPr lang="en-US" altLang="ko-KR">
              <a:latin typeface="Helvetica" charset="0"/>
              <a:ea typeface="굴림" charset="0"/>
              <a:cs typeface="굴림" charset="0"/>
            </a:endParaRPr>
          </a:p>
          <a:p>
            <a:pPr>
              <a:lnSpc>
                <a:spcPct val="80000"/>
              </a:lnSpc>
              <a:spcBef>
                <a:spcPct val="20000"/>
              </a:spcBef>
            </a:pPr>
            <a:r>
              <a:rPr lang="en-US" altLang="ko-KR">
                <a:solidFill>
                  <a:schemeClr val="hlink"/>
                </a:solidFill>
                <a:latin typeface="Helvetica" charset="0"/>
                <a:ea typeface="굴림" charset="0"/>
                <a:cs typeface="굴림" charset="0"/>
              </a:rPr>
              <a:t>LRU (Least Recently Used):</a:t>
            </a:r>
          </a:p>
          <a:p>
            <a:pPr lvl="1">
              <a:lnSpc>
                <a:spcPct val="80000"/>
              </a:lnSpc>
              <a:spcBef>
                <a:spcPct val="20000"/>
              </a:spcBef>
            </a:pPr>
            <a:r>
              <a:rPr lang="en-US" altLang="ko-KR">
                <a:latin typeface="Helvetica" charset="0"/>
                <a:ea typeface="굴림" charset="0"/>
                <a:cs typeface="굴림" charset="0"/>
              </a:rPr>
              <a:t>Replace page that hasn’t been used for the longest time</a:t>
            </a:r>
          </a:p>
          <a:p>
            <a:pPr lvl="1">
              <a:lnSpc>
                <a:spcPct val="80000"/>
              </a:lnSpc>
              <a:spcBef>
                <a:spcPct val="20000"/>
              </a:spcBef>
            </a:pPr>
            <a:r>
              <a:rPr lang="en-US" altLang="ko-KR">
                <a:latin typeface="Helvetica" charset="0"/>
                <a:ea typeface="굴림" charset="0"/>
                <a:cs typeface="굴림" charset="0"/>
              </a:rPr>
              <a:t>Programs have locality, so if something not used for a while, unlikely to be used in the near future.</a:t>
            </a:r>
          </a:p>
          <a:p>
            <a:pPr lvl="1">
              <a:lnSpc>
                <a:spcPct val="80000"/>
              </a:lnSpc>
              <a:spcBef>
                <a:spcPct val="20000"/>
              </a:spcBef>
            </a:pPr>
            <a:r>
              <a:rPr lang="en-US" altLang="ko-KR">
                <a:latin typeface="Helvetica" charset="0"/>
                <a:ea typeface="굴림" charset="0"/>
                <a:cs typeface="굴림" charset="0"/>
              </a:rPr>
              <a:t>Seems like LRU should be a good approximation to MIN.</a:t>
            </a:r>
          </a:p>
          <a:p>
            <a:pPr>
              <a:lnSpc>
                <a:spcPct val="80000"/>
              </a:lnSpc>
              <a:spcBef>
                <a:spcPct val="10000"/>
              </a:spcBef>
            </a:pPr>
            <a:endParaRPr lang="en-US" altLang="ko-KR">
              <a:latin typeface="Helvetica" charset="0"/>
              <a:ea typeface="굴림" charset="0"/>
              <a:cs typeface="굴림" charset="0"/>
            </a:endParaRPr>
          </a:p>
        </p:txBody>
      </p:sp>
    </p:spTree>
    <p:extLst>
      <p:ext uri="{BB962C8B-B14F-4D97-AF65-F5344CB8AC3E}">
        <p14:creationId xmlns:p14="http://schemas.microsoft.com/office/powerpoint/2010/main" val="17707747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3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3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31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312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312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312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312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312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7312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312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31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5171" name="Rectangle 3"/>
          <p:cNvSpPr>
            <a:spLocks noGrp="1" noChangeArrowheads="1"/>
          </p:cNvSpPr>
          <p:nvPr>
            <p:ph type="body" idx="1"/>
          </p:nvPr>
        </p:nvSpPr>
        <p:spPr>
          <a:xfrm>
            <a:off x="304800" y="762000"/>
            <a:ext cx="8610600" cy="5943600"/>
          </a:xfrm>
        </p:spPr>
        <p:txBody>
          <a:bodyPr/>
          <a:lstStyle/>
          <a:p>
            <a:pPr>
              <a:lnSpc>
                <a:spcPct val="80000"/>
              </a:lnSpc>
              <a:spcBef>
                <a:spcPct val="20000"/>
              </a:spcBef>
            </a:pPr>
            <a:r>
              <a:rPr lang="en-US" altLang="ko-KR">
                <a:latin typeface="Helvetica" charset="0"/>
                <a:ea typeface="굴림" charset="0"/>
                <a:cs typeface="굴림" charset="0"/>
              </a:rPr>
              <a:t>Suppose we have 3 page frames, 4 virtual pages, and following reference stream: </a:t>
            </a:r>
          </a:p>
          <a:p>
            <a:pPr lvl="1">
              <a:lnSpc>
                <a:spcPct val="80000"/>
              </a:lnSpc>
              <a:spcBef>
                <a:spcPct val="20000"/>
              </a:spcBef>
            </a:pPr>
            <a:r>
              <a:rPr lang="en-US" altLang="ko-KR">
                <a:latin typeface="Helvetica" charset="0"/>
                <a:ea typeface="굴림" charset="0"/>
                <a:cs typeface="굴림" charset="0"/>
              </a:rPr>
              <a:t>A B C A B D A D B C B</a:t>
            </a:r>
          </a:p>
          <a:p>
            <a:pPr>
              <a:lnSpc>
                <a:spcPct val="80000"/>
              </a:lnSpc>
              <a:spcBef>
                <a:spcPct val="20000"/>
              </a:spcBef>
            </a:pPr>
            <a:r>
              <a:rPr lang="en-US" altLang="ko-KR">
                <a:latin typeface="Helvetica" charset="0"/>
                <a:ea typeface="굴림" charset="0"/>
                <a:cs typeface="굴림" charset="0"/>
              </a:rPr>
              <a:t>Consider FIFO Page replacement:</a:t>
            </a:r>
          </a:p>
          <a:p>
            <a:pPr>
              <a:lnSpc>
                <a:spcPct val="80000"/>
              </a:lnSpc>
              <a:spcBef>
                <a:spcPct val="20000"/>
              </a:spcBef>
            </a:pPr>
            <a:endParaRPr lang="en-US" altLang="ko-KR">
              <a:latin typeface="Helvetica" charset="0"/>
              <a:ea typeface="굴림" charset="0"/>
              <a:cs typeface="굴림" charset="0"/>
            </a:endParaRPr>
          </a:p>
          <a:p>
            <a:pPr>
              <a:lnSpc>
                <a:spcPct val="80000"/>
              </a:lnSpc>
              <a:spcBef>
                <a:spcPct val="20000"/>
              </a:spcBef>
            </a:pPr>
            <a:endParaRPr lang="en-US" altLang="ko-KR">
              <a:latin typeface="Helvetica" charset="0"/>
              <a:ea typeface="굴림" charset="0"/>
              <a:cs typeface="굴림" charset="0"/>
            </a:endParaRPr>
          </a:p>
          <a:p>
            <a:pPr>
              <a:lnSpc>
                <a:spcPct val="80000"/>
              </a:lnSpc>
              <a:spcBef>
                <a:spcPct val="20000"/>
              </a:spcBef>
            </a:pPr>
            <a:endParaRPr lang="en-US" altLang="ko-KR">
              <a:latin typeface="Helvetica" charset="0"/>
              <a:ea typeface="굴림" charset="0"/>
              <a:cs typeface="굴림" charset="0"/>
            </a:endParaRPr>
          </a:p>
          <a:p>
            <a:pPr>
              <a:lnSpc>
                <a:spcPct val="80000"/>
              </a:lnSpc>
              <a:spcBef>
                <a:spcPct val="20000"/>
              </a:spcBef>
            </a:pPr>
            <a:endParaRPr lang="en-US" altLang="ko-KR">
              <a:latin typeface="Helvetica" charset="0"/>
              <a:ea typeface="굴림" charset="0"/>
              <a:cs typeface="굴림" charset="0"/>
            </a:endParaRPr>
          </a:p>
          <a:p>
            <a:pPr>
              <a:lnSpc>
                <a:spcPct val="80000"/>
              </a:lnSpc>
              <a:spcBef>
                <a:spcPct val="20000"/>
              </a:spcBef>
            </a:pPr>
            <a:endParaRPr lang="en-US" altLang="ko-KR">
              <a:latin typeface="Helvetica" charset="0"/>
              <a:ea typeface="굴림" charset="0"/>
              <a:cs typeface="굴림" charset="0"/>
            </a:endParaRPr>
          </a:p>
          <a:p>
            <a:pPr>
              <a:lnSpc>
                <a:spcPct val="80000"/>
              </a:lnSpc>
              <a:spcBef>
                <a:spcPct val="20000"/>
              </a:spcBef>
            </a:pPr>
            <a:endParaRPr lang="en-US" altLang="ko-KR">
              <a:latin typeface="Helvetica" charset="0"/>
              <a:ea typeface="굴림" charset="0"/>
              <a:cs typeface="굴림" charset="0"/>
            </a:endParaRPr>
          </a:p>
          <a:p>
            <a:pPr>
              <a:lnSpc>
                <a:spcPct val="80000"/>
              </a:lnSpc>
              <a:spcBef>
                <a:spcPct val="20000"/>
              </a:spcBef>
            </a:pPr>
            <a:endParaRPr lang="en-US" altLang="ko-KR">
              <a:latin typeface="Helvetica" charset="0"/>
              <a:ea typeface="굴림" charset="0"/>
              <a:cs typeface="굴림" charset="0"/>
            </a:endParaRPr>
          </a:p>
          <a:p>
            <a:pPr lvl="1">
              <a:lnSpc>
                <a:spcPct val="80000"/>
              </a:lnSpc>
              <a:spcBef>
                <a:spcPct val="20000"/>
              </a:spcBef>
            </a:pPr>
            <a:endParaRPr lang="en-US" altLang="ko-KR">
              <a:latin typeface="Helvetica" charset="0"/>
              <a:ea typeface="굴림" charset="0"/>
              <a:cs typeface="굴림" charset="0"/>
            </a:endParaRPr>
          </a:p>
          <a:p>
            <a:pPr lvl="1">
              <a:lnSpc>
                <a:spcPct val="80000"/>
              </a:lnSpc>
              <a:spcBef>
                <a:spcPct val="20000"/>
              </a:spcBef>
            </a:pPr>
            <a:r>
              <a:rPr lang="en-US" altLang="ko-KR">
                <a:latin typeface="Helvetica" charset="0"/>
                <a:ea typeface="굴림" charset="0"/>
                <a:cs typeface="굴림" charset="0"/>
              </a:rPr>
              <a:t>FIFO: 7 faults. </a:t>
            </a:r>
          </a:p>
          <a:p>
            <a:pPr lvl="1">
              <a:lnSpc>
                <a:spcPct val="80000"/>
              </a:lnSpc>
              <a:spcBef>
                <a:spcPct val="20000"/>
              </a:spcBef>
            </a:pPr>
            <a:r>
              <a:rPr lang="en-US" altLang="ko-KR">
                <a:latin typeface="Helvetica" charset="0"/>
                <a:ea typeface="굴림" charset="0"/>
                <a:cs typeface="굴림" charset="0"/>
              </a:rPr>
              <a:t>When referencing D, replacing A is bad choice, since need A again right away</a:t>
            </a:r>
          </a:p>
        </p:txBody>
      </p:sp>
      <p:sp>
        <p:nvSpPr>
          <p:cNvPr id="78850" name="Rectangle 2"/>
          <p:cNvSpPr>
            <a:spLocks noGrp="1" noChangeArrowheads="1"/>
          </p:cNvSpPr>
          <p:nvPr>
            <p:ph type="title"/>
          </p:nvPr>
        </p:nvSpPr>
        <p:spPr/>
        <p:txBody>
          <a:bodyPr/>
          <a:lstStyle/>
          <a:p>
            <a:r>
              <a:rPr lang="en-US" altLang="ko-KR">
                <a:latin typeface="Helvetica" charset="0"/>
                <a:ea typeface="굴림" charset="0"/>
                <a:cs typeface="굴림" charset="0"/>
              </a:rPr>
              <a:t>Example: FIFO</a:t>
            </a:r>
          </a:p>
        </p:txBody>
      </p:sp>
      <p:grpSp>
        <p:nvGrpSpPr>
          <p:cNvPr id="2" name="Group 137"/>
          <p:cNvGrpSpPr>
            <a:grpSpLocks/>
          </p:cNvGrpSpPr>
          <p:nvPr/>
        </p:nvGrpSpPr>
        <p:grpSpPr bwMode="auto">
          <a:xfrm>
            <a:off x="7858125" y="3168650"/>
            <a:ext cx="600075" cy="1476375"/>
            <a:chOff x="4950" y="2190"/>
            <a:chExt cx="378" cy="930"/>
          </a:xfrm>
        </p:grpSpPr>
        <p:sp>
          <p:nvSpPr>
            <p:cNvPr id="78926" name="Rectangle 52"/>
            <p:cNvSpPr>
              <a:spLocks noChangeArrowheads="1"/>
            </p:cNvSpPr>
            <p:nvPr/>
          </p:nvSpPr>
          <p:spPr bwMode="auto">
            <a:xfrm>
              <a:off x="4950" y="281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927" name="Rectangle 40"/>
            <p:cNvSpPr>
              <a:spLocks noChangeArrowheads="1"/>
            </p:cNvSpPr>
            <p:nvPr/>
          </p:nvSpPr>
          <p:spPr bwMode="auto">
            <a:xfrm>
              <a:off x="4950" y="250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928" name="Rectangle 28"/>
            <p:cNvSpPr>
              <a:spLocks noChangeArrowheads="1"/>
            </p:cNvSpPr>
            <p:nvPr/>
          </p:nvSpPr>
          <p:spPr bwMode="auto">
            <a:xfrm>
              <a:off x="4950" y="219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3" name="Group 136"/>
          <p:cNvGrpSpPr>
            <a:grpSpLocks/>
          </p:cNvGrpSpPr>
          <p:nvPr/>
        </p:nvGrpSpPr>
        <p:grpSpPr bwMode="auto">
          <a:xfrm>
            <a:off x="7259638" y="3168650"/>
            <a:ext cx="598487" cy="1476375"/>
            <a:chOff x="4573" y="2190"/>
            <a:chExt cx="377" cy="930"/>
          </a:xfrm>
        </p:grpSpPr>
        <p:sp>
          <p:nvSpPr>
            <p:cNvPr id="78923" name="Rectangle 51"/>
            <p:cNvSpPr>
              <a:spLocks noChangeArrowheads="1"/>
            </p:cNvSpPr>
            <p:nvPr/>
          </p:nvSpPr>
          <p:spPr bwMode="auto">
            <a:xfrm>
              <a:off x="4573" y="2810"/>
              <a:ext cx="377"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924" name="Rectangle 39"/>
            <p:cNvSpPr>
              <a:spLocks noChangeArrowheads="1"/>
            </p:cNvSpPr>
            <p:nvPr/>
          </p:nvSpPr>
          <p:spPr bwMode="auto">
            <a:xfrm>
              <a:off x="4573" y="250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925" name="Rectangle 27"/>
            <p:cNvSpPr>
              <a:spLocks noChangeArrowheads="1"/>
            </p:cNvSpPr>
            <p:nvPr/>
          </p:nvSpPr>
          <p:spPr bwMode="auto">
            <a:xfrm>
              <a:off x="4573" y="2190"/>
              <a:ext cx="377"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grpSp>
      <p:grpSp>
        <p:nvGrpSpPr>
          <p:cNvPr id="4" name="Group 135"/>
          <p:cNvGrpSpPr>
            <a:grpSpLocks/>
          </p:cNvGrpSpPr>
          <p:nvPr/>
        </p:nvGrpSpPr>
        <p:grpSpPr bwMode="auto">
          <a:xfrm>
            <a:off x="6659563" y="3168650"/>
            <a:ext cx="600075" cy="1476375"/>
            <a:chOff x="4195" y="2190"/>
            <a:chExt cx="378" cy="930"/>
          </a:xfrm>
        </p:grpSpPr>
        <p:sp>
          <p:nvSpPr>
            <p:cNvPr id="78920" name="Rectangle 50"/>
            <p:cNvSpPr>
              <a:spLocks noChangeArrowheads="1"/>
            </p:cNvSpPr>
            <p:nvPr/>
          </p:nvSpPr>
          <p:spPr bwMode="auto">
            <a:xfrm>
              <a:off x="4195" y="281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78921" name="Rectangle 38"/>
            <p:cNvSpPr>
              <a:spLocks noChangeArrowheads="1"/>
            </p:cNvSpPr>
            <p:nvPr/>
          </p:nvSpPr>
          <p:spPr bwMode="auto">
            <a:xfrm>
              <a:off x="4195" y="250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922" name="Rectangle 26"/>
            <p:cNvSpPr>
              <a:spLocks noChangeArrowheads="1"/>
            </p:cNvSpPr>
            <p:nvPr/>
          </p:nvSpPr>
          <p:spPr bwMode="auto">
            <a:xfrm>
              <a:off x="4195" y="2190"/>
              <a:ext cx="378"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5" name="Group 134"/>
          <p:cNvGrpSpPr>
            <a:grpSpLocks/>
          </p:cNvGrpSpPr>
          <p:nvPr/>
        </p:nvGrpSpPr>
        <p:grpSpPr bwMode="auto">
          <a:xfrm>
            <a:off x="6061075" y="3168650"/>
            <a:ext cx="598488" cy="1476375"/>
            <a:chOff x="3818" y="2190"/>
            <a:chExt cx="377" cy="930"/>
          </a:xfrm>
        </p:grpSpPr>
        <p:sp>
          <p:nvSpPr>
            <p:cNvPr id="78917" name="Rectangle 49"/>
            <p:cNvSpPr>
              <a:spLocks noChangeArrowheads="1"/>
            </p:cNvSpPr>
            <p:nvPr/>
          </p:nvSpPr>
          <p:spPr bwMode="auto">
            <a:xfrm>
              <a:off x="3818" y="2810"/>
              <a:ext cx="377"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918" name="Rectangle 37"/>
            <p:cNvSpPr>
              <a:spLocks noChangeArrowheads="1"/>
            </p:cNvSpPr>
            <p:nvPr/>
          </p:nvSpPr>
          <p:spPr bwMode="auto">
            <a:xfrm>
              <a:off x="3818" y="250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919" name="Rectangle 25"/>
            <p:cNvSpPr>
              <a:spLocks noChangeArrowheads="1"/>
            </p:cNvSpPr>
            <p:nvPr/>
          </p:nvSpPr>
          <p:spPr bwMode="auto">
            <a:xfrm>
              <a:off x="3818" y="2190"/>
              <a:ext cx="377"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6" name="Group 133"/>
          <p:cNvGrpSpPr>
            <a:grpSpLocks/>
          </p:cNvGrpSpPr>
          <p:nvPr/>
        </p:nvGrpSpPr>
        <p:grpSpPr bwMode="auto">
          <a:xfrm>
            <a:off x="5461000" y="3168650"/>
            <a:ext cx="600075" cy="1476375"/>
            <a:chOff x="3440" y="2190"/>
            <a:chExt cx="378" cy="930"/>
          </a:xfrm>
        </p:grpSpPr>
        <p:sp>
          <p:nvSpPr>
            <p:cNvPr id="78914" name="Rectangle 48"/>
            <p:cNvSpPr>
              <a:spLocks noChangeArrowheads="1"/>
            </p:cNvSpPr>
            <p:nvPr/>
          </p:nvSpPr>
          <p:spPr bwMode="auto">
            <a:xfrm>
              <a:off x="3440" y="281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915" name="Rectangle 36"/>
            <p:cNvSpPr>
              <a:spLocks noChangeArrowheads="1"/>
            </p:cNvSpPr>
            <p:nvPr/>
          </p:nvSpPr>
          <p:spPr bwMode="auto">
            <a:xfrm>
              <a:off x="3440" y="250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sp>
          <p:nvSpPr>
            <p:cNvPr id="78916" name="Rectangle 24"/>
            <p:cNvSpPr>
              <a:spLocks noChangeArrowheads="1"/>
            </p:cNvSpPr>
            <p:nvPr/>
          </p:nvSpPr>
          <p:spPr bwMode="auto">
            <a:xfrm>
              <a:off x="3440" y="2190"/>
              <a:ext cx="378"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7" name="Group 132"/>
          <p:cNvGrpSpPr>
            <a:grpSpLocks/>
          </p:cNvGrpSpPr>
          <p:nvPr/>
        </p:nvGrpSpPr>
        <p:grpSpPr bwMode="auto">
          <a:xfrm>
            <a:off x="4862513" y="3168650"/>
            <a:ext cx="598487" cy="1476375"/>
            <a:chOff x="3063" y="2190"/>
            <a:chExt cx="377" cy="930"/>
          </a:xfrm>
        </p:grpSpPr>
        <p:sp>
          <p:nvSpPr>
            <p:cNvPr id="78911" name="Rectangle 47"/>
            <p:cNvSpPr>
              <a:spLocks noChangeArrowheads="1"/>
            </p:cNvSpPr>
            <p:nvPr/>
          </p:nvSpPr>
          <p:spPr bwMode="auto">
            <a:xfrm>
              <a:off x="3063" y="2810"/>
              <a:ext cx="377"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912" name="Rectangle 35"/>
            <p:cNvSpPr>
              <a:spLocks noChangeArrowheads="1"/>
            </p:cNvSpPr>
            <p:nvPr/>
          </p:nvSpPr>
          <p:spPr bwMode="auto">
            <a:xfrm>
              <a:off x="3063" y="2500"/>
              <a:ext cx="377"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913" name="Rectangle 23"/>
            <p:cNvSpPr>
              <a:spLocks noChangeArrowheads="1"/>
            </p:cNvSpPr>
            <p:nvPr/>
          </p:nvSpPr>
          <p:spPr bwMode="auto">
            <a:xfrm>
              <a:off x="3063" y="2190"/>
              <a:ext cx="377"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D</a:t>
              </a:r>
            </a:p>
          </p:txBody>
        </p:sp>
      </p:grpSp>
      <p:grpSp>
        <p:nvGrpSpPr>
          <p:cNvPr id="8" name="Group 131"/>
          <p:cNvGrpSpPr>
            <a:grpSpLocks/>
          </p:cNvGrpSpPr>
          <p:nvPr/>
        </p:nvGrpSpPr>
        <p:grpSpPr bwMode="auto">
          <a:xfrm>
            <a:off x="4262438" y="3168650"/>
            <a:ext cx="600075" cy="1476375"/>
            <a:chOff x="2685" y="2190"/>
            <a:chExt cx="378" cy="930"/>
          </a:xfrm>
        </p:grpSpPr>
        <p:sp>
          <p:nvSpPr>
            <p:cNvPr id="78908" name="Rectangle 46"/>
            <p:cNvSpPr>
              <a:spLocks noChangeArrowheads="1"/>
            </p:cNvSpPr>
            <p:nvPr/>
          </p:nvSpPr>
          <p:spPr bwMode="auto">
            <a:xfrm>
              <a:off x="2685" y="281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909" name="Rectangle 34"/>
            <p:cNvSpPr>
              <a:spLocks noChangeArrowheads="1"/>
            </p:cNvSpPr>
            <p:nvPr/>
          </p:nvSpPr>
          <p:spPr bwMode="auto">
            <a:xfrm>
              <a:off x="2685" y="250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910" name="Rectangle 22"/>
            <p:cNvSpPr>
              <a:spLocks noChangeArrowheads="1"/>
            </p:cNvSpPr>
            <p:nvPr/>
          </p:nvSpPr>
          <p:spPr bwMode="auto">
            <a:xfrm>
              <a:off x="2685"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9" name="Group 130"/>
          <p:cNvGrpSpPr>
            <a:grpSpLocks/>
          </p:cNvGrpSpPr>
          <p:nvPr/>
        </p:nvGrpSpPr>
        <p:grpSpPr bwMode="auto">
          <a:xfrm>
            <a:off x="3662363" y="3168650"/>
            <a:ext cx="600075" cy="1476375"/>
            <a:chOff x="2307" y="2190"/>
            <a:chExt cx="378" cy="930"/>
          </a:xfrm>
        </p:grpSpPr>
        <p:sp>
          <p:nvSpPr>
            <p:cNvPr id="78905" name="Rectangle 45"/>
            <p:cNvSpPr>
              <a:spLocks noChangeArrowheads="1"/>
            </p:cNvSpPr>
            <p:nvPr/>
          </p:nvSpPr>
          <p:spPr bwMode="auto">
            <a:xfrm>
              <a:off x="2307" y="281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906" name="Rectangle 33"/>
            <p:cNvSpPr>
              <a:spLocks noChangeArrowheads="1"/>
            </p:cNvSpPr>
            <p:nvPr/>
          </p:nvSpPr>
          <p:spPr bwMode="auto">
            <a:xfrm>
              <a:off x="2307" y="250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907" name="Rectangle 21"/>
            <p:cNvSpPr>
              <a:spLocks noChangeArrowheads="1"/>
            </p:cNvSpPr>
            <p:nvPr/>
          </p:nvSpPr>
          <p:spPr bwMode="auto">
            <a:xfrm>
              <a:off x="2307"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10" name="Group 129"/>
          <p:cNvGrpSpPr>
            <a:grpSpLocks/>
          </p:cNvGrpSpPr>
          <p:nvPr/>
        </p:nvGrpSpPr>
        <p:grpSpPr bwMode="auto">
          <a:xfrm>
            <a:off x="3063875" y="3168650"/>
            <a:ext cx="598488" cy="1476375"/>
            <a:chOff x="1930" y="2190"/>
            <a:chExt cx="377" cy="930"/>
          </a:xfrm>
        </p:grpSpPr>
        <p:sp>
          <p:nvSpPr>
            <p:cNvPr id="78902" name="Rectangle 44"/>
            <p:cNvSpPr>
              <a:spLocks noChangeArrowheads="1"/>
            </p:cNvSpPr>
            <p:nvPr/>
          </p:nvSpPr>
          <p:spPr bwMode="auto">
            <a:xfrm>
              <a:off x="1930" y="2810"/>
              <a:ext cx="377"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sp>
          <p:nvSpPr>
            <p:cNvPr id="78903" name="Rectangle 32"/>
            <p:cNvSpPr>
              <a:spLocks noChangeArrowheads="1"/>
            </p:cNvSpPr>
            <p:nvPr/>
          </p:nvSpPr>
          <p:spPr bwMode="auto">
            <a:xfrm>
              <a:off x="1930" y="2500"/>
              <a:ext cx="377"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904" name="Rectangle 20"/>
            <p:cNvSpPr>
              <a:spLocks noChangeArrowheads="1"/>
            </p:cNvSpPr>
            <p:nvPr/>
          </p:nvSpPr>
          <p:spPr bwMode="auto">
            <a:xfrm>
              <a:off x="1930" y="219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11" name="Group 128"/>
          <p:cNvGrpSpPr>
            <a:grpSpLocks/>
          </p:cNvGrpSpPr>
          <p:nvPr/>
        </p:nvGrpSpPr>
        <p:grpSpPr bwMode="auto">
          <a:xfrm>
            <a:off x="2463800" y="3168650"/>
            <a:ext cx="600075" cy="1476375"/>
            <a:chOff x="1552" y="2190"/>
            <a:chExt cx="378" cy="930"/>
          </a:xfrm>
        </p:grpSpPr>
        <p:sp>
          <p:nvSpPr>
            <p:cNvPr id="78899" name="Rectangle 43"/>
            <p:cNvSpPr>
              <a:spLocks noChangeArrowheads="1"/>
            </p:cNvSpPr>
            <p:nvPr/>
          </p:nvSpPr>
          <p:spPr bwMode="auto">
            <a:xfrm>
              <a:off x="1552" y="2810"/>
              <a:ext cx="37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900" name="Rectangle 31"/>
            <p:cNvSpPr>
              <a:spLocks noChangeArrowheads="1"/>
            </p:cNvSpPr>
            <p:nvPr/>
          </p:nvSpPr>
          <p:spPr bwMode="auto">
            <a:xfrm>
              <a:off x="1552" y="250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78901" name="Rectangle 19"/>
            <p:cNvSpPr>
              <a:spLocks noChangeArrowheads="1"/>
            </p:cNvSpPr>
            <p:nvPr/>
          </p:nvSpPr>
          <p:spPr bwMode="auto">
            <a:xfrm>
              <a:off x="1552"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12" name="Group 127"/>
          <p:cNvGrpSpPr>
            <a:grpSpLocks/>
          </p:cNvGrpSpPr>
          <p:nvPr/>
        </p:nvGrpSpPr>
        <p:grpSpPr bwMode="auto">
          <a:xfrm>
            <a:off x="1865313" y="3168650"/>
            <a:ext cx="598487" cy="1476375"/>
            <a:chOff x="1117" y="1948"/>
            <a:chExt cx="377" cy="930"/>
          </a:xfrm>
        </p:grpSpPr>
        <p:sp>
          <p:nvSpPr>
            <p:cNvPr id="78896" name="Rectangle 42"/>
            <p:cNvSpPr>
              <a:spLocks noChangeArrowheads="1"/>
            </p:cNvSpPr>
            <p:nvPr/>
          </p:nvSpPr>
          <p:spPr bwMode="auto">
            <a:xfrm>
              <a:off x="1117" y="2568"/>
              <a:ext cx="37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897" name="Rectangle 30"/>
            <p:cNvSpPr>
              <a:spLocks noChangeArrowheads="1"/>
            </p:cNvSpPr>
            <p:nvPr/>
          </p:nvSpPr>
          <p:spPr bwMode="auto">
            <a:xfrm>
              <a:off x="1117" y="2258"/>
              <a:ext cx="37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78898" name="Rectangle 18"/>
            <p:cNvSpPr>
              <a:spLocks noChangeArrowheads="1"/>
            </p:cNvSpPr>
            <p:nvPr/>
          </p:nvSpPr>
          <p:spPr bwMode="auto">
            <a:xfrm>
              <a:off x="1117" y="1948"/>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grpSp>
      <p:sp>
        <p:nvSpPr>
          <p:cNvPr id="775184" name="Rectangle 16"/>
          <p:cNvSpPr>
            <a:spLocks noChangeArrowheads="1"/>
          </p:cNvSpPr>
          <p:nvPr/>
        </p:nvSpPr>
        <p:spPr bwMode="auto">
          <a:xfrm>
            <a:off x="7858125" y="24384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775183" name="Rectangle 15"/>
          <p:cNvSpPr>
            <a:spLocks noChangeArrowheads="1"/>
          </p:cNvSpPr>
          <p:nvPr/>
        </p:nvSpPr>
        <p:spPr bwMode="auto">
          <a:xfrm>
            <a:off x="7259638" y="2438400"/>
            <a:ext cx="5984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sp>
        <p:nvSpPr>
          <p:cNvPr id="775182" name="Rectangle 14"/>
          <p:cNvSpPr>
            <a:spLocks noChangeArrowheads="1"/>
          </p:cNvSpPr>
          <p:nvPr/>
        </p:nvSpPr>
        <p:spPr bwMode="auto">
          <a:xfrm>
            <a:off x="6659563" y="24384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775181" name="Rectangle 13"/>
          <p:cNvSpPr>
            <a:spLocks noChangeArrowheads="1"/>
          </p:cNvSpPr>
          <p:nvPr/>
        </p:nvSpPr>
        <p:spPr bwMode="auto">
          <a:xfrm>
            <a:off x="6061075" y="2438400"/>
            <a:ext cx="5984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D</a:t>
            </a:r>
          </a:p>
        </p:txBody>
      </p:sp>
      <p:sp>
        <p:nvSpPr>
          <p:cNvPr id="775180" name="Rectangle 12"/>
          <p:cNvSpPr>
            <a:spLocks noChangeArrowheads="1"/>
          </p:cNvSpPr>
          <p:nvPr/>
        </p:nvSpPr>
        <p:spPr bwMode="auto">
          <a:xfrm>
            <a:off x="5461000" y="24384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sp>
        <p:nvSpPr>
          <p:cNvPr id="775179" name="Rectangle 11"/>
          <p:cNvSpPr>
            <a:spLocks noChangeArrowheads="1"/>
          </p:cNvSpPr>
          <p:nvPr/>
        </p:nvSpPr>
        <p:spPr bwMode="auto">
          <a:xfrm>
            <a:off x="4862513" y="2438400"/>
            <a:ext cx="5984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D</a:t>
            </a:r>
          </a:p>
        </p:txBody>
      </p:sp>
      <p:sp>
        <p:nvSpPr>
          <p:cNvPr id="775178" name="Rectangle 10"/>
          <p:cNvSpPr>
            <a:spLocks noChangeArrowheads="1"/>
          </p:cNvSpPr>
          <p:nvPr/>
        </p:nvSpPr>
        <p:spPr bwMode="auto">
          <a:xfrm>
            <a:off x="4262438" y="24384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775177" name="Rectangle 9"/>
          <p:cNvSpPr>
            <a:spLocks noChangeArrowheads="1"/>
          </p:cNvSpPr>
          <p:nvPr/>
        </p:nvSpPr>
        <p:spPr bwMode="auto">
          <a:xfrm>
            <a:off x="3662363" y="24384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sp>
        <p:nvSpPr>
          <p:cNvPr id="775176" name="Rectangle 8"/>
          <p:cNvSpPr>
            <a:spLocks noChangeArrowheads="1"/>
          </p:cNvSpPr>
          <p:nvPr/>
        </p:nvSpPr>
        <p:spPr bwMode="auto">
          <a:xfrm>
            <a:off x="3063875" y="2438400"/>
            <a:ext cx="5984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sp>
        <p:nvSpPr>
          <p:cNvPr id="775175" name="Rectangle 7"/>
          <p:cNvSpPr>
            <a:spLocks noChangeArrowheads="1"/>
          </p:cNvSpPr>
          <p:nvPr/>
        </p:nvSpPr>
        <p:spPr bwMode="auto">
          <a:xfrm>
            <a:off x="2463800" y="24384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775174" name="Rectangle 6"/>
          <p:cNvSpPr>
            <a:spLocks noChangeArrowheads="1"/>
          </p:cNvSpPr>
          <p:nvPr/>
        </p:nvSpPr>
        <p:spPr bwMode="auto">
          <a:xfrm>
            <a:off x="1865313" y="2438400"/>
            <a:ext cx="5984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grpSp>
        <p:nvGrpSpPr>
          <p:cNvPr id="13" name="Group 138"/>
          <p:cNvGrpSpPr>
            <a:grpSpLocks/>
          </p:cNvGrpSpPr>
          <p:nvPr/>
        </p:nvGrpSpPr>
        <p:grpSpPr bwMode="auto">
          <a:xfrm>
            <a:off x="854075" y="2438400"/>
            <a:ext cx="7604125" cy="2206625"/>
            <a:chOff x="538" y="1536"/>
            <a:chExt cx="4790" cy="1390"/>
          </a:xfrm>
        </p:grpSpPr>
        <p:sp>
          <p:nvSpPr>
            <p:cNvPr id="78874" name="Rectangle 41"/>
            <p:cNvSpPr>
              <a:spLocks noChangeArrowheads="1"/>
            </p:cNvSpPr>
            <p:nvPr/>
          </p:nvSpPr>
          <p:spPr bwMode="auto">
            <a:xfrm>
              <a:off x="538" y="2616"/>
              <a:ext cx="6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3</a:t>
              </a:r>
            </a:p>
          </p:txBody>
        </p:sp>
        <p:sp>
          <p:nvSpPr>
            <p:cNvPr id="78875" name="Rectangle 29"/>
            <p:cNvSpPr>
              <a:spLocks noChangeArrowheads="1"/>
            </p:cNvSpPr>
            <p:nvPr/>
          </p:nvSpPr>
          <p:spPr bwMode="auto">
            <a:xfrm>
              <a:off x="538" y="2306"/>
              <a:ext cx="6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2</a:t>
              </a:r>
            </a:p>
          </p:txBody>
        </p:sp>
        <p:sp>
          <p:nvSpPr>
            <p:cNvPr id="78876" name="Rectangle 17"/>
            <p:cNvSpPr>
              <a:spLocks noChangeArrowheads="1"/>
            </p:cNvSpPr>
            <p:nvPr/>
          </p:nvSpPr>
          <p:spPr bwMode="auto">
            <a:xfrm>
              <a:off x="538" y="1996"/>
              <a:ext cx="6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1</a:t>
              </a:r>
            </a:p>
          </p:txBody>
        </p:sp>
        <p:sp>
          <p:nvSpPr>
            <p:cNvPr id="78877" name="Rectangle 5"/>
            <p:cNvSpPr>
              <a:spLocks noChangeArrowheads="1"/>
            </p:cNvSpPr>
            <p:nvPr/>
          </p:nvSpPr>
          <p:spPr bwMode="auto">
            <a:xfrm>
              <a:off x="538" y="1536"/>
              <a:ext cx="63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algn="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Ref:</a:t>
              </a:r>
            </a:p>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Page:</a:t>
              </a:r>
            </a:p>
          </p:txBody>
        </p:sp>
        <p:sp>
          <p:nvSpPr>
            <p:cNvPr id="78878" name="Line 53"/>
            <p:cNvSpPr>
              <a:spLocks noChangeShapeType="1"/>
            </p:cNvSpPr>
            <p:nvPr/>
          </p:nvSpPr>
          <p:spPr bwMode="auto">
            <a:xfrm>
              <a:off x="538" y="1536"/>
              <a:ext cx="479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79" name="Line 54"/>
            <p:cNvSpPr>
              <a:spLocks noChangeShapeType="1"/>
            </p:cNvSpPr>
            <p:nvPr/>
          </p:nvSpPr>
          <p:spPr bwMode="auto">
            <a:xfrm>
              <a:off x="538" y="1996"/>
              <a:ext cx="479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80" name="Line 55"/>
            <p:cNvSpPr>
              <a:spLocks noChangeShapeType="1"/>
            </p:cNvSpPr>
            <p:nvPr/>
          </p:nvSpPr>
          <p:spPr bwMode="auto">
            <a:xfrm>
              <a:off x="538" y="2306"/>
              <a:ext cx="479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81" name="Line 56"/>
            <p:cNvSpPr>
              <a:spLocks noChangeShapeType="1"/>
            </p:cNvSpPr>
            <p:nvPr/>
          </p:nvSpPr>
          <p:spPr bwMode="auto">
            <a:xfrm>
              <a:off x="538" y="2616"/>
              <a:ext cx="479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82" name="Line 57"/>
            <p:cNvSpPr>
              <a:spLocks noChangeShapeType="1"/>
            </p:cNvSpPr>
            <p:nvPr/>
          </p:nvSpPr>
          <p:spPr bwMode="auto">
            <a:xfrm>
              <a:off x="538" y="2926"/>
              <a:ext cx="479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83" name="Line 58"/>
            <p:cNvSpPr>
              <a:spLocks noChangeShapeType="1"/>
            </p:cNvSpPr>
            <p:nvPr/>
          </p:nvSpPr>
          <p:spPr bwMode="auto">
            <a:xfrm>
              <a:off x="538" y="1536"/>
              <a:ext cx="0" cy="139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84" name="Line 59"/>
            <p:cNvSpPr>
              <a:spLocks noChangeShapeType="1"/>
            </p:cNvSpPr>
            <p:nvPr/>
          </p:nvSpPr>
          <p:spPr bwMode="auto">
            <a:xfrm>
              <a:off x="1175" y="1536"/>
              <a:ext cx="0" cy="139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85" name="Line 60"/>
            <p:cNvSpPr>
              <a:spLocks noChangeShapeType="1"/>
            </p:cNvSpPr>
            <p:nvPr/>
          </p:nvSpPr>
          <p:spPr bwMode="auto">
            <a:xfrm>
              <a:off x="1552" y="1536"/>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86" name="Line 61"/>
            <p:cNvSpPr>
              <a:spLocks noChangeShapeType="1"/>
            </p:cNvSpPr>
            <p:nvPr/>
          </p:nvSpPr>
          <p:spPr bwMode="auto">
            <a:xfrm>
              <a:off x="1930" y="1536"/>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87" name="Line 62"/>
            <p:cNvSpPr>
              <a:spLocks noChangeShapeType="1"/>
            </p:cNvSpPr>
            <p:nvPr/>
          </p:nvSpPr>
          <p:spPr bwMode="auto">
            <a:xfrm>
              <a:off x="2307" y="1536"/>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88" name="Line 63"/>
            <p:cNvSpPr>
              <a:spLocks noChangeShapeType="1"/>
            </p:cNvSpPr>
            <p:nvPr/>
          </p:nvSpPr>
          <p:spPr bwMode="auto">
            <a:xfrm>
              <a:off x="2685" y="1536"/>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89" name="Line 64"/>
            <p:cNvSpPr>
              <a:spLocks noChangeShapeType="1"/>
            </p:cNvSpPr>
            <p:nvPr/>
          </p:nvSpPr>
          <p:spPr bwMode="auto">
            <a:xfrm>
              <a:off x="3063" y="1536"/>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90" name="Line 65"/>
            <p:cNvSpPr>
              <a:spLocks noChangeShapeType="1"/>
            </p:cNvSpPr>
            <p:nvPr/>
          </p:nvSpPr>
          <p:spPr bwMode="auto">
            <a:xfrm>
              <a:off x="3440" y="1536"/>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91" name="Line 66"/>
            <p:cNvSpPr>
              <a:spLocks noChangeShapeType="1"/>
            </p:cNvSpPr>
            <p:nvPr/>
          </p:nvSpPr>
          <p:spPr bwMode="auto">
            <a:xfrm>
              <a:off x="3818" y="1536"/>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92" name="Line 67"/>
            <p:cNvSpPr>
              <a:spLocks noChangeShapeType="1"/>
            </p:cNvSpPr>
            <p:nvPr/>
          </p:nvSpPr>
          <p:spPr bwMode="auto">
            <a:xfrm>
              <a:off x="4195" y="1536"/>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93" name="Line 68"/>
            <p:cNvSpPr>
              <a:spLocks noChangeShapeType="1"/>
            </p:cNvSpPr>
            <p:nvPr/>
          </p:nvSpPr>
          <p:spPr bwMode="auto">
            <a:xfrm>
              <a:off x="4573" y="1536"/>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94" name="Line 69"/>
            <p:cNvSpPr>
              <a:spLocks noChangeShapeType="1"/>
            </p:cNvSpPr>
            <p:nvPr/>
          </p:nvSpPr>
          <p:spPr bwMode="auto">
            <a:xfrm>
              <a:off x="4950" y="1536"/>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78895" name="Line 70"/>
            <p:cNvSpPr>
              <a:spLocks noChangeShapeType="1"/>
            </p:cNvSpPr>
            <p:nvPr/>
          </p:nvSpPr>
          <p:spPr bwMode="auto">
            <a:xfrm>
              <a:off x="5328" y="1536"/>
              <a:ext cx="0" cy="139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Tree>
    <p:extLst>
      <p:ext uri="{BB962C8B-B14F-4D97-AF65-F5344CB8AC3E}">
        <p14:creationId xmlns:p14="http://schemas.microsoft.com/office/powerpoint/2010/main" val="9093617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5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5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5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517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517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7517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7517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75178"/>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75179"/>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75180"/>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75181"/>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75182"/>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7518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75184"/>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2" fill="hold" grpId="0" nodeType="clickEffect">
                                  <p:stCondLst>
                                    <p:cond delay="0"/>
                                  </p:stCondLst>
                                  <p:childTnLst>
                                    <p:set>
                                      <p:cBhvr>
                                        <p:cTn id="104" dur="1" fill="hold">
                                          <p:stCondLst>
                                            <p:cond delay="0"/>
                                          </p:stCondLst>
                                        </p:cTn>
                                        <p:tgtEl>
                                          <p:spTgt spid="775171">
                                            <p:txEl>
                                              <p:pRg st="11" end="11"/>
                                            </p:txEl>
                                          </p:spTgt>
                                        </p:tgtEl>
                                        <p:attrNameLst>
                                          <p:attrName>style.visibility</p:attrName>
                                        </p:attrNameLst>
                                      </p:cBhvr>
                                      <p:to>
                                        <p:strVal val="visible"/>
                                      </p:to>
                                    </p:set>
                                    <p:anim calcmode="lin" valueType="num">
                                      <p:cBhvr additive="base">
                                        <p:cTn id="105" dur="500" fill="hold"/>
                                        <p:tgtEl>
                                          <p:spTgt spid="775171">
                                            <p:txEl>
                                              <p:pRg st="11" end="11"/>
                                            </p:txEl>
                                          </p:spTgt>
                                        </p:tgtEl>
                                        <p:attrNameLst>
                                          <p:attrName>ppt_x</p:attrName>
                                        </p:attrNameLst>
                                      </p:cBhvr>
                                      <p:tavLst>
                                        <p:tav tm="0">
                                          <p:val>
                                            <p:strVal val="1+#ppt_w/2"/>
                                          </p:val>
                                        </p:tav>
                                        <p:tav tm="100000">
                                          <p:val>
                                            <p:strVal val="#ppt_x"/>
                                          </p:val>
                                        </p:tav>
                                      </p:tavLst>
                                    </p:anim>
                                    <p:anim calcmode="lin" valueType="num">
                                      <p:cBhvr additive="base">
                                        <p:cTn id="106" dur="500" fill="hold"/>
                                        <p:tgtEl>
                                          <p:spTgt spid="775171">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2" fill="hold" grpId="0" nodeType="clickEffect">
                                  <p:stCondLst>
                                    <p:cond delay="0"/>
                                  </p:stCondLst>
                                  <p:childTnLst>
                                    <p:set>
                                      <p:cBhvr>
                                        <p:cTn id="110" dur="1" fill="hold">
                                          <p:stCondLst>
                                            <p:cond delay="0"/>
                                          </p:stCondLst>
                                        </p:cTn>
                                        <p:tgtEl>
                                          <p:spTgt spid="775171">
                                            <p:txEl>
                                              <p:pRg st="12" end="12"/>
                                            </p:txEl>
                                          </p:spTgt>
                                        </p:tgtEl>
                                        <p:attrNameLst>
                                          <p:attrName>style.visibility</p:attrName>
                                        </p:attrNameLst>
                                      </p:cBhvr>
                                      <p:to>
                                        <p:strVal val="visible"/>
                                      </p:to>
                                    </p:set>
                                    <p:anim calcmode="lin" valueType="num">
                                      <p:cBhvr additive="base">
                                        <p:cTn id="111" dur="500" fill="hold"/>
                                        <p:tgtEl>
                                          <p:spTgt spid="775171">
                                            <p:txEl>
                                              <p:pRg st="12" end="12"/>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775171">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1" grpId="0" build="p"/>
      <p:bldP spid="775184" grpId="0"/>
      <p:bldP spid="775183" grpId="0"/>
      <p:bldP spid="775182" grpId="0"/>
      <p:bldP spid="775181" grpId="0"/>
      <p:bldP spid="775180" grpId="0"/>
      <p:bldP spid="775179" grpId="0"/>
      <p:bldP spid="775178" grpId="0"/>
      <p:bldP spid="775177" grpId="0"/>
      <p:bldP spid="775176" grpId="0"/>
      <p:bldP spid="775175" grpId="0"/>
      <p:bldP spid="775174"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43" name="Rectangle 3"/>
          <p:cNvSpPr>
            <a:spLocks noGrp="1" noChangeArrowheads="1"/>
          </p:cNvSpPr>
          <p:nvPr>
            <p:ph type="body" idx="1"/>
          </p:nvPr>
        </p:nvSpPr>
        <p:spPr>
          <a:xfrm>
            <a:off x="228600" y="838200"/>
            <a:ext cx="8610600" cy="5943600"/>
          </a:xfrm>
        </p:spPr>
        <p:txBody>
          <a:bodyPr/>
          <a:lstStyle/>
          <a:p>
            <a:pPr>
              <a:lnSpc>
                <a:spcPct val="80000"/>
              </a:lnSpc>
              <a:spcBef>
                <a:spcPct val="20000"/>
              </a:spcBef>
            </a:pPr>
            <a:r>
              <a:rPr lang="en-US" altLang="ko-KR">
                <a:latin typeface="Helvetica" charset="0"/>
                <a:ea typeface="굴림" charset="0"/>
                <a:cs typeface="굴림" charset="0"/>
              </a:rPr>
              <a:t>Suppose we have the same reference stream: </a:t>
            </a:r>
          </a:p>
          <a:p>
            <a:pPr lvl="1">
              <a:lnSpc>
                <a:spcPct val="80000"/>
              </a:lnSpc>
              <a:spcBef>
                <a:spcPct val="20000"/>
              </a:spcBef>
            </a:pPr>
            <a:r>
              <a:rPr lang="en-US" altLang="ko-KR">
                <a:latin typeface="Helvetica" charset="0"/>
                <a:ea typeface="굴림" charset="0"/>
                <a:cs typeface="굴림" charset="0"/>
              </a:rPr>
              <a:t>A B C A B D A D B C B</a:t>
            </a:r>
          </a:p>
          <a:p>
            <a:pPr>
              <a:lnSpc>
                <a:spcPct val="80000"/>
              </a:lnSpc>
              <a:spcBef>
                <a:spcPct val="20000"/>
              </a:spcBef>
            </a:pPr>
            <a:r>
              <a:rPr lang="en-US" altLang="ko-KR">
                <a:latin typeface="Helvetica" charset="0"/>
                <a:ea typeface="굴림" charset="0"/>
                <a:cs typeface="굴림" charset="0"/>
              </a:rPr>
              <a:t>Consider MIN Page replacement:</a:t>
            </a:r>
          </a:p>
          <a:p>
            <a:pPr>
              <a:lnSpc>
                <a:spcPct val="80000"/>
              </a:lnSpc>
              <a:spcBef>
                <a:spcPct val="20000"/>
              </a:spcBef>
            </a:pPr>
            <a:endParaRPr lang="en-US" altLang="ko-KR">
              <a:latin typeface="Helvetica" charset="0"/>
              <a:ea typeface="굴림" charset="0"/>
              <a:cs typeface="굴림" charset="0"/>
            </a:endParaRPr>
          </a:p>
          <a:p>
            <a:pPr>
              <a:lnSpc>
                <a:spcPct val="80000"/>
              </a:lnSpc>
              <a:spcBef>
                <a:spcPct val="20000"/>
              </a:spcBef>
            </a:pPr>
            <a:endParaRPr lang="en-US" altLang="ko-KR">
              <a:latin typeface="Helvetica" charset="0"/>
              <a:ea typeface="굴림" charset="0"/>
              <a:cs typeface="굴림" charset="0"/>
            </a:endParaRPr>
          </a:p>
          <a:p>
            <a:pPr>
              <a:lnSpc>
                <a:spcPct val="80000"/>
              </a:lnSpc>
              <a:spcBef>
                <a:spcPct val="20000"/>
              </a:spcBef>
            </a:pPr>
            <a:endParaRPr lang="en-US" altLang="ko-KR">
              <a:latin typeface="Helvetica" charset="0"/>
              <a:ea typeface="굴림" charset="0"/>
              <a:cs typeface="굴림" charset="0"/>
            </a:endParaRPr>
          </a:p>
          <a:p>
            <a:pPr>
              <a:lnSpc>
                <a:spcPct val="80000"/>
              </a:lnSpc>
              <a:spcBef>
                <a:spcPct val="20000"/>
              </a:spcBef>
            </a:pPr>
            <a:endParaRPr lang="en-US" altLang="ko-KR">
              <a:latin typeface="Helvetica" charset="0"/>
              <a:ea typeface="굴림" charset="0"/>
              <a:cs typeface="굴림" charset="0"/>
            </a:endParaRPr>
          </a:p>
          <a:p>
            <a:pPr>
              <a:lnSpc>
                <a:spcPct val="80000"/>
              </a:lnSpc>
              <a:spcBef>
                <a:spcPct val="20000"/>
              </a:spcBef>
            </a:pPr>
            <a:endParaRPr lang="en-US" altLang="ko-KR">
              <a:latin typeface="Helvetica" charset="0"/>
              <a:ea typeface="굴림" charset="0"/>
              <a:cs typeface="굴림" charset="0"/>
            </a:endParaRPr>
          </a:p>
          <a:p>
            <a:pPr>
              <a:lnSpc>
                <a:spcPct val="80000"/>
              </a:lnSpc>
              <a:spcBef>
                <a:spcPct val="20000"/>
              </a:spcBef>
            </a:pPr>
            <a:endParaRPr lang="en-US" altLang="ko-KR">
              <a:latin typeface="Helvetica" charset="0"/>
              <a:ea typeface="굴림" charset="0"/>
              <a:cs typeface="굴림" charset="0"/>
            </a:endParaRPr>
          </a:p>
          <a:p>
            <a:pPr lvl="1">
              <a:lnSpc>
                <a:spcPct val="80000"/>
              </a:lnSpc>
              <a:spcBef>
                <a:spcPct val="20000"/>
              </a:spcBef>
            </a:pPr>
            <a:endParaRPr lang="en-US" altLang="ko-KR">
              <a:latin typeface="Helvetica" charset="0"/>
              <a:ea typeface="굴림" charset="0"/>
              <a:cs typeface="굴림" charset="0"/>
            </a:endParaRPr>
          </a:p>
          <a:p>
            <a:pPr lvl="1">
              <a:lnSpc>
                <a:spcPct val="80000"/>
              </a:lnSpc>
              <a:spcBef>
                <a:spcPct val="20000"/>
              </a:spcBef>
            </a:pPr>
            <a:endParaRPr lang="en-US" altLang="ko-KR">
              <a:latin typeface="Helvetica" charset="0"/>
              <a:ea typeface="굴림" charset="0"/>
              <a:cs typeface="굴림" charset="0"/>
            </a:endParaRPr>
          </a:p>
          <a:p>
            <a:pPr lvl="1">
              <a:lnSpc>
                <a:spcPct val="80000"/>
              </a:lnSpc>
              <a:spcBef>
                <a:spcPct val="20000"/>
              </a:spcBef>
            </a:pPr>
            <a:r>
              <a:rPr lang="en-US" altLang="ko-KR">
                <a:latin typeface="Helvetica" charset="0"/>
                <a:ea typeface="굴림" charset="0"/>
                <a:cs typeface="굴림" charset="0"/>
              </a:rPr>
              <a:t>MIN: 5 faults </a:t>
            </a:r>
          </a:p>
          <a:p>
            <a:pPr lvl="1">
              <a:lnSpc>
                <a:spcPct val="80000"/>
              </a:lnSpc>
              <a:spcBef>
                <a:spcPct val="20000"/>
              </a:spcBef>
            </a:pPr>
            <a:r>
              <a:rPr lang="en-US" altLang="ko-KR">
                <a:latin typeface="Helvetica" charset="0"/>
                <a:ea typeface="굴림" charset="0"/>
                <a:cs typeface="굴림" charset="0"/>
              </a:rPr>
              <a:t>Look for page not referenced farthest in future.</a:t>
            </a:r>
          </a:p>
          <a:p>
            <a:pPr>
              <a:lnSpc>
                <a:spcPct val="80000"/>
              </a:lnSpc>
              <a:spcBef>
                <a:spcPct val="20000"/>
              </a:spcBef>
            </a:pPr>
            <a:r>
              <a:rPr lang="en-US" altLang="ko-KR">
                <a:latin typeface="Helvetica" charset="0"/>
                <a:ea typeface="굴림" charset="0"/>
                <a:cs typeface="굴림" charset="0"/>
              </a:rPr>
              <a:t>What will LRU do?</a:t>
            </a:r>
          </a:p>
          <a:p>
            <a:pPr lvl="1">
              <a:lnSpc>
                <a:spcPct val="80000"/>
              </a:lnSpc>
              <a:spcBef>
                <a:spcPct val="20000"/>
              </a:spcBef>
            </a:pPr>
            <a:r>
              <a:rPr lang="en-US" altLang="ko-KR">
                <a:latin typeface="Helvetica" charset="0"/>
                <a:ea typeface="굴림" charset="0"/>
                <a:cs typeface="굴림" charset="0"/>
              </a:rPr>
              <a:t>Same decisions as MIN here, but won’t always be true!</a:t>
            </a:r>
          </a:p>
        </p:txBody>
      </p:sp>
      <p:sp>
        <p:nvSpPr>
          <p:cNvPr id="80898" name="Rectangle 2"/>
          <p:cNvSpPr>
            <a:spLocks noGrp="1" noChangeArrowheads="1"/>
          </p:cNvSpPr>
          <p:nvPr>
            <p:ph type="title"/>
          </p:nvPr>
        </p:nvSpPr>
        <p:spPr/>
        <p:txBody>
          <a:bodyPr/>
          <a:lstStyle/>
          <a:p>
            <a:r>
              <a:rPr lang="en-US" altLang="ko-KR">
                <a:latin typeface="Helvetica" charset="0"/>
                <a:ea typeface="굴림" charset="0"/>
                <a:cs typeface="굴림" charset="0"/>
              </a:rPr>
              <a:t>Example: MIN</a:t>
            </a:r>
          </a:p>
        </p:txBody>
      </p:sp>
      <p:grpSp>
        <p:nvGrpSpPr>
          <p:cNvPr id="2" name="Group 6"/>
          <p:cNvGrpSpPr>
            <a:grpSpLocks/>
          </p:cNvGrpSpPr>
          <p:nvPr/>
        </p:nvGrpSpPr>
        <p:grpSpPr bwMode="auto">
          <a:xfrm>
            <a:off x="7858125" y="3016250"/>
            <a:ext cx="600075" cy="1476375"/>
            <a:chOff x="4950" y="2190"/>
            <a:chExt cx="378" cy="930"/>
          </a:xfrm>
        </p:grpSpPr>
        <p:sp>
          <p:nvSpPr>
            <p:cNvPr id="80974" name="Rectangle 7"/>
            <p:cNvSpPr>
              <a:spLocks noChangeArrowheads="1"/>
            </p:cNvSpPr>
            <p:nvPr/>
          </p:nvSpPr>
          <p:spPr bwMode="auto">
            <a:xfrm>
              <a:off x="4950" y="2810"/>
              <a:ext cx="378"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75" name="Rectangle 8"/>
            <p:cNvSpPr>
              <a:spLocks noChangeArrowheads="1"/>
            </p:cNvSpPr>
            <p:nvPr/>
          </p:nvSpPr>
          <p:spPr bwMode="auto">
            <a:xfrm>
              <a:off x="4950" y="250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76" name="Rectangle 9"/>
            <p:cNvSpPr>
              <a:spLocks noChangeArrowheads="1"/>
            </p:cNvSpPr>
            <p:nvPr/>
          </p:nvSpPr>
          <p:spPr bwMode="auto">
            <a:xfrm>
              <a:off x="4950" y="219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3" name="Group 10"/>
          <p:cNvGrpSpPr>
            <a:grpSpLocks/>
          </p:cNvGrpSpPr>
          <p:nvPr/>
        </p:nvGrpSpPr>
        <p:grpSpPr bwMode="auto">
          <a:xfrm>
            <a:off x="7259638" y="3016250"/>
            <a:ext cx="598487" cy="1476375"/>
            <a:chOff x="4573" y="2190"/>
            <a:chExt cx="377" cy="930"/>
          </a:xfrm>
        </p:grpSpPr>
        <p:sp>
          <p:nvSpPr>
            <p:cNvPr id="80971" name="Rectangle 11"/>
            <p:cNvSpPr>
              <a:spLocks noChangeArrowheads="1"/>
            </p:cNvSpPr>
            <p:nvPr/>
          </p:nvSpPr>
          <p:spPr bwMode="auto">
            <a:xfrm>
              <a:off x="4573" y="2810"/>
              <a:ext cx="377"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72" name="Rectangle 12"/>
            <p:cNvSpPr>
              <a:spLocks noChangeArrowheads="1"/>
            </p:cNvSpPr>
            <p:nvPr/>
          </p:nvSpPr>
          <p:spPr bwMode="auto">
            <a:xfrm>
              <a:off x="4573" y="2500"/>
              <a:ext cx="377"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73" name="Rectangle 13"/>
            <p:cNvSpPr>
              <a:spLocks noChangeArrowheads="1"/>
            </p:cNvSpPr>
            <p:nvPr/>
          </p:nvSpPr>
          <p:spPr bwMode="auto">
            <a:xfrm>
              <a:off x="4573" y="2190"/>
              <a:ext cx="377"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grpSp>
      <p:grpSp>
        <p:nvGrpSpPr>
          <p:cNvPr id="4" name="Group 14"/>
          <p:cNvGrpSpPr>
            <a:grpSpLocks/>
          </p:cNvGrpSpPr>
          <p:nvPr/>
        </p:nvGrpSpPr>
        <p:grpSpPr bwMode="auto">
          <a:xfrm>
            <a:off x="6659563" y="3016250"/>
            <a:ext cx="600075" cy="1476375"/>
            <a:chOff x="4195" y="2190"/>
            <a:chExt cx="378" cy="930"/>
          </a:xfrm>
        </p:grpSpPr>
        <p:sp>
          <p:nvSpPr>
            <p:cNvPr id="80968" name="Rectangle 15"/>
            <p:cNvSpPr>
              <a:spLocks noChangeArrowheads="1"/>
            </p:cNvSpPr>
            <p:nvPr/>
          </p:nvSpPr>
          <p:spPr bwMode="auto">
            <a:xfrm>
              <a:off x="4195" y="2810"/>
              <a:ext cx="378"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69" name="Rectangle 16"/>
            <p:cNvSpPr>
              <a:spLocks noChangeArrowheads="1"/>
            </p:cNvSpPr>
            <p:nvPr/>
          </p:nvSpPr>
          <p:spPr bwMode="auto">
            <a:xfrm>
              <a:off x="4195" y="250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70" name="Rectangle 17"/>
            <p:cNvSpPr>
              <a:spLocks noChangeArrowheads="1"/>
            </p:cNvSpPr>
            <p:nvPr/>
          </p:nvSpPr>
          <p:spPr bwMode="auto">
            <a:xfrm>
              <a:off x="4195"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5" name="Group 18"/>
          <p:cNvGrpSpPr>
            <a:grpSpLocks/>
          </p:cNvGrpSpPr>
          <p:nvPr/>
        </p:nvGrpSpPr>
        <p:grpSpPr bwMode="auto">
          <a:xfrm>
            <a:off x="6061075" y="3016250"/>
            <a:ext cx="598488" cy="1476375"/>
            <a:chOff x="3818" y="2190"/>
            <a:chExt cx="377" cy="930"/>
          </a:xfrm>
        </p:grpSpPr>
        <p:sp>
          <p:nvSpPr>
            <p:cNvPr id="80965" name="Rectangle 19"/>
            <p:cNvSpPr>
              <a:spLocks noChangeArrowheads="1"/>
            </p:cNvSpPr>
            <p:nvPr/>
          </p:nvSpPr>
          <p:spPr bwMode="auto">
            <a:xfrm>
              <a:off x="3818" y="2810"/>
              <a:ext cx="377"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66" name="Rectangle 20"/>
            <p:cNvSpPr>
              <a:spLocks noChangeArrowheads="1"/>
            </p:cNvSpPr>
            <p:nvPr/>
          </p:nvSpPr>
          <p:spPr bwMode="auto">
            <a:xfrm>
              <a:off x="3818" y="2500"/>
              <a:ext cx="377"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67" name="Rectangle 21"/>
            <p:cNvSpPr>
              <a:spLocks noChangeArrowheads="1"/>
            </p:cNvSpPr>
            <p:nvPr/>
          </p:nvSpPr>
          <p:spPr bwMode="auto">
            <a:xfrm>
              <a:off x="3818" y="219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6" name="Group 22"/>
          <p:cNvGrpSpPr>
            <a:grpSpLocks/>
          </p:cNvGrpSpPr>
          <p:nvPr/>
        </p:nvGrpSpPr>
        <p:grpSpPr bwMode="auto">
          <a:xfrm>
            <a:off x="5461000" y="3016250"/>
            <a:ext cx="600075" cy="1476375"/>
            <a:chOff x="3440" y="2190"/>
            <a:chExt cx="378" cy="930"/>
          </a:xfrm>
        </p:grpSpPr>
        <p:sp>
          <p:nvSpPr>
            <p:cNvPr id="80962" name="Rectangle 23"/>
            <p:cNvSpPr>
              <a:spLocks noChangeArrowheads="1"/>
            </p:cNvSpPr>
            <p:nvPr/>
          </p:nvSpPr>
          <p:spPr bwMode="auto">
            <a:xfrm>
              <a:off x="3440" y="2810"/>
              <a:ext cx="378"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63" name="Rectangle 24"/>
            <p:cNvSpPr>
              <a:spLocks noChangeArrowheads="1"/>
            </p:cNvSpPr>
            <p:nvPr/>
          </p:nvSpPr>
          <p:spPr bwMode="auto">
            <a:xfrm>
              <a:off x="3440" y="250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64" name="Rectangle 25"/>
            <p:cNvSpPr>
              <a:spLocks noChangeArrowheads="1"/>
            </p:cNvSpPr>
            <p:nvPr/>
          </p:nvSpPr>
          <p:spPr bwMode="auto">
            <a:xfrm>
              <a:off x="3440"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7" name="Group 26"/>
          <p:cNvGrpSpPr>
            <a:grpSpLocks/>
          </p:cNvGrpSpPr>
          <p:nvPr/>
        </p:nvGrpSpPr>
        <p:grpSpPr bwMode="auto">
          <a:xfrm>
            <a:off x="4862513" y="3016250"/>
            <a:ext cx="598487" cy="1476375"/>
            <a:chOff x="3063" y="2190"/>
            <a:chExt cx="377" cy="930"/>
          </a:xfrm>
        </p:grpSpPr>
        <p:sp>
          <p:nvSpPr>
            <p:cNvPr id="80959" name="Rectangle 27"/>
            <p:cNvSpPr>
              <a:spLocks noChangeArrowheads="1"/>
            </p:cNvSpPr>
            <p:nvPr/>
          </p:nvSpPr>
          <p:spPr bwMode="auto">
            <a:xfrm>
              <a:off x="3063" y="2810"/>
              <a:ext cx="377"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D</a:t>
              </a:r>
            </a:p>
          </p:txBody>
        </p:sp>
        <p:sp>
          <p:nvSpPr>
            <p:cNvPr id="80960" name="Rectangle 28"/>
            <p:cNvSpPr>
              <a:spLocks noChangeArrowheads="1"/>
            </p:cNvSpPr>
            <p:nvPr/>
          </p:nvSpPr>
          <p:spPr bwMode="auto">
            <a:xfrm>
              <a:off x="3063" y="2500"/>
              <a:ext cx="377"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61" name="Rectangle 29"/>
            <p:cNvSpPr>
              <a:spLocks noChangeArrowheads="1"/>
            </p:cNvSpPr>
            <p:nvPr/>
          </p:nvSpPr>
          <p:spPr bwMode="auto">
            <a:xfrm>
              <a:off x="3063" y="219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8" name="Group 30"/>
          <p:cNvGrpSpPr>
            <a:grpSpLocks/>
          </p:cNvGrpSpPr>
          <p:nvPr/>
        </p:nvGrpSpPr>
        <p:grpSpPr bwMode="auto">
          <a:xfrm>
            <a:off x="4262438" y="3016250"/>
            <a:ext cx="600075" cy="1476375"/>
            <a:chOff x="2685" y="2190"/>
            <a:chExt cx="378" cy="930"/>
          </a:xfrm>
        </p:grpSpPr>
        <p:sp>
          <p:nvSpPr>
            <p:cNvPr id="80956" name="Rectangle 31"/>
            <p:cNvSpPr>
              <a:spLocks noChangeArrowheads="1"/>
            </p:cNvSpPr>
            <p:nvPr/>
          </p:nvSpPr>
          <p:spPr bwMode="auto">
            <a:xfrm>
              <a:off x="2685" y="281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57" name="Rectangle 32"/>
            <p:cNvSpPr>
              <a:spLocks noChangeArrowheads="1"/>
            </p:cNvSpPr>
            <p:nvPr/>
          </p:nvSpPr>
          <p:spPr bwMode="auto">
            <a:xfrm>
              <a:off x="2685" y="250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58" name="Rectangle 33"/>
            <p:cNvSpPr>
              <a:spLocks noChangeArrowheads="1"/>
            </p:cNvSpPr>
            <p:nvPr/>
          </p:nvSpPr>
          <p:spPr bwMode="auto">
            <a:xfrm>
              <a:off x="2685"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9" name="Group 34"/>
          <p:cNvGrpSpPr>
            <a:grpSpLocks/>
          </p:cNvGrpSpPr>
          <p:nvPr/>
        </p:nvGrpSpPr>
        <p:grpSpPr bwMode="auto">
          <a:xfrm>
            <a:off x="3662363" y="3016250"/>
            <a:ext cx="600075" cy="1476375"/>
            <a:chOff x="2307" y="2190"/>
            <a:chExt cx="378" cy="930"/>
          </a:xfrm>
        </p:grpSpPr>
        <p:sp>
          <p:nvSpPr>
            <p:cNvPr id="80953" name="Rectangle 35"/>
            <p:cNvSpPr>
              <a:spLocks noChangeArrowheads="1"/>
            </p:cNvSpPr>
            <p:nvPr/>
          </p:nvSpPr>
          <p:spPr bwMode="auto">
            <a:xfrm>
              <a:off x="2307" y="281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54" name="Rectangle 36"/>
            <p:cNvSpPr>
              <a:spLocks noChangeArrowheads="1"/>
            </p:cNvSpPr>
            <p:nvPr/>
          </p:nvSpPr>
          <p:spPr bwMode="auto">
            <a:xfrm>
              <a:off x="2307" y="250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55" name="Rectangle 37"/>
            <p:cNvSpPr>
              <a:spLocks noChangeArrowheads="1"/>
            </p:cNvSpPr>
            <p:nvPr/>
          </p:nvSpPr>
          <p:spPr bwMode="auto">
            <a:xfrm>
              <a:off x="2307"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10" name="Group 38"/>
          <p:cNvGrpSpPr>
            <a:grpSpLocks/>
          </p:cNvGrpSpPr>
          <p:nvPr/>
        </p:nvGrpSpPr>
        <p:grpSpPr bwMode="auto">
          <a:xfrm>
            <a:off x="3063875" y="3016250"/>
            <a:ext cx="598488" cy="1476375"/>
            <a:chOff x="1930" y="2190"/>
            <a:chExt cx="377" cy="930"/>
          </a:xfrm>
        </p:grpSpPr>
        <p:sp>
          <p:nvSpPr>
            <p:cNvPr id="80950" name="Rectangle 39"/>
            <p:cNvSpPr>
              <a:spLocks noChangeArrowheads="1"/>
            </p:cNvSpPr>
            <p:nvPr/>
          </p:nvSpPr>
          <p:spPr bwMode="auto">
            <a:xfrm>
              <a:off x="1930" y="2810"/>
              <a:ext cx="377"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sp>
          <p:nvSpPr>
            <p:cNvPr id="80951" name="Rectangle 40"/>
            <p:cNvSpPr>
              <a:spLocks noChangeArrowheads="1"/>
            </p:cNvSpPr>
            <p:nvPr/>
          </p:nvSpPr>
          <p:spPr bwMode="auto">
            <a:xfrm>
              <a:off x="1930" y="2500"/>
              <a:ext cx="377"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52" name="Rectangle 41"/>
            <p:cNvSpPr>
              <a:spLocks noChangeArrowheads="1"/>
            </p:cNvSpPr>
            <p:nvPr/>
          </p:nvSpPr>
          <p:spPr bwMode="auto">
            <a:xfrm>
              <a:off x="1930" y="219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11" name="Group 42"/>
          <p:cNvGrpSpPr>
            <a:grpSpLocks/>
          </p:cNvGrpSpPr>
          <p:nvPr/>
        </p:nvGrpSpPr>
        <p:grpSpPr bwMode="auto">
          <a:xfrm>
            <a:off x="2463800" y="3016250"/>
            <a:ext cx="600075" cy="1476375"/>
            <a:chOff x="1552" y="2190"/>
            <a:chExt cx="378" cy="930"/>
          </a:xfrm>
        </p:grpSpPr>
        <p:sp>
          <p:nvSpPr>
            <p:cNvPr id="80947" name="Rectangle 43"/>
            <p:cNvSpPr>
              <a:spLocks noChangeArrowheads="1"/>
            </p:cNvSpPr>
            <p:nvPr/>
          </p:nvSpPr>
          <p:spPr bwMode="auto">
            <a:xfrm>
              <a:off x="1552" y="2810"/>
              <a:ext cx="37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48" name="Rectangle 44"/>
            <p:cNvSpPr>
              <a:spLocks noChangeArrowheads="1"/>
            </p:cNvSpPr>
            <p:nvPr/>
          </p:nvSpPr>
          <p:spPr bwMode="auto">
            <a:xfrm>
              <a:off x="1552" y="250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80949" name="Rectangle 45"/>
            <p:cNvSpPr>
              <a:spLocks noChangeArrowheads="1"/>
            </p:cNvSpPr>
            <p:nvPr/>
          </p:nvSpPr>
          <p:spPr bwMode="auto">
            <a:xfrm>
              <a:off x="1552"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12" name="Group 46"/>
          <p:cNvGrpSpPr>
            <a:grpSpLocks/>
          </p:cNvGrpSpPr>
          <p:nvPr/>
        </p:nvGrpSpPr>
        <p:grpSpPr bwMode="auto">
          <a:xfrm>
            <a:off x="1865313" y="3016250"/>
            <a:ext cx="598487" cy="1476375"/>
            <a:chOff x="1117" y="1948"/>
            <a:chExt cx="377" cy="930"/>
          </a:xfrm>
        </p:grpSpPr>
        <p:sp>
          <p:nvSpPr>
            <p:cNvPr id="80944" name="Rectangle 47"/>
            <p:cNvSpPr>
              <a:spLocks noChangeArrowheads="1"/>
            </p:cNvSpPr>
            <p:nvPr/>
          </p:nvSpPr>
          <p:spPr bwMode="auto">
            <a:xfrm>
              <a:off x="1117" y="2568"/>
              <a:ext cx="37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45" name="Rectangle 48"/>
            <p:cNvSpPr>
              <a:spLocks noChangeArrowheads="1"/>
            </p:cNvSpPr>
            <p:nvPr/>
          </p:nvSpPr>
          <p:spPr bwMode="auto">
            <a:xfrm>
              <a:off x="1117" y="2258"/>
              <a:ext cx="37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0946" name="Rectangle 49"/>
            <p:cNvSpPr>
              <a:spLocks noChangeArrowheads="1"/>
            </p:cNvSpPr>
            <p:nvPr/>
          </p:nvSpPr>
          <p:spPr bwMode="auto">
            <a:xfrm>
              <a:off x="1117" y="1948"/>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grpSp>
      <p:sp>
        <p:nvSpPr>
          <p:cNvPr id="778291" name="Rectangle 51"/>
          <p:cNvSpPr>
            <a:spLocks noChangeArrowheads="1"/>
          </p:cNvSpPr>
          <p:nvPr/>
        </p:nvSpPr>
        <p:spPr bwMode="auto">
          <a:xfrm>
            <a:off x="7858125" y="22860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778292" name="Rectangle 52"/>
          <p:cNvSpPr>
            <a:spLocks noChangeArrowheads="1"/>
          </p:cNvSpPr>
          <p:nvPr/>
        </p:nvSpPr>
        <p:spPr bwMode="auto">
          <a:xfrm>
            <a:off x="7259638" y="2286000"/>
            <a:ext cx="5984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sp>
        <p:nvSpPr>
          <p:cNvPr id="778293" name="Rectangle 53"/>
          <p:cNvSpPr>
            <a:spLocks noChangeArrowheads="1"/>
          </p:cNvSpPr>
          <p:nvPr/>
        </p:nvSpPr>
        <p:spPr bwMode="auto">
          <a:xfrm>
            <a:off x="6659563" y="22860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778294" name="Rectangle 54"/>
          <p:cNvSpPr>
            <a:spLocks noChangeArrowheads="1"/>
          </p:cNvSpPr>
          <p:nvPr/>
        </p:nvSpPr>
        <p:spPr bwMode="auto">
          <a:xfrm>
            <a:off x="6061075" y="2286000"/>
            <a:ext cx="5984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D</a:t>
            </a:r>
          </a:p>
        </p:txBody>
      </p:sp>
      <p:sp>
        <p:nvSpPr>
          <p:cNvPr id="778295" name="Rectangle 55"/>
          <p:cNvSpPr>
            <a:spLocks noChangeArrowheads="1"/>
          </p:cNvSpPr>
          <p:nvPr/>
        </p:nvSpPr>
        <p:spPr bwMode="auto">
          <a:xfrm>
            <a:off x="5461000" y="22860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sp>
        <p:nvSpPr>
          <p:cNvPr id="778296" name="Rectangle 56"/>
          <p:cNvSpPr>
            <a:spLocks noChangeArrowheads="1"/>
          </p:cNvSpPr>
          <p:nvPr/>
        </p:nvSpPr>
        <p:spPr bwMode="auto">
          <a:xfrm>
            <a:off x="4862513" y="2286000"/>
            <a:ext cx="5984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D</a:t>
            </a:r>
          </a:p>
        </p:txBody>
      </p:sp>
      <p:sp>
        <p:nvSpPr>
          <p:cNvPr id="778297" name="Rectangle 57"/>
          <p:cNvSpPr>
            <a:spLocks noChangeArrowheads="1"/>
          </p:cNvSpPr>
          <p:nvPr/>
        </p:nvSpPr>
        <p:spPr bwMode="auto">
          <a:xfrm>
            <a:off x="4262438" y="22860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778298" name="Rectangle 58"/>
          <p:cNvSpPr>
            <a:spLocks noChangeArrowheads="1"/>
          </p:cNvSpPr>
          <p:nvPr/>
        </p:nvSpPr>
        <p:spPr bwMode="auto">
          <a:xfrm>
            <a:off x="3662363" y="22860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sp>
        <p:nvSpPr>
          <p:cNvPr id="778299" name="Rectangle 59"/>
          <p:cNvSpPr>
            <a:spLocks noChangeArrowheads="1"/>
          </p:cNvSpPr>
          <p:nvPr/>
        </p:nvSpPr>
        <p:spPr bwMode="auto">
          <a:xfrm>
            <a:off x="3063875" y="2286000"/>
            <a:ext cx="5984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sp>
        <p:nvSpPr>
          <p:cNvPr id="778300" name="Rectangle 60"/>
          <p:cNvSpPr>
            <a:spLocks noChangeArrowheads="1"/>
          </p:cNvSpPr>
          <p:nvPr/>
        </p:nvSpPr>
        <p:spPr bwMode="auto">
          <a:xfrm>
            <a:off x="2463800" y="22860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778301" name="Rectangle 61"/>
          <p:cNvSpPr>
            <a:spLocks noChangeArrowheads="1"/>
          </p:cNvSpPr>
          <p:nvPr/>
        </p:nvSpPr>
        <p:spPr bwMode="auto">
          <a:xfrm>
            <a:off x="1865313" y="2286000"/>
            <a:ext cx="5984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grpSp>
        <p:nvGrpSpPr>
          <p:cNvPr id="13" name="Group 81"/>
          <p:cNvGrpSpPr>
            <a:grpSpLocks/>
          </p:cNvGrpSpPr>
          <p:nvPr/>
        </p:nvGrpSpPr>
        <p:grpSpPr bwMode="auto">
          <a:xfrm>
            <a:off x="854075" y="2286000"/>
            <a:ext cx="7604125" cy="2206625"/>
            <a:chOff x="538" y="1440"/>
            <a:chExt cx="4790" cy="1390"/>
          </a:xfrm>
        </p:grpSpPr>
        <p:sp>
          <p:nvSpPr>
            <p:cNvPr id="80922" name="Rectangle 4"/>
            <p:cNvSpPr>
              <a:spLocks noChangeArrowheads="1"/>
            </p:cNvSpPr>
            <p:nvPr/>
          </p:nvSpPr>
          <p:spPr bwMode="auto">
            <a:xfrm>
              <a:off x="538" y="2520"/>
              <a:ext cx="6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3</a:t>
              </a:r>
            </a:p>
          </p:txBody>
        </p:sp>
        <p:sp>
          <p:nvSpPr>
            <p:cNvPr id="80923" name="Rectangle 5"/>
            <p:cNvSpPr>
              <a:spLocks noChangeArrowheads="1"/>
            </p:cNvSpPr>
            <p:nvPr/>
          </p:nvSpPr>
          <p:spPr bwMode="auto">
            <a:xfrm>
              <a:off x="538" y="2210"/>
              <a:ext cx="6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2</a:t>
              </a:r>
            </a:p>
          </p:txBody>
        </p:sp>
        <p:sp>
          <p:nvSpPr>
            <p:cNvPr id="80924" name="Rectangle 50"/>
            <p:cNvSpPr>
              <a:spLocks noChangeArrowheads="1"/>
            </p:cNvSpPr>
            <p:nvPr/>
          </p:nvSpPr>
          <p:spPr bwMode="auto">
            <a:xfrm>
              <a:off x="538" y="1900"/>
              <a:ext cx="6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1</a:t>
              </a:r>
            </a:p>
          </p:txBody>
        </p:sp>
        <p:sp>
          <p:nvSpPr>
            <p:cNvPr id="80925" name="Rectangle 62"/>
            <p:cNvSpPr>
              <a:spLocks noChangeArrowheads="1"/>
            </p:cNvSpPr>
            <p:nvPr/>
          </p:nvSpPr>
          <p:spPr bwMode="auto">
            <a:xfrm>
              <a:off x="538" y="1440"/>
              <a:ext cx="63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algn="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Ref:</a:t>
              </a:r>
            </a:p>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Page:</a:t>
              </a:r>
            </a:p>
          </p:txBody>
        </p:sp>
        <p:sp>
          <p:nvSpPr>
            <p:cNvPr id="80926" name="Line 63"/>
            <p:cNvSpPr>
              <a:spLocks noChangeShapeType="1"/>
            </p:cNvSpPr>
            <p:nvPr/>
          </p:nvSpPr>
          <p:spPr bwMode="auto">
            <a:xfrm>
              <a:off x="538" y="1440"/>
              <a:ext cx="479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27" name="Line 64"/>
            <p:cNvSpPr>
              <a:spLocks noChangeShapeType="1"/>
            </p:cNvSpPr>
            <p:nvPr/>
          </p:nvSpPr>
          <p:spPr bwMode="auto">
            <a:xfrm>
              <a:off x="538" y="1900"/>
              <a:ext cx="479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28" name="Line 65"/>
            <p:cNvSpPr>
              <a:spLocks noChangeShapeType="1"/>
            </p:cNvSpPr>
            <p:nvPr/>
          </p:nvSpPr>
          <p:spPr bwMode="auto">
            <a:xfrm>
              <a:off x="538" y="2210"/>
              <a:ext cx="479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29" name="Line 66"/>
            <p:cNvSpPr>
              <a:spLocks noChangeShapeType="1"/>
            </p:cNvSpPr>
            <p:nvPr/>
          </p:nvSpPr>
          <p:spPr bwMode="auto">
            <a:xfrm>
              <a:off x="538" y="2520"/>
              <a:ext cx="479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30" name="Line 67"/>
            <p:cNvSpPr>
              <a:spLocks noChangeShapeType="1"/>
            </p:cNvSpPr>
            <p:nvPr/>
          </p:nvSpPr>
          <p:spPr bwMode="auto">
            <a:xfrm>
              <a:off x="538" y="2830"/>
              <a:ext cx="479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31" name="Line 68"/>
            <p:cNvSpPr>
              <a:spLocks noChangeShapeType="1"/>
            </p:cNvSpPr>
            <p:nvPr/>
          </p:nvSpPr>
          <p:spPr bwMode="auto">
            <a:xfrm>
              <a:off x="538" y="1440"/>
              <a:ext cx="0" cy="139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32" name="Line 69"/>
            <p:cNvSpPr>
              <a:spLocks noChangeShapeType="1"/>
            </p:cNvSpPr>
            <p:nvPr/>
          </p:nvSpPr>
          <p:spPr bwMode="auto">
            <a:xfrm>
              <a:off x="1175" y="1440"/>
              <a:ext cx="0" cy="139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33" name="Line 70"/>
            <p:cNvSpPr>
              <a:spLocks noChangeShapeType="1"/>
            </p:cNvSpPr>
            <p:nvPr/>
          </p:nvSpPr>
          <p:spPr bwMode="auto">
            <a:xfrm>
              <a:off x="1552"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34" name="Line 71"/>
            <p:cNvSpPr>
              <a:spLocks noChangeShapeType="1"/>
            </p:cNvSpPr>
            <p:nvPr/>
          </p:nvSpPr>
          <p:spPr bwMode="auto">
            <a:xfrm>
              <a:off x="1930"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35" name="Line 72"/>
            <p:cNvSpPr>
              <a:spLocks noChangeShapeType="1"/>
            </p:cNvSpPr>
            <p:nvPr/>
          </p:nvSpPr>
          <p:spPr bwMode="auto">
            <a:xfrm>
              <a:off x="2307"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36" name="Line 73"/>
            <p:cNvSpPr>
              <a:spLocks noChangeShapeType="1"/>
            </p:cNvSpPr>
            <p:nvPr/>
          </p:nvSpPr>
          <p:spPr bwMode="auto">
            <a:xfrm>
              <a:off x="2685"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37" name="Line 74"/>
            <p:cNvSpPr>
              <a:spLocks noChangeShapeType="1"/>
            </p:cNvSpPr>
            <p:nvPr/>
          </p:nvSpPr>
          <p:spPr bwMode="auto">
            <a:xfrm>
              <a:off x="3063"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38" name="Line 75"/>
            <p:cNvSpPr>
              <a:spLocks noChangeShapeType="1"/>
            </p:cNvSpPr>
            <p:nvPr/>
          </p:nvSpPr>
          <p:spPr bwMode="auto">
            <a:xfrm>
              <a:off x="3440"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39" name="Line 76"/>
            <p:cNvSpPr>
              <a:spLocks noChangeShapeType="1"/>
            </p:cNvSpPr>
            <p:nvPr/>
          </p:nvSpPr>
          <p:spPr bwMode="auto">
            <a:xfrm>
              <a:off x="3818"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40" name="Line 77"/>
            <p:cNvSpPr>
              <a:spLocks noChangeShapeType="1"/>
            </p:cNvSpPr>
            <p:nvPr/>
          </p:nvSpPr>
          <p:spPr bwMode="auto">
            <a:xfrm>
              <a:off x="4195"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41" name="Line 78"/>
            <p:cNvSpPr>
              <a:spLocks noChangeShapeType="1"/>
            </p:cNvSpPr>
            <p:nvPr/>
          </p:nvSpPr>
          <p:spPr bwMode="auto">
            <a:xfrm>
              <a:off x="4573"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42" name="Line 79"/>
            <p:cNvSpPr>
              <a:spLocks noChangeShapeType="1"/>
            </p:cNvSpPr>
            <p:nvPr/>
          </p:nvSpPr>
          <p:spPr bwMode="auto">
            <a:xfrm>
              <a:off x="4950"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0943" name="Line 80"/>
            <p:cNvSpPr>
              <a:spLocks noChangeShapeType="1"/>
            </p:cNvSpPr>
            <p:nvPr/>
          </p:nvSpPr>
          <p:spPr bwMode="auto">
            <a:xfrm>
              <a:off x="5328" y="1440"/>
              <a:ext cx="0" cy="139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Tree>
    <p:extLst>
      <p:ext uri="{BB962C8B-B14F-4D97-AF65-F5344CB8AC3E}">
        <p14:creationId xmlns:p14="http://schemas.microsoft.com/office/powerpoint/2010/main" val="40056573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8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82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830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830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7829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7829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7829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7829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7829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78294"/>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78293"/>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4"/>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78292"/>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78291"/>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2" fill="hold" grpId="0" nodeType="clickEffect">
                                  <p:stCondLst>
                                    <p:cond delay="0"/>
                                  </p:stCondLst>
                                  <p:childTnLst>
                                    <p:set>
                                      <p:cBhvr>
                                        <p:cTn id="104" dur="1" fill="hold">
                                          <p:stCondLst>
                                            <p:cond delay="0"/>
                                          </p:stCondLst>
                                        </p:cTn>
                                        <p:tgtEl>
                                          <p:spTgt spid="778243">
                                            <p:txEl>
                                              <p:pRg st="11" end="11"/>
                                            </p:txEl>
                                          </p:spTgt>
                                        </p:tgtEl>
                                        <p:attrNameLst>
                                          <p:attrName>style.visibility</p:attrName>
                                        </p:attrNameLst>
                                      </p:cBhvr>
                                      <p:to>
                                        <p:strVal val="visible"/>
                                      </p:to>
                                    </p:set>
                                    <p:anim calcmode="lin" valueType="num">
                                      <p:cBhvr additive="base">
                                        <p:cTn id="105" dur="500" fill="hold"/>
                                        <p:tgtEl>
                                          <p:spTgt spid="778243">
                                            <p:txEl>
                                              <p:pRg st="11" end="11"/>
                                            </p:txEl>
                                          </p:spTgt>
                                        </p:tgtEl>
                                        <p:attrNameLst>
                                          <p:attrName>ppt_x</p:attrName>
                                        </p:attrNameLst>
                                      </p:cBhvr>
                                      <p:tavLst>
                                        <p:tav tm="0">
                                          <p:val>
                                            <p:strVal val="1+#ppt_w/2"/>
                                          </p:val>
                                        </p:tav>
                                        <p:tav tm="100000">
                                          <p:val>
                                            <p:strVal val="#ppt_x"/>
                                          </p:val>
                                        </p:tav>
                                      </p:tavLst>
                                    </p:anim>
                                    <p:anim calcmode="lin" valueType="num">
                                      <p:cBhvr additive="base">
                                        <p:cTn id="106" dur="500" fill="hold"/>
                                        <p:tgtEl>
                                          <p:spTgt spid="77824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2" fill="hold" grpId="0" nodeType="clickEffect">
                                  <p:stCondLst>
                                    <p:cond delay="0"/>
                                  </p:stCondLst>
                                  <p:childTnLst>
                                    <p:set>
                                      <p:cBhvr>
                                        <p:cTn id="110" dur="1" fill="hold">
                                          <p:stCondLst>
                                            <p:cond delay="0"/>
                                          </p:stCondLst>
                                        </p:cTn>
                                        <p:tgtEl>
                                          <p:spTgt spid="778243">
                                            <p:txEl>
                                              <p:pRg st="12" end="12"/>
                                            </p:txEl>
                                          </p:spTgt>
                                        </p:tgtEl>
                                        <p:attrNameLst>
                                          <p:attrName>style.visibility</p:attrName>
                                        </p:attrNameLst>
                                      </p:cBhvr>
                                      <p:to>
                                        <p:strVal val="visible"/>
                                      </p:to>
                                    </p:set>
                                    <p:anim calcmode="lin" valueType="num">
                                      <p:cBhvr additive="base">
                                        <p:cTn id="111" dur="500" fill="hold"/>
                                        <p:tgtEl>
                                          <p:spTgt spid="778243">
                                            <p:txEl>
                                              <p:pRg st="12" end="12"/>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77824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2" fill="hold" grpId="0" nodeType="clickEffect">
                                  <p:stCondLst>
                                    <p:cond delay="0"/>
                                  </p:stCondLst>
                                  <p:childTnLst>
                                    <p:set>
                                      <p:cBhvr>
                                        <p:cTn id="116" dur="1" fill="hold">
                                          <p:stCondLst>
                                            <p:cond delay="0"/>
                                          </p:stCondLst>
                                        </p:cTn>
                                        <p:tgtEl>
                                          <p:spTgt spid="778243">
                                            <p:txEl>
                                              <p:pRg st="13" end="13"/>
                                            </p:txEl>
                                          </p:spTgt>
                                        </p:tgtEl>
                                        <p:attrNameLst>
                                          <p:attrName>style.visibility</p:attrName>
                                        </p:attrNameLst>
                                      </p:cBhvr>
                                      <p:to>
                                        <p:strVal val="visible"/>
                                      </p:to>
                                    </p:set>
                                    <p:anim calcmode="lin" valueType="num">
                                      <p:cBhvr additive="base">
                                        <p:cTn id="117" dur="500" fill="hold"/>
                                        <p:tgtEl>
                                          <p:spTgt spid="778243">
                                            <p:txEl>
                                              <p:pRg st="13" end="13"/>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778243">
                                            <p:txEl>
                                              <p:pRg st="13" end="13"/>
                                            </p:txEl>
                                          </p:spTgt>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778243">
                                            <p:txEl>
                                              <p:pRg st="14" end="14"/>
                                            </p:txEl>
                                          </p:spTgt>
                                        </p:tgtEl>
                                        <p:attrNameLst>
                                          <p:attrName>style.visibility</p:attrName>
                                        </p:attrNameLst>
                                      </p:cBhvr>
                                      <p:to>
                                        <p:strVal val="visible"/>
                                      </p:to>
                                    </p:set>
                                    <p:anim calcmode="lin" valueType="num">
                                      <p:cBhvr additive="base">
                                        <p:cTn id="121" dur="500" fill="hold"/>
                                        <p:tgtEl>
                                          <p:spTgt spid="778243">
                                            <p:txEl>
                                              <p:pRg st="14" end="14"/>
                                            </p:txEl>
                                          </p:spTgt>
                                        </p:tgtEl>
                                        <p:attrNameLst>
                                          <p:attrName>ppt_x</p:attrName>
                                        </p:attrNameLst>
                                      </p:cBhvr>
                                      <p:tavLst>
                                        <p:tav tm="0">
                                          <p:val>
                                            <p:strVal val="1+#ppt_w/2"/>
                                          </p:val>
                                        </p:tav>
                                        <p:tav tm="100000">
                                          <p:val>
                                            <p:strVal val="#ppt_x"/>
                                          </p:val>
                                        </p:tav>
                                      </p:tavLst>
                                    </p:anim>
                                    <p:anim calcmode="lin" valueType="num">
                                      <p:cBhvr additive="base">
                                        <p:cTn id="122" dur="500" fill="hold"/>
                                        <p:tgtEl>
                                          <p:spTgt spid="77824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3" grpId="0" build="p"/>
      <p:bldP spid="778291" grpId="0"/>
      <p:bldP spid="778292" grpId="0"/>
      <p:bldP spid="778293" grpId="0"/>
      <p:bldP spid="778294" grpId="0"/>
      <p:bldP spid="778295" grpId="0"/>
      <p:bldP spid="778296" grpId="0"/>
      <p:bldP spid="778297" grpId="0"/>
      <p:bldP spid="778298" grpId="0"/>
      <p:bldP spid="778299" grpId="0"/>
      <p:bldP spid="778300" grpId="0"/>
      <p:bldP spid="778301"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9267" name="Rectangle 3"/>
          <p:cNvSpPr>
            <a:spLocks noGrp="1" noChangeArrowheads="1"/>
          </p:cNvSpPr>
          <p:nvPr>
            <p:ph type="body" idx="1"/>
          </p:nvPr>
        </p:nvSpPr>
        <p:spPr>
          <a:xfrm>
            <a:off x="76200" y="685800"/>
            <a:ext cx="8763000" cy="5105400"/>
          </a:xfrm>
        </p:spPr>
        <p:txBody>
          <a:bodyPr/>
          <a:lstStyle/>
          <a:p>
            <a:pPr>
              <a:lnSpc>
                <a:spcPct val="80000"/>
              </a:lnSpc>
              <a:spcBef>
                <a:spcPct val="25000"/>
              </a:spcBef>
            </a:pPr>
            <a:r>
              <a:rPr lang="en-US" altLang="ko-KR">
                <a:latin typeface="Helvetica" charset="0"/>
                <a:ea typeface="굴림" charset="0"/>
                <a:cs typeface="굴림" charset="0"/>
              </a:rPr>
              <a:t>Consider the following: A B C D A B C D A B C D</a:t>
            </a:r>
          </a:p>
          <a:p>
            <a:pPr>
              <a:lnSpc>
                <a:spcPct val="80000"/>
              </a:lnSpc>
              <a:spcBef>
                <a:spcPct val="25000"/>
              </a:spcBef>
            </a:pPr>
            <a:r>
              <a:rPr lang="en-US" altLang="ko-KR">
                <a:latin typeface="Helvetica" charset="0"/>
                <a:ea typeface="굴림" charset="0"/>
                <a:cs typeface="굴림" charset="0"/>
              </a:rPr>
              <a:t>LRU Performs as follows (same as FIFO here):</a:t>
            </a:r>
          </a:p>
          <a:p>
            <a:pPr>
              <a:lnSpc>
                <a:spcPct val="80000"/>
              </a:lnSpc>
              <a:spcBef>
                <a:spcPct val="25000"/>
              </a:spcBef>
            </a:pPr>
            <a:endParaRPr lang="en-US" altLang="ko-KR">
              <a:latin typeface="Helvetica" charset="0"/>
              <a:ea typeface="굴림" charset="0"/>
              <a:cs typeface="굴림" charset="0"/>
            </a:endParaRPr>
          </a:p>
          <a:p>
            <a:pPr>
              <a:lnSpc>
                <a:spcPct val="80000"/>
              </a:lnSpc>
              <a:spcBef>
                <a:spcPct val="25000"/>
              </a:spcBef>
            </a:pPr>
            <a:endParaRPr lang="en-US" altLang="ko-KR">
              <a:latin typeface="Helvetica" charset="0"/>
              <a:ea typeface="굴림" charset="0"/>
              <a:cs typeface="굴림" charset="0"/>
            </a:endParaRPr>
          </a:p>
          <a:p>
            <a:pPr>
              <a:lnSpc>
                <a:spcPct val="80000"/>
              </a:lnSpc>
              <a:spcBef>
                <a:spcPct val="25000"/>
              </a:spcBef>
            </a:pPr>
            <a:endParaRPr lang="en-US" altLang="ko-KR">
              <a:latin typeface="Helvetica" charset="0"/>
              <a:ea typeface="굴림" charset="0"/>
              <a:cs typeface="굴림" charset="0"/>
            </a:endParaRPr>
          </a:p>
          <a:p>
            <a:pPr>
              <a:lnSpc>
                <a:spcPct val="80000"/>
              </a:lnSpc>
              <a:spcBef>
                <a:spcPct val="25000"/>
              </a:spcBef>
            </a:pPr>
            <a:endParaRPr lang="en-US" altLang="ko-KR">
              <a:latin typeface="Helvetica" charset="0"/>
              <a:ea typeface="굴림" charset="0"/>
              <a:cs typeface="굴림" charset="0"/>
            </a:endParaRPr>
          </a:p>
          <a:p>
            <a:pPr>
              <a:lnSpc>
                <a:spcPct val="80000"/>
              </a:lnSpc>
              <a:spcBef>
                <a:spcPct val="25000"/>
              </a:spcBef>
            </a:pPr>
            <a:endParaRPr lang="en-US" altLang="ko-KR">
              <a:latin typeface="Helvetica" charset="0"/>
              <a:ea typeface="굴림" charset="0"/>
              <a:cs typeface="굴림" charset="0"/>
            </a:endParaRPr>
          </a:p>
          <a:p>
            <a:pPr>
              <a:lnSpc>
                <a:spcPct val="80000"/>
              </a:lnSpc>
              <a:spcBef>
                <a:spcPct val="25000"/>
              </a:spcBef>
            </a:pPr>
            <a:endParaRPr lang="en-US" altLang="ko-KR">
              <a:latin typeface="Helvetica" charset="0"/>
              <a:ea typeface="굴림" charset="0"/>
              <a:cs typeface="굴림" charset="0"/>
            </a:endParaRPr>
          </a:p>
          <a:p>
            <a:pPr lvl="1">
              <a:lnSpc>
                <a:spcPct val="80000"/>
              </a:lnSpc>
              <a:spcBef>
                <a:spcPct val="25000"/>
              </a:spcBef>
            </a:pPr>
            <a:r>
              <a:rPr lang="en-US" altLang="ko-KR">
                <a:latin typeface="Helvetica" charset="0"/>
                <a:ea typeface="굴림" charset="0"/>
                <a:cs typeface="굴림" charset="0"/>
              </a:rPr>
              <a:t>Every reference is a page fault!</a:t>
            </a:r>
          </a:p>
          <a:p>
            <a:pPr>
              <a:lnSpc>
                <a:spcPct val="80000"/>
              </a:lnSpc>
              <a:spcBef>
                <a:spcPct val="25000"/>
              </a:spcBef>
            </a:pPr>
            <a:r>
              <a:rPr lang="en-US" altLang="ko-KR">
                <a:latin typeface="Helvetica" charset="0"/>
                <a:ea typeface="굴림" charset="0"/>
                <a:cs typeface="굴림" charset="0"/>
              </a:rPr>
              <a:t>MIN Does much better:</a:t>
            </a:r>
          </a:p>
          <a:p>
            <a:pPr lvl="1">
              <a:lnSpc>
                <a:spcPct val="80000"/>
              </a:lnSpc>
              <a:spcBef>
                <a:spcPct val="25000"/>
              </a:spcBef>
            </a:pPr>
            <a:endParaRPr lang="ko-KR" altLang="en-US">
              <a:latin typeface="Helvetica" charset="0"/>
              <a:ea typeface="굴림" charset="0"/>
              <a:cs typeface="굴림" charset="0"/>
            </a:endParaRPr>
          </a:p>
        </p:txBody>
      </p:sp>
      <p:grpSp>
        <p:nvGrpSpPr>
          <p:cNvPr id="2" name="Group 83"/>
          <p:cNvGrpSpPr>
            <a:grpSpLocks/>
          </p:cNvGrpSpPr>
          <p:nvPr/>
        </p:nvGrpSpPr>
        <p:grpSpPr bwMode="auto">
          <a:xfrm>
            <a:off x="8061325" y="2178050"/>
            <a:ext cx="600075" cy="1476375"/>
            <a:chOff x="4950" y="2190"/>
            <a:chExt cx="378" cy="930"/>
          </a:xfrm>
        </p:grpSpPr>
        <p:sp>
          <p:nvSpPr>
            <p:cNvPr id="83117" name="Rectangle 84"/>
            <p:cNvSpPr>
              <a:spLocks noChangeArrowheads="1"/>
            </p:cNvSpPr>
            <p:nvPr/>
          </p:nvSpPr>
          <p:spPr bwMode="auto">
            <a:xfrm>
              <a:off x="4950" y="2810"/>
              <a:ext cx="378"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D</a:t>
              </a:r>
            </a:p>
          </p:txBody>
        </p:sp>
        <p:sp>
          <p:nvSpPr>
            <p:cNvPr id="83118" name="Rectangle 85"/>
            <p:cNvSpPr>
              <a:spLocks noChangeArrowheads="1"/>
            </p:cNvSpPr>
            <p:nvPr/>
          </p:nvSpPr>
          <p:spPr bwMode="auto">
            <a:xfrm>
              <a:off x="4950" y="250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119" name="Rectangle 86"/>
            <p:cNvSpPr>
              <a:spLocks noChangeArrowheads="1"/>
            </p:cNvSpPr>
            <p:nvPr/>
          </p:nvSpPr>
          <p:spPr bwMode="auto">
            <a:xfrm>
              <a:off x="4950" y="219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sp>
        <p:nvSpPr>
          <p:cNvPr id="82947" name="Rectangle 2"/>
          <p:cNvSpPr>
            <a:spLocks noGrp="1" noChangeArrowheads="1"/>
          </p:cNvSpPr>
          <p:nvPr>
            <p:ph type="title"/>
          </p:nvPr>
        </p:nvSpPr>
        <p:spPr/>
        <p:txBody>
          <a:bodyPr/>
          <a:lstStyle/>
          <a:p>
            <a:r>
              <a:rPr lang="en-US" altLang="ko-KR">
                <a:latin typeface="Helvetica" charset="0"/>
                <a:ea typeface="굴림" charset="0"/>
                <a:cs typeface="굴림" charset="0"/>
              </a:rPr>
              <a:t>When will LRU perform badly?</a:t>
            </a:r>
          </a:p>
        </p:txBody>
      </p:sp>
      <p:grpSp>
        <p:nvGrpSpPr>
          <p:cNvPr id="3" name="Group 4"/>
          <p:cNvGrpSpPr>
            <a:grpSpLocks/>
          </p:cNvGrpSpPr>
          <p:nvPr/>
        </p:nvGrpSpPr>
        <p:grpSpPr bwMode="auto">
          <a:xfrm>
            <a:off x="7470775" y="2178050"/>
            <a:ext cx="600075" cy="1476375"/>
            <a:chOff x="4950" y="2190"/>
            <a:chExt cx="378" cy="930"/>
          </a:xfrm>
        </p:grpSpPr>
        <p:sp>
          <p:nvSpPr>
            <p:cNvPr id="83114" name="Rectangle 5"/>
            <p:cNvSpPr>
              <a:spLocks noChangeArrowheads="1"/>
            </p:cNvSpPr>
            <p:nvPr/>
          </p:nvSpPr>
          <p:spPr bwMode="auto">
            <a:xfrm>
              <a:off x="4950" y="281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115" name="Rectangle 6"/>
            <p:cNvSpPr>
              <a:spLocks noChangeArrowheads="1"/>
            </p:cNvSpPr>
            <p:nvPr/>
          </p:nvSpPr>
          <p:spPr bwMode="auto">
            <a:xfrm>
              <a:off x="4950" y="250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sp>
          <p:nvSpPr>
            <p:cNvPr id="83116" name="Rectangle 7"/>
            <p:cNvSpPr>
              <a:spLocks noChangeArrowheads="1"/>
            </p:cNvSpPr>
            <p:nvPr/>
          </p:nvSpPr>
          <p:spPr bwMode="auto">
            <a:xfrm>
              <a:off x="4950" y="219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4" name="Group 8"/>
          <p:cNvGrpSpPr>
            <a:grpSpLocks/>
          </p:cNvGrpSpPr>
          <p:nvPr/>
        </p:nvGrpSpPr>
        <p:grpSpPr bwMode="auto">
          <a:xfrm>
            <a:off x="6872288" y="2178050"/>
            <a:ext cx="598487" cy="1476375"/>
            <a:chOff x="4573" y="2190"/>
            <a:chExt cx="377" cy="930"/>
          </a:xfrm>
        </p:grpSpPr>
        <p:sp>
          <p:nvSpPr>
            <p:cNvPr id="83111" name="Rectangle 9"/>
            <p:cNvSpPr>
              <a:spLocks noChangeArrowheads="1"/>
            </p:cNvSpPr>
            <p:nvPr/>
          </p:nvSpPr>
          <p:spPr bwMode="auto">
            <a:xfrm>
              <a:off x="4573" y="281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112" name="Rectangle 10"/>
            <p:cNvSpPr>
              <a:spLocks noChangeArrowheads="1"/>
            </p:cNvSpPr>
            <p:nvPr/>
          </p:nvSpPr>
          <p:spPr bwMode="auto">
            <a:xfrm>
              <a:off x="4573" y="2500"/>
              <a:ext cx="377"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113" name="Rectangle 11"/>
            <p:cNvSpPr>
              <a:spLocks noChangeArrowheads="1"/>
            </p:cNvSpPr>
            <p:nvPr/>
          </p:nvSpPr>
          <p:spPr bwMode="auto">
            <a:xfrm>
              <a:off x="4573" y="2190"/>
              <a:ext cx="377"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grpSp>
      <p:grpSp>
        <p:nvGrpSpPr>
          <p:cNvPr id="5" name="Group 12"/>
          <p:cNvGrpSpPr>
            <a:grpSpLocks/>
          </p:cNvGrpSpPr>
          <p:nvPr/>
        </p:nvGrpSpPr>
        <p:grpSpPr bwMode="auto">
          <a:xfrm>
            <a:off x="6272213" y="2178050"/>
            <a:ext cx="600075" cy="1476375"/>
            <a:chOff x="4195" y="2190"/>
            <a:chExt cx="378" cy="930"/>
          </a:xfrm>
        </p:grpSpPr>
        <p:sp>
          <p:nvSpPr>
            <p:cNvPr id="83108" name="Rectangle 13"/>
            <p:cNvSpPr>
              <a:spLocks noChangeArrowheads="1"/>
            </p:cNvSpPr>
            <p:nvPr/>
          </p:nvSpPr>
          <p:spPr bwMode="auto">
            <a:xfrm>
              <a:off x="4195" y="281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sp>
          <p:nvSpPr>
            <p:cNvPr id="83109" name="Rectangle 14"/>
            <p:cNvSpPr>
              <a:spLocks noChangeArrowheads="1"/>
            </p:cNvSpPr>
            <p:nvPr/>
          </p:nvSpPr>
          <p:spPr bwMode="auto">
            <a:xfrm>
              <a:off x="4195" y="2500"/>
              <a:ext cx="378"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110" name="Rectangle 15"/>
            <p:cNvSpPr>
              <a:spLocks noChangeArrowheads="1"/>
            </p:cNvSpPr>
            <p:nvPr/>
          </p:nvSpPr>
          <p:spPr bwMode="auto">
            <a:xfrm>
              <a:off x="4195" y="219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6" name="Group 16"/>
          <p:cNvGrpSpPr>
            <a:grpSpLocks/>
          </p:cNvGrpSpPr>
          <p:nvPr/>
        </p:nvGrpSpPr>
        <p:grpSpPr bwMode="auto">
          <a:xfrm>
            <a:off x="5673725" y="2178050"/>
            <a:ext cx="598488" cy="1476375"/>
            <a:chOff x="3818" y="2190"/>
            <a:chExt cx="377" cy="930"/>
          </a:xfrm>
        </p:grpSpPr>
        <p:sp>
          <p:nvSpPr>
            <p:cNvPr id="83105" name="Rectangle 17"/>
            <p:cNvSpPr>
              <a:spLocks noChangeArrowheads="1"/>
            </p:cNvSpPr>
            <p:nvPr/>
          </p:nvSpPr>
          <p:spPr bwMode="auto">
            <a:xfrm>
              <a:off x="3818" y="2810"/>
              <a:ext cx="377"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106" name="Rectangle 18"/>
            <p:cNvSpPr>
              <a:spLocks noChangeArrowheads="1"/>
            </p:cNvSpPr>
            <p:nvPr/>
          </p:nvSpPr>
          <p:spPr bwMode="auto">
            <a:xfrm>
              <a:off x="3818" y="2500"/>
              <a:ext cx="377"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D</a:t>
              </a:r>
            </a:p>
          </p:txBody>
        </p:sp>
        <p:sp>
          <p:nvSpPr>
            <p:cNvPr id="83107" name="Rectangle 19"/>
            <p:cNvSpPr>
              <a:spLocks noChangeArrowheads="1"/>
            </p:cNvSpPr>
            <p:nvPr/>
          </p:nvSpPr>
          <p:spPr bwMode="auto">
            <a:xfrm>
              <a:off x="3818" y="2190"/>
              <a:ext cx="377"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7" name="Group 20"/>
          <p:cNvGrpSpPr>
            <a:grpSpLocks/>
          </p:cNvGrpSpPr>
          <p:nvPr/>
        </p:nvGrpSpPr>
        <p:grpSpPr bwMode="auto">
          <a:xfrm>
            <a:off x="5073650" y="2178050"/>
            <a:ext cx="600075" cy="1476375"/>
            <a:chOff x="3440" y="2190"/>
            <a:chExt cx="378" cy="930"/>
          </a:xfrm>
        </p:grpSpPr>
        <p:sp>
          <p:nvSpPr>
            <p:cNvPr id="83102" name="Rectangle 21"/>
            <p:cNvSpPr>
              <a:spLocks noChangeArrowheads="1"/>
            </p:cNvSpPr>
            <p:nvPr/>
          </p:nvSpPr>
          <p:spPr bwMode="auto">
            <a:xfrm>
              <a:off x="3440" y="281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103" name="Rectangle 22"/>
            <p:cNvSpPr>
              <a:spLocks noChangeArrowheads="1"/>
            </p:cNvSpPr>
            <p:nvPr/>
          </p:nvSpPr>
          <p:spPr bwMode="auto">
            <a:xfrm>
              <a:off x="3440" y="250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104" name="Rectangle 23"/>
            <p:cNvSpPr>
              <a:spLocks noChangeArrowheads="1"/>
            </p:cNvSpPr>
            <p:nvPr/>
          </p:nvSpPr>
          <p:spPr bwMode="auto">
            <a:xfrm>
              <a:off x="3440" y="219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grpSp>
      <p:grpSp>
        <p:nvGrpSpPr>
          <p:cNvPr id="8" name="Group 24"/>
          <p:cNvGrpSpPr>
            <a:grpSpLocks/>
          </p:cNvGrpSpPr>
          <p:nvPr/>
        </p:nvGrpSpPr>
        <p:grpSpPr bwMode="auto">
          <a:xfrm>
            <a:off x="4475163" y="2178050"/>
            <a:ext cx="598487" cy="1476375"/>
            <a:chOff x="3063" y="2190"/>
            <a:chExt cx="377" cy="930"/>
          </a:xfrm>
        </p:grpSpPr>
        <p:sp>
          <p:nvSpPr>
            <p:cNvPr id="83099" name="Rectangle 25"/>
            <p:cNvSpPr>
              <a:spLocks noChangeArrowheads="1"/>
            </p:cNvSpPr>
            <p:nvPr/>
          </p:nvSpPr>
          <p:spPr bwMode="auto">
            <a:xfrm>
              <a:off x="3063" y="2810"/>
              <a:ext cx="377"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83100" name="Rectangle 26"/>
            <p:cNvSpPr>
              <a:spLocks noChangeArrowheads="1"/>
            </p:cNvSpPr>
            <p:nvPr/>
          </p:nvSpPr>
          <p:spPr bwMode="auto">
            <a:xfrm>
              <a:off x="3063" y="250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101" name="Rectangle 27"/>
            <p:cNvSpPr>
              <a:spLocks noChangeArrowheads="1"/>
            </p:cNvSpPr>
            <p:nvPr/>
          </p:nvSpPr>
          <p:spPr bwMode="auto">
            <a:xfrm>
              <a:off x="3063" y="2190"/>
              <a:ext cx="377"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9" name="Group 28"/>
          <p:cNvGrpSpPr>
            <a:grpSpLocks/>
          </p:cNvGrpSpPr>
          <p:nvPr/>
        </p:nvGrpSpPr>
        <p:grpSpPr bwMode="auto">
          <a:xfrm>
            <a:off x="3875088" y="2178050"/>
            <a:ext cx="600075" cy="1476375"/>
            <a:chOff x="2685" y="2190"/>
            <a:chExt cx="378" cy="930"/>
          </a:xfrm>
        </p:grpSpPr>
        <p:sp>
          <p:nvSpPr>
            <p:cNvPr id="83096" name="Rectangle 29"/>
            <p:cNvSpPr>
              <a:spLocks noChangeArrowheads="1"/>
            </p:cNvSpPr>
            <p:nvPr/>
          </p:nvSpPr>
          <p:spPr bwMode="auto">
            <a:xfrm>
              <a:off x="2685" y="281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97" name="Rectangle 30"/>
            <p:cNvSpPr>
              <a:spLocks noChangeArrowheads="1"/>
            </p:cNvSpPr>
            <p:nvPr/>
          </p:nvSpPr>
          <p:spPr bwMode="auto">
            <a:xfrm>
              <a:off x="2685" y="250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sp>
          <p:nvSpPr>
            <p:cNvPr id="83098" name="Rectangle 31"/>
            <p:cNvSpPr>
              <a:spLocks noChangeArrowheads="1"/>
            </p:cNvSpPr>
            <p:nvPr/>
          </p:nvSpPr>
          <p:spPr bwMode="auto">
            <a:xfrm>
              <a:off x="2685" y="2190"/>
              <a:ext cx="378"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10" name="Group 32"/>
          <p:cNvGrpSpPr>
            <a:grpSpLocks/>
          </p:cNvGrpSpPr>
          <p:nvPr/>
        </p:nvGrpSpPr>
        <p:grpSpPr bwMode="auto">
          <a:xfrm>
            <a:off x="3275013" y="2178050"/>
            <a:ext cx="600075" cy="1476375"/>
            <a:chOff x="2307" y="2190"/>
            <a:chExt cx="378" cy="930"/>
          </a:xfrm>
        </p:grpSpPr>
        <p:sp>
          <p:nvSpPr>
            <p:cNvPr id="83093" name="Rectangle 33"/>
            <p:cNvSpPr>
              <a:spLocks noChangeArrowheads="1"/>
            </p:cNvSpPr>
            <p:nvPr/>
          </p:nvSpPr>
          <p:spPr bwMode="auto">
            <a:xfrm>
              <a:off x="2307" y="281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94" name="Rectangle 34"/>
            <p:cNvSpPr>
              <a:spLocks noChangeArrowheads="1"/>
            </p:cNvSpPr>
            <p:nvPr/>
          </p:nvSpPr>
          <p:spPr bwMode="auto">
            <a:xfrm>
              <a:off x="2307" y="250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95" name="Rectangle 35"/>
            <p:cNvSpPr>
              <a:spLocks noChangeArrowheads="1"/>
            </p:cNvSpPr>
            <p:nvPr/>
          </p:nvSpPr>
          <p:spPr bwMode="auto">
            <a:xfrm>
              <a:off x="2307" y="2190"/>
              <a:ext cx="378"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D</a:t>
              </a:r>
            </a:p>
          </p:txBody>
        </p:sp>
      </p:grpSp>
      <p:grpSp>
        <p:nvGrpSpPr>
          <p:cNvPr id="11" name="Group 36"/>
          <p:cNvGrpSpPr>
            <a:grpSpLocks/>
          </p:cNvGrpSpPr>
          <p:nvPr/>
        </p:nvGrpSpPr>
        <p:grpSpPr bwMode="auto">
          <a:xfrm>
            <a:off x="2676525" y="2178050"/>
            <a:ext cx="598488" cy="1476375"/>
            <a:chOff x="1930" y="2190"/>
            <a:chExt cx="377" cy="930"/>
          </a:xfrm>
        </p:grpSpPr>
        <p:sp>
          <p:nvSpPr>
            <p:cNvPr id="83090" name="Rectangle 37"/>
            <p:cNvSpPr>
              <a:spLocks noChangeArrowheads="1"/>
            </p:cNvSpPr>
            <p:nvPr/>
          </p:nvSpPr>
          <p:spPr bwMode="auto">
            <a:xfrm>
              <a:off x="1930" y="2810"/>
              <a:ext cx="377"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sp>
          <p:nvSpPr>
            <p:cNvPr id="83091" name="Rectangle 38"/>
            <p:cNvSpPr>
              <a:spLocks noChangeArrowheads="1"/>
            </p:cNvSpPr>
            <p:nvPr/>
          </p:nvSpPr>
          <p:spPr bwMode="auto">
            <a:xfrm>
              <a:off x="1930" y="2500"/>
              <a:ext cx="377"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92" name="Rectangle 39"/>
            <p:cNvSpPr>
              <a:spLocks noChangeArrowheads="1"/>
            </p:cNvSpPr>
            <p:nvPr/>
          </p:nvSpPr>
          <p:spPr bwMode="auto">
            <a:xfrm>
              <a:off x="1930" y="219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12" name="Group 40"/>
          <p:cNvGrpSpPr>
            <a:grpSpLocks/>
          </p:cNvGrpSpPr>
          <p:nvPr/>
        </p:nvGrpSpPr>
        <p:grpSpPr bwMode="auto">
          <a:xfrm>
            <a:off x="2076450" y="2178050"/>
            <a:ext cx="600075" cy="1476375"/>
            <a:chOff x="1552" y="2190"/>
            <a:chExt cx="378" cy="930"/>
          </a:xfrm>
        </p:grpSpPr>
        <p:sp>
          <p:nvSpPr>
            <p:cNvPr id="83087" name="Rectangle 41"/>
            <p:cNvSpPr>
              <a:spLocks noChangeArrowheads="1"/>
            </p:cNvSpPr>
            <p:nvPr/>
          </p:nvSpPr>
          <p:spPr bwMode="auto">
            <a:xfrm>
              <a:off x="1552" y="2810"/>
              <a:ext cx="37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88" name="Rectangle 42"/>
            <p:cNvSpPr>
              <a:spLocks noChangeArrowheads="1"/>
            </p:cNvSpPr>
            <p:nvPr/>
          </p:nvSpPr>
          <p:spPr bwMode="auto">
            <a:xfrm>
              <a:off x="1552" y="250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83089" name="Rectangle 43"/>
            <p:cNvSpPr>
              <a:spLocks noChangeArrowheads="1"/>
            </p:cNvSpPr>
            <p:nvPr/>
          </p:nvSpPr>
          <p:spPr bwMode="auto">
            <a:xfrm>
              <a:off x="1552"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13" name="Group 44"/>
          <p:cNvGrpSpPr>
            <a:grpSpLocks/>
          </p:cNvGrpSpPr>
          <p:nvPr/>
        </p:nvGrpSpPr>
        <p:grpSpPr bwMode="auto">
          <a:xfrm>
            <a:off x="1477963" y="2178050"/>
            <a:ext cx="598487" cy="1476375"/>
            <a:chOff x="1117" y="1948"/>
            <a:chExt cx="377" cy="930"/>
          </a:xfrm>
        </p:grpSpPr>
        <p:sp>
          <p:nvSpPr>
            <p:cNvPr id="83084" name="Rectangle 45"/>
            <p:cNvSpPr>
              <a:spLocks noChangeArrowheads="1"/>
            </p:cNvSpPr>
            <p:nvPr/>
          </p:nvSpPr>
          <p:spPr bwMode="auto">
            <a:xfrm>
              <a:off x="1117" y="2568"/>
              <a:ext cx="37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85" name="Rectangle 46"/>
            <p:cNvSpPr>
              <a:spLocks noChangeArrowheads="1"/>
            </p:cNvSpPr>
            <p:nvPr/>
          </p:nvSpPr>
          <p:spPr bwMode="auto">
            <a:xfrm>
              <a:off x="1117" y="2258"/>
              <a:ext cx="37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86" name="Rectangle 47"/>
            <p:cNvSpPr>
              <a:spLocks noChangeArrowheads="1"/>
            </p:cNvSpPr>
            <p:nvPr/>
          </p:nvSpPr>
          <p:spPr bwMode="auto">
            <a:xfrm>
              <a:off x="1117" y="1948"/>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grpSp>
      <p:sp>
        <p:nvSpPr>
          <p:cNvPr id="779312" name="Rectangle 48"/>
          <p:cNvSpPr>
            <a:spLocks noChangeArrowheads="1"/>
          </p:cNvSpPr>
          <p:nvPr/>
        </p:nvSpPr>
        <p:spPr bwMode="auto">
          <a:xfrm>
            <a:off x="7470775" y="14478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sp>
        <p:nvSpPr>
          <p:cNvPr id="779313" name="Rectangle 49"/>
          <p:cNvSpPr>
            <a:spLocks noChangeArrowheads="1"/>
          </p:cNvSpPr>
          <p:nvPr/>
        </p:nvSpPr>
        <p:spPr bwMode="auto">
          <a:xfrm>
            <a:off x="6872288" y="1447800"/>
            <a:ext cx="5984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779314" name="Rectangle 50"/>
          <p:cNvSpPr>
            <a:spLocks noChangeArrowheads="1"/>
          </p:cNvSpPr>
          <p:nvPr/>
        </p:nvSpPr>
        <p:spPr bwMode="auto">
          <a:xfrm>
            <a:off x="6272213" y="14478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sp>
        <p:nvSpPr>
          <p:cNvPr id="779315" name="Rectangle 51"/>
          <p:cNvSpPr>
            <a:spLocks noChangeArrowheads="1"/>
          </p:cNvSpPr>
          <p:nvPr/>
        </p:nvSpPr>
        <p:spPr bwMode="auto">
          <a:xfrm>
            <a:off x="5673725" y="1447800"/>
            <a:ext cx="5984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D</a:t>
            </a:r>
          </a:p>
        </p:txBody>
      </p:sp>
      <p:sp>
        <p:nvSpPr>
          <p:cNvPr id="779316" name="Rectangle 52"/>
          <p:cNvSpPr>
            <a:spLocks noChangeArrowheads="1"/>
          </p:cNvSpPr>
          <p:nvPr/>
        </p:nvSpPr>
        <p:spPr bwMode="auto">
          <a:xfrm>
            <a:off x="5073650" y="14478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sp>
        <p:nvSpPr>
          <p:cNvPr id="779317" name="Rectangle 53"/>
          <p:cNvSpPr>
            <a:spLocks noChangeArrowheads="1"/>
          </p:cNvSpPr>
          <p:nvPr/>
        </p:nvSpPr>
        <p:spPr bwMode="auto">
          <a:xfrm>
            <a:off x="4475163" y="1447800"/>
            <a:ext cx="5984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779318" name="Rectangle 54"/>
          <p:cNvSpPr>
            <a:spLocks noChangeArrowheads="1"/>
          </p:cNvSpPr>
          <p:nvPr/>
        </p:nvSpPr>
        <p:spPr bwMode="auto">
          <a:xfrm>
            <a:off x="3875088" y="14478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sp>
        <p:nvSpPr>
          <p:cNvPr id="779319" name="Rectangle 55"/>
          <p:cNvSpPr>
            <a:spLocks noChangeArrowheads="1"/>
          </p:cNvSpPr>
          <p:nvPr/>
        </p:nvSpPr>
        <p:spPr bwMode="auto">
          <a:xfrm>
            <a:off x="3275013" y="14478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D</a:t>
            </a:r>
          </a:p>
        </p:txBody>
      </p:sp>
      <p:sp>
        <p:nvSpPr>
          <p:cNvPr id="779320" name="Rectangle 56"/>
          <p:cNvSpPr>
            <a:spLocks noChangeArrowheads="1"/>
          </p:cNvSpPr>
          <p:nvPr/>
        </p:nvSpPr>
        <p:spPr bwMode="auto">
          <a:xfrm>
            <a:off x="2676525" y="1447800"/>
            <a:ext cx="5984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sp>
        <p:nvSpPr>
          <p:cNvPr id="779321" name="Rectangle 57"/>
          <p:cNvSpPr>
            <a:spLocks noChangeArrowheads="1"/>
          </p:cNvSpPr>
          <p:nvPr/>
        </p:nvSpPr>
        <p:spPr bwMode="auto">
          <a:xfrm>
            <a:off x="2076450" y="14478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779322" name="Rectangle 58"/>
          <p:cNvSpPr>
            <a:spLocks noChangeArrowheads="1"/>
          </p:cNvSpPr>
          <p:nvPr/>
        </p:nvSpPr>
        <p:spPr bwMode="auto">
          <a:xfrm>
            <a:off x="1477963" y="1447800"/>
            <a:ext cx="59848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sp>
        <p:nvSpPr>
          <p:cNvPr id="779351" name="Rectangle 87"/>
          <p:cNvSpPr>
            <a:spLocks noChangeArrowheads="1"/>
          </p:cNvSpPr>
          <p:nvPr/>
        </p:nvSpPr>
        <p:spPr bwMode="auto">
          <a:xfrm>
            <a:off x="8086725" y="1447800"/>
            <a:ext cx="6000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D</a:t>
            </a:r>
          </a:p>
        </p:txBody>
      </p:sp>
      <p:grpSp>
        <p:nvGrpSpPr>
          <p:cNvPr id="14" name="Group 90"/>
          <p:cNvGrpSpPr>
            <a:grpSpLocks/>
          </p:cNvGrpSpPr>
          <p:nvPr/>
        </p:nvGrpSpPr>
        <p:grpSpPr bwMode="auto">
          <a:xfrm>
            <a:off x="466725" y="1447800"/>
            <a:ext cx="8204200" cy="2206625"/>
            <a:chOff x="240" y="1440"/>
            <a:chExt cx="5168" cy="1390"/>
          </a:xfrm>
        </p:grpSpPr>
        <p:sp>
          <p:nvSpPr>
            <p:cNvPr id="83059" name="Rectangle 60"/>
            <p:cNvSpPr>
              <a:spLocks noChangeArrowheads="1"/>
            </p:cNvSpPr>
            <p:nvPr/>
          </p:nvSpPr>
          <p:spPr bwMode="auto">
            <a:xfrm>
              <a:off x="240" y="2520"/>
              <a:ext cx="6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3</a:t>
              </a:r>
            </a:p>
          </p:txBody>
        </p:sp>
        <p:sp>
          <p:nvSpPr>
            <p:cNvPr id="83060" name="Rectangle 61"/>
            <p:cNvSpPr>
              <a:spLocks noChangeArrowheads="1"/>
            </p:cNvSpPr>
            <p:nvPr/>
          </p:nvSpPr>
          <p:spPr bwMode="auto">
            <a:xfrm>
              <a:off x="240" y="2210"/>
              <a:ext cx="6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2</a:t>
              </a:r>
            </a:p>
          </p:txBody>
        </p:sp>
        <p:sp>
          <p:nvSpPr>
            <p:cNvPr id="83061" name="Rectangle 62"/>
            <p:cNvSpPr>
              <a:spLocks noChangeArrowheads="1"/>
            </p:cNvSpPr>
            <p:nvPr/>
          </p:nvSpPr>
          <p:spPr bwMode="auto">
            <a:xfrm>
              <a:off x="240" y="1900"/>
              <a:ext cx="6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1</a:t>
              </a:r>
            </a:p>
          </p:txBody>
        </p:sp>
        <p:sp>
          <p:nvSpPr>
            <p:cNvPr id="83062" name="Rectangle 63"/>
            <p:cNvSpPr>
              <a:spLocks noChangeArrowheads="1"/>
            </p:cNvSpPr>
            <p:nvPr/>
          </p:nvSpPr>
          <p:spPr bwMode="auto">
            <a:xfrm>
              <a:off x="240" y="1440"/>
              <a:ext cx="63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algn="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Ref:</a:t>
              </a:r>
            </a:p>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Page:</a:t>
              </a:r>
            </a:p>
          </p:txBody>
        </p:sp>
        <p:sp>
          <p:nvSpPr>
            <p:cNvPr id="83063" name="Line 65"/>
            <p:cNvSpPr>
              <a:spLocks noChangeShapeType="1"/>
            </p:cNvSpPr>
            <p:nvPr/>
          </p:nvSpPr>
          <p:spPr bwMode="auto">
            <a:xfrm>
              <a:off x="240" y="1900"/>
              <a:ext cx="5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nvGrpSpPr>
            <p:cNvPr id="83064" name="Group 89"/>
            <p:cNvGrpSpPr>
              <a:grpSpLocks/>
            </p:cNvGrpSpPr>
            <p:nvPr/>
          </p:nvGrpSpPr>
          <p:grpSpPr bwMode="auto">
            <a:xfrm>
              <a:off x="240" y="2210"/>
              <a:ext cx="5161" cy="310"/>
              <a:chOff x="240" y="2210"/>
              <a:chExt cx="4790" cy="310"/>
            </a:xfrm>
          </p:grpSpPr>
          <p:sp>
            <p:nvSpPr>
              <p:cNvPr id="83082" name="Line 66"/>
              <p:cNvSpPr>
                <a:spLocks noChangeShapeType="1"/>
              </p:cNvSpPr>
              <p:nvPr/>
            </p:nvSpPr>
            <p:spPr bwMode="auto">
              <a:xfrm>
                <a:off x="240" y="2210"/>
                <a:ext cx="479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83" name="Line 67"/>
              <p:cNvSpPr>
                <a:spLocks noChangeShapeType="1"/>
              </p:cNvSpPr>
              <p:nvPr/>
            </p:nvSpPr>
            <p:spPr bwMode="auto">
              <a:xfrm>
                <a:off x="240" y="2520"/>
                <a:ext cx="479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83065" name="Line 69"/>
            <p:cNvSpPr>
              <a:spLocks noChangeShapeType="1"/>
            </p:cNvSpPr>
            <p:nvPr/>
          </p:nvSpPr>
          <p:spPr bwMode="auto">
            <a:xfrm>
              <a:off x="240" y="1440"/>
              <a:ext cx="0" cy="139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66" name="Line 70"/>
            <p:cNvSpPr>
              <a:spLocks noChangeShapeType="1"/>
            </p:cNvSpPr>
            <p:nvPr/>
          </p:nvSpPr>
          <p:spPr bwMode="auto">
            <a:xfrm>
              <a:off x="877" y="1440"/>
              <a:ext cx="0" cy="139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67" name="Line 71"/>
            <p:cNvSpPr>
              <a:spLocks noChangeShapeType="1"/>
            </p:cNvSpPr>
            <p:nvPr/>
          </p:nvSpPr>
          <p:spPr bwMode="auto">
            <a:xfrm>
              <a:off x="1254"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68" name="Line 72"/>
            <p:cNvSpPr>
              <a:spLocks noChangeShapeType="1"/>
            </p:cNvSpPr>
            <p:nvPr/>
          </p:nvSpPr>
          <p:spPr bwMode="auto">
            <a:xfrm>
              <a:off x="1632"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69" name="Line 73"/>
            <p:cNvSpPr>
              <a:spLocks noChangeShapeType="1"/>
            </p:cNvSpPr>
            <p:nvPr/>
          </p:nvSpPr>
          <p:spPr bwMode="auto">
            <a:xfrm>
              <a:off x="2009"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70" name="Line 74"/>
            <p:cNvSpPr>
              <a:spLocks noChangeShapeType="1"/>
            </p:cNvSpPr>
            <p:nvPr/>
          </p:nvSpPr>
          <p:spPr bwMode="auto">
            <a:xfrm>
              <a:off x="2387"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71" name="Line 75"/>
            <p:cNvSpPr>
              <a:spLocks noChangeShapeType="1"/>
            </p:cNvSpPr>
            <p:nvPr/>
          </p:nvSpPr>
          <p:spPr bwMode="auto">
            <a:xfrm>
              <a:off x="2765"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72" name="Line 76"/>
            <p:cNvSpPr>
              <a:spLocks noChangeShapeType="1"/>
            </p:cNvSpPr>
            <p:nvPr/>
          </p:nvSpPr>
          <p:spPr bwMode="auto">
            <a:xfrm>
              <a:off x="3142"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73" name="Line 77"/>
            <p:cNvSpPr>
              <a:spLocks noChangeShapeType="1"/>
            </p:cNvSpPr>
            <p:nvPr/>
          </p:nvSpPr>
          <p:spPr bwMode="auto">
            <a:xfrm>
              <a:off x="3520"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74" name="Line 78"/>
            <p:cNvSpPr>
              <a:spLocks noChangeShapeType="1"/>
            </p:cNvSpPr>
            <p:nvPr/>
          </p:nvSpPr>
          <p:spPr bwMode="auto">
            <a:xfrm>
              <a:off x="3897"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75" name="Line 79"/>
            <p:cNvSpPr>
              <a:spLocks noChangeShapeType="1"/>
            </p:cNvSpPr>
            <p:nvPr/>
          </p:nvSpPr>
          <p:spPr bwMode="auto">
            <a:xfrm>
              <a:off x="4275"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76" name="Line 80"/>
            <p:cNvSpPr>
              <a:spLocks noChangeShapeType="1"/>
            </p:cNvSpPr>
            <p:nvPr/>
          </p:nvSpPr>
          <p:spPr bwMode="auto">
            <a:xfrm>
              <a:off x="4652"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nvGrpSpPr>
            <p:cNvPr id="83077" name="Group 82"/>
            <p:cNvGrpSpPr>
              <a:grpSpLocks/>
            </p:cNvGrpSpPr>
            <p:nvPr/>
          </p:nvGrpSpPr>
          <p:grpSpPr bwMode="auto">
            <a:xfrm>
              <a:off x="240" y="1440"/>
              <a:ext cx="5160" cy="1390"/>
              <a:chOff x="240" y="1440"/>
              <a:chExt cx="4790" cy="1390"/>
            </a:xfrm>
          </p:grpSpPr>
          <p:sp>
            <p:nvSpPr>
              <p:cNvPr id="83079" name="Line 64"/>
              <p:cNvSpPr>
                <a:spLocks noChangeShapeType="1"/>
              </p:cNvSpPr>
              <p:nvPr/>
            </p:nvSpPr>
            <p:spPr bwMode="auto">
              <a:xfrm>
                <a:off x="240" y="1440"/>
                <a:ext cx="479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80" name="Line 68"/>
              <p:cNvSpPr>
                <a:spLocks noChangeShapeType="1"/>
              </p:cNvSpPr>
              <p:nvPr/>
            </p:nvSpPr>
            <p:spPr bwMode="auto">
              <a:xfrm>
                <a:off x="240" y="2830"/>
                <a:ext cx="479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81" name="Line 81"/>
              <p:cNvSpPr>
                <a:spLocks noChangeShapeType="1"/>
              </p:cNvSpPr>
              <p:nvPr/>
            </p:nvSpPr>
            <p:spPr bwMode="auto">
              <a:xfrm>
                <a:off x="5030" y="1440"/>
                <a:ext cx="0" cy="139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83078" name="Line 88"/>
            <p:cNvSpPr>
              <a:spLocks noChangeShapeType="1"/>
            </p:cNvSpPr>
            <p:nvPr/>
          </p:nvSpPr>
          <p:spPr bwMode="auto">
            <a:xfrm>
              <a:off x="5024"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nvGrpSpPr>
          <p:cNvPr id="17" name="Group 177"/>
          <p:cNvGrpSpPr>
            <a:grpSpLocks/>
          </p:cNvGrpSpPr>
          <p:nvPr/>
        </p:nvGrpSpPr>
        <p:grpSpPr bwMode="auto">
          <a:xfrm>
            <a:off x="457200" y="4495800"/>
            <a:ext cx="8220075" cy="2206625"/>
            <a:chOff x="294" y="2786"/>
            <a:chExt cx="5178" cy="1390"/>
          </a:xfrm>
        </p:grpSpPr>
        <p:grpSp>
          <p:nvGrpSpPr>
            <p:cNvPr id="82973" name="Group 91"/>
            <p:cNvGrpSpPr>
              <a:grpSpLocks/>
            </p:cNvGrpSpPr>
            <p:nvPr/>
          </p:nvGrpSpPr>
          <p:grpSpPr bwMode="auto">
            <a:xfrm>
              <a:off x="5078" y="3246"/>
              <a:ext cx="378" cy="930"/>
              <a:chOff x="4950" y="2190"/>
              <a:chExt cx="378" cy="930"/>
            </a:xfrm>
          </p:grpSpPr>
          <p:sp>
            <p:nvSpPr>
              <p:cNvPr id="83056" name="Rectangle 92"/>
              <p:cNvSpPr>
                <a:spLocks noChangeArrowheads="1"/>
              </p:cNvSpPr>
              <p:nvPr/>
            </p:nvSpPr>
            <p:spPr bwMode="auto">
              <a:xfrm>
                <a:off x="4950" y="2810"/>
                <a:ext cx="378"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57" name="Rectangle 93"/>
              <p:cNvSpPr>
                <a:spLocks noChangeArrowheads="1"/>
              </p:cNvSpPr>
              <p:nvPr/>
            </p:nvSpPr>
            <p:spPr bwMode="auto">
              <a:xfrm>
                <a:off x="4950" y="250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58" name="Rectangle 94"/>
              <p:cNvSpPr>
                <a:spLocks noChangeArrowheads="1"/>
              </p:cNvSpPr>
              <p:nvPr/>
            </p:nvSpPr>
            <p:spPr bwMode="auto">
              <a:xfrm>
                <a:off x="4950" y="219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82974" name="Group 95"/>
            <p:cNvGrpSpPr>
              <a:grpSpLocks/>
            </p:cNvGrpSpPr>
            <p:nvPr/>
          </p:nvGrpSpPr>
          <p:grpSpPr bwMode="auto">
            <a:xfrm>
              <a:off x="4706" y="3246"/>
              <a:ext cx="378" cy="930"/>
              <a:chOff x="4950" y="2190"/>
              <a:chExt cx="378" cy="930"/>
            </a:xfrm>
          </p:grpSpPr>
          <p:sp>
            <p:nvSpPr>
              <p:cNvPr id="83053" name="Rectangle 96"/>
              <p:cNvSpPr>
                <a:spLocks noChangeArrowheads="1"/>
              </p:cNvSpPr>
              <p:nvPr/>
            </p:nvSpPr>
            <p:spPr bwMode="auto">
              <a:xfrm>
                <a:off x="4950" y="2810"/>
                <a:ext cx="378"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54" name="Rectangle 97"/>
              <p:cNvSpPr>
                <a:spLocks noChangeArrowheads="1"/>
              </p:cNvSpPr>
              <p:nvPr/>
            </p:nvSpPr>
            <p:spPr bwMode="auto">
              <a:xfrm>
                <a:off x="4950" y="250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55" name="Rectangle 98"/>
              <p:cNvSpPr>
                <a:spLocks noChangeArrowheads="1"/>
              </p:cNvSpPr>
              <p:nvPr/>
            </p:nvSpPr>
            <p:spPr bwMode="auto">
              <a:xfrm>
                <a:off x="4950" y="219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82975" name="Group 99"/>
            <p:cNvGrpSpPr>
              <a:grpSpLocks/>
            </p:cNvGrpSpPr>
            <p:nvPr/>
          </p:nvGrpSpPr>
          <p:grpSpPr bwMode="auto">
            <a:xfrm>
              <a:off x="4329" y="3246"/>
              <a:ext cx="377" cy="930"/>
              <a:chOff x="4573" y="2190"/>
              <a:chExt cx="377" cy="930"/>
            </a:xfrm>
          </p:grpSpPr>
          <p:sp>
            <p:nvSpPr>
              <p:cNvPr id="83050" name="Rectangle 100"/>
              <p:cNvSpPr>
                <a:spLocks noChangeArrowheads="1"/>
              </p:cNvSpPr>
              <p:nvPr/>
            </p:nvSpPr>
            <p:spPr bwMode="auto">
              <a:xfrm>
                <a:off x="4573" y="2810"/>
                <a:ext cx="377"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51" name="Rectangle 101"/>
              <p:cNvSpPr>
                <a:spLocks noChangeArrowheads="1"/>
              </p:cNvSpPr>
              <p:nvPr/>
            </p:nvSpPr>
            <p:spPr bwMode="auto">
              <a:xfrm>
                <a:off x="4573" y="2500"/>
                <a:ext cx="377"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52" name="Rectangle 102"/>
              <p:cNvSpPr>
                <a:spLocks noChangeArrowheads="1"/>
              </p:cNvSpPr>
              <p:nvPr/>
            </p:nvSpPr>
            <p:spPr bwMode="auto">
              <a:xfrm>
                <a:off x="4573" y="2190"/>
                <a:ext cx="377"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grpSp>
        <p:grpSp>
          <p:nvGrpSpPr>
            <p:cNvPr id="82976" name="Group 103"/>
            <p:cNvGrpSpPr>
              <a:grpSpLocks/>
            </p:cNvGrpSpPr>
            <p:nvPr/>
          </p:nvGrpSpPr>
          <p:grpSpPr bwMode="auto">
            <a:xfrm>
              <a:off x="3951" y="3246"/>
              <a:ext cx="378" cy="930"/>
              <a:chOff x="4195" y="2190"/>
              <a:chExt cx="378" cy="930"/>
            </a:xfrm>
          </p:grpSpPr>
          <p:sp>
            <p:nvSpPr>
              <p:cNvPr id="83047" name="Rectangle 104"/>
              <p:cNvSpPr>
                <a:spLocks noChangeArrowheads="1"/>
              </p:cNvSpPr>
              <p:nvPr/>
            </p:nvSpPr>
            <p:spPr bwMode="auto">
              <a:xfrm>
                <a:off x="4195" y="2810"/>
                <a:ext cx="378"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48" name="Rectangle 105"/>
              <p:cNvSpPr>
                <a:spLocks noChangeArrowheads="1"/>
              </p:cNvSpPr>
              <p:nvPr/>
            </p:nvSpPr>
            <p:spPr bwMode="auto">
              <a:xfrm>
                <a:off x="4195" y="250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49" name="Rectangle 106"/>
              <p:cNvSpPr>
                <a:spLocks noChangeArrowheads="1"/>
              </p:cNvSpPr>
              <p:nvPr/>
            </p:nvSpPr>
            <p:spPr bwMode="auto">
              <a:xfrm>
                <a:off x="4195"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82977" name="Group 107"/>
            <p:cNvGrpSpPr>
              <a:grpSpLocks/>
            </p:cNvGrpSpPr>
            <p:nvPr/>
          </p:nvGrpSpPr>
          <p:grpSpPr bwMode="auto">
            <a:xfrm>
              <a:off x="3574" y="3246"/>
              <a:ext cx="377" cy="930"/>
              <a:chOff x="3818" y="2190"/>
              <a:chExt cx="377" cy="930"/>
            </a:xfrm>
          </p:grpSpPr>
          <p:sp>
            <p:nvSpPr>
              <p:cNvPr id="83044" name="Rectangle 108"/>
              <p:cNvSpPr>
                <a:spLocks noChangeArrowheads="1"/>
              </p:cNvSpPr>
              <p:nvPr/>
            </p:nvSpPr>
            <p:spPr bwMode="auto">
              <a:xfrm>
                <a:off x="3818" y="2810"/>
                <a:ext cx="377"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45" name="Rectangle 109"/>
              <p:cNvSpPr>
                <a:spLocks noChangeArrowheads="1"/>
              </p:cNvSpPr>
              <p:nvPr/>
            </p:nvSpPr>
            <p:spPr bwMode="auto">
              <a:xfrm>
                <a:off x="3818" y="2500"/>
                <a:ext cx="377"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46" name="Rectangle 110"/>
              <p:cNvSpPr>
                <a:spLocks noChangeArrowheads="1"/>
              </p:cNvSpPr>
              <p:nvPr/>
            </p:nvSpPr>
            <p:spPr bwMode="auto">
              <a:xfrm>
                <a:off x="3818" y="219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82978" name="Group 111"/>
            <p:cNvGrpSpPr>
              <a:grpSpLocks/>
            </p:cNvGrpSpPr>
            <p:nvPr/>
          </p:nvGrpSpPr>
          <p:grpSpPr bwMode="auto">
            <a:xfrm>
              <a:off x="3196" y="3246"/>
              <a:ext cx="378" cy="930"/>
              <a:chOff x="3440" y="2190"/>
              <a:chExt cx="378" cy="930"/>
            </a:xfrm>
          </p:grpSpPr>
          <p:sp>
            <p:nvSpPr>
              <p:cNvPr id="83041" name="Rectangle 112"/>
              <p:cNvSpPr>
                <a:spLocks noChangeArrowheads="1"/>
              </p:cNvSpPr>
              <p:nvPr/>
            </p:nvSpPr>
            <p:spPr bwMode="auto">
              <a:xfrm>
                <a:off x="3440" y="2810"/>
                <a:ext cx="378"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42" name="Rectangle 113"/>
              <p:cNvSpPr>
                <a:spLocks noChangeArrowheads="1"/>
              </p:cNvSpPr>
              <p:nvPr/>
            </p:nvSpPr>
            <p:spPr bwMode="auto">
              <a:xfrm>
                <a:off x="3440" y="2500"/>
                <a:ext cx="378"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sp>
            <p:nvSpPr>
              <p:cNvPr id="83043" name="Rectangle 114"/>
              <p:cNvSpPr>
                <a:spLocks noChangeArrowheads="1"/>
              </p:cNvSpPr>
              <p:nvPr/>
            </p:nvSpPr>
            <p:spPr bwMode="auto">
              <a:xfrm>
                <a:off x="3440"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82979" name="Group 115"/>
            <p:cNvGrpSpPr>
              <a:grpSpLocks/>
            </p:cNvGrpSpPr>
            <p:nvPr/>
          </p:nvGrpSpPr>
          <p:grpSpPr bwMode="auto">
            <a:xfrm>
              <a:off x="2819" y="3246"/>
              <a:ext cx="377" cy="930"/>
              <a:chOff x="3063" y="2190"/>
              <a:chExt cx="377" cy="930"/>
            </a:xfrm>
          </p:grpSpPr>
          <p:sp>
            <p:nvSpPr>
              <p:cNvPr id="83038" name="Rectangle 116"/>
              <p:cNvSpPr>
                <a:spLocks noChangeArrowheads="1"/>
              </p:cNvSpPr>
              <p:nvPr/>
            </p:nvSpPr>
            <p:spPr bwMode="auto">
              <a:xfrm>
                <a:off x="3063" y="2810"/>
                <a:ext cx="377"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39" name="Rectangle 117"/>
              <p:cNvSpPr>
                <a:spLocks noChangeArrowheads="1"/>
              </p:cNvSpPr>
              <p:nvPr/>
            </p:nvSpPr>
            <p:spPr bwMode="auto">
              <a:xfrm>
                <a:off x="3063" y="2500"/>
                <a:ext cx="377"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40" name="Rectangle 118"/>
              <p:cNvSpPr>
                <a:spLocks noChangeArrowheads="1"/>
              </p:cNvSpPr>
              <p:nvPr/>
            </p:nvSpPr>
            <p:spPr bwMode="auto">
              <a:xfrm>
                <a:off x="3063" y="219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82980" name="Group 119"/>
            <p:cNvGrpSpPr>
              <a:grpSpLocks/>
            </p:cNvGrpSpPr>
            <p:nvPr/>
          </p:nvGrpSpPr>
          <p:grpSpPr bwMode="auto">
            <a:xfrm>
              <a:off x="2441" y="3246"/>
              <a:ext cx="378" cy="930"/>
              <a:chOff x="2685" y="2190"/>
              <a:chExt cx="378" cy="930"/>
            </a:xfrm>
          </p:grpSpPr>
          <p:sp>
            <p:nvSpPr>
              <p:cNvPr id="83035" name="Rectangle 120"/>
              <p:cNvSpPr>
                <a:spLocks noChangeArrowheads="1"/>
              </p:cNvSpPr>
              <p:nvPr/>
            </p:nvSpPr>
            <p:spPr bwMode="auto">
              <a:xfrm>
                <a:off x="2685" y="2810"/>
                <a:ext cx="378"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36" name="Rectangle 121"/>
              <p:cNvSpPr>
                <a:spLocks noChangeArrowheads="1"/>
              </p:cNvSpPr>
              <p:nvPr/>
            </p:nvSpPr>
            <p:spPr bwMode="auto">
              <a:xfrm>
                <a:off x="2685" y="250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37" name="Rectangle 122"/>
              <p:cNvSpPr>
                <a:spLocks noChangeArrowheads="1"/>
              </p:cNvSpPr>
              <p:nvPr/>
            </p:nvSpPr>
            <p:spPr bwMode="auto">
              <a:xfrm>
                <a:off x="2685"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82981" name="Group 123"/>
            <p:cNvGrpSpPr>
              <a:grpSpLocks/>
            </p:cNvGrpSpPr>
            <p:nvPr/>
          </p:nvGrpSpPr>
          <p:grpSpPr bwMode="auto">
            <a:xfrm>
              <a:off x="2063" y="3246"/>
              <a:ext cx="378" cy="930"/>
              <a:chOff x="2307" y="2190"/>
              <a:chExt cx="378" cy="930"/>
            </a:xfrm>
          </p:grpSpPr>
          <p:sp>
            <p:nvSpPr>
              <p:cNvPr id="83032" name="Rectangle 124"/>
              <p:cNvSpPr>
                <a:spLocks noChangeArrowheads="1"/>
              </p:cNvSpPr>
              <p:nvPr/>
            </p:nvSpPr>
            <p:spPr bwMode="auto">
              <a:xfrm>
                <a:off x="2307" y="2810"/>
                <a:ext cx="378" cy="310"/>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D</a:t>
                </a:r>
              </a:p>
            </p:txBody>
          </p:sp>
          <p:sp>
            <p:nvSpPr>
              <p:cNvPr id="83033" name="Rectangle 125"/>
              <p:cNvSpPr>
                <a:spLocks noChangeArrowheads="1"/>
              </p:cNvSpPr>
              <p:nvPr/>
            </p:nvSpPr>
            <p:spPr bwMode="auto">
              <a:xfrm>
                <a:off x="2307" y="250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34" name="Rectangle 126"/>
              <p:cNvSpPr>
                <a:spLocks noChangeArrowheads="1"/>
              </p:cNvSpPr>
              <p:nvPr/>
            </p:nvSpPr>
            <p:spPr bwMode="auto">
              <a:xfrm>
                <a:off x="2307"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82982" name="Group 127"/>
            <p:cNvGrpSpPr>
              <a:grpSpLocks/>
            </p:cNvGrpSpPr>
            <p:nvPr/>
          </p:nvGrpSpPr>
          <p:grpSpPr bwMode="auto">
            <a:xfrm>
              <a:off x="1686" y="3246"/>
              <a:ext cx="377" cy="930"/>
              <a:chOff x="1930" y="2190"/>
              <a:chExt cx="377" cy="930"/>
            </a:xfrm>
          </p:grpSpPr>
          <p:sp>
            <p:nvSpPr>
              <p:cNvPr id="83029" name="Rectangle 128"/>
              <p:cNvSpPr>
                <a:spLocks noChangeArrowheads="1"/>
              </p:cNvSpPr>
              <p:nvPr/>
            </p:nvSpPr>
            <p:spPr bwMode="auto">
              <a:xfrm>
                <a:off x="1930" y="2810"/>
                <a:ext cx="377" cy="31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sp>
            <p:nvSpPr>
              <p:cNvPr id="83030" name="Rectangle 129"/>
              <p:cNvSpPr>
                <a:spLocks noChangeArrowheads="1"/>
              </p:cNvSpPr>
              <p:nvPr/>
            </p:nvSpPr>
            <p:spPr bwMode="auto">
              <a:xfrm>
                <a:off x="1930" y="2500"/>
                <a:ext cx="377"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31" name="Rectangle 130"/>
              <p:cNvSpPr>
                <a:spLocks noChangeArrowheads="1"/>
              </p:cNvSpPr>
              <p:nvPr/>
            </p:nvSpPr>
            <p:spPr bwMode="auto">
              <a:xfrm>
                <a:off x="1930" y="219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82983" name="Group 131"/>
            <p:cNvGrpSpPr>
              <a:grpSpLocks/>
            </p:cNvGrpSpPr>
            <p:nvPr/>
          </p:nvGrpSpPr>
          <p:grpSpPr bwMode="auto">
            <a:xfrm>
              <a:off x="1308" y="3246"/>
              <a:ext cx="378" cy="930"/>
              <a:chOff x="1552" y="2190"/>
              <a:chExt cx="378" cy="930"/>
            </a:xfrm>
          </p:grpSpPr>
          <p:sp>
            <p:nvSpPr>
              <p:cNvPr id="83026" name="Rectangle 132"/>
              <p:cNvSpPr>
                <a:spLocks noChangeArrowheads="1"/>
              </p:cNvSpPr>
              <p:nvPr/>
            </p:nvSpPr>
            <p:spPr bwMode="auto">
              <a:xfrm>
                <a:off x="1552" y="2810"/>
                <a:ext cx="37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27" name="Rectangle 133"/>
              <p:cNvSpPr>
                <a:spLocks noChangeArrowheads="1"/>
              </p:cNvSpPr>
              <p:nvPr/>
            </p:nvSpPr>
            <p:spPr bwMode="auto">
              <a:xfrm>
                <a:off x="1552" y="2500"/>
                <a:ext cx="378" cy="310"/>
              </a:xfrm>
              <a:prstGeom prst="rect">
                <a:avLst/>
              </a:prstGeom>
              <a:solidFill>
                <a:srgbClr val="FF66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83028" name="Rectangle 134"/>
              <p:cNvSpPr>
                <a:spLocks noChangeArrowheads="1"/>
              </p:cNvSpPr>
              <p:nvPr/>
            </p:nvSpPr>
            <p:spPr bwMode="auto">
              <a:xfrm>
                <a:off x="1552"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grpSp>
        <p:grpSp>
          <p:nvGrpSpPr>
            <p:cNvPr id="82984" name="Group 135"/>
            <p:cNvGrpSpPr>
              <a:grpSpLocks/>
            </p:cNvGrpSpPr>
            <p:nvPr/>
          </p:nvGrpSpPr>
          <p:grpSpPr bwMode="auto">
            <a:xfrm>
              <a:off x="931" y="3246"/>
              <a:ext cx="377" cy="930"/>
              <a:chOff x="1117" y="1948"/>
              <a:chExt cx="377" cy="930"/>
            </a:xfrm>
          </p:grpSpPr>
          <p:sp>
            <p:nvSpPr>
              <p:cNvPr id="83023" name="Rectangle 136"/>
              <p:cNvSpPr>
                <a:spLocks noChangeArrowheads="1"/>
              </p:cNvSpPr>
              <p:nvPr/>
            </p:nvSpPr>
            <p:spPr bwMode="auto">
              <a:xfrm>
                <a:off x="1117" y="2568"/>
                <a:ext cx="37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24" name="Rectangle 137"/>
              <p:cNvSpPr>
                <a:spLocks noChangeArrowheads="1"/>
              </p:cNvSpPr>
              <p:nvPr/>
            </p:nvSpPr>
            <p:spPr bwMode="auto">
              <a:xfrm>
                <a:off x="1117" y="2258"/>
                <a:ext cx="37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sz="2000" b="1" smtClean="0">
                  <a:solidFill>
                    <a:srgbClr val="000000"/>
                  </a:solidFill>
                  <a:latin typeface="Helvetica" charset="0"/>
                  <a:ea typeface="굴림" charset="0"/>
                  <a:cs typeface="굴림" charset="0"/>
                </a:endParaRPr>
              </a:p>
            </p:txBody>
          </p:sp>
          <p:sp>
            <p:nvSpPr>
              <p:cNvPr id="83025" name="Rectangle 138"/>
              <p:cNvSpPr>
                <a:spLocks noChangeArrowheads="1"/>
              </p:cNvSpPr>
              <p:nvPr/>
            </p:nvSpPr>
            <p:spPr bwMode="auto">
              <a:xfrm>
                <a:off x="1117" y="1948"/>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grpSp>
        <p:sp>
          <p:nvSpPr>
            <p:cNvPr id="82985" name="Rectangle 139"/>
            <p:cNvSpPr>
              <a:spLocks noChangeArrowheads="1"/>
            </p:cNvSpPr>
            <p:nvPr/>
          </p:nvSpPr>
          <p:spPr bwMode="auto">
            <a:xfrm>
              <a:off x="4706" y="2786"/>
              <a:ext cx="37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sp>
          <p:nvSpPr>
            <p:cNvPr id="82986" name="Rectangle 140"/>
            <p:cNvSpPr>
              <a:spLocks noChangeArrowheads="1"/>
            </p:cNvSpPr>
            <p:nvPr/>
          </p:nvSpPr>
          <p:spPr bwMode="auto">
            <a:xfrm>
              <a:off x="4329" y="2786"/>
              <a:ext cx="37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82987" name="Rectangle 141"/>
            <p:cNvSpPr>
              <a:spLocks noChangeArrowheads="1"/>
            </p:cNvSpPr>
            <p:nvPr/>
          </p:nvSpPr>
          <p:spPr bwMode="auto">
            <a:xfrm>
              <a:off x="3951" y="2786"/>
              <a:ext cx="37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sp>
          <p:nvSpPr>
            <p:cNvPr id="82988" name="Rectangle 142"/>
            <p:cNvSpPr>
              <a:spLocks noChangeArrowheads="1"/>
            </p:cNvSpPr>
            <p:nvPr/>
          </p:nvSpPr>
          <p:spPr bwMode="auto">
            <a:xfrm>
              <a:off x="3574" y="2786"/>
              <a:ext cx="37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D</a:t>
              </a:r>
            </a:p>
          </p:txBody>
        </p:sp>
        <p:sp>
          <p:nvSpPr>
            <p:cNvPr id="82989" name="Rectangle 143"/>
            <p:cNvSpPr>
              <a:spLocks noChangeArrowheads="1"/>
            </p:cNvSpPr>
            <p:nvPr/>
          </p:nvSpPr>
          <p:spPr bwMode="auto">
            <a:xfrm>
              <a:off x="3196" y="2786"/>
              <a:ext cx="37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sp>
          <p:nvSpPr>
            <p:cNvPr id="82990" name="Rectangle 144"/>
            <p:cNvSpPr>
              <a:spLocks noChangeArrowheads="1"/>
            </p:cNvSpPr>
            <p:nvPr/>
          </p:nvSpPr>
          <p:spPr bwMode="auto">
            <a:xfrm>
              <a:off x="2819" y="2786"/>
              <a:ext cx="37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82991" name="Rectangle 145"/>
            <p:cNvSpPr>
              <a:spLocks noChangeArrowheads="1"/>
            </p:cNvSpPr>
            <p:nvPr/>
          </p:nvSpPr>
          <p:spPr bwMode="auto">
            <a:xfrm>
              <a:off x="2441" y="2786"/>
              <a:ext cx="37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sp>
          <p:nvSpPr>
            <p:cNvPr id="82992" name="Rectangle 146"/>
            <p:cNvSpPr>
              <a:spLocks noChangeArrowheads="1"/>
            </p:cNvSpPr>
            <p:nvPr/>
          </p:nvSpPr>
          <p:spPr bwMode="auto">
            <a:xfrm>
              <a:off x="2063" y="2786"/>
              <a:ext cx="37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D</a:t>
              </a:r>
            </a:p>
          </p:txBody>
        </p:sp>
        <p:sp>
          <p:nvSpPr>
            <p:cNvPr id="82993" name="Rectangle 147"/>
            <p:cNvSpPr>
              <a:spLocks noChangeArrowheads="1"/>
            </p:cNvSpPr>
            <p:nvPr/>
          </p:nvSpPr>
          <p:spPr bwMode="auto">
            <a:xfrm>
              <a:off x="1686" y="2786"/>
              <a:ext cx="37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C</a:t>
              </a:r>
            </a:p>
          </p:txBody>
        </p:sp>
        <p:sp>
          <p:nvSpPr>
            <p:cNvPr id="82994" name="Rectangle 148"/>
            <p:cNvSpPr>
              <a:spLocks noChangeArrowheads="1"/>
            </p:cNvSpPr>
            <p:nvPr/>
          </p:nvSpPr>
          <p:spPr bwMode="auto">
            <a:xfrm>
              <a:off x="1308" y="2786"/>
              <a:ext cx="37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B</a:t>
              </a:r>
            </a:p>
          </p:txBody>
        </p:sp>
        <p:sp>
          <p:nvSpPr>
            <p:cNvPr id="82995" name="Rectangle 149"/>
            <p:cNvSpPr>
              <a:spLocks noChangeArrowheads="1"/>
            </p:cNvSpPr>
            <p:nvPr/>
          </p:nvSpPr>
          <p:spPr bwMode="auto">
            <a:xfrm>
              <a:off x="931" y="2786"/>
              <a:ext cx="37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A</a:t>
              </a:r>
            </a:p>
          </p:txBody>
        </p:sp>
        <p:sp>
          <p:nvSpPr>
            <p:cNvPr id="82996" name="Rectangle 150"/>
            <p:cNvSpPr>
              <a:spLocks noChangeArrowheads="1"/>
            </p:cNvSpPr>
            <p:nvPr/>
          </p:nvSpPr>
          <p:spPr bwMode="auto">
            <a:xfrm>
              <a:off x="5094" y="2786"/>
              <a:ext cx="37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D</a:t>
              </a:r>
            </a:p>
          </p:txBody>
        </p:sp>
        <p:grpSp>
          <p:nvGrpSpPr>
            <p:cNvPr id="82997" name="Group 151"/>
            <p:cNvGrpSpPr>
              <a:grpSpLocks/>
            </p:cNvGrpSpPr>
            <p:nvPr/>
          </p:nvGrpSpPr>
          <p:grpSpPr bwMode="auto">
            <a:xfrm>
              <a:off x="294" y="2786"/>
              <a:ext cx="5168" cy="1390"/>
              <a:chOff x="240" y="1440"/>
              <a:chExt cx="5168" cy="1390"/>
            </a:xfrm>
          </p:grpSpPr>
          <p:sp>
            <p:nvSpPr>
              <p:cNvPr id="82998" name="Rectangle 152"/>
              <p:cNvSpPr>
                <a:spLocks noChangeArrowheads="1"/>
              </p:cNvSpPr>
              <p:nvPr/>
            </p:nvSpPr>
            <p:spPr bwMode="auto">
              <a:xfrm>
                <a:off x="240" y="2520"/>
                <a:ext cx="637" cy="31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3</a:t>
                </a:r>
              </a:p>
            </p:txBody>
          </p:sp>
          <p:sp>
            <p:nvSpPr>
              <p:cNvPr id="82999" name="Rectangle 153"/>
              <p:cNvSpPr>
                <a:spLocks noChangeArrowheads="1"/>
              </p:cNvSpPr>
              <p:nvPr/>
            </p:nvSpPr>
            <p:spPr bwMode="auto">
              <a:xfrm>
                <a:off x="240" y="2210"/>
                <a:ext cx="6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2</a:t>
                </a:r>
              </a:p>
            </p:txBody>
          </p:sp>
          <p:sp>
            <p:nvSpPr>
              <p:cNvPr id="83000" name="Rectangle 154"/>
              <p:cNvSpPr>
                <a:spLocks noChangeArrowheads="1"/>
              </p:cNvSpPr>
              <p:nvPr/>
            </p:nvSpPr>
            <p:spPr bwMode="auto">
              <a:xfrm>
                <a:off x="240" y="1900"/>
                <a:ext cx="63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1</a:t>
                </a:r>
              </a:p>
            </p:txBody>
          </p:sp>
          <p:sp>
            <p:nvSpPr>
              <p:cNvPr id="83001" name="Rectangle 155"/>
              <p:cNvSpPr>
                <a:spLocks noChangeArrowheads="1"/>
              </p:cNvSpPr>
              <p:nvPr/>
            </p:nvSpPr>
            <p:spPr bwMode="auto">
              <a:xfrm>
                <a:off x="240" y="1440"/>
                <a:ext cx="637"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algn="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Ref:</a:t>
                </a:r>
              </a:p>
              <a:p>
                <a:pPr defTabSz="914400" fontAlgn="base">
                  <a:lnSpc>
                    <a:spcPct val="90000"/>
                  </a:lnSpc>
                  <a:spcBef>
                    <a:spcPct val="30000"/>
                  </a:spcBef>
                  <a:spcAft>
                    <a:spcPct val="0"/>
                  </a:spcAft>
                </a:pPr>
                <a:r>
                  <a:rPr lang="en-US" altLang="ko-KR" sz="2000" b="1" smtClean="0">
                    <a:solidFill>
                      <a:srgbClr val="000000"/>
                    </a:solidFill>
                    <a:latin typeface="Helvetica" charset="0"/>
                    <a:ea typeface="ＭＳ Ｐゴシック" charset="0"/>
                    <a:cs typeface="Helvetica" charset="0"/>
                  </a:rPr>
                  <a:t>Page:</a:t>
                </a:r>
              </a:p>
            </p:txBody>
          </p:sp>
          <p:sp>
            <p:nvSpPr>
              <p:cNvPr id="83002" name="Line 156"/>
              <p:cNvSpPr>
                <a:spLocks noChangeShapeType="1"/>
              </p:cNvSpPr>
              <p:nvPr/>
            </p:nvSpPr>
            <p:spPr bwMode="auto">
              <a:xfrm>
                <a:off x="240" y="1900"/>
                <a:ext cx="5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nvGrpSpPr>
              <p:cNvPr id="83003" name="Group 157"/>
              <p:cNvGrpSpPr>
                <a:grpSpLocks/>
              </p:cNvGrpSpPr>
              <p:nvPr/>
            </p:nvGrpSpPr>
            <p:grpSpPr bwMode="auto">
              <a:xfrm>
                <a:off x="240" y="2210"/>
                <a:ext cx="5161" cy="310"/>
                <a:chOff x="240" y="2210"/>
                <a:chExt cx="4790" cy="310"/>
              </a:xfrm>
            </p:grpSpPr>
            <p:sp>
              <p:nvSpPr>
                <p:cNvPr id="83021" name="Line 158"/>
                <p:cNvSpPr>
                  <a:spLocks noChangeShapeType="1"/>
                </p:cNvSpPr>
                <p:nvPr/>
              </p:nvSpPr>
              <p:spPr bwMode="auto">
                <a:xfrm>
                  <a:off x="240" y="2210"/>
                  <a:ext cx="479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22" name="Line 159"/>
                <p:cNvSpPr>
                  <a:spLocks noChangeShapeType="1"/>
                </p:cNvSpPr>
                <p:nvPr/>
              </p:nvSpPr>
              <p:spPr bwMode="auto">
                <a:xfrm>
                  <a:off x="240" y="2520"/>
                  <a:ext cx="479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83004" name="Line 160"/>
              <p:cNvSpPr>
                <a:spLocks noChangeShapeType="1"/>
              </p:cNvSpPr>
              <p:nvPr/>
            </p:nvSpPr>
            <p:spPr bwMode="auto">
              <a:xfrm>
                <a:off x="240" y="1440"/>
                <a:ext cx="0" cy="139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05" name="Line 161"/>
              <p:cNvSpPr>
                <a:spLocks noChangeShapeType="1"/>
              </p:cNvSpPr>
              <p:nvPr/>
            </p:nvSpPr>
            <p:spPr bwMode="auto">
              <a:xfrm>
                <a:off x="877" y="1440"/>
                <a:ext cx="0" cy="139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06" name="Line 162"/>
              <p:cNvSpPr>
                <a:spLocks noChangeShapeType="1"/>
              </p:cNvSpPr>
              <p:nvPr/>
            </p:nvSpPr>
            <p:spPr bwMode="auto">
              <a:xfrm>
                <a:off x="1254"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07" name="Line 163"/>
              <p:cNvSpPr>
                <a:spLocks noChangeShapeType="1"/>
              </p:cNvSpPr>
              <p:nvPr/>
            </p:nvSpPr>
            <p:spPr bwMode="auto">
              <a:xfrm>
                <a:off x="1632"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08" name="Line 164"/>
              <p:cNvSpPr>
                <a:spLocks noChangeShapeType="1"/>
              </p:cNvSpPr>
              <p:nvPr/>
            </p:nvSpPr>
            <p:spPr bwMode="auto">
              <a:xfrm>
                <a:off x="2009"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09" name="Line 165"/>
              <p:cNvSpPr>
                <a:spLocks noChangeShapeType="1"/>
              </p:cNvSpPr>
              <p:nvPr/>
            </p:nvSpPr>
            <p:spPr bwMode="auto">
              <a:xfrm>
                <a:off x="2387"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10" name="Line 166"/>
              <p:cNvSpPr>
                <a:spLocks noChangeShapeType="1"/>
              </p:cNvSpPr>
              <p:nvPr/>
            </p:nvSpPr>
            <p:spPr bwMode="auto">
              <a:xfrm>
                <a:off x="2765"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11" name="Line 167"/>
              <p:cNvSpPr>
                <a:spLocks noChangeShapeType="1"/>
              </p:cNvSpPr>
              <p:nvPr/>
            </p:nvSpPr>
            <p:spPr bwMode="auto">
              <a:xfrm>
                <a:off x="3142"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12" name="Line 168"/>
              <p:cNvSpPr>
                <a:spLocks noChangeShapeType="1"/>
              </p:cNvSpPr>
              <p:nvPr/>
            </p:nvSpPr>
            <p:spPr bwMode="auto">
              <a:xfrm>
                <a:off x="3520"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13" name="Line 169"/>
              <p:cNvSpPr>
                <a:spLocks noChangeShapeType="1"/>
              </p:cNvSpPr>
              <p:nvPr/>
            </p:nvSpPr>
            <p:spPr bwMode="auto">
              <a:xfrm>
                <a:off x="3897"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14" name="Line 170"/>
              <p:cNvSpPr>
                <a:spLocks noChangeShapeType="1"/>
              </p:cNvSpPr>
              <p:nvPr/>
            </p:nvSpPr>
            <p:spPr bwMode="auto">
              <a:xfrm>
                <a:off x="4275"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15" name="Line 171"/>
              <p:cNvSpPr>
                <a:spLocks noChangeShapeType="1"/>
              </p:cNvSpPr>
              <p:nvPr/>
            </p:nvSpPr>
            <p:spPr bwMode="auto">
              <a:xfrm>
                <a:off x="4652"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nvGrpSpPr>
              <p:cNvPr id="83016" name="Group 172"/>
              <p:cNvGrpSpPr>
                <a:grpSpLocks/>
              </p:cNvGrpSpPr>
              <p:nvPr/>
            </p:nvGrpSpPr>
            <p:grpSpPr bwMode="auto">
              <a:xfrm>
                <a:off x="240" y="1440"/>
                <a:ext cx="5160" cy="1390"/>
                <a:chOff x="240" y="1440"/>
                <a:chExt cx="4790" cy="1390"/>
              </a:xfrm>
            </p:grpSpPr>
            <p:sp>
              <p:nvSpPr>
                <p:cNvPr id="83018" name="Line 173"/>
                <p:cNvSpPr>
                  <a:spLocks noChangeShapeType="1"/>
                </p:cNvSpPr>
                <p:nvPr/>
              </p:nvSpPr>
              <p:spPr bwMode="auto">
                <a:xfrm>
                  <a:off x="240" y="1440"/>
                  <a:ext cx="479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19" name="Line 174"/>
                <p:cNvSpPr>
                  <a:spLocks noChangeShapeType="1"/>
                </p:cNvSpPr>
                <p:nvPr/>
              </p:nvSpPr>
              <p:spPr bwMode="auto">
                <a:xfrm>
                  <a:off x="240" y="2830"/>
                  <a:ext cx="479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3020" name="Line 175"/>
                <p:cNvSpPr>
                  <a:spLocks noChangeShapeType="1"/>
                </p:cNvSpPr>
                <p:nvPr/>
              </p:nvSpPr>
              <p:spPr bwMode="auto">
                <a:xfrm>
                  <a:off x="5030" y="1440"/>
                  <a:ext cx="0" cy="139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83017" name="Line 176"/>
              <p:cNvSpPr>
                <a:spLocks noChangeShapeType="1"/>
              </p:cNvSpPr>
              <p:nvPr/>
            </p:nvSpPr>
            <p:spPr bwMode="auto">
              <a:xfrm>
                <a:off x="5024"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spTree>
    <p:extLst>
      <p:ext uri="{BB962C8B-B14F-4D97-AF65-F5344CB8AC3E}">
        <p14:creationId xmlns:p14="http://schemas.microsoft.com/office/powerpoint/2010/main" val="16950852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79267">
                                            <p:txEl>
                                              <p:pRg st="0" end="0"/>
                                            </p:txEl>
                                          </p:spTgt>
                                        </p:tgtEl>
                                        <p:attrNameLst>
                                          <p:attrName>style.visibility</p:attrName>
                                        </p:attrNameLst>
                                      </p:cBhvr>
                                      <p:to>
                                        <p:strVal val="visible"/>
                                      </p:to>
                                    </p:set>
                                    <p:anim calcmode="lin" valueType="num">
                                      <p:cBhvr additive="base">
                                        <p:cTn id="7" dur="500" fill="hold"/>
                                        <p:tgtEl>
                                          <p:spTgt spid="7792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79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79267">
                                            <p:txEl>
                                              <p:pRg st="1" end="1"/>
                                            </p:txEl>
                                          </p:spTgt>
                                        </p:tgtEl>
                                        <p:attrNameLst>
                                          <p:attrName>style.visibility</p:attrName>
                                        </p:attrNameLst>
                                      </p:cBhvr>
                                      <p:to>
                                        <p:strVal val="visible"/>
                                      </p:to>
                                    </p:set>
                                    <p:anim calcmode="lin" valueType="num">
                                      <p:cBhvr additive="base">
                                        <p:cTn id="13" dur="500" fill="hold"/>
                                        <p:tgtEl>
                                          <p:spTgt spid="7792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7926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93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93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93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7931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7931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7931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79316"/>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79315"/>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79314"/>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5"/>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77931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4"/>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79312"/>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3"/>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79351"/>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childTnLst>
                                </p:cTn>
                              </p:par>
                              <p:par>
                                <p:cTn id="115" presetID="2" presetClass="entr" presetSubtype="2" fill="hold" grpId="0" nodeType="withEffect">
                                  <p:stCondLst>
                                    <p:cond delay="0"/>
                                  </p:stCondLst>
                                  <p:childTnLst>
                                    <p:set>
                                      <p:cBhvr>
                                        <p:cTn id="116" dur="1" fill="hold">
                                          <p:stCondLst>
                                            <p:cond delay="0"/>
                                          </p:stCondLst>
                                        </p:cTn>
                                        <p:tgtEl>
                                          <p:spTgt spid="779267">
                                            <p:txEl>
                                              <p:pRg st="8" end="8"/>
                                            </p:txEl>
                                          </p:spTgt>
                                        </p:tgtEl>
                                        <p:attrNameLst>
                                          <p:attrName>style.visibility</p:attrName>
                                        </p:attrNameLst>
                                      </p:cBhvr>
                                      <p:to>
                                        <p:strVal val="visible"/>
                                      </p:to>
                                    </p:set>
                                    <p:anim calcmode="lin" valueType="num">
                                      <p:cBhvr additive="base">
                                        <p:cTn id="117" dur="500" fill="hold"/>
                                        <p:tgtEl>
                                          <p:spTgt spid="779267">
                                            <p:txEl>
                                              <p:pRg st="8" end="8"/>
                                            </p:tx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77926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2" fill="hold" grpId="0" nodeType="clickEffect">
                                  <p:stCondLst>
                                    <p:cond delay="0"/>
                                  </p:stCondLst>
                                  <p:childTnLst>
                                    <p:set>
                                      <p:cBhvr>
                                        <p:cTn id="122" dur="1" fill="hold">
                                          <p:stCondLst>
                                            <p:cond delay="0"/>
                                          </p:stCondLst>
                                        </p:cTn>
                                        <p:tgtEl>
                                          <p:spTgt spid="779267">
                                            <p:txEl>
                                              <p:pRg st="9" end="9"/>
                                            </p:txEl>
                                          </p:spTgt>
                                        </p:tgtEl>
                                        <p:attrNameLst>
                                          <p:attrName>style.visibility</p:attrName>
                                        </p:attrNameLst>
                                      </p:cBhvr>
                                      <p:to>
                                        <p:strVal val="visible"/>
                                      </p:to>
                                    </p:set>
                                    <p:anim calcmode="lin" valueType="num">
                                      <p:cBhvr additive="base">
                                        <p:cTn id="123" dur="500" fill="hold"/>
                                        <p:tgtEl>
                                          <p:spTgt spid="779267">
                                            <p:txEl>
                                              <p:pRg st="9" end="9"/>
                                            </p:tx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779267">
                                            <p:txEl>
                                              <p:pRg st="9" end="9"/>
                                            </p:txEl>
                                          </p:spTgt>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stCondLst>
                                    <p:cond delay="0"/>
                                  </p:stCondLst>
                                  <p:childTnLst>
                                    <p:set>
                                      <p:cBhvr>
                                        <p:cTn id="126" dur="1" fill="hold">
                                          <p:stCondLst>
                                            <p:cond delay="0"/>
                                          </p:stCondLst>
                                        </p:cTn>
                                        <p:tgtEl>
                                          <p:spTgt spid="17"/>
                                        </p:tgtEl>
                                        <p:attrNameLst>
                                          <p:attrName>style.visibility</p:attrName>
                                        </p:attrNameLst>
                                      </p:cBhvr>
                                      <p:to>
                                        <p:strVal val="visible"/>
                                      </p:to>
                                    </p:set>
                                    <p:anim calcmode="lin" valueType="num">
                                      <p:cBhvr additive="base">
                                        <p:cTn id="127" dur="500" fill="hold"/>
                                        <p:tgtEl>
                                          <p:spTgt spid="17"/>
                                        </p:tgtEl>
                                        <p:attrNameLst>
                                          <p:attrName>ppt_x</p:attrName>
                                        </p:attrNameLst>
                                      </p:cBhvr>
                                      <p:tavLst>
                                        <p:tav tm="0">
                                          <p:val>
                                            <p:strVal val="1+#ppt_w/2"/>
                                          </p:val>
                                        </p:tav>
                                        <p:tav tm="100000">
                                          <p:val>
                                            <p:strVal val="#ppt_x"/>
                                          </p:val>
                                        </p:tav>
                                      </p:tavLst>
                                    </p:anim>
                                    <p:anim calcmode="lin" valueType="num">
                                      <p:cBhvr additive="base">
                                        <p:cTn id="1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7" grpId="0" build="p"/>
      <p:bldP spid="779312" grpId="0"/>
      <p:bldP spid="779313" grpId="0"/>
      <p:bldP spid="779314" grpId="0"/>
      <p:bldP spid="779315" grpId="0"/>
      <p:bldP spid="779316" grpId="0"/>
      <p:bldP spid="779317" grpId="0"/>
      <p:bldP spid="779318" grpId="0"/>
      <p:bldP spid="779319" grpId="0"/>
      <p:bldP spid="779320" grpId="0"/>
      <p:bldP spid="779321" grpId="0"/>
      <p:bldP spid="779322" grpId="0"/>
      <p:bldP spid="779351"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0" y="152400"/>
            <a:ext cx="9144000" cy="533400"/>
          </a:xfrm>
        </p:spPr>
        <p:txBody>
          <a:bodyPr/>
          <a:lstStyle/>
          <a:p>
            <a:r>
              <a:rPr lang="en-US" altLang="ko-KR" sz="2800">
                <a:latin typeface="Helvetica" charset="0"/>
                <a:ea typeface="굴림" charset="0"/>
                <a:cs typeface="굴림" charset="0"/>
              </a:rPr>
              <a:t>Adding Memory Doesn’t Always Help Fault Rate</a:t>
            </a:r>
          </a:p>
        </p:txBody>
      </p:sp>
      <p:sp>
        <p:nvSpPr>
          <p:cNvPr id="780291" name="Rectangle 3"/>
          <p:cNvSpPr>
            <a:spLocks noGrp="1" noChangeArrowheads="1"/>
          </p:cNvSpPr>
          <p:nvPr>
            <p:ph type="body" idx="1"/>
          </p:nvPr>
        </p:nvSpPr>
        <p:spPr>
          <a:xfrm>
            <a:off x="152400" y="685800"/>
            <a:ext cx="8839200" cy="6172200"/>
          </a:xfrm>
        </p:spPr>
        <p:txBody>
          <a:bodyPr/>
          <a:lstStyle/>
          <a:p>
            <a:pPr>
              <a:lnSpc>
                <a:spcPct val="80000"/>
              </a:lnSpc>
              <a:spcBef>
                <a:spcPct val="5000"/>
              </a:spcBef>
            </a:pPr>
            <a:r>
              <a:rPr lang="en-US" altLang="ko-KR">
                <a:latin typeface="Helvetica" charset="0"/>
                <a:ea typeface="굴림" charset="0"/>
                <a:cs typeface="굴림" charset="0"/>
              </a:rPr>
              <a:t>Does adding memory reduce number of page faults?</a:t>
            </a:r>
          </a:p>
          <a:p>
            <a:pPr lvl="1">
              <a:lnSpc>
                <a:spcPct val="80000"/>
              </a:lnSpc>
              <a:spcBef>
                <a:spcPct val="5000"/>
              </a:spcBef>
            </a:pPr>
            <a:r>
              <a:rPr lang="en-US" altLang="ko-KR">
                <a:latin typeface="Helvetica" charset="0"/>
                <a:ea typeface="굴림" charset="0"/>
                <a:cs typeface="굴림" charset="0"/>
              </a:rPr>
              <a:t>Yes for LRU and MIN</a:t>
            </a:r>
          </a:p>
          <a:p>
            <a:pPr lvl="1">
              <a:lnSpc>
                <a:spcPct val="80000"/>
              </a:lnSpc>
              <a:spcBef>
                <a:spcPct val="5000"/>
              </a:spcBef>
            </a:pPr>
            <a:r>
              <a:rPr lang="en-US" altLang="ko-KR">
                <a:latin typeface="Helvetica" charset="0"/>
                <a:ea typeface="굴림" charset="0"/>
                <a:cs typeface="굴림" charset="0"/>
              </a:rPr>
              <a:t>Not necessarily for FIFO!  (</a:t>
            </a:r>
            <a:r>
              <a:rPr lang="en-US" altLang="ko-KR">
                <a:solidFill>
                  <a:srgbClr val="FF0000"/>
                </a:solidFill>
                <a:latin typeface="Helvetica" charset="0"/>
                <a:ea typeface="굴림" charset="0"/>
                <a:cs typeface="굴림" charset="0"/>
              </a:rPr>
              <a:t>Belady’s anomaly</a:t>
            </a:r>
            <a:r>
              <a:rPr lang="en-US" altLang="ko-KR">
                <a:latin typeface="Helvetica" charset="0"/>
                <a:ea typeface="굴림" charset="0"/>
                <a:cs typeface="굴림" charset="0"/>
              </a:rPr>
              <a:t>)</a:t>
            </a:r>
          </a:p>
          <a:p>
            <a:pPr lvl="1">
              <a:lnSpc>
                <a:spcPct val="80000"/>
              </a:lnSpc>
              <a:spcBef>
                <a:spcPct val="5000"/>
              </a:spcBef>
            </a:pPr>
            <a:endParaRPr lang="en-US" altLang="ko-KR">
              <a:latin typeface="Helvetica" charset="0"/>
              <a:ea typeface="굴림" charset="0"/>
              <a:cs typeface="굴림" charset="0"/>
            </a:endParaRPr>
          </a:p>
          <a:p>
            <a:pPr lvl="1">
              <a:lnSpc>
                <a:spcPct val="80000"/>
              </a:lnSpc>
              <a:spcBef>
                <a:spcPct val="5000"/>
              </a:spcBef>
            </a:pPr>
            <a:endParaRPr lang="en-US" altLang="ko-KR">
              <a:latin typeface="Helvetica" charset="0"/>
              <a:ea typeface="굴림" charset="0"/>
              <a:cs typeface="굴림" charset="0"/>
            </a:endParaRPr>
          </a:p>
          <a:p>
            <a:pPr lvl="1">
              <a:lnSpc>
                <a:spcPct val="80000"/>
              </a:lnSpc>
              <a:spcBef>
                <a:spcPct val="5000"/>
              </a:spcBef>
            </a:pPr>
            <a:endParaRPr lang="en-US" altLang="ko-KR">
              <a:latin typeface="Helvetica" charset="0"/>
              <a:ea typeface="굴림" charset="0"/>
              <a:cs typeface="굴림" charset="0"/>
            </a:endParaRPr>
          </a:p>
          <a:p>
            <a:pPr lvl="1">
              <a:lnSpc>
                <a:spcPct val="80000"/>
              </a:lnSpc>
              <a:spcBef>
                <a:spcPct val="5000"/>
              </a:spcBef>
            </a:pPr>
            <a:endParaRPr lang="en-US" altLang="ko-KR">
              <a:latin typeface="Helvetica" charset="0"/>
              <a:ea typeface="굴림" charset="0"/>
              <a:cs typeface="굴림" charset="0"/>
            </a:endParaRPr>
          </a:p>
          <a:p>
            <a:pPr lvl="1">
              <a:lnSpc>
                <a:spcPct val="80000"/>
              </a:lnSpc>
              <a:spcBef>
                <a:spcPct val="5000"/>
              </a:spcBef>
            </a:pPr>
            <a:endParaRPr lang="en-US" altLang="ko-KR">
              <a:latin typeface="Helvetica" charset="0"/>
              <a:ea typeface="굴림" charset="0"/>
              <a:cs typeface="굴림" charset="0"/>
            </a:endParaRPr>
          </a:p>
          <a:p>
            <a:pPr lvl="1">
              <a:lnSpc>
                <a:spcPct val="80000"/>
              </a:lnSpc>
              <a:spcBef>
                <a:spcPct val="5000"/>
              </a:spcBef>
            </a:pPr>
            <a:endParaRPr lang="en-US" altLang="ko-KR">
              <a:latin typeface="Helvetica" charset="0"/>
              <a:ea typeface="굴림" charset="0"/>
              <a:cs typeface="굴림" charset="0"/>
            </a:endParaRPr>
          </a:p>
          <a:p>
            <a:pPr lvl="1">
              <a:lnSpc>
                <a:spcPct val="80000"/>
              </a:lnSpc>
              <a:spcBef>
                <a:spcPct val="5000"/>
              </a:spcBef>
            </a:pPr>
            <a:endParaRPr lang="en-US" altLang="ko-KR">
              <a:latin typeface="Helvetica" charset="0"/>
              <a:ea typeface="굴림" charset="0"/>
              <a:cs typeface="굴림" charset="0"/>
            </a:endParaRPr>
          </a:p>
          <a:p>
            <a:pPr lvl="1">
              <a:lnSpc>
                <a:spcPct val="80000"/>
              </a:lnSpc>
              <a:spcBef>
                <a:spcPct val="5000"/>
              </a:spcBef>
            </a:pPr>
            <a:endParaRPr lang="en-US" altLang="ko-KR">
              <a:latin typeface="Helvetica" charset="0"/>
              <a:ea typeface="굴림" charset="0"/>
              <a:cs typeface="굴림" charset="0"/>
            </a:endParaRPr>
          </a:p>
          <a:p>
            <a:pPr lvl="1">
              <a:lnSpc>
                <a:spcPct val="80000"/>
              </a:lnSpc>
              <a:spcBef>
                <a:spcPct val="5000"/>
              </a:spcBef>
            </a:pPr>
            <a:endParaRPr lang="en-US" altLang="ko-KR">
              <a:latin typeface="Helvetica" charset="0"/>
              <a:ea typeface="굴림" charset="0"/>
              <a:cs typeface="굴림" charset="0"/>
            </a:endParaRPr>
          </a:p>
          <a:p>
            <a:pPr lvl="1">
              <a:lnSpc>
                <a:spcPct val="80000"/>
              </a:lnSpc>
              <a:spcBef>
                <a:spcPct val="5000"/>
              </a:spcBef>
            </a:pPr>
            <a:endParaRPr lang="en-US" altLang="ko-KR">
              <a:latin typeface="Helvetica" charset="0"/>
              <a:ea typeface="굴림" charset="0"/>
              <a:cs typeface="굴림" charset="0"/>
            </a:endParaRPr>
          </a:p>
          <a:p>
            <a:pPr lvl="1">
              <a:lnSpc>
                <a:spcPct val="80000"/>
              </a:lnSpc>
              <a:spcBef>
                <a:spcPct val="5000"/>
              </a:spcBef>
            </a:pPr>
            <a:endParaRPr lang="en-US" altLang="ko-KR">
              <a:latin typeface="Helvetica" charset="0"/>
              <a:ea typeface="굴림" charset="0"/>
              <a:cs typeface="굴림" charset="0"/>
            </a:endParaRPr>
          </a:p>
          <a:p>
            <a:pPr lvl="1">
              <a:lnSpc>
                <a:spcPct val="80000"/>
              </a:lnSpc>
              <a:spcBef>
                <a:spcPct val="5000"/>
              </a:spcBef>
            </a:pPr>
            <a:endParaRPr lang="en-US" altLang="ko-KR">
              <a:latin typeface="Helvetica" charset="0"/>
              <a:ea typeface="굴림" charset="0"/>
              <a:cs typeface="굴림" charset="0"/>
            </a:endParaRPr>
          </a:p>
          <a:p>
            <a:pPr>
              <a:lnSpc>
                <a:spcPct val="80000"/>
              </a:lnSpc>
              <a:spcBef>
                <a:spcPct val="5000"/>
              </a:spcBef>
            </a:pPr>
            <a:endParaRPr lang="en-US" altLang="ko-KR">
              <a:latin typeface="Helvetica" charset="0"/>
              <a:ea typeface="굴림" charset="0"/>
              <a:cs typeface="굴림" charset="0"/>
            </a:endParaRPr>
          </a:p>
          <a:p>
            <a:pPr>
              <a:lnSpc>
                <a:spcPct val="80000"/>
              </a:lnSpc>
              <a:spcBef>
                <a:spcPct val="5000"/>
              </a:spcBef>
            </a:pPr>
            <a:r>
              <a:rPr lang="en-US" altLang="ko-KR">
                <a:latin typeface="Helvetica" charset="0"/>
                <a:ea typeface="굴림" charset="0"/>
                <a:cs typeface="굴림" charset="0"/>
              </a:rPr>
              <a:t>After adding memory:</a:t>
            </a:r>
          </a:p>
          <a:p>
            <a:pPr lvl="1">
              <a:lnSpc>
                <a:spcPct val="80000"/>
              </a:lnSpc>
              <a:spcBef>
                <a:spcPct val="5000"/>
              </a:spcBef>
            </a:pPr>
            <a:r>
              <a:rPr lang="en-US" altLang="ko-KR">
                <a:latin typeface="Helvetica" charset="0"/>
                <a:ea typeface="굴림" charset="0"/>
                <a:cs typeface="굴림" charset="0"/>
              </a:rPr>
              <a:t>With FIFO, contents can be completely different</a:t>
            </a:r>
          </a:p>
          <a:p>
            <a:pPr lvl="1">
              <a:lnSpc>
                <a:spcPct val="80000"/>
              </a:lnSpc>
              <a:spcBef>
                <a:spcPct val="5000"/>
              </a:spcBef>
            </a:pPr>
            <a:r>
              <a:rPr lang="en-US" altLang="ko-KR">
                <a:latin typeface="Helvetica" charset="0"/>
                <a:ea typeface="굴림" charset="0"/>
                <a:cs typeface="굴림" charset="0"/>
              </a:rPr>
              <a:t>In contrast, with LRU or MIN, contents of memory with X pages are a subset of contents with X+1 Page</a:t>
            </a:r>
          </a:p>
        </p:txBody>
      </p:sp>
      <p:grpSp>
        <p:nvGrpSpPr>
          <p:cNvPr id="2" name="Group 4"/>
          <p:cNvGrpSpPr>
            <a:grpSpLocks/>
          </p:cNvGrpSpPr>
          <p:nvPr/>
        </p:nvGrpSpPr>
        <p:grpSpPr bwMode="auto">
          <a:xfrm>
            <a:off x="1150938" y="1662113"/>
            <a:ext cx="6864350" cy="1624012"/>
            <a:chOff x="294" y="2786"/>
            <a:chExt cx="5178" cy="1390"/>
          </a:xfrm>
        </p:grpSpPr>
        <p:grpSp>
          <p:nvGrpSpPr>
            <p:cNvPr id="85084" name="Group 5"/>
            <p:cNvGrpSpPr>
              <a:grpSpLocks/>
            </p:cNvGrpSpPr>
            <p:nvPr/>
          </p:nvGrpSpPr>
          <p:grpSpPr bwMode="auto">
            <a:xfrm>
              <a:off x="5078" y="3246"/>
              <a:ext cx="378" cy="930"/>
              <a:chOff x="4950" y="2190"/>
              <a:chExt cx="378" cy="930"/>
            </a:xfrm>
          </p:grpSpPr>
          <p:sp>
            <p:nvSpPr>
              <p:cNvPr id="85167" name="Rectangle 6"/>
              <p:cNvSpPr>
                <a:spLocks noChangeArrowheads="1"/>
              </p:cNvSpPr>
              <p:nvPr/>
            </p:nvSpPr>
            <p:spPr bwMode="auto">
              <a:xfrm>
                <a:off x="4950" y="281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68" name="Rectangle 7"/>
              <p:cNvSpPr>
                <a:spLocks noChangeArrowheads="1"/>
              </p:cNvSpPr>
              <p:nvPr/>
            </p:nvSpPr>
            <p:spPr bwMode="auto">
              <a:xfrm>
                <a:off x="4950" y="250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69" name="Rectangle 8"/>
              <p:cNvSpPr>
                <a:spLocks noChangeArrowheads="1"/>
              </p:cNvSpPr>
              <p:nvPr/>
            </p:nvSpPr>
            <p:spPr bwMode="auto">
              <a:xfrm>
                <a:off x="4950"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grpSp>
        <p:grpSp>
          <p:nvGrpSpPr>
            <p:cNvPr id="85085" name="Group 9"/>
            <p:cNvGrpSpPr>
              <a:grpSpLocks/>
            </p:cNvGrpSpPr>
            <p:nvPr/>
          </p:nvGrpSpPr>
          <p:grpSpPr bwMode="auto">
            <a:xfrm>
              <a:off x="4706" y="3246"/>
              <a:ext cx="378" cy="930"/>
              <a:chOff x="4950" y="2190"/>
              <a:chExt cx="378" cy="930"/>
            </a:xfrm>
          </p:grpSpPr>
          <p:sp>
            <p:nvSpPr>
              <p:cNvPr id="85164" name="Rectangle 10"/>
              <p:cNvSpPr>
                <a:spLocks noChangeArrowheads="1"/>
              </p:cNvSpPr>
              <p:nvPr/>
            </p:nvSpPr>
            <p:spPr bwMode="auto">
              <a:xfrm>
                <a:off x="4950" y="281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D</a:t>
                </a:r>
              </a:p>
            </p:txBody>
          </p:sp>
          <p:sp>
            <p:nvSpPr>
              <p:cNvPr id="85165" name="Rectangle 11"/>
              <p:cNvSpPr>
                <a:spLocks noChangeArrowheads="1"/>
              </p:cNvSpPr>
              <p:nvPr/>
            </p:nvSpPr>
            <p:spPr bwMode="auto">
              <a:xfrm>
                <a:off x="4950" y="250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66" name="Rectangle 12"/>
              <p:cNvSpPr>
                <a:spLocks noChangeArrowheads="1"/>
              </p:cNvSpPr>
              <p:nvPr/>
            </p:nvSpPr>
            <p:spPr bwMode="auto">
              <a:xfrm>
                <a:off x="4950"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grpSp>
        <p:grpSp>
          <p:nvGrpSpPr>
            <p:cNvPr id="85086" name="Group 13"/>
            <p:cNvGrpSpPr>
              <a:grpSpLocks/>
            </p:cNvGrpSpPr>
            <p:nvPr/>
          </p:nvGrpSpPr>
          <p:grpSpPr bwMode="auto">
            <a:xfrm>
              <a:off x="4329" y="3246"/>
              <a:ext cx="377" cy="930"/>
              <a:chOff x="4573" y="2190"/>
              <a:chExt cx="377" cy="930"/>
            </a:xfrm>
          </p:grpSpPr>
          <p:sp>
            <p:nvSpPr>
              <p:cNvPr id="85161" name="Rectangle 14"/>
              <p:cNvSpPr>
                <a:spLocks noChangeArrowheads="1"/>
              </p:cNvSpPr>
              <p:nvPr/>
            </p:nvSpPr>
            <p:spPr bwMode="auto">
              <a:xfrm>
                <a:off x="4573" y="281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62" name="Rectangle 15"/>
              <p:cNvSpPr>
                <a:spLocks noChangeArrowheads="1"/>
              </p:cNvSpPr>
              <p:nvPr/>
            </p:nvSpPr>
            <p:spPr bwMode="auto">
              <a:xfrm>
                <a:off x="4573" y="250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C</a:t>
                </a:r>
              </a:p>
            </p:txBody>
          </p:sp>
          <p:sp>
            <p:nvSpPr>
              <p:cNvPr id="85163" name="Rectangle 16"/>
              <p:cNvSpPr>
                <a:spLocks noChangeArrowheads="1"/>
              </p:cNvSpPr>
              <p:nvPr/>
            </p:nvSpPr>
            <p:spPr bwMode="auto">
              <a:xfrm>
                <a:off x="4573" y="219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grpSp>
        <p:grpSp>
          <p:nvGrpSpPr>
            <p:cNvPr id="85087" name="Group 17"/>
            <p:cNvGrpSpPr>
              <a:grpSpLocks/>
            </p:cNvGrpSpPr>
            <p:nvPr/>
          </p:nvGrpSpPr>
          <p:grpSpPr bwMode="auto">
            <a:xfrm>
              <a:off x="3951" y="3246"/>
              <a:ext cx="378" cy="930"/>
              <a:chOff x="4195" y="2190"/>
              <a:chExt cx="378" cy="930"/>
            </a:xfrm>
          </p:grpSpPr>
          <p:sp>
            <p:nvSpPr>
              <p:cNvPr id="85158" name="Rectangle 18"/>
              <p:cNvSpPr>
                <a:spLocks noChangeArrowheads="1"/>
              </p:cNvSpPr>
              <p:nvPr/>
            </p:nvSpPr>
            <p:spPr bwMode="auto">
              <a:xfrm>
                <a:off x="4195" y="281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59" name="Rectangle 19"/>
              <p:cNvSpPr>
                <a:spLocks noChangeArrowheads="1"/>
              </p:cNvSpPr>
              <p:nvPr/>
            </p:nvSpPr>
            <p:spPr bwMode="auto">
              <a:xfrm>
                <a:off x="4195" y="250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60" name="Rectangle 20"/>
              <p:cNvSpPr>
                <a:spLocks noChangeArrowheads="1"/>
              </p:cNvSpPr>
              <p:nvPr/>
            </p:nvSpPr>
            <p:spPr bwMode="auto">
              <a:xfrm>
                <a:off x="4195"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grpSp>
        <p:grpSp>
          <p:nvGrpSpPr>
            <p:cNvPr id="85088" name="Group 21"/>
            <p:cNvGrpSpPr>
              <a:grpSpLocks/>
            </p:cNvGrpSpPr>
            <p:nvPr/>
          </p:nvGrpSpPr>
          <p:grpSpPr bwMode="auto">
            <a:xfrm>
              <a:off x="3574" y="3246"/>
              <a:ext cx="377" cy="930"/>
              <a:chOff x="3818" y="2190"/>
              <a:chExt cx="377" cy="930"/>
            </a:xfrm>
          </p:grpSpPr>
          <p:sp>
            <p:nvSpPr>
              <p:cNvPr id="85155" name="Rectangle 22"/>
              <p:cNvSpPr>
                <a:spLocks noChangeArrowheads="1"/>
              </p:cNvSpPr>
              <p:nvPr/>
            </p:nvSpPr>
            <p:spPr bwMode="auto">
              <a:xfrm>
                <a:off x="3818" y="281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56" name="Rectangle 23"/>
              <p:cNvSpPr>
                <a:spLocks noChangeArrowheads="1"/>
              </p:cNvSpPr>
              <p:nvPr/>
            </p:nvSpPr>
            <p:spPr bwMode="auto">
              <a:xfrm>
                <a:off x="3818" y="250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57" name="Rectangle 24"/>
              <p:cNvSpPr>
                <a:spLocks noChangeArrowheads="1"/>
              </p:cNvSpPr>
              <p:nvPr/>
            </p:nvSpPr>
            <p:spPr bwMode="auto">
              <a:xfrm>
                <a:off x="3818" y="219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grpSp>
        <p:grpSp>
          <p:nvGrpSpPr>
            <p:cNvPr id="85089" name="Group 25"/>
            <p:cNvGrpSpPr>
              <a:grpSpLocks/>
            </p:cNvGrpSpPr>
            <p:nvPr/>
          </p:nvGrpSpPr>
          <p:grpSpPr bwMode="auto">
            <a:xfrm>
              <a:off x="3196" y="3246"/>
              <a:ext cx="378" cy="930"/>
              <a:chOff x="3440" y="2190"/>
              <a:chExt cx="378" cy="930"/>
            </a:xfrm>
          </p:grpSpPr>
          <p:sp>
            <p:nvSpPr>
              <p:cNvPr id="85152" name="Rectangle 26"/>
              <p:cNvSpPr>
                <a:spLocks noChangeArrowheads="1"/>
              </p:cNvSpPr>
              <p:nvPr/>
            </p:nvSpPr>
            <p:spPr bwMode="auto">
              <a:xfrm>
                <a:off x="3440" y="281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53" name="Rectangle 27"/>
              <p:cNvSpPr>
                <a:spLocks noChangeArrowheads="1"/>
              </p:cNvSpPr>
              <p:nvPr/>
            </p:nvSpPr>
            <p:spPr bwMode="auto">
              <a:xfrm>
                <a:off x="3440" y="250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54" name="Rectangle 28"/>
              <p:cNvSpPr>
                <a:spLocks noChangeArrowheads="1"/>
              </p:cNvSpPr>
              <p:nvPr/>
            </p:nvSpPr>
            <p:spPr bwMode="auto">
              <a:xfrm>
                <a:off x="3440"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E</a:t>
                </a:r>
              </a:p>
            </p:txBody>
          </p:sp>
        </p:grpSp>
        <p:grpSp>
          <p:nvGrpSpPr>
            <p:cNvPr id="85090" name="Group 29"/>
            <p:cNvGrpSpPr>
              <a:grpSpLocks/>
            </p:cNvGrpSpPr>
            <p:nvPr/>
          </p:nvGrpSpPr>
          <p:grpSpPr bwMode="auto">
            <a:xfrm>
              <a:off x="2819" y="3246"/>
              <a:ext cx="377" cy="930"/>
              <a:chOff x="3063" y="2190"/>
              <a:chExt cx="377" cy="930"/>
            </a:xfrm>
          </p:grpSpPr>
          <p:sp>
            <p:nvSpPr>
              <p:cNvPr id="85149" name="Rectangle 30"/>
              <p:cNvSpPr>
                <a:spLocks noChangeArrowheads="1"/>
              </p:cNvSpPr>
              <p:nvPr/>
            </p:nvSpPr>
            <p:spPr bwMode="auto">
              <a:xfrm>
                <a:off x="3063" y="281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B</a:t>
                </a:r>
              </a:p>
            </p:txBody>
          </p:sp>
          <p:sp>
            <p:nvSpPr>
              <p:cNvPr id="85150" name="Rectangle 31"/>
              <p:cNvSpPr>
                <a:spLocks noChangeArrowheads="1"/>
              </p:cNvSpPr>
              <p:nvPr/>
            </p:nvSpPr>
            <p:spPr bwMode="auto">
              <a:xfrm>
                <a:off x="3063" y="250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51" name="Rectangle 32"/>
              <p:cNvSpPr>
                <a:spLocks noChangeArrowheads="1"/>
              </p:cNvSpPr>
              <p:nvPr/>
            </p:nvSpPr>
            <p:spPr bwMode="auto">
              <a:xfrm>
                <a:off x="3063" y="219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grpSp>
        <p:grpSp>
          <p:nvGrpSpPr>
            <p:cNvPr id="85091" name="Group 33"/>
            <p:cNvGrpSpPr>
              <a:grpSpLocks/>
            </p:cNvGrpSpPr>
            <p:nvPr/>
          </p:nvGrpSpPr>
          <p:grpSpPr bwMode="auto">
            <a:xfrm>
              <a:off x="2441" y="3246"/>
              <a:ext cx="378" cy="930"/>
              <a:chOff x="2685" y="2190"/>
              <a:chExt cx="378" cy="930"/>
            </a:xfrm>
          </p:grpSpPr>
          <p:sp>
            <p:nvSpPr>
              <p:cNvPr id="85146" name="Rectangle 34"/>
              <p:cNvSpPr>
                <a:spLocks noChangeArrowheads="1"/>
              </p:cNvSpPr>
              <p:nvPr/>
            </p:nvSpPr>
            <p:spPr bwMode="auto">
              <a:xfrm>
                <a:off x="2685" y="281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47" name="Rectangle 35"/>
              <p:cNvSpPr>
                <a:spLocks noChangeArrowheads="1"/>
              </p:cNvSpPr>
              <p:nvPr/>
            </p:nvSpPr>
            <p:spPr bwMode="auto">
              <a:xfrm>
                <a:off x="2685" y="250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A</a:t>
                </a:r>
              </a:p>
            </p:txBody>
          </p:sp>
          <p:sp>
            <p:nvSpPr>
              <p:cNvPr id="85148" name="Rectangle 36"/>
              <p:cNvSpPr>
                <a:spLocks noChangeArrowheads="1"/>
              </p:cNvSpPr>
              <p:nvPr/>
            </p:nvSpPr>
            <p:spPr bwMode="auto">
              <a:xfrm>
                <a:off x="2685"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grpSp>
        <p:grpSp>
          <p:nvGrpSpPr>
            <p:cNvPr id="85092" name="Group 37"/>
            <p:cNvGrpSpPr>
              <a:grpSpLocks/>
            </p:cNvGrpSpPr>
            <p:nvPr/>
          </p:nvGrpSpPr>
          <p:grpSpPr bwMode="auto">
            <a:xfrm>
              <a:off x="2063" y="3246"/>
              <a:ext cx="378" cy="930"/>
              <a:chOff x="2307" y="2190"/>
              <a:chExt cx="378" cy="930"/>
            </a:xfrm>
          </p:grpSpPr>
          <p:sp>
            <p:nvSpPr>
              <p:cNvPr id="85143" name="Rectangle 38"/>
              <p:cNvSpPr>
                <a:spLocks noChangeArrowheads="1"/>
              </p:cNvSpPr>
              <p:nvPr/>
            </p:nvSpPr>
            <p:spPr bwMode="auto">
              <a:xfrm>
                <a:off x="2307" y="281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44" name="Rectangle 39"/>
              <p:cNvSpPr>
                <a:spLocks noChangeArrowheads="1"/>
              </p:cNvSpPr>
              <p:nvPr/>
            </p:nvSpPr>
            <p:spPr bwMode="auto">
              <a:xfrm>
                <a:off x="2307" y="250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45" name="Rectangle 40"/>
              <p:cNvSpPr>
                <a:spLocks noChangeArrowheads="1"/>
              </p:cNvSpPr>
              <p:nvPr/>
            </p:nvSpPr>
            <p:spPr bwMode="auto">
              <a:xfrm>
                <a:off x="2307"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D</a:t>
                </a:r>
              </a:p>
            </p:txBody>
          </p:sp>
        </p:grpSp>
        <p:grpSp>
          <p:nvGrpSpPr>
            <p:cNvPr id="85093" name="Group 41"/>
            <p:cNvGrpSpPr>
              <a:grpSpLocks/>
            </p:cNvGrpSpPr>
            <p:nvPr/>
          </p:nvGrpSpPr>
          <p:grpSpPr bwMode="auto">
            <a:xfrm>
              <a:off x="1686" y="3246"/>
              <a:ext cx="377" cy="930"/>
              <a:chOff x="1930" y="2190"/>
              <a:chExt cx="377" cy="930"/>
            </a:xfrm>
          </p:grpSpPr>
          <p:sp>
            <p:nvSpPr>
              <p:cNvPr id="85140" name="Rectangle 42"/>
              <p:cNvSpPr>
                <a:spLocks noChangeArrowheads="1"/>
              </p:cNvSpPr>
              <p:nvPr/>
            </p:nvSpPr>
            <p:spPr bwMode="auto">
              <a:xfrm>
                <a:off x="1930" y="281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C</a:t>
                </a:r>
              </a:p>
            </p:txBody>
          </p:sp>
          <p:sp>
            <p:nvSpPr>
              <p:cNvPr id="85141" name="Rectangle 43"/>
              <p:cNvSpPr>
                <a:spLocks noChangeArrowheads="1"/>
              </p:cNvSpPr>
              <p:nvPr/>
            </p:nvSpPr>
            <p:spPr bwMode="auto">
              <a:xfrm>
                <a:off x="1930" y="250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42" name="Rectangle 44"/>
              <p:cNvSpPr>
                <a:spLocks noChangeArrowheads="1"/>
              </p:cNvSpPr>
              <p:nvPr/>
            </p:nvSpPr>
            <p:spPr bwMode="auto">
              <a:xfrm>
                <a:off x="1930" y="2190"/>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grpSp>
        <p:grpSp>
          <p:nvGrpSpPr>
            <p:cNvPr id="85094" name="Group 45"/>
            <p:cNvGrpSpPr>
              <a:grpSpLocks/>
            </p:cNvGrpSpPr>
            <p:nvPr/>
          </p:nvGrpSpPr>
          <p:grpSpPr bwMode="auto">
            <a:xfrm>
              <a:off x="1308" y="3246"/>
              <a:ext cx="378" cy="930"/>
              <a:chOff x="1552" y="2190"/>
              <a:chExt cx="378" cy="930"/>
            </a:xfrm>
          </p:grpSpPr>
          <p:sp>
            <p:nvSpPr>
              <p:cNvPr id="85137" name="Rectangle 46"/>
              <p:cNvSpPr>
                <a:spLocks noChangeArrowheads="1"/>
              </p:cNvSpPr>
              <p:nvPr/>
            </p:nvSpPr>
            <p:spPr bwMode="auto">
              <a:xfrm>
                <a:off x="1552" y="281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38" name="Rectangle 47"/>
              <p:cNvSpPr>
                <a:spLocks noChangeArrowheads="1"/>
              </p:cNvSpPr>
              <p:nvPr/>
            </p:nvSpPr>
            <p:spPr bwMode="auto">
              <a:xfrm>
                <a:off x="1552" y="250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B</a:t>
                </a:r>
              </a:p>
            </p:txBody>
          </p:sp>
          <p:sp>
            <p:nvSpPr>
              <p:cNvPr id="85139" name="Rectangle 48"/>
              <p:cNvSpPr>
                <a:spLocks noChangeArrowheads="1"/>
              </p:cNvSpPr>
              <p:nvPr/>
            </p:nvSpPr>
            <p:spPr bwMode="auto">
              <a:xfrm>
                <a:off x="1552" y="2190"/>
                <a:ext cx="378"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grpSp>
        <p:grpSp>
          <p:nvGrpSpPr>
            <p:cNvPr id="85095" name="Group 49"/>
            <p:cNvGrpSpPr>
              <a:grpSpLocks/>
            </p:cNvGrpSpPr>
            <p:nvPr/>
          </p:nvGrpSpPr>
          <p:grpSpPr bwMode="auto">
            <a:xfrm>
              <a:off x="931" y="3246"/>
              <a:ext cx="377" cy="930"/>
              <a:chOff x="1117" y="1948"/>
              <a:chExt cx="377" cy="930"/>
            </a:xfrm>
          </p:grpSpPr>
          <p:sp>
            <p:nvSpPr>
              <p:cNvPr id="85134" name="Rectangle 50"/>
              <p:cNvSpPr>
                <a:spLocks noChangeArrowheads="1"/>
              </p:cNvSpPr>
              <p:nvPr/>
            </p:nvSpPr>
            <p:spPr bwMode="auto">
              <a:xfrm>
                <a:off x="1117" y="2568"/>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35" name="Rectangle 51"/>
              <p:cNvSpPr>
                <a:spLocks noChangeArrowheads="1"/>
              </p:cNvSpPr>
              <p:nvPr/>
            </p:nvSpPr>
            <p:spPr bwMode="auto">
              <a:xfrm>
                <a:off x="1117" y="2258"/>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136" name="Rectangle 52"/>
              <p:cNvSpPr>
                <a:spLocks noChangeArrowheads="1"/>
              </p:cNvSpPr>
              <p:nvPr/>
            </p:nvSpPr>
            <p:spPr bwMode="auto">
              <a:xfrm>
                <a:off x="1117" y="1948"/>
                <a:ext cx="37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A</a:t>
                </a:r>
              </a:p>
            </p:txBody>
          </p:sp>
        </p:grpSp>
        <p:sp>
          <p:nvSpPr>
            <p:cNvPr id="85096" name="Rectangle 53"/>
            <p:cNvSpPr>
              <a:spLocks noChangeArrowheads="1"/>
            </p:cNvSpPr>
            <p:nvPr/>
          </p:nvSpPr>
          <p:spPr bwMode="auto">
            <a:xfrm>
              <a:off x="4706" y="2786"/>
              <a:ext cx="378" cy="46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D</a:t>
              </a:r>
            </a:p>
          </p:txBody>
        </p:sp>
        <p:sp>
          <p:nvSpPr>
            <p:cNvPr id="85097" name="Rectangle 54"/>
            <p:cNvSpPr>
              <a:spLocks noChangeArrowheads="1"/>
            </p:cNvSpPr>
            <p:nvPr/>
          </p:nvSpPr>
          <p:spPr bwMode="auto">
            <a:xfrm>
              <a:off x="4329" y="2786"/>
              <a:ext cx="377" cy="46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C</a:t>
              </a:r>
            </a:p>
          </p:txBody>
        </p:sp>
        <p:sp>
          <p:nvSpPr>
            <p:cNvPr id="85098" name="Rectangle 55"/>
            <p:cNvSpPr>
              <a:spLocks noChangeArrowheads="1"/>
            </p:cNvSpPr>
            <p:nvPr/>
          </p:nvSpPr>
          <p:spPr bwMode="auto">
            <a:xfrm>
              <a:off x="3951" y="2786"/>
              <a:ext cx="378" cy="46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B</a:t>
              </a:r>
            </a:p>
          </p:txBody>
        </p:sp>
        <p:sp>
          <p:nvSpPr>
            <p:cNvPr id="85099" name="Rectangle 56"/>
            <p:cNvSpPr>
              <a:spLocks noChangeArrowheads="1"/>
            </p:cNvSpPr>
            <p:nvPr/>
          </p:nvSpPr>
          <p:spPr bwMode="auto">
            <a:xfrm>
              <a:off x="3574" y="2786"/>
              <a:ext cx="377" cy="46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A	</a:t>
              </a:r>
            </a:p>
          </p:txBody>
        </p:sp>
        <p:sp>
          <p:nvSpPr>
            <p:cNvPr id="85100" name="Rectangle 57"/>
            <p:cNvSpPr>
              <a:spLocks noChangeArrowheads="1"/>
            </p:cNvSpPr>
            <p:nvPr/>
          </p:nvSpPr>
          <p:spPr bwMode="auto">
            <a:xfrm>
              <a:off x="3196" y="2786"/>
              <a:ext cx="378" cy="46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E</a:t>
              </a:r>
            </a:p>
          </p:txBody>
        </p:sp>
        <p:sp>
          <p:nvSpPr>
            <p:cNvPr id="85101" name="Rectangle 58"/>
            <p:cNvSpPr>
              <a:spLocks noChangeArrowheads="1"/>
            </p:cNvSpPr>
            <p:nvPr/>
          </p:nvSpPr>
          <p:spPr bwMode="auto">
            <a:xfrm>
              <a:off x="2819" y="2786"/>
              <a:ext cx="377" cy="46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B</a:t>
              </a:r>
            </a:p>
          </p:txBody>
        </p:sp>
        <p:sp>
          <p:nvSpPr>
            <p:cNvPr id="85102" name="Rectangle 59"/>
            <p:cNvSpPr>
              <a:spLocks noChangeArrowheads="1"/>
            </p:cNvSpPr>
            <p:nvPr/>
          </p:nvSpPr>
          <p:spPr bwMode="auto">
            <a:xfrm>
              <a:off x="2441" y="2786"/>
              <a:ext cx="378" cy="46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A</a:t>
              </a:r>
            </a:p>
          </p:txBody>
        </p:sp>
        <p:sp>
          <p:nvSpPr>
            <p:cNvPr id="85103" name="Rectangle 60"/>
            <p:cNvSpPr>
              <a:spLocks noChangeArrowheads="1"/>
            </p:cNvSpPr>
            <p:nvPr/>
          </p:nvSpPr>
          <p:spPr bwMode="auto">
            <a:xfrm>
              <a:off x="2063" y="2786"/>
              <a:ext cx="378" cy="46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D</a:t>
              </a:r>
            </a:p>
          </p:txBody>
        </p:sp>
        <p:sp>
          <p:nvSpPr>
            <p:cNvPr id="85104" name="Rectangle 61"/>
            <p:cNvSpPr>
              <a:spLocks noChangeArrowheads="1"/>
            </p:cNvSpPr>
            <p:nvPr/>
          </p:nvSpPr>
          <p:spPr bwMode="auto">
            <a:xfrm>
              <a:off x="1686" y="2786"/>
              <a:ext cx="377" cy="46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C</a:t>
              </a:r>
            </a:p>
          </p:txBody>
        </p:sp>
        <p:sp>
          <p:nvSpPr>
            <p:cNvPr id="85105" name="Rectangle 62"/>
            <p:cNvSpPr>
              <a:spLocks noChangeArrowheads="1"/>
            </p:cNvSpPr>
            <p:nvPr/>
          </p:nvSpPr>
          <p:spPr bwMode="auto">
            <a:xfrm>
              <a:off x="1308" y="2786"/>
              <a:ext cx="378" cy="46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B</a:t>
              </a:r>
            </a:p>
          </p:txBody>
        </p:sp>
        <p:sp>
          <p:nvSpPr>
            <p:cNvPr id="85106" name="Rectangle 63"/>
            <p:cNvSpPr>
              <a:spLocks noChangeArrowheads="1"/>
            </p:cNvSpPr>
            <p:nvPr/>
          </p:nvSpPr>
          <p:spPr bwMode="auto">
            <a:xfrm>
              <a:off x="931" y="2786"/>
              <a:ext cx="377" cy="46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A</a:t>
              </a:r>
            </a:p>
          </p:txBody>
        </p:sp>
        <p:sp>
          <p:nvSpPr>
            <p:cNvPr id="85107" name="Rectangle 64"/>
            <p:cNvSpPr>
              <a:spLocks noChangeArrowheads="1"/>
            </p:cNvSpPr>
            <p:nvPr/>
          </p:nvSpPr>
          <p:spPr bwMode="auto">
            <a:xfrm>
              <a:off x="5094" y="2786"/>
              <a:ext cx="378" cy="46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E</a:t>
              </a:r>
            </a:p>
          </p:txBody>
        </p:sp>
        <p:grpSp>
          <p:nvGrpSpPr>
            <p:cNvPr id="85108" name="Group 65"/>
            <p:cNvGrpSpPr>
              <a:grpSpLocks/>
            </p:cNvGrpSpPr>
            <p:nvPr/>
          </p:nvGrpSpPr>
          <p:grpSpPr bwMode="auto">
            <a:xfrm>
              <a:off x="294" y="2786"/>
              <a:ext cx="5168" cy="1390"/>
              <a:chOff x="240" y="1440"/>
              <a:chExt cx="5168" cy="1390"/>
            </a:xfrm>
          </p:grpSpPr>
          <p:sp>
            <p:nvSpPr>
              <p:cNvPr id="85109" name="Rectangle 66"/>
              <p:cNvSpPr>
                <a:spLocks noChangeArrowheads="1"/>
              </p:cNvSpPr>
              <p:nvPr/>
            </p:nvSpPr>
            <p:spPr bwMode="auto">
              <a:xfrm>
                <a:off x="240" y="2520"/>
                <a:ext cx="63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3</a:t>
                </a:r>
              </a:p>
            </p:txBody>
          </p:sp>
          <p:sp>
            <p:nvSpPr>
              <p:cNvPr id="85110" name="Rectangle 67"/>
              <p:cNvSpPr>
                <a:spLocks noChangeArrowheads="1"/>
              </p:cNvSpPr>
              <p:nvPr/>
            </p:nvSpPr>
            <p:spPr bwMode="auto">
              <a:xfrm>
                <a:off x="240" y="2210"/>
                <a:ext cx="63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2</a:t>
                </a:r>
              </a:p>
            </p:txBody>
          </p:sp>
          <p:sp>
            <p:nvSpPr>
              <p:cNvPr id="85111" name="Rectangle 68"/>
              <p:cNvSpPr>
                <a:spLocks noChangeArrowheads="1"/>
              </p:cNvSpPr>
              <p:nvPr/>
            </p:nvSpPr>
            <p:spPr bwMode="auto">
              <a:xfrm>
                <a:off x="240" y="1900"/>
                <a:ext cx="637" cy="31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1</a:t>
                </a:r>
              </a:p>
            </p:txBody>
          </p:sp>
          <p:sp>
            <p:nvSpPr>
              <p:cNvPr id="85112" name="Rectangle 69"/>
              <p:cNvSpPr>
                <a:spLocks noChangeArrowheads="1"/>
              </p:cNvSpPr>
              <p:nvPr/>
            </p:nvSpPr>
            <p:spPr bwMode="auto">
              <a:xfrm>
                <a:off x="240" y="1440"/>
                <a:ext cx="637" cy="460"/>
              </a:xfrm>
              <a:prstGeom prst="rect">
                <a:avLst/>
              </a:prstGeom>
              <a:solidFill>
                <a:srgbClr val="99FFCC"/>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algn="r" defTabSz="914400" fontAlgn="base">
                  <a:spcBef>
                    <a:spcPct val="15000"/>
                  </a:spcBef>
                  <a:spcAft>
                    <a:spcPct val="0"/>
                  </a:spcAft>
                </a:pPr>
                <a:r>
                  <a:rPr lang="en-US" altLang="ko-KR" b="1" smtClean="0">
                    <a:solidFill>
                      <a:srgbClr val="000000"/>
                    </a:solidFill>
                    <a:latin typeface="Helvetica" charset="0"/>
                    <a:ea typeface="ＭＳ Ｐゴシック" charset="0"/>
                    <a:cs typeface="Helvetica" charset="0"/>
                  </a:rPr>
                  <a:t>Page:</a:t>
                </a:r>
              </a:p>
            </p:txBody>
          </p:sp>
          <p:sp>
            <p:nvSpPr>
              <p:cNvPr id="85113" name="Line 70"/>
              <p:cNvSpPr>
                <a:spLocks noChangeShapeType="1"/>
              </p:cNvSpPr>
              <p:nvPr/>
            </p:nvSpPr>
            <p:spPr bwMode="auto">
              <a:xfrm>
                <a:off x="240" y="1900"/>
                <a:ext cx="5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nvGrpSpPr>
              <p:cNvPr id="85114" name="Group 71"/>
              <p:cNvGrpSpPr>
                <a:grpSpLocks/>
              </p:cNvGrpSpPr>
              <p:nvPr/>
            </p:nvGrpSpPr>
            <p:grpSpPr bwMode="auto">
              <a:xfrm>
                <a:off x="240" y="2210"/>
                <a:ext cx="5161" cy="310"/>
                <a:chOff x="240" y="2210"/>
                <a:chExt cx="4790" cy="310"/>
              </a:xfrm>
            </p:grpSpPr>
            <p:sp>
              <p:nvSpPr>
                <p:cNvPr id="85132" name="Line 72"/>
                <p:cNvSpPr>
                  <a:spLocks noChangeShapeType="1"/>
                </p:cNvSpPr>
                <p:nvPr/>
              </p:nvSpPr>
              <p:spPr bwMode="auto">
                <a:xfrm>
                  <a:off x="240" y="2210"/>
                  <a:ext cx="479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133" name="Line 73"/>
                <p:cNvSpPr>
                  <a:spLocks noChangeShapeType="1"/>
                </p:cNvSpPr>
                <p:nvPr/>
              </p:nvSpPr>
              <p:spPr bwMode="auto">
                <a:xfrm>
                  <a:off x="240" y="2520"/>
                  <a:ext cx="479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85115" name="Line 74"/>
              <p:cNvSpPr>
                <a:spLocks noChangeShapeType="1"/>
              </p:cNvSpPr>
              <p:nvPr/>
            </p:nvSpPr>
            <p:spPr bwMode="auto">
              <a:xfrm>
                <a:off x="240" y="1440"/>
                <a:ext cx="0" cy="139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116" name="Line 75"/>
              <p:cNvSpPr>
                <a:spLocks noChangeShapeType="1"/>
              </p:cNvSpPr>
              <p:nvPr/>
            </p:nvSpPr>
            <p:spPr bwMode="auto">
              <a:xfrm>
                <a:off x="877" y="1440"/>
                <a:ext cx="0" cy="139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117" name="Line 76"/>
              <p:cNvSpPr>
                <a:spLocks noChangeShapeType="1"/>
              </p:cNvSpPr>
              <p:nvPr/>
            </p:nvSpPr>
            <p:spPr bwMode="auto">
              <a:xfrm>
                <a:off x="1254"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118" name="Line 77"/>
              <p:cNvSpPr>
                <a:spLocks noChangeShapeType="1"/>
              </p:cNvSpPr>
              <p:nvPr/>
            </p:nvSpPr>
            <p:spPr bwMode="auto">
              <a:xfrm>
                <a:off x="1632"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119" name="Line 78"/>
              <p:cNvSpPr>
                <a:spLocks noChangeShapeType="1"/>
              </p:cNvSpPr>
              <p:nvPr/>
            </p:nvSpPr>
            <p:spPr bwMode="auto">
              <a:xfrm>
                <a:off x="2009"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120" name="Line 79"/>
              <p:cNvSpPr>
                <a:spLocks noChangeShapeType="1"/>
              </p:cNvSpPr>
              <p:nvPr/>
            </p:nvSpPr>
            <p:spPr bwMode="auto">
              <a:xfrm>
                <a:off x="2387"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121" name="Line 80"/>
              <p:cNvSpPr>
                <a:spLocks noChangeShapeType="1"/>
              </p:cNvSpPr>
              <p:nvPr/>
            </p:nvSpPr>
            <p:spPr bwMode="auto">
              <a:xfrm>
                <a:off x="2765"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122" name="Line 81"/>
              <p:cNvSpPr>
                <a:spLocks noChangeShapeType="1"/>
              </p:cNvSpPr>
              <p:nvPr/>
            </p:nvSpPr>
            <p:spPr bwMode="auto">
              <a:xfrm>
                <a:off x="3142"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123" name="Line 82"/>
              <p:cNvSpPr>
                <a:spLocks noChangeShapeType="1"/>
              </p:cNvSpPr>
              <p:nvPr/>
            </p:nvSpPr>
            <p:spPr bwMode="auto">
              <a:xfrm>
                <a:off x="3520"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124" name="Line 83"/>
              <p:cNvSpPr>
                <a:spLocks noChangeShapeType="1"/>
              </p:cNvSpPr>
              <p:nvPr/>
            </p:nvSpPr>
            <p:spPr bwMode="auto">
              <a:xfrm>
                <a:off x="3897"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125" name="Line 84"/>
              <p:cNvSpPr>
                <a:spLocks noChangeShapeType="1"/>
              </p:cNvSpPr>
              <p:nvPr/>
            </p:nvSpPr>
            <p:spPr bwMode="auto">
              <a:xfrm>
                <a:off x="4275"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126" name="Line 85"/>
              <p:cNvSpPr>
                <a:spLocks noChangeShapeType="1"/>
              </p:cNvSpPr>
              <p:nvPr/>
            </p:nvSpPr>
            <p:spPr bwMode="auto">
              <a:xfrm>
                <a:off x="4652"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nvGrpSpPr>
              <p:cNvPr id="85127" name="Group 86"/>
              <p:cNvGrpSpPr>
                <a:grpSpLocks/>
              </p:cNvGrpSpPr>
              <p:nvPr/>
            </p:nvGrpSpPr>
            <p:grpSpPr bwMode="auto">
              <a:xfrm>
                <a:off x="240" y="1440"/>
                <a:ext cx="5160" cy="1390"/>
                <a:chOff x="240" y="1440"/>
                <a:chExt cx="4790" cy="1390"/>
              </a:xfrm>
            </p:grpSpPr>
            <p:sp>
              <p:nvSpPr>
                <p:cNvPr id="85129" name="Line 87"/>
                <p:cNvSpPr>
                  <a:spLocks noChangeShapeType="1"/>
                </p:cNvSpPr>
                <p:nvPr/>
              </p:nvSpPr>
              <p:spPr bwMode="auto">
                <a:xfrm>
                  <a:off x="240" y="1440"/>
                  <a:ext cx="479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130" name="Line 88"/>
                <p:cNvSpPr>
                  <a:spLocks noChangeShapeType="1"/>
                </p:cNvSpPr>
                <p:nvPr/>
              </p:nvSpPr>
              <p:spPr bwMode="auto">
                <a:xfrm>
                  <a:off x="240" y="2830"/>
                  <a:ext cx="479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131" name="Line 89"/>
                <p:cNvSpPr>
                  <a:spLocks noChangeShapeType="1"/>
                </p:cNvSpPr>
                <p:nvPr/>
              </p:nvSpPr>
              <p:spPr bwMode="auto">
                <a:xfrm>
                  <a:off x="5030" y="1440"/>
                  <a:ext cx="0" cy="139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85128" name="Line 90"/>
              <p:cNvSpPr>
                <a:spLocks noChangeShapeType="1"/>
              </p:cNvSpPr>
              <p:nvPr/>
            </p:nvSpPr>
            <p:spPr bwMode="auto">
              <a:xfrm>
                <a:off x="5024" y="1440"/>
                <a:ext cx="0" cy="13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grpSp>
        <p:nvGrpSpPr>
          <p:cNvPr id="18" name="Group 203"/>
          <p:cNvGrpSpPr>
            <a:grpSpLocks/>
          </p:cNvGrpSpPr>
          <p:nvPr/>
        </p:nvGrpSpPr>
        <p:grpSpPr bwMode="auto">
          <a:xfrm>
            <a:off x="1143000" y="3344863"/>
            <a:ext cx="6872288" cy="1989137"/>
            <a:chOff x="282" y="2496"/>
            <a:chExt cx="5184" cy="1702"/>
          </a:xfrm>
        </p:grpSpPr>
        <p:sp>
          <p:nvSpPr>
            <p:cNvPr id="84997" name="Rectangle 196"/>
            <p:cNvSpPr>
              <a:spLocks noChangeArrowheads="1"/>
            </p:cNvSpPr>
            <p:nvPr/>
          </p:nvSpPr>
          <p:spPr bwMode="auto">
            <a:xfrm>
              <a:off x="1296" y="3888"/>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4998" name="Rectangle 197"/>
            <p:cNvSpPr>
              <a:spLocks noChangeArrowheads="1"/>
            </p:cNvSpPr>
            <p:nvPr/>
          </p:nvSpPr>
          <p:spPr bwMode="auto">
            <a:xfrm>
              <a:off x="919" y="3888"/>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4999" name="Rectangle 195"/>
            <p:cNvSpPr>
              <a:spLocks noChangeArrowheads="1"/>
            </p:cNvSpPr>
            <p:nvPr/>
          </p:nvSpPr>
          <p:spPr bwMode="auto">
            <a:xfrm>
              <a:off x="1674" y="3888"/>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00" name="Rectangle 186"/>
            <p:cNvSpPr>
              <a:spLocks noChangeArrowheads="1"/>
            </p:cNvSpPr>
            <p:nvPr/>
          </p:nvSpPr>
          <p:spPr bwMode="auto">
            <a:xfrm>
              <a:off x="5066" y="3888"/>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01" name="Rectangle 187"/>
            <p:cNvSpPr>
              <a:spLocks noChangeArrowheads="1"/>
            </p:cNvSpPr>
            <p:nvPr/>
          </p:nvSpPr>
          <p:spPr bwMode="auto">
            <a:xfrm>
              <a:off x="4694" y="3888"/>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02" name="Rectangle 188"/>
            <p:cNvSpPr>
              <a:spLocks noChangeArrowheads="1"/>
            </p:cNvSpPr>
            <p:nvPr/>
          </p:nvSpPr>
          <p:spPr bwMode="auto">
            <a:xfrm>
              <a:off x="4317" y="3888"/>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C</a:t>
              </a:r>
            </a:p>
          </p:txBody>
        </p:sp>
        <p:sp>
          <p:nvSpPr>
            <p:cNvPr id="85003" name="Rectangle 189"/>
            <p:cNvSpPr>
              <a:spLocks noChangeArrowheads="1"/>
            </p:cNvSpPr>
            <p:nvPr/>
          </p:nvSpPr>
          <p:spPr bwMode="auto">
            <a:xfrm>
              <a:off x="3939" y="3888"/>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04" name="Rectangle 190"/>
            <p:cNvSpPr>
              <a:spLocks noChangeArrowheads="1"/>
            </p:cNvSpPr>
            <p:nvPr/>
          </p:nvSpPr>
          <p:spPr bwMode="auto">
            <a:xfrm>
              <a:off x="3562" y="3888"/>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05" name="Rectangle 191"/>
            <p:cNvSpPr>
              <a:spLocks noChangeArrowheads="1"/>
            </p:cNvSpPr>
            <p:nvPr/>
          </p:nvSpPr>
          <p:spPr bwMode="auto">
            <a:xfrm>
              <a:off x="3184" y="3888"/>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06" name="Rectangle 192"/>
            <p:cNvSpPr>
              <a:spLocks noChangeArrowheads="1"/>
            </p:cNvSpPr>
            <p:nvPr/>
          </p:nvSpPr>
          <p:spPr bwMode="auto">
            <a:xfrm>
              <a:off x="2807" y="3888"/>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07" name="Rectangle 193"/>
            <p:cNvSpPr>
              <a:spLocks noChangeArrowheads="1"/>
            </p:cNvSpPr>
            <p:nvPr/>
          </p:nvSpPr>
          <p:spPr bwMode="auto">
            <a:xfrm>
              <a:off x="2429" y="3888"/>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08" name="Rectangle 194"/>
            <p:cNvSpPr>
              <a:spLocks noChangeArrowheads="1"/>
            </p:cNvSpPr>
            <p:nvPr/>
          </p:nvSpPr>
          <p:spPr bwMode="auto">
            <a:xfrm>
              <a:off x="2051" y="3888"/>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D</a:t>
              </a:r>
            </a:p>
          </p:txBody>
        </p:sp>
        <p:sp>
          <p:nvSpPr>
            <p:cNvPr id="85009" name="Rectangle 198"/>
            <p:cNvSpPr>
              <a:spLocks noChangeArrowheads="1"/>
            </p:cNvSpPr>
            <p:nvPr/>
          </p:nvSpPr>
          <p:spPr bwMode="auto">
            <a:xfrm>
              <a:off x="282" y="3888"/>
              <a:ext cx="63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4</a:t>
              </a:r>
            </a:p>
          </p:txBody>
        </p:sp>
        <p:sp>
          <p:nvSpPr>
            <p:cNvPr id="85010" name="Rectangle 93"/>
            <p:cNvSpPr>
              <a:spLocks noChangeArrowheads="1"/>
            </p:cNvSpPr>
            <p:nvPr/>
          </p:nvSpPr>
          <p:spPr bwMode="auto">
            <a:xfrm>
              <a:off x="5072" y="357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11" name="Rectangle 94"/>
            <p:cNvSpPr>
              <a:spLocks noChangeArrowheads="1"/>
            </p:cNvSpPr>
            <p:nvPr/>
          </p:nvSpPr>
          <p:spPr bwMode="auto">
            <a:xfrm>
              <a:off x="5072" y="326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E</a:t>
              </a:r>
            </a:p>
          </p:txBody>
        </p:sp>
        <p:sp>
          <p:nvSpPr>
            <p:cNvPr id="85012" name="Rectangle 95"/>
            <p:cNvSpPr>
              <a:spLocks noChangeArrowheads="1"/>
            </p:cNvSpPr>
            <p:nvPr/>
          </p:nvSpPr>
          <p:spPr bwMode="auto">
            <a:xfrm>
              <a:off x="5072" y="295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13" name="Rectangle 97"/>
            <p:cNvSpPr>
              <a:spLocks noChangeArrowheads="1"/>
            </p:cNvSpPr>
            <p:nvPr/>
          </p:nvSpPr>
          <p:spPr bwMode="auto">
            <a:xfrm>
              <a:off x="4700" y="357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14" name="Rectangle 98"/>
            <p:cNvSpPr>
              <a:spLocks noChangeArrowheads="1"/>
            </p:cNvSpPr>
            <p:nvPr/>
          </p:nvSpPr>
          <p:spPr bwMode="auto">
            <a:xfrm>
              <a:off x="4700" y="326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15" name="Rectangle 99"/>
            <p:cNvSpPr>
              <a:spLocks noChangeArrowheads="1"/>
            </p:cNvSpPr>
            <p:nvPr/>
          </p:nvSpPr>
          <p:spPr bwMode="auto">
            <a:xfrm>
              <a:off x="4700" y="295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D</a:t>
              </a:r>
            </a:p>
          </p:txBody>
        </p:sp>
        <p:sp>
          <p:nvSpPr>
            <p:cNvPr id="85016" name="Rectangle 101"/>
            <p:cNvSpPr>
              <a:spLocks noChangeArrowheads="1"/>
            </p:cNvSpPr>
            <p:nvPr/>
          </p:nvSpPr>
          <p:spPr bwMode="auto">
            <a:xfrm>
              <a:off x="4323" y="3576"/>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17" name="Rectangle 102"/>
            <p:cNvSpPr>
              <a:spLocks noChangeArrowheads="1"/>
            </p:cNvSpPr>
            <p:nvPr/>
          </p:nvSpPr>
          <p:spPr bwMode="auto">
            <a:xfrm>
              <a:off x="4323" y="3266"/>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18" name="Rectangle 103"/>
            <p:cNvSpPr>
              <a:spLocks noChangeArrowheads="1"/>
            </p:cNvSpPr>
            <p:nvPr/>
          </p:nvSpPr>
          <p:spPr bwMode="auto">
            <a:xfrm>
              <a:off x="4323" y="2956"/>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19" name="Rectangle 105"/>
            <p:cNvSpPr>
              <a:spLocks noChangeArrowheads="1"/>
            </p:cNvSpPr>
            <p:nvPr/>
          </p:nvSpPr>
          <p:spPr bwMode="auto">
            <a:xfrm>
              <a:off x="3945" y="357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B</a:t>
              </a:r>
            </a:p>
          </p:txBody>
        </p:sp>
        <p:sp>
          <p:nvSpPr>
            <p:cNvPr id="85020" name="Rectangle 106"/>
            <p:cNvSpPr>
              <a:spLocks noChangeArrowheads="1"/>
            </p:cNvSpPr>
            <p:nvPr/>
          </p:nvSpPr>
          <p:spPr bwMode="auto">
            <a:xfrm>
              <a:off x="3945" y="326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21" name="Rectangle 107"/>
            <p:cNvSpPr>
              <a:spLocks noChangeArrowheads="1"/>
            </p:cNvSpPr>
            <p:nvPr/>
          </p:nvSpPr>
          <p:spPr bwMode="auto">
            <a:xfrm>
              <a:off x="3945" y="295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22" name="Rectangle 109"/>
            <p:cNvSpPr>
              <a:spLocks noChangeArrowheads="1"/>
            </p:cNvSpPr>
            <p:nvPr/>
          </p:nvSpPr>
          <p:spPr bwMode="auto">
            <a:xfrm>
              <a:off x="3568" y="3576"/>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23" name="Rectangle 110"/>
            <p:cNvSpPr>
              <a:spLocks noChangeArrowheads="1"/>
            </p:cNvSpPr>
            <p:nvPr/>
          </p:nvSpPr>
          <p:spPr bwMode="auto">
            <a:xfrm>
              <a:off x="3568" y="3266"/>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A</a:t>
              </a:r>
            </a:p>
          </p:txBody>
        </p:sp>
        <p:sp>
          <p:nvSpPr>
            <p:cNvPr id="85024" name="Rectangle 111"/>
            <p:cNvSpPr>
              <a:spLocks noChangeArrowheads="1"/>
            </p:cNvSpPr>
            <p:nvPr/>
          </p:nvSpPr>
          <p:spPr bwMode="auto">
            <a:xfrm>
              <a:off x="3568" y="2956"/>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25" name="Rectangle 113"/>
            <p:cNvSpPr>
              <a:spLocks noChangeArrowheads="1"/>
            </p:cNvSpPr>
            <p:nvPr/>
          </p:nvSpPr>
          <p:spPr bwMode="auto">
            <a:xfrm>
              <a:off x="3190" y="357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26" name="Rectangle 114"/>
            <p:cNvSpPr>
              <a:spLocks noChangeArrowheads="1"/>
            </p:cNvSpPr>
            <p:nvPr/>
          </p:nvSpPr>
          <p:spPr bwMode="auto">
            <a:xfrm>
              <a:off x="3190" y="326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27" name="Rectangle 115"/>
            <p:cNvSpPr>
              <a:spLocks noChangeArrowheads="1"/>
            </p:cNvSpPr>
            <p:nvPr/>
          </p:nvSpPr>
          <p:spPr bwMode="auto">
            <a:xfrm>
              <a:off x="3190" y="295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E</a:t>
              </a:r>
            </a:p>
          </p:txBody>
        </p:sp>
        <p:sp>
          <p:nvSpPr>
            <p:cNvPr id="85028" name="Rectangle 117"/>
            <p:cNvSpPr>
              <a:spLocks noChangeArrowheads="1"/>
            </p:cNvSpPr>
            <p:nvPr/>
          </p:nvSpPr>
          <p:spPr bwMode="auto">
            <a:xfrm>
              <a:off x="2813" y="3576"/>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29" name="Rectangle 118"/>
            <p:cNvSpPr>
              <a:spLocks noChangeArrowheads="1"/>
            </p:cNvSpPr>
            <p:nvPr/>
          </p:nvSpPr>
          <p:spPr bwMode="auto">
            <a:xfrm>
              <a:off x="2813" y="3266"/>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30" name="Rectangle 119"/>
            <p:cNvSpPr>
              <a:spLocks noChangeArrowheads="1"/>
            </p:cNvSpPr>
            <p:nvPr/>
          </p:nvSpPr>
          <p:spPr bwMode="auto">
            <a:xfrm>
              <a:off x="2813" y="2956"/>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31" name="Rectangle 121"/>
            <p:cNvSpPr>
              <a:spLocks noChangeArrowheads="1"/>
            </p:cNvSpPr>
            <p:nvPr/>
          </p:nvSpPr>
          <p:spPr bwMode="auto">
            <a:xfrm>
              <a:off x="2435" y="357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32" name="Rectangle 122"/>
            <p:cNvSpPr>
              <a:spLocks noChangeArrowheads="1"/>
            </p:cNvSpPr>
            <p:nvPr/>
          </p:nvSpPr>
          <p:spPr bwMode="auto">
            <a:xfrm>
              <a:off x="2435" y="326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33" name="Rectangle 123"/>
            <p:cNvSpPr>
              <a:spLocks noChangeArrowheads="1"/>
            </p:cNvSpPr>
            <p:nvPr/>
          </p:nvSpPr>
          <p:spPr bwMode="auto">
            <a:xfrm>
              <a:off x="2435" y="295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34" name="Rectangle 125"/>
            <p:cNvSpPr>
              <a:spLocks noChangeArrowheads="1"/>
            </p:cNvSpPr>
            <p:nvPr/>
          </p:nvSpPr>
          <p:spPr bwMode="auto">
            <a:xfrm>
              <a:off x="2057" y="357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35" name="Rectangle 126"/>
            <p:cNvSpPr>
              <a:spLocks noChangeArrowheads="1"/>
            </p:cNvSpPr>
            <p:nvPr/>
          </p:nvSpPr>
          <p:spPr bwMode="auto">
            <a:xfrm>
              <a:off x="2057" y="326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36" name="Rectangle 127"/>
            <p:cNvSpPr>
              <a:spLocks noChangeArrowheads="1"/>
            </p:cNvSpPr>
            <p:nvPr/>
          </p:nvSpPr>
          <p:spPr bwMode="auto">
            <a:xfrm>
              <a:off x="2057" y="295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37" name="Rectangle 129"/>
            <p:cNvSpPr>
              <a:spLocks noChangeArrowheads="1"/>
            </p:cNvSpPr>
            <p:nvPr/>
          </p:nvSpPr>
          <p:spPr bwMode="auto">
            <a:xfrm>
              <a:off x="1680" y="3576"/>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C</a:t>
              </a:r>
            </a:p>
          </p:txBody>
        </p:sp>
        <p:sp>
          <p:nvSpPr>
            <p:cNvPr id="85038" name="Rectangle 130"/>
            <p:cNvSpPr>
              <a:spLocks noChangeArrowheads="1"/>
            </p:cNvSpPr>
            <p:nvPr/>
          </p:nvSpPr>
          <p:spPr bwMode="auto">
            <a:xfrm>
              <a:off x="1680" y="3266"/>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39" name="Rectangle 131"/>
            <p:cNvSpPr>
              <a:spLocks noChangeArrowheads="1"/>
            </p:cNvSpPr>
            <p:nvPr/>
          </p:nvSpPr>
          <p:spPr bwMode="auto">
            <a:xfrm>
              <a:off x="1680" y="2956"/>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40" name="Rectangle 133"/>
            <p:cNvSpPr>
              <a:spLocks noChangeArrowheads="1"/>
            </p:cNvSpPr>
            <p:nvPr/>
          </p:nvSpPr>
          <p:spPr bwMode="auto">
            <a:xfrm>
              <a:off x="1302" y="357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41" name="Rectangle 134"/>
            <p:cNvSpPr>
              <a:spLocks noChangeArrowheads="1"/>
            </p:cNvSpPr>
            <p:nvPr/>
          </p:nvSpPr>
          <p:spPr bwMode="auto">
            <a:xfrm>
              <a:off x="1302" y="326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B</a:t>
              </a:r>
            </a:p>
          </p:txBody>
        </p:sp>
        <p:sp>
          <p:nvSpPr>
            <p:cNvPr id="85042" name="Rectangle 135"/>
            <p:cNvSpPr>
              <a:spLocks noChangeArrowheads="1"/>
            </p:cNvSpPr>
            <p:nvPr/>
          </p:nvSpPr>
          <p:spPr bwMode="auto">
            <a:xfrm>
              <a:off x="1302" y="2956"/>
              <a:ext cx="378"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43" name="Rectangle 137"/>
            <p:cNvSpPr>
              <a:spLocks noChangeArrowheads="1"/>
            </p:cNvSpPr>
            <p:nvPr/>
          </p:nvSpPr>
          <p:spPr bwMode="auto">
            <a:xfrm>
              <a:off x="925" y="3576"/>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44" name="Rectangle 138"/>
            <p:cNvSpPr>
              <a:spLocks noChangeArrowheads="1"/>
            </p:cNvSpPr>
            <p:nvPr/>
          </p:nvSpPr>
          <p:spPr bwMode="auto">
            <a:xfrm>
              <a:off x="925" y="3266"/>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endParaRPr lang="ko-KR" altLang="en-US" b="1" smtClean="0">
                <a:solidFill>
                  <a:srgbClr val="000000"/>
                </a:solidFill>
                <a:latin typeface="Helvetica" charset="0"/>
                <a:ea typeface="굴림" charset="0"/>
                <a:cs typeface="굴림" charset="0"/>
              </a:endParaRPr>
            </a:p>
          </p:txBody>
        </p:sp>
        <p:sp>
          <p:nvSpPr>
            <p:cNvPr id="85045" name="Rectangle 139"/>
            <p:cNvSpPr>
              <a:spLocks noChangeArrowheads="1"/>
            </p:cNvSpPr>
            <p:nvPr/>
          </p:nvSpPr>
          <p:spPr bwMode="auto">
            <a:xfrm>
              <a:off x="925" y="2956"/>
              <a:ext cx="37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A</a:t>
              </a:r>
            </a:p>
          </p:txBody>
        </p:sp>
        <p:sp>
          <p:nvSpPr>
            <p:cNvPr id="85046" name="Rectangle 140"/>
            <p:cNvSpPr>
              <a:spLocks noChangeArrowheads="1"/>
            </p:cNvSpPr>
            <p:nvPr/>
          </p:nvSpPr>
          <p:spPr bwMode="auto">
            <a:xfrm>
              <a:off x="4700" y="2496"/>
              <a:ext cx="378" cy="46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D</a:t>
              </a:r>
            </a:p>
          </p:txBody>
        </p:sp>
        <p:sp>
          <p:nvSpPr>
            <p:cNvPr id="85047" name="Rectangle 141"/>
            <p:cNvSpPr>
              <a:spLocks noChangeArrowheads="1"/>
            </p:cNvSpPr>
            <p:nvPr/>
          </p:nvSpPr>
          <p:spPr bwMode="auto">
            <a:xfrm>
              <a:off x="4323" y="2496"/>
              <a:ext cx="377" cy="46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C</a:t>
              </a:r>
            </a:p>
          </p:txBody>
        </p:sp>
        <p:sp>
          <p:nvSpPr>
            <p:cNvPr id="85048" name="Rectangle 142"/>
            <p:cNvSpPr>
              <a:spLocks noChangeArrowheads="1"/>
            </p:cNvSpPr>
            <p:nvPr/>
          </p:nvSpPr>
          <p:spPr bwMode="auto">
            <a:xfrm>
              <a:off x="3945" y="2496"/>
              <a:ext cx="378" cy="46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B</a:t>
              </a:r>
            </a:p>
          </p:txBody>
        </p:sp>
        <p:sp>
          <p:nvSpPr>
            <p:cNvPr id="85049" name="Rectangle 143"/>
            <p:cNvSpPr>
              <a:spLocks noChangeArrowheads="1"/>
            </p:cNvSpPr>
            <p:nvPr/>
          </p:nvSpPr>
          <p:spPr bwMode="auto">
            <a:xfrm>
              <a:off x="3568" y="2496"/>
              <a:ext cx="377" cy="46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A</a:t>
              </a:r>
            </a:p>
          </p:txBody>
        </p:sp>
        <p:sp>
          <p:nvSpPr>
            <p:cNvPr id="85050" name="Rectangle 144"/>
            <p:cNvSpPr>
              <a:spLocks noChangeArrowheads="1"/>
            </p:cNvSpPr>
            <p:nvPr/>
          </p:nvSpPr>
          <p:spPr bwMode="auto">
            <a:xfrm>
              <a:off x="3190" y="2496"/>
              <a:ext cx="378" cy="46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E</a:t>
              </a:r>
            </a:p>
          </p:txBody>
        </p:sp>
        <p:sp>
          <p:nvSpPr>
            <p:cNvPr id="85051" name="Rectangle 145"/>
            <p:cNvSpPr>
              <a:spLocks noChangeArrowheads="1"/>
            </p:cNvSpPr>
            <p:nvPr/>
          </p:nvSpPr>
          <p:spPr bwMode="auto">
            <a:xfrm>
              <a:off x="2813" y="2496"/>
              <a:ext cx="377" cy="46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B</a:t>
              </a:r>
            </a:p>
          </p:txBody>
        </p:sp>
        <p:sp>
          <p:nvSpPr>
            <p:cNvPr id="85052" name="Rectangle 146"/>
            <p:cNvSpPr>
              <a:spLocks noChangeArrowheads="1"/>
            </p:cNvSpPr>
            <p:nvPr/>
          </p:nvSpPr>
          <p:spPr bwMode="auto">
            <a:xfrm>
              <a:off x="2435" y="2496"/>
              <a:ext cx="378" cy="46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A</a:t>
              </a:r>
            </a:p>
          </p:txBody>
        </p:sp>
        <p:sp>
          <p:nvSpPr>
            <p:cNvPr id="85053" name="Rectangle 147"/>
            <p:cNvSpPr>
              <a:spLocks noChangeArrowheads="1"/>
            </p:cNvSpPr>
            <p:nvPr/>
          </p:nvSpPr>
          <p:spPr bwMode="auto">
            <a:xfrm>
              <a:off x="2057" y="2496"/>
              <a:ext cx="378" cy="46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D</a:t>
              </a:r>
            </a:p>
          </p:txBody>
        </p:sp>
        <p:sp>
          <p:nvSpPr>
            <p:cNvPr id="85054" name="Rectangle 148"/>
            <p:cNvSpPr>
              <a:spLocks noChangeArrowheads="1"/>
            </p:cNvSpPr>
            <p:nvPr/>
          </p:nvSpPr>
          <p:spPr bwMode="auto">
            <a:xfrm>
              <a:off x="1680" y="2496"/>
              <a:ext cx="377" cy="46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C</a:t>
              </a:r>
            </a:p>
          </p:txBody>
        </p:sp>
        <p:sp>
          <p:nvSpPr>
            <p:cNvPr id="85055" name="Rectangle 149"/>
            <p:cNvSpPr>
              <a:spLocks noChangeArrowheads="1"/>
            </p:cNvSpPr>
            <p:nvPr/>
          </p:nvSpPr>
          <p:spPr bwMode="auto">
            <a:xfrm>
              <a:off x="1302" y="2496"/>
              <a:ext cx="378" cy="46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B</a:t>
              </a:r>
            </a:p>
          </p:txBody>
        </p:sp>
        <p:sp>
          <p:nvSpPr>
            <p:cNvPr id="85056" name="Rectangle 150"/>
            <p:cNvSpPr>
              <a:spLocks noChangeArrowheads="1"/>
            </p:cNvSpPr>
            <p:nvPr/>
          </p:nvSpPr>
          <p:spPr bwMode="auto">
            <a:xfrm>
              <a:off x="925" y="2496"/>
              <a:ext cx="377" cy="46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A</a:t>
              </a:r>
            </a:p>
          </p:txBody>
        </p:sp>
        <p:sp>
          <p:nvSpPr>
            <p:cNvPr id="85057" name="Rectangle 151"/>
            <p:cNvSpPr>
              <a:spLocks noChangeArrowheads="1"/>
            </p:cNvSpPr>
            <p:nvPr/>
          </p:nvSpPr>
          <p:spPr bwMode="auto">
            <a:xfrm>
              <a:off x="5088" y="2496"/>
              <a:ext cx="378" cy="46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E</a:t>
              </a:r>
            </a:p>
          </p:txBody>
        </p:sp>
        <p:sp>
          <p:nvSpPr>
            <p:cNvPr id="85058" name="Rectangle 153"/>
            <p:cNvSpPr>
              <a:spLocks noChangeArrowheads="1"/>
            </p:cNvSpPr>
            <p:nvPr/>
          </p:nvSpPr>
          <p:spPr bwMode="auto">
            <a:xfrm>
              <a:off x="288" y="3576"/>
              <a:ext cx="63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3</a:t>
              </a:r>
            </a:p>
          </p:txBody>
        </p:sp>
        <p:sp>
          <p:nvSpPr>
            <p:cNvPr id="85059" name="Rectangle 154"/>
            <p:cNvSpPr>
              <a:spLocks noChangeArrowheads="1"/>
            </p:cNvSpPr>
            <p:nvPr/>
          </p:nvSpPr>
          <p:spPr bwMode="auto">
            <a:xfrm>
              <a:off x="288" y="3266"/>
              <a:ext cx="63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2</a:t>
              </a:r>
            </a:p>
          </p:txBody>
        </p:sp>
        <p:sp>
          <p:nvSpPr>
            <p:cNvPr id="85060" name="Rectangle 155"/>
            <p:cNvSpPr>
              <a:spLocks noChangeArrowheads="1"/>
            </p:cNvSpPr>
            <p:nvPr/>
          </p:nvSpPr>
          <p:spPr bwMode="auto">
            <a:xfrm>
              <a:off x="288" y="2956"/>
              <a:ext cx="637" cy="31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nchor="ctr"/>
            <a:lstStyle/>
            <a:p>
              <a:pPr defTabSz="914400" fontAlgn="base">
                <a:lnSpc>
                  <a:spcPct val="90000"/>
                </a:lnSpc>
                <a:spcBef>
                  <a:spcPct val="30000"/>
                </a:spcBef>
                <a:spcAft>
                  <a:spcPct val="0"/>
                </a:spcAft>
              </a:pPr>
              <a:r>
                <a:rPr lang="en-US" altLang="ko-KR" b="1" smtClean="0">
                  <a:solidFill>
                    <a:srgbClr val="000000"/>
                  </a:solidFill>
                  <a:latin typeface="Helvetica" charset="0"/>
                  <a:ea typeface="ＭＳ Ｐゴシック" charset="0"/>
                  <a:cs typeface="Helvetica" charset="0"/>
                </a:rPr>
                <a:t>1</a:t>
              </a:r>
            </a:p>
          </p:txBody>
        </p:sp>
        <p:sp>
          <p:nvSpPr>
            <p:cNvPr id="85061" name="Rectangle 156"/>
            <p:cNvSpPr>
              <a:spLocks noChangeArrowheads="1"/>
            </p:cNvSpPr>
            <p:nvPr/>
          </p:nvSpPr>
          <p:spPr bwMode="auto">
            <a:xfrm>
              <a:off x="288" y="2496"/>
              <a:ext cx="637" cy="46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lstStyle/>
            <a:p>
              <a:pPr algn="r" defTabSz="914400" fontAlgn="base">
                <a:spcBef>
                  <a:spcPct val="15000"/>
                </a:spcBef>
                <a:spcAft>
                  <a:spcPct val="0"/>
                </a:spcAft>
              </a:pPr>
              <a:r>
                <a:rPr lang="en-US" altLang="ko-KR" b="1" smtClean="0">
                  <a:solidFill>
                    <a:srgbClr val="000000"/>
                  </a:solidFill>
                  <a:latin typeface="Helvetica" charset="0"/>
                  <a:ea typeface="ＭＳ Ｐゴシック" charset="0"/>
                  <a:cs typeface="Helvetica" charset="0"/>
                </a:rPr>
                <a:t>Page:</a:t>
              </a:r>
            </a:p>
          </p:txBody>
        </p:sp>
        <p:sp>
          <p:nvSpPr>
            <p:cNvPr id="85062" name="Line 157"/>
            <p:cNvSpPr>
              <a:spLocks noChangeShapeType="1"/>
            </p:cNvSpPr>
            <p:nvPr/>
          </p:nvSpPr>
          <p:spPr bwMode="auto">
            <a:xfrm>
              <a:off x="288" y="2956"/>
              <a:ext cx="516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63" name="Line 159"/>
            <p:cNvSpPr>
              <a:spLocks noChangeShapeType="1"/>
            </p:cNvSpPr>
            <p:nvPr/>
          </p:nvSpPr>
          <p:spPr bwMode="auto">
            <a:xfrm>
              <a:off x="288" y="3266"/>
              <a:ext cx="516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64" name="Line 160"/>
            <p:cNvSpPr>
              <a:spLocks noChangeShapeType="1"/>
            </p:cNvSpPr>
            <p:nvPr/>
          </p:nvSpPr>
          <p:spPr bwMode="auto">
            <a:xfrm>
              <a:off x="288" y="3576"/>
              <a:ext cx="516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65" name="Line 162"/>
            <p:cNvSpPr>
              <a:spLocks noChangeShapeType="1"/>
            </p:cNvSpPr>
            <p:nvPr/>
          </p:nvSpPr>
          <p:spPr bwMode="auto">
            <a:xfrm>
              <a:off x="925" y="2496"/>
              <a:ext cx="0" cy="168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66" name="Line 174"/>
            <p:cNvSpPr>
              <a:spLocks noChangeShapeType="1"/>
            </p:cNvSpPr>
            <p:nvPr/>
          </p:nvSpPr>
          <p:spPr bwMode="auto">
            <a:xfrm>
              <a:off x="288" y="2496"/>
              <a:ext cx="516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67" name="Line 175"/>
            <p:cNvSpPr>
              <a:spLocks noChangeShapeType="1"/>
            </p:cNvSpPr>
            <p:nvPr/>
          </p:nvSpPr>
          <p:spPr bwMode="auto">
            <a:xfrm>
              <a:off x="288" y="4176"/>
              <a:ext cx="5160"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68" name="Line 176"/>
            <p:cNvSpPr>
              <a:spLocks noChangeShapeType="1"/>
            </p:cNvSpPr>
            <p:nvPr/>
          </p:nvSpPr>
          <p:spPr bwMode="auto">
            <a:xfrm>
              <a:off x="5448" y="2496"/>
              <a:ext cx="0" cy="168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69" name="Line 163"/>
            <p:cNvSpPr>
              <a:spLocks noChangeShapeType="1"/>
            </p:cNvSpPr>
            <p:nvPr/>
          </p:nvSpPr>
          <p:spPr bwMode="auto">
            <a:xfrm>
              <a:off x="1302" y="249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70" name="Line 164"/>
            <p:cNvSpPr>
              <a:spLocks noChangeShapeType="1"/>
            </p:cNvSpPr>
            <p:nvPr/>
          </p:nvSpPr>
          <p:spPr bwMode="auto">
            <a:xfrm>
              <a:off x="1680" y="249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71" name="Line 165"/>
            <p:cNvSpPr>
              <a:spLocks noChangeShapeType="1"/>
            </p:cNvSpPr>
            <p:nvPr/>
          </p:nvSpPr>
          <p:spPr bwMode="auto">
            <a:xfrm>
              <a:off x="2057" y="249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72" name="Line 166"/>
            <p:cNvSpPr>
              <a:spLocks noChangeShapeType="1"/>
            </p:cNvSpPr>
            <p:nvPr/>
          </p:nvSpPr>
          <p:spPr bwMode="auto">
            <a:xfrm>
              <a:off x="2435" y="249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73" name="Line 167"/>
            <p:cNvSpPr>
              <a:spLocks noChangeShapeType="1"/>
            </p:cNvSpPr>
            <p:nvPr/>
          </p:nvSpPr>
          <p:spPr bwMode="auto">
            <a:xfrm>
              <a:off x="2813" y="249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74" name="Line 168"/>
            <p:cNvSpPr>
              <a:spLocks noChangeShapeType="1"/>
            </p:cNvSpPr>
            <p:nvPr/>
          </p:nvSpPr>
          <p:spPr bwMode="auto">
            <a:xfrm>
              <a:off x="3190" y="249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75" name="Line 169"/>
            <p:cNvSpPr>
              <a:spLocks noChangeShapeType="1"/>
            </p:cNvSpPr>
            <p:nvPr/>
          </p:nvSpPr>
          <p:spPr bwMode="auto">
            <a:xfrm>
              <a:off x="3568" y="249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76" name="Line 170"/>
            <p:cNvSpPr>
              <a:spLocks noChangeShapeType="1"/>
            </p:cNvSpPr>
            <p:nvPr/>
          </p:nvSpPr>
          <p:spPr bwMode="auto">
            <a:xfrm>
              <a:off x="3945" y="249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77" name="Line 171"/>
            <p:cNvSpPr>
              <a:spLocks noChangeShapeType="1"/>
            </p:cNvSpPr>
            <p:nvPr/>
          </p:nvSpPr>
          <p:spPr bwMode="auto">
            <a:xfrm>
              <a:off x="4323" y="249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78" name="Line 172"/>
            <p:cNvSpPr>
              <a:spLocks noChangeShapeType="1"/>
            </p:cNvSpPr>
            <p:nvPr/>
          </p:nvSpPr>
          <p:spPr bwMode="auto">
            <a:xfrm>
              <a:off x="4700" y="249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79" name="Line 177"/>
            <p:cNvSpPr>
              <a:spLocks noChangeShapeType="1"/>
            </p:cNvSpPr>
            <p:nvPr/>
          </p:nvSpPr>
          <p:spPr bwMode="auto">
            <a:xfrm>
              <a:off x="5072" y="2496"/>
              <a:ext cx="0" cy="16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80" name="Line 184"/>
            <p:cNvSpPr>
              <a:spLocks noChangeShapeType="1"/>
            </p:cNvSpPr>
            <p:nvPr/>
          </p:nvSpPr>
          <p:spPr bwMode="auto">
            <a:xfrm>
              <a:off x="303" y="3881"/>
              <a:ext cx="516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81" name="Line 199"/>
            <p:cNvSpPr>
              <a:spLocks noChangeShapeType="1"/>
            </p:cNvSpPr>
            <p:nvPr/>
          </p:nvSpPr>
          <p:spPr bwMode="auto">
            <a:xfrm>
              <a:off x="282" y="3888"/>
              <a:ext cx="516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82" name="Line 161"/>
            <p:cNvSpPr>
              <a:spLocks noChangeShapeType="1"/>
            </p:cNvSpPr>
            <p:nvPr/>
          </p:nvSpPr>
          <p:spPr bwMode="auto">
            <a:xfrm>
              <a:off x="288" y="2496"/>
              <a:ext cx="0" cy="168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85083" name="Line 200"/>
            <p:cNvSpPr>
              <a:spLocks noChangeShapeType="1"/>
            </p:cNvSpPr>
            <p:nvPr/>
          </p:nvSpPr>
          <p:spPr bwMode="auto">
            <a:xfrm>
              <a:off x="297" y="4193"/>
              <a:ext cx="516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Tree>
    <p:extLst>
      <p:ext uri="{BB962C8B-B14F-4D97-AF65-F5344CB8AC3E}">
        <p14:creationId xmlns:p14="http://schemas.microsoft.com/office/powerpoint/2010/main" val="42217423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0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0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0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80291">
                                            <p:txEl>
                                              <p:pRg st="16" end="16"/>
                                            </p:txEl>
                                          </p:spTgt>
                                        </p:tgtEl>
                                        <p:attrNameLst>
                                          <p:attrName>style.visibility</p:attrName>
                                        </p:attrNameLst>
                                      </p:cBhvr>
                                      <p:to>
                                        <p:strVal val="visible"/>
                                      </p:to>
                                    </p:set>
                                    <p:anim calcmode="lin" valueType="num">
                                      <p:cBhvr additive="base">
                                        <p:cTn id="27" dur="500" fill="hold"/>
                                        <p:tgtEl>
                                          <p:spTgt spid="780291">
                                            <p:txEl>
                                              <p:pRg st="16" end="1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80291">
                                            <p:txEl>
                                              <p:pRg st="16" end="16"/>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80291">
                                            <p:txEl>
                                              <p:pRg st="17" end="17"/>
                                            </p:txEl>
                                          </p:spTgt>
                                        </p:tgtEl>
                                        <p:attrNameLst>
                                          <p:attrName>style.visibility</p:attrName>
                                        </p:attrNameLst>
                                      </p:cBhvr>
                                      <p:to>
                                        <p:strVal val="visible"/>
                                      </p:to>
                                    </p:set>
                                    <p:anim calcmode="lin" valueType="num">
                                      <p:cBhvr additive="base">
                                        <p:cTn id="31" dur="500" fill="hold"/>
                                        <p:tgtEl>
                                          <p:spTgt spid="780291">
                                            <p:txEl>
                                              <p:pRg st="17" end="1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80291">
                                            <p:txEl>
                                              <p:pRg st="17" end="17"/>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80291">
                                            <p:txEl>
                                              <p:pRg st="18" end="18"/>
                                            </p:txEl>
                                          </p:spTgt>
                                        </p:tgtEl>
                                        <p:attrNameLst>
                                          <p:attrName>style.visibility</p:attrName>
                                        </p:attrNameLst>
                                      </p:cBhvr>
                                      <p:to>
                                        <p:strVal val="visible"/>
                                      </p:to>
                                    </p:set>
                                    <p:anim calcmode="lin" valueType="num">
                                      <p:cBhvr additive="base">
                                        <p:cTn id="35" dur="500" fill="hold"/>
                                        <p:tgtEl>
                                          <p:spTgt spid="780291">
                                            <p:txEl>
                                              <p:pRg st="18" end="1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80291">
                                            <p:txEl>
                                              <p:pRg st="18" end="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1"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0" y="152400"/>
            <a:ext cx="9144000" cy="533400"/>
          </a:xfrm>
        </p:spPr>
        <p:txBody>
          <a:bodyPr/>
          <a:lstStyle/>
          <a:p>
            <a:r>
              <a:rPr lang="en-US" altLang="ko-KR">
                <a:latin typeface="Helvetica" charset="0"/>
                <a:ea typeface="굴림" charset="0"/>
                <a:cs typeface="굴림" charset="0"/>
              </a:rPr>
              <a:t>Implementing LRU &amp; Second Chance</a:t>
            </a:r>
          </a:p>
        </p:txBody>
      </p:sp>
      <p:sp>
        <p:nvSpPr>
          <p:cNvPr id="781315" name="Rectangle 3"/>
          <p:cNvSpPr>
            <a:spLocks noGrp="1" noChangeArrowheads="1"/>
          </p:cNvSpPr>
          <p:nvPr>
            <p:ph type="body" idx="1"/>
          </p:nvPr>
        </p:nvSpPr>
        <p:spPr>
          <a:xfrm>
            <a:off x="228600" y="914400"/>
            <a:ext cx="8839200" cy="5867400"/>
          </a:xfrm>
        </p:spPr>
        <p:txBody>
          <a:bodyPr/>
          <a:lstStyle/>
          <a:p>
            <a:pPr>
              <a:lnSpc>
                <a:spcPct val="80000"/>
              </a:lnSpc>
              <a:spcBef>
                <a:spcPct val="10000"/>
              </a:spcBef>
              <a:tabLst>
                <a:tab pos="3030538" algn="l"/>
              </a:tabLst>
            </a:pPr>
            <a:r>
              <a:rPr lang="en-US" altLang="ko-KR">
                <a:latin typeface="Helvetica" charset="0"/>
                <a:ea typeface="굴림" charset="0"/>
                <a:cs typeface="굴림" charset="0"/>
              </a:rPr>
              <a:t>Perfect:</a:t>
            </a:r>
          </a:p>
          <a:p>
            <a:pPr lvl="1">
              <a:lnSpc>
                <a:spcPct val="80000"/>
              </a:lnSpc>
              <a:spcBef>
                <a:spcPct val="10000"/>
              </a:spcBef>
              <a:tabLst>
                <a:tab pos="3030538" algn="l"/>
              </a:tabLst>
            </a:pPr>
            <a:r>
              <a:rPr lang="en-US" altLang="ko-KR">
                <a:latin typeface="Helvetica" charset="0"/>
                <a:ea typeface="굴림" charset="0"/>
                <a:cs typeface="굴림" charset="0"/>
              </a:rPr>
              <a:t>Timestamp page on each reference</a:t>
            </a:r>
          </a:p>
          <a:p>
            <a:pPr lvl="1">
              <a:lnSpc>
                <a:spcPct val="80000"/>
              </a:lnSpc>
              <a:spcBef>
                <a:spcPct val="10000"/>
              </a:spcBef>
              <a:tabLst>
                <a:tab pos="3030538" algn="l"/>
              </a:tabLst>
            </a:pPr>
            <a:r>
              <a:rPr lang="en-US" altLang="ko-KR">
                <a:latin typeface="Helvetica" charset="0"/>
                <a:ea typeface="굴림" charset="0"/>
                <a:cs typeface="굴림" charset="0"/>
              </a:rPr>
              <a:t>Keep list of pages ordered by time of reference</a:t>
            </a:r>
          </a:p>
          <a:p>
            <a:pPr lvl="1">
              <a:lnSpc>
                <a:spcPct val="80000"/>
              </a:lnSpc>
              <a:spcBef>
                <a:spcPct val="10000"/>
              </a:spcBef>
              <a:tabLst>
                <a:tab pos="3030538" algn="l"/>
              </a:tabLst>
            </a:pPr>
            <a:r>
              <a:rPr lang="en-US" altLang="ko-KR">
                <a:latin typeface="Helvetica" charset="0"/>
                <a:ea typeface="굴림" charset="0"/>
                <a:cs typeface="굴림" charset="0"/>
              </a:rPr>
              <a:t>Too expensive to implement in reality for many reasons</a:t>
            </a:r>
          </a:p>
          <a:p>
            <a:pPr>
              <a:lnSpc>
                <a:spcPct val="80000"/>
              </a:lnSpc>
              <a:spcBef>
                <a:spcPct val="10000"/>
              </a:spcBef>
              <a:tabLst>
                <a:tab pos="3030538" algn="l"/>
              </a:tabLst>
            </a:pPr>
            <a:endParaRPr lang="en-US" altLang="ko-KR">
              <a:solidFill>
                <a:schemeClr val="hlink"/>
              </a:solidFill>
              <a:latin typeface="Helvetica" charset="0"/>
              <a:ea typeface="굴림" charset="0"/>
              <a:cs typeface="굴림" charset="0"/>
            </a:endParaRPr>
          </a:p>
          <a:p>
            <a:pPr>
              <a:lnSpc>
                <a:spcPct val="80000"/>
              </a:lnSpc>
              <a:spcBef>
                <a:spcPct val="10000"/>
              </a:spcBef>
              <a:tabLst>
                <a:tab pos="3030538" algn="l"/>
              </a:tabLst>
            </a:pPr>
            <a:r>
              <a:rPr lang="en-US" altLang="ko-KR">
                <a:solidFill>
                  <a:schemeClr val="hlink"/>
                </a:solidFill>
                <a:latin typeface="Helvetica" charset="0"/>
                <a:ea typeface="굴림" charset="0"/>
                <a:cs typeface="굴림" charset="0"/>
              </a:rPr>
              <a:t>Second Chance Algorithm:</a:t>
            </a:r>
            <a:r>
              <a:rPr lang="en-US" altLang="ko-KR">
                <a:latin typeface="Helvetica" charset="0"/>
                <a:ea typeface="굴림" charset="0"/>
                <a:cs typeface="굴림" charset="0"/>
              </a:rPr>
              <a:t> </a:t>
            </a:r>
          </a:p>
          <a:p>
            <a:pPr lvl="1">
              <a:lnSpc>
                <a:spcPct val="80000"/>
              </a:lnSpc>
              <a:spcBef>
                <a:spcPct val="10000"/>
              </a:spcBef>
              <a:tabLst>
                <a:tab pos="3030538" algn="l"/>
              </a:tabLst>
            </a:pPr>
            <a:r>
              <a:rPr lang="en-US" altLang="ko-KR">
                <a:latin typeface="Helvetica" charset="0"/>
                <a:ea typeface="굴림" charset="0"/>
                <a:cs typeface="굴림" charset="0"/>
              </a:rPr>
              <a:t>Approximate LRU</a:t>
            </a:r>
          </a:p>
          <a:p>
            <a:pPr lvl="2">
              <a:lnSpc>
                <a:spcPct val="80000"/>
              </a:lnSpc>
              <a:spcBef>
                <a:spcPct val="10000"/>
              </a:spcBef>
              <a:tabLst>
                <a:tab pos="3030538" algn="l"/>
              </a:tabLst>
            </a:pPr>
            <a:r>
              <a:rPr lang="en-US" altLang="ko-KR">
                <a:latin typeface="Helvetica" charset="0"/>
                <a:ea typeface="굴림" charset="0"/>
                <a:cs typeface="굴림" charset="0"/>
              </a:rPr>
              <a:t>Replace </a:t>
            </a:r>
            <a:r>
              <a:rPr lang="en-US" altLang="ko-KR">
                <a:solidFill>
                  <a:schemeClr val="hlink"/>
                </a:solidFill>
                <a:latin typeface="Helvetica" charset="0"/>
                <a:ea typeface="굴림" charset="0"/>
                <a:cs typeface="굴림" charset="0"/>
              </a:rPr>
              <a:t>an</a:t>
            </a:r>
            <a:r>
              <a:rPr lang="en-US" altLang="ko-KR">
                <a:latin typeface="Helvetica" charset="0"/>
                <a:ea typeface="굴림" charset="0"/>
                <a:cs typeface="굴림" charset="0"/>
              </a:rPr>
              <a:t> old page, not </a:t>
            </a:r>
            <a:r>
              <a:rPr lang="en-US" altLang="ko-KR">
                <a:solidFill>
                  <a:schemeClr val="hlink"/>
                </a:solidFill>
                <a:latin typeface="Helvetica" charset="0"/>
                <a:ea typeface="굴림" charset="0"/>
                <a:cs typeface="굴림" charset="0"/>
              </a:rPr>
              <a:t>the oldest</a:t>
            </a:r>
            <a:r>
              <a:rPr lang="en-US" altLang="ko-KR">
                <a:latin typeface="Helvetica" charset="0"/>
                <a:ea typeface="굴림" charset="0"/>
                <a:cs typeface="굴림" charset="0"/>
              </a:rPr>
              <a:t> page</a:t>
            </a:r>
          </a:p>
          <a:p>
            <a:pPr lvl="1">
              <a:lnSpc>
                <a:spcPct val="80000"/>
              </a:lnSpc>
              <a:spcBef>
                <a:spcPct val="10000"/>
              </a:spcBef>
              <a:tabLst>
                <a:tab pos="3030538" algn="l"/>
              </a:tabLst>
            </a:pPr>
            <a:r>
              <a:rPr lang="en-US" altLang="ko-KR">
                <a:latin typeface="Helvetica" charset="0"/>
                <a:ea typeface="굴림" charset="0"/>
                <a:cs typeface="굴림" charset="0"/>
              </a:rPr>
              <a:t>FIFO with “use” (</a:t>
            </a:r>
            <a:r>
              <a:rPr lang="en-US" altLang="ko-KR">
                <a:solidFill>
                  <a:srgbClr val="FF0000"/>
                </a:solidFill>
                <a:latin typeface="Helvetica" charset="0"/>
                <a:ea typeface="굴림" charset="0"/>
                <a:cs typeface="굴림" charset="0"/>
              </a:rPr>
              <a:t>reference</a:t>
            </a:r>
            <a:r>
              <a:rPr lang="en-US" altLang="ko-KR">
                <a:latin typeface="Helvetica" charset="0"/>
                <a:ea typeface="굴림" charset="0"/>
                <a:cs typeface="굴림" charset="0"/>
              </a:rPr>
              <a:t>) bit</a:t>
            </a:r>
          </a:p>
          <a:p>
            <a:pPr>
              <a:lnSpc>
                <a:spcPct val="80000"/>
              </a:lnSpc>
              <a:spcBef>
                <a:spcPct val="10000"/>
              </a:spcBef>
              <a:tabLst>
                <a:tab pos="3030538" algn="l"/>
              </a:tabLst>
            </a:pPr>
            <a:endParaRPr lang="en-US" altLang="ko-KR">
              <a:latin typeface="Helvetica" charset="0"/>
              <a:ea typeface="굴림" charset="0"/>
              <a:cs typeface="굴림" charset="0"/>
            </a:endParaRPr>
          </a:p>
          <a:p>
            <a:pPr>
              <a:lnSpc>
                <a:spcPct val="80000"/>
              </a:lnSpc>
              <a:spcBef>
                <a:spcPct val="10000"/>
              </a:spcBef>
              <a:tabLst>
                <a:tab pos="3030538" algn="l"/>
              </a:tabLst>
            </a:pPr>
            <a:r>
              <a:rPr lang="en-US" altLang="ko-KR">
                <a:latin typeface="Helvetica" charset="0"/>
                <a:ea typeface="굴림" charset="0"/>
                <a:cs typeface="굴림" charset="0"/>
              </a:rPr>
              <a:t>Details</a:t>
            </a:r>
          </a:p>
          <a:p>
            <a:pPr lvl="1">
              <a:lnSpc>
                <a:spcPct val="80000"/>
              </a:lnSpc>
              <a:spcBef>
                <a:spcPct val="10000"/>
              </a:spcBef>
              <a:tabLst>
                <a:tab pos="3030538" algn="l"/>
              </a:tabLst>
            </a:pPr>
            <a:r>
              <a:rPr lang="en-US" altLang="ko-KR">
                <a:latin typeface="Helvetica" charset="0"/>
                <a:ea typeface="굴림" charset="0"/>
                <a:cs typeface="굴림" charset="0"/>
              </a:rPr>
              <a:t>A “use” bit per physical page</a:t>
            </a:r>
          </a:p>
          <a:p>
            <a:pPr lvl="1">
              <a:lnSpc>
                <a:spcPct val="80000"/>
              </a:lnSpc>
              <a:spcBef>
                <a:spcPct val="10000"/>
              </a:spcBef>
              <a:tabLst>
                <a:tab pos="3030538" algn="l"/>
              </a:tabLst>
            </a:pPr>
            <a:r>
              <a:rPr lang="en-US" altLang="ko-KR">
                <a:latin typeface="Helvetica" charset="0"/>
                <a:ea typeface="굴림" charset="0"/>
                <a:cs typeface="굴림" charset="0"/>
              </a:rPr>
              <a:t>On page fault check page at head of queue</a:t>
            </a:r>
          </a:p>
          <a:p>
            <a:pPr lvl="2">
              <a:lnSpc>
                <a:spcPct val="80000"/>
              </a:lnSpc>
              <a:spcBef>
                <a:spcPct val="10000"/>
              </a:spcBef>
              <a:tabLst>
                <a:tab pos="3030538" algn="l"/>
              </a:tabLst>
            </a:pPr>
            <a:r>
              <a:rPr lang="en-US" altLang="ko-KR">
                <a:latin typeface="Helvetica" charset="0"/>
                <a:ea typeface="굴림" charset="0"/>
                <a:cs typeface="굴림" charset="0"/>
              </a:rPr>
              <a:t>If use bit=1 </a:t>
            </a:r>
            <a:r>
              <a:rPr lang="en-US" altLang="ko-KR">
                <a:latin typeface="Helvetica" charset="0"/>
                <a:ea typeface="굴림" charset="0"/>
                <a:cs typeface="굴림" charset="0"/>
                <a:sym typeface="Wingdings" charset="0"/>
              </a:rPr>
              <a:t> c</a:t>
            </a:r>
            <a:r>
              <a:rPr lang="en-US" altLang="ko-KR">
                <a:latin typeface="Helvetica" charset="0"/>
                <a:ea typeface="굴림" charset="0"/>
                <a:cs typeface="굴림" charset="0"/>
              </a:rPr>
              <a:t>lear bit, and move page at tail (give the page second chance!)</a:t>
            </a:r>
          </a:p>
          <a:p>
            <a:pPr lvl="2">
              <a:lnSpc>
                <a:spcPct val="80000"/>
              </a:lnSpc>
              <a:spcBef>
                <a:spcPct val="10000"/>
              </a:spcBef>
              <a:tabLst>
                <a:tab pos="3030538" algn="l"/>
              </a:tabLst>
            </a:pPr>
            <a:r>
              <a:rPr lang="en-US" altLang="ko-KR">
                <a:latin typeface="Helvetica" charset="0"/>
                <a:ea typeface="굴림" charset="0"/>
                <a:cs typeface="굴림" charset="0"/>
              </a:rPr>
              <a:t>If use bit=0 </a:t>
            </a:r>
            <a:r>
              <a:rPr lang="en-US" altLang="ko-KR">
                <a:latin typeface="Helvetica" charset="0"/>
                <a:ea typeface="굴림" charset="0"/>
                <a:cs typeface="굴림" charset="0"/>
                <a:sym typeface="Wingdings" charset="0"/>
              </a:rPr>
              <a:t> replace page</a:t>
            </a:r>
            <a:r>
              <a:rPr lang="en-US" altLang="ko-KR">
                <a:latin typeface="Helvetica" charset="0"/>
                <a:ea typeface="굴림" charset="0"/>
                <a:cs typeface="굴림" charset="0"/>
              </a:rPr>
              <a:t> </a:t>
            </a:r>
          </a:p>
          <a:p>
            <a:pPr lvl="1">
              <a:lnSpc>
                <a:spcPct val="80000"/>
              </a:lnSpc>
              <a:spcBef>
                <a:spcPct val="10000"/>
              </a:spcBef>
              <a:tabLst>
                <a:tab pos="3030538" algn="l"/>
              </a:tabLst>
            </a:pPr>
            <a:r>
              <a:rPr lang="en-US" altLang="ko-KR">
                <a:latin typeface="Helvetica" charset="0"/>
                <a:ea typeface="굴림" charset="0"/>
                <a:cs typeface="굴림" charset="0"/>
              </a:rPr>
              <a:t>Moving pages to tail still complex </a:t>
            </a:r>
          </a:p>
        </p:txBody>
      </p:sp>
    </p:spTree>
    <p:extLst>
      <p:ext uri="{BB962C8B-B14F-4D97-AF65-F5344CB8AC3E}">
        <p14:creationId xmlns:p14="http://schemas.microsoft.com/office/powerpoint/2010/main" val="35770439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1315">
                                            <p:txEl>
                                              <p:pRg st="0" end="0"/>
                                            </p:txEl>
                                          </p:spTgt>
                                        </p:tgtEl>
                                        <p:attrNameLst>
                                          <p:attrName>style.visibility</p:attrName>
                                        </p:attrNameLst>
                                      </p:cBhvr>
                                      <p:to>
                                        <p:strVal val="visible"/>
                                      </p:to>
                                    </p:set>
                                    <p:anim calcmode="lin" valueType="num">
                                      <p:cBhvr additive="base">
                                        <p:cTn id="7" dur="500" fill="hold"/>
                                        <p:tgtEl>
                                          <p:spTgt spid="781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13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81315">
                                            <p:txEl>
                                              <p:pRg st="1" end="1"/>
                                            </p:txEl>
                                          </p:spTgt>
                                        </p:tgtEl>
                                        <p:attrNameLst>
                                          <p:attrName>style.visibility</p:attrName>
                                        </p:attrNameLst>
                                      </p:cBhvr>
                                      <p:to>
                                        <p:strVal val="visible"/>
                                      </p:to>
                                    </p:set>
                                    <p:anim calcmode="lin" valueType="num">
                                      <p:cBhvr additive="base">
                                        <p:cTn id="11" dur="500" fill="hold"/>
                                        <p:tgtEl>
                                          <p:spTgt spid="78131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813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81315">
                                            <p:txEl>
                                              <p:pRg st="2" end="2"/>
                                            </p:txEl>
                                          </p:spTgt>
                                        </p:tgtEl>
                                        <p:attrNameLst>
                                          <p:attrName>style.visibility</p:attrName>
                                        </p:attrNameLst>
                                      </p:cBhvr>
                                      <p:to>
                                        <p:strVal val="visible"/>
                                      </p:to>
                                    </p:set>
                                    <p:anim calcmode="lin" valueType="num">
                                      <p:cBhvr additive="base">
                                        <p:cTn id="15" dur="500" fill="hold"/>
                                        <p:tgtEl>
                                          <p:spTgt spid="78131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8131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81315">
                                            <p:txEl>
                                              <p:pRg st="3" end="3"/>
                                            </p:txEl>
                                          </p:spTgt>
                                        </p:tgtEl>
                                        <p:attrNameLst>
                                          <p:attrName>style.visibility</p:attrName>
                                        </p:attrNameLst>
                                      </p:cBhvr>
                                      <p:to>
                                        <p:strVal val="visible"/>
                                      </p:to>
                                    </p:set>
                                    <p:anim calcmode="lin" valueType="num">
                                      <p:cBhvr additive="base">
                                        <p:cTn id="19" dur="500" fill="hold"/>
                                        <p:tgtEl>
                                          <p:spTgt spid="78131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81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81315">
                                            <p:txEl>
                                              <p:pRg st="5" end="5"/>
                                            </p:txEl>
                                          </p:spTgt>
                                        </p:tgtEl>
                                        <p:attrNameLst>
                                          <p:attrName>style.visibility</p:attrName>
                                        </p:attrNameLst>
                                      </p:cBhvr>
                                      <p:to>
                                        <p:strVal val="visible"/>
                                      </p:to>
                                    </p:set>
                                    <p:anim calcmode="lin" valueType="num">
                                      <p:cBhvr additive="base">
                                        <p:cTn id="25" dur="500" fill="hold"/>
                                        <p:tgtEl>
                                          <p:spTgt spid="781315">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81315">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781315">
                                            <p:txEl>
                                              <p:pRg st="6" end="6"/>
                                            </p:txEl>
                                          </p:spTgt>
                                        </p:tgtEl>
                                        <p:attrNameLst>
                                          <p:attrName>style.visibility</p:attrName>
                                        </p:attrNameLst>
                                      </p:cBhvr>
                                      <p:to>
                                        <p:strVal val="visible"/>
                                      </p:to>
                                    </p:set>
                                    <p:anim calcmode="lin" valueType="num">
                                      <p:cBhvr additive="base">
                                        <p:cTn id="29" dur="500" fill="hold"/>
                                        <p:tgtEl>
                                          <p:spTgt spid="781315">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781315">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81315">
                                            <p:txEl>
                                              <p:pRg st="7" end="7"/>
                                            </p:txEl>
                                          </p:spTgt>
                                        </p:tgtEl>
                                        <p:attrNameLst>
                                          <p:attrName>style.visibility</p:attrName>
                                        </p:attrNameLst>
                                      </p:cBhvr>
                                      <p:to>
                                        <p:strVal val="visible"/>
                                      </p:to>
                                    </p:set>
                                    <p:anim calcmode="lin" valueType="num">
                                      <p:cBhvr additive="base">
                                        <p:cTn id="33" dur="500" fill="hold"/>
                                        <p:tgtEl>
                                          <p:spTgt spid="781315">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81315">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781315">
                                            <p:txEl>
                                              <p:pRg st="8" end="8"/>
                                            </p:txEl>
                                          </p:spTgt>
                                        </p:tgtEl>
                                        <p:attrNameLst>
                                          <p:attrName>style.visibility</p:attrName>
                                        </p:attrNameLst>
                                      </p:cBhvr>
                                      <p:to>
                                        <p:strVal val="visible"/>
                                      </p:to>
                                    </p:set>
                                    <p:anim calcmode="lin" valueType="num">
                                      <p:cBhvr additive="base">
                                        <p:cTn id="37" dur="500" fill="hold"/>
                                        <p:tgtEl>
                                          <p:spTgt spid="781315">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8131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81315">
                                            <p:txEl>
                                              <p:pRg st="10" end="10"/>
                                            </p:txEl>
                                          </p:spTgt>
                                        </p:tgtEl>
                                        <p:attrNameLst>
                                          <p:attrName>style.visibility</p:attrName>
                                        </p:attrNameLst>
                                      </p:cBhvr>
                                      <p:to>
                                        <p:strVal val="visible"/>
                                      </p:to>
                                    </p:set>
                                    <p:anim calcmode="lin" valueType="num">
                                      <p:cBhvr additive="base">
                                        <p:cTn id="43" dur="500" fill="hold"/>
                                        <p:tgtEl>
                                          <p:spTgt spid="781315">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81315">
                                            <p:txEl>
                                              <p:pRg st="10" end="10"/>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81315">
                                            <p:txEl>
                                              <p:pRg st="11" end="11"/>
                                            </p:txEl>
                                          </p:spTgt>
                                        </p:tgtEl>
                                        <p:attrNameLst>
                                          <p:attrName>style.visibility</p:attrName>
                                        </p:attrNameLst>
                                      </p:cBhvr>
                                      <p:to>
                                        <p:strVal val="visible"/>
                                      </p:to>
                                    </p:set>
                                    <p:anim calcmode="lin" valueType="num">
                                      <p:cBhvr additive="base">
                                        <p:cTn id="47" dur="500" fill="hold"/>
                                        <p:tgtEl>
                                          <p:spTgt spid="781315">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81315">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781315">
                                            <p:txEl>
                                              <p:pRg st="12" end="12"/>
                                            </p:txEl>
                                          </p:spTgt>
                                        </p:tgtEl>
                                        <p:attrNameLst>
                                          <p:attrName>style.visibility</p:attrName>
                                        </p:attrNameLst>
                                      </p:cBhvr>
                                      <p:to>
                                        <p:strVal val="visible"/>
                                      </p:to>
                                    </p:set>
                                    <p:anim calcmode="lin" valueType="num">
                                      <p:cBhvr additive="base">
                                        <p:cTn id="51" dur="500" fill="hold"/>
                                        <p:tgtEl>
                                          <p:spTgt spid="781315">
                                            <p:txEl>
                                              <p:pRg st="12" end="1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81315">
                                            <p:txEl>
                                              <p:pRg st="12" end="12"/>
                                            </p:tx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781315">
                                            <p:txEl>
                                              <p:pRg st="13" end="13"/>
                                            </p:txEl>
                                          </p:spTgt>
                                        </p:tgtEl>
                                        <p:attrNameLst>
                                          <p:attrName>style.visibility</p:attrName>
                                        </p:attrNameLst>
                                      </p:cBhvr>
                                      <p:to>
                                        <p:strVal val="visible"/>
                                      </p:to>
                                    </p:set>
                                    <p:anim calcmode="lin" valueType="num">
                                      <p:cBhvr additive="base">
                                        <p:cTn id="55" dur="500" fill="hold"/>
                                        <p:tgtEl>
                                          <p:spTgt spid="781315">
                                            <p:txEl>
                                              <p:pRg st="13" end="1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81315">
                                            <p:txEl>
                                              <p:pRg st="13" end="13"/>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781315">
                                            <p:txEl>
                                              <p:pRg st="14" end="14"/>
                                            </p:txEl>
                                          </p:spTgt>
                                        </p:tgtEl>
                                        <p:attrNameLst>
                                          <p:attrName>style.visibility</p:attrName>
                                        </p:attrNameLst>
                                      </p:cBhvr>
                                      <p:to>
                                        <p:strVal val="visible"/>
                                      </p:to>
                                    </p:set>
                                    <p:anim calcmode="lin" valueType="num">
                                      <p:cBhvr additive="base">
                                        <p:cTn id="59" dur="500" fill="hold"/>
                                        <p:tgtEl>
                                          <p:spTgt spid="781315">
                                            <p:txEl>
                                              <p:pRg st="14" end="14"/>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781315">
                                            <p:txEl>
                                              <p:pRg st="14" end="14"/>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781315">
                                            <p:txEl>
                                              <p:pRg st="15" end="15"/>
                                            </p:txEl>
                                          </p:spTgt>
                                        </p:tgtEl>
                                        <p:attrNameLst>
                                          <p:attrName>style.visibility</p:attrName>
                                        </p:attrNameLst>
                                      </p:cBhvr>
                                      <p:to>
                                        <p:strVal val="visible"/>
                                      </p:to>
                                    </p:set>
                                    <p:anim calcmode="lin" valueType="num">
                                      <p:cBhvr additive="base">
                                        <p:cTn id="63" dur="500" fill="hold"/>
                                        <p:tgtEl>
                                          <p:spTgt spid="781315">
                                            <p:txEl>
                                              <p:pRg st="15" end="15"/>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781315">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5"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r>
              <a:rPr lang="en-US" altLang="ko-KR">
                <a:latin typeface="Helvetica" charset="0"/>
                <a:ea typeface="굴림" charset="0"/>
                <a:cs typeface="굴림" charset="0"/>
              </a:rPr>
              <a:t>Clock Algorithm</a:t>
            </a:r>
          </a:p>
        </p:txBody>
      </p:sp>
      <p:sp>
        <p:nvSpPr>
          <p:cNvPr id="781315" name="Rectangle 3"/>
          <p:cNvSpPr>
            <a:spLocks noGrp="1" noChangeArrowheads="1"/>
          </p:cNvSpPr>
          <p:nvPr>
            <p:ph type="body" idx="1"/>
          </p:nvPr>
        </p:nvSpPr>
        <p:spPr>
          <a:xfrm>
            <a:off x="228600" y="838200"/>
            <a:ext cx="8839200" cy="5334000"/>
          </a:xfrm>
        </p:spPr>
        <p:txBody>
          <a:bodyPr/>
          <a:lstStyle/>
          <a:p>
            <a:pPr>
              <a:lnSpc>
                <a:spcPct val="80000"/>
              </a:lnSpc>
              <a:spcBef>
                <a:spcPct val="10000"/>
              </a:spcBef>
              <a:tabLst>
                <a:tab pos="3030538" algn="l"/>
              </a:tabLst>
            </a:pPr>
            <a:r>
              <a:rPr lang="en-US" altLang="ko-KR">
                <a:solidFill>
                  <a:schemeClr val="hlink"/>
                </a:solidFill>
                <a:latin typeface="Helvetica" charset="0"/>
                <a:ea typeface="굴림" charset="0"/>
                <a:cs typeface="굴림" charset="0"/>
              </a:rPr>
              <a:t>Clock Algorithm:</a:t>
            </a:r>
            <a:r>
              <a:rPr lang="en-US" altLang="ko-KR">
                <a:latin typeface="Helvetica" charset="0"/>
                <a:ea typeface="굴림" charset="0"/>
                <a:cs typeface="굴림" charset="0"/>
              </a:rPr>
              <a:t> more efficient implementation of second chance algorithm</a:t>
            </a:r>
          </a:p>
          <a:p>
            <a:pPr lvl="1">
              <a:lnSpc>
                <a:spcPct val="80000"/>
              </a:lnSpc>
              <a:spcBef>
                <a:spcPct val="10000"/>
              </a:spcBef>
              <a:tabLst>
                <a:tab pos="3030538" algn="l"/>
              </a:tabLst>
            </a:pPr>
            <a:r>
              <a:rPr lang="en-US" altLang="ko-KR">
                <a:latin typeface="Helvetica" charset="0"/>
                <a:ea typeface="굴림" charset="0"/>
                <a:cs typeface="굴림" charset="0"/>
              </a:rPr>
              <a:t>Arrange physical pages in circle with single clock hand</a:t>
            </a:r>
          </a:p>
          <a:p>
            <a:pPr>
              <a:lnSpc>
                <a:spcPct val="80000"/>
              </a:lnSpc>
              <a:spcBef>
                <a:spcPct val="10000"/>
              </a:spcBef>
              <a:tabLst>
                <a:tab pos="3030538" algn="l"/>
              </a:tabLst>
            </a:pPr>
            <a:r>
              <a:rPr lang="en-US" altLang="ko-KR">
                <a:latin typeface="Helvetica" charset="0"/>
                <a:ea typeface="굴림" charset="0"/>
                <a:cs typeface="굴림" charset="0"/>
              </a:rPr>
              <a:t>Details:</a:t>
            </a:r>
          </a:p>
          <a:p>
            <a:pPr lvl="1">
              <a:lnSpc>
                <a:spcPct val="80000"/>
              </a:lnSpc>
              <a:spcBef>
                <a:spcPct val="10000"/>
              </a:spcBef>
              <a:tabLst>
                <a:tab pos="3030538" algn="l"/>
              </a:tabLst>
            </a:pPr>
            <a:r>
              <a:rPr lang="en-US" altLang="ko-KR">
                <a:latin typeface="Helvetica" charset="0"/>
                <a:ea typeface="굴림" charset="0"/>
                <a:cs typeface="굴림" charset="0"/>
              </a:rPr>
              <a:t>On page fault:</a:t>
            </a:r>
          </a:p>
          <a:p>
            <a:pPr lvl="2">
              <a:lnSpc>
                <a:spcPct val="80000"/>
              </a:lnSpc>
              <a:spcBef>
                <a:spcPct val="10000"/>
              </a:spcBef>
              <a:tabLst>
                <a:tab pos="3030538" algn="l"/>
              </a:tabLst>
            </a:pPr>
            <a:r>
              <a:rPr lang="en-US" altLang="ko-KR">
                <a:latin typeface="Helvetica" charset="0"/>
                <a:ea typeface="굴림" charset="0"/>
                <a:cs typeface="굴림" charset="0"/>
              </a:rPr>
              <a:t>Advance clock hand (not real time)</a:t>
            </a:r>
          </a:p>
          <a:p>
            <a:pPr lvl="2">
              <a:lnSpc>
                <a:spcPct val="80000"/>
              </a:lnSpc>
              <a:spcBef>
                <a:spcPct val="10000"/>
              </a:spcBef>
              <a:tabLst>
                <a:tab pos="3030538" algn="l"/>
              </a:tabLst>
            </a:pPr>
            <a:r>
              <a:rPr lang="en-US" altLang="ko-KR">
                <a:latin typeface="Helvetica" charset="0"/>
                <a:ea typeface="굴림" charset="0"/>
                <a:cs typeface="굴림" charset="0"/>
              </a:rPr>
              <a:t>Check use bit: 1</a:t>
            </a:r>
            <a:r>
              <a:rPr lang="en-US" altLang="ko-KR">
                <a:latin typeface="Helvetica" charset="0"/>
                <a:ea typeface="굴림" charset="0"/>
                <a:cs typeface="굴림" charset="0"/>
                <a:sym typeface="Symbol" charset="0"/>
              </a:rPr>
              <a:t>used recently; clear and leave it alone</a:t>
            </a:r>
            <a:br>
              <a:rPr lang="en-US" altLang="ko-KR">
                <a:latin typeface="Helvetica" charset="0"/>
                <a:ea typeface="굴림" charset="0"/>
                <a:cs typeface="굴림" charset="0"/>
                <a:sym typeface="Symbol" charset="0"/>
              </a:rPr>
            </a:br>
            <a:r>
              <a:rPr lang="en-US" altLang="ko-KR">
                <a:latin typeface="Helvetica" charset="0"/>
                <a:ea typeface="굴림" charset="0"/>
                <a:cs typeface="굴림" charset="0"/>
                <a:sym typeface="Symbol" charset="0"/>
              </a:rPr>
              <a:t>                        0selected candidate for replacement</a:t>
            </a:r>
          </a:p>
          <a:p>
            <a:pPr lvl="1">
              <a:lnSpc>
                <a:spcPct val="80000"/>
              </a:lnSpc>
              <a:spcBef>
                <a:spcPct val="10000"/>
              </a:spcBef>
              <a:tabLst>
                <a:tab pos="3030538" algn="l"/>
              </a:tabLst>
            </a:pPr>
            <a:r>
              <a:rPr lang="en-US" altLang="ko-KR">
                <a:latin typeface="Helvetica" charset="0"/>
                <a:ea typeface="굴림" charset="0"/>
                <a:cs typeface="굴림" charset="0"/>
                <a:sym typeface="Symbol" charset="0"/>
              </a:rPr>
              <a:t>Will always find a page or loop forever?</a:t>
            </a:r>
          </a:p>
          <a:p>
            <a:pPr lvl="2">
              <a:lnSpc>
                <a:spcPct val="80000"/>
              </a:lnSpc>
              <a:spcBef>
                <a:spcPct val="10000"/>
              </a:spcBef>
              <a:tabLst>
                <a:tab pos="3030538" algn="l"/>
              </a:tabLst>
            </a:pPr>
            <a:endParaRPr lang="en-US" altLang="ko-KR">
              <a:latin typeface="Helvetica" charset="0"/>
              <a:ea typeface="굴림" charset="0"/>
              <a:cs typeface="굴림" charset="0"/>
              <a:sym typeface="Symbol" charset="0"/>
            </a:endParaRPr>
          </a:p>
          <a:p>
            <a:pPr lvl="2">
              <a:lnSpc>
                <a:spcPct val="80000"/>
              </a:lnSpc>
              <a:spcBef>
                <a:spcPct val="10000"/>
              </a:spcBef>
              <a:tabLst>
                <a:tab pos="3030538" algn="l"/>
              </a:tabLst>
            </a:pPr>
            <a:endParaRPr lang="en-US" altLang="ko-KR">
              <a:latin typeface="Helvetica" charset="0"/>
              <a:ea typeface="굴림" charset="0"/>
              <a:cs typeface="굴림" charset="0"/>
              <a:sym typeface="Symbol" charset="0"/>
            </a:endParaRPr>
          </a:p>
          <a:p>
            <a:pPr>
              <a:lnSpc>
                <a:spcPct val="80000"/>
              </a:lnSpc>
              <a:spcBef>
                <a:spcPct val="20000"/>
              </a:spcBef>
              <a:tabLst>
                <a:tab pos="3030538" algn="l"/>
              </a:tabLst>
            </a:pPr>
            <a:r>
              <a:rPr lang="en-US" altLang="ko-KR">
                <a:latin typeface="Helvetica" charset="0"/>
                <a:ea typeface="굴림" charset="0"/>
                <a:cs typeface="굴림" charset="0"/>
              </a:rPr>
              <a:t>What if hand moving slowly?</a:t>
            </a:r>
          </a:p>
          <a:p>
            <a:pPr lvl="1">
              <a:lnSpc>
                <a:spcPct val="80000"/>
              </a:lnSpc>
              <a:spcBef>
                <a:spcPct val="20000"/>
              </a:spcBef>
              <a:tabLst>
                <a:tab pos="3030538" algn="l"/>
              </a:tabLst>
            </a:pPr>
            <a:r>
              <a:rPr lang="en-US" altLang="ko-KR">
                <a:latin typeface="Helvetica" charset="0"/>
                <a:ea typeface="굴림" charset="0"/>
                <a:cs typeface="굴림" charset="0"/>
              </a:rPr>
              <a:t>Good sign or bad sign?</a:t>
            </a:r>
          </a:p>
          <a:p>
            <a:pPr lvl="2">
              <a:lnSpc>
                <a:spcPct val="80000"/>
              </a:lnSpc>
              <a:spcBef>
                <a:spcPct val="20000"/>
              </a:spcBef>
              <a:tabLst>
                <a:tab pos="3030538" algn="l"/>
              </a:tabLst>
            </a:pPr>
            <a:r>
              <a:rPr lang="en-US" altLang="ko-KR">
                <a:latin typeface="Helvetica" charset="0"/>
                <a:ea typeface="굴림" charset="0"/>
                <a:cs typeface="굴림" charset="0"/>
              </a:rPr>
              <a:t>Not many page faults and/or find page quickly</a:t>
            </a:r>
          </a:p>
          <a:p>
            <a:pPr>
              <a:lnSpc>
                <a:spcPct val="80000"/>
              </a:lnSpc>
              <a:spcBef>
                <a:spcPct val="20000"/>
              </a:spcBef>
              <a:tabLst>
                <a:tab pos="3030538" algn="l"/>
              </a:tabLst>
            </a:pPr>
            <a:r>
              <a:rPr lang="en-US" altLang="ko-KR">
                <a:latin typeface="Helvetica" charset="0"/>
                <a:ea typeface="굴림" charset="0"/>
                <a:cs typeface="굴림" charset="0"/>
              </a:rPr>
              <a:t>What if hand is moving quickly?</a:t>
            </a:r>
          </a:p>
          <a:p>
            <a:pPr lvl="1">
              <a:lnSpc>
                <a:spcPct val="80000"/>
              </a:lnSpc>
              <a:spcBef>
                <a:spcPct val="20000"/>
              </a:spcBef>
              <a:tabLst>
                <a:tab pos="3030538" algn="l"/>
              </a:tabLst>
            </a:pPr>
            <a:r>
              <a:rPr lang="en-US" altLang="ko-KR">
                <a:latin typeface="Helvetica" charset="0"/>
                <a:ea typeface="굴림" charset="0"/>
                <a:cs typeface="굴림" charset="0"/>
              </a:rPr>
              <a:t>Lots of page faults and/or lots of reference bits set</a:t>
            </a:r>
          </a:p>
        </p:txBody>
      </p:sp>
      <p:pic>
        <p:nvPicPr>
          <p:cNvPr id="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886200"/>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11711236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131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81315">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81315">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81315">
                                            <p:txEl>
                                              <p:pRg st="3" end="3"/>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781315">
                                            <p:txEl>
                                              <p:pRg st="4" end="4"/>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781315">
                                            <p:txEl>
                                              <p:pRg st="5" end="5"/>
                                            </p:txEl>
                                          </p:spTgt>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78131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131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81315">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1315">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81315">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813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Second Chance Illustration</a:t>
            </a:r>
          </a:p>
        </p:txBody>
      </p:sp>
      <p:sp>
        <p:nvSpPr>
          <p:cNvPr id="91138" name="Rectangle 3"/>
          <p:cNvSpPr>
            <a:spLocks noGrp="1" noChangeArrowheads="1"/>
          </p:cNvSpPr>
          <p:nvPr>
            <p:ph type="body" idx="1"/>
          </p:nvPr>
        </p:nvSpPr>
        <p:spPr/>
        <p:txBody>
          <a:bodyPr/>
          <a:lstStyle/>
          <a:p>
            <a:r>
              <a:rPr lang="en-US" sz="2800">
                <a:latin typeface="Helvetica" charset="0"/>
                <a:ea typeface="ＭＳ Ｐゴシック" charset="0"/>
                <a:cs typeface="ＭＳ Ｐゴシック" charset="0"/>
              </a:rPr>
              <a:t>Max page table size 4</a:t>
            </a:r>
          </a:p>
          <a:p>
            <a:pPr lvl="1"/>
            <a:r>
              <a:rPr lang="en-US" sz="2400">
                <a:latin typeface="Helvetica" charset="0"/>
                <a:ea typeface="ＭＳ Ｐゴシック" charset="0"/>
              </a:rPr>
              <a:t>Page B arrives</a:t>
            </a:r>
          </a:p>
          <a:p>
            <a:pPr lvl="1"/>
            <a:r>
              <a:rPr lang="en-US" sz="2400">
                <a:latin typeface="Helvetica" charset="0"/>
                <a:ea typeface="ＭＳ Ｐゴシック" charset="0"/>
              </a:rPr>
              <a:t>Page A arrives</a:t>
            </a:r>
          </a:p>
          <a:p>
            <a:pPr lvl="1"/>
            <a:r>
              <a:rPr lang="en-US" sz="2400">
                <a:latin typeface="Helvetica" charset="0"/>
                <a:ea typeface="ＭＳ Ｐゴシック" charset="0"/>
              </a:rPr>
              <a:t>Access page A</a:t>
            </a:r>
          </a:p>
          <a:p>
            <a:pPr lvl="1"/>
            <a:r>
              <a:rPr lang="en-US" sz="2400">
                <a:latin typeface="Helvetica" charset="0"/>
                <a:ea typeface="ＭＳ Ｐゴシック" charset="0"/>
              </a:rPr>
              <a:t>Page D arrives</a:t>
            </a:r>
          </a:p>
          <a:p>
            <a:pPr lvl="1"/>
            <a:r>
              <a:rPr lang="en-US" sz="2400">
                <a:latin typeface="Helvetica" charset="0"/>
                <a:ea typeface="ＭＳ Ｐゴシック" charset="0"/>
              </a:rPr>
              <a:t>Page C arrives</a:t>
            </a:r>
          </a:p>
          <a:p>
            <a:pPr lvl="1">
              <a:buFontTx/>
              <a:buNone/>
            </a:pPr>
            <a:endParaRPr lang="en-US" sz="2400">
              <a:latin typeface="Helvetica" charset="0"/>
              <a:ea typeface="ＭＳ Ｐゴシック" charset="0"/>
            </a:endParaRPr>
          </a:p>
          <a:p>
            <a:endParaRPr lang="en-US" sz="2800">
              <a:latin typeface="Helvetica" charset="0"/>
              <a:ea typeface="ＭＳ Ｐゴシック" charset="0"/>
              <a:cs typeface="ＭＳ Ｐゴシック" charset="0"/>
            </a:endParaRPr>
          </a:p>
          <a:p>
            <a:pPr lvl="1"/>
            <a:endParaRPr lang="en-US">
              <a:latin typeface="Helvetica" charset="0"/>
              <a:ea typeface="ＭＳ Ｐゴシック" charset="0"/>
            </a:endParaRPr>
          </a:p>
          <a:p>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p:txBody>
      </p:sp>
      <p:sp>
        <p:nvSpPr>
          <p:cNvPr id="91139" name="Text Box 4"/>
          <p:cNvSpPr txBox="1">
            <a:spLocks noChangeArrowheads="1"/>
          </p:cNvSpPr>
          <p:nvPr/>
        </p:nvSpPr>
        <p:spPr bwMode="auto">
          <a:xfrm>
            <a:off x="2370138"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B u:0</a:t>
            </a:r>
          </a:p>
        </p:txBody>
      </p:sp>
      <p:sp>
        <p:nvSpPr>
          <p:cNvPr id="91140" name="Line 5"/>
          <p:cNvSpPr>
            <a:spLocks noChangeShapeType="1"/>
          </p:cNvSpPr>
          <p:nvPr/>
        </p:nvSpPr>
        <p:spPr bwMode="auto">
          <a:xfrm>
            <a:off x="2674938" y="5334000"/>
            <a:ext cx="0" cy="427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91141" name="Text Box 6"/>
          <p:cNvSpPr txBox="1">
            <a:spLocks noChangeArrowheads="1"/>
          </p:cNvSpPr>
          <p:nvPr/>
        </p:nvSpPr>
        <p:spPr bwMode="auto">
          <a:xfrm>
            <a:off x="1760538" y="496728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first loaded page</a:t>
            </a:r>
          </a:p>
        </p:txBody>
      </p:sp>
      <p:sp>
        <p:nvSpPr>
          <p:cNvPr id="91142" name="Text Box 7"/>
          <p:cNvSpPr txBox="1">
            <a:spLocks noChangeArrowheads="1"/>
          </p:cNvSpPr>
          <p:nvPr/>
        </p:nvSpPr>
        <p:spPr bwMode="auto">
          <a:xfrm>
            <a:off x="3513138"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A u:</a:t>
            </a:r>
            <a:r>
              <a:rPr lang="en-US" sz="2000" smtClean="0">
                <a:solidFill>
                  <a:srgbClr val="CC0000"/>
                </a:solidFill>
                <a:latin typeface="Calibri" charset="0"/>
              </a:rPr>
              <a:t>1</a:t>
            </a:r>
          </a:p>
        </p:txBody>
      </p:sp>
      <p:cxnSp>
        <p:nvCxnSpPr>
          <p:cNvPr id="91143" name="AutoShape 8"/>
          <p:cNvCxnSpPr>
            <a:cxnSpLocks noChangeShapeType="1"/>
            <a:stCxn id="91139" idx="3"/>
            <a:endCxn id="91142" idx="1"/>
          </p:cNvCxnSpPr>
          <p:nvPr/>
        </p:nvCxnSpPr>
        <p:spPr bwMode="auto">
          <a:xfrm>
            <a:off x="2987675" y="6142038"/>
            <a:ext cx="517525"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91144" name="Text Box 11"/>
          <p:cNvSpPr txBox="1">
            <a:spLocks noChangeArrowheads="1"/>
          </p:cNvSpPr>
          <p:nvPr/>
        </p:nvSpPr>
        <p:spPr bwMode="auto">
          <a:xfrm>
            <a:off x="4656138"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D u:0</a:t>
            </a:r>
          </a:p>
        </p:txBody>
      </p:sp>
      <p:cxnSp>
        <p:nvCxnSpPr>
          <p:cNvPr id="91145" name="AutoShape 12"/>
          <p:cNvCxnSpPr>
            <a:cxnSpLocks noChangeShapeType="1"/>
            <a:stCxn id="91142" idx="3"/>
            <a:endCxn id="91144" idx="1"/>
          </p:cNvCxnSpPr>
          <p:nvPr/>
        </p:nvCxnSpPr>
        <p:spPr bwMode="auto">
          <a:xfrm>
            <a:off x="4130675" y="6142038"/>
            <a:ext cx="517525"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91146" name="Text Box 14"/>
          <p:cNvSpPr txBox="1">
            <a:spLocks noChangeArrowheads="1"/>
          </p:cNvSpPr>
          <p:nvPr/>
        </p:nvSpPr>
        <p:spPr bwMode="auto">
          <a:xfrm>
            <a:off x="5791200"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C u:0</a:t>
            </a:r>
          </a:p>
        </p:txBody>
      </p:sp>
      <p:cxnSp>
        <p:nvCxnSpPr>
          <p:cNvPr id="91147" name="AutoShape 15"/>
          <p:cNvCxnSpPr>
            <a:cxnSpLocks noChangeShapeType="1"/>
            <a:stCxn id="91144" idx="3"/>
            <a:endCxn id="91146" idx="1"/>
          </p:cNvCxnSpPr>
          <p:nvPr/>
        </p:nvCxnSpPr>
        <p:spPr bwMode="auto">
          <a:xfrm>
            <a:off x="5273675" y="6142038"/>
            <a:ext cx="509588"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91148" name="Line 17"/>
          <p:cNvSpPr>
            <a:spLocks noChangeShapeType="1"/>
          </p:cNvSpPr>
          <p:nvPr/>
        </p:nvSpPr>
        <p:spPr bwMode="auto">
          <a:xfrm>
            <a:off x="6096000" y="5341938"/>
            <a:ext cx="0" cy="427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91149" name="Text Box 18"/>
          <p:cNvSpPr txBox="1">
            <a:spLocks noChangeArrowheads="1"/>
          </p:cNvSpPr>
          <p:nvPr/>
        </p:nvSpPr>
        <p:spPr bwMode="auto">
          <a:xfrm>
            <a:off x="5181600" y="4975225"/>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last loaded page</a:t>
            </a:r>
          </a:p>
        </p:txBody>
      </p:sp>
    </p:spTree>
    <p:extLst>
      <p:ext uri="{BB962C8B-B14F-4D97-AF65-F5344CB8AC3E}">
        <p14:creationId xmlns:p14="http://schemas.microsoft.com/office/powerpoint/2010/main" val="632273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Second Chance Illustration</a:t>
            </a:r>
          </a:p>
        </p:txBody>
      </p:sp>
      <p:sp>
        <p:nvSpPr>
          <p:cNvPr id="92162" name="Rectangle 3"/>
          <p:cNvSpPr>
            <a:spLocks noGrp="1" noChangeArrowheads="1"/>
          </p:cNvSpPr>
          <p:nvPr>
            <p:ph type="body" idx="1"/>
          </p:nvPr>
        </p:nvSpPr>
        <p:spPr/>
        <p:txBody>
          <a:bodyPr/>
          <a:lstStyle/>
          <a:p>
            <a:r>
              <a:rPr lang="en-US" sz="2800">
                <a:latin typeface="Helvetica" charset="0"/>
                <a:ea typeface="ＭＳ Ｐゴシック" charset="0"/>
                <a:cs typeface="ＭＳ Ｐゴシック" charset="0"/>
              </a:rPr>
              <a:t>Max page table size 4</a:t>
            </a:r>
          </a:p>
          <a:p>
            <a:pPr lvl="1"/>
            <a:r>
              <a:rPr lang="en-US" sz="2400">
                <a:latin typeface="Helvetica" charset="0"/>
                <a:ea typeface="ＭＳ Ｐゴシック" charset="0"/>
              </a:rPr>
              <a:t>Page B arrives</a:t>
            </a:r>
          </a:p>
          <a:p>
            <a:pPr lvl="1"/>
            <a:r>
              <a:rPr lang="en-US" sz="2400">
                <a:latin typeface="Helvetica" charset="0"/>
                <a:ea typeface="ＭＳ Ｐゴシック" charset="0"/>
              </a:rPr>
              <a:t>Page A arrives</a:t>
            </a:r>
          </a:p>
          <a:p>
            <a:pPr lvl="1"/>
            <a:r>
              <a:rPr lang="en-US" sz="2400">
                <a:latin typeface="Helvetica" charset="0"/>
                <a:ea typeface="ＭＳ Ｐゴシック" charset="0"/>
              </a:rPr>
              <a:t>Access page A</a:t>
            </a:r>
          </a:p>
          <a:p>
            <a:pPr lvl="1"/>
            <a:r>
              <a:rPr lang="en-US" sz="2400">
                <a:latin typeface="Helvetica" charset="0"/>
                <a:ea typeface="ＭＳ Ｐゴシック" charset="0"/>
              </a:rPr>
              <a:t>Page D arrives</a:t>
            </a:r>
          </a:p>
          <a:p>
            <a:pPr lvl="1"/>
            <a:r>
              <a:rPr lang="en-US" sz="2400">
                <a:latin typeface="Helvetica" charset="0"/>
                <a:ea typeface="ＭＳ Ｐゴシック" charset="0"/>
              </a:rPr>
              <a:t>Page C arrives</a:t>
            </a:r>
          </a:p>
          <a:p>
            <a:pPr lvl="1"/>
            <a:r>
              <a:rPr lang="en-US" sz="2400">
                <a:latin typeface="Helvetica" charset="0"/>
                <a:ea typeface="ＭＳ Ｐゴシック" charset="0"/>
              </a:rPr>
              <a:t>Page F arrives</a:t>
            </a:r>
          </a:p>
          <a:p>
            <a:pPr lvl="1"/>
            <a:endParaRPr lang="en-US" sz="2400">
              <a:latin typeface="Helvetica" charset="0"/>
              <a:ea typeface="ＭＳ Ｐゴシック" charset="0"/>
            </a:endParaRPr>
          </a:p>
          <a:p>
            <a:endParaRPr lang="en-US" sz="2800">
              <a:latin typeface="Helvetica" charset="0"/>
              <a:ea typeface="ＭＳ Ｐゴシック" charset="0"/>
              <a:cs typeface="ＭＳ Ｐゴシック" charset="0"/>
            </a:endParaRPr>
          </a:p>
          <a:p>
            <a:pPr lvl="1"/>
            <a:endParaRPr lang="en-US">
              <a:latin typeface="Helvetica" charset="0"/>
              <a:ea typeface="ＭＳ Ｐゴシック" charset="0"/>
            </a:endParaRPr>
          </a:p>
          <a:p>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p:txBody>
      </p:sp>
      <p:sp>
        <p:nvSpPr>
          <p:cNvPr id="15364" name="Text Box 4"/>
          <p:cNvSpPr txBox="1">
            <a:spLocks noChangeArrowheads="1"/>
          </p:cNvSpPr>
          <p:nvPr/>
        </p:nvSpPr>
        <p:spPr bwMode="auto">
          <a:xfrm>
            <a:off x="2370138"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B u:0</a:t>
            </a:r>
          </a:p>
        </p:txBody>
      </p:sp>
      <p:sp>
        <p:nvSpPr>
          <p:cNvPr id="92164" name="Line 5"/>
          <p:cNvSpPr>
            <a:spLocks noChangeShapeType="1"/>
          </p:cNvSpPr>
          <p:nvPr/>
        </p:nvSpPr>
        <p:spPr bwMode="auto">
          <a:xfrm>
            <a:off x="2674938" y="5334000"/>
            <a:ext cx="0" cy="427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92165" name="Text Box 6"/>
          <p:cNvSpPr txBox="1">
            <a:spLocks noChangeArrowheads="1"/>
          </p:cNvSpPr>
          <p:nvPr/>
        </p:nvSpPr>
        <p:spPr bwMode="auto">
          <a:xfrm>
            <a:off x="1760538" y="496728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first loaded page</a:t>
            </a:r>
          </a:p>
        </p:txBody>
      </p:sp>
      <p:sp>
        <p:nvSpPr>
          <p:cNvPr id="15367" name="Text Box 7"/>
          <p:cNvSpPr txBox="1">
            <a:spLocks noChangeArrowheads="1"/>
          </p:cNvSpPr>
          <p:nvPr/>
        </p:nvSpPr>
        <p:spPr bwMode="auto">
          <a:xfrm>
            <a:off x="3513138"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A u:</a:t>
            </a:r>
            <a:r>
              <a:rPr lang="en-US" sz="2000" smtClean="0">
                <a:solidFill>
                  <a:srgbClr val="CC0000"/>
                </a:solidFill>
                <a:latin typeface="Calibri" charset="0"/>
              </a:rPr>
              <a:t>1</a:t>
            </a:r>
          </a:p>
        </p:txBody>
      </p:sp>
      <p:cxnSp>
        <p:nvCxnSpPr>
          <p:cNvPr id="15368" name="AutoShape 8"/>
          <p:cNvCxnSpPr>
            <a:cxnSpLocks noChangeShapeType="1"/>
            <a:stCxn id="15364" idx="3"/>
            <a:endCxn id="15367" idx="1"/>
          </p:cNvCxnSpPr>
          <p:nvPr/>
        </p:nvCxnSpPr>
        <p:spPr bwMode="auto">
          <a:xfrm>
            <a:off x="2987675" y="6142038"/>
            <a:ext cx="517525"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5371" name="Text Box 11"/>
          <p:cNvSpPr txBox="1">
            <a:spLocks noChangeArrowheads="1"/>
          </p:cNvSpPr>
          <p:nvPr/>
        </p:nvSpPr>
        <p:spPr bwMode="auto">
          <a:xfrm>
            <a:off x="4656138"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D u:0</a:t>
            </a:r>
          </a:p>
        </p:txBody>
      </p:sp>
      <p:cxnSp>
        <p:nvCxnSpPr>
          <p:cNvPr id="15372" name="AutoShape 12"/>
          <p:cNvCxnSpPr>
            <a:cxnSpLocks noChangeShapeType="1"/>
            <a:stCxn id="15367" idx="3"/>
            <a:endCxn id="15371" idx="1"/>
          </p:cNvCxnSpPr>
          <p:nvPr/>
        </p:nvCxnSpPr>
        <p:spPr bwMode="auto">
          <a:xfrm>
            <a:off x="4130675" y="6142038"/>
            <a:ext cx="517525"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5374" name="Text Box 14"/>
          <p:cNvSpPr txBox="1">
            <a:spLocks noChangeArrowheads="1"/>
          </p:cNvSpPr>
          <p:nvPr/>
        </p:nvSpPr>
        <p:spPr bwMode="auto">
          <a:xfrm>
            <a:off x="5791200"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C u:0</a:t>
            </a:r>
          </a:p>
        </p:txBody>
      </p:sp>
      <p:cxnSp>
        <p:nvCxnSpPr>
          <p:cNvPr id="15375" name="AutoShape 15"/>
          <p:cNvCxnSpPr>
            <a:cxnSpLocks noChangeShapeType="1"/>
            <a:stCxn id="15371" idx="3"/>
            <a:endCxn id="15374" idx="1"/>
          </p:cNvCxnSpPr>
          <p:nvPr/>
        </p:nvCxnSpPr>
        <p:spPr bwMode="auto">
          <a:xfrm>
            <a:off x="5273675" y="6142038"/>
            <a:ext cx="509588"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5377" name="Line 17"/>
          <p:cNvSpPr>
            <a:spLocks noChangeShapeType="1"/>
          </p:cNvSpPr>
          <p:nvPr/>
        </p:nvSpPr>
        <p:spPr bwMode="auto">
          <a:xfrm>
            <a:off x="6096000" y="5341938"/>
            <a:ext cx="0" cy="427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378" name="Text Box 18"/>
          <p:cNvSpPr txBox="1">
            <a:spLocks noChangeArrowheads="1"/>
          </p:cNvSpPr>
          <p:nvPr/>
        </p:nvSpPr>
        <p:spPr bwMode="auto">
          <a:xfrm>
            <a:off x="5181600" y="4975225"/>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last loaded page</a:t>
            </a:r>
          </a:p>
        </p:txBody>
      </p:sp>
    </p:spTree>
    <p:extLst>
      <p:ext uri="{BB962C8B-B14F-4D97-AF65-F5344CB8AC3E}">
        <p14:creationId xmlns:p14="http://schemas.microsoft.com/office/powerpoint/2010/main" val="9232701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grpId="0" nodeType="clickEffect">
                                  <p:stCondLst>
                                    <p:cond delay="0"/>
                                  </p:stCondLst>
                                  <p:childTnLst>
                                    <p:anim calcmode="lin" valueType="num">
                                      <p:cBhvr>
                                        <p:cTn id="6" dur="500"/>
                                        <p:tgtEl>
                                          <p:spTgt spid="15364"/>
                                        </p:tgtEl>
                                        <p:attrNameLst>
                                          <p:attrName>ppt_w</p:attrName>
                                        </p:attrNameLst>
                                      </p:cBhvr>
                                      <p:tavLst>
                                        <p:tav tm="0">
                                          <p:val>
                                            <p:strVal val="ppt_w"/>
                                          </p:val>
                                        </p:tav>
                                        <p:tav tm="100000">
                                          <p:val>
                                            <p:fltVal val="0"/>
                                          </p:val>
                                        </p:tav>
                                      </p:tavLst>
                                    </p:anim>
                                    <p:anim calcmode="lin" valueType="num">
                                      <p:cBhvr>
                                        <p:cTn id="7" dur="500"/>
                                        <p:tgtEl>
                                          <p:spTgt spid="15364"/>
                                        </p:tgtEl>
                                        <p:attrNameLst>
                                          <p:attrName>ppt_h</p:attrName>
                                        </p:attrNameLst>
                                      </p:cBhvr>
                                      <p:tavLst>
                                        <p:tav tm="0">
                                          <p:val>
                                            <p:strVal val="ppt_h"/>
                                          </p:val>
                                        </p:tav>
                                        <p:tav tm="100000">
                                          <p:val>
                                            <p:fltVal val="0"/>
                                          </p:val>
                                        </p:tav>
                                      </p:tavLst>
                                    </p:anim>
                                    <p:animEffect transition="out" filter="fade">
                                      <p:cBhvr>
                                        <p:cTn id="8" dur="500"/>
                                        <p:tgtEl>
                                          <p:spTgt spid="15364"/>
                                        </p:tgtEl>
                                      </p:cBhvr>
                                    </p:animEffect>
                                    <p:set>
                                      <p:cBhvr>
                                        <p:cTn id="9" dur="1" fill="hold">
                                          <p:stCondLst>
                                            <p:cond delay="499"/>
                                          </p:stCondLst>
                                        </p:cTn>
                                        <p:tgtEl>
                                          <p:spTgt spid="15364"/>
                                        </p:tgtEl>
                                        <p:attrNameLst>
                                          <p:attrName>style.visibility</p:attrName>
                                        </p:attrNameLst>
                                      </p:cBhvr>
                                      <p:to>
                                        <p:strVal val="hidden"/>
                                      </p:to>
                                    </p:set>
                                  </p:childTnLst>
                                </p:cTn>
                              </p:par>
                              <p:par>
                                <p:cTn id="10" presetID="53" presetClass="exit" presetSubtype="0" fill="hold" nodeType="withEffect">
                                  <p:stCondLst>
                                    <p:cond delay="0"/>
                                  </p:stCondLst>
                                  <p:childTnLst>
                                    <p:anim calcmode="lin" valueType="num">
                                      <p:cBhvr>
                                        <p:cTn id="11" dur="500"/>
                                        <p:tgtEl>
                                          <p:spTgt spid="15368"/>
                                        </p:tgtEl>
                                        <p:attrNameLst>
                                          <p:attrName>ppt_w</p:attrName>
                                        </p:attrNameLst>
                                      </p:cBhvr>
                                      <p:tavLst>
                                        <p:tav tm="0">
                                          <p:val>
                                            <p:strVal val="ppt_w"/>
                                          </p:val>
                                        </p:tav>
                                        <p:tav tm="100000">
                                          <p:val>
                                            <p:fltVal val="0"/>
                                          </p:val>
                                        </p:tav>
                                      </p:tavLst>
                                    </p:anim>
                                    <p:anim calcmode="lin" valueType="num">
                                      <p:cBhvr>
                                        <p:cTn id="12" dur="500"/>
                                        <p:tgtEl>
                                          <p:spTgt spid="15368"/>
                                        </p:tgtEl>
                                        <p:attrNameLst>
                                          <p:attrName>ppt_h</p:attrName>
                                        </p:attrNameLst>
                                      </p:cBhvr>
                                      <p:tavLst>
                                        <p:tav tm="0">
                                          <p:val>
                                            <p:strVal val="ppt_h"/>
                                          </p:val>
                                        </p:tav>
                                        <p:tav tm="100000">
                                          <p:val>
                                            <p:fltVal val="0"/>
                                          </p:val>
                                        </p:tav>
                                      </p:tavLst>
                                    </p:anim>
                                    <p:animEffect transition="out" filter="fade">
                                      <p:cBhvr>
                                        <p:cTn id="13" dur="500"/>
                                        <p:tgtEl>
                                          <p:spTgt spid="15368"/>
                                        </p:tgtEl>
                                      </p:cBhvr>
                                    </p:animEffect>
                                    <p:set>
                                      <p:cBhvr>
                                        <p:cTn id="14" dur="1" fill="hold">
                                          <p:stCondLst>
                                            <p:cond delay="499"/>
                                          </p:stCondLst>
                                        </p:cTn>
                                        <p:tgtEl>
                                          <p:spTgt spid="15368"/>
                                        </p:tgtEl>
                                        <p:attrNameLst>
                                          <p:attrName>style.visibility</p:attrName>
                                        </p:attrNameLst>
                                      </p:cBhvr>
                                      <p:to>
                                        <p:strVal val="hidden"/>
                                      </p:to>
                                    </p:set>
                                  </p:childTnLst>
                                </p:cTn>
                              </p:par>
                            </p:childTnLst>
                          </p:cTn>
                        </p:par>
                        <p:par>
                          <p:cTn id="15" fill="hold" nodeType="afterGroup">
                            <p:stCondLst>
                              <p:cond delay="500"/>
                            </p:stCondLst>
                            <p:childTnLst>
                              <p:par>
                                <p:cTn id="16" presetID="0" presetClass="path" presetSubtype="0" accel="50000" decel="50000" fill="hold" grpId="0" nodeType="afterEffect">
                                  <p:stCondLst>
                                    <p:cond delay="0"/>
                                  </p:stCondLst>
                                  <p:childTnLst>
                                    <p:animMotion origin="layout" path="M 0 0 L -0.125 0 " pathEditMode="relative" ptsTypes="AA">
                                      <p:cBhvr>
                                        <p:cTn id="17" dur="500" fill="hold"/>
                                        <p:tgtEl>
                                          <p:spTgt spid="15367"/>
                                        </p:tgtEl>
                                        <p:attrNameLst>
                                          <p:attrName>ppt_x</p:attrName>
                                          <p:attrName>ppt_y</p:attrName>
                                        </p:attrNameLst>
                                      </p:cBhvr>
                                    </p:animMotion>
                                  </p:childTnLst>
                                </p:cTn>
                              </p:par>
                              <p:par>
                                <p:cTn id="18" presetID="0" presetClass="path" presetSubtype="0" accel="50000" decel="50000" fill="hold" grpId="0" nodeType="withEffect">
                                  <p:stCondLst>
                                    <p:cond delay="0"/>
                                  </p:stCondLst>
                                  <p:childTnLst>
                                    <p:animMotion origin="layout" path="M 0 0 L -0.125 0 " pathEditMode="relative" ptsTypes="AA">
                                      <p:cBhvr>
                                        <p:cTn id="19" dur="500" fill="hold"/>
                                        <p:tgtEl>
                                          <p:spTgt spid="15371"/>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0 0 L -0.125 0 " pathEditMode="relative" ptsTypes="AA">
                                      <p:cBhvr>
                                        <p:cTn id="21" dur="500" fill="hold"/>
                                        <p:tgtEl>
                                          <p:spTgt spid="15372"/>
                                        </p:tgtEl>
                                        <p:attrNameLst>
                                          <p:attrName>ppt_x</p:attrName>
                                          <p:attrName>ppt_y</p:attrName>
                                        </p:attrNameLst>
                                      </p:cBhvr>
                                    </p:animMotion>
                                  </p:childTnLst>
                                </p:cTn>
                              </p:par>
                              <p:par>
                                <p:cTn id="22" presetID="0" presetClass="path" presetSubtype="0" accel="50000" decel="50000" fill="hold" grpId="0" nodeType="withEffect">
                                  <p:stCondLst>
                                    <p:cond delay="0"/>
                                  </p:stCondLst>
                                  <p:childTnLst>
                                    <p:animMotion origin="layout" path="M 0 0 L -0.125 0 " pathEditMode="relative" ptsTypes="AA">
                                      <p:cBhvr>
                                        <p:cTn id="23" dur="500" fill="hold"/>
                                        <p:tgtEl>
                                          <p:spTgt spid="15374"/>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0 0 L -0.125 0 " pathEditMode="relative" ptsTypes="AA">
                                      <p:cBhvr>
                                        <p:cTn id="25" dur="500" fill="hold"/>
                                        <p:tgtEl>
                                          <p:spTgt spid="15375"/>
                                        </p:tgtEl>
                                        <p:attrNameLst>
                                          <p:attrName>ppt_x</p:attrName>
                                          <p:attrName>ppt_y</p:attrName>
                                        </p:attrNameLst>
                                      </p:cBhvr>
                                    </p:animMotion>
                                  </p:childTnLst>
                                </p:cTn>
                              </p:par>
                              <p:par>
                                <p:cTn id="26" presetID="0" presetClass="path" presetSubtype="0" accel="50000" decel="50000" fill="hold" grpId="0" nodeType="withEffect">
                                  <p:stCondLst>
                                    <p:cond delay="0"/>
                                  </p:stCondLst>
                                  <p:childTnLst>
                                    <p:animMotion origin="layout" path="M 0 0 L -0.125 0 " pathEditMode="relative" ptsTypes="AA">
                                      <p:cBhvr>
                                        <p:cTn id="27" dur="500" fill="hold"/>
                                        <p:tgtEl>
                                          <p:spTgt spid="15377"/>
                                        </p:tgtEl>
                                        <p:attrNameLst>
                                          <p:attrName>ppt_x</p:attrName>
                                          <p:attrName>ppt_y</p:attrName>
                                        </p:attrNameLst>
                                      </p:cBhvr>
                                    </p:animMotion>
                                  </p:childTnLst>
                                </p:cTn>
                              </p:par>
                              <p:par>
                                <p:cTn id="28" presetID="0" presetClass="path" presetSubtype="0" accel="50000" decel="50000" fill="hold" grpId="0" nodeType="withEffect">
                                  <p:stCondLst>
                                    <p:cond delay="0"/>
                                  </p:stCondLst>
                                  <p:childTnLst>
                                    <p:animMotion origin="layout" path="M 0 0 L -0.125 0 " pathEditMode="relative" ptsTypes="AA">
                                      <p:cBhvr>
                                        <p:cTn id="29" dur="500" fill="hold"/>
                                        <p:tgtEl>
                                          <p:spTgt spid="1537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7" grpId="0" animBg="1"/>
      <p:bldP spid="15371" grpId="0" animBg="1"/>
      <p:bldP spid="15374" grpId="0" animBg="1"/>
      <p:bldP spid="15377" grpId="0" animBg="1"/>
      <p:bldP spid="153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Oval 2"/>
          <p:cNvSpPr>
            <a:spLocks noChangeArrowheads="1"/>
          </p:cNvSpPr>
          <p:nvPr/>
        </p:nvSpPr>
        <p:spPr bwMode="auto">
          <a:xfrm>
            <a:off x="5775325" y="1006475"/>
            <a:ext cx="609600" cy="3048000"/>
          </a:xfrm>
          <a:prstGeom prst="ellipse">
            <a:avLst/>
          </a:prstGeom>
          <a:solidFill>
            <a:schemeClr val="accent2"/>
          </a:solidFill>
          <a:ln w="57150">
            <a:solidFill>
              <a:schemeClr val="tx1"/>
            </a:solidFill>
            <a:prstDash val="sysDot"/>
            <a:round/>
            <a:headEnd/>
            <a:tailEnd/>
          </a:ln>
        </p:spPr>
        <p:txBody>
          <a:bodyPr wrap="none" anchor="ctr"/>
          <a:lstStyle/>
          <a:p>
            <a:pPr defTabSz="914400" eaLnBrk="0" fontAlgn="base" hangingPunct="0">
              <a:spcBef>
                <a:spcPct val="0"/>
              </a:spcBef>
              <a:spcAft>
                <a:spcPct val="0"/>
              </a:spcAft>
            </a:pPr>
            <a:endParaRPr lang="en-US" b="1">
              <a:solidFill>
                <a:srgbClr val="000000"/>
              </a:solidFill>
              <a:latin typeface="Helvetica" charset="0"/>
              <a:ea typeface="ＭＳ Ｐゴシック" charset="0"/>
              <a:cs typeface="Helvetica" charset="0"/>
            </a:endParaRPr>
          </a:p>
        </p:txBody>
      </p:sp>
      <p:sp>
        <p:nvSpPr>
          <p:cNvPr id="26626" name="Oval 3"/>
          <p:cNvSpPr>
            <a:spLocks noChangeArrowheads="1"/>
          </p:cNvSpPr>
          <p:nvPr/>
        </p:nvSpPr>
        <p:spPr bwMode="auto">
          <a:xfrm>
            <a:off x="2879725" y="930275"/>
            <a:ext cx="609600" cy="3048000"/>
          </a:xfrm>
          <a:prstGeom prst="ellipse">
            <a:avLst/>
          </a:prstGeom>
          <a:solidFill>
            <a:schemeClr val="accent1"/>
          </a:solidFill>
          <a:ln w="57150">
            <a:solidFill>
              <a:schemeClr val="tx1"/>
            </a:solidFill>
            <a:prstDash val="sysDot"/>
            <a:round/>
            <a:headEnd/>
            <a:tailEnd/>
          </a:ln>
        </p:spPr>
        <p:txBody>
          <a:bodyPr wrap="none" anchor="ctr"/>
          <a:lstStyle/>
          <a:p>
            <a:pPr defTabSz="914400" eaLnBrk="0" fontAlgn="base" hangingPunct="0">
              <a:spcBef>
                <a:spcPct val="0"/>
              </a:spcBef>
              <a:spcAft>
                <a:spcPct val="0"/>
              </a:spcAft>
            </a:pPr>
            <a:endParaRPr lang="en-US" b="1">
              <a:solidFill>
                <a:srgbClr val="000000"/>
              </a:solidFill>
              <a:latin typeface="Helvetica" charset="0"/>
              <a:ea typeface="ＭＳ Ｐゴシック" charset="0"/>
              <a:cs typeface="Helvetica" charset="0"/>
            </a:endParaRPr>
          </a:p>
        </p:txBody>
      </p:sp>
      <p:sp>
        <p:nvSpPr>
          <p:cNvPr id="26627" name="Rectangle 4"/>
          <p:cNvSpPr>
            <a:spLocks noGrp="1" noChangeArrowheads="1"/>
          </p:cNvSpPr>
          <p:nvPr>
            <p:ph type="title"/>
          </p:nvPr>
        </p:nvSpPr>
        <p:spPr>
          <a:xfrm>
            <a:off x="0" y="76200"/>
            <a:ext cx="9144000" cy="533400"/>
          </a:xfrm>
        </p:spPr>
        <p:txBody>
          <a:bodyPr/>
          <a:lstStyle/>
          <a:p>
            <a:r>
              <a:rPr lang="en-US" altLang="ko-KR" sz="2800">
                <a:latin typeface="Helvetica" charset="0"/>
                <a:ea typeface="굴림" charset="0"/>
                <a:cs typeface="굴림" charset="0"/>
              </a:rPr>
              <a:t>Why Address Translation?</a:t>
            </a:r>
            <a:endParaRPr lang="en-US" sz="2800">
              <a:latin typeface="Helvetica" charset="0"/>
              <a:ea typeface="ＭＳ Ｐゴシック" charset="0"/>
              <a:cs typeface="ＭＳ Ｐゴシック" charset="0"/>
            </a:endParaRPr>
          </a:p>
        </p:txBody>
      </p:sp>
      <p:sp>
        <p:nvSpPr>
          <p:cNvPr id="26628" name="Text Box 5"/>
          <p:cNvSpPr txBox="1">
            <a:spLocks noChangeArrowheads="1"/>
          </p:cNvSpPr>
          <p:nvPr/>
        </p:nvSpPr>
        <p:spPr bwMode="auto">
          <a:xfrm>
            <a:off x="1046163" y="2928938"/>
            <a:ext cx="12112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2000">
                <a:solidFill>
                  <a:srgbClr val="000000"/>
                </a:solidFill>
                <a:latin typeface="Helvetica" charset="0"/>
                <a:cs typeface="Helvetica" charset="0"/>
              </a:rPr>
              <a:t>Prog 1</a:t>
            </a:r>
          </a:p>
          <a:p>
            <a:pPr algn="ctr" defTabSz="914400" fontAlgn="base">
              <a:spcBef>
                <a:spcPct val="0"/>
              </a:spcBef>
              <a:spcAft>
                <a:spcPct val="0"/>
              </a:spcAft>
            </a:pPr>
            <a:r>
              <a:rPr lang="en-US" sz="2000">
                <a:solidFill>
                  <a:srgbClr val="FC0128"/>
                </a:solidFill>
                <a:latin typeface="Helvetica" charset="0"/>
                <a:cs typeface="Helvetica" charset="0"/>
              </a:rPr>
              <a:t>Virtual</a:t>
            </a:r>
          </a:p>
          <a:p>
            <a:pPr algn="ctr" defTabSz="914400" fontAlgn="base">
              <a:spcBef>
                <a:spcPct val="0"/>
              </a:spcBef>
              <a:spcAft>
                <a:spcPct val="0"/>
              </a:spcAft>
            </a:pPr>
            <a:r>
              <a:rPr lang="en-US" sz="2000">
                <a:solidFill>
                  <a:srgbClr val="FC0128"/>
                </a:solidFill>
                <a:latin typeface="Helvetica" charset="0"/>
                <a:cs typeface="Helvetica" charset="0"/>
              </a:rPr>
              <a:t>Address</a:t>
            </a:r>
          </a:p>
          <a:p>
            <a:pPr algn="ctr" defTabSz="914400" fontAlgn="base">
              <a:spcBef>
                <a:spcPct val="0"/>
              </a:spcBef>
              <a:spcAft>
                <a:spcPct val="0"/>
              </a:spcAft>
            </a:pPr>
            <a:r>
              <a:rPr lang="en-US" sz="2000">
                <a:solidFill>
                  <a:srgbClr val="FC0128"/>
                </a:solidFill>
                <a:latin typeface="Helvetica" charset="0"/>
                <a:cs typeface="Helvetica" charset="0"/>
              </a:rPr>
              <a:t>Space 1</a:t>
            </a:r>
          </a:p>
        </p:txBody>
      </p:sp>
      <p:sp>
        <p:nvSpPr>
          <p:cNvPr id="26629" name="Text Box 6"/>
          <p:cNvSpPr txBox="1">
            <a:spLocks noChangeArrowheads="1"/>
          </p:cNvSpPr>
          <p:nvPr/>
        </p:nvSpPr>
        <p:spPr bwMode="auto">
          <a:xfrm>
            <a:off x="6624638" y="2963863"/>
            <a:ext cx="12112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2000">
                <a:solidFill>
                  <a:srgbClr val="000000"/>
                </a:solidFill>
                <a:latin typeface="Helvetica" charset="0"/>
                <a:cs typeface="Helvetica" charset="0"/>
              </a:rPr>
              <a:t>Prog 2</a:t>
            </a:r>
          </a:p>
          <a:p>
            <a:pPr algn="ctr" defTabSz="914400" fontAlgn="base">
              <a:spcBef>
                <a:spcPct val="0"/>
              </a:spcBef>
              <a:spcAft>
                <a:spcPct val="0"/>
              </a:spcAft>
            </a:pPr>
            <a:r>
              <a:rPr lang="en-US" sz="2000">
                <a:solidFill>
                  <a:srgbClr val="FC0128"/>
                </a:solidFill>
                <a:latin typeface="Helvetica" charset="0"/>
                <a:cs typeface="Helvetica" charset="0"/>
              </a:rPr>
              <a:t>Virtual</a:t>
            </a:r>
          </a:p>
          <a:p>
            <a:pPr algn="ctr" defTabSz="914400" fontAlgn="base">
              <a:spcBef>
                <a:spcPct val="0"/>
              </a:spcBef>
              <a:spcAft>
                <a:spcPct val="0"/>
              </a:spcAft>
            </a:pPr>
            <a:r>
              <a:rPr lang="en-US" sz="2000">
                <a:solidFill>
                  <a:srgbClr val="FC0128"/>
                </a:solidFill>
                <a:latin typeface="Helvetica" charset="0"/>
                <a:cs typeface="Helvetica" charset="0"/>
              </a:rPr>
              <a:t>Address</a:t>
            </a:r>
          </a:p>
          <a:p>
            <a:pPr algn="ctr" defTabSz="914400" fontAlgn="base">
              <a:spcBef>
                <a:spcPct val="0"/>
              </a:spcBef>
              <a:spcAft>
                <a:spcPct val="0"/>
              </a:spcAft>
            </a:pPr>
            <a:r>
              <a:rPr lang="en-US" sz="2000">
                <a:solidFill>
                  <a:srgbClr val="FC0128"/>
                </a:solidFill>
                <a:latin typeface="Helvetica" charset="0"/>
                <a:cs typeface="Helvetica" charset="0"/>
              </a:rPr>
              <a:t>Space 2</a:t>
            </a:r>
          </a:p>
        </p:txBody>
      </p:sp>
      <p:grpSp>
        <p:nvGrpSpPr>
          <p:cNvPr id="26630" name="Group 7"/>
          <p:cNvGrpSpPr>
            <a:grpSpLocks/>
          </p:cNvGrpSpPr>
          <p:nvPr/>
        </p:nvGrpSpPr>
        <p:grpSpPr bwMode="auto">
          <a:xfrm>
            <a:off x="1050925" y="854075"/>
            <a:ext cx="1295400" cy="1828800"/>
            <a:chOff x="672" y="672"/>
            <a:chExt cx="816" cy="1152"/>
          </a:xfrm>
        </p:grpSpPr>
        <p:sp>
          <p:nvSpPr>
            <p:cNvPr id="26666" name="Rectangle 8"/>
            <p:cNvSpPr>
              <a:spLocks noChangeArrowheads="1"/>
            </p:cNvSpPr>
            <p:nvPr/>
          </p:nvSpPr>
          <p:spPr bwMode="auto">
            <a:xfrm>
              <a:off x="672" y="672"/>
              <a:ext cx="816" cy="1152"/>
            </a:xfrm>
            <a:prstGeom prst="rect">
              <a:avLst/>
            </a:prstGeom>
            <a:solidFill>
              <a:schemeClr val="bg1"/>
            </a:solidFill>
            <a:ln w="57150">
              <a:solidFill>
                <a:srgbClr val="2A40E2"/>
              </a:solidFill>
              <a:miter lim="800000"/>
              <a:headEnd/>
              <a:tailEnd/>
            </a:ln>
          </p:spPr>
          <p:txBody>
            <a:bodyPr wrap="none" lIns="91429" tIns="45714" rIns="91429" bIns="45714" anchor="ctr"/>
            <a:lstStyle/>
            <a:p>
              <a:pPr algn="ctr" defTabSz="914400" eaLnBrk="0" fontAlgn="base" hangingPunct="0">
                <a:lnSpc>
                  <a:spcPct val="120000"/>
                </a:lnSpc>
                <a:spcBef>
                  <a:spcPct val="0"/>
                </a:spcBef>
                <a:spcAft>
                  <a:spcPct val="0"/>
                </a:spcAft>
              </a:pPr>
              <a:r>
                <a:rPr lang="en-US" sz="2400" b="1">
                  <a:solidFill>
                    <a:srgbClr val="000000"/>
                  </a:solidFill>
                  <a:latin typeface="Helvetica" charset="0"/>
                  <a:ea typeface="ＭＳ Ｐゴシック" charset="0"/>
                  <a:cs typeface="Helvetica" charset="0"/>
                </a:rPr>
                <a:t>Code</a:t>
              </a:r>
            </a:p>
            <a:p>
              <a:pPr algn="ctr" defTabSz="914400" eaLnBrk="0" fontAlgn="base" hangingPunct="0">
                <a:lnSpc>
                  <a:spcPct val="120000"/>
                </a:lnSpc>
                <a:spcBef>
                  <a:spcPct val="0"/>
                </a:spcBef>
                <a:spcAft>
                  <a:spcPct val="0"/>
                </a:spcAft>
              </a:pPr>
              <a:r>
                <a:rPr lang="en-US" sz="2400" b="1">
                  <a:solidFill>
                    <a:srgbClr val="000000"/>
                  </a:solidFill>
                  <a:latin typeface="Helvetica" charset="0"/>
                  <a:ea typeface="ＭＳ Ｐゴシック" charset="0"/>
                  <a:cs typeface="Helvetica" charset="0"/>
                </a:rPr>
                <a:t>Data</a:t>
              </a:r>
            </a:p>
            <a:p>
              <a:pPr algn="ctr" defTabSz="914400" eaLnBrk="0" fontAlgn="base" hangingPunct="0">
                <a:lnSpc>
                  <a:spcPct val="120000"/>
                </a:lnSpc>
                <a:spcBef>
                  <a:spcPct val="0"/>
                </a:spcBef>
                <a:spcAft>
                  <a:spcPct val="0"/>
                </a:spcAft>
              </a:pPr>
              <a:r>
                <a:rPr lang="en-US" sz="2400" b="1">
                  <a:solidFill>
                    <a:srgbClr val="000000"/>
                  </a:solidFill>
                  <a:latin typeface="Helvetica" charset="0"/>
                  <a:ea typeface="ＭＳ Ｐゴシック" charset="0"/>
                  <a:cs typeface="Helvetica" charset="0"/>
                </a:rPr>
                <a:t>Heap</a:t>
              </a:r>
            </a:p>
            <a:p>
              <a:pPr algn="ctr" defTabSz="914400" eaLnBrk="0" fontAlgn="base" hangingPunct="0">
                <a:lnSpc>
                  <a:spcPct val="120000"/>
                </a:lnSpc>
                <a:spcBef>
                  <a:spcPct val="0"/>
                </a:spcBef>
                <a:spcAft>
                  <a:spcPct val="0"/>
                </a:spcAft>
              </a:pPr>
              <a:r>
                <a:rPr lang="en-US" sz="2400" b="1">
                  <a:solidFill>
                    <a:srgbClr val="000000"/>
                  </a:solidFill>
                  <a:latin typeface="Helvetica" charset="0"/>
                  <a:ea typeface="ＭＳ Ｐゴシック" charset="0"/>
                  <a:cs typeface="Helvetica" charset="0"/>
                </a:rPr>
                <a:t>Stack</a:t>
              </a:r>
            </a:p>
          </p:txBody>
        </p:sp>
        <p:sp>
          <p:nvSpPr>
            <p:cNvPr id="26667" name="Line 9"/>
            <p:cNvSpPr>
              <a:spLocks noChangeShapeType="1"/>
            </p:cNvSpPr>
            <p:nvPr/>
          </p:nvSpPr>
          <p:spPr bwMode="auto">
            <a:xfrm>
              <a:off x="672" y="1008"/>
              <a:ext cx="816" cy="0"/>
            </a:xfrm>
            <a:prstGeom prst="line">
              <a:avLst/>
            </a:prstGeom>
            <a:noFill/>
            <a:ln w="57150">
              <a:solidFill>
                <a:srgbClr val="2A40E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26668" name="Line 10"/>
            <p:cNvSpPr>
              <a:spLocks noChangeShapeType="1"/>
            </p:cNvSpPr>
            <p:nvPr/>
          </p:nvSpPr>
          <p:spPr bwMode="auto">
            <a:xfrm>
              <a:off x="672" y="1296"/>
              <a:ext cx="816" cy="0"/>
            </a:xfrm>
            <a:prstGeom prst="line">
              <a:avLst/>
            </a:prstGeom>
            <a:noFill/>
            <a:ln w="57150">
              <a:solidFill>
                <a:srgbClr val="2A40E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26669" name="Line 11"/>
            <p:cNvSpPr>
              <a:spLocks noChangeShapeType="1"/>
            </p:cNvSpPr>
            <p:nvPr/>
          </p:nvSpPr>
          <p:spPr bwMode="auto">
            <a:xfrm>
              <a:off x="672" y="1536"/>
              <a:ext cx="816" cy="0"/>
            </a:xfrm>
            <a:prstGeom prst="line">
              <a:avLst/>
            </a:prstGeom>
            <a:noFill/>
            <a:ln w="57150">
              <a:solidFill>
                <a:srgbClr val="2A40E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grpSp>
        <p:nvGrpSpPr>
          <p:cNvPr id="26631" name="Group 12"/>
          <p:cNvGrpSpPr>
            <a:grpSpLocks/>
          </p:cNvGrpSpPr>
          <p:nvPr/>
        </p:nvGrpSpPr>
        <p:grpSpPr bwMode="auto">
          <a:xfrm>
            <a:off x="6537325" y="930275"/>
            <a:ext cx="1295400" cy="1828800"/>
            <a:chOff x="672" y="672"/>
            <a:chExt cx="816" cy="1152"/>
          </a:xfrm>
        </p:grpSpPr>
        <p:sp>
          <p:nvSpPr>
            <p:cNvPr id="26662" name="Rectangle 13"/>
            <p:cNvSpPr>
              <a:spLocks noChangeArrowheads="1"/>
            </p:cNvSpPr>
            <p:nvPr/>
          </p:nvSpPr>
          <p:spPr bwMode="auto">
            <a:xfrm>
              <a:off x="672" y="672"/>
              <a:ext cx="816" cy="1152"/>
            </a:xfrm>
            <a:prstGeom prst="rect">
              <a:avLst/>
            </a:prstGeom>
            <a:solidFill>
              <a:schemeClr val="bg1"/>
            </a:solidFill>
            <a:ln w="57150">
              <a:solidFill>
                <a:schemeClr val="accent2"/>
              </a:solidFill>
              <a:miter lim="800000"/>
              <a:headEnd/>
              <a:tailEnd/>
            </a:ln>
          </p:spPr>
          <p:txBody>
            <a:bodyPr wrap="none" lIns="91429" tIns="45714" rIns="91429" bIns="45714" anchor="ctr"/>
            <a:lstStyle/>
            <a:p>
              <a:pPr algn="ctr" defTabSz="914400" eaLnBrk="0" fontAlgn="base" hangingPunct="0">
                <a:lnSpc>
                  <a:spcPct val="120000"/>
                </a:lnSpc>
                <a:spcBef>
                  <a:spcPct val="0"/>
                </a:spcBef>
                <a:spcAft>
                  <a:spcPct val="0"/>
                </a:spcAft>
              </a:pPr>
              <a:r>
                <a:rPr lang="en-US" sz="2400" b="1">
                  <a:solidFill>
                    <a:srgbClr val="000000"/>
                  </a:solidFill>
                  <a:latin typeface="Helvetica" charset="0"/>
                  <a:ea typeface="ＭＳ Ｐゴシック" charset="0"/>
                  <a:cs typeface="Helvetica" charset="0"/>
                </a:rPr>
                <a:t>Code</a:t>
              </a:r>
            </a:p>
            <a:p>
              <a:pPr algn="ctr" defTabSz="914400" eaLnBrk="0" fontAlgn="base" hangingPunct="0">
                <a:lnSpc>
                  <a:spcPct val="120000"/>
                </a:lnSpc>
                <a:spcBef>
                  <a:spcPct val="0"/>
                </a:spcBef>
                <a:spcAft>
                  <a:spcPct val="0"/>
                </a:spcAft>
              </a:pPr>
              <a:r>
                <a:rPr lang="en-US" sz="2400" b="1">
                  <a:solidFill>
                    <a:srgbClr val="000000"/>
                  </a:solidFill>
                  <a:latin typeface="Helvetica" charset="0"/>
                  <a:ea typeface="ＭＳ Ｐゴシック" charset="0"/>
                  <a:cs typeface="Helvetica" charset="0"/>
                </a:rPr>
                <a:t>Data</a:t>
              </a:r>
            </a:p>
            <a:p>
              <a:pPr algn="ctr" defTabSz="914400" eaLnBrk="0" fontAlgn="base" hangingPunct="0">
                <a:lnSpc>
                  <a:spcPct val="120000"/>
                </a:lnSpc>
                <a:spcBef>
                  <a:spcPct val="0"/>
                </a:spcBef>
                <a:spcAft>
                  <a:spcPct val="0"/>
                </a:spcAft>
              </a:pPr>
              <a:r>
                <a:rPr lang="en-US" sz="2400" b="1">
                  <a:solidFill>
                    <a:srgbClr val="000000"/>
                  </a:solidFill>
                  <a:latin typeface="Helvetica" charset="0"/>
                  <a:ea typeface="ＭＳ Ｐゴシック" charset="0"/>
                  <a:cs typeface="Helvetica" charset="0"/>
                </a:rPr>
                <a:t>Heap</a:t>
              </a:r>
            </a:p>
            <a:p>
              <a:pPr algn="ctr" defTabSz="914400" eaLnBrk="0" fontAlgn="base" hangingPunct="0">
                <a:lnSpc>
                  <a:spcPct val="120000"/>
                </a:lnSpc>
                <a:spcBef>
                  <a:spcPct val="0"/>
                </a:spcBef>
                <a:spcAft>
                  <a:spcPct val="0"/>
                </a:spcAft>
              </a:pPr>
              <a:r>
                <a:rPr lang="en-US" sz="2400" b="1">
                  <a:solidFill>
                    <a:srgbClr val="000000"/>
                  </a:solidFill>
                  <a:latin typeface="Helvetica" charset="0"/>
                  <a:ea typeface="ＭＳ Ｐゴシック" charset="0"/>
                  <a:cs typeface="Helvetica" charset="0"/>
                </a:rPr>
                <a:t>Stack</a:t>
              </a:r>
            </a:p>
          </p:txBody>
        </p:sp>
        <p:sp>
          <p:nvSpPr>
            <p:cNvPr id="26663" name="Line 14"/>
            <p:cNvSpPr>
              <a:spLocks noChangeShapeType="1"/>
            </p:cNvSpPr>
            <p:nvPr/>
          </p:nvSpPr>
          <p:spPr bwMode="auto">
            <a:xfrm>
              <a:off x="672" y="1008"/>
              <a:ext cx="816"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26664" name="Line 15"/>
            <p:cNvSpPr>
              <a:spLocks noChangeShapeType="1"/>
            </p:cNvSpPr>
            <p:nvPr/>
          </p:nvSpPr>
          <p:spPr bwMode="auto">
            <a:xfrm>
              <a:off x="672" y="1296"/>
              <a:ext cx="816"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26665" name="Line 16"/>
            <p:cNvSpPr>
              <a:spLocks noChangeShapeType="1"/>
            </p:cNvSpPr>
            <p:nvPr/>
          </p:nvSpPr>
          <p:spPr bwMode="auto">
            <a:xfrm>
              <a:off x="672" y="1536"/>
              <a:ext cx="816"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grpSp>
        <p:nvGrpSpPr>
          <p:cNvPr id="26632" name="Group 17"/>
          <p:cNvGrpSpPr>
            <a:grpSpLocks/>
          </p:cNvGrpSpPr>
          <p:nvPr/>
        </p:nvGrpSpPr>
        <p:grpSpPr bwMode="auto">
          <a:xfrm>
            <a:off x="3870325" y="777875"/>
            <a:ext cx="1295400" cy="5334000"/>
            <a:chOff x="2448" y="624"/>
            <a:chExt cx="816" cy="3360"/>
          </a:xfrm>
        </p:grpSpPr>
        <p:sp>
          <p:nvSpPr>
            <p:cNvPr id="26651" name="Rectangle 18"/>
            <p:cNvSpPr>
              <a:spLocks noChangeArrowheads="1"/>
            </p:cNvSpPr>
            <p:nvPr/>
          </p:nvSpPr>
          <p:spPr bwMode="auto">
            <a:xfrm>
              <a:off x="2448" y="624"/>
              <a:ext cx="816" cy="288"/>
            </a:xfrm>
            <a:prstGeom prst="rect">
              <a:avLst/>
            </a:prstGeom>
            <a:solidFill>
              <a:srgbClr val="00AE00"/>
            </a:solidFill>
            <a:ln w="57150">
              <a:solidFill>
                <a:srgbClr val="2A40E2"/>
              </a:solidFill>
              <a:miter lim="800000"/>
              <a:headEnd/>
              <a:tailEnd/>
            </a:ln>
          </p:spPr>
          <p:txBody>
            <a:bodyPr wrap="none" lIns="91429" tIns="45714" rIns="91429" bIns="45714" anchor="ctr"/>
            <a:lstStyle/>
            <a:p>
              <a:pPr algn="ctr" defTabSz="914400" eaLnBrk="0" fontAlgn="base" hangingPunct="0">
                <a:spcBef>
                  <a:spcPct val="0"/>
                </a:spcBef>
                <a:spcAft>
                  <a:spcPct val="0"/>
                </a:spcAft>
              </a:pPr>
              <a:r>
                <a:rPr lang="en-US" b="1">
                  <a:solidFill>
                    <a:srgbClr val="000000"/>
                  </a:solidFill>
                  <a:latin typeface="Helvetica" charset="0"/>
                  <a:ea typeface="ＭＳ Ｐゴシック" charset="0"/>
                  <a:cs typeface="Helvetica" charset="0"/>
                </a:rPr>
                <a:t>Data 2</a:t>
              </a:r>
            </a:p>
          </p:txBody>
        </p:sp>
        <p:sp>
          <p:nvSpPr>
            <p:cNvPr id="47133" name="Rectangle 19"/>
            <p:cNvSpPr>
              <a:spLocks noChangeArrowheads="1"/>
            </p:cNvSpPr>
            <p:nvPr/>
          </p:nvSpPr>
          <p:spPr bwMode="auto">
            <a:xfrm>
              <a:off x="2448" y="912"/>
              <a:ext cx="816" cy="288"/>
            </a:xfrm>
            <a:prstGeom prst="rect">
              <a:avLst/>
            </a:prstGeom>
            <a:solidFill>
              <a:schemeClr val="accent1">
                <a:lumMod val="60000"/>
                <a:lumOff val="40000"/>
              </a:schemeClr>
            </a:solidFill>
            <a:ln w="57150">
              <a:solidFill>
                <a:srgbClr val="2A40E2"/>
              </a:solidFill>
              <a:miter lim="800000"/>
              <a:headEnd/>
              <a:tailEnd/>
            </a:ln>
          </p:spPr>
          <p:txBody>
            <a:bodyPr wrap="none" lIns="91429" tIns="45714" rIns="91429" bIns="45714" anchor="ctr"/>
            <a:lstStyle/>
            <a:p>
              <a:pPr algn="ctr" defTabSz="914400" eaLnBrk="0" fontAlgn="base" hangingPunct="0">
                <a:spcBef>
                  <a:spcPct val="0"/>
                </a:spcBef>
                <a:spcAft>
                  <a:spcPct val="0"/>
                </a:spcAft>
                <a:defRPr/>
              </a:pPr>
              <a:r>
                <a:rPr lang="en-US" b="1">
                  <a:solidFill>
                    <a:srgbClr val="000000"/>
                  </a:solidFill>
                  <a:latin typeface="Helvetica" charset="0"/>
                  <a:ea typeface="Helvetica" charset="0"/>
                  <a:cs typeface="Helvetica" charset="0"/>
                </a:rPr>
                <a:t>Stack 1</a:t>
              </a:r>
            </a:p>
          </p:txBody>
        </p:sp>
        <p:sp>
          <p:nvSpPr>
            <p:cNvPr id="26653" name="Rectangle 20"/>
            <p:cNvSpPr>
              <a:spLocks noChangeArrowheads="1"/>
            </p:cNvSpPr>
            <p:nvPr/>
          </p:nvSpPr>
          <p:spPr bwMode="auto">
            <a:xfrm>
              <a:off x="2448" y="1200"/>
              <a:ext cx="816" cy="288"/>
            </a:xfrm>
            <a:prstGeom prst="rect">
              <a:avLst/>
            </a:prstGeom>
            <a:solidFill>
              <a:srgbClr val="A0BCFE"/>
            </a:solidFill>
            <a:ln w="57150">
              <a:solidFill>
                <a:srgbClr val="2A40E2"/>
              </a:solidFill>
              <a:miter lim="800000"/>
              <a:headEnd/>
              <a:tailEnd/>
            </a:ln>
          </p:spPr>
          <p:txBody>
            <a:bodyPr wrap="none" lIns="91429" tIns="45714" rIns="91429" bIns="45714" anchor="ctr"/>
            <a:lstStyle/>
            <a:p>
              <a:pPr algn="ctr" defTabSz="914400" eaLnBrk="0" fontAlgn="base" hangingPunct="0">
                <a:spcBef>
                  <a:spcPct val="0"/>
                </a:spcBef>
                <a:spcAft>
                  <a:spcPct val="0"/>
                </a:spcAft>
              </a:pPr>
              <a:r>
                <a:rPr lang="en-US" b="1">
                  <a:solidFill>
                    <a:srgbClr val="000000"/>
                  </a:solidFill>
                  <a:latin typeface="Helvetica" charset="0"/>
                  <a:ea typeface="ＭＳ Ｐゴシック" charset="0"/>
                  <a:cs typeface="Helvetica" charset="0"/>
                </a:rPr>
                <a:t>Heap 1</a:t>
              </a:r>
            </a:p>
          </p:txBody>
        </p:sp>
        <p:sp>
          <p:nvSpPr>
            <p:cNvPr id="26654" name="Rectangle 21"/>
            <p:cNvSpPr>
              <a:spLocks noChangeArrowheads="1"/>
            </p:cNvSpPr>
            <p:nvPr/>
          </p:nvSpPr>
          <p:spPr bwMode="auto">
            <a:xfrm>
              <a:off x="2448" y="3504"/>
              <a:ext cx="816" cy="480"/>
            </a:xfrm>
            <a:prstGeom prst="rect">
              <a:avLst/>
            </a:prstGeom>
            <a:solidFill>
              <a:schemeClr val="bg1"/>
            </a:solidFill>
            <a:ln w="57150">
              <a:solidFill>
                <a:srgbClr val="2A40E2"/>
              </a:solidFill>
              <a:miter lim="800000"/>
              <a:headEnd/>
              <a:tailEnd/>
            </a:ln>
          </p:spPr>
          <p:txBody>
            <a:bodyPr wrap="none" lIns="91429" tIns="45714" rIns="91429" bIns="45714" anchor="ctr"/>
            <a:lstStyle/>
            <a:p>
              <a:pPr algn="ctr" defTabSz="914400" eaLnBrk="0" fontAlgn="base" hangingPunct="0">
                <a:spcBef>
                  <a:spcPct val="0"/>
                </a:spcBef>
                <a:spcAft>
                  <a:spcPct val="0"/>
                </a:spcAft>
              </a:pPr>
              <a:r>
                <a:rPr lang="en-US" b="1">
                  <a:solidFill>
                    <a:srgbClr val="000000"/>
                  </a:solidFill>
                  <a:latin typeface="Helvetica" charset="0"/>
                  <a:ea typeface="ＭＳ Ｐゴシック" charset="0"/>
                  <a:cs typeface="Helvetica" charset="0"/>
                </a:rPr>
                <a:t>OS heap &amp; </a:t>
              </a:r>
            </a:p>
            <a:p>
              <a:pPr algn="ctr" defTabSz="914400" eaLnBrk="0" fontAlgn="base" hangingPunct="0">
                <a:spcBef>
                  <a:spcPct val="0"/>
                </a:spcBef>
                <a:spcAft>
                  <a:spcPct val="0"/>
                </a:spcAft>
              </a:pPr>
              <a:r>
                <a:rPr lang="en-US" b="1">
                  <a:solidFill>
                    <a:srgbClr val="000000"/>
                  </a:solidFill>
                  <a:latin typeface="Helvetica" charset="0"/>
                  <a:ea typeface="ＭＳ Ｐゴシック" charset="0"/>
                  <a:cs typeface="Helvetica" charset="0"/>
                </a:rPr>
                <a:t>Stacks</a:t>
              </a:r>
            </a:p>
          </p:txBody>
        </p:sp>
        <p:sp>
          <p:nvSpPr>
            <p:cNvPr id="26655" name="Rectangle 22"/>
            <p:cNvSpPr>
              <a:spLocks noChangeArrowheads="1"/>
            </p:cNvSpPr>
            <p:nvPr/>
          </p:nvSpPr>
          <p:spPr bwMode="auto">
            <a:xfrm>
              <a:off x="2448" y="1488"/>
              <a:ext cx="816" cy="288"/>
            </a:xfrm>
            <a:prstGeom prst="rect">
              <a:avLst/>
            </a:prstGeom>
            <a:solidFill>
              <a:srgbClr val="A0BCFE"/>
            </a:solidFill>
            <a:ln w="57150">
              <a:solidFill>
                <a:srgbClr val="2A40E2"/>
              </a:solidFill>
              <a:miter lim="800000"/>
              <a:headEnd/>
              <a:tailEnd/>
            </a:ln>
          </p:spPr>
          <p:txBody>
            <a:bodyPr wrap="none" lIns="91429" tIns="45714" rIns="91429" bIns="45714" anchor="ctr"/>
            <a:lstStyle/>
            <a:p>
              <a:pPr algn="ctr" defTabSz="914400" eaLnBrk="0" fontAlgn="base" hangingPunct="0">
                <a:spcBef>
                  <a:spcPct val="0"/>
                </a:spcBef>
                <a:spcAft>
                  <a:spcPct val="0"/>
                </a:spcAft>
              </a:pPr>
              <a:r>
                <a:rPr lang="en-US" b="1">
                  <a:solidFill>
                    <a:srgbClr val="000000"/>
                  </a:solidFill>
                  <a:latin typeface="Helvetica" charset="0"/>
                  <a:ea typeface="ＭＳ Ｐゴシック" charset="0"/>
                  <a:cs typeface="Helvetica" charset="0"/>
                </a:rPr>
                <a:t>Code 1</a:t>
              </a:r>
            </a:p>
          </p:txBody>
        </p:sp>
        <p:sp>
          <p:nvSpPr>
            <p:cNvPr id="26656" name="Rectangle 23"/>
            <p:cNvSpPr>
              <a:spLocks noChangeArrowheads="1"/>
            </p:cNvSpPr>
            <p:nvPr/>
          </p:nvSpPr>
          <p:spPr bwMode="auto">
            <a:xfrm>
              <a:off x="2448" y="1776"/>
              <a:ext cx="816" cy="288"/>
            </a:xfrm>
            <a:prstGeom prst="rect">
              <a:avLst/>
            </a:prstGeom>
            <a:solidFill>
              <a:srgbClr val="00AE00"/>
            </a:solidFill>
            <a:ln w="57150">
              <a:solidFill>
                <a:srgbClr val="2A40E2"/>
              </a:solidFill>
              <a:miter lim="800000"/>
              <a:headEnd/>
              <a:tailEnd/>
            </a:ln>
          </p:spPr>
          <p:txBody>
            <a:bodyPr wrap="none" lIns="91429" tIns="45714" rIns="91429" bIns="45714" anchor="ctr"/>
            <a:lstStyle/>
            <a:p>
              <a:pPr algn="ctr" defTabSz="914400" eaLnBrk="0" fontAlgn="base" hangingPunct="0">
                <a:spcBef>
                  <a:spcPct val="0"/>
                </a:spcBef>
                <a:spcAft>
                  <a:spcPct val="0"/>
                </a:spcAft>
              </a:pPr>
              <a:r>
                <a:rPr lang="en-US" b="1">
                  <a:solidFill>
                    <a:srgbClr val="000000"/>
                  </a:solidFill>
                  <a:latin typeface="Helvetica" charset="0"/>
                  <a:ea typeface="ＭＳ Ｐゴシック" charset="0"/>
                  <a:cs typeface="Helvetica" charset="0"/>
                </a:rPr>
                <a:t>Stack 2</a:t>
              </a:r>
            </a:p>
          </p:txBody>
        </p:sp>
        <p:sp>
          <p:nvSpPr>
            <p:cNvPr id="26657" name="Rectangle 24"/>
            <p:cNvSpPr>
              <a:spLocks noChangeArrowheads="1"/>
            </p:cNvSpPr>
            <p:nvPr/>
          </p:nvSpPr>
          <p:spPr bwMode="auto">
            <a:xfrm>
              <a:off x="2448" y="2064"/>
              <a:ext cx="816" cy="288"/>
            </a:xfrm>
            <a:prstGeom prst="rect">
              <a:avLst/>
            </a:prstGeom>
            <a:solidFill>
              <a:srgbClr val="A0BCFE"/>
            </a:solidFill>
            <a:ln w="57150">
              <a:solidFill>
                <a:srgbClr val="2A40E2"/>
              </a:solidFill>
              <a:miter lim="800000"/>
              <a:headEnd/>
              <a:tailEnd/>
            </a:ln>
          </p:spPr>
          <p:txBody>
            <a:bodyPr wrap="none" lIns="91429" tIns="45714" rIns="91429" bIns="45714" anchor="ctr"/>
            <a:lstStyle/>
            <a:p>
              <a:pPr algn="ctr" defTabSz="914400" eaLnBrk="0" fontAlgn="base" hangingPunct="0">
                <a:spcBef>
                  <a:spcPct val="0"/>
                </a:spcBef>
                <a:spcAft>
                  <a:spcPct val="0"/>
                </a:spcAft>
              </a:pPr>
              <a:r>
                <a:rPr lang="en-US" b="1">
                  <a:solidFill>
                    <a:srgbClr val="000000"/>
                  </a:solidFill>
                  <a:latin typeface="Helvetica" charset="0"/>
                  <a:ea typeface="ＭＳ Ｐゴシック" charset="0"/>
                  <a:cs typeface="Helvetica" charset="0"/>
                </a:rPr>
                <a:t>Data 1</a:t>
              </a:r>
            </a:p>
          </p:txBody>
        </p:sp>
        <p:sp>
          <p:nvSpPr>
            <p:cNvPr id="26658" name="Rectangle 25"/>
            <p:cNvSpPr>
              <a:spLocks noChangeArrowheads="1"/>
            </p:cNvSpPr>
            <p:nvPr/>
          </p:nvSpPr>
          <p:spPr bwMode="auto">
            <a:xfrm>
              <a:off x="2448" y="2352"/>
              <a:ext cx="816" cy="288"/>
            </a:xfrm>
            <a:prstGeom prst="rect">
              <a:avLst/>
            </a:prstGeom>
            <a:solidFill>
              <a:schemeClr val="accent2"/>
            </a:solidFill>
            <a:ln w="57150">
              <a:solidFill>
                <a:srgbClr val="2A40E2"/>
              </a:solidFill>
              <a:miter lim="800000"/>
              <a:headEnd/>
              <a:tailEnd/>
            </a:ln>
          </p:spPr>
          <p:txBody>
            <a:bodyPr wrap="none" lIns="91429" tIns="45714" rIns="91429" bIns="45714" anchor="ctr"/>
            <a:lstStyle/>
            <a:p>
              <a:pPr algn="ctr" defTabSz="914400" eaLnBrk="0" fontAlgn="base" hangingPunct="0">
                <a:spcBef>
                  <a:spcPct val="0"/>
                </a:spcBef>
                <a:spcAft>
                  <a:spcPct val="0"/>
                </a:spcAft>
              </a:pPr>
              <a:r>
                <a:rPr lang="en-US" b="1">
                  <a:solidFill>
                    <a:srgbClr val="000000"/>
                  </a:solidFill>
                  <a:latin typeface="Helvetica" charset="0"/>
                  <a:ea typeface="ＭＳ Ｐゴシック" charset="0"/>
                  <a:cs typeface="Helvetica" charset="0"/>
                </a:rPr>
                <a:t>Heap 2</a:t>
              </a:r>
            </a:p>
          </p:txBody>
        </p:sp>
        <p:sp>
          <p:nvSpPr>
            <p:cNvPr id="26659" name="Rectangle 26"/>
            <p:cNvSpPr>
              <a:spLocks noChangeArrowheads="1"/>
            </p:cNvSpPr>
            <p:nvPr/>
          </p:nvSpPr>
          <p:spPr bwMode="auto">
            <a:xfrm>
              <a:off x="2448" y="2640"/>
              <a:ext cx="816" cy="288"/>
            </a:xfrm>
            <a:prstGeom prst="rect">
              <a:avLst/>
            </a:prstGeom>
            <a:solidFill>
              <a:srgbClr val="00AE00"/>
            </a:solidFill>
            <a:ln w="57150">
              <a:solidFill>
                <a:srgbClr val="2A40E2"/>
              </a:solidFill>
              <a:miter lim="800000"/>
              <a:headEnd/>
              <a:tailEnd/>
            </a:ln>
          </p:spPr>
          <p:txBody>
            <a:bodyPr wrap="none" lIns="91429" tIns="45714" rIns="91429" bIns="45714" anchor="ctr"/>
            <a:lstStyle/>
            <a:p>
              <a:pPr algn="ctr" defTabSz="914400" eaLnBrk="0" fontAlgn="base" hangingPunct="0">
                <a:spcBef>
                  <a:spcPct val="0"/>
                </a:spcBef>
                <a:spcAft>
                  <a:spcPct val="0"/>
                </a:spcAft>
              </a:pPr>
              <a:r>
                <a:rPr lang="en-US" b="1">
                  <a:solidFill>
                    <a:srgbClr val="000000"/>
                  </a:solidFill>
                  <a:latin typeface="Helvetica" charset="0"/>
                  <a:ea typeface="ＭＳ Ｐゴシック" charset="0"/>
                  <a:cs typeface="Helvetica" charset="0"/>
                </a:rPr>
                <a:t>Code 2</a:t>
              </a:r>
            </a:p>
          </p:txBody>
        </p:sp>
        <p:sp>
          <p:nvSpPr>
            <p:cNvPr id="26660" name="Rectangle 27"/>
            <p:cNvSpPr>
              <a:spLocks noChangeArrowheads="1"/>
            </p:cNvSpPr>
            <p:nvPr/>
          </p:nvSpPr>
          <p:spPr bwMode="auto">
            <a:xfrm>
              <a:off x="2448" y="2928"/>
              <a:ext cx="816" cy="288"/>
            </a:xfrm>
            <a:prstGeom prst="rect">
              <a:avLst/>
            </a:prstGeom>
            <a:solidFill>
              <a:schemeClr val="bg1"/>
            </a:solidFill>
            <a:ln w="57150">
              <a:solidFill>
                <a:srgbClr val="2A40E2"/>
              </a:solidFill>
              <a:miter lim="800000"/>
              <a:headEnd/>
              <a:tailEnd/>
            </a:ln>
          </p:spPr>
          <p:txBody>
            <a:bodyPr wrap="none" lIns="91429" tIns="45714" rIns="91429" bIns="45714" anchor="ctr"/>
            <a:lstStyle/>
            <a:p>
              <a:pPr algn="ctr" defTabSz="914400" eaLnBrk="0" fontAlgn="base" hangingPunct="0">
                <a:spcBef>
                  <a:spcPct val="0"/>
                </a:spcBef>
                <a:spcAft>
                  <a:spcPct val="0"/>
                </a:spcAft>
              </a:pPr>
              <a:r>
                <a:rPr lang="en-US" b="1">
                  <a:solidFill>
                    <a:srgbClr val="000000"/>
                  </a:solidFill>
                  <a:latin typeface="Helvetica" charset="0"/>
                  <a:ea typeface="ＭＳ Ｐゴシック" charset="0"/>
                  <a:cs typeface="Helvetica" charset="0"/>
                </a:rPr>
                <a:t>OS code</a:t>
              </a:r>
            </a:p>
          </p:txBody>
        </p:sp>
        <p:sp>
          <p:nvSpPr>
            <p:cNvPr id="26661" name="Rectangle 28"/>
            <p:cNvSpPr>
              <a:spLocks noChangeArrowheads="1"/>
            </p:cNvSpPr>
            <p:nvPr/>
          </p:nvSpPr>
          <p:spPr bwMode="auto">
            <a:xfrm>
              <a:off x="2448" y="3216"/>
              <a:ext cx="816" cy="288"/>
            </a:xfrm>
            <a:prstGeom prst="rect">
              <a:avLst/>
            </a:prstGeom>
            <a:solidFill>
              <a:schemeClr val="bg1"/>
            </a:solidFill>
            <a:ln w="57150">
              <a:solidFill>
                <a:srgbClr val="2A40E2"/>
              </a:solidFill>
              <a:miter lim="800000"/>
              <a:headEnd/>
              <a:tailEnd/>
            </a:ln>
          </p:spPr>
          <p:txBody>
            <a:bodyPr wrap="none" lIns="91429" tIns="45714" rIns="91429" bIns="45714" anchor="ctr"/>
            <a:lstStyle/>
            <a:p>
              <a:pPr algn="ctr" defTabSz="914400" eaLnBrk="0" fontAlgn="base" hangingPunct="0">
                <a:spcBef>
                  <a:spcPct val="0"/>
                </a:spcBef>
                <a:spcAft>
                  <a:spcPct val="0"/>
                </a:spcAft>
              </a:pPr>
              <a:r>
                <a:rPr lang="en-US" b="1">
                  <a:solidFill>
                    <a:srgbClr val="000000"/>
                  </a:solidFill>
                  <a:latin typeface="Helvetica" charset="0"/>
                  <a:ea typeface="ＭＳ Ｐゴシック" charset="0"/>
                  <a:cs typeface="Helvetica" charset="0"/>
                </a:rPr>
                <a:t>OS data</a:t>
              </a:r>
            </a:p>
          </p:txBody>
        </p:sp>
      </p:grpSp>
      <p:sp>
        <p:nvSpPr>
          <p:cNvPr id="26633" name="Line 29"/>
          <p:cNvSpPr>
            <a:spLocks noChangeShapeType="1"/>
          </p:cNvSpPr>
          <p:nvPr/>
        </p:nvSpPr>
        <p:spPr bwMode="auto">
          <a:xfrm>
            <a:off x="2346325" y="1082675"/>
            <a:ext cx="1524000" cy="1219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26634" name="Line 30"/>
          <p:cNvSpPr>
            <a:spLocks noChangeShapeType="1"/>
          </p:cNvSpPr>
          <p:nvPr/>
        </p:nvSpPr>
        <p:spPr bwMode="auto">
          <a:xfrm>
            <a:off x="2346325" y="1616075"/>
            <a:ext cx="1524000" cy="1676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26635" name="Line 31"/>
          <p:cNvSpPr>
            <a:spLocks noChangeShapeType="1"/>
          </p:cNvSpPr>
          <p:nvPr/>
        </p:nvSpPr>
        <p:spPr bwMode="auto">
          <a:xfrm flipV="1">
            <a:off x="2346325" y="1920875"/>
            <a:ext cx="1524000" cy="152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26636" name="Line 32"/>
          <p:cNvSpPr>
            <a:spLocks noChangeShapeType="1"/>
          </p:cNvSpPr>
          <p:nvPr/>
        </p:nvSpPr>
        <p:spPr bwMode="auto">
          <a:xfrm flipV="1">
            <a:off x="2346325" y="1463675"/>
            <a:ext cx="1524000" cy="1066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26637" name="Line 33"/>
          <p:cNvSpPr>
            <a:spLocks noChangeShapeType="1"/>
          </p:cNvSpPr>
          <p:nvPr/>
        </p:nvSpPr>
        <p:spPr bwMode="auto">
          <a:xfrm flipH="1">
            <a:off x="5165725" y="1235075"/>
            <a:ext cx="1371600" cy="2971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26638" name="Line 34"/>
          <p:cNvSpPr>
            <a:spLocks noChangeShapeType="1"/>
          </p:cNvSpPr>
          <p:nvPr/>
        </p:nvSpPr>
        <p:spPr bwMode="auto">
          <a:xfrm flipH="1" flipV="1">
            <a:off x="5165725" y="1006475"/>
            <a:ext cx="1371600" cy="685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26639" name="Line 35"/>
          <p:cNvSpPr>
            <a:spLocks noChangeShapeType="1"/>
          </p:cNvSpPr>
          <p:nvPr/>
        </p:nvSpPr>
        <p:spPr bwMode="auto">
          <a:xfrm flipH="1">
            <a:off x="5165725" y="2149475"/>
            <a:ext cx="1371600" cy="1600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26640" name="Line 36"/>
          <p:cNvSpPr>
            <a:spLocks noChangeShapeType="1"/>
          </p:cNvSpPr>
          <p:nvPr/>
        </p:nvSpPr>
        <p:spPr bwMode="auto">
          <a:xfrm flipH="1">
            <a:off x="5165725" y="2530475"/>
            <a:ext cx="137160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26641" name="Rectangle 37"/>
          <p:cNvSpPr>
            <a:spLocks noChangeArrowheads="1"/>
          </p:cNvSpPr>
          <p:nvPr/>
        </p:nvSpPr>
        <p:spPr bwMode="auto">
          <a:xfrm>
            <a:off x="2911475" y="1524000"/>
            <a:ext cx="258763" cy="1371600"/>
          </a:xfrm>
          <a:prstGeom prst="rect">
            <a:avLst/>
          </a:prstGeom>
          <a:solidFill>
            <a:schemeClr val="accent1"/>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b="1">
              <a:solidFill>
                <a:srgbClr val="000000"/>
              </a:solidFill>
              <a:latin typeface="Helvetica" charset="0"/>
              <a:ea typeface="ＭＳ Ｐゴシック" charset="0"/>
              <a:cs typeface="Helvetica" charset="0"/>
            </a:endParaRPr>
          </a:p>
        </p:txBody>
      </p:sp>
      <p:sp>
        <p:nvSpPr>
          <p:cNvPr id="26642" name="Oval 38"/>
          <p:cNvSpPr>
            <a:spLocks noChangeArrowheads="1"/>
          </p:cNvSpPr>
          <p:nvPr/>
        </p:nvSpPr>
        <p:spPr bwMode="auto">
          <a:xfrm>
            <a:off x="2879725" y="930275"/>
            <a:ext cx="609600" cy="3048000"/>
          </a:xfrm>
          <a:prstGeom prst="ellipse">
            <a:avLst/>
          </a:prstGeom>
          <a:noFill/>
          <a:ln w="571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b="1">
              <a:solidFill>
                <a:srgbClr val="000000"/>
              </a:solidFill>
              <a:latin typeface="Helvetica" charset="0"/>
              <a:ea typeface="ＭＳ Ｐゴシック" charset="0"/>
              <a:cs typeface="Helvetica" charset="0"/>
            </a:endParaRPr>
          </a:p>
        </p:txBody>
      </p:sp>
      <p:sp>
        <p:nvSpPr>
          <p:cNvPr id="26643" name="Rectangle 39"/>
          <p:cNvSpPr>
            <a:spLocks noChangeArrowheads="1"/>
          </p:cNvSpPr>
          <p:nvPr/>
        </p:nvSpPr>
        <p:spPr bwMode="auto">
          <a:xfrm>
            <a:off x="6003925" y="1692275"/>
            <a:ext cx="304800" cy="1447800"/>
          </a:xfrm>
          <a:prstGeom prst="rect">
            <a:avLst/>
          </a:prstGeom>
          <a:solidFill>
            <a:schemeClr val="accent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b="1">
              <a:solidFill>
                <a:srgbClr val="000000"/>
              </a:solidFill>
              <a:latin typeface="Helvetica" charset="0"/>
              <a:ea typeface="ＭＳ Ｐゴシック" charset="0"/>
              <a:cs typeface="Helvetica" charset="0"/>
            </a:endParaRPr>
          </a:p>
        </p:txBody>
      </p:sp>
      <p:sp>
        <p:nvSpPr>
          <p:cNvPr id="26644" name="Rectangle 40"/>
          <p:cNvSpPr>
            <a:spLocks noChangeArrowheads="1"/>
          </p:cNvSpPr>
          <p:nvPr/>
        </p:nvSpPr>
        <p:spPr bwMode="auto">
          <a:xfrm rot="-689794">
            <a:off x="6156325" y="1311275"/>
            <a:ext cx="152400" cy="457200"/>
          </a:xfrm>
          <a:prstGeom prst="rect">
            <a:avLst/>
          </a:prstGeom>
          <a:solidFill>
            <a:schemeClr val="accent2"/>
          </a:solidFill>
          <a:ln>
            <a:noFill/>
          </a:ln>
          <a:extLst>
            <a:ext uri="{91240B29-F687-4f45-9708-019B960494DF}">
              <a14:hiddenLine xmlns:a14="http://schemas.microsoft.com/office/drawing/2010/main" w="5715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b="1">
              <a:solidFill>
                <a:srgbClr val="000000"/>
              </a:solidFill>
              <a:latin typeface="Helvetica" charset="0"/>
              <a:ea typeface="ＭＳ Ｐゴシック" charset="0"/>
              <a:cs typeface="Helvetica" charset="0"/>
            </a:endParaRPr>
          </a:p>
        </p:txBody>
      </p:sp>
      <p:sp>
        <p:nvSpPr>
          <p:cNvPr id="26645" name="Oval 41"/>
          <p:cNvSpPr>
            <a:spLocks noChangeArrowheads="1"/>
          </p:cNvSpPr>
          <p:nvPr/>
        </p:nvSpPr>
        <p:spPr bwMode="auto">
          <a:xfrm>
            <a:off x="5775325" y="1006475"/>
            <a:ext cx="609600" cy="3048000"/>
          </a:xfrm>
          <a:prstGeom prst="ellipse">
            <a:avLst/>
          </a:prstGeom>
          <a:noFill/>
          <a:ln w="571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b="1">
              <a:solidFill>
                <a:srgbClr val="000000"/>
              </a:solidFill>
              <a:latin typeface="Helvetica" charset="0"/>
              <a:ea typeface="ＭＳ Ｐゴシック" charset="0"/>
              <a:cs typeface="Helvetica" charset="0"/>
            </a:endParaRPr>
          </a:p>
        </p:txBody>
      </p:sp>
      <p:sp>
        <p:nvSpPr>
          <p:cNvPr id="26646" name="Text Box 42"/>
          <p:cNvSpPr txBox="1">
            <a:spLocks noChangeArrowheads="1"/>
          </p:cNvSpPr>
          <p:nvPr/>
        </p:nvSpPr>
        <p:spPr bwMode="auto">
          <a:xfrm>
            <a:off x="288925" y="4968875"/>
            <a:ext cx="287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a:solidFill>
                  <a:srgbClr val="FC0128"/>
                </a:solidFill>
                <a:latin typeface="Helvetica" charset="0"/>
                <a:cs typeface="Helvetica" charset="0"/>
              </a:rPr>
              <a:t>Translation Map 1</a:t>
            </a:r>
          </a:p>
        </p:txBody>
      </p:sp>
      <p:sp>
        <p:nvSpPr>
          <p:cNvPr id="26647" name="Text Box 43"/>
          <p:cNvSpPr txBox="1">
            <a:spLocks noChangeArrowheads="1"/>
          </p:cNvSpPr>
          <p:nvPr/>
        </p:nvSpPr>
        <p:spPr bwMode="auto">
          <a:xfrm>
            <a:off x="5546725" y="4968875"/>
            <a:ext cx="287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a:solidFill>
                  <a:srgbClr val="FC0128"/>
                </a:solidFill>
                <a:latin typeface="Helvetica" charset="0"/>
                <a:cs typeface="Helvetica" charset="0"/>
              </a:rPr>
              <a:t>Translation Map 2</a:t>
            </a:r>
          </a:p>
        </p:txBody>
      </p:sp>
      <p:sp>
        <p:nvSpPr>
          <p:cNvPr id="26648" name="Line 44"/>
          <p:cNvSpPr>
            <a:spLocks noChangeShapeType="1"/>
          </p:cNvSpPr>
          <p:nvPr/>
        </p:nvSpPr>
        <p:spPr bwMode="auto">
          <a:xfrm flipV="1">
            <a:off x="3032125" y="4130675"/>
            <a:ext cx="762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26649" name="Line 45"/>
          <p:cNvSpPr>
            <a:spLocks noChangeShapeType="1"/>
          </p:cNvSpPr>
          <p:nvPr/>
        </p:nvSpPr>
        <p:spPr bwMode="auto">
          <a:xfrm flipH="1" flipV="1">
            <a:off x="6080125" y="4130675"/>
            <a:ext cx="76200" cy="8382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26650" name="Text Box 46"/>
          <p:cNvSpPr txBox="1">
            <a:spLocks noChangeArrowheads="1"/>
          </p:cNvSpPr>
          <p:nvPr/>
        </p:nvSpPr>
        <p:spPr bwMode="auto">
          <a:xfrm>
            <a:off x="2743200" y="6091238"/>
            <a:ext cx="3732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a:solidFill>
                  <a:srgbClr val="FC0128"/>
                </a:solidFill>
                <a:latin typeface="Helvetica" charset="0"/>
                <a:cs typeface="Helvetica" charset="0"/>
              </a:rPr>
              <a:t>Physical Address Space</a:t>
            </a:r>
          </a:p>
        </p:txBody>
      </p:sp>
    </p:spTree>
    <p:extLst>
      <p:ext uri="{BB962C8B-B14F-4D97-AF65-F5344CB8AC3E}">
        <p14:creationId xmlns:p14="http://schemas.microsoft.com/office/powerpoint/2010/main" val="3348727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Second Chance Illustration</a:t>
            </a:r>
          </a:p>
        </p:txBody>
      </p:sp>
      <p:sp>
        <p:nvSpPr>
          <p:cNvPr id="93186" name="Rectangle 3"/>
          <p:cNvSpPr>
            <a:spLocks noGrp="1" noChangeArrowheads="1"/>
          </p:cNvSpPr>
          <p:nvPr>
            <p:ph type="body" idx="1"/>
          </p:nvPr>
        </p:nvSpPr>
        <p:spPr/>
        <p:txBody>
          <a:bodyPr/>
          <a:lstStyle/>
          <a:p>
            <a:r>
              <a:rPr lang="en-US" sz="2800">
                <a:latin typeface="Helvetica" charset="0"/>
                <a:ea typeface="ＭＳ Ｐゴシック" charset="0"/>
                <a:cs typeface="ＭＳ Ｐゴシック" charset="0"/>
              </a:rPr>
              <a:t>Max page table size 4</a:t>
            </a:r>
          </a:p>
          <a:p>
            <a:pPr lvl="1"/>
            <a:r>
              <a:rPr lang="en-US" sz="2400">
                <a:latin typeface="Helvetica" charset="0"/>
                <a:ea typeface="ＭＳ Ｐゴシック" charset="0"/>
              </a:rPr>
              <a:t>Page B arrives</a:t>
            </a:r>
          </a:p>
          <a:p>
            <a:pPr lvl="1"/>
            <a:r>
              <a:rPr lang="en-US" sz="2400">
                <a:latin typeface="Helvetica" charset="0"/>
                <a:ea typeface="ＭＳ Ｐゴシック" charset="0"/>
              </a:rPr>
              <a:t>Page A arrives</a:t>
            </a:r>
          </a:p>
          <a:p>
            <a:pPr lvl="1"/>
            <a:r>
              <a:rPr lang="en-US" sz="2400">
                <a:latin typeface="Helvetica" charset="0"/>
                <a:ea typeface="ＭＳ Ｐゴシック" charset="0"/>
              </a:rPr>
              <a:t>Access page A</a:t>
            </a:r>
          </a:p>
          <a:p>
            <a:pPr lvl="1"/>
            <a:r>
              <a:rPr lang="en-US" sz="2400">
                <a:latin typeface="Helvetica" charset="0"/>
                <a:ea typeface="ＭＳ Ｐゴシック" charset="0"/>
              </a:rPr>
              <a:t>Page D arrives</a:t>
            </a:r>
          </a:p>
          <a:p>
            <a:pPr lvl="1"/>
            <a:r>
              <a:rPr lang="en-US" sz="2400">
                <a:latin typeface="Helvetica" charset="0"/>
                <a:ea typeface="ＭＳ Ｐゴシック" charset="0"/>
              </a:rPr>
              <a:t>Page C arrives</a:t>
            </a:r>
          </a:p>
          <a:p>
            <a:pPr lvl="1"/>
            <a:r>
              <a:rPr lang="en-US" sz="2400">
                <a:latin typeface="Helvetica" charset="0"/>
                <a:ea typeface="ＭＳ Ｐゴシック" charset="0"/>
              </a:rPr>
              <a:t>Page F arrives</a:t>
            </a:r>
          </a:p>
          <a:p>
            <a:pPr lvl="1"/>
            <a:endParaRPr lang="en-US" sz="2400">
              <a:latin typeface="Helvetica" charset="0"/>
              <a:ea typeface="ＭＳ Ｐゴシック" charset="0"/>
            </a:endParaRPr>
          </a:p>
          <a:p>
            <a:endParaRPr lang="en-US" sz="2800">
              <a:latin typeface="Helvetica" charset="0"/>
              <a:ea typeface="ＭＳ Ｐゴシック" charset="0"/>
              <a:cs typeface="ＭＳ Ｐゴシック" charset="0"/>
            </a:endParaRPr>
          </a:p>
          <a:p>
            <a:pPr lvl="1"/>
            <a:endParaRPr lang="en-US">
              <a:latin typeface="Helvetica" charset="0"/>
              <a:ea typeface="ＭＳ Ｐゴシック" charset="0"/>
            </a:endParaRPr>
          </a:p>
          <a:p>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p:txBody>
      </p:sp>
      <p:sp>
        <p:nvSpPr>
          <p:cNvPr id="93187" name="Text Box 4"/>
          <p:cNvSpPr txBox="1">
            <a:spLocks noChangeArrowheads="1"/>
          </p:cNvSpPr>
          <p:nvPr/>
        </p:nvSpPr>
        <p:spPr bwMode="auto">
          <a:xfrm>
            <a:off x="2370138"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A u:</a:t>
            </a:r>
            <a:r>
              <a:rPr lang="en-US" sz="2000" smtClean="0">
                <a:solidFill>
                  <a:srgbClr val="CC0000"/>
                </a:solidFill>
                <a:latin typeface="Calibri" charset="0"/>
              </a:rPr>
              <a:t>1</a:t>
            </a:r>
          </a:p>
        </p:txBody>
      </p:sp>
      <p:sp>
        <p:nvSpPr>
          <p:cNvPr id="93188" name="Line 5"/>
          <p:cNvSpPr>
            <a:spLocks noChangeShapeType="1"/>
          </p:cNvSpPr>
          <p:nvPr/>
        </p:nvSpPr>
        <p:spPr bwMode="auto">
          <a:xfrm>
            <a:off x="2674938" y="5334000"/>
            <a:ext cx="0" cy="427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93189" name="Text Box 6"/>
          <p:cNvSpPr txBox="1">
            <a:spLocks noChangeArrowheads="1"/>
          </p:cNvSpPr>
          <p:nvPr/>
        </p:nvSpPr>
        <p:spPr bwMode="auto">
          <a:xfrm>
            <a:off x="1760538" y="496728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first loaded page</a:t>
            </a:r>
          </a:p>
        </p:txBody>
      </p:sp>
      <p:sp>
        <p:nvSpPr>
          <p:cNvPr id="93190" name="Text Box 7"/>
          <p:cNvSpPr txBox="1">
            <a:spLocks noChangeArrowheads="1"/>
          </p:cNvSpPr>
          <p:nvPr/>
        </p:nvSpPr>
        <p:spPr bwMode="auto">
          <a:xfrm>
            <a:off x="3513138"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D u:0</a:t>
            </a:r>
          </a:p>
        </p:txBody>
      </p:sp>
      <p:cxnSp>
        <p:nvCxnSpPr>
          <p:cNvPr id="93191" name="AutoShape 8"/>
          <p:cNvCxnSpPr>
            <a:cxnSpLocks noChangeShapeType="1"/>
            <a:stCxn id="93187" idx="3"/>
            <a:endCxn id="93190" idx="1"/>
          </p:cNvCxnSpPr>
          <p:nvPr/>
        </p:nvCxnSpPr>
        <p:spPr bwMode="auto">
          <a:xfrm>
            <a:off x="2987675" y="6142038"/>
            <a:ext cx="517525"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93192" name="Text Box 11"/>
          <p:cNvSpPr txBox="1">
            <a:spLocks noChangeArrowheads="1"/>
          </p:cNvSpPr>
          <p:nvPr/>
        </p:nvSpPr>
        <p:spPr bwMode="auto">
          <a:xfrm>
            <a:off x="4656138"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C u:0</a:t>
            </a:r>
          </a:p>
        </p:txBody>
      </p:sp>
      <p:cxnSp>
        <p:nvCxnSpPr>
          <p:cNvPr id="93193" name="AutoShape 12"/>
          <p:cNvCxnSpPr>
            <a:cxnSpLocks noChangeShapeType="1"/>
            <a:stCxn id="93190" idx="3"/>
            <a:endCxn id="93192" idx="1"/>
          </p:cNvCxnSpPr>
          <p:nvPr/>
        </p:nvCxnSpPr>
        <p:spPr bwMode="auto">
          <a:xfrm>
            <a:off x="4130675" y="6142038"/>
            <a:ext cx="517525"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93194" name="Text Box 14"/>
          <p:cNvSpPr txBox="1">
            <a:spLocks noChangeArrowheads="1"/>
          </p:cNvSpPr>
          <p:nvPr/>
        </p:nvSpPr>
        <p:spPr bwMode="auto">
          <a:xfrm>
            <a:off x="5791200"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F u:0</a:t>
            </a:r>
          </a:p>
        </p:txBody>
      </p:sp>
      <p:cxnSp>
        <p:nvCxnSpPr>
          <p:cNvPr id="93195" name="AutoShape 15"/>
          <p:cNvCxnSpPr>
            <a:cxnSpLocks noChangeShapeType="1"/>
            <a:stCxn id="93192" idx="3"/>
            <a:endCxn id="93194" idx="1"/>
          </p:cNvCxnSpPr>
          <p:nvPr/>
        </p:nvCxnSpPr>
        <p:spPr bwMode="auto">
          <a:xfrm>
            <a:off x="5273675" y="6142038"/>
            <a:ext cx="509588"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93196" name="Line 17"/>
          <p:cNvSpPr>
            <a:spLocks noChangeShapeType="1"/>
          </p:cNvSpPr>
          <p:nvPr/>
        </p:nvSpPr>
        <p:spPr bwMode="auto">
          <a:xfrm>
            <a:off x="6096000" y="5341938"/>
            <a:ext cx="0" cy="427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93197" name="Text Box 18"/>
          <p:cNvSpPr txBox="1">
            <a:spLocks noChangeArrowheads="1"/>
          </p:cNvSpPr>
          <p:nvPr/>
        </p:nvSpPr>
        <p:spPr bwMode="auto">
          <a:xfrm>
            <a:off x="5181600" y="4975225"/>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last loaded page</a:t>
            </a:r>
          </a:p>
        </p:txBody>
      </p:sp>
    </p:spTree>
    <p:extLst>
      <p:ext uri="{BB962C8B-B14F-4D97-AF65-F5344CB8AC3E}">
        <p14:creationId xmlns:p14="http://schemas.microsoft.com/office/powerpoint/2010/main" val="7587140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Second Chance Illustration</a:t>
            </a:r>
          </a:p>
        </p:txBody>
      </p:sp>
      <p:sp>
        <p:nvSpPr>
          <p:cNvPr id="94210" name="Rectangle 3"/>
          <p:cNvSpPr>
            <a:spLocks noGrp="1" noChangeArrowheads="1"/>
          </p:cNvSpPr>
          <p:nvPr>
            <p:ph type="body" idx="1"/>
          </p:nvPr>
        </p:nvSpPr>
        <p:spPr/>
        <p:txBody>
          <a:bodyPr/>
          <a:lstStyle/>
          <a:p>
            <a:r>
              <a:rPr lang="en-US" sz="2800">
                <a:latin typeface="Helvetica" charset="0"/>
                <a:ea typeface="ＭＳ Ｐゴシック" charset="0"/>
                <a:cs typeface="ＭＳ Ｐゴシック" charset="0"/>
              </a:rPr>
              <a:t>Max page table size 4</a:t>
            </a:r>
          </a:p>
          <a:p>
            <a:pPr lvl="1"/>
            <a:r>
              <a:rPr lang="en-US" sz="2400">
                <a:latin typeface="Helvetica" charset="0"/>
                <a:ea typeface="ＭＳ Ｐゴシック" charset="0"/>
              </a:rPr>
              <a:t>Page B arrives</a:t>
            </a:r>
          </a:p>
          <a:p>
            <a:pPr lvl="1"/>
            <a:r>
              <a:rPr lang="en-US" sz="2400">
                <a:latin typeface="Helvetica" charset="0"/>
                <a:ea typeface="ＭＳ Ｐゴシック" charset="0"/>
              </a:rPr>
              <a:t>Page A arrives</a:t>
            </a:r>
          </a:p>
          <a:p>
            <a:pPr lvl="1"/>
            <a:r>
              <a:rPr lang="en-US" sz="2400">
                <a:latin typeface="Helvetica" charset="0"/>
                <a:ea typeface="ＭＳ Ｐゴシック" charset="0"/>
              </a:rPr>
              <a:t>Access page A</a:t>
            </a:r>
          </a:p>
          <a:p>
            <a:pPr lvl="1"/>
            <a:r>
              <a:rPr lang="en-US" sz="2400">
                <a:latin typeface="Helvetica" charset="0"/>
                <a:ea typeface="ＭＳ Ｐゴシック" charset="0"/>
              </a:rPr>
              <a:t>Page D arrives</a:t>
            </a:r>
          </a:p>
          <a:p>
            <a:pPr lvl="1"/>
            <a:r>
              <a:rPr lang="en-US" sz="2400">
                <a:latin typeface="Helvetica" charset="0"/>
                <a:ea typeface="ＭＳ Ｐゴシック" charset="0"/>
              </a:rPr>
              <a:t>Page C arrives</a:t>
            </a:r>
          </a:p>
          <a:p>
            <a:pPr lvl="1"/>
            <a:r>
              <a:rPr lang="en-US" sz="2400">
                <a:latin typeface="Helvetica" charset="0"/>
                <a:ea typeface="ＭＳ Ｐゴシック" charset="0"/>
              </a:rPr>
              <a:t>Page F arrives</a:t>
            </a:r>
          </a:p>
          <a:p>
            <a:pPr lvl="1"/>
            <a:r>
              <a:rPr lang="en-US" sz="2400">
                <a:latin typeface="Helvetica" charset="0"/>
                <a:ea typeface="ＭＳ Ｐゴシック" charset="0"/>
              </a:rPr>
              <a:t>Access page D</a:t>
            </a:r>
          </a:p>
          <a:p>
            <a:pPr lvl="1"/>
            <a:r>
              <a:rPr lang="en-US" sz="2400">
                <a:latin typeface="Helvetica" charset="0"/>
                <a:ea typeface="ＭＳ Ｐゴシック" charset="0"/>
              </a:rPr>
              <a:t>Page E arrives</a:t>
            </a:r>
          </a:p>
          <a:p>
            <a:endParaRPr lang="en-US" sz="2800">
              <a:latin typeface="Helvetica" charset="0"/>
              <a:ea typeface="ＭＳ Ｐゴシック" charset="0"/>
              <a:cs typeface="ＭＳ Ｐゴシック" charset="0"/>
            </a:endParaRPr>
          </a:p>
          <a:p>
            <a:pPr lvl="1"/>
            <a:endParaRPr lang="en-US">
              <a:latin typeface="Helvetica" charset="0"/>
              <a:ea typeface="ＭＳ Ｐゴシック" charset="0"/>
            </a:endParaRPr>
          </a:p>
          <a:p>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p:txBody>
      </p:sp>
      <p:sp>
        <p:nvSpPr>
          <p:cNvPr id="17412" name="Text Box 4"/>
          <p:cNvSpPr txBox="1">
            <a:spLocks noChangeArrowheads="1"/>
          </p:cNvSpPr>
          <p:nvPr/>
        </p:nvSpPr>
        <p:spPr bwMode="auto">
          <a:xfrm>
            <a:off x="2370138"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A u:</a:t>
            </a:r>
            <a:r>
              <a:rPr lang="en-US" sz="2000" smtClean="0">
                <a:solidFill>
                  <a:srgbClr val="CC0000"/>
                </a:solidFill>
                <a:latin typeface="Calibri" charset="0"/>
              </a:rPr>
              <a:t>1</a:t>
            </a:r>
          </a:p>
        </p:txBody>
      </p:sp>
      <p:sp>
        <p:nvSpPr>
          <p:cNvPr id="94212" name="Line 5"/>
          <p:cNvSpPr>
            <a:spLocks noChangeShapeType="1"/>
          </p:cNvSpPr>
          <p:nvPr/>
        </p:nvSpPr>
        <p:spPr bwMode="auto">
          <a:xfrm>
            <a:off x="2674938" y="5334000"/>
            <a:ext cx="0" cy="427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94213" name="Text Box 6"/>
          <p:cNvSpPr txBox="1">
            <a:spLocks noChangeArrowheads="1"/>
          </p:cNvSpPr>
          <p:nvPr/>
        </p:nvSpPr>
        <p:spPr bwMode="auto">
          <a:xfrm>
            <a:off x="1760538" y="496728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first loaded page</a:t>
            </a:r>
          </a:p>
        </p:txBody>
      </p:sp>
      <p:sp>
        <p:nvSpPr>
          <p:cNvPr id="17415" name="Text Box 7"/>
          <p:cNvSpPr txBox="1">
            <a:spLocks noChangeArrowheads="1"/>
          </p:cNvSpPr>
          <p:nvPr/>
        </p:nvSpPr>
        <p:spPr bwMode="auto">
          <a:xfrm>
            <a:off x="3513138"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D u:</a:t>
            </a:r>
            <a:r>
              <a:rPr lang="en-US" sz="2000" smtClean="0">
                <a:solidFill>
                  <a:srgbClr val="CC0000"/>
                </a:solidFill>
                <a:latin typeface="Calibri" charset="0"/>
              </a:rPr>
              <a:t>1</a:t>
            </a:r>
          </a:p>
        </p:txBody>
      </p:sp>
      <p:cxnSp>
        <p:nvCxnSpPr>
          <p:cNvPr id="94215" name="AutoShape 8"/>
          <p:cNvCxnSpPr>
            <a:cxnSpLocks noChangeShapeType="1"/>
            <a:stCxn id="17412" idx="3"/>
            <a:endCxn id="17415" idx="1"/>
          </p:cNvCxnSpPr>
          <p:nvPr/>
        </p:nvCxnSpPr>
        <p:spPr bwMode="auto">
          <a:xfrm>
            <a:off x="2987675" y="6142038"/>
            <a:ext cx="517525"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7419" name="Text Box 11"/>
          <p:cNvSpPr txBox="1">
            <a:spLocks noChangeArrowheads="1"/>
          </p:cNvSpPr>
          <p:nvPr/>
        </p:nvSpPr>
        <p:spPr bwMode="auto">
          <a:xfrm>
            <a:off x="4656138"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C u:0</a:t>
            </a:r>
          </a:p>
        </p:txBody>
      </p:sp>
      <p:cxnSp>
        <p:nvCxnSpPr>
          <p:cNvPr id="94217" name="AutoShape 12"/>
          <p:cNvCxnSpPr>
            <a:cxnSpLocks noChangeShapeType="1"/>
            <a:stCxn id="17415" idx="3"/>
            <a:endCxn id="17419" idx="1"/>
          </p:cNvCxnSpPr>
          <p:nvPr/>
        </p:nvCxnSpPr>
        <p:spPr bwMode="auto">
          <a:xfrm>
            <a:off x="4130675" y="6142038"/>
            <a:ext cx="517525"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7422" name="Text Box 14"/>
          <p:cNvSpPr txBox="1">
            <a:spLocks noChangeArrowheads="1"/>
          </p:cNvSpPr>
          <p:nvPr/>
        </p:nvSpPr>
        <p:spPr bwMode="auto">
          <a:xfrm>
            <a:off x="5791200"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F u:0</a:t>
            </a:r>
          </a:p>
        </p:txBody>
      </p:sp>
      <p:cxnSp>
        <p:nvCxnSpPr>
          <p:cNvPr id="94219" name="AutoShape 15"/>
          <p:cNvCxnSpPr>
            <a:cxnSpLocks noChangeShapeType="1"/>
            <a:stCxn id="17419" idx="3"/>
            <a:endCxn id="17422" idx="1"/>
          </p:cNvCxnSpPr>
          <p:nvPr/>
        </p:nvCxnSpPr>
        <p:spPr bwMode="auto">
          <a:xfrm>
            <a:off x="5273675" y="6142038"/>
            <a:ext cx="509588"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94220" name="Line 17"/>
          <p:cNvSpPr>
            <a:spLocks noChangeShapeType="1"/>
          </p:cNvSpPr>
          <p:nvPr/>
        </p:nvSpPr>
        <p:spPr bwMode="auto">
          <a:xfrm>
            <a:off x="6096000" y="5341938"/>
            <a:ext cx="0" cy="427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94221" name="Text Box 18"/>
          <p:cNvSpPr txBox="1">
            <a:spLocks noChangeArrowheads="1"/>
          </p:cNvSpPr>
          <p:nvPr/>
        </p:nvSpPr>
        <p:spPr bwMode="auto">
          <a:xfrm>
            <a:off x="5181600" y="4975225"/>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last loaded page</a:t>
            </a:r>
          </a:p>
        </p:txBody>
      </p:sp>
    </p:spTree>
    <p:extLst>
      <p:ext uri="{BB962C8B-B14F-4D97-AF65-F5344CB8AC3E}">
        <p14:creationId xmlns:p14="http://schemas.microsoft.com/office/powerpoint/2010/main" val="39712734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0 0 C 0.04566 -0.04626 0.09149 -0.09253 0.15399 -0.09253 C 0.21649 -0.09253 0.29583 -0.04626 0.37517 0 " pathEditMode="relative" ptsTypes="aaA">
                                      <p:cBhvr>
                                        <p:cTn id="6" dur="2000" fill="hold"/>
                                        <p:tgtEl>
                                          <p:spTgt spid="1741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125 0 " pathEditMode="relative" ptsTypes="AA">
                                      <p:cBhvr>
                                        <p:cTn id="8" dur="2000" fill="hold"/>
                                        <p:tgtEl>
                                          <p:spTgt spid="17415"/>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125 0 " pathEditMode="relative" ptsTypes="AA">
                                      <p:cBhvr>
                                        <p:cTn id="10" dur="2000" fill="hold"/>
                                        <p:tgtEl>
                                          <p:spTgt spid="1741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125 0 " pathEditMode="relative" ptsTypes="AA">
                                      <p:cBhvr>
                                        <p:cTn id="12" dur="2000" fill="hold"/>
                                        <p:tgtEl>
                                          <p:spTgt spid="174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5" grpId="0" animBg="1"/>
      <p:bldP spid="17419" grpId="0" animBg="1"/>
      <p:bldP spid="1742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Second Chance Illustration</a:t>
            </a:r>
          </a:p>
        </p:txBody>
      </p:sp>
      <p:sp>
        <p:nvSpPr>
          <p:cNvPr id="95234" name="Rectangle 3"/>
          <p:cNvSpPr>
            <a:spLocks noGrp="1" noChangeArrowheads="1"/>
          </p:cNvSpPr>
          <p:nvPr>
            <p:ph type="body" idx="1"/>
          </p:nvPr>
        </p:nvSpPr>
        <p:spPr/>
        <p:txBody>
          <a:bodyPr/>
          <a:lstStyle/>
          <a:p>
            <a:r>
              <a:rPr lang="en-US" sz="2800">
                <a:latin typeface="Helvetica" charset="0"/>
                <a:ea typeface="ＭＳ Ｐゴシック" charset="0"/>
                <a:cs typeface="ＭＳ Ｐゴシック" charset="0"/>
              </a:rPr>
              <a:t>Max page table size 4</a:t>
            </a:r>
          </a:p>
          <a:p>
            <a:pPr lvl="1"/>
            <a:r>
              <a:rPr lang="en-US" sz="2400">
                <a:latin typeface="Helvetica" charset="0"/>
                <a:ea typeface="ＭＳ Ｐゴシック" charset="0"/>
              </a:rPr>
              <a:t>Page B arrives</a:t>
            </a:r>
          </a:p>
          <a:p>
            <a:pPr lvl="1"/>
            <a:r>
              <a:rPr lang="en-US" sz="2400">
                <a:latin typeface="Helvetica" charset="0"/>
                <a:ea typeface="ＭＳ Ｐゴシック" charset="0"/>
              </a:rPr>
              <a:t>Page A arrives</a:t>
            </a:r>
          </a:p>
          <a:p>
            <a:pPr lvl="1"/>
            <a:r>
              <a:rPr lang="en-US" sz="2400">
                <a:latin typeface="Helvetica" charset="0"/>
                <a:ea typeface="ＭＳ Ｐゴシック" charset="0"/>
              </a:rPr>
              <a:t>Access page A</a:t>
            </a:r>
          </a:p>
          <a:p>
            <a:pPr lvl="1"/>
            <a:r>
              <a:rPr lang="en-US" sz="2400">
                <a:latin typeface="Helvetica" charset="0"/>
                <a:ea typeface="ＭＳ Ｐゴシック" charset="0"/>
              </a:rPr>
              <a:t>Page D arrives</a:t>
            </a:r>
          </a:p>
          <a:p>
            <a:pPr lvl="1"/>
            <a:r>
              <a:rPr lang="en-US" sz="2400">
                <a:latin typeface="Helvetica" charset="0"/>
                <a:ea typeface="ＭＳ Ｐゴシック" charset="0"/>
              </a:rPr>
              <a:t>Page C arrives</a:t>
            </a:r>
          </a:p>
          <a:p>
            <a:pPr lvl="1"/>
            <a:r>
              <a:rPr lang="en-US" sz="2400">
                <a:latin typeface="Helvetica" charset="0"/>
                <a:ea typeface="ＭＳ Ｐゴシック" charset="0"/>
              </a:rPr>
              <a:t>Page F arrives</a:t>
            </a:r>
          </a:p>
          <a:p>
            <a:pPr lvl="1"/>
            <a:r>
              <a:rPr lang="en-US" sz="2400">
                <a:latin typeface="Helvetica" charset="0"/>
                <a:ea typeface="ＭＳ Ｐゴシック" charset="0"/>
              </a:rPr>
              <a:t>Access page D</a:t>
            </a:r>
          </a:p>
          <a:p>
            <a:pPr lvl="1"/>
            <a:r>
              <a:rPr lang="en-US" sz="2400">
                <a:latin typeface="Helvetica" charset="0"/>
                <a:ea typeface="ＭＳ Ｐゴシック" charset="0"/>
              </a:rPr>
              <a:t>Page E arrives</a:t>
            </a:r>
          </a:p>
          <a:p>
            <a:endParaRPr lang="en-US" sz="2800">
              <a:latin typeface="Helvetica" charset="0"/>
              <a:ea typeface="ＭＳ Ｐゴシック" charset="0"/>
              <a:cs typeface="ＭＳ Ｐゴシック" charset="0"/>
            </a:endParaRPr>
          </a:p>
          <a:p>
            <a:pPr lvl="1"/>
            <a:endParaRPr lang="en-US">
              <a:latin typeface="Helvetica" charset="0"/>
              <a:ea typeface="ＭＳ Ｐゴシック" charset="0"/>
            </a:endParaRPr>
          </a:p>
          <a:p>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p:txBody>
      </p:sp>
      <p:sp>
        <p:nvSpPr>
          <p:cNvPr id="19460" name="Text Box 4"/>
          <p:cNvSpPr txBox="1">
            <a:spLocks noChangeArrowheads="1"/>
          </p:cNvSpPr>
          <p:nvPr/>
        </p:nvSpPr>
        <p:spPr bwMode="auto">
          <a:xfrm>
            <a:off x="2370138"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D u:</a:t>
            </a:r>
            <a:r>
              <a:rPr lang="en-US" sz="2000" smtClean="0">
                <a:solidFill>
                  <a:srgbClr val="CC0000"/>
                </a:solidFill>
                <a:latin typeface="Calibri" charset="0"/>
              </a:rPr>
              <a:t>1</a:t>
            </a:r>
          </a:p>
        </p:txBody>
      </p:sp>
      <p:sp>
        <p:nvSpPr>
          <p:cNvPr id="95236" name="Line 5"/>
          <p:cNvSpPr>
            <a:spLocks noChangeShapeType="1"/>
          </p:cNvSpPr>
          <p:nvPr/>
        </p:nvSpPr>
        <p:spPr bwMode="auto">
          <a:xfrm>
            <a:off x="2674938" y="5334000"/>
            <a:ext cx="0" cy="427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95237" name="Text Box 6"/>
          <p:cNvSpPr txBox="1">
            <a:spLocks noChangeArrowheads="1"/>
          </p:cNvSpPr>
          <p:nvPr/>
        </p:nvSpPr>
        <p:spPr bwMode="auto">
          <a:xfrm>
            <a:off x="1760538" y="496728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first loaded page</a:t>
            </a:r>
          </a:p>
        </p:txBody>
      </p:sp>
      <p:sp>
        <p:nvSpPr>
          <p:cNvPr id="19463" name="Text Box 7"/>
          <p:cNvSpPr txBox="1">
            <a:spLocks noChangeArrowheads="1"/>
          </p:cNvSpPr>
          <p:nvPr/>
        </p:nvSpPr>
        <p:spPr bwMode="auto">
          <a:xfrm>
            <a:off x="3513138"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C u:0</a:t>
            </a:r>
          </a:p>
        </p:txBody>
      </p:sp>
      <p:cxnSp>
        <p:nvCxnSpPr>
          <p:cNvPr id="95239" name="AutoShape 8"/>
          <p:cNvCxnSpPr>
            <a:cxnSpLocks noChangeShapeType="1"/>
            <a:stCxn id="19460" idx="3"/>
            <a:endCxn id="19463" idx="1"/>
          </p:cNvCxnSpPr>
          <p:nvPr/>
        </p:nvCxnSpPr>
        <p:spPr bwMode="auto">
          <a:xfrm>
            <a:off x="2987675" y="6142038"/>
            <a:ext cx="517525"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9467" name="Text Box 11"/>
          <p:cNvSpPr txBox="1">
            <a:spLocks noChangeArrowheads="1"/>
          </p:cNvSpPr>
          <p:nvPr/>
        </p:nvSpPr>
        <p:spPr bwMode="auto">
          <a:xfrm>
            <a:off x="4645025"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F u:0</a:t>
            </a:r>
          </a:p>
        </p:txBody>
      </p:sp>
      <p:cxnSp>
        <p:nvCxnSpPr>
          <p:cNvPr id="95241" name="AutoShape 12"/>
          <p:cNvCxnSpPr>
            <a:cxnSpLocks noChangeShapeType="1"/>
            <a:stCxn id="19463" idx="3"/>
            <a:endCxn id="19467" idx="1"/>
          </p:cNvCxnSpPr>
          <p:nvPr/>
        </p:nvCxnSpPr>
        <p:spPr bwMode="auto">
          <a:xfrm>
            <a:off x="4130675" y="6142038"/>
            <a:ext cx="506413"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9470" name="Text Box 14"/>
          <p:cNvSpPr txBox="1">
            <a:spLocks noChangeArrowheads="1"/>
          </p:cNvSpPr>
          <p:nvPr/>
        </p:nvSpPr>
        <p:spPr bwMode="auto">
          <a:xfrm>
            <a:off x="5791200"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A u:</a:t>
            </a:r>
            <a:r>
              <a:rPr lang="en-US" sz="2000" smtClean="0">
                <a:solidFill>
                  <a:srgbClr val="CC0000"/>
                </a:solidFill>
                <a:latin typeface="Calibri" charset="0"/>
              </a:rPr>
              <a:t>0</a:t>
            </a:r>
          </a:p>
        </p:txBody>
      </p:sp>
      <p:cxnSp>
        <p:nvCxnSpPr>
          <p:cNvPr id="95243" name="AutoShape 15"/>
          <p:cNvCxnSpPr>
            <a:cxnSpLocks noChangeShapeType="1"/>
            <a:stCxn id="19467" idx="3"/>
            <a:endCxn id="19470" idx="1"/>
          </p:cNvCxnSpPr>
          <p:nvPr/>
        </p:nvCxnSpPr>
        <p:spPr bwMode="auto">
          <a:xfrm>
            <a:off x="5262563" y="6142038"/>
            <a:ext cx="520700"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95244" name="Line 17"/>
          <p:cNvSpPr>
            <a:spLocks noChangeShapeType="1"/>
          </p:cNvSpPr>
          <p:nvPr/>
        </p:nvSpPr>
        <p:spPr bwMode="auto">
          <a:xfrm>
            <a:off x="6096000" y="5341938"/>
            <a:ext cx="0" cy="427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95245" name="Text Box 18"/>
          <p:cNvSpPr txBox="1">
            <a:spLocks noChangeArrowheads="1"/>
          </p:cNvSpPr>
          <p:nvPr/>
        </p:nvSpPr>
        <p:spPr bwMode="auto">
          <a:xfrm>
            <a:off x="5181600" y="4975225"/>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last loaded page</a:t>
            </a:r>
          </a:p>
        </p:txBody>
      </p:sp>
    </p:spTree>
    <p:extLst>
      <p:ext uri="{BB962C8B-B14F-4D97-AF65-F5344CB8AC3E}">
        <p14:creationId xmlns:p14="http://schemas.microsoft.com/office/powerpoint/2010/main" val="5151867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grpId="0" nodeType="withEffect">
                                  <p:stCondLst>
                                    <p:cond delay="0"/>
                                  </p:stCondLst>
                                  <p:childTnLst>
                                    <p:animMotion origin="layout" path="M 0 0 C 0.04566 -0.04626 0.09149 -0.09253 0.15399 -0.09253 C 0.21649 -0.09253 0.29583 -0.04626 0.37517 0 " pathEditMode="relative" ptsTypes="aaA">
                                      <p:cBhvr>
                                        <p:cTn id="6" dur="2000" fill="hold"/>
                                        <p:tgtEl>
                                          <p:spTgt spid="19460"/>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125 0 " pathEditMode="relative" ptsTypes="AA">
                                      <p:cBhvr>
                                        <p:cTn id="8" dur="2000" fill="hold"/>
                                        <p:tgtEl>
                                          <p:spTgt spid="1946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125 0 " pathEditMode="relative" ptsTypes="AA">
                                      <p:cBhvr>
                                        <p:cTn id="10" dur="2000" fill="hold"/>
                                        <p:tgtEl>
                                          <p:spTgt spid="19467"/>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125 0 " pathEditMode="relative" ptsTypes="AA">
                                      <p:cBhvr>
                                        <p:cTn id="12" dur="2000" fill="hold"/>
                                        <p:tgtEl>
                                          <p:spTgt spid="194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3" grpId="0" animBg="1"/>
      <p:bldP spid="19467" grpId="0" animBg="1"/>
      <p:bldP spid="1947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Second Chance Illustration</a:t>
            </a:r>
          </a:p>
        </p:txBody>
      </p:sp>
      <p:sp>
        <p:nvSpPr>
          <p:cNvPr id="96258" name="Rectangle 3"/>
          <p:cNvSpPr>
            <a:spLocks noGrp="1" noChangeArrowheads="1"/>
          </p:cNvSpPr>
          <p:nvPr>
            <p:ph type="body" idx="1"/>
          </p:nvPr>
        </p:nvSpPr>
        <p:spPr/>
        <p:txBody>
          <a:bodyPr/>
          <a:lstStyle/>
          <a:p>
            <a:r>
              <a:rPr lang="en-US" sz="2800">
                <a:latin typeface="Helvetica" charset="0"/>
                <a:ea typeface="ＭＳ Ｐゴシック" charset="0"/>
                <a:cs typeface="ＭＳ Ｐゴシック" charset="0"/>
              </a:rPr>
              <a:t>Max page table size 4</a:t>
            </a:r>
          </a:p>
          <a:p>
            <a:pPr lvl="1"/>
            <a:r>
              <a:rPr lang="en-US" sz="2400">
                <a:latin typeface="Helvetica" charset="0"/>
                <a:ea typeface="ＭＳ Ｐゴシック" charset="0"/>
              </a:rPr>
              <a:t>Page B arrives</a:t>
            </a:r>
          </a:p>
          <a:p>
            <a:pPr lvl="1"/>
            <a:r>
              <a:rPr lang="en-US" sz="2400">
                <a:latin typeface="Helvetica" charset="0"/>
                <a:ea typeface="ＭＳ Ｐゴシック" charset="0"/>
              </a:rPr>
              <a:t>Page A arrives</a:t>
            </a:r>
          </a:p>
          <a:p>
            <a:pPr lvl="1"/>
            <a:r>
              <a:rPr lang="en-US" sz="2400">
                <a:latin typeface="Helvetica" charset="0"/>
                <a:ea typeface="ＭＳ Ｐゴシック" charset="0"/>
              </a:rPr>
              <a:t>Access page A</a:t>
            </a:r>
          </a:p>
          <a:p>
            <a:pPr lvl="1"/>
            <a:r>
              <a:rPr lang="en-US" sz="2400">
                <a:latin typeface="Helvetica" charset="0"/>
                <a:ea typeface="ＭＳ Ｐゴシック" charset="0"/>
              </a:rPr>
              <a:t>Page D arrives</a:t>
            </a:r>
          </a:p>
          <a:p>
            <a:pPr lvl="1"/>
            <a:r>
              <a:rPr lang="en-US" sz="2400">
                <a:latin typeface="Helvetica" charset="0"/>
                <a:ea typeface="ＭＳ Ｐゴシック" charset="0"/>
              </a:rPr>
              <a:t>Page C arrives</a:t>
            </a:r>
          </a:p>
          <a:p>
            <a:pPr lvl="1"/>
            <a:r>
              <a:rPr lang="en-US" sz="2400">
                <a:latin typeface="Helvetica" charset="0"/>
                <a:ea typeface="ＭＳ Ｐゴシック" charset="0"/>
              </a:rPr>
              <a:t>Page F arrives</a:t>
            </a:r>
          </a:p>
          <a:p>
            <a:pPr lvl="1"/>
            <a:r>
              <a:rPr lang="en-US" sz="2400">
                <a:latin typeface="Helvetica" charset="0"/>
                <a:ea typeface="ＭＳ Ｐゴシック" charset="0"/>
              </a:rPr>
              <a:t>Access page D</a:t>
            </a:r>
          </a:p>
          <a:p>
            <a:pPr lvl="1"/>
            <a:r>
              <a:rPr lang="en-US" sz="2400">
                <a:latin typeface="Helvetica" charset="0"/>
                <a:ea typeface="ＭＳ Ｐゴシック" charset="0"/>
              </a:rPr>
              <a:t>Page E arrives</a:t>
            </a:r>
          </a:p>
          <a:p>
            <a:endParaRPr lang="en-US" sz="2800">
              <a:latin typeface="Helvetica" charset="0"/>
              <a:ea typeface="ＭＳ Ｐゴシック" charset="0"/>
              <a:cs typeface="ＭＳ Ｐゴシック" charset="0"/>
            </a:endParaRPr>
          </a:p>
          <a:p>
            <a:pPr lvl="1"/>
            <a:endParaRPr lang="en-US">
              <a:latin typeface="Helvetica" charset="0"/>
              <a:ea typeface="ＭＳ Ｐゴシック" charset="0"/>
            </a:endParaRPr>
          </a:p>
          <a:p>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p:txBody>
      </p:sp>
      <p:sp>
        <p:nvSpPr>
          <p:cNvPr id="21508" name="Text Box 4"/>
          <p:cNvSpPr txBox="1">
            <a:spLocks noChangeArrowheads="1"/>
          </p:cNvSpPr>
          <p:nvPr/>
        </p:nvSpPr>
        <p:spPr bwMode="auto">
          <a:xfrm>
            <a:off x="2370138"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C u:0</a:t>
            </a:r>
          </a:p>
        </p:txBody>
      </p:sp>
      <p:sp>
        <p:nvSpPr>
          <p:cNvPr id="96260" name="Line 5"/>
          <p:cNvSpPr>
            <a:spLocks noChangeShapeType="1"/>
          </p:cNvSpPr>
          <p:nvPr/>
        </p:nvSpPr>
        <p:spPr bwMode="auto">
          <a:xfrm>
            <a:off x="2674938" y="5334000"/>
            <a:ext cx="0" cy="4270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96261" name="Text Box 6"/>
          <p:cNvSpPr txBox="1">
            <a:spLocks noChangeArrowheads="1"/>
          </p:cNvSpPr>
          <p:nvPr/>
        </p:nvSpPr>
        <p:spPr bwMode="auto">
          <a:xfrm>
            <a:off x="1760538" y="4967288"/>
            <a:ext cx="190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first loaded page</a:t>
            </a:r>
          </a:p>
        </p:txBody>
      </p:sp>
      <p:sp>
        <p:nvSpPr>
          <p:cNvPr id="21511" name="Text Box 7"/>
          <p:cNvSpPr txBox="1">
            <a:spLocks noChangeArrowheads="1"/>
          </p:cNvSpPr>
          <p:nvPr/>
        </p:nvSpPr>
        <p:spPr bwMode="auto">
          <a:xfrm>
            <a:off x="3513138"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F u:0</a:t>
            </a:r>
          </a:p>
        </p:txBody>
      </p:sp>
      <p:cxnSp>
        <p:nvCxnSpPr>
          <p:cNvPr id="96263" name="AutoShape 8"/>
          <p:cNvCxnSpPr>
            <a:cxnSpLocks noChangeShapeType="1"/>
            <a:stCxn id="21508" idx="3"/>
            <a:endCxn id="21511" idx="1"/>
          </p:cNvCxnSpPr>
          <p:nvPr/>
        </p:nvCxnSpPr>
        <p:spPr bwMode="auto">
          <a:xfrm>
            <a:off x="2987675" y="6142038"/>
            <a:ext cx="517525"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1515" name="Text Box 11"/>
          <p:cNvSpPr txBox="1">
            <a:spLocks noChangeArrowheads="1"/>
          </p:cNvSpPr>
          <p:nvPr/>
        </p:nvSpPr>
        <p:spPr bwMode="auto">
          <a:xfrm>
            <a:off x="4645025"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A u:</a:t>
            </a:r>
            <a:r>
              <a:rPr lang="en-US" sz="2000" smtClean="0">
                <a:solidFill>
                  <a:srgbClr val="CC0000"/>
                </a:solidFill>
                <a:latin typeface="Calibri" charset="0"/>
              </a:rPr>
              <a:t>0</a:t>
            </a:r>
          </a:p>
        </p:txBody>
      </p:sp>
      <p:cxnSp>
        <p:nvCxnSpPr>
          <p:cNvPr id="96265" name="AutoShape 12"/>
          <p:cNvCxnSpPr>
            <a:cxnSpLocks noChangeShapeType="1"/>
            <a:stCxn id="21511" idx="3"/>
            <a:endCxn id="21515" idx="1"/>
          </p:cNvCxnSpPr>
          <p:nvPr/>
        </p:nvCxnSpPr>
        <p:spPr bwMode="auto">
          <a:xfrm>
            <a:off x="4130675" y="6142038"/>
            <a:ext cx="506413"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21518" name="Text Box 14"/>
          <p:cNvSpPr txBox="1">
            <a:spLocks noChangeArrowheads="1"/>
          </p:cNvSpPr>
          <p:nvPr/>
        </p:nvSpPr>
        <p:spPr bwMode="auto">
          <a:xfrm>
            <a:off x="5791200" y="5837238"/>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D u:</a:t>
            </a:r>
            <a:r>
              <a:rPr lang="en-US" sz="2000" smtClean="0">
                <a:solidFill>
                  <a:srgbClr val="CC0000"/>
                </a:solidFill>
                <a:latin typeface="Calibri" charset="0"/>
              </a:rPr>
              <a:t>0</a:t>
            </a:r>
          </a:p>
        </p:txBody>
      </p:sp>
      <p:cxnSp>
        <p:nvCxnSpPr>
          <p:cNvPr id="96267" name="AutoShape 15"/>
          <p:cNvCxnSpPr>
            <a:cxnSpLocks noChangeShapeType="1"/>
            <a:stCxn id="21515" idx="3"/>
            <a:endCxn id="21518" idx="1"/>
          </p:cNvCxnSpPr>
          <p:nvPr/>
        </p:nvCxnSpPr>
        <p:spPr bwMode="auto">
          <a:xfrm>
            <a:off x="5262563" y="6142038"/>
            <a:ext cx="520700" cy="0"/>
          </a:xfrm>
          <a:prstGeom prst="straightConnector1">
            <a:avLst/>
          </a:prstGeom>
          <a:noFill/>
          <a:ln w="158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96268" name="Line 17"/>
          <p:cNvSpPr>
            <a:spLocks noChangeShapeType="1"/>
          </p:cNvSpPr>
          <p:nvPr/>
        </p:nvSpPr>
        <p:spPr bwMode="auto">
          <a:xfrm>
            <a:off x="6096000" y="5341938"/>
            <a:ext cx="0" cy="4270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96269" name="Text Box 18"/>
          <p:cNvSpPr txBox="1">
            <a:spLocks noChangeArrowheads="1"/>
          </p:cNvSpPr>
          <p:nvPr/>
        </p:nvSpPr>
        <p:spPr bwMode="auto">
          <a:xfrm>
            <a:off x="5181600" y="4975225"/>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last loaded page</a:t>
            </a:r>
          </a:p>
        </p:txBody>
      </p:sp>
      <p:sp>
        <p:nvSpPr>
          <p:cNvPr id="21524" name="Text Box 20"/>
          <p:cNvSpPr txBox="1">
            <a:spLocks noChangeArrowheads="1"/>
          </p:cNvSpPr>
          <p:nvPr/>
        </p:nvSpPr>
        <p:spPr bwMode="auto">
          <a:xfrm>
            <a:off x="5791200" y="58674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z="2000" smtClean="0">
                <a:solidFill>
                  <a:srgbClr val="000000"/>
                </a:solidFill>
                <a:latin typeface="Calibri" charset="0"/>
              </a:rPr>
              <a:t>E u:0</a:t>
            </a:r>
          </a:p>
        </p:txBody>
      </p:sp>
    </p:spTree>
    <p:extLst>
      <p:ext uri="{BB962C8B-B14F-4D97-AF65-F5344CB8AC3E}">
        <p14:creationId xmlns:p14="http://schemas.microsoft.com/office/powerpoint/2010/main" val="29730025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xit" presetSubtype="0" fill="hold" grpId="0" nodeType="afterEffect">
                                  <p:stCondLst>
                                    <p:cond delay="0"/>
                                  </p:stCondLst>
                                  <p:childTnLst>
                                    <p:anim calcmode="lin" valueType="num">
                                      <p:cBhvr>
                                        <p:cTn id="6" dur="500"/>
                                        <p:tgtEl>
                                          <p:spTgt spid="21508"/>
                                        </p:tgtEl>
                                        <p:attrNameLst>
                                          <p:attrName>ppt_w</p:attrName>
                                        </p:attrNameLst>
                                      </p:cBhvr>
                                      <p:tavLst>
                                        <p:tav tm="0">
                                          <p:val>
                                            <p:strVal val="ppt_w"/>
                                          </p:val>
                                        </p:tav>
                                        <p:tav tm="100000">
                                          <p:val>
                                            <p:fltVal val="0"/>
                                          </p:val>
                                        </p:tav>
                                      </p:tavLst>
                                    </p:anim>
                                    <p:anim calcmode="lin" valueType="num">
                                      <p:cBhvr>
                                        <p:cTn id="7" dur="500"/>
                                        <p:tgtEl>
                                          <p:spTgt spid="21508"/>
                                        </p:tgtEl>
                                        <p:attrNameLst>
                                          <p:attrName>ppt_h</p:attrName>
                                        </p:attrNameLst>
                                      </p:cBhvr>
                                      <p:tavLst>
                                        <p:tav tm="0">
                                          <p:val>
                                            <p:strVal val="ppt_h"/>
                                          </p:val>
                                        </p:tav>
                                        <p:tav tm="100000">
                                          <p:val>
                                            <p:fltVal val="0"/>
                                          </p:val>
                                        </p:tav>
                                      </p:tavLst>
                                    </p:anim>
                                    <p:animEffect transition="out" filter="fade">
                                      <p:cBhvr>
                                        <p:cTn id="8" dur="500"/>
                                        <p:tgtEl>
                                          <p:spTgt spid="21508"/>
                                        </p:tgtEl>
                                      </p:cBhvr>
                                    </p:animEffect>
                                    <p:set>
                                      <p:cBhvr>
                                        <p:cTn id="9" dur="1" fill="hold">
                                          <p:stCondLst>
                                            <p:cond delay="499"/>
                                          </p:stCondLst>
                                        </p:cTn>
                                        <p:tgtEl>
                                          <p:spTgt spid="21508"/>
                                        </p:tgtEl>
                                        <p:attrNameLst>
                                          <p:attrName>style.visibility</p:attrName>
                                        </p:attrNameLst>
                                      </p:cBhvr>
                                      <p:to>
                                        <p:strVal val="hidden"/>
                                      </p:to>
                                    </p:set>
                                  </p:childTnLst>
                                </p:cTn>
                              </p:par>
                            </p:childTnLst>
                          </p:cTn>
                        </p:par>
                        <p:par>
                          <p:cTn id="10" fill="hold" nodeType="afterGroup">
                            <p:stCondLst>
                              <p:cond delay="500"/>
                            </p:stCondLst>
                            <p:childTnLst>
                              <p:par>
                                <p:cTn id="11" presetID="0" presetClass="path" presetSubtype="0" accel="50000" decel="50000" fill="hold" grpId="0" nodeType="afterEffect">
                                  <p:stCondLst>
                                    <p:cond delay="0"/>
                                  </p:stCondLst>
                                  <p:childTnLst>
                                    <p:animMotion origin="layout" path="M 0 0 L -0.125 0 " pathEditMode="relative" ptsTypes="AA">
                                      <p:cBhvr>
                                        <p:cTn id="12" dur="2000" fill="hold"/>
                                        <p:tgtEl>
                                          <p:spTgt spid="2151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125 0 " pathEditMode="relative" ptsTypes="AA">
                                      <p:cBhvr>
                                        <p:cTn id="14" dur="2000" fill="hold"/>
                                        <p:tgtEl>
                                          <p:spTgt spid="21515"/>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00105 4.56627E-6 L -0.12396 4.56627E-6 " pathEditMode="relative" rAng="0" ptsTypes="AA">
                                      <p:cBhvr>
                                        <p:cTn id="16" dur="2000" fill="hold"/>
                                        <p:tgtEl>
                                          <p:spTgt spid="21518"/>
                                        </p:tgtEl>
                                        <p:attrNameLst>
                                          <p:attrName>ppt_x</p:attrName>
                                          <p:attrName>ppt_y</p:attrName>
                                        </p:attrNameLst>
                                      </p:cBhvr>
                                      <p:rCtr x="-6250" y="0"/>
                                    </p:animMotion>
                                  </p:childTnLst>
                                </p:cTn>
                              </p:par>
                            </p:childTnLst>
                          </p:cTn>
                        </p:par>
                        <p:par>
                          <p:cTn id="17" fill="hold" nodeType="afterGroup">
                            <p:stCondLst>
                              <p:cond delay="2500"/>
                            </p:stCondLst>
                            <p:childTnLst>
                              <p:par>
                                <p:cTn id="18" presetID="4" presetClass="entr" presetSubtype="16" fill="hold" grpId="0" nodeType="afterEffect">
                                  <p:stCondLst>
                                    <p:cond delay="0"/>
                                  </p:stCondLst>
                                  <p:childTnLst>
                                    <p:set>
                                      <p:cBhvr>
                                        <p:cTn id="19" dur="1" fill="hold">
                                          <p:stCondLst>
                                            <p:cond delay="0"/>
                                          </p:stCondLst>
                                        </p:cTn>
                                        <p:tgtEl>
                                          <p:spTgt spid="21524"/>
                                        </p:tgtEl>
                                        <p:attrNameLst>
                                          <p:attrName>style.visibility</p:attrName>
                                        </p:attrNameLst>
                                      </p:cBhvr>
                                      <p:to>
                                        <p:strVal val="visible"/>
                                      </p:to>
                                    </p:set>
                                    <p:animEffect transition="in" filter="box(in)">
                                      <p:cBhvr>
                                        <p:cTn id="20" dur="500"/>
                                        <p:tgtEl>
                                          <p:spTgt spid="21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11" grpId="0" animBg="1"/>
      <p:bldP spid="21515" grpId="0" animBg="1"/>
      <p:bldP spid="21518" grpId="0" animBg="1"/>
      <p:bldP spid="2152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Clock Replacement Illustration</a:t>
            </a:r>
          </a:p>
        </p:txBody>
      </p:sp>
      <p:sp>
        <p:nvSpPr>
          <p:cNvPr id="97282" name="Rectangle 3"/>
          <p:cNvSpPr>
            <a:spLocks noGrp="1" noChangeArrowheads="1"/>
          </p:cNvSpPr>
          <p:nvPr>
            <p:ph type="body" idx="1"/>
          </p:nvPr>
        </p:nvSpPr>
        <p:spPr/>
        <p:txBody>
          <a:bodyPr/>
          <a:lstStyle/>
          <a:p>
            <a:r>
              <a:rPr lang="en-US" sz="2800">
                <a:latin typeface="Helvetica" charset="0"/>
                <a:ea typeface="ＭＳ Ｐゴシック" charset="0"/>
                <a:cs typeface="ＭＳ Ｐゴシック" charset="0"/>
              </a:rPr>
              <a:t>Max page table size 4</a:t>
            </a:r>
          </a:p>
          <a:p>
            <a:endParaRPr lang="en-US" sz="2800">
              <a:latin typeface="Helvetica" charset="0"/>
              <a:ea typeface="ＭＳ Ｐゴシック" charset="0"/>
              <a:cs typeface="ＭＳ Ｐゴシック" charset="0"/>
            </a:endParaRPr>
          </a:p>
          <a:p>
            <a:r>
              <a:rPr lang="en-US" sz="2800">
                <a:latin typeface="Helvetica" charset="0"/>
                <a:ea typeface="ＭＳ Ｐゴシック" charset="0"/>
                <a:cs typeface="ＭＳ Ｐゴシック" charset="0"/>
              </a:rPr>
              <a:t>Invariant: point at oldest page</a:t>
            </a:r>
          </a:p>
          <a:p>
            <a:pPr lvl="1"/>
            <a:endParaRPr lang="en-US" sz="2400">
              <a:latin typeface="Helvetica" charset="0"/>
              <a:ea typeface="ＭＳ Ｐゴシック" charset="0"/>
            </a:endParaRPr>
          </a:p>
          <a:p>
            <a:pPr lvl="1"/>
            <a:r>
              <a:rPr lang="en-US" sz="2400">
                <a:latin typeface="Helvetica" charset="0"/>
                <a:ea typeface="ＭＳ Ｐゴシック" charset="0"/>
              </a:rPr>
              <a:t>Page B arrives</a:t>
            </a:r>
          </a:p>
          <a:p>
            <a:pPr lvl="1"/>
            <a:endParaRPr lang="en-US" sz="2400">
              <a:latin typeface="Helvetica" charset="0"/>
              <a:ea typeface="ＭＳ Ｐゴシック" charset="0"/>
            </a:endParaRPr>
          </a:p>
          <a:p>
            <a:endParaRPr lang="en-US" sz="2800">
              <a:latin typeface="Helvetica" charset="0"/>
              <a:ea typeface="ＭＳ Ｐゴシック" charset="0"/>
              <a:cs typeface="ＭＳ Ｐゴシック" charset="0"/>
            </a:endParaRPr>
          </a:p>
          <a:p>
            <a:pPr lvl="1"/>
            <a:endParaRPr lang="en-US">
              <a:latin typeface="Helvetica" charset="0"/>
              <a:ea typeface="ＭＳ Ｐゴシック" charset="0"/>
            </a:endParaRPr>
          </a:p>
          <a:p>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p:txBody>
      </p:sp>
      <p:sp>
        <p:nvSpPr>
          <p:cNvPr id="97283" name="Text Box 4"/>
          <p:cNvSpPr txBox="1">
            <a:spLocks noChangeArrowheads="1"/>
          </p:cNvSpPr>
          <p:nvPr/>
        </p:nvSpPr>
        <p:spPr bwMode="auto">
          <a:xfrm>
            <a:off x="6248400" y="37338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B u:0</a:t>
            </a:r>
          </a:p>
        </p:txBody>
      </p:sp>
      <p:sp>
        <p:nvSpPr>
          <p:cNvPr id="97284" name="Line 11"/>
          <p:cNvSpPr>
            <a:spLocks noChangeShapeType="1"/>
          </p:cNvSpPr>
          <p:nvPr/>
        </p:nvSpPr>
        <p:spPr bwMode="auto">
          <a:xfrm>
            <a:off x="6553200" y="4343400"/>
            <a:ext cx="0" cy="42703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4766320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Clock Replacement Illustration</a:t>
            </a:r>
          </a:p>
        </p:txBody>
      </p:sp>
      <p:sp>
        <p:nvSpPr>
          <p:cNvPr id="98306" name="Rectangle 3"/>
          <p:cNvSpPr>
            <a:spLocks noGrp="1" noChangeArrowheads="1"/>
          </p:cNvSpPr>
          <p:nvPr>
            <p:ph type="body" idx="1"/>
          </p:nvPr>
        </p:nvSpPr>
        <p:spPr/>
        <p:txBody>
          <a:bodyPr/>
          <a:lstStyle/>
          <a:p>
            <a:r>
              <a:rPr lang="en-US" sz="2800">
                <a:latin typeface="Helvetica" charset="0"/>
                <a:ea typeface="ＭＳ Ｐゴシック" charset="0"/>
                <a:cs typeface="ＭＳ Ｐゴシック" charset="0"/>
              </a:rPr>
              <a:t>Max page table size 4</a:t>
            </a:r>
          </a:p>
          <a:p>
            <a:endParaRPr lang="en-US" sz="2800">
              <a:latin typeface="Helvetica" charset="0"/>
              <a:ea typeface="ＭＳ Ｐゴシック" charset="0"/>
              <a:cs typeface="ＭＳ Ｐゴシック" charset="0"/>
            </a:endParaRPr>
          </a:p>
          <a:p>
            <a:r>
              <a:rPr lang="en-US" sz="2800">
                <a:latin typeface="Helvetica" charset="0"/>
                <a:ea typeface="ＭＳ Ｐゴシック" charset="0"/>
                <a:cs typeface="ＭＳ Ｐゴシック" charset="0"/>
              </a:rPr>
              <a:t>Invariant: point at oldest page</a:t>
            </a:r>
          </a:p>
          <a:p>
            <a:pPr lvl="1"/>
            <a:endParaRPr lang="en-US" sz="2400">
              <a:latin typeface="Helvetica" charset="0"/>
              <a:ea typeface="ＭＳ Ｐゴシック" charset="0"/>
            </a:endParaRPr>
          </a:p>
          <a:p>
            <a:pPr lvl="1"/>
            <a:r>
              <a:rPr lang="en-US" sz="2400">
                <a:latin typeface="Helvetica" charset="0"/>
                <a:ea typeface="ＭＳ Ｐゴシック" charset="0"/>
              </a:rPr>
              <a:t>Page B arrives</a:t>
            </a:r>
          </a:p>
          <a:p>
            <a:pPr lvl="1"/>
            <a:r>
              <a:rPr lang="en-US" sz="2400">
                <a:latin typeface="Helvetica" charset="0"/>
                <a:ea typeface="ＭＳ Ｐゴシック" charset="0"/>
              </a:rPr>
              <a:t>Page A arrives</a:t>
            </a:r>
          </a:p>
          <a:p>
            <a:pPr lvl="1"/>
            <a:r>
              <a:rPr lang="en-US" sz="2400">
                <a:latin typeface="Helvetica" charset="0"/>
                <a:ea typeface="ＭＳ Ｐゴシック" charset="0"/>
              </a:rPr>
              <a:t>Access page A</a:t>
            </a:r>
          </a:p>
          <a:p>
            <a:pPr lvl="1"/>
            <a:endParaRPr lang="en-US">
              <a:latin typeface="Helvetica" charset="0"/>
              <a:ea typeface="ＭＳ Ｐゴシック" charset="0"/>
            </a:endParaRPr>
          </a:p>
          <a:p>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p:txBody>
      </p:sp>
      <p:sp>
        <p:nvSpPr>
          <p:cNvPr id="98307" name="Text Box 4"/>
          <p:cNvSpPr txBox="1">
            <a:spLocks noChangeArrowheads="1"/>
          </p:cNvSpPr>
          <p:nvPr/>
        </p:nvSpPr>
        <p:spPr bwMode="auto">
          <a:xfrm>
            <a:off x="6248400" y="37338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B u:0</a:t>
            </a:r>
          </a:p>
        </p:txBody>
      </p:sp>
      <p:sp>
        <p:nvSpPr>
          <p:cNvPr id="30726" name="Text Box 6"/>
          <p:cNvSpPr txBox="1">
            <a:spLocks noChangeArrowheads="1"/>
          </p:cNvSpPr>
          <p:nvPr/>
        </p:nvSpPr>
        <p:spPr bwMode="auto">
          <a:xfrm>
            <a:off x="7315200" y="45720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A u:0</a:t>
            </a:r>
          </a:p>
        </p:txBody>
      </p:sp>
      <p:sp>
        <p:nvSpPr>
          <p:cNvPr id="98309" name="Line 9"/>
          <p:cNvSpPr>
            <a:spLocks noChangeShapeType="1"/>
          </p:cNvSpPr>
          <p:nvPr/>
        </p:nvSpPr>
        <p:spPr bwMode="auto">
          <a:xfrm>
            <a:off x="6553200" y="4343400"/>
            <a:ext cx="0" cy="42703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1853425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box(in)">
                                      <p:cBhvr>
                                        <p:cTn id="7"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Clock Replacement Illustration</a:t>
            </a:r>
          </a:p>
        </p:txBody>
      </p:sp>
      <p:sp>
        <p:nvSpPr>
          <p:cNvPr id="99330" name="Rectangle 3"/>
          <p:cNvSpPr>
            <a:spLocks noGrp="1" noChangeArrowheads="1"/>
          </p:cNvSpPr>
          <p:nvPr>
            <p:ph type="body" idx="1"/>
          </p:nvPr>
        </p:nvSpPr>
        <p:spPr/>
        <p:txBody>
          <a:bodyPr/>
          <a:lstStyle/>
          <a:p>
            <a:r>
              <a:rPr lang="en-US" sz="2800">
                <a:latin typeface="Helvetica" charset="0"/>
                <a:ea typeface="ＭＳ Ｐゴシック" charset="0"/>
                <a:cs typeface="ＭＳ Ｐゴシック" charset="0"/>
              </a:rPr>
              <a:t>Max page table size 4</a:t>
            </a:r>
          </a:p>
          <a:p>
            <a:endParaRPr lang="en-US" sz="2800">
              <a:latin typeface="Helvetica" charset="0"/>
              <a:ea typeface="ＭＳ Ｐゴシック" charset="0"/>
              <a:cs typeface="ＭＳ Ｐゴシック" charset="0"/>
            </a:endParaRPr>
          </a:p>
          <a:p>
            <a:r>
              <a:rPr lang="en-US" sz="2800">
                <a:latin typeface="Helvetica" charset="0"/>
                <a:ea typeface="ＭＳ Ｐゴシック" charset="0"/>
                <a:cs typeface="ＭＳ Ｐゴシック" charset="0"/>
              </a:rPr>
              <a:t>Invariant: point at oldest page</a:t>
            </a:r>
          </a:p>
          <a:p>
            <a:pPr lvl="1"/>
            <a:endParaRPr lang="en-US" sz="2400">
              <a:latin typeface="Helvetica" charset="0"/>
              <a:ea typeface="ＭＳ Ｐゴシック" charset="0"/>
            </a:endParaRPr>
          </a:p>
          <a:p>
            <a:pPr lvl="1"/>
            <a:r>
              <a:rPr lang="en-US" sz="2400">
                <a:latin typeface="Helvetica" charset="0"/>
                <a:ea typeface="ＭＳ Ｐゴシック" charset="0"/>
              </a:rPr>
              <a:t>Page B arrives</a:t>
            </a:r>
          </a:p>
          <a:p>
            <a:pPr lvl="1"/>
            <a:r>
              <a:rPr lang="en-US" sz="2400">
                <a:latin typeface="Helvetica" charset="0"/>
                <a:ea typeface="ＭＳ Ｐゴシック" charset="0"/>
              </a:rPr>
              <a:t>Page A arrives</a:t>
            </a:r>
          </a:p>
          <a:p>
            <a:pPr lvl="1"/>
            <a:r>
              <a:rPr lang="en-US" sz="2400">
                <a:latin typeface="Helvetica" charset="0"/>
                <a:ea typeface="ＭＳ Ｐゴシック" charset="0"/>
              </a:rPr>
              <a:t>Access page A</a:t>
            </a:r>
          </a:p>
          <a:p>
            <a:pPr lvl="1"/>
            <a:r>
              <a:rPr lang="en-US" sz="2400">
                <a:latin typeface="Helvetica" charset="0"/>
                <a:ea typeface="ＭＳ Ｐゴシック" charset="0"/>
              </a:rPr>
              <a:t>Page D arrives</a:t>
            </a:r>
          </a:p>
          <a:p>
            <a:endParaRPr lang="en-US" sz="2800">
              <a:latin typeface="Helvetica" charset="0"/>
              <a:ea typeface="ＭＳ Ｐゴシック" charset="0"/>
              <a:cs typeface="ＭＳ Ｐゴシック" charset="0"/>
            </a:endParaRPr>
          </a:p>
          <a:p>
            <a:pPr lvl="1"/>
            <a:endParaRPr lang="en-US">
              <a:latin typeface="Helvetica" charset="0"/>
              <a:ea typeface="ＭＳ Ｐゴシック" charset="0"/>
            </a:endParaRPr>
          </a:p>
          <a:p>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p:txBody>
      </p:sp>
      <p:sp>
        <p:nvSpPr>
          <p:cNvPr id="99331" name="Text Box 4"/>
          <p:cNvSpPr txBox="1">
            <a:spLocks noChangeArrowheads="1"/>
          </p:cNvSpPr>
          <p:nvPr/>
        </p:nvSpPr>
        <p:spPr bwMode="auto">
          <a:xfrm>
            <a:off x="6248400" y="37338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B u:0</a:t>
            </a:r>
          </a:p>
        </p:txBody>
      </p:sp>
      <p:sp>
        <p:nvSpPr>
          <p:cNvPr id="99332" name="Text Box 6"/>
          <p:cNvSpPr txBox="1">
            <a:spLocks noChangeArrowheads="1"/>
          </p:cNvSpPr>
          <p:nvPr/>
        </p:nvSpPr>
        <p:spPr bwMode="auto">
          <a:xfrm>
            <a:off x="7315200" y="45720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A u:</a:t>
            </a:r>
            <a:r>
              <a:rPr lang="en-US" smtClean="0">
                <a:solidFill>
                  <a:srgbClr val="CC0000"/>
                </a:solidFill>
                <a:latin typeface="Calibri" charset="0"/>
              </a:rPr>
              <a:t>1</a:t>
            </a:r>
          </a:p>
        </p:txBody>
      </p:sp>
      <p:sp>
        <p:nvSpPr>
          <p:cNvPr id="31751" name="Text Box 7"/>
          <p:cNvSpPr txBox="1">
            <a:spLocks noChangeArrowheads="1"/>
          </p:cNvSpPr>
          <p:nvPr/>
        </p:nvSpPr>
        <p:spPr bwMode="auto">
          <a:xfrm>
            <a:off x="6248400" y="54864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D u:0</a:t>
            </a:r>
          </a:p>
        </p:txBody>
      </p:sp>
      <p:sp>
        <p:nvSpPr>
          <p:cNvPr id="99334" name="Line 9"/>
          <p:cNvSpPr>
            <a:spLocks noChangeShapeType="1"/>
          </p:cNvSpPr>
          <p:nvPr/>
        </p:nvSpPr>
        <p:spPr bwMode="auto">
          <a:xfrm>
            <a:off x="6553200" y="4343400"/>
            <a:ext cx="0" cy="42703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9075846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Effect transition="in" filter="box(in)">
                                      <p:cBhvr>
                                        <p:cTn id="7"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Clock Replacement Illustration</a:t>
            </a:r>
          </a:p>
        </p:txBody>
      </p:sp>
      <p:sp>
        <p:nvSpPr>
          <p:cNvPr id="100354" name="Rectangle 3"/>
          <p:cNvSpPr>
            <a:spLocks noGrp="1" noChangeArrowheads="1"/>
          </p:cNvSpPr>
          <p:nvPr>
            <p:ph type="body" idx="1"/>
          </p:nvPr>
        </p:nvSpPr>
        <p:spPr/>
        <p:txBody>
          <a:bodyPr/>
          <a:lstStyle/>
          <a:p>
            <a:r>
              <a:rPr lang="en-US" sz="2800">
                <a:latin typeface="Helvetica" charset="0"/>
                <a:ea typeface="ＭＳ Ｐゴシック" charset="0"/>
                <a:cs typeface="ＭＳ Ｐゴシック" charset="0"/>
              </a:rPr>
              <a:t>Max page table size 4</a:t>
            </a:r>
          </a:p>
          <a:p>
            <a:endParaRPr lang="en-US" sz="2800">
              <a:latin typeface="Helvetica" charset="0"/>
              <a:ea typeface="ＭＳ Ｐゴシック" charset="0"/>
              <a:cs typeface="ＭＳ Ｐゴシック" charset="0"/>
            </a:endParaRPr>
          </a:p>
          <a:p>
            <a:r>
              <a:rPr lang="en-US" sz="2800">
                <a:latin typeface="Helvetica" charset="0"/>
                <a:ea typeface="ＭＳ Ｐゴシック" charset="0"/>
                <a:cs typeface="ＭＳ Ｐゴシック" charset="0"/>
              </a:rPr>
              <a:t>Invariant: point at oldest page</a:t>
            </a:r>
          </a:p>
          <a:p>
            <a:pPr lvl="1"/>
            <a:endParaRPr lang="en-US" sz="2400">
              <a:latin typeface="Helvetica" charset="0"/>
              <a:ea typeface="ＭＳ Ｐゴシック" charset="0"/>
            </a:endParaRPr>
          </a:p>
          <a:p>
            <a:pPr lvl="1"/>
            <a:r>
              <a:rPr lang="en-US" sz="2400">
                <a:latin typeface="Helvetica" charset="0"/>
                <a:ea typeface="ＭＳ Ｐゴシック" charset="0"/>
              </a:rPr>
              <a:t>Page B arrives</a:t>
            </a:r>
          </a:p>
          <a:p>
            <a:pPr lvl="1"/>
            <a:r>
              <a:rPr lang="en-US" sz="2400">
                <a:latin typeface="Helvetica" charset="0"/>
                <a:ea typeface="ＭＳ Ｐゴシック" charset="0"/>
              </a:rPr>
              <a:t>Page A arrives</a:t>
            </a:r>
          </a:p>
          <a:p>
            <a:pPr lvl="1"/>
            <a:r>
              <a:rPr lang="en-US" sz="2400">
                <a:latin typeface="Helvetica" charset="0"/>
                <a:ea typeface="ＭＳ Ｐゴシック" charset="0"/>
              </a:rPr>
              <a:t>Access page A</a:t>
            </a:r>
          </a:p>
          <a:p>
            <a:pPr lvl="1"/>
            <a:r>
              <a:rPr lang="en-US" sz="2400">
                <a:latin typeface="Helvetica" charset="0"/>
                <a:ea typeface="ＭＳ Ｐゴシック" charset="0"/>
              </a:rPr>
              <a:t>Page D arrives</a:t>
            </a:r>
          </a:p>
          <a:p>
            <a:pPr lvl="1"/>
            <a:r>
              <a:rPr lang="en-US" sz="2400">
                <a:latin typeface="Helvetica" charset="0"/>
                <a:ea typeface="ＭＳ Ｐゴシック" charset="0"/>
              </a:rPr>
              <a:t>Page C arrives</a:t>
            </a:r>
          </a:p>
          <a:p>
            <a:endParaRPr lang="en-US" sz="2800">
              <a:latin typeface="Helvetica" charset="0"/>
              <a:ea typeface="ＭＳ Ｐゴシック" charset="0"/>
              <a:cs typeface="ＭＳ Ｐゴシック" charset="0"/>
            </a:endParaRPr>
          </a:p>
          <a:p>
            <a:pPr lvl="1"/>
            <a:endParaRPr lang="en-US">
              <a:latin typeface="Helvetica" charset="0"/>
              <a:ea typeface="ＭＳ Ｐゴシック" charset="0"/>
            </a:endParaRPr>
          </a:p>
          <a:p>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p:txBody>
      </p:sp>
      <p:sp>
        <p:nvSpPr>
          <p:cNvPr id="100355" name="Text Box 4"/>
          <p:cNvSpPr txBox="1">
            <a:spLocks noChangeArrowheads="1"/>
          </p:cNvSpPr>
          <p:nvPr/>
        </p:nvSpPr>
        <p:spPr bwMode="auto">
          <a:xfrm>
            <a:off x="6248400" y="37338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B u:0</a:t>
            </a:r>
          </a:p>
        </p:txBody>
      </p:sp>
      <p:sp>
        <p:nvSpPr>
          <p:cNvPr id="100356" name="Text Box 6"/>
          <p:cNvSpPr txBox="1">
            <a:spLocks noChangeArrowheads="1"/>
          </p:cNvSpPr>
          <p:nvPr/>
        </p:nvSpPr>
        <p:spPr bwMode="auto">
          <a:xfrm>
            <a:off x="7315200" y="45720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A u:</a:t>
            </a:r>
            <a:r>
              <a:rPr lang="en-US" smtClean="0">
                <a:solidFill>
                  <a:srgbClr val="CC0000"/>
                </a:solidFill>
                <a:latin typeface="Calibri" charset="0"/>
              </a:rPr>
              <a:t>1</a:t>
            </a:r>
          </a:p>
        </p:txBody>
      </p:sp>
      <p:sp>
        <p:nvSpPr>
          <p:cNvPr id="100357" name="Text Box 7"/>
          <p:cNvSpPr txBox="1">
            <a:spLocks noChangeArrowheads="1"/>
          </p:cNvSpPr>
          <p:nvPr/>
        </p:nvSpPr>
        <p:spPr bwMode="auto">
          <a:xfrm>
            <a:off x="6248400" y="54864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D u:0</a:t>
            </a:r>
          </a:p>
        </p:txBody>
      </p:sp>
      <p:sp>
        <p:nvSpPr>
          <p:cNvPr id="32776" name="Text Box 8"/>
          <p:cNvSpPr txBox="1">
            <a:spLocks noChangeArrowheads="1"/>
          </p:cNvSpPr>
          <p:nvPr/>
        </p:nvSpPr>
        <p:spPr bwMode="auto">
          <a:xfrm>
            <a:off x="5105400" y="45720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C u:0</a:t>
            </a:r>
          </a:p>
        </p:txBody>
      </p:sp>
      <p:sp>
        <p:nvSpPr>
          <p:cNvPr id="100359" name="Line 9"/>
          <p:cNvSpPr>
            <a:spLocks noChangeShapeType="1"/>
          </p:cNvSpPr>
          <p:nvPr/>
        </p:nvSpPr>
        <p:spPr bwMode="auto">
          <a:xfrm>
            <a:off x="6553200" y="4343400"/>
            <a:ext cx="0" cy="427038"/>
          </a:xfrm>
          <a:prstGeom prst="line">
            <a:avLst/>
          </a:prstGeom>
          <a:noFill/>
          <a:ln w="9525">
            <a:solidFill>
              <a:schemeClr val="tx1"/>
            </a:solidFill>
            <a:round/>
            <a:headEnd type="arrow" w="lg" len="lg"/>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6179603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box(in)">
                                      <p:cBhvr>
                                        <p:cTn id="7" dur="10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2" name="Text Box 10"/>
          <p:cNvSpPr txBox="1">
            <a:spLocks noChangeArrowheads="1"/>
          </p:cNvSpPr>
          <p:nvPr/>
        </p:nvSpPr>
        <p:spPr bwMode="auto">
          <a:xfrm>
            <a:off x="6248400" y="37338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B u:0</a:t>
            </a:r>
          </a:p>
        </p:txBody>
      </p:sp>
      <p:sp>
        <p:nvSpPr>
          <p:cNvPr id="101378"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Clock Replacement Illustration</a:t>
            </a:r>
          </a:p>
        </p:txBody>
      </p:sp>
      <p:sp>
        <p:nvSpPr>
          <p:cNvPr id="101379" name="Rectangle 3"/>
          <p:cNvSpPr>
            <a:spLocks noGrp="1" noChangeArrowheads="1"/>
          </p:cNvSpPr>
          <p:nvPr>
            <p:ph type="body" idx="1"/>
          </p:nvPr>
        </p:nvSpPr>
        <p:spPr/>
        <p:txBody>
          <a:bodyPr/>
          <a:lstStyle/>
          <a:p>
            <a:r>
              <a:rPr lang="en-US" sz="2800">
                <a:latin typeface="Helvetica" charset="0"/>
                <a:ea typeface="ＭＳ Ｐゴシック" charset="0"/>
                <a:cs typeface="ＭＳ Ｐゴシック" charset="0"/>
              </a:rPr>
              <a:t>Max page table size 4</a:t>
            </a:r>
          </a:p>
          <a:p>
            <a:endParaRPr lang="en-US" sz="2800">
              <a:latin typeface="Helvetica" charset="0"/>
              <a:ea typeface="ＭＳ Ｐゴシック" charset="0"/>
              <a:cs typeface="ＭＳ Ｐゴシック" charset="0"/>
            </a:endParaRPr>
          </a:p>
          <a:p>
            <a:r>
              <a:rPr lang="en-US" sz="2800">
                <a:latin typeface="Helvetica" charset="0"/>
                <a:ea typeface="ＭＳ Ｐゴシック" charset="0"/>
                <a:cs typeface="ＭＳ Ｐゴシック" charset="0"/>
              </a:rPr>
              <a:t>Invariant: point at oldest page</a:t>
            </a:r>
          </a:p>
          <a:p>
            <a:pPr lvl="1"/>
            <a:endParaRPr lang="en-US" sz="2400">
              <a:latin typeface="Helvetica" charset="0"/>
              <a:ea typeface="ＭＳ Ｐゴシック" charset="0"/>
            </a:endParaRPr>
          </a:p>
          <a:p>
            <a:pPr lvl="1"/>
            <a:r>
              <a:rPr lang="en-US" sz="2400">
                <a:latin typeface="Helvetica" charset="0"/>
                <a:ea typeface="ＭＳ Ｐゴシック" charset="0"/>
              </a:rPr>
              <a:t>Page B arrives</a:t>
            </a:r>
          </a:p>
          <a:p>
            <a:pPr lvl="1"/>
            <a:r>
              <a:rPr lang="en-US" sz="2400">
                <a:latin typeface="Helvetica" charset="0"/>
                <a:ea typeface="ＭＳ Ｐゴシック" charset="0"/>
              </a:rPr>
              <a:t>Page A arrives</a:t>
            </a:r>
          </a:p>
          <a:p>
            <a:pPr lvl="1"/>
            <a:r>
              <a:rPr lang="en-US" sz="2400">
                <a:latin typeface="Helvetica" charset="0"/>
                <a:ea typeface="ＭＳ Ｐゴシック" charset="0"/>
              </a:rPr>
              <a:t>Access page A</a:t>
            </a:r>
          </a:p>
          <a:p>
            <a:pPr lvl="1"/>
            <a:r>
              <a:rPr lang="en-US" sz="2400">
                <a:latin typeface="Helvetica" charset="0"/>
                <a:ea typeface="ＭＳ Ｐゴシック" charset="0"/>
              </a:rPr>
              <a:t>Page D arrives</a:t>
            </a:r>
          </a:p>
          <a:p>
            <a:pPr lvl="1"/>
            <a:r>
              <a:rPr lang="en-US" sz="2400">
                <a:latin typeface="Helvetica" charset="0"/>
                <a:ea typeface="ＭＳ Ｐゴシック" charset="0"/>
              </a:rPr>
              <a:t>Page C arrives</a:t>
            </a:r>
          </a:p>
          <a:p>
            <a:pPr lvl="1"/>
            <a:r>
              <a:rPr lang="en-US" sz="2400">
                <a:latin typeface="Helvetica" charset="0"/>
                <a:ea typeface="ＭＳ Ｐゴシック" charset="0"/>
              </a:rPr>
              <a:t>Page F arrives</a:t>
            </a:r>
            <a:endParaRPr lang="en-US">
              <a:latin typeface="Helvetica" charset="0"/>
              <a:ea typeface="ＭＳ Ｐゴシック" charset="0"/>
            </a:endParaRPr>
          </a:p>
        </p:txBody>
      </p:sp>
      <p:sp>
        <p:nvSpPr>
          <p:cNvPr id="33796" name="Text Box 4"/>
          <p:cNvSpPr txBox="1">
            <a:spLocks noChangeArrowheads="1"/>
          </p:cNvSpPr>
          <p:nvPr/>
        </p:nvSpPr>
        <p:spPr bwMode="auto">
          <a:xfrm>
            <a:off x="6248400" y="37338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F u:0</a:t>
            </a:r>
          </a:p>
        </p:txBody>
      </p:sp>
      <p:sp>
        <p:nvSpPr>
          <p:cNvPr id="101381" name="Text Box 5"/>
          <p:cNvSpPr txBox="1">
            <a:spLocks noChangeArrowheads="1"/>
          </p:cNvSpPr>
          <p:nvPr/>
        </p:nvSpPr>
        <p:spPr bwMode="auto">
          <a:xfrm>
            <a:off x="7315200" y="45720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A u:</a:t>
            </a:r>
            <a:r>
              <a:rPr lang="en-US" smtClean="0">
                <a:solidFill>
                  <a:srgbClr val="CC0000"/>
                </a:solidFill>
                <a:latin typeface="Calibri" charset="0"/>
              </a:rPr>
              <a:t>1</a:t>
            </a:r>
          </a:p>
        </p:txBody>
      </p:sp>
      <p:sp>
        <p:nvSpPr>
          <p:cNvPr id="101382" name="Text Box 6"/>
          <p:cNvSpPr txBox="1">
            <a:spLocks noChangeArrowheads="1"/>
          </p:cNvSpPr>
          <p:nvPr/>
        </p:nvSpPr>
        <p:spPr bwMode="auto">
          <a:xfrm>
            <a:off x="6248400" y="54864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D u:0</a:t>
            </a:r>
          </a:p>
        </p:txBody>
      </p:sp>
      <p:sp>
        <p:nvSpPr>
          <p:cNvPr id="101383" name="Text Box 7"/>
          <p:cNvSpPr txBox="1">
            <a:spLocks noChangeArrowheads="1"/>
          </p:cNvSpPr>
          <p:nvPr/>
        </p:nvSpPr>
        <p:spPr bwMode="auto">
          <a:xfrm>
            <a:off x="5105400" y="45720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C u:0</a:t>
            </a:r>
          </a:p>
        </p:txBody>
      </p:sp>
      <p:sp>
        <p:nvSpPr>
          <p:cNvPr id="33800" name="Line 8"/>
          <p:cNvSpPr>
            <a:spLocks noChangeShapeType="1"/>
          </p:cNvSpPr>
          <p:nvPr/>
        </p:nvSpPr>
        <p:spPr bwMode="auto">
          <a:xfrm>
            <a:off x="6553200" y="4343400"/>
            <a:ext cx="0" cy="427038"/>
          </a:xfrm>
          <a:prstGeom prst="line">
            <a:avLst/>
          </a:prstGeom>
          <a:noFill/>
          <a:ln w="9525">
            <a:solidFill>
              <a:schemeClr val="tx1"/>
            </a:solidFill>
            <a:round/>
            <a:headEnd type="arrow" w="lg" len="lg"/>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33803" name="Line 11"/>
          <p:cNvSpPr>
            <a:spLocks noChangeShapeType="1"/>
          </p:cNvSpPr>
          <p:nvPr/>
        </p:nvSpPr>
        <p:spPr bwMode="auto">
          <a:xfrm rot="-5400000">
            <a:off x="6972300" y="4556125"/>
            <a:ext cx="0" cy="685800"/>
          </a:xfrm>
          <a:prstGeom prst="line">
            <a:avLst/>
          </a:prstGeom>
          <a:noFill/>
          <a:ln w="9525">
            <a:solidFill>
              <a:schemeClr val="tx1"/>
            </a:solidFill>
            <a:round/>
            <a:headEnd/>
            <a:tailEnd type="arrow" w="lg" len="lg"/>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29143375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grpId="0" nodeType="clickEffect">
                                  <p:stCondLst>
                                    <p:cond delay="0"/>
                                  </p:stCondLst>
                                  <p:childTnLst>
                                    <p:anim calcmode="lin" valueType="num">
                                      <p:cBhvr>
                                        <p:cTn id="6" dur="1000"/>
                                        <p:tgtEl>
                                          <p:spTgt spid="33802"/>
                                        </p:tgtEl>
                                        <p:attrNameLst>
                                          <p:attrName>ppt_w</p:attrName>
                                        </p:attrNameLst>
                                      </p:cBhvr>
                                      <p:tavLst>
                                        <p:tav tm="0">
                                          <p:val>
                                            <p:strVal val="ppt_w"/>
                                          </p:val>
                                        </p:tav>
                                        <p:tav tm="100000">
                                          <p:val>
                                            <p:fltVal val="0"/>
                                          </p:val>
                                        </p:tav>
                                      </p:tavLst>
                                    </p:anim>
                                    <p:anim calcmode="lin" valueType="num">
                                      <p:cBhvr>
                                        <p:cTn id="7" dur="1000"/>
                                        <p:tgtEl>
                                          <p:spTgt spid="33802"/>
                                        </p:tgtEl>
                                        <p:attrNameLst>
                                          <p:attrName>ppt_h</p:attrName>
                                        </p:attrNameLst>
                                      </p:cBhvr>
                                      <p:tavLst>
                                        <p:tav tm="0">
                                          <p:val>
                                            <p:strVal val="ppt_h"/>
                                          </p:val>
                                        </p:tav>
                                        <p:tav tm="100000">
                                          <p:val>
                                            <p:fltVal val="0"/>
                                          </p:val>
                                        </p:tav>
                                      </p:tavLst>
                                    </p:anim>
                                    <p:animEffect transition="out" filter="fade">
                                      <p:cBhvr>
                                        <p:cTn id="8" dur="1000"/>
                                        <p:tgtEl>
                                          <p:spTgt spid="33802"/>
                                        </p:tgtEl>
                                      </p:cBhvr>
                                    </p:animEffect>
                                    <p:set>
                                      <p:cBhvr>
                                        <p:cTn id="9" dur="1" fill="hold">
                                          <p:stCondLst>
                                            <p:cond delay="999"/>
                                          </p:stCondLst>
                                        </p:cTn>
                                        <p:tgtEl>
                                          <p:spTgt spid="33802"/>
                                        </p:tgtEl>
                                        <p:attrNameLst>
                                          <p:attrName>style.visibility</p:attrName>
                                        </p:attrNameLst>
                                      </p:cBhvr>
                                      <p:to>
                                        <p:strVal val="hidden"/>
                                      </p:to>
                                    </p:set>
                                  </p:childTnLst>
                                </p:cTn>
                              </p:par>
                            </p:childTnLst>
                          </p:cTn>
                        </p:par>
                        <p:par>
                          <p:cTn id="10" fill="hold" nodeType="afterGroup">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33796"/>
                                        </p:tgtEl>
                                        <p:attrNameLst>
                                          <p:attrName>style.visibility</p:attrName>
                                        </p:attrNameLst>
                                      </p:cBhvr>
                                      <p:to>
                                        <p:strVal val="visible"/>
                                      </p:to>
                                    </p:set>
                                    <p:animEffect transition="in" filter="box(in)">
                                      <p:cBhvr>
                                        <p:cTn id="13" dur="1000"/>
                                        <p:tgtEl>
                                          <p:spTgt spid="33796"/>
                                        </p:tgtEl>
                                      </p:cBhvr>
                                    </p:animEffect>
                                  </p:childTnLst>
                                </p:cTn>
                              </p:par>
                            </p:childTnLst>
                          </p:cTn>
                        </p:par>
                        <p:par>
                          <p:cTn id="14" fill="hold" nodeType="afterGroup">
                            <p:stCondLst>
                              <p:cond delay="2000"/>
                            </p:stCondLst>
                            <p:childTnLst>
                              <p:par>
                                <p:cTn id="15" presetID="53" presetClass="exit" presetSubtype="0" fill="hold" grpId="0" nodeType="afterEffect">
                                  <p:stCondLst>
                                    <p:cond delay="0"/>
                                  </p:stCondLst>
                                  <p:childTnLst>
                                    <p:anim calcmode="lin" valueType="num">
                                      <p:cBhvr>
                                        <p:cTn id="16" dur="1000"/>
                                        <p:tgtEl>
                                          <p:spTgt spid="33800"/>
                                        </p:tgtEl>
                                        <p:attrNameLst>
                                          <p:attrName>ppt_w</p:attrName>
                                        </p:attrNameLst>
                                      </p:cBhvr>
                                      <p:tavLst>
                                        <p:tav tm="0">
                                          <p:val>
                                            <p:strVal val="ppt_w"/>
                                          </p:val>
                                        </p:tav>
                                        <p:tav tm="100000">
                                          <p:val>
                                            <p:fltVal val="0"/>
                                          </p:val>
                                        </p:tav>
                                      </p:tavLst>
                                    </p:anim>
                                    <p:anim calcmode="lin" valueType="num">
                                      <p:cBhvr>
                                        <p:cTn id="17" dur="1000"/>
                                        <p:tgtEl>
                                          <p:spTgt spid="33800"/>
                                        </p:tgtEl>
                                        <p:attrNameLst>
                                          <p:attrName>ppt_h</p:attrName>
                                        </p:attrNameLst>
                                      </p:cBhvr>
                                      <p:tavLst>
                                        <p:tav tm="0">
                                          <p:val>
                                            <p:strVal val="ppt_h"/>
                                          </p:val>
                                        </p:tav>
                                        <p:tav tm="100000">
                                          <p:val>
                                            <p:fltVal val="0"/>
                                          </p:val>
                                        </p:tav>
                                      </p:tavLst>
                                    </p:anim>
                                    <p:animEffect transition="out" filter="fade">
                                      <p:cBhvr>
                                        <p:cTn id="18" dur="1000"/>
                                        <p:tgtEl>
                                          <p:spTgt spid="33800"/>
                                        </p:tgtEl>
                                      </p:cBhvr>
                                    </p:animEffect>
                                    <p:set>
                                      <p:cBhvr>
                                        <p:cTn id="19" dur="1" fill="hold">
                                          <p:stCondLst>
                                            <p:cond delay="999"/>
                                          </p:stCondLst>
                                        </p:cTn>
                                        <p:tgtEl>
                                          <p:spTgt spid="33800"/>
                                        </p:tgtEl>
                                        <p:attrNameLst>
                                          <p:attrName>style.visibility</p:attrName>
                                        </p:attrNameLst>
                                      </p:cBhvr>
                                      <p:to>
                                        <p:strVal val="hidden"/>
                                      </p:to>
                                    </p:set>
                                  </p:childTnLst>
                                </p:cTn>
                              </p:par>
                            </p:childTnLst>
                          </p:cTn>
                        </p:par>
                        <p:par>
                          <p:cTn id="20" fill="hold" nodeType="afterGroup">
                            <p:stCondLst>
                              <p:cond delay="3000"/>
                            </p:stCondLst>
                            <p:childTnLst>
                              <p:par>
                                <p:cTn id="21" presetID="4" presetClass="entr" presetSubtype="16" fill="hold" grpId="0" nodeType="afterEffect">
                                  <p:stCondLst>
                                    <p:cond delay="0"/>
                                  </p:stCondLst>
                                  <p:childTnLst>
                                    <p:set>
                                      <p:cBhvr>
                                        <p:cTn id="22" dur="1" fill="hold">
                                          <p:stCondLst>
                                            <p:cond delay="0"/>
                                          </p:stCondLst>
                                        </p:cTn>
                                        <p:tgtEl>
                                          <p:spTgt spid="33803"/>
                                        </p:tgtEl>
                                        <p:attrNameLst>
                                          <p:attrName>style.visibility</p:attrName>
                                        </p:attrNameLst>
                                      </p:cBhvr>
                                      <p:to>
                                        <p:strVal val="visible"/>
                                      </p:to>
                                    </p:set>
                                    <p:animEffect transition="in" filter="box(in)">
                                      <p:cBhvr>
                                        <p:cTn id="23" dur="10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p:bldP spid="33796" grpId="0" animBg="1"/>
      <p:bldP spid="33800" grpId="0" animBg="1"/>
      <p:bldP spid="3380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5105400" y="45720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C u:0</a:t>
            </a:r>
          </a:p>
        </p:txBody>
      </p:sp>
      <p:sp>
        <p:nvSpPr>
          <p:cNvPr id="3083" name="Text Box 11"/>
          <p:cNvSpPr txBox="1">
            <a:spLocks noChangeArrowheads="1"/>
          </p:cNvSpPr>
          <p:nvPr/>
        </p:nvSpPr>
        <p:spPr bwMode="auto">
          <a:xfrm>
            <a:off x="5105400" y="45720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E u:0</a:t>
            </a:r>
          </a:p>
        </p:txBody>
      </p:sp>
      <p:sp>
        <p:nvSpPr>
          <p:cNvPr id="102403" name="Rectangle 3"/>
          <p:cNvSpPr>
            <a:spLocks noGrp="1" noChangeArrowheads="1"/>
          </p:cNvSpPr>
          <p:nvPr>
            <p:ph type="body" idx="1"/>
          </p:nvPr>
        </p:nvSpPr>
        <p:spPr>
          <a:xfrm>
            <a:off x="609600" y="914400"/>
            <a:ext cx="8229600" cy="5257800"/>
          </a:xfrm>
        </p:spPr>
        <p:txBody>
          <a:bodyPr/>
          <a:lstStyle/>
          <a:p>
            <a:r>
              <a:rPr lang="en-US" sz="2800">
                <a:latin typeface="Helvetica" charset="0"/>
                <a:ea typeface="ＭＳ Ｐゴシック" charset="0"/>
                <a:cs typeface="ＭＳ Ｐゴシック" charset="0"/>
              </a:rPr>
              <a:t>Max page table size 4</a:t>
            </a:r>
          </a:p>
          <a:p>
            <a:endParaRPr lang="en-US" sz="2800">
              <a:latin typeface="Helvetica" charset="0"/>
              <a:ea typeface="ＭＳ Ｐゴシック" charset="0"/>
              <a:cs typeface="ＭＳ Ｐゴシック" charset="0"/>
            </a:endParaRPr>
          </a:p>
          <a:p>
            <a:r>
              <a:rPr lang="en-US" sz="2800">
                <a:latin typeface="Helvetica" charset="0"/>
                <a:ea typeface="ＭＳ Ｐゴシック" charset="0"/>
                <a:cs typeface="ＭＳ Ｐゴシック" charset="0"/>
              </a:rPr>
              <a:t>Invariant: point at oldest page</a:t>
            </a:r>
          </a:p>
          <a:p>
            <a:pPr lvl="1"/>
            <a:endParaRPr lang="en-US" sz="2400">
              <a:latin typeface="Helvetica" charset="0"/>
              <a:ea typeface="ＭＳ Ｐゴシック" charset="0"/>
            </a:endParaRPr>
          </a:p>
          <a:p>
            <a:pPr lvl="1"/>
            <a:r>
              <a:rPr lang="en-US" sz="2400">
                <a:latin typeface="Helvetica" charset="0"/>
                <a:ea typeface="ＭＳ Ｐゴシック" charset="0"/>
              </a:rPr>
              <a:t>Page B arrives</a:t>
            </a:r>
          </a:p>
          <a:p>
            <a:pPr lvl="1"/>
            <a:r>
              <a:rPr lang="en-US" sz="2400">
                <a:latin typeface="Helvetica" charset="0"/>
                <a:ea typeface="ＭＳ Ｐゴシック" charset="0"/>
              </a:rPr>
              <a:t>Page A arrives</a:t>
            </a:r>
          </a:p>
          <a:p>
            <a:pPr lvl="1"/>
            <a:r>
              <a:rPr lang="en-US" sz="2400">
                <a:latin typeface="Helvetica" charset="0"/>
                <a:ea typeface="ＭＳ Ｐゴシック" charset="0"/>
              </a:rPr>
              <a:t>Access page A</a:t>
            </a:r>
          </a:p>
          <a:p>
            <a:pPr lvl="1"/>
            <a:r>
              <a:rPr lang="en-US" sz="2400">
                <a:latin typeface="Helvetica" charset="0"/>
                <a:ea typeface="ＭＳ Ｐゴシック" charset="0"/>
              </a:rPr>
              <a:t>Page D arrives</a:t>
            </a:r>
          </a:p>
          <a:p>
            <a:pPr lvl="1"/>
            <a:r>
              <a:rPr lang="en-US" sz="2400">
                <a:latin typeface="Helvetica" charset="0"/>
                <a:ea typeface="ＭＳ Ｐゴシック" charset="0"/>
              </a:rPr>
              <a:t>Page C arrives</a:t>
            </a:r>
          </a:p>
          <a:p>
            <a:pPr lvl="1"/>
            <a:r>
              <a:rPr lang="en-US" sz="2400">
                <a:latin typeface="Helvetica" charset="0"/>
                <a:ea typeface="ＭＳ Ｐゴシック" charset="0"/>
              </a:rPr>
              <a:t>Page F arrives</a:t>
            </a:r>
          </a:p>
          <a:p>
            <a:pPr lvl="1"/>
            <a:r>
              <a:rPr lang="en-US" sz="2400">
                <a:latin typeface="Helvetica" charset="0"/>
                <a:ea typeface="ＭＳ Ｐゴシック" charset="0"/>
              </a:rPr>
              <a:t>Access page D</a:t>
            </a:r>
          </a:p>
          <a:p>
            <a:pPr lvl="1"/>
            <a:r>
              <a:rPr lang="en-US" sz="2400">
                <a:latin typeface="Helvetica" charset="0"/>
                <a:ea typeface="ＭＳ Ｐゴシック" charset="0"/>
              </a:rPr>
              <a:t>Page E arrives</a:t>
            </a:r>
            <a:endParaRPr lang="en-US">
              <a:latin typeface="Helvetica" charset="0"/>
              <a:ea typeface="ＭＳ Ｐゴシック" charset="0"/>
            </a:endParaRPr>
          </a:p>
          <a:p>
            <a:endParaRPr lang="en-US">
              <a:latin typeface="Helvetica" charset="0"/>
              <a:ea typeface="ＭＳ Ｐゴシック" charset="0"/>
              <a:cs typeface="ＭＳ Ｐゴシック" charset="0"/>
            </a:endParaRPr>
          </a:p>
        </p:txBody>
      </p:sp>
      <p:sp>
        <p:nvSpPr>
          <p:cNvPr id="102404" name="Text Box 5"/>
          <p:cNvSpPr txBox="1">
            <a:spLocks noChangeArrowheads="1"/>
          </p:cNvSpPr>
          <p:nvPr/>
        </p:nvSpPr>
        <p:spPr bwMode="auto">
          <a:xfrm>
            <a:off x="7315200" y="45720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A u:</a:t>
            </a:r>
            <a:r>
              <a:rPr lang="en-US" smtClean="0">
                <a:solidFill>
                  <a:srgbClr val="CC0000"/>
                </a:solidFill>
                <a:latin typeface="Calibri" charset="0"/>
              </a:rPr>
              <a:t>1</a:t>
            </a:r>
          </a:p>
        </p:txBody>
      </p:sp>
      <p:sp>
        <p:nvSpPr>
          <p:cNvPr id="3085" name="Text Box 13"/>
          <p:cNvSpPr txBox="1">
            <a:spLocks noChangeArrowheads="1"/>
          </p:cNvSpPr>
          <p:nvPr/>
        </p:nvSpPr>
        <p:spPr bwMode="auto">
          <a:xfrm>
            <a:off x="7315200" y="4572000"/>
            <a:ext cx="609600" cy="609600"/>
          </a:xfrm>
          <a:prstGeom prst="rect">
            <a:avLst/>
          </a:prstGeom>
          <a:solidFill>
            <a:schemeClr val="bg1"/>
          </a:solidFill>
          <a:ln w="15875">
            <a:solidFill>
              <a:schemeClr val="tx1"/>
            </a:solidFill>
            <a:miter lim="800000"/>
            <a:headEnd/>
            <a:tailEnd/>
          </a:ln>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A u:</a:t>
            </a:r>
            <a:r>
              <a:rPr lang="en-US" smtClean="0">
                <a:solidFill>
                  <a:srgbClr val="CC0000"/>
                </a:solidFill>
                <a:latin typeface="Calibri" charset="0"/>
              </a:rPr>
              <a:t>0</a:t>
            </a:r>
          </a:p>
        </p:txBody>
      </p:sp>
      <p:sp>
        <p:nvSpPr>
          <p:cNvPr id="102406" name="Text Box 6"/>
          <p:cNvSpPr txBox="1">
            <a:spLocks noChangeArrowheads="1"/>
          </p:cNvSpPr>
          <p:nvPr/>
        </p:nvSpPr>
        <p:spPr bwMode="auto">
          <a:xfrm>
            <a:off x="6248400" y="54864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D u:</a:t>
            </a:r>
            <a:r>
              <a:rPr lang="en-US" smtClean="0">
                <a:solidFill>
                  <a:srgbClr val="CC0000"/>
                </a:solidFill>
                <a:latin typeface="Calibri" charset="0"/>
              </a:rPr>
              <a:t>1</a:t>
            </a:r>
          </a:p>
        </p:txBody>
      </p:sp>
      <p:sp>
        <p:nvSpPr>
          <p:cNvPr id="3086" name="Text Box 14"/>
          <p:cNvSpPr txBox="1">
            <a:spLocks noChangeArrowheads="1"/>
          </p:cNvSpPr>
          <p:nvPr/>
        </p:nvSpPr>
        <p:spPr bwMode="auto">
          <a:xfrm>
            <a:off x="6248400" y="5486400"/>
            <a:ext cx="609600" cy="609600"/>
          </a:xfrm>
          <a:prstGeom prst="rect">
            <a:avLst/>
          </a:prstGeom>
          <a:solidFill>
            <a:schemeClr val="bg1"/>
          </a:solidFill>
          <a:ln w="15875">
            <a:solidFill>
              <a:schemeClr val="tx1"/>
            </a:solidFill>
            <a:miter lim="800000"/>
            <a:headEnd/>
            <a:tailEnd/>
          </a:ln>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D u:</a:t>
            </a:r>
            <a:r>
              <a:rPr lang="en-US" smtClean="0">
                <a:solidFill>
                  <a:srgbClr val="CC0000"/>
                </a:solidFill>
                <a:latin typeface="Calibri" charset="0"/>
              </a:rPr>
              <a:t>0</a:t>
            </a:r>
          </a:p>
        </p:txBody>
      </p:sp>
      <p:sp>
        <p:nvSpPr>
          <p:cNvPr id="102408"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Clock Replacement Illustration</a:t>
            </a:r>
          </a:p>
        </p:txBody>
      </p:sp>
      <p:sp>
        <p:nvSpPr>
          <p:cNvPr id="102409" name="Text Box 4"/>
          <p:cNvSpPr txBox="1">
            <a:spLocks noChangeArrowheads="1"/>
          </p:cNvSpPr>
          <p:nvPr/>
        </p:nvSpPr>
        <p:spPr bwMode="auto">
          <a:xfrm>
            <a:off x="6248400" y="3733800"/>
            <a:ext cx="609600" cy="60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50000"/>
              </a:spcBef>
              <a:spcAft>
                <a:spcPct val="0"/>
              </a:spcAft>
            </a:pPr>
            <a:r>
              <a:rPr lang="en-US" smtClean="0">
                <a:solidFill>
                  <a:srgbClr val="000000"/>
                </a:solidFill>
                <a:latin typeface="Calibri" charset="0"/>
              </a:rPr>
              <a:t>F u:0</a:t>
            </a:r>
          </a:p>
        </p:txBody>
      </p:sp>
      <p:sp>
        <p:nvSpPr>
          <p:cNvPr id="3080" name="Line 8"/>
          <p:cNvSpPr>
            <a:spLocks noChangeShapeType="1"/>
          </p:cNvSpPr>
          <p:nvPr/>
        </p:nvSpPr>
        <p:spPr bwMode="auto">
          <a:xfrm>
            <a:off x="6553200" y="5059363"/>
            <a:ext cx="0" cy="427037"/>
          </a:xfrm>
          <a:prstGeom prst="line">
            <a:avLst/>
          </a:prstGeom>
          <a:noFill/>
          <a:ln w="12700">
            <a:solidFill>
              <a:schemeClr val="tx1"/>
            </a:solidFill>
            <a:round/>
            <a:headEnd/>
            <a:tailEnd type="arrow" w="lg" len="lg"/>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3081" name="Line 9"/>
          <p:cNvSpPr>
            <a:spLocks noChangeShapeType="1"/>
          </p:cNvSpPr>
          <p:nvPr/>
        </p:nvSpPr>
        <p:spPr bwMode="auto">
          <a:xfrm rot="-5400000">
            <a:off x="6972300" y="4556125"/>
            <a:ext cx="0" cy="685800"/>
          </a:xfrm>
          <a:prstGeom prst="line">
            <a:avLst/>
          </a:prstGeom>
          <a:noFill/>
          <a:ln w="12700">
            <a:solidFill>
              <a:schemeClr val="tx1"/>
            </a:solidFill>
            <a:round/>
            <a:headEnd/>
            <a:tailEnd type="arrow" w="lg" len="lg"/>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3082" name="Line 10"/>
          <p:cNvSpPr>
            <a:spLocks noChangeShapeType="1"/>
          </p:cNvSpPr>
          <p:nvPr/>
        </p:nvSpPr>
        <p:spPr bwMode="auto">
          <a:xfrm rot="5400000" flipH="1">
            <a:off x="6057900" y="4554538"/>
            <a:ext cx="0" cy="685800"/>
          </a:xfrm>
          <a:prstGeom prst="line">
            <a:avLst/>
          </a:prstGeom>
          <a:noFill/>
          <a:ln w="12700">
            <a:solidFill>
              <a:schemeClr val="tx1"/>
            </a:solidFill>
            <a:round/>
            <a:headEnd/>
            <a:tailEnd type="arrow" w="lg" len="lg"/>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3084" name="Line 12"/>
          <p:cNvSpPr>
            <a:spLocks noChangeShapeType="1"/>
          </p:cNvSpPr>
          <p:nvPr/>
        </p:nvSpPr>
        <p:spPr bwMode="auto">
          <a:xfrm>
            <a:off x="6553200" y="4343400"/>
            <a:ext cx="0" cy="427038"/>
          </a:xfrm>
          <a:prstGeom prst="line">
            <a:avLst/>
          </a:prstGeom>
          <a:noFill/>
          <a:ln w="12700">
            <a:solidFill>
              <a:schemeClr val="tx1"/>
            </a:solidFill>
            <a:round/>
            <a:headEnd type="arrow" w="lg" len="lg"/>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1416719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grpId="0" nodeType="clickEffect">
                                  <p:stCondLst>
                                    <p:cond delay="0"/>
                                  </p:stCondLst>
                                  <p:childTnLst>
                                    <p:anim calcmode="lin" valueType="num">
                                      <p:cBhvr>
                                        <p:cTn id="6" dur="1000"/>
                                        <p:tgtEl>
                                          <p:spTgt spid="3081"/>
                                        </p:tgtEl>
                                        <p:attrNameLst>
                                          <p:attrName>ppt_w</p:attrName>
                                        </p:attrNameLst>
                                      </p:cBhvr>
                                      <p:tavLst>
                                        <p:tav tm="0">
                                          <p:val>
                                            <p:strVal val="ppt_w"/>
                                          </p:val>
                                        </p:tav>
                                        <p:tav tm="100000">
                                          <p:val>
                                            <p:fltVal val="0"/>
                                          </p:val>
                                        </p:tav>
                                      </p:tavLst>
                                    </p:anim>
                                    <p:anim calcmode="lin" valueType="num">
                                      <p:cBhvr>
                                        <p:cTn id="7" dur="1000"/>
                                        <p:tgtEl>
                                          <p:spTgt spid="3081"/>
                                        </p:tgtEl>
                                        <p:attrNameLst>
                                          <p:attrName>ppt_h</p:attrName>
                                        </p:attrNameLst>
                                      </p:cBhvr>
                                      <p:tavLst>
                                        <p:tav tm="0">
                                          <p:val>
                                            <p:strVal val="ppt_h"/>
                                          </p:val>
                                        </p:tav>
                                        <p:tav tm="100000">
                                          <p:val>
                                            <p:fltVal val="0"/>
                                          </p:val>
                                        </p:tav>
                                      </p:tavLst>
                                    </p:anim>
                                    <p:animEffect transition="out" filter="fade">
                                      <p:cBhvr>
                                        <p:cTn id="8" dur="1000"/>
                                        <p:tgtEl>
                                          <p:spTgt spid="3081"/>
                                        </p:tgtEl>
                                      </p:cBhvr>
                                    </p:animEffect>
                                    <p:set>
                                      <p:cBhvr>
                                        <p:cTn id="9" dur="1" fill="hold">
                                          <p:stCondLst>
                                            <p:cond delay="999"/>
                                          </p:stCondLst>
                                        </p:cTn>
                                        <p:tgtEl>
                                          <p:spTgt spid="3081"/>
                                        </p:tgtEl>
                                        <p:attrNameLst>
                                          <p:attrName>style.visibility</p:attrName>
                                        </p:attrNameLst>
                                      </p:cBhvr>
                                      <p:to>
                                        <p:strVal val="hidden"/>
                                      </p:to>
                                    </p:set>
                                  </p:childTnLst>
                                </p:cTn>
                              </p:par>
                            </p:childTnLst>
                          </p:cTn>
                        </p:par>
                        <p:par>
                          <p:cTn id="10" fill="hold" nodeType="afterGroup">
                            <p:stCondLst>
                              <p:cond delay="1000"/>
                            </p:stCondLst>
                            <p:childTnLst>
                              <p:par>
                                <p:cTn id="11" presetID="4" presetClass="entr" presetSubtype="16" fill="hold" grpId="0" nodeType="afterEffect">
                                  <p:stCondLst>
                                    <p:cond delay="0"/>
                                  </p:stCondLst>
                                  <p:childTnLst>
                                    <p:set>
                                      <p:cBhvr>
                                        <p:cTn id="12" dur="1" fill="hold">
                                          <p:stCondLst>
                                            <p:cond delay="0"/>
                                          </p:stCondLst>
                                        </p:cTn>
                                        <p:tgtEl>
                                          <p:spTgt spid="3085"/>
                                        </p:tgtEl>
                                        <p:attrNameLst>
                                          <p:attrName>style.visibility</p:attrName>
                                        </p:attrNameLst>
                                      </p:cBhvr>
                                      <p:to>
                                        <p:strVal val="visible"/>
                                      </p:to>
                                    </p:set>
                                    <p:animEffect transition="in" filter="box(in)">
                                      <p:cBhvr>
                                        <p:cTn id="13" dur="500"/>
                                        <p:tgtEl>
                                          <p:spTgt spid="3085"/>
                                        </p:tgtEl>
                                      </p:cBhvr>
                                    </p:animEffect>
                                  </p:childTnLst>
                                </p:cTn>
                              </p:par>
                            </p:childTnLst>
                          </p:cTn>
                        </p:par>
                        <p:par>
                          <p:cTn id="14" fill="hold" nodeType="afterGroup">
                            <p:stCondLst>
                              <p:cond delay="1500"/>
                            </p:stCondLst>
                            <p:childTnLst>
                              <p:par>
                                <p:cTn id="15" presetID="4" presetClass="entr" presetSubtype="16" fill="hold" grpId="0" nodeType="afterEffect">
                                  <p:stCondLst>
                                    <p:cond delay="0"/>
                                  </p:stCondLst>
                                  <p:childTnLst>
                                    <p:set>
                                      <p:cBhvr>
                                        <p:cTn id="16" dur="1" fill="hold">
                                          <p:stCondLst>
                                            <p:cond delay="0"/>
                                          </p:stCondLst>
                                        </p:cTn>
                                        <p:tgtEl>
                                          <p:spTgt spid="3080"/>
                                        </p:tgtEl>
                                        <p:attrNameLst>
                                          <p:attrName>style.visibility</p:attrName>
                                        </p:attrNameLst>
                                      </p:cBhvr>
                                      <p:to>
                                        <p:strVal val="visible"/>
                                      </p:to>
                                    </p:set>
                                    <p:animEffect transition="in" filter="box(in)">
                                      <p:cBhvr>
                                        <p:cTn id="17" dur="1000"/>
                                        <p:tgtEl>
                                          <p:spTgt spid="3080"/>
                                        </p:tgtEl>
                                      </p:cBhvr>
                                    </p:animEffect>
                                  </p:childTnLst>
                                </p:cTn>
                              </p:par>
                            </p:childTnLst>
                          </p:cTn>
                        </p:par>
                        <p:par>
                          <p:cTn id="18" fill="hold" nodeType="afterGroup">
                            <p:stCondLst>
                              <p:cond delay="2500"/>
                            </p:stCondLst>
                            <p:childTnLst>
                              <p:par>
                                <p:cTn id="19" presetID="53" presetClass="exit" presetSubtype="0" fill="hold" grpId="1" nodeType="afterEffect">
                                  <p:stCondLst>
                                    <p:cond delay="0"/>
                                  </p:stCondLst>
                                  <p:childTnLst>
                                    <p:anim calcmode="lin" valueType="num">
                                      <p:cBhvr>
                                        <p:cTn id="20" dur="1000"/>
                                        <p:tgtEl>
                                          <p:spTgt spid="3080"/>
                                        </p:tgtEl>
                                        <p:attrNameLst>
                                          <p:attrName>ppt_w</p:attrName>
                                        </p:attrNameLst>
                                      </p:cBhvr>
                                      <p:tavLst>
                                        <p:tav tm="0">
                                          <p:val>
                                            <p:strVal val="ppt_w"/>
                                          </p:val>
                                        </p:tav>
                                        <p:tav tm="100000">
                                          <p:val>
                                            <p:fltVal val="0"/>
                                          </p:val>
                                        </p:tav>
                                      </p:tavLst>
                                    </p:anim>
                                    <p:anim calcmode="lin" valueType="num">
                                      <p:cBhvr>
                                        <p:cTn id="21" dur="1000"/>
                                        <p:tgtEl>
                                          <p:spTgt spid="3080"/>
                                        </p:tgtEl>
                                        <p:attrNameLst>
                                          <p:attrName>ppt_h</p:attrName>
                                        </p:attrNameLst>
                                      </p:cBhvr>
                                      <p:tavLst>
                                        <p:tav tm="0">
                                          <p:val>
                                            <p:strVal val="ppt_h"/>
                                          </p:val>
                                        </p:tav>
                                        <p:tav tm="100000">
                                          <p:val>
                                            <p:fltVal val="0"/>
                                          </p:val>
                                        </p:tav>
                                      </p:tavLst>
                                    </p:anim>
                                    <p:animEffect transition="out" filter="fade">
                                      <p:cBhvr>
                                        <p:cTn id="22" dur="1000"/>
                                        <p:tgtEl>
                                          <p:spTgt spid="3080"/>
                                        </p:tgtEl>
                                      </p:cBhvr>
                                    </p:animEffect>
                                    <p:set>
                                      <p:cBhvr>
                                        <p:cTn id="23" dur="1" fill="hold">
                                          <p:stCondLst>
                                            <p:cond delay="999"/>
                                          </p:stCondLst>
                                        </p:cTn>
                                        <p:tgtEl>
                                          <p:spTgt spid="3080"/>
                                        </p:tgtEl>
                                        <p:attrNameLst>
                                          <p:attrName>style.visibility</p:attrName>
                                        </p:attrNameLst>
                                      </p:cBhvr>
                                      <p:to>
                                        <p:strVal val="hidden"/>
                                      </p:to>
                                    </p:set>
                                  </p:childTnLst>
                                </p:cTn>
                              </p:par>
                            </p:childTnLst>
                          </p:cTn>
                        </p:par>
                        <p:par>
                          <p:cTn id="24" fill="hold" nodeType="afterGroup">
                            <p:stCondLst>
                              <p:cond delay="3500"/>
                            </p:stCondLst>
                            <p:childTnLst>
                              <p:par>
                                <p:cTn id="25" presetID="4" presetClass="entr" presetSubtype="16" fill="hold" grpId="0" nodeType="afterEffect">
                                  <p:stCondLst>
                                    <p:cond delay="0"/>
                                  </p:stCondLst>
                                  <p:childTnLst>
                                    <p:set>
                                      <p:cBhvr>
                                        <p:cTn id="26" dur="1" fill="hold">
                                          <p:stCondLst>
                                            <p:cond delay="0"/>
                                          </p:stCondLst>
                                        </p:cTn>
                                        <p:tgtEl>
                                          <p:spTgt spid="3086"/>
                                        </p:tgtEl>
                                        <p:attrNameLst>
                                          <p:attrName>style.visibility</p:attrName>
                                        </p:attrNameLst>
                                      </p:cBhvr>
                                      <p:to>
                                        <p:strVal val="visible"/>
                                      </p:to>
                                    </p:set>
                                    <p:animEffect transition="in" filter="box(in)">
                                      <p:cBhvr>
                                        <p:cTn id="27" dur="500"/>
                                        <p:tgtEl>
                                          <p:spTgt spid="3086"/>
                                        </p:tgtEl>
                                      </p:cBhvr>
                                    </p:animEffect>
                                  </p:childTnLst>
                                </p:cTn>
                              </p:par>
                            </p:childTnLst>
                          </p:cTn>
                        </p:par>
                        <p:par>
                          <p:cTn id="28" fill="hold" nodeType="afterGroup">
                            <p:stCondLst>
                              <p:cond delay="4000"/>
                            </p:stCondLst>
                            <p:childTnLst>
                              <p:par>
                                <p:cTn id="29" presetID="4" presetClass="entr" presetSubtype="16" fill="hold" grpId="0" nodeType="afterEffect">
                                  <p:stCondLst>
                                    <p:cond delay="0"/>
                                  </p:stCondLst>
                                  <p:childTnLst>
                                    <p:set>
                                      <p:cBhvr>
                                        <p:cTn id="30" dur="1" fill="hold">
                                          <p:stCondLst>
                                            <p:cond delay="0"/>
                                          </p:stCondLst>
                                        </p:cTn>
                                        <p:tgtEl>
                                          <p:spTgt spid="3082"/>
                                        </p:tgtEl>
                                        <p:attrNameLst>
                                          <p:attrName>style.visibility</p:attrName>
                                        </p:attrNameLst>
                                      </p:cBhvr>
                                      <p:to>
                                        <p:strVal val="visible"/>
                                      </p:to>
                                    </p:set>
                                    <p:animEffect transition="in" filter="box(in)">
                                      <p:cBhvr>
                                        <p:cTn id="31" dur="1000"/>
                                        <p:tgtEl>
                                          <p:spTgt spid="3082"/>
                                        </p:tgtEl>
                                      </p:cBhvr>
                                    </p:animEffect>
                                  </p:childTnLst>
                                </p:cTn>
                              </p:par>
                            </p:childTnLst>
                          </p:cTn>
                        </p:par>
                        <p:par>
                          <p:cTn id="32" fill="hold" nodeType="afterGroup">
                            <p:stCondLst>
                              <p:cond delay="5000"/>
                            </p:stCondLst>
                            <p:childTnLst>
                              <p:par>
                                <p:cTn id="33" presetID="53" presetClass="exit" presetSubtype="0" fill="hold" grpId="0" nodeType="afterEffect">
                                  <p:stCondLst>
                                    <p:cond delay="0"/>
                                  </p:stCondLst>
                                  <p:childTnLst>
                                    <p:anim calcmode="lin" valueType="num">
                                      <p:cBhvr>
                                        <p:cTn id="34" dur="1000"/>
                                        <p:tgtEl>
                                          <p:spTgt spid="3079"/>
                                        </p:tgtEl>
                                        <p:attrNameLst>
                                          <p:attrName>ppt_w</p:attrName>
                                        </p:attrNameLst>
                                      </p:cBhvr>
                                      <p:tavLst>
                                        <p:tav tm="0">
                                          <p:val>
                                            <p:strVal val="ppt_w"/>
                                          </p:val>
                                        </p:tav>
                                        <p:tav tm="100000">
                                          <p:val>
                                            <p:fltVal val="0"/>
                                          </p:val>
                                        </p:tav>
                                      </p:tavLst>
                                    </p:anim>
                                    <p:anim calcmode="lin" valueType="num">
                                      <p:cBhvr>
                                        <p:cTn id="35" dur="1000"/>
                                        <p:tgtEl>
                                          <p:spTgt spid="3079"/>
                                        </p:tgtEl>
                                        <p:attrNameLst>
                                          <p:attrName>ppt_h</p:attrName>
                                        </p:attrNameLst>
                                      </p:cBhvr>
                                      <p:tavLst>
                                        <p:tav tm="0">
                                          <p:val>
                                            <p:strVal val="ppt_h"/>
                                          </p:val>
                                        </p:tav>
                                        <p:tav tm="100000">
                                          <p:val>
                                            <p:fltVal val="0"/>
                                          </p:val>
                                        </p:tav>
                                      </p:tavLst>
                                    </p:anim>
                                    <p:animEffect transition="out" filter="fade">
                                      <p:cBhvr>
                                        <p:cTn id="36" dur="1000"/>
                                        <p:tgtEl>
                                          <p:spTgt spid="3079"/>
                                        </p:tgtEl>
                                      </p:cBhvr>
                                    </p:animEffect>
                                    <p:set>
                                      <p:cBhvr>
                                        <p:cTn id="37" dur="1" fill="hold">
                                          <p:stCondLst>
                                            <p:cond delay="999"/>
                                          </p:stCondLst>
                                        </p:cTn>
                                        <p:tgtEl>
                                          <p:spTgt spid="3079"/>
                                        </p:tgtEl>
                                        <p:attrNameLst>
                                          <p:attrName>style.visibility</p:attrName>
                                        </p:attrNameLst>
                                      </p:cBhvr>
                                      <p:to>
                                        <p:strVal val="hidden"/>
                                      </p:to>
                                    </p:set>
                                  </p:childTnLst>
                                </p:cTn>
                              </p:par>
                            </p:childTnLst>
                          </p:cTn>
                        </p:par>
                        <p:par>
                          <p:cTn id="38" fill="hold" nodeType="afterGroup">
                            <p:stCondLst>
                              <p:cond delay="6000"/>
                            </p:stCondLst>
                            <p:childTnLst>
                              <p:par>
                                <p:cTn id="39" presetID="4" presetClass="entr" presetSubtype="16" fill="hold" grpId="0" nodeType="afterEffect">
                                  <p:stCondLst>
                                    <p:cond delay="0"/>
                                  </p:stCondLst>
                                  <p:childTnLst>
                                    <p:set>
                                      <p:cBhvr>
                                        <p:cTn id="40" dur="1" fill="hold">
                                          <p:stCondLst>
                                            <p:cond delay="0"/>
                                          </p:stCondLst>
                                        </p:cTn>
                                        <p:tgtEl>
                                          <p:spTgt spid="3083"/>
                                        </p:tgtEl>
                                        <p:attrNameLst>
                                          <p:attrName>style.visibility</p:attrName>
                                        </p:attrNameLst>
                                      </p:cBhvr>
                                      <p:to>
                                        <p:strVal val="visible"/>
                                      </p:to>
                                    </p:set>
                                    <p:animEffect transition="in" filter="box(in)">
                                      <p:cBhvr>
                                        <p:cTn id="41" dur="1000"/>
                                        <p:tgtEl>
                                          <p:spTgt spid="3083"/>
                                        </p:tgtEl>
                                      </p:cBhvr>
                                    </p:animEffect>
                                  </p:childTnLst>
                                </p:cTn>
                              </p:par>
                            </p:childTnLst>
                          </p:cTn>
                        </p:par>
                        <p:par>
                          <p:cTn id="42" fill="hold" nodeType="afterGroup">
                            <p:stCondLst>
                              <p:cond delay="7000"/>
                            </p:stCondLst>
                            <p:childTnLst>
                              <p:par>
                                <p:cTn id="43" presetID="53" presetClass="exit" presetSubtype="0" fill="hold" grpId="1" nodeType="afterEffect">
                                  <p:stCondLst>
                                    <p:cond delay="0"/>
                                  </p:stCondLst>
                                  <p:childTnLst>
                                    <p:anim calcmode="lin" valueType="num">
                                      <p:cBhvr>
                                        <p:cTn id="44" dur="1000"/>
                                        <p:tgtEl>
                                          <p:spTgt spid="3082"/>
                                        </p:tgtEl>
                                        <p:attrNameLst>
                                          <p:attrName>ppt_w</p:attrName>
                                        </p:attrNameLst>
                                      </p:cBhvr>
                                      <p:tavLst>
                                        <p:tav tm="0">
                                          <p:val>
                                            <p:strVal val="ppt_w"/>
                                          </p:val>
                                        </p:tav>
                                        <p:tav tm="100000">
                                          <p:val>
                                            <p:fltVal val="0"/>
                                          </p:val>
                                        </p:tav>
                                      </p:tavLst>
                                    </p:anim>
                                    <p:anim calcmode="lin" valueType="num">
                                      <p:cBhvr>
                                        <p:cTn id="45" dur="1000"/>
                                        <p:tgtEl>
                                          <p:spTgt spid="3082"/>
                                        </p:tgtEl>
                                        <p:attrNameLst>
                                          <p:attrName>ppt_h</p:attrName>
                                        </p:attrNameLst>
                                      </p:cBhvr>
                                      <p:tavLst>
                                        <p:tav tm="0">
                                          <p:val>
                                            <p:strVal val="ppt_h"/>
                                          </p:val>
                                        </p:tav>
                                        <p:tav tm="100000">
                                          <p:val>
                                            <p:fltVal val="0"/>
                                          </p:val>
                                        </p:tav>
                                      </p:tavLst>
                                    </p:anim>
                                    <p:animEffect transition="out" filter="fade">
                                      <p:cBhvr>
                                        <p:cTn id="46" dur="1000"/>
                                        <p:tgtEl>
                                          <p:spTgt spid="3082"/>
                                        </p:tgtEl>
                                      </p:cBhvr>
                                    </p:animEffect>
                                    <p:set>
                                      <p:cBhvr>
                                        <p:cTn id="47" dur="1" fill="hold">
                                          <p:stCondLst>
                                            <p:cond delay="999"/>
                                          </p:stCondLst>
                                        </p:cTn>
                                        <p:tgtEl>
                                          <p:spTgt spid="3082"/>
                                        </p:tgtEl>
                                        <p:attrNameLst>
                                          <p:attrName>style.visibility</p:attrName>
                                        </p:attrNameLst>
                                      </p:cBhvr>
                                      <p:to>
                                        <p:strVal val="hidden"/>
                                      </p:to>
                                    </p:set>
                                  </p:childTnLst>
                                </p:cTn>
                              </p:par>
                            </p:childTnLst>
                          </p:cTn>
                        </p:par>
                        <p:par>
                          <p:cTn id="48" fill="hold" nodeType="afterGroup">
                            <p:stCondLst>
                              <p:cond delay="8000"/>
                            </p:stCondLst>
                            <p:childTnLst>
                              <p:par>
                                <p:cTn id="49" presetID="4" presetClass="entr" presetSubtype="16" fill="hold" grpId="0" nodeType="afterEffect">
                                  <p:stCondLst>
                                    <p:cond delay="0"/>
                                  </p:stCondLst>
                                  <p:childTnLst>
                                    <p:set>
                                      <p:cBhvr>
                                        <p:cTn id="50" dur="1" fill="hold">
                                          <p:stCondLst>
                                            <p:cond delay="0"/>
                                          </p:stCondLst>
                                        </p:cTn>
                                        <p:tgtEl>
                                          <p:spTgt spid="3084"/>
                                        </p:tgtEl>
                                        <p:attrNameLst>
                                          <p:attrName>style.visibility</p:attrName>
                                        </p:attrNameLst>
                                      </p:cBhvr>
                                      <p:to>
                                        <p:strVal val="visible"/>
                                      </p:to>
                                    </p:set>
                                    <p:animEffect transition="in" filter="box(in)">
                                      <p:cBhvr>
                                        <p:cTn id="51" dur="10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3" grpId="0" animBg="1"/>
      <p:bldP spid="3085" grpId="0" animBg="1"/>
      <p:bldP spid="3086" grpId="0" animBg="1"/>
      <p:bldP spid="3080" grpId="0" animBg="1"/>
      <p:bldP spid="3080" grpId="1" animBg="1"/>
      <p:bldP spid="3081" grpId="0" animBg="1"/>
      <p:bldP spid="3082" grpId="0" animBg="1"/>
      <p:bldP spid="3082" grpId="1" animBg="1"/>
      <p:bldP spid="308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tLang="ko-KR">
                <a:latin typeface="Helvetica" charset="0"/>
                <a:ea typeface="굴림" charset="0"/>
                <a:cs typeface="굴림" charset="0"/>
              </a:rPr>
              <a:t>Dual-Mode Operation</a:t>
            </a:r>
          </a:p>
        </p:txBody>
      </p:sp>
      <p:sp>
        <p:nvSpPr>
          <p:cNvPr id="643075" name="Rectangle 3"/>
          <p:cNvSpPr>
            <a:spLocks noGrp="1" noChangeArrowheads="1"/>
          </p:cNvSpPr>
          <p:nvPr>
            <p:ph type="body" idx="1"/>
          </p:nvPr>
        </p:nvSpPr>
        <p:spPr>
          <a:xfrm>
            <a:off x="457200" y="838200"/>
            <a:ext cx="8428038" cy="5867400"/>
          </a:xfrm>
        </p:spPr>
        <p:txBody>
          <a:bodyPr/>
          <a:lstStyle/>
          <a:p>
            <a:pPr>
              <a:lnSpc>
                <a:spcPct val="80000"/>
              </a:lnSpc>
              <a:spcBef>
                <a:spcPct val="20000"/>
              </a:spcBef>
            </a:pPr>
            <a:r>
              <a:rPr lang="en-US" altLang="ko-KR">
                <a:latin typeface="Helvetica" charset="0"/>
                <a:ea typeface="굴림" charset="0"/>
                <a:cs typeface="굴림" charset="0"/>
              </a:rPr>
              <a:t>Can an application modify its own translation maps?</a:t>
            </a:r>
          </a:p>
          <a:p>
            <a:pPr lvl="1">
              <a:lnSpc>
                <a:spcPct val="80000"/>
              </a:lnSpc>
              <a:spcBef>
                <a:spcPct val="20000"/>
              </a:spcBef>
            </a:pPr>
            <a:r>
              <a:rPr lang="en-US" altLang="ko-KR">
                <a:latin typeface="Helvetica" charset="0"/>
                <a:ea typeface="굴림" charset="0"/>
                <a:cs typeface="굴림" charset="0"/>
              </a:rPr>
              <a:t>If it could, could get access to all of physical memory</a:t>
            </a:r>
          </a:p>
          <a:p>
            <a:pPr lvl="1">
              <a:lnSpc>
                <a:spcPct val="80000"/>
              </a:lnSpc>
              <a:spcBef>
                <a:spcPct val="20000"/>
              </a:spcBef>
            </a:pPr>
            <a:r>
              <a:rPr lang="en-US" altLang="ko-KR">
                <a:latin typeface="Helvetica" charset="0"/>
                <a:ea typeface="굴림" charset="0"/>
                <a:cs typeface="굴림" charset="0"/>
              </a:rPr>
              <a:t>Has to be restricted somehow</a:t>
            </a:r>
          </a:p>
          <a:p>
            <a:pPr>
              <a:lnSpc>
                <a:spcPct val="80000"/>
              </a:lnSpc>
              <a:spcBef>
                <a:spcPct val="20000"/>
              </a:spcBef>
            </a:pPr>
            <a:endParaRPr lang="en-US" altLang="ko-KR">
              <a:latin typeface="Helvetica" charset="0"/>
              <a:ea typeface="굴림" charset="0"/>
              <a:cs typeface="굴림" charset="0"/>
            </a:endParaRPr>
          </a:p>
          <a:p>
            <a:pPr>
              <a:lnSpc>
                <a:spcPct val="80000"/>
              </a:lnSpc>
              <a:spcBef>
                <a:spcPct val="20000"/>
              </a:spcBef>
            </a:pPr>
            <a:r>
              <a:rPr lang="en-US" altLang="ko-KR">
                <a:latin typeface="Helvetica" charset="0"/>
                <a:ea typeface="굴림" charset="0"/>
                <a:cs typeface="굴림" charset="0"/>
              </a:rPr>
              <a:t>To assist with protection, </a:t>
            </a:r>
            <a:r>
              <a:rPr lang="en-US" altLang="ko-KR">
                <a:solidFill>
                  <a:schemeClr val="hlink"/>
                </a:solidFill>
                <a:latin typeface="Helvetica" charset="0"/>
                <a:ea typeface="굴림" charset="0"/>
                <a:cs typeface="굴림" charset="0"/>
              </a:rPr>
              <a:t>hardware </a:t>
            </a:r>
            <a:r>
              <a:rPr lang="en-US" altLang="ko-KR">
                <a:latin typeface="Helvetica" charset="0"/>
                <a:ea typeface="굴림" charset="0"/>
                <a:cs typeface="굴림" charset="0"/>
              </a:rPr>
              <a:t>provides at least two modes (Dual-Mode Operation):</a:t>
            </a:r>
          </a:p>
          <a:p>
            <a:pPr lvl="1">
              <a:lnSpc>
                <a:spcPct val="80000"/>
              </a:lnSpc>
              <a:spcBef>
                <a:spcPct val="20000"/>
              </a:spcBef>
            </a:pPr>
            <a:r>
              <a:rPr lang="en-US" altLang="ko-KR">
                <a:latin typeface="Helvetica" charset="0"/>
                <a:ea typeface="굴림" charset="0"/>
                <a:cs typeface="굴림" charset="0"/>
              </a:rPr>
              <a:t>“Kernel” mode (or “supervisor” or “protected”)</a:t>
            </a:r>
          </a:p>
          <a:p>
            <a:pPr lvl="1">
              <a:lnSpc>
                <a:spcPct val="80000"/>
              </a:lnSpc>
              <a:spcBef>
                <a:spcPct val="20000"/>
              </a:spcBef>
            </a:pPr>
            <a:r>
              <a:rPr lang="en-US" altLang="ko-KR">
                <a:latin typeface="Helvetica" charset="0"/>
                <a:ea typeface="굴림" charset="0"/>
                <a:cs typeface="굴림" charset="0"/>
              </a:rPr>
              <a:t>“User” mode (Normal program mode)</a:t>
            </a:r>
          </a:p>
          <a:p>
            <a:pPr lvl="1">
              <a:lnSpc>
                <a:spcPct val="80000"/>
              </a:lnSpc>
              <a:spcBef>
                <a:spcPct val="20000"/>
              </a:spcBef>
            </a:pPr>
            <a:r>
              <a:rPr lang="en-US" altLang="ko-KR">
                <a:latin typeface="Helvetica" charset="0"/>
                <a:ea typeface="굴림" charset="0"/>
                <a:cs typeface="굴림" charset="0"/>
              </a:rPr>
              <a:t>Mode set with bits in special control register only accessible in kernel-mode</a:t>
            </a:r>
          </a:p>
          <a:p>
            <a:pPr lvl="1">
              <a:lnSpc>
                <a:spcPct val="80000"/>
              </a:lnSpc>
              <a:spcBef>
                <a:spcPct val="20000"/>
              </a:spcBef>
            </a:pPr>
            <a:r>
              <a:rPr lang="en-US" altLang="ko-KR">
                <a:latin typeface="Helvetica" charset="0"/>
                <a:ea typeface="굴림" charset="0"/>
                <a:cs typeface="굴림" charset="0"/>
              </a:rPr>
              <a:t>User</a:t>
            </a:r>
            <a:r>
              <a:rPr lang="en-US" altLang="ko-KR">
                <a:latin typeface="Helvetica" charset="0"/>
                <a:ea typeface="굴림" charset="0"/>
                <a:cs typeface="굴림" charset="0"/>
                <a:sym typeface="Symbol" charset="0"/>
              </a:rPr>
              <a:t>Kernel: System calls, Traps, or Interrupts</a:t>
            </a:r>
          </a:p>
          <a:p>
            <a:pPr lvl="1">
              <a:lnSpc>
                <a:spcPct val="80000"/>
              </a:lnSpc>
              <a:spcBef>
                <a:spcPct val="20000"/>
              </a:spcBef>
            </a:pPr>
            <a:endParaRPr lang="en-US" altLang="ko-KR">
              <a:latin typeface="Helvetica" charset="0"/>
              <a:ea typeface="굴림" charset="0"/>
              <a:cs typeface="굴림" charset="0"/>
            </a:endParaRPr>
          </a:p>
          <a:p>
            <a:pPr>
              <a:lnSpc>
                <a:spcPct val="80000"/>
              </a:lnSpc>
              <a:spcBef>
                <a:spcPct val="20000"/>
              </a:spcBef>
            </a:pPr>
            <a:endParaRPr lang="en-US" altLang="ko-KR">
              <a:latin typeface="Helvetica" charset="0"/>
              <a:ea typeface="굴림" charset="0"/>
              <a:cs typeface="굴림" charset="0"/>
            </a:endParaRPr>
          </a:p>
          <a:p>
            <a:pPr>
              <a:lnSpc>
                <a:spcPct val="80000"/>
              </a:lnSpc>
              <a:spcBef>
                <a:spcPct val="20000"/>
              </a:spcBef>
            </a:pPr>
            <a:endParaRPr lang="ko-KR" altLang="en-US">
              <a:latin typeface="Helvetica" charset="0"/>
              <a:ea typeface="굴림" charset="0"/>
              <a:cs typeface="굴림" charset="0"/>
            </a:endParaRPr>
          </a:p>
        </p:txBody>
      </p:sp>
    </p:spTree>
    <p:extLst>
      <p:ext uri="{BB962C8B-B14F-4D97-AF65-F5344CB8AC3E}">
        <p14:creationId xmlns:p14="http://schemas.microsoft.com/office/powerpoint/2010/main" val="22830719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43075">
                                            <p:txEl>
                                              <p:pRg st="0" end="0"/>
                                            </p:txEl>
                                          </p:spTgt>
                                        </p:tgtEl>
                                        <p:attrNameLst>
                                          <p:attrName>style.visibility</p:attrName>
                                        </p:attrNameLst>
                                      </p:cBhvr>
                                      <p:to>
                                        <p:strVal val="visible"/>
                                      </p:to>
                                    </p:set>
                                    <p:anim calcmode="lin" valueType="num">
                                      <p:cBhvr additive="base">
                                        <p:cTn id="7" dur="500" fill="hold"/>
                                        <p:tgtEl>
                                          <p:spTgt spid="6430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430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43075">
                                            <p:txEl>
                                              <p:pRg st="1" end="1"/>
                                            </p:txEl>
                                          </p:spTgt>
                                        </p:tgtEl>
                                        <p:attrNameLst>
                                          <p:attrName>style.visibility</p:attrName>
                                        </p:attrNameLst>
                                      </p:cBhvr>
                                      <p:to>
                                        <p:strVal val="visible"/>
                                      </p:to>
                                    </p:set>
                                    <p:anim calcmode="lin" valueType="num">
                                      <p:cBhvr additive="base">
                                        <p:cTn id="11" dur="500" fill="hold"/>
                                        <p:tgtEl>
                                          <p:spTgt spid="64307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4307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43075">
                                            <p:txEl>
                                              <p:pRg st="2" end="2"/>
                                            </p:txEl>
                                          </p:spTgt>
                                        </p:tgtEl>
                                        <p:attrNameLst>
                                          <p:attrName>style.visibility</p:attrName>
                                        </p:attrNameLst>
                                      </p:cBhvr>
                                      <p:to>
                                        <p:strVal val="visible"/>
                                      </p:to>
                                    </p:set>
                                    <p:anim calcmode="lin" valueType="num">
                                      <p:cBhvr additive="base">
                                        <p:cTn id="15" dur="500" fill="hold"/>
                                        <p:tgtEl>
                                          <p:spTgt spid="64307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4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43075">
                                            <p:txEl>
                                              <p:pRg st="4" end="4"/>
                                            </p:txEl>
                                          </p:spTgt>
                                        </p:tgtEl>
                                        <p:attrNameLst>
                                          <p:attrName>style.visibility</p:attrName>
                                        </p:attrNameLst>
                                      </p:cBhvr>
                                      <p:to>
                                        <p:strVal val="visible"/>
                                      </p:to>
                                    </p:set>
                                    <p:anim calcmode="lin" valueType="num">
                                      <p:cBhvr additive="base">
                                        <p:cTn id="21" dur="500" fill="hold"/>
                                        <p:tgtEl>
                                          <p:spTgt spid="643075">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43075">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3075">
                                            <p:txEl>
                                              <p:pRg st="5" end="5"/>
                                            </p:txEl>
                                          </p:spTgt>
                                        </p:tgtEl>
                                        <p:attrNameLst>
                                          <p:attrName>style.visibility</p:attrName>
                                        </p:attrNameLst>
                                      </p:cBhvr>
                                      <p:to>
                                        <p:strVal val="visible"/>
                                      </p:to>
                                    </p:set>
                                    <p:anim calcmode="lin" valueType="num">
                                      <p:cBhvr additive="base">
                                        <p:cTn id="25" dur="500" fill="hold"/>
                                        <p:tgtEl>
                                          <p:spTgt spid="643075">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43075">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43075">
                                            <p:txEl>
                                              <p:pRg st="6" end="6"/>
                                            </p:txEl>
                                          </p:spTgt>
                                        </p:tgtEl>
                                        <p:attrNameLst>
                                          <p:attrName>style.visibility</p:attrName>
                                        </p:attrNameLst>
                                      </p:cBhvr>
                                      <p:to>
                                        <p:strVal val="visible"/>
                                      </p:to>
                                    </p:set>
                                    <p:anim calcmode="lin" valueType="num">
                                      <p:cBhvr additive="base">
                                        <p:cTn id="29" dur="500" fill="hold"/>
                                        <p:tgtEl>
                                          <p:spTgt spid="643075">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43075">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643075">
                                            <p:txEl>
                                              <p:pRg st="7" end="7"/>
                                            </p:txEl>
                                          </p:spTgt>
                                        </p:tgtEl>
                                        <p:attrNameLst>
                                          <p:attrName>style.visibility</p:attrName>
                                        </p:attrNameLst>
                                      </p:cBhvr>
                                      <p:to>
                                        <p:strVal val="visible"/>
                                      </p:to>
                                    </p:set>
                                    <p:anim calcmode="lin" valueType="num">
                                      <p:cBhvr additive="base">
                                        <p:cTn id="33" dur="500" fill="hold"/>
                                        <p:tgtEl>
                                          <p:spTgt spid="643075">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643075">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643075">
                                            <p:txEl>
                                              <p:pRg st="8" end="8"/>
                                            </p:txEl>
                                          </p:spTgt>
                                        </p:tgtEl>
                                        <p:attrNameLst>
                                          <p:attrName>style.visibility</p:attrName>
                                        </p:attrNameLst>
                                      </p:cBhvr>
                                      <p:to>
                                        <p:strVal val="visible"/>
                                      </p:to>
                                    </p:set>
                                    <p:anim calcmode="lin" valueType="num">
                                      <p:cBhvr additive="base">
                                        <p:cTn id="37" dur="500" fill="hold"/>
                                        <p:tgtEl>
                                          <p:spTgt spid="643075">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4307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5"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228600" y="152400"/>
            <a:ext cx="8610600" cy="533400"/>
          </a:xfrm>
        </p:spPr>
        <p:txBody>
          <a:bodyPr/>
          <a:lstStyle/>
          <a:p>
            <a:r>
              <a:rPr lang="en-US" altLang="ko-KR">
                <a:latin typeface="Helvetica" charset="0"/>
                <a:ea typeface="굴림" charset="0"/>
                <a:cs typeface="굴림" charset="0"/>
              </a:rPr>
              <a:t>N</a:t>
            </a:r>
            <a:r>
              <a:rPr lang="en-US" altLang="ko-KR" baseline="30000">
                <a:latin typeface="Helvetica" charset="0"/>
                <a:ea typeface="굴림" charset="0"/>
                <a:cs typeface="굴림" charset="0"/>
              </a:rPr>
              <a:t>th</a:t>
            </a:r>
            <a:r>
              <a:rPr lang="en-US" altLang="ko-KR">
                <a:latin typeface="Helvetica" charset="0"/>
                <a:ea typeface="굴림" charset="0"/>
                <a:cs typeface="굴림" charset="0"/>
              </a:rPr>
              <a:t> Chance version of Clock Algorithm</a:t>
            </a:r>
          </a:p>
        </p:txBody>
      </p:sp>
      <p:sp>
        <p:nvSpPr>
          <p:cNvPr id="784387" name="Rectangle 3"/>
          <p:cNvSpPr>
            <a:spLocks noGrp="1" noChangeArrowheads="1"/>
          </p:cNvSpPr>
          <p:nvPr>
            <p:ph type="body" idx="1"/>
          </p:nvPr>
        </p:nvSpPr>
        <p:spPr>
          <a:xfrm>
            <a:off x="304800" y="685800"/>
            <a:ext cx="8686800" cy="6019800"/>
          </a:xfrm>
        </p:spPr>
        <p:txBody>
          <a:bodyPr/>
          <a:lstStyle/>
          <a:p>
            <a:pPr>
              <a:lnSpc>
                <a:spcPct val="80000"/>
              </a:lnSpc>
              <a:spcBef>
                <a:spcPct val="20000"/>
              </a:spcBef>
            </a:pPr>
            <a:r>
              <a:rPr lang="en-US" altLang="ko-KR">
                <a:solidFill>
                  <a:schemeClr val="hlink"/>
                </a:solidFill>
                <a:latin typeface="Helvetica" charset="0"/>
                <a:ea typeface="굴림" charset="0"/>
                <a:cs typeface="굴림" charset="0"/>
              </a:rPr>
              <a:t>N</a:t>
            </a:r>
            <a:r>
              <a:rPr lang="en-US" altLang="ko-KR" baseline="30000">
                <a:solidFill>
                  <a:schemeClr val="hlink"/>
                </a:solidFill>
                <a:latin typeface="Helvetica" charset="0"/>
                <a:ea typeface="굴림" charset="0"/>
                <a:cs typeface="굴림" charset="0"/>
              </a:rPr>
              <a:t>th</a:t>
            </a:r>
            <a:r>
              <a:rPr lang="en-US" altLang="ko-KR">
                <a:solidFill>
                  <a:schemeClr val="hlink"/>
                </a:solidFill>
                <a:latin typeface="Helvetica" charset="0"/>
                <a:ea typeface="굴림" charset="0"/>
                <a:cs typeface="굴림" charset="0"/>
              </a:rPr>
              <a:t> chance algorithm:</a:t>
            </a:r>
            <a:r>
              <a:rPr lang="en-US" altLang="ko-KR">
                <a:latin typeface="Helvetica" charset="0"/>
                <a:ea typeface="굴림" charset="0"/>
                <a:cs typeface="굴림" charset="0"/>
              </a:rPr>
              <a:t> Give page N chances</a:t>
            </a:r>
          </a:p>
          <a:p>
            <a:pPr lvl="1">
              <a:lnSpc>
                <a:spcPct val="80000"/>
              </a:lnSpc>
              <a:spcBef>
                <a:spcPct val="20000"/>
              </a:spcBef>
            </a:pPr>
            <a:r>
              <a:rPr lang="en-US" altLang="ko-KR">
                <a:latin typeface="Helvetica" charset="0"/>
                <a:ea typeface="굴림" charset="0"/>
                <a:cs typeface="굴림" charset="0"/>
              </a:rPr>
              <a:t>OS keeps counter per page: # sweeps</a:t>
            </a:r>
          </a:p>
          <a:p>
            <a:pPr lvl="1">
              <a:lnSpc>
                <a:spcPct val="80000"/>
              </a:lnSpc>
              <a:spcBef>
                <a:spcPct val="20000"/>
              </a:spcBef>
            </a:pPr>
            <a:r>
              <a:rPr lang="en-US" altLang="ko-KR">
                <a:latin typeface="Helvetica" charset="0"/>
                <a:ea typeface="굴림" charset="0"/>
                <a:cs typeface="굴림" charset="0"/>
              </a:rPr>
              <a:t>On page fault, OS checks use bit:</a:t>
            </a:r>
          </a:p>
          <a:p>
            <a:pPr lvl="2">
              <a:lnSpc>
                <a:spcPct val="80000"/>
              </a:lnSpc>
              <a:spcBef>
                <a:spcPct val="20000"/>
              </a:spcBef>
            </a:pPr>
            <a:r>
              <a:rPr lang="en-US" altLang="ko-KR">
                <a:latin typeface="Helvetica" charset="0"/>
                <a:ea typeface="굴림" charset="0"/>
                <a:cs typeface="굴림" charset="0"/>
              </a:rPr>
              <a:t>1</a:t>
            </a:r>
            <a:r>
              <a:rPr lang="en-US" altLang="ko-KR">
                <a:latin typeface="Helvetica" charset="0"/>
                <a:ea typeface="굴림" charset="0"/>
                <a:cs typeface="굴림" charset="0"/>
                <a:sym typeface="Symbol" charset="0"/>
              </a:rPr>
              <a:t>clear use and also clear counter (used in last sweep)</a:t>
            </a:r>
          </a:p>
          <a:p>
            <a:pPr lvl="2">
              <a:lnSpc>
                <a:spcPct val="80000"/>
              </a:lnSpc>
              <a:spcBef>
                <a:spcPct val="20000"/>
              </a:spcBef>
            </a:pPr>
            <a:r>
              <a:rPr lang="en-US" altLang="ko-KR">
                <a:latin typeface="Helvetica" charset="0"/>
                <a:ea typeface="굴림" charset="0"/>
                <a:cs typeface="굴림" charset="0"/>
                <a:sym typeface="Symbol" charset="0"/>
              </a:rPr>
              <a:t>0increment counter; if count=N, replace page</a:t>
            </a:r>
          </a:p>
          <a:p>
            <a:pPr lvl="1">
              <a:lnSpc>
                <a:spcPct val="80000"/>
              </a:lnSpc>
              <a:spcBef>
                <a:spcPct val="20000"/>
              </a:spcBef>
            </a:pPr>
            <a:r>
              <a:rPr lang="en-US" altLang="ko-KR">
                <a:latin typeface="Helvetica" charset="0"/>
                <a:ea typeface="굴림" charset="0"/>
                <a:cs typeface="굴림" charset="0"/>
                <a:sym typeface="Symbol" charset="0"/>
              </a:rPr>
              <a:t>Means that clock hand has to sweep by N times without page being used before page is replaced</a:t>
            </a:r>
          </a:p>
          <a:p>
            <a:pPr>
              <a:lnSpc>
                <a:spcPct val="80000"/>
              </a:lnSpc>
              <a:spcBef>
                <a:spcPct val="20000"/>
              </a:spcBef>
            </a:pPr>
            <a:r>
              <a:rPr lang="en-US" altLang="ko-KR">
                <a:latin typeface="Helvetica" charset="0"/>
                <a:ea typeface="굴림" charset="0"/>
                <a:cs typeface="굴림" charset="0"/>
                <a:sym typeface="Symbol" charset="0"/>
              </a:rPr>
              <a:t>How do we pick N?</a:t>
            </a:r>
          </a:p>
          <a:p>
            <a:pPr lvl="1">
              <a:lnSpc>
                <a:spcPct val="80000"/>
              </a:lnSpc>
              <a:spcBef>
                <a:spcPct val="20000"/>
              </a:spcBef>
            </a:pPr>
            <a:r>
              <a:rPr lang="en-US" altLang="ko-KR">
                <a:latin typeface="Helvetica" charset="0"/>
                <a:ea typeface="굴림" charset="0"/>
                <a:cs typeface="굴림" charset="0"/>
                <a:sym typeface="Symbol" charset="0"/>
              </a:rPr>
              <a:t>Why pick large N? Better approx to LRU</a:t>
            </a:r>
          </a:p>
          <a:p>
            <a:pPr lvl="2">
              <a:lnSpc>
                <a:spcPct val="80000"/>
              </a:lnSpc>
              <a:spcBef>
                <a:spcPct val="20000"/>
              </a:spcBef>
            </a:pPr>
            <a:r>
              <a:rPr lang="en-US" altLang="ko-KR">
                <a:latin typeface="Helvetica" charset="0"/>
                <a:ea typeface="굴림" charset="0"/>
                <a:cs typeface="굴림" charset="0"/>
                <a:sym typeface="Symbol" charset="0"/>
              </a:rPr>
              <a:t>If N ~ 1K, really good approximation</a:t>
            </a:r>
          </a:p>
          <a:p>
            <a:pPr lvl="1">
              <a:lnSpc>
                <a:spcPct val="80000"/>
              </a:lnSpc>
              <a:spcBef>
                <a:spcPct val="20000"/>
              </a:spcBef>
            </a:pPr>
            <a:r>
              <a:rPr lang="en-US" altLang="ko-KR">
                <a:latin typeface="Helvetica" charset="0"/>
                <a:ea typeface="굴림" charset="0"/>
                <a:cs typeface="굴림" charset="0"/>
                <a:sym typeface="Symbol" charset="0"/>
              </a:rPr>
              <a:t>Why pick small N? More efficient</a:t>
            </a:r>
          </a:p>
          <a:p>
            <a:pPr lvl="2">
              <a:lnSpc>
                <a:spcPct val="80000"/>
              </a:lnSpc>
              <a:spcBef>
                <a:spcPct val="20000"/>
              </a:spcBef>
            </a:pPr>
            <a:r>
              <a:rPr lang="en-US" altLang="ko-KR">
                <a:latin typeface="Helvetica" charset="0"/>
                <a:ea typeface="굴림" charset="0"/>
                <a:cs typeface="굴림" charset="0"/>
                <a:sym typeface="Symbol" charset="0"/>
              </a:rPr>
              <a:t>Otherwise might have to look a long way to find free page</a:t>
            </a:r>
          </a:p>
          <a:p>
            <a:pPr>
              <a:lnSpc>
                <a:spcPct val="80000"/>
              </a:lnSpc>
              <a:spcBef>
                <a:spcPct val="20000"/>
              </a:spcBef>
            </a:pPr>
            <a:r>
              <a:rPr lang="en-US" altLang="ko-KR">
                <a:latin typeface="Helvetica" charset="0"/>
                <a:ea typeface="굴림" charset="0"/>
                <a:cs typeface="굴림" charset="0"/>
                <a:sym typeface="Symbol" charset="0"/>
              </a:rPr>
              <a:t>What about dirty pages?</a:t>
            </a:r>
          </a:p>
          <a:p>
            <a:pPr lvl="1">
              <a:lnSpc>
                <a:spcPct val="80000"/>
              </a:lnSpc>
              <a:spcBef>
                <a:spcPct val="20000"/>
              </a:spcBef>
            </a:pPr>
            <a:r>
              <a:rPr lang="en-US" altLang="ko-KR">
                <a:latin typeface="Helvetica" charset="0"/>
                <a:ea typeface="굴림" charset="0"/>
                <a:cs typeface="굴림" charset="0"/>
                <a:sym typeface="Symbol" charset="0"/>
              </a:rPr>
              <a:t>Takes extra overhead to replace a dirty page, so give dirty pages an extra chance before replacing?</a:t>
            </a:r>
          </a:p>
          <a:p>
            <a:pPr lvl="1">
              <a:lnSpc>
                <a:spcPct val="80000"/>
              </a:lnSpc>
              <a:spcBef>
                <a:spcPct val="20000"/>
              </a:spcBef>
            </a:pPr>
            <a:r>
              <a:rPr lang="en-US" altLang="ko-KR">
                <a:latin typeface="Helvetica" charset="0"/>
                <a:ea typeface="굴림" charset="0"/>
                <a:cs typeface="굴림" charset="0"/>
                <a:sym typeface="Symbol" charset="0"/>
              </a:rPr>
              <a:t>Common approach:</a:t>
            </a:r>
          </a:p>
          <a:p>
            <a:pPr lvl="2">
              <a:lnSpc>
                <a:spcPct val="80000"/>
              </a:lnSpc>
              <a:spcBef>
                <a:spcPct val="20000"/>
              </a:spcBef>
            </a:pPr>
            <a:r>
              <a:rPr lang="en-US" altLang="ko-KR">
                <a:latin typeface="Helvetica" charset="0"/>
                <a:ea typeface="굴림" charset="0"/>
                <a:cs typeface="굴림" charset="0"/>
                <a:sym typeface="Symbol" charset="0"/>
              </a:rPr>
              <a:t>Clean pages, use N=1</a:t>
            </a:r>
          </a:p>
          <a:p>
            <a:pPr lvl="2">
              <a:lnSpc>
                <a:spcPct val="80000"/>
              </a:lnSpc>
              <a:spcBef>
                <a:spcPct val="20000"/>
              </a:spcBef>
            </a:pPr>
            <a:r>
              <a:rPr lang="en-US" altLang="ko-KR">
                <a:latin typeface="Helvetica" charset="0"/>
                <a:ea typeface="굴림" charset="0"/>
                <a:cs typeface="굴림" charset="0"/>
                <a:sym typeface="Symbol" charset="0"/>
              </a:rPr>
              <a:t>Dirty pages, use N=2 (and write back to disk when N=1)</a:t>
            </a:r>
          </a:p>
        </p:txBody>
      </p:sp>
    </p:spTree>
    <p:extLst>
      <p:ext uri="{BB962C8B-B14F-4D97-AF65-F5344CB8AC3E}">
        <p14:creationId xmlns:p14="http://schemas.microsoft.com/office/powerpoint/2010/main" val="37178929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4387">
                                            <p:txEl>
                                              <p:pRg st="0" end="0"/>
                                            </p:txEl>
                                          </p:spTgt>
                                        </p:tgtEl>
                                        <p:attrNameLst>
                                          <p:attrName>style.visibility</p:attrName>
                                        </p:attrNameLst>
                                      </p:cBhvr>
                                      <p:to>
                                        <p:strVal val="visible"/>
                                      </p:to>
                                    </p:set>
                                    <p:anim calcmode="lin" valueType="num">
                                      <p:cBhvr additive="base">
                                        <p:cTn id="7" dur="500" fill="hold"/>
                                        <p:tgtEl>
                                          <p:spTgt spid="7843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4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84387">
                                            <p:txEl>
                                              <p:pRg st="1" end="1"/>
                                            </p:txEl>
                                          </p:spTgt>
                                        </p:tgtEl>
                                        <p:attrNameLst>
                                          <p:attrName>style.visibility</p:attrName>
                                        </p:attrNameLst>
                                      </p:cBhvr>
                                      <p:to>
                                        <p:strVal val="visible"/>
                                      </p:to>
                                    </p:set>
                                    <p:anim calcmode="lin" valueType="num">
                                      <p:cBhvr additive="base">
                                        <p:cTn id="13" dur="500" fill="hold"/>
                                        <p:tgtEl>
                                          <p:spTgt spid="7843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84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84387">
                                            <p:txEl>
                                              <p:pRg st="2" end="2"/>
                                            </p:txEl>
                                          </p:spTgt>
                                        </p:tgtEl>
                                        <p:attrNameLst>
                                          <p:attrName>style.visibility</p:attrName>
                                        </p:attrNameLst>
                                      </p:cBhvr>
                                      <p:to>
                                        <p:strVal val="visible"/>
                                      </p:to>
                                    </p:set>
                                    <p:anim calcmode="lin" valueType="num">
                                      <p:cBhvr additive="base">
                                        <p:cTn id="19" dur="500" fill="hold"/>
                                        <p:tgtEl>
                                          <p:spTgt spid="78438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84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84387">
                                            <p:txEl>
                                              <p:pRg st="3" end="3"/>
                                            </p:txEl>
                                          </p:spTgt>
                                        </p:tgtEl>
                                        <p:attrNameLst>
                                          <p:attrName>style.visibility</p:attrName>
                                        </p:attrNameLst>
                                      </p:cBhvr>
                                      <p:to>
                                        <p:strVal val="visible"/>
                                      </p:to>
                                    </p:set>
                                    <p:anim calcmode="lin" valueType="num">
                                      <p:cBhvr additive="base">
                                        <p:cTn id="25" dur="500" fill="hold"/>
                                        <p:tgtEl>
                                          <p:spTgt spid="78438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84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84387">
                                            <p:txEl>
                                              <p:pRg st="4" end="4"/>
                                            </p:txEl>
                                          </p:spTgt>
                                        </p:tgtEl>
                                        <p:attrNameLst>
                                          <p:attrName>style.visibility</p:attrName>
                                        </p:attrNameLst>
                                      </p:cBhvr>
                                      <p:to>
                                        <p:strVal val="visible"/>
                                      </p:to>
                                    </p:set>
                                    <p:anim calcmode="lin" valueType="num">
                                      <p:cBhvr additive="base">
                                        <p:cTn id="31" dur="500" fill="hold"/>
                                        <p:tgtEl>
                                          <p:spTgt spid="78438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84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84387">
                                            <p:txEl>
                                              <p:pRg st="5" end="5"/>
                                            </p:txEl>
                                          </p:spTgt>
                                        </p:tgtEl>
                                        <p:attrNameLst>
                                          <p:attrName>style.visibility</p:attrName>
                                        </p:attrNameLst>
                                      </p:cBhvr>
                                      <p:to>
                                        <p:strVal val="visible"/>
                                      </p:to>
                                    </p:set>
                                    <p:anim calcmode="lin" valueType="num">
                                      <p:cBhvr additive="base">
                                        <p:cTn id="37" dur="500" fill="hold"/>
                                        <p:tgtEl>
                                          <p:spTgt spid="78438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843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84387">
                                            <p:txEl>
                                              <p:pRg st="6" end="6"/>
                                            </p:txEl>
                                          </p:spTgt>
                                        </p:tgtEl>
                                        <p:attrNameLst>
                                          <p:attrName>style.visibility</p:attrName>
                                        </p:attrNameLst>
                                      </p:cBhvr>
                                      <p:to>
                                        <p:strVal val="visible"/>
                                      </p:to>
                                    </p:set>
                                    <p:anim calcmode="lin" valueType="num">
                                      <p:cBhvr additive="base">
                                        <p:cTn id="43" dur="500" fill="hold"/>
                                        <p:tgtEl>
                                          <p:spTgt spid="78438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8438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84387">
                                            <p:txEl>
                                              <p:pRg st="7" end="7"/>
                                            </p:txEl>
                                          </p:spTgt>
                                        </p:tgtEl>
                                        <p:attrNameLst>
                                          <p:attrName>style.visibility</p:attrName>
                                        </p:attrNameLst>
                                      </p:cBhvr>
                                      <p:to>
                                        <p:strVal val="visible"/>
                                      </p:to>
                                    </p:set>
                                    <p:anim calcmode="lin" valueType="num">
                                      <p:cBhvr additive="base">
                                        <p:cTn id="49" dur="500" fill="hold"/>
                                        <p:tgtEl>
                                          <p:spTgt spid="784387">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84387">
                                            <p:txEl>
                                              <p:pRg st="7" end="7"/>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784387">
                                            <p:txEl>
                                              <p:pRg st="8" end="8"/>
                                            </p:txEl>
                                          </p:spTgt>
                                        </p:tgtEl>
                                        <p:attrNameLst>
                                          <p:attrName>style.visibility</p:attrName>
                                        </p:attrNameLst>
                                      </p:cBhvr>
                                      <p:to>
                                        <p:strVal val="visible"/>
                                      </p:to>
                                    </p:set>
                                    <p:anim calcmode="lin" valueType="num">
                                      <p:cBhvr additive="base">
                                        <p:cTn id="53" dur="500" fill="hold"/>
                                        <p:tgtEl>
                                          <p:spTgt spid="784387">
                                            <p:txEl>
                                              <p:pRg st="8" end="8"/>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78438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784387">
                                            <p:txEl>
                                              <p:pRg st="9" end="9"/>
                                            </p:txEl>
                                          </p:spTgt>
                                        </p:tgtEl>
                                        <p:attrNameLst>
                                          <p:attrName>style.visibility</p:attrName>
                                        </p:attrNameLst>
                                      </p:cBhvr>
                                      <p:to>
                                        <p:strVal val="visible"/>
                                      </p:to>
                                    </p:set>
                                    <p:anim calcmode="lin" valueType="num">
                                      <p:cBhvr additive="base">
                                        <p:cTn id="59" dur="500" fill="hold"/>
                                        <p:tgtEl>
                                          <p:spTgt spid="784387">
                                            <p:txEl>
                                              <p:pRg st="9" end="9"/>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784387">
                                            <p:txEl>
                                              <p:pRg st="9" end="9"/>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784387">
                                            <p:txEl>
                                              <p:pRg st="10" end="10"/>
                                            </p:txEl>
                                          </p:spTgt>
                                        </p:tgtEl>
                                        <p:attrNameLst>
                                          <p:attrName>style.visibility</p:attrName>
                                        </p:attrNameLst>
                                      </p:cBhvr>
                                      <p:to>
                                        <p:strVal val="visible"/>
                                      </p:to>
                                    </p:set>
                                    <p:anim calcmode="lin" valueType="num">
                                      <p:cBhvr additive="base">
                                        <p:cTn id="63" dur="500" fill="hold"/>
                                        <p:tgtEl>
                                          <p:spTgt spid="784387">
                                            <p:txEl>
                                              <p:pRg st="10" end="1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78438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784387">
                                            <p:txEl>
                                              <p:pRg st="11" end="11"/>
                                            </p:txEl>
                                          </p:spTgt>
                                        </p:tgtEl>
                                        <p:attrNameLst>
                                          <p:attrName>style.visibility</p:attrName>
                                        </p:attrNameLst>
                                      </p:cBhvr>
                                      <p:to>
                                        <p:strVal val="visible"/>
                                      </p:to>
                                    </p:set>
                                    <p:anim calcmode="lin" valueType="num">
                                      <p:cBhvr additive="base">
                                        <p:cTn id="69" dur="500" fill="hold"/>
                                        <p:tgtEl>
                                          <p:spTgt spid="784387">
                                            <p:txEl>
                                              <p:pRg st="11" end="11"/>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78438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784387">
                                            <p:txEl>
                                              <p:pRg st="12" end="12"/>
                                            </p:txEl>
                                          </p:spTgt>
                                        </p:tgtEl>
                                        <p:attrNameLst>
                                          <p:attrName>style.visibility</p:attrName>
                                        </p:attrNameLst>
                                      </p:cBhvr>
                                      <p:to>
                                        <p:strVal val="visible"/>
                                      </p:to>
                                    </p:set>
                                    <p:anim calcmode="lin" valueType="num">
                                      <p:cBhvr additive="base">
                                        <p:cTn id="75" dur="500" fill="hold"/>
                                        <p:tgtEl>
                                          <p:spTgt spid="784387">
                                            <p:txEl>
                                              <p:pRg st="12" end="12"/>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78438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784387">
                                            <p:txEl>
                                              <p:pRg st="13" end="13"/>
                                            </p:txEl>
                                          </p:spTgt>
                                        </p:tgtEl>
                                        <p:attrNameLst>
                                          <p:attrName>style.visibility</p:attrName>
                                        </p:attrNameLst>
                                      </p:cBhvr>
                                      <p:to>
                                        <p:strVal val="visible"/>
                                      </p:to>
                                    </p:set>
                                    <p:anim calcmode="lin" valueType="num">
                                      <p:cBhvr additive="base">
                                        <p:cTn id="81" dur="500" fill="hold"/>
                                        <p:tgtEl>
                                          <p:spTgt spid="784387">
                                            <p:txEl>
                                              <p:pRg st="13" end="13"/>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784387">
                                            <p:txEl>
                                              <p:pRg st="13" end="13"/>
                                            </p:txEl>
                                          </p:spTgt>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784387">
                                            <p:txEl>
                                              <p:pRg st="14" end="14"/>
                                            </p:txEl>
                                          </p:spTgt>
                                        </p:tgtEl>
                                        <p:attrNameLst>
                                          <p:attrName>style.visibility</p:attrName>
                                        </p:attrNameLst>
                                      </p:cBhvr>
                                      <p:to>
                                        <p:strVal val="visible"/>
                                      </p:to>
                                    </p:set>
                                    <p:anim calcmode="lin" valueType="num">
                                      <p:cBhvr additive="base">
                                        <p:cTn id="85" dur="500" fill="hold"/>
                                        <p:tgtEl>
                                          <p:spTgt spid="784387">
                                            <p:txEl>
                                              <p:pRg st="14" end="14"/>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784387">
                                            <p:txEl>
                                              <p:pRg st="14" end="14"/>
                                            </p:txEl>
                                          </p:spTgt>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784387">
                                            <p:txEl>
                                              <p:pRg st="15" end="15"/>
                                            </p:txEl>
                                          </p:spTgt>
                                        </p:tgtEl>
                                        <p:attrNameLst>
                                          <p:attrName>style.visibility</p:attrName>
                                        </p:attrNameLst>
                                      </p:cBhvr>
                                      <p:to>
                                        <p:strVal val="visible"/>
                                      </p:to>
                                    </p:set>
                                    <p:anim calcmode="lin" valueType="num">
                                      <p:cBhvr additive="base">
                                        <p:cTn id="89" dur="500" fill="hold"/>
                                        <p:tgtEl>
                                          <p:spTgt spid="784387">
                                            <p:txEl>
                                              <p:pRg st="15" end="15"/>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784387">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387" grpId="0" build="p"/>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r>
              <a:rPr lang="en-US" altLang="ko-KR">
                <a:latin typeface="Helvetica" charset="0"/>
                <a:ea typeface="ＭＳ Ｐゴシック" charset="0"/>
                <a:cs typeface="Helvetica" charset="0"/>
              </a:rPr>
              <a:t>Thrashing</a:t>
            </a:r>
          </a:p>
        </p:txBody>
      </p:sp>
      <p:sp>
        <p:nvSpPr>
          <p:cNvPr id="816131" name="Rectangle 3"/>
          <p:cNvSpPr>
            <a:spLocks noGrp="1" noChangeArrowheads="1"/>
          </p:cNvSpPr>
          <p:nvPr>
            <p:ph type="body" idx="1"/>
          </p:nvPr>
        </p:nvSpPr>
        <p:spPr>
          <a:xfrm>
            <a:off x="152400" y="3581400"/>
            <a:ext cx="8839200" cy="3124200"/>
          </a:xfrm>
        </p:spPr>
        <p:txBody>
          <a:bodyPr/>
          <a:lstStyle/>
          <a:p>
            <a:pPr>
              <a:lnSpc>
                <a:spcPct val="80000"/>
              </a:lnSpc>
              <a:spcBef>
                <a:spcPct val="20000"/>
              </a:spcBef>
            </a:pPr>
            <a:r>
              <a:rPr lang="en-US" altLang="ko-KR">
                <a:latin typeface="Helvetica" charset="0"/>
                <a:ea typeface="ＭＳ Ｐゴシック" charset="0"/>
                <a:cs typeface="Helvetica" charset="0"/>
              </a:rPr>
              <a:t>If a process does not have “enough” pages, the page-fault rate is very high.  This leads to:</a:t>
            </a:r>
          </a:p>
          <a:p>
            <a:pPr lvl="1">
              <a:lnSpc>
                <a:spcPct val="80000"/>
              </a:lnSpc>
              <a:spcBef>
                <a:spcPct val="20000"/>
              </a:spcBef>
            </a:pPr>
            <a:r>
              <a:rPr lang="en-US" altLang="ko-KR">
                <a:latin typeface="Helvetica" charset="0"/>
                <a:ea typeface="ＭＳ Ｐゴシック" charset="0"/>
                <a:cs typeface="Helvetica" charset="0"/>
              </a:rPr>
              <a:t>low CPU utilization</a:t>
            </a:r>
          </a:p>
          <a:p>
            <a:pPr lvl="1">
              <a:lnSpc>
                <a:spcPct val="80000"/>
              </a:lnSpc>
              <a:spcBef>
                <a:spcPct val="20000"/>
              </a:spcBef>
            </a:pPr>
            <a:r>
              <a:rPr lang="en-US" altLang="ko-KR">
                <a:latin typeface="Helvetica" charset="0"/>
                <a:ea typeface="ＭＳ Ｐゴシック" charset="0"/>
                <a:cs typeface="Helvetica" charset="0"/>
              </a:rPr>
              <a:t>operating system spends most of its time swapping to disk</a:t>
            </a:r>
          </a:p>
          <a:p>
            <a:pPr>
              <a:lnSpc>
                <a:spcPct val="80000"/>
              </a:lnSpc>
              <a:spcBef>
                <a:spcPct val="20000"/>
              </a:spcBef>
            </a:pPr>
            <a:r>
              <a:rPr lang="en-US" altLang="ko-KR">
                <a:solidFill>
                  <a:schemeClr val="hlink"/>
                </a:solidFill>
                <a:latin typeface="Helvetica" charset="0"/>
                <a:ea typeface="ＭＳ Ｐゴシック" charset="0"/>
                <a:cs typeface="Helvetica" charset="0"/>
              </a:rPr>
              <a:t>Thrashing </a:t>
            </a:r>
            <a:r>
              <a:rPr lang="en-US" altLang="ko-KR">
                <a:latin typeface="Helvetica" charset="0"/>
                <a:ea typeface="ＭＳ Ｐゴシック" charset="0"/>
                <a:cs typeface="Helvetica" charset="0"/>
                <a:sym typeface="Symbol" charset="0"/>
              </a:rPr>
              <a:t> a process is busy swapping pages in and out</a:t>
            </a:r>
          </a:p>
          <a:p>
            <a:pPr>
              <a:lnSpc>
                <a:spcPct val="80000"/>
              </a:lnSpc>
              <a:spcBef>
                <a:spcPct val="20000"/>
              </a:spcBef>
            </a:pPr>
            <a:r>
              <a:rPr lang="en-US" altLang="ko-KR">
                <a:latin typeface="Helvetica" charset="0"/>
                <a:ea typeface="ＭＳ Ｐゴシック" charset="0"/>
                <a:cs typeface="Helvetica" charset="0"/>
                <a:sym typeface="Symbol" charset="0"/>
              </a:rPr>
              <a:t>Questions:</a:t>
            </a:r>
          </a:p>
          <a:p>
            <a:pPr lvl="1">
              <a:lnSpc>
                <a:spcPct val="80000"/>
              </a:lnSpc>
              <a:spcBef>
                <a:spcPct val="20000"/>
              </a:spcBef>
            </a:pPr>
            <a:r>
              <a:rPr lang="en-US" altLang="ko-KR">
                <a:latin typeface="Helvetica" charset="0"/>
                <a:ea typeface="ＭＳ Ｐゴシック" charset="0"/>
                <a:cs typeface="Helvetica" charset="0"/>
              </a:rPr>
              <a:t>How do we detect Thrashing?</a:t>
            </a:r>
          </a:p>
          <a:p>
            <a:pPr lvl="1">
              <a:lnSpc>
                <a:spcPct val="80000"/>
              </a:lnSpc>
              <a:spcBef>
                <a:spcPct val="20000"/>
              </a:spcBef>
            </a:pPr>
            <a:r>
              <a:rPr lang="en-US" altLang="ko-KR">
                <a:latin typeface="Helvetica" charset="0"/>
                <a:ea typeface="ＭＳ Ｐゴシック" charset="0"/>
                <a:cs typeface="Helvetica" charset="0"/>
              </a:rPr>
              <a:t>What is best response to Thrashing?</a:t>
            </a:r>
          </a:p>
        </p:txBody>
      </p:sp>
      <p:pic>
        <p:nvPicPr>
          <p:cNvPr id="816132" name="Picture 4"/>
          <p:cNvPicPr>
            <a:picLocks noChangeAspect="1" noChangeArrowheads="1"/>
          </p:cNvPicPr>
          <p:nvPr/>
        </p:nvPicPr>
        <p:blipFill>
          <a:blip r:embed="rId3">
            <a:extLst>
              <a:ext uri="{28A0092B-C50C-407E-A947-70E740481C1C}">
                <a14:useLocalDpi xmlns:a14="http://schemas.microsoft.com/office/drawing/2010/main" val="0"/>
              </a:ext>
            </a:extLst>
          </a:blip>
          <a:srcRect l="417" t="12083" r="856" b="12083"/>
          <a:stretch>
            <a:fillRect/>
          </a:stretch>
        </p:blipFill>
        <p:spPr bwMode="auto">
          <a:xfrm>
            <a:off x="2514600" y="762000"/>
            <a:ext cx="4667250" cy="2689225"/>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009304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6131">
                                            <p:txEl>
                                              <p:pRg st="0" end="0"/>
                                            </p:txEl>
                                          </p:spTgt>
                                        </p:tgtEl>
                                        <p:attrNameLst>
                                          <p:attrName>style.visibility</p:attrName>
                                        </p:attrNameLst>
                                      </p:cBhvr>
                                      <p:to>
                                        <p:strVal val="visible"/>
                                      </p:to>
                                    </p:set>
                                    <p:anim calcmode="lin" valueType="num">
                                      <p:cBhvr additive="base">
                                        <p:cTn id="7" dur="500" fill="hold"/>
                                        <p:tgtEl>
                                          <p:spTgt spid="8161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61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16132"/>
                                        </p:tgtEl>
                                        <p:attrNameLst>
                                          <p:attrName>style.visibility</p:attrName>
                                        </p:attrNameLst>
                                      </p:cBhvr>
                                      <p:to>
                                        <p:strVal val="visible"/>
                                      </p:to>
                                    </p:set>
                                    <p:anim calcmode="lin" valueType="num">
                                      <p:cBhvr additive="base">
                                        <p:cTn id="11" dur="500" fill="hold"/>
                                        <p:tgtEl>
                                          <p:spTgt spid="816132"/>
                                        </p:tgtEl>
                                        <p:attrNameLst>
                                          <p:attrName>ppt_x</p:attrName>
                                        </p:attrNameLst>
                                      </p:cBhvr>
                                      <p:tavLst>
                                        <p:tav tm="0">
                                          <p:val>
                                            <p:strVal val="1+#ppt_w/2"/>
                                          </p:val>
                                        </p:tav>
                                        <p:tav tm="100000">
                                          <p:val>
                                            <p:strVal val="#ppt_x"/>
                                          </p:val>
                                        </p:tav>
                                      </p:tavLst>
                                    </p:anim>
                                    <p:anim calcmode="lin" valueType="num">
                                      <p:cBhvr additive="base">
                                        <p:cTn id="12" dur="500" fill="hold"/>
                                        <p:tgtEl>
                                          <p:spTgt spid="8161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16131">
                                            <p:txEl>
                                              <p:pRg st="1" end="1"/>
                                            </p:txEl>
                                          </p:spTgt>
                                        </p:tgtEl>
                                        <p:attrNameLst>
                                          <p:attrName>style.visibility</p:attrName>
                                        </p:attrNameLst>
                                      </p:cBhvr>
                                      <p:to>
                                        <p:strVal val="visible"/>
                                      </p:to>
                                    </p:set>
                                    <p:anim calcmode="lin" valueType="num">
                                      <p:cBhvr additive="base">
                                        <p:cTn id="15" dur="500" fill="hold"/>
                                        <p:tgtEl>
                                          <p:spTgt spid="816131">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16131">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16131">
                                            <p:txEl>
                                              <p:pRg st="2" end="2"/>
                                            </p:txEl>
                                          </p:spTgt>
                                        </p:tgtEl>
                                        <p:attrNameLst>
                                          <p:attrName>style.visibility</p:attrName>
                                        </p:attrNameLst>
                                      </p:cBhvr>
                                      <p:to>
                                        <p:strVal val="visible"/>
                                      </p:to>
                                    </p:set>
                                    <p:anim calcmode="lin" valueType="num">
                                      <p:cBhvr additive="base">
                                        <p:cTn id="19" dur="500" fill="hold"/>
                                        <p:tgtEl>
                                          <p:spTgt spid="8161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6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16131">
                                            <p:txEl>
                                              <p:pRg st="3" end="3"/>
                                            </p:txEl>
                                          </p:spTgt>
                                        </p:tgtEl>
                                        <p:attrNameLst>
                                          <p:attrName>style.visibility</p:attrName>
                                        </p:attrNameLst>
                                      </p:cBhvr>
                                      <p:to>
                                        <p:strVal val="visible"/>
                                      </p:to>
                                    </p:set>
                                    <p:anim calcmode="lin" valueType="num">
                                      <p:cBhvr additive="base">
                                        <p:cTn id="25" dur="500" fill="hold"/>
                                        <p:tgtEl>
                                          <p:spTgt spid="8161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16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16131">
                                            <p:txEl>
                                              <p:pRg st="4" end="4"/>
                                            </p:txEl>
                                          </p:spTgt>
                                        </p:tgtEl>
                                        <p:attrNameLst>
                                          <p:attrName>style.visibility</p:attrName>
                                        </p:attrNameLst>
                                      </p:cBhvr>
                                      <p:to>
                                        <p:strVal val="visible"/>
                                      </p:to>
                                    </p:set>
                                    <p:anim calcmode="lin" valueType="num">
                                      <p:cBhvr additive="base">
                                        <p:cTn id="31" dur="500" fill="hold"/>
                                        <p:tgtEl>
                                          <p:spTgt spid="81613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16131">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16131">
                                            <p:txEl>
                                              <p:pRg st="5" end="5"/>
                                            </p:txEl>
                                          </p:spTgt>
                                        </p:tgtEl>
                                        <p:attrNameLst>
                                          <p:attrName>style.visibility</p:attrName>
                                        </p:attrNameLst>
                                      </p:cBhvr>
                                      <p:to>
                                        <p:strVal val="visible"/>
                                      </p:to>
                                    </p:set>
                                    <p:anim calcmode="lin" valueType="num">
                                      <p:cBhvr additive="base">
                                        <p:cTn id="35" dur="500" fill="hold"/>
                                        <p:tgtEl>
                                          <p:spTgt spid="816131">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16131">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16131">
                                            <p:txEl>
                                              <p:pRg st="6" end="6"/>
                                            </p:txEl>
                                          </p:spTgt>
                                        </p:tgtEl>
                                        <p:attrNameLst>
                                          <p:attrName>style.visibility</p:attrName>
                                        </p:attrNameLst>
                                      </p:cBhvr>
                                      <p:to>
                                        <p:strVal val="visible"/>
                                      </p:to>
                                    </p:set>
                                    <p:anim calcmode="lin" valueType="num">
                                      <p:cBhvr additive="base">
                                        <p:cTn id="39" dur="500" fill="hold"/>
                                        <p:tgtEl>
                                          <p:spTgt spid="816131">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161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1"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1015" name="Rectangle 7"/>
          <p:cNvSpPr>
            <a:spLocks noGrp="1" noChangeArrowheads="1"/>
          </p:cNvSpPr>
          <p:nvPr>
            <p:ph type="body" idx="1"/>
          </p:nvPr>
        </p:nvSpPr>
        <p:spPr>
          <a:xfrm>
            <a:off x="76200" y="914400"/>
            <a:ext cx="4419600" cy="5562600"/>
          </a:xfrm>
        </p:spPr>
        <p:txBody>
          <a:bodyPr/>
          <a:lstStyle/>
          <a:p>
            <a:r>
              <a:rPr lang="en-US" altLang="ko-KR">
                <a:latin typeface="Hevletica" charset="0"/>
                <a:ea typeface="ＭＳ Ｐゴシック" charset="0"/>
                <a:cs typeface="Hevletica" charset="0"/>
              </a:rPr>
              <a:t>Program Memory Access Patterns have temporal and spatial locality</a:t>
            </a:r>
          </a:p>
          <a:p>
            <a:pPr lvl="1"/>
            <a:r>
              <a:rPr lang="en-US" altLang="ko-KR">
                <a:latin typeface="Hevletica" charset="0"/>
                <a:ea typeface="ＭＳ Ｐゴシック" charset="0"/>
                <a:cs typeface="Hevletica" charset="0"/>
              </a:rPr>
              <a:t>Group of Pages accessed along a given time slice called the “Working Set”</a:t>
            </a:r>
          </a:p>
          <a:p>
            <a:pPr lvl="1"/>
            <a:r>
              <a:rPr lang="en-US" altLang="ko-KR">
                <a:latin typeface="Hevletica" charset="0"/>
                <a:ea typeface="ＭＳ Ｐゴシック" charset="0"/>
                <a:cs typeface="Hevletica" charset="0"/>
              </a:rPr>
              <a:t>Working Set defines minimum number of pages needed for process to behave well</a:t>
            </a:r>
          </a:p>
          <a:p>
            <a:r>
              <a:rPr lang="en-US" altLang="ko-KR">
                <a:latin typeface="Hevletica" charset="0"/>
                <a:ea typeface="ＭＳ Ｐゴシック" charset="0"/>
                <a:cs typeface="Hevletica" charset="0"/>
              </a:rPr>
              <a:t>Not enough memory for Working Set</a:t>
            </a:r>
            <a:r>
              <a:rPr lang="en-US" altLang="ko-KR">
                <a:latin typeface="Hevletica" charset="0"/>
                <a:ea typeface="ＭＳ Ｐゴシック" charset="0"/>
                <a:cs typeface="Hevletica" charset="0"/>
                <a:sym typeface="Symbol" charset="0"/>
              </a:rPr>
              <a:t>Thrashing</a:t>
            </a:r>
          </a:p>
          <a:p>
            <a:pPr lvl="1"/>
            <a:r>
              <a:rPr lang="en-US" altLang="ko-KR">
                <a:latin typeface="Hevletica" charset="0"/>
                <a:ea typeface="ＭＳ Ｐゴシック" charset="0"/>
                <a:cs typeface="Hevletica" charset="0"/>
                <a:sym typeface="Symbol" charset="0"/>
              </a:rPr>
              <a:t>Better to swap out process?</a:t>
            </a:r>
          </a:p>
          <a:p>
            <a:pPr lvl="1"/>
            <a:endParaRPr lang="ko-KR" altLang="en-US">
              <a:latin typeface="Hevletica" charset="0"/>
              <a:ea typeface="굴림" charset="0"/>
              <a:cs typeface="굴림" charset="0"/>
            </a:endParaRPr>
          </a:p>
        </p:txBody>
      </p:sp>
      <p:sp>
        <p:nvSpPr>
          <p:cNvPr id="811013" name="AutoShape 5"/>
          <p:cNvSpPr>
            <a:spLocks noChangeArrowheads="1"/>
          </p:cNvSpPr>
          <p:nvPr/>
        </p:nvSpPr>
        <p:spPr bwMode="auto">
          <a:xfrm>
            <a:off x="-304800" y="838200"/>
            <a:ext cx="228600" cy="5029200"/>
          </a:xfrm>
          <a:prstGeom prst="roundRect">
            <a:avLst>
              <a:gd name="adj" fmla="val 16667"/>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78" tIns="44445" rIns="90478" bIns="44445" anchor="ctr"/>
          <a:lstStyle/>
          <a:p>
            <a:pPr defTabSz="914400" fontAlgn="base">
              <a:spcBef>
                <a:spcPct val="0"/>
              </a:spcBef>
              <a:spcAft>
                <a:spcPct val="0"/>
              </a:spcAft>
              <a:defRPr/>
            </a:pPr>
            <a:endParaRPr lang="en-US" sz="2400" b="1">
              <a:solidFill>
                <a:srgbClr val="000000"/>
              </a:solidFill>
              <a:latin typeface="Hevletica"/>
              <a:ea typeface="ＭＳ Ｐゴシック" charset="0"/>
              <a:cs typeface="Hevletica"/>
            </a:endParaRPr>
          </a:p>
        </p:txBody>
      </p:sp>
      <p:sp>
        <p:nvSpPr>
          <p:cNvPr id="107523" name="Rectangle 2"/>
          <p:cNvSpPr>
            <a:spLocks noGrp="1" noChangeArrowheads="1"/>
          </p:cNvSpPr>
          <p:nvPr>
            <p:ph type="title"/>
          </p:nvPr>
        </p:nvSpPr>
        <p:spPr>
          <a:xfrm>
            <a:off x="381000" y="152400"/>
            <a:ext cx="8458200" cy="533400"/>
          </a:xfrm>
        </p:spPr>
        <p:txBody>
          <a:bodyPr/>
          <a:lstStyle/>
          <a:p>
            <a:r>
              <a:rPr lang="en-US" altLang="ko-KR">
                <a:latin typeface="Hevletica" charset="0"/>
                <a:ea typeface="ＭＳ Ｐゴシック" charset="0"/>
                <a:cs typeface="Hevletica" charset="0"/>
              </a:rPr>
              <a:t>Locality In A Memory-Reference Pattern</a:t>
            </a:r>
          </a:p>
        </p:txBody>
      </p:sp>
      <p:pic>
        <p:nvPicPr>
          <p:cNvPr id="81101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249" t="659" r="21251" b="1007"/>
          <a:stretch>
            <a:fillRect/>
          </a:stretch>
        </p:blipFill>
        <p:spPr bwMode="auto">
          <a:xfrm>
            <a:off x="4572000" y="762000"/>
            <a:ext cx="4406900" cy="5329238"/>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23055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1015">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811011"/>
                                        </p:tgtEl>
                                        <p:attrNameLst>
                                          <p:attrName>style.visibility</p:attrName>
                                        </p:attrNameLst>
                                      </p:cBhvr>
                                      <p:to>
                                        <p:strVal val="visible"/>
                                      </p:to>
                                    </p:set>
                                    <p:anim calcmode="lin" valueType="num">
                                      <p:cBhvr additive="base">
                                        <p:cTn id="9" dur="500" fill="hold"/>
                                        <p:tgtEl>
                                          <p:spTgt spid="811011"/>
                                        </p:tgtEl>
                                        <p:attrNameLst>
                                          <p:attrName>ppt_x</p:attrName>
                                        </p:attrNameLst>
                                      </p:cBhvr>
                                      <p:tavLst>
                                        <p:tav tm="0">
                                          <p:val>
                                            <p:strVal val="1+#ppt_w/2"/>
                                          </p:val>
                                        </p:tav>
                                        <p:tav tm="100000">
                                          <p:val>
                                            <p:strVal val="#ppt_x"/>
                                          </p:val>
                                        </p:tav>
                                      </p:tavLst>
                                    </p:anim>
                                    <p:anim calcmode="lin" valueType="num">
                                      <p:cBhvr additive="base">
                                        <p:cTn id="10" dur="500" fill="hold"/>
                                        <p:tgtEl>
                                          <p:spTgt spid="811011"/>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1015">
                                            <p:txEl>
                                              <p:pRg st="1" end="1"/>
                                            </p:txEl>
                                          </p:spTgt>
                                        </p:tgtEl>
                                        <p:attrNameLst>
                                          <p:attrName>style.visibility</p:attrName>
                                        </p:attrNameLst>
                                      </p:cBhvr>
                                      <p:to>
                                        <p:strVal val="visible"/>
                                      </p:to>
                                    </p:set>
                                  </p:childTnLst>
                                </p:cTn>
                              </p:par>
                              <p:par>
                                <p:cTn id="15" presetID="63" presetClass="path" presetSubtype="0" accel="50000" decel="50000" fill="hold" grpId="0" nodeType="withEffect">
                                  <p:stCondLst>
                                    <p:cond delay="0"/>
                                  </p:stCondLst>
                                  <p:childTnLst>
                                    <p:animMotion origin="layout" path="M 0.61225 3.36725E-6 L 0.92093 -0.00139 " pathEditMode="fixed" rAng="0" ptsTypes="AA">
                                      <p:cBhvr>
                                        <p:cTn id="16" dur="3000" fill="hold"/>
                                        <p:tgtEl>
                                          <p:spTgt spid="811013"/>
                                        </p:tgtEl>
                                        <p:attrNameLst>
                                          <p:attrName>ppt_x</p:attrName>
                                          <p:attrName>ppt_y</p:attrName>
                                        </p:attrNameLst>
                                      </p:cBhvr>
                                      <p:rCtr x="15434" y="-69"/>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1015">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1015">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10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5" grpId="0" build="p"/>
      <p:bldP spid="81101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r>
              <a:rPr lang="en-US" altLang="ko-KR">
                <a:latin typeface="Helvetica" charset="0"/>
                <a:ea typeface="ＭＳ Ｐゴシック" charset="0"/>
                <a:cs typeface="Helvetica" charset="0"/>
              </a:rPr>
              <a:t>Working-Set Model</a:t>
            </a:r>
          </a:p>
        </p:txBody>
      </p:sp>
      <p:sp>
        <p:nvSpPr>
          <p:cNvPr id="20483" name="Rectangle 3"/>
          <p:cNvSpPr>
            <a:spLocks noGrp="1" noChangeArrowheads="1"/>
          </p:cNvSpPr>
          <p:nvPr>
            <p:ph type="body" idx="1"/>
          </p:nvPr>
        </p:nvSpPr>
        <p:spPr>
          <a:xfrm>
            <a:off x="152400" y="2438400"/>
            <a:ext cx="8866188" cy="4191000"/>
          </a:xfrm>
        </p:spPr>
        <p:txBody>
          <a:bodyPr/>
          <a:lstStyle/>
          <a:p>
            <a:pPr>
              <a:lnSpc>
                <a:spcPct val="80000"/>
              </a:lnSpc>
              <a:spcBef>
                <a:spcPct val="20000"/>
              </a:spcBef>
            </a:pPr>
            <a:r>
              <a:rPr lang="ko-KR" altLang="en-US">
                <a:latin typeface="Helvetica" charset="0"/>
                <a:ea typeface="굴림" charset="0"/>
                <a:cs typeface="굴림" charset="0"/>
                <a:sym typeface="Symbol" charset="0"/>
              </a:rPr>
              <a:t>  </a:t>
            </a:r>
            <a:r>
              <a:rPr lang="en-US" altLang="ko-KR">
                <a:latin typeface="Helvetica" charset="0"/>
                <a:ea typeface="ＭＳ Ｐゴシック" charset="0"/>
                <a:cs typeface="Helvetica" charset="0"/>
                <a:sym typeface="Symbol" charset="0"/>
              </a:rPr>
              <a:t>working-set window  fixed number of page references </a:t>
            </a:r>
          </a:p>
          <a:p>
            <a:pPr lvl="1">
              <a:lnSpc>
                <a:spcPct val="80000"/>
              </a:lnSpc>
              <a:spcBef>
                <a:spcPct val="20000"/>
              </a:spcBef>
            </a:pPr>
            <a:r>
              <a:rPr lang="en-US" altLang="ko-KR">
                <a:latin typeface="Helvetica" charset="0"/>
                <a:ea typeface="ＭＳ Ｐゴシック" charset="0"/>
                <a:cs typeface="Helvetica" charset="0"/>
                <a:sym typeface="Symbol" charset="0"/>
              </a:rPr>
              <a:t>Example:  10,000 instructions</a:t>
            </a:r>
          </a:p>
          <a:p>
            <a:pPr>
              <a:lnSpc>
                <a:spcPct val="80000"/>
              </a:lnSpc>
              <a:spcBef>
                <a:spcPct val="20000"/>
              </a:spcBef>
            </a:pPr>
            <a:r>
              <a:rPr lang="en-US" altLang="ko-KR" i="1">
                <a:latin typeface="Helvetica" charset="0"/>
                <a:ea typeface="ＭＳ Ｐゴシック" charset="0"/>
                <a:cs typeface="Helvetica" charset="0"/>
                <a:sym typeface="Symbol" charset="0"/>
              </a:rPr>
              <a:t>WS</a:t>
            </a:r>
            <a:r>
              <a:rPr lang="en-US" altLang="ko-KR" i="1" baseline="-25000">
                <a:latin typeface="Helvetica" charset="0"/>
                <a:ea typeface="ＭＳ Ｐゴシック" charset="0"/>
                <a:cs typeface="Helvetica" charset="0"/>
                <a:sym typeface="Symbol" charset="0"/>
              </a:rPr>
              <a:t>i</a:t>
            </a:r>
            <a:r>
              <a:rPr lang="en-US" altLang="ko-KR">
                <a:latin typeface="Helvetica" charset="0"/>
                <a:ea typeface="ＭＳ Ｐゴシック" charset="0"/>
                <a:cs typeface="Helvetica" charset="0"/>
                <a:sym typeface="Symbol" charset="0"/>
              </a:rPr>
              <a:t> (working set of Process </a:t>
            </a:r>
            <a:r>
              <a:rPr lang="en-US" altLang="ko-KR" i="1">
                <a:latin typeface="Helvetica" charset="0"/>
                <a:ea typeface="ＭＳ Ｐゴシック" charset="0"/>
                <a:cs typeface="Helvetica" charset="0"/>
                <a:sym typeface="Symbol" charset="0"/>
              </a:rPr>
              <a:t>P</a:t>
            </a:r>
            <a:r>
              <a:rPr lang="en-US" altLang="ko-KR" i="1" baseline="-25000">
                <a:latin typeface="Helvetica" charset="0"/>
                <a:ea typeface="ＭＳ Ｐゴシック" charset="0"/>
                <a:cs typeface="Helvetica" charset="0"/>
                <a:sym typeface="Symbol" charset="0"/>
              </a:rPr>
              <a:t>i</a:t>
            </a:r>
            <a:r>
              <a:rPr lang="en-US" altLang="ko-KR">
                <a:latin typeface="Helvetica" charset="0"/>
                <a:ea typeface="ＭＳ Ｐゴシック" charset="0"/>
                <a:cs typeface="Helvetica" charset="0"/>
                <a:sym typeface="Symbol" charset="0"/>
              </a:rPr>
              <a:t>) = total set of pages referenced in the most recent  (varies in time)</a:t>
            </a:r>
          </a:p>
          <a:p>
            <a:pPr lvl="1">
              <a:lnSpc>
                <a:spcPct val="80000"/>
              </a:lnSpc>
              <a:spcBef>
                <a:spcPct val="20000"/>
              </a:spcBef>
            </a:pPr>
            <a:r>
              <a:rPr lang="en-US" altLang="ko-KR">
                <a:latin typeface="Helvetica" charset="0"/>
                <a:ea typeface="ＭＳ Ｐゴシック" charset="0"/>
                <a:cs typeface="Helvetica" charset="0"/>
                <a:sym typeface="Symbol" charset="0"/>
              </a:rPr>
              <a:t>if  too small will not encompass entire locality</a:t>
            </a:r>
          </a:p>
          <a:p>
            <a:pPr lvl="1">
              <a:lnSpc>
                <a:spcPct val="80000"/>
              </a:lnSpc>
              <a:spcBef>
                <a:spcPct val="20000"/>
              </a:spcBef>
            </a:pPr>
            <a:r>
              <a:rPr lang="en-US" altLang="ko-KR">
                <a:latin typeface="Helvetica" charset="0"/>
                <a:ea typeface="ＭＳ Ｐゴシック" charset="0"/>
                <a:cs typeface="Helvetica" charset="0"/>
                <a:sym typeface="Symbol" charset="0"/>
              </a:rPr>
              <a:t>if  too large will encompass several localities</a:t>
            </a:r>
          </a:p>
          <a:p>
            <a:pPr lvl="1">
              <a:lnSpc>
                <a:spcPct val="80000"/>
              </a:lnSpc>
              <a:spcBef>
                <a:spcPct val="20000"/>
              </a:spcBef>
            </a:pPr>
            <a:r>
              <a:rPr lang="en-US" altLang="ko-KR">
                <a:latin typeface="Helvetica" charset="0"/>
                <a:ea typeface="ＭＳ Ｐゴシック" charset="0"/>
                <a:cs typeface="Helvetica" charset="0"/>
                <a:sym typeface="Symbol" charset="0"/>
              </a:rPr>
              <a:t>if  =   will encompass entire program</a:t>
            </a:r>
          </a:p>
          <a:p>
            <a:pPr>
              <a:lnSpc>
                <a:spcPct val="80000"/>
              </a:lnSpc>
              <a:spcBef>
                <a:spcPct val="20000"/>
              </a:spcBef>
            </a:pPr>
            <a:r>
              <a:rPr lang="en-US" altLang="ko-KR" i="1">
                <a:latin typeface="Helvetica" charset="0"/>
                <a:ea typeface="ＭＳ Ｐゴシック" charset="0"/>
                <a:cs typeface="Helvetica" charset="0"/>
                <a:sym typeface="Symbol" charset="0"/>
              </a:rPr>
              <a:t>D</a:t>
            </a:r>
            <a:r>
              <a:rPr lang="en-US" altLang="ko-KR">
                <a:latin typeface="Helvetica" charset="0"/>
                <a:ea typeface="ＭＳ Ｐゴシック" charset="0"/>
                <a:cs typeface="Helvetica" charset="0"/>
                <a:sym typeface="Symbol" charset="0"/>
              </a:rPr>
              <a:t> = |</a:t>
            </a:r>
            <a:r>
              <a:rPr lang="en-US" altLang="ko-KR" i="1">
                <a:latin typeface="Helvetica" charset="0"/>
                <a:ea typeface="ＭＳ Ｐゴシック" charset="0"/>
                <a:cs typeface="Helvetica" charset="0"/>
                <a:sym typeface="Symbol" charset="0"/>
              </a:rPr>
              <a:t>WS</a:t>
            </a:r>
            <a:r>
              <a:rPr lang="en-US" altLang="ko-KR" i="1" baseline="-25000">
                <a:latin typeface="Helvetica" charset="0"/>
                <a:ea typeface="ＭＳ Ｐゴシック" charset="0"/>
                <a:cs typeface="Helvetica" charset="0"/>
                <a:sym typeface="Symbol" charset="0"/>
              </a:rPr>
              <a:t>i</a:t>
            </a:r>
            <a:r>
              <a:rPr lang="en-US" altLang="ko-KR">
                <a:latin typeface="Helvetica" charset="0"/>
                <a:ea typeface="ＭＳ Ｐゴシック" charset="0"/>
                <a:cs typeface="Helvetica" charset="0"/>
                <a:sym typeface="Symbol" charset="0"/>
              </a:rPr>
              <a:t>|  total demand frames </a:t>
            </a:r>
          </a:p>
          <a:p>
            <a:pPr>
              <a:lnSpc>
                <a:spcPct val="80000"/>
              </a:lnSpc>
              <a:spcBef>
                <a:spcPct val="20000"/>
              </a:spcBef>
            </a:pPr>
            <a:r>
              <a:rPr lang="en-US" altLang="ko-KR">
                <a:latin typeface="Helvetica" charset="0"/>
                <a:ea typeface="ＭＳ Ｐゴシック" charset="0"/>
                <a:cs typeface="Helvetica" charset="0"/>
                <a:sym typeface="Symbol" charset="0"/>
              </a:rPr>
              <a:t>if </a:t>
            </a:r>
            <a:r>
              <a:rPr lang="en-US" altLang="ko-KR" i="1">
                <a:latin typeface="Helvetica" charset="0"/>
                <a:ea typeface="ＭＳ Ｐゴシック" charset="0"/>
                <a:cs typeface="Helvetica" charset="0"/>
                <a:sym typeface="Symbol" charset="0"/>
              </a:rPr>
              <a:t>D</a:t>
            </a:r>
            <a:r>
              <a:rPr lang="en-US" altLang="ko-KR">
                <a:latin typeface="Helvetica" charset="0"/>
                <a:ea typeface="ＭＳ Ｐゴシック" charset="0"/>
                <a:cs typeface="Helvetica" charset="0"/>
                <a:sym typeface="Symbol" charset="0"/>
              </a:rPr>
              <a:t> &gt; </a:t>
            </a:r>
            <a:r>
              <a:rPr lang="en-US" altLang="ko-KR" i="1">
                <a:latin typeface="Helvetica" charset="0"/>
                <a:ea typeface="ＭＳ Ｐゴシック" charset="0"/>
                <a:cs typeface="Helvetica" charset="0"/>
                <a:sym typeface="Symbol" charset="0"/>
              </a:rPr>
              <a:t>memory</a:t>
            </a:r>
            <a:r>
              <a:rPr lang="en-US" altLang="ko-KR">
                <a:latin typeface="Helvetica" charset="0"/>
                <a:ea typeface="ＭＳ Ｐゴシック" charset="0"/>
                <a:cs typeface="Helvetica" charset="0"/>
                <a:sym typeface="Symbol" charset="0"/>
              </a:rPr>
              <a:t>  Thrashing</a:t>
            </a:r>
          </a:p>
          <a:p>
            <a:pPr lvl="1">
              <a:lnSpc>
                <a:spcPct val="80000"/>
              </a:lnSpc>
              <a:spcBef>
                <a:spcPct val="20000"/>
              </a:spcBef>
            </a:pPr>
            <a:r>
              <a:rPr lang="en-US" altLang="ko-KR">
                <a:latin typeface="Helvetica" charset="0"/>
                <a:ea typeface="ＭＳ Ｐゴシック" charset="0"/>
                <a:cs typeface="Helvetica" charset="0"/>
                <a:sym typeface="Symbol" charset="0"/>
              </a:rPr>
              <a:t>Policy: if </a:t>
            </a:r>
            <a:r>
              <a:rPr lang="en-US" altLang="ko-KR" i="1">
                <a:latin typeface="Helvetica" charset="0"/>
                <a:ea typeface="ＭＳ Ｐゴシック" charset="0"/>
                <a:cs typeface="Helvetica" charset="0"/>
                <a:sym typeface="Symbol" charset="0"/>
              </a:rPr>
              <a:t>D</a:t>
            </a:r>
            <a:r>
              <a:rPr lang="en-US" altLang="ko-KR">
                <a:latin typeface="Helvetica" charset="0"/>
                <a:ea typeface="ＭＳ Ｐゴシック" charset="0"/>
                <a:cs typeface="Helvetica" charset="0"/>
                <a:sym typeface="Symbol" charset="0"/>
              </a:rPr>
              <a:t> &gt; memory, then suspend/swap out processes</a:t>
            </a:r>
          </a:p>
          <a:p>
            <a:pPr lvl="1">
              <a:lnSpc>
                <a:spcPct val="80000"/>
              </a:lnSpc>
              <a:spcBef>
                <a:spcPct val="20000"/>
              </a:spcBef>
            </a:pPr>
            <a:r>
              <a:rPr lang="en-US" altLang="ko-KR">
                <a:latin typeface="Helvetica" charset="0"/>
                <a:ea typeface="ＭＳ Ｐゴシック" charset="0"/>
                <a:cs typeface="Helvetica" charset="0"/>
                <a:sym typeface="Symbol" charset="0"/>
              </a:rPr>
              <a:t>This can improve overall system behavior by a lot!</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l="452" t="34947" r="688" b="35550"/>
          <a:stretch>
            <a:fillRect/>
          </a:stretch>
        </p:blipFill>
        <p:spPr bwMode="auto">
          <a:xfrm>
            <a:off x="914400" y="685800"/>
            <a:ext cx="7426325" cy="1662113"/>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28128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48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1066800" y="3810000"/>
            <a:ext cx="7162800" cy="1219200"/>
          </a:xfrm>
        </p:spPr>
        <p:txBody>
          <a:bodyPr/>
          <a:lstStyle/>
          <a:p>
            <a:r>
              <a:rPr lang="en-US" sz="3600">
                <a:latin typeface="Helvetica" charset="0"/>
                <a:ea typeface="ＭＳ Ｐゴシック" charset="0"/>
                <a:cs typeface="ＭＳ Ｐゴシック" charset="0"/>
              </a:rPr>
              <a:t>File Systems</a:t>
            </a:r>
          </a:p>
        </p:txBody>
      </p:sp>
    </p:spTree>
    <p:extLst>
      <p:ext uri="{BB962C8B-B14F-4D97-AF65-F5344CB8AC3E}">
        <p14:creationId xmlns:p14="http://schemas.microsoft.com/office/powerpoint/2010/main" val="120454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76200" y="152400"/>
            <a:ext cx="7404100" cy="503238"/>
          </a:xfrm>
          <a:noFill/>
        </p:spPr>
        <p:txBody>
          <a:bodyPr wrap="none" lIns="63500" tIns="25400" rIns="63500" bIns="25400" anchor="t">
            <a:spAutoFit/>
          </a:bodyPr>
          <a:lstStyle/>
          <a:p>
            <a:r>
              <a:rPr lang="en-US">
                <a:latin typeface="Helvetica" charset="0"/>
                <a:ea typeface="ＭＳ Ｐゴシック" charset="0"/>
                <a:cs typeface="ＭＳ Ｐゴシック" charset="0"/>
              </a:rPr>
              <a:t>Review: Magnetic Disk Characteristic</a:t>
            </a:r>
          </a:p>
        </p:txBody>
      </p:sp>
      <p:sp>
        <p:nvSpPr>
          <p:cNvPr id="112642" name="Rectangle 3"/>
          <p:cNvSpPr>
            <a:spLocks noGrp="1" noChangeArrowheads="1"/>
          </p:cNvSpPr>
          <p:nvPr>
            <p:ph type="body" idx="1"/>
          </p:nvPr>
        </p:nvSpPr>
        <p:spPr>
          <a:xfrm>
            <a:off x="76200" y="712788"/>
            <a:ext cx="8991600" cy="6151562"/>
          </a:xfrm>
          <a:noFill/>
        </p:spPr>
        <p:txBody>
          <a:bodyPr lIns="63500" tIns="25400" rIns="63500" bIns="25400">
            <a:spAutoFit/>
          </a:bodyPr>
          <a:lstStyle/>
          <a:p>
            <a:pPr>
              <a:lnSpc>
                <a:spcPct val="80000"/>
              </a:lnSpc>
              <a:spcBef>
                <a:spcPct val="15000"/>
              </a:spcBef>
              <a:tabLst>
                <a:tab pos="2635250" algn="l"/>
              </a:tabLst>
            </a:pPr>
            <a:r>
              <a:rPr lang="en-US">
                <a:latin typeface="Helvetica" charset="0"/>
                <a:ea typeface="ＭＳ Ｐゴシック" charset="0"/>
                <a:cs typeface="ＭＳ Ｐゴシック" charset="0"/>
              </a:rPr>
              <a:t>Cylinder: all the tracks under the </a:t>
            </a:r>
            <a:br>
              <a:rPr lang="en-US">
                <a:latin typeface="Helvetica" charset="0"/>
                <a:ea typeface="ＭＳ Ｐゴシック" charset="0"/>
                <a:cs typeface="ＭＳ Ｐゴシック" charset="0"/>
              </a:rPr>
            </a:br>
            <a:r>
              <a:rPr lang="en-US">
                <a:latin typeface="Helvetica" charset="0"/>
                <a:ea typeface="ＭＳ Ｐゴシック" charset="0"/>
                <a:cs typeface="ＭＳ Ｐゴシック" charset="0"/>
              </a:rPr>
              <a:t>head at a given point on all surface</a:t>
            </a:r>
          </a:p>
          <a:p>
            <a:pPr>
              <a:lnSpc>
                <a:spcPct val="80000"/>
              </a:lnSpc>
              <a:spcBef>
                <a:spcPct val="15000"/>
              </a:spcBef>
              <a:tabLst>
                <a:tab pos="2635250" algn="l"/>
              </a:tabLst>
            </a:pPr>
            <a:r>
              <a:rPr lang="en-US">
                <a:latin typeface="Helvetica" charset="0"/>
                <a:ea typeface="ＭＳ Ｐゴシック" charset="0"/>
                <a:cs typeface="ＭＳ Ｐゴシック" charset="0"/>
              </a:rPr>
              <a:t>Read/write data is a three-stage </a:t>
            </a:r>
            <a:br>
              <a:rPr lang="en-US">
                <a:latin typeface="Helvetica" charset="0"/>
                <a:ea typeface="ＭＳ Ｐゴシック" charset="0"/>
                <a:cs typeface="ＭＳ Ｐゴシック" charset="0"/>
              </a:rPr>
            </a:br>
            <a:r>
              <a:rPr lang="en-US">
                <a:latin typeface="Helvetica" charset="0"/>
                <a:ea typeface="ＭＳ Ｐゴシック" charset="0"/>
                <a:cs typeface="ＭＳ Ｐゴシック" charset="0"/>
              </a:rPr>
              <a:t>process:</a:t>
            </a:r>
          </a:p>
          <a:p>
            <a:pPr lvl="1">
              <a:lnSpc>
                <a:spcPct val="80000"/>
              </a:lnSpc>
              <a:spcBef>
                <a:spcPct val="15000"/>
              </a:spcBef>
              <a:tabLst>
                <a:tab pos="2635250" algn="l"/>
              </a:tabLst>
            </a:pPr>
            <a:r>
              <a:rPr lang="en-US">
                <a:latin typeface="Helvetica" charset="0"/>
                <a:ea typeface="ＭＳ Ｐゴシック" charset="0"/>
              </a:rPr>
              <a:t>Seek time: position the head/arm over the proper track (into proper cylinder)</a:t>
            </a:r>
          </a:p>
          <a:p>
            <a:pPr lvl="1">
              <a:lnSpc>
                <a:spcPct val="80000"/>
              </a:lnSpc>
              <a:spcBef>
                <a:spcPct val="15000"/>
              </a:spcBef>
              <a:tabLst>
                <a:tab pos="2635250" algn="l"/>
              </a:tabLst>
            </a:pPr>
            <a:r>
              <a:rPr lang="en-US">
                <a:latin typeface="Helvetica" charset="0"/>
                <a:ea typeface="ＭＳ Ｐゴシック" charset="0"/>
              </a:rPr>
              <a:t>Rotational latency: wait for the desired sector</a:t>
            </a:r>
            <a:br>
              <a:rPr lang="en-US">
                <a:latin typeface="Helvetica" charset="0"/>
                <a:ea typeface="ＭＳ Ｐゴシック" charset="0"/>
              </a:rPr>
            </a:br>
            <a:r>
              <a:rPr lang="en-US">
                <a:latin typeface="Helvetica" charset="0"/>
                <a:ea typeface="ＭＳ Ｐゴシック" charset="0"/>
              </a:rPr>
              <a:t>to rotate under the read/write head</a:t>
            </a:r>
          </a:p>
          <a:p>
            <a:pPr lvl="1">
              <a:lnSpc>
                <a:spcPct val="80000"/>
              </a:lnSpc>
              <a:spcBef>
                <a:spcPct val="15000"/>
              </a:spcBef>
              <a:tabLst>
                <a:tab pos="2635250" algn="l"/>
              </a:tabLst>
            </a:pPr>
            <a:r>
              <a:rPr lang="en-US">
                <a:latin typeface="Helvetica" charset="0"/>
                <a:ea typeface="ＭＳ Ｐゴシック" charset="0"/>
              </a:rPr>
              <a:t>Transfer time: transfer a block of bits (sector)</a:t>
            </a:r>
            <a:br>
              <a:rPr lang="en-US">
                <a:latin typeface="Helvetica" charset="0"/>
                <a:ea typeface="ＭＳ Ｐゴシック" charset="0"/>
              </a:rPr>
            </a:br>
            <a:r>
              <a:rPr lang="en-US">
                <a:latin typeface="Helvetica" charset="0"/>
                <a:ea typeface="ＭＳ Ｐゴシック" charset="0"/>
              </a:rPr>
              <a:t>under the read-write head</a:t>
            </a:r>
          </a:p>
          <a:p>
            <a:pPr>
              <a:lnSpc>
                <a:spcPct val="80000"/>
              </a:lnSpc>
              <a:spcBef>
                <a:spcPct val="15000"/>
              </a:spcBef>
              <a:tabLst>
                <a:tab pos="2635250" algn="l"/>
              </a:tabLst>
            </a:pPr>
            <a:r>
              <a:rPr lang="en-US">
                <a:solidFill>
                  <a:schemeClr val="hlink"/>
                </a:solidFill>
                <a:latin typeface="Helvetica" charset="0"/>
                <a:ea typeface="ＭＳ Ｐゴシック" charset="0"/>
                <a:cs typeface="ＭＳ Ｐゴシック" charset="0"/>
              </a:rPr>
              <a:t>Disk Latency = Queuing Time + Controller time +</a:t>
            </a:r>
            <a:br>
              <a:rPr lang="en-US">
                <a:solidFill>
                  <a:schemeClr val="hlink"/>
                </a:solidFill>
                <a:latin typeface="Helvetica" charset="0"/>
                <a:ea typeface="ＭＳ Ｐゴシック" charset="0"/>
                <a:cs typeface="ＭＳ Ｐゴシック" charset="0"/>
              </a:rPr>
            </a:br>
            <a:r>
              <a:rPr lang="en-US">
                <a:solidFill>
                  <a:schemeClr val="hlink"/>
                </a:solidFill>
                <a:latin typeface="Helvetica" charset="0"/>
                <a:ea typeface="ＭＳ Ｐゴシック" charset="0"/>
                <a:cs typeface="ＭＳ Ｐゴシック" charset="0"/>
              </a:rPr>
              <a:t>	Seek Time + Rotation Time + Xfer Time</a:t>
            </a:r>
          </a:p>
          <a:p>
            <a:pPr>
              <a:lnSpc>
                <a:spcPct val="80000"/>
              </a:lnSpc>
              <a:spcBef>
                <a:spcPct val="15000"/>
              </a:spcBef>
              <a:tabLst>
                <a:tab pos="2635250" algn="l"/>
              </a:tabLst>
            </a:pPr>
            <a:endParaRPr lang="en-US">
              <a:solidFill>
                <a:schemeClr val="hlink"/>
              </a:solidFill>
              <a:latin typeface="Helvetica" charset="0"/>
              <a:ea typeface="ＭＳ Ｐゴシック" charset="0"/>
              <a:cs typeface="ＭＳ Ｐゴシック" charset="0"/>
            </a:endParaRPr>
          </a:p>
          <a:p>
            <a:pPr>
              <a:lnSpc>
                <a:spcPct val="80000"/>
              </a:lnSpc>
              <a:spcBef>
                <a:spcPct val="15000"/>
              </a:spcBef>
              <a:tabLst>
                <a:tab pos="2635250" algn="l"/>
              </a:tabLst>
            </a:pPr>
            <a:endParaRPr lang="en-US">
              <a:solidFill>
                <a:schemeClr val="hlink"/>
              </a:solidFill>
              <a:latin typeface="Helvetica" charset="0"/>
              <a:ea typeface="ＭＳ Ｐゴシック" charset="0"/>
              <a:cs typeface="ＭＳ Ｐゴシック" charset="0"/>
            </a:endParaRPr>
          </a:p>
          <a:p>
            <a:pPr>
              <a:lnSpc>
                <a:spcPct val="80000"/>
              </a:lnSpc>
              <a:spcBef>
                <a:spcPct val="15000"/>
              </a:spcBef>
              <a:tabLst>
                <a:tab pos="2635250" algn="l"/>
              </a:tabLst>
            </a:pPr>
            <a:endParaRPr lang="en-US">
              <a:solidFill>
                <a:schemeClr val="hlink"/>
              </a:solidFill>
              <a:latin typeface="Helvetica" charset="0"/>
              <a:ea typeface="ＭＳ Ｐゴシック" charset="0"/>
              <a:cs typeface="ＭＳ Ｐゴシック" charset="0"/>
            </a:endParaRPr>
          </a:p>
          <a:p>
            <a:pPr>
              <a:lnSpc>
                <a:spcPct val="80000"/>
              </a:lnSpc>
              <a:spcBef>
                <a:spcPct val="15000"/>
              </a:spcBef>
              <a:tabLst>
                <a:tab pos="2635250" algn="l"/>
              </a:tabLst>
            </a:pPr>
            <a:endParaRPr lang="en-US">
              <a:solidFill>
                <a:schemeClr val="hlink"/>
              </a:solidFill>
              <a:latin typeface="Helvetica" charset="0"/>
              <a:ea typeface="ＭＳ Ｐゴシック" charset="0"/>
              <a:cs typeface="ＭＳ Ｐゴシック" charset="0"/>
            </a:endParaRPr>
          </a:p>
          <a:p>
            <a:pPr>
              <a:lnSpc>
                <a:spcPct val="80000"/>
              </a:lnSpc>
              <a:spcBef>
                <a:spcPct val="15000"/>
              </a:spcBef>
              <a:tabLst>
                <a:tab pos="2635250" algn="l"/>
              </a:tabLst>
            </a:pPr>
            <a:r>
              <a:rPr lang="en-US">
                <a:solidFill>
                  <a:schemeClr val="hlink"/>
                </a:solidFill>
                <a:latin typeface="Helvetica" charset="0"/>
                <a:ea typeface="ＭＳ Ｐゴシック" charset="0"/>
                <a:cs typeface="ＭＳ Ｐゴシック" charset="0"/>
              </a:rPr>
              <a:t>Highest Bandwidth: </a:t>
            </a:r>
          </a:p>
          <a:p>
            <a:pPr lvl="1">
              <a:lnSpc>
                <a:spcPct val="80000"/>
              </a:lnSpc>
              <a:spcBef>
                <a:spcPct val="15000"/>
              </a:spcBef>
              <a:tabLst>
                <a:tab pos="2635250" algn="l"/>
              </a:tabLst>
            </a:pPr>
            <a:r>
              <a:rPr lang="en-US">
                <a:latin typeface="Helvetica" charset="0"/>
                <a:ea typeface="ＭＳ Ｐゴシック" charset="0"/>
              </a:rPr>
              <a:t>transfer large group of blocks sequentially from one track</a:t>
            </a:r>
          </a:p>
          <a:p>
            <a:pPr>
              <a:lnSpc>
                <a:spcPct val="80000"/>
              </a:lnSpc>
              <a:spcBef>
                <a:spcPct val="15000"/>
              </a:spcBef>
              <a:tabLst>
                <a:tab pos="2635250" algn="l"/>
              </a:tabLst>
            </a:pPr>
            <a:endParaRPr lang="en-US">
              <a:latin typeface="Helvetica" charset="0"/>
              <a:ea typeface="ＭＳ Ｐゴシック" charset="0"/>
              <a:cs typeface="ＭＳ Ｐゴシック" charset="0"/>
            </a:endParaRPr>
          </a:p>
        </p:txBody>
      </p:sp>
      <p:sp useBgFill="1">
        <p:nvSpPr>
          <p:cNvPr id="112643" name="Oval 4"/>
          <p:cNvSpPr>
            <a:spLocks noChangeArrowheads="1"/>
          </p:cNvSpPr>
          <p:nvPr/>
        </p:nvSpPr>
        <p:spPr bwMode="auto">
          <a:xfrm>
            <a:off x="6591300" y="1473200"/>
            <a:ext cx="1244600" cy="381000"/>
          </a:xfrm>
          <a:prstGeom prst="ellipse">
            <a:avLst/>
          </a:prstGeom>
          <a:ln w="25400">
            <a:solidFill>
              <a:schemeClr val="tx1"/>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useBgFill="1">
        <p:nvSpPr>
          <p:cNvPr id="112644" name="Oval 5"/>
          <p:cNvSpPr>
            <a:spLocks noChangeArrowheads="1"/>
          </p:cNvSpPr>
          <p:nvPr/>
        </p:nvSpPr>
        <p:spPr bwMode="auto">
          <a:xfrm>
            <a:off x="6591300" y="1244600"/>
            <a:ext cx="1244600" cy="381000"/>
          </a:xfrm>
          <a:prstGeom prst="ellipse">
            <a:avLst/>
          </a:prstGeom>
          <a:ln w="25400">
            <a:solidFill>
              <a:schemeClr val="tx1"/>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useBgFill="1">
        <p:nvSpPr>
          <p:cNvPr id="112645" name="Oval 6"/>
          <p:cNvSpPr>
            <a:spLocks noChangeArrowheads="1"/>
          </p:cNvSpPr>
          <p:nvPr/>
        </p:nvSpPr>
        <p:spPr bwMode="auto">
          <a:xfrm>
            <a:off x="6565900" y="1066800"/>
            <a:ext cx="1244600" cy="381000"/>
          </a:xfrm>
          <a:prstGeom prst="ellipse">
            <a:avLst/>
          </a:prstGeom>
          <a:ln w="25400">
            <a:solidFill>
              <a:schemeClr val="tx1"/>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useBgFill="1">
        <p:nvSpPr>
          <p:cNvPr id="112646" name="Oval 7"/>
          <p:cNvSpPr>
            <a:spLocks noChangeArrowheads="1"/>
          </p:cNvSpPr>
          <p:nvPr/>
        </p:nvSpPr>
        <p:spPr bwMode="auto">
          <a:xfrm>
            <a:off x="6565900" y="914400"/>
            <a:ext cx="1244600" cy="381000"/>
          </a:xfrm>
          <a:prstGeom prst="ellipse">
            <a:avLst/>
          </a:prstGeom>
          <a:ln w="25400">
            <a:solidFill>
              <a:schemeClr val="tx1"/>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12647" name="Line 8"/>
          <p:cNvSpPr>
            <a:spLocks noChangeShapeType="1"/>
          </p:cNvSpPr>
          <p:nvPr/>
        </p:nvSpPr>
        <p:spPr bwMode="auto">
          <a:xfrm>
            <a:off x="7169150" y="1085850"/>
            <a:ext cx="241300" cy="190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648" name="Line 9"/>
          <p:cNvSpPr>
            <a:spLocks noChangeShapeType="1"/>
          </p:cNvSpPr>
          <p:nvPr/>
        </p:nvSpPr>
        <p:spPr bwMode="auto">
          <a:xfrm>
            <a:off x="7143750" y="1060450"/>
            <a:ext cx="596900" cy="88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649" name="Line 10"/>
          <p:cNvSpPr>
            <a:spLocks noChangeShapeType="1"/>
          </p:cNvSpPr>
          <p:nvPr/>
        </p:nvSpPr>
        <p:spPr bwMode="auto">
          <a:xfrm flipV="1">
            <a:off x="7448550" y="476250"/>
            <a:ext cx="292100" cy="723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650" name="Rectangle 11"/>
          <p:cNvSpPr>
            <a:spLocks noChangeArrowheads="1"/>
          </p:cNvSpPr>
          <p:nvPr/>
        </p:nvSpPr>
        <p:spPr bwMode="auto">
          <a:xfrm>
            <a:off x="7759700" y="317500"/>
            <a:ext cx="84613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b="1" smtClean="0">
                <a:solidFill>
                  <a:srgbClr val="000000"/>
                </a:solidFill>
                <a:latin typeface="Helvetica" charset="0"/>
                <a:ea typeface="ＭＳ Ｐゴシック" charset="0"/>
                <a:cs typeface="Helvetica" charset="0"/>
              </a:rPr>
              <a:t>Sector</a:t>
            </a:r>
          </a:p>
        </p:txBody>
      </p:sp>
      <p:sp>
        <p:nvSpPr>
          <p:cNvPr id="112651" name="Line 12"/>
          <p:cNvSpPr>
            <a:spLocks noChangeShapeType="1"/>
          </p:cNvSpPr>
          <p:nvPr/>
        </p:nvSpPr>
        <p:spPr bwMode="auto">
          <a:xfrm flipV="1">
            <a:off x="7029450" y="158750"/>
            <a:ext cx="368300" cy="825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652" name="Rectangle 13"/>
          <p:cNvSpPr>
            <a:spLocks noChangeArrowheads="1"/>
          </p:cNvSpPr>
          <p:nvPr/>
        </p:nvSpPr>
        <p:spPr bwMode="auto">
          <a:xfrm>
            <a:off x="7442200" y="0"/>
            <a:ext cx="73183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b="1" smtClean="0">
                <a:solidFill>
                  <a:srgbClr val="000000"/>
                </a:solidFill>
                <a:latin typeface="Helvetica" charset="0"/>
                <a:ea typeface="ＭＳ Ｐゴシック" charset="0"/>
                <a:cs typeface="Helvetica" charset="0"/>
              </a:rPr>
              <a:t>Track</a:t>
            </a:r>
          </a:p>
        </p:txBody>
      </p:sp>
      <p:grpSp>
        <p:nvGrpSpPr>
          <p:cNvPr id="112653" name="Group 49"/>
          <p:cNvGrpSpPr>
            <a:grpSpLocks/>
          </p:cNvGrpSpPr>
          <p:nvPr/>
        </p:nvGrpSpPr>
        <p:grpSpPr bwMode="auto">
          <a:xfrm>
            <a:off x="6781800" y="1003300"/>
            <a:ext cx="2373313" cy="723900"/>
            <a:chOff x="4272" y="632"/>
            <a:chExt cx="1495" cy="456"/>
          </a:xfrm>
        </p:grpSpPr>
        <p:grpSp>
          <p:nvGrpSpPr>
            <p:cNvPr id="112674" name="Group 48"/>
            <p:cNvGrpSpPr>
              <a:grpSpLocks/>
            </p:cNvGrpSpPr>
            <p:nvPr/>
          </p:nvGrpSpPr>
          <p:grpSpPr bwMode="auto">
            <a:xfrm>
              <a:off x="4272" y="632"/>
              <a:ext cx="520" cy="456"/>
              <a:chOff x="4272" y="632"/>
              <a:chExt cx="520" cy="456"/>
            </a:xfrm>
          </p:grpSpPr>
          <p:sp>
            <p:nvSpPr>
              <p:cNvPr id="112677" name="Oval 15"/>
              <p:cNvSpPr>
                <a:spLocks noChangeArrowheads="1"/>
              </p:cNvSpPr>
              <p:nvPr/>
            </p:nvSpPr>
            <p:spPr bwMode="auto">
              <a:xfrm>
                <a:off x="4272" y="947"/>
                <a:ext cx="520" cy="141"/>
              </a:xfrm>
              <a:prstGeom prst="ellipse">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12678" name="Oval 16"/>
              <p:cNvSpPr>
                <a:spLocks noChangeArrowheads="1"/>
              </p:cNvSpPr>
              <p:nvPr/>
            </p:nvSpPr>
            <p:spPr bwMode="auto">
              <a:xfrm>
                <a:off x="4280" y="632"/>
                <a:ext cx="496" cy="128"/>
              </a:xfrm>
              <a:prstGeom prst="ellipse">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12679" name="Line 17"/>
              <p:cNvSpPr>
                <a:spLocks noChangeShapeType="1"/>
              </p:cNvSpPr>
              <p:nvPr/>
            </p:nvSpPr>
            <p:spPr bwMode="auto">
              <a:xfrm>
                <a:off x="4272" y="696"/>
                <a:ext cx="0" cy="32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680" name="Line 18"/>
              <p:cNvSpPr>
                <a:spLocks noChangeShapeType="1"/>
              </p:cNvSpPr>
              <p:nvPr/>
            </p:nvSpPr>
            <p:spPr bwMode="auto">
              <a:xfrm>
                <a:off x="4776" y="696"/>
                <a:ext cx="0" cy="344"/>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112675" name="Line 19"/>
            <p:cNvSpPr>
              <a:spLocks noChangeShapeType="1"/>
            </p:cNvSpPr>
            <p:nvPr/>
          </p:nvSpPr>
          <p:spPr bwMode="auto">
            <a:xfrm>
              <a:off x="4780" y="924"/>
              <a:ext cx="348" cy="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676" name="Rectangle 20"/>
            <p:cNvSpPr>
              <a:spLocks noChangeArrowheads="1"/>
            </p:cNvSpPr>
            <p:nvPr/>
          </p:nvSpPr>
          <p:spPr bwMode="auto">
            <a:xfrm>
              <a:off x="5104" y="872"/>
              <a:ext cx="663"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b="1" smtClean="0">
                  <a:solidFill>
                    <a:srgbClr val="618FFD"/>
                  </a:solidFill>
                  <a:latin typeface="Helvetica" charset="0"/>
                  <a:ea typeface="ＭＳ Ｐゴシック" charset="0"/>
                  <a:cs typeface="Helvetica" charset="0"/>
                </a:rPr>
                <a:t>Cylinder</a:t>
              </a:r>
            </a:p>
          </p:txBody>
        </p:sp>
      </p:grpSp>
      <p:grpSp>
        <p:nvGrpSpPr>
          <p:cNvPr id="112654" name="Group 51"/>
          <p:cNvGrpSpPr>
            <a:grpSpLocks/>
          </p:cNvGrpSpPr>
          <p:nvPr/>
        </p:nvGrpSpPr>
        <p:grpSpPr bwMode="auto">
          <a:xfrm>
            <a:off x="5753100" y="1079500"/>
            <a:ext cx="1028700" cy="596900"/>
            <a:chOff x="3600" y="680"/>
            <a:chExt cx="648" cy="376"/>
          </a:xfrm>
        </p:grpSpPr>
        <p:sp>
          <p:nvSpPr>
            <p:cNvPr id="112667" name="Rectangle 28"/>
            <p:cNvSpPr>
              <a:spLocks noChangeArrowheads="1"/>
            </p:cNvSpPr>
            <p:nvPr/>
          </p:nvSpPr>
          <p:spPr bwMode="auto">
            <a:xfrm>
              <a:off x="3600" y="685"/>
              <a:ext cx="436"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b="1" smtClean="0">
                  <a:solidFill>
                    <a:srgbClr val="FC0128"/>
                  </a:solidFill>
                  <a:latin typeface="Helvetica" charset="0"/>
                  <a:ea typeface="ＭＳ Ｐゴシック" charset="0"/>
                  <a:cs typeface="Helvetica" charset="0"/>
                </a:rPr>
                <a:t>Head</a:t>
              </a:r>
            </a:p>
          </p:txBody>
        </p:sp>
        <p:sp>
          <p:nvSpPr>
            <p:cNvPr id="112668" name="Line 21"/>
            <p:cNvSpPr>
              <a:spLocks noChangeShapeType="1"/>
            </p:cNvSpPr>
            <p:nvPr/>
          </p:nvSpPr>
          <p:spPr bwMode="auto">
            <a:xfrm>
              <a:off x="4008" y="680"/>
              <a:ext cx="0" cy="376"/>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669" name="Line 22"/>
            <p:cNvSpPr>
              <a:spLocks noChangeShapeType="1"/>
            </p:cNvSpPr>
            <p:nvPr/>
          </p:nvSpPr>
          <p:spPr bwMode="auto">
            <a:xfrm>
              <a:off x="4000" y="695"/>
              <a:ext cx="248"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670" name="Line 23"/>
            <p:cNvSpPr>
              <a:spLocks noChangeShapeType="1"/>
            </p:cNvSpPr>
            <p:nvPr/>
          </p:nvSpPr>
          <p:spPr bwMode="auto">
            <a:xfrm>
              <a:off x="4016" y="824"/>
              <a:ext cx="231"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671" name="Line 24"/>
            <p:cNvSpPr>
              <a:spLocks noChangeShapeType="1"/>
            </p:cNvSpPr>
            <p:nvPr/>
          </p:nvSpPr>
          <p:spPr bwMode="auto">
            <a:xfrm>
              <a:off x="4016" y="944"/>
              <a:ext cx="232"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672" name="Line 25"/>
            <p:cNvSpPr>
              <a:spLocks noChangeShapeType="1"/>
            </p:cNvSpPr>
            <p:nvPr/>
          </p:nvSpPr>
          <p:spPr bwMode="auto">
            <a:xfrm>
              <a:off x="4016" y="1056"/>
              <a:ext cx="232"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673" name="Line 26"/>
            <p:cNvSpPr>
              <a:spLocks noChangeShapeType="1"/>
            </p:cNvSpPr>
            <p:nvPr/>
          </p:nvSpPr>
          <p:spPr bwMode="auto">
            <a:xfrm flipH="1">
              <a:off x="3744" y="888"/>
              <a:ext cx="272"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112655" name="Line 29"/>
          <p:cNvSpPr>
            <a:spLocks noChangeShapeType="1"/>
          </p:cNvSpPr>
          <p:nvPr/>
        </p:nvSpPr>
        <p:spPr bwMode="auto">
          <a:xfrm>
            <a:off x="7810500" y="1752600"/>
            <a:ext cx="368300" cy="101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656" name="Rectangle 30"/>
          <p:cNvSpPr>
            <a:spLocks noChangeArrowheads="1"/>
          </p:cNvSpPr>
          <p:nvPr/>
        </p:nvSpPr>
        <p:spPr bwMode="auto">
          <a:xfrm>
            <a:off x="8115300" y="1752600"/>
            <a:ext cx="84613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defTabSz="914400" fontAlgn="base">
              <a:lnSpc>
                <a:spcPct val="85000"/>
              </a:lnSpc>
              <a:spcBef>
                <a:spcPct val="0"/>
              </a:spcBef>
              <a:spcAft>
                <a:spcPct val="0"/>
              </a:spcAft>
            </a:pPr>
            <a:r>
              <a:rPr lang="en-US" b="1" smtClean="0">
                <a:solidFill>
                  <a:srgbClr val="000000"/>
                </a:solidFill>
                <a:latin typeface="Helvetica" charset="0"/>
                <a:ea typeface="ＭＳ Ｐゴシック" charset="0"/>
                <a:cs typeface="Helvetica" charset="0"/>
              </a:rPr>
              <a:t>Platter</a:t>
            </a:r>
          </a:p>
        </p:txBody>
      </p:sp>
      <p:grpSp>
        <p:nvGrpSpPr>
          <p:cNvPr id="112657" name="Group 36"/>
          <p:cNvGrpSpPr>
            <a:grpSpLocks/>
          </p:cNvGrpSpPr>
          <p:nvPr/>
        </p:nvGrpSpPr>
        <p:grpSpPr bwMode="auto">
          <a:xfrm>
            <a:off x="527050" y="4425950"/>
            <a:ext cx="8085138" cy="1295400"/>
            <a:chOff x="474" y="3051"/>
            <a:chExt cx="5132" cy="856"/>
          </a:xfrm>
        </p:grpSpPr>
        <p:sp>
          <p:nvSpPr>
            <p:cNvPr id="112658" name="Rectangle 37"/>
            <p:cNvSpPr>
              <a:spLocks noChangeArrowheads="1"/>
            </p:cNvSpPr>
            <p:nvPr/>
          </p:nvSpPr>
          <p:spPr bwMode="auto">
            <a:xfrm>
              <a:off x="1200" y="3072"/>
              <a:ext cx="1200" cy="816"/>
            </a:xfrm>
            <a:prstGeom prst="rect">
              <a:avLst/>
            </a:prstGeom>
            <a:solidFill>
              <a:srgbClr val="53FB25"/>
            </a:solidFill>
            <a:ln w="38100">
              <a:solidFill>
                <a:schemeClr val="tx1"/>
              </a:solidFill>
              <a:miter lim="800000"/>
              <a:headEnd/>
              <a:tailEnd/>
            </a:ln>
          </p:spPr>
          <p:txBody>
            <a:bodyPr wrap="none" lIns="90478" tIns="44445" rIns="90478" bIns="44445" anchor="ctr"/>
            <a:lstStyle/>
            <a:p>
              <a:pPr marL="228600" indent="-228600" defTabSz="914400" fontAlgn="base">
                <a:spcBef>
                  <a:spcPct val="0"/>
                </a:spcBef>
                <a:spcAft>
                  <a:spcPct val="0"/>
                </a:spcAft>
              </a:pPr>
              <a:r>
                <a:rPr lang="en-US" sz="2000" b="1" smtClean="0">
                  <a:solidFill>
                    <a:srgbClr val="000000"/>
                  </a:solidFill>
                  <a:latin typeface="Helvetica" charset="0"/>
                  <a:ea typeface="ＭＳ Ｐゴシック" charset="0"/>
                  <a:cs typeface="Helvetica" charset="0"/>
                </a:rPr>
                <a:t>Software</a:t>
              </a:r>
            </a:p>
            <a:p>
              <a:pPr marL="228600" indent="-228600" defTabSz="914400" fontAlgn="base">
                <a:spcBef>
                  <a:spcPct val="0"/>
                </a:spcBef>
                <a:spcAft>
                  <a:spcPct val="0"/>
                </a:spcAft>
              </a:pPr>
              <a:r>
                <a:rPr lang="en-US" sz="2000" b="1" smtClean="0">
                  <a:solidFill>
                    <a:srgbClr val="000000"/>
                  </a:solidFill>
                  <a:latin typeface="Helvetica" charset="0"/>
                  <a:ea typeface="ＭＳ Ｐゴシック" charset="0"/>
                  <a:cs typeface="Helvetica" charset="0"/>
                </a:rPr>
                <a:t>Queue</a:t>
              </a:r>
            </a:p>
            <a:p>
              <a:pPr marL="228600" indent="-228600" defTabSz="914400" fontAlgn="base">
                <a:spcBef>
                  <a:spcPct val="0"/>
                </a:spcBef>
                <a:spcAft>
                  <a:spcPct val="0"/>
                </a:spcAft>
              </a:pPr>
              <a:r>
                <a:rPr lang="en-US" sz="2000" b="1" smtClean="0">
                  <a:solidFill>
                    <a:srgbClr val="000000"/>
                  </a:solidFill>
                  <a:latin typeface="Helvetica" charset="0"/>
                  <a:ea typeface="ＭＳ Ｐゴシック" charset="0"/>
                  <a:cs typeface="Helvetica" charset="0"/>
                </a:rPr>
                <a:t>(Device Driver)</a:t>
              </a:r>
            </a:p>
          </p:txBody>
        </p:sp>
        <p:sp>
          <p:nvSpPr>
            <p:cNvPr id="112659" name="Line 38"/>
            <p:cNvSpPr>
              <a:spLocks noChangeShapeType="1"/>
            </p:cNvSpPr>
            <p:nvPr/>
          </p:nvSpPr>
          <p:spPr bwMode="auto">
            <a:xfrm>
              <a:off x="720" y="3480"/>
              <a:ext cx="48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660" name="Line 39"/>
            <p:cNvSpPr>
              <a:spLocks noChangeShapeType="1"/>
            </p:cNvSpPr>
            <p:nvPr/>
          </p:nvSpPr>
          <p:spPr bwMode="auto">
            <a:xfrm flipV="1">
              <a:off x="2400" y="34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661" name="Rectangle 40"/>
            <p:cNvSpPr>
              <a:spLocks noChangeArrowheads="1"/>
            </p:cNvSpPr>
            <p:nvPr/>
          </p:nvSpPr>
          <p:spPr bwMode="auto">
            <a:xfrm>
              <a:off x="2784" y="3072"/>
              <a:ext cx="384" cy="816"/>
            </a:xfrm>
            <a:prstGeom prst="rect">
              <a:avLst/>
            </a:prstGeom>
            <a:solidFill>
              <a:srgbClr val="FFFF00"/>
            </a:solidFill>
            <a:ln w="38100">
              <a:solidFill>
                <a:schemeClr val="tx1"/>
              </a:solidFill>
              <a:miter lim="800000"/>
              <a:headEnd/>
              <a:tailEnd/>
            </a:ln>
          </p:spPr>
          <p:txBody>
            <a:bodyPr vert="eaVert" wrap="none" lIns="90478" tIns="44445" rIns="90478" bIns="44445" anchor="ctr"/>
            <a:lstStyle/>
            <a:p>
              <a:pPr marL="228600" indent="-228600" defTabSz="914400" fontAlgn="base">
                <a:spcBef>
                  <a:spcPct val="10000"/>
                </a:spcBef>
                <a:spcAft>
                  <a:spcPct val="0"/>
                </a:spcAft>
              </a:pPr>
              <a:r>
                <a:rPr lang="en-US" sz="2000" b="1" smtClean="0">
                  <a:solidFill>
                    <a:srgbClr val="000000"/>
                  </a:solidFill>
                  <a:latin typeface="Helvetica" charset="0"/>
                  <a:ea typeface="ＭＳ Ｐゴシック" charset="0"/>
                  <a:cs typeface="Helvetica" charset="0"/>
                </a:rPr>
                <a:t>Hardware</a:t>
              </a:r>
            </a:p>
            <a:p>
              <a:pPr marL="228600" indent="-228600" defTabSz="914400" fontAlgn="base">
                <a:spcBef>
                  <a:spcPct val="10000"/>
                </a:spcBef>
                <a:spcAft>
                  <a:spcPct val="0"/>
                </a:spcAft>
              </a:pPr>
              <a:r>
                <a:rPr lang="en-US" sz="2000" b="1" smtClean="0">
                  <a:solidFill>
                    <a:srgbClr val="000000"/>
                  </a:solidFill>
                  <a:latin typeface="Helvetica" charset="0"/>
                  <a:ea typeface="ＭＳ Ｐゴシック" charset="0"/>
                  <a:cs typeface="Helvetica" charset="0"/>
                </a:rPr>
                <a:t>Controller</a:t>
              </a:r>
            </a:p>
          </p:txBody>
        </p:sp>
        <p:sp>
          <p:nvSpPr>
            <p:cNvPr id="112662" name="Rectangle 41"/>
            <p:cNvSpPr>
              <a:spLocks noChangeArrowheads="1"/>
            </p:cNvSpPr>
            <p:nvPr/>
          </p:nvSpPr>
          <p:spPr bwMode="auto">
            <a:xfrm>
              <a:off x="3552" y="3072"/>
              <a:ext cx="1440" cy="816"/>
            </a:xfrm>
            <a:prstGeom prst="rect">
              <a:avLst/>
            </a:prstGeom>
            <a:solidFill>
              <a:srgbClr val="FFFF00"/>
            </a:solidFill>
            <a:ln w="38100">
              <a:solidFill>
                <a:schemeClr val="tx1"/>
              </a:solidFill>
              <a:miter lim="800000"/>
              <a:headEnd/>
              <a:tailEnd/>
            </a:ln>
          </p:spPr>
          <p:txBody>
            <a:bodyPr wrap="none" lIns="90478" tIns="44445" rIns="90478" bIns="44445" anchor="ctr"/>
            <a:lstStyle/>
            <a:p>
              <a:pPr marL="228600" indent="-228600" defTabSz="914400" fontAlgn="base">
                <a:spcBef>
                  <a:spcPct val="0"/>
                </a:spcBef>
                <a:spcAft>
                  <a:spcPct val="0"/>
                </a:spcAft>
              </a:pPr>
              <a:r>
                <a:rPr lang="en-US" sz="2000" b="1" smtClean="0">
                  <a:solidFill>
                    <a:srgbClr val="000000"/>
                  </a:solidFill>
                  <a:latin typeface="Helvetica" charset="0"/>
                  <a:ea typeface="ＭＳ Ｐゴシック" charset="0"/>
                  <a:cs typeface="Helvetica" charset="0"/>
                </a:rPr>
                <a:t> Media Time</a:t>
              </a:r>
            </a:p>
            <a:p>
              <a:pPr marL="228600" indent="-228600" defTabSz="914400" fontAlgn="base">
                <a:spcBef>
                  <a:spcPct val="0"/>
                </a:spcBef>
                <a:spcAft>
                  <a:spcPct val="0"/>
                </a:spcAft>
              </a:pPr>
              <a:r>
                <a:rPr lang="en-US" sz="2000" b="1" smtClean="0">
                  <a:solidFill>
                    <a:srgbClr val="000000"/>
                  </a:solidFill>
                  <a:latin typeface="Helvetica" charset="0"/>
                  <a:ea typeface="ＭＳ Ｐゴシック" charset="0"/>
                  <a:cs typeface="Helvetica" charset="0"/>
                </a:rPr>
                <a:t>(Seek+Rot+Xfer)</a:t>
              </a:r>
            </a:p>
          </p:txBody>
        </p:sp>
        <p:sp>
          <p:nvSpPr>
            <p:cNvPr id="112663" name="Line 42"/>
            <p:cNvSpPr>
              <a:spLocks noChangeShapeType="1"/>
            </p:cNvSpPr>
            <p:nvPr/>
          </p:nvSpPr>
          <p:spPr bwMode="auto">
            <a:xfrm flipV="1">
              <a:off x="3168" y="34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664" name="Line 43"/>
            <p:cNvSpPr>
              <a:spLocks noChangeShapeType="1"/>
            </p:cNvSpPr>
            <p:nvPr/>
          </p:nvSpPr>
          <p:spPr bwMode="auto">
            <a:xfrm flipV="1">
              <a:off x="4992" y="3480"/>
              <a:ext cx="38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12665" name="Text Box 44"/>
            <p:cNvSpPr txBox="1">
              <a:spLocks noChangeArrowheads="1"/>
            </p:cNvSpPr>
            <p:nvPr/>
          </p:nvSpPr>
          <p:spPr bwMode="auto">
            <a:xfrm rot="5400000">
              <a:off x="164" y="3361"/>
              <a:ext cx="856"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200" smtClean="0">
                  <a:solidFill>
                    <a:srgbClr val="000000"/>
                  </a:solidFill>
                  <a:latin typeface="Helvetica" charset="0"/>
                  <a:cs typeface="Helvetica" charset="0"/>
                </a:rPr>
                <a:t>Request</a:t>
              </a:r>
            </a:p>
          </p:txBody>
        </p:sp>
        <p:sp>
          <p:nvSpPr>
            <p:cNvPr id="112666" name="Text Box 45"/>
            <p:cNvSpPr txBox="1">
              <a:spLocks noChangeArrowheads="1"/>
            </p:cNvSpPr>
            <p:nvPr/>
          </p:nvSpPr>
          <p:spPr bwMode="auto">
            <a:xfrm rot="5400000">
              <a:off x="5143" y="3361"/>
              <a:ext cx="690"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marL="228600" indent="-228600"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200" smtClean="0">
                  <a:solidFill>
                    <a:srgbClr val="000000"/>
                  </a:solidFill>
                  <a:latin typeface="Helvetica" charset="0"/>
                  <a:cs typeface="Helvetica" charset="0"/>
                </a:rPr>
                <a:t>Result</a:t>
              </a:r>
            </a:p>
          </p:txBody>
        </p:sp>
      </p:grpSp>
    </p:spTree>
    <p:extLst>
      <p:ext uri="{BB962C8B-B14F-4D97-AF65-F5344CB8AC3E}">
        <p14:creationId xmlns:p14="http://schemas.microsoft.com/office/powerpoint/2010/main" val="421202699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Building a File System</a:t>
            </a:r>
          </a:p>
        </p:txBody>
      </p:sp>
      <p:sp>
        <p:nvSpPr>
          <p:cNvPr id="942083" name="Rectangle 3"/>
          <p:cNvSpPr>
            <a:spLocks noGrp="1" noChangeArrowheads="1"/>
          </p:cNvSpPr>
          <p:nvPr>
            <p:ph type="body" idx="1"/>
          </p:nvPr>
        </p:nvSpPr>
        <p:spPr>
          <a:xfrm>
            <a:off x="152400" y="685800"/>
            <a:ext cx="8991600" cy="6172200"/>
          </a:xfrm>
        </p:spPr>
        <p:txBody>
          <a:bodyPr/>
          <a:lstStyle/>
          <a:p>
            <a:pPr>
              <a:lnSpc>
                <a:spcPct val="80000"/>
              </a:lnSpc>
              <a:spcBef>
                <a:spcPct val="5000"/>
              </a:spcBef>
            </a:pPr>
            <a:r>
              <a:rPr lang="en-US" sz="2800">
                <a:solidFill>
                  <a:schemeClr val="hlink"/>
                </a:solidFill>
                <a:latin typeface="Helvetica" charset="0"/>
                <a:ea typeface="ＭＳ Ｐゴシック" charset="0"/>
                <a:cs typeface="ＭＳ Ｐゴシック" charset="0"/>
              </a:rPr>
              <a:t>File System:</a:t>
            </a:r>
            <a:r>
              <a:rPr lang="en-US" sz="2800">
                <a:latin typeface="Helvetica" charset="0"/>
                <a:ea typeface="ＭＳ Ｐゴシック" charset="0"/>
                <a:cs typeface="ＭＳ Ｐゴシック" charset="0"/>
              </a:rPr>
              <a:t> OS layer that transforms block interface of disks into Files, Directories, etc.</a:t>
            </a:r>
          </a:p>
          <a:p>
            <a:pPr lvl="1">
              <a:lnSpc>
                <a:spcPct val="80000"/>
              </a:lnSpc>
              <a:spcBef>
                <a:spcPct val="5000"/>
              </a:spcBef>
            </a:pPr>
            <a:endParaRPr lang="en-US" sz="2600">
              <a:latin typeface="Helvetica" charset="0"/>
              <a:ea typeface="ＭＳ Ｐゴシック" charset="0"/>
            </a:endParaRPr>
          </a:p>
          <a:p>
            <a:pPr>
              <a:lnSpc>
                <a:spcPct val="80000"/>
              </a:lnSpc>
              <a:spcBef>
                <a:spcPct val="5000"/>
              </a:spcBef>
            </a:pPr>
            <a:r>
              <a:rPr lang="en-US" sz="2800">
                <a:latin typeface="Helvetica" charset="0"/>
                <a:ea typeface="ＭＳ Ｐゴシック" charset="0"/>
                <a:cs typeface="ＭＳ Ｐゴシック" charset="0"/>
              </a:rPr>
              <a:t>File System Components</a:t>
            </a:r>
          </a:p>
          <a:p>
            <a:pPr lvl="1">
              <a:lnSpc>
                <a:spcPct val="80000"/>
              </a:lnSpc>
              <a:spcBef>
                <a:spcPct val="5000"/>
              </a:spcBef>
            </a:pPr>
            <a:r>
              <a:rPr lang="en-US" sz="2400">
                <a:latin typeface="Helvetica" charset="0"/>
                <a:ea typeface="ＭＳ Ｐゴシック" charset="0"/>
              </a:rPr>
              <a:t>Disk Management: collecting disk blocks into files</a:t>
            </a:r>
          </a:p>
          <a:p>
            <a:pPr lvl="1">
              <a:lnSpc>
                <a:spcPct val="80000"/>
              </a:lnSpc>
              <a:spcBef>
                <a:spcPct val="5000"/>
              </a:spcBef>
            </a:pPr>
            <a:r>
              <a:rPr lang="en-US" sz="2400">
                <a:latin typeface="Helvetica" charset="0"/>
                <a:ea typeface="ＭＳ Ｐゴシック" charset="0"/>
              </a:rPr>
              <a:t>Naming: Interface to find files by name, not by blocks</a:t>
            </a:r>
          </a:p>
          <a:p>
            <a:pPr lvl="1">
              <a:lnSpc>
                <a:spcPct val="80000"/>
              </a:lnSpc>
              <a:spcBef>
                <a:spcPct val="5000"/>
              </a:spcBef>
            </a:pPr>
            <a:r>
              <a:rPr lang="en-US" sz="2400">
                <a:latin typeface="Helvetica" charset="0"/>
                <a:ea typeface="ＭＳ Ｐゴシック" charset="0"/>
              </a:rPr>
              <a:t>Protection: Layers to keep data secure</a:t>
            </a:r>
          </a:p>
          <a:p>
            <a:pPr lvl="1">
              <a:lnSpc>
                <a:spcPct val="80000"/>
              </a:lnSpc>
              <a:spcBef>
                <a:spcPct val="5000"/>
              </a:spcBef>
            </a:pPr>
            <a:r>
              <a:rPr lang="en-US" sz="2400">
                <a:latin typeface="Helvetica" charset="0"/>
                <a:ea typeface="ＭＳ Ｐゴシック" charset="0"/>
              </a:rPr>
              <a:t>Reliability/Durability</a:t>
            </a:r>
          </a:p>
          <a:p>
            <a:pPr lvl="2">
              <a:lnSpc>
                <a:spcPct val="80000"/>
              </a:lnSpc>
              <a:spcBef>
                <a:spcPct val="5000"/>
              </a:spcBef>
            </a:pPr>
            <a:endParaRPr lang="en-US">
              <a:latin typeface="Helvetica" charset="0"/>
              <a:ea typeface="ＭＳ Ｐゴシック" charset="0"/>
            </a:endParaRPr>
          </a:p>
          <a:p>
            <a:pPr>
              <a:lnSpc>
                <a:spcPct val="80000"/>
              </a:lnSpc>
              <a:spcBef>
                <a:spcPct val="15000"/>
              </a:spcBef>
            </a:pPr>
            <a:r>
              <a:rPr lang="en-US" sz="2800">
                <a:latin typeface="Helvetica" charset="0"/>
                <a:ea typeface="ＭＳ Ｐゴシック" charset="0"/>
                <a:cs typeface="ＭＳ Ｐゴシック" charset="0"/>
              </a:rPr>
              <a:t>How do users access files?</a:t>
            </a:r>
          </a:p>
          <a:p>
            <a:pPr lvl="1">
              <a:lnSpc>
                <a:spcPct val="80000"/>
              </a:lnSpc>
              <a:spcBef>
                <a:spcPct val="15000"/>
              </a:spcBef>
            </a:pPr>
            <a:r>
              <a:rPr lang="en-US" sz="2400">
                <a:latin typeface="Helvetica" charset="0"/>
                <a:ea typeface="ＭＳ Ｐゴシック" charset="0"/>
              </a:rPr>
              <a:t>Sequential Access: bytes read in order (most file accesses)</a:t>
            </a:r>
            <a:endParaRPr lang="en-US" altLang="ja-JP" sz="2400">
              <a:latin typeface="Helvetica" charset="0"/>
              <a:ea typeface="ＭＳ Ｐゴシック" charset="0"/>
            </a:endParaRPr>
          </a:p>
          <a:p>
            <a:pPr lvl="1">
              <a:lnSpc>
                <a:spcPct val="80000"/>
              </a:lnSpc>
              <a:spcBef>
                <a:spcPct val="15000"/>
              </a:spcBef>
            </a:pPr>
            <a:r>
              <a:rPr lang="en-US" sz="2400">
                <a:latin typeface="Helvetica" charset="0"/>
                <a:ea typeface="ＭＳ Ｐゴシック" charset="0"/>
              </a:rPr>
              <a:t>Random Access: read/write element out of middle of array</a:t>
            </a:r>
          </a:p>
          <a:p>
            <a:pPr lvl="2">
              <a:lnSpc>
                <a:spcPct val="80000"/>
              </a:lnSpc>
              <a:spcBef>
                <a:spcPct val="15000"/>
              </a:spcBef>
            </a:pPr>
            <a:endParaRPr lang="en-US">
              <a:latin typeface="Helvetica" charset="0"/>
              <a:ea typeface="ＭＳ Ｐゴシック" charset="0"/>
            </a:endParaRPr>
          </a:p>
          <a:p>
            <a:pPr>
              <a:lnSpc>
                <a:spcPct val="80000"/>
              </a:lnSpc>
              <a:spcBef>
                <a:spcPct val="15000"/>
              </a:spcBef>
            </a:pPr>
            <a:r>
              <a:rPr lang="en-US" sz="2600">
                <a:latin typeface="Helvetica" charset="0"/>
                <a:ea typeface="ＭＳ Ｐゴシック" charset="0"/>
                <a:cs typeface="ＭＳ Ｐゴシック" charset="0"/>
              </a:rPr>
              <a:t>Goals:</a:t>
            </a:r>
          </a:p>
          <a:p>
            <a:pPr lvl="1">
              <a:lnSpc>
                <a:spcPct val="80000"/>
              </a:lnSpc>
              <a:spcBef>
                <a:spcPct val="15000"/>
              </a:spcBef>
            </a:pPr>
            <a:r>
              <a:rPr lang="en-US" sz="2400">
                <a:latin typeface="Helvetica" charset="0"/>
                <a:ea typeface="ＭＳ Ｐゴシック" charset="0"/>
              </a:rPr>
              <a:t>Maximize sequential performance</a:t>
            </a:r>
          </a:p>
          <a:p>
            <a:pPr lvl="1">
              <a:lnSpc>
                <a:spcPct val="80000"/>
              </a:lnSpc>
              <a:spcBef>
                <a:spcPct val="15000"/>
              </a:spcBef>
            </a:pPr>
            <a:r>
              <a:rPr lang="en-US" sz="2400">
                <a:latin typeface="Helvetica" charset="0"/>
                <a:ea typeface="ＭＳ Ｐゴシック" charset="0"/>
              </a:rPr>
              <a:t>Easy random access to file</a:t>
            </a:r>
          </a:p>
          <a:p>
            <a:pPr lvl="1">
              <a:lnSpc>
                <a:spcPct val="80000"/>
              </a:lnSpc>
              <a:spcBef>
                <a:spcPct val="15000"/>
              </a:spcBef>
            </a:pPr>
            <a:r>
              <a:rPr lang="en-US" sz="2400">
                <a:latin typeface="Helvetica" charset="0"/>
                <a:ea typeface="ＭＳ Ｐゴシック" charset="0"/>
              </a:rPr>
              <a:t>Easy management of file (growth, truncation, etc)</a:t>
            </a:r>
            <a:endParaRPr lang="en-US">
              <a:latin typeface="Helvetica" charset="0"/>
              <a:ea typeface="ＭＳ Ｐゴシック" charset="0"/>
            </a:endParaRPr>
          </a:p>
        </p:txBody>
      </p:sp>
    </p:spTree>
    <p:extLst>
      <p:ext uri="{BB962C8B-B14F-4D97-AF65-F5344CB8AC3E}">
        <p14:creationId xmlns:p14="http://schemas.microsoft.com/office/powerpoint/2010/main" val="2540010718"/>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2083">
                                            <p:txEl>
                                              <p:pRg st="0" end="0"/>
                                            </p:txEl>
                                          </p:spTgt>
                                        </p:tgtEl>
                                        <p:attrNameLst>
                                          <p:attrName>style.visibility</p:attrName>
                                        </p:attrNameLst>
                                      </p:cBhvr>
                                      <p:to>
                                        <p:strVal val="visible"/>
                                      </p:to>
                                    </p:set>
                                    <p:anim calcmode="lin" valueType="num">
                                      <p:cBhvr additive="base">
                                        <p:cTn id="7" dur="500" fill="hold"/>
                                        <p:tgtEl>
                                          <p:spTgt spid="9420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42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42083">
                                            <p:txEl>
                                              <p:pRg st="2" end="2"/>
                                            </p:txEl>
                                          </p:spTgt>
                                        </p:tgtEl>
                                        <p:attrNameLst>
                                          <p:attrName>style.visibility</p:attrName>
                                        </p:attrNameLst>
                                      </p:cBhvr>
                                      <p:to>
                                        <p:strVal val="visible"/>
                                      </p:to>
                                    </p:set>
                                    <p:anim calcmode="lin" valueType="num">
                                      <p:cBhvr additive="base">
                                        <p:cTn id="13" dur="500" fill="hold"/>
                                        <p:tgtEl>
                                          <p:spTgt spid="94208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4208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42083">
                                            <p:txEl>
                                              <p:pRg st="3" end="3"/>
                                            </p:txEl>
                                          </p:spTgt>
                                        </p:tgtEl>
                                        <p:attrNameLst>
                                          <p:attrName>style.visibility</p:attrName>
                                        </p:attrNameLst>
                                      </p:cBhvr>
                                      <p:to>
                                        <p:strVal val="visible"/>
                                      </p:to>
                                    </p:set>
                                    <p:anim calcmode="lin" valueType="num">
                                      <p:cBhvr additive="base">
                                        <p:cTn id="17" dur="500" fill="hold"/>
                                        <p:tgtEl>
                                          <p:spTgt spid="94208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42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42083">
                                            <p:txEl>
                                              <p:pRg st="4" end="4"/>
                                            </p:txEl>
                                          </p:spTgt>
                                        </p:tgtEl>
                                        <p:attrNameLst>
                                          <p:attrName>style.visibility</p:attrName>
                                        </p:attrNameLst>
                                      </p:cBhvr>
                                      <p:to>
                                        <p:strVal val="visible"/>
                                      </p:to>
                                    </p:set>
                                    <p:anim calcmode="lin" valueType="num">
                                      <p:cBhvr additive="base">
                                        <p:cTn id="23" dur="500" fill="hold"/>
                                        <p:tgtEl>
                                          <p:spTgt spid="94208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42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42083">
                                            <p:txEl>
                                              <p:pRg st="5" end="5"/>
                                            </p:txEl>
                                          </p:spTgt>
                                        </p:tgtEl>
                                        <p:attrNameLst>
                                          <p:attrName>style.visibility</p:attrName>
                                        </p:attrNameLst>
                                      </p:cBhvr>
                                      <p:to>
                                        <p:strVal val="visible"/>
                                      </p:to>
                                    </p:set>
                                    <p:anim calcmode="lin" valueType="num">
                                      <p:cBhvr additive="base">
                                        <p:cTn id="29" dur="500" fill="hold"/>
                                        <p:tgtEl>
                                          <p:spTgt spid="94208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420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942083">
                                            <p:txEl>
                                              <p:pRg st="6" end="6"/>
                                            </p:txEl>
                                          </p:spTgt>
                                        </p:tgtEl>
                                        <p:attrNameLst>
                                          <p:attrName>style.visibility</p:attrName>
                                        </p:attrNameLst>
                                      </p:cBhvr>
                                      <p:to>
                                        <p:strVal val="visible"/>
                                      </p:to>
                                    </p:set>
                                    <p:anim calcmode="lin" valueType="num">
                                      <p:cBhvr additive="base">
                                        <p:cTn id="35" dur="500" fill="hold"/>
                                        <p:tgtEl>
                                          <p:spTgt spid="94208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420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42083">
                                            <p:txEl>
                                              <p:pRg st="8" end="8"/>
                                            </p:txEl>
                                          </p:spTgt>
                                        </p:tgtEl>
                                        <p:attrNameLst>
                                          <p:attrName>style.visibility</p:attrName>
                                        </p:attrNameLst>
                                      </p:cBhvr>
                                      <p:to>
                                        <p:strVal val="visible"/>
                                      </p:to>
                                    </p:set>
                                    <p:anim calcmode="lin" valueType="num">
                                      <p:cBhvr additive="base">
                                        <p:cTn id="41" dur="500" fill="hold"/>
                                        <p:tgtEl>
                                          <p:spTgt spid="942083">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94208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942083">
                                            <p:txEl>
                                              <p:pRg st="9" end="9"/>
                                            </p:txEl>
                                          </p:spTgt>
                                        </p:tgtEl>
                                        <p:attrNameLst>
                                          <p:attrName>style.visibility</p:attrName>
                                        </p:attrNameLst>
                                      </p:cBhvr>
                                      <p:to>
                                        <p:strVal val="visible"/>
                                      </p:to>
                                    </p:set>
                                    <p:anim calcmode="lin" valueType="num">
                                      <p:cBhvr additive="base">
                                        <p:cTn id="45" dur="500" fill="hold"/>
                                        <p:tgtEl>
                                          <p:spTgt spid="942083">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942083">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942083">
                                            <p:txEl>
                                              <p:pRg st="10" end="10"/>
                                            </p:txEl>
                                          </p:spTgt>
                                        </p:tgtEl>
                                        <p:attrNameLst>
                                          <p:attrName>style.visibility</p:attrName>
                                        </p:attrNameLst>
                                      </p:cBhvr>
                                      <p:to>
                                        <p:strVal val="visible"/>
                                      </p:to>
                                    </p:set>
                                    <p:anim calcmode="lin" valueType="num">
                                      <p:cBhvr additive="base">
                                        <p:cTn id="49" dur="500" fill="hold"/>
                                        <p:tgtEl>
                                          <p:spTgt spid="942083">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4208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42083">
                                            <p:txEl>
                                              <p:pRg st="12" end="12"/>
                                            </p:txEl>
                                          </p:spTgt>
                                        </p:tgtEl>
                                        <p:attrNameLst>
                                          <p:attrName>style.visibility</p:attrName>
                                        </p:attrNameLst>
                                      </p:cBhvr>
                                      <p:to>
                                        <p:strVal val="visible"/>
                                      </p:to>
                                    </p:set>
                                    <p:anim calcmode="lin" valueType="num">
                                      <p:cBhvr additive="base">
                                        <p:cTn id="55" dur="500" fill="hold"/>
                                        <p:tgtEl>
                                          <p:spTgt spid="942083">
                                            <p:txEl>
                                              <p:pRg st="12" end="1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942083">
                                            <p:txEl>
                                              <p:pRg st="12" end="12"/>
                                            </p:tx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942083">
                                            <p:txEl>
                                              <p:pRg st="13" end="13"/>
                                            </p:txEl>
                                          </p:spTgt>
                                        </p:tgtEl>
                                        <p:attrNameLst>
                                          <p:attrName>style.visibility</p:attrName>
                                        </p:attrNameLst>
                                      </p:cBhvr>
                                      <p:to>
                                        <p:strVal val="visible"/>
                                      </p:to>
                                    </p:set>
                                    <p:anim calcmode="lin" valueType="num">
                                      <p:cBhvr additive="base">
                                        <p:cTn id="59" dur="500" fill="hold"/>
                                        <p:tgtEl>
                                          <p:spTgt spid="942083">
                                            <p:txEl>
                                              <p:pRg st="13" end="13"/>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942083">
                                            <p:txEl>
                                              <p:pRg st="13" end="13"/>
                                            </p:tx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942083">
                                            <p:txEl>
                                              <p:pRg st="14" end="14"/>
                                            </p:txEl>
                                          </p:spTgt>
                                        </p:tgtEl>
                                        <p:attrNameLst>
                                          <p:attrName>style.visibility</p:attrName>
                                        </p:attrNameLst>
                                      </p:cBhvr>
                                      <p:to>
                                        <p:strVal val="visible"/>
                                      </p:to>
                                    </p:set>
                                    <p:anim calcmode="lin" valueType="num">
                                      <p:cBhvr additive="base">
                                        <p:cTn id="63" dur="500" fill="hold"/>
                                        <p:tgtEl>
                                          <p:spTgt spid="942083">
                                            <p:txEl>
                                              <p:pRg st="14" end="14"/>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942083">
                                            <p:txEl>
                                              <p:pRg st="14" end="14"/>
                                            </p:txEl>
                                          </p:spTgt>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942083">
                                            <p:txEl>
                                              <p:pRg st="15" end="15"/>
                                            </p:txEl>
                                          </p:spTgt>
                                        </p:tgtEl>
                                        <p:attrNameLst>
                                          <p:attrName>style.visibility</p:attrName>
                                        </p:attrNameLst>
                                      </p:cBhvr>
                                      <p:to>
                                        <p:strVal val="visible"/>
                                      </p:to>
                                    </p:set>
                                    <p:anim calcmode="lin" valueType="num">
                                      <p:cBhvr additive="base">
                                        <p:cTn id="67" dur="500" fill="hold"/>
                                        <p:tgtEl>
                                          <p:spTgt spid="942083">
                                            <p:txEl>
                                              <p:pRg st="15" end="15"/>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942083">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3"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88836" name="Picture 4"/>
          <p:cNvPicPr>
            <a:picLocks noChangeAspect="1" noChangeArrowheads="1"/>
          </p:cNvPicPr>
          <p:nvPr/>
        </p:nvPicPr>
        <p:blipFill>
          <a:blip r:embed="rId3">
            <a:extLst>
              <a:ext uri="{28A0092B-C50C-407E-A947-70E740481C1C}">
                <a14:useLocalDpi xmlns:a14="http://schemas.microsoft.com/office/drawing/2010/main" val="0"/>
              </a:ext>
            </a:extLst>
          </a:blip>
          <a:srcRect l="4486" t="948" r="4706" b="948"/>
          <a:stretch>
            <a:fillRect/>
          </a:stretch>
        </p:blipFill>
        <p:spPr bwMode="auto">
          <a:xfrm>
            <a:off x="4953000" y="628650"/>
            <a:ext cx="4114800" cy="3333750"/>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
        <p:nvSpPr>
          <p:cNvPr id="116738"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Multilevel Indexed Files (UNIX 4.1) </a:t>
            </a:r>
          </a:p>
        </p:txBody>
      </p:sp>
      <p:sp>
        <p:nvSpPr>
          <p:cNvPr id="888835" name="Rectangle 3"/>
          <p:cNvSpPr>
            <a:spLocks noGrp="1" noChangeArrowheads="1"/>
          </p:cNvSpPr>
          <p:nvPr>
            <p:ph type="body" idx="1"/>
          </p:nvPr>
        </p:nvSpPr>
        <p:spPr>
          <a:xfrm>
            <a:off x="0" y="685800"/>
            <a:ext cx="8991600" cy="6019800"/>
          </a:xfrm>
        </p:spPr>
        <p:txBody>
          <a:bodyPr/>
          <a:lstStyle/>
          <a:p>
            <a:pPr>
              <a:lnSpc>
                <a:spcPct val="80000"/>
              </a:lnSpc>
              <a:spcBef>
                <a:spcPct val="10000"/>
              </a:spcBef>
            </a:pPr>
            <a:r>
              <a:rPr lang="en-US">
                <a:latin typeface="Helvetica" charset="0"/>
                <a:ea typeface="ＭＳ Ｐゴシック" charset="0"/>
                <a:cs typeface="ＭＳ Ｐゴシック" charset="0"/>
              </a:rPr>
              <a:t>Multilevel Indexed Files: </a:t>
            </a:r>
            <a:br>
              <a:rPr lang="en-US">
                <a:latin typeface="Helvetica" charset="0"/>
                <a:ea typeface="ＭＳ Ｐゴシック" charset="0"/>
                <a:cs typeface="ＭＳ Ｐゴシック" charset="0"/>
              </a:rPr>
            </a:br>
            <a:r>
              <a:rPr lang="en-US">
                <a:latin typeface="Helvetica" charset="0"/>
                <a:ea typeface="ＭＳ Ｐゴシック" charset="0"/>
                <a:cs typeface="ＭＳ Ｐゴシック" charset="0"/>
              </a:rPr>
              <a:t> (from UNIX 4.1 BSD)</a:t>
            </a:r>
          </a:p>
          <a:p>
            <a:pPr lvl="1">
              <a:lnSpc>
                <a:spcPct val="80000"/>
              </a:lnSpc>
              <a:spcBef>
                <a:spcPct val="10000"/>
              </a:spcBef>
            </a:pPr>
            <a:r>
              <a:rPr lang="en-US">
                <a:latin typeface="Helvetica" charset="0"/>
                <a:ea typeface="ＭＳ Ｐゴシック" charset="0"/>
              </a:rPr>
              <a:t>Key idea: efficient for small </a:t>
            </a:r>
            <a:br>
              <a:rPr lang="en-US">
                <a:latin typeface="Helvetica" charset="0"/>
                <a:ea typeface="ＭＳ Ｐゴシック" charset="0"/>
              </a:rPr>
            </a:br>
            <a:r>
              <a:rPr lang="en-US">
                <a:latin typeface="Helvetica" charset="0"/>
                <a:ea typeface="ＭＳ Ｐゴシック" charset="0"/>
              </a:rPr>
              <a:t>files, but still allow big files</a:t>
            </a:r>
          </a:p>
          <a:p>
            <a:pPr lvl="1">
              <a:lnSpc>
                <a:spcPct val="80000"/>
              </a:lnSpc>
              <a:spcBef>
                <a:spcPct val="10000"/>
              </a:spcBef>
            </a:pPr>
            <a:endParaRPr lang="en-US">
              <a:latin typeface="Helvetica" charset="0"/>
              <a:ea typeface="ＭＳ Ｐゴシック" charset="0"/>
            </a:endParaRPr>
          </a:p>
          <a:p>
            <a:pPr lvl="2">
              <a:lnSpc>
                <a:spcPct val="80000"/>
              </a:lnSpc>
              <a:spcBef>
                <a:spcPct val="10000"/>
              </a:spcBef>
            </a:pPr>
            <a:endParaRPr lang="en-US">
              <a:latin typeface="Helvetica" charset="0"/>
              <a:ea typeface="ＭＳ Ｐゴシック" charset="0"/>
            </a:endParaRPr>
          </a:p>
          <a:p>
            <a:pPr lvl="2">
              <a:lnSpc>
                <a:spcPct val="80000"/>
              </a:lnSpc>
              <a:spcBef>
                <a:spcPct val="10000"/>
              </a:spcBef>
            </a:pPr>
            <a:endParaRPr lang="en-US">
              <a:latin typeface="Helvetica" charset="0"/>
              <a:ea typeface="ＭＳ Ｐゴシック" charset="0"/>
            </a:endParaRPr>
          </a:p>
          <a:p>
            <a:pPr>
              <a:lnSpc>
                <a:spcPct val="80000"/>
              </a:lnSpc>
              <a:spcBef>
                <a:spcPct val="10000"/>
              </a:spcBef>
            </a:pPr>
            <a:endParaRPr lang="en-US">
              <a:latin typeface="Helvetica" charset="0"/>
              <a:ea typeface="ＭＳ Ｐゴシック" charset="0"/>
              <a:cs typeface="ＭＳ Ｐゴシック" charset="0"/>
            </a:endParaRPr>
          </a:p>
          <a:p>
            <a:pPr lvl="1">
              <a:lnSpc>
                <a:spcPct val="80000"/>
              </a:lnSpc>
              <a:spcBef>
                <a:spcPct val="10000"/>
              </a:spcBef>
            </a:pPr>
            <a:endParaRPr lang="en-US">
              <a:latin typeface="Helvetica" charset="0"/>
              <a:ea typeface="ＭＳ Ｐゴシック" charset="0"/>
            </a:endParaRPr>
          </a:p>
          <a:p>
            <a:pPr lvl="1">
              <a:lnSpc>
                <a:spcPct val="80000"/>
              </a:lnSpc>
              <a:spcBef>
                <a:spcPct val="10000"/>
              </a:spcBef>
            </a:pPr>
            <a:endParaRPr lang="en-US">
              <a:latin typeface="Helvetica" charset="0"/>
              <a:ea typeface="ＭＳ Ｐゴシック" charset="0"/>
            </a:endParaRPr>
          </a:p>
          <a:p>
            <a:pPr>
              <a:lnSpc>
                <a:spcPct val="80000"/>
              </a:lnSpc>
              <a:spcBef>
                <a:spcPct val="10000"/>
              </a:spcBef>
            </a:pPr>
            <a:r>
              <a:rPr lang="en-US">
                <a:latin typeface="Helvetica" charset="0"/>
                <a:ea typeface="ＭＳ Ｐゴシック" charset="0"/>
                <a:cs typeface="ＭＳ Ｐゴシック" charset="0"/>
              </a:rPr>
              <a:t>File hdr contains 13 pointers </a:t>
            </a:r>
          </a:p>
          <a:p>
            <a:pPr lvl="1">
              <a:lnSpc>
                <a:spcPct val="80000"/>
              </a:lnSpc>
              <a:spcBef>
                <a:spcPct val="10000"/>
              </a:spcBef>
            </a:pPr>
            <a:r>
              <a:rPr lang="en-US">
                <a:latin typeface="Helvetica" charset="0"/>
                <a:ea typeface="ＭＳ Ｐゴシック" charset="0"/>
              </a:rPr>
              <a:t>Fixed size table, pointers not all equivalent</a:t>
            </a:r>
          </a:p>
          <a:p>
            <a:pPr lvl="1">
              <a:lnSpc>
                <a:spcPct val="80000"/>
              </a:lnSpc>
              <a:spcBef>
                <a:spcPct val="10000"/>
              </a:spcBef>
            </a:pPr>
            <a:r>
              <a:rPr lang="en-US">
                <a:latin typeface="Helvetica" charset="0"/>
                <a:ea typeface="ＭＳ Ｐゴシック" charset="0"/>
              </a:rPr>
              <a:t>This header is called an </a:t>
            </a:r>
            <a:r>
              <a:rPr lang="ja-JP" altLang="en-US">
                <a:latin typeface="Helvetica" charset="0"/>
                <a:ea typeface="ＭＳ Ｐゴシック" charset="0"/>
              </a:rPr>
              <a:t>“</a:t>
            </a:r>
            <a:r>
              <a:rPr lang="en-US" altLang="ja-JP">
                <a:latin typeface="Helvetica" charset="0"/>
                <a:ea typeface="ＭＳ Ｐゴシック" charset="0"/>
              </a:rPr>
              <a:t>inode</a:t>
            </a:r>
            <a:r>
              <a:rPr lang="ja-JP" altLang="en-US">
                <a:latin typeface="Helvetica" charset="0"/>
                <a:ea typeface="ＭＳ Ｐゴシック" charset="0"/>
              </a:rPr>
              <a:t>”</a:t>
            </a:r>
            <a:r>
              <a:rPr lang="en-US" altLang="ja-JP">
                <a:latin typeface="Helvetica" charset="0"/>
                <a:ea typeface="ＭＳ Ｐゴシック" charset="0"/>
              </a:rPr>
              <a:t> in UNIX</a:t>
            </a:r>
          </a:p>
          <a:p>
            <a:pPr>
              <a:lnSpc>
                <a:spcPct val="80000"/>
              </a:lnSpc>
              <a:spcBef>
                <a:spcPct val="10000"/>
              </a:spcBef>
            </a:pPr>
            <a:r>
              <a:rPr lang="en-US">
                <a:latin typeface="Helvetica" charset="0"/>
                <a:ea typeface="ＭＳ Ｐゴシック" charset="0"/>
                <a:cs typeface="ＭＳ Ｐゴシック" charset="0"/>
              </a:rPr>
              <a:t>File Header format:</a:t>
            </a:r>
          </a:p>
          <a:p>
            <a:pPr lvl="1">
              <a:lnSpc>
                <a:spcPct val="80000"/>
              </a:lnSpc>
              <a:spcBef>
                <a:spcPct val="10000"/>
              </a:spcBef>
            </a:pPr>
            <a:r>
              <a:rPr lang="en-US">
                <a:latin typeface="Helvetica" charset="0"/>
                <a:ea typeface="ＭＳ Ｐゴシック" charset="0"/>
              </a:rPr>
              <a:t>First 10 pointers are to data blocks</a:t>
            </a:r>
          </a:p>
          <a:p>
            <a:pPr lvl="1">
              <a:lnSpc>
                <a:spcPct val="80000"/>
              </a:lnSpc>
              <a:spcBef>
                <a:spcPct val="10000"/>
              </a:spcBef>
            </a:pPr>
            <a:r>
              <a:rPr lang="en-US">
                <a:latin typeface="Helvetica" charset="0"/>
                <a:ea typeface="ＭＳ Ｐゴシック" charset="0"/>
              </a:rPr>
              <a:t>Ptr 11 points to </a:t>
            </a:r>
            <a:r>
              <a:rPr lang="ja-JP" altLang="en-US">
                <a:latin typeface="Helvetica" charset="0"/>
                <a:ea typeface="ＭＳ Ｐゴシック" charset="0"/>
              </a:rPr>
              <a:t>“</a:t>
            </a:r>
            <a:r>
              <a:rPr lang="en-US" altLang="ja-JP">
                <a:latin typeface="Helvetica" charset="0"/>
                <a:ea typeface="ＭＳ Ｐゴシック" charset="0"/>
              </a:rPr>
              <a:t>indirect block</a:t>
            </a:r>
            <a:r>
              <a:rPr lang="ja-JP" altLang="en-US">
                <a:latin typeface="Helvetica" charset="0"/>
                <a:ea typeface="ＭＳ Ｐゴシック" charset="0"/>
              </a:rPr>
              <a:t>”</a:t>
            </a:r>
            <a:r>
              <a:rPr lang="en-US" altLang="ja-JP">
                <a:latin typeface="Helvetica" charset="0"/>
                <a:ea typeface="ＭＳ Ｐゴシック" charset="0"/>
              </a:rPr>
              <a:t> containing 256 block ptrs</a:t>
            </a:r>
          </a:p>
          <a:p>
            <a:pPr lvl="1">
              <a:lnSpc>
                <a:spcPct val="80000"/>
              </a:lnSpc>
              <a:spcBef>
                <a:spcPct val="10000"/>
              </a:spcBef>
            </a:pPr>
            <a:r>
              <a:rPr lang="en-US">
                <a:latin typeface="Helvetica" charset="0"/>
                <a:ea typeface="ＭＳ Ｐゴシック" charset="0"/>
              </a:rPr>
              <a:t>Pointer 12 points to </a:t>
            </a:r>
            <a:r>
              <a:rPr lang="ja-JP" altLang="en-US">
                <a:latin typeface="Helvetica" charset="0"/>
                <a:ea typeface="ＭＳ Ｐゴシック" charset="0"/>
              </a:rPr>
              <a:t>“</a:t>
            </a:r>
            <a:r>
              <a:rPr lang="en-US" altLang="ja-JP">
                <a:latin typeface="Helvetica" charset="0"/>
                <a:ea typeface="ＭＳ Ｐゴシック" charset="0"/>
              </a:rPr>
              <a:t>doubly indirect block</a:t>
            </a:r>
            <a:r>
              <a:rPr lang="ja-JP" altLang="en-US">
                <a:latin typeface="Helvetica" charset="0"/>
                <a:ea typeface="ＭＳ Ｐゴシック" charset="0"/>
              </a:rPr>
              <a:t>”</a:t>
            </a:r>
            <a:r>
              <a:rPr lang="en-US" altLang="ja-JP">
                <a:latin typeface="Helvetica" charset="0"/>
                <a:ea typeface="ＭＳ Ｐゴシック" charset="0"/>
              </a:rPr>
              <a:t> containing 256 indirect block ptrs for total of 64K blocks</a:t>
            </a:r>
          </a:p>
          <a:p>
            <a:pPr lvl="1">
              <a:lnSpc>
                <a:spcPct val="80000"/>
              </a:lnSpc>
              <a:spcBef>
                <a:spcPct val="10000"/>
              </a:spcBef>
            </a:pPr>
            <a:r>
              <a:rPr lang="en-US">
                <a:latin typeface="Helvetica" charset="0"/>
                <a:ea typeface="ＭＳ Ｐゴシック" charset="0"/>
              </a:rPr>
              <a:t>Pointer 13 points to a triply indirect block (16M blocks)</a:t>
            </a:r>
          </a:p>
        </p:txBody>
      </p:sp>
    </p:spTree>
    <p:extLst>
      <p:ext uri="{BB962C8B-B14F-4D97-AF65-F5344CB8AC3E}">
        <p14:creationId xmlns:p14="http://schemas.microsoft.com/office/powerpoint/2010/main" val="353449878"/>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88835">
                                            <p:txEl>
                                              <p:pRg st="0" end="0"/>
                                            </p:txEl>
                                          </p:spTgt>
                                        </p:tgtEl>
                                        <p:attrNameLst>
                                          <p:attrName>style.visibility</p:attrName>
                                        </p:attrNameLst>
                                      </p:cBhvr>
                                      <p:to>
                                        <p:strVal val="visible"/>
                                      </p:to>
                                    </p:set>
                                    <p:anim calcmode="lin" valueType="num">
                                      <p:cBhvr additive="base">
                                        <p:cTn id="7" dur="500" fill="hold"/>
                                        <p:tgtEl>
                                          <p:spTgt spid="8888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888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88835">
                                            <p:txEl>
                                              <p:pRg st="1" end="1"/>
                                            </p:txEl>
                                          </p:spTgt>
                                        </p:tgtEl>
                                        <p:attrNameLst>
                                          <p:attrName>style.visibility</p:attrName>
                                        </p:attrNameLst>
                                      </p:cBhvr>
                                      <p:to>
                                        <p:strVal val="visible"/>
                                      </p:to>
                                    </p:set>
                                    <p:anim calcmode="lin" valueType="num">
                                      <p:cBhvr additive="base">
                                        <p:cTn id="13" dur="500" fill="hold"/>
                                        <p:tgtEl>
                                          <p:spTgt spid="8888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888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88835">
                                            <p:txEl>
                                              <p:pRg st="8" end="8"/>
                                            </p:txEl>
                                          </p:spTgt>
                                        </p:tgtEl>
                                        <p:attrNameLst>
                                          <p:attrName>style.visibility</p:attrName>
                                        </p:attrNameLst>
                                      </p:cBhvr>
                                      <p:to>
                                        <p:strVal val="visible"/>
                                      </p:to>
                                    </p:set>
                                    <p:anim calcmode="lin" valueType="num">
                                      <p:cBhvr additive="base">
                                        <p:cTn id="19" dur="500" fill="hold"/>
                                        <p:tgtEl>
                                          <p:spTgt spid="888835">
                                            <p:txEl>
                                              <p:pRg st="8" end="8"/>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88835">
                                            <p:txEl>
                                              <p:pRg st="8" end="8"/>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88835">
                                            <p:txEl>
                                              <p:pRg st="9" end="9"/>
                                            </p:txEl>
                                          </p:spTgt>
                                        </p:tgtEl>
                                        <p:attrNameLst>
                                          <p:attrName>style.visibility</p:attrName>
                                        </p:attrNameLst>
                                      </p:cBhvr>
                                      <p:to>
                                        <p:strVal val="visible"/>
                                      </p:to>
                                    </p:set>
                                    <p:anim calcmode="lin" valueType="num">
                                      <p:cBhvr additive="base">
                                        <p:cTn id="23" dur="500" fill="hold"/>
                                        <p:tgtEl>
                                          <p:spTgt spid="888835">
                                            <p:txEl>
                                              <p:pRg st="9" end="9"/>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88835">
                                            <p:txEl>
                                              <p:pRg st="9" end="9"/>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88835">
                                            <p:txEl>
                                              <p:pRg st="10" end="10"/>
                                            </p:txEl>
                                          </p:spTgt>
                                        </p:tgtEl>
                                        <p:attrNameLst>
                                          <p:attrName>style.visibility</p:attrName>
                                        </p:attrNameLst>
                                      </p:cBhvr>
                                      <p:to>
                                        <p:strVal val="visible"/>
                                      </p:to>
                                    </p:set>
                                    <p:anim calcmode="lin" valueType="num">
                                      <p:cBhvr additive="base">
                                        <p:cTn id="27" dur="500" fill="hold"/>
                                        <p:tgtEl>
                                          <p:spTgt spid="888835">
                                            <p:txEl>
                                              <p:pRg st="10" end="1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88835">
                                            <p:txEl>
                                              <p:pRg st="10" end="10"/>
                                            </p:txEl>
                                          </p:spTgt>
                                        </p:tgtEl>
                                        <p:attrNameLst>
                                          <p:attrName>ppt_y</p:attrName>
                                        </p:attrNameLst>
                                      </p:cBhvr>
                                      <p:tavLst>
                                        <p:tav tm="0">
                                          <p:val>
                                            <p:strVal val="#ppt_y"/>
                                          </p:val>
                                        </p:tav>
                                        <p:tav tm="100000">
                                          <p:val>
                                            <p:strVal val="#ppt_y"/>
                                          </p:val>
                                        </p:tav>
                                      </p:tavLst>
                                    </p:anim>
                                  </p:childTnLst>
                                </p:cTn>
                              </p:par>
                              <p:par>
                                <p:cTn id="29" presetID="1" presetClass="entr" presetSubtype="0" fill="hold" nodeType="withEffect">
                                  <p:stCondLst>
                                    <p:cond delay="0"/>
                                  </p:stCondLst>
                                  <p:childTnLst>
                                    <p:set>
                                      <p:cBhvr>
                                        <p:cTn id="30" dur="1" fill="hold">
                                          <p:stCondLst>
                                            <p:cond delay="0"/>
                                          </p:stCondLst>
                                        </p:cTn>
                                        <p:tgtEl>
                                          <p:spTgt spid="88883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88835">
                                            <p:txEl>
                                              <p:pRg st="11" end="11"/>
                                            </p:txEl>
                                          </p:spTgt>
                                        </p:tgtEl>
                                        <p:attrNameLst>
                                          <p:attrName>style.visibility</p:attrName>
                                        </p:attrNameLst>
                                      </p:cBhvr>
                                      <p:to>
                                        <p:strVal val="visible"/>
                                      </p:to>
                                    </p:set>
                                    <p:anim calcmode="lin" valueType="num">
                                      <p:cBhvr additive="base">
                                        <p:cTn id="35" dur="500" fill="hold"/>
                                        <p:tgtEl>
                                          <p:spTgt spid="888835">
                                            <p:txEl>
                                              <p:pRg st="11" end="1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88835">
                                            <p:txEl>
                                              <p:pRg st="11" end="11"/>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88835">
                                            <p:txEl>
                                              <p:pRg st="12" end="12"/>
                                            </p:txEl>
                                          </p:spTgt>
                                        </p:tgtEl>
                                        <p:attrNameLst>
                                          <p:attrName>style.visibility</p:attrName>
                                        </p:attrNameLst>
                                      </p:cBhvr>
                                      <p:to>
                                        <p:strVal val="visible"/>
                                      </p:to>
                                    </p:set>
                                    <p:anim calcmode="lin" valueType="num">
                                      <p:cBhvr additive="base">
                                        <p:cTn id="39" dur="500" fill="hold"/>
                                        <p:tgtEl>
                                          <p:spTgt spid="888835">
                                            <p:txEl>
                                              <p:pRg st="12" end="1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88835">
                                            <p:txEl>
                                              <p:pRg st="12" end="12"/>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88835">
                                            <p:txEl>
                                              <p:pRg st="13" end="13"/>
                                            </p:txEl>
                                          </p:spTgt>
                                        </p:tgtEl>
                                        <p:attrNameLst>
                                          <p:attrName>style.visibility</p:attrName>
                                        </p:attrNameLst>
                                      </p:cBhvr>
                                      <p:to>
                                        <p:strVal val="visible"/>
                                      </p:to>
                                    </p:set>
                                    <p:anim calcmode="lin" valueType="num">
                                      <p:cBhvr additive="base">
                                        <p:cTn id="43" dur="500" fill="hold"/>
                                        <p:tgtEl>
                                          <p:spTgt spid="888835">
                                            <p:txEl>
                                              <p:pRg st="13" end="1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88835">
                                            <p:txEl>
                                              <p:pRg st="13" end="13"/>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888835">
                                            <p:txEl>
                                              <p:pRg st="14" end="14"/>
                                            </p:txEl>
                                          </p:spTgt>
                                        </p:tgtEl>
                                        <p:attrNameLst>
                                          <p:attrName>style.visibility</p:attrName>
                                        </p:attrNameLst>
                                      </p:cBhvr>
                                      <p:to>
                                        <p:strVal val="visible"/>
                                      </p:to>
                                    </p:set>
                                    <p:anim calcmode="lin" valueType="num">
                                      <p:cBhvr additive="base">
                                        <p:cTn id="47" dur="500" fill="hold"/>
                                        <p:tgtEl>
                                          <p:spTgt spid="888835">
                                            <p:txEl>
                                              <p:pRg st="14" end="14"/>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888835">
                                            <p:txEl>
                                              <p:pRg st="14" end="14"/>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888835">
                                            <p:txEl>
                                              <p:pRg st="15" end="15"/>
                                            </p:txEl>
                                          </p:spTgt>
                                        </p:tgtEl>
                                        <p:attrNameLst>
                                          <p:attrName>style.visibility</p:attrName>
                                        </p:attrNameLst>
                                      </p:cBhvr>
                                      <p:to>
                                        <p:strVal val="visible"/>
                                      </p:to>
                                    </p:set>
                                    <p:anim calcmode="lin" valueType="num">
                                      <p:cBhvr additive="base">
                                        <p:cTn id="51" dur="500" fill="hold"/>
                                        <p:tgtEl>
                                          <p:spTgt spid="888835">
                                            <p:txEl>
                                              <p:pRg st="15" end="1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888835">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35" grpId="0" build="p"/>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Example of Multilevel Indexed Files</a:t>
            </a:r>
          </a:p>
        </p:txBody>
      </p:sp>
      <p:sp>
        <p:nvSpPr>
          <p:cNvPr id="889859" name="Rectangle 3"/>
          <p:cNvSpPr>
            <a:spLocks noGrp="1" noChangeArrowheads="1"/>
          </p:cNvSpPr>
          <p:nvPr>
            <p:ph type="body" idx="1"/>
          </p:nvPr>
        </p:nvSpPr>
        <p:spPr>
          <a:xfrm>
            <a:off x="0" y="685800"/>
            <a:ext cx="9144000" cy="6096000"/>
          </a:xfrm>
        </p:spPr>
        <p:txBody>
          <a:bodyPr/>
          <a:lstStyle/>
          <a:p>
            <a:pPr>
              <a:lnSpc>
                <a:spcPct val="80000"/>
              </a:lnSpc>
              <a:spcBef>
                <a:spcPct val="20000"/>
              </a:spcBef>
              <a:tabLst>
                <a:tab pos="1541463" algn="l"/>
              </a:tabLst>
            </a:pPr>
            <a:r>
              <a:rPr lang="en-US">
                <a:latin typeface="Helvetica" charset="0"/>
                <a:ea typeface="ＭＳ Ｐゴシック" charset="0"/>
                <a:cs typeface="ＭＳ Ｐゴシック" charset="0"/>
              </a:rPr>
              <a:t>Sample file in multilevel </a:t>
            </a:r>
            <a:br>
              <a:rPr lang="en-US">
                <a:latin typeface="Helvetica" charset="0"/>
                <a:ea typeface="ＭＳ Ｐゴシック" charset="0"/>
                <a:cs typeface="ＭＳ Ｐゴシック" charset="0"/>
              </a:rPr>
            </a:br>
            <a:r>
              <a:rPr lang="en-US">
                <a:latin typeface="Helvetica" charset="0"/>
                <a:ea typeface="ＭＳ Ｐゴシック" charset="0"/>
                <a:cs typeface="ＭＳ Ｐゴシック" charset="0"/>
              </a:rPr>
              <a:t>indexed format:</a:t>
            </a:r>
          </a:p>
          <a:p>
            <a:pPr lvl="1">
              <a:lnSpc>
                <a:spcPct val="80000"/>
              </a:lnSpc>
              <a:spcBef>
                <a:spcPct val="20000"/>
              </a:spcBef>
              <a:tabLst>
                <a:tab pos="1541463" algn="l"/>
              </a:tabLst>
            </a:pPr>
            <a:r>
              <a:rPr lang="en-US">
                <a:latin typeface="Helvetica" charset="0"/>
                <a:ea typeface="ＭＳ Ｐゴシック" charset="0"/>
              </a:rPr>
              <a:t>How many accesses for </a:t>
            </a:r>
            <a:br>
              <a:rPr lang="en-US">
                <a:latin typeface="Helvetica" charset="0"/>
                <a:ea typeface="ＭＳ Ｐゴシック" charset="0"/>
              </a:rPr>
            </a:br>
            <a:r>
              <a:rPr lang="en-US">
                <a:latin typeface="Helvetica" charset="0"/>
                <a:ea typeface="ＭＳ Ｐゴシック" charset="0"/>
              </a:rPr>
              <a:t>block #23? (assume file </a:t>
            </a:r>
            <a:br>
              <a:rPr lang="en-US">
                <a:latin typeface="Helvetica" charset="0"/>
                <a:ea typeface="ＭＳ Ｐゴシック" charset="0"/>
              </a:rPr>
            </a:br>
            <a:r>
              <a:rPr lang="en-US">
                <a:latin typeface="Helvetica" charset="0"/>
                <a:ea typeface="ＭＳ Ｐゴシック" charset="0"/>
              </a:rPr>
              <a:t>header accessed on open)?</a:t>
            </a:r>
          </a:p>
          <a:p>
            <a:pPr lvl="2">
              <a:lnSpc>
                <a:spcPct val="80000"/>
              </a:lnSpc>
              <a:spcBef>
                <a:spcPct val="20000"/>
              </a:spcBef>
              <a:tabLst>
                <a:tab pos="1541463" algn="l"/>
              </a:tabLst>
            </a:pPr>
            <a:r>
              <a:rPr lang="en-US">
                <a:latin typeface="Helvetica" charset="0"/>
                <a:ea typeface="ＭＳ Ｐゴシック" charset="0"/>
              </a:rPr>
              <a:t>Two: One for indirect block, </a:t>
            </a:r>
            <a:br>
              <a:rPr lang="en-US">
                <a:latin typeface="Helvetica" charset="0"/>
                <a:ea typeface="ＭＳ Ｐゴシック" charset="0"/>
              </a:rPr>
            </a:br>
            <a:r>
              <a:rPr lang="en-US">
                <a:latin typeface="Helvetica" charset="0"/>
                <a:ea typeface="ＭＳ Ｐゴシック" charset="0"/>
              </a:rPr>
              <a:t>one for data</a:t>
            </a:r>
          </a:p>
          <a:p>
            <a:pPr lvl="1">
              <a:lnSpc>
                <a:spcPct val="80000"/>
              </a:lnSpc>
              <a:spcBef>
                <a:spcPct val="20000"/>
              </a:spcBef>
              <a:tabLst>
                <a:tab pos="1541463" algn="l"/>
              </a:tabLst>
            </a:pPr>
            <a:r>
              <a:rPr lang="en-US">
                <a:latin typeface="Helvetica" charset="0"/>
                <a:ea typeface="ＭＳ Ｐゴシック" charset="0"/>
              </a:rPr>
              <a:t>How about block #5?</a:t>
            </a:r>
          </a:p>
          <a:p>
            <a:pPr lvl="2">
              <a:lnSpc>
                <a:spcPct val="80000"/>
              </a:lnSpc>
              <a:spcBef>
                <a:spcPct val="20000"/>
              </a:spcBef>
              <a:tabLst>
                <a:tab pos="1541463" algn="l"/>
              </a:tabLst>
            </a:pPr>
            <a:r>
              <a:rPr lang="en-US">
                <a:latin typeface="Helvetica" charset="0"/>
                <a:ea typeface="ＭＳ Ｐゴシック" charset="0"/>
              </a:rPr>
              <a:t>One: One for data</a:t>
            </a:r>
          </a:p>
          <a:p>
            <a:pPr lvl="1">
              <a:lnSpc>
                <a:spcPct val="80000"/>
              </a:lnSpc>
              <a:spcBef>
                <a:spcPct val="20000"/>
              </a:spcBef>
              <a:tabLst>
                <a:tab pos="1541463" algn="l"/>
              </a:tabLst>
            </a:pPr>
            <a:r>
              <a:rPr lang="en-US">
                <a:latin typeface="Helvetica" charset="0"/>
                <a:ea typeface="ＭＳ Ｐゴシック" charset="0"/>
              </a:rPr>
              <a:t>Block #340?</a:t>
            </a:r>
          </a:p>
          <a:p>
            <a:pPr lvl="2">
              <a:lnSpc>
                <a:spcPct val="80000"/>
              </a:lnSpc>
              <a:spcBef>
                <a:spcPct val="20000"/>
              </a:spcBef>
              <a:tabLst>
                <a:tab pos="1541463" algn="l"/>
              </a:tabLst>
            </a:pPr>
            <a:r>
              <a:rPr lang="en-US">
                <a:latin typeface="Helvetica" charset="0"/>
                <a:ea typeface="ＭＳ Ｐゴシック" charset="0"/>
              </a:rPr>
              <a:t>Three: double indirect block, </a:t>
            </a:r>
            <a:br>
              <a:rPr lang="en-US">
                <a:latin typeface="Helvetica" charset="0"/>
                <a:ea typeface="ＭＳ Ｐゴシック" charset="0"/>
              </a:rPr>
            </a:br>
            <a:r>
              <a:rPr lang="en-US">
                <a:latin typeface="Helvetica" charset="0"/>
                <a:ea typeface="ＭＳ Ｐゴシック" charset="0"/>
              </a:rPr>
              <a:t>indirect block, and data</a:t>
            </a:r>
          </a:p>
          <a:p>
            <a:pPr>
              <a:lnSpc>
                <a:spcPct val="80000"/>
              </a:lnSpc>
              <a:spcBef>
                <a:spcPct val="20000"/>
              </a:spcBef>
              <a:tabLst>
                <a:tab pos="1541463" algn="l"/>
              </a:tabLst>
            </a:pPr>
            <a:r>
              <a:rPr lang="en-US">
                <a:latin typeface="Helvetica" charset="0"/>
                <a:ea typeface="ＭＳ Ｐゴシック" charset="0"/>
                <a:cs typeface="ＭＳ Ｐゴシック" charset="0"/>
              </a:rPr>
              <a:t>UNIX 4.1 Pros and cons</a:t>
            </a:r>
          </a:p>
          <a:p>
            <a:pPr lvl="1">
              <a:lnSpc>
                <a:spcPct val="80000"/>
              </a:lnSpc>
              <a:spcBef>
                <a:spcPct val="20000"/>
              </a:spcBef>
              <a:tabLst>
                <a:tab pos="1541463" algn="l"/>
              </a:tabLst>
            </a:pPr>
            <a:r>
              <a:rPr lang="en-US">
                <a:latin typeface="Helvetica" charset="0"/>
                <a:ea typeface="ＭＳ Ｐゴシック" charset="0"/>
              </a:rPr>
              <a:t>Pros: 	Simple (more or less)</a:t>
            </a:r>
            <a:br>
              <a:rPr lang="en-US">
                <a:latin typeface="Helvetica" charset="0"/>
                <a:ea typeface="ＭＳ Ｐゴシック" charset="0"/>
              </a:rPr>
            </a:br>
            <a:r>
              <a:rPr lang="en-US">
                <a:latin typeface="Helvetica" charset="0"/>
                <a:ea typeface="ＭＳ Ｐゴシック" charset="0"/>
              </a:rPr>
              <a:t>	Files can easily expand (up to a point)</a:t>
            </a:r>
            <a:br>
              <a:rPr lang="en-US">
                <a:latin typeface="Helvetica" charset="0"/>
                <a:ea typeface="ＭＳ Ｐゴシック" charset="0"/>
              </a:rPr>
            </a:br>
            <a:r>
              <a:rPr lang="en-US">
                <a:latin typeface="Helvetica" charset="0"/>
                <a:ea typeface="ＭＳ Ｐゴシック" charset="0"/>
              </a:rPr>
              <a:t>	Small files particularly cheap and easy</a:t>
            </a:r>
          </a:p>
          <a:p>
            <a:pPr lvl="1">
              <a:lnSpc>
                <a:spcPct val="80000"/>
              </a:lnSpc>
              <a:spcBef>
                <a:spcPct val="20000"/>
              </a:spcBef>
              <a:tabLst>
                <a:tab pos="1541463" algn="l"/>
              </a:tabLst>
            </a:pPr>
            <a:r>
              <a:rPr lang="en-US">
                <a:solidFill>
                  <a:schemeClr val="hlink"/>
                </a:solidFill>
                <a:latin typeface="Helvetica" charset="0"/>
                <a:ea typeface="ＭＳ Ｐゴシック" charset="0"/>
              </a:rPr>
              <a:t>Cons:	Lots of seeks</a:t>
            </a:r>
            <a:br>
              <a:rPr lang="en-US">
                <a:solidFill>
                  <a:schemeClr val="hlink"/>
                </a:solidFill>
                <a:latin typeface="Helvetica" charset="0"/>
                <a:ea typeface="ＭＳ Ｐゴシック" charset="0"/>
              </a:rPr>
            </a:br>
            <a:r>
              <a:rPr lang="en-US">
                <a:solidFill>
                  <a:schemeClr val="hlink"/>
                </a:solidFill>
                <a:latin typeface="Helvetica" charset="0"/>
                <a:ea typeface="ＭＳ Ｐゴシック" charset="0"/>
              </a:rPr>
              <a:t>	Very large files must read many indirect blocks (four</a:t>
            </a:r>
            <a:br>
              <a:rPr lang="en-US">
                <a:solidFill>
                  <a:schemeClr val="hlink"/>
                </a:solidFill>
                <a:latin typeface="Helvetica" charset="0"/>
                <a:ea typeface="ＭＳ Ｐゴシック" charset="0"/>
              </a:rPr>
            </a:br>
            <a:r>
              <a:rPr lang="en-US">
                <a:solidFill>
                  <a:schemeClr val="hlink"/>
                </a:solidFill>
                <a:latin typeface="Helvetica" charset="0"/>
                <a:ea typeface="ＭＳ Ｐゴシック" charset="0"/>
              </a:rPr>
              <a:t> 	I/O’s per block!)</a:t>
            </a:r>
          </a:p>
          <a:p>
            <a:pPr lvl="1">
              <a:lnSpc>
                <a:spcPct val="80000"/>
              </a:lnSpc>
              <a:spcBef>
                <a:spcPct val="20000"/>
              </a:spcBef>
              <a:buFontTx/>
              <a:buNone/>
              <a:tabLst>
                <a:tab pos="1541463" algn="l"/>
              </a:tabLst>
            </a:pPr>
            <a:endParaRPr lang="en-US">
              <a:solidFill>
                <a:schemeClr val="hlink"/>
              </a:solidFill>
              <a:latin typeface="Helvetica" charset="0"/>
              <a:ea typeface="ＭＳ Ｐゴシック" charset="0"/>
            </a:endParaRPr>
          </a:p>
        </p:txBody>
      </p:sp>
      <p:pic>
        <p:nvPicPr>
          <p:cNvPr id="889862" name="Picture 6"/>
          <p:cNvPicPr>
            <a:picLocks noChangeAspect="1" noChangeArrowheads="1"/>
          </p:cNvPicPr>
          <p:nvPr/>
        </p:nvPicPr>
        <p:blipFill>
          <a:blip r:embed="rId3">
            <a:extLst>
              <a:ext uri="{28A0092B-C50C-407E-A947-70E740481C1C}">
                <a14:useLocalDpi xmlns:a14="http://schemas.microsoft.com/office/drawing/2010/main" val="0"/>
              </a:ext>
            </a:extLst>
          </a:blip>
          <a:srcRect l="4486" t="948" r="4706" b="948"/>
          <a:stretch>
            <a:fillRect/>
          </a:stretch>
        </p:blipFill>
        <p:spPr bwMode="auto">
          <a:xfrm>
            <a:off x="4876800" y="762000"/>
            <a:ext cx="4114800" cy="3333750"/>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62037"/>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98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986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8985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98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985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985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8985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985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8985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89859">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898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59"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Directory Structure</a:t>
            </a:r>
          </a:p>
        </p:txBody>
      </p:sp>
      <p:sp>
        <p:nvSpPr>
          <p:cNvPr id="904195" name="Rectangle 3"/>
          <p:cNvSpPr>
            <a:spLocks noGrp="1" noChangeArrowheads="1"/>
          </p:cNvSpPr>
          <p:nvPr>
            <p:ph type="body" idx="1"/>
          </p:nvPr>
        </p:nvSpPr>
        <p:spPr>
          <a:xfrm>
            <a:off x="76200" y="3440113"/>
            <a:ext cx="8915400" cy="3265487"/>
          </a:xfrm>
        </p:spPr>
        <p:txBody>
          <a:bodyPr/>
          <a:lstStyle/>
          <a:p>
            <a:pPr>
              <a:lnSpc>
                <a:spcPct val="80000"/>
              </a:lnSpc>
              <a:spcBef>
                <a:spcPct val="0"/>
              </a:spcBef>
            </a:pPr>
            <a:r>
              <a:rPr lang="en-US">
                <a:latin typeface="Helvetica" charset="0"/>
                <a:ea typeface="ＭＳ Ｐゴシック" charset="0"/>
                <a:cs typeface="ＭＳ Ｐゴシック" charset="0"/>
              </a:rPr>
              <a:t>Not really a hierarchy!</a:t>
            </a:r>
          </a:p>
          <a:p>
            <a:pPr lvl="1">
              <a:lnSpc>
                <a:spcPct val="80000"/>
              </a:lnSpc>
              <a:spcBef>
                <a:spcPct val="0"/>
              </a:spcBef>
            </a:pPr>
            <a:r>
              <a:rPr lang="en-US">
                <a:latin typeface="Helvetica" charset="0"/>
                <a:ea typeface="ＭＳ Ｐゴシック" charset="0"/>
              </a:rPr>
              <a:t>Many systems allow directory structure to be organized as an acyclic graph or even a (potentially) cyclic graph</a:t>
            </a:r>
          </a:p>
          <a:p>
            <a:pPr lvl="1">
              <a:lnSpc>
                <a:spcPct val="80000"/>
              </a:lnSpc>
              <a:spcBef>
                <a:spcPct val="0"/>
              </a:spcBef>
            </a:pPr>
            <a:r>
              <a:rPr lang="en-US">
                <a:latin typeface="Helvetica" charset="0"/>
                <a:ea typeface="ＭＳ Ｐゴシック" charset="0"/>
              </a:rPr>
              <a:t>Hard Links: different names for the same file</a:t>
            </a:r>
          </a:p>
          <a:p>
            <a:pPr lvl="2">
              <a:lnSpc>
                <a:spcPct val="80000"/>
              </a:lnSpc>
              <a:spcBef>
                <a:spcPct val="0"/>
              </a:spcBef>
            </a:pPr>
            <a:r>
              <a:rPr lang="en-US">
                <a:latin typeface="Helvetica" charset="0"/>
                <a:ea typeface="ＭＳ Ｐゴシック" charset="0"/>
              </a:rPr>
              <a:t>Multiple directory entries point at the same file</a:t>
            </a:r>
          </a:p>
          <a:p>
            <a:pPr lvl="1">
              <a:lnSpc>
                <a:spcPct val="80000"/>
              </a:lnSpc>
              <a:spcBef>
                <a:spcPct val="0"/>
              </a:spcBef>
            </a:pPr>
            <a:r>
              <a:rPr lang="en-US">
                <a:latin typeface="Helvetica" charset="0"/>
                <a:ea typeface="ＭＳ Ｐゴシック" charset="0"/>
              </a:rPr>
              <a:t>Soft Links: </a:t>
            </a:r>
            <a:r>
              <a:rPr lang="ja-JP" altLang="en-US">
                <a:latin typeface="Helvetica" charset="0"/>
                <a:ea typeface="ＭＳ Ｐゴシック" charset="0"/>
              </a:rPr>
              <a:t>“</a:t>
            </a:r>
            <a:r>
              <a:rPr lang="en-US" altLang="ja-JP">
                <a:latin typeface="Helvetica" charset="0"/>
                <a:ea typeface="ＭＳ Ｐゴシック" charset="0"/>
              </a:rPr>
              <a:t>shortcut</a:t>
            </a:r>
            <a:r>
              <a:rPr lang="ja-JP" altLang="en-US">
                <a:latin typeface="Helvetica" charset="0"/>
                <a:ea typeface="ＭＳ Ｐゴシック" charset="0"/>
              </a:rPr>
              <a:t>”</a:t>
            </a:r>
            <a:r>
              <a:rPr lang="en-US" altLang="ja-JP">
                <a:latin typeface="Helvetica" charset="0"/>
                <a:ea typeface="ＭＳ Ｐゴシック" charset="0"/>
              </a:rPr>
              <a:t> pointers to other files</a:t>
            </a:r>
          </a:p>
          <a:p>
            <a:pPr lvl="2">
              <a:lnSpc>
                <a:spcPct val="80000"/>
              </a:lnSpc>
              <a:spcBef>
                <a:spcPct val="0"/>
              </a:spcBef>
            </a:pPr>
            <a:r>
              <a:rPr lang="en-US">
                <a:latin typeface="Helvetica" charset="0"/>
                <a:ea typeface="ＭＳ Ｐゴシック" charset="0"/>
              </a:rPr>
              <a:t>Implemented by storing the logical name of actual file</a:t>
            </a:r>
          </a:p>
          <a:p>
            <a:pPr>
              <a:lnSpc>
                <a:spcPct val="80000"/>
              </a:lnSpc>
              <a:spcBef>
                <a:spcPct val="0"/>
              </a:spcBef>
            </a:pPr>
            <a:r>
              <a:rPr lang="en-US">
                <a:solidFill>
                  <a:schemeClr val="hlink"/>
                </a:solidFill>
                <a:latin typeface="Helvetica" charset="0"/>
                <a:ea typeface="ＭＳ Ｐゴシック" charset="0"/>
                <a:cs typeface="ＭＳ Ｐゴシック" charset="0"/>
              </a:rPr>
              <a:t>Name Resolution:</a:t>
            </a:r>
            <a:r>
              <a:rPr lang="en-US">
                <a:latin typeface="Helvetica" charset="0"/>
                <a:ea typeface="ＭＳ Ｐゴシック" charset="0"/>
                <a:cs typeface="ＭＳ Ｐゴシック" charset="0"/>
              </a:rPr>
              <a:t> The process of converting a logical name into a physical resource (like a file)</a:t>
            </a:r>
          </a:p>
          <a:p>
            <a:pPr lvl="1">
              <a:lnSpc>
                <a:spcPct val="80000"/>
              </a:lnSpc>
              <a:spcBef>
                <a:spcPct val="0"/>
              </a:spcBef>
            </a:pPr>
            <a:r>
              <a:rPr lang="en-US">
                <a:latin typeface="Helvetica" charset="0"/>
                <a:ea typeface="ＭＳ Ｐゴシック" charset="0"/>
              </a:rPr>
              <a:t>Traverse succession of directories until reach target file</a:t>
            </a:r>
          </a:p>
          <a:p>
            <a:pPr lvl="1">
              <a:lnSpc>
                <a:spcPct val="80000"/>
              </a:lnSpc>
              <a:spcBef>
                <a:spcPct val="0"/>
              </a:spcBef>
            </a:pPr>
            <a:r>
              <a:rPr lang="en-US">
                <a:latin typeface="Helvetica" charset="0"/>
                <a:ea typeface="ＭＳ Ｐゴシック" charset="0"/>
              </a:rPr>
              <a:t>Global file system: May be spread across the network</a:t>
            </a:r>
          </a:p>
        </p:txBody>
      </p:sp>
      <p:pic>
        <p:nvPicPr>
          <p:cNvPr id="904196" name="Picture 4"/>
          <p:cNvPicPr>
            <a:picLocks noChangeAspect="1" noChangeArrowheads="1"/>
          </p:cNvPicPr>
          <p:nvPr/>
        </p:nvPicPr>
        <p:blipFill>
          <a:blip r:embed="rId3">
            <a:extLst>
              <a:ext uri="{28A0092B-C50C-407E-A947-70E740481C1C}">
                <a14:useLocalDpi xmlns:a14="http://schemas.microsoft.com/office/drawing/2010/main" val="0"/>
              </a:ext>
            </a:extLst>
          </a:blip>
          <a:srcRect l="620" t="10770" r="1062" b="11035"/>
          <a:stretch>
            <a:fillRect/>
          </a:stretch>
        </p:blipFill>
        <p:spPr bwMode="auto">
          <a:xfrm>
            <a:off x="2286000" y="685800"/>
            <a:ext cx="4572000" cy="2725738"/>
          </a:xfrm>
          <a:prstGeom prst="rect">
            <a:avLst/>
          </a:prstGeom>
          <a:noFill/>
          <a:ln w="38100" cmpd="dbl">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457222"/>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04195">
                                            <p:txEl>
                                              <p:pRg st="0" end="0"/>
                                            </p:txEl>
                                          </p:spTgt>
                                        </p:tgtEl>
                                        <p:attrNameLst>
                                          <p:attrName>style.visibility</p:attrName>
                                        </p:attrNameLst>
                                      </p:cBhvr>
                                      <p:to>
                                        <p:strVal val="visible"/>
                                      </p:to>
                                    </p:set>
                                    <p:anim calcmode="lin" valueType="num">
                                      <p:cBhvr additive="base">
                                        <p:cTn id="7" dur="500" fill="hold"/>
                                        <p:tgtEl>
                                          <p:spTgt spid="904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041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04196"/>
                                        </p:tgtEl>
                                        <p:attrNameLst>
                                          <p:attrName>style.visibility</p:attrName>
                                        </p:attrNameLst>
                                      </p:cBhvr>
                                      <p:to>
                                        <p:strVal val="visible"/>
                                      </p:to>
                                    </p:set>
                                    <p:anim calcmode="lin" valueType="num">
                                      <p:cBhvr additive="base">
                                        <p:cTn id="11" dur="500" fill="hold"/>
                                        <p:tgtEl>
                                          <p:spTgt spid="904196"/>
                                        </p:tgtEl>
                                        <p:attrNameLst>
                                          <p:attrName>ppt_x</p:attrName>
                                        </p:attrNameLst>
                                      </p:cBhvr>
                                      <p:tavLst>
                                        <p:tav tm="0">
                                          <p:val>
                                            <p:strVal val="1+#ppt_w/2"/>
                                          </p:val>
                                        </p:tav>
                                        <p:tav tm="100000">
                                          <p:val>
                                            <p:strVal val="#ppt_x"/>
                                          </p:val>
                                        </p:tav>
                                      </p:tavLst>
                                    </p:anim>
                                    <p:anim calcmode="lin" valueType="num">
                                      <p:cBhvr additive="base">
                                        <p:cTn id="12" dur="500" fill="hold"/>
                                        <p:tgtEl>
                                          <p:spTgt spid="90419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04195">
                                            <p:txEl>
                                              <p:pRg st="1" end="1"/>
                                            </p:txEl>
                                          </p:spTgt>
                                        </p:tgtEl>
                                        <p:attrNameLst>
                                          <p:attrName>style.visibility</p:attrName>
                                        </p:attrNameLst>
                                      </p:cBhvr>
                                      <p:to>
                                        <p:strVal val="visible"/>
                                      </p:to>
                                    </p:set>
                                    <p:anim calcmode="lin" valueType="num">
                                      <p:cBhvr additive="base">
                                        <p:cTn id="17" dur="500" fill="hold"/>
                                        <p:tgtEl>
                                          <p:spTgt spid="904195">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04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04195">
                                            <p:txEl>
                                              <p:pRg st="2" end="2"/>
                                            </p:txEl>
                                          </p:spTgt>
                                        </p:tgtEl>
                                        <p:attrNameLst>
                                          <p:attrName>style.visibility</p:attrName>
                                        </p:attrNameLst>
                                      </p:cBhvr>
                                      <p:to>
                                        <p:strVal val="visible"/>
                                      </p:to>
                                    </p:set>
                                    <p:anim calcmode="lin" valueType="num">
                                      <p:cBhvr additive="base">
                                        <p:cTn id="23" dur="500" fill="hold"/>
                                        <p:tgtEl>
                                          <p:spTgt spid="904195">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04195">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04195">
                                            <p:txEl>
                                              <p:pRg st="3" end="3"/>
                                            </p:txEl>
                                          </p:spTgt>
                                        </p:tgtEl>
                                        <p:attrNameLst>
                                          <p:attrName>style.visibility</p:attrName>
                                        </p:attrNameLst>
                                      </p:cBhvr>
                                      <p:to>
                                        <p:strVal val="visible"/>
                                      </p:to>
                                    </p:set>
                                    <p:anim calcmode="lin" valueType="num">
                                      <p:cBhvr additive="base">
                                        <p:cTn id="27" dur="500" fill="hold"/>
                                        <p:tgtEl>
                                          <p:spTgt spid="904195">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04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04195">
                                            <p:txEl>
                                              <p:pRg st="4" end="4"/>
                                            </p:txEl>
                                          </p:spTgt>
                                        </p:tgtEl>
                                        <p:attrNameLst>
                                          <p:attrName>style.visibility</p:attrName>
                                        </p:attrNameLst>
                                      </p:cBhvr>
                                      <p:to>
                                        <p:strVal val="visible"/>
                                      </p:to>
                                    </p:set>
                                    <p:anim calcmode="lin" valueType="num">
                                      <p:cBhvr additive="base">
                                        <p:cTn id="33" dur="500" fill="hold"/>
                                        <p:tgtEl>
                                          <p:spTgt spid="904195">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04195">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04195">
                                            <p:txEl>
                                              <p:pRg st="5" end="5"/>
                                            </p:txEl>
                                          </p:spTgt>
                                        </p:tgtEl>
                                        <p:attrNameLst>
                                          <p:attrName>style.visibility</p:attrName>
                                        </p:attrNameLst>
                                      </p:cBhvr>
                                      <p:to>
                                        <p:strVal val="visible"/>
                                      </p:to>
                                    </p:set>
                                    <p:anim calcmode="lin" valueType="num">
                                      <p:cBhvr additive="base">
                                        <p:cTn id="37" dur="500" fill="hold"/>
                                        <p:tgtEl>
                                          <p:spTgt spid="90419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041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04195">
                                            <p:txEl>
                                              <p:pRg st="6" end="6"/>
                                            </p:txEl>
                                          </p:spTgt>
                                        </p:tgtEl>
                                        <p:attrNameLst>
                                          <p:attrName>style.visibility</p:attrName>
                                        </p:attrNameLst>
                                      </p:cBhvr>
                                      <p:to>
                                        <p:strVal val="visible"/>
                                      </p:to>
                                    </p:set>
                                    <p:anim calcmode="lin" valueType="num">
                                      <p:cBhvr additive="base">
                                        <p:cTn id="43" dur="500" fill="hold"/>
                                        <p:tgtEl>
                                          <p:spTgt spid="90419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04195">
                                            <p:txEl>
                                              <p:pRg st="6" end="6"/>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04195">
                                            <p:txEl>
                                              <p:pRg st="7" end="7"/>
                                            </p:txEl>
                                          </p:spTgt>
                                        </p:tgtEl>
                                        <p:attrNameLst>
                                          <p:attrName>style.visibility</p:attrName>
                                        </p:attrNameLst>
                                      </p:cBhvr>
                                      <p:to>
                                        <p:strVal val="visible"/>
                                      </p:to>
                                    </p:set>
                                    <p:anim calcmode="lin" valueType="num">
                                      <p:cBhvr additive="base">
                                        <p:cTn id="47" dur="500" fill="hold"/>
                                        <p:tgtEl>
                                          <p:spTgt spid="904195">
                                            <p:txEl>
                                              <p:pRg st="7" end="7"/>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04195">
                                            <p:txEl>
                                              <p:pRg st="7" end="7"/>
                                            </p:tx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904195">
                                            <p:txEl>
                                              <p:pRg st="8" end="8"/>
                                            </p:txEl>
                                          </p:spTgt>
                                        </p:tgtEl>
                                        <p:attrNameLst>
                                          <p:attrName>style.visibility</p:attrName>
                                        </p:attrNameLst>
                                      </p:cBhvr>
                                      <p:to>
                                        <p:strVal val="visible"/>
                                      </p:to>
                                    </p:set>
                                    <p:anim calcmode="lin" valueType="num">
                                      <p:cBhvr additive="base">
                                        <p:cTn id="51" dur="500" fill="hold"/>
                                        <p:tgtEl>
                                          <p:spTgt spid="904195">
                                            <p:txEl>
                                              <p:pRg st="8" end="8"/>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90419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19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0" y="152400"/>
            <a:ext cx="9144000" cy="533400"/>
          </a:xfrm>
        </p:spPr>
        <p:txBody>
          <a:bodyPr/>
          <a:lstStyle/>
          <a:p>
            <a:r>
              <a:rPr lang="en-US" altLang="ko-KR">
                <a:latin typeface="Helvetica" charset="0"/>
                <a:ea typeface="굴림" charset="0"/>
                <a:cs typeface="굴림" charset="0"/>
              </a:rPr>
              <a:t>Addr. Translation: Segmentation vs. Paging</a:t>
            </a:r>
          </a:p>
        </p:txBody>
      </p:sp>
      <p:grpSp>
        <p:nvGrpSpPr>
          <p:cNvPr id="30722" name="Group 78"/>
          <p:cNvGrpSpPr>
            <a:grpSpLocks/>
          </p:cNvGrpSpPr>
          <p:nvPr/>
        </p:nvGrpSpPr>
        <p:grpSpPr bwMode="auto">
          <a:xfrm>
            <a:off x="3733800" y="1203325"/>
            <a:ext cx="1895475" cy="2073275"/>
            <a:chOff x="2352" y="758"/>
            <a:chExt cx="1194" cy="1306"/>
          </a:xfrm>
        </p:grpSpPr>
        <p:grpSp>
          <p:nvGrpSpPr>
            <p:cNvPr id="30786" name="Group 13"/>
            <p:cNvGrpSpPr>
              <a:grpSpLocks/>
            </p:cNvGrpSpPr>
            <p:nvPr/>
          </p:nvGrpSpPr>
          <p:grpSpPr bwMode="auto">
            <a:xfrm>
              <a:off x="2352" y="758"/>
              <a:ext cx="1194" cy="163"/>
              <a:chOff x="2352" y="960"/>
              <a:chExt cx="1632" cy="288"/>
            </a:xfrm>
          </p:grpSpPr>
          <p:grpSp>
            <p:nvGrpSpPr>
              <p:cNvPr id="30822" name="Group 11"/>
              <p:cNvGrpSpPr>
                <a:grpSpLocks/>
              </p:cNvGrpSpPr>
              <p:nvPr/>
            </p:nvGrpSpPr>
            <p:grpSpPr bwMode="auto">
              <a:xfrm>
                <a:off x="2352" y="960"/>
                <a:ext cx="1392" cy="288"/>
                <a:chOff x="2352" y="960"/>
                <a:chExt cx="1392" cy="288"/>
              </a:xfrm>
            </p:grpSpPr>
            <p:sp>
              <p:nvSpPr>
                <p:cNvPr id="30824" name="Rectangle 8"/>
                <p:cNvSpPr>
                  <a:spLocks noChangeArrowheads="1"/>
                </p:cNvSpPr>
                <p:nvPr/>
              </p:nvSpPr>
              <p:spPr bwMode="auto">
                <a:xfrm>
                  <a:off x="2352" y="960"/>
                  <a:ext cx="672"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Base0</a:t>
                  </a:r>
                </a:p>
              </p:txBody>
            </p:sp>
            <p:sp>
              <p:nvSpPr>
                <p:cNvPr id="30825" name="Rectangle 10"/>
                <p:cNvSpPr>
                  <a:spLocks noChangeArrowheads="1"/>
                </p:cNvSpPr>
                <p:nvPr/>
              </p:nvSpPr>
              <p:spPr bwMode="auto">
                <a:xfrm>
                  <a:off x="3024" y="960"/>
                  <a:ext cx="720"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Limit0</a:t>
                  </a:r>
                </a:p>
              </p:txBody>
            </p:sp>
          </p:grpSp>
          <p:sp>
            <p:nvSpPr>
              <p:cNvPr id="30823" name="Rectangle 12"/>
              <p:cNvSpPr>
                <a:spLocks noChangeArrowheads="1"/>
              </p:cNvSpPr>
              <p:nvPr/>
            </p:nvSpPr>
            <p:spPr bwMode="auto">
              <a:xfrm>
                <a:off x="3744" y="960"/>
                <a:ext cx="240"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V</a:t>
                </a:r>
              </a:p>
            </p:txBody>
          </p:sp>
        </p:grpSp>
        <p:grpSp>
          <p:nvGrpSpPr>
            <p:cNvPr id="30787" name="Group 14"/>
            <p:cNvGrpSpPr>
              <a:grpSpLocks/>
            </p:cNvGrpSpPr>
            <p:nvPr/>
          </p:nvGrpSpPr>
          <p:grpSpPr bwMode="auto">
            <a:xfrm>
              <a:off x="2352" y="921"/>
              <a:ext cx="1194" cy="164"/>
              <a:chOff x="2352" y="960"/>
              <a:chExt cx="1632" cy="288"/>
            </a:xfrm>
          </p:grpSpPr>
          <p:grpSp>
            <p:nvGrpSpPr>
              <p:cNvPr id="30818" name="Group 15"/>
              <p:cNvGrpSpPr>
                <a:grpSpLocks/>
              </p:cNvGrpSpPr>
              <p:nvPr/>
            </p:nvGrpSpPr>
            <p:grpSpPr bwMode="auto">
              <a:xfrm>
                <a:off x="2352" y="960"/>
                <a:ext cx="1392" cy="288"/>
                <a:chOff x="2352" y="960"/>
                <a:chExt cx="1392" cy="288"/>
              </a:xfrm>
            </p:grpSpPr>
            <p:sp>
              <p:nvSpPr>
                <p:cNvPr id="30820" name="Rectangle 16"/>
                <p:cNvSpPr>
                  <a:spLocks noChangeArrowheads="1"/>
                </p:cNvSpPr>
                <p:nvPr/>
              </p:nvSpPr>
              <p:spPr bwMode="auto">
                <a:xfrm>
                  <a:off x="2352" y="960"/>
                  <a:ext cx="672"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Base1</a:t>
                  </a:r>
                </a:p>
              </p:txBody>
            </p:sp>
            <p:sp>
              <p:nvSpPr>
                <p:cNvPr id="30821" name="Rectangle 17"/>
                <p:cNvSpPr>
                  <a:spLocks noChangeArrowheads="1"/>
                </p:cNvSpPr>
                <p:nvPr/>
              </p:nvSpPr>
              <p:spPr bwMode="auto">
                <a:xfrm>
                  <a:off x="3024" y="960"/>
                  <a:ext cx="720"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Limit1</a:t>
                  </a:r>
                </a:p>
              </p:txBody>
            </p:sp>
          </p:grpSp>
          <p:sp>
            <p:nvSpPr>
              <p:cNvPr id="30819" name="Rectangle 18"/>
              <p:cNvSpPr>
                <a:spLocks noChangeArrowheads="1"/>
              </p:cNvSpPr>
              <p:nvPr/>
            </p:nvSpPr>
            <p:spPr bwMode="auto">
              <a:xfrm>
                <a:off x="3744" y="960"/>
                <a:ext cx="240"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V</a:t>
                </a:r>
              </a:p>
            </p:txBody>
          </p:sp>
        </p:grpSp>
        <p:grpSp>
          <p:nvGrpSpPr>
            <p:cNvPr id="30788" name="Group 19"/>
            <p:cNvGrpSpPr>
              <a:grpSpLocks/>
            </p:cNvGrpSpPr>
            <p:nvPr/>
          </p:nvGrpSpPr>
          <p:grpSpPr bwMode="auto">
            <a:xfrm>
              <a:off x="2352" y="1085"/>
              <a:ext cx="1194" cy="163"/>
              <a:chOff x="2352" y="960"/>
              <a:chExt cx="1632" cy="288"/>
            </a:xfrm>
          </p:grpSpPr>
          <p:grpSp>
            <p:nvGrpSpPr>
              <p:cNvPr id="30814" name="Group 20"/>
              <p:cNvGrpSpPr>
                <a:grpSpLocks/>
              </p:cNvGrpSpPr>
              <p:nvPr/>
            </p:nvGrpSpPr>
            <p:grpSpPr bwMode="auto">
              <a:xfrm>
                <a:off x="2352" y="960"/>
                <a:ext cx="1392" cy="288"/>
                <a:chOff x="2352" y="960"/>
                <a:chExt cx="1392" cy="288"/>
              </a:xfrm>
            </p:grpSpPr>
            <p:sp>
              <p:nvSpPr>
                <p:cNvPr id="30816" name="Rectangle 21"/>
                <p:cNvSpPr>
                  <a:spLocks noChangeArrowheads="1"/>
                </p:cNvSpPr>
                <p:nvPr/>
              </p:nvSpPr>
              <p:spPr bwMode="auto">
                <a:xfrm>
                  <a:off x="2352" y="960"/>
                  <a:ext cx="672"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Base2</a:t>
                  </a:r>
                </a:p>
              </p:txBody>
            </p:sp>
            <p:sp>
              <p:nvSpPr>
                <p:cNvPr id="30817" name="Rectangle 22"/>
                <p:cNvSpPr>
                  <a:spLocks noChangeArrowheads="1"/>
                </p:cNvSpPr>
                <p:nvPr/>
              </p:nvSpPr>
              <p:spPr bwMode="auto">
                <a:xfrm>
                  <a:off x="3024" y="960"/>
                  <a:ext cx="720"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Limit2</a:t>
                  </a:r>
                </a:p>
              </p:txBody>
            </p:sp>
          </p:grpSp>
          <p:sp>
            <p:nvSpPr>
              <p:cNvPr id="30815" name="Rectangle 23"/>
              <p:cNvSpPr>
                <a:spLocks noChangeArrowheads="1"/>
              </p:cNvSpPr>
              <p:nvPr/>
            </p:nvSpPr>
            <p:spPr bwMode="auto">
              <a:xfrm>
                <a:off x="3744" y="960"/>
                <a:ext cx="240"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V</a:t>
                </a:r>
              </a:p>
            </p:txBody>
          </p:sp>
        </p:grpSp>
        <p:grpSp>
          <p:nvGrpSpPr>
            <p:cNvPr id="30789" name="Group 24"/>
            <p:cNvGrpSpPr>
              <a:grpSpLocks/>
            </p:cNvGrpSpPr>
            <p:nvPr/>
          </p:nvGrpSpPr>
          <p:grpSpPr bwMode="auto">
            <a:xfrm>
              <a:off x="2352" y="1248"/>
              <a:ext cx="1194" cy="163"/>
              <a:chOff x="2352" y="960"/>
              <a:chExt cx="1632" cy="288"/>
            </a:xfrm>
          </p:grpSpPr>
          <p:grpSp>
            <p:nvGrpSpPr>
              <p:cNvPr id="30810" name="Group 25"/>
              <p:cNvGrpSpPr>
                <a:grpSpLocks/>
              </p:cNvGrpSpPr>
              <p:nvPr/>
            </p:nvGrpSpPr>
            <p:grpSpPr bwMode="auto">
              <a:xfrm>
                <a:off x="2352" y="960"/>
                <a:ext cx="1392" cy="288"/>
                <a:chOff x="2352" y="960"/>
                <a:chExt cx="1392" cy="288"/>
              </a:xfrm>
            </p:grpSpPr>
            <p:sp>
              <p:nvSpPr>
                <p:cNvPr id="30812" name="Rectangle 26"/>
                <p:cNvSpPr>
                  <a:spLocks noChangeArrowheads="1"/>
                </p:cNvSpPr>
                <p:nvPr/>
              </p:nvSpPr>
              <p:spPr bwMode="auto">
                <a:xfrm>
                  <a:off x="2352" y="960"/>
                  <a:ext cx="672"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Base3</a:t>
                  </a:r>
                </a:p>
              </p:txBody>
            </p:sp>
            <p:sp>
              <p:nvSpPr>
                <p:cNvPr id="30813" name="Rectangle 27"/>
                <p:cNvSpPr>
                  <a:spLocks noChangeArrowheads="1"/>
                </p:cNvSpPr>
                <p:nvPr/>
              </p:nvSpPr>
              <p:spPr bwMode="auto">
                <a:xfrm>
                  <a:off x="3024" y="960"/>
                  <a:ext cx="720"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Limit3</a:t>
                  </a:r>
                </a:p>
              </p:txBody>
            </p:sp>
          </p:grpSp>
          <p:sp>
            <p:nvSpPr>
              <p:cNvPr id="30811" name="Rectangle 28"/>
              <p:cNvSpPr>
                <a:spLocks noChangeArrowheads="1"/>
              </p:cNvSpPr>
              <p:nvPr/>
            </p:nvSpPr>
            <p:spPr bwMode="auto">
              <a:xfrm>
                <a:off x="3744" y="960"/>
                <a:ext cx="240"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N</a:t>
                </a:r>
              </a:p>
            </p:txBody>
          </p:sp>
        </p:grpSp>
        <p:grpSp>
          <p:nvGrpSpPr>
            <p:cNvPr id="30790" name="Group 29"/>
            <p:cNvGrpSpPr>
              <a:grpSpLocks/>
            </p:cNvGrpSpPr>
            <p:nvPr/>
          </p:nvGrpSpPr>
          <p:grpSpPr bwMode="auto">
            <a:xfrm>
              <a:off x="2352" y="1411"/>
              <a:ext cx="1194" cy="163"/>
              <a:chOff x="2352" y="960"/>
              <a:chExt cx="1632" cy="288"/>
            </a:xfrm>
          </p:grpSpPr>
          <p:grpSp>
            <p:nvGrpSpPr>
              <p:cNvPr id="30806" name="Group 30"/>
              <p:cNvGrpSpPr>
                <a:grpSpLocks/>
              </p:cNvGrpSpPr>
              <p:nvPr/>
            </p:nvGrpSpPr>
            <p:grpSpPr bwMode="auto">
              <a:xfrm>
                <a:off x="2352" y="960"/>
                <a:ext cx="1392" cy="288"/>
                <a:chOff x="2352" y="960"/>
                <a:chExt cx="1392" cy="288"/>
              </a:xfrm>
            </p:grpSpPr>
            <p:sp>
              <p:nvSpPr>
                <p:cNvPr id="30808" name="Rectangle 31"/>
                <p:cNvSpPr>
                  <a:spLocks noChangeArrowheads="1"/>
                </p:cNvSpPr>
                <p:nvPr/>
              </p:nvSpPr>
              <p:spPr bwMode="auto">
                <a:xfrm>
                  <a:off x="2352" y="960"/>
                  <a:ext cx="672"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Base4</a:t>
                  </a:r>
                </a:p>
              </p:txBody>
            </p:sp>
            <p:sp>
              <p:nvSpPr>
                <p:cNvPr id="30809" name="Rectangle 32"/>
                <p:cNvSpPr>
                  <a:spLocks noChangeArrowheads="1"/>
                </p:cNvSpPr>
                <p:nvPr/>
              </p:nvSpPr>
              <p:spPr bwMode="auto">
                <a:xfrm>
                  <a:off x="3024" y="960"/>
                  <a:ext cx="720"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Limit4</a:t>
                  </a:r>
                </a:p>
              </p:txBody>
            </p:sp>
          </p:grpSp>
          <p:sp>
            <p:nvSpPr>
              <p:cNvPr id="30807" name="Rectangle 33"/>
              <p:cNvSpPr>
                <a:spLocks noChangeArrowheads="1"/>
              </p:cNvSpPr>
              <p:nvPr/>
            </p:nvSpPr>
            <p:spPr bwMode="auto">
              <a:xfrm>
                <a:off x="3744" y="960"/>
                <a:ext cx="240"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V</a:t>
                </a:r>
              </a:p>
            </p:txBody>
          </p:sp>
        </p:grpSp>
        <p:grpSp>
          <p:nvGrpSpPr>
            <p:cNvPr id="30791" name="Group 34"/>
            <p:cNvGrpSpPr>
              <a:grpSpLocks/>
            </p:cNvGrpSpPr>
            <p:nvPr/>
          </p:nvGrpSpPr>
          <p:grpSpPr bwMode="auto">
            <a:xfrm>
              <a:off x="2352" y="1574"/>
              <a:ext cx="1194" cy="164"/>
              <a:chOff x="2352" y="960"/>
              <a:chExt cx="1632" cy="288"/>
            </a:xfrm>
          </p:grpSpPr>
          <p:grpSp>
            <p:nvGrpSpPr>
              <p:cNvPr id="30802" name="Group 35"/>
              <p:cNvGrpSpPr>
                <a:grpSpLocks/>
              </p:cNvGrpSpPr>
              <p:nvPr/>
            </p:nvGrpSpPr>
            <p:grpSpPr bwMode="auto">
              <a:xfrm>
                <a:off x="2352" y="960"/>
                <a:ext cx="1392" cy="288"/>
                <a:chOff x="2352" y="960"/>
                <a:chExt cx="1392" cy="288"/>
              </a:xfrm>
            </p:grpSpPr>
            <p:sp>
              <p:nvSpPr>
                <p:cNvPr id="30804" name="Rectangle 36"/>
                <p:cNvSpPr>
                  <a:spLocks noChangeArrowheads="1"/>
                </p:cNvSpPr>
                <p:nvPr/>
              </p:nvSpPr>
              <p:spPr bwMode="auto">
                <a:xfrm>
                  <a:off x="2352" y="960"/>
                  <a:ext cx="672"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Base5</a:t>
                  </a:r>
                </a:p>
              </p:txBody>
            </p:sp>
            <p:sp>
              <p:nvSpPr>
                <p:cNvPr id="30805" name="Rectangle 37"/>
                <p:cNvSpPr>
                  <a:spLocks noChangeArrowheads="1"/>
                </p:cNvSpPr>
                <p:nvPr/>
              </p:nvSpPr>
              <p:spPr bwMode="auto">
                <a:xfrm>
                  <a:off x="3024" y="960"/>
                  <a:ext cx="720"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Limit5</a:t>
                  </a:r>
                </a:p>
              </p:txBody>
            </p:sp>
          </p:grpSp>
          <p:sp>
            <p:nvSpPr>
              <p:cNvPr id="30803" name="Rectangle 38"/>
              <p:cNvSpPr>
                <a:spLocks noChangeArrowheads="1"/>
              </p:cNvSpPr>
              <p:nvPr/>
            </p:nvSpPr>
            <p:spPr bwMode="auto">
              <a:xfrm>
                <a:off x="3744" y="960"/>
                <a:ext cx="240"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N</a:t>
                </a:r>
              </a:p>
            </p:txBody>
          </p:sp>
        </p:grpSp>
        <p:grpSp>
          <p:nvGrpSpPr>
            <p:cNvPr id="30792" name="Group 39"/>
            <p:cNvGrpSpPr>
              <a:grpSpLocks/>
            </p:cNvGrpSpPr>
            <p:nvPr/>
          </p:nvGrpSpPr>
          <p:grpSpPr bwMode="auto">
            <a:xfrm>
              <a:off x="2352" y="1738"/>
              <a:ext cx="1194" cy="163"/>
              <a:chOff x="2352" y="960"/>
              <a:chExt cx="1632" cy="288"/>
            </a:xfrm>
          </p:grpSpPr>
          <p:grpSp>
            <p:nvGrpSpPr>
              <p:cNvPr id="30798" name="Group 40"/>
              <p:cNvGrpSpPr>
                <a:grpSpLocks/>
              </p:cNvGrpSpPr>
              <p:nvPr/>
            </p:nvGrpSpPr>
            <p:grpSpPr bwMode="auto">
              <a:xfrm>
                <a:off x="2352" y="960"/>
                <a:ext cx="1392" cy="288"/>
                <a:chOff x="2352" y="960"/>
                <a:chExt cx="1392" cy="288"/>
              </a:xfrm>
            </p:grpSpPr>
            <p:sp>
              <p:nvSpPr>
                <p:cNvPr id="30800" name="Rectangle 41"/>
                <p:cNvSpPr>
                  <a:spLocks noChangeArrowheads="1"/>
                </p:cNvSpPr>
                <p:nvPr/>
              </p:nvSpPr>
              <p:spPr bwMode="auto">
                <a:xfrm>
                  <a:off x="2352" y="960"/>
                  <a:ext cx="672"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Base6</a:t>
                  </a:r>
                </a:p>
              </p:txBody>
            </p:sp>
            <p:sp>
              <p:nvSpPr>
                <p:cNvPr id="30801" name="Rectangle 42"/>
                <p:cNvSpPr>
                  <a:spLocks noChangeArrowheads="1"/>
                </p:cNvSpPr>
                <p:nvPr/>
              </p:nvSpPr>
              <p:spPr bwMode="auto">
                <a:xfrm>
                  <a:off x="3024" y="960"/>
                  <a:ext cx="720"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Limit6</a:t>
                  </a:r>
                </a:p>
              </p:txBody>
            </p:sp>
          </p:grpSp>
          <p:sp>
            <p:nvSpPr>
              <p:cNvPr id="30799" name="Rectangle 43"/>
              <p:cNvSpPr>
                <a:spLocks noChangeArrowheads="1"/>
              </p:cNvSpPr>
              <p:nvPr/>
            </p:nvSpPr>
            <p:spPr bwMode="auto">
              <a:xfrm>
                <a:off x="3744" y="960"/>
                <a:ext cx="240"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N</a:t>
                </a:r>
              </a:p>
            </p:txBody>
          </p:sp>
        </p:grpSp>
        <p:grpSp>
          <p:nvGrpSpPr>
            <p:cNvPr id="30793" name="Group 44"/>
            <p:cNvGrpSpPr>
              <a:grpSpLocks/>
            </p:cNvGrpSpPr>
            <p:nvPr/>
          </p:nvGrpSpPr>
          <p:grpSpPr bwMode="auto">
            <a:xfrm>
              <a:off x="2352" y="1901"/>
              <a:ext cx="1194" cy="163"/>
              <a:chOff x="2352" y="960"/>
              <a:chExt cx="1632" cy="288"/>
            </a:xfrm>
          </p:grpSpPr>
          <p:grpSp>
            <p:nvGrpSpPr>
              <p:cNvPr id="30794" name="Group 45"/>
              <p:cNvGrpSpPr>
                <a:grpSpLocks/>
              </p:cNvGrpSpPr>
              <p:nvPr/>
            </p:nvGrpSpPr>
            <p:grpSpPr bwMode="auto">
              <a:xfrm>
                <a:off x="2352" y="960"/>
                <a:ext cx="1392" cy="288"/>
                <a:chOff x="2352" y="960"/>
                <a:chExt cx="1392" cy="288"/>
              </a:xfrm>
            </p:grpSpPr>
            <p:sp>
              <p:nvSpPr>
                <p:cNvPr id="30796" name="Rectangle 46"/>
                <p:cNvSpPr>
                  <a:spLocks noChangeArrowheads="1"/>
                </p:cNvSpPr>
                <p:nvPr/>
              </p:nvSpPr>
              <p:spPr bwMode="auto">
                <a:xfrm>
                  <a:off x="2352" y="960"/>
                  <a:ext cx="672"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Base7</a:t>
                  </a:r>
                </a:p>
              </p:txBody>
            </p:sp>
            <p:sp>
              <p:nvSpPr>
                <p:cNvPr id="30797" name="Rectangle 47"/>
                <p:cNvSpPr>
                  <a:spLocks noChangeArrowheads="1"/>
                </p:cNvSpPr>
                <p:nvPr/>
              </p:nvSpPr>
              <p:spPr bwMode="auto">
                <a:xfrm>
                  <a:off x="3024" y="960"/>
                  <a:ext cx="720"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Limit7</a:t>
                  </a:r>
                </a:p>
              </p:txBody>
            </p:sp>
          </p:grpSp>
          <p:sp>
            <p:nvSpPr>
              <p:cNvPr id="30795" name="Rectangle 48"/>
              <p:cNvSpPr>
                <a:spLocks noChangeArrowheads="1"/>
              </p:cNvSpPr>
              <p:nvPr/>
            </p:nvSpPr>
            <p:spPr bwMode="auto">
              <a:xfrm>
                <a:off x="3744" y="960"/>
                <a:ext cx="240" cy="288"/>
              </a:xfrm>
              <a:prstGeom prst="rect">
                <a:avLst/>
              </a:prstGeom>
              <a:solidFill>
                <a:srgbClr val="99FFCC"/>
              </a:solidFill>
              <a:ln w="127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V</a:t>
                </a:r>
              </a:p>
            </p:txBody>
          </p:sp>
        </p:grpSp>
      </p:grpSp>
      <p:grpSp>
        <p:nvGrpSpPr>
          <p:cNvPr id="19" name="Group 69"/>
          <p:cNvGrpSpPr>
            <a:grpSpLocks/>
          </p:cNvGrpSpPr>
          <p:nvPr/>
        </p:nvGrpSpPr>
        <p:grpSpPr bwMode="auto">
          <a:xfrm>
            <a:off x="533400" y="746125"/>
            <a:ext cx="3106738" cy="828675"/>
            <a:chOff x="336" y="432"/>
            <a:chExt cx="1957" cy="522"/>
          </a:xfrm>
        </p:grpSpPr>
        <p:sp>
          <p:nvSpPr>
            <p:cNvPr id="30783" name="Rectangle 4"/>
            <p:cNvSpPr>
              <a:spLocks noChangeArrowheads="1"/>
            </p:cNvSpPr>
            <p:nvPr/>
          </p:nvSpPr>
          <p:spPr bwMode="auto">
            <a:xfrm>
              <a:off x="1577" y="511"/>
              <a:ext cx="716" cy="199"/>
            </a:xfrm>
            <a:prstGeom prst="rect">
              <a:avLst/>
            </a:prstGeom>
            <a:solidFill>
              <a:srgbClr val="00FFFF"/>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Offset</a:t>
              </a:r>
            </a:p>
          </p:txBody>
        </p:sp>
        <p:sp>
          <p:nvSpPr>
            <p:cNvPr id="30784" name="Rectangle 5"/>
            <p:cNvSpPr>
              <a:spLocks noChangeArrowheads="1"/>
            </p:cNvSpPr>
            <p:nvPr/>
          </p:nvSpPr>
          <p:spPr bwMode="auto">
            <a:xfrm>
              <a:off x="1077" y="511"/>
              <a:ext cx="500" cy="199"/>
            </a:xfrm>
            <a:prstGeom prst="rect">
              <a:avLst/>
            </a:prstGeom>
            <a:solidFill>
              <a:schemeClr val="hlink"/>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Seg #</a:t>
              </a:r>
            </a:p>
          </p:txBody>
        </p:sp>
        <p:sp>
          <p:nvSpPr>
            <p:cNvPr id="30785" name="Text Box 59"/>
            <p:cNvSpPr txBox="1">
              <a:spLocks noChangeArrowheads="1"/>
            </p:cNvSpPr>
            <p:nvPr/>
          </p:nvSpPr>
          <p:spPr bwMode="auto">
            <a:xfrm>
              <a:off x="336" y="432"/>
              <a:ext cx="891"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a:solidFill>
                    <a:srgbClr val="000000"/>
                  </a:solidFill>
                  <a:latin typeface="Helvetica" charset="0"/>
                  <a:cs typeface="Helvetica" charset="0"/>
                </a:rPr>
                <a:t>Virtual</a:t>
              </a:r>
            </a:p>
            <a:p>
              <a:pPr defTabSz="914400" eaLnBrk="1" fontAlgn="base" hangingPunct="1">
                <a:spcBef>
                  <a:spcPct val="0"/>
                </a:spcBef>
                <a:spcAft>
                  <a:spcPct val="0"/>
                </a:spcAft>
              </a:pPr>
              <a:r>
                <a:rPr lang="en-US">
                  <a:solidFill>
                    <a:srgbClr val="000000"/>
                  </a:solidFill>
                  <a:latin typeface="Helvetica" charset="0"/>
                  <a:cs typeface="Helvetica" charset="0"/>
                </a:rPr>
                <a:t>Address</a:t>
              </a:r>
            </a:p>
          </p:txBody>
        </p:sp>
      </p:grpSp>
      <p:grpSp>
        <p:nvGrpSpPr>
          <p:cNvPr id="20" name="Group 73"/>
          <p:cNvGrpSpPr>
            <a:grpSpLocks/>
          </p:cNvGrpSpPr>
          <p:nvPr/>
        </p:nvGrpSpPr>
        <p:grpSpPr bwMode="auto">
          <a:xfrm>
            <a:off x="3733800" y="1724025"/>
            <a:ext cx="1895475" cy="258763"/>
            <a:chOff x="2352" y="960"/>
            <a:chExt cx="1632" cy="288"/>
          </a:xfrm>
        </p:grpSpPr>
        <p:grpSp>
          <p:nvGrpSpPr>
            <p:cNvPr id="30779" name="Group 74"/>
            <p:cNvGrpSpPr>
              <a:grpSpLocks/>
            </p:cNvGrpSpPr>
            <p:nvPr/>
          </p:nvGrpSpPr>
          <p:grpSpPr bwMode="auto">
            <a:xfrm>
              <a:off x="2352" y="960"/>
              <a:ext cx="1392" cy="288"/>
              <a:chOff x="2352" y="960"/>
              <a:chExt cx="1392" cy="288"/>
            </a:xfrm>
          </p:grpSpPr>
          <p:sp>
            <p:nvSpPr>
              <p:cNvPr id="30781" name="Rectangle 75"/>
              <p:cNvSpPr>
                <a:spLocks noChangeArrowheads="1"/>
              </p:cNvSpPr>
              <p:nvPr/>
            </p:nvSpPr>
            <p:spPr bwMode="auto">
              <a:xfrm>
                <a:off x="2352" y="960"/>
                <a:ext cx="672" cy="288"/>
              </a:xfrm>
              <a:prstGeom prst="rect">
                <a:avLst/>
              </a:prstGeom>
              <a:solidFill>
                <a:schemeClr val="accent1"/>
              </a:solidFill>
              <a:ln w="9525">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Base2</a:t>
                </a:r>
              </a:p>
            </p:txBody>
          </p:sp>
          <p:sp>
            <p:nvSpPr>
              <p:cNvPr id="30782" name="Rectangle 76"/>
              <p:cNvSpPr>
                <a:spLocks noChangeArrowheads="1"/>
              </p:cNvSpPr>
              <p:nvPr/>
            </p:nvSpPr>
            <p:spPr bwMode="auto">
              <a:xfrm>
                <a:off x="3024" y="960"/>
                <a:ext cx="720" cy="288"/>
              </a:xfrm>
              <a:prstGeom prst="rect">
                <a:avLst/>
              </a:prstGeom>
              <a:solidFill>
                <a:schemeClr val="accent1"/>
              </a:solidFill>
              <a:ln w="9525">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Limit2</a:t>
                </a:r>
              </a:p>
            </p:txBody>
          </p:sp>
        </p:grpSp>
        <p:sp>
          <p:nvSpPr>
            <p:cNvPr id="30780" name="Rectangle 77"/>
            <p:cNvSpPr>
              <a:spLocks noChangeArrowheads="1"/>
            </p:cNvSpPr>
            <p:nvPr/>
          </p:nvSpPr>
          <p:spPr bwMode="auto">
            <a:xfrm>
              <a:off x="3744" y="960"/>
              <a:ext cx="240" cy="288"/>
            </a:xfrm>
            <a:prstGeom prst="rect">
              <a:avLst/>
            </a:prstGeom>
            <a:solidFill>
              <a:schemeClr val="accent1"/>
            </a:solidFill>
            <a:ln w="9525">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V</a:t>
              </a:r>
            </a:p>
          </p:txBody>
        </p:sp>
      </p:grpSp>
      <p:grpSp>
        <p:nvGrpSpPr>
          <p:cNvPr id="22" name="Group 71"/>
          <p:cNvGrpSpPr>
            <a:grpSpLocks/>
          </p:cNvGrpSpPr>
          <p:nvPr/>
        </p:nvGrpSpPr>
        <p:grpSpPr bwMode="auto">
          <a:xfrm>
            <a:off x="3614738" y="1035050"/>
            <a:ext cx="4843462" cy="1498600"/>
            <a:chOff x="2277" y="566"/>
            <a:chExt cx="3051" cy="944"/>
          </a:xfrm>
        </p:grpSpPr>
        <p:sp>
          <p:nvSpPr>
            <p:cNvPr id="30774" name="Freeform 67"/>
            <p:cNvSpPr>
              <a:spLocks/>
            </p:cNvSpPr>
            <p:nvPr/>
          </p:nvSpPr>
          <p:spPr bwMode="auto">
            <a:xfrm>
              <a:off x="2277" y="566"/>
              <a:ext cx="1728" cy="576"/>
            </a:xfrm>
            <a:custGeom>
              <a:avLst/>
              <a:gdLst>
                <a:gd name="T0" fmla="*/ 0 w 1728"/>
                <a:gd name="T1" fmla="*/ 0 h 528"/>
                <a:gd name="T2" fmla="*/ 1344 w 1728"/>
                <a:gd name="T3" fmla="*/ 0 h 528"/>
                <a:gd name="T4" fmla="*/ 1728 w 1728"/>
                <a:gd name="T5" fmla="*/ 1634 h 528"/>
                <a:gd name="T6" fmla="*/ 0 60000 65536"/>
                <a:gd name="T7" fmla="*/ 0 60000 65536"/>
                <a:gd name="T8" fmla="*/ 0 60000 65536"/>
                <a:gd name="T9" fmla="*/ 0 w 1728"/>
                <a:gd name="T10" fmla="*/ 0 h 528"/>
                <a:gd name="T11" fmla="*/ 1728 w 1728"/>
                <a:gd name="T12" fmla="*/ 528 h 528"/>
              </a:gdLst>
              <a:ahLst/>
              <a:cxnLst>
                <a:cxn ang="T6">
                  <a:pos x="T0" y="T1"/>
                </a:cxn>
                <a:cxn ang="T7">
                  <a:pos x="T2" y="T3"/>
                </a:cxn>
                <a:cxn ang="T8">
                  <a:pos x="T4" y="T5"/>
                </a:cxn>
              </a:cxnLst>
              <a:rect l="T9" t="T10" r="T11" b="T12"/>
              <a:pathLst>
                <a:path w="1728" h="528">
                  <a:moveTo>
                    <a:pt x="0" y="0"/>
                  </a:moveTo>
                  <a:lnTo>
                    <a:pt x="1344" y="0"/>
                  </a:lnTo>
                  <a:lnTo>
                    <a:pt x="1728" y="528"/>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0775" name="Oval 52"/>
            <p:cNvSpPr>
              <a:spLocks noChangeArrowheads="1"/>
            </p:cNvSpPr>
            <p:nvPr/>
          </p:nvSpPr>
          <p:spPr bwMode="auto">
            <a:xfrm>
              <a:off x="3934" y="1115"/>
              <a:ext cx="358" cy="327"/>
            </a:xfrm>
            <a:prstGeom prst="ellipse">
              <a:avLst/>
            </a:prstGeom>
            <a:solidFill>
              <a:srgbClr val="FF66CC"/>
            </a:solidFill>
            <a:ln w="38100">
              <a:solidFill>
                <a:schemeClr val="tx1"/>
              </a:solidFill>
              <a:round/>
              <a:headEnd/>
              <a:tailEnd/>
            </a:ln>
          </p:spPr>
          <p:txBody>
            <a:bodyPr wrap="none" lIns="90478" tIns="44445" rIns="90478" bIns="44445" anchor="ctr"/>
            <a:lstStyle/>
            <a:p>
              <a:pPr defTabSz="914400" fontAlgn="base">
                <a:spcBef>
                  <a:spcPct val="0"/>
                </a:spcBef>
                <a:spcAft>
                  <a:spcPct val="0"/>
                </a:spcAft>
              </a:pPr>
              <a:r>
                <a:rPr lang="en-US" sz="4000" b="1">
                  <a:solidFill>
                    <a:srgbClr val="000000"/>
                  </a:solidFill>
                  <a:latin typeface="Helvetica" charset="0"/>
                  <a:ea typeface="ＭＳ Ｐゴシック" charset="0"/>
                  <a:cs typeface="Helvetica" charset="0"/>
                </a:rPr>
                <a:t>+</a:t>
              </a:r>
            </a:p>
          </p:txBody>
        </p:sp>
        <p:sp>
          <p:nvSpPr>
            <p:cNvPr id="30776" name="Line 54"/>
            <p:cNvSpPr>
              <a:spLocks noChangeShapeType="1"/>
            </p:cNvSpPr>
            <p:nvPr/>
          </p:nvSpPr>
          <p:spPr bwMode="auto">
            <a:xfrm>
              <a:off x="2784" y="1104"/>
              <a:ext cx="1140" cy="134"/>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0777" name="Line 58"/>
            <p:cNvSpPr>
              <a:spLocks noChangeShapeType="1"/>
            </p:cNvSpPr>
            <p:nvPr/>
          </p:nvSpPr>
          <p:spPr bwMode="auto">
            <a:xfrm>
              <a:off x="4282" y="1279"/>
              <a:ext cx="31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0778" name="Text Box 60"/>
            <p:cNvSpPr txBox="1">
              <a:spLocks noChangeArrowheads="1"/>
            </p:cNvSpPr>
            <p:nvPr/>
          </p:nvSpPr>
          <p:spPr bwMode="auto">
            <a:xfrm>
              <a:off x="4556" y="1066"/>
              <a:ext cx="772"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a:solidFill>
                    <a:srgbClr val="000000"/>
                  </a:solidFill>
                  <a:latin typeface="Helvetica" charset="0"/>
                  <a:cs typeface="Helvetica" charset="0"/>
                </a:rPr>
                <a:t>Physical</a:t>
              </a:r>
            </a:p>
            <a:p>
              <a:pPr defTabSz="914400" eaLnBrk="1" fontAlgn="base" hangingPunct="1">
                <a:spcBef>
                  <a:spcPct val="0"/>
                </a:spcBef>
                <a:spcAft>
                  <a:spcPct val="0"/>
                </a:spcAft>
              </a:pPr>
              <a:r>
                <a:rPr lang="en-US" sz="2000">
                  <a:solidFill>
                    <a:srgbClr val="000000"/>
                  </a:solidFill>
                  <a:latin typeface="Helvetica" charset="0"/>
                  <a:cs typeface="Helvetica" charset="0"/>
                </a:rPr>
                <a:t>Address</a:t>
              </a:r>
            </a:p>
          </p:txBody>
        </p:sp>
      </p:grpSp>
      <p:grpSp>
        <p:nvGrpSpPr>
          <p:cNvPr id="23" name="Group 72"/>
          <p:cNvGrpSpPr>
            <a:grpSpLocks/>
          </p:cNvGrpSpPr>
          <p:nvPr/>
        </p:nvGrpSpPr>
        <p:grpSpPr bwMode="auto">
          <a:xfrm>
            <a:off x="5218113" y="746125"/>
            <a:ext cx="2935287" cy="1041400"/>
            <a:chOff x="3287" y="384"/>
            <a:chExt cx="1849" cy="656"/>
          </a:xfrm>
        </p:grpSpPr>
        <p:sp>
          <p:nvSpPr>
            <p:cNvPr id="30769" name="Oval 51"/>
            <p:cNvSpPr>
              <a:spLocks noChangeArrowheads="1"/>
            </p:cNvSpPr>
            <p:nvPr/>
          </p:nvSpPr>
          <p:spPr bwMode="auto">
            <a:xfrm>
              <a:off x="3934" y="384"/>
              <a:ext cx="358" cy="326"/>
            </a:xfrm>
            <a:prstGeom prst="ellipse">
              <a:avLst/>
            </a:prstGeom>
            <a:solidFill>
              <a:srgbClr val="FF66CC"/>
            </a:solidFill>
            <a:ln w="38100">
              <a:solidFill>
                <a:schemeClr val="tx1"/>
              </a:solidFill>
              <a:round/>
              <a:headEnd/>
              <a:tailEnd/>
            </a:ln>
          </p:spPr>
          <p:txBody>
            <a:bodyPr wrap="none" lIns="90478" tIns="44445" rIns="90478" bIns="44445" anchor="ctr"/>
            <a:lstStyle/>
            <a:p>
              <a:pPr defTabSz="914400" fontAlgn="base">
                <a:spcBef>
                  <a:spcPct val="0"/>
                </a:spcBef>
                <a:spcAft>
                  <a:spcPct val="0"/>
                </a:spcAft>
              </a:pPr>
              <a:r>
                <a:rPr lang="en-US" sz="4000" b="1">
                  <a:solidFill>
                    <a:srgbClr val="000000"/>
                  </a:solidFill>
                  <a:latin typeface="Helvetica" charset="0"/>
                  <a:ea typeface="ＭＳ Ｐゴシック" charset="0"/>
                  <a:cs typeface="Helvetica" charset="0"/>
                </a:rPr>
                <a:t>&gt;</a:t>
              </a:r>
            </a:p>
          </p:txBody>
        </p:sp>
        <p:sp>
          <p:nvSpPr>
            <p:cNvPr id="30770" name="Line 55"/>
            <p:cNvSpPr>
              <a:spLocks noChangeShapeType="1"/>
            </p:cNvSpPr>
            <p:nvPr/>
          </p:nvSpPr>
          <p:spPr bwMode="auto">
            <a:xfrm flipV="1">
              <a:off x="3287" y="626"/>
              <a:ext cx="677" cy="414"/>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0771" name="Line 57"/>
            <p:cNvSpPr>
              <a:spLocks noChangeShapeType="1"/>
            </p:cNvSpPr>
            <p:nvPr/>
          </p:nvSpPr>
          <p:spPr bwMode="auto">
            <a:xfrm>
              <a:off x="4282" y="544"/>
              <a:ext cx="31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0772" name="Text Box 62"/>
            <p:cNvSpPr txBox="1">
              <a:spLocks noChangeArrowheads="1"/>
            </p:cNvSpPr>
            <p:nvPr/>
          </p:nvSpPr>
          <p:spPr bwMode="auto">
            <a:xfrm>
              <a:off x="4626" y="394"/>
              <a:ext cx="51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a:solidFill>
                    <a:srgbClr val="000000"/>
                  </a:solidFill>
                  <a:latin typeface="Helvetica" charset="0"/>
                  <a:cs typeface="Helvetica" charset="0"/>
                </a:rPr>
                <a:t>Error</a:t>
              </a:r>
            </a:p>
          </p:txBody>
        </p:sp>
        <p:sp>
          <p:nvSpPr>
            <p:cNvPr id="30773" name="Line 68"/>
            <p:cNvSpPr>
              <a:spLocks noChangeShapeType="1"/>
            </p:cNvSpPr>
            <p:nvPr/>
          </p:nvSpPr>
          <p:spPr bwMode="auto">
            <a:xfrm>
              <a:off x="3621" y="566"/>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sp>
        <p:nvSpPr>
          <p:cNvPr id="692274" name="Freeform 50"/>
          <p:cNvSpPr>
            <a:spLocks/>
          </p:cNvSpPr>
          <p:nvPr/>
        </p:nvSpPr>
        <p:spPr bwMode="auto">
          <a:xfrm>
            <a:off x="2243138" y="1187450"/>
            <a:ext cx="1530350" cy="635000"/>
          </a:xfrm>
          <a:custGeom>
            <a:avLst/>
            <a:gdLst>
              <a:gd name="T0" fmla="*/ 0 w 1152"/>
              <a:gd name="T1" fmla="*/ 0 h 912"/>
              <a:gd name="T2" fmla="*/ 2147483647 w 1152"/>
              <a:gd name="T3" fmla="*/ 2147483647 h 912"/>
              <a:gd name="T4" fmla="*/ 2147483647 w 1152"/>
              <a:gd name="T5" fmla="*/ 2147483647 h 912"/>
              <a:gd name="T6" fmla="*/ 0 60000 65536"/>
              <a:gd name="T7" fmla="*/ 0 60000 65536"/>
              <a:gd name="T8" fmla="*/ 0 60000 65536"/>
              <a:gd name="T9" fmla="*/ 0 w 1152"/>
              <a:gd name="T10" fmla="*/ 0 h 912"/>
              <a:gd name="T11" fmla="*/ 1152 w 1152"/>
              <a:gd name="T12" fmla="*/ 912 h 912"/>
            </a:gdLst>
            <a:ahLst/>
            <a:cxnLst>
              <a:cxn ang="T6">
                <a:pos x="T0" y="T1"/>
              </a:cxn>
              <a:cxn ang="T7">
                <a:pos x="T2" y="T3"/>
              </a:cxn>
              <a:cxn ang="T8">
                <a:pos x="T4" y="T5"/>
              </a:cxn>
            </a:cxnLst>
            <a:rect l="T9" t="T10" r="T11" b="T12"/>
            <a:pathLst>
              <a:path w="1152" h="912">
                <a:moveTo>
                  <a:pt x="0" y="0"/>
                </a:moveTo>
                <a:lnTo>
                  <a:pt x="288" y="912"/>
                </a:lnTo>
                <a:lnTo>
                  <a:pt x="1152" y="912"/>
                </a:lnTo>
              </a:path>
            </a:pathLst>
          </a:custGeom>
          <a:noFill/>
          <a:ln w="762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0728" name="Content Placeholder 66"/>
          <p:cNvSpPr>
            <a:spLocks noGrp="1"/>
          </p:cNvSpPr>
          <p:nvPr>
            <p:ph idx="1"/>
          </p:nvPr>
        </p:nvSpPr>
        <p:spPr/>
        <p:txBody>
          <a:bodyPr/>
          <a:lstStyle/>
          <a:p>
            <a:endParaRPr lang="en-US">
              <a:latin typeface="Helvetica" charset="0"/>
              <a:ea typeface="ＭＳ Ｐゴシック" charset="0"/>
              <a:cs typeface="ＭＳ Ｐゴシック" charset="0"/>
            </a:endParaRPr>
          </a:p>
        </p:txBody>
      </p:sp>
      <p:grpSp>
        <p:nvGrpSpPr>
          <p:cNvPr id="24" name="Group 141"/>
          <p:cNvGrpSpPr>
            <a:grpSpLocks/>
          </p:cNvGrpSpPr>
          <p:nvPr/>
        </p:nvGrpSpPr>
        <p:grpSpPr bwMode="auto">
          <a:xfrm>
            <a:off x="5226050" y="3835400"/>
            <a:ext cx="3689350" cy="1336675"/>
            <a:chOff x="3292" y="576"/>
            <a:chExt cx="2324" cy="842"/>
          </a:xfrm>
        </p:grpSpPr>
        <p:sp>
          <p:nvSpPr>
            <p:cNvPr id="30764" name="Freeform 86"/>
            <p:cNvSpPr>
              <a:spLocks/>
            </p:cNvSpPr>
            <p:nvPr/>
          </p:nvSpPr>
          <p:spPr bwMode="auto">
            <a:xfrm>
              <a:off x="3292" y="576"/>
              <a:ext cx="1829" cy="315"/>
            </a:xfrm>
            <a:custGeom>
              <a:avLst/>
              <a:gdLst>
                <a:gd name="T0" fmla="*/ 0 w 1824"/>
                <a:gd name="T1" fmla="*/ 0 h 288"/>
                <a:gd name="T2" fmla="*/ 1889 w 1824"/>
                <a:gd name="T3" fmla="*/ 0 h 288"/>
                <a:gd name="T4" fmla="*/ 1889 w 1824"/>
                <a:gd name="T5" fmla="*/ 922 h 288"/>
                <a:gd name="T6" fmla="*/ 0 60000 65536"/>
                <a:gd name="T7" fmla="*/ 0 60000 65536"/>
                <a:gd name="T8" fmla="*/ 0 60000 65536"/>
                <a:gd name="T9" fmla="*/ 0 w 1824"/>
                <a:gd name="T10" fmla="*/ 0 h 288"/>
                <a:gd name="T11" fmla="*/ 1824 w 1824"/>
                <a:gd name="T12" fmla="*/ 288 h 288"/>
              </a:gdLst>
              <a:ahLst/>
              <a:cxnLst>
                <a:cxn ang="T6">
                  <a:pos x="T0" y="T1"/>
                </a:cxn>
                <a:cxn ang="T7">
                  <a:pos x="T2" y="T3"/>
                </a:cxn>
                <a:cxn ang="T8">
                  <a:pos x="T4" y="T5"/>
                </a:cxn>
              </a:cxnLst>
              <a:rect l="T9" t="T10" r="T11" b="T12"/>
              <a:pathLst>
                <a:path w="1824" h="288">
                  <a:moveTo>
                    <a:pt x="0" y="0"/>
                  </a:moveTo>
                  <a:lnTo>
                    <a:pt x="1824" y="0"/>
                  </a:lnTo>
                  <a:lnTo>
                    <a:pt x="1824" y="288"/>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0765" name="Text Box 87"/>
            <p:cNvSpPr txBox="1">
              <a:spLocks noChangeArrowheads="1"/>
            </p:cNvSpPr>
            <p:nvPr/>
          </p:nvSpPr>
          <p:spPr bwMode="auto">
            <a:xfrm>
              <a:off x="4112" y="1168"/>
              <a:ext cx="14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a:solidFill>
                    <a:srgbClr val="000000"/>
                  </a:solidFill>
                  <a:latin typeface="Helvetica" charset="0"/>
                  <a:cs typeface="Helvetica" charset="0"/>
                </a:rPr>
                <a:t>Physical Address</a:t>
              </a:r>
            </a:p>
          </p:txBody>
        </p:sp>
        <p:grpSp>
          <p:nvGrpSpPr>
            <p:cNvPr id="30766" name="Group 140"/>
            <p:cNvGrpSpPr>
              <a:grpSpLocks/>
            </p:cNvGrpSpPr>
            <p:nvPr/>
          </p:nvGrpSpPr>
          <p:grpSpPr bwMode="auto">
            <a:xfrm>
              <a:off x="4026" y="920"/>
              <a:ext cx="1590" cy="238"/>
              <a:chOff x="4026" y="920"/>
              <a:chExt cx="1590" cy="238"/>
            </a:xfrm>
          </p:grpSpPr>
          <p:sp>
            <p:nvSpPr>
              <p:cNvPr id="30767" name="Rectangle 84"/>
              <p:cNvSpPr>
                <a:spLocks noChangeArrowheads="1"/>
              </p:cNvSpPr>
              <p:nvPr/>
            </p:nvSpPr>
            <p:spPr bwMode="auto">
              <a:xfrm>
                <a:off x="4631" y="920"/>
                <a:ext cx="985" cy="238"/>
              </a:xfrm>
              <a:prstGeom prst="rect">
                <a:avLst/>
              </a:prstGeom>
              <a:solidFill>
                <a:srgbClr val="00CCFF"/>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Offset</a:t>
                </a:r>
              </a:p>
            </p:txBody>
          </p:sp>
          <p:sp>
            <p:nvSpPr>
              <p:cNvPr id="30768" name="Rectangle 137"/>
              <p:cNvSpPr>
                <a:spLocks noChangeArrowheads="1"/>
              </p:cNvSpPr>
              <p:nvPr/>
            </p:nvSpPr>
            <p:spPr bwMode="auto">
              <a:xfrm>
                <a:off x="4026" y="920"/>
                <a:ext cx="630" cy="238"/>
              </a:xfrm>
              <a:prstGeom prst="rect">
                <a:avLst/>
              </a:prstGeom>
              <a:solidFill>
                <a:schemeClr val="bg1"/>
              </a:solidFill>
              <a:ln w="38100">
                <a:solidFill>
                  <a:schemeClr val="tx1"/>
                </a:solidFill>
                <a:prstDash val="sysDot"/>
                <a:miter lim="800000"/>
                <a:headEnd/>
                <a:tailEnd/>
              </a:ln>
            </p:spPr>
            <p:txBody>
              <a:bodyPr wrap="none" lIns="90478" tIns="44445" rIns="90478" bIns="44445" anchor="ctr"/>
              <a:lstStyle/>
              <a:p>
                <a:pPr defTabSz="914400" fontAlgn="base">
                  <a:lnSpc>
                    <a:spcPct val="75000"/>
                  </a:lnSpc>
                  <a:spcBef>
                    <a:spcPct val="0"/>
                  </a:spcBef>
                  <a:spcAft>
                    <a:spcPct val="0"/>
                  </a:spcAft>
                </a:pPr>
                <a:endParaRPr lang="en-US" b="1">
                  <a:solidFill>
                    <a:srgbClr val="000000"/>
                  </a:solidFill>
                  <a:latin typeface="Helvetica" charset="0"/>
                  <a:ea typeface="ＭＳ Ｐゴシック" charset="0"/>
                  <a:cs typeface="Helvetica" charset="0"/>
                </a:endParaRPr>
              </a:p>
            </p:txBody>
          </p:sp>
        </p:grpSp>
      </p:grpSp>
      <p:sp>
        <p:nvSpPr>
          <p:cNvPr id="74" name="Freeform 70"/>
          <p:cNvSpPr>
            <a:spLocks/>
          </p:cNvSpPr>
          <p:nvPr/>
        </p:nvSpPr>
        <p:spPr bwMode="auto">
          <a:xfrm>
            <a:off x="3065463" y="4064000"/>
            <a:ext cx="846137" cy="684213"/>
          </a:xfrm>
          <a:custGeom>
            <a:avLst/>
            <a:gdLst>
              <a:gd name="T0" fmla="*/ 0 w 1152"/>
              <a:gd name="T1" fmla="*/ 0 h 912"/>
              <a:gd name="T2" fmla="*/ 2147483647 w 1152"/>
              <a:gd name="T3" fmla="*/ 2147483647 h 912"/>
              <a:gd name="T4" fmla="*/ 2147483647 w 1152"/>
              <a:gd name="T5" fmla="*/ 2147483647 h 912"/>
              <a:gd name="T6" fmla="*/ 0 60000 65536"/>
              <a:gd name="T7" fmla="*/ 0 60000 65536"/>
              <a:gd name="T8" fmla="*/ 0 60000 65536"/>
              <a:gd name="T9" fmla="*/ 0 w 1152"/>
              <a:gd name="T10" fmla="*/ 0 h 912"/>
              <a:gd name="T11" fmla="*/ 1152 w 1152"/>
              <a:gd name="T12" fmla="*/ 912 h 912"/>
            </a:gdLst>
            <a:ahLst/>
            <a:cxnLst>
              <a:cxn ang="T6">
                <a:pos x="T0" y="T1"/>
              </a:cxn>
              <a:cxn ang="T7">
                <a:pos x="T2" y="T3"/>
              </a:cxn>
              <a:cxn ang="T8">
                <a:pos x="T4" y="T5"/>
              </a:cxn>
            </a:cxnLst>
            <a:rect l="T9" t="T10" r="T11" b="T12"/>
            <a:pathLst>
              <a:path w="1152" h="912">
                <a:moveTo>
                  <a:pt x="0" y="0"/>
                </a:moveTo>
                <a:lnTo>
                  <a:pt x="288" y="912"/>
                </a:lnTo>
                <a:lnTo>
                  <a:pt x="1152" y="912"/>
                </a:lnTo>
              </a:path>
            </a:pathLst>
          </a:custGeom>
          <a:noFill/>
          <a:ln w="762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nvGrpSpPr>
          <p:cNvPr id="26" name="Group 127"/>
          <p:cNvGrpSpPr>
            <a:grpSpLocks/>
          </p:cNvGrpSpPr>
          <p:nvPr/>
        </p:nvGrpSpPr>
        <p:grpSpPr bwMode="auto">
          <a:xfrm>
            <a:off x="457200" y="3683000"/>
            <a:ext cx="4768850" cy="396875"/>
            <a:chOff x="160" y="559"/>
            <a:chExt cx="3004" cy="250"/>
          </a:xfrm>
        </p:grpSpPr>
        <p:grpSp>
          <p:nvGrpSpPr>
            <p:cNvPr id="30760" name="Group 11"/>
            <p:cNvGrpSpPr>
              <a:grpSpLocks/>
            </p:cNvGrpSpPr>
            <p:nvPr/>
          </p:nvGrpSpPr>
          <p:grpSpPr bwMode="auto">
            <a:xfrm>
              <a:off x="1548" y="566"/>
              <a:ext cx="1615" cy="238"/>
              <a:chOff x="480" y="624"/>
              <a:chExt cx="1968" cy="336"/>
            </a:xfrm>
          </p:grpSpPr>
          <p:sp>
            <p:nvSpPr>
              <p:cNvPr id="30762" name="Rectangle 5"/>
              <p:cNvSpPr>
                <a:spLocks noChangeArrowheads="1"/>
              </p:cNvSpPr>
              <p:nvPr/>
            </p:nvSpPr>
            <p:spPr bwMode="auto">
              <a:xfrm>
                <a:off x="1248" y="624"/>
                <a:ext cx="1200" cy="336"/>
              </a:xfrm>
              <a:prstGeom prst="rect">
                <a:avLst/>
              </a:prstGeom>
              <a:solidFill>
                <a:srgbClr val="00CCFF"/>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Offset</a:t>
                </a:r>
              </a:p>
            </p:txBody>
          </p:sp>
          <p:sp>
            <p:nvSpPr>
              <p:cNvPr id="30763" name="Rectangle 6"/>
              <p:cNvSpPr>
                <a:spLocks noChangeArrowheads="1"/>
              </p:cNvSpPr>
              <p:nvPr/>
            </p:nvSpPr>
            <p:spPr bwMode="auto">
              <a:xfrm>
                <a:off x="480" y="624"/>
                <a:ext cx="768" cy="336"/>
              </a:xfrm>
              <a:prstGeom prst="rect">
                <a:avLst/>
              </a:prstGeom>
              <a:solidFill>
                <a:schemeClr val="hlink"/>
              </a:solidFill>
              <a:ln w="38100">
                <a:solidFill>
                  <a:schemeClr val="tx1"/>
                </a:solidFill>
                <a:miter lim="800000"/>
                <a:headEnd/>
                <a:tailEnd/>
              </a:ln>
            </p:spPr>
            <p:txBody>
              <a:bodyPr wrap="none" lIns="90478" tIns="44445" rIns="90478" bIns="44445" anchor="ctr"/>
              <a:lstStyle/>
              <a:p>
                <a:pPr defTabSz="914400" fontAlgn="base">
                  <a:lnSpc>
                    <a:spcPct val="75000"/>
                  </a:lnSpc>
                  <a:spcBef>
                    <a:spcPct val="0"/>
                  </a:spcBef>
                  <a:spcAft>
                    <a:spcPct val="0"/>
                  </a:spcAft>
                </a:pPr>
                <a:r>
                  <a:rPr lang="en-US" b="1">
                    <a:solidFill>
                      <a:srgbClr val="000000"/>
                    </a:solidFill>
                    <a:latin typeface="Helvetica" charset="0"/>
                    <a:ea typeface="ＭＳ Ｐゴシック" charset="0"/>
                    <a:cs typeface="Helvetica" charset="0"/>
                  </a:rPr>
                  <a:t>Virtual</a:t>
                </a:r>
              </a:p>
              <a:p>
                <a:pPr defTabSz="914400" fontAlgn="base">
                  <a:lnSpc>
                    <a:spcPct val="75000"/>
                  </a:lnSpc>
                  <a:spcBef>
                    <a:spcPct val="0"/>
                  </a:spcBef>
                  <a:spcAft>
                    <a:spcPct val="0"/>
                  </a:spcAft>
                </a:pPr>
                <a:r>
                  <a:rPr lang="en-US" b="1">
                    <a:solidFill>
                      <a:srgbClr val="000000"/>
                    </a:solidFill>
                    <a:latin typeface="Helvetica" charset="0"/>
                    <a:ea typeface="ＭＳ Ｐゴシック" charset="0"/>
                    <a:cs typeface="Helvetica" charset="0"/>
                  </a:rPr>
                  <a:t>Page #</a:t>
                </a:r>
              </a:p>
            </p:txBody>
          </p:sp>
        </p:grpSp>
        <p:sp>
          <p:nvSpPr>
            <p:cNvPr id="30761" name="Text Box 80"/>
            <p:cNvSpPr txBox="1">
              <a:spLocks noChangeArrowheads="1"/>
            </p:cNvSpPr>
            <p:nvPr/>
          </p:nvSpPr>
          <p:spPr bwMode="auto">
            <a:xfrm>
              <a:off x="160" y="559"/>
              <a:ext cx="13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a:solidFill>
                    <a:srgbClr val="000000"/>
                  </a:solidFill>
                  <a:latin typeface="Helvetica" charset="0"/>
                  <a:cs typeface="Helvetica" charset="0"/>
                </a:rPr>
                <a:t>Virtual Address:</a:t>
              </a:r>
            </a:p>
          </p:txBody>
        </p:sp>
      </p:grpSp>
      <p:grpSp>
        <p:nvGrpSpPr>
          <p:cNvPr id="28" name="Group 148"/>
          <p:cNvGrpSpPr>
            <a:grpSpLocks/>
          </p:cNvGrpSpPr>
          <p:nvPr/>
        </p:nvGrpSpPr>
        <p:grpSpPr bwMode="auto">
          <a:xfrm>
            <a:off x="762000" y="4265613"/>
            <a:ext cx="5008563" cy="1838325"/>
            <a:chOff x="480" y="847"/>
            <a:chExt cx="3155" cy="1158"/>
          </a:xfrm>
        </p:grpSpPr>
        <p:sp>
          <p:nvSpPr>
            <p:cNvPr id="30744" name="Rectangle 93"/>
            <p:cNvSpPr>
              <a:spLocks noChangeArrowheads="1"/>
            </p:cNvSpPr>
            <p:nvPr/>
          </p:nvSpPr>
          <p:spPr bwMode="auto">
            <a:xfrm>
              <a:off x="480" y="847"/>
              <a:ext cx="1196" cy="209"/>
            </a:xfrm>
            <a:prstGeom prst="rect">
              <a:avLst/>
            </a:prstGeom>
            <a:solidFill>
              <a:srgbClr val="FF66CC"/>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sz="2000" b="1">
                  <a:solidFill>
                    <a:srgbClr val="000000"/>
                  </a:solidFill>
                  <a:latin typeface="Helvetica" charset="0"/>
                  <a:ea typeface="ＭＳ Ｐゴシック" charset="0"/>
                  <a:cs typeface="Helvetica" charset="0"/>
                </a:rPr>
                <a:t>PageTablePtr</a:t>
              </a:r>
            </a:p>
          </p:txBody>
        </p:sp>
        <p:sp>
          <p:nvSpPr>
            <p:cNvPr id="30745" name="Line 94"/>
            <p:cNvSpPr>
              <a:spLocks noChangeShapeType="1"/>
            </p:cNvSpPr>
            <p:nvPr/>
          </p:nvSpPr>
          <p:spPr bwMode="auto">
            <a:xfrm>
              <a:off x="1676" y="946"/>
              <a:ext cx="788" cy="1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nvGrpSpPr>
            <p:cNvPr id="30746" name="Group 147"/>
            <p:cNvGrpSpPr>
              <a:grpSpLocks/>
            </p:cNvGrpSpPr>
            <p:nvPr/>
          </p:nvGrpSpPr>
          <p:grpSpPr bwMode="auto">
            <a:xfrm>
              <a:off x="2464" y="876"/>
              <a:ext cx="1171" cy="1129"/>
              <a:chOff x="2464" y="876"/>
              <a:chExt cx="1171" cy="1129"/>
            </a:xfrm>
          </p:grpSpPr>
          <p:sp>
            <p:nvSpPr>
              <p:cNvPr id="30747" name="Rectangle 14"/>
              <p:cNvSpPr>
                <a:spLocks noChangeArrowheads="1"/>
              </p:cNvSpPr>
              <p:nvPr/>
            </p:nvSpPr>
            <p:spPr bwMode="auto">
              <a:xfrm>
                <a:off x="2464" y="876"/>
                <a:ext cx="753" cy="188"/>
              </a:xfrm>
              <a:prstGeom prst="rect">
                <a:avLst/>
              </a:prstGeom>
              <a:solidFill>
                <a:srgbClr val="99FFCC"/>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page #0</a:t>
                </a:r>
              </a:p>
            </p:txBody>
          </p:sp>
          <p:sp>
            <p:nvSpPr>
              <p:cNvPr id="30748" name="Rectangle 16"/>
              <p:cNvSpPr>
                <a:spLocks noChangeArrowheads="1"/>
              </p:cNvSpPr>
              <p:nvPr/>
            </p:nvSpPr>
            <p:spPr bwMode="auto">
              <a:xfrm>
                <a:off x="2464" y="1252"/>
                <a:ext cx="753" cy="189"/>
              </a:xfrm>
              <a:prstGeom prst="rect">
                <a:avLst/>
              </a:prstGeom>
              <a:solidFill>
                <a:srgbClr val="99FFCC"/>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page #2</a:t>
                </a:r>
              </a:p>
            </p:txBody>
          </p:sp>
          <p:sp>
            <p:nvSpPr>
              <p:cNvPr id="30749" name="Rectangle 17"/>
              <p:cNvSpPr>
                <a:spLocks noChangeArrowheads="1"/>
              </p:cNvSpPr>
              <p:nvPr/>
            </p:nvSpPr>
            <p:spPr bwMode="auto">
              <a:xfrm>
                <a:off x="2464" y="1441"/>
                <a:ext cx="753" cy="188"/>
              </a:xfrm>
              <a:prstGeom prst="rect">
                <a:avLst/>
              </a:prstGeom>
              <a:solidFill>
                <a:srgbClr val="99FFCC"/>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page #3</a:t>
                </a:r>
              </a:p>
            </p:txBody>
          </p:sp>
          <p:sp>
            <p:nvSpPr>
              <p:cNvPr id="30750" name="Rectangle 18"/>
              <p:cNvSpPr>
                <a:spLocks noChangeArrowheads="1"/>
              </p:cNvSpPr>
              <p:nvPr/>
            </p:nvSpPr>
            <p:spPr bwMode="auto">
              <a:xfrm>
                <a:off x="2464" y="1629"/>
                <a:ext cx="753" cy="188"/>
              </a:xfrm>
              <a:prstGeom prst="rect">
                <a:avLst/>
              </a:prstGeom>
              <a:solidFill>
                <a:srgbClr val="99FFCC"/>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page #4</a:t>
                </a:r>
              </a:p>
            </p:txBody>
          </p:sp>
          <p:sp>
            <p:nvSpPr>
              <p:cNvPr id="30751" name="Rectangle 19"/>
              <p:cNvSpPr>
                <a:spLocks noChangeArrowheads="1"/>
              </p:cNvSpPr>
              <p:nvPr/>
            </p:nvSpPr>
            <p:spPr bwMode="auto">
              <a:xfrm>
                <a:off x="2464" y="1817"/>
                <a:ext cx="753" cy="188"/>
              </a:xfrm>
              <a:prstGeom prst="rect">
                <a:avLst/>
              </a:prstGeom>
              <a:solidFill>
                <a:srgbClr val="99FFCC"/>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page #5</a:t>
                </a:r>
              </a:p>
            </p:txBody>
          </p:sp>
          <p:sp>
            <p:nvSpPr>
              <p:cNvPr id="30752" name="Rectangle 102"/>
              <p:cNvSpPr>
                <a:spLocks noChangeArrowheads="1"/>
              </p:cNvSpPr>
              <p:nvPr/>
            </p:nvSpPr>
            <p:spPr bwMode="auto">
              <a:xfrm>
                <a:off x="3215" y="876"/>
                <a:ext cx="420" cy="188"/>
              </a:xfrm>
              <a:prstGeom prst="rect">
                <a:avLst/>
              </a:prstGeom>
              <a:solidFill>
                <a:srgbClr val="99FFCC"/>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sz="1600" b="1">
                    <a:solidFill>
                      <a:srgbClr val="000000"/>
                    </a:solidFill>
                    <a:latin typeface="Helvetica" charset="0"/>
                    <a:ea typeface="ＭＳ Ｐゴシック" charset="0"/>
                    <a:cs typeface="Helvetica" charset="0"/>
                  </a:rPr>
                  <a:t>V,R</a:t>
                </a:r>
              </a:p>
            </p:txBody>
          </p:sp>
          <p:grpSp>
            <p:nvGrpSpPr>
              <p:cNvPr id="30753" name="Group 143"/>
              <p:cNvGrpSpPr>
                <a:grpSpLocks/>
              </p:cNvGrpSpPr>
              <p:nvPr/>
            </p:nvGrpSpPr>
            <p:grpSpPr bwMode="auto">
              <a:xfrm>
                <a:off x="2464" y="1064"/>
                <a:ext cx="1171" cy="188"/>
                <a:chOff x="2464" y="1064"/>
                <a:chExt cx="1171" cy="188"/>
              </a:xfrm>
            </p:grpSpPr>
            <p:sp>
              <p:nvSpPr>
                <p:cNvPr id="30758" name="Rectangle 15"/>
                <p:cNvSpPr>
                  <a:spLocks noChangeArrowheads="1"/>
                </p:cNvSpPr>
                <p:nvPr/>
              </p:nvSpPr>
              <p:spPr bwMode="auto">
                <a:xfrm>
                  <a:off x="2464" y="1064"/>
                  <a:ext cx="753" cy="188"/>
                </a:xfrm>
                <a:prstGeom prst="rect">
                  <a:avLst/>
                </a:prstGeom>
                <a:solidFill>
                  <a:srgbClr val="99FFCC"/>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page #1</a:t>
                  </a:r>
                </a:p>
              </p:txBody>
            </p:sp>
            <p:sp>
              <p:nvSpPr>
                <p:cNvPr id="30759" name="Rectangle 103"/>
                <p:cNvSpPr>
                  <a:spLocks noChangeArrowheads="1"/>
                </p:cNvSpPr>
                <p:nvPr/>
              </p:nvSpPr>
              <p:spPr bwMode="auto">
                <a:xfrm>
                  <a:off x="3215" y="1064"/>
                  <a:ext cx="420" cy="188"/>
                </a:xfrm>
                <a:prstGeom prst="rect">
                  <a:avLst/>
                </a:prstGeom>
                <a:solidFill>
                  <a:srgbClr val="99FFCC"/>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sz="1600" b="1">
                      <a:solidFill>
                        <a:srgbClr val="000000"/>
                      </a:solidFill>
                      <a:latin typeface="Helvetica" charset="0"/>
                      <a:ea typeface="ＭＳ Ｐゴシック" charset="0"/>
                      <a:cs typeface="Helvetica" charset="0"/>
                    </a:rPr>
                    <a:t>V,R</a:t>
                  </a:r>
                </a:p>
              </p:txBody>
            </p:sp>
          </p:grpSp>
          <p:sp>
            <p:nvSpPr>
              <p:cNvPr id="30754" name="Rectangle 104"/>
              <p:cNvSpPr>
                <a:spLocks noChangeArrowheads="1"/>
              </p:cNvSpPr>
              <p:nvPr/>
            </p:nvSpPr>
            <p:spPr bwMode="auto">
              <a:xfrm>
                <a:off x="3215" y="1252"/>
                <a:ext cx="420" cy="189"/>
              </a:xfrm>
              <a:prstGeom prst="rect">
                <a:avLst/>
              </a:prstGeom>
              <a:solidFill>
                <a:srgbClr val="99FFCC"/>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sz="1600" b="1">
                    <a:solidFill>
                      <a:srgbClr val="000000"/>
                    </a:solidFill>
                    <a:latin typeface="Helvetica" charset="0"/>
                    <a:ea typeface="ＭＳ Ｐゴシック" charset="0"/>
                    <a:cs typeface="Helvetica" charset="0"/>
                  </a:rPr>
                  <a:t>V,R,W</a:t>
                </a:r>
              </a:p>
            </p:txBody>
          </p:sp>
          <p:sp>
            <p:nvSpPr>
              <p:cNvPr id="30755" name="Rectangle 105"/>
              <p:cNvSpPr>
                <a:spLocks noChangeArrowheads="1"/>
              </p:cNvSpPr>
              <p:nvPr/>
            </p:nvSpPr>
            <p:spPr bwMode="auto">
              <a:xfrm>
                <a:off x="3215" y="1441"/>
                <a:ext cx="420" cy="188"/>
              </a:xfrm>
              <a:prstGeom prst="rect">
                <a:avLst/>
              </a:prstGeom>
              <a:solidFill>
                <a:srgbClr val="99FFCC"/>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sz="1600" b="1">
                    <a:solidFill>
                      <a:srgbClr val="000000"/>
                    </a:solidFill>
                    <a:latin typeface="Helvetica" charset="0"/>
                    <a:ea typeface="ＭＳ Ｐゴシック" charset="0"/>
                    <a:cs typeface="Helvetica" charset="0"/>
                  </a:rPr>
                  <a:t>V,R,W</a:t>
                </a:r>
              </a:p>
            </p:txBody>
          </p:sp>
          <p:sp>
            <p:nvSpPr>
              <p:cNvPr id="30756" name="Rectangle 106"/>
              <p:cNvSpPr>
                <a:spLocks noChangeArrowheads="1"/>
              </p:cNvSpPr>
              <p:nvPr/>
            </p:nvSpPr>
            <p:spPr bwMode="auto">
              <a:xfrm>
                <a:off x="3215" y="1629"/>
                <a:ext cx="420" cy="188"/>
              </a:xfrm>
              <a:prstGeom prst="rect">
                <a:avLst/>
              </a:prstGeom>
              <a:solidFill>
                <a:srgbClr val="99FFCC"/>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sz="1600" b="1">
                    <a:solidFill>
                      <a:srgbClr val="000000"/>
                    </a:solidFill>
                    <a:latin typeface="Helvetica" charset="0"/>
                    <a:ea typeface="ＭＳ Ｐゴシック" charset="0"/>
                    <a:cs typeface="Helvetica" charset="0"/>
                  </a:rPr>
                  <a:t>N</a:t>
                </a:r>
              </a:p>
            </p:txBody>
          </p:sp>
          <p:sp>
            <p:nvSpPr>
              <p:cNvPr id="30757" name="Rectangle 107"/>
              <p:cNvSpPr>
                <a:spLocks noChangeArrowheads="1"/>
              </p:cNvSpPr>
              <p:nvPr/>
            </p:nvSpPr>
            <p:spPr bwMode="auto">
              <a:xfrm>
                <a:off x="3215" y="1817"/>
                <a:ext cx="420" cy="188"/>
              </a:xfrm>
              <a:prstGeom prst="rect">
                <a:avLst/>
              </a:prstGeom>
              <a:solidFill>
                <a:srgbClr val="99FFCC"/>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sz="1600" b="1">
                    <a:solidFill>
                      <a:srgbClr val="000000"/>
                    </a:solidFill>
                    <a:latin typeface="Helvetica" charset="0"/>
                    <a:ea typeface="ＭＳ Ｐゴシック" charset="0"/>
                    <a:cs typeface="Helvetica" charset="0"/>
                  </a:rPr>
                  <a:t>V,R,W</a:t>
                </a:r>
              </a:p>
            </p:txBody>
          </p:sp>
        </p:grpSp>
      </p:grpSp>
      <p:grpSp>
        <p:nvGrpSpPr>
          <p:cNvPr id="31" name="Group 144"/>
          <p:cNvGrpSpPr>
            <a:grpSpLocks/>
          </p:cNvGrpSpPr>
          <p:nvPr/>
        </p:nvGrpSpPr>
        <p:grpSpPr bwMode="auto">
          <a:xfrm>
            <a:off x="3911600" y="4606925"/>
            <a:ext cx="1858963" cy="298450"/>
            <a:chOff x="2464" y="1064"/>
            <a:chExt cx="1171" cy="188"/>
          </a:xfrm>
        </p:grpSpPr>
        <p:sp>
          <p:nvSpPr>
            <p:cNvPr id="30742" name="Rectangle 145"/>
            <p:cNvSpPr>
              <a:spLocks noChangeArrowheads="1"/>
            </p:cNvSpPr>
            <p:nvPr/>
          </p:nvSpPr>
          <p:spPr bwMode="auto">
            <a:xfrm>
              <a:off x="2464" y="1064"/>
              <a:ext cx="753" cy="188"/>
            </a:xfrm>
            <a:prstGeom prst="rect">
              <a:avLst/>
            </a:prstGeom>
            <a:solidFill>
              <a:schemeClr val="accent1"/>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page #1</a:t>
              </a:r>
            </a:p>
          </p:txBody>
        </p:sp>
        <p:sp>
          <p:nvSpPr>
            <p:cNvPr id="30743" name="Rectangle 146"/>
            <p:cNvSpPr>
              <a:spLocks noChangeArrowheads="1"/>
            </p:cNvSpPr>
            <p:nvPr/>
          </p:nvSpPr>
          <p:spPr bwMode="auto">
            <a:xfrm>
              <a:off x="3215" y="1064"/>
              <a:ext cx="420" cy="188"/>
            </a:xfrm>
            <a:prstGeom prst="rect">
              <a:avLst/>
            </a:prstGeom>
            <a:solidFill>
              <a:schemeClr val="accent1"/>
            </a:solidFill>
            <a:ln w="38100">
              <a:solidFill>
                <a:schemeClr val="tx1"/>
              </a:solidFill>
              <a:miter lim="800000"/>
              <a:headEnd/>
              <a:tailEnd/>
            </a:ln>
          </p:spPr>
          <p:txBody>
            <a:bodyPr wrap="none" lIns="90478" tIns="44445" rIns="90478" bIns="44445" anchor="ctr"/>
            <a:lstStyle/>
            <a:p>
              <a:pPr defTabSz="914400" fontAlgn="base">
                <a:spcBef>
                  <a:spcPct val="0"/>
                </a:spcBef>
                <a:spcAft>
                  <a:spcPct val="0"/>
                </a:spcAft>
              </a:pPr>
              <a:r>
                <a:rPr lang="en-US" sz="1600" b="1">
                  <a:solidFill>
                    <a:srgbClr val="000000"/>
                  </a:solidFill>
                  <a:latin typeface="Helvetica" charset="0"/>
                  <a:ea typeface="ＭＳ Ｐゴシック" charset="0"/>
                  <a:cs typeface="Helvetica" charset="0"/>
                </a:rPr>
                <a:t>V,R</a:t>
              </a:r>
            </a:p>
          </p:txBody>
        </p:sp>
      </p:grpSp>
      <p:grpSp>
        <p:nvGrpSpPr>
          <p:cNvPr id="55330" name="Group 135"/>
          <p:cNvGrpSpPr>
            <a:grpSpLocks/>
          </p:cNvGrpSpPr>
          <p:nvPr/>
        </p:nvGrpSpPr>
        <p:grpSpPr bwMode="auto">
          <a:xfrm>
            <a:off x="5791200" y="4824413"/>
            <a:ext cx="2286000" cy="1652587"/>
            <a:chOff x="3648" y="1104"/>
            <a:chExt cx="1440" cy="1041"/>
          </a:xfrm>
        </p:grpSpPr>
        <p:sp>
          <p:nvSpPr>
            <p:cNvPr id="30738" name="AutoShape 112"/>
            <p:cNvSpPr>
              <a:spLocks noChangeArrowheads="1"/>
            </p:cNvSpPr>
            <p:nvPr/>
          </p:nvSpPr>
          <p:spPr bwMode="auto">
            <a:xfrm>
              <a:off x="4130" y="1351"/>
              <a:ext cx="958" cy="186"/>
            </a:xfrm>
            <a:prstGeom prst="roundRect">
              <a:avLst>
                <a:gd name="adj" fmla="val 16667"/>
              </a:avLst>
            </a:prstGeom>
            <a:solidFill>
              <a:srgbClr val="FF66CC"/>
            </a:solidFill>
            <a:ln w="38100">
              <a:solidFill>
                <a:schemeClr val="tx1"/>
              </a:solidFill>
              <a:round/>
              <a:headEnd/>
              <a:tailEnd/>
            </a:ln>
          </p:spPr>
          <p:txBody>
            <a:bodyPr wrap="none" lIns="90478" tIns="44445" rIns="90478" bIns="44445" anchor="ctr"/>
            <a:lstStyle/>
            <a:p>
              <a:pPr defTabSz="914400" fontAlgn="base">
                <a:spcBef>
                  <a:spcPct val="0"/>
                </a:spcBef>
                <a:spcAft>
                  <a:spcPct val="0"/>
                </a:spcAft>
              </a:pPr>
              <a:r>
                <a:rPr lang="en-US" b="1">
                  <a:solidFill>
                    <a:srgbClr val="000000"/>
                  </a:solidFill>
                  <a:latin typeface="Helvetica" charset="0"/>
                  <a:ea typeface="ＭＳ Ｐゴシック" charset="0"/>
                  <a:cs typeface="Helvetica" charset="0"/>
                </a:rPr>
                <a:t>Check Perm</a:t>
              </a:r>
            </a:p>
          </p:txBody>
        </p:sp>
        <p:sp>
          <p:nvSpPr>
            <p:cNvPr id="30739" name="Line 113"/>
            <p:cNvSpPr>
              <a:spLocks noChangeShapeType="1"/>
            </p:cNvSpPr>
            <p:nvPr/>
          </p:nvSpPr>
          <p:spPr bwMode="auto">
            <a:xfrm>
              <a:off x="3648" y="1104"/>
              <a:ext cx="482" cy="335"/>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0740" name="Text Box 114"/>
            <p:cNvSpPr txBox="1">
              <a:spLocks noChangeArrowheads="1"/>
            </p:cNvSpPr>
            <p:nvPr/>
          </p:nvSpPr>
          <p:spPr bwMode="auto">
            <a:xfrm>
              <a:off x="4201" y="1701"/>
              <a:ext cx="681"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a:solidFill>
                    <a:srgbClr val="000000"/>
                  </a:solidFill>
                  <a:latin typeface="Helvetica" charset="0"/>
                  <a:cs typeface="Helvetica" charset="0"/>
                </a:rPr>
                <a:t>Access</a:t>
              </a:r>
            </a:p>
            <a:p>
              <a:pPr defTabSz="914400" eaLnBrk="1" fontAlgn="base" hangingPunct="1">
                <a:spcBef>
                  <a:spcPct val="0"/>
                </a:spcBef>
                <a:spcAft>
                  <a:spcPct val="0"/>
                </a:spcAft>
              </a:pPr>
              <a:r>
                <a:rPr lang="en-US" sz="2000">
                  <a:solidFill>
                    <a:srgbClr val="000000"/>
                  </a:solidFill>
                  <a:latin typeface="Helvetica" charset="0"/>
                  <a:cs typeface="Helvetica" charset="0"/>
                </a:rPr>
                <a:t>Error</a:t>
              </a:r>
            </a:p>
          </p:txBody>
        </p:sp>
        <p:sp>
          <p:nvSpPr>
            <p:cNvPr id="30741" name="Line 115"/>
            <p:cNvSpPr>
              <a:spLocks noChangeShapeType="1"/>
            </p:cNvSpPr>
            <p:nvPr/>
          </p:nvSpPr>
          <p:spPr bwMode="auto">
            <a:xfrm>
              <a:off x="4535" y="1526"/>
              <a:ext cx="0" cy="19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grpSp>
        <p:nvGrpSpPr>
          <p:cNvPr id="55337" name="Group 142"/>
          <p:cNvGrpSpPr>
            <a:grpSpLocks/>
          </p:cNvGrpSpPr>
          <p:nvPr/>
        </p:nvGrpSpPr>
        <p:grpSpPr bwMode="auto">
          <a:xfrm>
            <a:off x="5029200" y="4381500"/>
            <a:ext cx="2362200" cy="377825"/>
            <a:chOff x="3168" y="920"/>
            <a:chExt cx="1488" cy="238"/>
          </a:xfrm>
        </p:grpSpPr>
        <p:sp>
          <p:nvSpPr>
            <p:cNvPr id="30736" name="Rectangle 85"/>
            <p:cNvSpPr>
              <a:spLocks noChangeArrowheads="1"/>
            </p:cNvSpPr>
            <p:nvPr/>
          </p:nvSpPr>
          <p:spPr bwMode="auto">
            <a:xfrm>
              <a:off x="4026" y="920"/>
              <a:ext cx="630" cy="238"/>
            </a:xfrm>
            <a:prstGeom prst="rect">
              <a:avLst/>
            </a:prstGeom>
            <a:solidFill>
              <a:schemeClr val="hlink"/>
            </a:solidFill>
            <a:ln w="38100">
              <a:solidFill>
                <a:schemeClr val="tx1"/>
              </a:solidFill>
              <a:miter lim="800000"/>
              <a:headEnd/>
              <a:tailEnd/>
            </a:ln>
          </p:spPr>
          <p:txBody>
            <a:bodyPr wrap="none" lIns="90478" tIns="44445" rIns="90478" bIns="44445" anchor="ctr"/>
            <a:lstStyle/>
            <a:p>
              <a:pPr defTabSz="914400" fontAlgn="base">
                <a:lnSpc>
                  <a:spcPct val="75000"/>
                </a:lnSpc>
                <a:spcBef>
                  <a:spcPct val="0"/>
                </a:spcBef>
                <a:spcAft>
                  <a:spcPct val="0"/>
                </a:spcAft>
              </a:pPr>
              <a:r>
                <a:rPr lang="en-US" b="1">
                  <a:solidFill>
                    <a:srgbClr val="000000"/>
                  </a:solidFill>
                  <a:latin typeface="Helvetica" charset="0"/>
                  <a:ea typeface="ＭＳ Ｐゴシック" charset="0"/>
                  <a:cs typeface="Helvetica" charset="0"/>
                </a:rPr>
                <a:t>Physical</a:t>
              </a:r>
            </a:p>
            <a:p>
              <a:pPr defTabSz="914400" fontAlgn="base">
                <a:lnSpc>
                  <a:spcPct val="75000"/>
                </a:lnSpc>
                <a:spcBef>
                  <a:spcPct val="0"/>
                </a:spcBef>
                <a:spcAft>
                  <a:spcPct val="0"/>
                </a:spcAft>
              </a:pPr>
              <a:r>
                <a:rPr lang="en-US" b="1">
                  <a:solidFill>
                    <a:srgbClr val="000000"/>
                  </a:solidFill>
                  <a:latin typeface="Helvetica" charset="0"/>
                  <a:ea typeface="ＭＳ Ｐゴシック" charset="0"/>
                  <a:cs typeface="Helvetica" charset="0"/>
                </a:rPr>
                <a:t>Page #</a:t>
              </a:r>
            </a:p>
          </p:txBody>
        </p:sp>
        <p:sp>
          <p:nvSpPr>
            <p:cNvPr id="30737" name="Line 75"/>
            <p:cNvSpPr>
              <a:spLocks noChangeShapeType="1"/>
            </p:cNvSpPr>
            <p:nvPr/>
          </p:nvSpPr>
          <p:spPr bwMode="auto">
            <a:xfrm flipV="1">
              <a:off x="3168" y="1052"/>
              <a:ext cx="827" cy="99"/>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lIns="90478" tIns="44445" rIns="90478" bIns="44445"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spTree>
    <p:extLst>
      <p:ext uri="{BB962C8B-B14F-4D97-AF65-F5344CB8AC3E}">
        <p14:creationId xmlns:p14="http://schemas.microsoft.com/office/powerpoint/2010/main" val="23680746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92274"/>
                                        </p:tgtEl>
                                        <p:attrNameLst>
                                          <p:attrName>style.visibility</p:attrName>
                                        </p:attrNameLst>
                                      </p:cBhvr>
                                      <p:to>
                                        <p:strVal val="visible"/>
                                      </p:to>
                                    </p:set>
                                    <p:animEffect transition="in" filter="wipe(left)">
                                      <p:cBhvr>
                                        <p:cTn id="11" dur="500"/>
                                        <p:tgtEl>
                                          <p:spTgt spid="692274"/>
                                        </p:tgtEl>
                                      </p:cBhvr>
                                    </p:animEffect>
                                  </p:childTnLst>
                                </p:cTn>
                              </p:par>
                            </p:childTnLst>
                          </p:cTn>
                        </p:par>
                        <p:par>
                          <p:cTn id="12" fill="hold" nodeType="afterGroup">
                            <p:stCondLst>
                              <p:cond delay="500"/>
                            </p:stCondLst>
                            <p:childTnLst>
                              <p:par>
                                <p:cTn id="13" presetID="1"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22" presetClass="entr" presetSubtype="8"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left)">
                                      <p:cBhvr>
                                        <p:cTn id="34" dur="500"/>
                                        <p:tgtEl>
                                          <p:spTgt spid="74"/>
                                        </p:tgtEl>
                                      </p:cBhvr>
                                    </p:animEffect>
                                  </p:childTnLst>
                                </p:cTn>
                              </p:par>
                            </p:childTnLst>
                          </p:cTn>
                        </p:par>
                        <p:par>
                          <p:cTn id="35" fill="hold" nodeType="afterGroup">
                            <p:stCondLst>
                              <p:cond delay="500"/>
                            </p:stCondLst>
                            <p:childTnLst>
                              <p:par>
                                <p:cTn id="36" presetID="22" presetClass="entr" presetSubtype="8"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nodeType="afterGroup">
                            <p:stCondLst>
                              <p:cond delay="1000"/>
                            </p:stCondLst>
                            <p:childTnLst>
                              <p:par>
                                <p:cTn id="40" presetID="22" presetClass="entr" presetSubtype="8" fill="hold" nodeType="afterEffect">
                                  <p:stCondLst>
                                    <p:cond delay="0"/>
                                  </p:stCondLst>
                                  <p:childTnLst>
                                    <p:set>
                                      <p:cBhvr>
                                        <p:cTn id="41" dur="1" fill="hold">
                                          <p:stCondLst>
                                            <p:cond delay="0"/>
                                          </p:stCondLst>
                                        </p:cTn>
                                        <p:tgtEl>
                                          <p:spTgt spid="55337"/>
                                        </p:tgtEl>
                                        <p:attrNameLst>
                                          <p:attrName>style.visibility</p:attrName>
                                        </p:attrNameLst>
                                      </p:cBhvr>
                                      <p:to>
                                        <p:strVal val="visible"/>
                                      </p:to>
                                    </p:set>
                                    <p:animEffect transition="in" filter="wipe(left)">
                                      <p:cBhvr>
                                        <p:cTn id="42" dur="500"/>
                                        <p:tgtEl>
                                          <p:spTgt spid="55337"/>
                                        </p:tgtEl>
                                      </p:cBhvr>
                                    </p:animEffect>
                                  </p:childTnLst>
                                </p:cTn>
                              </p:par>
                            </p:childTnLst>
                          </p:cTn>
                        </p:par>
                        <p:par>
                          <p:cTn id="43" fill="hold" nodeType="afterGroup">
                            <p:stCondLst>
                              <p:cond delay="1500"/>
                            </p:stCondLst>
                            <p:childTnLst>
                              <p:par>
                                <p:cTn id="44" presetID="22" presetClass="entr" presetSubtype="8" fill="hold" nodeType="afterEffect">
                                  <p:stCondLst>
                                    <p:cond delay="0"/>
                                  </p:stCondLst>
                                  <p:childTnLst>
                                    <p:set>
                                      <p:cBhvr>
                                        <p:cTn id="45" dur="1" fill="hold">
                                          <p:stCondLst>
                                            <p:cond delay="0"/>
                                          </p:stCondLst>
                                        </p:cTn>
                                        <p:tgtEl>
                                          <p:spTgt spid="55330"/>
                                        </p:tgtEl>
                                        <p:attrNameLst>
                                          <p:attrName>style.visibility</p:attrName>
                                        </p:attrNameLst>
                                      </p:cBhvr>
                                      <p:to>
                                        <p:strVal val="visible"/>
                                      </p:to>
                                    </p:set>
                                    <p:animEffect transition="in" filter="wipe(left)">
                                      <p:cBhvr>
                                        <p:cTn id="46" dur="500"/>
                                        <p:tgtEl>
                                          <p:spTgt spid="55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74" grpId="0" animBg="1"/>
      <p:bldP spid="7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1066800" y="3810000"/>
            <a:ext cx="7162800" cy="1219200"/>
          </a:xfrm>
        </p:spPr>
        <p:txBody>
          <a:bodyPr/>
          <a:lstStyle/>
          <a:p>
            <a:r>
              <a:rPr lang="en-US" sz="3600">
                <a:latin typeface="Helvetica" charset="0"/>
                <a:ea typeface="ＭＳ Ｐゴシック" charset="0"/>
                <a:cs typeface="ＭＳ Ｐゴシック" charset="0"/>
              </a:rPr>
              <a:t>Networking</a:t>
            </a:r>
          </a:p>
        </p:txBody>
      </p:sp>
    </p:spTree>
    <p:extLst>
      <p:ext uri="{BB962C8B-B14F-4D97-AF65-F5344CB8AC3E}">
        <p14:creationId xmlns:p14="http://schemas.microsoft.com/office/powerpoint/2010/main" val="162285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990600" y="228600"/>
            <a:ext cx="7162800" cy="533400"/>
          </a:xfrm>
        </p:spPr>
        <p:txBody>
          <a:bodyPr/>
          <a:lstStyle/>
          <a:p>
            <a:r>
              <a:rPr lang="en-US">
                <a:latin typeface="Helvetica" charset="0"/>
                <a:ea typeface="ＭＳ Ｐゴシック" charset="0"/>
                <a:cs typeface="ＭＳ Ｐゴシック" charset="0"/>
              </a:rPr>
              <a:t>How Does a Client </a:t>
            </a:r>
            <a:br>
              <a:rPr lang="en-US">
                <a:latin typeface="Helvetica" charset="0"/>
                <a:ea typeface="ＭＳ Ｐゴシック" charset="0"/>
                <a:cs typeface="ＭＳ Ｐゴシック" charset="0"/>
              </a:rPr>
            </a:br>
            <a:r>
              <a:rPr lang="en-US">
                <a:latin typeface="Helvetica" charset="0"/>
                <a:ea typeface="ＭＳ Ｐゴシック" charset="0"/>
                <a:cs typeface="ＭＳ Ｐゴシック" charset="0"/>
              </a:rPr>
              <a:t>Communicate with Servers?</a:t>
            </a:r>
          </a:p>
        </p:txBody>
      </p:sp>
      <p:sp>
        <p:nvSpPr>
          <p:cNvPr id="3" name="Content Placeholder 2"/>
          <p:cNvSpPr>
            <a:spLocks noGrp="1"/>
          </p:cNvSpPr>
          <p:nvPr>
            <p:ph idx="1"/>
          </p:nvPr>
        </p:nvSpPr>
        <p:spPr>
          <a:xfrm>
            <a:off x="0" y="1066800"/>
            <a:ext cx="8915400" cy="5105400"/>
          </a:xfrm>
        </p:spPr>
        <p:txBody>
          <a:bodyPr/>
          <a:lstStyle/>
          <a:p>
            <a:r>
              <a:rPr lang="en-US">
                <a:latin typeface="Helvetica" charset="0"/>
                <a:ea typeface="ＭＳ Ｐゴシック" charset="0"/>
                <a:cs typeface="ＭＳ Ｐゴシック" charset="0"/>
              </a:rPr>
              <a:t>A: Via </a:t>
            </a:r>
            <a:r>
              <a:rPr lang="en-US" b="1">
                <a:latin typeface="Helvetica" charset="0"/>
                <a:ea typeface="ＭＳ Ｐゴシック" charset="0"/>
                <a:cs typeface="ＭＳ Ｐゴシック" charset="0"/>
              </a:rPr>
              <a:t>transport</a:t>
            </a:r>
            <a:r>
              <a:rPr lang="en-US">
                <a:latin typeface="Helvetica" charset="0"/>
                <a:ea typeface="ＭＳ Ｐゴシック" charset="0"/>
                <a:cs typeface="ＭＳ Ｐゴシック" charset="0"/>
              </a:rPr>
              <a:t> protocol (e.g., UDP, TCP, …)</a:t>
            </a:r>
          </a:p>
          <a:p>
            <a:pPr lvl="1"/>
            <a:endParaRPr lang="en-US">
              <a:latin typeface="Helvetica" charset="0"/>
              <a:ea typeface="ＭＳ Ｐゴシック" charset="0"/>
            </a:endParaRPr>
          </a:p>
          <a:p>
            <a:r>
              <a:rPr lang="en-US">
                <a:latin typeface="Helvetica" charset="0"/>
                <a:ea typeface="ＭＳ Ｐゴシック" charset="0"/>
                <a:cs typeface="ＭＳ Ｐゴシック" charset="0"/>
              </a:rPr>
              <a:t>Transport protocol in a nutshell:</a:t>
            </a:r>
          </a:p>
          <a:p>
            <a:pPr lvl="1"/>
            <a:r>
              <a:rPr lang="en-US">
                <a:latin typeface="Arial" charset="0"/>
                <a:ea typeface="ＭＳ Ｐゴシック" charset="0"/>
              </a:rPr>
              <a:t>Allow two application end-points to communicate</a:t>
            </a:r>
          </a:p>
          <a:p>
            <a:pPr lvl="2"/>
            <a:r>
              <a:rPr lang="en-US">
                <a:latin typeface="Arial" charset="0"/>
                <a:ea typeface="ＭＳ Ｐゴシック" charset="0"/>
              </a:rPr>
              <a:t>Each application identified by a port number on the machine it runs</a:t>
            </a:r>
          </a:p>
          <a:p>
            <a:pPr lvl="1"/>
            <a:r>
              <a:rPr lang="en-US">
                <a:latin typeface="Arial" charset="0"/>
                <a:ea typeface="ＭＳ Ｐゴシック" charset="0"/>
              </a:rPr>
              <a:t>Multiplexes/demultiplexes packets from/to different processes using port numbers</a:t>
            </a:r>
          </a:p>
          <a:p>
            <a:pPr lvl="1"/>
            <a:r>
              <a:rPr lang="en-US">
                <a:latin typeface="Arial" charset="0"/>
                <a:ea typeface="ＭＳ Ｐゴシック" charset="0"/>
              </a:rPr>
              <a:t>Can provide reliability, flow control, congestion control</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Two main transport protocols in the Internet</a:t>
            </a:r>
          </a:p>
          <a:p>
            <a:pPr lvl="1"/>
            <a:r>
              <a:rPr lang="en-US" b="1">
                <a:latin typeface="Arial" charset="0"/>
                <a:ea typeface="ＭＳ Ｐゴシック" charset="0"/>
              </a:rPr>
              <a:t>User datagram protocol (UDP):</a:t>
            </a:r>
            <a:r>
              <a:rPr lang="en-US">
                <a:latin typeface="Arial" charset="0"/>
                <a:ea typeface="ＭＳ Ｐゴシック" charset="0"/>
              </a:rPr>
              <a:t> just provide multiplexing/demultiplexing, no reliability</a:t>
            </a:r>
          </a:p>
          <a:p>
            <a:pPr lvl="1"/>
            <a:r>
              <a:rPr lang="en-US" b="1">
                <a:latin typeface="Arial" charset="0"/>
                <a:ea typeface="ＭＳ Ｐゴシック" charset="0"/>
              </a:rPr>
              <a:t>Transport Control Protocol (TCP): </a:t>
            </a:r>
            <a:r>
              <a:rPr lang="en-US">
                <a:latin typeface="Arial" charset="0"/>
                <a:ea typeface="ＭＳ Ｐゴシック" charset="0"/>
              </a:rPr>
              <a:t>provide reliability, flow control, congestion control </a:t>
            </a:r>
          </a:p>
        </p:txBody>
      </p:sp>
    </p:spTree>
    <p:extLst>
      <p:ext uri="{BB962C8B-B14F-4D97-AF65-F5344CB8AC3E}">
        <p14:creationId xmlns:p14="http://schemas.microsoft.com/office/powerpoint/2010/main" val="20046327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5" name="Group 103"/>
          <p:cNvGrpSpPr>
            <a:grpSpLocks/>
          </p:cNvGrpSpPr>
          <p:nvPr/>
        </p:nvGrpSpPr>
        <p:grpSpPr bwMode="auto">
          <a:xfrm>
            <a:off x="3048000" y="3581400"/>
            <a:ext cx="2743200" cy="1652588"/>
            <a:chOff x="2362200" y="3047998"/>
            <a:chExt cx="4800600" cy="2895600"/>
          </a:xfrm>
        </p:grpSpPr>
        <p:grpSp>
          <p:nvGrpSpPr>
            <p:cNvPr id="129056" name="Group 34"/>
            <p:cNvGrpSpPr>
              <a:grpSpLocks/>
            </p:cNvGrpSpPr>
            <p:nvPr/>
          </p:nvGrpSpPr>
          <p:grpSpPr bwMode="auto">
            <a:xfrm>
              <a:off x="2362200" y="3047998"/>
              <a:ext cx="4800600" cy="2895600"/>
              <a:chOff x="1444" y="1997"/>
              <a:chExt cx="3020" cy="1939"/>
            </a:xfrm>
          </p:grpSpPr>
          <p:sp>
            <p:nvSpPr>
              <p:cNvPr id="129058" name="Oval 35"/>
              <p:cNvSpPr>
                <a:spLocks noChangeArrowheads="1"/>
              </p:cNvSpPr>
              <p:nvPr/>
            </p:nvSpPr>
            <p:spPr bwMode="auto">
              <a:xfrm>
                <a:off x="2108" y="1997"/>
                <a:ext cx="1252" cy="596"/>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29059" name="Oval 36"/>
              <p:cNvSpPr>
                <a:spLocks noChangeArrowheads="1"/>
              </p:cNvSpPr>
              <p:nvPr/>
            </p:nvSpPr>
            <p:spPr bwMode="auto">
              <a:xfrm>
                <a:off x="2844" y="2071"/>
                <a:ext cx="1178" cy="598"/>
              </a:xfrm>
              <a:prstGeom prst="ellipse">
                <a:avLst/>
              </a:prstGeom>
              <a:solidFill>
                <a:srgbClr val="CCFFFF"/>
              </a:solidFill>
              <a:ln w="9525">
                <a:solidFill>
                  <a:srgbClr val="00CCFF"/>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29060" name="Oval 37"/>
              <p:cNvSpPr>
                <a:spLocks noChangeArrowheads="1"/>
              </p:cNvSpPr>
              <p:nvPr/>
            </p:nvSpPr>
            <p:spPr bwMode="auto">
              <a:xfrm>
                <a:off x="3139" y="2370"/>
                <a:ext cx="1177" cy="596"/>
              </a:xfrm>
              <a:prstGeom prst="ellipse">
                <a:avLst/>
              </a:prstGeom>
              <a:solidFill>
                <a:srgbClr val="CCFFFF"/>
              </a:solidFill>
              <a:ln w="9525">
                <a:solidFill>
                  <a:srgbClr val="00CCFF"/>
                </a:solidFill>
                <a:round/>
                <a:headEnd/>
                <a:tailEnd/>
              </a:ln>
            </p:spPr>
            <p:txBody>
              <a:bodyPr wrap="none" anchor="ctr"/>
              <a:lstStyle/>
              <a:p>
                <a:pPr algn="ctr" defTabSz="914400" fontAlgn="base">
                  <a:spcBef>
                    <a:spcPct val="0"/>
                  </a:spcBef>
                  <a:spcAft>
                    <a:spcPct val="0"/>
                  </a:spcAft>
                </a:pPr>
                <a:endParaRPr lang="en-US" b="1" smtClean="0">
                  <a:solidFill>
                    <a:srgbClr val="000000"/>
                  </a:solidFill>
                  <a:latin typeface="Comic Sans MS" charset="0"/>
                  <a:ea typeface="ＭＳ Ｐゴシック" charset="0"/>
                  <a:cs typeface="ＭＳ Ｐゴシック" charset="0"/>
                </a:endParaRPr>
              </a:p>
            </p:txBody>
          </p:sp>
          <p:sp>
            <p:nvSpPr>
              <p:cNvPr id="129061" name="Oval 38"/>
              <p:cNvSpPr>
                <a:spLocks noChangeArrowheads="1"/>
              </p:cNvSpPr>
              <p:nvPr/>
            </p:nvSpPr>
            <p:spPr bwMode="auto">
              <a:xfrm>
                <a:off x="3285" y="2706"/>
                <a:ext cx="1179" cy="894"/>
              </a:xfrm>
              <a:prstGeom prst="ellipse">
                <a:avLst/>
              </a:prstGeom>
              <a:solidFill>
                <a:srgbClr val="CCFFFF"/>
              </a:solidFill>
              <a:ln w="9525">
                <a:solidFill>
                  <a:srgbClr val="00CCFF"/>
                </a:solidFill>
                <a:round/>
                <a:headEnd/>
                <a:tailEnd/>
              </a:ln>
            </p:spPr>
            <p:txBody>
              <a:bodyPr wrap="none" anchor="ctr"/>
              <a:lstStyle/>
              <a:p>
                <a:pPr algn="ctr" defTabSz="914400" fontAlgn="base">
                  <a:spcBef>
                    <a:spcPct val="0"/>
                  </a:spcBef>
                  <a:spcAft>
                    <a:spcPct val="0"/>
                  </a:spcAft>
                </a:pPr>
                <a:endParaRPr lang="en-US" b="1" smtClean="0">
                  <a:solidFill>
                    <a:srgbClr val="000000"/>
                  </a:solidFill>
                  <a:latin typeface="Comic Sans MS" charset="0"/>
                  <a:ea typeface="ＭＳ Ｐゴシック" charset="0"/>
                  <a:cs typeface="ＭＳ Ｐゴシック" charset="0"/>
                </a:endParaRPr>
              </a:p>
            </p:txBody>
          </p:sp>
          <p:sp>
            <p:nvSpPr>
              <p:cNvPr id="129062" name="Oval 39"/>
              <p:cNvSpPr>
                <a:spLocks noChangeArrowheads="1"/>
              </p:cNvSpPr>
              <p:nvPr/>
            </p:nvSpPr>
            <p:spPr bwMode="auto">
              <a:xfrm>
                <a:off x="2623" y="2966"/>
                <a:ext cx="1177" cy="970"/>
              </a:xfrm>
              <a:prstGeom prst="ellipse">
                <a:avLst/>
              </a:prstGeom>
              <a:solidFill>
                <a:srgbClr val="CCFFFF"/>
              </a:solidFill>
              <a:ln w="9525">
                <a:solidFill>
                  <a:srgbClr val="00CCFF"/>
                </a:solidFill>
                <a:round/>
                <a:headEnd/>
                <a:tailEnd/>
              </a:ln>
            </p:spPr>
            <p:txBody>
              <a:bodyPr wrap="none" anchor="ctr"/>
              <a:lstStyle/>
              <a:p>
                <a:pPr algn="ctr" defTabSz="914400" fontAlgn="base">
                  <a:spcBef>
                    <a:spcPct val="0"/>
                  </a:spcBef>
                  <a:spcAft>
                    <a:spcPct val="0"/>
                  </a:spcAft>
                </a:pPr>
                <a:endParaRPr lang="en-US" b="1" smtClean="0">
                  <a:solidFill>
                    <a:srgbClr val="000000"/>
                  </a:solidFill>
                  <a:latin typeface="Comic Sans MS" charset="0"/>
                  <a:ea typeface="ＭＳ Ｐゴシック" charset="0"/>
                  <a:cs typeface="ＭＳ Ｐゴシック" charset="0"/>
                </a:endParaRPr>
              </a:p>
            </p:txBody>
          </p:sp>
          <p:sp>
            <p:nvSpPr>
              <p:cNvPr id="129063" name="Oval 40"/>
              <p:cNvSpPr>
                <a:spLocks noChangeArrowheads="1"/>
              </p:cNvSpPr>
              <p:nvPr/>
            </p:nvSpPr>
            <p:spPr bwMode="auto">
              <a:xfrm>
                <a:off x="1812" y="2743"/>
                <a:ext cx="1179" cy="1119"/>
              </a:xfrm>
              <a:prstGeom prst="ellipse">
                <a:avLst/>
              </a:prstGeom>
              <a:solidFill>
                <a:srgbClr val="CCFFFF"/>
              </a:solidFill>
              <a:ln w="9525">
                <a:solidFill>
                  <a:srgbClr val="00CCFF"/>
                </a:solidFill>
                <a:round/>
                <a:headEnd/>
                <a:tailEnd/>
              </a:ln>
            </p:spPr>
            <p:txBody>
              <a:bodyPr wrap="none" anchor="ctr"/>
              <a:lstStyle/>
              <a:p>
                <a:pPr algn="ctr" defTabSz="914400" fontAlgn="base">
                  <a:spcBef>
                    <a:spcPct val="0"/>
                  </a:spcBef>
                  <a:spcAft>
                    <a:spcPct val="0"/>
                  </a:spcAft>
                </a:pPr>
                <a:endParaRPr lang="en-US" b="1" smtClean="0">
                  <a:solidFill>
                    <a:srgbClr val="000000"/>
                  </a:solidFill>
                  <a:latin typeface="Comic Sans MS" charset="0"/>
                  <a:ea typeface="ＭＳ Ｐゴシック" charset="0"/>
                  <a:cs typeface="ＭＳ Ｐゴシック" charset="0"/>
                </a:endParaRPr>
              </a:p>
            </p:txBody>
          </p:sp>
          <p:sp>
            <p:nvSpPr>
              <p:cNvPr id="129064" name="Oval 41"/>
              <p:cNvSpPr>
                <a:spLocks noChangeArrowheads="1"/>
              </p:cNvSpPr>
              <p:nvPr/>
            </p:nvSpPr>
            <p:spPr bwMode="auto">
              <a:xfrm>
                <a:off x="1444" y="2220"/>
                <a:ext cx="1179" cy="1044"/>
              </a:xfrm>
              <a:prstGeom prst="ellipse">
                <a:avLst/>
              </a:prstGeom>
              <a:solidFill>
                <a:srgbClr val="CCFFFF"/>
              </a:solidFill>
              <a:ln w="9525">
                <a:solidFill>
                  <a:srgbClr val="00CCFF"/>
                </a:solidFill>
                <a:round/>
                <a:headEnd/>
                <a:tailEnd/>
              </a:ln>
            </p:spPr>
            <p:txBody>
              <a:bodyPr wrap="none" anchor="ctr"/>
              <a:lstStyle/>
              <a:p>
                <a:pPr algn="ctr" defTabSz="914400" fontAlgn="base">
                  <a:spcBef>
                    <a:spcPct val="0"/>
                  </a:spcBef>
                  <a:spcAft>
                    <a:spcPct val="0"/>
                  </a:spcAft>
                </a:pPr>
                <a:endParaRPr lang="en-US" b="1" smtClean="0">
                  <a:solidFill>
                    <a:srgbClr val="000000"/>
                  </a:solidFill>
                  <a:latin typeface="Comic Sans MS" charset="0"/>
                  <a:ea typeface="ＭＳ Ｐゴシック" charset="0"/>
                  <a:cs typeface="ＭＳ Ｐゴシック" charset="0"/>
                </a:endParaRPr>
              </a:p>
            </p:txBody>
          </p:sp>
          <p:sp>
            <p:nvSpPr>
              <p:cNvPr id="129065" name="Freeform 42"/>
              <p:cNvSpPr>
                <a:spLocks/>
              </p:cNvSpPr>
              <p:nvPr/>
            </p:nvSpPr>
            <p:spPr bwMode="auto">
              <a:xfrm>
                <a:off x="1740" y="2073"/>
                <a:ext cx="2501" cy="1790"/>
              </a:xfrm>
              <a:custGeom>
                <a:avLst/>
                <a:gdLst>
                  <a:gd name="T0" fmla="*/ 8050 w 1632"/>
                  <a:gd name="T1" fmla="*/ 37958 h 1152"/>
                  <a:gd name="T2" fmla="*/ 64372 w 1632"/>
                  <a:gd name="T3" fmla="*/ 9631 h 1152"/>
                  <a:gd name="T4" fmla="*/ 112727 w 1632"/>
                  <a:gd name="T5" fmla="*/ 0 h 1152"/>
                  <a:gd name="T6" fmla="*/ 209436 w 1632"/>
                  <a:gd name="T7" fmla="*/ 9631 h 1152"/>
                  <a:gd name="T8" fmla="*/ 241607 w 1632"/>
                  <a:gd name="T9" fmla="*/ 28586 h 1152"/>
                  <a:gd name="T10" fmla="*/ 257706 w 1632"/>
                  <a:gd name="T11" fmla="*/ 66527 h 1152"/>
                  <a:gd name="T12" fmla="*/ 273826 w 1632"/>
                  <a:gd name="T13" fmla="*/ 76132 h 1152"/>
                  <a:gd name="T14" fmla="*/ 257706 w 1632"/>
                  <a:gd name="T15" fmla="*/ 180678 h 1152"/>
                  <a:gd name="T16" fmla="*/ 153036 w 1632"/>
                  <a:gd name="T17" fmla="*/ 228116 h 1152"/>
                  <a:gd name="T18" fmla="*/ 48313 w 1632"/>
                  <a:gd name="T19" fmla="*/ 190183 h 1152"/>
                  <a:gd name="T20" fmla="*/ 16099 w 1632"/>
                  <a:gd name="T21" fmla="*/ 152111 h 1152"/>
                  <a:gd name="T22" fmla="*/ 0 w 1632"/>
                  <a:gd name="T23" fmla="*/ 142658 h 1152"/>
                  <a:gd name="T24" fmla="*/ 8050 w 1632"/>
                  <a:gd name="T25" fmla="*/ 37958 h 1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32"/>
                  <a:gd name="T40" fmla="*/ 0 h 1152"/>
                  <a:gd name="T41" fmla="*/ 1632 w 1632"/>
                  <a:gd name="T42" fmla="*/ 1152 h 1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32" h="1152">
                    <a:moveTo>
                      <a:pt x="48" y="192"/>
                    </a:moveTo>
                    <a:lnTo>
                      <a:pt x="384" y="48"/>
                    </a:lnTo>
                    <a:lnTo>
                      <a:pt x="672" y="0"/>
                    </a:lnTo>
                    <a:lnTo>
                      <a:pt x="1248" y="48"/>
                    </a:lnTo>
                    <a:lnTo>
                      <a:pt x="1440" y="144"/>
                    </a:lnTo>
                    <a:lnTo>
                      <a:pt x="1536" y="336"/>
                    </a:lnTo>
                    <a:lnTo>
                      <a:pt x="1632" y="384"/>
                    </a:lnTo>
                    <a:lnTo>
                      <a:pt x="1536" y="912"/>
                    </a:lnTo>
                    <a:lnTo>
                      <a:pt x="912" y="1152"/>
                    </a:lnTo>
                    <a:lnTo>
                      <a:pt x="288" y="960"/>
                    </a:lnTo>
                    <a:lnTo>
                      <a:pt x="96" y="768"/>
                    </a:lnTo>
                    <a:lnTo>
                      <a:pt x="0" y="720"/>
                    </a:lnTo>
                    <a:lnTo>
                      <a:pt x="48" y="192"/>
                    </a:lnTo>
                    <a:close/>
                  </a:path>
                </a:pathLst>
              </a:cu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129057" name="Text Box 43"/>
            <p:cNvSpPr txBox="1">
              <a:spLocks noChangeArrowheads="1"/>
            </p:cNvSpPr>
            <p:nvPr/>
          </p:nvSpPr>
          <p:spPr bwMode="auto">
            <a:xfrm>
              <a:off x="3499184" y="4011459"/>
              <a:ext cx="2905626" cy="8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mtClean="0">
                  <a:solidFill>
                    <a:srgbClr val="000000"/>
                  </a:solidFill>
                  <a:latin typeface="Arial" charset="0"/>
                </a:rPr>
                <a:t>Internet</a:t>
              </a:r>
            </a:p>
          </p:txBody>
        </p:sp>
      </p:grpSp>
      <p:sp>
        <p:nvSpPr>
          <p:cNvPr id="129026" name="Title 1"/>
          <p:cNvSpPr>
            <a:spLocks noGrp="1"/>
          </p:cNvSpPr>
          <p:nvPr>
            <p:ph type="title"/>
          </p:nvPr>
        </p:nvSpPr>
        <p:spPr/>
        <p:txBody>
          <a:bodyPr/>
          <a:lstStyle/>
          <a:p>
            <a:r>
              <a:rPr lang="en-US">
                <a:latin typeface="Helvetica" charset="0"/>
                <a:ea typeface="ＭＳ Ｐゴシック" charset="0"/>
                <a:cs typeface="ＭＳ Ｐゴシック" charset="0"/>
              </a:rPr>
              <a:t>Transport Layer</a:t>
            </a:r>
          </a:p>
        </p:txBody>
      </p:sp>
      <p:sp>
        <p:nvSpPr>
          <p:cNvPr id="129027" name="Content Placeholder 2"/>
          <p:cNvSpPr>
            <a:spLocks noGrp="1"/>
          </p:cNvSpPr>
          <p:nvPr>
            <p:ph idx="1"/>
          </p:nvPr>
        </p:nvSpPr>
        <p:spPr>
          <a:xfrm>
            <a:off x="609600" y="914400"/>
            <a:ext cx="7924800" cy="1752600"/>
          </a:xfrm>
        </p:spPr>
        <p:txBody>
          <a:bodyPr/>
          <a:lstStyle/>
          <a:p>
            <a:r>
              <a:rPr lang="en-US" sz="2600">
                <a:latin typeface="Arial" charset="0"/>
                <a:ea typeface="ＭＳ Ｐゴシック" charset="0"/>
                <a:cs typeface="ＭＳ Ｐゴシック" charset="0"/>
              </a:rPr>
              <a:t>DNS server runs at a specific port number, i.e., 53</a:t>
            </a:r>
          </a:p>
          <a:p>
            <a:pPr lvl="1"/>
            <a:r>
              <a:rPr lang="en-US">
                <a:latin typeface="Arial" charset="0"/>
                <a:ea typeface="ＭＳ Ｐゴシック" charset="0"/>
              </a:rPr>
              <a:t>Most popular DNS server: BIND (Berkeley Internet Name Domain)</a:t>
            </a:r>
          </a:p>
          <a:p>
            <a:pPr lvl="1"/>
            <a:r>
              <a:rPr lang="en-US">
                <a:latin typeface="Arial" charset="0"/>
                <a:ea typeface="ＭＳ Ｐゴシック" charset="0"/>
              </a:rPr>
              <a:t>Assume client (browser) port number 1234</a:t>
            </a:r>
          </a:p>
        </p:txBody>
      </p:sp>
      <p:pic>
        <p:nvPicPr>
          <p:cNvPr id="1290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743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2263" y="2971800"/>
            <a:ext cx="6683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0" name="Rectangle 45"/>
          <p:cNvSpPr>
            <a:spLocks noChangeArrowheads="1"/>
          </p:cNvSpPr>
          <p:nvPr/>
        </p:nvSpPr>
        <p:spPr bwMode="auto">
          <a:xfrm>
            <a:off x="0" y="4495800"/>
            <a:ext cx="1447800" cy="381000"/>
          </a:xfrm>
          <a:prstGeom prst="rect">
            <a:avLst/>
          </a:prstGeom>
          <a:solidFill>
            <a:srgbClr val="FFFFCC"/>
          </a:solidFill>
          <a:ln w="25400">
            <a:solidFill>
              <a:schemeClr val="tx1"/>
            </a:solidFill>
            <a:miter lim="800000"/>
            <a:headEnd/>
            <a:tailEnd/>
          </a:ln>
        </p:spPr>
        <p:txBody>
          <a:bodyPr wrap="none" anchor="ctr"/>
          <a:lstStyle/>
          <a:p>
            <a:pPr defTabSz="914400" fontAlgn="base">
              <a:spcBef>
                <a:spcPct val="0"/>
              </a:spcBef>
              <a:spcAft>
                <a:spcPct val="0"/>
              </a:spcAft>
            </a:pPr>
            <a:endParaRPr lang="en-US" sz="2000" b="1" smtClean="0">
              <a:solidFill>
                <a:srgbClr val="000000"/>
              </a:solidFill>
              <a:latin typeface="Comic Sans MS" charset="0"/>
              <a:ea typeface="ＭＳ Ｐゴシック" charset="0"/>
              <a:cs typeface="ＭＳ Ｐゴシック" charset="0"/>
            </a:endParaRPr>
          </a:p>
        </p:txBody>
      </p:sp>
      <p:sp>
        <p:nvSpPr>
          <p:cNvPr id="129031" name="Text Box 46"/>
          <p:cNvSpPr txBox="1">
            <a:spLocks noChangeArrowheads="1"/>
          </p:cNvSpPr>
          <p:nvPr/>
        </p:nvSpPr>
        <p:spPr bwMode="auto">
          <a:xfrm>
            <a:off x="76200" y="4479925"/>
            <a:ext cx="1366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2000" smtClean="0">
                <a:solidFill>
                  <a:srgbClr val="000000"/>
                </a:solidFill>
                <a:latin typeface="Helvetica" charset="0"/>
                <a:cs typeface="Helvetica" charset="0"/>
              </a:rPr>
              <a:t>Transport</a:t>
            </a:r>
          </a:p>
        </p:txBody>
      </p:sp>
      <p:sp>
        <p:nvSpPr>
          <p:cNvPr id="129032" name="Oval 53"/>
          <p:cNvSpPr>
            <a:spLocks noChangeArrowheads="1"/>
          </p:cNvSpPr>
          <p:nvPr/>
        </p:nvSpPr>
        <p:spPr bwMode="auto">
          <a:xfrm>
            <a:off x="0" y="3505200"/>
            <a:ext cx="1322388" cy="762000"/>
          </a:xfrm>
          <a:prstGeom prst="ellipse">
            <a:avLst/>
          </a:prstGeom>
          <a:solidFill>
            <a:srgbClr val="99FF66"/>
          </a:solidFill>
          <a:ln w="12700">
            <a:solidFill>
              <a:schemeClr val="tx1"/>
            </a:solidFill>
            <a:round/>
            <a:headEnd/>
            <a:tailEnd/>
          </a:ln>
        </p:spPr>
        <p:txBody>
          <a:bodyPr wrap="none" lIns="90488" tIns="44450" rIns="90488" bIns="44450" anchor="ctr"/>
          <a:lstStyle/>
          <a:p>
            <a:pPr algn="ctr" defTabSz="914400" eaLnBrk="0" fontAlgn="base" hangingPunct="0">
              <a:spcBef>
                <a:spcPct val="0"/>
              </a:spcBef>
              <a:spcAft>
                <a:spcPct val="0"/>
              </a:spcAft>
            </a:pPr>
            <a:r>
              <a:rPr lang="en-US" sz="1600" b="1" smtClean="0">
                <a:solidFill>
                  <a:srgbClr val="000000"/>
                </a:solidFill>
                <a:latin typeface="Arial" charset="0"/>
                <a:ea typeface="ＭＳ Ｐゴシック" charset="0"/>
                <a:cs typeface="ＭＳ Ｐゴシック" charset="0"/>
              </a:rPr>
              <a:t>Firefox</a:t>
            </a:r>
          </a:p>
          <a:p>
            <a:pPr algn="ctr" defTabSz="914400" eaLnBrk="0" fontAlgn="base" hangingPunct="0">
              <a:spcBef>
                <a:spcPct val="0"/>
              </a:spcBef>
              <a:spcAft>
                <a:spcPct val="0"/>
              </a:spcAft>
            </a:pPr>
            <a:r>
              <a:rPr lang="en-US" sz="1600" b="1" smtClean="0">
                <a:solidFill>
                  <a:srgbClr val="000000"/>
                </a:solidFill>
                <a:latin typeface="Arial" charset="0"/>
                <a:ea typeface="ＭＳ Ｐゴシック" charset="0"/>
                <a:cs typeface="ＭＳ Ｐゴシック" charset="0"/>
              </a:rPr>
              <a:t>(port 1234)</a:t>
            </a:r>
          </a:p>
        </p:txBody>
      </p:sp>
      <p:sp>
        <p:nvSpPr>
          <p:cNvPr id="129033" name="Oval 54"/>
          <p:cNvSpPr>
            <a:spLocks noChangeArrowheads="1"/>
          </p:cNvSpPr>
          <p:nvPr/>
        </p:nvSpPr>
        <p:spPr bwMode="auto">
          <a:xfrm>
            <a:off x="7600950" y="3505200"/>
            <a:ext cx="1314450" cy="762000"/>
          </a:xfrm>
          <a:prstGeom prst="ellipse">
            <a:avLst/>
          </a:prstGeom>
          <a:solidFill>
            <a:srgbClr val="99FF66"/>
          </a:solidFill>
          <a:ln w="12700">
            <a:solidFill>
              <a:schemeClr val="tx1"/>
            </a:solidFill>
            <a:round/>
            <a:headEnd/>
            <a:tailEnd/>
          </a:ln>
        </p:spPr>
        <p:txBody>
          <a:bodyPr wrap="none" lIns="90488" tIns="44450" rIns="90488" bIns="44450" anchor="ctr"/>
          <a:lstStyle/>
          <a:p>
            <a:pPr algn="ctr" defTabSz="914400" eaLnBrk="0" fontAlgn="base" hangingPunct="0">
              <a:spcBef>
                <a:spcPct val="0"/>
              </a:spcBef>
              <a:spcAft>
                <a:spcPct val="0"/>
              </a:spcAft>
            </a:pPr>
            <a:r>
              <a:rPr lang="en-US" sz="1600" b="1" smtClean="0">
                <a:solidFill>
                  <a:srgbClr val="000000"/>
                </a:solidFill>
                <a:latin typeface="Arial" charset="0"/>
                <a:ea typeface="ＭＳ Ｐゴシック" charset="0"/>
                <a:cs typeface="ＭＳ Ｐゴシック" charset="0"/>
              </a:rPr>
              <a:t>BIND</a:t>
            </a:r>
          </a:p>
          <a:p>
            <a:pPr algn="ctr" defTabSz="914400" eaLnBrk="0" fontAlgn="base" hangingPunct="0">
              <a:spcBef>
                <a:spcPct val="0"/>
              </a:spcBef>
              <a:spcAft>
                <a:spcPct val="0"/>
              </a:spcAft>
            </a:pPr>
            <a:r>
              <a:rPr lang="en-US" sz="1600" b="1" smtClean="0">
                <a:solidFill>
                  <a:srgbClr val="000000"/>
                </a:solidFill>
                <a:latin typeface="Arial" charset="0"/>
                <a:ea typeface="ＭＳ Ｐゴシック" charset="0"/>
                <a:cs typeface="ＭＳ Ｐゴシック" charset="0"/>
              </a:rPr>
              <a:t>(port 53)</a:t>
            </a:r>
          </a:p>
        </p:txBody>
      </p:sp>
      <p:sp>
        <p:nvSpPr>
          <p:cNvPr id="129034" name="Rectangle 55"/>
          <p:cNvSpPr>
            <a:spLocks noChangeArrowheads="1"/>
          </p:cNvSpPr>
          <p:nvPr/>
        </p:nvSpPr>
        <p:spPr bwMode="auto">
          <a:xfrm>
            <a:off x="7620000" y="4511675"/>
            <a:ext cx="1447800" cy="381000"/>
          </a:xfrm>
          <a:prstGeom prst="rect">
            <a:avLst/>
          </a:prstGeom>
          <a:solidFill>
            <a:srgbClr val="FFFFCC"/>
          </a:solidFill>
          <a:ln w="25400">
            <a:solidFill>
              <a:schemeClr val="tx1"/>
            </a:solidFill>
            <a:miter lim="800000"/>
            <a:headEnd/>
            <a:tailEnd/>
          </a:ln>
        </p:spPr>
        <p:txBody>
          <a:bodyPr wrap="none" anchor="ctr"/>
          <a:lstStyle/>
          <a:p>
            <a:pPr defTabSz="914400" fontAlgn="base">
              <a:spcBef>
                <a:spcPct val="0"/>
              </a:spcBef>
              <a:spcAft>
                <a:spcPct val="0"/>
              </a:spcAft>
            </a:pPr>
            <a:endParaRPr lang="en-US" sz="2000" b="1" smtClean="0">
              <a:solidFill>
                <a:srgbClr val="000000"/>
              </a:solidFill>
              <a:latin typeface="Comic Sans MS" charset="0"/>
              <a:ea typeface="ＭＳ Ｐゴシック" charset="0"/>
              <a:cs typeface="ＭＳ Ｐゴシック" charset="0"/>
            </a:endParaRPr>
          </a:p>
        </p:txBody>
      </p:sp>
      <p:sp>
        <p:nvSpPr>
          <p:cNvPr id="129035" name="Text Box 56"/>
          <p:cNvSpPr txBox="1">
            <a:spLocks noChangeArrowheads="1"/>
          </p:cNvSpPr>
          <p:nvPr/>
        </p:nvSpPr>
        <p:spPr bwMode="auto">
          <a:xfrm>
            <a:off x="7699375" y="4495800"/>
            <a:ext cx="1366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2000" smtClean="0">
                <a:solidFill>
                  <a:srgbClr val="000000"/>
                </a:solidFill>
                <a:latin typeface="Arial" charset="0"/>
              </a:rPr>
              <a:t>Transport</a:t>
            </a:r>
          </a:p>
        </p:txBody>
      </p:sp>
      <p:sp>
        <p:nvSpPr>
          <p:cNvPr id="129036" name="Rectangle 64"/>
          <p:cNvSpPr>
            <a:spLocks noChangeArrowheads="1"/>
          </p:cNvSpPr>
          <p:nvPr/>
        </p:nvSpPr>
        <p:spPr bwMode="auto">
          <a:xfrm>
            <a:off x="1524000" y="3810000"/>
            <a:ext cx="762000" cy="228600"/>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grpSp>
        <p:nvGrpSpPr>
          <p:cNvPr id="4" name="Group 133"/>
          <p:cNvGrpSpPr>
            <a:grpSpLocks/>
          </p:cNvGrpSpPr>
          <p:nvPr/>
        </p:nvGrpSpPr>
        <p:grpSpPr bwMode="auto">
          <a:xfrm>
            <a:off x="1524000" y="4038600"/>
            <a:ext cx="1524000" cy="808038"/>
            <a:chOff x="960" y="2544"/>
            <a:chExt cx="960" cy="509"/>
          </a:xfrm>
        </p:grpSpPr>
        <p:grpSp>
          <p:nvGrpSpPr>
            <p:cNvPr id="129050" name="Group 66"/>
            <p:cNvGrpSpPr>
              <a:grpSpLocks/>
            </p:cNvGrpSpPr>
            <p:nvPr/>
          </p:nvGrpSpPr>
          <p:grpSpPr bwMode="auto">
            <a:xfrm>
              <a:off x="960" y="2880"/>
              <a:ext cx="960" cy="173"/>
              <a:chOff x="960" y="2880"/>
              <a:chExt cx="960" cy="173"/>
            </a:xfrm>
          </p:grpSpPr>
          <p:sp>
            <p:nvSpPr>
              <p:cNvPr id="129052" name="Rectangle 67"/>
              <p:cNvSpPr>
                <a:spLocks noChangeArrowheads="1"/>
              </p:cNvSpPr>
              <p:nvPr/>
            </p:nvSpPr>
            <p:spPr bwMode="auto">
              <a:xfrm>
                <a:off x="960" y="2880"/>
                <a:ext cx="480" cy="144"/>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sp>
            <p:nvSpPr>
              <p:cNvPr id="129053" name="Rectangle 69"/>
              <p:cNvSpPr>
                <a:spLocks noChangeArrowheads="1"/>
              </p:cNvSpPr>
              <p:nvPr/>
            </p:nvSpPr>
            <p:spPr bwMode="auto">
              <a:xfrm>
                <a:off x="1440" y="2883"/>
                <a:ext cx="288"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1234</a:t>
                </a:r>
              </a:p>
            </p:txBody>
          </p:sp>
          <p:sp>
            <p:nvSpPr>
              <p:cNvPr id="129054" name="Text Box 70"/>
              <p:cNvSpPr txBox="1">
                <a:spLocks noChangeArrowheads="1"/>
              </p:cNvSpPr>
              <p:nvPr/>
            </p:nvSpPr>
            <p:spPr bwMode="auto">
              <a:xfrm>
                <a:off x="1263" y="2880"/>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endParaRPr lang="en-US" sz="1200" b="0" smtClean="0">
                  <a:solidFill>
                    <a:srgbClr val="000000"/>
                  </a:solidFill>
                  <a:latin typeface="Arial" charset="0"/>
                  <a:cs typeface="Arial" charset="0"/>
                </a:endParaRPr>
              </a:p>
            </p:txBody>
          </p:sp>
          <p:sp>
            <p:nvSpPr>
              <p:cNvPr id="129055" name="Rectangle 71"/>
              <p:cNvSpPr>
                <a:spLocks noChangeArrowheads="1"/>
              </p:cNvSpPr>
              <p:nvPr/>
            </p:nvSpPr>
            <p:spPr bwMode="auto">
              <a:xfrm>
                <a:off x="1728" y="2883"/>
                <a:ext cx="192"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53</a:t>
                </a:r>
              </a:p>
            </p:txBody>
          </p:sp>
        </p:grpSp>
        <p:sp>
          <p:nvSpPr>
            <p:cNvPr id="129051" name="Line 84"/>
            <p:cNvSpPr>
              <a:spLocks noChangeShapeType="1"/>
            </p:cNvSpPr>
            <p:nvPr/>
          </p:nvSpPr>
          <p:spPr bwMode="auto">
            <a:xfrm>
              <a:off x="1152" y="2544"/>
              <a:ext cx="0" cy="3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129038" name="Line 87"/>
          <p:cNvSpPr>
            <a:spLocks noChangeShapeType="1"/>
          </p:cNvSpPr>
          <p:nvPr/>
        </p:nvSpPr>
        <p:spPr bwMode="auto">
          <a:xfrm>
            <a:off x="1295400" y="3886200"/>
            <a:ext cx="22860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nvGrpSpPr>
          <p:cNvPr id="6" name="Group 101"/>
          <p:cNvGrpSpPr>
            <a:grpSpLocks/>
          </p:cNvGrpSpPr>
          <p:nvPr/>
        </p:nvGrpSpPr>
        <p:grpSpPr bwMode="auto">
          <a:xfrm>
            <a:off x="6019800" y="3810000"/>
            <a:ext cx="1600200" cy="228600"/>
            <a:chOff x="6019800" y="3810000"/>
            <a:chExt cx="1600200" cy="228600"/>
          </a:xfrm>
        </p:grpSpPr>
        <p:sp>
          <p:nvSpPr>
            <p:cNvPr id="129048" name="Line 109"/>
            <p:cNvSpPr>
              <a:spLocks noChangeShapeType="1"/>
            </p:cNvSpPr>
            <p:nvPr/>
          </p:nvSpPr>
          <p:spPr bwMode="auto">
            <a:xfrm>
              <a:off x="6705600" y="3886200"/>
              <a:ext cx="91440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29049" name="Rectangle 64"/>
            <p:cNvSpPr>
              <a:spLocks noChangeArrowheads="1"/>
            </p:cNvSpPr>
            <p:nvPr/>
          </p:nvSpPr>
          <p:spPr bwMode="auto">
            <a:xfrm>
              <a:off x="6019800" y="3810000"/>
              <a:ext cx="762000" cy="228600"/>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grpSp>
      <p:grpSp>
        <p:nvGrpSpPr>
          <p:cNvPr id="7" name="Group 133"/>
          <p:cNvGrpSpPr>
            <a:grpSpLocks/>
          </p:cNvGrpSpPr>
          <p:nvPr/>
        </p:nvGrpSpPr>
        <p:grpSpPr bwMode="auto">
          <a:xfrm>
            <a:off x="6019800" y="4038600"/>
            <a:ext cx="1524000" cy="808038"/>
            <a:chOff x="960" y="2544"/>
            <a:chExt cx="960" cy="509"/>
          </a:xfrm>
        </p:grpSpPr>
        <p:grpSp>
          <p:nvGrpSpPr>
            <p:cNvPr id="129042" name="Group 66"/>
            <p:cNvGrpSpPr>
              <a:grpSpLocks/>
            </p:cNvGrpSpPr>
            <p:nvPr/>
          </p:nvGrpSpPr>
          <p:grpSpPr bwMode="auto">
            <a:xfrm>
              <a:off x="960" y="2880"/>
              <a:ext cx="960" cy="173"/>
              <a:chOff x="960" y="2880"/>
              <a:chExt cx="960" cy="173"/>
            </a:xfrm>
          </p:grpSpPr>
          <p:sp>
            <p:nvSpPr>
              <p:cNvPr id="129044" name="Rectangle 67"/>
              <p:cNvSpPr>
                <a:spLocks noChangeArrowheads="1"/>
              </p:cNvSpPr>
              <p:nvPr/>
            </p:nvSpPr>
            <p:spPr bwMode="auto">
              <a:xfrm>
                <a:off x="960" y="2880"/>
                <a:ext cx="480" cy="144"/>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sp>
            <p:nvSpPr>
              <p:cNvPr id="129045" name="Rectangle 69"/>
              <p:cNvSpPr>
                <a:spLocks noChangeArrowheads="1"/>
              </p:cNvSpPr>
              <p:nvPr/>
            </p:nvSpPr>
            <p:spPr bwMode="auto">
              <a:xfrm>
                <a:off x="1440" y="2883"/>
                <a:ext cx="288"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1234</a:t>
                </a:r>
              </a:p>
            </p:txBody>
          </p:sp>
          <p:sp>
            <p:nvSpPr>
              <p:cNvPr id="129046" name="Text Box 70"/>
              <p:cNvSpPr txBox="1">
                <a:spLocks noChangeArrowheads="1"/>
              </p:cNvSpPr>
              <p:nvPr/>
            </p:nvSpPr>
            <p:spPr bwMode="auto">
              <a:xfrm>
                <a:off x="1263" y="2880"/>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endParaRPr lang="en-US" sz="1200" b="0" smtClean="0">
                  <a:solidFill>
                    <a:srgbClr val="000000"/>
                  </a:solidFill>
                  <a:latin typeface="Arial" charset="0"/>
                  <a:cs typeface="Arial" charset="0"/>
                </a:endParaRPr>
              </a:p>
            </p:txBody>
          </p:sp>
          <p:sp>
            <p:nvSpPr>
              <p:cNvPr id="129047" name="Rectangle 71"/>
              <p:cNvSpPr>
                <a:spLocks noChangeArrowheads="1"/>
              </p:cNvSpPr>
              <p:nvPr/>
            </p:nvSpPr>
            <p:spPr bwMode="auto">
              <a:xfrm>
                <a:off x="1728" y="2883"/>
                <a:ext cx="192"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53</a:t>
                </a:r>
              </a:p>
            </p:txBody>
          </p:sp>
        </p:grpSp>
        <p:sp>
          <p:nvSpPr>
            <p:cNvPr id="129043" name="Line 84"/>
            <p:cNvSpPr>
              <a:spLocks noChangeShapeType="1"/>
            </p:cNvSpPr>
            <p:nvPr/>
          </p:nvSpPr>
          <p:spPr bwMode="auto">
            <a:xfrm>
              <a:off x="1152" y="2544"/>
              <a:ext cx="0" cy="336"/>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cxnSp>
        <p:nvCxnSpPr>
          <p:cNvPr id="98" name="Straight Arrow Connector 97"/>
          <p:cNvCxnSpPr>
            <a:cxnSpLocks noChangeShapeType="1"/>
          </p:cNvCxnSpPr>
          <p:nvPr/>
        </p:nvCxnSpPr>
        <p:spPr bwMode="auto">
          <a:xfrm flipV="1">
            <a:off x="3048000" y="4686300"/>
            <a:ext cx="2971800" cy="3175"/>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591048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wipe(left)">
                                      <p:cBhvr>
                                        <p:cTn id="12" dur="500"/>
                                        <p:tgtEl>
                                          <p:spTgt spid="98"/>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990600" y="381000"/>
            <a:ext cx="7162800" cy="533400"/>
          </a:xfrm>
        </p:spPr>
        <p:txBody>
          <a:bodyPr/>
          <a:lstStyle/>
          <a:p>
            <a:r>
              <a:rPr lang="en-US">
                <a:latin typeface="Helvetica" charset="0"/>
                <a:ea typeface="ＭＳ Ｐゴシック" charset="0"/>
                <a:cs typeface="ＭＳ Ｐゴシック" charset="0"/>
              </a:rPr>
              <a:t>How do UDP packets Get to Destination?</a:t>
            </a:r>
            <a:br>
              <a:rPr lang="en-US">
                <a:latin typeface="Helvetica" charset="0"/>
                <a:ea typeface="ＭＳ Ｐゴシック" charset="0"/>
                <a:cs typeface="ＭＳ Ｐゴシック" charset="0"/>
              </a:rPr>
            </a:br>
            <a:endParaRPr lang="en-US">
              <a:latin typeface="Helvetica" charset="0"/>
              <a:ea typeface="ＭＳ Ｐゴシック" charset="0"/>
              <a:cs typeface="ＭＳ Ｐゴシック" charset="0"/>
            </a:endParaRPr>
          </a:p>
        </p:txBody>
      </p:sp>
      <p:sp>
        <p:nvSpPr>
          <p:cNvPr id="130050" name="Content Placeholder 2"/>
          <p:cNvSpPr>
            <a:spLocks noGrp="1"/>
          </p:cNvSpPr>
          <p:nvPr>
            <p:ph idx="1"/>
          </p:nvPr>
        </p:nvSpPr>
        <p:spPr>
          <a:xfrm>
            <a:off x="609600" y="1143000"/>
            <a:ext cx="7924800" cy="4876800"/>
          </a:xfrm>
        </p:spPr>
        <p:txBody>
          <a:bodyPr/>
          <a:lstStyle/>
          <a:p>
            <a:r>
              <a:rPr lang="en-US">
                <a:latin typeface="Helvetica" charset="0"/>
                <a:ea typeface="ＭＳ Ｐゴシック" charset="0"/>
                <a:cs typeface="ＭＳ Ｐゴシック" charset="0"/>
              </a:rPr>
              <a:t>A: Via network layer, i.e., Internet Protocol (IP)</a:t>
            </a:r>
          </a:p>
          <a:p>
            <a:endParaRPr lang="en-US">
              <a:latin typeface="Helvetica" charset="0"/>
              <a:ea typeface="ＭＳ Ｐゴシック" charset="0"/>
              <a:cs typeface="ＭＳ Ｐゴシック" charset="0"/>
            </a:endParaRPr>
          </a:p>
          <a:p>
            <a:r>
              <a:rPr lang="en-US">
                <a:latin typeface="Arial" charset="0"/>
                <a:ea typeface="ＭＳ Ｐゴシック" charset="0"/>
                <a:cs typeface="ＭＳ Ｐゴシック" charset="0"/>
              </a:rPr>
              <a:t>Implements datagram packet switching</a:t>
            </a:r>
          </a:p>
          <a:p>
            <a:pPr lvl="1"/>
            <a:r>
              <a:rPr lang="en-US">
                <a:latin typeface="Arial" charset="0"/>
                <a:ea typeface="ＭＳ Ｐゴシック" charset="0"/>
              </a:rPr>
              <a:t>Enable two end-hosts to exchange packets</a:t>
            </a:r>
          </a:p>
          <a:p>
            <a:pPr lvl="2"/>
            <a:r>
              <a:rPr lang="en-US">
                <a:latin typeface="Arial" charset="0"/>
                <a:ea typeface="ＭＳ Ｐゴシック" charset="0"/>
              </a:rPr>
              <a:t>Each end-host is identified by an IP address</a:t>
            </a:r>
          </a:p>
          <a:p>
            <a:pPr lvl="2"/>
            <a:r>
              <a:rPr lang="en-US">
                <a:latin typeface="Arial" charset="0"/>
                <a:ea typeface="ＭＳ Ｐゴシック" charset="0"/>
              </a:rPr>
              <a:t>Each packets contains destination IP address</a:t>
            </a:r>
          </a:p>
          <a:p>
            <a:pPr lvl="2"/>
            <a:r>
              <a:rPr lang="en-US" b="1">
                <a:latin typeface="Arial" charset="0"/>
                <a:ea typeface="ＭＳ Ｐゴシック" charset="0"/>
              </a:rPr>
              <a:t>Independently</a:t>
            </a:r>
            <a:r>
              <a:rPr lang="en-US">
                <a:latin typeface="Arial" charset="0"/>
                <a:ea typeface="ＭＳ Ｐゴシック" charset="0"/>
              </a:rPr>
              <a:t> routes each packet to its destination</a:t>
            </a:r>
          </a:p>
          <a:p>
            <a:pPr lvl="1"/>
            <a:endParaRPr lang="en-US" b="1">
              <a:latin typeface="Arial" charset="0"/>
              <a:ea typeface="ＭＳ Ｐゴシック" charset="0"/>
            </a:endParaRPr>
          </a:p>
          <a:p>
            <a:pPr lvl="1"/>
            <a:r>
              <a:rPr lang="en-US" b="1">
                <a:latin typeface="Arial" charset="0"/>
                <a:ea typeface="ＭＳ Ｐゴシック" charset="0"/>
              </a:rPr>
              <a:t>Best effort service</a:t>
            </a:r>
          </a:p>
          <a:p>
            <a:pPr lvl="2"/>
            <a:r>
              <a:rPr lang="en-US">
                <a:latin typeface="Arial" charset="0"/>
                <a:ea typeface="ＭＳ Ｐゴシック" charset="0"/>
              </a:rPr>
              <a:t>No deliver guarantees</a:t>
            </a:r>
          </a:p>
          <a:p>
            <a:pPr lvl="2"/>
            <a:r>
              <a:rPr lang="en-US">
                <a:latin typeface="Arial" charset="0"/>
                <a:ea typeface="ＭＳ Ｐゴシック" charset="0"/>
              </a:rPr>
              <a:t>No in-order delivery guarantees</a:t>
            </a:r>
          </a:p>
        </p:txBody>
      </p:sp>
    </p:spTree>
    <p:extLst>
      <p:ext uri="{BB962C8B-B14F-4D97-AF65-F5344CB8AC3E}">
        <p14:creationId xmlns:p14="http://schemas.microsoft.com/office/powerpoint/2010/main" val="36856568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a:latin typeface="Helvetica" charset="0"/>
                <a:ea typeface="ＭＳ Ｐゴシック" charset="0"/>
                <a:cs typeface="ＭＳ Ｐゴシック" charset="0"/>
              </a:rPr>
              <a:t>Network (IP) Layer (cont’d)</a:t>
            </a:r>
          </a:p>
        </p:txBody>
      </p:sp>
      <p:sp>
        <p:nvSpPr>
          <p:cNvPr id="131074" name="Content Placeholder 2"/>
          <p:cNvSpPr>
            <a:spLocks noGrp="1"/>
          </p:cNvSpPr>
          <p:nvPr>
            <p:ph idx="1"/>
          </p:nvPr>
        </p:nvSpPr>
        <p:spPr>
          <a:xfrm>
            <a:off x="609600" y="914400"/>
            <a:ext cx="7924800" cy="1371600"/>
          </a:xfrm>
        </p:spPr>
        <p:txBody>
          <a:bodyPr/>
          <a:lstStyle/>
          <a:p>
            <a:r>
              <a:rPr lang="en-US">
                <a:latin typeface="Arial" charset="0"/>
                <a:ea typeface="ＭＳ Ｐゴシック" charset="0"/>
                <a:cs typeface="ＭＳ Ｐゴシック" charset="0"/>
              </a:rPr>
              <a:t>Assume DNS server runs on machine 128.15.11.12</a:t>
            </a:r>
          </a:p>
          <a:p>
            <a:pPr lvl="1"/>
            <a:r>
              <a:rPr lang="en-US">
                <a:latin typeface="Arial" charset="0"/>
                <a:ea typeface="ＭＳ Ｐゴシック" charset="0"/>
              </a:rPr>
              <a:t>Client configured with DNS server IP address</a:t>
            </a:r>
          </a:p>
          <a:p>
            <a:r>
              <a:rPr lang="en-US">
                <a:latin typeface="Arial" charset="0"/>
                <a:ea typeface="ＭＳ Ｐゴシック" charset="0"/>
                <a:cs typeface="ＭＳ Ｐゴシック" charset="0"/>
              </a:rPr>
              <a:t>Client runs on machine 16.25.31.10</a:t>
            </a:r>
          </a:p>
        </p:txBody>
      </p:sp>
      <p:pic>
        <p:nvPicPr>
          <p:cNvPr id="13107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9555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Picture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2263" y="2238375"/>
            <a:ext cx="6683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Rectangle 45"/>
          <p:cNvSpPr>
            <a:spLocks noChangeArrowheads="1"/>
          </p:cNvSpPr>
          <p:nvPr/>
        </p:nvSpPr>
        <p:spPr bwMode="auto">
          <a:xfrm>
            <a:off x="0" y="4267200"/>
            <a:ext cx="1447800" cy="381000"/>
          </a:xfrm>
          <a:prstGeom prst="rect">
            <a:avLst/>
          </a:prstGeom>
          <a:solidFill>
            <a:srgbClr val="FFFFCC"/>
          </a:solidFill>
          <a:ln w="25400">
            <a:solidFill>
              <a:schemeClr val="tx1"/>
            </a:solidFill>
            <a:miter lim="800000"/>
            <a:headEnd/>
            <a:tailEnd/>
          </a:ln>
        </p:spPr>
        <p:txBody>
          <a:bodyPr wrap="none" anchor="ctr"/>
          <a:lstStyle/>
          <a:p>
            <a:pPr defTabSz="914400" fontAlgn="base">
              <a:spcBef>
                <a:spcPct val="0"/>
              </a:spcBef>
              <a:spcAft>
                <a:spcPct val="0"/>
              </a:spcAft>
            </a:pPr>
            <a:endParaRPr lang="en-US" sz="2000" b="1" smtClean="0">
              <a:solidFill>
                <a:srgbClr val="000000"/>
              </a:solidFill>
              <a:latin typeface="Comic Sans MS" charset="0"/>
              <a:ea typeface="ＭＳ Ｐゴシック" charset="0"/>
              <a:cs typeface="ＭＳ Ｐゴシック" charset="0"/>
            </a:endParaRPr>
          </a:p>
        </p:txBody>
      </p:sp>
      <p:sp>
        <p:nvSpPr>
          <p:cNvPr id="131078" name="Text Box 46"/>
          <p:cNvSpPr txBox="1">
            <a:spLocks noChangeArrowheads="1"/>
          </p:cNvSpPr>
          <p:nvPr/>
        </p:nvSpPr>
        <p:spPr bwMode="auto">
          <a:xfrm>
            <a:off x="76200" y="4232275"/>
            <a:ext cx="1366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2000" smtClean="0">
                <a:solidFill>
                  <a:srgbClr val="000000"/>
                </a:solidFill>
                <a:latin typeface="Helvetica" charset="0"/>
                <a:cs typeface="Helvetica" charset="0"/>
              </a:rPr>
              <a:t>Transport</a:t>
            </a:r>
          </a:p>
        </p:txBody>
      </p:sp>
      <p:sp>
        <p:nvSpPr>
          <p:cNvPr id="131079" name="Oval 54"/>
          <p:cNvSpPr>
            <a:spLocks noChangeArrowheads="1"/>
          </p:cNvSpPr>
          <p:nvPr/>
        </p:nvSpPr>
        <p:spPr bwMode="auto">
          <a:xfrm>
            <a:off x="7600950" y="2819400"/>
            <a:ext cx="1314450" cy="762000"/>
          </a:xfrm>
          <a:prstGeom prst="ellipse">
            <a:avLst/>
          </a:prstGeom>
          <a:solidFill>
            <a:srgbClr val="99FF66"/>
          </a:solidFill>
          <a:ln w="12700">
            <a:solidFill>
              <a:schemeClr val="tx1"/>
            </a:solidFill>
            <a:round/>
            <a:headEnd/>
            <a:tailEnd/>
          </a:ln>
        </p:spPr>
        <p:txBody>
          <a:bodyPr wrap="none" lIns="90488" tIns="44450" rIns="90488" bIns="44450" anchor="ctr"/>
          <a:lstStyle/>
          <a:p>
            <a:pPr algn="ctr" defTabSz="914400" eaLnBrk="0" fontAlgn="base" hangingPunct="0">
              <a:spcBef>
                <a:spcPct val="0"/>
              </a:spcBef>
              <a:spcAft>
                <a:spcPct val="0"/>
              </a:spcAft>
            </a:pPr>
            <a:r>
              <a:rPr lang="en-US" sz="1600" b="1" smtClean="0">
                <a:solidFill>
                  <a:srgbClr val="000000"/>
                </a:solidFill>
                <a:latin typeface="Arial" charset="0"/>
                <a:ea typeface="ＭＳ Ｐゴシック" charset="0"/>
                <a:cs typeface="ＭＳ Ｐゴシック" charset="0"/>
              </a:rPr>
              <a:t>BIND</a:t>
            </a:r>
          </a:p>
          <a:p>
            <a:pPr algn="ctr" defTabSz="914400" eaLnBrk="0" fontAlgn="base" hangingPunct="0">
              <a:spcBef>
                <a:spcPct val="0"/>
              </a:spcBef>
              <a:spcAft>
                <a:spcPct val="0"/>
              </a:spcAft>
            </a:pPr>
            <a:r>
              <a:rPr lang="en-US" sz="1600" b="1" smtClean="0">
                <a:solidFill>
                  <a:srgbClr val="000000"/>
                </a:solidFill>
                <a:latin typeface="Arial" charset="0"/>
                <a:ea typeface="ＭＳ Ｐゴシック" charset="0"/>
                <a:cs typeface="ＭＳ Ｐゴシック" charset="0"/>
              </a:rPr>
              <a:t>(port 53)</a:t>
            </a:r>
          </a:p>
        </p:txBody>
      </p:sp>
      <p:sp>
        <p:nvSpPr>
          <p:cNvPr id="131080" name="Rectangle 55"/>
          <p:cNvSpPr>
            <a:spLocks noChangeArrowheads="1"/>
          </p:cNvSpPr>
          <p:nvPr/>
        </p:nvSpPr>
        <p:spPr bwMode="auto">
          <a:xfrm>
            <a:off x="7696200" y="3730625"/>
            <a:ext cx="1447800" cy="381000"/>
          </a:xfrm>
          <a:prstGeom prst="rect">
            <a:avLst/>
          </a:prstGeom>
          <a:solidFill>
            <a:srgbClr val="FFFFCC"/>
          </a:solidFill>
          <a:ln w="25400">
            <a:solidFill>
              <a:schemeClr val="tx1"/>
            </a:solidFill>
            <a:miter lim="800000"/>
            <a:headEnd/>
            <a:tailEnd/>
          </a:ln>
        </p:spPr>
        <p:txBody>
          <a:bodyPr wrap="none" anchor="ctr"/>
          <a:lstStyle/>
          <a:p>
            <a:pPr defTabSz="914400" fontAlgn="base">
              <a:spcBef>
                <a:spcPct val="0"/>
              </a:spcBef>
              <a:spcAft>
                <a:spcPct val="0"/>
              </a:spcAft>
            </a:pPr>
            <a:endParaRPr lang="en-US" sz="2000" b="1" smtClean="0">
              <a:solidFill>
                <a:srgbClr val="000000"/>
              </a:solidFill>
              <a:latin typeface="Comic Sans MS" charset="0"/>
              <a:ea typeface="ＭＳ Ｐゴシック" charset="0"/>
              <a:cs typeface="ＭＳ Ｐゴシック" charset="0"/>
            </a:endParaRPr>
          </a:p>
        </p:txBody>
      </p:sp>
      <p:sp>
        <p:nvSpPr>
          <p:cNvPr id="131081" name="Text Box 56"/>
          <p:cNvSpPr txBox="1">
            <a:spLocks noChangeArrowheads="1"/>
          </p:cNvSpPr>
          <p:nvPr/>
        </p:nvSpPr>
        <p:spPr bwMode="auto">
          <a:xfrm>
            <a:off x="7775575" y="3714750"/>
            <a:ext cx="1366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2000" smtClean="0">
                <a:solidFill>
                  <a:srgbClr val="000000"/>
                </a:solidFill>
                <a:latin typeface="Arial" charset="0"/>
              </a:rPr>
              <a:t>Transport</a:t>
            </a:r>
          </a:p>
        </p:txBody>
      </p:sp>
      <p:sp>
        <p:nvSpPr>
          <p:cNvPr id="131082" name="Rectangle 64"/>
          <p:cNvSpPr>
            <a:spLocks noChangeArrowheads="1"/>
          </p:cNvSpPr>
          <p:nvPr/>
        </p:nvSpPr>
        <p:spPr bwMode="auto">
          <a:xfrm>
            <a:off x="1524000" y="3562350"/>
            <a:ext cx="762000" cy="228600"/>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grpSp>
        <p:nvGrpSpPr>
          <p:cNvPr id="131083" name="Group 66"/>
          <p:cNvGrpSpPr>
            <a:grpSpLocks/>
          </p:cNvGrpSpPr>
          <p:nvPr/>
        </p:nvGrpSpPr>
        <p:grpSpPr bwMode="auto">
          <a:xfrm>
            <a:off x="1524000" y="4324350"/>
            <a:ext cx="1524000" cy="274638"/>
            <a:chOff x="960" y="2880"/>
            <a:chExt cx="960" cy="173"/>
          </a:xfrm>
        </p:grpSpPr>
        <p:sp>
          <p:nvSpPr>
            <p:cNvPr id="131126" name="Rectangle 67"/>
            <p:cNvSpPr>
              <a:spLocks noChangeArrowheads="1"/>
            </p:cNvSpPr>
            <p:nvPr/>
          </p:nvSpPr>
          <p:spPr bwMode="auto">
            <a:xfrm>
              <a:off x="960" y="2880"/>
              <a:ext cx="480" cy="144"/>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sp>
          <p:nvSpPr>
            <p:cNvPr id="131127" name="Rectangle 69"/>
            <p:cNvSpPr>
              <a:spLocks noChangeArrowheads="1"/>
            </p:cNvSpPr>
            <p:nvPr/>
          </p:nvSpPr>
          <p:spPr bwMode="auto">
            <a:xfrm>
              <a:off x="1440" y="2883"/>
              <a:ext cx="288"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1234</a:t>
              </a:r>
            </a:p>
          </p:txBody>
        </p:sp>
        <p:sp>
          <p:nvSpPr>
            <p:cNvPr id="131128" name="Text Box 70"/>
            <p:cNvSpPr txBox="1">
              <a:spLocks noChangeArrowheads="1"/>
            </p:cNvSpPr>
            <p:nvPr/>
          </p:nvSpPr>
          <p:spPr bwMode="auto">
            <a:xfrm>
              <a:off x="1263" y="2880"/>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endParaRPr lang="en-US" sz="1200" b="0" smtClean="0">
                <a:solidFill>
                  <a:srgbClr val="000000"/>
                </a:solidFill>
                <a:latin typeface="Arial" charset="0"/>
                <a:cs typeface="Arial" charset="0"/>
              </a:endParaRPr>
            </a:p>
          </p:txBody>
        </p:sp>
        <p:sp>
          <p:nvSpPr>
            <p:cNvPr id="131129" name="Rectangle 71"/>
            <p:cNvSpPr>
              <a:spLocks noChangeArrowheads="1"/>
            </p:cNvSpPr>
            <p:nvPr/>
          </p:nvSpPr>
          <p:spPr bwMode="auto">
            <a:xfrm>
              <a:off x="1728" y="2883"/>
              <a:ext cx="192"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53</a:t>
              </a:r>
            </a:p>
          </p:txBody>
        </p:sp>
      </p:grpSp>
      <p:sp>
        <p:nvSpPr>
          <p:cNvPr id="131084" name="Line 84"/>
          <p:cNvSpPr>
            <a:spLocks noChangeShapeType="1"/>
          </p:cNvSpPr>
          <p:nvPr/>
        </p:nvSpPr>
        <p:spPr bwMode="auto">
          <a:xfrm>
            <a:off x="1828800" y="3790950"/>
            <a:ext cx="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1085" name="Line 87"/>
          <p:cNvSpPr>
            <a:spLocks noChangeShapeType="1"/>
          </p:cNvSpPr>
          <p:nvPr/>
        </p:nvSpPr>
        <p:spPr bwMode="auto">
          <a:xfrm>
            <a:off x="1295400" y="3638550"/>
            <a:ext cx="22860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1086" name="Text Box 121"/>
          <p:cNvSpPr txBox="1">
            <a:spLocks noChangeArrowheads="1"/>
          </p:cNvSpPr>
          <p:nvPr/>
        </p:nvSpPr>
        <p:spPr bwMode="auto">
          <a:xfrm>
            <a:off x="0" y="2266950"/>
            <a:ext cx="1254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600" smtClean="0">
                <a:solidFill>
                  <a:srgbClr val="000000"/>
                </a:solidFill>
                <a:latin typeface="Arial" charset="0"/>
              </a:rPr>
              <a:t>16.25.31.10</a:t>
            </a:r>
          </a:p>
        </p:txBody>
      </p:sp>
      <p:sp>
        <p:nvSpPr>
          <p:cNvPr id="131087" name="Text Box 122"/>
          <p:cNvSpPr txBox="1">
            <a:spLocks noChangeArrowheads="1"/>
          </p:cNvSpPr>
          <p:nvPr/>
        </p:nvSpPr>
        <p:spPr bwMode="auto">
          <a:xfrm>
            <a:off x="7620000" y="1828800"/>
            <a:ext cx="13668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600" smtClean="0">
                <a:solidFill>
                  <a:srgbClr val="000000"/>
                </a:solidFill>
                <a:latin typeface="Arial" charset="0"/>
              </a:rPr>
              <a:t>128.15.11.12</a:t>
            </a:r>
          </a:p>
        </p:txBody>
      </p:sp>
      <p:sp>
        <p:nvSpPr>
          <p:cNvPr id="131088" name="Rectangle 47"/>
          <p:cNvSpPr>
            <a:spLocks noChangeArrowheads="1"/>
          </p:cNvSpPr>
          <p:nvPr/>
        </p:nvSpPr>
        <p:spPr bwMode="auto">
          <a:xfrm>
            <a:off x="0" y="4645025"/>
            <a:ext cx="1447800" cy="381000"/>
          </a:xfrm>
          <a:prstGeom prst="rect">
            <a:avLst/>
          </a:prstGeom>
          <a:solidFill>
            <a:srgbClr val="CCFFFF"/>
          </a:solidFill>
          <a:ln w="25400">
            <a:solidFill>
              <a:schemeClr val="tx1"/>
            </a:solidFill>
            <a:miter lim="800000"/>
            <a:headEnd/>
            <a:tailEnd/>
          </a:ln>
        </p:spPr>
        <p:txBody>
          <a:bodyPr wrap="none" anchor="ctr"/>
          <a:lstStyle/>
          <a:p>
            <a:pPr defTabSz="914400" fontAlgn="base">
              <a:spcBef>
                <a:spcPct val="0"/>
              </a:spcBef>
              <a:spcAft>
                <a:spcPct val="0"/>
              </a:spcAft>
            </a:pPr>
            <a:endParaRPr lang="en-US" sz="2000" b="1" smtClean="0">
              <a:solidFill>
                <a:srgbClr val="000000"/>
              </a:solidFill>
              <a:latin typeface="Comic Sans MS" charset="0"/>
              <a:ea typeface="ＭＳ Ｐゴシック" charset="0"/>
              <a:cs typeface="ＭＳ Ｐゴシック" charset="0"/>
            </a:endParaRPr>
          </a:p>
        </p:txBody>
      </p:sp>
      <p:sp>
        <p:nvSpPr>
          <p:cNvPr id="131089" name="Text Box 48"/>
          <p:cNvSpPr txBox="1">
            <a:spLocks noChangeArrowheads="1"/>
          </p:cNvSpPr>
          <p:nvPr/>
        </p:nvSpPr>
        <p:spPr bwMode="auto">
          <a:xfrm>
            <a:off x="76200" y="4629150"/>
            <a:ext cx="119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2000" smtClean="0">
                <a:solidFill>
                  <a:srgbClr val="000000"/>
                </a:solidFill>
                <a:latin typeface="Arial" charset="0"/>
              </a:rPr>
              <a:t>Network</a:t>
            </a:r>
          </a:p>
        </p:txBody>
      </p:sp>
      <p:sp>
        <p:nvSpPr>
          <p:cNvPr id="131090" name="Rectangle 47"/>
          <p:cNvSpPr>
            <a:spLocks noChangeArrowheads="1"/>
          </p:cNvSpPr>
          <p:nvPr/>
        </p:nvSpPr>
        <p:spPr bwMode="auto">
          <a:xfrm>
            <a:off x="7696200" y="4111625"/>
            <a:ext cx="1447800" cy="381000"/>
          </a:xfrm>
          <a:prstGeom prst="rect">
            <a:avLst/>
          </a:prstGeom>
          <a:solidFill>
            <a:srgbClr val="CCFFFF"/>
          </a:solidFill>
          <a:ln w="25400">
            <a:solidFill>
              <a:schemeClr val="tx1"/>
            </a:solidFill>
            <a:miter lim="800000"/>
            <a:headEnd/>
            <a:tailEnd/>
          </a:ln>
        </p:spPr>
        <p:txBody>
          <a:bodyPr wrap="none" anchor="ctr"/>
          <a:lstStyle/>
          <a:p>
            <a:pPr defTabSz="914400" fontAlgn="base">
              <a:spcBef>
                <a:spcPct val="0"/>
              </a:spcBef>
              <a:spcAft>
                <a:spcPct val="0"/>
              </a:spcAft>
            </a:pPr>
            <a:endParaRPr lang="en-US" sz="2000" b="1" smtClean="0">
              <a:solidFill>
                <a:srgbClr val="000000"/>
              </a:solidFill>
              <a:latin typeface="Comic Sans MS" charset="0"/>
              <a:ea typeface="ＭＳ Ｐゴシック" charset="0"/>
              <a:cs typeface="ＭＳ Ｐゴシック" charset="0"/>
            </a:endParaRPr>
          </a:p>
        </p:txBody>
      </p:sp>
      <p:sp>
        <p:nvSpPr>
          <p:cNvPr id="131091" name="Text Box 48"/>
          <p:cNvSpPr txBox="1">
            <a:spLocks noChangeArrowheads="1"/>
          </p:cNvSpPr>
          <p:nvPr/>
        </p:nvSpPr>
        <p:spPr bwMode="auto">
          <a:xfrm>
            <a:off x="7772400" y="4095750"/>
            <a:ext cx="119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2000" smtClean="0">
                <a:solidFill>
                  <a:srgbClr val="000000"/>
                </a:solidFill>
                <a:latin typeface="Arial" charset="0"/>
              </a:rPr>
              <a:t>Network</a:t>
            </a:r>
          </a:p>
        </p:txBody>
      </p:sp>
      <p:grpSp>
        <p:nvGrpSpPr>
          <p:cNvPr id="3" name="Group 73"/>
          <p:cNvGrpSpPr>
            <a:grpSpLocks/>
          </p:cNvGrpSpPr>
          <p:nvPr/>
        </p:nvGrpSpPr>
        <p:grpSpPr bwMode="auto">
          <a:xfrm>
            <a:off x="4343400" y="4221163"/>
            <a:ext cx="3352800" cy="503237"/>
            <a:chOff x="4343400" y="4221162"/>
            <a:chExt cx="3352800" cy="503238"/>
          </a:xfrm>
        </p:grpSpPr>
        <p:grpSp>
          <p:nvGrpSpPr>
            <p:cNvPr id="131116" name="Group 66"/>
            <p:cNvGrpSpPr>
              <a:grpSpLocks/>
            </p:cNvGrpSpPr>
            <p:nvPr/>
          </p:nvGrpSpPr>
          <p:grpSpPr bwMode="auto">
            <a:xfrm>
              <a:off x="4343400" y="4221162"/>
              <a:ext cx="1524000" cy="274638"/>
              <a:chOff x="960" y="2880"/>
              <a:chExt cx="960" cy="173"/>
            </a:xfrm>
          </p:grpSpPr>
          <p:sp>
            <p:nvSpPr>
              <p:cNvPr id="131122" name="Rectangle 67"/>
              <p:cNvSpPr>
                <a:spLocks noChangeArrowheads="1"/>
              </p:cNvSpPr>
              <p:nvPr/>
            </p:nvSpPr>
            <p:spPr bwMode="auto">
              <a:xfrm>
                <a:off x="960" y="2880"/>
                <a:ext cx="480" cy="144"/>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sp>
            <p:nvSpPr>
              <p:cNvPr id="131123" name="Rectangle 69"/>
              <p:cNvSpPr>
                <a:spLocks noChangeArrowheads="1"/>
              </p:cNvSpPr>
              <p:nvPr/>
            </p:nvSpPr>
            <p:spPr bwMode="auto">
              <a:xfrm>
                <a:off x="1440" y="2883"/>
                <a:ext cx="288"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1234</a:t>
                </a:r>
              </a:p>
            </p:txBody>
          </p:sp>
          <p:sp>
            <p:nvSpPr>
              <p:cNvPr id="131124" name="Text Box 70"/>
              <p:cNvSpPr txBox="1">
                <a:spLocks noChangeArrowheads="1"/>
              </p:cNvSpPr>
              <p:nvPr/>
            </p:nvSpPr>
            <p:spPr bwMode="auto">
              <a:xfrm>
                <a:off x="1263" y="2880"/>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endParaRPr lang="en-US" sz="1200" b="0" smtClean="0">
                  <a:solidFill>
                    <a:srgbClr val="000000"/>
                  </a:solidFill>
                  <a:latin typeface="Arial" charset="0"/>
                  <a:cs typeface="Arial" charset="0"/>
                </a:endParaRPr>
              </a:p>
            </p:txBody>
          </p:sp>
          <p:sp>
            <p:nvSpPr>
              <p:cNvPr id="131125" name="Rectangle 71"/>
              <p:cNvSpPr>
                <a:spLocks noChangeArrowheads="1"/>
              </p:cNvSpPr>
              <p:nvPr/>
            </p:nvSpPr>
            <p:spPr bwMode="auto">
              <a:xfrm>
                <a:off x="1728" y="2883"/>
                <a:ext cx="192"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53</a:t>
                </a:r>
              </a:p>
            </p:txBody>
          </p:sp>
        </p:grpSp>
        <p:sp>
          <p:nvSpPr>
            <p:cNvPr id="131117" name="Rectangle 74"/>
            <p:cNvSpPr>
              <a:spLocks noChangeArrowheads="1"/>
            </p:cNvSpPr>
            <p:nvPr/>
          </p:nvSpPr>
          <p:spPr bwMode="auto">
            <a:xfrm>
              <a:off x="5867400" y="4221162"/>
              <a:ext cx="8382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1118" name="Text Box 75"/>
            <p:cNvSpPr txBox="1">
              <a:spLocks noChangeArrowheads="1"/>
            </p:cNvSpPr>
            <p:nvPr/>
          </p:nvSpPr>
          <p:spPr bwMode="auto">
            <a:xfrm>
              <a:off x="5791200" y="4221162"/>
              <a:ext cx="9826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16.25.31.10</a:t>
              </a:r>
            </a:p>
          </p:txBody>
        </p:sp>
        <p:sp>
          <p:nvSpPr>
            <p:cNvPr id="131119" name="Rectangle 76"/>
            <p:cNvSpPr>
              <a:spLocks noChangeArrowheads="1"/>
            </p:cNvSpPr>
            <p:nvPr/>
          </p:nvSpPr>
          <p:spPr bwMode="auto">
            <a:xfrm>
              <a:off x="6705600" y="4221162"/>
              <a:ext cx="9144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1120" name="Text Box 77"/>
            <p:cNvSpPr txBox="1">
              <a:spLocks noChangeArrowheads="1"/>
            </p:cNvSpPr>
            <p:nvPr/>
          </p:nvSpPr>
          <p:spPr bwMode="auto">
            <a:xfrm>
              <a:off x="6629400" y="4221162"/>
              <a:ext cx="10668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128.15.11.12</a:t>
              </a:r>
            </a:p>
          </p:txBody>
        </p:sp>
        <p:cxnSp>
          <p:nvCxnSpPr>
            <p:cNvPr id="131121" name="Straight Arrow Connector 69"/>
            <p:cNvCxnSpPr>
              <a:cxnSpLocks noChangeShapeType="1"/>
              <a:stCxn id="131109" idx="0"/>
              <a:endCxn id="131122" idx="2"/>
            </p:cNvCxnSpPr>
            <p:nvPr/>
          </p:nvCxnSpPr>
          <p:spPr bwMode="auto">
            <a:xfrm rot="5400000" flipH="1" flipV="1">
              <a:off x="4396581" y="4396581"/>
              <a:ext cx="274638" cy="381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5" name="Group 72"/>
          <p:cNvGrpSpPr>
            <a:grpSpLocks/>
          </p:cNvGrpSpPr>
          <p:nvPr/>
        </p:nvGrpSpPr>
        <p:grpSpPr bwMode="auto">
          <a:xfrm>
            <a:off x="1524000" y="4591050"/>
            <a:ext cx="3352800" cy="407988"/>
            <a:chOff x="1524000" y="4591050"/>
            <a:chExt cx="3352800" cy="407988"/>
          </a:xfrm>
        </p:grpSpPr>
        <p:grpSp>
          <p:nvGrpSpPr>
            <p:cNvPr id="131106" name="Group 66"/>
            <p:cNvGrpSpPr>
              <a:grpSpLocks/>
            </p:cNvGrpSpPr>
            <p:nvPr/>
          </p:nvGrpSpPr>
          <p:grpSpPr bwMode="auto">
            <a:xfrm>
              <a:off x="1524000" y="4724400"/>
              <a:ext cx="1524000" cy="274638"/>
              <a:chOff x="960" y="2880"/>
              <a:chExt cx="960" cy="173"/>
            </a:xfrm>
          </p:grpSpPr>
          <p:sp>
            <p:nvSpPr>
              <p:cNvPr id="131112" name="Rectangle 67"/>
              <p:cNvSpPr>
                <a:spLocks noChangeArrowheads="1"/>
              </p:cNvSpPr>
              <p:nvPr/>
            </p:nvSpPr>
            <p:spPr bwMode="auto">
              <a:xfrm>
                <a:off x="960" y="2880"/>
                <a:ext cx="480" cy="144"/>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sp>
            <p:nvSpPr>
              <p:cNvPr id="131113" name="Rectangle 69"/>
              <p:cNvSpPr>
                <a:spLocks noChangeArrowheads="1"/>
              </p:cNvSpPr>
              <p:nvPr/>
            </p:nvSpPr>
            <p:spPr bwMode="auto">
              <a:xfrm>
                <a:off x="1440" y="2883"/>
                <a:ext cx="288"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1234</a:t>
                </a:r>
              </a:p>
            </p:txBody>
          </p:sp>
          <p:sp>
            <p:nvSpPr>
              <p:cNvPr id="131114" name="Text Box 70"/>
              <p:cNvSpPr txBox="1">
                <a:spLocks noChangeArrowheads="1"/>
              </p:cNvSpPr>
              <p:nvPr/>
            </p:nvSpPr>
            <p:spPr bwMode="auto">
              <a:xfrm>
                <a:off x="1263" y="2880"/>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endParaRPr lang="en-US" sz="1200" b="0" smtClean="0">
                  <a:solidFill>
                    <a:srgbClr val="000000"/>
                  </a:solidFill>
                  <a:latin typeface="Arial" charset="0"/>
                  <a:cs typeface="Arial" charset="0"/>
                </a:endParaRPr>
              </a:p>
            </p:txBody>
          </p:sp>
          <p:sp>
            <p:nvSpPr>
              <p:cNvPr id="131115" name="Rectangle 71"/>
              <p:cNvSpPr>
                <a:spLocks noChangeArrowheads="1"/>
              </p:cNvSpPr>
              <p:nvPr/>
            </p:nvSpPr>
            <p:spPr bwMode="auto">
              <a:xfrm>
                <a:off x="1728" y="2883"/>
                <a:ext cx="192"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53</a:t>
                </a:r>
              </a:p>
            </p:txBody>
          </p:sp>
        </p:grpSp>
        <p:sp>
          <p:nvSpPr>
            <p:cNvPr id="131107" name="Rectangle 74"/>
            <p:cNvSpPr>
              <a:spLocks noChangeArrowheads="1"/>
            </p:cNvSpPr>
            <p:nvPr/>
          </p:nvSpPr>
          <p:spPr bwMode="auto">
            <a:xfrm>
              <a:off x="3048000" y="4724400"/>
              <a:ext cx="8382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1108" name="Text Box 75"/>
            <p:cNvSpPr txBox="1">
              <a:spLocks noChangeArrowheads="1"/>
            </p:cNvSpPr>
            <p:nvPr/>
          </p:nvSpPr>
          <p:spPr bwMode="auto">
            <a:xfrm>
              <a:off x="2971800" y="4724400"/>
              <a:ext cx="9826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16.25.31.10</a:t>
              </a:r>
            </a:p>
          </p:txBody>
        </p:sp>
        <p:sp>
          <p:nvSpPr>
            <p:cNvPr id="131109" name="Rectangle 76"/>
            <p:cNvSpPr>
              <a:spLocks noChangeArrowheads="1"/>
            </p:cNvSpPr>
            <p:nvPr/>
          </p:nvSpPr>
          <p:spPr bwMode="auto">
            <a:xfrm>
              <a:off x="3886200" y="4724400"/>
              <a:ext cx="9144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1110" name="Text Box 77"/>
            <p:cNvSpPr txBox="1">
              <a:spLocks noChangeArrowheads="1"/>
            </p:cNvSpPr>
            <p:nvPr/>
          </p:nvSpPr>
          <p:spPr bwMode="auto">
            <a:xfrm>
              <a:off x="3810000" y="4724400"/>
              <a:ext cx="10668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128.15.11.12</a:t>
              </a:r>
            </a:p>
          </p:txBody>
        </p:sp>
        <p:sp>
          <p:nvSpPr>
            <p:cNvPr id="131111" name="Line 84"/>
            <p:cNvSpPr>
              <a:spLocks noChangeShapeType="1"/>
            </p:cNvSpPr>
            <p:nvPr/>
          </p:nvSpPr>
          <p:spPr bwMode="auto">
            <a:xfrm>
              <a:off x="1828800" y="4591050"/>
              <a:ext cx="0" cy="1333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nvGrpSpPr>
          <p:cNvPr id="7" name="Group 74"/>
          <p:cNvGrpSpPr>
            <a:grpSpLocks/>
          </p:cNvGrpSpPr>
          <p:nvPr/>
        </p:nvGrpSpPr>
        <p:grpSpPr bwMode="auto">
          <a:xfrm>
            <a:off x="4343400" y="3124200"/>
            <a:ext cx="3276600" cy="1123950"/>
            <a:chOff x="4343400" y="3124200"/>
            <a:chExt cx="3276600" cy="1123950"/>
          </a:xfrm>
        </p:grpSpPr>
        <p:sp>
          <p:nvSpPr>
            <p:cNvPr id="131096" name="Line 109"/>
            <p:cNvSpPr>
              <a:spLocks noChangeShapeType="1"/>
            </p:cNvSpPr>
            <p:nvPr/>
          </p:nvSpPr>
          <p:spPr bwMode="auto">
            <a:xfrm>
              <a:off x="5029200" y="3200400"/>
              <a:ext cx="259080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1097" name="Rectangle 64"/>
            <p:cNvSpPr>
              <a:spLocks noChangeArrowheads="1"/>
            </p:cNvSpPr>
            <p:nvPr/>
          </p:nvSpPr>
          <p:spPr bwMode="auto">
            <a:xfrm>
              <a:off x="4343400" y="3124200"/>
              <a:ext cx="762000" cy="228600"/>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grpSp>
          <p:nvGrpSpPr>
            <p:cNvPr id="131098" name="Group 133"/>
            <p:cNvGrpSpPr>
              <a:grpSpLocks/>
            </p:cNvGrpSpPr>
            <p:nvPr/>
          </p:nvGrpSpPr>
          <p:grpSpPr bwMode="auto">
            <a:xfrm>
              <a:off x="4343400" y="3352800"/>
              <a:ext cx="1524000" cy="808038"/>
              <a:chOff x="960" y="2544"/>
              <a:chExt cx="960" cy="509"/>
            </a:xfrm>
          </p:grpSpPr>
          <p:grpSp>
            <p:nvGrpSpPr>
              <p:cNvPr id="131100" name="Group 66"/>
              <p:cNvGrpSpPr>
                <a:grpSpLocks/>
              </p:cNvGrpSpPr>
              <p:nvPr/>
            </p:nvGrpSpPr>
            <p:grpSpPr bwMode="auto">
              <a:xfrm>
                <a:off x="960" y="2880"/>
                <a:ext cx="960" cy="173"/>
                <a:chOff x="960" y="2880"/>
                <a:chExt cx="960" cy="173"/>
              </a:xfrm>
            </p:grpSpPr>
            <p:sp>
              <p:nvSpPr>
                <p:cNvPr id="131102" name="Rectangle 67"/>
                <p:cNvSpPr>
                  <a:spLocks noChangeArrowheads="1"/>
                </p:cNvSpPr>
                <p:nvPr/>
              </p:nvSpPr>
              <p:spPr bwMode="auto">
                <a:xfrm>
                  <a:off x="960" y="2880"/>
                  <a:ext cx="480" cy="144"/>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sp>
              <p:nvSpPr>
                <p:cNvPr id="131103" name="Rectangle 69"/>
                <p:cNvSpPr>
                  <a:spLocks noChangeArrowheads="1"/>
                </p:cNvSpPr>
                <p:nvPr/>
              </p:nvSpPr>
              <p:spPr bwMode="auto">
                <a:xfrm>
                  <a:off x="1440" y="2883"/>
                  <a:ext cx="288"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1234</a:t>
                  </a:r>
                </a:p>
              </p:txBody>
            </p:sp>
            <p:sp>
              <p:nvSpPr>
                <p:cNvPr id="131104" name="Text Box 70"/>
                <p:cNvSpPr txBox="1">
                  <a:spLocks noChangeArrowheads="1"/>
                </p:cNvSpPr>
                <p:nvPr/>
              </p:nvSpPr>
              <p:spPr bwMode="auto">
                <a:xfrm>
                  <a:off x="1263" y="2880"/>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endParaRPr lang="en-US" sz="1200" b="0" smtClean="0">
                    <a:solidFill>
                      <a:srgbClr val="000000"/>
                    </a:solidFill>
                    <a:latin typeface="Arial" charset="0"/>
                    <a:cs typeface="Arial" charset="0"/>
                  </a:endParaRPr>
                </a:p>
              </p:txBody>
            </p:sp>
            <p:sp>
              <p:nvSpPr>
                <p:cNvPr id="131105" name="Rectangle 71"/>
                <p:cNvSpPr>
                  <a:spLocks noChangeArrowheads="1"/>
                </p:cNvSpPr>
                <p:nvPr/>
              </p:nvSpPr>
              <p:spPr bwMode="auto">
                <a:xfrm>
                  <a:off x="1728" y="2883"/>
                  <a:ext cx="192"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53</a:t>
                  </a:r>
                </a:p>
              </p:txBody>
            </p:sp>
          </p:grpSp>
          <p:sp>
            <p:nvSpPr>
              <p:cNvPr id="131101" name="Line 84"/>
              <p:cNvSpPr>
                <a:spLocks noChangeShapeType="1"/>
              </p:cNvSpPr>
              <p:nvPr/>
            </p:nvSpPr>
            <p:spPr bwMode="auto">
              <a:xfrm>
                <a:off x="1152" y="2544"/>
                <a:ext cx="0" cy="336"/>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131099" name="Line 84"/>
            <p:cNvSpPr>
              <a:spLocks noChangeShapeType="1"/>
            </p:cNvSpPr>
            <p:nvPr/>
          </p:nvSpPr>
          <p:spPr bwMode="auto">
            <a:xfrm>
              <a:off x="4648200" y="4114800"/>
              <a:ext cx="0" cy="1333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131095" name="Oval 53"/>
          <p:cNvSpPr>
            <a:spLocks noChangeArrowheads="1"/>
          </p:cNvSpPr>
          <p:nvPr/>
        </p:nvSpPr>
        <p:spPr bwMode="auto">
          <a:xfrm>
            <a:off x="0" y="3257550"/>
            <a:ext cx="1322388" cy="762000"/>
          </a:xfrm>
          <a:prstGeom prst="ellipse">
            <a:avLst/>
          </a:prstGeom>
          <a:solidFill>
            <a:srgbClr val="99FF66"/>
          </a:solidFill>
          <a:ln w="12700">
            <a:solidFill>
              <a:schemeClr val="tx1"/>
            </a:solidFill>
            <a:round/>
            <a:headEnd/>
            <a:tailEnd/>
          </a:ln>
        </p:spPr>
        <p:txBody>
          <a:bodyPr wrap="none" lIns="90488" tIns="44450" rIns="90488" bIns="44450" anchor="ctr"/>
          <a:lstStyle/>
          <a:p>
            <a:pPr algn="ctr" defTabSz="914400" eaLnBrk="0" fontAlgn="base" hangingPunct="0">
              <a:spcBef>
                <a:spcPct val="0"/>
              </a:spcBef>
              <a:spcAft>
                <a:spcPct val="0"/>
              </a:spcAft>
            </a:pPr>
            <a:r>
              <a:rPr lang="en-US" sz="1600" b="1" smtClean="0">
                <a:solidFill>
                  <a:srgbClr val="000000"/>
                </a:solidFill>
                <a:latin typeface="Arial" charset="0"/>
                <a:ea typeface="ＭＳ Ｐゴシック" charset="0"/>
                <a:cs typeface="ＭＳ Ｐゴシック" charset="0"/>
              </a:rPr>
              <a:t>Firefox</a:t>
            </a:r>
          </a:p>
          <a:p>
            <a:pPr algn="ctr" defTabSz="914400" eaLnBrk="0" fontAlgn="base" hangingPunct="0">
              <a:spcBef>
                <a:spcPct val="0"/>
              </a:spcBef>
              <a:spcAft>
                <a:spcPct val="0"/>
              </a:spcAft>
            </a:pPr>
            <a:r>
              <a:rPr lang="en-US" sz="1600" b="1" smtClean="0">
                <a:solidFill>
                  <a:srgbClr val="000000"/>
                </a:solidFill>
                <a:latin typeface="Arial" charset="0"/>
                <a:ea typeface="ＭＳ Ｐゴシック" charset="0"/>
                <a:cs typeface="ＭＳ Ｐゴシック" charset="0"/>
              </a:rPr>
              <a:t>(port 1234)</a:t>
            </a:r>
          </a:p>
        </p:txBody>
      </p:sp>
    </p:spTree>
    <p:extLst>
      <p:ext uri="{BB962C8B-B14F-4D97-AF65-F5344CB8AC3E}">
        <p14:creationId xmlns:p14="http://schemas.microsoft.com/office/powerpoint/2010/main" val="19745765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Freeform 2"/>
          <p:cNvSpPr>
            <a:spLocks noEditPoints="1"/>
          </p:cNvSpPr>
          <p:nvPr/>
        </p:nvSpPr>
        <p:spPr bwMode="auto">
          <a:xfrm>
            <a:off x="1809750" y="3094038"/>
            <a:ext cx="2378075" cy="34925"/>
          </a:xfrm>
          <a:custGeom>
            <a:avLst/>
            <a:gdLst>
              <a:gd name="T0" fmla="*/ 2147483647 w 1500"/>
              <a:gd name="T1" fmla="*/ 2147483647 h 22"/>
              <a:gd name="T2" fmla="*/ 2147483647 w 1500"/>
              <a:gd name="T3" fmla="*/ 2147483647 h 22"/>
              <a:gd name="T4" fmla="*/ 2147483647 w 1500"/>
              <a:gd name="T5" fmla="*/ 0 h 22"/>
              <a:gd name="T6" fmla="*/ 2147483647 w 1500"/>
              <a:gd name="T7" fmla="*/ 2147483647 h 22"/>
              <a:gd name="T8" fmla="*/ 2147483647 w 1500"/>
              <a:gd name="T9" fmla="*/ 2147483647 h 22"/>
              <a:gd name="T10" fmla="*/ 2147483647 w 1500"/>
              <a:gd name="T11" fmla="*/ 2147483647 h 22"/>
              <a:gd name="T12" fmla="*/ 2147483647 w 1500"/>
              <a:gd name="T13" fmla="*/ 2147483647 h 22"/>
              <a:gd name="T14" fmla="*/ 2147483647 w 1500"/>
              <a:gd name="T15" fmla="*/ 2147483647 h 22"/>
              <a:gd name="T16" fmla="*/ 2147483647 w 1500"/>
              <a:gd name="T17" fmla="*/ 2147483647 h 22"/>
              <a:gd name="T18" fmla="*/ 0 w 1500"/>
              <a:gd name="T19" fmla="*/ 2147483647 h 22"/>
              <a:gd name="T20" fmla="*/ 2147483647 w 1500"/>
              <a:gd name="T21" fmla="*/ 2147483647 h 22"/>
              <a:gd name="T22" fmla="*/ 2147483647 w 1500"/>
              <a:gd name="T23" fmla="*/ 2147483647 h 22"/>
              <a:gd name="T24" fmla="*/ 2147483647 w 1500"/>
              <a:gd name="T25" fmla="*/ 2147483647 h 22"/>
              <a:gd name="T26" fmla="*/ 2147483647 w 1500"/>
              <a:gd name="T27" fmla="*/ 2147483647 h 22"/>
              <a:gd name="T28" fmla="*/ 2147483647 w 1500"/>
              <a:gd name="T29" fmla="*/ 2147483647 h 22"/>
              <a:gd name="T30" fmla="*/ 2147483647 w 1500"/>
              <a:gd name="T31" fmla="*/ 0 h 22"/>
              <a:gd name="T32" fmla="*/ 2147483647 w 1500"/>
              <a:gd name="T33" fmla="*/ 2147483647 h 22"/>
              <a:gd name="T34" fmla="*/ 0 w 1500"/>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0"/>
              <a:gd name="T55" fmla="*/ 0 h 22"/>
              <a:gd name="T56" fmla="*/ 1500 w 1500"/>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0" h="22">
                <a:moveTo>
                  <a:pt x="1500" y="10"/>
                </a:moveTo>
                <a:lnTo>
                  <a:pt x="1498" y="2"/>
                </a:lnTo>
                <a:lnTo>
                  <a:pt x="1490" y="0"/>
                </a:lnTo>
                <a:lnTo>
                  <a:pt x="1482" y="2"/>
                </a:lnTo>
                <a:lnTo>
                  <a:pt x="1478" y="10"/>
                </a:lnTo>
                <a:lnTo>
                  <a:pt x="1482" y="18"/>
                </a:lnTo>
                <a:lnTo>
                  <a:pt x="1490" y="22"/>
                </a:lnTo>
                <a:lnTo>
                  <a:pt x="1498" y="18"/>
                </a:lnTo>
                <a:lnTo>
                  <a:pt x="1500" y="10"/>
                </a:lnTo>
                <a:close/>
                <a:moveTo>
                  <a:pt x="0" y="10"/>
                </a:moveTo>
                <a:lnTo>
                  <a:pt x="2" y="18"/>
                </a:lnTo>
                <a:lnTo>
                  <a:pt x="10" y="22"/>
                </a:lnTo>
                <a:lnTo>
                  <a:pt x="18" y="18"/>
                </a:lnTo>
                <a:lnTo>
                  <a:pt x="21" y="10"/>
                </a:lnTo>
                <a:lnTo>
                  <a:pt x="18" y="2"/>
                </a:lnTo>
                <a:lnTo>
                  <a:pt x="10" y="0"/>
                </a:lnTo>
                <a:lnTo>
                  <a:pt x="2" y="2"/>
                </a:lnTo>
                <a:lnTo>
                  <a:pt x="0" y="10"/>
                </a:lnTo>
                <a:close/>
              </a:path>
            </a:pathLst>
          </a:custGeom>
          <a:solidFill>
            <a:srgbClr val="FFFFFF"/>
          </a:solidFill>
          <a:ln w="28575">
            <a:solidFill>
              <a:srgbClr val="FFFFFF"/>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098" name="Line 3"/>
          <p:cNvSpPr>
            <a:spLocks noChangeShapeType="1"/>
          </p:cNvSpPr>
          <p:nvPr/>
        </p:nvSpPr>
        <p:spPr bwMode="auto">
          <a:xfrm flipH="1">
            <a:off x="1843088" y="3109913"/>
            <a:ext cx="2309812"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099" name="Freeform 4"/>
          <p:cNvSpPr>
            <a:spLocks noEditPoints="1"/>
          </p:cNvSpPr>
          <p:nvPr/>
        </p:nvSpPr>
        <p:spPr bwMode="auto">
          <a:xfrm>
            <a:off x="1809750" y="4122738"/>
            <a:ext cx="2378075" cy="638175"/>
          </a:xfrm>
          <a:custGeom>
            <a:avLst/>
            <a:gdLst>
              <a:gd name="T0" fmla="*/ 0 w 1500"/>
              <a:gd name="T1" fmla="*/ 2147483647 h 403"/>
              <a:gd name="T2" fmla="*/ 2147483647 w 1500"/>
              <a:gd name="T3" fmla="*/ 2147483647 h 403"/>
              <a:gd name="T4" fmla="*/ 2147483647 w 1500"/>
              <a:gd name="T5" fmla="*/ 2147483647 h 403"/>
              <a:gd name="T6" fmla="*/ 2147483647 w 1500"/>
              <a:gd name="T7" fmla="*/ 2147483647 h 403"/>
              <a:gd name="T8" fmla="*/ 2147483647 w 1500"/>
              <a:gd name="T9" fmla="*/ 2147483647 h 403"/>
              <a:gd name="T10" fmla="*/ 2147483647 w 1500"/>
              <a:gd name="T11" fmla="*/ 2147483647 h 403"/>
              <a:gd name="T12" fmla="*/ 2147483647 w 1500"/>
              <a:gd name="T13" fmla="*/ 2147483647 h 403"/>
              <a:gd name="T14" fmla="*/ 0 w 1500"/>
              <a:gd name="T15" fmla="*/ 2147483647 h 403"/>
              <a:gd name="T16" fmla="*/ 0 w 1500"/>
              <a:gd name="T17" fmla="*/ 2147483647 h 403"/>
              <a:gd name="T18" fmla="*/ 2147483647 w 1500"/>
              <a:gd name="T19" fmla="*/ 2147483647 h 403"/>
              <a:gd name="T20" fmla="*/ 2147483647 w 1500"/>
              <a:gd name="T21" fmla="*/ 2147483647 h 403"/>
              <a:gd name="T22" fmla="*/ 2147483647 w 1500"/>
              <a:gd name="T23" fmla="*/ 0 h 403"/>
              <a:gd name="T24" fmla="*/ 2147483647 w 1500"/>
              <a:gd name="T25" fmla="*/ 2147483647 h 403"/>
              <a:gd name="T26" fmla="*/ 2147483647 w 1500"/>
              <a:gd name="T27" fmla="*/ 2147483647 h 403"/>
              <a:gd name="T28" fmla="*/ 2147483647 w 1500"/>
              <a:gd name="T29" fmla="*/ 2147483647 h 403"/>
              <a:gd name="T30" fmla="*/ 2147483647 w 1500"/>
              <a:gd name="T31" fmla="*/ 2147483647 h 403"/>
              <a:gd name="T32" fmla="*/ 2147483647 w 1500"/>
              <a:gd name="T33" fmla="*/ 2147483647 h 403"/>
              <a:gd name="T34" fmla="*/ 2147483647 w 1500"/>
              <a:gd name="T35" fmla="*/ 2147483647 h 4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0"/>
              <a:gd name="T55" fmla="*/ 0 h 403"/>
              <a:gd name="T56" fmla="*/ 1500 w 1500"/>
              <a:gd name="T57" fmla="*/ 403 h 4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0" h="403">
                <a:moveTo>
                  <a:pt x="0" y="395"/>
                </a:moveTo>
                <a:lnTo>
                  <a:pt x="4" y="403"/>
                </a:lnTo>
                <a:lnTo>
                  <a:pt x="14" y="403"/>
                </a:lnTo>
                <a:lnTo>
                  <a:pt x="20" y="399"/>
                </a:lnTo>
                <a:lnTo>
                  <a:pt x="21" y="391"/>
                </a:lnTo>
                <a:lnTo>
                  <a:pt x="16" y="383"/>
                </a:lnTo>
                <a:lnTo>
                  <a:pt x="8" y="381"/>
                </a:lnTo>
                <a:lnTo>
                  <a:pt x="0" y="387"/>
                </a:lnTo>
                <a:lnTo>
                  <a:pt x="0" y="395"/>
                </a:lnTo>
                <a:close/>
                <a:moveTo>
                  <a:pt x="1500" y="8"/>
                </a:moveTo>
                <a:lnTo>
                  <a:pt x="1496" y="2"/>
                </a:lnTo>
                <a:lnTo>
                  <a:pt x="1486" y="0"/>
                </a:lnTo>
                <a:lnTo>
                  <a:pt x="1480" y="6"/>
                </a:lnTo>
                <a:lnTo>
                  <a:pt x="1478" y="14"/>
                </a:lnTo>
                <a:lnTo>
                  <a:pt x="1484" y="22"/>
                </a:lnTo>
                <a:lnTo>
                  <a:pt x="1492" y="22"/>
                </a:lnTo>
                <a:lnTo>
                  <a:pt x="1500" y="18"/>
                </a:lnTo>
                <a:lnTo>
                  <a:pt x="1500" y="8"/>
                </a:lnTo>
                <a:close/>
              </a:path>
            </a:pathLst>
          </a:custGeom>
          <a:solidFill>
            <a:srgbClr val="FFFFFF"/>
          </a:solidFill>
          <a:ln w="28575">
            <a:solidFill>
              <a:srgbClr val="FFFFFF"/>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00" name="Line 5"/>
          <p:cNvSpPr>
            <a:spLocks noChangeShapeType="1"/>
          </p:cNvSpPr>
          <p:nvPr/>
        </p:nvSpPr>
        <p:spPr bwMode="auto">
          <a:xfrm flipV="1">
            <a:off x="1843088" y="4144963"/>
            <a:ext cx="2309812" cy="5969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01" name="Freeform 6"/>
          <p:cNvSpPr>
            <a:spLocks noEditPoints="1"/>
          </p:cNvSpPr>
          <p:nvPr/>
        </p:nvSpPr>
        <p:spPr bwMode="auto">
          <a:xfrm>
            <a:off x="1809750" y="4725988"/>
            <a:ext cx="2378075" cy="604837"/>
          </a:xfrm>
          <a:custGeom>
            <a:avLst/>
            <a:gdLst>
              <a:gd name="T0" fmla="*/ 0 w 1500"/>
              <a:gd name="T1" fmla="*/ 2147483647 h 381"/>
              <a:gd name="T2" fmla="*/ 2147483647 w 1500"/>
              <a:gd name="T3" fmla="*/ 2147483647 h 381"/>
              <a:gd name="T4" fmla="*/ 2147483647 w 1500"/>
              <a:gd name="T5" fmla="*/ 2147483647 h 381"/>
              <a:gd name="T6" fmla="*/ 2147483647 w 1500"/>
              <a:gd name="T7" fmla="*/ 2147483647 h 381"/>
              <a:gd name="T8" fmla="*/ 2147483647 w 1500"/>
              <a:gd name="T9" fmla="*/ 2147483647 h 381"/>
              <a:gd name="T10" fmla="*/ 2147483647 w 1500"/>
              <a:gd name="T11" fmla="*/ 2147483647 h 381"/>
              <a:gd name="T12" fmla="*/ 2147483647 w 1500"/>
              <a:gd name="T13" fmla="*/ 0 h 381"/>
              <a:gd name="T14" fmla="*/ 2147483647 w 1500"/>
              <a:gd name="T15" fmla="*/ 2147483647 h 381"/>
              <a:gd name="T16" fmla="*/ 0 w 1500"/>
              <a:gd name="T17" fmla="*/ 2147483647 h 381"/>
              <a:gd name="T18" fmla="*/ 2147483647 w 1500"/>
              <a:gd name="T19" fmla="*/ 2147483647 h 381"/>
              <a:gd name="T20" fmla="*/ 2147483647 w 1500"/>
              <a:gd name="T21" fmla="*/ 2147483647 h 381"/>
              <a:gd name="T22" fmla="*/ 2147483647 w 1500"/>
              <a:gd name="T23" fmla="*/ 2147483647 h 381"/>
              <a:gd name="T24" fmla="*/ 2147483647 w 1500"/>
              <a:gd name="T25" fmla="*/ 2147483647 h 381"/>
              <a:gd name="T26" fmla="*/ 2147483647 w 1500"/>
              <a:gd name="T27" fmla="*/ 2147483647 h 381"/>
              <a:gd name="T28" fmla="*/ 2147483647 w 1500"/>
              <a:gd name="T29" fmla="*/ 2147483647 h 381"/>
              <a:gd name="T30" fmla="*/ 2147483647 w 1500"/>
              <a:gd name="T31" fmla="*/ 2147483647 h 381"/>
              <a:gd name="T32" fmla="*/ 2147483647 w 1500"/>
              <a:gd name="T33" fmla="*/ 2147483647 h 381"/>
              <a:gd name="T34" fmla="*/ 2147483647 w 1500"/>
              <a:gd name="T35" fmla="*/ 2147483647 h 3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0"/>
              <a:gd name="T55" fmla="*/ 0 h 381"/>
              <a:gd name="T56" fmla="*/ 1500 w 1500"/>
              <a:gd name="T57" fmla="*/ 381 h 3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0" h="381">
                <a:moveTo>
                  <a:pt x="0" y="10"/>
                </a:moveTo>
                <a:lnTo>
                  <a:pt x="2" y="18"/>
                </a:lnTo>
                <a:lnTo>
                  <a:pt x="8" y="22"/>
                </a:lnTo>
                <a:lnTo>
                  <a:pt x="16" y="22"/>
                </a:lnTo>
                <a:lnTo>
                  <a:pt x="21" y="14"/>
                </a:lnTo>
                <a:lnTo>
                  <a:pt x="20" y="6"/>
                </a:lnTo>
                <a:lnTo>
                  <a:pt x="14" y="0"/>
                </a:lnTo>
                <a:lnTo>
                  <a:pt x="4" y="2"/>
                </a:lnTo>
                <a:lnTo>
                  <a:pt x="0" y="10"/>
                </a:lnTo>
                <a:close/>
                <a:moveTo>
                  <a:pt x="1500" y="373"/>
                </a:moveTo>
                <a:lnTo>
                  <a:pt x="1500" y="365"/>
                </a:lnTo>
                <a:lnTo>
                  <a:pt x="1492" y="359"/>
                </a:lnTo>
                <a:lnTo>
                  <a:pt x="1484" y="361"/>
                </a:lnTo>
                <a:lnTo>
                  <a:pt x="1478" y="369"/>
                </a:lnTo>
                <a:lnTo>
                  <a:pt x="1480" y="377"/>
                </a:lnTo>
                <a:lnTo>
                  <a:pt x="1486" y="381"/>
                </a:lnTo>
                <a:lnTo>
                  <a:pt x="1496" y="381"/>
                </a:lnTo>
                <a:lnTo>
                  <a:pt x="1500" y="373"/>
                </a:lnTo>
                <a:close/>
              </a:path>
            </a:pathLst>
          </a:custGeom>
          <a:solidFill>
            <a:srgbClr val="FFFFFF"/>
          </a:solidFill>
          <a:ln w="28575">
            <a:solidFill>
              <a:srgbClr val="FFFFFF"/>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02" name="Line 7"/>
          <p:cNvSpPr>
            <a:spLocks noChangeShapeType="1"/>
          </p:cNvSpPr>
          <p:nvPr/>
        </p:nvSpPr>
        <p:spPr bwMode="auto">
          <a:xfrm>
            <a:off x="1843088" y="4748213"/>
            <a:ext cx="2309812" cy="56356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03" name="Freeform 8"/>
          <p:cNvSpPr>
            <a:spLocks noEditPoints="1"/>
          </p:cNvSpPr>
          <p:nvPr/>
        </p:nvSpPr>
        <p:spPr bwMode="auto">
          <a:xfrm>
            <a:off x="4152900" y="3094038"/>
            <a:ext cx="2632075" cy="461962"/>
          </a:xfrm>
          <a:custGeom>
            <a:avLst/>
            <a:gdLst>
              <a:gd name="T0" fmla="*/ 0 w 1660"/>
              <a:gd name="T1" fmla="*/ 2147483647 h 291"/>
              <a:gd name="T2" fmla="*/ 2147483647 w 1660"/>
              <a:gd name="T3" fmla="*/ 2147483647 h 291"/>
              <a:gd name="T4" fmla="*/ 2147483647 w 1660"/>
              <a:gd name="T5" fmla="*/ 2147483647 h 291"/>
              <a:gd name="T6" fmla="*/ 2147483647 w 1660"/>
              <a:gd name="T7" fmla="*/ 2147483647 h 291"/>
              <a:gd name="T8" fmla="*/ 2147483647 w 1660"/>
              <a:gd name="T9" fmla="*/ 2147483647 h 291"/>
              <a:gd name="T10" fmla="*/ 2147483647 w 1660"/>
              <a:gd name="T11" fmla="*/ 2147483647 h 291"/>
              <a:gd name="T12" fmla="*/ 2147483647 w 1660"/>
              <a:gd name="T13" fmla="*/ 0 h 291"/>
              <a:gd name="T14" fmla="*/ 2147483647 w 1660"/>
              <a:gd name="T15" fmla="*/ 2147483647 h 291"/>
              <a:gd name="T16" fmla="*/ 0 w 1660"/>
              <a:gd name="T17" fmla="*/ 2147483647 h 291"/>
              <a:gd name="T18" fmla="*/ 2147483647 w 1660"/>
              <a:gd name="T19" fmla="*/ 2147483647 h 291"/>
              <a:gd name="T20" fmla="*/ 2147483647 w 1660"/>
              <a:gd name="T21" fmla="*/ 2147483647 h 291"/>
              <a:gd name="T22" fmla="*/ 2147483647 w 1660"/>
              <a:gd name="T23" fmla="*/ 2147483647 h 291"/>
              <a:gd name="T24" fmla="*/ 2147483647 w 1660"/>
              <a:gd name="T25" fmla="*/ 2147483647 h 291"/>
              <a:gd name="T26" fmla="*/ 2147483647 w 1660"/>
              <a:gd name="T27" fmla="*/ 2147483647 h 291"/>
              <a:gd name="T28" fmla="*/ 2147483647 w 1660"/>
              <a:gd name="T29" fmla="*/ 2147483647 h 291"/>
              <a:gd name="T30" fmla="*/ 2147483647 w 1660"/>
              <a:gd name="T31" fmla="*/ 2147483647 h 291"/>
              <a:gd name="T32" fmla="*/ 2147483647 w 1660"/>
              <a:gd name="T33" fmla="*/ 2147483647 h 291"/>
              <a:gd name="T34" fmla="*/ 2147483647 w 1660"/>
              <a:gd name="T35" fmla="*/ 2147483647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60"/>
              <a:gd name="T55" fmla="*/ 0 h 291"/>
              <a:gd name="T56" fmla="*/ 1660 w 1660"/>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60" h="291">
                <a:moveTo>
                  <a:pt x="0" y="10"/>
                </a:moveTo>
                <a:lnTo>
                  <a:pt x="2" y="18"/>
                </a:lnTo>
                <a:lnTo>
                  <a:pt x="10" y="22"/>
                </a:lnTo>
                <a:lnTo>
                  <a:pt x="18" y="20"/>
                </a:lnTo>
                <a:lnTo>
                  <a:pt x="22" y="12"/>
                </a:lnTo>
                <a:lnTo>
                  <a:pt x="20" y="4"/>
                </a:lnTo>
                <a:lnTo>
                  <a:pt x="14" y="0"/>
                </a:lnTo>
                <a:lnTo>
                  <a:pt x="6" y="2"/>
                </a:lnTo>
                <a:lnTo>
                  <a:pt x="0" y="10"/>
                </a:lnTo>
                <a:close/>
                <a:moveTo>
                  <a:pt x="1660" y="281"/>
                </a:moveTo>
                <a:lnTo>
                  <a:pt x="1658" y="273"/>
                </a:lnTo>
                <a:lnTo>
                  <a:pt x="1650" y="269"/>
                </a:lnTo>
                <a:lnTo>
                  <a:pt x="1642" y="271"/>
                </a:lnTo>
                <a:lnTo>
                  <a:pt x="1638" y="279"/>
                </a:lnTo>
                <a:lnTo>
                  <a:pt x="1638" y="287"/>
                </a:lnTo>
                <a:lnTo>
                  <a:pt x="1646" y="291"/>
                </a:lnTo>
                <a:lnTo>
                  <a:pt x="1654" y="289"/>
                </a:lnTo>
                <a:lnTo>
                  <a:pt x="1660" y="281"/>
                </a:lnTo>
                <a:close/>
              </a:path>
            </a:pathLst>
          </a:custGeom>
          <a:solidFill>
            <a:srgbClr val="FFFFFF"/>
          </a:solidFill>
          <a:ln w="28575">
            <a:solidFill>
              <a:srgbClr val="FFFFFF"/>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04" name="Line 9"/>
          <p:cNvSpPr>
            <a:spLocks noChangeShapeType="1"/>
          </p:cNvSpPr>
          <p:nvPr/>
        </p:nvSpPr>
        <p:spPr bwMode="auto">
          <a:xfrm>
            <a:off x="4187825" y="3113088"/>
            <a:ext cx="2562225" cy="42386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05" name="Freeform 10"/>
          <p:cNvSpPr>
            <a:spLocks noEditPoints="1"/>
          </p:cNvSpPr>
          <p:nvPr/>
        </p:nvSpPr>
        <p:spPr bwMode="auto">
          <a:xfrm>
            <a:off x="4152900" y="3521075"/>
            <a:ext cx="2632075" cy="636588"/>
          </a:xfrm>
          <a:custGeom>
            <a:avLst/>
            <a:gdLst>
              <a:gd name="T0" fmla="*/ 2147483647 w 1660"/>
              <a:gd name="T1" fmla="*/ 2147483647 h 402"/>
              <a:gd name="T2" fmla="*/ 2147483647 w 1660"/>
              <a:gd name="T3" fmla="*/ 2147483647 h 402"/>
              <a:gd name="T4" fmla="*/ 2147483647 w 1660"/>
              <a:gd name="T5" fmla="*/ 0 h 402"/>
              <a:gd name="T6" fmla="*/ 2147483647 w 1660"/>
              <a:gd name="T7" fmla="*/ 2147483647 h 402"/>
              <a:gd name="T8" fmla="*/ 2147483647 w 1660"/>
              <a:gd name="T9" fmla="*/ 2147483647 h 402"/>
              <a:gd name="T10" fmla="*/ 2147483647 w 1660"/>
              <a:gd name="T11" fmla="*/ 2147483647 h 402"/>
              <a:gd name="T12" fmla="*/ 2147483647 w 1660"/>
              <a:gd name="T13" fmla="*/ 2147483647 h 402"/>
              <a:gd name="T14" fmla="*/ 2147483647 w 1660"/>
              <a:gd name="T15" fmla="*/ 2147483647 h 402"/>
              <a:gd name="T16" fmla="*/ 2147483647 w 1660"/>
              <a:gd name="T17" fmla="*/ 2147483647 h 402"/>
              <a:gd name="T18" fmla="*/ 0 w 1660"/>
              <a:gd name="T19" fmla="*/ 2147483647 h 402"/>
              <a:gd name="T20" fmla="*/ 2147483647 w 1660"/>
              <a:gd name="T21" fmla="*/ 2147483647 h 402"/>
              <a:gd name="T22" fmla="*/ 2147483647 w 1660"/>
              <a:gd name="T23" fmla="*/ 2147483647 h 402"/>
              <a:gd name="T24" fmla="*/ 2147483647 w 1660"/>
              <a:gd name="T25" fmla="*/ 2147483647 h 402"/>
              <a:gd name="T26" fmla="*/ 2147483647 w 1660"/>
              <a:gd name="T27" fmla="*/ 2147483647 h 402"/>
              <a:gd name="T28" fmla="*/ 2147483647 w 1660"/>
              <a:gd name="T29" fmla="*/ 2147483647 h 402"/>
              <a:gd name="T30" fmla="*/ 2147483647 w 1660"/>
              <a:gd name="T31" fmla="*/ 2147483647 h 402"/>
              <a:gd name="T32" fmla="*/ 2147483647 w 1660"/>
              <a:gd name="T33" fmla="*/ 2147483647 h 402"/>
              <a:gd name="T34" fmla="*/ 0 w 1660"/>
              <a:gd name="T35" fmla="*/ 2147483647 h 4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60"/>
              <a:gd name="T55" fmla="*/ 0 h 402"/>
              <a:gd name="T56" fmla="*/ 1660 w 1660"/>
              <a:gd name="T57" fmla="*/ 402 h 4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60" h="402">
                <a:moveTo>
                  <a:pt x="1660" y="8"/>
                </a:moveTo>
                <a:lnTo>
                  <a:pt x="1654" y="2"/>
                </a:lnTo>
                <a:lnTo>
                  <a:pt x="1646" y="0"/>
                </a:lnTo>
                <a:lnTo>
                  <a:pt x="1638" y="4"/>
                </a:lnTo>
                <a:lnTo>
                  <a:pt x="1638" y="14"/>
                </a:lnTo>
                <a:lnTo>
                  <a:pt x="1642" y="20"/>
                </a:lnTo>
                <a:lnTo>
                  <a:pt x="1650" y="22"/>
                </a:lnTo>
                <a:lnTo>
                  <a:pt x="1658" y="16"/>
                </a:lnTo>
                <a:lnTo>
                  <a:pt x="1660" y="8"/>
                </a:lnTo>
                <a:close/>
                <a:moveTo>
                  <a:pt x="0" y="394"/>
                </a:moveTo>
                <a:lnTo>
                  <a:pt x="6" y="400"/>
                </a:lnTo>
                <a:lnTo>
                  <a:pt x="14" y="402"/>
                </a:lnTo>
                <a:lnTo>
                  <a:pt x="22" y="398"/>
                </a:lnTo>
                <a:lnTo>
                  <a:pt x="22" y="388"/>
                </a:lnTo>
                <a:lnTo>
                  <a:pt x="18" y="382"/>
                </a:lnTo>
                <a:lnTo>
                  <a:pt x="10" y="380"/>
                </a:lnTo>
                <a:lnTo>
                  <a:pt x="2" y="386"/>
                </a:lnTo>
                <a:lnTo>
                  <a:pt x="0" y="394"/>
                </a:lnTo>
                <a:close/>
              </a:path>
            </a:pathLst>
          </a:custGeom>
          <a:solidFill>
            <a:srgbClr val="FFFFFF"/>
          </a:solidFill>
          <a:ln w="28575">
            <a:solidFill>
              <a:srgbClr val="FFFFFF"/>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06" name="Line 11"/>
          <p:cNvSpPr>
            <a:spLocks noChangeShapeType="1"/>
          </p:cNvSpPr>
          <p:nvPr/>
        </p:nvSpPr>
        <p:spPr bwMode="auto">
          <a:xfrm flipH="1">
            <a:off x="4187825" y="3543300"/>
            <a:ext cx="2562225" cy="59213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07" name="Freeform 12"/>
          <p:cNvSpPr>
            <a:spLocks noEditPoints="1"/>
          </p:cNvSpPr>
          <p:nvPr/>
        </p:nvSpPr>
        <p:spPr bwMode="auto">
          <a:xfrm>
            <a:off x="4152900" y="5295900"/>
            <a:ext cx="2347913" cy="38100"/>
          </a:xfrm>
          <a:custGeom>
            <a:avLst/>
            <a:gdLst>
              <a:gd name="T0" fmla="*/ 0 w 1481"/>
              <a:gd name="T1" fmla="*/ 2147483647 h 24"/>
              <a:gd name="T2" fmla="*/ 2147483647 w 1481"/>
              <a:gd name="T3" fmla="*/ 2147483647 h 24"/>
              <a:gd name="T4" fmla="*/ 2147483647 w 1481"/>
              <a:gd name="T5" fmla="*/ 2147483647 h 24"/>
              <a:gd name="T6" fmla="*/ 2147483647 w 1481"/>
              <a:gd name="T7" fmla="*/ 2147483647 h 24"/>
              <a:gd name="T8" fmla="*/ 2147483647 w 1481"/>
              <a:gd name="T9" fmla="*/ 2147483647 h 24"/>
              <a:gd name="T10" fmla="*/ 2147483647 w 1481"/>
              <a:gd name="T11" fmla="*/ 2147483647 h 24"/>
              <a:gd name="T12" fmla="*/ 2147483647 w 1481"/>
              <a:gd name="T13" fmla="*/ 0 h 24"/>
              <a:gd name="T14" fmla="*/ 2147483647 w 1481"/>
              <a:gd name="T15" fmla="*/ 2147483647 h 24"/>
              <a:gd name="T16" fmla="*/ 0 w 1481"/>
              <a:gd name="T17" fmla="*/ 2147483647 h 24"/>
              <a:gd name="T18" fmla="*/ 2147483647 w 1481"/>
              <a:gd name="T19" fmla="*/ 2147483647 h 24"/>
              <a:gd name="T20" fmla="*/ 2147483647 w 1481"/>
              <a:gd name="T21" fmla="*/ 2147483647 h 24"/>
              <a:gd name="T22" fmla="*/ 2147483647 w 1481"/>
              <a:gd name="T23" fmla="*/ 0 h 24"/>
              <a:gd name="T24" fmla="*/ 2147483647 w 1481"/>
              <a:gd name="T25" fmla="*/ 2147483647 h 24"/>
              <a:gd name="T26" fmla="*/ 2147483647 w 1481"/>
              <a:gd name="T27" fmla="*/ 2147483647 h 24"/>
              <a:gd name="T28" fmla="*/ 2147483647 w 1481"/>
              <a:gd name="T29" fmla="*/ 2147483647 h 24"/>
              <a:gd name="T30" fmla="*/ 2147483647 w 1481"/>
              <a:gd name="T31" fmla="*/ 2147483647 h 24"/>
              <a:gd name="T32" fmla="*/ 2147483647 w 1481"/>
              <a:gd name="T33" fmla="*/ 2147483647 h 24"/>
              <a:gd name="T34" fmla="*/ 2147483647 w 148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1"/>
              <a:gd name="T55" fmla="*/ 0 h 24"/>
              <a:gd name="T56" fmla="*/ 1481 w 148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1" h="24">
                <a:moveTo>
                  <a:pt x="0" y="12"/>
                </a:moveTo>
                <a:lnTo>
                  <a:pt x="4" y="20"/>
                </a:lnTo>
                <a:lnTo>
                  <a:pt x="12" y="24"/>
                </a:lnTo>
                <a:lnTo>
                  <a:pt x="20" y="20"/>
                </a:lnTo>
                <a:lnTo>
                  <a:pt x="22" y="12"/>
                </a:lnTo>
                <a:lnTo>
                  <a:pt x="20" y="4"/>
                </a:lnTo>
                <a:lnTo>
                  <a:pt x="12" y="0"/>
                </a:lnTo>
                <a:lnTo>
                  <a:pt x="4" y="4"/>
                </a:lnTo>
                <a:lnTo>
                  <a:pt x="0" y="12"/>
                </a:lnTo>
                <a:close/>
                <a:moveTo>
                  <a:pt x="1481" y="12"/>
                </a:moveTo>
                <a:lnTo>
                  <a:pt x="1477" y="4"/>
                </a:lnTo>
                <a:lnTo>
                  <a:pt x="1469" y="0"/>
                </a:lnTo>
                <a:lnTo>
                  <a:pt x="1461" y="4"/>
                </a:lnTo>
                <a:lnTo>
                  <a:pt x="1457" y="12"/>
                </a:lnTo>
                <a:lnTo>
                  <a:pt x="1461" y="20"/>
                </a:lnTo>
                <a:lnTo>
                  <a:pt x="1469" y="24"/>
                </a:lnTo>
                <a:lnTo>
                  <a:pt x="1477" y="20"/>
                </a:lnTo>
                <a:lnTo>
                  <a:pt x="1481" y="12"/>
                </a:lnTo>
                <a:close/>
              </a:path>
            </a:pathLst>
          </a:custGeom>
          <a:solidFill>
            <a:srgbClr val="FFFFFF"/>
          </a:solidFill>
          <a:ln w="28575">
            <a:solidFill>
              <a:srgbClr val="FFFFFF"/>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08" name="Line 13"/>
          <p:cNvSpPr>
            <a:spLocks noChangeShapeType="1"/>
          </p:cNvSpPr>
          <p:nvPr/>
        </p:nvSpPr>
        <p:spPr bwMode="auto">
          <a:xfrm>
            <a:off x="4187825" y="5314950"/>
            <a:ext cx="2274888"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09" name="Line 14"/>
          <p:cNvSpPr>
            <a:spLocks noChangeShapeType="1"/>
          </p:cNvSpPr>
          <p:nvPr/>
        </p:nvSpPr>
        <p:spPr bwMode="auto">
          <a:xfrm flipH="1" flipV="1">
            <a:off x="6481763" y="5314950"/>
            <a:ext cx="1244600" cy="2222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10" name="Line 15"/>
          <p:cNvSpPr>
            <a:spLocks noChangeShapeType="1"/>
          </p:cNvSpPr>
          <p:nvPr/>
        </p:nvSpPr>
        <p:spPr bwMode="auto">
          <a:xfrm>
            <a:off x="4171950" y="2255838"/>
            <a:ext cx="1588" cy="8540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11" name="Line 16"/>
          <p:cNvSpPr>
            <a:spLocks noChangeShapeType="1"/>
          </p:cNvSpPr>
          <p:nvPr/>
        </p:nvSpPr>
        <p:spPr bwMode="auto">
          <a:xfrm>
            <a:off x="760413" y="2730500"/>
            <a:ext cx="1065212" cy="37941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12" name="Line 17"/>
          <p:cNvSpPr>
            <a:spLocks noChangeShapeType="1"/>
          </p:cNvSpPr>
          <p:nvPr/>
        </p:nvSpPr>
        <p:spPr bwMode="auto">
          <a:xfrm flipV="1">
            <a:off x="760413" y="4745038"/>
            <a:ext cx="1065212" cy="59213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13" name="Line 18"/>
          <p:cNvSpPr>
            <a:spLocks noChangeShapeType="1"/>
          </p:cNvSpPr>
          <p:nvPr/>
        </p:nvSpPr>
        <p:spPr bwMode="auto">
          <a:xfrm flipH="1">
            <a:off x="6765925" y="2755900"/>
            <a:ext cx="817563" cy="7810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14" name="Rectangle 19"/>
          <p:cNvSpPr>
            <a:spLocks noGrp="1" noChangeArrowheads="1"/>
          </p:cNvSpPr>
          <p:nvPr>
            <p:ph type="title"/>
          </p:nvPr>
        </p:nvSpPr>
        <p:spPr/>
        <p:txBody>
          <a:bodyPr lIns="91430" tIns="45716" rIns="91430" bIns="45716" anchor="t"/>
          <a:lstStyle/>
          <a:p>
            <a:pPr eaLnBrk="1" hangingPunct="1"/>
            <a:r>
              <a:rPr lang="en-US" altLang="zh-TW">
                <a:latin typeface="Helvetica" charset="0"/>
                <a:ea typeface="PMingLiU" charset="0"/>
                <a:cs typeface="PMingLiU" charset="0"/>
              </a:rPr>
              <a:t>IP Packet Routing</a:t>
            </a:r>
          </a:p>
        </p:txBody>
      </p:sp>
      <p:sp>
        <p:nvSpPr>
          <p:cNvPr id="132115" name="Rectangle 20"/>
          <p:cNvSpPr>
            <a:spLocks noChangeArrowheads="1"/>
          </p:cNvSpPr>
          <p:nvPr/>
        </p:nvSpPr>
        <p:spPr bwMode="auto">
          <a:xfrm>
            <a:off x="2306638" y="2967038"/>
            <a:ext cx="304800" cy="455612"/>
          </a:xfrm>
          <a:prstGeom prst="rect">
            <a:avLst/>
          </a:prstGeom>
          <a:solidFill>
            <a:schemeClr val="bg2"/>
          </a:solidFill>
          <a:ln w="9525">
            <a:miter lim="800000"/>
            <a:headEnd/>
            <a:tailEnd/>
          </a:ln>
          <a:scene3d>
            <a:camera prst="legacyObliqueTopLeft"/>
            <a:lightRig rig="legacyFlat3" dir="t"/>
          </a:scene3d>
          <a:sp3d extrusionH="125400" prstMaterial="legacyMatte">
            <a:bevelT w="13500" h="13500" prst="angle"/>
            <a:bevelB w="13500" h="13500" prst="angle"/>
            <a:extrusionClr>
              <a:schemeClr val="bg2"/>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16" name="Rectangle 21"/>
          <p:cNvSpPr>
            <a:spLocks noChangeArrowheads="1"/>
          </p:cNvSpPr>
          <p:nvPr/>
        </p:nvSpPr>
        <p:spPr bwMode="auto">
          <a:xfrm>
            <a:off x="2230438" y="4640263"/>
            <a:ext cx="304800" cy="455612"/>
          </a:xfrm>
          <a:prstGeom prst="rect">
            <a:avLst/>
          </a:prstGeom>
          <a:solidFill>
            <a:schemeClr val="bg2"/>
          </a:solidFill>
          <a:ln w="9525">
            <a:miter lim="800000"/>
            <a:headEnd/>
            <a:tailEnd/>
          </a:ln>
          <a:scene3d>
            <a:camera prst="legacyObliqueTopLeft"/>
            <a:lightRig rig="legacyFlat3" dir="t"/>
          </a:scene3d>
          <a:sp3d extrusionH="125400" prstMaterial="legacyMatte">
            <a:bevelT w="13500" h="13500" prst="angle"/>
            <a:bevelB w="13500" h="13500" prst="angle"/>
            <a:extrusionClr>
              <a:schemeClr val="bg2"/>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17" name="Rectangle 22"/>
          <p:cNvSpPr>
            <a:spLocks noChangeArrowheads="1"/>
          </p:cNvSpPr>
          <p:nvPr/>
        </p:nvSpPr>
        <p:spPr bwMode="auto">
          <a:xfrm>
            <a:off x="4437063" y="2890838"/>
            <a:ext cx="304800" cy="455612"/>
          </a:xfrm>
          <a:prstGeom prst="rect">
            <a:avLst/>
          </a:prstGeom>
          <a:solidFill>
            <a:schemeClr val="bg2"/>
          </a:solidFill>
          <a:ln w="9525">
            <a:miter lim="800000"/>
            <a:headEnd/>
            <a:tailEnd/>
          </a:ln>
          <a:scene3d>
            <a:camera prst="legacyObliqueTopLeft"/>
            <a:lightRig rig="legacyFlat3" dir="t"/>
          </a:scene3d>
          <a:sp3d extrusionH="125400" prstMaterial="legacyMatte">
            <a:bevelT w="13500" h="13500" prst="angle"/>
            <a:bevelB w="13500" h="13500" prst="angle"/>
            <a:extrusionClr>
              <a:schemeClr val="bg2"/>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18" name="Rectangle 23"/>
          <p:cNvSpPr>
            <a:spLocks noChangeArrowheads="1"/>
          </p:cNvSpPr>
          <p:nvPr/>
        </p:nvSpPr>
        <p:spPr bwMode="auto">
          <a:xfrm>
            <a:off x="4437063" y="3878263"/>
            <a:ext cx="304800" cy="457200"/>
          </a:xfrm>
          <a:prstGeom prst="rect">
            <a:avLst/>
          </a:prstGeom>
          <a:solidFill>
            <a:schemeClr val="bg2"/>
          </a:solidFill>
          <a:ln w="9525">
            <a:miter lim="800000"/>
            <a:headEnd/>
            <a:tailEnd/>
          </a:ln>
          <a:scene3d>
            <a:camera prst="legacyObliqueTopLeft"/>
            <a:lightRig rig="legacyFlat3" dir="t"/>
          </a:scene3d>
          <a:sp3d extrusionH="125400" prstMaterial="legacyMatte">
            <a:bevelT w="13500" h="13500" prst="angle"/>
            <a:bevelB w="13500" h="13500" prst="angle"/>
            <a:extrusionClr>
              <a:schemeClr val="bg2"/>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19" name="Rectangle 24"/>
          <p:cNvSpPr>
            <a:spLocks noChangeArrowheads="1"/>
          </p:cNvSpPr>
          <p:nvPr/>
        </p:nvSpPr>
        <p:spPr bwMode="auto">
          <a:xfrm>
            <a:off x="4437063" y="5172075"/>
            <a:ext cx="304800" cy="455613"/>
          </a:xfrm>
          <a:prstGeom prst="rect">
            <a:avLst/>
          </a:prstGeom>
          <a:solidFill>
            <a:schemeClr val="bg2"/>
          </a:solidFill>
          <a:ln w="9525">
            <a:miter lim="800000"/>
            <a:headEnd/>
            <a:tailEnd/>
          </a:ln>
          <a:scene3d>
            <a:camera prst="legacyObliqueTopLeft"/>
            <a:lightRig rig="legacyFlat3" dir="t"/>
          </a:scene3d>
          <a:sp3d extrusionH="125400" prstMaterial="legacyMatte">
            <a:bevelT w="13500" h="13500" prst="angle"/>
            <a:bevelB w="13500" h="13500" prst="angle"/>
            <a:extrusionClr>
              <a:schemeClr val="bg2"/>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20" name="Rectangle 25"/>
          <p:cNvSpPr>
            <a:spLocks noChangeArrowheads="1"/>
          </p:cNvSpPr>
          <p:nvPr/>
        </p:nvSpPr>
        <p:spPr bwMode="auto">
          <a:xfrm>
            <a:off x="7024688" y="3346450"/>
            <a:ext cx="304800" cy="457200"/>
          </a:xfrm>
          <a:prstGeom prst="rect">
            <a:avLst/>
          </a:prstGeom>
          <a:solidFill>
            <a:schemeClr val="bg2"/>
          </a:solidFill>
          <a:ln w="9525">
            <a:miter lim="800000"/>
            <a:headEnd/>
            <a:tailEnd/>
          </a:ln>
          <a:scene3d>
            <a:camera prst="legacyObliqueTopLeft"/>
            <a:lightRig rig="legacyFlat3" dir="t"/>
          </a:scene3d>
          <a:sp3d extrusionH="125400" prstMaterial="legacyMatte">
            <a:bevelT w="13500" h="13500" prst="angle"/>
            <a:bevelB w="13500" h="13500" prst="angle"/>
            <a:extrusionClr>
              <a:schemeClr val="bg2"/>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21" name="Rectangle 26"/>
          <p:cNvSpPr>
            <a:spLocks noChangeArrowheads="1"/>
          </p:cNvSpPr>
          <p:nvPr/>
        </p:nvSpPr>
        <p:spPr bwMode="auto">
          <a:xfrm>
            <a:off x="6719888" y="5095875"/>
            <a:ext cx="304800" cy="457200"/>
          </a:xfrm>
          <a:prstGeom prst="rect">
            <a:avLst/>
          </a:prstGeom>
          <a:solidFill>
            <a:schemeClr val="bg2"/>
          </a:solidFill>
          <a:ln w="9525">
            <a:miter lim="800000"/>
            <a:headEnd/>
            <a:tailEnd/>
          </a:ln>
          <a:scene3d>
            <a:camera prst="legacyObliqueTopLeft"/>
            <a:lightRig rig="legacyFlat3" dir="t"/>
          </a:scene3d>
          <a:sp3d extrusionH="125400" prstMaterial="legacyMatte">
            <a:bevelT w="13500" h="13500" prst="angle"/>
            <a:bevelB w="13500" h="13500" prst="angle"/>
            <a:extrusionClr>
              <a:schemeClr val="bg2"/>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nvGrpSpPr>
          <p:cNvPr id="132122" name="Group 27"/>
          <p:cNvGrpSpPr>
            <a:grpSpLocks/>
          </p:cNvGrpSpPr>
          <p:nvPr/>
        </p:nvGrpSpPr>
        <p:grpSpPr bwMode="auto">
          <a:xfrm>
            <a:off x="1089025" y="2509838"/>
            <a:ext cx="454025" cy="457200"/>
            <a:chOff x="712" y="2330"/>
            <a:chExt cx="286" cy="288"/>
          </a:xfrm>
        </p:grpSpPr>
        <p:sp>
          <p:nvSpPr>
            <p:cNvPr id="132208" name="Freeform 28"/>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09" name="Line 29"/>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10" name="Line 30"/>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11" name="Freeform 31"/>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12" name="Line 32"/>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13" name="Line 33"/>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14" name="Line 34"/>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15" name="Rectangle 35"/>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16" name="Freeform 36"/>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17" name="Line 37"/>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18" name="Line 38"/>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19" name="Line 39"/>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nvGrpSpPr>
          <p:cNvPr id="132123" name="Group 40"/>
          <p:cNvGrpSpPr>
            <a:grpSpLocks/>
          </p:cNvGrpSpPr>
          <p:nvPr/>
        </p:nvGrpSpPr>
        <p:grpSpPr bwMode="auto">
          <a:xfrm>
            <a:off x="1165225" y="4867275"/>
            <a:ext cx="454025" cy="457200"/>
            <a:chOff x="712" y="2330"/>
            <a:chExt cx="286" cy="288"/>
          </a:xfrm>
        </p:grpSpPr>
        <p:sp>
          <p:nvSpPr>
            <p:cNvPr id="132196" name="Freeform 41"/>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97" name="Line 42"/>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98" name="Line 43"/>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99" name="Freeform 44"/>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00" name="Line 45"/>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01" name="Line 46"/>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02" name="Line 47"/>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03" name="Rectangle 48"/>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04" name="Freeform 49"/>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05" name="Line 50"/>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06" name="Line 51"/>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207" name="Line 52"/>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nvGrpSpPr>
          <p:cNvPr id="132124" name="Group 53"/>
          <p:cNvGrpSpPr>
            <a:grpSpLocks/>
          </p:cNvGrpSpPr>
          <p:nvPr/>
        </p:nvGrpSpPr>
        <p:grpSpPr bwMode="auto">
          <a:xfrm>
            <a:off x="4513263" y="2054225"/>
            <a:ext cx="454025" cy="455613"/>
            <a:chOff x="712" y="2330"/>
            <a:chExt cx="286" cy="288"/>
          </a:xfrm>
        </p:grpSpPr>
        <p:sp>
          <p:nvSpPr>
            <p:cNvPr id="132184" name="Freeform 54"/>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85" name="Line 55"/>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86" name="Line 56"/>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87" name="Freeform 57"/>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88" name="Line 58"/>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89" name="Line 59"/>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90" name="Line 60"/>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91" name="Rectangle 61"/>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92" name="Freeform 62"/>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93" name="Line 63"/>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94" name="Line 64"/>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95" name="Line 65"/>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nvGrpSpPr>
          <p:cNvPr id="132125" name="Group 66"/>
          <p:cNvGrpSpPr>
            <a:grpSpLocks/>
          </p:cNvGrpSpPr>
          <p:nvPr/>
        </p:nvGrpSpPr>
        <p:grpSpPr bwMode="auto">
          <a:xfrm>
            <a:off x="7785100" y="2509838"/>
            <a:ext cx="454025" cy="457200"/>
            <a:chOff x="712" y="2330"/>
            <a:chExt cx="286" cy="288"/>
          </a:xfrm>
        </p:grpSpPr>
        <p:sp>
          <p:nvSpPr>
            <p:cNvPr id="132172" name="Freeform 67"/>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73" name="Line 68"/>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74" name="Line 69"/>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75" name="Freeform 70"/>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76" name="Line 71"/>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77" name="Line 72"/>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78" name="Line 73"/>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79" name="Rectangle 74"/>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80" name="Freeform 75"/>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81" name="Line 76"/>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82" name="Line 77"/>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83" name="Line 78"/>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nvGrpSpPr>
          <p:cNvPr id="132126" name="Group 79"/>
          <p:cNvGrpSpPr>
            <a:grpSpLocks/>
          </p:cNvGrpSpPr>
          <p:nvPr/>
        </p:nvGrpSpPr>
        <p:grpSpPr bwMode="auto">
          <a:xfrm>
            <a:off x="8093075" y="5019675"/>
            <a:ext cx="454025" cy="457200"/>
            <a:chOff x="712" y="2330"/>
            <a:chExt cx="286" cy="288"/>
          </a:xfrm>
        </p:grpSpPr>
        <p:sp>
          <p:nvSpPr>
            <p:cNvPr id="132160" name="Freeform 80"/>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61" name="Line 81"/>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62" name="Line 82"/>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63" name="Freeform 83"/>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64" name="Line 84"/>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65" name="Line 85"/>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66" name="Line 86"/>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67" name="Rectangle 87"/>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68" name="Freeform 88"/>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69" name="Line 89"/>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70" name="Line 90"/>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71" name="Line 91"/>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cxnSp>
        <p:nvCxnSpPr>
          <p:cNvPr id="132127" name="AutoShape 92"/>
          <p:cNvCxnSpPr>
            <a:cxnSpLocks noChangeShapeType="1"/>
            <a:stCxn id="132115" idx="3"/>
            <a:endCxn id="132117" idx="1"/>
          </p:cNvCxnSpPr>
          <p:nvPr/>
        </p:nvCxnSpPr>
        <p:spPr bwMode="auto">
          <a:xfrm flipV="1">
            <a:off x="2611438" y="3119438"/>
            <a:ext cx="1825625" cy="762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2128" name="AutoShape 93"/>
          <p:cNvCxnSpPr>
            <a:cxnSpLocks noChangeShapeType="1"/>
            <a:stCxn id="132115" idx="3"/>
            <a:endCxn id="132118" idx="1"/>
          </p:cNvCxnSpPr>
          <p:nvPr/>
        </p:nvCxnSpPr>
        <p:spPr bwMode="auto">
          <a:xfrm>
            <a:off x="2611438" y="3195638"/>
            <a:ext cx="1825625" cy="911225"/>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2129" name="AutoShape 94"/>
          <p:cNvCxnSpPr>
            <a:cxnSpLocks noChangeShapeType="1"/>
            <a:stCxn id="132116" idx="3"/>
            <a:endCxn id="132118" idx="1"/>
          </p:cNvCxnSpPr>
          <p:nvPr/>
        </p:nvCxnSpPr>
        <p:spPr bwMode="auto">
          <a:xfrm flipV="1">
            <a:off x="2535238" y="4106863"/>
            <a:ext cx="1901825" cy="7620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2130" name="AutoShape 95"/>
          <p:cNvCxnSpPr>
            <a:cxnSpLocks noChangeShapeType="1"/>
            <a:stCxn id="132116" idx="3"/>
            <a:endCxn id="132119" idx="1"/>
          </p:cNvCxnSpPr>
          <p:nvPr/>
        </p:nvCxnSpPr>
        <p:spPr bwMode="auto">
          <a:xfrm>
            <a:off x="2535238" y="4868863"/>
            <a:ext cx="1901825" cy="531812"/>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2131" name="AutoShape 96"/>
          <p:cNvCxnSpPr>
            <a:cxnSpLocks noChangeShapeType="1"/>
            <a:stCxn id="132118" idx="3"/>
            <a:endCxn id="132120" idx="1"/>
          </p:cNvCxnSpPr>
          <p:nvPr/>
        </p:nvCxnSpPr>
        <p:spPr bwMode="auto">
          <a:xfrm flipV="1">
            <a:off x="4741863" y="3575050"/>
            <a:ext cx="2282825" cy="531813"/>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2132" name="AutoShape 97"/>
          <p:cNvCxnSpPr>
            <a:cxnSpLocks noChangeShapeType="1"/>
            <a:stCxn id="132119" idx="3"/>
            <a:endCxn id="132121" idx="1"/>
          </p:cNvCxnSpPr>
          <p:nvPr/>
        </p:nvCxnSpPr>
        <p:spPr bwMode="auto">
          <a:xfrm flipV="1">
            <a:off x="4741863" y="5324475"/>
            <a:ext cx="1978025" cy="762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2133" name="AutoShape 98"/>
          <p:cNvCxnSpPr>
            <a:cxnSpLocks noChangeShapeType="1"/>
            <a:stCxn id="132121" idx="0"/>
            <a:endCxn id="132120" idx="2"/>
          </p:cNvCxnSpPr>
          <p:nvPr/>
        </p:nvCxnSpPr>
        <p:spPr bwMode="auto">
          <a:xfrm flipV="1">
            <a:off x="6872288" y="3803650"/>
            <a:ext cx="304800" cy="1292225"/>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2134" name="AutoShape 99"/>
          <p:cNvCxnSpPr>
            <a:cxnSpLocks noChangeShapeType="1"/>
            <a:stCxn id="132116" idx="0"/>
            <a:endCxn id="132115" idx="2"/>
          </p:cNvCxnSpPr>
          <p:nvPr/>
        </p:nvCxnSpPr>
        <p:spPr bwMode="auto">
          <a:xfrm flipV="1">
            <a:off x="2382838" y="3422650"/>
            <a:ext cx="76200" cy="1217613"/>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2135" name="AutoShape 100"/>
          <p:cNvCxnSpPr>
            <a:cxnSpLocks noChangeShapeType="1"/>
            <a:stCxn id="132117" idx="3"/>
            <a:endCxn id="132120" idx="1"/>
          </p:cNvCxnSpPr>
          <p:nvPr/>
        </p:nvCxnSpPr>
        <p:spPr bwMode="auto">
          <a:xfrm>
            <a:off x="4741863" y="3119438"/>
            <a:ext cx="2282825" cy="455612"/>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2136" name="AutoShape 101"/>
          <p:cNvCxnSpPr>
            <a:cxnSpLocks noChangeShapeType="1"/>
            <a:stCxn id="132216" idx="35"/>
            <a:endCxn id="132115" idx="1"/>
          </p:cNvCxnSpPr>
          <p:nvPr/>
        </p:nvCxnSpPr>
        <p:spPr bwMode="auto">
          <a:xfrm>
            <a:off x="1528763" y="2844800"/>
            <a:ext cx="777875" cy="350838"/>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2137" name="AutoShape 102"/>
          <p:cNvCxnSpPr>
            <a:cxnSpLocks noChangeShapeType="1"/>
            <a:stCxn id="132204" idx="31"/>
            <a:endCxn id="132116" idx="1"/>
          </p:cNvCxnSpPr>
          <p:nvPr/>
        </p:nvCxnSpPr>
        <p:spPr bwMode="auto">
          <a:xfrm flipV="1">
            <a:off x="1604963" y="4868863"/>
            <a:ext cx="625475" cy="312737"/>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2138" name="AutoShape 103"/>
          <p:cNvCxnSpPr>
            <a:cxnSpLocks noChangeShapeType="1"/>
            <a:stCxn id="132117" idx="0"/>
            <a:endCxn id="132187" idx="4"/>
          </p:cNvCxnSpPr>
          <p:nvPr/>
        </p:nvCxnSpPr>
        <p:spPr bwMode="auto">
          <a:xfrm flipV="1">
            <a:off x="4589463" y="2495550"/>
            <a:ext cx="157162" cy="395288"/>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2139" name="AutoShape 104"/>
          <p:cNvCxnSpPr>
            <a:cxnSpLocks noChangeShapeType="1"/>
            <a:stCxn id="132121" idx="3"/>
            <a:endCxn id="132168" idx="23"/>
          </p:cNvCxnSpPr>
          <p:nvPr/>
        </p:nvCxnSpPr>
        <p:spPr bwMode="auto">
          <a:xfrm>
            <a:off x="7024688" y="5324475"/>
            <a:ext cx="1081087" cy="22225"/>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2140" name="AutoShape 105"/>
          <p:cNvCxnSpPr>
            <a:cxnSpLocks noChangeShapeType="1"/>
            <a:stCxn id="132120" idx="3"/>
            <a:endCxn id="132172" idx="2"/>
          </p:cNvCxnSpPr>
          <p:nvPr/>
        </p:nvCxnSpPr>
        <p:spPr bwMode="auto">
          <a:xfrm flipV="1">
            <a:off x="7329488" y="2967038"/>
            <a:ext cx="455612" cy="608012"/>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132141" name="Text Box 106"/>
          <p:cNvSpPr txBox="1">
            <a:spLocks noChangeArrowheads="1"/>
          </p:cNvSpPr>
          <p:nvPr/>
        </p:nvSpPr>
        <p:spPr bwMode="auto">
          <a:xfrm>
            <a:off x="936625" y="2205038"/>
            <a:ext cx="7143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Host A</a:t>
            </a:r>
          </a:p>
        </p:txBody>
      </p:sp>
      <p:sp>
        <p:nvSpPr>
          <p:cNvPr id="132142" name="Text Box 107"/>
          <p:cNvSpPr txBox="1">
            <a:spLocks noChangeArrowheads="1"/>
          </p:cNvSpPr>
          <p:nvPr/>
        </p:nvSpPr>
        <p:spPr bwMode="auto">
          <a:xfrm>
            <a:off x="984250" y="4567238"/>
            <a:ext cx="7143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Host B</a:t>
            </a:r>
          </a:p>
        </p:txBody>
      </p:sp>
      <p:sp>
        <p:nvSpPr>
          <p:cNvPr id="132143" name="Text Box 108"/>
          <p:cNvSpPr txBox="1">
            <a:spLocks noChangeArrowheads="1"/>
          </p:cNvSpPr>
          <p:nvPr/>
        </p:nvSpPr>
        <p:spPr bwMode="auto">
          <a:xfrm>
            <a:off x="7861300" y="4714875"/>
            <a:ext cx="7143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Host E</a:t>
            </a:r>
          </a:p>
        </p:txBody>
      </p:sp>
      <p:sp>
        <p:nvSpPr>
          <p:cNvPr id="132144" name="Text Box 109"/>
          <p:cNvSpPr txBox="1">
            <a:spLocks noChangeArrowheads="1"/>
          </p:cNvSpPr>
          <p:nvPr/>
        </p:nvSpPr>
        <p:spPr bwMode="auto">
          <a:xfrm>
            <a:off x="7523163" y="2133600"/>
            <a:ext cx="7239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Host D</a:t>
            </a:r>
          </a:p>
        </p:txBody>
      </p:sp>
      <p:sp>
        <p:nvSpPr>
          <p:cNvPr id="132145" name="Text Box 110"/>
          <p:cNvSpPr txBox="1">
            <a:spLocks noChangeArrowheads="1"/>
          </p:cNvSpPr>
          <p:nvPr/>
        </p:nvSpPr>
        <p:spPr bwMode="auto">
          <a:xfrm>
            <a:off x="4356100" y="1749425"/>
            <a:ext cx="7239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Host C</a:t>
            </a:r>
          </a:p>
        </p:txBody>
      </p:sp>
      <p:sp>
        <p:nvSpPr>
          <p:cNvPr id="132146" name="Text Box 111"/>
          <p:cNvSpPr txBox="1">
            <a:spLocks noChangeArrowheads="1"/>
          </p:cNvSpPr>
          <p:nvPr/>
        </p:nvSpPr>
        <p:spPr bwMode="auto">
          <a:xfrm>
            <a:off x="1952625" y="2665413"/>
            <a:ext cx="871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Router 1</a:t>
            </a:r>
          </a:p>
        </p:txBody>
      </p:sp>
      <p:sp>
        <p:nvSpPr>
          <p:cNvPr id="132147" name="Text Box 112"/>
          <p:cNvSpPr txBox="1">
            <a:spLocks noChangeArrowheads="1"/>
          </p:cNvSpPr>
          <p:nvPr/>
        </p:nvSpPr>
        <p:spPr bwMode="auto">
          <a:xfrm>
            <a:off x="3581400" y="2738438"/>
            <a:ext cx="871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Router 2</a:t>
            </a:r>
          </a:p>
        </p:txBody>
      </p:sp>
      <p:sp>
        <p:nvSpPr>
          <p:cNvPr id="132148" name="Text Box 113"/>
          <p:cNvSpPr txBox="1">
            <a:spLocks noChangeArrowheads="1"/>
          </p:cNvSpPr>
          <p:nvPr/>
        </p:nvSpPr>
        <p:spPr bwMode="auto">
          <a:xfrm>
            <a:off x="6669088" y="3044825"/>
            <a:ext cx="871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Router 3</a:t>
            </a:r>
          </a:p>
        </p:txBody>
      </p:sp>
      <p:sp>
        <p:nvSpPr>
          <p:cNvPr id="132149" name="Text Box 114"/>
          <p:cNvSpPr txBox="1">
            <a:spLocks noChangeArrowheads="1"/>
          </p:cNvSpPr>
          <p:nvPr/>
        </p:nvSpPr>
        <p:spPr bwMode="auto">
          <a:xfrm>
            <a:off x="1952625" y="5099050"/>
            <a:ext cx="871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Router 4</a:t>
            </a:r>
          </a:p>
        </p:txBody>
      </p:sp>
      <p:sp>
        <p:nvSpPr>
          <p:cNvPr id="132150" name="Text Box 115"/>
          <p:cNvSpPr txBox="1">
            <a:spLocks noChangeArrowheads="1"/>
          </p:cNvSpPr>
          <p:nvPr/>
        </p:nvSpPr>
        <p:spPr bwMode="auto">
          <a:xfrm>
            <a:off x="4073525" y="3578225"/>
            <a:ext cx="871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Router 5</a:t>
            </a:r>
          </a:p>
        </p:txBody>
      </p:sp>
      <p:sp>
        <p:nvSpPr>
          <p:cNvPr id="132151" name="Text Box 116"/>
          <p:cNvSpPr txBox="1">
            <a:spLocks noChangeArrowheads="1"/>
          </p:cNvSpPr>
          <p:nvPr/>
        </p:nvSpPr>
        <p:spPr bwMode="auto">
          <a:xfrm>
            <a:off x="4083050" y="4870450"/>
            <a:ext cx="871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Router 6</a:t>
            </a:r>
          </a:p>
        </p:txBody>
      </p:sp>
      <p:sp>
        <p:nvSpPr>
          <p:cNvPr id="132152" name="Text Box 117"/>
          <p:cNvSpPr txBox="1">
            <a:spLocks noChangeArrowheads="1"/>
          </p:cNvSpPr>
          <p:nvPr/>
        </p:nvSpPr>
        <p:spPr bwMode="auto">
          <a:xfrm>
            <a:off x="6051550" y="4794250"/>
            <a:ext cx="871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Router 7</a:t>
            </a:r>
          </a:p>
        </p:txBody>
      </p:sp>
      <p:sp>
        <p:nvSpPr>
          <p:cNvPr id="132153" name="Rectangle 118"/>
          <p:cNvSpPr>
            <a:spLocks noChangeArrowheads="1"/>
          </p:cNvSpPr>
          <p:nvPr/>
        </p:nvSpPr>
        <p:spPr bwMode="auto">
          <a:xfrm>
            <a:off x="1698625" y="2967038"/>
            <a:ext cx="303213" cy="150812"/>
          </a:xfrm>
          <a:prstGeom prst="rect">
            <a:avLst/>
          </a:prstGeom>
          <a:solidFill>
            <a:srgbClr val="FF0000"/>
          </a:solidFill>
          <a:ln w="12700">
            <a:solidFill>
              <a:srgbClr val="FF0000"/>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54" name="Rectangle 119"/>
          <p:cNvSpPr>
            <a:spLocks noChangeArrowheads="1"/>
          </p:cNvSpPr>
          <p:nvPr/>
        </p:nvSpPr>
        <p:spPr bwMode="auto">
          <a:xfrm>
            <a:off x="2990850" y="3422650"/>
            <a:ext cx="304800" cy="152400"/>
          </a:xfrm>
          <a:prstGeom prst="rect">
            <a:avLst/>
          </a:prstGeom>
          <a:solidFill>
            <a:srgbClr val="FF0000"/>
          </a:solidFill>
          <a:ln w="12700">
            <a:solidFill>
              <a:srgbClr val="FF0000"/>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55" name="Rectangle 120"/>
          <p:cNvSpPr>
            <a:spLocks noChangeArrowheads="1"/>
          </p:cNvSpPr>
          <p:nvPr/>
        </p:nvSpPr>
        <p:spPr bwMode="auto">
          <a:xfrm>
            <a:off x="5122863" y="3878263"/>
            <a:ext cx="303212" cy="152400"/>
          </a:xfrm>
          <a:prstGeom prst="rect">
            <a:avLst/>
          </a:prstGeom>
          <a:solidFill>
            <a:srgbClr val="FF0000"/>
          </a:solidFill>
          <a:ln w="12700">
            <a:solidFill>
              <a:srgbClr val="FF0000"/>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56" name="Rectangle 121"/>
          <p:cNvSpPr>
            <a:spLocks noChangeArrowheads="1"/>
          </p:cNvSpPr>
          <p:nvPr/>
        </p:nvSpPr>
        <p:spPr bwMode="auto">
          <a:xfrm>
            <a:off x="7405688" y="3270250"/>
            <a:ext cx="303212" cy="152400"/>
          </a:xfrm>
          <a:prstGeom prst="rect">
            <a:avLst/>
          </a:prstGeom>
          <a:solidFill>
            <a:srgbClr val="FF0000"/>
          </a:solidFill>
          <a:ln w="12700">
            <a:solidFill>
              <a:srgbClr val="FF0000"/>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57" name="Freeform 122"/>
          <p:cNvSpPr>
            <a:spLocks/>
          </p:cNvSpPr>
          <p:nvPr/>
        </p:nvSpPr>
        <p:spPr bwMode="auto">
          <a:xfrm>
            <a:off x="1622425" y="2967038"/>
            <a:ext cx="6315075" cy="2281237"/>
          </a:xfrm>
          <a:custGeom>
            <a:avLst/>
            <a:gdLst>
              <a:gd name="T0" fmla="*/ 0 w 3984"/>
              <a:gd name="T1" fmla="*/ 2147483647 h 1440"/>
              <a:gd name="T2" fmla="*/ 2147483647 w 3984"/>
              <a:gd name="T3" fmla="*/ 2147483647 h 1440"/>
              <a:gd name="T4" fmla="*/ 2147483647 w 3984"/>
              <a:gd name="T5" fmla="*/ 2147483647 h 1440"/>
              <a:gd name="T6" fmla="*/ 2147483647 w 3984"/>
              <a:gd name="T7" fmla="*/ 2147483647 h 1440"/>
              <a:gd name="T8" fmla="*/ 2147483647 w 3984"/>
              <a:gd name="T9" fmla="*/ 0 h 1440"/>
              <a:gd name="T10" fmla="*/ 0 60000 65536"/>
              <a:gd name="T11" fmla="*/ 0 60000 65536"/>
              <a:gd name="T12" fmla="*/ 0 60000 65536"/>
              <a:gd name="T13" fmla="*/ 0 60000 65536"/>
              <a:gd name="T14" fmla="*/ 0 60000 65536"/>
              <a:gd name="T15" fmla="*/ 0 w 3984"/>
              <a:gd name="T16" fmla="*/ 0 h 1440"/>
              <a:gd name="T17" fmla="*/ 3984 w 3984"/>
              <a:gd name="T18" fmla="*/ 1440 h 1440"/>
            </a:gdLst>
            <a:ahLst/>
            <a:cxnLst>
              <a:cxn ang="T10">
                <a:pos x="T0" y="T1"/>
              </a:cxn>
              <a:cxn ang="T11">
                <a:pos x="T2" y="T3"/>
              </a:cxn>
              <a:cxn ang="T12">
                <a:pos x="T4" y="T5"/>
              </a:cxn>
              <a:cxn ang="T13">
                <a:pos x="T6" y="T7"/>
              </a:cxn>
              <a:cxn ang="T14">
                <a:pos x="T8" y="T9"/>
              </a:cxn>
            </a:cxnLst>
            <a:rect l="T15" t="T16" r="T17" b="T18"/>
            <a:pathLst>
              <a:path w="3984" h="1440">
                <a:moveTo>
                  <a:pt x="0" y="1440"/>
                </a:moveTo>
                <a:cubicBezTo>
                  <a:pt x="184" y="1428"/>
                  <a:pt x="368" y="1416"/>
                  <a:pt x="912" y="1296"/>
                </a:cubicBezTo>
                <a:cubicBezTo>
                  <a:pt x="1456" y="1176"/>
                  <a:pt x="2776" y="880"/>
                  <a:pt x="3264" y="720"/>
                </a:cubicBezTo>
                <a:cubicBezTo>
                  <a:pt x="3752" y="560"/>
                  <a:pt x="3720" y="456"/>
                  <a:pt x="3840" y="336"/>
                </a:cubicBezTo>
                <a:cubicBezTo>
                  <a:pt x="3960" y="216"/>
                  <a:pt x="3972" y="108"/>
                  <a:pt x="3984" y="0"/>
                </a:cubicBezTo>
              </a:path>
            </a:pathLst>
          </a:custGeom>
          <a:noFill/>
          <a:ln w="12700">
            <a:solidFill>
              <a:schemeClr val="accent2"/>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58" name="Freeform 123"/>
          <p:cNvSpPr>
            <a:spLocks/>
          </p:cNvSpPr>
          <p:nvPr/>
        </p:nvSpPr>
        <p:spPr bwMode="auto">
          <a:xfrm>
            <a:off x="1470025" y="2967038"/>
            <a:ext cx="6391275" cy="1470025"/>
          </a:xfrm>
          <a:custGeom>
            <a:avLst/>
            <a:gdLst>
              <a:gd name="T0" fmla="*/ 0 w 4032"/>
              <a:gd name="T1" fmla="*/ 0 h 928"/>
              <a:gd name="T2" fmla="*/ 2147483647 w 4032"/>
              <a:gd name="T3" fmla="*/ 2147483647 h 928"/>
              <a:gd name="T4" fmla="*/ 2147483647 w 4032"/>
              <a:gd name="T5" fmla="*/ 2147483647 h 928"/>
              <a:gd name="T6" fmla="*/ 2147483647 w 4032"/>
              <a:gd name="T7" fmla="*/ 2147483647 h 928"/>
              <a:gd name="T8" fmla="*/ 2147483647 w 4032"/>
              <a:gd name="T9" fmla="*/ 2147483647 h 928"/>
              <a:gd name="T10" fmla="*/ 2147483647 w 4032"/>
              <a:gd name="T11" fmla="*/ 2147483647 h 928"/>
              <a:gd name="T12" fmla="*/ 2147483647 w 4032"/>
              <a:gd name="T13" fmla="*/ 0 h 928"/>
              <a:gd name="T14" fmla="*/ 0 60000 65536"/>
              <a:gd name="T15" fmla="*/ 0 60000 65536"/>
              <a:gd name="T16" fmla="*/ 0 60000 65536"/>
              <a:gd name="T17" fmla="*/ 0 60000 65536"/>
              <a:gd name="T18" fmla="*/ 0 60000 65536"/>
              <a:gd name="T19" fmla="*/ 0 60000 65536"/>
              <a:gd name="T20" fmla="*/ 0 60000 65536"/>
              <a:gd name="T21" fmla="*/ 0 w 4032"/>
              <a:gd name="T22" fmla="*/ 0 h 928"/>
              <a:gd name="T23" fmla="*/ 4032 w 4032"/>
              <a:gd name="T24" fmla="*/ 928 h 9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2" h="928">
                <a:moveTo>
                  <a:pt x="0" y="0"/>
                </a:moveTo>
                <a:cubicBezTo>
                  <a:pt x="164" y="104"/>
                  <a:pt x="328" y="208"/>
                  <a:pt x="576" y="336"/>
                </a:cubicBezTo>
                <a:cubicBezTo>
                  <a:pt x="824" y="464"/>
                  <a:pt x="1272" y="672"/>
                  <a:pt x="1488" y="768"/>
                </a:cubicBezTo>
                <a:cubicBezTo>
                  <a:pt x="1704" y="864"/>
                  <a:pt x="1696" y="896"/>
                  <a:pt x="1872" y="912"/>
                </a:cubicBezTo>
                <a:cubicBezTo>
                  <a:pt x="2048" y="928"/>
                  <a:pt x="2240" y="928"/>
                  <a:pt x="2544" y="864"/>
                </a:cubicBezTo>
                <a:cubicBezTo>
                  <a:pt x="2848" y="800"/>
                  <a:pt x="3448" y="672"/>
                  <a:pt x="3696" y="528"/>
                </a:cubicBezTo>
                <a:cubicBezTo>
                  <a:pt x="3944" y="384"/>
                  <a:pt x="3988" y="192"/>
                  <a:pt x="4032" y="0"/>
                </a:cubicBezTo>
              </a:path>
            </a:pathLst>
          </a:custGeom>
          <a:noFill/>
          <a:ln w="12700">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2159" name="Content Placeholder 2"/>
          <p:cNvSpPr>
            <a:spLocks noGrp="1"/>
          </p:cNvSpPr>
          <p:nvPr>
            <p:ph idx="1"/>
          </p:nvPr>
        </p:nvSpPr>
        <p:spPr>
          <a:xfrm>
            <a:off x="609600" y="914400"/>
            <a:ext cx="7924800" cy="1371600"/>
          </a:xfrm>
        </p:spPr>
        <p:txBody>
          <a:bodyPr/>
          <a:lstStyle/>
          <a:p>
            <a:r>
              <a:rPr lang="en-US">
                <a:latin typeface="Helvetica" charset="0"/>
                <a:ea typeface="ＭＳ Ｐゴシック" charset="0"/>
                <a:cs typeface="ＭＳ Ｐゴシック" charset="0"/>
              </a:rPr>
              <a:t>Each packet is individually routed</a:t>
            </a:r>
          </a:p>
        </p:txBody>
      </p:sp>
    </p:spTree>
    <p:extLst>
      <p:ext uri="{BB962C8B-B14F-4D97-AF65-F5344CB8AC3E}">
        <p14:creationId xmlns:p14="http://schemas.microsoft.com/office/powerpoint/2010/main" val="99692341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Freeform 2"/>
          <p:cNvSpPr>
            <a:spLocks noEditPoints="1"/>
          </p:cNvSpPr>
          <p:nvPr/>
        </p:nvSpPr>
        <p:spPr bwMode="auto">
          <a:xfrm>
            <a:off x="1809750" y="3094038"/>
            <a:ext cx="2378075" cy="34925"/>
          </a:xfrm>
          <a:custGeom>
            <a:avLst/>
            <a:gdLst>
              <a:gd name="T0" fmla="*/ 2147483647 w 1500"/>
              <a:gd name="T1" fmla="*/ 2147483647 h 22"/>
              <a:gd name="T2" fmla="*/ 2147483647 w 1500"/>
              <a:gd name="T3" fmla="*/ 2147483647 h 22"/>
              <a:gd name="T4" fmla="*/ 2147483647 w 1500"/>
              <a:gd name="T5" fmla="*/ 0 h 22"/>
              <a:gd name="T6" fmla="*/ 2147483647 w 1500"/>
              <a:gd name="T7" fmla="*/ 2147483647 h 22"/>
              <a:gd name="T8" fmla="*/ 2147483647 w 1500"/>
              <a:gd name="T9" fmla="*/ 2147483647 h 22"/>
              <a:gd name="T10" fmla="*/ 2147483647 w 1500"/>
              <a:gd name="T11" fmla="*/ 2147483647 h 22"/>
              <a:gd name="T12" fmla="*/ 2147483647 w 1500"/>
              <a:gd name="T13" fmla="*/ 2147483647 h 22"/>
              <a:gd name="T14" fmla="*/ 2147483647 w 1500"/>
              <a:gd name="T15" fmla="*/ 2147483647 h 22"/>
              <a:gd name="T16" fmla="*/ 2147483647 w 1500"/>
              <a:gd name="T17" fmla="*/ 2147483647 h 22"/>
              <a:gd name="T18" fmla="*/ 0 w 1500"/>
              <a:gd name="T19" fmla="*/ 2147483647 h 22"/>
              <a:gd name="T20" fmla="*/ 2147483647 w 1500"/>
              <a:gd name="T21" fmla="*/ 2147483647 h 22"/>
              <a:gd name="T22" fmla="*/ 2147483647 w 1500"/>
              <a:gd name="T23" fmla="*/ 2147483647 h 22"/>
              <a:gd name="T24" fmla="*/ 2147483647 w 1500"/>
              <a:gd name="T25" fmla="*/ 2147483647 h 22"/>
              <a:gd name="T26" fmla="*/ 2147483647 w 1500"/>
              <a:gd name="T27" fmla="*/ 2147483647 h 22"/>
              <a:gd name="T28" fmla="*/ 2147483647 w 1500"/>
              <a:gd name="T29" fmla="*/ 2147483647 h 22"/>
              <a:gd name="T30" fmla="*/ 2147483647 w 1500"/>
              <a:gd name="T31" fmla="*/ 0 h 22"/>
              <a:gd name="T32" fmla="*/ 2147483647 w 1500"/>
              <a:gd name="T33" fmla="*/ 2147483647 h 22"/>
              <a:gd name="T34" fmla="*/ 0 w 1500"/>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0"/>
              <a:gd name="T55" fmla="*/ 0 h 22"/>
              <a:gd name="T56" fmla="*/ 1500 w 1500"/>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0" h="22">
                <a:moveTo>
                  <a:pt x="1500" y="10"/>
                </a:moveTo>
                <a:lnTo>
                  <a:pt x="1498" y="2"/>
                </a:lnTo>
                <a:lnTo>
                  <a:pt x="1490" y="0"/>
                </a:lnTo>
                <a:lnTo>
                  <a:pt x="1482" y="2"/>
                </a:lnTo>
                <a:lnTo>
                  <a:pt x="1478" y="10"/>
                </a:lnTo>
                <a:lnTo>
                  <a:pt x="1482" y="18"/>
                </a:lnTo>
                <a:lnTo>
                  <a:pt x="1490" y="22"/>
                </a:lnTo>
                <a:lnTo>
                  <a:pt x="1498" y="18"/>
                </a:lnTo>
                <a:lnTo>
                  <a:pt x="1500" y="10"/>
                </a:lnTo>
                <a:close/>
                <a:moveTo>
                  <a:pt x="0" y="10"/>
                </a:moveTo>
                <a:lnTo>
                  <a:pt x="2" y="18"/>
                </a:lnTo>
                <a:lnTo>
                  <a:pt x="10" y="22"/>
                </a:lnTo>
                <a:lnTo>
                  <a:pt x="18" y="18"/>
                </a:lnTo>
                <a:lnTo>
                  <a:pt x="21" y="10"/>
                </a:lnTo>
                <a:lnTo>
                  <a:pt x="18" y="2"/>
                </a:lnTo>
                <a:lnTo>
                  <a:pt x="10" y="0"/>
                </a:lnTo>
                <a:lnTo>
                  <a:pt x="2" y="2"/>
                </a:lnTo>
                <a:lnTo>
                  <a:pt x="0" y="10"/>
                </a:lnTo>
                <a:close/>
              </a:path>
            </a:pathLst>
          </a:custGeom>
          <a:solidFill>
            <a:srgbClr val="FFFFFF"/>
          </a:solidFill>
          <a:ln w="28575">
            <a:solidFill>
              <a:srgbClr val="FFFFFF"/>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46" name="Line 3"/>
          <p:cNvSpPr>
            <a:spLocks noChangeShapeType="1"/>
          </p:cNvSpPr>
          <p:nvPr/>
        </p:nvSpPr>
        <p:spPr bwMode="auto">
          <a:xfrm flipH="1">
            <a:off x="1843088" y="3109913"/>
            <a:ext cx="2309812"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47" name="Freeform 4"/>
          <p:cNvSpPr>
            <a:spLocks noEditPoints="1"/>
          </p:cNvSpPr>
          <p:nvPr/>
        </p:nvSpPr>
        <p:spPr bwMode="auto">
          <a:xfrm>
            <a:off x="1809750" y="4122738"/>
            <a:ext cx="2378075" cy="638175"/>
          </a:xfrm>
          <a:custGeom>
            <a:avLst/>
            <a:gdLst>
              <a:gd name="T0" fmla="*/ 0 w 1500"/>
              <a:gd name="T1" fmla="*/ 2147483647 h 403"/>
              <a:gd name="T2" fmla="*/ 2147483647 w 1500"/>
              <a:gd name="T3" fmla="*/ 2147483647 h 403"/>
              <a:gd name="T4" fmla="*/ 2147483647 w 1500"/>
              <a:gd name="T5" fmla="*/ 2147483647 h 403"/>
              <a:gd name="T6" fmla="*/ 2147483647 w 1500"/>
              <a:gd name="T7" fmla="*/ 2147483647 h 403"/>
              <a:gd name="T8" fmla="*/ 2147483647 w 1500"/>
              <a:gd name="T9" fmla="*/ 2147483647 h 403"/>
              <a:gd name="T10" fmla="*/ 2147483647 w 1500"/>
              <a:gd name="T11" fmla="*/ 2147483647 h 403"/>
              <a:gd name="T12" fmla="*/ 2147483647 w 1500"/>
              <a:gd name="T13" fmla="*/ 2147483647 h 403"/>
              <a:gd name="T14" fmla="*/ 0 w 1500"/>
              <a:gd name="T15" fmla="*/ 2147483647 h 403"/>
              <a:gd name="T16" fmla="*/ 0 w 1500"/>
              <a:gd name="T17" fmla="*/ 2147483647 h 403"/>
              <a:gd name="T18" fmla="*/ 2147483647 w 1500"/>
              <a:gd name="T19" fmla="*/ 2147483647 h 403"/>
              <a:gd name="T20" fmla="*/ 2147483647 w 1500"/>
              <a:gd name="T21" fmla="*/ 2147483647 h 403"/>
              <a:gd name="T22" fmla="*/ 2147483647 w 1500"/>
              <a:gd name="T23" fmla="*/ 0 h 403"/>
              <a:gd name="T24" fmla="*/ 2147483647 w 1500"/>
              <a:gd name="T25" fmla="*/ 2147483647 h 403"/>
              <a:gd name="T26" fmla="*/ 2147483647 w 1500"/>
              <a:gd name="T27" fmla="*/ 2147483647 h 403"/>
              <a:gd name="T28" fmla="*/ 2147483647 w 1500"/>
              <a:gd name="T29" fmla="*/ 2147483647 h 403"/>
              <a:gd name="T30" fmla="*/ 2147483647 w 1500"/>
              <a:gd name="T31" fmla="*/ 2147483647 h 403"/>
              <a:gd name="T32" fmla="*/ 2147483647 w 1500"/>
              <a:gd name="T33" fmla="*/ 2147483647 h 403"/>
              <a:gd name="T34" fmla="*/ 2147483647 w 1500"/>
              <a:gd name="T35" fmla="*/ 2147483647 h 4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0"/>
              <a:gd name="T55" fmla="*/ 0 h 403"/>
              <a:gd name="T56" fmla="*/ 1500 w 1500"/>
              <a:gd name="T57" fmla="*/ 403 h 4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0" h="403">
                <a:moveTo>
                  <a:pt x="0" y="395"/>
                </a:moveTo>
                <a:lnTo>
                  <a:pt x="4" y="403"/>
                </a:lnTo>
                <a:lnTo>
                  <a:pt x="14" y="403"/>
                </a:lnTo>
                <a:lnTo>
                  <a:pt x="20" y="399"/>
                </a:lnTo>
                <a:lnTo>
                  <a:pt x="21" y="391"/>
                </a:lnTo>
                <a:lnTo>
                  <a:pt x="16" y="383"/>
                </a:lnTo>
                <a:lnTo>
                  <a:pt x="8" y="381"/>
                </a:lnTo>
                <a:lnTo>
                  <a:pt x="0" y="387"/>
                </a:lnTo>
                <a:lnTo>
                  <a:pt x="0" y="395"/>
                </a:lnTo>
                <a:close/>
                <a:moveTo>
                  <a:pt x="1500" y="8"/>
                </a:moveTo>
                <a:lnTo>
                  <a:pt x="1496" y="2"/>
                </a:lnTo>
                <a:lnTo>
                  <a:pt x="1486" y="0"/>
                </a:lnTo>
                <a:lnTo>
                  <a:pt x="1480" y="6"/>
                </a:lnTo>
                <a:lnTo>
                  <a:pt x="1478" y="14"/>
                </a:lnTo>
                <a:lnTo>
                  <a:pt x="1484" y="22"/>
                </a:lnTo>
                <a:lnTo>
                  <a:pt x="1492" y="22"/>
                </a:lnTo>
                <a:lnTo>
                  <a:pt x="1500" y="18"/>
                </a:lnTo>
                <a:lnTo>
                  <a:pt x="1500" y="8"/>
                </a:lnTo>
                <a:close/>
              </a:path>
            </a:pathLst>
          </a:custGeom>
          <a:solidFill>
            <a:srgbClr val="FFFFFF"/>
          </a:solidFill>
          <a:ln w="28575">
            <a:solidFill>
              <a:srgbClr val="FFFFFF"/>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48" name="Line 5"/>
          <p:cNvSpPr>
            <a:spLocks noChangeShapeType="1"/>
          </p:cNvSpPr>
          <p:nvPr/>
        </p:nvSpPr>
        <p:spPr bwMode="auto">
          <a:xfrm flipV="1">
            <a:off x="1843088" y="4144963"/>
            <a:ext cx="2309812" cy="5969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49" name="Freeform 6"/>
          <p:cNvSpPr>
            <a:spLocks noEditPoints="1"/>
          </p:cNvSpPr>
          <p:nvPr/>
        </p:nvSpPr>
        <p:spPr bwMode="auto">
          <a:xfrm>
            <a:off x="1809750" y="4725988"/>
            <a:ext cx="2378075" cy="604837"/>
          </a:xfrm>
          <a:custGeom>
            <a:avLst/>
            <a:gdLst>
              <a:gd name="T0" fmla="*/ 0 w 1500"/>
              <a:gd name="T1" fmla="*/ 2147483647 h 381"/>
              <a:gd name="T2" fmla="*/ 2147483647 w 1500"/>
              <a:gd name="T3" fmla="*/ 2147483647 h 381"/>
              <a:gd name="T4" fmla="*/ 2147483647 w 1500"/>
              <a:gd name="T5" fmla="*/ 2147483647 h 381"/>
              <a:gd name="T6" fmla="*/ 2147483647 w 1500"/>
              <a:gd name="T7" fmla="*/ 2147483647 h 381"/>
              <a:gd name="T8" fmla="*/ 2147483647 w 1500"/>
              <a:gd name="T9" fmla="*/ 2147483647 h 381"/>
              <a:gd name="T10" fmla="*/ 2147483647 w 1500"/>
              <a:gd name="T11" fmla="*/ 2147483647 h 381"/>
              <a:gd name="T12" fmla="*/ 2147483647 w 1500"/>
              <a:gd name="T13" fmla="*/ 0 h 381"/>
              <a:gd name="T14" fmla="*/ 2147483647 w 1500"/>
              <a:gd name="T15" fmla="*/ 2147483647 h 381"/>
              <a:gd name="T16" fmla="*/ 0 w 1500"/>
              <a:gd name="T17" fmla="*/ 2147483647 h 381"/>
              <a:gd name="T18" fmla="*/ 2147483647 w 1500"/>
              <a:gd name="T19" fmla="*/ 2147483647 h 381"/>
              <a:gd name="T20" fmla="*/ 2147483647 w 1500"/>
              <a:gd name="T21" fmla="*/ 2147483647 h 381"/>
              <a:gd name="T22" fmla="*/ 2147483647 w 1500"/>
              <a:gd name="T23" fmla="*/ 2147483647 h 381"/>
              <a:gd name="T24" fmla="*/ 2147483647 w 1500"/>
              <a:gd name="T25" fmla="*/ 2147483647 h 381"/>
              <a:gd name="T26" fmla="*/ 2147483647 w 1500"/>
              <a:gd name="T27" fmla="*/ 2147483647 h 381"/>
              <a:gd name="T28" fmla="*/ 2147483647 w 1500"/>
              <a:gd name="T29" fmla="*/ 2147483647 h 381"/>
              <a:gd name="T30" fmla="*/ 2147483647 w 1500"/>
              <a:gd name="T31" fmla="*/ 2147483647 h 381"/>
              <a:gd name="T32" fmla="*/ 2147483647 w 1500"/>
              <a:gd name="T33" fmla="*/ 2147483647 h 381"/>
              <a:gd name="T34" fmla="*/ 2147483647 w 1500"/>
              <a:gd name="T35" fmla="*/ 2147483647 h 3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0"/>
              <a:gd name="T55" fmla="*/ 0 h 381"/>
              <a:gd name="T56" fmla="*/ 1500 w 1500"/>
              <a:gd name="T57" fmla="*/ 381 h 3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0" h="381">
                <a:moveTo>
                  <a:pt x="0" y="10"/>
                </a:moveTo>
                <a:lnTo>
                  <a:pt x="2" y="18"/>
                </a:lnTo>
                <a:lnTo>
                  <a:pt x="8" y="22"/>
                </a:lnTo>
                <a:lnTo>
                  <a:pt x="16" y="22"/>
                </a:lnTo>
                <a:lnTo>
                  <a:pt x="21" y="14"/>
                </a:lnTo>
                <a:lnTo>
                  <a:pt x="20" y="6"/>
                </a:lnTo>
                <a:lnTo>
                  <a:pt x="14" y="0"/>
                </a:lnTo>
                <a:lnTo>
                  <a:pt x="4" y="2"/>
                </a:lnTo>
                <a:lnTo>
                  <a:pt x="0" y="10"/>
                </a:lnTo>
                <a:close/>
                <a:moveTo>
                  <a:pt x="1500" y="373"/>
                </a:moveTo>
                <a:lnTo>
                  <a:pt x="1500" y="365"/>
                </a:lnTo>
                <a:lnTo>
                  <a:pt x="1492" y="359"/>
                </a:lnTo>
                <a:lnTo>
                  <a:pt x="1484" y="361"/>
                </a:lnTo>
                <a:lnTo>
                  <a:pt x="1478" y="369"/>
                </a:lnTo>
                <a:lnTo>
                  <a:pt x="1480" y="377"/>
                </a:lnTo>
                <a:lnTo>
                  <a:pt x="1486" y="381"/>
                </a:lnTo>
                <a:lnTo>
                  <a:pt x="1496" y="381"/>
                </a:lnTo>
                <a:lnTo>
                  <a:pt x="1500" y="373"/>
                </a:lnTo>
                <a:close/>
              </a:path>
            </a:pathLst>
          </a:custGeom>
          <a:solidFill>
            <a:srgbClr val="FFFFFF"/>
          </a:solidFill>
          <a:ln w="28575">
            <a:solidFill>
              <a:srgbClr val="FFFFFF"/>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50" name="Line 7"/>
          <p:cNvSpPr>
            <a:spLocks noChangeShapeType="1"/>
          </p:cNvSpPr>
          <p:nvPr/>
        </p:nvSpPr>
        <p:spPr bwMode="auto">
          <a:xfrm>
            <a:off x="1843088" y="4748213"/>
            <a:ext cx="2309812" cy="56356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51" name="Freeform 8"/>
          <p:cNvSpPr>
            <a:spLocks noEditPoints="1"/>
          </p:cNvSpPr>
          <p:nvPr/>
        </p:nvSpPr>
        <p:spPr bwMode="auto">
          <a:xfrm>
            <a:off x="4152900" y="3094038"/>
            <a:ext cx="2632075" cy="461962"/>
          </a:xfrm>
          <a:custGeom>
            <a:avLst/>
            <a:gdLst>
              <a:gd name="T0" fmla="*/ 0 w 1660"/>
              <a:gd name="T1" fmla="*/ 2147483647 h 291"/>
              <a:gd name="T2" fmla="*/ 2147483647 w 1660"/>
              <a:gd name="T3" fmla="*/ 2147483647 h 291"/>
              <a:gd name="T4" fmla="*/ 2147483647 w 1660"/>
              <a:gd name="T5" fmla="*/ 2147483647 h 291"/>
              <a:gd name="T6" fmla="*/ 2147483647 w 1660"/>
              <a:gd name="T7" fmla="*/ 2147483647 h 291"/>
              <a:gd name="T8" fmla="*/ 2147483647 w 1660"/>
              <a:gd name="T9" fmla="*/ 2147483647 h 291"/>
              <a:gd name="T10" fmla="*/ 2147483647 w 1660"/>
              <a:gd name="T11" fmla="*/ 2147483647 h 291"/>
              <a:gd name="T12" fmla="*/ 2147483647 w 1660"/>
              <a:gd name="T13" fmla="*/ 0 h 291"/>
              <a:gd name="T14" fmla="*/ 2147483647 w 1660"/>
              <a:gd name="T15" fmla="*/ 2147483647 h 291"/>
              <a:gd name="T16" fmla="*/ 0 w 1660"/>
              <a:gd name="T17" fmla="*/ 2147483647 h 291"/>
              <a:gd name="T18" fmla="*/ 2147483647 w 1660"/>
              <a:gd name="T19" fmla="*/ 2147483647 h 291"/>
              <a:gd name="T20" fmla="*/ 2147483647 w 1660"/>
              <a:gd name="T21" fmla="*/ 2147483647 h 291"/>
              <a:gd name="T22" fmla="*/ 2147483647 w 1660"/>
              <a:gd name="T23" fmla="*/ 2147483647 h 291"/>
              <a:gd name="T24" fmla="*/ 2147483647 w 1660"/>
              <a:gd name="T25" fmla="*/ 2147483647 h 291"/>
              <a:gd name="T26" fmla="*/ 2147483647 w 1660"/>
              <a:gd name="T27" fmla="*/ 2147483647 h 291"/>
              <a:gd name="T28" fmla="*/ 2147483647 w 1660"/>
              <a:gd name="T29" fmla="*/ 2147483647 h 291"/>
              <a:gd name="T30" fmla="*/ 2147483647 w 1660"/>
              <a:gd name="T31" fmla="*/ 2147483647 h 291"/>
              <a:gd name="T32" fmla="*/ 2147483647 w 1660"/>
              <a:gd name="T33" fmla="*/ 2147483647 h 291"/>
              <a:gd name="T34" fmla="*/ 2147483647 w 1660"/>
              <a:gd name="T35" fmla="*/ 2147483647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60"/>
              <a:gd name="T55" fmla="*/ 0 h 291"/>
              <a:gd name="T56" fmla="*/ 1660 w 1660"/>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60" h="291">
                <a:moveTo>
                  <a:pt x="0" y="10"/>
                </a:moveTo>
                <a:lnTo>
                  <a:pt x="2" y="18"/>
                </a:lnTo>
                <a:lnTo>
                  <a:pt x="10" y="22"/>
                </a:lnTo>
                <a:lnTo>
                  <a:pt x="18" y="20"/>
                </a:lnTo>
                <a:lnTo>
                  <a:pt x="22" y="12"/>
                </a:lnTo>
                <a:lnTo>
                  <a:pt x="20" y="4"/>
                </a:lnTo>
                <a:lnTo>
                  <a:pt x="14" y="0"/>
                </a:lnTo>
                <a:lnTo>
                  <a:pt x="6" y="2"/>
                </a:lnTo>
                <a:lnTo>
                  <a:pt x="0" y="10"/>
                </a:lnTo>
                <a:close/>
                <a:moveTo>
                  <a:pt x="1660" y="281"/>
                </a:moveTo>
                <a:lnTo>
                  <a:pt x="1658" y="273"/>
                </a:lnTo>
                <a:lnTo>
                  <a:pt x="1650" y="269"/>
                </a:lnTo>
                <a:lnTo>
                  <a:pt x="1642" y="271"/>
                </a:lnTo>
                <a:lnTo>
                  <a:pt x="1638" y="279"/>
                </a:lnTo>
                <a:lnTo>
                  <a:pt x="1638" y="287"/>
                </a:lnTo>
                <a:lnTo>
                  <a:pt x="1646" y="291"/>
                </a:lnTo>
                <a:lnTo>
                  <a:pt x="1654" y="289"/>
                </a:lnTo>
                <a:lnTo>
                  <a:pt x="1660" y="281"/>
                </a:lnTo>
                <a:close/>
              </a:path>
            </a:pathLst>
          </a:custGeom>
          <a:solidFill>
            <a:srgbClr val="FFFFFF"/>
          </a:solidFill>
          <a:ln w="28575">
            <a:solidFill>
              <a:srgbClr val="FFFFFF"/>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52" name="Line 9"/>
          <p:cNvSpPr>
            <a:spLocks noChangeShapeType="1"/>
          </p:cNvSpPr>
          <p:nvPr/>
        </p:nvSpPr>
        <p:spPr bwMode="auto">
          <a:xfrm>
            <a:off x="4187825" y="3113088"/>
            <a:ext cx="2562225" cy="42386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53" name="Freeform 10"/>
          <p:cNvSpPr>
            <a:spLocks noEditPoints="1"/>
          </p:cNvSpPr>
          <p:nvPr/>
        </p:nvSpPr>
        <p:spPr bwMode="auto">
          <a:xfrm>
            <a:off x="4152900" y="3521075"/>
            <a:ext cx="2632075" cy="636588"/>
          </a:xfrm>
          <a:custGeom>
            <a:avLst/>
            <a:gdLst>
              <a:gd name="T0" fmla="*/ 2147483647 w 1660"/>
              <a:gd name="T1" fmla="*/ 2147483647 h 402"/>
              <a:gd name="T2" fmla="*/ 2147483647 w 1660"/>
              <a:gd name="T3" fmla="*/ 2147483647 h 402"/>
              <a:gd name="T4" fmla="*/ 2147483647 w 1660"/>
              <a:gd name="T5" fmla="*/ 0 h 402"/>
              <a:gd name="T6" fmla="*/ 2147483647 w 1660"/>
              <a:gd name="T7" fmla="*/ 2147483647 h 402"/>
              <a:gd name="T8" fmla="*/ 2147483647 w 1660"/>
              <a:gd name="T9" fmla="*/ 2147483647 h 402"/>
              <a:gd name="T10" fmla="*/ 2147483647 w 1660"/>
              <a:gd name="T11" fmla="*/ 2147483647 h 402"/>
              <a:gd name="T12" fmla="*/ 2147483647 w 1660"/>
              <a:gd name="T13" fmla="*/ 2147483647 h 402"/>
              <a:gd name="T14" fmla="*/ 2147483647 w 1660"/>
              <a:gd name="T15" fmla="*/ 2147483647 h 402"/>
              <a:gd name="T16" fmla="*/ 2147483647 w 1660"/>
              <a:gd name="T17" fmla="*/ 2147483647 h 402"/>
              <a:gd name="T18" fmla="*/ 0 w 1660"/>
              <a:gd name="T19" fmla="*/ 2147483647 h 402"/>
              <a:gd name="T20" fmla="*/ 2147483647 w 1660"/>
              <a:gd name="T21" fmla="*/ 2147483647 h 402"/>
              <a:gd name="T22" fmla="*/ 2147483647 w 1660"/>
              <a:gd name="T23" fmla="*/ 2147483647 h 402"/>
              <a:gd name="T24" fmla="*/ 2147483647 w 1660"/>
              <a:gd name="T25" fmla="*/ 2147483647 h 402"/>
              <a:gd name="T26" fmla="*/ 2147483647 w 1660"/>
              <a:gd name="T27" fmla="*/ 2147483647 h 402"/>
              <a:gd name="T28" fmla="*/ 2147483647 w 1660"/>
              <a:gd name="T29" fmla="*/ 2147483647 h 402"/>
              <a:gd name="T30" fmla="*/ 2147483647 w 1660"/>
              <a:gd name="T31" fmla="*/ 2147483647 h 402"/>
              <a:gd name="T32" fmla="*/ 2147483647 w 1660"/>
              <a:gd name="T33" fmla="*/ 2147483647 h 402"/>
              <a:gd name="T34" fmla="*/ 0 w 1660"/>
              <a:gd name="T35" fmla="*/ 2147483647 h 4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60"/>
              <a:gd name="T55" fmla="*/ 0 h 402"/>
              <a:gd name="T56" fmla="*/ 1660 w 1660"/>
              <a:gd name="T57" fmla="*/ 402 h 4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60" h="402">
                <a:moveTo>
                  <a:pt x="1660" y="8"/>
                </a:moveTo>
                <a:lnTo>
                  <a:pt x="1654" y="2"/>
                </a:lnTo>
                <a:lnTo>
                  <a:pt x="1646" y="0"/>
                </a:lnTo>
                <a:lnTo>
                  <a:pt x="1638" y="4"/>
                </a:lnTo>
                <a:lnTo>
                  <a:pt x="1638" y="14"/>
                </a:lnTo>
                <a:lnTo>
                  <a:pt x="1642" y="20"/>
                </a:lnTo>
                <a:lnTo>
                  <a:pt x="1650" y="22"/>
                </a:lnTo>
                <a:lnTo>
                  <a:pt x="1658" y="16"/>
                </a:lnTo>
                <a:lnTo>
                  <a:pt x="1660" y="8"/>
                </a:lnTo>
                <a:close/>
                <a:moveTo>
                  <a:pt x="0" y="394"/>
                </a:moveTo>
                <a:lnTo>
                  <a:pt x="6" y="400"/>
                </a:lnTo>
                <a:lnTo>
                  <a:pt x="14" y="402"/>
                </a:lnTo>
                <a:lnTo>
                  <a:pt x="22" y="398"/>
                </a:lnTo>
                <a:lnTo>
                  <a:pt x="22" y="388"/>
                </a:lnTo>
                <a:lnTo>
                  <a:pt x="18" y="382"/>
                </a:lnTo>
                <a:lnTo>
                  <a:pt x="10" y="380"/>
                </a:lnTo>
                <a:lnTo>
                  <a:pt x="2" y="386"/>
                </a:lnTo>
                <a:lnTo>
                  <a:pt x="0" y="394"/>
                </a:lnTo>
                <a:close/>
              </a:path>
            </a:pathLst>
          </a:custGeom>
          <a:solidFill>
            <a:srgbClr val="FFFFFF"/>
          </a:solidFill>
          <a:ln w="28575">
            <a:solidFill>
              <a:srgbClr val="FFFFFF"/>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54" name="Line 11"/>
          <p:cNvSpPr>
            <a:spLocks noChangeShapeType="1"/>
          </p:cNvSpPr>
          <p:nvPr/>
        </p:nvSpPr>
        <p:spPr bwMode="auto">
          <a:xfrm flipH="1">
            <a:off x="4187825" y="3543300"/>
            <a:ext cx="2562225" cy="59213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55" name="Freeform 12"/>
          <p:cNvSpPr>
            <a:spLocks noEditPoints="1"/>
          </p:cNvSpPr>
          <p:nvPr/>
        </p:nvSpPr>
        <p:spPr bwMode="auto">
          <a:xfrm>
            <a:off x="4152900" y="5295900"/>
            <a:ext cx="2347913" cy="38100"/>
          </a:xfrm>
          <a:custGeom>
            <a:avLst/>
            <a:gdLst>
              <a:gd name="T0" fmla="*/ 0 w 1481"/>
              <a:gd name="T1" fmla="*/ 2147483647 h 24"/>
              <a:gd name="T2" fmla="*/ 2147483647 w 1481"/>
              <a:gd name="T3" fmla="*/ 2147483647 h 24"/>
              <a:gd name="T4" fmla="*/ 2147483647 w 1481"/>
              <a:gd name="T5" fmla="*/ 2147483647 h 24"/>
              <a:gd name="T6" fmla="*/ 2147483647 w 1481"/>
              <a:gd name="T7" fmla="*/ 2147483647 h 24"/>
              <a:gd name="T8" fmla="*/ 2147483647 w 1481"/>
              <a:gd name="T9" fmla="*/ 2147483647 h 24"/>
              <a:gd name="T10" fmla="*/ 2147483647 w 1481"/>
              <a:gd name="T11" fmla="*/ 2147483647 h 24"/>
              <a:gd name="T12" fmla="*/ 2147483647 w 1481"/>
              <a:gd name="T13" fmla="*/ 0 h 24"/>
              <a:gd name="T14" fmla="*/ 2147483647 w 1481"/>
              <a:gd name="T15" fmla="*/ 2147483647 h 24"/>
              <a:gd name="T16" fmla="*/ 0 w 1481"/>
              <a:gd name="T17" fmla="*/ 2147483647 h 24"/>
              <a:gd name="T18" fmla="*/ 2147483647 w 1481"/>
              <a:gd name="T19" fmla="*/ 2147483647 h 24"/>
              <a:gd name="T20" fmla="*/ 2147483647 w 1481"/>
              <a:gd name="T21" fmla="*/ 2147483647 h 24"/>
              <a:gd name="T22" fmla="*/ 2147483647 w 1481"/>
              <a:gd name="T23" fmla="*/ 0 h 24"/>
              <a:gd name="T24" fmla="*/ 2147483647 w 1481"/>
              <a:gd name="T25" fmla="*/ 2147483647 h 24"/>
              <a:gd name="T26" fmla="*/ 2147483647 w 1481"/>
              <a:gd name="T27" fmla="*/ 2147483647 h 24"/>
              <a:gd name="T28" fmla="*/ 2147483647 w 1481"/>
              <a:gd name="T29" fmla="*/ 2147483647 h 24"/>
              <a:gd name="T30" fmla="*/ 2147483647 w 1481"/>
              <a:gd name="T31" fmla="*/ 2147483647 h 24"/>
              <a:gd name="T32" fmla="*/ 2147483647 w 1481"/>
              <a:gd name="T33" fmla="*/ 2147483647 h 24"/>
              <a:gd name="T34" fmla="*/ 2147483647 w 148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1"/>
              <a:gd name="T55" fmla="*/ 0 h 24"/>
              <a:gd name="T56" fmla="*/ 1481 w 148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1" h="24">
                <a:moveTo>
                  <a:pt x="0" y="12"/>
                </a:moveTo>
                <a:lnTo>
                  <a:pt x="4" y="20"/>
                </a:lnTo>
                <a:lnTo>
                  <a:pt x="12" y="24"/>
                </a:lnTo>
                <a:lnTo>
                  <a:pt x="20" y="20"/>
                </a:lnTo>
                <a:lnTo>
                  <a:pt x="22" y="12"/>
                </a:lnTo>
                <a:lnTo>
                  <a:pt x="20" y="4"/>
                </a:lnTo>
                <a:lnTo>
                  <a:pt x="12" y="0"/>
                </a:lnTo>
                <a:lnTo>
                  <a:pt x="4" y="4"/>
                </a:lnTo>
                <a:lnTo>
                  <a:pt x="0" y="12"/>
                </a:lnTo>
                <a:close/>
                <a:moveTo>
                  <a:pt x="1481" y="12"/>
                </a:moveTo>
                <a:lnTo>
                  <a:pt x="1477" y="4"/>
                </a:lnTo>
                <a:lnTo>
                  <a:pt x="1469" y="0"/>
                </a:lnTo>
                <a:lnTo>
                  <a:pt x="1461" y="4"/>
                </a:lnTo>
                <a:lnTo>
                  <a:pt x="1457" y="12"/>
                </a:lnTo>
                <a:lnTo>
                  <a:pt x="1461" y="20"/>
                </a:lnTo>
                <a:lnTo>
                  <a:pt x="1469" y="24"/>
                </a:lnTo>
                <a:lnTo>
                  <a:pt x="1477" y="20"/>
                </a:lnTo>
                <a:lnTo>
                  <a:pt x="1481" y="12"/>
                </a:lnTo>
                <a:close/>
              </a:path>
            </a:pathLst>
          </a:custGeom>
          <a:solidFill>
            <a:srgbClr val="FFFFFF"/>
          </a:solidFill>
          <a:ln w="28575">
            <a:solidFill>
              <a:srgbClr val="FFFFFF"/>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56" name="Line 13"/>
          <p:cNvSpPr>
            <a:spLocks noChangeShapeType="1"/>
          </p:cNvSpPr>
          <p:nvPr/>
        </p:nvSpPr>
        <p:spPr bwMode="auto">
          <a:xfrm>
            <a:off x="4187825" y="5314950"/>
            <a:ext cx="2274888"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57" name="Line 14"/>
          <p:cNvSpPr>
            <a:spLocks noChangeShapeType="1"/>
          </p:cNvSpPr>
          <p:nvPr/>
        </p:nvSpPr>
        <p:spPr bwMode="auto">
          <a:xfrm flipH="1" flipV="1">
            <a:off x="6481763" y="5314950"/>
            <a:ext cx="1244600" cy="2222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58" name="Line 15"/>
          <p:cNvSpPr>
            <a:spLocks noChangeShapeType="1"/>
          </p:cNvSpPr>
          <p:nvPr/>
        </p:nvSpPr>
        <p:spPr bwMode="auto">
          <a:xfrm>
            <a:off x="4171950" y="2255838"/>
            <a:ext cx="1588" cy="8540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59" name="Line 16"/>
          <p:cNvSpPr>
            <a:spLocks noChangeShapeType="1"/>
          </p:cNvSpPr>
          <p:nvPr/>
        </p:nvSpPr>
        <p:spPr bwMode="auto">
          <a:xfrm>
            <a:off x="760413" y="2730500"/>
            <a:ext cx="1065212" cy="37941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60" name="Line 17"/>
          <p:cNvSpPr>
            <a:spLocks noChangeShapeType="1"/>
          </p:cNvSpPr>
          <p:nvPr/>
        </p:nvSpPr>
        <p:spPr bwMode="auto">
          <a:xfrm flipV="1">
            <a:off x="760413" y="4745038"/>
            <a:ext cx="1065212" cy="59213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61" name="Line 18"/>
          <p:cNvSpPr>
            <a:spLocks noChangeShapeType="1"/>
          </p:cNvSpPr>
          <p:nvPr/>
        </p:nvSpPr>
        <p:spPr bwMode="auto">
          <a:xfrm flipH="1">
            <a:off x="6765925" y="2755900"/>
            <a:ext cx="817563" cy="7810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62" name="Rectangle 19"/>
          <p:cNvSpPr>
            <a:spLocks noGrp="1" noChangeArrowheads="1"/>
          </p:cNvSpPr>
          <p:nvPr>
            <p:ph type="title"/>
          </p:nvPr>
        </p:nvSpPr>
        <p:spPr/>
        <p:txBody>
          <a:bodyPr lIns="91430" tIns="45716" rIns="91430" bIns="45716" anchor="t"/>
          <a:lstStyle/>
          <a:p>
            <a:pPr eaLnBrk="1" hangingPunct="1"/>
            <a:r>
              <a:rPr lang="en-US" altLang="zh-TW">
                <a:latin typeface="Helvetica" charset="0"/>
                <a:ea typeface="PMingLiU" charset="0"/>
                <a:cs typeface="PMingLiU" charset="0"/>
              </a:rPr>
              <a:t>IP Packet Routing</a:t>
            </a:r>
          </a:p>
        </p:txBody>
      </p:sp>
      <p:sp>
        <p:nvSpPr>
          <p:cNvPr id="134163" name="Rectangle 20"/>
          <p:cNvSpPr>
            <a:spLocks noChangeArrowheads="1"/>
          </p:cNvSpPr>
          <p:nvPr/>
        </p:nvSpPr>
        <p:spPr bwMode="auto">
          <a:xfrm>
            <a:off x="2306638" y="2967038"/>
            <a:ext cx="304800" cy="455612"/>
          </a:xfrm>
          <a:prstGeom prst="rect">
            <a:avLst/>
          </a:prstGeom>
          <a:solidFill>
            <a:schemeClr val="bg2"/>
          </a:solidFill>
          <a:ln w="9525">
            <a:miter lim="800000"/>
            <a:headEnd/>
            <a:tailEnd/>
          </a:ln>
          <a:scene3d>
            <a:camera prst="legacyObliqueTopLeft"/>
            <a:lightRig rig="legacyFlat3" dir="t"/>
          </a:scene3d>
          <a:sp3d extrusionH="125400" prstMaterial="legacyMatte">
            <a:bevelT w="13500" h="13500" prst="angle"/>
            <a:bevelB w="13500" h="13500" prst="angle"/>
            <a:extrusionClr>
              <a:schemeClr val="bg2"/>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64" name="Rectangle 21"/>
          <p:cNvSpPr>
            <a:spLocks noChangeArrowheads="1"/>
          </p:cNvSpPr>
          <p:nvPr/>
        </p:nvSpPr>
        <p:spPr bwMode="auto">
          <a:xfrm>
            <a:off x="2230438" y="4640263"/>
            <a:ext cx="304800" cy="455612"/>
          </a:xfrm>
          <a:prstGeom prst="rect">
            <a:avLst/>
          </a:prstGeom>
          <a:solidFill>
            <a:schemeClr val="bg2"/>
          </a:solidFill>
          <a:ln w="9525">
            <a:miter lim="800000"/>
            <a:headEnd/>
            <a:tailEnd/>
          </a:ln>
          <a:scene3d>
            <a:camera prst="legacyObliqueTopLeft"/>
            <a:lightRig rig="legacyFlat3" dir="t"/>
          </a:scene3d>
          <a:sp3d extrusionH="125400" prstMaterial="legacyMatte">
            <a:bevelT w="13500" h="13500" prst="angle"/>
            <a:bevelB w="13500" h="13500" prst="angle"/>
            <a:extrusionClr>
              <a:schemeClr val="bg2"/>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65" name="Rectangle 22"/>
          <p:cNvSpPr>
            <a:spLocks noChangeArrowheads="1"/>
          </p:cNvSpPr>
          <p:nvPr/>
        </p:nvSpPr>
        <p:spPr bwMode="auto">
          <a:xfrm>
            <a:off x="4437063" y="2890838"/>
            <a:ext cx="304800" cy="455612"/>
          </a:xfrm>
          <a:prstGeom prst="rect">
            <a:avLst/>
          </a:prstGeom>
          <a:solidFill>
            <a:schemeClr val="bg2"/>
          </a:solidFill>
          <a:ln w="9525">
            <a:miter lim="800000"/>
            <a:headEnd/>
            <a:tailEnd/>
          </a:ln>
          <a:scene3d>
            <a:camera prst="legacyObliqueTopLeft"/>
            <a:lightRig rig="legacyFlat3" dir="t"/>
          </a:scene3d>
          <a:sp3d extrusionH="125400" prstMaterial="legacyMatte">
            <a:bevelT w="13500" h="13500" prst="angle"/>
            <a:bevelB w="13500" h="13500" prst="angle"/>
            <a:extrusionClr>
              <a:schemeClr val="bg2"/>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66" name="Rectangle 23"/>
          <p:cNvSpPr>
            <a:spLocks noChangeArrowheads="1"/>
          </p:cNvSpPr>
          <p:nvPr/>
        </p:nvSpPr>
        <p:spPr bwMode="auto">
          <a:xfrm>
            <a:off x="4437063" y="3878263"/>
            <a:ext cx="304800" cy="457200"/>
          </a:xfrm>
          <a:prstGeom prst="rect">
            <a:avLst/>
          </a:prstGeom>
          <a:solidFill>
            <a:schemeClr val="bg2"/>
          </a:solidFill>
          <a:ln w="9525">
            <a:miter lim="800000"/>
            <a:headEnd/>
            <a:tailEnd/>
          </a:ln>
          <a:scene3d>
            <a:camera prst="legacyObliqueTopLeft"/>
            <a:lightRig rig="legacyFlat3" dir="t"/>
          </a:scene3d>
          <a:sp3d extrusionH="125400" prstMaterial="legacyMatte">
            <a:bevelT w="13500" h="13500" prst="angle"/>
            <a:bevelB w="13500" h="13500" prst="angle"/>
            <a:extrusionClr>
              <a:schemeClr val="bg2"/>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67" name="Rectangle 24"/>
          <p:cNvSpPr>
            <a:spLocks noChangeArrowheads="1"/>
          </p:cNvSpPr>
          <p:nvPr/>
        </p:nvSpPr>
        <p:spPr bwMode="auto">
          <a:xfrm>
            <a:off x="4437063" y="5172075"/>
            <a:ext cx="304800" cy="455613"/>
          </a:xfrm>
          <a:prstGeom prst="rect">
            <a:avLst/>
          </a:prstGeom>
          <a:solidFill>
            <a:schemeClr val="bg2"/>
          </a:solidFill>
          <a:ln w="9525">
            <a:miter lim="800000"/>
            <a:headEnd/>
            <a:tailEnd/>
          </a:ln>
          <a:scene3d>
            <a:camera prst="legacyObliqueTopLeft"/>
            <a:lightRig rig="legacyFlat3" dir="t"/>
          </a:scene3d>
          <a:sp3d extrusionH="125400" prstMaterial="legacyMatte">
            <a:bevelT w="13500" h="13500" prst="angle"/>
            <a:bevelB w="13500" h="13500" prst="angle"/>
            <a:extrusionClr>
              <a:schemeClr val="bg2"/>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68" name="Rectangle 25"/>
          <p:cNvSpPr>
            <a:spLocks noChangeArrowheads="1"/>
          </p:cNvSpPr>
          <p:nvPr/>
        </p:nvSpPr>
        <p:spPr bwMode="auto">
          <a:xfrm>
            <a:off x="7024688" y="3346450"/>
            <a:ext cx="304800" cy="457200"/>
          </a:xfrm>
          <a:prstGeom prst="rect">
            <a:avLst/>
          </a:prstGeom>
          <a:solidFill>
            <a:schemeClr val="bg2"/>
          </a:solidFill>
          <a:ln w="9525">
            <a:miter lim="800000"/>
            <a:headEnd/>
            <a:tailEnd/>
          </a:ln>
          <a:scene3d>
            <a:camera prst="legacyObliqueTopLeft"/>
            <a:lightRig rig="legacyFlat3" dir="t"/>
          </a:scene3d>
          <a:sp3d extrusionH="125400" prstMaterial="legacyMatte">
            <a:bevelT w="13500" h="13500" prst="angle"/>
            <a:bevelB w="13500" h="13500" prst="angle"/>
            <a:extrusionClr>
              <a:schemeClr val="bg2"/>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169" name="Rectangle 26"/>
          <p:cNvSpPr>
            <a:spLocks noChangeArrowheads="1"/>
          </p:cNvSpPr>
          <p:nvPr/>
        </p:nvSpPr>
        <p:spPr bwMode="auto">
          <a:xfrm>
            <a:off x="6719888" y="5095875"/>
            <a:ext cx="304800" cy="457200"/>
          </a:xfrm>
          <a:prstGeom prst="rect">
            <a:avLst/>
          </a:prstGeom>
          <a:solidFill>
            <a:schemeClr val="bg2"/>
          </a:solidFill>
          <a:ln w="9525">
            <a:miter lim="800000"/>
            <a:headEnd/>
            <a:tailEnd/>
          </a:ln>
          <a:scene3d>
            <a:camera prst="legacyObliqueTopLeft"/>
            <a:lightRig rig="legacyFlat3" dir="t"/>
          </a:scene3d>
          <a:sp3d extrusionH="125400" prstMaterial="legacyMatte">
            <a:bevelT w="13500" h="13500" prst="angle"/>
            <a:bevelB w="13500" h="13500" prst="angle"/>
            <a:extrusionClr>
              <a:schemeClr val="bg2"/>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nvGrpSpPr>
          <p:cNvPr id="134170" name="Group 27"/>
          <p:cNvGrpSpPr>
            <a:grpSpLocks/>
          </p:cNvGrpSpPr>
          <p:nvPr/>
        </p:nvGrpSpPr>
        <p:grpSpPr bwMode="auto">
          <a:xfrm>
            <a:off x="1089025" y="2509838"/>
            <a:ext cx="454025" cy="457200"/>
            <a:chOff x="712" y="2330"/>
            <a:chExt cx="286" cy="288"/>
          </a:xfrm>
        </p:grpSpPr>
        <p:sp>
          <p:nvSpPr>
            <p:cNvPr id="134263" name="Freeform 28"/>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64" name="Line 29"/>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65" name="Line 30"/>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66" name="Freeform 31"/>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67" name="Line 32"/>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68" name="Line 33"/>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69" name="Line 34"/>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70" name="Rectangle 35"/>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71" name="Freeform 36"/>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72" name="Line 37"/>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73" name="Line 38"/>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74" name="Line 39"/>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nvGrpSpPr>
          <p:cNvPr id="134171" name="Group 40"/>
          <p:cNvGrpSpPr>
            <a:grpSpLocks/>
          </p:cNvGrpSpPr>
          <p:nvPr/>
        </p:nvGrpSpPr>
        <p:grpSpPr bwMode="auto">
          <a:xfrm>
            <a:off x="1165225" y="4867275"/>
            <a:ext cx="454025" cy="457200"/>
            <a:chOff x="712" y="2330"/>
            <a:chExt cx="286" cy="288"/>
          </a:xfrm>
        </p:grpSpPr>
        <p:sp>
          <p:nvSpPr>
            <p:cNvPr id="134251" name="Freeform 41"/>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52" name="Line 42"/>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53" name="Line 43"/>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54" name="Freeform 44"/>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55" name="Line 45"/>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56" name="Line 46"/>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57" name="Line 47"/>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58" name="Rectangle 48"/>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59" name="Freeform 49"/>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60" name="Line 50"/>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61" name="Line 51"/>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62" name="Line 52"/>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nvGrpSpPr>
          <p:cNvPr id="134172" name="Group 53"/>
          <p:cNvGrpSpPr>
            <a:grpSpLocks/>
          </p:cNvGrpSpPr>
          <p:nvPr/>
        </p:nvGrpSpPr>
        <p:grpSpPr bwMode="auto">
          <a:xfrm>
            <a:off x="4513263" y="2054225"/>
            <a:ext cx="454025" cy="455613"/>
            <a:chOff x="712" y="2330"/>
            <a:chExt cx="286" cy="288"/>
          </a:xfrm>
        </p:grpSpPr>
        <p:sp>
          <p:nvSpPr>
            <p:cNvPr id="134239" name="Freeform 54"/>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40" name="Line 55"/>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41" name="Line 56"/>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42" name="Freeform 57"/>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43" name="Line 58"/>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44" name="Line 59"/>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45" name="Line 60"/>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46" name="Rectangle 61"/>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47" name="Freeform 62"/>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48" name="Line 63"/>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49" name="Line 64"/>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50" name="Line 65"/>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nvGrpSpPr>
          <p:cNvPr id="134173" name="Group 66"/>
          <p:cNvGrpSpPr>
            <a:grpSpLocks/>
          </p:cNvGrpSpPr>
          <p:nvPr/>
        </p:nvGrpSpPr>
        <p:grpSpPr bwMode="auto">
          <a:xfrm>
            <a:off x="7785100" y="2509838"/>
            <a:ext cx="454025" cy="457200"/>
            <a:chOff x="712" y="2330"/>
            <a:chExt cx="286" cy="288"/>
          </a:xfrm>
        </p:grpSpPr>
        <p:sp>
          <p:nvSpPr>
            <p:cNvPr id="134227" name="Freeform 67"/>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28" name="Line 68"/>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29" name="Line 69"/>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30" name="Freeform 70"/>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31" name="Line 71"/>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32" name="Line 72"/>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33" name="Line 73"/>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34" name="Rectangle 74"/>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35" name="Freeform 75"/>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36" name="Line 76"/>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37" name="Line 77"/>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38" name="Line 78"/>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nvGrpSpPr>
          <p:cNvPr id="134174" name="Group 79"/>
          <p:cNvGrpSpPr>
            <a:grpSpLocks/>
          </p:cNvGrpSpPr>
          <p:nvPr/>
        </p:nvGrpSpPr>
        <p:grpSpPr bwMode="auto">
          <a:xfrm>
            <a:off x="8093075" y="5019675"/>
            <a:ext cx="454025" cy="457200"/>
            <a:chOff x="712" y="2330"/>
            <a:chExt cx="286" cy="288"/>
          </a:xfrm>
        </p:grpSpPr>
        <p:sp>
          <p:nvSpPr>
            <p:cNvPr id="134215" name="Freeform 80"/>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16" name="Line 81"/>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17" name="Line 82"/>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18" name="Freeform 83"/>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19" name="Line 84"/>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20" name="Line 85"/>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21" name="Line 86"/>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22" name="Rectangle 87"/>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23" name="Freeform 88"/>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24" name="Line 89"/>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25" name="Line 90"/>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26" name="Line 91"/>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cxnSp>
        <p:nvCxnSpPr>
          <p:cNvPr id="134175" name="AutoShape 92"/>
          <p:cNvCxnSpPr>
            <a:cxnSpLocks noChangeShapeType="1"/>
            <a:stCxn id="134163" idx="3"/>
            <a:endCxn id="134165" idx="1"/>
          </p:cNvCxnSpPr>
          <p:nvPr/>
        </p:nvCxnSpPr>
        <p:spPr bwMode="auto">
          <a:xfrm flipV="1">
            <a:off x="2611438" y="3119438"/>
            <a:ext cx="1825625" cy="762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4176" name="AutoShape 93"/>
          <p:cNvCxnSpPr>
            <a:cxnSpLocks noChangeShapeType="1"/>
            <a:stCxn id="134163" idx="3"/>
            <a:endCxn id="134166" idx="1"/>
          </p:cNvCxnSpPr>
          <p:nvPr/>
        </p:nvCxnSpPr>
        <p:spPr bwMode="auto">
          <a:xfrm>
            <a:off x="2611438" y="3195638"/>
            <a:ext cx="1825625" cy="911225"/>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4177" name="AutoShape 94"/>
          <p:cNvCxnSpPr>
            <a:cxnSpLocks noChangeShapeType="1"/>
            <a:stCxn id="134164" idx="3"/>
            <a:endCxn id="134166" idx="1"/>
          </p:cNvCxnSpPr>
          <p:nvPr/>
        </p:nvCxnSpPr>
        <p:spPr bwMode="auto">
          <a:xfrm flipV="1">
            <a:off x="2535238" y="4106863"/>
            <a:ext cx="1901825" cy="7620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4178" name="AutoShape 95"/>
          <p:cNvCxnSpPr>
            <a:cxnSpLocks noChangeShapeType="1"/>
            <a:stCxn id="134164" idx="3"/>
            <a:endCxn id="134167" idx="1"/>
          </p:cNvCxnSpPr>
          <p:nvPr/>
        </p:nvCxnSpPr>
        <p:spPr bwMode="auto">
          <a:xfrm>
            <a:off x="2535238" y="4868863"/>
            <a:ext cx="1901825" cy="531812"/>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4179" name="AutoShape 96"/>
          <p:cNvCxnSpPr>
            <a:cxnSpLocks noChangeShapeType="1"/>
            <a:stCxn id="134166" idx="3"/>
            <a:endCxn id="134168" idx="1"/>
          </p:cNvCxnSpPr>
          <p:nvPr/>
        </p:nvCxnSpPr>
        <p:spPr bwMode="auto">
          <a:xfrm flipV="1">
            <a:off x="4741863" y="3575050"/>
            <a:ext cx="2282825" cy="531813"/>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4180" name="AutoShape 97"/>
          <p:cNvCxnSpPr>
            <a:cxnSpLocks noChangeShapeType="1"/>
            <a:stCxn id="134167" idx="3"/>
            <a:endCxn id="134169" idx="1"/>
          </p:cNvCxnSpPr>
          <p:nvPr/>
        </p:nvCxnSpPr>
        <p:spPr bwMode="auto">
          <a:xfrm flipV="1">
            <a:off x="4741863" y="5324475"/>
            <a:ext cx="1978025" cy="762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4181" name="AutoShape 98"/>
          <p:cNvCxnSpPr>
            <a:cxnSpLocks noChangeShapeType="1"/>
            <a:stCxn id="134169" idx="0"/>
            <a:endCxn id="134168" idx="2"/>
          </p:cNvCxnSpPr>
          <p:nvPr/>
        </p:nvCxnSpPr>
        <p:spPr bwMode="auto">
          <a:xfrm flipV="1">
            <a:off x="6872288" y="3803650"/>
            <a:ext cx="304800" cy="1292225"/>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4182" name="AutoShape 99"/>
          <p:cNvCxnSpPr>
            <a:cxnSpLocks noChangeShapeType="1"/>
            <a:stCxn id="134164" idx="0"/>
            <a:endCxn id="134163" idx="2"/>
          </p:cNvCxnSpPr>
          <p:nvPr/>
        </p:nvCxnSpPr>
        <p:spPr bwMode="auto">
          <a:xfrm flipV="1">
            <a:off x="2382838" y="3422650"/>
            <a:ext cx="76200" cy="1217613"/>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4183" name="AutoShape 100"/>
          <p:cNvCxnSpPr>
            <a:cxnSpLocks noChangeShapeType="1"/>
            <a:stCxn id="134165" idx="3"/>
            <a:endCxn id="134168" idx="1"/>
          </p:cNvCxnSpPr>
          <p:nvPr/>
        </p:nvCxnSpPr>
        <p:spPr bwMode="auto">
          <a:xfrm>
            <a:off x="4741863" y="3119438"/>
            <a:ext cx="2282825" cy="455612"/>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4184" name="AutoShape 101"/>
          <p:cNvCxnSpPr>
            <a:cxnSpLocks noChangeShapeType="1"/>
            <a:stCxn id="134271" idx="35"/>
            <a:endCxn id="134163" idx="1"/>
          </p:cNvCxnSpPr>
          <p:nvPr/>
        </p:nvCxnSpPr>
        <p:spPr bwMode="auto">
          <a:xfrm>
            <a:off x="1528763" y="2844800"/>
            <a:ext cx="777875" cy="350838"/>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4185" name="AutoShape 102"/>
          <p:cNvCxnSpPr>
            <a:cxnSpLocks noChangeShapeType="1"/>
            <a:stCxn id="134259" idx="31"/>
            <a:endCxn id="134164" idx="1"/>
          </p:cNvCxnSpPr>
          <p:nvPr/>
        </p:nvCxnSpPr>
        <p:spPr bwMode="auto">
          <a:xfrm flipV="1">
            <a:off x="1604963" y="4868863"/>
            <a:ext cx="625475" cy="312737"/>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4186" name="AutoShape 103"/>
          <p:cNvCxnSpPr>
            <a:cxnSpLocks noChangeShapeType="1"/>
            <a:stCxn id="134165" idx="0"/>
            <a:endCxn id="134242" idx="4"/>
          </p:cNvCxnSpPr>
          <p:nvPr/>
        </p:nvCxnSpPr>
        <p:spPr bwMode="auto">
          <a:xfrm flipV="1">
            <a:off x="4589463" y="2495550"/>
            <a:ext cx="157162" cy="395288"/>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4187" name="AutoShape 104"/>
          <p:cNvCxnSpPr>
            <a:cxnSpLocks noChangeShapeType="1"/>
            <a:stCxn id="134169" idx="3"/>
            <a:endCxn id="134223" idx="23"/>
          </p:cNvCxnSpPr>
          <p:nvPr/>
        </p:nvCxnSpPr>
        <p:spPr bwMode="auto">
          <a:xfrm>
            <a:off x="7024688" y="5324475"/>
            <a:ext cx="1081087" cy="22225"/>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134188" name="AutoShape 105"/>
          <p:cNvCxnSpPr>
            <a:cxnSpLocks noChangeShapeType="1"/>
            <a:stCxn id="134168" idx="3"/>
            <a:endCxn id="134227" idx="2"/>
          </p:cNvCxnSpPr>
          <p:nvPr/>
        </p:nvCxnSpPr>
        <p:spPr bwMode="auto">
          <a:xfrm flipV="1">
            <a:off x="7329488" y="2967038"/>
            <a:ext cx="455612" cy="608012"/>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134189" name="Text Box 106"/>
          <p:cNvSpPr txBox="1">
            <a:spLocks noChangeArrowheads="1"/>
          </p:cNvSpPr>
          <p:nvPr/>
        </p:nvSpPr>
        <p:spPr bwMode="auto">
          <a:xfrm>
            <a:off x="936625" y="2205038"/>
            <a:ext cx="7143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Host A</a:t>
            </a:r>
          </a:p>
        </p:txBody>
      </p:sp>
      <p:sp>
        <p:nvSpPr>
          <p:cNvPr id="134190" name="Text Box 107"/>
          <p:cNvSpPr txBox="1">
            <a:spLocks noChangeArrowheads="1"/>
          </p:cNvSpPr>
          <p:nvPr/>
        </p:nvSpPr>
        <p:spPr bwMode="auto">
          <a:xfrm>
            <a:off x="984250" y="4567238"/>
            <a:ext cx="7143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Host B</a:t>
            </a:r>
          </a:p>
        </p:txBody>
      </p:sp>
      <p:sp>
        <p:nvSpPr>
          <p:cNvPr id="134191" name="Text Box 108"/>
          <p:cNvSpPr txBox="1">
            <a:spLocks noChangeArrowheads="1"/>
          </p:cNvSpPr>
          <p:nvPr/>
        </p:nvSpPr>
        <p:spPr bwMode="auto">
          <a:xfrm>
            <a:off x="7861300" y="4714875"/>
            <a:ext cx="7143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Host E</a:t>
            </a:r>
          </a:p>
        </p:txBody>
      </p:sp>
      <p:sp>
        <p:nvSpPr>
          <p:cNvPr id="134192" name="Text Box 109"/>
          <p:cNvSpPr txBox="1">
            <a:spLocks noChangeArrowheads="1"/>
          </p:cNvSpPr>
          <p:nvPr/>
        </p:nvSpPr>
        <p:spPr bwMode="auto">
          <a:xfrm>
            <a:off x="7523163" y="2133600"/>
            <a:ext cx="7239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Host D</a:t>
            </a:r>
          </a:p>
        </p:txBody>
      </p:sp>
      <p:sp>
        <p:nvSpPr>
          <p:cNvPr id="134193" name="Text Box 110"/>
          <p:cNvSpPr txBox="1">
            <a:spLocks noChangeArrowheads="1"/>
          </p:cNvSpPr>
          <p:nvPr/>
        </p:nvSpPr>
        <p:spPr bwMode="auto">
          <a:xfrm>
            <a:off x="4356100" y="1749425"/>
            <a:ext cx="7239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Host C</a:t>
            </a:r>
          </a:p>
        </p:txBody>
      </p:sp>
      <p:sp>
        <p:nvSpPr>
          <p:cNvPr id="134194" name="Text Box 111"/>
          <p:cNvSpPr txBox="1">
            <a:spLocks noChangeArrowheads="1"/>
          </p:cNvSpPr>
          <p:nvPr/>
        </p:nvSpPr>
        <p:spPr bwMode="auto">
          <a:xfrm>
            <a:off x="1952625" y="2665413"/>
            <a:ext cx="871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Router 1</a:t>
            </a:r>
          </a:p>
        </p:txBody>
      </p:sp>
      <p:sp>
        <p:nvSpPr>
          <p:cNvPr id="134195" name="Text Box 112"/>
          <p:cNvSpPr txBox="1">
            <a:spLocks noChangeArrowheads="1"/>
          </p:cNvSpPr>
          <p:nvPr/>
        </p:nvSpPr>
        <p:spPr bwMode="auto">
          <a:xfrm>
            <a:off x="3581400" y="2738438"/>
            <a:ext cx="871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Router 2</a:t>
            </a:r>
          </a:p>
        </p:txBody>
      </p:sp>
      <p:sp>
        <p:nvSpPr>
          <p:cNvPr id="134196" name="Text Box 113"/>
          <p:cNvSpPr txBox="1">
            <a:spLocks noChangeArrowheads="1"/>
          </p:cNvSpPr>
          <p:nvPr/>
        </p:nvSpPr>
        <p:spPr bwMode="auto">
          <a:xfrm>
            <a:off x="6669088" y="3044825"/>
            <a:ext cx="8715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Router 3</a:t>
            </a:r>
          </a:p>
        </p:txBody>
      </p:sp>
      <p:sp>
        <p:nvSpPr>
          <p:cNvPr id="134197" name="Text Box 114"/>
          <p:cNvSpPr txBox="1">
            <a:spLocks noChangeArrowheads="1"/>
          </p:cNvSpPr>
          <p:nvPr/>
        </p:nvSpPr>
        <p:spPr bwMode="auto">
          <a:xfrm>
            <a:off x="1952625" y="5099050"/>
            <a:ext cx="871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Router 4</a:t>
            </a:r>
          </a:p>
        </p:txBody>
      </p:sp>
      <p:sp>
        <p:nvSpPr>
          <p:cNvPr id="134198" name="Text Box 115"/>
          <p:cNvSpPr txBox="1">
            <a:spLocks noChangeArrowheads="1"/>
          </p:cNvSpPr>
          <p:nvPr/>
        </p:nvSpPr>
        <p:spPr bwMode="auto">
          <a:xfrm>
            <a:off x="4073525" y="3578225"/>
            <a:ext cx="871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Router 5</a:t>
            </a:r>
          </a:p>
        </p:txBody>
      </p:sp>
      <p:sp>
        <p:nvSpPr>
          <p:cNvPr id="134199" name="Text Box 116"/>
          <p:cNvSpPr txBox="1">
            <a:spLocks noChangeArrowheads="1"/>
          </p:cNvSpPr>
          <p:nvPr/>
        </p:nvSpPr>
        <p:spPr bwMode="auto">
          <a:xfrm>
            <a:off x="4083050" y="4870450"/>
            <a:ext cx="871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Router 6</a:t>
            </a:r>
          </a:p>
        </p:txBody>
      </p:sp>
      <p:sp>
        <p:nvSpPr>
          <p:cNvPr id="134200" name="Text Box 117"/>
          <p:cNvSpPr txBox="1">
            <a:spLocks noChangeArrowheads="1"/>
          </p:cNvSpPr>
          <p:nvPr/>
        </p:nvSpPr>
        <p:spPr bwMode="auto">
          <a:xfrm>
            <a:off x="6051550" y="4794250"/>
            <a:ext cx="871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400" b="0" smtClean="0">
                <a:solidFill>
                  <a:srgbClr val="000000"/>
                </a:solidFill>
                <a:latin typeface="Arial" charset="0"/>
              </a:rPr>
              <a:t>Router 7</a:t>
            </a:r>
          </a:p>
        </p:txBody>
      </p:sp>
      <p:sp>
        <p:nvSpPr>
          <p:cNvPr id="134201" name="Rectangle 118"/>
          <p:cNvSpPr>
            <a:spLocks noChangeArrowheads="1"/>
          </p:cNvSpPr>
          <p:nvPr/>
        </p:nvSpPr>
        <p:spPr bwMode="auto">
          <a:xfrm>
            <a:off x="1773238" y="4943475"/>
            <a:ext cx="304800" cy="152400"/>
          </a:xfrm>
          <a:prstGeom prst="rect">
            <a:avLst/>
          </a:prstGeom>
          <a:solidFill>
            <a:srgbClr val="0000FF"/>
          </a:solidFill>
          <a:ln w="12700">
            <a:solidFill>
              <a:schemeClr val="tx2"/>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02" name="Rectangle 119"/>
          <p:cNvSpPr>
            <a:spLocks noChangeArrowheads="1"/>
          </p:cNvSpPr>
          <p:nvPr/>
        </p:nvSpPr>
        <p:spPr bwMode="auto">
          <a:xfrm>
            <a:off x="3219450" y="5019675"/>
            <a:ext cx="304800" cy="152400"/>
          </a:xfrm>
          <a:prstGeom prst="rect">
            <a:avLst/>
          </a:prstGeom>
          <a:solidFill>
            <a:srgbClr val="0000FF"/>
          </a:solidFill>
          <a:ln w="12700">
            <a:solidFill>
              <a:schemeClr val="tx2"/>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03" name="Rectangle 120"/>
          <p:cNvSpPr>
            <a:spLocks noChangeArrowheads="1"/>
          </p:cNvSpPr>
          <p:nvPr/>
        </p:nvSpPr>
        <p:spPr bwMode="auto">
          <a:xfrm>
            <a:off x="5197475" y="5324475"/>
            <a:ext cx="304800" cy="152400"/>
          </a:xfrm>
          <a:prstGeom prst="rect">
            <a:avLst/>
          </a:prstGeom>
          <a:solidFill>
            <a:srgbClr val="0000FF"/>
          </a:solidFill>
          <a:ln w="12700">
            <a:solidFill>
              <a:schemeClr val="tx2"/>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04" name="Rectangle 121"/>
          <p:cNvSpPr>
            <a:spLocks noChangeArrowheads="1"/>
          </p:cNvSpPr>
          <p:nvPr/>
        </p:nvSpPr>
        <p:spPr bwMode="auto">
          <a:xfrm>
            <a:off x="6872288" y="4411663"/>
            <a:ext cx="304800" cy="152400"/>
          </a:xfrm>
          <a:prstGeom prst="rect">
            <a:avLst/>
          </a:prstGeom>
          <a:solidFill>
            <a:srgbClr val="0000FF"/>
          </a:solidFill>
          <a:ln w="12700">
            <a:solidFill>
              <a:schemeClr val="tx2"/>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05" name="Rectangle 122"/>
          <p:cNvSpPr>
            <a:spLocks noChangeArrowheads="1"/>
          </p:cNvSpPr>
          <p:nvPr/>
        </p:nvSpPr>
        <p:spPr bwMode="auto">
          <a:xfrm>
            <a:off x="3524250" y="4335463"/>
            <a:ext cx="304800" cy="152400"/>
          </a:xfrm>
          <a:prstGeom prst="rect">
            <a:avLst/>
          </a:prstGeom>
          <a:solidFill>
            <a:srgbClr val="0000FF"/>
          </a:solidFill>
          <a:ln w="12700">
            <a:solidFill>
              <a:schemeClr val="tx2"/>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06" name="Rectangle 123"/>
          <p:cNvSpPr>
            <a:spLocks noChangeArrowheads="1"/>
          </p:cNvSpPr>
          <p:nvPr/>
        </p:nvSpPr>
        <p:spPr bwMode="auto">
          <a:xfrm>
            <a:off x="5883275" y="3727450"/>
            <a:ext cx="304800" cy="150813"/>
          </a:xfrm>
          <a:prstGeom prst="rect">
            <a:avLst/>
          </a:prstGeom>
          <a:solidFill>
            <a:srgbClr val="0000FF"/>
          </a:solidFill>
          <a:ln w="12700">
            <a:solidFill>
              <a:schemeClr val="tx2"/>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07" name="Rectangle 124"/>
          <p:cNvSpPr>
            <a:spLocks noChangeArrowheads="1"/>
          </p:cNvSpPr>
          <p:nvPr/>
        </p:nvSpPr>
        <p:spPr bwMode="auto">
          <a:xfrm>
            <a:off x="7480300" y="2967038"/>
            <a:ext cx="304800" cy="150812"/>
          </a:xfrm>
          <a:prstGeom prst="rect">
            <a:avLst/>
          </a:prstGeom>
          <a:solidFill>
            <a:srgbClr val="0000FF"/>
          </a:solidFill>
          <a:ln w="12700">
            <a:solidFill>
              <a:schemeClr val="tx2"/>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08" name="Rectangle 125"/>
          <p:cNvSpPr>
            <a:spLocks noChangeArrowheads="1"/>
          </p:cNvSpPr>
          <p:nvPr/>
        </p:nvSpPr>
        <p:spPr bwMode="auto">
          <a:xfrm>
            <a:off x="1698625" y="2967038"/>
            <a:ext cx="303213" cy="150812"/>
          </a:xfrm>
          <a:prstGeom prst="rect">
            <a:avLst/>
          </a:prstGeom>
          <a:solidFill>
            <a:srgbClr val="FF0000"/>
          </a:solidFill>
          <a:ln w="12700">
            <a:solidFill>
              <a:srgbClr val="FF0000"/>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09" name="Rectangle 126"/>
          <p:cNvSpPr>
            <a:spLocks noChangeArrowheads="1"/>
          </p:cNvSpPr>
          <p:nvPr/>
        </p:nvSpPr>
        <p:spPr bwMode="auto">
          <a:xfrm>
            <a:off x="2990850" y="3422650"/>
            <a:ext cx="304800" cy="152400"/>
          </a:xfrm>
          <a:prstGeom prst="rect">
            <a:avLst/>
          </a:prstGeom>
          <a:solidFill>
            <a:srgbClr val="FF0000"/>
          </a:solidFill>
          <a:ln w="12700">
            <a:solidFill>
              <a:srgbClr val="FF0000"/>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10" name="Rectangle 127"/>
          <p:cNvSpPr>
            <a:spLocks noChangeArrowheads="1"/>
          </p:cNvSpPr>
          <p:nvPr/>
        </p:nvSpPr>
        <p:spPr bwMode="auto">
          <a:xfrm>
            <a:off x="5122863" y="3878263"/>
            <a:ext cx="303212" cy="152400"/>
          </a:xfrm>
          <a:prstGeom prst="rect">
            <a:avLst/>
          </a:prstGeom>
          <a:solidFill>
            <a:srgbClr val="FF0000"/>
          </a:solidFill>
          <a:ln w="12700">
            <a:solidFill>
              <a:srgbClr val="FF0000"/>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11" name="Rectangle 128"/>
          <p:cNvSpPr>
            <a:spLocks noChangeArrowheads="1"/>
          </p:cNvSpPr>
          <p:nvPr/>
        </p:nvSpPr>
        <p:spPr bwMode="auto">
          <a:xfrm>
            <a:off x="7405688" y="3270250"/>
            <a:ext cx="303212" cy="152400"/>
          </a:xfrm>
          <a:prstGeom prst="rect">
            <a:avLst/>
          </a:prstGeom>
          <a:solidFill>
            <a:srgbClr val="FF0000"/>
          </a:solidFill>
          <a:ln w="12700">
            <a:solidFill>
              <a:srgbClr val="FF0000"/>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12" name="Freeform 129"/>
          <p:cNvSpPr>
            <a:spLocks/>
          </p:cNvSpPr>
          <p:nvPr/>
        </p:nvSpPr>
        <p:spPr bwMode="auto">
          <a:xfrm>
            <a:off x="1622425" y="2967038"/>
            <a:ext cx="6315075" cy="2281237"/>
          </a:xfrm>
          <a:custGeom>
            <a:avLst/>
            <a:gdLst>
              <a:gd name="T0" fmla="*/ 0 w 3984"/>
              <a:gd name="T1" fmla="*/ 2147483647 h 1440"/>
              <a:gd name="T2" fmla="*/ 2147483647 w 3984"/>
              <a:gd name="T3" fmla="*/ 2147483647 h 1440"/>
              <a:gd name="T4" fmla="*/ 2147483647 w 3984"/>
              <a:gd name="T5" fmla="*/ 2147483647 h 1440"/>
              <a:gd name="T6" fmla="*/ 2147483647 w 3984"/>
              <a:gd name="T7" fmla="*/ 2147483647 h 1440"/>
              <a:gd name="T8" fmla="*/ 2147483647 w 3984"/>
              <a:gd name="T9" fmla="*/ 0 h 1440"/>
              <a:gd name="T10" fmla="*/ 0 60000 65536"/>
              <a:gd name="T11" fmla="*/ 0 60000 65536"/>
              <a:gd name="T12" fmla="*/ 0 60000 65536"/>
              <a:gd name="T13" fmla="*/ 0 60000 65536"/>
              <a:gd name="T14" fmla="*/ 0 60000 65536"/>
              <a:gd name="T15" fmla="*/ 0 w 3984"/>
              <a:gd name="T16" fmla="*/ 0 h 1440"/>
              <a:gd name="T17" fmla="*/ 3984 w 3984"/>
              <a:gd name="T18" fmla="*/ 1440 h 1440"/>
            </a:gdLst>
            <a:ahLst/>
            <a:cxnLst>
              <a:cxn ang="T10">
                <a:pos x="T0" y="T1"/>
              </a:cxn>
              <a:cxn ang="T11">
                <a:pos x="T2" y="T3"/>
              </a:cxn>
              <a:cxn ang="T12">
                <a:pos x="T4" y="T5"/>
              </a:cxn>
              <a:cxn ang="T13">
                <a:pos x="T6" y="T7"/>
              </a:cxn>
              <a:cxn ang="T14">
                <a:pos x="T8" y="T9"/>
              </a:cxn>
            </a:cxnLst>
            <a:rect l="T15" t="T16" r="T17" b="T18"/>
            <a:pathLst>
              <a:path w="3984" h="1440">
                <a:moveTo>
                  <a:pt x="0" y="1440"/>
                </a:moveTo>
                <a:cubicBezTo>
                  <a:pt x="184" y="1428"/>
                  <a:pt x="368" y="1416"/>
                  <a:pt x="912" y="1296"/>
                </a:cubicBezTo>
                <a:cubicBezTo>
                  <a:pt x="1456" y="1176"/>
                  <a:pt x="2776" y="880"/>
                  <a:pt x="3264" y="720"/>
                </a:cubicBezTo>
                <a:cubicBezTo>
                  <a:pt x="3752" y="560"/>
                  <a:pt x="3720" y="456"/>
                  <a:pt x="3840" y="336"/>
                </a:cubicBezTo>
                <a:cubicBezTo>
                  <a:pt x="3960" y="216"/>
                  <a:pt x="3972" y="108"/>
                  <a:pt x="3984" y="0"/>
                </a:cubicBezTo>
              </a:path>
            </a:pathLst>
          </a:custGeom>
          <a:noFill/>
          <a:ln w="12700">
            <a:solidFill>
              <a:srgbClr val="2A40E2"/>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13" name="Freeform 130"/>
          <p:cNvSpPr>
            <a:spLocks/>
          </p:cNvSpPr>
          <p:nvPr/>
        </p:nvSpPr>
        <p:spPr bwMode="auto">
          <a:xfrm>
            <a:off x="1470025" y="2967038"/>
            <a:ext cx="6391275" cy="1470025"/>
          </a:xfrm>
          <a:custGeom>
            <a:avLst/>
            <a:gdLst>
              <a:gd name="T0" fmla="*/ 0 w 4032"/>
              <a:gd name="T1" fmla="*/ 0 h 928"/>
              <a:gd name="T2" fmla="*/ 2147483647 w 4032"/>
              <a:gd name="T3" fmla="*/ 2147483647 h 928"/>
              <a:gd name="T4" fmla="*/ 2147483647 w 4032"/>
              <a:gd name="T5" fmla="*/ 2147483647 h 928"/>
              <a:gd name="T6" fmla="*/ 2147483647 w 4032"/>
              <a:gd name="T7" fmla="*/ 2147483647 h 928"/>
              <a:gd name="T8" fmla="*/ 2147483647 w 4032"/>
              <a:gd name="T9" fmla="*/ 2147483647 h 928"/>
              <a:gd name="T10" fmla="*/ 2147483647 w 4032"/>
              <a:gd name="T11" fmla="*/ 2147483647 h 928"/>
              <a:gd name="T12" fmla="*/ 2147483647 w 4032"/>
              <a:gd name="T13" fmla="*/ 0 h 928"/>
              <a:gd name="T14" fmla="*/ 0 60000 65536"/>
              <a:gd name="T15" fmla="*/ 0 60000 65536"/>
              <a:gd name="T16" fmla="*/ 0 60000 65536"/>
              <a:gd name="T17" fmla="*/ 0 60000 65536"/>
              <a:gd name="T18" fmla="*/ 0 60000 65536"/>
              <a:gd name="T19" fmla="*/ 0 60000 65536"/>
              <a:gd name="T20" fmla="*/ 0 60000 65536"/>
              <a:gd name="T21" fmla="*/ 0 w 4032"/>
              <a:gd name="T22" fmla="*/ 0 h 928"/>
              <a:gd name="T23" fmla="*/ 4032 w 4032"/>
              <a:gd name="T24" fmla="*/ 928 h 9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2" h="928">
                <a:moveTo>
                  <a:pt x="0" y="0"/>
                </a:moveTo>
                <a:cubicBezTo>
                  <a:pt x="164" y="104"/>
                  <a:pt x="328" y="208"/>
                  <a:pt x="576" y="336"/>
                </a:cubicBezTo>
                <a:cubicBezTo>
                  <a:pt x="824" y="464"/>
                  <a:pt x="1272" y="672"/>
                  <a:pt x="1488" y="768"/>
                </a:cubicBezTo>
                <a:cubicBezTo>
                  <a:pt x="1704" y="864"/>
                  <a:pt x="1696" y="896"/>
                  <a:pt x="1872" y="912"/>
                </a:cubicBezTo>
                <a:cubicBezTo>
                  <a:pt x="2048" y="928"/>
                  <a:pt x="2240" y="928"/>
                  <a:pt x="2544" y="864"/>
                </a:cubicBezTo>
                <a:cubicBezTo>
                  <a:pt x="2848" y="800"/>
                  <a:pt x="3448" y="672"/>
                  <a:pt x="3696" y="528"/>
                </a:cubicBezTo>
                <a:cubicBezTo>
                  <a:pt x="3944" y="384"/>
                  <a:pt x="3988" y="192"/>
                  <a:pt x="4032" y="0"/>
                </a:cubicBezTo>
              </a:path>
            </a:pathLst>
          </a:custGeom>
          <a:noFill/>
          <a:ln w="12700">
            <a:solidFill>
              <a:srgbClr val="FF0000"/>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4214" name="Content Placeholder 2"/>
          <p:cNvSpPr>
            <a:spLocks noGrp="1"/>
          </p:cNvSpPr>
          <p:nvPr>
            <p:ph idx="1"/>
          </p:nvPr>
        </p:nvSpPr>
        <p:spPr>
          <a:xfrm>
            <a:off x="609600" y="914400"/>
            <a:ext cx="7924800" cy="1371600"/>
          </a:xfrm>
        </p:spPr>
        <p:txBody>
          <a:bodyPr/>
          <a:lstStyle/>
          <a:p>
            <a:r>
              <a:rPr lang="en-US">
                <a:latin typeface="Helvetica" charset="0"/>
                <a:ea typeface="ＭＳ Ｐゴシック" charset="0"/>
                <a:cs typeface="ＭＳ Ｐゴシック" charset="0"/>
              </a:rPr>
              <a:t>Each packet is individually routed</a:t>
            </a:r>
          </a:p>
          <a:p>
            <a:pPr>
              <a:buFontTx/>
              <a:buNone/>
            </a:pPr>
            <a:endParaRPr lang="en-US">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1407322713"/>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3" name="Group 2"/>
          <p:cNvGrpSpPr>
            <a:grpSpLocks/>
          </p:cNvGrpSpPr>
          <p:nvPr/>
        </p:nvGrpSpPr>
        <p:grpSpPr bwMode="auto">
          <a:xfrm>
            <a:off x="5554663" y="4867275"/>
            <a:ext cx="1751012" cy="304800"/>
            <a:chOff x="1056" y="1872"/>
            <a:chExt cx="1104" cy="192"/>
          </a:xfrm>
        </p:grpSpPr>
        <p:sp>
          <p:nvSpPr>
            <p:cNvPr id="1069059" name="Oval 3"/>
            <p:cNvSpPr>
              <a:spLocks noChangeArrowheads="1"/>
            </p:cNvSpPr>
            <p:nvPr/>
          </p:nvSpPr>
          <p:spPr bwMode="auto">
            <a:xfrm>
              <a:off x="2064" y="1872"/>
              <a:ext cx="96" cy="192"/>
            </a:xfrm>
            <a:prstGeom prst="ellipse">
              <a:avLst/>
            </a:prstGeom>
            <a:gradFill rotWithShape="0">
              <a:gsLst>
                <a:gs pos="0">
                  <a:schemeClr val="bg2">
                    <a:gamma/>
                    <a:shade val="45882"/>
                    <a:invGamma/>
                  </a:schemeClr>
                </a:gs>
                <a:gs pos="50000">
                  <a:schemeClr val="bg2"/>
                </a:gs>
                <a:gs pos="100000">
                  <a:schemeClr val="bg2">
                    <a:gamma/>
                    <a:shade val="45882"/>
                    <a:invGamma/>
                  </a:schemeClr>
                </a:gs>
              </a:gsLst>
              <a:lin ang="5400000" scaled="1"/>
            </a:gradFill>
            <a:ln w="12700">
              <a:noFill/>
              <a:round/>
              <a:headEnd/>
              <a:tailEnd/>
            </a:ln>
            <a:effectLst/>
          </p:spPr>
          <p:txBody>
            <a:bodyPr wrap="none" lIns="90488" tIns="44450" rIns="90488" bIns="44450" anchor="ctr"/>
            <a:lstStyle/>
            <a:p>
              <a:pPr defTabSz="914400" fontAlgn="base">
                <a:spcBef>
                  <a:spcPct val="0"/>
                </a:spcBef>
                <a:spcAft>
                  <a:spcPct val="0"/>
                </a:spcAft>
                <a:defRPr/>
              </a:pPr>
              <a:endParaRPr lang="en-US" sz="2400" b="1">
                <a:solidFill>
                  <a:srgbClr val="000000"/>
                </a:solidFill>
                <a:latin typeface="Courier New" pitchFamily="-107" charset="0"/>
                <a:ea typeface="ＭＳ Ｐゴシック" charset="-128"/>
                <a:cs typeface="ＭＳ Ｐゴシック" charset="-128"/>
              </a:endParaRPr>
            </a:p>
          </p:txBody>
        </p:sp>
        <p:sp>
          <p:nvSpPr>
            <p:cNvPr id="136246" name="Rectangle 4"/>
            <p:cNvSpPr>
              <a:spLocks noChangeArrowheads="1"/>
            </p:cNvSpPr>
            <p:nvPr/>
          </p:nvSpPr>
          <p:spPr bwMode="auto">
            <a:xfrm>
              <a:off x="1104" y="1872"/>
              <a:ext cx="1008" cy="192"/>
            </a:xfrm>
            <a:prstGeom prst="rect">
              <a:avLst/>
            </a:prstGeom>
            <a:gradFill rotWithShape="0">
              <a:gsLst>
                <a:gs pos="0">
                  <a:srgbClr val="7A7A7A"/>
                </a:gs>
                <a:gs pos="50000">
                  <a:srgbClr val="C0C0C0"/>
                </a:gs>
                <a:gs pos="100000">
                  <a:srgbClr val="7A7A7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47" name="Oval 5"/>
            <p:cNvSpPr>
              <a:spLocks noChangeArrowheads="1"/>
            </p:cNvSpPr>
            <p:nvPr/>
          </p:nvSpPr>
          <p:spPr bwMode="auto">
            <a:xfrm>
              <a:off x="1056" y="1872"/>
              <a:ext cx="96" cy="192"/>
            </a:xfrm>
            <a:prstGeom prst="ellipse">
              <a:avLst/>
            </a:pr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nvGrpSpPr>
          <p:cNvPr id="136194" name="Group 6"/>
          <p:cNvGrpSpPr>
            <a:grpSpLocks/>
          </p:cNvGrpSpPr>
          <p:nvPr/>
        </p:nvGrpSpPr>
        <p:grpSpPr bwMode="auto">
          <a:xfrm>
            <a:off x="5554663" y="3954463"/>
            <a:ext cx="1751012" cy="304800"/>
            <a:chOff x="1056" y="1872"/>
            <a:chExt cx="1104" cy="192"/>
          </a:xfrm>
        </p:grpSpPr>
        <p:sp>
          <p:nvSpPr>
            <p:cNvPr id="1069063" name="Oval 7"/>
            <p:cNvSpPr>
              <a:spLocks noChangeArrowheads="1"/>
            </p:cNvSpPr>
            <p:nvPr/>
          </p:nvSpPr>
          <p:spPr bwMode="auto">
            <a:xfrm>
              <a:off x="2064" y="1872"/>
              <a:ext cx="96" cy="192"/>
            </a:xfrm>
            <a:prstGeom prst="ellipse">
              <a:avLst/>
            </a:prstGeom>
            <a:gradFill rotWithShape="0">
              <a:gsLst>
                <a:gs pos="0">
                  <a:schemeClr val="bg2">
                    <a:gamma/>
                    <a:shade val="45882"/>
                    <a:invGamma/>
                  </a:schemeClr>
                </a:gs>
                <a:gs pos="50000">
                  <a:schemeClr val="bg2"/>
                </a:gs>
                <a:gs pos="100000">
                  <a:schemeClr val="bg2">
                    <a:gamma/>
                    <a:shade val="45882"/>
                    <a:invGamma/>
                  </a:schemeClr>
                </a:gs>
              </a:gsLst>
              <a:lin ang="5400000" scaled="1"/>
            </a:gradFill>
            <a:ln w="12700">
              <a:noFill/>
              <a:round/>
              <a:headEnd/>
              <a:tailEnd/>
            </a:ln>
            <a:effectLst/>
          </p:spPr>
          <p:txBody>
            <a:bodyPr wrap="none" lIns="90488" tIns="44450" rIns="90488" bIns="44450" anchor="ctr"/>
            <a:lstStyle/>
            <a:p>
              <a:pPr defTabSz="914400" fontAlgn="base">
                <a:spcBef>
                  <a:spcPct val="0"/>
                </a:spcBef>
                <a:spcAft>
                  <a:spcPct val="0"/>
                </a:spcAft>
                <a:defRPr/>
              </a:pPr>
              <a:endParaRPr lang="en-US" sz="2400" b="1">
                <a:solidFill>
                  <a:srgbClr val="000000"/>
                </a:solidFill>
                <a:latin typeface="Courier New" pitchFamily="-107" charset="0"/>
                <a:ea typeface="ＭＳ Ｐゴシック" charset="-128"/>
                <a:cs typeface="ＭＳ Ｐゴシック" charset="-128"/>
              </a:endParaRPr>
            </a:p>
          </p:txBody>
        </p:sp>
        <p:sp>
          <p:nvSpPr>
            <p:cNvPr id="136243" name="Rectangle 8"/>
            <p:cNvSpPr>
              <a:spLocks noChangeArrowheads="1"/>
            </p:cNvSpPr>
            <p:nvPr/>
          </p:nvSpPr>
          <p:spPr bwMode="auto">
            <a:xfrm>
              <a:off x="1104" y="1872"/>
              <a:ext cx="1008" cy="192"/>
            </a:xfrm>
            <a:prstGeom prst="rect">
              <a:avLst/>
            </a:prstGeom>
            <a:gradFill rotWithShape="0">
              <a:gsLst>
                <a:gs pos="0">
                  <a:srgbClr val="7A7A7A"/>
                </a:gs>
                <a:gs pos="50000">
                  <a:srgbClr val="C0C0C0"/>
                </a:gs>
                <a:gs pos="100000">
                  <a:srgbClr val="7A7A7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44" name="Oval 9"/>
            <p:cNvSpPr>
              <a:spLocks noChangeArrowheads="1"/>
            </p:cNvSpPr>
            <p:nvPr/>
          </p:nvSpPr>
          <p:spPr bwMode="auto">
            <a:xfrm>
              <a:off x="1056" y="1872"/>
              <a:ext cx="96" cy="192"/>
            </a:xfrm>
            <a:prstGeom prst="ellipse">
              <a:avLst/>
            </a:pr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nvGrpSpPr>
          <p:cNvPr id="136195" name="Group 10"/>
          <p:cNvGrpSpPr>
            <a:grpSpLocks/>
          </p:cNvGrpSpPr>
          <p:nvPr/>
        </p:nvGrpSpPr>
        <p:grpSpPr bwMode="auto">
          <a:xfrm>
            <a:off x="5554663" y="2967038"/>
            <a:ext cx="1751012" cy="303212"/>
            <a:chOff x="1056" y="1872"/>
            <a:chExt cx="1104" cy="192"/>
          </a:xfrm>
        </p:grpSpPr>
        <p:sp>
          <p:nvSpPr>
            <p:cNvPr id="1069067" name="Oval 11"/>
            <p:cNvSpPr>
              <a:spLocks noChangeArrowheads="1"/>
            </p:cNvSpPr>
            <p:nvPr/>
          </p:nvSpPr>
          <p:spPr bwMode="auto">
            <a:xfrm>
              <a:off x="2064" y="1872"/>
              <a:ext cx="96" cy="192"/>
            </a:xfrm>
            <a:prstGeom prst="ellipse">
              <a:avLst/>
            </a:prstGeom>
            <a:gradFill rotWithShape="0">
              <a:gsLst>
                <a:gs pos="0">
                  <a:schemeClr val="bg2">
                    <a:gamma/>
                    <a:shade val="45882"/>
                    <a:invGamma/>
                  </a:schemeClr>
                </a:gs>
                <a:gs pos="50000">
                  <a:schemeClr val="bg2"/>
                </a:gs>
                <a:gs pos="100000">
                  <a:schemeClr val="bg2">
                    <a:gamma/>
                    <a:shade val="45882"/>
                    <a:invGamma/>
                  </a:schemeClr>
                </a:gs>
              </a:gsLst>
              <a:lin ang="5400000" scaled="1"/>
            </a:gradFill>
            <a:ln w="12700">
              <a:noFill/>
              <a:round/>
              <a:headEnd/>
              <a:tailEnd/>
            </a:ln>
            <a:effectLst/>
          </p:spPr>
          <p:txBody>
            <a:bodyPr wrap="none" lIns="90488" tIns="44450" rIns="90488" bIns="44450" anchor="ctr"/>
            <a:lstStyle/>
            <a:p>
              <a:pPr defTabSz="914400" fontAlgn="base">
                <a:spcBef>
                  <a:spcPct val="0"/>
                </a:spcBef>
                <a:spcAft>
                  <a:spcPct val="0"/>
                </a:spcAft>
                <a:defRPr/>
              </a:pPr>
              <a:endParaRPr lang="en-US" sz="2400" b="1">
                <a:solidFill>
                  <a:srgbClr val="000000"/>
                </a:solidFill>
                <a:latin typeface="Courier New" pitchFamily="-107" charset="0"/>
                <a:ea typeface="ＭＳ Ｐゴシック" charset="-128"/>
                <a:cs typeface="ＭＳ Ｐゴシック" charset="-128"/>
              </a:endParaRPr>
            </a:p>
          </p:txBody>
        </p:sp>
        <p:sp>
          <p:nvSpPr>
            <p:cNvPr id="136240" name="Rectangle 12"/>
            <p:cNvSpPr>
              <a:spLocks noChangeArrowheads="1"/>
            </p:cNvSpPr>
            <p:nvPr/>
          </p:nvSpPr>
          <p:spPr bwMode="auto">
            <a:xfrm>
              <a:off x="1104" y="1872"/>
              <a:ext cx="1008" cy="192"/>
            </a:xfrm>
            <a:prstGeom prst="rect">
              <a:avLst/>
            </a:prstGeom>
            <a:gradFill rotWithShape="0">
              <a:gsLst>
                <a:gs pos="0">
                  <a:srgbClr val="7A7A7A"/>
                </a:gs>
                <a:gs pos="50000">
                  <a:srgbClr val="C0C0C0"/>
                </a:gs>
                <a:gs pos="100000">
                  <a:srgbClr val="7A7A7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41" name="Oval 13"/>
            <p:cNvSpPr>
              <a:spLocks noChangeArrowheads="1"/>
            </p:cNvSpPr>
            <p:nvPr/>
          </p:nvSpPr>
          <p:spPr bwMode="auto">
            <a:xfrm>
              <a:off x="1056" y="1872"/>
              <a:ext cx="96" cy="192"/>
            </a:xfrm>
            <a:prstGeom prst="ellipse">
              <a:avLst/>
            </a:pr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136196" name="Rectangle 14"/>
          <p:cNvSpPr>
            <a:spLocks noGrp="1" noChangeArrowheads="1"/>
          </p:cNvSpPr>
          <p:nvPr>
            <p:ph type="title"/>
          </p:nvPr>
        </p:nvSpPr>
        <p:spPr/>
        <p:txBody>
          <a:bodyPr/>
          <a:lstStyle/>
          <a:p>
            <a:pPr eaLnBrk="1" hangingPunct="1"/>
            <a:r>
              <a:rPr lang="en-US">
                <a:latin typeface="Helvetica" charset="0"/>
                <a:ea typeface="ＭＳ Ｐゴシック" charset="0"/>
                <a:cs typeface="ＭＳ Ｐゴシック" charset="0"/>
              </a:rPr>
              <a:t>Packet Forwarding</a:t>
            </a:r>
          </a:p>
        </p:txBody>
      </p:sp>
      <p:sp>
        <p:nvSpPr>
          <p:cNvPr id="136197" name="Rectangle 15"/>
          <p:cNvSpPr>
            <a:spLocks noGrp="1" noChangeArrowheads="1"/>
          </p:cNvSpPr>
          <p:nvPr>
            <p:ph type="body" idx="1"/>
          </p:nvPr>
        </p:nvSpPr>
        <p:spPr>
          <a:xfrm>
            <a:off x="457200" y="1143000"/>
            <a:ext cx="8229600" cy="1066800"/>
          </a:xfrm>
        </p:spPr>
        <p:txBody>
          <a:bodyPr/>
          <a:lstStyle/>
          <a:p>
            <a:pPr eaLnBrk="1" hangingPunct="1"/>
            <a:r>
              <a:rPr lang="en-US">
                <a:latin typeface="Helvetica" charset="0"/>
                <a:ea typeface="ＭＳ Ｐゴシック" charset="0"/>
                <a:cs typeface="ＭＳ Ｐゴシック" charset="0"/>
              </a:rPr>
              <a:t>Packets are first stored before being forwarded</a:t>
            </a:r>
          </a:p>
          <a:p>
            <a:pPr lvl="1" eaLnBrk="1" hangingPunct="1"/>
            <a:r>
              <a:rPr lang="en-US">
                <a:latin typeface="Helvetica" charset="0"/>
                <a:ea typeface="ＭＳ Ｐゴシック" charset="0"/>
              </a:rPr>
              <a:t>Why?</a:t>
            </a:r>
          </a:p>
        </p:txBody>
      </p:sp>
      <p:sp>
        <p:nvSpPr>
          <p:cNvPr id="136198" name="Rectangle 16"/>
          <p:cNvSpPr>
            <a:spLocks noChangeArrowheads="1"/>
          </p:cNvSpPr>
          <p:nvPr/>
        </p:nvSpPr>
        <p:spPr bwMode="auto">
          <a:xfrm>
            <a:off x="3579813" y="2889250"/>
            <a:ext cx="2127250" cy="2663825"/>
          </a:xfrm>
          <a:prstGeom prst="rect">
            <a:avLst/>
          </a:prstGeom>
          <a:solidFill>
            <a:schemeClr val="bg1"/>
          </a:solidFill>
          <a:ln w="9525">
            <a:miter lim="800000"/>
            <a:headEnd/>
            <a:tailEnd/>
          </a:ln>
          <a:scene3d>
            <a:camera prst="legacyObliqueTopLeft"/>
            <a:lightRig rig="legacyFlat3" dir="t"/>
          </a:scene3d>
          <a:sp3d extrusionH="430200" prstMaterial="legacyMatte">
            <a:bevelT w="13500" h="13500" prst="angle"/>
            <a:bevelB w="13500" h="13500" prst="angle"/>
            <a:extrusionClr>
              <a:schemeClr val="bg1"/>
            </a:extrusionClr>
          </a:sp3d>
        </p:spPr>
        <p:txBody>
          <a:bodyPr wrap="none" lIns="90343" tIns="44379" rIns="90343" bIns="44379" anchor="ctr">
            <a:flatTx/>
          </a:bodyPr>
          <a:lstStyle/>
          <a:p>
            <a:pPr algn="ctr" defTabSz="912813" eaLnBrk="0" fontAlgn="base" hangingPunct="0">
              <a:spcBef>
                <a:spcPct val="0"/>
              </a:spcBef>
              <a:spcAft>
                <a:spcPct val="0"/>
              </a:spcAft>
            </a:pPr>
            <a:endParaRPr lang="en-US" sz="1600" smtClean="0">
              <a:solidFill>
                <a:srgbClr val="000000"/>
              </a:solidFill>
              <a:latin typeface="Arial" charset="0"/>
              <a:ea typeface="ＭＳ Ｐゴシック" charset="0"/>
              <a:cs typeface="ＭＳ Ｐゴシック" charset="0"/>
            </a:endParaRPr>
          </a:p>
        </p:txBody>
      </p:sp>
      <p:grpSp>
        <p:nvGrpSpPr>
          <p:cNvPr id="136199" name="Group 17"/>
          <p:cNvGrpSpPr>
            <a:grpSpLocks/>
          </p:cNvGrpSpPr>
          <p:nvPr/>
        </p:nvGrpSpPr>
        <p:grpSpPr bwMode="auto">
          <a:xfrm>
            <a:off x="1825625" y="2967038"/>
            <a:ext cx="1751013" cy="303212"/>
            <a:chOff x="1056" y="1872"/>
            <a:chExt cx="1104" cy="192"/>
          </a:xfrm>
        </p:grpSpPr>
        <p:sp>
          <p:nvSpPr>
            <p:cNvPr id="1069074" name="Oval 18"/>
            <p:cNvSpPr>
              <a:spLocks noChangeArrowheads="1"/>
            </p:cNvSpPr>
            <p:nvPr/>
          </p:nvSpPr>
          <p:spPr bwMode="auto">
            <a:xfrm>
              <a:off x="2064" y="1872"/>
              <a:ext cx="96" cy="192"/>
            </a:xfrm>
            <a:prstGeom prst="ellipse">
              <a:avLst/>
            </a:prstGeom>
            <a:gradFill rotWithShape="0">
              <a:gsLst>
                <a:gs pos="0">
                  <a:schemeClr val="bg2">
                    <a:gamma/>
                    <a:shade val="45882"/>
                    <a:invGamma/>
                  </a:schemeClr>
                </a:gs>
                <a:gs pos="50000">
                  <a:schemeClr val="bg2"/>
                </a:gs>
                <a:gs pos="100000">
                  <a:schemeClr val="bg2">
                    <a:gamma/>
                    <a:shade val="45882"/>
                    <a:invGamma/>
                  </a:schemeClr>
                </a:gs>
              </a:gsLst>
              <a:lin ang="5400000" scaled="1"/>
            </a:gradFill>
            <a:ln w="12700">
              <a:noFill/>
              <a:round/>
              <a:headEnd/>
              <a:tailEnd/>
            </a:ln>
            <a:effectLst/>
          </p:spPr>
          <p:txBody>
            <a:bodyPr wrap="none" lIns="90488" tIns="44450" rIns="90488" bIns="44450" anchor="ctr"/>
            <a:lstStyle/>
            <a:p>
              <a:pPr defTabSz="914400" fontAlgn="base">
                <a:spcBef>
                  <a:spcPct val="0"/>
                </a:spcBef>
                <a:spcAft>
                  <a:spcPct val="0"/>
                </a:spcAft>
                <a:defRPr/>
              </a:pPr>
              <a:endParaRPr lang="en-US" sz="2400" b="1">
                <a:solidFill>
                  <a:srgbClr val="000000"/>
                </a:solidFill>
                <a:latin typeface="Courier New" pitchFamily="-107" charset="0"/>
                <a:ea typeface="ＭＳ Ｐゴシック" charset="-128"/>
                <a:cs typeface="ＭＳ Ｐゴシック" charset="-128"/>
              </a:endParaRPr>
            </a:p>
          </p:txBody>
        </p:sp>
        <p:sp>
          <p:nvSpPr>
            <p:cNvPr id="136237" name="Rectangle 19"/>
            <p:cNvSpPr>
              <a:spLocks noChangeArrowheads="1"/>
            </p:cNvSpPr>
            <p:nvPr/>
          </p:nvSpPr>
          <p:spPr bwMode="auto">
            <a:xfrm>
              <a:off x="1104" y="1872"/>
              <a:ext cx="1008" cy="192"/>
            </a:xfrm>
            <a:prstGeom prst="rect">
              <a:avLst/>
            </a:prstGeom>
            <a:gradFill rotWithShape="0">
              <a:gsLst>
                <a:gs pos="0">
                  <a:srgbClr val="7A7A7A"/>
                </a:gs>
                <a:gs pos="50000">
                  <a:srgbClr val="C0C0C0"/>
                </a:gs>
                <a:gs pos="100000">
                  <a:srgbClr val="7A7A7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38" name="Oval 20"/>
            <p:cNvSpPr>
              <a:spLocks noChangeArrowheads="1"/>
            </p:cNvSpPr>
            <p:nvPr/>
          </p:nvSpPr>
          <p:spPr bwMode="auto">
            <a:xfrm>
              <a:off x="1056" y="1872"/>
              <a:ext cx="96" cy="192"/>
            </a:xfrm>
            <a:prstGeom prst="ellipse">
              <a:avLst/>
            </a:pr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nvGrpSpPr>
          <p:cNvPr id="136200" name="Group 21"/>
          <p:cNvGrpSpPr>
            <a:grpSpLocks/>
          </p:cNvGrpSpPr>
          <p:nvPr/>
        </p:nvGrpSpPr>
        <p:grpSpPr bwMode="auto">
          <a:xfrm>
            <a:off x="1825625" y="3954463"/>
            <a:ext cx="1751013" cy="304800"/>
            <a:chOff x="1056" y="1872"/>
            <a:chExt cx="1104" cy="192"/>
          </a:xfrm>
        </p:grpSpPr>
        <p:sp>
          <p:nvSpPr>
            <p:cNvPr id="1069078" name="Oval 22"/>
            <p:cNvSpPr>
              <a:spLocks noChangeArrowheads="1"/>
            </p:cNvSpPr>
            <p:nvPr/>
          </p:nvSpPr>
          <p:spPr bwMode="auto">
            <a:xfrm>
              <a:off x="2064" y="1872"/>
              <a:ext cx="96" cy="192"/>
            </a:xfrm>
            <a:prstGeom prst="ellipse">
              <a:avLst/>
            </a:prstGeom>
            <a:gradFill rotWithShape="0">
              <a:gsLst>
                <a:gs pos="0">
                  <a:schemeClr val="bg2">
                    <a:gamma/>
                    <a:shade val="45882"/>
                    <a:invGamma/>
                  </a:schemeClr>
                </a:gs>
                <a:gs pos="50000">
                  <a:schemeClr val="bg2"/>
                </a:gs>
                <a:gs pos="100000">
                  <a:schemeClr val="bg2">
                    <a:gamma/>
                    <a:shade val="45882"/>
                    <a:invGamma/>
                  </a:schemeClr>
                </a:gs>
              </a:gsLst>
              <a:lin ang="5400000" scaled="1"/>
            </a:gradFill>
            <a:ln w="12700">
              <a:noFill/>
              <a:round/>
              <a:headEnd/>
              <a:tailEnd/>
            </a:ln>
            <a:effectLst/>
          </p:spPr>
          <p:txBody>
            <a:bodyPr wrap="none" lIns="90488" tIns="44450" rIns="90488" bIns="44450" anchor="ctr"/>
            <a:lstStyle/>
            <a:p>
              <a:pPr defTabSz="914400" fontAlgn="base">
                <a:spcBef>
                  <a:spcPct val="0"/>
                </a:spcBef>
                <a:spcAft>
                  <a:spcPct val="0"/>
                </a:spcAft>
                <a:defRPr/>
              </a:pPr>
              <a:endParaRPr lang="en-US" sz="2400" b="1">
                <a:solidFill>
                  <a:srgbClr val="000000"/>
                </a:solidFill>
                <a:latin typeface="Courier New" pitchFamily="-107" charset="0"/>
                <a:ea typeface="ＭＳ Ｐゴシック" charset="-128"/>
                <a:cs typeface="ＭＳ Ｐゴシック" charset="-128"/>
              </a:endParaRPr>
            </a:p>
          </p:txBody>
        </p:sp>
        <p:sp>
          <p:nvSpPr>
            <p:cNvPr id="136234" name="Rectangle 23"/>
            <p:cNvSpPr>
              <a:spLocks noChangeArrowheads="1"/>
            </p:cNvSpPr>
            <p:nvPr/>
          </p:nvSpPr>
          <p:spPr bwMode="auto">
            <a:xfrm>
              <a:off x="1104" y="1872"/>
              <a:ext cx="1008" cy="192"/>
            </a:xfrm>
            <a:prstGeom prst="rect">
              <a:avLst/>
            </a:prstGeom>
            <a:gradFill rotWithShape="0">
              <a:gsLst>
                <a:gs pos="0">
                  <a:srgbClr val="7A7A7A"/>
                </a:gs>
                <a:gs pos="50000">
                  <a:srgbClr val="C0C0C0"/>
                </a:gs>
                <a:gs pos="100000">
                  <a:srgbClr val="7A7A7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35" name="Oval 24"/>
            <p:cNvSpPr>
              <a:spLocks noChangeArrowheads="1"/>
            </p:cNvSpPr>
            <p:nvPr/>
          </p:nvSpPr>
          <p:spPr bwMode="auto">
            <a:xfrm>
              <a:off x="1056" y="1872"/>
              <a:ext cx="96" cy="192"/>
            </a:xfrm>
            <a:prstGeom prst="ellipse">
              <a:avLst/>
            </a:pr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grpSp>
        <p:nvGrpSpPr>
          <p:cNvPr id="136201" name="Group 25"/>
          <p:cNvGrpSpPr>
            <a:grpSpLocks/>
          </p:cNvGrpSpPr>
          <p:nvPr/>
        </p:nvGrpSpPr>
        <p:grpSpPr bwMode="auto">
          <a:xfrm>
            <a:off x="1825625" y="4867275"/>
            <a:ext cx="1751013" cy="304800"/>
            <a:chOff x="1056" y="1872"/>
            <a:chExt cx="1104" cy="192"/>
          </a:xfrm>
        </p:grpSpPr>
        <p:sp>
          <p:nvSpPr>
            <p:cNvPr id="1069082" name="Oval 26"/>
            <p:cNvSpPr>
              <a:spLocks noChangeArrowheads="1"/>
            </p:cNvSpPr>
            <p:nvPr/>
          </p:nvSpPr>
          <p:spPr bwMode="auto">
            <a:xfrm>
              <a:off x="2064" y="1872"/>
              <a:ext cx="96" cy="192"/>
            </a:xfrm>
            <a:prstGeom prst="ellipse">
              <a:avLst/>
            </a:prstGeom>
            <a:gradFill rotWithShape="0">
              <a:gsLst>
                <a:gs pos="0">
                  <a:schemeClr val="bg2">
                    <a:gamma/>
                    <a:shade val="45882"/>
                    <a:invGamma/>
                  </a:schemeClr>
                </a:gs>
                <a:gs pos="50000">
                  <a:schemeClr val="bg2"/>
                </a:gs>
                <a:gs pos="100000">
                  <a:schemeClr val="bg2">
                    <a:gamma/>
                    <a:shade val="45882"/>
                    <a:invGamma/>
                  </a:schemeClr>
                </a:gs>
              </a:gsLst>
              <a:lin ang="5400000" scaled="1"/>
            </a:gradFill>
            <a:ln w="12700">
              <a:noFill/>
              <a:round/>
              <a:headEnd/>
              <a:tailEnd/>
            </a:ln>
            <a:effectLst/>
          </p:spPr>
          <p:txBody>
            <a:bodyPr wrap="none" lIns="90488" tIns="44450" rIns="90488" bIns="44450" anchor="ctr"/>
            <a:lstStyle/>
            <a:p>
              <a:pPr defTabSz="914400" fontAlgn="base">
                <a:spcBef>
                  <a:spcPct val="0"/>
                </a:spcBef>
                <a:spcAft>
                  <a:spcPct val="0"/>
                </a:spcAft>
                <a:defRPr/>
              </a:pPr>
              <a:endParaRPr lang="en-US" sz="2400" b="1">
                <a:solidFill>
                  <a:srgbClr val="000000"/>
                </a:solidFill>
                <a:latin typeface="Courier New" pitchFamily="-107" charset="0"/>
                <a:ea typeface="ＭＳ Ｐゴシック" charset="-128"/>
                <a:cs typeface="ＭＳ Ｐゴシック" charset="-128"/>
              </a:endParaRPr>
            </a:p>
          </p:txBody>
        </p:sp>
        <p:sp>
          <p:nvSpPr>
            <p:cNvPr id="136231" name="Rectangle 27"/>
            <p:cNvSpPr>
              <a:spLocks noChangeArrowheads="1"/>
            </p:cNvSpPr>
            <p:nvPr/>
          </p:nvSpPr>
          <p:spPr bwMode="auto">
            <a:xfrm>
              <a:off x="1104" y="1872"/>
              <a:ext cx="1008" cy="192"/>
            </a:xfrm>
            <a:prstGeom prst="rect">
              <a:avLst/>
            </a:prstGeom>
            <a:gradFill rotWithShape="0">
              <a:gsLst>
                <a:gs pos="0">
                  <a:srgbClr val="7A7A7A"/>
                </a:gs>
                <a:gs pos="50000">
                  <a:srgbClr val="C0C0C0"/>
                </a:gs>
                <a:gs pos="100000">
                  <a:srgbClr val="7A7A7A"/>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32" name="Oval 28"/>
            <p:cNvSpPr>
              <a:spLocks noChangeArrowheads="1"/>
            </p:cNvSpPr>
            <p:nvPr/>
          </p:nvSpPr>
          <p:spPr bwMode="auto">
            <a:xfrm>
              <a:off x="1056" y="1872"/>
              <a:ext cx="96" cy="192"/>
            </a:xfrm>
            <a:prstGeom prst="ellipse">
              <a:avLst/>
            </a:prstGeom>
            <a:solidFill>
              <a:srgbClr val="C0C0C0"/>
            </a:solidFill>
            <a:ln>
              <a:noFill/>
            </a:ln>
            <a:extLst>
              <a:ext uri="{91240B29-F687-4f45-9708-019B960494DF}">
                <a14:hiddenLine xmlns:a14="http://schemas.microsoft.com/office/drawing/2010/main" w="12700">
                  <a:solidFill>
                    <a:srgbClr val="000000"/>
                  </a:solidFill>
                  <a:round/>
                  <a:headEnd/>
                  <a:tailEnd/>
                </a14:hiddenLine>
              </a:ext>
            </a:extLst>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136202" name="Rectangle 29"/>
          <p:cNvSpPr>
            <a:spLocks noChangeArrowheads="1"/>
          </p:cNvSpPr>
          <p:nvPr/>
        </p:nvSpPr>
        <p:spPr bwMode="auto">
          <a:xfrm>
            <a:off x="1901825" y="2387600"/>
            <a:ext cx="1435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2813" eaLnBrk="0" fontAlgn="base" hangingPunct="0">
              <a:spcBef>
                <a:spcPct val="0"/>
              </a:spcBef>
              <a:spcAft>
                <a:spcPct val="0"/>
              </a:spcAft>
            </a:pPr>
            <a:r>
              <a:rPr lang="en-US" smtClean="0">
                <a:solidFill>
                  <a:srgbClr val="000000"/>
                </a:solidFill>
                <a:latin typeface="Arial" charset="0"/>
                <a:ea typeface="ＭＳ Ｐゴシック" charset="0"/>
                <a:cs typeface="ＭＳ Ｐゴシック" charset="0"/>
              </a:rPr>
              <a:t>incoming links</a:t>
            </a:r>
          </a:p>
        </p:txBody>
      </p:sp>
      <p:sp>
        <p:nvSpPr>
          <p:cNvPr id="136203" name="Rectangle 30"/>
          <p:cNvSpPr>
            <a:spLocks noChangeArrowheads="1"/>
          </p:cNvSpPr>
          <p:nvPr/>
        </p:nvSpPr>
        <p:spPr bwMode="auto">
          <a:xfrm>
            <a:off x="5661025" y="2387600"/>
            <a:ext cx="1398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2813" eaLnBrk="0" fontAlgn="base" hangingPunct="0">
              <a:spcBef>
                <a:spcPct val="0"/>
              </a:spcBef>
              <a:spcAft>
                <a:spcPct val="0"/>
              </a:spcAft>
            </a:pPr>
            <a:r>
              <a:rPr lang="en-US" smtClean="0">
                <a:solidFill>
                  <a:srgbClr val="000000"/>
                </a:solidFill>
                <a:latin typeface="Arial" charset="0"/>
                <a:ea typeface="ＭＳ Ｐゴシック" charset="0"/>
                <a:cs typeface="ＭＳ Ｐゴシック" charset="0"/>
              </a:rPr>
              <a:t>outgoing links</a:t>
            </a:r>
          </a:p>
        </p:txBody>
      </p:sp>
      <p:sp>
        <p:nvSpPr>
          <p:cNvPr id="136204" name="Line 31"/>
          <p:cNvSpPr>
            <a:spLocks noChangeShapeType="1"/>
          </p:cNvSpPr>
          <p:nvPr/>
        </p:nvSpPr>
        <p:spPr bwMode="auto">
          <a:xfrm flipV="1">
            <a:off x="1749425" y="5083175"/>
            <a:ext cx="5783263" cy="12700"/>
          </a:xfrm>
          <a:prstGeom prst="line">
            <a:avLst/>
          </a:prstGeom>
          <a:noFill/>
          <a:ln w="127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05" name="Freeform 32"/>
          <p:cNvSpPr>
            <a:spLocks/>
          </p:cNvSpPr>
          <p:nvPr/>
        </p:nvSpPr>
        <p:spPr bwMode="auto">
          <a:xfrm flipV="1">
            <a:off x="1749425" y="3117850"/>
            <a:ext cx="5783263" cy="1825625"/>
          </a:xfrm>
          <a:custGeom>
            <a:avLst/>
            <a:gdLst>
              <a:gd name="T0" fmla="*/ 0 w 3648"/>
              <a:gd name="T1" fmla="*/ 0 h 528"/>
              <a:gd name="T2" fmla="*/ 2147483647 w 3648"/>
              <a:gd name="T3" fmla="*/ 0 h 528"/>
              <a:gd name="T4" fmla="*/ 2147483647 w 3648"/>
              <a:gd name="T5" fmla="*/ 2147483647 h 528"/>
              <a:gd name="T6" fmla="*/ 2147483647 w 3648"/>
              <a:gd name="T7" fmla="*/ 2147483647 h 528"/>
              <a:gd name="T8" fmla="*/ 0 60000 65536"/>
              <a:gd name="T9" fmla="*/ 0 60000 65536"/>
              <a:gd name="T10" fmla="*/ 0 60000 65536"/>
              <a:gd name="T11" fmla="*/ 0 60000 65536"/>
              <a:gd name="T12" fmla="*/ 0 w 3648"/>
              <a:gd name="T13" fmla="*/ 0 h 528"/>
              <a:gd name="T14" fmla="*/ 3648 w 3648"/>
              <a:gd name="T15" fmla="*/ 528 h 528"/>
            </a:gdLst>
            <a:ahLst/>
            <a:cxnLst>
              <a:cxn ang="T8">
                <a:pos x="T0" y="T1"/>
              </a:cxn>
              <a:cxn ang="T9">
                <a:pos x="T2" y="T3"/>
              </a:cxn>
              <a:cxn ang="T10">
                <a:pos x="T4" y="T5"/>
              </a:cxn>
              <a:cxn ang="T11">
                <a:pos x="T6" y="T7"/>
              </a:cxn>
            </a:cxnLst>
            <a:rect l="T12" t="T13" r="T14" b="T15"/>
            <a:pathLst>
              <a:path w="3648" h="528">
                <a:moveTo>
                  <a:pt x="0" y="0"/>
                </a:moveTo>
                <a:lnTo>
                  <a:pt x="1296" y="0"/>
                </a:lnTo>
                <a:lnTo>
                  <a:pt x="2400" y="528"/>
                </a:lnTo>
                <a:lnTo>
                  <a:pt x="3648" y="528"/>
                </a:lnTo>
              </a:path>
            </a:pathLst>
          </a:custGeom>
          <a:noFill/>
          <a:ln w="12700">
            <a:solidFill>
              <a:srgbClr val="00CC66"/>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06" name="Freeform 33"/>
          <p:cNvSpPr>
            <a:spLocks/>
          </p:cNvSpPr>
          <p:nvPr/>
        </p:nvSpPr>
        <p:spPr bwMode="auto">
          <a:xfrm>
            <a:off x="1749425" y="3117850"/>
            <a:ext cx="5783263" cy="989013"/>
          </a:xfrm>
          <a:custGeom>
            <a:avLst/>
            <a:gdLst>
              <a:gd name="T0" fmla="*/ 0 w 3600"/>
              <a:gd name="T1" fmla="*/ 0 h 576"/>
              <a:gd name="T2" fmla="*/ 2147483647 w 3600"/>
              <a:gd name="T3" fmla="*/ 0 h 576"/>
              <a:gd name="T4" fmla="*/ 2147483647 w 3600"/>
              <a:gd name="T5" fmla="*/ 2147483647 h 576"/>
              <a:gd name="T6" fmla="*/ 2147483647 w 3600"/>
              <a:gd name="T7" fmla="*/ 2147483647 h 576"/>
              <a:gd name="T8" fmla="*/ 0 60000 65536"/>
              <a:gd name="T9" fmla="*/ 0 60000 65536"/>
              <a:gd name="T10" fmla="*/ 0 60000 65536"/>
              <a:gd name="T11" fmla="*/ 0 60000 65536"/>
              <a:gd name="T12" fmla="*/ 0 w 3600"/>
              <a:gd name="T13" fmla="*/ 0 h 576"/>
              <a:gd name="T14" fmla="*/ 3600 w 3600"/>
              <a:gd name="T15" fmla="*/ 576 h 576"/>
            </a:gdLst>
            <a:ahLst/>
            <a:cxnLst>
              <a:cxn ang="T8">
                <a:pos x="T0" y="T1"/>
              </a:cxn>
              <a:cxn ang="T9">
                <a:pos x="T2" y="T3"/>
              </a:cxn>
              <a:cxn ang="T10">
                <a:pos x="T4" y="T5"/>
              </a:cxn>
              <a:cxn ang="T11">
                <a:pos x="T6" y="T7"/>
              </a:cxn>
            </a:cxnLst>
            <a:rect l="T12" t="T13" r="T14" b="T15"/>
            <a:pathLst>
              <a:path w="3600" h="576">
                <a:moveTo>
                  <a:pt x="0" y="0"/>
                </a:moveTo>
                <a:lnTo>
                  <a:pt x="1248" y="0"/>
                </a:lnTo>
                <a:lnTo>
                  <a:pt x="2400" y="576"/>
                </a:lnTo>
                <a:lnTo>
                  <a:pt x="3600" y="576"/>
                </a:lnTo>
              </a:path>
            </a:pathLst>
          </a:custGeom>
          <a:noFill/>
          <a:ln w="12700">
            <a:solidFill>
              <a:srgbClr val="0000FF"/>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07" name="Freeform 34"/>
          <p:cNvSpPr>
            <a:spLocks/>
          </p:cNvSpPr>
          <p:nvPr/>
        </p:nvSpPr>
        <p:spPr bwMode="auto">
          <a:xfrm>
            <a:off x="1749425" y="4106863"/>
            <a:ext cx="5783263" cy="836612"/>
          </a:xfrm>
          <a:custGeom>
            <a:avLst/>
            <a:gdLst>
              <a:gd name="T0" fmla="*/ 0 w 3648"/>
              <a:gd name="T1" fmla="*/ 0 h 528"/>
              <a:gd name="T2" fmla="*/ 2147483647 w 3648"/>
              <a:gd name="T3" fmla="*/ 0 h 528"/>
              <a:gd name="T4" fmla="*/ 2147483647 w 3648"/>
              <a:gd name="T5" fmla="*/ 2147483647 h 528"/>
              <a:gd name="T6" fmla="*/ 2147483647 w 3648"/>
              <a:gd name="T7" fmla="*/ 2147483647 h 528"/>
              <a:gd name="T8" fmla="*/ 0 60000 65536"/>
              <a:gd name="T9" fmla="*/ 0 60000 65536"/>
              <a:gd name="T10" fmla="*/ 0 60000 65536"/>
              <a:gd name="T11" fmla="*/ 0 60000 65536"/>
              <a:gd name="T12" fmla="*/ 0 w 3648"/>
              <a:gd name="T13" fmla="*/ 0 h 528"/>
              <a:gd name="T14" fmla="*/ 3648 w 3648"/>
              <a:gd name="T15" fmla="*/ 528 h 528"/>
            </a:gdLst>
            <a:ahLst/>
            <a:cxnLst>
              <a:cxn ang="T8">
                <a:pos x="T0" y="T1"/>
              </a:cxn>
              <a:cxn ang="T9">
                <a:pos x="T2" y="T3"/>
              </a:cxn>
              <a:cxn ang="T10">
                <a:pos x="T4" y="T5"/>
              </a:cxn>
              <a:cxn ang="T11">
                <a:pos x="T6" y="T7"/>
              </a:cxn>
            </a:cxnLst>
            <a:rect l="T12" t="T13" r="T14" b="T15"/>
            <a:pathLst>
              <a:path w="3648" h="528">
                <a:moveTo>
                  <a:pt x="0" y="0"/>
                </a:moveTo>
                <a:lnTo>
                  <a:pt x="1248" y="0"/>
                </a:lnTo>
                <a:lnTo>
                  <a:pt x="2448" y="528"/>
                </a:lnTo>
                <a:lnTo>
                  <a:pt x="3648" y="528"/>
                </a:lnTo>
              </a:path>
            </a:pathLst>
          </a:custGeom>
          <a:noFill/>
          <a:ln w="12700">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08" name="Rectangle 35"/>
          <p:cNvSpPr>
            <a:spLocks noChangeArrowheads="1"/>
          </p:cNvSpPr>
          <p:nvPr/>
        </p:nvSpPr>
        <p:spPr bwMode="auto">
          <a:xfrm>
            <a:off x="4035425" y="2357438"/>
            <a:ext cx="692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912813" eaLnBrk="0" fontAlgn="base" hangingPunct="0">
              <a:spcBef>
                <a:spcPct val="0"/>
              </a:spcBef>
              <a:spcAft>
                <a:spcPct val="0"/>
              </a:spcAft>
            </a:pPr>
            <a:r>
              <a:rPr lang="en-US" smtClean="0">
                <a:solidFill>
                  <a:srgbClr val="000000"/>
                </a:solidFill>
                <a:latin typeface="Arial" charset="0"/>
                <a:ea typeface="ＭＳ Ｐゴシック" charset="0"/>
                <a:cs typeface="ＭＳ Ｐゴシック" charset="0"/>
              </a:rPr>
              <a:t>Router</a:t>
            </a:r>
          </a:p>
        </p:txBody>
      </p:sp>
      <p:sp>
        <p:nvSpPr>
          <p:cNvPr id="136209" name="Rectangle 36"/>
          <p:cNvSpPr>
            <a:spLocks noChangeArrowheads="1"/>
          </p:cNvSpPr>
          <p:nvPr/>
        </p:nvSpPr>
        <p:spPr bwMode="auto">
          <a:xfrm>
            <a:off x="2054225" y="3041650"/>
            <a:ext cx="304800" cy="152400"/>
          </a:xfrm>
          <a:prstGeom prst="rect">
            <a:avLst/>
          </a:prstGeom>
          <a:solidFill>
            <a:srgbClr val="0000FF"/>
          </a:solidFill>
          <a:ln w="12700">
            <a:solidFill>
              <a:schemeClr val="tx2"/>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069093" name="Rectangle 37"/>
          <p:cNvSpPr>
            <a:spLocks noChangeArrowheads="1"/>
          </p:cNvSpPr>
          <p:nvPr/>
        </p:nvSpPr>
        <p:spPr bwMode="auto">
          <a:xfrm>
            <a:off x="4108450" y="3194050"/>
            <a:ext cx="1141413" cy="2054225"/>
          </a:xfrm>
          <a:prstGeom prst="rect">
            <a:avLst/>
          </a:prstGeom>
          <a:solidFill>
            <a:schemeClr val="bg1"/>
          </a:solidFill>
          <a:ln w="12700">
            <a:noFill/>
            <a:miter lim="800000"/>
            <a:headEnd/>
            <a:tailEnd/>
          </a:ln>
          <a:effectLst>
            <a:prstShdw prst="shdw18" dist="17961" dir="13500000">
              <a:schemeClr val="bg1">
                <a:gamma/>
                <a:shade val="60000"/>
                <a:invGamma/>
                <a:alpha val="74998"/>
              </a:schemeClr>
            </a:prstShdw>
          </a:effectLst>
        </p:spPr>
        <p:txBody>
          <a:bodyPr wrap="none" lIns="90343" tIns="44379" rIns="90343" bIns="44379" anchor="ctr"/>
          <a:lstStyle/>
          <a:p>
            <a:pPr algn="ctr" defTabSz="912813" eaLnBrk="0" fontAlgn="base" hangingPunct="0">
              <a:spcBef>
                <a:spcPct val="0"/>
              </a:spcBef>
              <a:spcAft>
                <a:spcPct val="0"/>
              </a:spcAft>
              <a:defRPr/>
            </a:pPr>
            <a:endParaRPr lang="en-US" sz="1600">
              <a:solidFill>
                <a:srgbClr val="000000"/>
              </a:solidFill>
              <a:latin typeface="Arial" pitchFamily="-107" charset="0"/>
              <a:ea typeface="ＭＳ Ｐゴシック" charset="-128"/>
              <a:cs typeface="ＭＳ Ｐゴシック" charset="-128"/>
            </a:endParaRPr>
          </a:p>
        </p:txBody>
      </p:sp>
      <p:sp>
        <p:nvSpPr>
          <p:cNvPr id="136211" name="Rectangle 38"/>
          <p:cNvSpPr>
            <a:spLocks noChangeArrowheads="1"/>
          </p:cNvSpPr>
          <p:nvPr/>
        </p:nvSpPr>
        <p:spPr bwMode="auto">
          <a:xfrm>
            <a:off x="2890838" y="3041650"/>
            <a:ext cx="304800" cy="152400"/>
          </a:xfrm>
          <a:prstGeom prst="rect">
            <a:avLst/>
          </a:prstGeom>
          <a:solidFill>
            <a:srgbClr val="0000FF"/>
          </a:solidFill>
          <a:ln w="12700">
            <a:solidFill>
              <a:schemeClr val="tx2"/>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12" name="Rectangle 39"/>
          <p:cNvSpPr>
            <a:spLocks noChangeArrowheads="1"/>
          </p:cNvSpPr>
          <p:nvPr/>
        </p:nvSpPr>
        <p:spPr bwMode="auto">
          <a:xfrm>
            <a:off x="4260850" y="3270250"/>
            <a:ext cx="304800" cy="152400"/>
          </a:xfrm>
          <a:prstGeom prst="rect">
            <a:avLst/>
          </a:prstGeom>
          <a:solidFill>
            <a:srgbClr val="0000FF"/>
          </a:solidFill>
          <a:ln w="12700">
            <a:solidFill>
              <a:schemeClr val="tx2"/>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13" name="Rectangle 40"/>
          <p:cNvSpPr>
            <a:spLocks noChangeArrowheads="1"/>
          </p:cNvSpPr>
          <p:nvPr/>
        </p:nvSpPr>
        <p:spPr bwMode="auto">
          <a:xfrm>
            <a:off x="4260850" y="3575050"/>
            <a:ext cx="304800" cy="152400"/>
          </a:xfrm>
          <a:prstGeom prst="rect">
            <a:avLst/>
          </a:prstGeom>
          <a:solidFill>
            <a:srgbClr val="0000FF"/>
          </a:solidFill>
          <a:ln w="12700">
            <a:solidFill>
              <a:schemeClr val="tx2"/>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14" name="Rectangle 41"/>
          <p:cNvSpPr>
            <a:spLocks noChangeArrowheads="1"/>
          </p:cNvSpPr>
          <p:nvPr/>
        </p:nvSpPr>
        <p:spPr bwMode="auto">
          <a:xfrm>
            <a:off x="5402263" y="4030663"/>
            <a:ext cx="304800" cy="152400"/>
          </a:xfrm>
          <a:prstGeom prst="rect">
            <a:avLst/>
          </a:prstGeom>
          <a:solidFill>
            <a:srgbClr val="0000FF"/>
          </a:solidFill>
          <a:ln w="12700">
            <a:solidFill>
              <a:schemeClr val="tx2"/>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15" name="Rectangle 42"/>
          <p:cNvSpPr>
            <a:spLocks noChangeArrowheads="1"/>
          </p:cNvSpPr>
          <p:nvPr/>
        </p:nvSpPr>
        <p:spPr bwMode="auto">
          <a:xfrm>
            <a:off x="6315075" y="4030663"/>
            <a:ext cx="304800" cy="152400"/>
          </a:xfrm>
          <a:prstGeom prst="rect">
            <a:avLst/>
          </a:prstGeom>
          <a:solidFill>
            <a:srgbClr val="0000FF"/>
          </a:solidFill>
          <a:ln w="12700">
            <a:solidFill>
              <a:schemeClr val="tx2"/>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16" name="Rectangle 43"/>
          <p:cNvSpPr>
            <a:spLocks noChangeArrowheads="1"/>
          </p:cNvSpPr>
          <p:nvPr/>
        </p:nvSpPr>
        <p:spPr bwMode="auto">
          <a:xfrm>
            <a:off x="2435225" y="4030663"/>
            <a:ext cx="304800" cy="152400"/>
          </a:xfrm>
          <a:prstGeom prst="rect">
            <a:avLst/>
          </a:prstGeom>
          <a:solidFill>
            <a:schemeClr val="tx1"/>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17" name="Rectangle 44"/>
          <p:cNvSpPr>
            <a:spLocks noChangeArrowheads="1"/>
          </p:cNvSpPr>
          <p:nvPr/>
        </p:nvSpPr>
        <p:spPr bwMode="auto">
          <a:xfrm>
            <a:off x="4260850" y="3954463"/>
            <a:ext cx="304800" cy="152400"/>
          </a:xfrm>
          <a:prstGeom prst="rect">
            <a:avLst/>
          </a:prstGeom>
          <a:solidFill>
            <a:schemeClr val="tx1"/>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18" name="Rectangle 45"/>
          <p:cNvSpPr>
            <a:spLocks noChangeArrowheads="1"/>
          </p:cNvSpPr>
          <p:nvPr/>
        </p:nvSpPr>
        <p:spPr bwMode="auto">
          <a:xfrm>
            <a:off x="5630863" y="4867275"/>
            <a:ext cx="304800" cy="152400"/>
          </a:xfrm>
          <a:prstGeom prst="rect">
            <a:avLst/>
          </a:prstGeom>
          <a:solidFill>
            <a:schemeClr val="tx1"/>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19" name="Rectangle 46"/>
          <p:cNvSpPr>
            <a:spLocks noChangeArrowheads="1"/>
          </p:cNvSpPr>
          <p:nvPr/>
        </p:nvSpPr>
        <p:spPr bwMode="auto">
          <a:xfrm>
            <a:off x="6848475" y="4867275"/>
            <a:ext cx="304800" cy="152400"/>
          </a:xfrm>
          <a:prstGeom prst="rect">
            <a:avLst/>
          </a:prstGeom>
          <a:solidFill>
            <a:schemeClr val="tx1"/>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20" name="Rectangle 47"/>
          <p:cNvSpPr>
            <a:spLocks noChangeArrowheads="1"/>
          </p:cNvSpPr>
          <p:nvPr/>
        </p:nvSpPr>
        <p:spPr bwMode="auto">
          <a:xfrm>
            <a:off x="2054225" y="4867275"/>
            <a:ext cx="304800" cy="152400"/>
          </a:xfrm>
          <a:prstGeom prst="rect">
            <a:avLst/>
          </a:prstGeom>
          <a:solidFill>
            <a:srgbClr val="00FF00"/>
          </a:solidFill>
          <a:ln w="12700">
            <a:solidFill>
              <a:srgbClr val="00FF00"/>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21" name="Rectangle 48"/>
          <p:cNvSpPr>
            <a:spLocks noChangeArrowheads="1"/>
          </p:cNvSpPr>
          <p:nvPr/>
        </p:nvSpPr>
        <p:spPr bwMode="auto">
          <a:xfrm>
            <a:off x="3119438" y="4867275"/>
            <a:ext cx="304800" cy="152400"/>
          </a:xfrm>
          <a:prstGeom prst="rect">
            <a:avLst/>
          </a:prstGeom>
          <a:solidFill>
            <a:srgbClr val="00FF00"/>
          </a:solidFill>
          <a:ln w="12700">
            <a:solidFill>
              <a:srgbClr val="00FF00"/>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22" name="Rectangle 49"/>
          <p:cNvSpPr>
            <a:spLocks noChangeArrowheads="1"/>
          </p:cNvSpPr>
          <p:nvPr/>
        </p:nvSpPr>
        <p:spPr bwMode="auto">
          <a:xfrm>
            <a:off x="4260850" y="4259263"/>
            <a:ext cx="304800" cy="152400"/>
          </a:xfrm>
          <a:prstGeom prst="rect">
            <a:avLst/>
          </a:prstGeom>
          <a:solidFill>
            <a:srgbClr val="00FF00"/>
          </a:solidFill>
          <a:ln w="12700">
            <a:solidFill>
              <a:srgbClr val="00FF00"/>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23" name="Rectangle 50"/>
          <p:cNvSpPr>
            <a:spLocks noChangeArrowheads="1"/>
          </p:cNvSpPr>
          <p:nvPr/>
        </p:nvSpPr>
        <p:spPr bwMode="auto">
          <a:xfrm>
            <a:off x="5402263" y="3041650"/>
            <a:ext cx="304800" cy="152400"/>
          </a:xfrm>
          <a:prstGeom prst="rect">
            <a:avLst/>
          </a:prstGeom>
          <a:solidFill>
            <a:srgbClr val="00FF00"/>
          </a:solidFill>
          <a:ln w="12700">
            <a:solidFill>
              <a:srgbClr val="00FF00"/>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24" name="Rectangle 51"/>
          <p:cNvSpPr>
            <a:spLocks noChangeArrowheads="1"/>
          </p:cNvSpPr>
          <p:nvPr/>
        </p:nvSpPr>
        <p:spPr bwMode="auto">
          <a:xfrm>
            <a:off x="6772275" y="3041650"/>
            <a:ext cx="304800" cy="152400"/>
          </a:xfrm>
          <a:prstGeom prst="rect">
            <a:avLst/>
          </a:prstGeom>
          <a:solidFill>
            <a:srgbClr val="00FF00"/>
          </a:solidFill>
          <a:ln w="12700">
            <a:solidFill>
              <a:srgbClr val="00FF00"/>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25" name="Rectangle 52"/>
          <p:cNvSpPr>
            <a:spLocks noChangeArrowheads="1"/>
          </p:cNvSpPr>
          <p:nvPr/>
        </p:nvSpPr>
        <p:spPr bwMode="auto">
          <a:xfrm>
            <a:off x="2511425" y="5019675"/>
            <a:ext cx="304800" cy="152400"/>
          </a:xfrm>
          <a:prstGeom prst="rect">
            <a:avLst/>
          </a:prstGeom>
          <a:solidFill>
            <a:srgbClr val="FF0000"/>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26" name="Rectangle 53"/>
          <p:cNvSpPr>
            <a:spLocks noChangeArrowheads="1"/>
          </p:cNvSpPr>
          <p:nvPr/>
        </p:nvSpPr>
        <p:spPr bwMode="auto">
          <a:xfrm>
            <a:off x="4260850" y="5019675"/>
            <a:ext cx="304800" cy="152400"/>
          </a:xfrm>
          <a:prstGeom prst="rect">
            <a:avLst/>
          </a:prstGeom>
          <a:solidFill>
            <a:srgbClr val="FF0000"/>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27" name="Rectangle 54"/>
          <p:cNvSpPr>
            <a:spLocks noChangeArrowheads="1"/>
          </p:cNvSpPr>
          <p:nvPr/>
        </p:nvSpPr>
        <p:spPr bwMode="auto">
          <a:xfrm>
            <a:off x="4260850" y="4714875"/>
            <a:ext cx="304800" cy="152400"/>
          </a:xfrm>
          <a:prstGeom prst="rect">
            <a:avLst/>
          </a:prstGeom>
          <a:solidFill>
            <a:srgbClr val="FF0000"/>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28" name="Rectangle 55"/>
          <p:cNvSpPr>
            <a:spLocks noChangeArrowheads="1"/>
          </p:cNvSpPr>
          <p:nvPr/>
        </p:nvSpPr>
        <p:spPr bwMode="auto">
          <a:xfrm>
            <a:off x="6315075" y="5019675"/>
            <a:ext cx="304800" cy="152400"/>
          </a:xfrm>
          <a:prstGeom prst="rect">
            <a:avLst/>
          </a:prstGeom>
          <a:solidFill>
            <a:srgbClr val="FF0000"/>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6229" name="Text Box 56"/>
          <p:cNvSpPr txBox="1">
            <a:spLocks noChangeArrowheads="1"/>
          </p:cNvSpPr>
          <p:nvPr/>
        </p:nvSpPr>
        <p:spPr bwMode="auto">
          <a:xfrm>
            <a:off x="4032250" y="2890838"/>
            <a:ext cx="914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fontAlgn="base">
              <a:spcBef>
                <a:spcPct val="0"/>
              </a:spcBef>
              <a:spcAft>
                <a:spcPct val="0"/>
              </a:spcAft>
            </a:pPr>
            <a:r>
              <a:rPr lang="en-US" sz="1600" b="0" smtClean="0">
                <a:solidFill>
                  <a:srgbClr val="000000"/>
                </a:solidFill>
                <a:latin typeface="Arial" charset="0"/>
              </a:rPr>
              <a:t>Memory</a:t>
            </a:r>
          </a:p>
        </p:txBody>
      </p:sp>
    </p:spTree>
    <p:extLst>
      <p:ext uri="{BB962C8B-B14F-4D97-AF65-F5344CB8AC3E}">
        <p14:creationId xmlns:p14="http://schemas.microsoft.com/office/powerpoint/2010/main" val="1868813340"/>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Freeform 2"/>
          <p:cNvSpPr>
            <a:spLocks/>
          </p:cNvSpPr>
          <p:nvPr/>
        </p:nvSpPr>
        <p:spPr bwMode="auto">
          <a:xfrm>
            <a:off x="3505200" y="3505200"/>
            <a:ext cx="2971800" cy="1219200"/>
          </a:xfrm>
          <a:custGeom>
            <a:avLst/>
            <a:gdLst>
              <a:gd name="T0" fmla="*/ 0 w 1872"/>
              <a:gd name="T1" fmla="*/ 2147483647 h 768"/>
              <a:gd name="T2" fmla="*/ 0 w 1872"/>
              <a:gd name="T3" fmla="*/ 0 h 768"/>
              <a:gd name="T4" fmla="*/ 2147483647 w 1872"/>
              <a:gd name="T5" fmla="*/ 2147483647 h 768"/>
              <a:gd name="T6" fmla="*/ 2147483647 w 1872"/>
              <a:gd name="T7" fmla="*/ 2147483647 h 768"/>
              <a:gd name="T8" fmla="*/ 0 w 1872"/>
              <a:gd name="T9" fmla="*/ 2147483647 h 768"/>
              <a:gd name="T10" fmla="*/ 0 60000 65536"/>
              <a:gd name="T11" fmla="*/ 0 60000 65536"/>
              <a:gd name="T12" fmla="*/ 0 60000 65536"/>
              <a:gd name="T13" fmla="*/ 0 60000 65536"/>
              <a:gd name="T14" fmla="*/ 0 60000 65536"/>
              <a:gd name="T15" fmla="*/ 0 w 1872"/>
              <a:gd name="T16" fmla="*/ 0 h 768"/>
              <a:gd name="T17" fmla="*/ 1872 w 1872"/>
              <a:gd name="T18" fmla="*/ 768 h 768"/>
            </a:gdLst>
            <a:ahLst/>
            <a:cxnLst>
              <a:cxn ang="T10">
                <a:pos x="T0" y="T1"/>
              </a:cxn>
              <a:cxn ang="T11">
                <a:pos x="T2" y="T3"/>
              </a:cxn>
              <a:cxn ang="T12">
                <a:pos x="T4" y="T5"/>
              </a:cxn>
              <a:cxn ang="T13">
                <a:pos x="T6" y="T7"/>
              </a:cxn>
              <a:cxn ang="T14">
                <a:pos x="T8" y="T9"/>
              </a:cxn>
            </a:cxnLst>
            <a:rect l="T15" t="T16" r="T17" b="T18"/>
            <a:pathLst>
              <a:path w="1872" h="768">
                <a:moveTo>
                  <a:pt x="0" y="432"/>
                </a:moveTo>
                <a:lnTo>
                  <a:pt x="0" y="0"/>
                </a:lnTo>
                <a:lnTo>
                  <a:pt x="1872" y="384"/>
                </a:lnTo>
                <a:lnTo>
                  <a:pt x="1872" y="768"/>
                </a:lnTo>
                <a:lnTo>
                  <a:pt x="0" y="432"/>
                </a:lnTo>
                <a:close/>
              </a:path>
            </a:pathLst>
          </a:custGeom>
          <a:solidFill>
            <a:srgbClr val="FF0000"/>
          </a:solidFill>
          <a:ln w="25400">
            <a:solidFill>
              <a:schemeClr val="tx1"/>
            </a:solidFill>
            <a:round/>
            <a:headEnd/>
            <a:tailEnd/>
          </a:ln>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8242" name="Rectangle 3"/>
          <p:cNvSpPr>
            <a:spLocks noGrp="1" noChangeArrowheads="1"/>
          </p:cNvSpPr>
          <p:nvPr>
            <p:ph type="title"/>
          </p:nvPr>
        </p:nvSpPr>
        <p:spPr/>
        <p:txBody>
          <a:bodyPr/>
          <a:lstStyle/>
          <a:p>
            <a:pPr eaLnBrk="1" hangingPunct="1"/>
            <a:r>
              <a:rPr lang="en-US">
                <a:latin typeface="Helvetica" charset="0"/>
                <a:ea typeface="ＭＳ Ｐゴシック" charset="0"/>
                <a:cs typeface="ＭＳ Ｐゴシック" charset="0"/>
              </a:rPr>
              <a:t>Packet Forwarding Timing</a:t>
            </a:r>
          </a:p>
        </p:txBody>
      </p:sp>
      <p:sp>
        <p:nvSpPr>
          <p:cNvPr id="138243" name="Rectangle 4"/>
          <p:cNvSpPr>
            <a:spLocks noGrp="1" noChangeArrowheads="1"/>
          </p:cNvSpPr>
          <p:nvPr>
            <p:ph type="body" idx="1"/>
          </p:nvPr>
        </p:nvSpPr>
        <p:spPr>
          <a:xfrm>
            <a:off x="457200" y="1066800"/>
            <a:ext cx="7696200" cy="914400"/>
          </a:xfrm>
        </p:spPr>
        <p:txBody>
          <a:bodyPr/>
          <a:lstStyle/>
          <a:p>
            <a:pPr eaLnBrk="1" hangingPunct="1"/>
            <a:r>
              <a:rPr lang="en-US">
                <a:latin typeface="Helvetica" charset="0"/>
                <a:ea typeface="ＭＳ Ｐゴシック" charset="0"/>
                <a:cs typeface="ＭＳ Ｐゴシック" charset="0"/>
              </a:rPr>
              <a:t>The queue has Q bits when packet arrives </a:t>
            </a:r>
            <a:r>
              <a:rPr lang="en-US">
                <a:latin typeface="Helvetica" charset="0"/>
                <a:ea typeface="ＭＳ Ｐゴシック" charset="0"/>
                <a:cs typeface="ＭＳ Ｐゴシック" charset="0"/>
                <a:sym typeface="Wingdings" charset="0"/>
              </a:rPr>
              <a:t> packet has to wait for the queue to drain before being transmitted</a:t>
            </a:r>
            <a:endParaRPr lang="en-US">
              <a:latin typeface="Helvetica" charset="0"/>
              <a:ea typeface="ＭＳ Ｐゴシック" charset="0"/>
              <a:cs typeface="ＭＳ Ｐゴシック" charset="0"/>
            </a:endParaRPr>
          </a:p>
        </p:txBody>
      </p:sp>
      <p:sp>
        <p:nvSpPr>
          <p:cNvPr id="138244" name="Rectangle 5"/>
          <p:cNvSpPr>
            <a:spLocks noChangeArrowheads="1"/>
          </p:cNvSpPr>
          <p:nvPr/>
        </p:nvSpPr>
        <p:spPr bwMode="auto">
          <a:xfrm>
            <a:off x="1676400" y="2743200"/>
            <a:ext cx="1143000" cy="304800"/>
          </a:xfrm>
          <a:prstGeom prst="rect">
            <a:avLst/>
          </a:prstGeom>
          <a:solidFill>
            <a:srgbClr val="99CCFF"/>
          </a:solidFill>
          <a:ln w="25400">
            <a:solidFill>
              <a:schemeClr val="tx1"/>
            </a:solidFill>
            <a:miter lim="800000"/>
            <a:headEnd/>
            <a:tailEnd/>
          </a:ln>
        </p:spPr>
        <p:txBody>
          <a:bodyPr wrap="none" lIns="90488" tIns="44450" rIns="90488" bIns="44450" anchor="ctr"/>
          <a:lstStyle/>
          <a:p>
            <a:pPr algn="ctr" defTabSz="914400" eaLnBrk="0" fontAlgn="base" hangingPunct="0">
              <a:spcBef>
                <a:spcPct val="0"/>
              </a:spcBef>
              <a:spcAft>
                <a:spcPct val="0"/>
              </a:spcAft>
            </a:pPr>
            <a:r>
              <a:rPr lang="en-US" smtClean="0">
                <a:solidFill>
                  <a:srgbClr val="000000"/>
                </a:solidFill>
                <a:latin typeface="Helvetica" charset="0"/>
                <a:ea typeface="ＭＳ Ｐゴシック" charset="0"/>
                <a:cs typeface="Helvetica" charset="0"/>
              </a:rPr>
              <a:t>P bits</a:t>
            </a:r>
          </a:p>
        </p:txBody>
      </p:sp>
      <p:sp>
        <p:nvSpPr>
          <p:cNvPr id="138245" name="Freeform 6"/>
          <p:cNvSpPr>
            <a:spLocks/>
          </p:cNvSpPr>
          <p:nvPr/>
        </p:nvSpPr>
        <p:spPr bwMode="auto">
          <a:xfrm>
            <a:off x="1676400" y="2667000"/>
            <a:ext cx="1905000" cy="457200"/>
          </a:xfrm>
          <a:custGeom>
            <a:avLst/>
            <a:gdLst>
              <a:gd name="T0" fmla="*/ 0 w 864"/>
              <a:gd name="T1" fmla="*/ 0 h 288"/>
              <a:gd name="T2" fmla="*/ 2147483647 w 864"/>
              <a:gd name="T3" fmla="*/ 0 h 288"/>
              <a:gd name="T4" fmla="*/ 2147483647 w 864"/>
              <a:gd name="T5" fmla="*/ 2147483647 h 288"/>
              <a:gd name="T6" fmla="*/ 0 w 864"/>
              <a:gd name="T7" fmla="*/ 2147483647 h 288"/>
              <a:gd name="T8" fmla="*/ 0 60000 65536"/>
              <a:gd name="T9" fmla="*/ 0 60000 65536"/>
              <a:gd name="T10" fmla="*/ 0 60000 65536"/>
              <a:gd name="T11" fmla="*/ 0 60000 65536"/>
              <a:gd name="T12" fmla="*/ 0 w 864"/>
              <a:gd name="T13" fmla="*/ 0 h 288"/>
              <a:gd name="T14" fmla="*/ 864 w 864"/>
              <a:gd name="T15" fmla="*/ 288 h 288"/>
            </a:gdLst>
            <a:ahLst/>
            <a:cxnLst>
              <a:cxn ang="T8">
                <a:pos x="T0" y="T1"/>
              </a:cxn>
              <a:cxn ang="T9">
                <a:pos x="T2" y="T3"/>
              </a:cxn>
              <a:cxn ang="T10">
                <a:pos x="T4" y="T5"/>
              </a:cxn>
              <a:cxn ang="T11">
                <a:pos x="T6" y="T7"/>
              </a:cxn>
            </a:cxnLst>
            <a:rect l="T12" t="T13" r="T14" b="T15"/>
            <a:pathLst>
              <a:path w="864" h="288">
                <a:moveTo>
                  <a:pt x="0" y="0"/>
                </a:moveTo>
                <a:lnTo>
                  <a:pt x="864" y="0"/>
                </a:lnTo>
                <a:lnTo>
                  <a:pt x="864" y="288"/>
                </a:lnTo>
                <a:lnTo>
                  <a:pt x="0" y="288"/>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8246" name="Line 7"/>
          <p:cNvSpPr>
            <a:spLocks noChangeShapeType="1"/>
          </p:cNvSpPr>
          <p:nvPr/>
        </p:nvSpPr>
        <p:spPr bwMode="auto">
          <a:xfrm>
            <a:off x="3581400" y="2895600"/>
            <a:ext cx="28194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8247" name="Line 8"/>
          <p:cNvSpPr>
            <a:spLocks noChangeShapeType="1"/>
          </p:cNvSpPr>
          <p:nvPr/>
        </p:nvSpPr>
        <p:spPr bwMode="auto">
          <a:xfrm>
            <a:off x="3505200" y="3276600"/>
            <a:ext cx="0" cy="26670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8248" name="Line 9"/>
          <p:cNvSpPr>
            <a:spLocks noChangeShapeType="1"/>
          </p:cNvSpPr>
          <p:nvPr/>
        </p:nvSpPr>
        <p:spPr bwMode="auto">
          <a:xfrm>
            <a:off x="6477000" y="3276600"/>
            <a:ext cx="0" cy="27432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8249" name="Freeform 10"/>
          <p:cNvSpPr>
            <a:spLocks/>
          </p:cNvSpPr>
          <p:nvPr/>
        </p:nvSpPr>
        <p:spPr bwMode="auto">
          <a:xfrm>
            <a:off x="3505200" y="4191000"/>
            <a:ext cx="2971800" cy="1600200"/>
          </a:xfrm>
          <a:custGeom>
            <a:avLst/>
            <a:gdLst>
              <a:gd name="T0" fmla="*/ 0 w 1872"/>
              <a:gd name="T1" fmla="*/ 0 h 1008"/>
              <a:gd name="T2" fmla="*/ 2147483647 w 1872"/>
              <a:gd name="T3" fmla="*/ 2147483647 h 1008"/>
              <a:gd name="T4" fmla="*/ 2147483647 w 1872"/>
              <a:gd name="T5" fmla="*/ 2147483647 h 1008"/>
              <a:gd name="T6" fmla="*/ 0 w 1872"/>
              <a:gd name="T7" fmla="*/ 2147483647 h 1008"/>
              <a:gd name="T8" fmla="*/ 0 w 1872"/>
              <a:gd name="T9" fmla="*/ 0 h 1008"/>
              <a:gd name="T10" fmla="*/ 0 60000 65536"/>
              <a:gd name="T11" fmla="*/ 0 60000 65536"/>
              <a:gd name="T12" fmla="*/ 0 60000 65536"/>
              <a:gd name="T13" fmla="*/ 0 60000 65536"/>
              <a:gd name="T14" fmla="*/ 0 60000 65536"/>
              <a:gd name="T15" fmla="*/ 0 w 1872"/>
              <a:gd name="T16" fmla="*/ 0 h 1008"/>
              <a:gd name="T17" fmla="*/ 1872 w 1872"/>
              <a:gd name="T18" fmla="*/ 1008 h 1008"/>
            </a:gdLst>
            <a:ahLst/>
            <a:cxnLst>
              <a:cxn ang="T10">
                <a:pos x="T0" y="T1"/>
              </a:cxn>
              <a:cxn ang="T11">
                <a:pos x="T2" y="T3"/>
              </a:cxn>
              <a:cxn ang="T12">
                <a:pos x="T4" y="T5"/>
              </a:cxn>
              <a:cxn ang="T13">
                <a:pos x="T6" y="T7"/>
              </a:cxn>
              <a:cxn ang="T14">
                <a:pos x="T8" y="T9"/>
              </a:cxn>
            </a:cxnLst>
            <a:rect l="T15" t="T16" r="T17" b="T18"/>
            <a:pathLst>
              <a:path w="1872" h="1008">
                <a:moveTo>
                  <a:pt x="0" y="0"/>
                </a:moveTo>
                <a:lnTo>
                  <a:pt x="1872" y="336"/>
                </a:lnTo>
                <a:lnTo>
                  <a:pt x="1872" y="1008"/>
                </a:lnTo>
                <a:lnTo>
                  <a:pt x="0" y="672"/>
                </a:lnTo>
                <a:lnTo>
                  <a:pt x="0" y="0"/>
                </a:lnTo>
                <a:close/>
              </a:path>
            </a:pathLst>
          </a:custGeom>
          <a:solidFill>
            <a:srgbClr val="99CCFF"/>
          </a:solidFill>
          <a:ln w="25400">
            <a:solidFill>
              <a:schemeClr val="tx1"/>
            </a:solidFill>
            <a:round/>
            <a:headEnd/>
            <a:tailEnd/>
          </a:ln>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8250" name="Text Box 11"/>
          <p:cNvSpPr txBox="1">
            <a:spLocks noChangeArrowheads="1"/>
          </p:cNvSpPr>
          <p:nvPr/>
        </p:nvSpPr>
        <p:spPr bwMode="auto">
          <a:xfrm>
            <a:off x="2892425" y="5580063"/>
            <a:ext cx="619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1800" b="0" smtClean="0">
                <a:solidFill>
                  <a:srgbClr val="000000"/>
                </a:solidFill>
                <a:latin typeface="Helvetica" charset="0"/>
                <a:cs typeface="Helvetica" charset="0"/>
              </a:rPr>
              <a:t>time</a:t>
            </a:r>
          </a:p>
        </p:txBody>
      </p:sp>
      <p:sp>
        <p:nvSpPr>
          <p:cNvPr id="138251" name="Line 12"/>
          <p:cNvSpPr>
            <a:spLocks noChangeShapeType="1"/>
          </p:cNvSpPr>
          <p:nvPr/>
        </p:nvSpPr>
        <p:spPr bwMode="auto">
          <a:xfrm>
            <a:off x="3124200" y="4191000"/>
            <a:ext cx="30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8252" name="Line 13"/>
          <p:cNvSpPr>
            <a:spLocks noChangeShapeType="1"/>
          </p:cNvSpPr>
          <p:nvPr/>
        </p:nvSpPr>
        <p:spPr bwMode="auto">
          <a:xfrm>
            <a:off x="3124200" y="5257800"/>
            <a:ext cx="30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8253" name="Line 14"/>
          <p:cNvSpPr>
            <a:spLocks noChangeShapeType="1"/>
          </p:cNvSpPr>
          <p:nvPr/>
        </p:nvSpPr>
        <p:spPr bwMode="auto">
          <a:xfrm>
            <a:off x="3276600" y="4191000"/>
            <a:ext cx="0" cy="10668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8254" name="Text Box 15"/>
          <p:cNvSpPr txBox="1">
            <a:spLocks noChangeArrowheads="1"/>
          </p:cNvSpPr>
          <p:nvPr/>
        </p:nvSpPr>
        <p:spPr bwMode="auto">
          <a:xfrm>
            <a:off x="2714625" y="4513263"/>
            <a:ext cx="568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1800" b="0" smtClean="0">
                <a:solidFill>
                  <a:srgbClr val="000000"/>
                </a:solidFill>
                <a:latin typeface="Helvetica" charset="0"/>
                <a:cs typeface="Helvetica" charset="0"/>
              </a:rPr>
              <a:t>P/R</a:t>
            </a:r>
          </a:p>
        </p:txBody>
      </p:sp>
      <p:sp>
        <p:nvSpPr>
          <p:cNvPr id="138255" name="Line 16"/>
          <p:cNvSpPr>
            <a:spLocks noChangeShapeType="1"/>
          </p:cNvSpPr>
          <p:nvPr/>
        </p:nvSpPr>
        <p:spPr bwMode="auto">
          <a:xfrm>
            <a:off x="6553200" y="4191000"/>
            <a:ext cx="30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8256" name="Line 17"/>
          <p:cNvSpPr>
            <a:spLocks noChangeShapeType="1"/>
          </p:cNvSpPr>
          <p:nvPr/>
        </p:nvSpPr>
        <p:spPr bwMode="auto">
          <a:xfrm>
            <a:off x="6553200" y="4724400"/>
            <a:ext cx="30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8257" name="Line 18"/>
          <p:cNvSpPr>
            <a:spLocks noChangeShapeType="1"/>
          </p:cNvSpPr>
          <p:nvPr/>
        </p:nvSpPr>
        <p:spPr bwMode="auto">
          <a:xfrm>
            <a:off x="3505200" y="4191000"/>
            <a:ext cx="30480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8258" name="Line 19"/>
          <p:cNvSpPr>
            <a:spLocks noChangeShapeType="1"/>
          </p:cNvSpPr>
          <p:nvPr/>
        </p:nvSpPr>
        <p:spPr bwMode="auto">
          <a:xfrm>
            <a:off x="6705600" y="4191000"/>
            <a:ext cx="0" cy="533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8259" name="Text Box 20"/>
          <p:cNvSpPr txBox="1">
            <a:spLocks noChangeArrowheads="1"/>
          </p:cNvSpPr>
          <p:nvPr/>
        </p:nvSpPr>
        <p:spPr bwMode="auto">
          <a:xfrm>
            <a:off x="6705600" y="4284663"/>
            <a:ext cx="3206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1800" b="0" smtClean="0">
                <a:solidFill>
                  <a:srgbClr val="000000"/>
                </a:solidFill>
                <a:latin typeface="Helvetica" charset="0"/>
                <a:cs typeface="Helvetica" charset="0"/>
              </a:rPr>
              <a:t>T</a:t>
            </a:r>
          </a:p>
        </p:txBody>
      </p:sp>
      <p:sp>
        <p:nvSpPr>
          <p:cNvPr id="138260" name="Rectangle 21"/>
          <p:cNvSpPr>
            <a:spLocks noChangeArrowheads="1"/>
          </p:cNvSpPr>
          <p:nvPr/>
        </p:nvSpPr>
        <p:spPr bwMode="auto">
          <a:xfrm>
            <a:off x="2819400" y="2743200"/>
            <a:ext cx="685800" cy="304800"/>
          </a:xfrm>
          <a:prstGeom prst="rect">
            <a:avLst/>
          </a:prstGeom>
          <a:solidFill>
            <a:srgbClr val="FF0000"/>
          </a:solidFill>
          <a:ln w="25400">
            <a:solidFill>
              <a:schemeClr val="tx1"/>
            </a:solidFill>
            <a:miter lim="800000"/>
            <a:headEnd/>
            <a:tailEnd/>
          </a:ln>
        </p:spPr>
        <p:txBody>
          <a:bodyPr wrap="none" lIns="90488" tIns="44450" rIns="90488" bIns="44450" anchor="ctr"/>
          <a:lstStyle/>
          <a:p>
            <a:pPr algn="ctr" defTabSz="914400" eaLnBrk="0" fontAlgn="base" hangingPunct="0">
              <a:spcBef>
                <a:spcPct val="0"/>
              </a:spcBef>
              <a:spcAft>
                <a:spcPct val="0"/>
              </a:spcAft>
            </a:pPr>
            <a:r>
              <a:rPr lang="en-US" smtClean="0">
                <a:solidFill>
                  <a:srgbClr val="000000"/>
                </a:solidFill>
                <a:latin typeface="Helvetica" charset="0"/>
                <a:ea typeface="ＭＳ Ｐゴシック" charset="0"/>
                <a:cs typeface="Helvetica" charset="0"/>
              </a:rPr>
              <a:t>Q bits</a:t>
            </a:r>
          </a:p>
        </p:txBody>
      </p:sp>
      <p:sp>
        <p:nvSpPr>
          <p:cNvPr id="138261" name="Line 22"/>
          <p:cNvSpPr>
            <a:spLocks noChangeShapeType="1"/>
          </p:cNvSpPr>
          <p:nvPr/>
        </p:nvSpPr>
        <p:spPr bwMode="auto">
          <a:xfrm>
            <a:off x="3124200" y="3505200"/>
            <a:ext cx="30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8262" name="Line 23"/>
          <p:cNvSpPr>
            <a:spLocks noChangeShapeType="1"/>
          </p:cNvSpPr>
          <p:nvPr/>
        </p:nvSpPr>
        <p:spPr bwMode="auto">
          <a:xfrm>
            <a:off x="3276600" y="3505200"/>
            <a:ext cx="0" cy="6858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38263" name="Text Box 24"/>
          <p:cNvSpPr txBox="1">
            <a:spLocks noChangeArrowheads="1"/>
          </p:cNvSpPr>
          <p:nvPr/>
        </p:nvSpPr>
        <p:spPr bwMode="auto">
          <a:xfrm>
            <a:off x="685800" y="3543300"/>
            <a:ext cx="2581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1800" smtClean="0">
                <a:solidFill>
                  <a:srgbClr val="000000"/>
                </a:solidFill>
                <a:latin typeface="Helvetica" charset="0"/>
                <a:cs typeface="Helvetica" charset="0"/>
              </a:rPr>
              <a:t>Queueing delay</a:t>
            </a:r>
            <a:r>
              <a:rPr lang="en-US" sz="1800" b="0" smtClean="0">
                <a:solidFill>
                  <a:srgbClr val="000000"/>
                </a:solidFill>
                <a:latin typeface="Helvetica" charset="0"/>
                <a:cs typeface="Helvetica" charset="0"/>
              </a:rPr>
              <a:t> = Q/R</a:t>
            </a:r>
          </a:p>
        </p:txBody>
      </p:sp>
      <p:sp>
        <p:nvSpPr>
          <p:cNvPr id="138264" name="Text Box 25"/>
          <p:cNvSpPr txBox="1">
            <a:spLocks noChangeArrowheads="1"/>
          </p:cNvSpPr>
          <p:nvPr/>
        </p:nvSpPr>
        <p:spPr bwMode="auto">
          <a:xfrm>
            <a:off x="3657600" y="2209800"/>
            <a:ext cx="28416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1800" b="0" smtClean="0">
                <a:solidFill>
                  <a:srgbClr val="000000"/>
                </a:solidFill>
                <a:latin typeface="Helvetica" charset="0"/>
                <a:cs typeface="Helvetica" charset="0"/>
              </a:rPr>
              <a:t>Capacity = R bps</a:t>
            </a:r>
          </a:p>
          <a:p>
            <a:pPr defTabSz="914400" fontAlgn="base">
              <a:spcBef>
                <a:spcPct val="0"/>
              </a:spcBef>
              <a:spcAft>
                <a:spcPct val="0"/>
              </a:spcAft>
            </a:pPr>
            <a:r>
              <a:rPr lang="en-US" sz="1800" b="0" smtClean="0">
                <a:solidFill>
                  <a:srgbClr val="000000"/>
                </a:solidFill>
                <a:latin typeface="Helvetica" charset="0"/>
                <a:cs typeface="Helvetica" charset="0"/>
              </a:rPr>
              <a:t>Propagation delay = T sec</a:t>
            </a:r>
          </a:p>
        </p:txBody>
      </p:sp>
    </p:spTree>
    <p:extLst>
      <p:ext uri="{BB962C8B-B14F-4D97-AF65-F5344CB8AC3E}">
        <p14:creationId xmlns:p14="http://schemas.microsoft.com/office/powerpoint/2010/main" val="3905976073"/>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p:txBody>
          <a:bodyPr/>
          <a:lstStyle/>
          <a:p>
            <a:r>
              <a:rPr lang="en-US">
                <a:latin typeface="Helvetica" charset="0"/>
                <a:ea typeface="ＭＳ Ｐゴシック" charset="0"/>
                <a:cs typeface="ＭＳ Ｐゴシック" charset="0"/>
              </a:rPr>
              <a:t>Packet Forwarding Timing</a:t>
            </a:r>
          </a:p>
        </p:txBody>
      </p:sp>
      <p:sp>
        <p:nvSpPr>
          <p:cNvPr id="140290" name="Content Placeholder 2"/>
          <p:cNvSpPr>
            <a:spLocks noGrp="1"/>
          </p:cNvSpPr>
          <p:nvPr>
            <p:ph idx="1"/>
          </p:nvPr>
        </p:nvSpPr>
        <p:spPr/>
        <p:txBody>
          <a:bodyPr/>
          <a:lstStyle/>
          <a:p>
            <a:endParaRPr lang="en-US">
              <a:latin typeface="Helvetica" charset="0"/>
              <a:ea typeface="ＭＳ Ｐゴシック" charset="0"/>
              <a:cs typeface="ＭＳ Ｐゴシック" charset="0"/>
            </a:endParaRPr>
          </a:p>
        </p:txBody>
      </p:sp>
      <p:sp>
        <p:nvSpPr>
          <p:cNvPr id="140291" name="Rectangle 3"/>
          <p:cNvSpPr>
            <a:spLocks noChangeArrowheads="1"/>
          </p:cNvSpPr>
          <p:nvPr/>
        </p:nvSpPr>
        <p:spPr bwMode="auto">
          <a:xfrm>
            <a:off x="4260850" y="1711325"/>
            <a:ext cx="0" cy="11113"/>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292" name="Rectangle 4"/>
          <p:cNvSpPr>
            <a:spLocks noChangeArrowheads="1"/>
          </p:cNvSpPr>
          <p:nvPr/>
        </p:nvSpPr>
        <p:spPr bwMode="auto">
          <a:xfrm>
            <a:off x="4260850" y="1770063"/>
            <a:ext cx="0" cy="11112"/>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293" name="Rectangle 5"/>
          <p:cNvSpPr>
            <a:spLocks noChangeArrowheads="1"/>
          </p:cNvSpPr>
          <p:nvPr/>
        </p:nvSpPr>
        <p:spPr bwMode="auto">
          <a:xfrm>
            <a:off x="1066800" y="19177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294" name="Rectangle 6"/>
          <p:cNvSpPr>
            <a:spLocks noChangeArrowheads="1"/>
          </p:cNvSpPr>
          <p:nvPr/>
        </p:nvSpPr>
        <p:spPr bwMode="auto">
          <a:xfrm>
            <a:off x="1790700" y="20701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295" name="Rectangle 7"/>
          <p:cNvSpPr>
            <a:spLocks noChangeArrowheads="1"/>
          </p:cNvSpPr>
          <p:nvPr/>
        </p:nvSpPr>
        <p:spPr bwMode="auto">
          <a:xfrm>
            <a:off x="1066800" y="19939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296" name="Rectangle 8"/>
          <p:cNvSpPr>
            <a:spLocks noChangeArrowheads="1"/>
          </p:cNvSpPr>
          <p:nvPr/>
        </p:nvSpPr>
        <p:spPr bwMode="auto">
          <a:xfrm>
            <a:off x="1790700" y="21463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297" name="Rectangle 9"/>
          <p:cNvSpPr>
            <a:spLocks noChangeArrowheads="1"/>
          </p:cNvSpPr>
          <p:nvPr/>
        </p:nvSpPr>
        <p:spPr bwMode="auto">
          <a:xfrm>
            <a:off x="1066800" y="30861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298" name="Rectangle 10"/>
          <p:cNvSpPr>
            <a:spLocks noChangeArrowheads="1"/>
          </p:cNvSpPr>
          <p:nvPr/>
        </p:nvSpPr>
        <p:spPr bwMode="auto">
          <a:xfrm>
            <a:off x="3238500" y="3365500"/>
            <a:ext cx="0" cy="12700"/>
          </a:xfrm>
          <a:prstGeom prst="rect">
            <a:avLst/>
          </a:prstGeom>
          <a:blipFill dpi="0" rotWithShape="0">
            <a:blip/>
            <a:srcRect/>
            <a:tile tx="0" ty="0" sx="100000" sy="100000" flip="none" algn="tl"/>
          </a:blipFill>
          <a:ln w="9525">
            <a:solidFill>
              <a:schemeClr val="tx1"/>
            </a:solidFill>
            <a:miter lim="800000"/>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299" name="Rectangle 11"/>
          <p:cNvSpPr>
            <a:spLocks noChangeArrowheads="1"/>
          </p:cNvSpPr>
          <p:nvPr/>
        </p:nvSpPr>
        <p:spPr bwMode="auto">
          <a:xfrm>
            <a:off x="1066800" y="3811588"/>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300" name="Rectangle 12"/>
          <p:cNvSpPr>
            <a:spLocks noChangeArrowheads="1"/>
          </p:cNvSpPr>
          <p:nvPr/>
        </p:nvSpPr>
        <p:spPr bwMode="auto">
          <a:xfrm>
            <a:off x="3238500" y="4102100"/>
            <a:ext cx="0" cy="12700"/>
          </a:xfrm>
          <a:prstGeom prst="rect">
            <a:avLst/>
          </a:prstGeom>
          <a:blipFill dpi="0" rotWithShape="0">
            <a:blip/>
            <a:srcRect/>
            <a:tile tx="0" ty="0" sx="100000" sy="100000" flip="none" algn="tl"/>
          </a:blipFill>
          <a:ln w="9525">
            <a:solidFill>
              <a:schemeClr val="tx1"/>
            </a:solidFill>
            <a:miter lim="800000"/>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aphicFrame>
        <p:nvGraphicFramePr>
          <p:cNvPr id="140301" name="Object 2"/>
          <p:cNvGraphicFramePr>
            <a:graphicFrameLocks noChangeAspect="1"/>
          </p:cNvGraphicFramePr>
          <p:nvPr/>
        </p:nvGraphicFramePr>
        <p:xfrm>
          <a:off x="457200" y="1371600"/>
          <a:ext cx="8229600" cy="1190625"/>
        </p:xfrm>
        <a:graphic>
          <a:graphicData uri="http://schemas.openxmlformats.org/presentationml/2006/ole">
            <mc:AlternateContent xmlns:mc="http://schemas.openxmlformats.org/markup-compatibility/2006">
              <mc:Choice xmlns:v="urn:schemas-microsoft-com:vml" Requires="v">
                <p:oleObj spid="_x0000_s100360" name="VISIO" r:id="rId3" imgW="4713402" imgH="4713402" progId="">
                  <p:embed/>
                </p:oleObj>
              </mc:Choice>
              <mc:Fallback>
                <p:oleObj name="VISIO" r:id="rId3" imgW="4713402" imgH="471340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0302" name="Line 14"/>
          <p:cNvSpPr>
            <a:spLocks noChangeShapeType="1"/>
          </p:cNvSpPr>
          <p:nvPr/>
        </p:nvSpPr>
        <p:spPr bwMode="auto">
          <a:xfrm flipV="1">
            <a:off x="2105025" y="3651250"/>
            <a:ext cx="1852613" cy="3333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274731" tIns="45786" rIns="91570" bIns="228943"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303" name="Line 15"/>
          <p:cNvSpPr>
            <a:spLocks noChangeShapeType="1"/>
          </p:cNvSpPr>
          <p:nvPr/>
        </p:nvSpPr>
        <p:spPr bwMode="auto">
          <a:xfrm flipV="1">
            <a:off x="3805238" y="3803650"/>
            <a:ext cx="1524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274731" tIns="45786" rIns="91570" bIns="228943"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304" name="AutoShape 16"/>
          <p:cNvSpPr>
            <a:spLocks/>
          </p:cNvSpPr>
          <p:nvPr/>
        </p:nvSpPr>
        <p:spPr bwMode="auto">
          <a:xfrm>
            <a:off x="4032250" y="3649663"/>
            <a:ext cx="76200" cy="153987"/>
          </a:xfrm>
          <a:prstGeom prst="rightBrace">
            <a:avLst>
              <a:gd name="adj1" fmla="val 1684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274291" tIns="45713" rIns="91423" bIns="228577" anchor="ctr"/>
          <a:lstStyle/>
          <a:p>
            <a:pPr defTabSz="914400" eaLnBrk="0" fontAlgn="base" hangingPunct="0">
              <a:spcBef>
                <a:spcPct val="50000"/>
              </a:spcBef>
              <a:spcAft>
                <a:spcPts val="1000"/>
              </a:spcAft>
            </a:pPr>
            <a:endParaRPr lang="en-US" sz="1400" b="1" smtClean="0">
              <a:solidFill>
                <a:srgbClr val="000000"/>
              </a:solidFill>
              <a:latin typeface="PMingLiU" charset="0"/>
              <a:ea typeface="ＭＳ Ｐゴシック" charset="0"/>
              <a:cs typeface="ＭＳ Ｐゴシック" charset="0"/>
            </a:endParaRPr>
          </a:p>
        </p:txBody>
      </p:sp>
      <p:sp>
        <p:nvSpPr>
          <p:cNvPr id="140305" name="AutoShape 17"/>
          <p:cNvSpPr>
            <a:spLocks noChangeArrowheads="1"/>
          </p:cNvSpPr>
          <p:nvPr/>
        </p:nvSpPr>
        <p:spPr bwMode="auto">
          <a:xfrm rot="5400000">
            <a:off x="2720975" y="3084513"/>
            <a:ext cx="484188" cy="1731962"/>
          </a:xfrm>
          <a:prstGeom prst="parallelogram">
            <a:avLst>
              <a:gd name="adj" fmla="val 25000"/>
            </a:avLst>
          </a:prstGeom>
          <a:solidFill>
            <a:srgbClr val="CCFFFF"/>
          </a:solidFill>
          <a:ln w="9525">
            <a:solidFill>
              <a:schemeClr val="tx1"/>
            </a:solidFill>
            <a:miter lim="800000"/>
            <a:headEnd/>
            <a:tailEnd/>
          </a:ln>
        </p:spPr>
        <p:txBody>
          <a:bodyPr rot="10800000" vert="eaVert" wrap="none" lIns="182824" tIns="0" rIns="91405" bIns="45705" anchor="ctr"/>
          <a:lstStyle/>
          <a:p>
            <a:pPr algn="ctr" defTabSz="914400" fontAlgn="base">
              <a:spcBef>
                <a:spcPts val="1000"/>
              </a:spcBef>
              <a:spcAft>
                <a:spcPts val="1000"/>
              </a:spcAft>
            </a:pPr>
            <a:r>
              <a:rPr lang="en-US" altLang="zh-TW" sz="1400" smtClean="0">
                <a:solidFill>
                  <a:srgbClr val="000000"/>
                </a:solidFill>
                <a:latin typeface="Arial" charset="0"/>
                <a:ea typeface="PMingLiU" charset="0"/>
                <a:cs typeface="PMingLiU" charset="0"/>
              </a:rPr>
              <a:t>Packet 1</a:t>
            </a:r>
          </a:p>
        </p:txBody>
      </p:sp>
      <p:sp>
        <p:nvSpPr>
          <p:cNvPr id="140306" name="Line 18"/>
          <p:cNvSpPr>
            <a:spLocks noChangeShapeType="1"/>
          </p:cNvSpPr>
          <p:nvPr/>
        </p:nvSpPr>
        <p:spPr bwMode="auto">
          <a:xfrm>
            <a:off x="2097088" y="2738438"/>
            <a:ext cx="0" cy="350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433" tIns="45717" rIns="91433" bIns="45717"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307" name="Line 19"/>
          <p:cNvSpPr>
            <a:spLocks noChangeShapeType="1"/>
          </p:cNvSpPr>
          <p:nvPr/>
        </p:nvSpPr>
        <p:spPr bwMode="auto">
          <a:xfrm>
            <a:off x="3829050" y="2738438"/>
            <a:ext cx="0" cy="350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433" tIns="45717" rIns="91433" bIns="45717"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308" name="Line 20"/>
          <p:cNvSpPr>
            <a:spLocks noChangeShapeType="1"/>
          </p:cNvSpPr>
          <p:nvPr/>
        </p:nvSpPr>
        <p:spPr bwMode="auto">
          <a:xfrm>
            <a:off x="5562600" y="2738438"/>
            <a:ext cx="0" cy="350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433" tIns="45717" rIns="91433" bIns="45717"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309" name="Line 21"/>
          <p:cNvSpPr>
            <a:spLocks noChangeShapeType="1"/>
          </p:cNvSpPr>
          <p:nvPr/>
        </p:nvSpPr>
        <p:spPr bwMode="auto">
          <a:xfrm>
            <a:off x="7294563" y="2738438"/>
            <a:ext cx="0" cy="350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433" tIns="45717" rIns="91433" bIns="45717"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310" name="Line 23"/>
          <p:cNvSpPr>
            <a:spLocks noChangeShapeType="1"/>
          </p:cNvSpPr>
          <p:nvPr/>
        </p:nvSpPr>
        <p:spPr bwMode="auto">
          <a:xfrm flipV="1">
            <a:off x="6096000" y="3954463"/>
            <a:ext cx="106363" cy="6302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lIns="91570" tIns="45786" rIns="91570" bIns="228943" anchorCtr="1">
            <a:spAutoFit/>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311" name="Line 24"/>
          <p:cNvSpPr>
            <a:spLocks noChangeShapeType="1"/>
          </p:cNvSpPr>
          <p:nvPr/>
        </p:nvSpPr>
        <p:spPr bwMode="auto">
          <a:xfrm flipV="1">
            <a:off x="6254750" y="4037013"/>
            <a:ext cx="1274763" cy="285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lIns="91570" tIns="45786" rIns="91570" bIns="228943" anchorCtr="1">
            <a:spAutoFit/>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312" name="Text Box 25"/>
          <p:cNvSpPr txBox="1">
            <a:spLocks noChangeArrowheads="1"/>
          </p:cNvSpPr>
          <p:nvPr/>
        </p:nvSpPr>
        <p:spPr bwMode="auto">
          <a:xfrm>
            <a:off x="760413" y="1600200"/>
            <a:ext cx="1008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3" tIns="45713" rIns="91423" bIns="228577" anchorCtr="1">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50000"/>
              </a:spcBef>
              <a:spcAft>
                <a:spcPts val="1000"/>
              </a:spcAft>
            </a:pPr>
            <a:r>
              <a:rPr lang="en-US" sz="1600" b="0" smtClean="0">
                <a:solidFill>
                  <a:srgbClr val="000000"/>
                </a:solidFill>
                <a:latin typeface="Arial" charset="0"/>
              </a:rPr>
              <a:t>Sender</a:t>
            </a:r>
          </a:p>
        </p:txBody>
      </p:sp>
      <p:sp>
        <p:nvSpPr>
          <p:cNvPr id="140313" name="Text Box 26"/>
          <p:cNvSpPr txBox="1">
            <a:spLocks noChangeArrowheads="1"/>
          </p:cNvSpPr>
          <p:nvPr/>
        </p:nvSpPr>
        <p:spPr bwMode="auto">
          <a:xfrm>
            <a:off x="7696200" y="1600200"/>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3" tIns="45713" rIns="91423" bIns="228577" anchorCtr="1">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50000"/>
              </a:spcBef>
              <a:spcAft>
                <a:spcPts val="1000"/>
              </a:spcAft>
            </a:pPr>
            <a:r>
              <a:rPr lang="en-US" sz="1600" b="0" smtClean="0">
                <a:solidFill>
                  <a:srgbClr val="000000"/>
                </a:solidFill>
                <a:latin typeface="Arial" charset="0"/>
              </a:rPr>
              <a:t>Receiver</a:t>
            </a:r>
          </a:p>
        </p:txBody>
      </p:sp>
      <p:sp>
        <p:nvSpPr>
          <p:cNvPr id="140314" name="Text Box 27"/>
          <p:cNvSpPr txBox="1">
            <a:spLocks noChangeArrowheads="1"/>
          </p:cNvSpPr>
          <p:nvPr/>
        </p:nvSpPr>
        <p:spPr bwMode="auto">
          <a:xfrm>
            <a:off x="3424238" y="1752600"/>
            <a:ext cx="9191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3" tIns="45713" rIns="91423" bIns="228577" anchorCtr="1">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50000"/>
              </a:spcBef>
              <a:spcAft>
                <a:spcPts val="1000"/>
              </a:spcAft>
            </a:pPr>
            <a:r>
              <a:rPr lang="en-US" sz="1400" b="0" smtClean="0">
                <a:solidFill>
                  <a:srgbClr val="000000"/>
                </a:solidFill>
                <a:latin typeface="Arial" charset="0"/>
              </a:rPr>
              <a:t>Router1</a:t>
            </a:r>
          </a:p>
        </p:txBody>
      </p:sp>
      <p:sp>
        <p:nvSpPr>
          <p:cNvPr id="140315" name="Text Box 28"/>
          <p:cNvSpPr txBox="1">
            <a:spLocks noChangeArrowheads="1"/>
          </p:cNvSpPr>
          <p:nvPr/>
        </p:nvSpPr>
        <p:spPr bwMode="auto">
          <a:xfrm>
            <a:off x="5022850" y="1752600"/>
            <a:ext cx="920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3" tIns="45713" rIns="91423" bIns="228577" anchorCtr="1">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50000"/>
              </a:spcBef>
              <a:spcAft>
                <a:spcPts val="1000"/>
              </a:spcAft>
            </a:pPr>
            <a:r>
              <a:rPr lang="en-US" sz="1400" b="0" smtClean="0">
                <a:solidFill>
                  <a:srgbClr val="000000"/>
                </a:solidFill>
                <a:latin typeface="Arial" charset="0"/>
              </a:rPr>
              <a:t>Router 2</a:t>
            </a:r>
          </a:p>
        </p:txBody>
      </p:sp>
      <p:sp>
        <p:nvSpPr>
          <p:cNvPr id="140316" name="Text Box 29"/>
          <p:cNvSpPr txBox="1">
            <a:spLocks noChangeArrowheads="1"/>
          </p:cNvSpPr>
          <p:nvPr/>
        </p:nvSpPr>
        <p:spPr bwMode="auto">
          <a:xfrm>
            <a:off x="4067175" y="3117850"/>
            <a:ext cx="1492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fontAlgn="base">
              <a:spcBef>
                <a:spcPct val="0"/>
              </a:spcBef>
              <a:spcAft>
                <a:spcPct val="0"/>
              </a:spcAft>
            </a:pPr>
            <a:r>
              <a:rPr lang="en-US" sz="1600" b="0" smtClean="0">
                <a:solidFill>
                  <a:srgbClr val="000000"/>
                </a:solidFill>
                <a:latin typeface="Arial" charset="0"/>
              </a:rPr>
              <a:t>propagation</a:t>
            </a:r>
          </a:p>
          <a:p>
            <a:pPr fontAlgn="base">
              <a:spcBef>
                <a:spcPct val="0"/>
              </a:spcBef>
              <a:spcAft>
                <a:spcPct val="0"/>
              </a:spcAft>
            </a:pPr>
            <a:r>
              <a:rPr lang="en-US" sz="1600" b="0" smtClean="0">
                <a:solidFill>
                  <a:srgbClr val="000000"/>
                </a:solidFill>
                <a:latin typeface="Arial" charset="0"/>
              </a:rPr>
              <a:t>delay between</a:t>
            </a:r>
          </a:p>
          <a:p>
            <a:pPr fontAlgn="base">
              <a:spcBef>
                <a:spcPct val="0"/>
              </a:spcBef>
              <a:spcAft>
                <a:spcPct val="0"/>
              </a:spcAft>
            </a:pPr>
            <a:r>
              <a:rPr lang="en-US" sz="1600" b="0" smtClean="0">
                <a:solidFill>
                  <a:srgbClr val="000000"/>
                </a:solidFill>
                <a:latin typeface="Arial" charset="0"/>
              </a:rPr>
              <a:t>Host 1 and </a:t>
            </a:r>
          </a:p>
          <a:p>
            <a:pPr fontAlgn="base">
              <a:spcBef>
                <a:spcPct val="0"/>
              </a:spcBef>
              <a:spcAft>
                <a:spcPct val="0"/>
              </a:spcAft>
            </a:pPr>
            <a:r>
              <a:rPr lang="en-US" sz="1600" b="0" smtClean="0">
                <a:solidFill>
                  <a:srgbClr val="000000"/>
                </a:solidFill>
                <a:latin typeface="Arial" charset="0"/>
              </a:rPr>
              <a:t>Node 1 </a:t>
            </a:r>
          </a:p>
        </p:txBody>
      </p:sp>
      <p:sp>
        <p:nvSpPr>
          <p:cNvPr id="140317" name="Line 30"/>
          <p:cNvSpPr>
            <a:spLocks noChangeShapeType="1"/>
          </p:cNvSpPr>
          <p:nvPr/>
        </p:nvSpPr>
        <p:spPr bwMode="auto">
          <a:xfrm>
            <a:off x="2511425" y="2205038"/>
            <a:ext cx="9128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318" name="Line 31"/>
          <p:cNvSpPr>
            <a:spLocks noChangeShapeType="1"/>
          </p:cNvSpPr>
          <p:nvPr/>
        </p:nvSpPr>
        <p:spPr bwMode="auto">
          <a:xfrm>
            <a:off x="4337050" y="2205038"/>
            <a:ext cx="685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0319" name="Line 32"/>
          <p:cNvSpPr>
            <a:spLocks noChangeShapeType="1"/>
          </p:cNvSpPr>
          <p:nvPr/>
        </p:nvSpPr>
        <p:spPr bwMode="auto">
          <a:xfrm>
            <a:off x="5935663" y="2205038"/>
            <a:ext cx="9890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29592940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990600" y="0"/>
            <a:ext cx="7162800" cy="533400"/>
          </a:xfrm>
        </p:spPr>
        <p:txBody>
          <a:bodyPr/>
          <a:lstStyle/>
          <a:p>
            <a:r>
              <a:rPr lang="en-US">
                <a:latin typeface="Helvetica" charset="0"/>
                <a:ea typeface="ＭＳ Ｐゴシック" charset="0"/>
                <a:cs typeface="ＭＳ Ｐゴシック" charset="0"/>
              </a:rPr>
              <a:t>Review: Address Segmentation </a:t>
            </a:r>
          </a:p>
        </p:txBody>
      </p:sp>
      <p:sp>
        <p:nvSpPr>
          <p:cNvPr id="32770" name="TextBox 5"/>
          <p:cNvSpPr txBox="1">
            <a:spLocks noChangeArrowheads="1"/>
          </p:cNvSpPr>
          <p:nvPr/>
        </p:nvSpPr>
        <p:spPr bwMode="auto">
          <a:xfrm>
            <a:off x="381000" y="914400"/>
            <a:ext cx="10874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1111 1111</a:t>
            </a:r>
          </a:p>
        </p:txBody>
      </p:sp>
      <p:sp>
        <p:nvSpPr>
          <p:cNvPr id="32771" name="Rectangle 7"/>
          <p:cNvSpPr>
            <a:spLocks noChangeArrowheads="1"/>
          </p:cNvSpPr>
          <p:nvPr/>
        </p:nvSpPr>
        <p:spPr bwMode="auto">
          <a:xfrm>
            <a:off x="1447800" y="10668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32772" name="Rectangle 8"/>
          <p:cNvSpPr>
            <a:spLocks noChangeArrowheads="1"/>
          </p:cNvSpPr>
          <p:nvPr/>
        </p:nvSpPr>
        <p:spPr bwMode="auto">
          <a:xfrm>
            <a:off x="1447800" y="30480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10" name="Rectangle 9"/>
          <p:cNvSpPr/>
          <p:nvPr/>
        </p:nvSpPr>
        <p:spPr bwMode="auto">
          <a:xfrm>
            <a:off x="1447800" y="53340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32774" name="Rectangle 11"/>
          <p:cNvSpPr>
            <a:spLocks noChangeArrowheads="1"/>
          </p:cNvSpPr>
          <p:nvPr/>
        </p:nvSpPr>
        <p:spPr bwMode="auto">
          <a:xfrm>
            <a:off x="1447800" y="41148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32775" name="Up Arrow 16"/>
          <p:cNvSpPr>
            <a:spLocks noChangeArrowheads="1"/>
          </p:cNvSpPr>
          <p:nvPr/>
        </p:nvSpPr>
        <p:spPr bwMode="auto">
          <a:xfrm flipH="1">
            <a:off x="1981200" y="27432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2776" name="Up Arrow 17"/>
          <p:cNvSpPr>
            <a:spLocks noChangeArrowheads="1"/>
          </p:cNvSpPr>
          <p:nvPr/>
        </p:nvSpPr>
        <p:spPr bwMode="auto">
          <a:xfrm flipH="1" flipV="1">
            <a:off x="1981200" y="1371600"/>
            <a:ext cx="106363" cy="304800"/>
          </a:xfrm>
          <a:prstGeom prst="upArrow">
            <a:avLst>
              <a:gd name="adj1" fmla="val 50000"/>
              <a:gd name="adj2" fmla="val 50149"/>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2777" name="Rectangle 87"/>
          <p:cNvSpPr>
            <a:spLocks noChangeArrowheads="1"/>
          </p:cNvSpPr>
          <p:nvPr/>
        </p:nvSpPr>
        <p:spPr bwMode="auto">
          <a:xfrm>
            <a:off x="14478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2778" name="TextBox 112"/>
          <p:cNvSpPr txBox="1">
            <a:spLocks noChangeArrowheads="1"/>
          </p:cNvSpPr>
          <p:nvPr/>
        </p:nvSpPr>
        <p:spPr bwMode="auto">
          <a:xfrm>
            <a:off x="938213" y="685800"/>
            <a:ext cx="21859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Virtual memory view</a:t>
            </a:r>
          </a:p>
        </p:txBody>
      </p:sp>
      <p:sp>
        <p:nvSpPr>
          <p:cNvPr id="32779" name="TextBox 114"/>
          <p:cNvSpPr txBox="1">
            <a:spLocks noChangeArrowheads="1"/>
          </p:cNvSpPr>
          <p:nvPr/>
        </p:nvSpPr>
        <p:spPr bwMode="auto">
          <a:xfrm>
            <a:off x="6689725" y="728663"/>
            <a:ext cx="2378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Physical memory view</a:t>
            </a:r>
          </a:p>
        </p:txBody>
      </p:sp>
      <p:sp>
        <p:nvSpPr>
          <p:cNvPr id="32780" name="Rectangle 62"/>
          <p:cNvSpPr>
            <a:spLocks noChangeArrowheads="1"/>
          </p:cNvSpPr>
          <p:nvPr/>
        </p:nvSpPr>
        <p:spPr bwMode="auto">
          <a:xfrm>
            <a:off x="7239000" y="1066800"/>
            <a:ext cx="1295400" cy="48768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64" name="Rectangle 63"/>
          <p:cNvSpPr>
            <a:spLocks noChangeArrowheads="1"/>
          </p:cNvSpPr>
          <p:nvPr/>
        </p:nvSpPr>
        <p:spPr bwMode="auto">
          <a:xfrm>
            <a:off x="7239000" y="3810000"/>
            <a:ext cx="1295400" cy="609600"/>
          </a:xfrm>
          <a:prstGeom prst="rect">
            <a:avLst/>
          </a:prstGeom>
          <a:solidFill>
            <a:srgbClr val="FF6600"/>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data</a:t>
            </a:r>
          </a:p>
        </p:txBody>
      </p:sp>
      <p:sp>
        <p:nvSpPr>
          <p:cNvPr id="68" name="Rectangle 67"/>
          <p:cNvSpPr/>
          <p:nvPr/>
        </p:nvSpPr>
        <p:spPr bwMode="auto">
          <a:xfrm>
            <a:off x="7239000" y="1066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grpSp>
        <p:nvGrpSpPr>
          <p:cNvPr id="2" name="Group 52"/>
          <p:cNvGrpSpPr>
            <a:grpSpLocks/>
          </p:cNvGrpSpPr>
          <p:nvPr/>
        </p:nvGrpSpPr>
        <p:grpSpPr bwMode="auto">
          <a:xfrm>
            <a:off x="7239000" y="3200400"/>
            <a:ext cx="1295400" cy="609600"/>
            <a:chOff x="6934200" y="3200400"/>
            <a:chExt cx="1295400" cy="609600"/>
          </a:xfrm>
        </p:grpSpPr>
        <p:sp>
          <p:nvSpPr>
            <p:cNvPr id="32840" name="Rectangle 66"/>
            <p:cNvSpPr>
              <a:spLocks noChangeArrowheads="1"/>
            </p:cNvSpPr>
            <p:nvPr/>
          </p:nvSpPr>
          <p:spPr bwMode="auto">
            <a:xfrm>
              <a:off x="6934200" y="3352800"/>
              <a:ext cx="1295400" cy="457200"/>
            </a:xfrm>
            <a:prstGeom prst="rect">
              <a:avLst/>
            </a:prstGeom>
            <a:solidFill>
              <a:srgbClr val="CCFFCC"/>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heap</a:t>
              </a:r>
            </a:p>
          </p:txBody>
        </p:sp>
        <p:sp>
          <p:nvSpPr>
            <p:cNvPr id="32841" name="Up Arrow 70"/>
            <p:cNvSpPr>
              <a:spLocks noChangeArrowheads="1"/>
            </p:cNvSpPr>
            <p:nvPr/>
          </p:nvSpPr>
          <p:spPr bwMode="auto">
            <a:xfrm flipH="1">
              <a:off x="7543800" y="3200400"/>
              <a:ext cx="76200" cy="152400"/>
            </a:xfrm>
            <a:prstGeom prst="upArrow">
              <a:avLst>
                <a:gd name="adj1" fmla="val 50000"/>
                <a:gd name="adj2" fmla="val 50000"/>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grpSp>
      <p:grpSp>
        <p:nvGrpSpPr>
          <p:cNvPr id="32784" name="Group 51"/>
          <p:cNvGrpSpPr>
            <a:grpSpLocks/>
          </p:cNvGrpSpPr>
          <p:nvPr/>
        </p:nvGrpSpPr>
        <p:grpSpPr bwMode="auto">
          <a:xfrm>
            <a:off x="7239000" y="1371600"/>
            <a:ext cx="1295400" cy="457200"/>
            <a:chOff x="6934200" y="1447800"/>
            <a:chExt cx="1295400" cy="457200"/>
          </a:xfrm>
        </p:grpSpPr>
        <p:sp>
          <p:nvSpPr>
            <p:cNvPr id="32838" name="Rectangle 65"/>
            <p:cNvSpPr>
              <a:spLocks noChangeArrowheads="1"/>
            </p:cNvSpPr>
            <p:nvPr/>
          </p:nvSpPr>
          <p:spPr bwMode="auto">
            <a:xfrm>
              <a:off x="6934200" y="1447800"/>
              <a:ext cx="1295400" cy="304800"/>
            </a:xfrm>
            <a:prstGeom prst="rect">
              <a:avLst/>
            </a:prstGeom>
            <a:solidFill>
              <a:srgbClr val="FFFFAA"/>
            </a:solidFill>
            <a:ln w="25400">
              <a:solidFill>
                <a:schemeClr val="tx1"/>
              </a:solidFill>
              <a:round/>
              <a:headEnd type="triangle" w="med" len="med"/>
              <a:tailEnd/>
            </a:ln>
          </p:spPr>
          <p:txBody>
            <a:bodyPr anchor="ctr"/>
            <a:lstStyle/>
            <a:p>
              <a:pPr algn="ctr" defTabSz="914400" fontAlgn="base">
                <a:spcBef>
                  <a:spcPct val="0"/>
                </a:spcBef>
                <a:spcAft>
                  <a:spcPct val="0"/>
                </a:spcAft>
              </a:pPr>
              <a:r>
                <a:rPr lang="en-US" sz="2000">
                  <a:solidFill>
                    <a:srgbClr val="000000"/>
                  </a:solidFill>
                  <a:latin typeface="Helvetica" charset="0"/>
                  <a:ea typeface="ＭＳ Ｐゴシック" charset="0"/>
                  <a:cs typeface="Helvetica" charset="0"/>
                </a:rPr>
                <a:t>stack</a:t>
              </a:r>
            </a:p>
          </p:txBody>
        </p:sp>
        <p:sp>
          <p:nvSpPr>
            <p:cNvPr id="32839" name="Up Arrow 72"/>
            <p:cNvSpPr>
              <a:spLocks noChangeArrowheads="1"/>
            </p:cNvSpPr>
            <p:nvPr/>
          </p:nvSpPr>
          <p:spPr bwMode="auto">
            <a:xfrm flipH="1" flipV="1">
              <a:off x="7543800" y="1752600"/>
              <a:ext cx="76200" cy="152400"/>
            </a:xfrm>
            <a:prstGeom prst="upArrow">
              <a:avLst>
                <a:gd name="adj1" fmla="val 50000"/>
                <a:gd name="adj2" fmla="val 50000"/>
              </a:avLst>
            </a:prstGeom>
            <a:solidFill>
              <a:schemeClr val="tx1"/>
            </a:solidFill>
            <a:ln w="25400">
              <a:solidFill>
                <a:schemeClr val="tx1"/>
              </a:solidFill>
              <a:round/>
              <a:headEnd type="triangle" w="med" len="med"/>
              <a:tailEnd/>
            </a:ln>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grpSp>
      <p:sp>
        <p:nvSpPr>
          <p:cNvPr id="74" name="Rectangle 73"/>
          <p:cNvSpPr/>
          <p:nvPr/>
        </p:nvSpPr>
        <p:spPr bwMode="auto">
          <a:xfrm>
            <a:off x="7239000" y="1828800"/>
            <a:ext cx="1295400" cy="4572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32786" name="TextBox 74"/>
          <p:cNvSpPr txBox="1">
            <a:spLocks noChangeArrowheads="1"/>
          </p:cNvSpPr>
          <p:nvPr/>
        </p:nvSpPr>
        <p:spPr bwMode="auto">
          <a:xfrm>
            <a:off x="6096000" y="56816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0000 0000</a:t>
            </a:r>
          </a:p>
        </p:txBody>
      </p:sp>
      <p:sp>
        <p:nvSpPr>
          <p:cNvPr id="76" name="TextBox 75"/>
          <p:cNvSpPr txBox="1">
            <a:spLocks noChangeArrowheads="1"/>
          </p:cNvSpPr>
          <p:nvPr/>
        </p:nvSpPr>
        <p:spPr bwMode="auto">
          <a:xfrm>
            <a:off x="6096000" y="53768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0001 0000</a:t>
            </a:r>
          </a:p>
        </p:txBody>
      </p:sp>
      <p:sp>
        <p:nvSpPr>
          <p:cNvPr id="78" name="TextBox 77"/>
          <p:cNvSpPr txBox="1">
            <a:spLocks noChangeArrowheads="1"/>
          </p:cNvSpPr>
          <p:nvPr/>
        </p:nvSpPr>
        <p:spPr bwMode="auto">
          <a:xfrm>
            <a:off x="6161088" y="4114800"/>
            <a:ext cx="1154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0101 0000</a:t>
            </a:r>
          </a:p>
        </p:txBody>
      </p:sp>
      <p:sp>
        <p:nvSpPr>
          <p:cNvPr id="32789" name="Rectangle 79"/>
          <p:cNvSpPr>
            <a:spLocks noChangeArrowheads="1"/>
          </p:cNvSpPr>
          <p:nvPr/>
        </p:nvSpPr>
        <p:spPr bwMode="auto">
          <a:xfrm>
            <a:off x="1447800" y="47244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2790" name="Rectangle 80"/>
          <p:cNvSpPr>
            <a:spLocks noChangeArrowheads="1"/>
          </p:cNvSpPr>
          <p:nvPr/>
        </p:nvSpPr>
        <p:spPr bwMode="auto">
          <a:xfrm>
            <a:off x="1447800" y="35052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32791" name="Rectangle 81"/>
          <p:cNvSpPr>
            <a:spLocks noChangeArrowheads="1"/>
          </p:cNvSpPr>
          <p:nvPr/>
        </p:nvSpPr>
        <p:spPr bwMode="auto">
          <a:xfrm>
            <a:off x="1447800" y="2286000"/>
            <a:ext cx="1295400" cy="1219200"/>
          </a:xfrm>
          <a:prstGeom prst="rect">
            <a:avLst/>
          </a:prstGeom>
          <a:noFill/>
          <a:ln w="254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a:solidFill>
                <a:srgbClr val="000000"/>
              </a:solidFill>
              <a:latin typeface="Helvetica" charset="0"/>
              <a:ea typeface="ＭＳ Ｐゴシック" charset="0"/>
              <a:cs typeface="Helvetica" charset="0"/>
            </a:endParaRPr>
          </a:p>
        </p:txBody>
      </p:sp>
      <p:sp>
        <p:nvSpPr>
          <p:cNvPr id="93" name="TextBox 92"/>
          <p:cNvSpPr txBox="1">
            <a:spLocks noChangeArrowheads="1"/>
          </p:cNvSpPr>
          <p:nvPr/>
        </p:nvSpPr>
        <p:spPr bwMode="auto">
          <a:xfrm>
            <a:off x="6183313" y="3548063"/>
            <a:ext cx="113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00"/>
                </a:solidFill>
                <a:latin typeface="Helvetica" charset="0"/>
                <a:cs typeface="Helvetica" charset="0"/>
              </a:rPr>
              <a:t>0111 0000</a:t>
            </a:r>
          </a:p>
        </p:txBody>
      </p:sp>
      <p:sp>
        <p:nvSpPr>
          <p:cNvPr id="32793" name="TextBox 101"/>
          <p:cNvSpPr txBox="1">
            <a:spLocks noChangeArrowheads="1"/>
          </p:cNvSpPr>
          <p:nvPr/>
        </p:nvSpPr>
        <p:spPr bwMode="auto">
          <a:xfrm>
            <a:off x="304800" y="5681663"/>
            <a:ext cx="1154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00</a:t>
            </a:r>
            <a:r>
              <a:rPr lang="en-US" sz="1600">
                <a:solidFill>
                  <a:srgbClr val="2A40E2"/>
                </a:solidFill>
                <a:latin typeface="Helvetica" charset="0"/>
                <a:cs typeface="Helvetica" charset="0"/>
              </a:rPr>
              <a:t>00 0000</a:t>
            </a:r>
          </a:p>
        </p:txBody>
      </p:sp>
      <p:sp>
        <p:nvSpPr>
          <p:cNvPr id="32794" name="TextBox 102"/>
          <p:cNvSpPr txBox="1">
            <a:spLocks noChangeArrowheads="1"/>
          </p:cNvSpPr>
          <p:nvPr/>
        </p:nvSpPr>
        <p:spPr bwMode="auto">
          <a:xfrm>
            <a:off x="304800" y="44958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01</a:t>
            </a:r>
            <a:r>
              <a:rPr lang="en-US" sz="1600">
                <a:solidFill>
                  <a:srgbClr val="2A40E2"/>
                </a:solidFill>
                <a:latin typeface="Helvetica" charset="0"/>
                <a:cs typeface="Helvetica" charset="0"/>
              </a:rPr>
              <a:t>00 0000</a:t>
            </a:r>
          </a:p>
        </p:txBody>
      </p:sp>
      <p:sp>
        <p:nvSpPr>
          <p:cNvPr id="32795" name="TextBox 103"/>
          <p:cNvSpPr txBox="1">
            <a:spLocks noChangeArrowheads="1"/>
          </p:cNvSpPr>
          <p:nvPr/>
        </p:nvSpPr>
        <p:spPr bwMode="auto">
          <a:xfrm>
            <a:off x="304800" y="3276600"/>
            <a:ext cx="1154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10</a:t>
            </a:r>
            <a:r>
              <a:rPr lang="en-US" sz="1600">
                <a:solidFill>
                  <a:srgbClr val="2A40E2"/>
                </a:solidFill>
                <a:latin typeface="Helvetica" charset="0"/>
                <a:cs typeface="Helvetica" charset="0"/>
              </a:rPr>
              <a:t>00 0000</a:t>
            </a:r>
          </a:p>
        </p:txBody>
      </p:sp>
      <p:sp>
        <p:nvSpPr>
          <p:cNvPr id="32796" name="TextBox 104"/>
          <p:cNvSpPr txBox="1">
            <a:spLocks noChangeArrowheads="1"/>
          </p:cNvSpPr>
          <p:nvPr/>
        </p:nvSpPr>
        <p:spPr bwMode="auto">
          <a:xfrm>
            <a:off x="315913" y="2024063"/>
            <a:ext cx="114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a:t>
            </a:r>
            <a:r>
              <a:rPr lang="en-US" sz="1600">
                <a:solidFill>
                  <a:srgbClr val="2A40E2"/>
                </a:solidFill>
                <a:latin typeface="Helvetica" charset="0"/>
                <a:cs typeface="Helvetica" charset="0"/>
              </a:rPr>
              <a:t>00 0000</a:t>
            </a:r>
          </a:p>
        </p:txBody>
      </p:sp>
      <p:sp>
        <p:nvSpPr>
          <p:cNvPr id="32797" name="TextBox 105"/>
          <p:cNvSpPr txBox="1">
            <a:spLocks noChangeArrowheads="1"/>
          </p:cNvSpPr>
          <p:nvPr/>
        </p:nvSpPr>
        <p:spPr bwMode="auto">
          <a:xfrm>
            <a:off x="327025" y="1143000"/>
            <a:ext cx="1120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defTabSz="914400" eaLnBrk="1" fontAlgn="base" hangingPunct="1">
              <a:spcBef>
                <a:spcPct val="0"/>
              </a:spcBef>
              <a:spcAft>
                <a:spcPct val="0"/>
              </a:spcAft>
            </a:pPr>
            <a:r>
              <a:rPr lang="en-US" sz="1600">
                <a:solidFill>
                  <a:srgbClr val="FF0000"/>
                </a:solidFill>
                <a:latin typeface="Helvetica" charset="0"/>
                <a:cs typeface="Helvetica" charset="0"/>
              </a:rPr>
              <a:t>11</a:t>
            </a:r>
            <a:r>
              <a:rPr lang="en-US" sz="1600">
                <a:solidFill>
                  <a:srgbClr val="2A40E2"/>
                </a:solidFill>
                <a:latin typeface="Helvetica" charset="0"/>
                <a:cs typeface="Helvetica" charset="0"/>
              </a:rPr>
              <a:t>11 0000</a:t>
            </a:r>
          </a:p>
        </p:txBody>
      </p:sp>
      <p:graphicFrame>
        <p:nvGraphicFramePr>
          <p:cNvPr id="149" name="Table 148"/>
          <p:cNvGraphicFramePr>
            <a:graphicFrameLocks noGrp="1"/>
          </p:cNvGraphicFramePr>
          <p:nvPr/>
        </p:nvGraphicFramePr>
        <p:xfrm>
          <a:off x="3124200" y="1676400"/>
          <a:ext cx="3124200" cy="1712912"/>
        </p:xfrm>
        <a:graphic>
          <a:graphicData uri="http://schemas.openxmlformats.org/drawingml/2006/table">
            <a:tbl>
              <a:tblPr/>
              <a:tblGrid>
                <a:gridCol w="817563"/>
                <a:gridCol w="1339850"/>
                <a:gridCol w="966787"/>
              </a:tblGrid>
              <a:tr h="3353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Seg #</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base</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limit</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353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0001 0000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10 0000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3353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01</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0101 0000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10 0000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r h="33534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0111 0000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1 1000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CBCB"/>
                    </a:solidFill>
                  </a:tcPr>
                </a:tc>
              </a:tr>
              <a:tr h="37154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Helvetica" charset="0"/>
                          <a:ea typeface="ＭＳ Ｐゴシック" charset="0"/>
                          <a:cs typeface="Helvetica" charset="0"/>
                        </a:rPr>
                        <a:t>11</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Helvetica" charset="0"/>
                          <a:ea typeface="ＭＳ Ｐゴシック" charset="0"/>
                          <a:cs typeface="Helvetica" charset="0"/>
                        </a:rPr>
                        <a:t>1011 0000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Helvetica" charset="0"/>
                          <a:ea typeface="ＭＳ Ｐゴシック" charset="0"/>
                          <a:cs typeface="Helvetica" charset="0"/>
                        </a:rPr>
                        <a:t>1 0000</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r>
            </a:tbl>
          </a:graphicData>
        </a:graphic>
      </p:graphicFrame>
      <p:sp>
        <p:nvSpPr>
          <p:cNvPr id="49" name="Freeform 48"/>
          <p:cNvSpPr>
            <a:spLocks noChangeArrowheads="1"/>
          </p:cNvSpPr>
          <p:nvPr/>
        </p:nvSpPr>
        <p:spPr bwMode="auto">
          <a:xfrm>
            <a:off x="2767013" y="4338638"/>
            <a:ext cx="3481387" cy="46037"/>
          </a:xfrm>
          <a:custGeom>
            <a:avLst/>
            <a:gdLst>
              <a:gd name="T0" fmla="*/ 0 w 4321281"/>
              <a:gd name="T1" fmla="*/ 0 h 389821"/>
              <a:gd name="T2" fmla="*/ 145882 w 4321281"/>
              <a:gd name="T3" fmla="*/ 0 h 389821"/>
              <a:gd name="T4" fmla="*/ 323024 w 4321281"/>
              <a:gd name="T5" fmla="*/ 0 h 389821"/>
              <a:gd name="T6" fmla="*/ 0 60000 65536"/>
              <a:gd name="T7" fmla="*/ 0 60000 65536"/>
              <a:gd name="T8" fmla="*/ 0 60000 65536"/>
              <a:gd name="T9" fmla="*/ 0 w 4321281"/>
              <a:gd name="T10" fmla="*/ 0 h 389821"/>
              <a:gd name="T11" fmla="*/ 4321281 w 4321281"/>
              <a:gd name="T12" fmla="*/ 389821 h 389821"/>
            </a:gdLst>
            <a:ahLst/>
            <a:cxnLst>
              <a:cxn ang="T6">
                <a:pos x="T0" y="T1"/>
              </a:cxn>
              <a:cxn ang="T7">
                <a:pos x="T2" y="T3"/>
              </a:cxn>
              <a:cxn ang="T8">
                <a:pos x="T4" y="T5"/>
              </a:cxn>
            </a:cxnLst>
            <a:rect l="T9" t="T10" r="T11" b="T12"/>
            <a:pathLst>
              <a:path w="4321281" h="389821">
                <a:moveTo>
                  <a:pt x="0" y="389821"/>
                </a:moveTo>
                <a:cubicBezTo>
                  <a:pt x="615666" y="259450"/>
                  <a:pt x="1231333" y="129080"/>
                  <a:pt x="1951546" y="64540"/>
                </a:cubicBezTo>
                <a:cubicBezTo>
                  <a:pt x="2671759" y="0"/>
                  <a:pt x="4321281" y="2582"/>
                  <a:pt x="4321281" y="2582"/>
                </a:cubicBezTo>
              </a:path>
            </a:pathLst>
          </a:custGeom>
          <a:solidFill>
            <a:schemeClr val="bg1"/>
          </a:solidFill>
          <a:ln w="38100">
            <a:solidFill>
              <a:schemeClr val="tx1"/>
            </a:solidFill>
            <a:round/>
            <a:headEnd/>
            <a:tailEnd type="triangle" w="med" len="med"/>
          </a:ln>
        </p:spPr>
        <p:txBody>
          <a:bodyPr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0" name="Freeform 49"/>
          <p:cNvSpPr>
            <a:spLocks noChangeArrowheads="1"/>
          </p:cNvSpPr>
          <p:nvPr/>
        </p:nvSpPr>
        <p:spPr bwMode="auto">
          <a:xfrm>
            <a:off x="2736850" y="3254375"/>
            <a:ext cx="3511550" cy="631825"/>
          </a:xfrm>
          <a:custGeom>
            <a:avLst/>
            <a:gdLst>
              <a:gd name="T0" fmla="*/ 0 w 4383235"/>
              <a:gd name="T1" fmla="*/ 0 h 425962"/>
              <a:gd name="T2" fmla="*/ 135336 w 4383235"/>
              <a:gd name="T3" fmla="*/ 42187350 h 425962"/>
              <a:gd name="T4" fmla="*/ 306400 w 4383235"/>
              <a:gd name="T5" fmla="*/ 36913974 h 425962"/>
              <a:gd name="T6" fmla="*/ 0 60000 65536"/>
              <a:gd name="T7" fmla="*/ 0 60000 65536"/>
              <a:gd name="T8" fmla="*/ 0 60000 65536"/>
              <a:gd name="T9" fmla="*/ 0 w 4383235"/>
              <a:gd name="T10" fmla="*/ 0 h 425962"/>
              <a:gd name="T11" fmla="*/ 4383235 w 4383235"/>
              <a:gd name="T12" fmla="*/ 425962 h 425962"/>
            </a:gdLst>
            <a:ahLst/>
            <a:cxnLst>
              <a:cxn ang="T6">
                <a:pos x="T0" y="T1"/>
              </a:cxn>
              <a:cxn ang="T7">
                <a:pos x="T2" y="T3"/>
              </a:cxn>
              <a:cxn ang="T8">
                <a:pos x="T4" y="T5"/>
              </a:cxn>
            </a:cxnLst>
            <a:rect l="T9" t="T10" r="T11" b="T12"/>
            <a:pathLst>
              <a:path w="4383235" h="425962">
                <a:moveTo>
                  <a:pt x="0" y="0"/>
                </a:moveTo>
                <a:cubicBezTo>
                  <a:pt x="602759" y="158768"/>
                  <a:pt x="1205519" y="317536"/>
                  <a:pt x="1936058" y="371749"/>
                </a:cubicBezTo>
                <a:cubicBezTo>
                  <a:pt x="2666597" y="425962"/>
                  <a:pt x="4383235" y="325281"/>
                  <a:pt x="4383235" y="325281"/>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51" name="Freeform 50"/>
          <p:cNvSpPr>
            <a:spLocks noChangeArrowheads="1"/>
          </p:cNvSpPr>
          <p:nvPr/>
        </p:nvSpPr>
        <p:spPr bwMode="auto">
          <a:xfrm>
            <a:off x="2767013" y="5562600"/>
            <a:ext cx="3328987" cy="46038"/>
          </a:xfrm>
          <a:custGeom>
            <a:avLst/>
            <a:gdLst>
              <a:gd name="T0" fmla="*/ 0 w 4336769"/>
              <a:gd name="T1" fmla="*/ 0 h 371749"/>
              <a:gd name="T2" fmla="*/ 69356 w 4336769"/>
              <a:gd name="T3" fmla="*/ 0 h 371749"/>
              <a:gd name="T4" fmla="*/ 181491 w 4336769"/>
              <a:gd name="T5" fmla="*/ 0 h 371749"/>
              <a:gd name="T6" fmla="*/ 0 60000 65536"/>
              <a:gd name="T7" fmla="*/ 0 60000 65536"/>
              <a:gd name="T8" fmla="*/ 0 60000 65536"/>
              <a:gd name="T9" fmla="*/ 0 w 4336769"/>
              <a:gd name="T10" fmla="*/ 0 h 371749"/>
              <a:gd name="T11" fmla="*/ 4336769 w 4336769"/>
              <a:gd name="T12" fmla="*/ 371749 h 371749"/>
            </a:gdLst>
            <a:ahLst/>
            <a:cxnLst>
              <a:cxn ang="T6">
                <a:pos x="T0" y="T1"/>
              </a:cxn>
              <a:cxn ang="T7">
                <a:pos x="T2" y="T3"/>
              </a:cxn>
              <a:cxn ang="T8">
                <a:pos x="T4" y="T5"/>
              </a:cxn>
            </a:cxnLst>
            <a:rect l="T9" t="T10" r="T11" b="T12"/>
            <a:pathLst>
              <a:path w="4336769" h="371749">
                <a:moveTo>
                  <a:pt x="0" y="371749"/>
                </a:moveTo>
                <a:cubicBezTo>
                  <a:pt x="467235" y="278811"/>
                  <a:pt x="934471" y="185874"/>
                  <a:pt x="1657266" y="123916"/>
                </a:cubicBezTo>
                <a:cubicBezTo>
                  <a:pt x="2380061" y="61958"/>
                  <a:pt x="4336769" y="0"/>
                  <a:pt x="4336769" y="0"/>
                </a:cubicBezTo>
              </a:path>
            </a:pathLst>
          </a:custGeom>
          <a:solidFill>
            <a:schemeClr val="bg1"/>
          </a:solidFill>
          <a:ln w="38100">
            <a:solidFill>
              <a:schemeClr val="tx1"/>
            </a:solidFill>
            <a:round/>
            <a:headEnd/>
            <a:tailEnd type="triangle" w="med" len="med"/>
          </a:ln>
        </p:spPr>
        <p:txBody>
          <a:bodyPr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2827" name="Left Brace 53"/>
          <p:cNvSpPr>
            <a:spLocks/>
          </p:cNvSpPr>
          <p:nvPr/>
        </p:nvSpPr>
        <p:spPr bwMode="auto">
          <a:xfrm rot="5400000" flipH="1">
            <a:off x="392906" y="5922169"/>
            <a:ext cx="201613" cy="225425"/>
          </a:xfrm>
          <a:prstGeom prst="leftBrace">
            <a:avLst>
              <a:gd name="adj1" fmla="val 8344"/>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32828" name="TextBox 55"/>
          <p:cNvSpPr txBox="1">
            <a:spLocks noChangeArrowheads="1"/>
          </p:cNvSpPr>
          <p:nvPr/>
        </p:nvSpPr>
        <p:spPr bwMode="auto">
          <a:xfrm>
            <a:off x="152400" y="6062663"/>
            <a:ext cx="687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b="0">
                <a:solidFill>
                  <a:srgbClr val="FF0000"/>
                </a:solidFill>
                <a:latin typeface="Helvetica" charset="0"/>
                <a:cs typeface="Helvetica" charset="0"/>
              </a:rPr>
              <a:t>seg #</a:t>
            </a:r>
          </a:p>
        </p:txBody>
      </p:sp>
      <p:sp>
        <p:nvSpPr>
          <p:cNvPr id="32829" name="TextBox 56"/>
          <p:cNvSpPr txBox="1">
            <a:spLocks noChangeArrowheads="1"/>
          </p:cNvSpPr>
          <p:nvPr/>
        </p:nvSpPr>
        <p:spPr bwMode="auto">
          <a:xfrm>
            <a:off x="762000" y="6062663"/>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a:solidFill>
                  <a:srgbClr val="0000FF"/>
                </a:solidFill>
                <a:latin typeface="Helvetica" charset="0"/>
                <a:cs typeface="Helvetica" charset="0"/>
              </a:rPr>
              <a:t>offset</a:t>
            </a:r>
          </a:p>
        </p:txBody>
      </p:sp>
      <p:sp>
        <p:nvSpPr>
          <p:cNvPr id="32830" name="Left Brace 57"/>
          <p:cNvSpPr>
            <a:spLocks/>
          </p:cNvSpPr>
          <p:nvPr/>
        </p:nvSpPr>
        <p:spPr bwMode="auto">
          <a:xfrm rot="5400000" flipH="1">
            <a:off x="891381" y="5664994"/>
            <a:ext cx="201613" cy="758825"/>
          </a:xfrm>
          <a:prstGeom prst="leftBrace">
            <a:avLst>
              <a:gd name="adj1" fmla="val 8329"/>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sp>
        <p:nvSpPr>
          <p:cNvPr id="62" name="Rectangle 61"/>
          <p:cNvSpPr/>
          <p:nvPr/>
        </p:nvSpPr>
        <p:spPr bwMode="auto">
          <a:xfrm>
            <a:off x="7239000" y="56388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77" name="Rectangle 76"/>
          <p:cNvSpPr/>
          <p:nvPr/>
        </p:nvSpPr>
        <p:spPr bwMode="auto">
          <a:xfrm>
            <a:off x="7239000" y="5029200"/>
            <a:ext cx="12954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r>
              <a:rPr lang="en-US" sz="2000" dirty="0">
                <a:solidFill>
                  <a:srgbClr val="000000"/>
                </a:solidFill>
                <a:latin typeface="Helvetica"/>
                <a:ea typeface="ＭＳ Ｐゴシック" charset="-128"/>
                <a:cs typeface="Helvetica"/>
              </a:rPr>
              <a:t>code</a:t>
            </a:r>
          </a:p>
        </p:txBody>
      </p:sp>
      <p:sp>
        <p:nvSpPr>
          <p:cNvPr id="83" name="Rectangle 82"/>
          <p:cNvSpPr/>
          <p:nvPr/>
        </p:nvSpPr>
        <p:spPr bwMode="auto">
          <a:xfrm>
            <a:off x="7239000" y="44196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sp>
        <p:nvSpPr>
          <p:cNvPr id="85" name="Rectangle 84"/>
          <p:cNvSpPr/>
          <p:nvPr/>
        </p:nvSpPr>
        <p:spPr bwMode="auto">
          <a:xfrm>
            <a:off x="7239000" y="2743200"/>
            <a:ext cx="1295400" cy="304800"/>
          </a:xfrm>
          <a:prstGeom prst="rect">
            <a:avLst/>
          </a:prstGeom>
          <a:solidFill>
            <a:schemeClr val="bg1">
              <a:lumMod val="50000"/>
            </a:schemeClr>
          </a:solidFill>
          <a:ln w="25400" cap="flat" cmpd="sng" algn="ctr">
            <a:solidFill>
              <a:schemeClr val="tx1"/>
            </a:solidFill>
            <a:prstDash val="solid"/>
            <a:round/>
            <a:headEnd type="triangle" w="med" len="med"/>
            <a:tailEnd type="none" w="med" len="med"/>
          </a:ln>
          <a:effectLst/>
        </p:spPr>
        <p:txBody>
          <a:bodyPr anchor="ctr"/>
          <a:lstStyle/>
          <a:p>
            <a:pPr algn="ctr" defTabSz="914400" fontAlgn="base">
              <a:spcBef>
                <a:spcPct val="0"/>
              </a:spcBef>
              <a:spcAft>
                <a:spcPct val="0"/>
              </a:spcAft>
              <a:defRPr/>
            </a:pPr>
            <a:endParaRPr lang="en-US" sz="2000" dirty="0">
              <a:solidFill>
                <a:srgbClr val="000000"/>
              </a:solidFill>
              <a:latin typeface="Helvetica"/>
              <a:ea typeface="ＭＳ Ｐゴシック" charset="-128"/>
              <a:cs typeface="Helvetica"/>
            </a:endParaRPr>
          </a:p>
        </p:txBody>
      </p:sp>
      <p:grpSp>
        <p:nvGrpSpPr>
          <p:cNvPr id="4" name="Group 3"/>
          <p:cNvGrpSpPr>
            <a:grpSpLocks/>
          </p:cNvGrpSpPr>
          <p:nvPr/>
        </p:nvGrpSpPr>
        <p:grpSpPr bwMode="auto">
          <a:xfrm>
            <a:off x="2752725" y="1219200"/>
            <a:ext cx="4562475" cy="338138"/>
            <a:chOff x="2752725" y="1219200"/>
            <a:chExt cx="4562837" cy="338554"/>
          </a:xfrm>
        </p:grpSpPr>
        <p:sp>
          <p:nvSpPr>
            <p:cNvPr id="32836" name="TextBox 96"/>
            <p:cNvSpPr txBox="1">
              <a:spLocks noChangeArrowheads="1"/>
            </p:cNvSpPr>
            <p:nvPr/>
          </p:nvSpPr>
          <p:spPr bwMode="auto">
            <a:xfrm>
              <a:off x="6172200" y="1219200"/>
              <a:ext cx="11433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b="1">
                  <a:solidFill>
                    <a:schemeClr val="tx1"/>
                  </a:solidFill>
                  <a:latin typeface="Comic Sans MS" charset="0"/>
                  <a:ea typeface="ＭＳ Ｐゴシック" charset="0"/>
                  <a:cs typeface="ＭＳ Ｐゴシック" charset="0"/>
                </a:defRPr>
              </a:lvl1pPr>
              <a:lvl2pPr marL="742950" indent="-285750" defTabSz="457200" eaLnBrk="0" hangingPunct="0">
                <a:defRPr sz="2400" b="1">
                  <a:solidFill>
                    <a:schemeClr val="tx1"/>
                  </a:solidFill>
                  <a:latin typeface="Comic Sans MS" charset="0"/>
                  <a:ea typeface="ＭＳ Ｐゴシック" charset="0"/>
                </a:defRPr>
              </a:lvl2pPr>
              <a:lvl3pPr marL="1143000" indent="-228600" defTabSz="457200" eaLnBrk="0" hangingPunct="0">
                <a:defRPr sz="2400" b="1">
                  <a:solidFill>
                    <a:schemeClr val="tx1"/>
                  </a:solidFill>
                  <a:latin typeface="Comic Sans MS" charset="0"/>
                  <a:ea typeface="ＭＳ Ｐゴシック" charset="0"/>
                </a:defRPr>
              </a:lvl3pPr>
              <a:lvl4pPr marL="1600200" indent="-228600" defTabSz="457200" eaLnBrk="0" hangingPunct="0">
                <a:defRPr sz="2400" b="1">
                  <a:solidFill>
                    <a:schemeClr val="tx1"/>
                  </a:solidFill>
                  <a:latin typeface="Comic Sans MS" charset="0"/>
                  <a:ea typeface="ＭＳ Ｐゴシック" charset="0"/>
                </a:defRPr>
              </a:lvl4pPr>
              <a:lvl5pPr marL="2057400" indent="-228600" defTabSz="4572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fontAlgn="base" hangingPunct="1">
                <a:spcBef>
                  <a:spcPct val="0"/>
                </a:spcBef>
                <a:spcAft>
                  <a:spcPct val="0"/>
                </a:spcAft>
              </a:pPr>
              <a:r>
                <a:rPr lang="en-US" sz="1600">
                  <a:solidFill>
                    <a:srgbClr val="000000"/>
                  </a:solidFill>
                  <a:latin typeface="Helvetica" charset="0"/>
                  <a:cs typeface="Helvetica" charset="0"/>
                </a:rPr>
                <a:t>1011 0000</a:t>
              </a:r>
            </a:p>
          </p:txBody>
        </p:sp>
        <p:sp>
          <p:nvSpPr>
            <p:cNvPr id="32837" name="Freeform 69"/>
            <p:cNvSpPr>
              <a:spLocks noChangeArrowheads="1"/>
            </p:cNvSpPr>
            <p:nvPr/>
          </p:nvSpPr>
          <p:spPr bwMode="auto">
            <a:xfrm>
              <a:off x="2752725" y="1231900"/>
              <a:ext cx="3571875" cy="215900"/>
            </a:xfrm>
            <a:custGeom>
              <a:avLst/>
              <a:gdLst>
                <a:gd name="T0" fmla="*/ 0 w 4166396"/>
                <a:gd name="T1" fmla="*/ 6090521 h 240088"/>
                <a:gd name="T2" fmla="*/ 278377 w 4166396"/>
                <a:gd name="T3" fmla="*/ 30452716 h 240088"/>
                <a:gd name="T4" fmla="*/ 656870 w 4166396"/>
                <a:gd name="T5" fmla="*/ 188806891 h 240088"/>
                <a:gd name="T6" fmla="*/ 0 60000 65536"/>
                <a:gd name="T7" fmla="*/ 0 60000 65536"/>
                <a:gd name="T8" fmla="*/ 0 60000 65536"/>
                <a:gd name="T9" fmla="*/ 0 w 4166396"/>
                <a:gd name="T10" fmla="*/ 0 h 240088"/>
                <a:gd name="T11" fmla="*/ 4166396 w 4166396"/>
                <a:gd name="T12" fmla="*/ 240088 h 240088"/>
              </a:gdLst>
              <a:ahLst/>
              <a:cxnLst>
                <a:cxn ang="T6">
                  <a:pos x="T0" y="T1"/>
                </a:cxn>
                <a:cxn ang="T7">
                  <a:pos x="T2" y="T3"/>
                </a:cxn>
                <a:cxn ang="T8">
                  <a:pos x="T4" y="T5"/>
                </a:cxn>
              </a:cxnLst>
              <a:rect l="T9" t="T10" r="T11" b="T12"/>
              <a:pathLst>
                <a:path w="4166396" h="240088">
                  <a:moveTo>
                    <a:pt x="0" y="7745"/>
                  </a:moveTo>
                  <a:cubicBezTo>
                    <a:pt x="535642" y="3872"/>
                    <a:pt x="1071285" y="0"/>
                    <a:pt x="1765684" y="38724"/>
                  </a:cubicBezTo>
                  <a:cubicBezTo>
                    <a:pt x="2460083" y="77448"/>
                    <a:pt x="4166396" y="240088"/>
                    <a:pt x="4166396" y="240088"/>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914400" fontAlgn="base">
                <a:spcBef>
                  <a:spcPct val="0"/>
                </a:spcBef>
                <a:spcAft>
                  <a:spcPct val="0"/>
                </a:spcAft>
              </a:pPr>
              <a:endParaRPr lang="en-US" sz="2400" b="1">
                <a:solidFill>
                  <a:srgbClr val="000000"/>
                </a:solidFill>
                <a:latin typeface="Comic Sans MS" charset="0"/>
                <a:ea typeface="ＭＳ Ｐゴシック" charset="0"/>
                <a:cs typeface="ＭＳ Ｐゴシック" charset="0"/>
              </a:endParaRPr>
            </a:p>
          </p:txBody>
        </p:sp>
      </p:grpSp>
    </p:spTree>
    <p:extLst>
      <p:ext uri="{BB962C8B-B14F-4D97-AF65-F5344CB8AC3E}">
        <p14:creationId xmlns:p14="http://schemas.microsoft.com/office/powerpoint/2010/main" val="7308506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left)">
                                      <p:cBhvr>
                                        <p:cTn id="28" dur="500"/>
                                        <p:tgtEl>
                                          <p:spTgt spid="50"/>
                                        </p:tgtEl>
                                      </p:cBhvr>
                                    </p:animEffec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6" grpId="0"/>
      <p:bldP spid="78" grpId="0"/>
      <p:bldP spid="93" grpId="0"/>
      <p:bldP spid="49" grpId="0" animBg="1"/>
      <p:bldP spid="50" grpId="0" animBg="1"/>
      <p:bldP spid="51" grpId="0" animBg="1"/>
      <p:bldP spid="7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r>
              <a:rPr lang="en-US">
                <a:latin typeface="Helvetica" charset="0"/>
                <a:ea typeface="ＭＳ Ｐゴシック" charset="0"/>
                <a:cs typeface="ＭＳ Ｐゴシック" charset="0"/>
              </a:rPr>
              <a:t>Packet Forwarding Timing</a:t>
            </a:r>
          </a:p>
        </p:txBody>
      </p:sp>
      <p:sp>
        <p:nvSpPr>
          <p:cNvPr id="141314" name="Content Placeholder 2"/>
          <p:cNvSpPr>
            <a:spLocks noGrp="1"/>
          </p:cNvSpPr>
          <p:nvPr>
            <p:ph idx="1"/>
          </p:nvPr>
        </p:nvSpPr>
        <p:spPr/>
        <p:txBody>
          <a:bodyPr/>
          <a:lstStyle/>
          <a:p>
            <a:endParaRPr lang="en-US">
              <a:latin typeface="Helvetica" charset="0"/>
              <a:ea typeface="ＭＳ Ｐゴシック" charset="0"/>
              <a:cs typeface="ＭＳ Ｐゴシック" charset="0"/>
            </a:endParaRPr>
          </a:p>
        </p:txBody>
      </p:sp>
      <p:sp>
        <p:nvSpPr>
          <p:cNvPr id="141315" name="AutoShape 2"/>
          <p:cNvSpPr>
            <a:spLocks noChangeArrowheads="1"/>
          </p:cNvSpPr>
          <p:nvPr/>
        </p:nvSpPr>
        <p:spPr bwMode="auto">
          <a:xfrm rot="5400000">
            <a:off x="6194425" y="4251326"/>
            <a:ext cx="484187" cy="1731962"/>
          </a:xfrm>
          <a:prstGeom prst="parallelogram">
            <a:avLst>
              <a:gd name="adj" fmla="val 25000"/>
            </a:avLst>
          </a:prstGeom>
          <a:solidFill>
            <a:srgbClr val="CCFFFF"/>
          </a:solidFill>
          <a:ln w="9525">
            <a:solidFill>
              <a:schemeClr val="tx1"/>
            </a:solidFill>
            <a:miter lim="800000"/>
            <a:headEnd/>
            <a:tailEnd/>
          </a:ln>
        </p:spPr>
        <p:txBody>
          <a:bodyPr rot="10800000" vert="eaVert" wrap="none" lIns="182824" tIns="45705" rIns="91405" bIns="45705" anchor="ctr"/>
          <a:lstStyle/>
          <a:p>
            <a:pPr algn="ctr" defTabSz="914400" fontAlgn="base">
              <a:spcBef>
                <a:spcPts val="1000"/>
              </a:spcBef>
              <a:spcAft>
                <a:spcPts val="1000"/>
              </a:spcAft>
            </a:pPr>
            <a:r>
              <a:rPr lang="en-US" altLang="zh-TW" sz="1400" smtClean="0">
                <a:solidFill>
                  <a:srgbClr val="000000"/>
                </a:solidFill>
                <a:latin typeface="Arial" charset="0"/>
                <a:ea typeface="PMingLiU" charset="0"/>
                <a:cs typeface="PMingLiU" charset="0"/>
              </a:rPr>
              <a:t>Packet 1</a:t>
            </a:r>
          </a:p>
        </p:txBody>
      </p:sp>
      <p:sp>
        <p:nvSpPr>
          <p:cNvPr id="141316" name="AutoShape 3"/>
          <p:cNvSpPr>
            <a:spLocks noChangeArrowheads="1"/>
          </p:cNvSpPr>
          <p:nvPr/>
        </p:nvSpPr>
        <p:spPr bwMode="auto">
          <a:xfrm rot="5400000">
            <a:off x="4433888" y="3643312"/>
            <a:ext cx="484188" cy="1731963"/>
          </a:xfrm>
          <a:prstGeom prst="parallelogram">
            <a:avLst>
              <a:gd name="adj" fmla="val 25000"/>
            </a:avLst>
          </a:prstGeom>
          <a:solidFill>
            <a:srgbClr val="CCFFFF"/>
          </a:solidFill>
          <a:ln w="9525">
            <a:solidFill>
              <a:schemeClr val="tx1"/>
            </a:solidFill>
            <a:miter lim="800000"/>
            <a:headEnd/>
            <a:tailEnd/>
          </a:ln>
        </p:spPr>
        <p:txBody>
          <a:bodyPr rot="10800000" vert="eaVert" wrap="none" lIns="182824" tIns="45705" rIns="91405" bIns="45705" anchor="ctr"/>
          <a:lstStyle/>
          <a:p>
            <a:pPr algn="ctr" defTabSz="914400" fontAlgn="base">
              <a:spcBef>
                <a:spcPts val="1000"/>
              </a:spcBef>
              <a:spcAft>
                <a:spcPts val="1000"/>
              </a:spcAft>
            </a:pPr>
            <a:r>
              <a:rPr lang="en-US" altLang="zh-TW" sz="1400" smtClean="0">
                <a:solidFill>
                  <a:srgbClr val="000000"/>
                </a:solidFill>
                <a:latin typeface="Arial" charset="0"/>
                <a:ea typeface="PMingLiU" charset="0"/>
                <a:cs typeface="PMingLiU" charset="0"/>
              </a:rPr>
              <a:t>Packet 1</a:t>
            </a:r>
          </a:p>
        </p:txBody>
      </p:sp>
      <p:sp>
        <p:nvSpPr>
          <p:cNvPr id="141317" name="Rectangle 5"/>
          <p:cNvSpPr>
            <a:spLocks noChangeArrowheads="1"/>
          </p:cNvSpPr>
          <p:nvPr/>
        </p:nvSpPr>
        <p:spPr bwMode="auto">
          <a:xfrm>
            <a:off x="4260850" y="1711325"/>
            <a:ext cx="0" cy="11113"/>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18" name="Rectangle 6"/>
          <p:cNvSpPr>
            <a:spLocks noChangeArrowheads="1"/>
          </p:cNvSpPr>
          <p:nvPr/>
        </p:nvSpPr>
        <p:spPr bwMode="auto">
          <a:xfrm>
            <a:off x="4260850" y="1770063"/>
            <a:ext cx="0" cy="11112"/>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19" name="Rectangle 7"/>
          <p:cNvSpPr>
            <a:spLocks noChangeArrowheads="1"/>
          </p:cNvSpPr>
          <p:nvPr/>
        </p:nvSpPr>
        <p:spPr bwMode="auto">
          <a:xfrm>
            <a:off x="1066800" y="19177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20" name="Rectangle 8"/>
          <p:cNvSpPr>
            <a:spLocks noChangeArrowheads="1"/>
          </p:cNvSpPr>
          <p:nvPr/>
        </p:nvSpPr>
        <p:spPr bwMode="auto">
          <a:xfrm>
            <a:off x="1790700" y="20701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21" name="Rectangle 9"/>
          <p:cNvSpPr>
            <a:spLocks noChangeArrowheads="1"/>
          </p:cNvSpPr>
          <p:nvPr/>
        </p:nvSpPr>
        <p:spPr bwMode="auto">
          <a:xfrm>
            <a:off x="1066800" y="19939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22" name="Rectangle 10"/>
          <p:cNvSpPr>
            <a:spLocks noChangeArrowheads="1"/>
          </p:cNvSpPr>
          <p:nvPr/>
        </p:nvSpPr>
        <p:spPr bwMode="auto">
          <a:xfrm>
            <a:off x="1790700" y="21463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23" name="Rectangle 11"/>
          <p:cNvSpPr>
            <a:spLocks noChangeArrowheads="1"/>
          </p:cNvSpPr>
          <p:nvPr/>
        </p:nvSpPr>
        <p:spPr bwMode="auto">
          <a:xfrm>
            <a:off x="1066800" y="30861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24" name="Rectangle 12"/>
          <p:cNvSpPr>
            <a:spLocks noChangeArrowheads="1"/>
          </p:cNvSpPr>
          <p:nvPr/>
        </p:nvSpPr>
        <p:spPr bwMode="auto">
          <a:xfrm>
            <a:off x="3238500" y="3365500"/>
            <a:ext cx="0" cy="12700"/>
          </a:xfrm>
          <a:prstGeom prst="rect">
            <a:avLst/>
          </a:prstGeom>
          <a:blipFill dpi="0" rotWithShape="0">
            <a:blip/>
            <a:srcRect/>
            <a:tile tx="0" ty="0" sx="100000" sy="100000" flip="none" algn="tl"/>
          </a:blipFill>
          <a:ln w="9525">
            <a:solidFill>
              <a:schemeClr val="tx1"/>
            </a:solidFill>
            <a:miter lim="800000"/>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25" name="Rectangle 13"/>
          <p:cNvSpPr>
            <a:spLocks noChangeArrowheads="1"/>
          </p:cNvSpPr>
          <p:nvPr/>
        </p:nvSpPr>
        <p:spPr bwMode="auto">
          <a:xfrm>
            <a:off x="1066800" y="3811588"/>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26" name="Rectangle 14"/>
          <p:cNvSpPr>
            <a:spLocks noChangeArrowheads="1"/>
          </p:cNvSpPr>
          <p:nvPr/>
        </p:nvSpPr>
        <p:spPr bwMode="auto">
          <a:xfrm>
            <a:off x="3238500" y="4102100"/>
            <a:ext cx="0" cy="12700"/>
          </a:xfrm>
          <a:prstGeom prst="rect">
            <a:avLst/>
          </a:prstGeom>
          <a:blipFill dpi="0" rotWithShape="0">
            <a:blip/>
            <a:srcRect/>
            <a:tile tx="0" ty="0" sx="100000" sy="100000" flip="none" algn="tl"/>
          </a:blipFill>
          <a:ln w="9525">
            <a:solidFill>
              <a:schemeClr val="tx1"/>
            </a:solidFill>
            <a:miter lim="800000"/>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aphicFrame>
        <p:nvGraphicFramePr>
          <p:cNvPr id="141327" name="Object 2"/>
          <p:cNvGraphicFramePr>
            <a:graphicFrameLocks noChangeAspect="1"/>
          </p:cNvGraphicFramePr>
          <p:nvPr/>
        </p:nvGraphicFramePr>
        <p:xfrm>
          <a:off x="457200" y="1371600"/>
          <a:ext cx="8229600" cy="1190625"/>
        </p:xfrm>
        <a:graphic>
          <a:graphicData uri="http://schemas.openxmlformats.org/presentationml/2006/ole">
            <mc:AlternateContent xmlns:mc="http://schemas.openxmlformats.org/markup-compatibility/2006">
              <mc:Choice xmlns:v="urn:schemas-microsoft-com:vml" Requires="v">
                <p:oleObj spid="_x0000_s101384" name="VISIO" r:id="rId3" imgW="4713402" imgH="4713402" progId="">
                  <p:embed/>
                </p:oleObj>
              </mc:Choice>
              <mc:Fallback>
                <p:oleObj name="VISIO" r:id="rId3" imgW="4713402" imgH="471340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1328" name="Line 16"/>
          <p:cNvSpPr>
            <a:spLocks noChangeShapeType="1"/>
          </p:cNvSpPr>
          <p:nvPr/>
        </p:nvSpPr>
        <p:spPr bwMode="auto">
          <a:xfrm flipV="1">
            <a:off x="2105025" y="3651250"/>
            <a:ext cx="1852613" cy="3333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274731" tIns="45786" rIns="91570" bIns="228943"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29" name="Line 17"/>
          <p:cNvSpPr>
            <a:spLocks noChangeShapeType="1"/>
          </p:cNvSpPr>
          <p:nvPr/>
        </p:nvSpPr>
        <p:spPr bwMode="auto">
          <a:xfrm flipV="1">
            <a:off x="3805238" y="3803650"/>
            <a:ext cx="1524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274731" tIns="45786" rIns="91570" bIns="228943"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30" name="AutoShape 18"/>
          <p:cNvSpPr>
            <a:spLocks/>
          </p:cNvSpPr>
          <p:nvPr/>
        </p:nvSpPr>
        <p:spPr bwMode="auto">
          <a:xfrm>
            <a:off x="4032250" y="3649663"/>
            <a:ext cx="76200" cy="153987"/>
          </a:xfrm>
          <a:prstGeom prst="rightBrace">
            <a:avLst>
              <a:gd name="adj1" fmla="val 1684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274291" tIns="45713" rIns="91423" bIns="228577" anchor="ctr"/>
          <a:lstStyle/>
          <a:p>
            <a:pPr defTabSz="914400" eaLnBrk="0" fontAlgn="base" hangingPunct="0">
              <a:spcBef>
                <a:spcPct val="50000"/>
              </a:spcBef>
              <a:spcAft>
                <a:spcPts val="1000"/>
              </a:spcAft>
            </a:pPr>
            <a:endParaRPr lang="en-US" sz="1400" b="1" smtClean="0">
              <a:solidFill>
                <a:srgbClr val="000000"/>
              </a:solidFill>
              <a:latin typeface="PMingLiU" charset="0"/>
              <a:ea typeface="ＭＳ Ｐゴシック" charset="0"/>
              <a:cs typeface="ＭＳ Ｐゴシック" charset="0"/>
            </a:endParaRPr>
          </a:p>
        </p:txBody>
      </p:sp>
      <p:sp>
        <p:nvSpPr>
          <p:cNvPr id="141331" name="AutoShape 19"/>
          <p:cNvSpPr>
            <a:spLocks noChangeArrowheads="1"/>
          </p:cNvSpPr>
          <p:nvPr/>
        </p:nvSpPr>
        <p:spPr bwMode="auto">
          <a:xfrm rot="5400000">
            <a:off x="2720975" y="3084513"/>
            <a:ext cx="484188" cy="1731962"/>
          </a:xfrm>
          <a:prstGeom prst="parallelogram">
            <a:avLst>
              <a:gd name="adj" fmla="val 25000"/>
            </a:avLst>
          </a:prstGeom>
          <a:solidFill>
            <a:srgbClr val="CCFFFF"/>
          </a:solidFill>
          <a:ln w="9525">
            <a:solidFill>
              <a:schemeClr val="tx1"/>
            </a:solidFill>
            <a:miter lim="800000"/>
            <a:headEnd/>
            <a:tailEnd/>
          </a:ln>
        </p:spPr>
        <p:txBody>
          <a:bodyPr rot="10800000" vert="eaVert" wrap="none" lIns="182824" tIns="0" rIns="91405" bIns="45705" anchor="ctr"/>
          <a:lstStyle/>
          <a:p>
            <a:pPr algn="ctr" defTabSz="914400" fontAlgn="base">
              <a:spcBef>
                <a:spcPts val="1000"/>
              </a:spcBef>
              <a:spcAft>
                <a:spcPts val="1000"/>
              </a:spcAft>
            </a:pPr>
            <a:r>
              <a:rPr lang="en-US" altLang="zh-TW" sz="1400" smtClean="0">
                <a:solidFill>
                  <a:srgbClr val="000000"/>
                </a:solidFill>
                <a:latin typeface="Arial" charset="0"/>
                <a:ea typeface="PMingLiU" charset="0"/>
                <a:cs typeface="PMingLiU" charset="0"/>
              </a:rPr>
              <a:t>Packet 1</a:t>
            </a:r>
          </a:p>
        </p:txBody>
      </p:sp>
      <p:sp>
        <p:nvSpPr>
          <p:cNvPr id="141332" name="Line 20"/>
          <p:cNvSpPr>
            <a:spLocks noChangeShapeType="1"/>
          </p:cNvSpPr>
          <p:nvPr/>
        </p:nvSpPr>
        <p:spPr bwMode="auto">
          <a:xfrm>
            <a:off x="2097088" y="2738438"/>
            <a:ext cx="0" cy="350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433" tIns="45717" rIns="91433" bIns="45717"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33" name="Line 21"/>
          <p:cNvSpPr>
            <a:spLocks noChangeShapeType="1"/>
          </p:cNvSpPr>
          <p:nvPr/>
        </p:nvSpPr>
        <p:spPr bwMode="auto">
          <a:xfrm>
            <a:off x="3829050" y="2738438"/>
            <a:ext cx="0" cy="350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433" tIns="45717" rIns="91433" bIns="45717"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34" name="Line 22"/>
          <p:cNvSpPr>
            <a:spLocks noChangeShapeType="1"/>
          </p:cNvSpPr>
          <p:nvPr/>
        </p:nvSpPr>
        <p:spPr bwMode="auto">
          <a:xfrm>
            <a:off x="5562600" y="2738438"/>
            <a:ext cx="0" cy="350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433" tIns="45717" rIns="91433" bIns="45717"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35" name="Line 23"/>
          <p:cNvSpPr>
            <a:spLocks noChangeShapeType="1"/>
          </p:cNvSpPr>
          <p:nvPr/>
        </p:nvSpPr>
        <p:spPr bwMode="auto">
          <a:xfrm>
            <a:off x="7294563" y="2738438"/>
            <a:ext cx="0" cy="350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433" tIns="45717" rIns="91433" bIns="45717"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36" name="Oval 24"/>
          <p:cNvSpPr>
            <a:spLocks noChangeArrowheads="1"/>
          </p:cNvSpPr>
          <p:nvPr/>
        </p:nvSpPr>
        <p:spPr bwMode="auto">
          <a:xfrm>
            <a:off x="5935663" y="4565650"/>
            <a:ext cx="212725" cy="3032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lIns="91570" tIns="45786" rIns="91570" bIns="228943" anchorCtr="1">
            <a:spAutoFit/>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37" name="Line 25"/>
          <p:cNvSpPr>
            <a:spLocks noChangeShapeType="1"/>
          </p:cNvSpPr>
          <p:nvPr/>
        </p:nvSpPr>
        <p:spPr bwMode="auto">
          <a:xfrm flipV="1">
            <a:off x="6096000" y="3954463"/>
            <a:ext cx="106363" cy="6302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lIns="91570" tIns="45786" rIns="91570" bIns="228943" anchorCtr="1">
            <a:spAutoFit/>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38" name="Text Box 26"/>
          <p:cNvSpPr txBox="1">
            <a:spLocks noChangeArrowheads="1"/>
          </p:cNvSpPr>
          <p:nvPr/>
        </p:nvSpPr>
        <p:spPr bwMode="auto">
          <a:xfrm>
            <a:off x="6042025" y="3803650"/>
            <a:ext cx="1076325"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3" tIns="45713" rIns="91423" bIns="228577" anchorCtr="1">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50000"/>
              </a:spcBef>
              <a:spcAft>
                <a:spcPts val="1000"/>
              </a:spcAft>
            </a:pPr>
            <a:r>
              <a:rPr lang="en-US" sz="1400" b="0" smtClean="0">
                <a:solidFill>
                  <a:srgbClr val="000000"/>
                </a:solidFill>
                <a:latin typeface="Arial" charset="0"/>
              </a:rPr>
              <a:t>processing </a:t>
            </a:r>
            <a:br>
              <a:rPr lang="en-US" sz="1400" b="0" smtClean="0">
                <a:solidFill>
                  <a:srgbClr val="000000"/>
                </a:solidFill>
                <a:latin typeface="Arial" charset="0"/>
              </a:rPr>
            </a:br>
            <a:r>
              <a:rPr lang="en-US" sz="1400" b="0" smtClean="0">
                <a:solidFill>
                  <a:srgbClr val="000000"/>
                </a:solidFill>
                <a:latin typeface="Arial" charset="0"/>
              </a:rPr>
              <a:t>delay of Packet 1 at Node 2</a:t>
            </a:r>
          </a:p>
        </p:txBody>
      </p:sp>
      <p:sp>
        <p:nvSpPr>
          <p:cNvPr id="141339" name="Line 27"/>
          <p:cNvSpPr>
            <a:spLocks noChangeShapeType="1"/>
          </p:cNvSpPr>
          <p:nvPr/>
        </p:nvSpPr>
        <p:spPr bwMode="auto">
          <a:xfrm flipV="1">
            <a:off x="6254750" y="4037013"/>
            <a:ext cx="1274763" cy="285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lIns="91570" tIns="45786" rIns="91570" bIns="228943" anchorCtr="1">
            <a:spAutoFit/>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40" name="AutoShape 28"/>
          <p:cNvSpPr>
            <a:spLocks/>
          </p:cNvSpPr>
          <p:nvPr/>
        </p:nvSpPr>
        <p:spPr bwMode="auto">
          <a:xfrm>
            <a:off x="1905000" y="3684588"/>
            <a:ext cx="76200" cy="381000"/>
          </a:xfrm>
          <a:prstGeom prst="leftBrace">
            <a:avLst>
              <a:gd name="adj1" fmla="val 41667"/>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23" tIns="45713" rIns="274291" bIns="228577" anchor="ctr"/>
          <a:lstStyle/>
          <a:p>
            <a:pPr defTabSz="914400" eaLnBrk="0" fontAlgn="base" hangingPunct="0">
              <a:spcBef>
                <a:spcPct val="50000"/>
              </a:spcBef>
              <a:spcAft>
                <a:spcPts val="1000"/>
              </a:spcAft>
            </a:pPr>
            <a:endParaRPr lang="en-US" sz="1400" smtClean="0">
              <a:solidFill>
                <a:srgbClr val="000000"/>
              </a:solidFill>
              <a:latin typeface="PMingLiU" charset="0"/>
              <a:ea typeface="ＭＳ Ｐゴシック" charset="0"/>
              <a:cs typeface="ＭＳ Ｐゴシック" charset="0"/>
            </a:endParaRPr>
          </a:p>
          <a:p>
            <a:pPr defTabSz="914400" eaLnBrk="0" fontAlgn="base" hangingPunct="0">
              <a:spcBef>
                <a:spcPct val="50000"/>
              </a:spcBef>
              <a:spcAft>
                <a:spcPts val="1000"/>
              </a:spcAft>
            </a:pPr>
            <a:endParaRPr lang="en-US" sz="1400" smtClean="0">
              <a:solidFill>
                <a:srgbClr val="000000"/>
              </a:solidFill>
              <a:latin typeface="PMingLiU" charset="0"/>
              <a:ea typeface="ＭＳ Ｐゴシック" charset="0"/>
              <a:cs typeface="ＭＳ Ｐゴシック" charset="0"/>
            </a:endParaRPr>
          </a:p>
        </p:txBody>
      </p:sp>
      <p:sp>
        <p:nvSpPr>
          <p:cNvPr id="141341" name="Text Box 29"/>
          <p:cNvSpPr txBox="1">
            <a:spLocks noChangeArrowheads="1"/>
          </p:cNvSpPr>
          <p:nvPr/>
        </p:nvSpPr>
        <p:spPr bwMode="auto">
          <a:xfrm>
            <a:off x="760413" y="1600200"/>
            <a:ext cx="1008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3" tIns="45713" rIns="91423" bIns="228577" anchorCtr="1">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50000"/>
              </a:spcBef>
              <a:spcAft>
                <a:spcPts val="1000"/>
              </a:spcAft>
            </a:pPr>
            <a:r>
              <a:rPr lang="en-US" sz="1600" b="0" smtClean="0">
                <a:solidFill>
                  <a:srgbClr val="000000"/>
                </a:solidFill>
                <a:latin typeface="Arial" charset="0"/>
              </a:rPr>
              <a:t>Sender</a:t>
            </a:r>
          </a:p>
        </p:txBody>
      </p:sp>
      <p:sp>
        <p:nvSpPr>
          <p:cNvPr id="141342" name="Text Box 30"/>
          <p:cNvSpPr txBox="1">
            <a:spLocks noChangeArrowheads="1"/>
          </p:cNvSpPr>
          <p:nvPr/>
        </p:nvSpPr>
        <p:spPr bwMode="auto">
          <a:xfrm>
            <a:off x="7696200" y="1600200"/>
            <a:ext cx="99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3" tIns="45713" rIns="91423" bIns="228577" anchorCtr="1">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50000"/>
              </a:spcBef>
              <a:spcAft>
                <a:spcPts val="1000"/>
              </a:spcAft>
            </a:pPr>
            <a:r>
              <a:rPr lang="en-US" sz="1600" b="0" smtClean="0">
                <a:solidFill>
                  <a:srgbClr val="000000"/>
                </a:solidFill>
                <a:latin typeface="Arial" charset="0"/>
              </a:rPr>
              <a:t>Receiver</a:t>
            </a:r>
          </a:p>
        </p:txBody>
      </p:sp>
      <p:sp>
        <p:nvSpPr>
          <p:cNvPr id="141343" name="Text Box 31"/>
          <p:cNvSpPr txBox="1">
            <a:spLocks noChangeArrowheads="1"/>
          </p:cNvSpPr>
          <p:nvPr/>
        </p:nvSpPr>
        <p:spPr bwMode="auto">
          <a:xfrm>
            <a:off x="3424238" y="1752600"/>
            <a:ext cx="9191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3" tIns="45713" rIns="91423" bIns="228577" anchorCtr="1">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50000"/>
              </a:spcBef>
              <a:spcAft>
                <a:spcPts val="1000"/>
              </a:spcAft>
            </a:pPr>
            <a:r>
              <a:rPr lang="en-US" sz="1400" b="0" smtClean="0">
                <a:solidFill>
                  <a:srgbClr val="000000"/>
                </a:solidFill>
                <a:latin typeface="Arial" charset="0"/>
              </a:rPr>
              <a:t>Router1</a:t>
            </a:r>
          </a:p>
        </p:txBody>
      </p:sp>
      <p:sp>
        <p:nvSpPr>
          <p:cNvPr id="141344" name="Text Box 32"/>
          <p:cNvSpPr txBox="1">
            <a:spLocks noChangeArrowheads="1"/>
          </p:cNvSpPr>
          <p:nvPr/>
        </p:nvSpPr>
        <p:spPr bwMode="auto">
          <a:xfrm>
            <a:off x="5022850" y="1752600"/>
            <a:ext cx="920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3" tIns="45713" rIns="91423" bIns="228577" anchorCtr="1">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50000"/>
              </a:spcBef>
              <a:spcAft>
                <a:spcPts val="1000"/>
              </a:spcAft>
            </a:pPr>
            <a:r>
              <a:rPr lang="en-US" sz="1400" b="0" smtClean="0">
                <a:solidFill>
                  <a:srgbClr val="000000"/>
                </a:solidFill>
                <a:latin typeface="Arial" charset="0"/>
              </a:rPr>
              <a:t>Router 2</a:t>
            </a:r>
          </a:p>
        </p:txBody>
      </p:sp>
      <p:sp>
        <p:nvSpPr>
          <p:cNvPr id="141345" name="Text Box 33"/>
          <p:cNvSpPr txBox="1">
            <a:spLocks noChangeArrowheads="1"/>
          </p:cNvSpPr>
          <p:nvPr/>
        </p:nvSpPr>
        <p:spPr bwMode="auto">
          <a:xfrm>
            <a:off x="4067175" y="3117850"/>
            <a:ext cx="1492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fontAlgn="base">
              <a:spcBef>
                <a:spcPct val="0"/>
              </a:spcBef>
              <a:spcAft>
                <a:spcPct val="0"/>
              </a:spcAft>
            </a:pPr>
            <a:r>
              <a:rPr lang="en-US" sz="1600" b="0" smtClean="0">
                <a:solidFill>
                  <a:srgbClr val="000000"/>
                </a:solidFill>
                <a:latin typeface="Arial" charset="0"/>
              </a:rPr>
              <a:t>propagation</a:t>
            </a:r>
          </a:p>
          <a:p>
            <a:pPr fontAlgn="base">
              <a:spcBef>
                <a:spcPct val="0"/>
              </a:spcBef>
              <a:spcAft>
                <a:spcPct val="0"/>
              </a:spcAft>
            </a:pPr>
            <a:r>
              <a:rPr lang="en-US" sz="1600" b="0" smtClean="0">
                <a:solidFill>
                  <a:srgbClr val="000000"/>
                </a:solidFill>
                <a:latin typeface="Arial" charset="0"/>
              </a:rPr>
              <a:t>delay between</a:t>
            </a:r>
          </a:p>
          <a:p>
            <a:pPr fontAlgn="base">
              <a:spcBef>
                <a:spcPct val="0"/>
              </a:spcBef>
              <a:spcAft>
                <a:spcPct val="0"/>
              </a:spcAft>
            </a:pPr>
            <a:r>
              <a:rPr lang="en-US" sz="1600" b="0" smtClean="0">
                <a:solidFill>
                  <a:srgbClr val="000000"/>
                </a:solidFill>
                <a:latin typeface="Arial" charset="0"/>
              </a:rPr>
              <a:t>Host 1 and </a:t>
            </a:r>
          </a:p>
          <a:p>
            <a:pPr fontAlgn="base">
              <a:spcBef>
                <a:spcPct val="0"/>
              </a:spcBef>
              <a:spcAft>
                <a:spcPct val="0"/>
              </a:spcAft>
            </a:pPr>
            <a:r>
              <a:rPr lang="en-US" sz="1600" b="0" smtClean="0">
                <a:solidFill>
                  <a:srgbClr val="000000"/>
                </a:solidFill>
                <a:latin typeface="Arial" charset="0"/>
              </a:rPr>
              <a:t>Node 1 </a:t>
            </a:r>
          </a:p>
        </p:txBody>
      </p:sp>
      <p:sp>
        <p:nvSpPr>
          <p:cNvPr id="141346" name="Line 34"/>
          <p:cNvSpPr>
            <a:spLocks noChangeShapeType="1"/>
          </p:cNvSpPr>
          <p:nvPr/>
        </p:nvSpPr>
        <p:spPr bwMode="auto">
          <a:xfrm flipV="1">
            <a:off x="5573713" y="4430713"/>
            <a:ext cx="304800" cy="30321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47" name="Line 35"/>
          <p:cNvSpPr>
            <a:spLocks noChangeShapeType="1"/>
          </p:cNvSpPr>
          <p:nvPr/>
        </p:nvSpPr>
        <p:spPr bwMode="auto">
          <a:xfrm flipV="1">
            <a:off x="5554663" y="4564063"/>
            <a:ext cx="304800" cy="30321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48" name="AutoShape 36"/>
          <p:cNvSpPr>
            <a:spLocks/>
          </p:cNvSpPr>
          <p:nvPr/>
        </p:nvSpPr>
        <p:spPr bwMode="auto">
          <a:xfrm>
            <a:off x="5935663" y="4411663"/>
            <a:ext cx="152400" cy="152400"/>
          </a:xfrm>
          <a:prstGeom prst="rightBrace">
            <a:avLst>
              <a:gd name="adj1" fmla="val 8333"/>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274291" tIns="45713" rIns="91423" bIns="228577" anchor="ctr"/>
          <a:lstStyle/>
          <a:p>
            <a:pPr defTabSz="914400" eaLnBrk="0" fontAlgn="base" hangingPunct="0">
              <a:spcBef>
                <a:spcPct val="50000"/>
              </a:spcBef>
              <a:spcAft>
                <a:spcPts val="1000"/>
              </a:spcAft>
            </a:pPr>
            <a:endParaRPr lang="en-US" sz="1400" b="1" smtClean="0">
              <a:solidFill>
                <a:srgbClr val="000000"/>
              </a:solidFill>
              <a:latin typeface="PMingLiU" charset="0"/>
              <a:ea typeface="ＭＳ Ｐゴシック" charset="0"/>
              <a:cs typeface="ＭＳ Ｐゴシック" charset="0"/>
            </a:endParaRPr>
          </a:p>
        </p:txBody>
      </p:sp>
      <p:sp>
        <p:nvSpPr>
          <p:cNvPr id="141349" name="Text Box 37"/>
          <p:cNvSpPr txBox="1">
            <a:spLocks noChangeArrowheads="1"/>
          </p:cNvSpPr>
          <p:nvPr/>
        </p:nvSpPr>
        <p:spPr bwMode="auto">
          <a:xfrm>
            <a:off x="341313" y="3541713"/>
            <a:ext cx="145573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fontAlgn="base">
              <a:spcBef>
                <a:spcPct val="0"/>
              </a:spcBef>
              <a:spcAft>
                <a:spcPct val="0"/>
              </a:spcAft>
            </a:pPr>
            <a:r>
              <a:rPr lang="en-US" sz="1400" b="0" smtClean="0">
                <a:solidFill>
                  <a:srgbClr val="000000"/>
                </a:solidFill>
                <a:latin typeface="Arial" charset="0"/>
              </a:rPr>
              <a:t>transmission </a:t>
            </a:r>
          </a:p>
          <a:p>
            <a:pPr fontAlgn="base">
              <a:spcBef>
                <a:spcPct val="0"/>
              </a:spcBef>
              <a:spcAft>
                <a:spcPct val="0"/>
              </a:spcAft>
            </a:pPr>
            <a:r>
              <a:rPr lang="en-US" sz="1400" b="0" smtClean="0">
                <a:solidFill>
                  <a:srgbClr val="000000"/>
                </a:solidFill>
                <a:latin typeface="Arial" charset="0"/>
              </a:rPr>
              <a:t>time of Packet 1</a:t>
            </a:r>
          </a:p>
          <a:p>
            <a:pPr fontAlgn="base">
              <a:spcBef>
                <a:spcPct val="0"/>
              </a:spcBef>
              <a:spcAft>
                <a:spcPct val="0"/>
              </a:spcAft>
            </a:pPr>
            <a:r>
              <a:rPr lang="en-US" sz="1400" b="0" smtClean="0">
                <a:solidFill>
                  <a:srgbClr val="000000"/>
                </a:solidFill>
                <a:latin typeface="Arial" charset="0"/>
              </a:rPr>
              <a:t>at Host 1</a:t>
            </a:r>
          </a:p>
        </p:txBody>
      </p:sp>
      <p:sp>
        <p:nvSpPr>
          <p:cNvPr id="141350" name="Line 38"/>
          <p:cNvSpPr>
            <a:spLocks noChangeShapeType="1"/>
          </p:cNvSpPr>
          <p:nvPr/>
        </p:nvSpPr>
        <p:spPr bwMode="auto">
          <a:xfrm>
            <a:off x="2511425" y="2205038"/>
            <a:ext cx="9128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51" name="Line 39"/>
          <p:cNvSpPr>
            <a:spLocks noChangeShapeType="1"/>
          </p:cNvSpPr>
          <p:nvPr/>
        </p:nvSpPr>
        <p:spPr bwMode="auto">
          <a:xfrm>
            <a:off x="4337050" y="2205038"/>
            <a:ext cx="685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1352" name="Line 40"/>
          <p:cNvSpPr>
            <a:spLocks noChangeShapeType="1"/>
          </p:cNvSpPr>
          <p:nvPr/>
        </p:nvSpPr>
        <p:spPr bwMode="auto">
          <a:xfrm>
            <a:off x="5935663" y="2205038"/>
            <a:ext cx="9890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6937696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le 1"/>
          <p:cNvSpPr>
            <a:spLocks noGrp="1"/>
          </p:cNvSpPr>
          <p:nvPr>
            <p:ph type="title"/>
          </p:nvPr>
        </p:nvSpPr>
        <p:spPr/>
        <p:txBody>
          <a:bodyPr/>
          <a:lstStyle/>
          <a:p>
            <a:r>
              <a:rPr lang="en-US">
                <a:latin typeface="Helvetica" charset="0"/>
                <a:ea typeface="ＭＳ Ｐゴシック" charset="0"/>
                <a:cs typeface="ＭＳ Ｐゴシック" charset="0"/>
              </a:rPr>
              <a:t>Packet Forwarding Timing</a:t>
            </a:r>
          </a:p>
        </p:txBody>
      </p:sp>
      <p:sp>
        <p:nvSpPr>
          <p:cNvPr id="142338" name="Content Placeholder 2"/>
          <p:cNvSpPr>
            <a:spLocks noGrp="1"/>
          </p:cNvSpPr>
          <p:nvPr>
            <p:ph idx="1"/>
          </p:nvPr>
        </p:nvSpPr>
        <p:spPr/>
        <p:txBody>
          <a:bodyPr/>
          <a:lstStyle/>
          <a:p>
            <a:endParaRPr lang="en-US">
              <a:latin typeface="Helvetica" charset="0"/>
              <a:ea typeface="ＭＳ Ｐゴシック" charset="0"/>
              <a:cs typeface="ＭＳ Ｐゴシック" charset="0"/>
            </a:endParaRPr>
          </a:p>
        </p:txBody>
      </p:sp>
      <p:grpSp>
        <p:nvGrpSpPr>
          <p:cNvPr id="142339" name="Group 2"/>
          <p:cNvGrpSpPr>
            <a:grpSpLocks/>
          </p:cNvGrpSpPr>
          <p:nvPr/>
        </p:nvGrpSpPr>
        <p:grpSpPr bwMode="auto">
          <a:xfrm>
            <a:off x="5570538" y="4875213"/>
            <a:ext cx="1741487" cy="1228725"/>
            <a:chOff x="1321" y="2432"/>
            <a:chExt cx="1097" cy="774"/>
          </a:xfrm>
        </p:grpSpPr>
        <p:sp>
          <p:nvSpPr>
            <p:cNvPr id="142383" name="AutoShape 3"/>
            <p:cNvSpPr>
              <a:spLocks noChangeArrowheads="1"/>
            </p:cNvSpPr>
            <p:nvPr/>
          </p:nvSpPr>
          <p:spPr bwMode="auto">
            <a:xfrm rot="5400000">
              <a:off x="1714" y="2039"/>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2824" tIns="45705" rIns="91405" bIns="45705" anchor="ctr"/>
            <a:lstStyle/>
            <a:p>
              <a:pPr algn="ctr" defTabSz="914400" fontAlgn="base">
                <a:spcBef>
                  <a:spcPts val="1000"/>
                </a:spcBef>
                <a:spcAft>
                  <a:spcPts val="1000"/>
                </a:spcAft>
              </a:pPr>
              <a:r>
                <a:rPr lang="en-US" altLang="zh-TW" sz="1400" smtClean="0">
                  <a:solidFill>
                    <a:srgbClr val="000000"/>
                  </a:solidFill>
                  <a:latin typeface="Arial" charset="0"/>
                  <a:ea typeface="PMingLiU" charset="0"/>
                  <a:cs typeface="PMingLiU" charset="0"/>
                </a:rPr>
                <a:t>Packet 1</a:t>
              </a:r>
            </a:p>
          </p:txBody>
        </p:sp>
        <p:sp>
          <p:nvSpPr>
            <p:cNvPr id="142384" name="AutoShape 4"/>
            <p:cNvSpPr>
              <a:spLocks noChangeArrowheads="1"/>
            </p:cNvSpPr>
            <p:nvPr/>
          </p:nvSpPr>
          <p:spPr bwMode="auto">
            <a:xfrm rot="5400000">
              <a:off x="1721" y="2270"/>
              <a:ext cx="304"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2824" tIns="45705" rIns="91405" bIns="45705" anchor="ctr"/>
            <a:lstStyle/>
            <a:p>
              <a:pPr algn="ctr" defTabSz="914400" fontAlgn="base">
                <a:spcBef>
                  <a:spcPts val="1000"/>
                </a:spcBef>
                <a:spcAft>
                  <a:spcPts val="1000"/>
                </a:spcAft>
              </a:pPr>
              <a:r>
                <a:rPr lang="en-US" altLang="zh-TW" sz="1400" smtClean="0">
                  <a:solidFill>
                    <a:srgbClr val="000000"/>
                  </a:solidFill>
                  <a:latin typeface="Arial" charset="0"/>
                  <a:ea typeface="PMingLiU" charset="0"/>
                  <a:cs typeface="PMingLiU" charset="0"/>
                </a:rPr>
                <a:t>Packet 2</a:t>
              </a:r>
            </a:p>
          </p:txBody>
        </p:sp>
        <p:sp>
          <p:nvSpPr>
            <p:cNvPr id="142385" name="AutoShape 5"/>
            <p:cNvSpPr>
              <a:spLocks noChangeArrowheads="1"/>
            </p:cNvSpPr>
            <p:nvPr/>
          </p:nvSpPr>
          <p:spPr bwMode="auto">
            <a:xfrm rot="5400000">
              <a:off x="1714" y="2508"/>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2824" tIns="45705" rIns="91405" bIns="45705" anchor="ctr"/>
            <a:lstStyle/>
            <a:p>
              <a:pPr algn="ctr" defTabSz="914400" fontAlgn="base">
                <a:spcBef>
                  <a:spcPts val="1000"/>
                </a:spcBef>
                <a:spcAft>
                  <a:spcPts val="1000"/>
                </a:spcAft>
              </a:pPr>
              <a:r>
                <a:rPr lang="en-US" altLang="zh-TW" sz="1400" smtClean="0">
                  <a:solidFill>
                    <a:srgbClr val="000000"/>
                  </a:solidFill>
                  <a:latin typeface="Arial" charset="0"/>
                  <a:ea typeface="PMingLiU" charset="0"/>
                  <a:cs typeface="PMingLiU" charset="0"/>
                </a:rPr>
                <a:t>Packet 3</a:t>
              </a:r>
            </a:p>
          </p:txBody>
        </p:sp>
      </p:grpSp>
      <p:grpSp>
        <p:nvGrpSpPr>
          <p:cNvPr id="142340" name="Group 6"/>
          <p:cNvGrpSpPr>
            <a:grpSpLocks/>
          </p:cNvGrpSpPr>
          <p:nvPr/>
        </p:nvGrpSpPr>
        <p:grpSpPr bwMode="auto">
          <a:xfrm>
            <a:off x="3819525" y="4265613"/>
            <a:ext cx="1741488" cy="1230312"/>
            <a:chOff x="1321" y="2432"/>
            <a:chExt cx="1097" cy="774"/>
          </a:xfrm>
        </p:grpSpPr>
        <p:sp>
          <p:nvSpPr>
            <p:cNvPr id="142380" name="AutoShape 7"/>
            <p:cNvSpPr>
              <a:spLocks noChangeArrowheads="1"/>
            </p:cNvSpPr>
            <p:nvPr/>
          </p:nvSpPr>
          <p:spPr bwMode="auto">
            <a:xfrm rot="5400000">
              <a:off x="1714" y="2039"/>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2824" tIns="45705" rIns="91405" bIns="45705" anchor="ctr"/>
            <a:lstStyle/>
            <a:p>
              <a:pPr algn="ctr" defTabSz="914400" fontAlgn="base">
                <a:spcBef>
                  <a:spcPts val="1000"/>
                </a:spcBef>
                <a:spcAft>
                  <a:spcPts val="1000"/>
                </a:spcAft>
              </a:pPr>
              <a:r>
                <a:rPr lang="en-US" altLang="zh-TW" sz="1400" smtClean="0">
                  <a:solidFill>
                    <a:srgbClr val="000000"/>
                  </a:solidFill>
                  <a:latin typeface="Arial" charset="0"/>
                  <a:ea typeface="PMingLiU" charset="0"/>
                  <a:cs typeface="PMingLiU" charset="0"/>
                </a:rPr>
                <a:t>Packet 1</a:t>
              </a:r>
            </a:p>
          </p:txBody>
        </p:sp>
        <p:sp>
          <p:nvSpPr>
            <p:cNvPr id="142381" name="AutoShape 8"/>
            <p:cNvSpPr>
              <a:spLocks noChangeArrowheads="1"/>
            </p:cNvSpPr>
            <p:nvPr/>
          </p:nvSpPr>
          <p:spPr bwMode="auto">
            <a:xfrm rot="5400000">
              <a:off x="1721" y="2270"/>
              <a:ext cx="304"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2824" tIns="45705" rIns="91405" bIns="45705" anchor="ctr"/>
            <a:lstStyle/>
            <a:p>
              <a:pPr algn="ctr" defTabSz="914400" fontAlgn="base">
                <a:spcBef>
                  <a:spcPts val="1000"/>
                </a:spcBef>
                <a:spcAft>
                  <a:spcPts val="1000"/>
                </a:spcAft>
              </a:pPr>
              <a:r>
                <a:rPr lang="en-US" altLang="zh-TW" sz="1400" smtClean="0">
                  <a:solidFill>
                    <a:srgbClr val="000000"/>
                  </a:solidFill>
                  <a:latin typeface="Arial" charset="0"/>
                  <a:ea typeface="PMingLiU" charset="0"/>
                  <a:cs typeface="PMingLiU" charset="0"/>
                </a:rPr>
                <a:t>Packet 2</a:t>
              </a:r>
            </a:p>
          </p:txBody>
        </p:sp>
        <p:sp>
          <p:nvSpPr>
            <p:cNvPr id="142382" name="AutoShape 9"/>
            <p:cNvSpPr>
              <a:spLocks noChangeArrowheads="1"/>
            </p:cNvSpPr>
            <p:nvPr/>
          </p:nvSpPr>
          <p:spPr bwMode="auto">
            <a:xfrm rot="5400000">
              <a:off x="1714" y="2508"/>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2824" tIns="45705" rIns="91405" bIns="45705" anchor="ctr"/>
            <a:lstStyle/>
            <a:p>
              <a:pPr algn="ctr" defTabSz="914400" fontAlgn="base">
                <a:spcBef>
                  <a:spcPts val="1000"/>
                </a:spcBef>
                <a:spcAft>
                  <a:spcPts val="1000"/>
                </a:spcAft>
              </a:pPr>
              <a:r>
                <a:rPr lang="en-US" altLang="zh-TW" sz="1400" smtClean="0">
                  <a:solidFill>
                    <a:srgbClr val="000000"/>
                  </a:solidFill>
                  <a:latin typeface="Arial" charset="0"/>
                  <a:ea typeface="PMingLiU" charset="0"/>
                  <a:cs typeface="PMingLiU" charset="0"/>
                </a:rPr>
                <a:t>Packet 3</a:t>
              </a:r>
            </a:p>
          </p:txBody>
        </p:sp>
      </p:grpSp>
      <p:sp>
        <p:nvSpPr>
          <p:cNvPr id="142341" name="Rectangle 11"/>
          <p:cNvSpPr>
            <a:spLocks noChangeArrowheads="1"/>
          </p:cNvSpPr>
          <p:nvPr/>
        </p:nvSpPr>
        <p:spPr bwMode="auto">
          <a:xfrm>
            <a:off x="4260850" y="1711325"/>
            <a:ext cx="0" cy="11113"/>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42" name="Rectangle 12"/>
          <p:cNvSpPr>
            <a:spLocks noChangeArrowheads="1"/>
          </p:cNvSpPr>
          <p:nvPr/>
        </p:nvSpPr>
        <p:spPr bwMode="auto">
          <a:xfrm>
            <a:off x="4260850" y="1770063"/>
            <a:ext cx="0" cy="11112"/>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43" name="Rectangle 13"/>
          <p:cNvSpPr>
            <a:spLocks noChangeArrowheads="1"/>
          </p:cNvSpPr>
          <p:nvPr/>
        </p:nvSpPr>
        <p:spPr bwMode="auto">
          <a:xfrm>
            <a:off x="1066800" y="19177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44" name="Rectangle 14"/>
          <p:cNvSpPr>
            <a:spLocks noChangeArrowheads="1"/>
          </p:cNvSpPr>
          <p:nvPr/>
        </p:nvSpPr>
        <p:spPr bwMode="auto">
          <a:xfrm>
            <a:off x="1790700" y="20701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45" name="Rectangle 15"/>
          <p:cNvSpPr>
            <a:spLocks noChangeArrowheads="1"/>
          </p:cNvSpPr>
          <p:nvPr/>
        </p:nvSpPr>
        <p:spPr bwMode="auto">
          <a:xfrm>
            <a:off x="1066800" y="19939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46" name="Rectangle 16"/>
          <p:cNvSpPr>
            <a:spLocks noChangeArrowheads="1"/>
          </p:cNvSpPr>
          <p:nvPr/>
        </p:nvSpPr>
        <p:spPr bwMode="auto">
          <a:xfrm>
            <a:off x="1790700" y="21463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47" name="Rectangle 17"/>
          <p:cNvSpPr>
            <a:spLocks noChangeArrowheads="1"/>
          </p:cNvSpPr>
          <p:nvPr/>
        </p:nvSpPr>
        <p:spPr bwMode="auto">
          <a:xfrm>
            <a:off x="1066800" y="30861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48" name="Rectangle 18"/>
          <p:cNvSpPr>
            <a:spLocks noChangeArrowheads="1"/>
          </p:cNvSpPr>
          <p:nvPr/>
        </p:nvSpPr>
        <p:spPr bwMode="auto">
          <a:xfrm>
            <a:off x="3238500" y="3365500"/>
            <a:ext cx="0" cy="12700"/>
          </a:xfrm>
          <a:prstGeom prst="rect">
            <a:avLst/>
          </a:prstGeom>
          <a:blipFill dpi="0" rotWithShape="0">
            <a:blip/>
            <a:srcRect/>
            <a:tile tx="0" ty="0" sx="100000" sy="100000" flip="none" algn="tl"/>
          </a:blipFill>
          <a:ln w="9525">
            <a:solidFill>
              <a:schemeClr val="tx1"/>
            </a:solidFill>
            <a:miter lim="800000"/>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49" name="Rectangle 19"/>
          <p:cNvSpPr>
            <a:spLocks noChangeArrowheads="1"/>
          </p:cNvSpPr>
          <p:nvPr/>
        </p:nvSpPr>
        <p:spPr bwMode="auto">
          <a:xfrm>
            <a:off x="1066800" y="3811588"/>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50" name="Rectangle 20"/>
          <p:cNvSpPr>
            <a:spLocks noChangeArrowheads="1"/>
          </p:cNvSpPr>
          <p:nvPr/>
        </p:nvSpPr>
        <p:spPr bwMode="auto">
          <a:xfrm>
            <a:off x="3238500" y="4102100"/>
            <a:ext cx="0" cy="12700"/>
          </a:xfrm>
          <a:prstGeom prst="rect">
            <a:avLst/>
          </a:prstGeom>
          <a:blipFill dpi="0" rotWithShape="0">
            <a:blip/>
            <a:srcRect/>
            <a:tile tx="0" ty="0" sx="100000" sy="100000" flip="none" algn="tl"/>
          </a:blipFill>
          <a:ln w="9525">
            <a:solidFill>
              <a:schemeClr val="tx1"/>
            </a:solidFill>
            <a:miter lim="800000"/>
            <a:headEnd/>
            <a:tailEnd/>
          </a:ln>
        </p:spPr>
        <p:txBody>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aphicFrame>
        <p:nvGraphicFramePr>
          <p:cNvPr id="142351" name="Object 2"/>
          <p:cNvGraphicFramePr>
            <a:graphicFrameLocks noChangeAspect="1"/>
          </p:cNvGraphicFramePr>
          <p:nvPr/>
        </p:nvGraphicFramePr>
        <p:xfrm>
          <a:off x="457200" y="1371600"/>
          <a:ext cx="8229600" cy="1190625"/>
        </p:xfrm>
        <a:graphic>
          <a:graphicData uri="http://schemas.openxmlformats.org/presentationml/2006/ole">
            <mc:AlternateContent xmlns:mc="http://schemas.openxmlformats.org/markup-compatibility/2006">
              <mc:Choice xmlns:v="urn:schemas-microsoft-com:vml" Requires="v">
                <p:oleObj spid="_x0000_s102408" name="VISIO" r:id="rId3" imgW="4713402" imgH="4713402" progId="">
                  <p:embed/>
                </p:oleObj>
              </mc:Choice>
              <mc:Fallback>
                <p:oleObj name="VISIO" r:id="rId3" imgW="4713402" imgH="471340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2352" name="Line 22"/>
          <p:cNvSpPr>
            <a:spLocks noChangeShapeType="1"/>
          </p:cNvSpPr>
          <p:nvPr/>
        </p:nvSpPr>
        <p:spPr bwMode="auto">
          <a:xfrm flipV="1">
            <a:off x="2105025" y="3651250"/>
            <a:ext cx="1852613" cy="3333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274731" tIns="45786" rIns="91570" bIns="228943"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53" name="Line 23"/>
          <p:cNvSpPr>
            <a:spLocks noChangeShapeType="1"/>
          </p:cNvSpPr>
          <p:nvPr/>
        </p:nvSpPr>
        <p:spPr bwMode="auto">
          <a:xfrm flipV="1">
            <a:off x="3805238" y="3803650"/>
            <a:ext cx="1524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274731" tIns="45786" rIns="91570" bIns="228943"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54" name="AutoShape 24"/>
          <p:cNvSpPr>
            <a:spLocks/>
          </p:cNvSpPr>
          <p:nvPr/>
        </p:nvSpPr>
        <p:spPr bwMode="auto">
          <a:xfrm>
            <a:off x="4032250" y="3649663"/>
            <a:ext cx="76200" cy="153987"/>
          </a:xfrm>
          <a:prstGeom prst="rightBrace">
            <a:avLst>
              <a:gd name="adj1" fmla="val 1684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274291" tIns="45713" rIns="91423" bIns="228577" anchor="ctr"/>
          <a:lstStyle/>
          <a:p>
            <a:pPr defTabSz="914400" eaLnBrk="0" fontAlgn="base" hangingPunct="0">
              <a:spcBef>
                <a:spcPct val="50000"/>
              </a:spcBef>
              <a:spcAft>
                <a:spcPts val="1000"/>
              </a:spcAft>
            </a:pPr>
            <a:endParaRPr lang="en-US" sz="1400" b="1" smtClean="0">
              <a:solidFill>
                <a:srgbClr val="000000"/>
              </a:solidFill>
              <a:latin typeface="PMingLiU" charset="0"/>
              <a:ea typeface="ＭＳ Ｐゴシック" charset="0"/>
              <a:cs typeface="ＭＳ Ｐゴシック" charset="0"/>
            </a:endParaRPr>
          </a:p>
        </p:txBody>
      </p:sp>
      <p:grpSp>
        <p:nvGrpSpPr>
          <p:cNvPr id="142355" name="Group 25"/>
          <p:cNvGrpSpPr>
            <a:grpSpLocks/>
          </p:cNvGrpSpPr>
          <p:nvPr/>
        </p:nvGrpSpPr>
        <p:grpSpPr bwMode="auto">
          <a:xfrm>
            <a:off x="2097088" y="3708400"/>
            <a:ext cx="1741487" cy="1227138"/>
            <a:chOff x="1321" y="2432"/>
            <a:chExt cx="1097" cy="774"/>
          </a:xfrm>
        </p:grpSpPr>
        <p:sp>
          <p:nvSpPr>
            <p:cNvPr id="142377" name="AutoShape 26"/>
            <p:cNvSpPr>
              <a:spLocks noChangeArrowheads="1"/>
            </p:cNvSpPr>
            <p:nvPr/>
          </p:nvSpPr>
          <p:spPr bwMode="auto">
            <a:xfrm rot="5400000">
              <a:off x="1714" y="2039"/>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2824" tIns="0" rIns="91405" bIns="45705" anchor="ctr"/>
            <a:lstStyle/>
            <a:p>
              <a:pPr algn="ctr" defTabSz="914400" fontAlgn="base">
                <a:spcBef>
                  <a:spcPts val="1000"/>
                </a:spcBef>
                <a:spcAft>
                  <a:spcPts val="1000"/>
                </a:spcAft>
              </a:pPr>
              <a:r>
                <a:rPr lang="en-US" altLang="zh-TW" sz="1400" smtClean="0">
                  <a:solidFill>
                    <a:srgbClr val="000000"/>
                  </a:solidFill>
                  <a:latin typeface="Arial" charset="0"/>
                  <a:ea typeface="PMingLiU" charset="0"/>
                  <a:cs typeface="PMingLiU" charset="0"/>
                </a:rPr>
                <a:t>Packet 1</a:t>
              </a:r>
            </a:p>
          </p:txBody>
        </p:sp>
        <p:sp>
          <p:nvSpPr>
            <p:cNvPr id="142378" name="AutoShape 27"/>
            <p:cNvSpPr>
              <a:spLocks noChangeArrowheads="1"/>
            </p:cNvSpPr>
            <p:nvPr/>
          </p:nvSpPr>
          <p:spPr bwMode="auto">
            <a:xfrm rot="5400000">
              <a:off x="1721" y="2270"/>
              <a:ext cx="304"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2824" tIns="0" rIns="91405" bIns="45705" anchor="ctr"/>
            <a:lstStyle/>
            <a:p>
              <a:pPr algn="ctr" defTabSz="914400" fontAlgn="base">
                <a:spcBef>
                  <a:spcPts val="1000"/>
                </a:spcBef>
                <a:spcAft>
                  <a:spcPts val="1000"/>
                </a:spcAft>
              </a:pPr>
              <a:r>
                <a:rPr lang="en-US" altLang="zh-TW" sz="1400" smtClean="0">
                  <a:solidFill>
                    <a:srgbClr val="000000"/>
                  </a:solidFill>
                  <a:latin typeface="Arial" charset="0"/>
                  <a:ea typeface="PMingLiU" charset="0"/>
                  <a:cs typeface="PMingLiU" charset="0"/>
                </a:rPr>
                <a:t>Packet 2</a:t>
              </a:r>
            </a:p>
          </p:txBody>
        </p:sp>
        <p:sp>
          <p:nvSpPr>
            <p:cNvPr id="142379" name="AutoShape 28"/>
            <p:cNvSpPr>
              <a:spLocks noChangeArrowheads="1"/>
            </p:cNvSpPr>
            <p:nvPr/>
          </p:nvSpPr>
          <p:spPr bwMode="auto">
            <a:xfrm rot="5400000">
              <a:off x="1714" y="2508"/>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2824" tIns="0" rIns="91405" bIns="45705" anchor="ctr"/>
            <a:lstStyle/>
            <a:p>
              <a:pPr algn="ctr" defTabSz="914400" fontAlgn="base">
                <a:spcBef>
                  <a:spcPts val="1000"/>
                </a:spcBef>
                <a:spcAft>
                  <a:spcPts val="1000"/>
                </a:spcAft>
              </a:pPr>
              <a:r>
                <a:rPr lang="en-US" altLang="zh-TW" sz="1400" smtClean="0">
                  <a:solidFill>
                    <a:srgbClr val="000000"/>
                  </a:solidFill>
                  <a:latin typeface="Arial" charset="0"/>
                  <a:ea typeface="PMingLiU" charset="0"/>
                  <a:cs typeface="PMingLiU" charset="0"/>
                </a:rPr>
                <a:t>Packet 3</a:t>
              </a:r>
            </a:p>
          </p:txBody>
        </p:sp>
      </p:grpSp>
      <p:sp>
        <p:nvSpPr>
          <p:cNvPr id="142356" name="Line 29"/>
          <p:cNvSpPr>
            <a:spLocks noChangeShapeType="1"/>
          </p:cNvSpPr>
          <p:nvPr/>
        </p:nvSpPr>
        <p:spPr bwMode="auto">
          <a:xfrm>
            <a:off x="2097088" y="2738438"/>
            <a:ext cx="0" cy="350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433" tIns="45717" rIns="91433" bIns="45717"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57" name="Line 30"/>
          <p:cNvSpPr>
            <a:spLocks noChangeShapeType="1"/>
          </p:cNvSpPr>
          <p:nvPr/>
        </p:nvSpPr>
        <p:spPr bwMode="auto">
          <a:xfrm>
            <a:off x="3829050" y="2738438"/>
            <a:ext cx="0" cy="350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433" tIns="45717" rIns="91433" bIns="45717"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58" name="Line 31"/>
          <p:cNvSpPr>
            <a:spLocks noChangeShapeType="1"/>
          </p:cNvSpPr>
          <p:nvPr/>
        </p:nvSpPr>
        <p:spPr bwMode="auto">
          <a:xfrm>
            <a:off x="5562600" y="2738438"/>
            <a:ext cx="0" cy="350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433" tIns="45717" rIns="91433" bIns="45717"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59" name="Line 32"/>
          <p:cNvSpPr>
            <a:spLocks noChangeShapeType="1"/>
          </p:cNvSpPr>
          <p:nvPr/>
        </p:nvSpPr>
        <p:spPr bwMode="auto">
          <a:xfrm>
            <a:off x="7294563" y="2738438"/>
            <a:ext cx="0" cy="350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433" tIns="45717" rIns="91433" bIns="45717"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60" name="Oval 33"/>
          <p:cNvSpPr>
            <a:spLocks noChangeArrowheads="1"/>
          </p:cNvSpPr>
          <p:nvPr/>
        </p:nvSpPr>
        <p:spPr bwMode="auto">
          <a:xfrm>
            <a:off x="5935663" y="4565650"/>
            <a:ext cx="212725" cy="3032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lIns="91570" tIns="45786" rIns="91570" bIns="228943" anchorCtr="1">
            <a:spAutoFit/>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61" name="Line 34"/>
          <p:cNvSpPr>
            <a:spLocks noChangeShapeType="1"/>
          </p:cNvSpPr>
          <p:nvPr/>
        </p:nvSpPr>
        <p:spPr bwMode="auto">
          <a:xfrm flipV="1">
            <a:off x="6096000" y="3954463"/>
            <a:ext cx="106363" cy="6302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lIns="91570" tIns="45786" rIns="91570" bIns="228943" anchorCtr="1">
            <a:spAutoFit/>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62" name="Text Box 35"/>
          <p:cNvSpPr txBox="1">
            <a:spLocks noChangeArrowheads="1"/>
          </p:cNvSpPr>
          <p:nvPr/>
        </p:nvSpPr>
        <p:spPr bwMode="auto">
          <a:xfrm>
            <a:off x="6042025" y="3803650"/>
            <a:ext cx="1076325"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3" tIns="45713" rIns="91423" bIns="228577" anchorCtr="1">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50000"/>
              </a:spcBef>
              <a:spcAft>
                <a:spcPts val="1000"/>
              </a:spcAft>
            </a:pPr>
            <a:r>
              <a:rPr lang="en-US" sz="1400" b="0" smtClean="0">
                <a:solidFill>
                  <a:srgbClr val="000000"/>
                </a:solidFill>
                <a:latin typeface="Arial" charset="0"/>
              </a:rPr>
              <a:t>processing </a:t>
            </a:r>
            <a:br>
              <a:rPr lang="en-US" sz="1400" b="0" smtClean="0">
                <a:solidFill>
                  <a:srgbClr val="000000"/>
                </a:solidFill>
                <a:latin typeface="Arial" charset="0"/>
              </a:rPr>
            </a:br>
            <a:r>
              <a:rPr lang="en-US" sz="1400" b="0" smtClean="0">
                <a:solidFill>
                  <a:srgbClr val="000000"/>
                </a:solidFill>
                <a:latin typeface="Arial" charset="0"/>
              </a:rPr>
              <a:t>delay of Packet 1 at Node 2</a:t>
            </a:r>
          </a:p>
        </p:txBody>
      </p:sp>
      <p:sp>
        <p:nvSpPr>
          <p:cNvPr id="142363" name="Line 36"/>
          <p:cNvSpPr>
            <a:spLocks noChangeShapeType="1"/>
          </p:cNvSpPr>
          <p:nvPr/>
        </p:nvSpPr>
        <p:spPr bwMode="auto">
          <a:xfrm flipV="1">
            <a:off x="6254750" y="4037013"/>
            <a:ext cx="1274763" cy="285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lIns="91570" tIns="45786" rIns="91570" bIns="228943" anchorCtr="1">
            <a:spAutoFit/>
          </a:bodyP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64" name="AutoShape 37"/>
          <p:cNvSpPr>
            <a:spLocks/>
          </p:cNvSpPr>
          <p:nvPr/>
        </p:nvSpPr>
        <p:spPr bwMode="auto">
          <a:xfrm>
            <a:off x="1905000" y="3684588"/>
            <a:ext cx="76200" cy="381000"/>
          </a:xfrm>
          <a:prstGeom prst="leftBrace">
            <a:avLst>
              <a:gd name="adj1" fmla="val 41667"/>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23" tIns="45713" rIns="274291" bIns="228577" anchor="ctr"/>
          <a:lstStyle/>
          <a:p>
            <a:pPr defTabSz="914400" eaLnBrk="0" fontAlgn="base" hangingPunct="0">
              <a:spcBef>
                <a:spcPct val="50000"/>
              </a:spcBef>
              <a:spcAft>
                <a:spcPts val="1000"/>
              </a:spcAft>
            </a:pPr>
            <a:endParaRPr lang="en-US" sz="1400" smtClean="0">
              <a:solidFill>
                <a:srgbClr val="000000"/>
              </a:solidFill>
              <a:latin typeface="PMingLiU" charset="0"/>
              <a:ea typeface="ＭＳ Ｐゴシック" charset="0"/>
              <a:cs typeface="ＭＳ Ｐゴシック" charset="0"/>
            </a:endParaRPr>
          </a:p>
          <a:p>
            <a:pPr defTabSz="914400" eaLnBrk="0" fontAlgn="base" hangingPunct="0">
              <a:spcBef>
                <a:spcPct val="50000"/>
              </a:spcBef>
              <a:spcAft>
                <a:spcPts val="1000"/>
              </a:spcAft>
            </a:pPr>
            <a:endParaRPr lang="en-US" sz="1400" smtClean="0">
              <a:solidFill>
                <a:srgbClr val="000000"/>
              </a:solidFill>
              <a:latin typeface="PMingLiU" charset="0"/>
              <a:ea typeface="ＭＳ Ｐゴシック" charset="0"/>
              <a:cs typeface="ＭＳ Ｐゴシック" charset="0"/>
            </a:endParaRPr>
          </a:p>
        </p:txBody>
      </p:sp>
      <p:sp>
        <p:nvSpPr>
          <p:cNvPr id="142365" name="Text Box 38"/>
          <p:cNvSpPr txBox="1">
            <a:spLocks noChangeArrowheads="1"/>
          </p:cNvSpPr>
          <p:nvPr/>
        </p:nvSpPr>
        <p:spPr bwMode="auto">
          <a:xfrm>
            <a:off x="760413" y="1600200"/>
            <a:ext cx="1008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3" tIns="45713" rIns="91423" bIns="228577" anchorCtr="1">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50000"/>
              </a:spcBef>
              <a:spcAft>
                <a:spcPts val="1000"/>
              </a:spcAft>
            </a:pPr>
            <a:r>
              <a:rPr lang="en-US" sz="1600" b="0" smtClean="0">
                <a:solidFill>
                  <a:srgbClr val="000000"/>
                </a:solidFill>
                <a:latin typeface="Arial" charset="0"/>
              </a:rPr>
              <a:t>Sender</a:t>
            </a:r>
          </a:p>
        </p:txBody>
      </p:sp>
      <p:sp>
        <p:nvSpPr>
          <p:cNvPr id="142366" name="Text Box 39"/>
          <p:cNvSpPr txBox="1">
            <a:spLocks noChangeArrowheads="1"/>
          </p:cNvSpPr>
          <p:nvPr/>
        </p:nvSpPr>
        <p:spPr bwMode="auto">
          <a:xfrm>
            <a:off x="7696200" y="1600200"/>
            <a:ext cx="106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3" tIns="45713" rIns="91423" bIns="228577" anchorCtr="1">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50000"/>
              </a:spcBef>
              <a:spcAft>
                <a:spcPts val="1000"/>
              </a:spcAft>
            </a:pPr>
            <a:r>
              <a:rPr lang="en-US" sz="1600" b="0" smtClean="0">
                <a:solidFill>
                  <a:srgbClr val="000000"/>
                </a:solidFill>
                <a:latin typeface="Arial" charset="0"/>
              </a:rPr>
              <a:t>Receiver</a:t>
            </a:r>
          </a:p>
        </p:txBody>
      </p:sp>
      <p:sp>
        <p:nvSpPr>
          <p:cNvPr id="142367" name="Text Box 40"/>
          <p:cNvSpPr txBox="1">
            <a:spLocks noChangeArrowheads="1"/>
          </p:cNvSpPr>
          <p:nvPr/>
        </p:nvSpPr>
        <p:spPr bwMode="auto">
          <a:xfrm>
            <a:off x="3424238" y="1752600"/>
            <a:ext cx="9191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3" tIns="45713" rIns="91423" bIns="228577" anchorCtr="1">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50000"/>
              </a:spcBef>
              <a:spcAft>
                <a:spcPts val="1000"/>
              </a:spcAft>
            </a:pPr>
            <a:r>
              <a:rPr lang="en-US" sz="1400" b="0" smtClean="0">
                <a:solidFill>
                  <a:srgbClr val="000000"/>
                </a:solidFill>
                <a:latin typeface="Arial" charset="0"/>
              </a:rPr>
              <a:t>Router 1</a:t>
            </a:r>
          </a:p>
        </p:txBody>
      </p:sp>
      <p:sp>
        <p:nvSpPr>
          <p:cNvPr id="142368" name="Text Box 41"/>
          <p:cNvSpPr txBox="1">
            <a:spLocks noChangeArrowheads="1"/>
          </p:cNvSpPr>
          <p:nvPr/>
        </p:nvSpPr>
        <p:spPr bwMode="auto">
          <a:xfrm>
            <a:off x="5022850" y="1752600"/>
            <a:ext cx="9207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3" tIns="45713" rIns="91423" bIns="228577" anchorCtr="1">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50000"/>
              </a:spcBef>
              <a:spcAft>
                <a:spcPts val="1000"/>
              </a:spcAft>
            </a:pPr>
            <a:r>
              <a:rPr lang="en-US" sz="1400" b="0" smtClean="0">
                <a:solidFill>
                  <a:srgbClr val="000000"/>
                </a:solidFill>
                <a:latin typeface="Arial" charset="0"/>
              </a:rPr>
              <a:t>Router 2</a:t>
            </a:r>
          </a:p>
        </p:txBody>
      </p:sp>
      <p:sp>
        <p:nvSpPr>
          <p:cNvPr id="142369" name="Text Box 42"/>
          <p:cNvSpPr txBox="1">
            <a:spLocks noChangeArrowheads="1"/>
          </p:cNvSpPr>
          <p:nvPr/>
        </p:nvSpPr>
        <p:spPr bwMode="auto">
          <a:xfrm>
            <a:off x="4067175" y="3117850"/>
            <a:ext cx="1492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fontAlgn="base">
              <a:spcBef>
                <a:spcPct val="0"/>
              </a:spcBef>
              <a:spcAft>
                <a:spcPct val="0"/>
              </a:spcAft>
            </a:pPr>
            <a:r>
              <a:rPr lang="en-US" sz="1600" b="0" smtClean="0">
                <a:solidFill>
                  <a:srgbClr val="000000"/>
                </a:solidFill>
                <a:latin typeface="Arial" charset="0"/>
              </a:rPr>
              <a:t>propagation</a:t>
            </a:r>
          </a:p>
          <a:p>
            <a:pPr fontAlgn="base">
              <a:spcBef>
                <a:spcPct val="0"/>
              </a:spcBef>
              <a:spcAft>
                <a:spcPct val="0"/>
              </a:spcAft>
            </a:pPr>
            <a:r>
              <a:rPr lang="en-US" sz="1600" b="0" smtClean="0">
                <a:solidFill>
                  <a:srgbClr val="000000"/>
                </a:solidFill>
                <a:latin typeface="Arial" charset="0"/>
              </a:rPr>
              <a:t>delay between</a:t>
            </a:r>
          </a:p>
          <a:p>
            <a:pPr fontAlgn="base">
              <a:spcBef>
                <a:spcPct val="0"/>
              </a:spcBef>
              <a:spcAft>
                <a:spcPct val="0"/>
              </a:spcAft>
            </a:pPr>
            <a:r>
              <a:rPr lang="en-US" sz="1600" b="0" smtClean="0">
                <a:solidFill>
                  <a:srgbClr val="000000"/>
                </a:solidFill>
                <a:latin typeface="Arial" charset="0"/>
              </a:rPr>
              <a:t>Host 1 and </a:t>
            </a:r>
          </a:p>
          <a:p>
            <a:pPr fontAlgn="base">
              <a:spcBef>
                <a:spcPct val="0"/>
              </a:spcBef>
              <a:spcAft>
                <a:spcPct val="0"/>
              </a:spcAft>
            </a:pPr>
            <a:r>
              <a:rPr lang="en-US" sz="1600" b="0" smtClean="0">
                <a:solidFill>
                  <a:srgbClr val="000000"/>
                </a:solidFill>
                <a:latin typeface="Arial" charset="0"/>
              </a:rPr>
              <a:t>Node 1 </a:t>
            </a:r>
          </a:p>
        </p:txBody>
      </p:sp>
      <p:sp>
        <p:nvSpPr>
          <p:cNvPr id="142370" name="Line 43"/>
          <p:cNvSpPr>
            <a:spLocks noChangeShapeType="1"/>
          </p:cNvSpPr>
          <p:nvPr/>
        </p:nvSpPr>
        <p:spPr bwMode="auto">
          <a:xfrm flipV="1">
            <a:off x="5573713" y="4430713"/>
            <a:ext cx="304800" cy="30321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71" name="Line 44"/>
          <p:cNvSpPr>
            <a:spLocks noChangeShapeType="1"/>
          </p:cNvSpPr>
          <p:nvPr/>
        </p:nvSpPr>
        <p:spPr bwMode="auto">
          <a:xfrm flipV="1">
            <a:off x="5554663" y="4564063"/>
            <a:ext cx="304800" cy="30321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72" name="AutoShape 45"/>
          <p:cNvSpPr>
            <a:spLocks/>
          </p:cNvSpPr>
          <p:nvPr/>
        </p:nvSpPr>
        <p:spPr bwMode="auto">
          <a:xfrm>
            <a:off x="5935663" y="4411663"/>
            <a:ext cx="152400" cy="152400"/>
          </a:xfrm>
          <a:prstGeom prst="rightBrace">
            <a:avLst>
              <a:gd name="adj1" fmla="val 8333"/>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274291" tIns="45713" rIns="91423" bIns="228577" anchor="ctr"/>
          <a:lstStyle/>
          <a:p>
            <a:pPr defTabSz="914400" eaLnBrk="0" fontAlgn="base" hangingPunct="0">
              <a:spcBef>
                <a:spcPct val="50000"/>
              </a:spcBef>
              <a:spcAft>
                <a:spcPts val="1000"/>
              </a:spcAft>
            </a:pPr>
            <a:endParaRPr lang="en-US" sz="1400" b="1" smtClean="0">
              <a:solidFill>
                <a:srgbClr val="000000"/>
              </a:solidFill>
              <a:latin typeface="PMingLiU" charset="0"/>
              <a:ea typeface="ＭＳ Ｐゴシック" charset="0"/>
              <a:cs typeface="ＭＳ Ｐゴシック" charset="0"/>
            </a:endParaRPr>
          </a:p>
        </p:txBody>
      </p:sp>
      <p:sp>
        <p:nvSpPr>
          <p:cNvPr id="142373" name="Text Box 46"/>
          <p:cNvSpPr txBox="1">
            <a:spLocks noChangeArrowheads="1"/>
          </p:cNvSpPr>
          <p:nvPr/>
        </p:nvSpPr>
        <p:spPr bwMode="auto">
          <a:xfrm>
            <a:off x="341313" y="3541713"/>
            <a:ext cx="145573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fontAlgn="base">
              <a:spcBef>
                <a:spcPct val="0"/>
              </a:spcBef>
              <a:spcAft>
                <a:spcPct val="0"/>
              </a:spcAft>
            </a:pPr>
            <a:r>
              <a:rPr lang="en-US" sz="1400" b="0" smtClean="0">
                <a:solidFill>
                  <a:srgbClr val="000000"/>
                </a:solidFill>
                <a:latin typeface="Arial" charset="0"/>
              </a:rPr>
              <a:t>transmission </a:t>
            </a:r>
          </a:p>
          <a:p>
            <a:pPr fontAlgn="base">
              <a:spcBef>
                <a:spcPct val="0"/>
              </a:spcBef>
              <a:spcAft>
                <a:spcPct val="0"/>
              </a:spcAft>
            </a:pPr>
            <a:r>
              <a:rPr lang="en-US" sz="1400" b="0" smtClean="0">
                <a:solidFill>
                  <a:srgbClr val="000000"/>
                </a:solidFill>
                <a:latin typeface="Arial" charset="0"/>
              </a:rPr>
              <a:t>time of Packet 1</a:t>
            </a:r>
          </a:p>
          <a:p>
            <a:pPr fontAlgn="base">
              <a:spcBef>
                <a:spcPct val="0"/>
              </a:spcBef>
              <a:spcAft>
                <a:spcPct val="0"/>
              </a:spcAft>
            </a:pPr>
            <a:r>
              <a:rPr lang="en-US" sz="1400" b="0" smtClean="0">
                <a:solidFill>
                  <a:srgbClr val="000000"/>
                </a:solidFill>
                <a:latin typeface="Arial" charset="0"/>
              </a:rPr>
              <a:t>at Host 1</a:t>
            </a:r>
          </a:p>
        </p:txBody>
      </p:sp>
      <p:sp>
        <p:nvSpPr>
          <p:cNvPr id="142374" name="Line 47"/>
          <p:cNvSpPr>
            <a:spLocks noChangeShapeType="1"/>
          </p:cNvSpPr>
          <p:nvPr/>
        </p:nvSpPr>
        <p:spPr bwMode="auto">
          <a:xfrm>
            <a:off x="2511425" y="2205038"/>
            <a:ext cx="9128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75" name="Line 48"/>
          <p:cNvSpPr>
            <a:spLocks noChangeShapeType="1"/>
          </p:cNvSpPr>
          <p:nvPr/>
        </p:nvSpPr>
        <p:spPr bwMode="auto">
          <a:xfrm>
            <a:off x="4337050" y="2205038"/>
            <a:ext cx="685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2376" name="Line 49"/>
          <p:cNvSpPr>
            <a:spLocks noChangeShapeType="1"/>
          </p:cNvSpPr>
          <p:nvPr/>
        </p:nvSpPr>
        <p:spPr bwMode="auto">
          <a:xfrm>
            <a:off x="5935663" y="2205038"/>
            <a:ext cx="9890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430730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a:xfrm>
            <a:off x="990600" y="0"/>
            <a:ext cx="7162800" cy="1143000"/>
          </a:xfrm>
        </p:spPr>
        <p:txBody>
          <a:bodyPr/>
          <a:lstStyle/>
          <a:p>
            <a:r>
              <a:rPr lang="en-US">
                <a:latin typeface="Helvetica" charset="0"/>
                <a:ea typeface="ＭＳ Ｐゴシック" charset="0"/>
                <a:cs typeface="ＭＳ Ｐゴシック" charset="0"/>
              </a:rPr>
              <a:t>Packet Forwarding Timing: Packets of Different Lengths</a:t>
            </a:r>
          </a:p>
        </p:txBody>
      </p:sp>
      <p:sp>
        <p:nvSpPr>
          <p:cNvPr id="143362" name="Text Box 4"/>
          <p:cNvSpPr txBox="1">
            <a:spLocks noChangeArrowheads="1"/>
          </p:cNvSpPr>
          <p:nvPr/>
        </p:nvSpPr>
        <p:spPr bwMode="auto">
          <a:xfrm>
            <a:off x="990600" y="2057400"/>
            <a:ext cx="881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smtClean="0">
                <a:solidFill>
                  <a:srgbClr val="000000"/>
                </a:solidFill>
                <a:latin typeface="Helvetica" charset="0"/>
                <a:cs typeface="Helvetica" charset="0"/>
              </a:rPr>
              <a:t>Sender</a:t>
            </a:r>
          </a:p>
        </p:txBody>
      </p:sp>
      <p:grpSp>
        <p:nvGrpSpPr>
          <p:cNvPr id="143363" name="Group 5"/>
          <p:cNvGrpSpPr>
            <a:grpSpLocks/>
          </p:cNvGrpSpPr>
          <p:nvPr/>
        </p:nvGrpSpPr>
        <p:grpSpPr bwMode="auto">
          <a:xfrm>
            <a:off x="1143000" y="1447800"/>
            <a:ext cx="685800" cy="654050"/>
            <a:chOff x="912" y="2152"/>
            <a:chExt cx="432" cy="392"/>
          </a:xfrm>
        </p:grpSpPr>
        <p:sp>
          <p:nvSpPr>
            <p:cNvPr id="53" name="AutoShape 6"/>
            <p:cNvSpPr>
              <a:spLocks noChangeArrowheads="1"/>
            </p:cNvSpPr>
            <p:nvPr/>
          </p:nvSpPr>
          <p:spPr bwMode="auto">
            <a:xfrm>
              <a:off x="998" y="2152"/>
              <a:ext cx="260" cy="241"/>
            </a:xfrm>
            <a:prstGeom prst="roundRect">
              <a:avLst>
                <a:gd name="adj" fmla="val 16667"/>
              </a:avLst>
            </a:prstGeom>
            <a:solidFill>
              <a:srgbClr val="FFFFCC"/>
            </a:solidFill>
            <a:ln w="9525">
              <a:solidFill>
                <a:schemeClr val="tx1"/>
              </a:solidFill>
              <a:round/>
              <a:headEnd/>
              <a:tailEnd/>
            </a:ln>
            <a:effectLst>
              <a:outerShdw blurRad="63500" dist="29783" dir="1514402"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Helvetica"/>
                <a:ea typeface="ＭＳ Ｐゴシック" charset="-128"/>
                <a:cs typeface="Helvetica"/>
              </a:endParaRPr>
            </a:p>
          </p:txBody>
        </p:sp>
        <p:sp>
          <p:nvSpPr>
            <p:cNvPr id="143398" name="AutoShape 7"/>
            <p:cNvSpPr>
              <a:spLocks noChangeArrowheads="1"/>
            </p:cNvSpPr>
            <p:nvPr/>
          </p:nvSpPr>
          <p:spPr bwMode="auto">
            <a:xfrm>
              <a:off x="1027" y="2182"/>
              <a:ext cx="202" cy="181"/>
            </a:xfrm>
            <a:prstGeom prst="roundRect">
              <a:avLst>
                <a:gd name="adj" fmla="val 16667"/>
              </a:avLst>
            </a:prstGeom>
            <a:solidFill>
              <a:srgbClr val="969696"/>
            </a:solidFill>
            <a:ln w="9525">
              <a:solidFill>
                <a:schemeClr val="tx1"/>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43399" name="Rectangle 8"/>
            <p:cNvSpPr>
              <a:spLocks noChangeArrowheads="1"/>
            </p:cNvSpPr>
            <p:nvPr/>
          </p:nvSpPr>
          <p:spPr bwMode="auto">
            <a:xfrm>
              <a:off x="970" y="2393"/>
              <a:ext cx="316" cy="30"/>
            </a:xfrm>
            <a:prstGeom prst="rect">
              <a:avLst/>
            </a:prstGeom>
            <a:solidFill>
              <a:srgbClr val="FFFFCC"/>
            </a:solidFill>
            <a:ln w="9525">
              <a:solidFill>
                <a:schemeClr val="tx1"/>
              </a:solidFill>
              <a:miter lim="800000"/>
              <a:headEnd/>
              <a:tailEnd/>
            </a:ln>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43400" name="Rectangle 9"/>
            <p:cNvSpPr>
              <a:spLocks noChangeArrowheads="1"/>
            </p:cNvSpPr>
            <p:nvPr/>
          </p:nvSpPr>
          <p:spPr bwMode="auto">
            <a:xfrm>
              <a:off x="970" y="2423"/>
              <a:ext cx="316" cy="61"/>
            </a:xfrm>
            <a:prstGeom prst="rect">
              <a:avLst/>
            </a:prstGeom>
            <a:solidFill>
              <a:srgbClr val="FFFFCC"/>
            </a:solidFill>
            <a:ln w="9525">
              <a:solidFill>
                <a:schemeClr val="tx1"/>
              </a:solidFill>
              <a:miter lim="800000"/>
              <a:headEnd/>
              <a:tailEnd/>
            </a:ln>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43401" name="Rectangle 10"/>
            <p:cNvSpPr>
              <a:spLocks noChangeArrowheads="1"/>
            </p:cNvSpPr>
            <p:nvPr/>
          </p:nvSpPr>
          <p:spPr bwMode="auto">
            <a:xfrm>
              <a:off x="998" y="2423"/>
              <a:ext cx="116" cy="31"/>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43402" name="Freeform 11" descr="Dotted grid"/>
            <p:cNvSpPr>
              <a:spLocks/>
            </p:cNvSpPr>
            <p:nvPr/>
          </p:nvSpPr>
          <p:spPr bwMode="auto">
            <a:xfrm>
              <a:off x="912" y="2484"/>
              <a:ext cx="432" cy="60"/>
            </a:xfrm>
            <a:custGeom>
              <a:avLst/>
              <a:gdLst>
                <a:gd name="T0" fmla="*/ 1 w 720"/>
                <a:gd name="T1" fmla="*/ 0 h 48"/>
                <a:gd name="T2" fmla="*/ 2 w 720"/>
                <a:gd name="T3" fmla="*/ 0 h 48"/>
                <a:gd name="T4" fmla="*/ 2 w 720"/>
                <a:gd name="T5" fmla="*/ 564 h 48"/>
                <a:gd name="T6" fmla="*/ 0 w 720"/>
                <a:gd name="T7" fmla="*/ 564 h 48"/>
                <a:gd name="T8" fmla="*/ 1 w 720"/>
                <a:gd name="T9" fmla="*/ 0 h 48"/>
                <a:gd name="T10" fmla="*/ 0 60000 65536"/>
                <a:gd name="T11" fmla="*/ 0 60000 65536"/>
                <a:gd name="T12" fmla="*/ 0 60000 65536"/>
                <a:gd name="T13" fmla="*/ 0 60000 65536"/>
                <a:gd name="T14" fmla="*/ 0 60000 65536"/>
                <a:gd name="T15" fmla="*/ 0 w 720"/>
                <a:gd name="T16" fmla="*/ 0 h 48"/>
                <a:gd name="T17" fmla="*/ 720 w 720"/>
                <a:gd name="T18" fmla="*/ 48 h 48"/>
              </a:gdLst>
              <a:ahLst/>
              <a:cxnLst>
                <a:cxn ang="T10">
                  <a:pos x="T0" y="T1"/>
                </a:cxn>
                <a:cxn ang="T11">
                  <a:pos x="T2" y="T3"/>
                </a:cxn>
                <a:cxn ang="T12">
                  <a:pos x="T4" y="T5"/>
                </a:cxn>
                <a:cxn ang="T13">
                  <a:pos x="T6" y="T7"/>
                </a:cxn>
                <a:cxn ang="T14">
                  <a:pos x="T8" y="T9"/>
                </a:cxn>
              </a:cxnLst>
              <a:rect l="T15" t="T16" r="T17" b="T18"/>
              <a:pathLst>
                <a:path w="720" h="48">
                  <a:moveTo>
                    <a:pt x="96" y="0"/>
                  </a:moveTo>
                  <a:lnTo>
                    <a:pt x="624" y="0"/>
                  </a:lnTo>
                  <a:lnTo>
                    <a:pt x="720" y="48"/>
                  </a:lnTo>
                  <a:lnTo>
                    <a:pt x="0" y="48"/>
                  </a:lnTo>
                  <a:lnTo>
                    <a:pt x="96" y="0"/>
                  </a:lnTo>
                  <a:close/>
                </a:path>
              </a:pathLst>
            </a:custGeom>
            <a:pattFill prst="dotGrid">
              <a:fgClr>
                <a:schemeClr val="folHlink"/>
              </a:fgClr>
              <a:bgClr>
                <a:schemeClr val="bg1"/>
              </a:bgClr>
            </a:pattFill>
            <a:ln w="9525">
              <a:solidFill>
                <a:schemeClr val="bg2"/>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143364" name="Text Box 12"/>
          <p:cNvSpPr txBox="1">
            <a:spLocks noChangeArrowheads="1"/>
          </p:cNvSpPr>
          <p:nvPr/>
        </p:nvSpPr>
        <p:spPr bwMode="auto">
          <a:xfrm>
            <a:off x="7086600" y="1981200"/>
            <a:ext cx="1039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600" smtClean="0">
                <a:solidFill>
                  <a:srgbClr val="000000"/>
                </a:solidFill>
                <a:latin typeface="Helvetica" charset="0"/>
                <a:cs typeface="Helvetica" charset="0"/>
              </a:rPr>
              <a:t>Receiver</a:t>
            </a:r>
          </a:p>
        </p:txBody>
      </p:sp>
      <p:grpSp>
        <p:nvGrpSpPr>
          <p:cNvPr id="143365" name="Group 13"/>
          <p:cNvGrpSpPr>
            <a:grpSpLocks/>
          </p:cNvGrpSpPr>
          <p:nvPr/>
        </p:nvGrpSpPr>
        <p:grpSpPr bwMode="auto">
          <a:xfrm>
            <a:off x="7162800" y="1371600"/>
            <a:ext cx="685800" cy="654050"/>
            <a:chOff x="912" y="2152"/>
            <a:chExt cx="432" cy="392"/>
          </a:xfrm>
        </p:grpSpPr>
        <p:sp>
          <p:nvSpPr>
            <p:cNvPr id="61" name="AutoShape 14"/>
            <p:cNvSpPr>
              <a:spLocks noChangeArrowheads="1"/>
            </p:cNvSpPr>
            <p:nvPr/>
          </p:nvSpPr>
          <p:spPr bwMode="auto">
            <a:xfrm>
              <a:off x="998" y="2152"/>
              <a:ext cx="260" cy="241"/>
            </a:xfrm>
            <a:prstGeom prst="roundRect">
              <a:avLst>
                <a:gd name="adj" fmla="val 16667"/>
              </a:avLst>
            </a:prstGeom>
            <a:solidFill>
              <a:srgbClr val="FFFFCC"/>
            </a:solidFill>
            <a:ln w="9525">
              <a:solidFill>
                <a:schemeClr val="tx1"/>
              </a:solidFill>
              <a:round/>
              <a:headEnd/>
              <a:tailEnd/>
            </a:ln>
            <a:effectLst>
              <a:outerShdw blurRad="63500" dist="29783" dir="1514402"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Helvetica"/>
                <a:ea typeface="ＭＳ Ｐゴシック" charset="-128"/>
                <a:cs typeface="Helvetica"/>
              </a:endParaRPr>
            </a:p>
          </p:txBody>
        </p:sp>
        <p:sp>
          <p:nvSpPr>
            <p:cNvPr id="143392" name="AutoShape 15"/>
            <p:cNvSpPr>
              <a:spLocks noChangeArrowheads="1"/>
            </p:cNvSpPr>
            <p:nvPr/>
          </p:nvSpPr>
          <p:spPr bwMode="auto">
            <a:xfrm>
              <a:off x="1027" y="2182"/>
              <a:ext cx="202" cy="181"/>
            </a:xfrm>
            <a:prstGeom prst="roundRect">
              <a:avLst>
                <a:gd name="adj" fmla="val 16667"/>
              </a:avLst>
            </a:prstGeom>
            <a:solidFill>
              <a:srgbClr val="969696"/>
            </a:solidFill>
            <a:ln w="9525">
              <a:solidFill>
                <a:schemeClr val="tx1"/>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43393" name="Rectangle 16"/>
            <p:cNvSpPr>
              <a:spLocks noChangeArrowheads="1"/>
            </p:cNvSpPr>
            <p:nvPr/>
          </p:nvSpPr>
          <p:spPr bwMode="auto">
            <a:xfrm>
              <a:off x="970" y="2393"/>
              <a:ext cx="316" cy="30"/>
            </a:xfrm>
            <a:prstGeom prst="rect">
              <a:avLst/>
            </a:prstGeom>
            <a:solidFill>
              <a:srgbClr val="FFFFCC"/>
            </a:solidFill>
            <a:ln w="9525">
              <a:solidFill>
                <a:schemeClr val="tx1"/>
              </a:solidFill>
              <a:miter lim="800000"/>
              <a:headEnd/>
              <a:tailEnd/>
            </a:ln>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43394" name="Rectangle 17"/>
            <p:cNvSpPr>
              <a:spLocks noChangeArrowheads="1"/>
            </p:cNvSpPr>
            <p:nvPr/>
          </p:nvSpPr>
          <p:spPr bwMode="auto">
            <a:xfrm>
              <a:off x="970" y="2423"/>
              <a:ext cx="316" cy="61"/>
            </a:xfrm>
            <a:prstGeom prst="rect">
              <a:avLst/>
            </a:prstGeom>
            <a:solidFill>
              <a:srgbClr val="FFFFCC"/>
            </a:solidFill>
            <a:ln w="9525">
              <a:solidFill>
                <a:schemeClr val="tx1"/>
              </a:solidFill>
              <a:miter lim="800000"/>
              <a:headEnd/>
              <a:tailEnd/>
            </a:ln>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43395" name="Rectangle 18"/>
            <p:cNvSpPr>
              <a:spLocks noChangeArrowheads="1"/>
            </p:cNvSpPr>
            <p:nvPr/>
          </p:nvSpPr>
          <p:spPr bwMode="auto">
            <a:xfrm>
              <a:off x="998" y="2423"/>
              <a:ext cx="116" cy="31"/>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43396" name="Freeform 19" descr="Dotted grid"/>
            <p:cNvSpPr>
              <a:spLocks/>
            </p:cNvSpPr>
            <p:nvPr/>
          </p:nvSpPr>
          <p:spPr bwMode="auto">
            <a:xfrm>
              <a:off x="912" y="2484"/>
              <a:ext cx="432" cy="60"/>
            </a:xfrm>
            <a:custGeom>
              <a:avLst/>
              <a:gdLst>
                <a:gd name="T0" fmla="*/ 1 w 720"/>
                <a:gd name="T1" fmla="*/ 0 h 48"/>
                <a:gd name="T2" fmla="*/ 2 w 720"/>
                <a:gd name="T3" fmla="*/ 0 h 48"/>
                <a:gd name="T4" fmla="*/ 2 w 720"/>
                <a:gd name="T5" fmla="*/ 564 h 48"/>
                <a:gd name="T6" fmla="*/ 0 w 720"/>
                <a:gd name="T7" fmla="*/ 564 h 48"/>
                <a:gd name="T8" fmla="*/ 1 w 720"/>
                <a:gd name="T9" fmla="*/ 0 h 48"/>
                <a:gd name="T10" fmla="*/ 0 60000 65536"/>
                <a:gd name="T11" fmla="*/ 0 60000 65536"/>
                <a:gd name="T12" fmla="*/ 0 60000 65536"/>
                <a:gd name="T13" fmla="*/ 0 60000 65536"/>
                <a:gd name="T14" fmla="*/ 0 60000 65536"/>
                <a:gd name="T15" fmla="*/ 0 w 720"/>
                <a:gd name="T16" fmla="*/ 0 h 48"/>
                <a:gd name="T17" fmla="*/ 720 w 720"/>
                <a:gd name="T18" fmla="*/ 48 h 48"/>
              </a:gdLst>
              <a:ahLst/>
              <a:cxnLst>
                <a:cxn ang="T10">
                  <a:pos x="T0" y="T1"/>
                </a:cxn>
                <a:cxn ang="T11">
                  <a:pos x="T2" y="T3"/>
                </a:cxn>
                <a:cxn ang="T12">
                  <a:pos x="T4" y="T5"/>
                </a:cxn>
                <a:cxn ang="T13">
                  <a:pos x="T6" y="T7"/>
                </a:cxn>
                <a:cxn ang="T14">
                  <a:pos x="T8" y="T9"/>
                </a:cxn>
              </a:cxnLst>
              <a:rect l="T15" t="T16" r="T17" b="T18"/>
              <a:pathLst>
                <a:path w="720" h="48">
                  <a:moveTo>
                    <a:pt x="96" y="0"/>
                  </a:moveTo>
                  <a:lnTo>
                    <a:pt x="624" y="0"/>
                  </a:lnTo>
                  <a:lnTo>
                    <a:pt x="720" y="48"/>
                  </a:lnTo>
                  <a:lnTo>
                    <a:pt x="0" y="48"/>
                  </a:lnTo>
                  <a:lnTo>
                    <a:pt x="96" y="0"/>
                  </a:lnTo>
                  <a:close/>
                </a:path>
              </a:pathLst>
            </a:custGeom>
            <a:pattFill prst="dotGrid">
              <a:fgClr>
                <a:schemeClr val="folHlink"/>
              </a:fgClr>
              <a:bgClr>
                <a:schemeClr val="bg1"/>
              </a:bgClr>
            </a:pattFill>
            <a:ln w="9525">
              <a:solidFill>
                <a:schemeClr val="bg2"/>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sp>
        <p:nvSpPr>
          <p:cNvPr id="143366" name="Rectangle 20"/>
          <p:cNvSpPr>
            <a:spLocks noChangeArrowheads="1"/>
          </p:cNvSpPr>
          <p:nvPr/>
        </p:nvSpPr>
        <p:spPr bwMode="auto">
          <a:xfrm>
            <a:off x="2743200" y="1600200"/>
            <a:ext cx="304800" cy="457200"/>
          </a:xfrm>
          <a:prstGeom prst="rect">
            <a:avLst/>
          </a:prstGeom>
          <a:solidFill>
            <a:srgbClr val="CC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43367" name="Rectangle 21"/>
          <p:cNvSpPr>
            <a:spLocks noChangeArrowheads="1"/>
          </p:cNvSpPr>
          <p:nvPr/>
        </p:nvSpPr>
        <p:spPr bwMode="auto">
          <a:xfrm>
            <a:off x="4191000" y="1600200"/>
            <a:ext cx="304800" cy="457200"/>
          </a:xfrm>
          <a:prstGeom prst="rect">
            <a:avLst/>
          </a:prstGeom>
          <a:solidFill>
            <a:srgbClr val="CC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43368" name="Rectangle 22"/>
          <p:cNvSpPr>
            <a:spLocks noChangeArrowheads="1"/>
          </p:cNvSpPr>
          <p:nvPr/>
        </p:nvSpPr>
        <p:spPr bwMode="auto">
          <a:xfrm>
            <a:off x="5715000" y="1600200"/>
            <a:ext cx="304800" cy="457200"/>
          </a:xfrm>
          <a:prstGeom prst="rect">
            <a:avLst/>
          </a:prstGeom>
          <a:solidFill>
            <a:srgbClr val="CC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wrap="none" lIns="90488" tIns="44450" rIns="90488" bIns="44450" anchor="ctr">
            <a:flatTx/>
          </a:bodyP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43369" name="Line 23"/>
          <p:cNvSpPr>
            <a:spLocks noChangeShapeType="1"/>
          </p:cNvSpPr>
          <p:nvPr/>
        </p:nvSpPr>
        <p:spPr bwMode="auto">
          <a:xfrm>
            <a:off x="1752600" y="1752600"/>
            <a:ext cx="990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3370" name="Line 24"/>
          <p:cNvSpPr>
            <a:spLocks noChangeShapeType="1"/>
          </p:cNvSpPr>
          <p:nvPr/>
        </p:nvSpPr>
        <p:spPr bwMode="auto">
          <a:xfrm>
            <a:off x="3200400" y="1752600"/>
            <a:ext cx="990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3371" name="Line 25"/>
          <p:cNvSpPr>
            <a:spLocks noChangeShapeType="1"/>
          </p:cNvSpPr>
          <p:nvPr/>
        </p:nvSpPr>
        <p:spPr bwMode="auto">
          <a:xfrm>
            <a:off x="4648200" y="1752600"/>
            <a:ext cx="1066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3372" name="Line 26"/>
          <p:cNvSpPr>
            <a:spLocks noChangeShapeType="1"/>
          </p:cNvSpPr>
          <p:nvPr/>
        </p:nvSpPr>
        <p:spPr bwMode="auto">
          <a:xfrm>
            <a:off x="6172200" y="1752600"/>
            <a:ext cx="1143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3373" name="Text Box 27"/>
          <p:cNvSpPr txBox="1">
            <a:spLocks noChangeArrowheads="1"/>
          </p:cNvSpPr>
          <p:nvPr/>
        </p:nvSpPr>
        <p:spPr bwMode="auto">
          <a:xfrm>
            <a:off x="1676400" y="1312863"/>
            <a:ext cx="1209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smtClean="0">
                <a:solidFill>
                  <a:srgbClr val="000000"/>
                </a:solidFill>
                <a:latin typeface="Helvetica" charset="0"/>
                <a:cs typeface="Helvetica" charset="0"/>
              </a:rPr>
              <a:t>10 Mbps</a:t>
            </a:r>
          </a:p>
        </p:txBody>
      </p:sp>
      <p:sp>
        <p:nvSpPr>
          <p:cNvPr id="143374" name="Text Box 28"/>
          <p:cNvSpPr txBox="1">
            <a:spLocks noChangeArrowheads="1"/>
          </p:cNvSpPr>
          <p:nvPr/>
        </p:nvSpPr>
        <p:spPr bwMode="auto">
          <a:xfrm>
            <a:off x="3184525" y="1295400"/>
            <a:ext cx="1068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smtClean="0">
                <a:solidFill>
                  <a:srgbClr val="000000"/>
                </a:solidFill>
                <a:latin typeface="Helvetica" charset="0"/>
                <a:cs typeface="Helvetica" charset="0"/>
              </a:rPr>
              <a:t>5 Mbps</a:t>
            </a:r>
          </a:p>
        </p:txBody>
      </p:sp>
      <p:sp>
        <p:nvSpPr>
          <p:cNvPr id="143375" name="Text Box 29"/>
          <p:cNvSpPr txBox="1">
            <a:spLocks noChangeArrowheads="1"/>
          </p:cNvSpPr>
          <p:nvPr/>
        </p:nvSpPr>
        <p:spPr bwMode="auto">
          <a:xfrm>
            <a:off x="4572000" y="1295400"/>
            <a:ext cx="1350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smtClean="0">
                <a:solidFill>
                  <a:srgbClr val="000000"/>
                </a:solidFill>
                <a:latin typeface="Helvetica" charset="0"/>
                <a:cs typeface="Helvetica" charset="0"/>
              </a:rPr>
              <a:t>100 Mbps</a:t>
            </a:r>
          </a:p>
        </p:txBody>
      </p:sp>
      <p:sp>
        <p:nvSpPr>
          <p:cNvPr id="143376" name="Text Box 30"/>
          <p:cNvSpPr txBox="1">
            <a:spLocks noChangeArrowheads="1"/>
          </p:cNvSpPr>
          <p:nvPr/>
        </p:nvSpPr>
        <p:spPr bwMode="auto">
          <a:xfrm>
            <a:off x="6130925" y="1295400"/>
            <a:ext cx="1209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smtClean="0">
                <a:solidFill>
                  <a:srgbClr val="000000"/>
                </a:solidFill>
                <a:latin typeface="Helvetica" charset="0"/>
                <a:cs typeface="Helvetica" charset="0"/>
              </a:rPr>
              <a:t>10 Mbps</a:t>
            </a:r>
          </a:p>
        </p:txBody>
      </p:sp>
      <p:sp>
        <p:nvSpPr>
          <p:cNvPr id="143377" name="Line 31"/>
          <p:cNvSpPr>
            <a:spLocks noChangeShapeType="1"/>
          </p:cNvSpPr>
          <p:nvPr/>
        </p:nvSpPr>
        <p:spPr bwMode="auto">
          <a:xfrm>
            <a:off x="1600200" y="2438400"/>
            <a:ext cx="0" cy="4038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3378" name="Freeform 36"/>
          <p:cNvSpPr>
            <a:spLocks/>
          </p:cNvSpPr>
          <p:nvPr/>
        </p:nvSpPr>
        <p:spPr bwMode="auto">
          <a:xfrm>
            <a:off x="1600200" y="2590800"/>
            <a:ext cx="1447800" cy="685800"/>
          </a:xfrm>
          <a:custGeom>
            <a:avLst/>
            <a:gdLst>
              <a:gd name="T0" fmla="*/ 0 w 912"/>
              <a:gd name="T1" fmla="*/ 0 h 432"/>
              <a:gd name="T2" fmla="*/ 2147483647 w 912"/>
              <a:gd name="T3" fmla="*/ 2147483647 h 432"/>
              <a:gd name="T4" fmla="*/ 2147483647 w 912"/>
              <a:gd name="T5" fmla="*/ 2147483647 h 432"/>
              <a:gd name="T6" fmla="*/ 0 w 912"/>
              <a:gd name="T7" fmla="*/ 2147483647 h 432"/>
              <a:gd name="T8" fmla="*/ 0 w 912"/>
              <a:gd name="T9" fmla="*/ 0 h 432"/>
              <a:gd name="T10" fmla="*/ 0 60000 65536"/>
              <a:gd name="T11" fmla="*/ 0 60000 65536"/>
              <a:gd name="T12" fmla="*/ 0 60000 65536"/>
              <a:gd name="T13" fmla="*/ 0 60000 65536"/>
              <a:gd name="T14" fmla="*/ 0 60000 65536"/>
              <a:gd name="T15" fmla="*/ 0 w 912"/>
              <a:gd name="T16" fmla="*/ 0 h 432"/>
              <a:gd name="T17" fmla="*/ 912 w 912"/>
              <a:gd name="T18" fmla="*/ 432 h 432"/>
            </a:gdLst>
            <a:ahLst/>
            <a:cxnLst>
              <a:cxn ang="T10">
                <a:pos x="T0" y="T1"/>
              </a:cxn>
              <a:cxn ang="T11">
                <a:pos x="T2" y="T3"/>
              </a:cxn>
              <a:cxn ang="T12">
                <a:pos x="T4" y="T5"/>
              </a:cxn>
              <a:cxn ang="T13">
                <a:pos x="T6" y="T7"/>
              </a:cxn>
              <a:cxn ang="T14">
                <a:pos x="T8" y="T9"/>
              </a:cxn>
            </a:cxnLst>
            <a:rect l="T15" t="T16" r="T17" b="T18"/>
            <a:pathLst>
              <a:path w="912" h="432">
                <a:moveTo>
                  <a:pt x="0" y="0"/>
                </a:moveTo>
                <a:lnTo>
                  <a:pt x="912" y="192"/>
                </a:lnTo>
                <a:lnTo>
                  <a:pt x="912" y="432"/>
                </a:lnTo>
                <a:lnTo>
                  <a:pt x="0" y="240"/>
                </a:lnTo>
                <a:lnTo>
                  <a:pt x="0" y="0"/>
                </a:lnTo>
                <a:close/>
              </a:path>
            </a:pathLst>
          </a:custGeom>
          <a:solidFill>
            <a:srgbClr val="99CCFF"/>
          </a:solidFill>
          <a:ln w="25400">
            <a:solidFill>
              <a:schemeClr val="tx1"/>
            </a:solidFill>
            <a:round/>
            <a:headEnd/>
            <a:tailEnd/>
          </a:ln>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3379" name="Freeform 37"/>
          <p:cNvSpPr>
            <a:spLocks/>
          </p:cNvSpPr>
          <p:nvPr/>
        </p:nvSpPr>
        <p:spPr bwMode="auto">
          <a:xfrm>
            <a:off x="6019800" y="4648200"/>
            <a:ext cx="1676400" cy="685800"/>
          </a:xfrm>
          <a:custGeom>
            <a:avLst/>
            <a:gdLst>
              <a:gd name="T0" fmla="*/ 0 w 912"/>
              <a:gd name="T1" fmla="*/ 0 h 432"/>
              <a:gd name="T2" fmla="*/ 2147483647 w 912"/>
              <a:gd name="T3" fmla="*/ 2147483647 h 432"/>
              <a:gd name="T4" fmla="*/ 2147483647 w 912"/>
              <a:gd name="T5" fmla="*/ 2147483647 h 432"/>
              <a:gd name="T6" fmla="*/ 0 w 912"/>
              <a:gd name="T7" fmla="*/ 2147483647 h 432"/>
              <a:gd name="T8" fmla="*/ 0 w 912"/>
              <a:gd name="T9" fmla="*/ 0 h 432"/>
              <a:gd name="T10" fmla="*/ 0 60000 65536"/>
              <a:gd name="T11" fmla="*/ 0 60000 65536"/>
              <a:gd name="T12" fmla="*/ 0 60000 65536"/>
              <a:gd name="T13" fmla="*/ 0 60000 65536"/>
              <a:gd name="T14" fmla="*/ 0 60000 65536"/>
              <a:gd name="T15" fmla="*/ 0 w 912"/>
              <a:gd name="T16" fmla="*/ 0 h 432"/>
              <a:gd name="T17" fmla="*/ 912 w 912"/>
              <a:gd name="T18" fmla="*/ 432 h 432"/>
            </a:gdLst>
            <a:ahLst/>
            <a:cxnLst>
              <a:cxn ang="T10">
                <a:pos x="T0" y="T1"/>
              </a:cxn>
              <a:cxn ang="T11">
                <a:pos x="T2" y="T3"/>
              </a:cxn>
              <a:cxn ang="T12">
                <a:pos x="T4" y="T5"/>
              </a:cxn>
              <a:cxn ang="T13">
                <a:pos x="T6" y="T7"/>
              </a:cxn>
              <a:cxn ang="T14">
                <a:pos x="T8" y="T9"/>
              </a:cxn>
            </a:cxnLst>
            <a:rect l="T15" t="T16" r="T17" b="T18"/>
            <a:pathLst>
              <a:path w="912" h="432">
                <a:moveTo>
                  <a:pt x="0" y="0"/>
                </a:moveTo>
                <a:lnTo>
                  <a:pt x="912" y="192"/>
                </a:lnTo>
                <a:lnTo>
                  <a:pt x="912" y="432"/>
                </a:lnTo>
                <a:lnTo>
                  <a:pt x="0" y="240"/>
                </a:lnTo>
                <a:lnTo>
                  <a:pt x="0" y="0"/>
                </a:lnTo>
                <a:close/>
              </a:path>
            </a:pathLst>
          </a:custGeom>
          <a:solidFill>
            <a:srgbClr val="99CCFF"/>
          </a:solidFill>
          <a:ln w="25400">
            <a:solidFill>
              <a:schemeClr val="tx1"/>
            </a:solidFill>
            <a:round/>
            <a:headEnd/>
            <a:tailEnd/>
          </a:ln>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3380" name="Freeform 38"/>
          <p:cNvSpPr>
            <a:spLocks/>
          </p:cNvSpPr>
          <p:nvPr/>
        </p:nvSpPr>
        <p:spPr bwMode="auto">
          <a:xfrm>
            <a:off x="3048000" y="3276600"/>
            <a:ext cx="1447800" cy="1066800"/>
          </a:xfrm>
          <a:custGeom>
            <a:avLst/>
            <a:gdLst>
              <a:gd name="T0" fmla="*/ 0 w 912"/>
              <a:gd name="T1" fmla="*/ 0 h 672"/>
              <a:gd name="T2" fmla="*/ 2147483647 w 912"/>
              <a:gd name="T3" fmla="*/ 2147483647 h 672"/>
              <a:gd name="T4" fmla="*/ 2147483647 w 912"/>
              <a:gd name="T5" fmla="*/ 2147483647 h 672"/>
              <a:gd name="T6" fmla="*/ 0 w 912"/>
              <a:gd name="T7" fmla="*/ 2147483647 h 672"/>
              <a:gd name="T8" fmla="*/ 0 w 912"/>
              <a:gd name="T9" fmla="*/ 0 h 672"/>
              <a:gd name="T10" fmla="*/ 0 60000 65536"/>
              <a:gd name="T11" fmla="*/ 0 60000 65536"/>
              <a:gd name="T12" fmla="*/ 0 60000 65536"/>
              <a:gd name="T13" fmla="*/ 0 60000 65536"/>
              <a:gd name="T14" fmla="*/ 0 60000 65536"/>
              <a:gd name="T15" fmla="*/ 0 w 912"/>
              <a:gd name="T16" fmla="*/ 0 h 672"/>
              <a:gd name="T17" fmla="*/ 912 w 912"/>
              <a:gd name="T18" fmla="*/ 672 h 672"/>
            </a:gdLst>
            <a:ahLst/>
            <a:cxnLst>
              <a:cxn ang="T10">
                <a:pos x="T0" y="T1"/>
              </a:cxn>
              <a:cxn ang="T11">
                <a:pos x="T2" y="T3"/>
              </a:cxn>
              <a:cxn ang="T12">
                <a:pos x="T4" y="T5"/>
              </a:cxn>
              <a:cxn ang="T13">
                <a:pos x="T6" y="T7"/>
              </a:cxn>
              <a:cxn ang="T14">
                <a:pos x="T8" y="T9"/>
              </a:cxn>
            </a:cxnLst>
            <a:rect l="T15" t="T16" r="T17" b="T18"/>
            <a:pathLst>
              <a:path w="912" h="672">
                <a:moveTo>
                  <a:pt x="0" y="0"/>
                </a:moveTo>
                <a:lnTo>
                  <a:pt x="912" y="192"/>
                </a:lnTo>
                <a:lnTo>
                  <a:pt x="912" y="672"/>
                </a:lnTo>
                <a:lnTo>
                  <a:pt x="0" y="480"/>
                </a:lnTo>
                <a:lnTo>
                  <a:pt x="0" y="0"/>
                </a:lnTo>
                <a:close/>
              </a:path>
            </a:pathLst>
          </a:custGeom>
          <a:solidFill>
            <a:srgbClr val="99CCFF"/>
          </a:solidFill>
          <a:ln w="25400">
            <a:solidFill>
              <a:schemeClr val="tx1"/>
            </a:solidFill>
            <a:round/>
            <a:headEnd/>
            <a:tailEnd/>
          </a:ln>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3381" name="Freeform 39"/>
          <p:cNvSpPr>
            <a:spLocks/>
          </p:cNvSpPr>
          <p:nvPr/>
        </p:nvSpPr>
        <p:spPr bwMode="auto">
          <a:xfrm>
            <a:off x="4495800" y="4343400"/>
            <a:ext cx="1524000" cy="304800"/>
          </a:xfrm>
          <a:custGeom>
            <a:avLst/>
            <a:gdLst>
              <a:gd name="T0" fmla="*/ 0 w 960"/>
              <a:gd name="T1" fmla="*/ 0 h 288"/>
              <a:gd name="T2" fmla="*/ 2147483647 w 960"/>
              <a:gd name="T3" fmla="*/ 2147483647 h 288"/>
              <a:gd name="T4" fmla="*/ 2147483647 w 960"/>
              <a:gd name="T5" fmla="*/ 2147483647 h 288"/>
              <a:gd name="T6" fmla="*/ 0 w 960"/>
              <a:gd name="T7" fmla="*/ 2147483647 h 288"/>
              <a:gd name="T8" fmla="*/ 0 w 960"/>
              <a:gd name="T9" fmla="*/ 0 h 288"/>
              <a:gd name="T10" fmla="*/ 0 60000 65536"/>
              <a:gd name="T11" fmla="*/ 0 60000 65536"/>
              <a:gd name="T12" fmla="*/ 0 60000 65536"/>
              <a:gd name="T13" fmla="*/ 0 60000 65536"/>
              <a:gd name="T14" fmla="*/ 0 60000 65536"/>
              <a:gd name="T15" fmla="*/ 0 w 960"/>
              <a:gd name="T16" fmla="*/ 0 h 288"/>
              <a:gd name="T17" fmla="*/ 960 w 960"/>
              <a:gd name="T18" fmla="*/ 288 h 288"/>
            </a:gdLst>
            <a:ahLst/>
            <a:cxnLst>
              <a:cxn ang="T10">
                <a:pos x="T0" y="T1"/>
              </a:cxn>
              <a:cxn ang="T11">
                <a:pos x="T2" y="T3"/>
              </a:cxn>
              <a:cxn ang="T12">
                <a:pos x="T4" y="T5"/>
              </a:cxn>
              <a:cxn ang="T13">
                <a:pos x="T6" y="T7"/>
              </a:cxn>
              <a:cxn ang="T14">
                <a:pos x="T8" y="T9"/>
              </a:cxn>
            </a:cxnLst>
            <a:rect l="T15" t="T16" r="T17" b="T18"/>
            <a:pathLst>
              <a:path w="960" h="288">
                <a:moveTo>
                  <a:pt x="0" y="0"/>
                </a:moveTo>
                <a:lnTo>
                  <a:pt x="960" y="192"/>
                </a:lnTo>
                <a:lnTo>
                  <a:pt x="960" y="288"/>
                </a:lnTo>
                <a:lnTo>
                  <a:pt x="0" y="96"/>
                </a:lnTo>
                <a:lnTo>
                  <a:pt x="0" y="0"/>
                </a:lnTo>
                <a:close/>
              </a:path>
            </a:pathLst>
          </a:custGeom>
          <a:solidFill>
            <a:srgbClr val="99CCFF"/>
          </a:solidFill>
          <a:ln w="25400">
            <a:solidFill>
              <a:schemeClr val="tx1"/>
            </a:solidFill>
            <a:round/>
            <a:headEnd/>
            <a:tailEnd/>
          </a:ln>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3382" name="Text Box 40"/>
          <p:cNvSpPr txBox="1">
            <a:spLocks noChangeArrowheads="1"/>
          </p:cNvSpPr>
          <p:nvPr/>
        </p:nvSpPr>
        <p:spPr bwMode="auto">
          <a:xfrm>
            <a:off x="838200" y="6037263"/>
            <a:ext cx="8159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mtClean="0">
                <a:solidFill>
                  <a:srgbClr val="000000"/>
                </a:solidFill>
                <a:latin typeface="Helvetica" charset="0"/>
                <a:cs typeface="Helvetica" charset="0"/>
              </a:rPr>
              <a:t>time</a:t>
            </a:r>
          </a:p>
        </p:txBody>
      </p:sp>
      <p:sp>
        <p:nvSpPr>
          <p:cNvPr id="143383" name="Line 42"/>
          <p:cNvSpPr>
            <a:spLocks noChangeShapeType="1"/>
          </p:cNvSpPr>
          <p:nvPr/>
        </p:nvSpPr>
        <p:spPr bwMode="auto">
          <a:xfrm>
            <a:off x="3048000" y="2438400"/>
            <a:ext cx="0" cy="4038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3384" name="Line 43"/>
          <p:cNvSpPr>
            <a:spLocks noChangeShapeType="1"/>
          </p:cNvSpPr>
          <p:nvPr/>
        </p:nvSpPr>
        <p:spPr bwMode="auto">
          <a:xfrm>
            <a:off x="4495800" y="2438400"/>
            <a:ext cx="0" cy="4038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3385" name="Line 44"/>
          <p:cNvSpPr>
            <a:spLocks noChangeShapeType="1"/>
          </p:cNvSpPr>
          <p:nvPr/>
        </p:nvSpPr>
        <p:spPr bwMode="auto">
          <a:xfrm>
            <a:off x="6019800" y="2438400"/>
            <a:ext cx="0" cy="4038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3386" name="Line 45"/>
          <p:cNvSpPr>
            <a:spLocks noChangeShapeType="1"/>
          </p:cNvSpPr>
          <p:nvPr/>
        </p:nvSpPr>
        <p:spPr bwMode="auto">
          <a:xfrm>
            <a:off x="7696200" y="2438400"/>
            <a:ext cx="0" cy="40386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3387" name="Freeform 46"/>
          <p:cNvSpPr>
            <a:spLocks/>
          </p:cNvSpPr>
          <p:nvPr/>
        </p:nvSpPr>
        <p:spPr bwMode="auto">
          <a:xfrm>
            <a:off x="1600200" y="2971800"/>
            <a:ext cx="1447800" cy="685800"/>
          </a:xfrm>
          <a:custGeom>
            <a:avLst/>
            <a:gdLst>
              <a:gd name="T0" fmla="*/ 0 w 912"/>
              <a:gd name="T1" fmla="*/ 0 h 432"/>
              <a:gd name="T2" fmla="*/ 2147483647 w 912"/>
              <a:gd name="T3" fmla="*/ 2147483647 h 432"/>
              <a:gd name="T4" fmla="*/ 2147483647 w 912"/>
              <a:gd name="T5" fmla="*/ 2147483647 h 432"/>
              <a:gd name="T6" fmla="*/ 0 w 912"/>
              <a:gd name="T7" fmla="*/ 2147483647 h 432"/>
              <a:gd name="T8" fmla="*/ 0 w 912"/>
              <a:gd name="T9" fmla="*/ 0 h 432"/>
              <a:gd name="T10" fmla="*/ 0 60000 65536"/>
              <a:gd name="T11" fmla="*/ 0 60000 65536"/>
              <a:gd name="T12" fmla="*/ 0 60000 65536"/>
              <a:gd name="T13" fmla="*/ 0 60000 65536"/>
              <a:gd name="T14" fmla="*/ 0 60000 65536"/>
              <a:gd name="T15" fmla="*/ 0 w 912"/>
              <a:gd name="T16" fmla="*/ 0 h 432"/>
              <a:gd name="T17" fmla="*/ 912 w 912"/>
              <a:gd name="T18" fmla="*/ 432 h 432"/>
            </a:gdLst>
            <a:ahLst/>
            <a:cxnLst>
              <a:cxn ang="T10">
                <a:pos x="T0" y="T1"/>
              </a:cxn>
              <a:cxn ang="T11">
                <a:pos x="T2" y="T3"/>
              </a:cxn>
              <a:cxn ang="T12">
                <a:pos x="T4" y="T5"/>
              </a:cxn>
              <a:cxn ang="T13">
                <a:pos x="T6" y="T7"/>
              </a:cxn>
              <a:cxn ang="T14">
                <a:pos x="T8" y="T9"/>
              </a:cxn>
            </a:cxnLst>
            <a:rect l="T15" t="T16" r="T17" b="T18"/>
            <a:pathLst>
              <a:path w="912" h="432">
                <a:moveTo>
                  <a:pt x="0" y="0"/>
                </a:moveTo>
                <a:lnTo>
                  <a:pt x="912" y="192"/>
                </a:lnTo>
                <a:lnTo>
                  <a:pt x="912" y="432"/>
                </a:lnTo>
                <a:lnTo>
                  <a:pt x="0" y="240"/>
                </a:lnTo>
                <a:lnTo>
                  <a:pt x="0" y="0"/>
                </a:lnTo>
                <a:close/>
              </a:path>
            </a:pathLst>
          </a:custGeom>
          <a:solidFill>
            <a:srgbClr val="99FF66"/>
          </a:solidFill>
          <a:ln w="25400">
            <a:solidFill>
              <a:schemeClr val="tx1"/>
            </a:solidFill>
            <a:round/>
            <a:headEnd/>
            <a:tailEnd/>
          </a:ln>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3388" name="Freeform 47"/>
          <p:cNvSpPr>
            <a:spLocks/>
          </p:cNvSpPr>
          <p:nvPr/>
        </p:nvSpPr>
        <p:spPr bwMode="auto">
          <a:xfrm>
            <a:off x="3048000" y="4038600"/>
            <a:ext cx="1447800" cy="1066800"/>
          </a:xfrm>
          <a:custGeom>
            <a:avLst/>
            <a:gdLst>
              <a:gd name="T0" fmla="*/ 0 w 912"/>
              <a:gd name="T1" fmla="*/ 0 h 672"/>
              <a:gd name="T2" fmla="*/ 2147483647 w 912"/>
              <a:gd name="T3" fmla="*/ 2147483647 h 672"/>
              <a:gd name="T4" fmla="*/ 2147483647 w 912"/>
              <a:gd name="T5" fmla="*/ 2147483647 h 672"/>
              <a:gd name="T6" fmla="*/ 0 w 912"/>
              <a:gd name="T7" fmla="*/ 2147483647 h 672"/>
              <a:gd name="T8" fmla="*/ 0 w 912"/>
              <a:gd name="T9" fmla="*/ 0 h 672"/>
              <a:gd name="T10" fmla="*/ 0 60000 65536"/>
              <a:gd name="T11" fmla="*/ 0 60000 65536"/>
              <a:gd name="T12" fmla="*/ 0 60000 65536"/>
              <a:gd name="T13" fmla="*/ 0 60000 65536"/>
              <a:gd name="T14" fmla="*/ 0 60000 65536"/>
              <a:gd name="T15" fmla="*/ 0 w 912"/>
              <a:gd name="T16" fmla="*/ 0 h 672"/>
              <a:gd name="T17" fmla="*/ 912 w 912"/>
              <a:gd name="T18" fmla="*/ 672 h 672"/>
            </a:gdLst>
            <a:ahLst/>
            <a:cxnLst>
              <a:cxn ang="T10">
                <a:pos x="T0" y="T1"/>
              </a:cxn>
              <a:cxn ang="T11">
                <a:pos x="T2" y="T3"/>
              </a:cxn>
              <a:cxn ang="T12">
                <a:pos x="T4" y="T5"/>
              </a:cxn>
              <a:cxn ang="T13">
                <a:pos x="T6" y="T7"/>
              </a:cxn>
              <a:cxn ang="T14">
                <a:pos x="T8" y="T9"/>
              </a:cxn>
            </a:cxnLst>
            <a:rect l="T15" t="T16" r="T17" b="T18"/>
            <a:pathLst>
              <a:path w="912" h="672">
                <a:moveTo>
                  <a:pt x="0" y="0"/>
                </a:moveTo>
                <a:lnTo>
                  <a:pt x="912" y="192"/>
                </a:lnTo>
                <a:lnTo>
                  <a:pt x="912" y="672"/>
                </a:lnTo>
                <a:lnTo>
                  <a:pt x="0" y="480"/>
                </a:lnTo>
                <a:lnTo>
                  <a:pt x="0" y="0"/>
                </a:lnTo>
                <a:close/>
              </a:path>
            </a:pathLst>
          </a:custGeom>
          <a:solidFill>
            <a:srgbClr val="99FF66"/>
          </a:solidFill>
          <a:ln w="25400">
            <a:solidFill>
              <a:schemeClr val="tx1"/>
            </a:solidFill>
            <a:round/>
            <a:headEnd/>
            <a:tailEnd/>
          </a:ln>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3389" name="Freeform 48"/>
          <p:cNvSpPr>
            <a:spLocks/>
          </p:cNvSpPr>
          <p:nvPr/>
        </p:nvSpPr>
        <p:spPr bwMode="auto">
          <a:xfrm>
            <a:off x="4495800" y="5105400"/>
            <a:ext cx="1524000" cy="304800"/>
          </a:xfrm>
          <a:custGeom>
            <a:avLst/>
            <a:gdLst>
              <a:gd name="T0" fmla="*/ 0 w 960"/>
              <a:gd name="T1" fmla="*/ 0 h 288"/>
              <a:gd name="T2" fmla="*/ 2147483647 w 960"/>
              <a:gd name="T3" fmla="*/ 2147483647 h 288"/>
              <a:gd name="T4" fmla="*/ 2147483647 w 960"/>
              <a:gd name="T5" fmla="*/ 2147483647 h 288"/>
              <a:gd name="T6" fmla="*/ 0 w 960"/>
              <a:gd name="T7" fmla="*/ 2147483647 h 288"/>
              <a:gd name="T8" fmla="*/ 0 w 960"/>
              <a:gd name="T9" fmla="*/ 0 h 288"/>
              <a:gd name="T10" fmla="*/ 0 60000 65536"/>
              <a:gd name="T11" fmla="*/ 0 60000 65536"/>
              <a:gd name="T12" fmla="*/ 0 60000 65536"/>
              <a:gd name="T13" fmla="*/ 0 60000 65536"/>
              <a:gd name="T14" fmla="*/ 0 60000 65536"/>
              <a:gd name="T15" fmla="*/ 0 w 960"/>
              <a:gd name="T16" fmla="*/ 0 h 288"/>
              <a:gd name="T17" fmla="*/ 960 w 960"/>
              <a:gd name="T18" fmla="*/ 288 h 288"/>
            </a:gdLst>
            <a:ahLst/>
            <a:cxnLst>
              <a:cxn ang="T10">
                <a:pos x="T0" y="T1"/>
              </a:cxn>
              <a:cxn ang="T11">
                <a:pos x="T2" y="T3"/>
              </a:cxn>
              <a:cxn ang="T12">
                <a:pos x="T4" y="T5"/>
              </a:cxn>
              <a:cxn ang="T13">
                <a:pos x="T6" y="T7"/>
              </a:cxn>
              <a:cxn ang="T14">
                <a:pos x="T8" y="T9"/>
              </a:cxn>
            </a:cxnLst>
            <a:rect l="T15" t="T16" r="T17" b="T18"/>
            <a:pathLst>
              <a:path w="960" h="288">
                <a:moveTo>
                  <a:pt x="0" y="0"/>
                </a:moveTo>
                <a:lnTo>
                  <a:pt x="960" y="192"/>
                </a:lnTo>
                <a:lnTo>
                  <a:pt x="960" y="288"/>
                </a:lnTo>
                <a:lnTo>
                  <a:pt x="0" y="96"/>
                </a:lnTo>
                <a:lnTo>
                  <a:pt x="0" y="0"/>
                </a:lnTo>
                <a:close/>
              </a:path>
            </a:pathLst>
          </a:custGeom>
          <a:solidFill>
            <a:srgbClr val="99FF66"/>
          </a:solidFill>
          <a:ln w="25400">
            <a:solidFill>
              <a:schemeClr val="tx1"/>
            </a:solidFill>
            <a:round/>
            <a:headEnd/>
            <a:tailEnd/>
          </a:ln>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3390" name="Freeform 49"/>
          <p:cNvSpPr>
            <a:spLocks/>
          </p:cNvSpPr>
          <p:nvPr/>
        </p:nvSpPr>
        <p:spPr bwMode="auto">
          <a:xfrm>
            <a:off x="6019800" y="5410200"/>
            <a:ext cx="1676400" cy="685800"/>
          </a:xfrm>
          <a:custGeom>
            <a:avLst/>
            <a:gdLst>
              <a:gd name="T0" fmla="*/ 0 w 912"/>
              <a:gd name="T1" fmla="*/ 0 h 432"/>
              <a:gd name="T2" fmla="*/ 2147483647 w 912"/>
              <a:gd name="T3" fmla="*/ 2147483647 h 432"/>
              <a:gd name="T4" fmla="*/ 2147483647 w 912"/>
              <a:gd name="T5" fmla="*/ 2147483647 h 432"/>
              <a:gd name="T6" fmla="*/ 0 w 912"/>
              <a:gd name="T7" fmla="*/ 2147483647 h 432"/>
              <a:gd name="T8" fmla="*/ 0 w 912"/>
              <a:gd name="T9" fmla="*/ 0 h 432"/>
              <a:gd name="T10" fmla="*/ 0 60000 65536"/>
              <a:gd name="T11" fmla="*/ 0 60000 65536"/>
              <a:gd name="T12" fmla="*/ 0 60000 65536"/>
              <a:gd name="T13" fmla="*/ 0 60000 65536"/>
              <a:gd name="T14" fmla="*/ 0 60000 65536"/>
              <a:gd name="T15" fmla="*/ 0 w 912"/>
              <a:gd name="T16" fmla="*/ 0 h 432"/>
              <a:gd name="T17" fmla="*/ 912 w 912"/>
              <a:gd name="T18" fmla="*/ 432 h 432"/>
            </a:gdLst>
            <a:ahLst/>
            <a:cxnLst>
              <a:cxn ang="T10">
                <a:pos x="T0" y="T1"/>
              </a:cxn>
              <a:cxn ang="T11">
                <a:pos x="T2" y="T3"/>
              </a:cxn>
              <a:cxn ang="T12">
                <a:pos x="T4" y="T5"/>
              </a:cxn>
              <a:cxn ang="T13">
                <a:pos x="T6" y="T7"/>
              </a:cxn>
              <a:cxn ang="T14">
                <a:pos x="T8" y="T9"/>
              </a:cxn>
            </a:cxnLst>
            <a:rect l="T15" t="T16" r="T17" b="T18"/>
            <a:pathLst>
              <a:path w="912" h="432">
                <a:moveTo>
                  <a:pt x="0" y="0"/>
                </a:moveTo>
                <a:lnTo>
                  <a:pt x="912" y="192"/>
                </a:lnTo>
                <a:lnTo>
                  <a:pt x="912" y="432"/>
                </a:lnTo>
                <a:lnTo>
                  <a:pt x="0" y="240"/>
                </a:lnTo>
                <a:lnTo>
                  <a:pt x="0" y="0"/>
                </a:lnTo>
                <a:close/>
              </a:path>
            </a:pathLst>
          </a:custGeom>
          <a:solidFill>
            <a:srgbClr val="99FF66"/>
          </a:solidFill>
          <a:ln w="25400">
            <a:solidFill>
              <a:schemeClr val="tx1"/>
            </a:solidFill>
            <a:round/>
            <a:headEnd/>
            <a:tailEnd/>
          </a:ln>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29164008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0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429000"/>
            <a:ext cx="16446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6" name="Title 1"/>
          <p:cNvSpPr>
            <a:spLocks noGrp="1"/>
          </p:cNvSpPr>
          <p:nvPr>
            <p:ph type="title"/>
          </p:nvPr>
        </p:nvSpPr>
        <p:spPr>
          <a:xfrm>
            <a:off x="990600" y="76200"/>
            <a:ext cx="7162800" cy="533400"/>
          </a:xfrm>
        </p:spPr>
        <p:txBody>
          <a:bodyPr/>
          <a:lstStyle/>
          <a:p>
            <a:r>
              <a:rPr lang="en-US">
                <a:latin typeface="Helvetica" charset="0"/>
                <a:ea typeface="ＭＳ Ｐゴシック" charset="0"/>
                <a:cs typeface="ＭＳ Ｐゴシック" charset="0"/>
              </a:rPr>
              <a:t>Datalink Layer</a:t>
            </a:r>
          </a:p>
        </p:txBody>
      </p:sp>
      <p:pic>
        <p:nvPicPr>
          <p:cNvPr id="14438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0995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Rectangle 45"/>
          <p:cNvSpPr>
            <a:spLocks noChangeArrowheads="1"/>
          </p:cNvSpPr>
          <p:nvPr/>
        </p:nvSpPr>
        <p:spPr bwMode="auto">
          <a:xfrm>
            <a:off x="0" y="5181600"/>
            <a:ext cx="1447800" cy="381000"/>
          </a:xfrm>
          <a:prstGeom prst="rect">
            <a:avLst/>
          </a:prstGeom>
          <a:solidFill>
            <a:srgbClr val="FFFFCC"/>
          </a:solidFill>
          <a:ln w="25400">
            <a:solidFill>
              <a:schemeClr val="tx1"/>
            </a:solidFill>
            <a:miter lim="800000"/>
            <a:headEnd/>
            <a:tailEnd/>
          </a:ln>
        </p:spPr>
        <p:txBody>
          <a:bodyPr wrap="none" anchor="ctr"/>
          <a:lstStyle/>
          <a:p>
            <a:pPr defTabSz="914400" fontAlgn="base">
              <a:spcBef>
                <a:spcPct val="0"/>
              </a:spcBef>
              <a:spcAft>
                <a:spcPct val="0"/>
              </a:spcAft>
            </a:pPr>
            <a:endParaRPr lang="en-US" sz="2000" b="1" smtClean="0">
              <a:solidFill>
                <a:srgbClr val="000000"/>
              </a:solidFill>
              <a:latin typeface="Comic Sans MS" charset="0"/>
              <a:ea typeface="ＭＳ Ｐゴシック" charset="0"/>
              <a:cs typeface="ＭＳ Ｐゴシック" charset="0"/>
            </a:endParaRPr>
          </a:p>
        </p:txBody>
      </p:sp>
      <p:sp>
        <p:nvSpPr>
          <p:cNvPr id="144389" name="Text Box 46"/>
          <p:cNvSpPr txBox="1">
            <a:spLocks noChangeArrowheads="1"/>
          </p:cNvSpPr>
          <p:nvPr/>
        </p:nvSpPr>
        <p:spPr bwMode="auto">
          <a:xfrm>
            <a:off x="76200" y="5146675"/>
            <a:ext cx="1366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2000" smtClean="0">
                <a:solidFill>
                  <a:srgbClr val="000000"/>
                </a:solidFill>
                <a:latin typeface="Helvetica" charset="0"/>
                <a:cs typeface="Helvetica" charset="0"/>
              </a:rPr>
              <a:t>Transport</a:t>
            </a:r>
          </a:p>
        </p:txBody>
      </p:sp>
      <p:sp>
        <p:nvSpPr>
          <p:cNvPr id="144390" name="Oval 53"/>
          <p:cNvSpPr>
            <a:spLocks noChangeArrowheads="1"/>
          </p:cNvSpPr>
          <p:nvPr/>
        </p:nvSpPr>
        <p:spPr bwMode="auto">
          <a:xfrm>
            <a:off x="0" y="4171950"/>
            <a:ext cx="1322388" cy="762000"/>
          </a:xfrm>
          <a:prstGeom prst="ellipse">
            <a:avLst/>
          </a:prstGeom>
          <a:solidFill>
            <a:srgbClr val="99FF66"/>
          </a:solidFill>
          <a:ln w="12700">
            <a:solidFill>
              <a:schemeClr val="tx1"/>
            </a:solidFill>
            <a:round/>
            <a:headEnd/>
            <a:tailEnd/>
          </a:ln>
        </p:spPr>
        <p:txBody>
          <a:bodyPr wrap="none" lIns="90488" tIns="44450" rIns="90488" bIns="44450" anchor="ctr"/>
          <a:lstStyle/>
          <a:p>
            <a:pPr algn="ctr" defTabSz="914400" eaLnBrk="0" fontAlgn="base" hangingPunct="0">
              <a:spcBef>
                <a:spcPct val="0"/>
              </a:spcBef>
              <a:spcAft>
                <a:spcPct val="0"/>
              </a:spcAft>
            </a:pPr>
            <a:r>
              <a:rPr lang="en-US" sz="1600" b="1" smtClean="0">
                <a:solidFill>
                  <a:srgbClr val="000000"/>
                </a:solidFill>
                <a:latin typeface="Arial" charset="0"/>
                <a:ea typeface="ＭＳ Ｐゴシック" charset="0"/>
                <a:cs typeface="ＭＳ Ｐゴシック" charset="0"/>
              </a:rPr>
              <a:t>Firefox</a:t>
            </a:r>
          </a:p>
          <a:p>
            <a:pPr algn="ctr" defTabSz="914400" eaLnBrk="0" fontAlgn="base" hangingPunct="0">
              <a:spcBef>
                <a:spcPct val="0"/>
              </a:spcBef>
              <a:spcAft>
                <a:spcPct val="0"/>
              </a:spcAft>
            </a:pPr>
            <a:r>
              <a:rPr lang="en-US" sz="1600" b="1" smtClean="0">
                <a:solidFill>
                  <a:srgbClr val="000000"/>
                </a:solidFill>
                <a:latin typeface="Arial" charset="0"/>
                <a:ea typeface="ＭＳ Ｐゴシック" charset="0"/>
                <a:cs typeface="ＭＳ Ｐゴシック" charset="0"/>
              </a:rPr>
              <a:t>(port 1234)</a:t>
            </a:r>
          </a:p>
        </p:txBody>
      </p:sp>
      <p:sp>
        <p:nvSpPr>
          <p:cNvPr id="144391" name="Rectangle 64"/>
          <p:cNvSpPr>
            <a:spLocks noChangeArrowheads="1"/>
          </p:cNvSpPr>
          <p:nvPr/>
        </p:nvSpPr>
        <p:spPr bwMode="auto">
          <a:xfrm>
            <a:off x="1524000" y="4476750"/>
            <a:ext cx="762000" cy="228600"/>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grpSp>
        <p:nvGrpSpPr>
          <p:cNvPr id="144392" name="Group 66"/>
          <p:cNvGrpSpPr>
            <a:grpSpLocks/>
          </p:cNvGrpSpPr>
          <p:nvPr/>
        </p:nvGrpSpPr>
        <p:grpSpPr bwMode="auto">
          <a:xfrm>
            <a:off x="1524000" y="5238750"/>
            <a:ext cx="1524000" cy="274638"/>
            <a:chOff x="960" y="2880"/>
            <a:chExt cx="960" cy="173"/>
          </a:xfrm>
        </p:grpSpPr>
        <p:sp>
          <p:nvSpPr>
            <p:cNvPr id="144450" name="Rectangle 67"/>
            <p:cNvSpPr>
              <a:spLocks noChangeArrowheads="1"/>
            </p:cNvSpPr>
            <p:nvPr/>
          </p:nvSpPr>
          <p:spPr bwMode="auto">
            <a:xfrm>
              <a:off x="960" y="2880"/>
              <a:ext cx="480" cy="144"/>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sp>
          <p:nvSpPr>
            <p:cNvPr id="144451" name="Rectangle 69"/>
            <p:cNvSpPr>
              <a:spLocks noChangeArrowheads="1"/>
            </p:cNvSpPr>
            <p:nvPr/>
          </p:nvSpPr>
          <p:spPr bwMode="auto">
            <a:xfrm>
              <a:off x="1440" y="2883"/>
              <a:ext cx="288"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1234</a:t>
              </a:r>
            </a:p>
          </p:txBody>
        </p:sp>
        <p:sp>
          <p:nvSpPr>
            <p:cNvPr id="144452" name="Text Box 70"/>
            <p:cNvSpPr txBox="1">
              <a:spLocks noChangeArrowheads="1"/>
            </p:cNvSpPr>
            <p:nvPr/>
          </p:nvSpPr>
          <p:spPr bwMode="auto">
            <a:xfrm>
              <a:off x="1263" y="2880"/>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endParaRPr lang="en-US" sz="1200" b="0" smtClean="0">
                <a:solidFill>
                  <a:srgbClr val="000000"/>
                </a:solidFill>
                <a:latin typeface="Arial" charset="0"/>
                <a:cs typeface="Arial" charset="0"/>
              </a:endParaRPr>
            </a:p>
          </p:txBody>
        </p:sp>
        <p:sp>
          <p:nvSpPr>
            <p:cNvPr id="144453" name="Rectangle 71"/>
            <p:cNvSpPr>
              <a:spLocks noChangeArrowheads="1"/>
            </p:cNvSpPr>
            <p:nvPr/>
          </p:nvSpPr>
          <p:spPr bwMode="auto">
            <a:xfrm>
              <a:off x="1728" y="2883"/>
              <a:ext cx="192"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53</a:t>
              </a:r>
            </a:p>
          </p:txBody>
        </p:sp>
      </p:grpSp>
      <p:sp>
        <p:nvSpPr>
          <p:cNvPr id="144393" name="Line 84"/>
          <p:cNvSpPr>
            <a:spLocks noChangeShapeType="1"/>
          </p:cNvSpPr>
          <p:nvPr/>
        </p:nvSpPr>
        <p:spPr bwMode="auto">
          <a:xfrm>
            <a:off x="1828800" y="4705350"/>
            <a:ext cx="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4394" name="Line 87"/>
          <p:cNvSpPr>
            <a:spLocks noChangeShapeType="1"/>
          </p:cNvSpPr>
          <p:nvPr/>
        </p:nvSpPr>
        <p:spPr bwMode="auto">
          <a:xfrm>
            <a:off x="1295400" y="4552950"/>
            <a:ext cx="228600" cy="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4395" name="Text Box 121"/>
          <p:cNvSpPr txBox="1">
            <a:spLocks noChangeArrowheads="1"/>
          </p:cNvSpPr>
          <p:nvPr/>
        </p:nvSpPr>
        <p:spPr bwMode="auto">
          <a:xfrm>
            <a:off x="115888" y="2895600"/>
            <a:ext cx="24257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1600" smtClean="0">
                <a:solidFill>
                  <a:srgbClr val="000000"/>
                </a:solidFill>
                <a:latin typeface="Arial" charset="0"/>
              </a:rPr>
              <a:t>IP address: 16.25.31.10</a:t>
            </a:r>
          </a:p>
          <a:p>
            <a:pPr defTabSz="914400" fontAlgn="base">
              <a:spcBef>
                <a:spcPct val="0"/>
              </a:spcBef>
              <a:spcAft>
                <a:spcPct val="0"/>
              </a:spcAft>
            </a:pPr>
            <a:r>
              <a:rPr lang="en-US" sz="1600" smtClean="0">
                <a:solidFill>
                  <a:srgbClr val="000000"/>
                </a:solidFill>
                <a:latin typeface="Arial" charset="0"/>
              </a:rPr>
              <a:t>Datalink address: 111</a:t>
            </a:r>
          </a:p>
        </p:txBody>
      </p:sp>
      <p:sp>
        <p:nvSpPr>
          <p:cNvPr id="144396" name="Rectangle 47"/>
          <p:cNvSpPr>
            <a:spLocks noChangeArrowheads="1"/>
          </p:cNvSpPr>
          <p:nvPr/>
        </p:nvSpPr>
        <p:spPr bwMode="auto">
          <a:xfrm>
            <a:off x="0" y="5559425"/>
            <a:ext cx="1447800" cy="381000"/>
          </a:xfrm>
          <a:prstGeom prst="rect">
            <a:avLst/>
          </a:prstGeom>
          <a:solidFill>
            <a:srgbClr val="CCFFFF"/>
          </a:solidFill>
          <a:ln w="25400">
            <a:solidFill>
              <a:schemeClr val="tx1"/>
            </a:solidFill>
            <a:miter lim="800000"/>
            <a:headEnd/>
            <a:tailEnd/>
          </a:ln>
        </p:spPr>
        <p:txBody>
          <a:bodyPr wrap="none" anchor="ctr"/>
          <a:lstStyle/>
          <a:p>
            <a:pPr defTabSz="914400" fontAlgn="base">
              <a:spcBef>
                <a:spcPct val="0"/>
              </a:spcBef>
              <a:spcAft>
                <a:spcPct val="0"/>
              </a:spcAft>
            </a:pPr>
            <a:endParaRPr lang="en-US" sz="2000" b="1" smtClean="0">
              <a:solidFill>
                <a:srgbClr val="000000"/>
              </a:solidFill>
              <a:latin typeface="Comic Sans MS" charset="0"/>
              <a:ea typeface="ＭＳ Ｐゴシック" charset="0"/>
              <a:cs typeface="ＭＳ Ｐゴシック" charset="0"/>
            </a:endParaRPr>
          </a:p>
        </p:txBody>
      </p:sp>
      <p:sp>
        <p:nvSpPr>
          <p:cNvPr id="144397" name="Text Box 48"/>
          <p:cNvSpPr txBox="1">
            <a:spLocks noChangeArrowheads="1"/>
          </p:cNvSpPr>
          <p:nvPr/>
        </p:nvSpPr>
        <p:spPr bwMode="auto">
          <a:xfrm>
            <a:off x="76200" y="5543550"/>
            <a:ext cx="119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2000" smtClean="0">
                <a:solidFill>
                  <a:srgbClr val="000000"/>
                </a:solidFill>
                <a:latin typeface="Arial" charset="0"/>
              </a:rPr>
              <a:t>Network</a:t>
            </a:r>
          </a:p>
        </p:txBody>
      </p:sp>
      <p:sp>
        <p:nvSpPr>
          <p:cNvPr id="144398" name="Rectangle 47"/>
          <p:cNvSpPr>
            <a:spLocks noChangeArrowheads="1"/>
          </p:cNvSpPr>
          <p:nvPr/>
        </p:nvSpPr>
        <p:spPr bwMode="auto">
          <a:xfrm>
            <a:off x="7696200" y="4130675"/>
            <a:ext cx="1447800" cy="381000"/>
          </a:xfrm>
          <a:prstGeom prst="rect">
            <a:avLst/>
          </a:prstGeom>
          <a:solidFill>
            <a:srgbClr val="CCFFFF"/>
          </a:solidFill>
          <a:ln w="25400">
            <a:solidFill>
              <a:schemeClr val="tx1"/>
            </a:solidFill>
            <a:miter lim="800000"/>
            <a:headEnd/>
            <a:tailEnd/>
          </a:ln>
        </p:spPr>
        <p:txBody>
          <a:bodyPr wrap="none" anchor="ctr"/>
          <a:lstStyle/>
          <a:p>
            <a:pPr defTabSz="914400" fontAlgn="base">
              <a:spcBef>
                <a:spcPct val="0"/>
              </a:spcBef>
              <a:spcAft>
                <a:spcPct val="0"/>
              </a:spcAft>
            </a:pPr>
            <a:endParaRPr lang="en-US" sz="2000" b="1" smtClean="0">
              <a:solidFill>
                <a:srgbClr val="000000"/>
              </a:solidFill>
              <a:latin typeface="Comic Sans MS" charset="0"/>
              <a:ea typeface="ＭＳ Ｐゴシック" charset="0"/>
              <a:cs typeface="ＭＳ Ｐゴシック" charset="0"/>
            </a:endParaRPr>
          </a:p>
        </p:txBody>
      </p:sp>
      <p:sp>
        <p:nvSpPr>
          <p:cNvPr id="144399" name="Text Box 48"/>
          <p:cNvSpPr txBox="1">
            <a:spLocks noChangeArrowheads="1"/>
          </p:cNvSpPr>
          <p:nvPr/>
        </p:nvSpPr>
        <p:spPr bwMode="auto">
          <a:xfrm>
            <a:off x="7772400" y="4114800"/>
            <a:ext cx="119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2000" smtClean="0">
                <a:solidFill>
                  <a:srgbClr val="000000"/>
                </a:solidFill>
                <a:latin typeface="Arial" charset="0"/>
              </a:rPr>
              <a:t>Network</a:t>
            </a:r>
          </a:p>
        </p:txBody>
      </p:sp>
      <p:grpSp>
        <p:nvGrpSpPr>
          <p:cNvPr id="144400" name="Group 66"/>
          <p:cNvGrpSpPr>
            <a:grpSpLocks/>
          </p:cNvGrpSpPr>
          <p:nvPr/>
        </p:nvGrpSpPr>
        <p:grpSpPr bwMode="auto">
          <a:xfrm>
            <a:off x="1524000" y="5638800"/>
            <a:ext cx="1524000" cy="274638"/>
            <a:chOff x="960" y="2880"/>
            <a:chExt cx="960" cy="173"/>
          </a:xfrm>
        </p:grpSpPr>
        <p:sp>
          <p:nvSpPr>
            <p:cNvPr id="144446" name="Rectangle 67"/>
            <p:cNvSpPr>
              <a:spLocks noChangeArrowheads="1"/>
            </p:cNvSpPr>
            <p:nvPr/>
          </p:nvSpPr>
          <p:spPr bwMode="auto">
            <a:xfrm>
              <a:off x="960" y="2880"/>
              <a:ext cx="480" cy="144"/>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sp>
          <p:nvSpPr>
            <p:cNvPr id="144447" name="Rectangle 69"/>
            <p:cNvSpPr>
              <a:spLocks noChangeArrowheads="1"/>
            </p:cNvSpPr>
            <p:nvPr/>
          </p:nvSpPr>
          <p:spPr bwMode="auto">
            <a:xfrm>
              <a:off x="1440" y="2883"/>
              <a:ext cx="288"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1234</a:t>
              </a:r>
            </a:p>
          </p:txBody>
        </p:sp>
        <p:sp>
          <p:nvSpPr>
            <p:cNvPr id="144448" name="Text Box 70"/>
            <p:cNvSpPr txBox="1">
              <a:spLocks noChangeArrowheads="1"/>
            </p:cNvSpPr>
            <p:nvPr/>
          </p:nvSpPr>
          <p:spPr bwMode="auto">
            <a:xfrm>
              <a:off x="1263" y="2880"/>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endParaRPr lang="en-US" sz="1200" b="0" smtClean="0">
                <a:solidFill>
                  <a:srgbClr val="000000"/>
                </a:solidFill>
                <a:latin typeface="Arial" charset="0"/>
                <a:cs typeface="Arial" charset="0"/>
              </a:endParaRPr>
            </a:p>
          </p:txBody>
        </p:sp>
        <p:sp>
          <p:nvSpPr>
            <p:cNvPr id="144449" name="Rectangle 71"/>
            <p:cNvSpPr>
              <a:spLocks noChangeArrowheads="1"/>
            </p:cNvSpPr>
            <p:nvPr/>
          </p:nvSpPr>
          <p:spPr bwMode="auto">
            <a:xfrm>
              <a:off x="1728" y="2883"/>
              <a:ext cx="192"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53</a:t>
              </a:r>
            </a:p>
          </p:txBody>
        </p:sp>
      </p:grpSp>
      <p:sp>
        <p:nvSpPr>
          <p:cNvPr id="144401" name="Rectangle 74"/>
          <p:cNvSpPr>
            <a:spLocks noChangeArrowheads="1"/>
          </p:cNvSpPr>
          <p:nvPr/>
        </p:nvSpPr>
        <p:spPr bwMode="auto">
          <a:xfrm>
            <a:off x="3048000" y="5638800"/>
            <a:ext cx="8382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4402" name="Text Box 75"/>
          <p:cNvSpPr txBox="1">
            <a:spLocks noChangeArrowheads="1"/>
          </p:cNvSpPr>
          <p:nvPr/>
        </p:nvSpPr>
        <p:spPr bwMode="auto">
          <a:xfrm>
            <a:off x="2971800" y="5638800"/>
            <a:ext cx="9826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16.25.31.10</a:t>
            </a:r>
          </a:p>
        </p:txBody>
      </p:sp>
      <p:sp>
        <p:nvSpPr>
          <p:cNvPr id="144403" name="Rectangle 76"/>
          <p:cNvSpPr>
            <a:spLocks noChangeArrowheads="1"/>
          </p:cNvSpPr>
          <p:nvPr/>
        </p:nvSpPr>
        <p:spPr bwMode="auto">
          <a:xfrm>
            <a:off x="3886200" y="5638800"/>
            <a:ext cx="9144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4404" name="Text Box 77"/>
          <p:cNvSpPr txBox="1">
            <a:spLocks noChangeArrowheads="1"/>
          </p:cNvSpPr>
          <p:nvPr/>
        </p:nvSpPr>
        <p:spPr bwMode="auto">
          <a:xfrm>
            <a:off x="3810000" y="5638800"/>
            <a:ext cx="10668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128.15.11.12</a:t>
            </a:r>
          </a:p>
        </p:txBody>
      </p:sp>
      <p:grpSp>
        <p:nvGrpSpPr>
          <p:cNvPr id="144405" name="Group 66"/>
          <p:cNvGrpSpPr>
            <a:grpSpLocks/>
          </p:cNvGrpSpPr>
          <p:nvPr/>
        </p:nvGrpSpPr>
        <p:grpSpPr bwMode="auto">
          <a:xfrm>
            <a:off x="4343400" y="4191000"/>
            <a:ext cx="1524000" cy="274638"/>
            <a:chOff x="960" y="2880"/>
            <a:chExt cx="960" cy="173"/>
          </a:xfrm>
        </p:grpSpPr>
        <p:sp>
          <p:nvSpPr>
            <p:cNvPr id="144442" name="Rectangle 67"/>
            <p:cNvSpPr>
              <a:spLocks noChangeArrowheads="1"/>
            </p:cNvSpPr>
            <p:nvPr/>
          </p:nvSpPr>
          <p:spPr bwMode="auto">
            <a:xfrm>
              <a:off x="960" y="2880"/>
              <a:ext cx="480" cy="144"/>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sp>
          <p:nvSpPr>
            <p:cNvPr id="144443" name="Rectangle 69"/>
            <p:cNvSpPr>
              <a:spLocks noChangeArrowheads="1"/>
            </p:cNvSpPr>
            <p:nvPr/>
          </p:nvSpPr>
          <p:spPr bwMode="auto">
            <a:xfrm>
              <a:off x="1440" y="2883"/>
              <a:ext cx="288"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1234</a:t>
              </a:r>
            </a:p>
          </p:txBody>
        </p:sp>
        <p:sp>
          <p:nvSpPr>
            <p:cNvPr id="144444" name="Text Box 70"/>
            <p:cNvSpPr txBox="1">
              <a:spLocks noChangeArrowheads="1"/>
            </p:cNvSpPr>
            <p:nvPr/>
          </p:nvSpPr>
          <p:spPr bwMode="auto">
            <a:xfrm>
              <a:off x="1263" y="2880"/>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endParaRPr lang="en-US" sz="1200" b="0" smtClean="0">
                <a:solidFill>
                  <a:srgbClr val="000000"/>
                </a:solidFill>
                <a:latin typeface="Arial" charset="0"/>
                <a:cs typeface="Arial" charset="0"/>
              </a:endParaRPr>
            </a:p>
          </p:txBody>
        </p:sp>
        <p:sp>
          <p:nvSpPr>
            <p:cNvPr id="144445" name="Rectangle 71"/>
            <p:cNvSpPr>
              <a:spLocks noChangeArrowheads="1"/>
            </p:cNvSpPr>
            <p:nvPr/>
          </p:nvSpPr>
          <p:spPr bwMode="auto">
            <a:xfrm>
              <a:off x="1728" y="2883"/>
              <a:ext cx="192"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53</a:t>
              </a:r>
            </a:p>
          </p:txBody>
        </p:sp>
      </p:grpSp>
      <p:sp>
        <p:nvSpPr>
          <p:cNvPr id="144406" name="Rectangle 74"/>
          <p:cNvSpPr>
            <a:spLocks noChangeArrowheads="1"/>
          </p:cNvSpPr>
          <p:nvPr/>
        </p:nvSpPr>
        <p:spPr bwMode="auto">
          <a:xfrm>
            <a:off x="5867400" y="4191000"/>
            <a:ext cx="8382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4407" name="Text Box 75"/>
          <p:cNvSpPr txBox="1">
            <a:spLocks noChangeArrowheads="1"/>
          </p:cNvSpPr>
          <p:nvPr/>
        </p:nvSpPr>
        <p:spPr bwMode="auto">
          <a:xfrm>
            <a:off x="5791200" y="4191000"/>
            <a:ext cx="9826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16.25.31.10</a:t>
            </a:r>
          </a:p>
        </p:txBody>
      </p:sp>
      <p:sp>
        <p:nvSpPr>
          <p:cNvPr id="144408" name="Rectangle 76"/>
          <p:cNvSpPr>
            <a:spLocks noChangeArrowheads="1"/>
          </p:cNvSpPr>
          <p:nvPr/>
        </p:nvSpPr>
        <p:spPr bwMode="auto">
          <a:xfrm>
            <a:off x="6705600" y="4191000"/>
            <a:ext cx="9144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4409" name="Text Box 77"/>
          <p:cNvSpPr txBox="1">
            <a:spLocks noChangeArrowheads="1"/>
          </p:cNvSpPr>
          <p:nvPr/>
        </p:nvSpPr>
        <p:spPr bwMode="auto">
          <a:xfrm>
            <a:off x="6629400" y="4191000"/>
            <a:ext cx="10668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128.15.11.12</a:t>
            </a:r>
          </a:p>
        </p:txBody>
      </p:sp>
      <p:cxnSp>
        <p:nvCxnSpPr>
          <p:cNvPr id="144410" name="Straight Arrow Connector 69"/>
          <p:cNvCxnSpPr>
            <a:cxnSpLocks noChangeShapeType="1"/>
            <a:stCxn id="144403" idx="0"/>
          </p:cNvCxnSpPr>
          <p:nvPr/>
        </p:nvCxnSpPr>
        <p:spPr bwMode="auto">
          <a:xfrm rot="5400000" flipH="1" flipV="1">
            <a:off x="4343400" y="4800600"/>
            <a:ext cx="838200" cy="8382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4411" name="Rectangle 47"/>
          <p:cNvSpPr>
            <a:spLocks noChangeArrowheads="1"/>
          </p:cNvSpPr>
          <p:nvPr/>
        </p:nvSpPr>
        <p:spPr bwMode="auto">
          <a:xfrm>
            <a:off x="0" y="5940425"/>
            <a:ext cx="1447800" cy="381000"/>
          </a:xfrm>
          <a:prstGeom prst="rect">
            <a:avLst/>
          </a:prstGeom>
          <a:solidFill>
            <a:srgbClr val="FF6600"/>
          </a:solidFill>
          <a:ln w="25400">
            <a:solidFill>
              <a:schemeClr val="tx1"/>
            </a:solidFill>
            <a:miter lim="800000"/>
            <a:headEnd/>
            <a:tailEnd/>
          </a:ln>
        </p:spPr>
        <p:txBody>
          <a:bodyPr wrap="none" anchor="ctr"/>
          <a:lstStyle/>
          <a:p>
            <a:pPr defTabSz="914400" fontAlgn="base">
              <a:spcBef>
                <a:spcPct val="0"/>
              </a:spcBef>
              <a:spcAft>
                <a:spcPct val="0"/>
              </a:spcAft>
            </a:pPr>
            <a:endParaRPr lang="en-US" sz="2000" b="1" smtClean="0">
              <a:solidFill>
                <a:srgbClr val="000000"/>
              </a:solidFill>
              <a:latin typeface="Comic Sans MS" charset="0"/>
              <a:ea typeface="ＭＳ Ｐゴシック" charset="0"/>
              <a:cs typeface="ＭＳ Ｐゴシック" charset="0"/>
            </a:endParaRPr>
          </a:p>
        </p:txBody>
      </p:sp>
      <p:sp>
        <p:nvSpPr>
          <p:cNvPr id="144412" name="Text Box 48"/>
          <p:cNvSpPr txBox="1">
            <a:spLocks noChangeArrowheads="1"/>
          </p:cNvSpPr>
          <p:nvPr/>
        </p:nvSpPr>
        <p:spPr bwMode="auto">
          <a:xfrm>
            <a:off x="76200" y="5924550"/>
            <a:ext cx="118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2000" smtClean="0">
                <a:solidFill>
                  <a:srgbClr val="000000"/>
                </a:solidFill>
                <a:latin typeface="Arial" charset="0"/>
              </a:rPr>
              <a:t>Datalink</a:t>
            </a:r>
          </a:p>
        </p:txBody>
      </p:sp>
      <p:sp>
        <p:nvSpPr>
          <p:cNvPr id="144413" name="Rectangle 47"/>
          <p:cNvSpPr>
            <a:spLocks noChangeArrowheads="1"/>
          </p:cNvSpPr>
          <p:nvPr/>
        </p:nvSpPr>
        <p:spPr bwMode="auto">
          <a:xfrm>
            <a:off x="7696200" y="4511675"/>
            <a:ext cx="1447800" cy="381000"/>
          </a:xfrm>
          <a:prstGeom prst="rect">
            <a:avLst/>
          </a:prstGeom>
          <a:solidFill>
            <a:srgbClr val="FF6600"/>
          </a:solidFill>
          <a:ln w="25400">
            <a:solidFill>
              <a:schemeClr val="tx1"/>
            </a:solidFill>
            <a:miter lim="800000"/>
            <a:headEnd/>
            <a:tailEnd/>
          </a:ln>
        </p:spPr>
        <p:txBody>
          <a:bodyPr wrap="none" anchor="ctr"/>
          <a:lstStyle/>
          <a:p>
            <a:pPr defTabSz="914400" fontAlgn="base">
              <a:spcBef>
                <a:spcPct val="0"/>
              </a:spcBef>
              <a:spcAft>
                <a:spcPct val="0"/>
              </a:spcAft>
            </a:pPr>
            <a:endParaRPr lang="en-US" sz="2000" b="1" smtClean="0">
              <a:solidFill>
                <a:srgbClr val="000000"/>
              </a:solidFill>
              <a:latin typeface="Comic Sans MS" charset="0"/>
              <a:ea typeface="ＭＳ Ｐゴシック" charset="0"/>
              <a:cs typeface="ＭＳ Ｐゴシック" charset="0"/>
            </a:endParaRPr>
          </a:p>
        </p:txBody>
      </p:sp>
      <p:sp>
        <p:nvSpPr>
          <p:cNvPr id="144414" name="Text Box 48"/>
          <p:cNvSpPr txBox="1">
            <a:spLocks noChangeArrowheads="1"/>
          </p:cNvSpPr>
          <p:nvPr/>
        </p:nvSpPr>
        <p:spPr bwMode="auto">
          <a:xfrm>
            <a:off x="7772400" y="4495800"/>
            <a:ext cx="118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2000" smtClean="0">
                <a:solidFill>
                  <a:srgbClr val="000000"/>
                </a:solidFill>
                <a:latin typeface="Arial" charset="0"/>
              </a:rPr>
              <a:t>Datalink</a:t>
            </a:r>
          </a:p>
        </p:txBody>
      </p:sp>
      <p:grpSp>
        <p:nvGrpSpPr>
          <p:cNvPr id="144415" name="Group 66"/>
          <p:cNvGrpSpPr>
            <a:grpSpLocks/>
          </p:cNvGrpSpPr>
          <p:nvPr/>
        </p:nvGrpSpPr>
        <p:grpSpPr bwMode="auto">
          <a:xfrm>
            <a:off x="1524000" y="6019800"/>
            <a:ext cx="1524000" cy="274638"/>
            <a:chOff x="960" y="2880"/>
            <a:chExt cx="960" cy="173"/>
          </a:xfrm>
        </p:grpSpPr>
        <p:sp>
          <p:nvSpPr>
            <p:cNvPr id="144438" name="Rectangle 67"/>
            <p:cNvSpPr>
              <a:spLocks noChangeArrowheads="1"/>
            </p:cNvSpPr>
            <p:nvPr/>
          </p:nvSpPr>
          <p:spPr bwMode="auto">
            <a:xfrm>
              <a:off x="960" y="2880"/>
              <a:ext cx="480" cy="144"/>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sp>
          <p:nvSpPr>
            <p:cNvPr id="144439" name="Rectangle 69"/>
            <p:cNvSpPr>
              <a:spLocks noChangeArrowheads="1"/>
            </p:cNvSpPr>
            <p:nvPr/>
          </p:nvSpPr>
          <p:spPr bwMode="auto">
            <a:xfrm>
              <a:off x="1440" y="2883"/>
              <a:ext cx="288"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1234</a:t>
              </a:r>
            </a:p>
          </p:txBody>
        </p:sp>
        <p:sp>
          <p:nvSpPr>
            <p:cNvPr id="144440" name="Text Box 70"/>
            <p:cNvSpPr txBox="1">
              <a:spLocks noChangeArrowheads="1"/>
            </p:cNvSpPr>
            <p:nvPr/>
          </p:nvSpPr>
          <p:spPr bwMode="auto">
            <a:xfrm>
              <a:off x="1263" y="2880"/>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endParaRPr lang="en-US" sz="1200" b="0" smtClean="0">
                <a:solidFill>
                  <a:srgbClr val="000000"/>
                </a:solidFill>
                <a:latin typeface="Arial" charset="0"/>
                <a:cs typeface="Arial" charset="0"/>
              </a:endParaRPr>
            </a:p>
          </p:txBody>
        </p:sp>
        <p:sp>
          <p:nvSpPr>
            <p:cNvPr id="144441" name="Rectangle 71"/>
            <p:cNvSpPr>
              <a:spLocks noChangeArrowheads="1"/>
            </p:cNvSpPr>
            <p:nvPr/>
          </p:nvSpPr>
          <p:spPr bwMode="auto">
            <a:xfrm>
              <a:off x="1728" y="2883"/>
              <a:ext cx="192"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53</a:t>
              </a:r>
            </a:p>
          </p:txBody>
        </p:sp>
      </p:grpSp>
      <p:sp>
        <p:nvSpPr>
          <p:cNvPr id="144416" name="Rectangle 74"/>
          <p:cNvSpPr>
            <a:spLocks noChangeArrowheads="1"/>
          </p:cNvSpPr>
          <p:nvPr/>
        </p:nvSpPr>
        <p:spPr bwMode="auto">
          <a:xfrm>
            <a:off x="3048000" y="6019800"/>
            <a:ext cx="8382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4417" name="Text Box 75"/>
          <p:cNvSpPr txBox="1">
            <a:spLocks noChangeArrowheads="1"/>
          </p:cNvSpPr>
          <p:nvPr/>
        </p:nvSpPr>
        <p:spPr bwMode="auto">
          <a:xfrm>
            <a:off x="2971800" y="6019800"/>
            <a:ext cx="9826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16.25.31.10</a:t>
            </a:r>
          </a:p>
        </p:txBody>
      </p:sp>
      <p:sp>
        <p:nvSpPr>
          <p:cNvPr id="144418" name="Rectangle 76"/>
          <p:cNvSpPr>
            <a:spLocks noChangeArrowheads="1"/>
          </p:cNvSpPr>
          <p:nvPr/>
        </p:nvSpPr>
        <p:spPr bwMode="auto">
          <a:xfrm>
            <a:off x="3886200" y="6019800"/>
            <a:ext cx="9144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4419" name="Text Box 77"/>
          <p:cNvSpPr txBox="1">
            <a:spLocks noChangeArrowheads="1"/>
          </p:cNvSpPr>
          <p:nvPr/>
        </p:nvSpPr>
        <p:spPr bwMode="auto">
          <a:xfrm>
            <a:off x="3810000" y="6019800"/>
            <a:ext cx="10668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128.15.11.12</a:t>
            </a:r>
          </a:p>
        </p:txBody>
      </p:sp>
      <p:sp>
        <p:nvSpPr>
          <p:cNvPr id="144420" name="Line 84"/>
          <p:cNvSpPr>
            <a:spLocks noChangeShapeType="1"/>
          </p:cNvSpPr>
          <p:nvPr/>
        </p:nvSpPr>
        <p:spPr bwMode="auto">
          <a:xfrm>
            <a:off x="1828800" y="5505450"/>
            <a:ext cx="0" cy="1333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4421" name="Line 84"/>
          <p:cNvSpPr>
            <a:spLocks noChangeShapeType="1"/>
          </p:cNvSpPr>
          <p:nvPr/>
        </p:nvSpPr>
        <p:spPr bwMode="auto">
          <a:xfrm>
            <a:off x="1828800" y="5867400"/>
            <a:ext cx="0" cy="1333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4422" name="Rectangle 69"/>
          <p:cNvSpPr>
            <a:spLocks noChangeArrowheads="1"/>
          </p:cNvSpPr>
          <p:nvPr/>
        </p:nvSpPr>
        <p:spPr bwMode="auto">
          <a:xfrm>
            <a:off x="4800600" y="6019800"/>
            <a:ext cx="381000" cy="228600"/>
          </a:xfrm>
          <a:prstGeom prst="rect">
            <a:avLst/>
          </a:prstGeom>
          <a:solidFill>
            <a:srgbClr val="FF6600"/>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111</a:t>
            </a:r>
          </a:p>
        </p:txBody>
      </p:sp>
      <p:sp>
        <p:nvSpPr>
          <p:cNvPr id="144423" name="Rectangle 69"/>
          <p:cNvSpPr>
            <a:spLocks noChangeArrowheads="1"/>
          </p:cNvSpPr>
          <p:nvPr/>
        </p:nvSpPr>
        <p:spPr bwMode="auto">
          <a:xfrm>
            <a:off x="5181600" y="6019800"/>
            <a:ext cx="381000" cy="228600"/>
          </a:xfrm>
          <a:prstGeom prst="rect">
            <a:avLst/>
          </a:prstGeom>
          <a:solidFill>
            <a:srgbClr val="FF6600"/>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222</a:t>
            </a:r>
          </a:p>
        </p:txBody>
      </p:sp>
      <p:grpSp>
        <p:nvGrpSpPr>
          <p:cNvPr id="144424" name="Group 66"/>
          <p:cNvGrpSpPr>
            <a:grpSpLocks/>
          </p:cNvGrpSpPr>
          <p:nvPr/>
        </p:nvGrpSpPr>
        <p:grpSpPr bwMode="auto">
          <a:xfrm>
            <a:off x="3581400" y="4602163"/>
            <a:ext cx="1524000" cy="274637"/>
            <a:chOff x="960" y="2880"/>
            <a:chExt cx="960" cy="173"/>
          </a:xfrm>
        </p:grpSpPr>
        <p:sp>
          <p:nvSpPr>
            <p:cNvPr id="144434" name="Rectangle 67"/>
            <p:cNvSpPr>
              <a:spLocks noChangeArrowheads="1"/>
            </p:cNvSpPr>
            <p:nvPr/>
          </p:nvSpPr>
          <p:spPr bwMode="auto">
            <a:xfrm>
              <a:off x="960" y="2880"/>
              <a:ext cx="480" cy="144"/>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sp>
          <p:nvSpPr>
            <p:cNvPr id="144435" name="Rectangle 69"/>
            <p:cNvSpPr>
              <a:spLocks noChangeArrowheads="1"/>
            </p:cNvSpPr>
            <p:nvPr/>
          </p:nvSpPr>
          <p:spPr bwMode="auto">
            <a:xfrm>
              <a:off x="1440" y="2883"/>
              <a:ext cx="288"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1234</a:t>
              </a:r>
            </a:p>
          </p:txBody>
        </p:sp>
        <p:sp>
          <p:nvSpPr>
            <p:cNvPr id="144436" name="Text Box 70"/>
            <p:cNvSpPr txBox="1">
              <a:spLocks noChangeArrowheads="1"/>
            </p:cNvSpPr>
            <p:nvPr/>
          </p:nvSpPr>
          <p:spPr bwMode="auto">
            <a:xfrm>
              <a:off x="1263" y="2880"/>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endParaRPr lang="en-US" sz="1200" b="0" smtClean="0">
                <a:solidFill>
                  <a:srgbClr val="000000"/>
                </a:solidFill>
                <a:latin typeface="Arial" charset="0"/>
                <a:cs typeface="Arial" charset="0"/>
              </a:endParaRPr>
            </a:p>
          </p:txBody>
        </p:sp>
        <p:sp>
          <p:nvSpPr>
            <p:cNvPr id="144437" name="Rectangle 90"/>
            <p:cNvSpPr>
              <a:spLocks noChangeArrowheads="1"/>
            </p:cNvSpPr>
            <p:nvPr/>
          </p:nvSpPr>
          <p:spPr bwMode="auto">
            <a:xfrm>
              <a:off x="1728" y="2883"/>
              <a:ext cx="192"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53</a:t>
              </a:r>
            </a:p>
          </p:txBody>
        </p:sp>
      </p:grpSp>
      <p:sp>
        <p:nvSpPr>
          <p:cNvPr id="144425" name="Rectangle 74"/>
          <p:cNvSpPr>
            <a:spLocks noChangeArrowheads="1"/>
          </p:cNvSpPr>
          <p:nvPr/>
        </p:nvSpPr>
        <p:spPr bwMode="auto">
          <a:xfrm>
            <a:off x="5105400" y="4602163"/>
            <a:ext cx="8382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4426" name="Text Box 75"/>
          <p:cNvSpPr txBox="1">
            <a:spLocks noChangeArrowheads="1"/>
          </p:cNvSpPr>
          <p:nvPr/>
        </p:nvSpPr>
        <p:spPr bwMode="auto">
          <a:xfrm>
            <a:off x="5029200" y="4602163"/>
            <a:ext cx="9826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16.25.31.10</a:t>
            </a:r>
          </a:p>
        </p:txBody>
      </p:sp>
      <p:sp>
        <p:nvSpPr>
          <p:cNvPr id="144427" name="Rectangle 76"/>
          <p:cNvSpPr>
            <a:spLocks noChangeArrowheads="1"/>
          </p:cNvSpPr>
          <p:nvPr/>
        </p:nvSpPr>
        <p:spPr bwMode="auto">
          <a:xfrm>
            <a:off x="5943600" y="4602163"/>
            <a:ext cx="9144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4428" name="Text Box 77"/>
          <p:cNvSpPr txBox="1">
            <a:spLocks noChangeArrowheads="1"/>
          </p:cNvSpPr>
          <p:nvPr/>
        </p:nvSpPr>
        <p:spPr bwMode="auto">
          <a:xfrm>
            <a:off x="5867400" y="4602163"/>
            <a:ext cx="10668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128.15.11.12</a:t>
            </a:r>
          </a:p>
        </p:txBody>
      </p:sp>
      <p:sp>
        <p:nvSpPr>
          <p:cNvPr id="144429" name="Rectangle 69"/>
          <p:cNvSpPr>
            <a:spLocks noChangeArrowheads="1"/>
          </p:cNvSpPr>
          <p:nvPr/>
        </p:nvSpPr>
        <p:spPr bwMode="auto">
          <a:xfrm>
            <a:off x="6858000" y="4602163"/>
            <a:ext cx="381000" cy="228600"/>
          </a:xfrm>
          <a:prstGeom prst="rect">
            <a:avLst/>
          </a:prstGeom>
          <a:solidFill>
            <a:srgbClr val="FF6600"/>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111</a:t>
            </a:r>
          </a:p>
        </p:txBody>
      </p:sp>
      <p:sp>
        <p:nvSpPr>
          <p:cNvPr id="144430" name="Rectangle 69"/>
          <p:cNvSpPr>
            <a:spLocks noChangeArrowheads="1"/>
          </p:cNvSpPr>
          <p:nvPr/>
        </p:nvSpPr>
        <p:spPr bwMode="auto">
          <a:xfrm>
            <a:off x="7239000" y="4602163"/>
            <a:ext cx="381000" cy="228600"/>
          </a:xfrm>
          <a:prstGeom prst="rect">
            <a:avLst/>
          </a:prstGeom>
          <a:solidFill>
            <a:srgbClr val="FF6600"/>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222</a:t>
            </a:r>
          </a:p>
        </p:txBody>
      </p:sp>
      <p:sp>
        <p:nvSpPr>
          <p:cNvPr id="144431" name="Line 84"/>
          <p:cNvSpPr>
            <a:spLocks noChangeShapeType="1"/>
          </p:cNvSpPr>
          <p:nvPr/>
        </p:nvSpPr>
        <p:spPr bwMode="auto">
          <a:xfrm>
            <a:off x="5257800" y="4438650"/>
            <a:ext cx="0" cy="1333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4432" name="Text Box 121"/>
          <p:cNvSpPr txBox="1">
            <a:spLocks noChangeArrowheads="1"/>
          </p:cNvSpPr>
          <p:nvPr/>
        </p:nvSpPr>
        <p:spPr bwMode="auto">
          <a:xfrm>
            <a:off x="6013450" y="3048000"/>
            <a:ext cx="2292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1600" smtClean="0">
                <a:solidFill>
                  <a:srgbClr val="000000"/>
                </a:solidFill>
                <a:latin typeface="Arial" charset="0"/>
              </a:rPr>
              <a:t>Datalink address: 222</a:t>
            </a:r>
          </a:p>
        </p:txBody>
      </p:sp>
      <p:sp>
        <p:nvSpPr>
          <p:cNvPr id="144433" name="Content Placeholder 109"/>
          <p:cNvSpPr>
            <a:spLocks noGrp="1"/>
          </p:cNvSpPr>
          <p:nvPr>
            <p:ph idx="1"/>
          </p:nvPr>
        </p:nvSpPr>
        <p:spPr>
          <a:xfrm>
            <a:off x="0" y="762000"/>
            <a:ext cx="9144000" cy="2133600"/>
          </a:xfrm>
        </p:spPr>
        <p:txBody>
          <a:bodyPr/>
          <a:lstStyle/>
          <a:p>
            <a:r>
              <a:rPr lang="en-US">
                <a:latin typeface="Helvetica" charset="0"/>
                <a:ea typeface="ＭＳ Ｐゴシック" charset="0"/>
                <a:cs typeface="ＭＳ Ｐゴシック" charset="0"/>
              </a:rPr>
              <a:t>Enable nodes (e.g., hosts, routers) connected by </a:t>
            </a:r>
            <a:r>
              <a:rPr lang="en-US" b="1">
                <a:latin typeface="Helvetica" charset="0"/>
                <a:ea typeface="ＭＳ Ｐゴシック" charset="0"/>
                <a:cs typeface="ＭＳ Ｐゴシック" charset="0"/>
              </a:rPr>
              <a:t>same link</a:t>
            </a:r>
            <a:r>
              <a:rPr lang="en-US">
                <a:latin typeface="Helvetica" charset="0"/>
                <a:ea typeface="ＭＳ Ｐゴシック" charset="0"/>
                <a:cs typeface="ＭＳ Ｐゴシック" charset="0"/>
              </a:rPr>
              <a:t> to exchange packets (frames) with each other</a:t>
            </a:r>
          </a:p>
          <a:p>
            <a:pPr lvl="1"/>
            <a:r>
              <a:rPr lang="en-US">
                <a:latin typeface="Helvetica" charset="0"/>
                <a:ea typeface="ＭＳ Ｐゴシック" charset="0"/>
              </a:rPr>
              <a:t>Every node/interface has a datalink layer address (e.g., 6 bytes)</a:t>
            </a:r>
          </a:p>
          <a:p>
            <a:pPr lvl="1"/>
            <a:r>
              <a:rPr lang="en-US">
                <a:latin typeface="Helvetica" charset="0"/>
                <a:ea typeface="ＭＳ Ｐゴシック" charset="0"/>
              </a:rPr>
              <a:t>No need to route packets, as each node on same link receives packets from everyone else on that link (e.g., WiFi, Ethernet)</a:t>
            </a:r>
          </a:p>
          <a:p>
            <a:endParaRPr lang="en-US">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12862590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10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200400"/>
            <a:ext cx="16446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0" name="Title 1"/>
          <p:cNvSpPr>
            <a:spLocks noGrp="1"/>
          </p:cNvSpPr>
          <p:nvPr>
            <p:ph type="title"/>
          </p:nvPr>
        </p:nvSpPr>
        <p:spPr>
          <a:xfrm>
            <a:off x="990600" y="76200"/>
            <a:ext cx="7162800" cy="533400"/>
          </a:xfrm>
        </p:spPr>
        <p:txBody>
          <a:bodyPr/>
          <a:lstStyle/>
          <a:p>
            <a:r>
              <a:rPr lang="en-US">
                <a:latin typeface="Helvetica" charset="0"/>
                <a:ea typeface="ＭＳ Ｐゴシック" charset="0"/>
                <a:cs typeface="ＭＳ Ｐゴシック" charset="0"/>
              </a:rPr>
              <a:t>Datalink Layer</a:t>
            </a:r>
          </a:p>
        </p:txBody>
      </p:sp>
      <p:sp>
        <p:nvSpPr>
          <p:cNvPr id="145411" name="Content Placeholder 2"/>
          <p:cNvSpPr>
            <a:spLocks noGrp="1"/>
          </p:cNvSpPr>
          <p:nvPr>
            <p:ph idx="1"/>
          </p:nvPr>
        </p:nvSpPr>
        <p:spPr>
          <a:xfrm>
            <a:off x="0" y="762000"/>
            <a:ext cx="8915400" cy="2362200"/>
          </a:xfrm>
        </p:spPr>
        <p:txBody>
          <a:bodyPr/>
          <a:lstStyle/>
          <a:p>
            <a:r>
              <a:rPr lang="en-US">
                <a:latin typeface="Helvetica" charset="0"/>
                <a:ea typeface="ＭＳ Ｐゴシック" charset="0"/>
                <a:cs typeface="ＭＳ Ｐゴシック" charset="0"/>
              </a:rPr>
              <a:t>Enable nodes (e.g., hosts, routers) connected by </a:t>
            </a:r>
            <a:r>
              <a:rPr lang="en-US" b="1">
                <a:latin typeface="Helvetica" charset="0"/>
                <a:ea typeface="ＭＳ Ｐゴシック" charset="0"/>
                <a:cs typeface="ＭＳ Ｐゴシック" charset="0"/>
              </a:rPr>
              <a:t>same link</a:t>
            </a:r>
            <a:r>
              <a:rPr lang="en-US">
                <a:latin typeface="Helvetica" charset="0"/>
                <a:ea typeface="ＭＳ Ｐゴシック" charset="0"/>
                <a:cs typeface="ＭＳ Ｐゴシック" charset="0"/>
              </a:rPr>
              <a:t> to exchange packets (frames) with each other</a:t>
            </a:r>
          </a:p>
          <a:p>
            <a:pPr lvl="1"/>
            <a:r>
              <a:rPr lang="en-US">
                <a:latin typeface="Helvetica" charset="0"/>
                <a:ea typeface="ＭＳ Ｐゴシック" charset="0"/>
              </a:rPr>
              <a:t>Every node/interface has a datalink layer address (e.g., 6 bytes)</a:t>
            </a:r>
          </a:p>
          <a:p>
            <a:pPr lvl="1"/>
            <a:r>
              <a:rPr lang="en-US" b="1">
                <a:latin typeface="Helvetica" charset="0"/>
                <a:ea typeface="ＭＳ Ｐゴシック" charset="0"/>
              </a:rPr>
              <a:t>Network layer </a:t>
            </a:r>
            <a:r>
              <a:rPr lang="en-US">
                <a:latin typeface="Helvetica" charset="0"/>
                <a:ea typeface="ＭＳ Ｐゴシック" charset="0"/>
              </a:rPr>
              <a:t>picks the next router for the packet towards destination based on its destination IP address</a:t>
            </a:r>
          </a:p>
        </p:txBody>
      </p:sp>
      <p:sp>
        <p:nvSpPr>
          <p:cNvPr id="145412" name="Rectangle 47"/>
          <p:cNvSpPr>
            <a:spLocks noChangeArrowheads="1"/>
          </p:cNvSpPr>
          <p:nvPr/>
        </p:nvSpPr>
        <p:spPr bwMode="auto">
          <a:xfrm>
            <a:off x="7620000" y="3902075"/>
            <a:ext cx="1447800" cy="381000"/>
          </a:xfrm>
          <a:prstGeom prst="rect">
            <a:avLst/>
          </a:prstGeom>
          <a:solidFill>
            <a:srgbClr val="CCFFFF"/>
          </a:solidFill>
          <a:ln w="25400">
            <a:solidFill>
              <a:schemeClr val="tx1"/>
            </a:solidFill>
            <a:miter lim="800000"/>
            <a:headEnd/>
            <a:tailEnd/>
          </a:ln>
        </p:spPr>
        <p:txBody>
          <a:bodyPr wrap="none" anchor="ctr"/>
          <a:lstStyle/>
          <a:p>
            <a:pPr defTabSz="914400" fontAlgn="base">
              <a:spcBef>
                <a:spcPct val="0"/>
              </a:spcBef>
              <a:spcAft>
                <a:spcPct val="0"/>
              </a:spcAft>
            </a:pPr>
            <a:endParaRPr lang="en-US" sz="2000" b="1" smtClean="0">
              <a:solidFill>
                <a:srgbClr val="000000"/>
              </a:solidFill>
              <a:latin typeface="Comic Sans MS" charset="0"/>
              <a:ea typeface="ＭＳ Ｐゴシック" charset="0"/>
              <a:cs typeface="ＭＳ Ｐゴシック" charset="0"/>
            </a:endParaRPr>
          </a:p>
        </p:txBody>
      </p:sp>
      <p:sp>
        <p:nvSpPr>
          <p:cNvPr id="145413" name="Text Box 48"/>
          <p:cNvSpPr txBox="1">
            <a:spLocks noChangeArrowheads="1"/>
          </p:cNvSpPr>
          <p:nvPr/>
        </p:nvSpPr>
        <p:spPr bwMode="auto">
          <a:xfrm>
            <a:off x="7696200" y="3886200"/>
            <a:ext cx="119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2000" smtClean="0">
                <a:solidFill>
                  <a:srgbClr val="000000"/>
                </a:solidFill>
                <a:latin typeface="Arial" charset="0"/>
              </a:rPr>
              <a:t>Network</a:t>
            </a:r>
          </a:p>
        </p:txBody>
      </p:sp>
      <p:grpSp>
        <p:nvGrpSpPr>
          <p:cNvPr id="145414" name="Group 66"/>
          <p:cNvGrpSpPr>
            <a:grpSpLocks/>
          </p:cNvGrpSpPr>
          <p:nvPr/>
        </p:nvGrpSpPr>
        <p:grpSpPr bwMode="auto">
          <a:xfrm>
            <a:off x="4267200" y="3962400"/>
            <a:ext cx="1524000" cy="274638"/>
            <a:chOff x="960" y="2880"/>
            <a:chExt cx="960" cy="173"/>
          </a:xfrm>
        </p:grpSpPr>
        <p:sp>
          <p:nvSpPr>
            <p:cNvPr id="145462" name="Rectangle 67"/>
            <p:cNvSpPr>
              <a:spLocks noChangeArrowheads="1"/>
            </p:cNvSpPr>
            <p:nvPr/>
          </p:nvSpPr>
          <p:spPr bwMode="auto">
            <a:xfrm>
              <a:off x="960" y="2880"/>
              <a:ext cx="480" cy="144"/>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sp>
          <p:nvSpPr>
            <p:cNvPr id="145463" name="Rectangle 69"/>
            <p:cNvSpPr>
              <a:spLocks noChangeArrowheads="1"/>
            </p:cNvSpPr>
            <p:nvPr/>
          </p:nvSpPr>
          <p:spPr bwMode="auto">
            <a:xfrm>
              <a:off x="1440" y="2883"/>
              <a:ext cx="288"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1234</a:t>
              </a:r>
            </a:p>
          </p:txBody>
        </p:sp>
        <p:sp>
          <p:nvSpPr>
            <p:cNvPr id="145464" name="Text Box 70"/>
            <p:cNvSpPr txBox="1">
              <a:spLocks noChangeArrowheads="1"/>
            </p:cNvSpPr>
            <p:nvPr/>
          </p:nvSpPr>
          <p:spPr bwMode="auto">
            <a:xfrm>
              <a:off x="1263" y="2880"/>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endParaRPr lang="en-US" sz="1200" b="0" smtClean="0">
                <a:solidFill>
                  <a:srgbClr val="000000"/>
                </a:solidFill>
                <a:latin typeface="Arial" charset="0"/>
                <a:cs typeface="Arial" charset="0"/>
              </a:endParaRPr>
            </a:p>
          </p:txBody>
        </p:sp>
        <p:sp>
          <p:nvSpPr>
            <p:cNvPr id="145465" name="Rectangle 71"/>
            <p:cNvSpPr>
              <a:spLocks noChangeArrowheads="1"/>
            </p:cNvSpPr>
            <p:nvPr/>
          </p:nvSpPr>
          <p:spPr bwMode="auto">
            <a:xfrm>
              <a:off x="1728" y="2883"/>
              <a:ext cx="192"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53</a:t>
              </a:r>
            </a:p>
          </p:txBody>
        </p:sp>
      </p:grpSp>
      <p:sp>
        <p:nvSpPr>
          <p:cNvPr id="145415" name="Rectangle 74"/>
          <p:cNvSpPr>
            <a:spLocks noChangeArrowheads="1"/>
          </p:cNvSpPr>
          <p:nvPr/>
        </p:nvSpPr>
        <p:spPr bwMode="auto">
          <a:xfrm>
            <a:off x="5791200" y="3962400"/>
            <a:ext cx="8382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5416" name="Text Box 75"/>
          <p:cNvSpPr txBox="1">
            <a:spLocks noChangeArrowheads="1"/>
          </p:cNvSpPr>
          <p:nvPr/>
        </p:nvSpPr>
        <p:spPr bwMode="auto">
          <a:xfrm>
            <a:off x="5715000" y="3962400"/>
            <a:ext cx="9826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16.25.31.10</a:t>
            </a:r>
          </a:p>
        </p:txBody>
      </p:sp>
      <p:sp>
        <p:nvSpPr>
          <p:cNvPr id="145417" name="Rectangle 76"/>
          <p:cNvSpPr>
            <a:spLocks noChangeArrowheads="1"/>
          </p:cNvSpPr>
          <p:nvPr/>
        </p:nvSpPr>
        <p:spPr bwMode="auto">
          <a:xfrm>
            <a:off x="6629400" y="3962400"/>
            <a:ext cx="9144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5418" name="Text Box 77"/>
          <p:cNvSpPr txBox="1">
            <a:spLocks noChangeArrowheads="1"/>
          </p:cNvSpPr>
          <p:nvPr/>
        </p:nvSpPr>
        <p:spPr bwMode="auto">
          <a:xfrm>
            <a:off x="6553200" y="3962400"/>
            <a:ext cx="10668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128.15.11.12</a:t>
            </a:r>
          </a:p>
        </p:txBody>
      </p:sp>
      <p:sp>
        <p:nvSpPr>
          <p:cNvPr id="145419" name="Rectangle 47"/>
          <p:cNvSpPr>
            <a:spLocks noChangeArrowheads="1"/>
          </p:cNvSpPr>
          <p:nvPr/>
        </p:nvSpPr>
        <p:spPr bwMode="auto">
          <a:xfrm>
            <a:off x="7620000" y="4283075"/>
            <a:ext cx="1447800" cy="381000"/>
          </a:xfrm>
          <a:prstGeom prst="rect">
            <a:avLst/>
          </a:prstGeom>
          <a:solidFill>
            <a:srgbClr val="FF6600"/>
          </a:solidFill>
          <a:ln w="25400">
            <a:solidFill>
              <a:schemeClr val="tx1"/>
            </a:solidFill>
            <a:miter lim="800000"/>
            <a:headEnd/>
            <a:tailEnd/>
          </a:ln>
        </p:spPr>
        <p:txBody>
          <a:bodyPr wrap="none" anchor="ctr"/>
          <a:lstStyle/>
          <a:p>
            <a:pPr defTabSz="914400" fontAlgn="base">
              <a:spcBef>
                <a:spcPct val="0"/>
              </a:spcBef>
              <a:spcAft>
                <a:spcPct val="0"/>
              </a:spcAft>
            </a:pPr>
            <a:endParaRPr lang="en-US" sz="2000" b="1" smtClean="0">
              <a:solidFill>
                <a:srgbClr val="000000"/>
              </a:solidFill>
              <a:latin typeface="Comic Sans MS" charset="0"/>
              <a:ea typeface="ＭＳ Ｐゴシック" charset="0"/>
              <a:cs typeface="ＭＳ Ｐゴシック" charset="0"/>
            </a:endParaRPr>
          </a:p>
        </p:txBody>
      </p:sp>
      <p:sp>
        <p:nvSpPr>
          <p:cNvPr id="145420" name="Text Box 48"/>
          <p:cNvSpPr txBox="1">
            <a:spLocks noChangeArrowheads="1"/>
          </p:cNvSpPr>
          <p:nvPr/>
        </p:nvSpPr>
        <p:spPr bwMode="auto">
          <a:xfrm>
            <a:off x="7696200" y="4267200"/>
            <a:ext cx="118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2000" smtClean="0">
                <a:solidFill>
                  <a:srgbClr val="000000"/>
                </a:solidFill>
                <a:latin typeface="Arial" charset="0"/>
              </a:rPr>
              <a:t>Datalink</a:t>
            </a:r>
          </a:p>
        </p:txBody>
      </p:sp>
      <p:grpSp>
        <p:nvGrpSpPr>
          <p:cNvPr id="145421" name="Group 66"/>
          <p:cNvGrpSpPr>
            <a:grpSpLocks/>
          </p:cNvGrpSpPr>
          <p:nvPr/>
        </p:nvGrpSpPr>
        <p:grpSpPr bwMode="auto">
          <a:xfrm>
            <a:off x="3505200" y="4373563"/>
            <a:ext cx="1524000" cy="274637"/>
            <a:chOff x="960" y="2880"/>
            <a:chExt cx="960" cy="173"/>
          </a:xfrm>
        </p:grpSpPr>
        <p:sp>
          <p:nvSpPr>
            <p:cNvPr id="145458" name="Rectangle 67"/>
            <p:cNvSpPr>
              <a:spLocks noChangeArrowheads="1"/>
            </p:cNvSpPr>
            <p:nvPr/>
          </p:nvSpPr>
          <p:spPr bwMode="auto">
            <a:xfrm>
              <a:off x="960" y="2880"/>
              <a:ext cx="480" cy="144"/>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sp>
          <p:nvSpPr>
            <p:cNvPr id="145459" name="Rectangle 69"/>
            <p:cNvSpPr>
              <a:spLocks noChangeArrowheads="1"/>
            </p:cNvSpPr>
            <p:nvPr/>
          </p:nvSpPr>
          <p:spPr bwMode="auto">
            <a:xfrm>
              <a:off x="1440" y="2883"/>
              <a:ext cx="288"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1234</a:t>
              </a:r>
            </a:p>
          </p:txBody>
        </p:sp>
        <p:sp>
          <p:nvSpPr>
            <p:cNvPr id="145460" name="Text Box 70"/>
            <p:cNvSpPr txBox="1">
              <a:spLocks noChangeArrowheads="1"/>
            </p:cNvSpPr>
            <p:nvPr/>
          </p:nvSpPr>
          <p:spPr bwMode="auto">
            <a:xfrm>
              <a:off x="1263" y="2880"/>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endParaRPr lang="en-US" sz="1200" b="0" smtClean="0">
                <a:solidFill>
                  <a:srgbClr val="000000"/>
                </a:solidFill>
                <a:latin typeface="Arial" charset="0"/>
                <a:cs typeface="Arial" charset="0"/>
              </a:endParaRPr>
            </a:p>
          </p:txBody>
        </p:sp>
        <p:sp>
          <p:nvSpPr>
            <p:cNvPr id="145461" name="Rectangle 90"/>
            <p:cNvSpPr>
              <a:spLocks noChangeArrowheads="1"/>
            </p:cNvSpPr>
            <p:nvPr/>
          </p:nvSpPr>
          <p:spPr bwMode="auto">
            <a:xfrm>
              <a:off x="1728" y="2883"/>
              <a:ext cx="192"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53</a:t>
              </a:r>
            </a:p>
          </p:txBody>
        </p:sp>
      </p:grpSp>
      <p:sp>
        <p:nvSpPr>
          <p:cNvPr id="145422" name="Rectangle 74"/>
          <p:cNvSpPr>
            <a:spLocks noChangeArrowheads="1"/>
          </p:cNvSpPr>
          <p:nvPr/>
        </p:nvSpPr>
        <p:spPr bwMode="auto">
          <a:xfrm>
            <a:off x="5029200" y="4373563"/>
            <a:ext cx="8382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5423" name="Text Box 75"/>
          <p:cNvSpPr txBox="1">
            <a:spLocks noChangeArrowheads="1"/>
          </p:cNvSpPr>
          <p:nvPr/>
        </p:nvSpPr>
        <p:spPr bwMode="auto">
          <a:xfrm>
            <a:off x="4953000" y="4373563"/>
            <a:ext cx="9826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16.25.31.10</a:t>
            </a:r>
          </a:p>
        </p:txBody>
      </p:sp>
      <p:sp>
        <p:nvSpPr>
          <p:cNvPr id="145424" name="Rectangle 76"/>
          <p:cNvSpPr>
            <a:spLocks noChangeArrowheads="1"/>
          </p:cNvSpPr>
          <p:nvPr/>
        </p:nvSpPr>
        <p:spPr bwMode="auto">
          <a:xfrm>
            <a:off x="5867400" y="4373563"/>
            <a:ext cx="9144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5425" name="Text Box 77"/>
          <p:cNvSpPr txBox="1">
            <a:spLocks noChangeArrowheads="1"/>
          </p:cNvSpPr>
          <p:nvPr/>
        </p:nvSpPr>
        <p:spPr bwMode="auto">
          <a:xfrm>
            <a:off x="5791200" y="4373563"/>
            <a:ext cx="10668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128.15.11.12</a:t>
            </a:r>
          </a:p>
        </p:txBody>
      </p:sp>
      <p:sp>
        <p:nvSpPr>
          <p:cNvPr id="145426" name="Rectangle 69"/>
          <p:cNvSpPr>
            <a:spLocks noChangeArrowheads="1"/>
          </p:cNvSpPr>
          <p:nvPr/>
        </p:nvSpPr>
        <p:spPr bwMode="auto">
          <a:xfrm>
            <a:off x="6781800" y="4373563"/>
            <a:ext cx="381000" cy="228600"/>
          </a:xfrm>
          <a:prstGeom prst="rect">
            <a:avLst/>
          </a:prstGeom>
          <a:solidFill>
            <a:srgbClr val="FF6600"/>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222</a:t>
            </a:r>
          </a:p>
        </p:txBody>
      </p:sp>
      <p:sp>
        <p:nvSpPr>
          <p:cNvPr id="145427" name="Rectangle 69"/>
          <p:cNvSpPr>
            <a:spLocks noChangeArrowheads="1"/>
          </p:cNvSpPr>
          <p:nvPr/>
        </p:nvSpPr>
        <p:spPr bwMode="auto">
          <a:xfrm>
            <a:off x="7162800" y="4373563"/>
            <a:ext cx="381000" cy="228600"/>
          </a:xfrm>
          <a:prstGeom prst="rect">
            <a:avLst/>
          </a:prstGeom>
          <a:solidFill>
            <a:srgbClr val="FF6600"/>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333</a:t>
            </a:r>
          </a:p>
        </p:txBody>
      </p:sp>
      <p:sp>
        <p:nvSpPr>
          <p:cNvPr id="145428" name="Line 84"/>
          <p:cNvSpPr>
            <a:spLocks noChangeShapeType="1"/>
          </p:cNvSpPr>
          <p:nvPr/>
        </p:nvSpPr>
        <p:spPr bwMode="auto">
          <a:xfrm>
            <a:off x="5181600" y="4210050"/>
            <a:ext cx="0" cy="13335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5429" name="Text Box 121"/>
          <p:cNvSpPr txBox="1">
            <a:spLocks noChangeArrowheads="1"/>
          </p:cNvSpPr>
          <p:nvPr/>
        </p:nvSpPr>
        <p:spPr bwMode="auto">
          <a:xfrm>
            <a:off x="6394450" y="2819400"/>
            <a:ext cx="2292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1600" smtClean="0">
                <a:solidFill>
                  <a:srgbClr val="000000"/>
                </a:solidFill>
                <a:latin typeface="Arial" charset="0"/>
              </a:rPr>
              <a:t>Datalink address: 333</a:t>
            </a:r>
          </a:p>
        </p:txBody>
      </p:sp>
      <p:pic>
        <p:nvPicPr>
          <p:cNvPr id="145430" name="Picture 7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0"/>
            <a:ext cx="164465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31" name="Rectangle 47"/>
          <p:cNvSpPr>
            <a:spLocks noChangeArrowheads="1"/>
          </p:cNvSpPr>
          <p:nvPr/>
        </p:nvSpPr>
        <p:spPr bwMode="auto">
          <a:xfrm>
            <a:off x="76200" y="5121275"/>
            <a:ext cx="1447800" cy="381000"/>
          </a:xfrm>
          <a:prstGeom prst="rect">
            <a:avLst/>
          </a:prstGeom>
          <a:solidFill>
            <a:srgbClr val="CCFFFF"/>
          </a:solidFill>
          <a:ln w="25400">
            <a:solidFill>
              <a:schemeClr val="tx1"/>
            </a:solidFill>
            <a:miter lim="800000"/>
            <a:headEnd/>
            <a:tailEnd/>
          </a:ln>
        </p:spPr>
        <p:txBody>
          <a:bodyPr wrap="none" anchor="ctr"/>
          <a:lstStyle/>
          <a:p>
            <a:pPr defTabSz="914400" fontAlgn="base">
              <a:spcBef>
                <a:spcPct val="0"/>
              </a:spcBef>
              <a:spcAft>
                <a:spcPct val="0"/>
              </a:spcAft>
            </a:pPr>
            <a:endParaRPr lang="en-US" sz="2000" b="1" smtClean="0">
              <a:solidFill>
                <a:srgbClr val="000000"/>
              </a:solidFill>
              <a:latin typeface="Comic Sans MS" charset="0"/>
              <a:ea typeface="ＭＳ Ｐゴシック" charset="0"/>
              <a:cs typeface="ＭＳ Ｐゴシック" charset="0"/>
            </a:endParaRPr>
          </a:p>
        </p:txBody>
      </p:sp>
      <p:sp>
        <p:nvSpPr>
          <p:cNvPr id="145432" name="Text Box 48"/>
          <p:cNvSpPr txBox="1">
            <a:spLocks noChangeArrowheads="1"/>
          </p:cNvSpPr>
          <p:nvPr/>
        </p:nvSpPr>
        <p:spPr bwMode="auto">
          <a:xfrm>
            <a:off x="152400" y="5105400"/>
            <a:ext cx="119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2000" smtClean="0">
                <a:solidFill>
                  <a:srgbClr val="000000"/>
                </a:solidFill>
                <a:latin typeface="Arial" charset="0"/>
              </a:rPr>
              <a:t>Network</a:t>
            </a:r>
          </a:p>
        </p:txBody>
      </p:sp>
      <p:grpSp>
        <p:nvGrpSpPr>
          <p:cNvPr id="145433" name="Group 66"/>
          <p:cNvGrpSpPr>
            <a:grpSpLocks/>
          </p:cNvGrpSpPr>
          <p:nvPr/>
        </p:nvGrpSpPr>
        <p:grpSpPr bwMode="auto">
          <a:xfrm>
            <a:off x="1600200" y="5181600"/>
            <a:ext cx="1524000" cy="274638"/>
            <a:chOff x="960" y="2880"/>
            <a:chExt cx="960" cy="173"/>
          </a:xfrm>
        </p:grpSpPr>
        <p:sp>
          <p:nvSpPr>
            <p:cNvPr id="145454" name="Rectangle 67"/>
            <p:cNvSpPr>
              <a:spLocks noChangeArrowheads="1"/>
            </p:cNvSpPr>
            <p:nvPr/>
          </p:nvSpPr>
          <p:spPr bwMode="auto">
            <a:xfrm>
              <a:off x="960" y="2880"/>
              <a:ext cx="480" cy="144"/>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sp>
          <p:nvSpPr>
            <p:cNvPr id="145455" name="Rectangle 69"/>
            <p:cNvSpPr>
              <a:spLocks noChangeArrowheads="1"/>
            </p:cNvSpPr>
            <p:nvPr/>
          </p:nvSpPr>
          <p:spPr bwMode="auto">
            <a:xfrm>
              <a:off x="1440" y="2883"/>
              <a:ext cx="288"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1234</a:t>
              </a:r>
            </a:p>
          </p:txBody>
        </p:sp>
        <p:sp>
          <p:nvSpPr>
            <p:cNvPr id="145456" name="Text Box 70"/>
            <p:cNvSpPr txBox="1">
              <a:spLocks noChangeArrowheads="1"/>
            </p:cNvSpPr>
            <p:nvPr/>
          </p:nvSpPr>
          <p:spPr bwMode="auto">
            <a:xfrm>
              <a:off x="1263" y="2880"/>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endParaRPr lang="en-US" sz="1200" b="0" smtClean="0">
                <a:solidFill>
                  <a:srgbClr val="000000"/>
                </a:solidFill>
                <a:latin typeface="Arial" charset="0"/>
                <a:cs typeface="Arial" charset="0"/>
              </a:endParaRPr>
            </a:p>
          </p:txBody>
        </p:sp>
        <p:sp>
          <p:nvSpPr>
            <p:cNvPr id="145457" name="Rectangle 71"/>
            <p:cNvSpPr>
              <a:spLocks noChangeArrowheads="1"/>
            </p:cNvSpPr>
            <p:nvPr/>
          </p:nvSpPr>
          <p:spPr bwMode="auto">
            <a:xfrm>
              <a:off x="1728" y="2883"/>
              <a:ext cx="192"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53</a:t>
              </a:r>
            </a:p>
          </p:txBody>
        </p:sp>
      </p:grpSp>
      <p:sp>
        <p:nvSpPr>
          <p:cNvPr id="145434" name="Rectangle 74"/>
          <p:cNvSpPr>
            <a:spLocks noChangeArrowheads="1"/>
          </p:cNvSpPr>
          <p:nvPr/>
        </p:nvSpPr>
        <p:spPr bwMode="auto">
          <a:xfrm>
            <a:off x="3124200" y="5181600"/>
            <a:ext cx="8382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5435" name="Text Box 75"/>
          <p:cNvSpPr txBox="1">
            <a:spLocks noChangeArrowheads="1"/>
          </p:cNvSpPr>
          <p:nvPr/>
        </p:nvSpPr>
        <p:spPr bwMode="auto">
          <a:xfrm>
            <a:off x="3048000" y="5181600"/>
            <a:ext cx="9826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16.25.31.10</a:t>
            </a:r>
          </a:p>
        </p:txBody>
      </p:sp>
      <p:sp>
        <p:nvSpPr>
          <p:cNvPr id="145436" name="Rectangle 76"/>
          <p:cNvSpPr>
            <a:spLocks noChangeArrowheads="1"/>
          </p:cNvSpPr>
          <p:nvPr/>
        </p:nvSpPr>
        <p:spPr bwMode="auto">
          <a:xfrm>
            <a:off x="3962400" y="5181600"/>
            <a:ext cx="9144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5437" name="Text Box 77"/>
          <p:cNvSpPr txBox="1">
            <a:spLocks noChangeArrowheads="1"/>
          </p:cNvSpPr>
          <p:nvPr/>
        </p:nvSpPr>
        <p:spPr bwMode="auto">
          <a:xfrm>
            <a:off x="3886200" y="5181600"/>
            <a:ext cx="10668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128.15.11.12</a:t>
            </a:r>
          </a:p>
        </p:txBody>
      </p:sp>
      <p:sp>
        <p:nvSpPr>
          <p:cNvPr id="145438" name="Rectangle 47"/>
          <p:cNvSpPr>
            <a:spLocks noChangeArrowheads="1"/>
          </p:cNvSpPr>
          <p:nvPr/>
        </p:nvSpPr>
        <p:spPr bwMode="auto">
          <a:xfrm>
            <a:off x="76200" y="5502275"/>
            <a:ext cx="1447800" cy="381000"/>
          </a:xfrm>
          <a:prstGeom prst="rect">
            <a:avLst/>
          </a:prstGeom>
          <a:solidFill>
            <a:srgbClr val="FF6600"/>
          </a:solidFill>
          <a:ln w="25400">
            <a:solidFill>
              <a:schemeClr val="tx1"/>
            </a:solidFill>
            <a:miter lim="800000"/>
            <a:headEnd/>
            <a:tailEnd/>
          </a:ln>
        </p:spPr>
        <p:txBody>
          <a:bodyPr wrap="none" anchor="ctr"/>
          <a:lstStyle/>
          <a:p>
            <a:pPr defTabSz="914400" fontAlgn="base">
              <a:spcBef>
                <a:spcPct val="0"/>
              </a:spcBef>
              <a:spcAft>
                <a:spcPct val="0"/>
              </a:spcAft>
            </a:pPr>
            <a:endParaRPr lang="en-US" sz="2000" b="1" smtClean="0">
              <a:solidFill>
                <a:srgbClr val="000000"/>
              </a:solidFill>
              <a:latin typeface="Comic Sans MS" charset="0"/>
              <a:ea typeface="ＭＳ Ｐゴシック" charset="0"/>
              <a:cs typeface="ＭＳ Ｐゴシック" charset="0"/>
            </a:endParaRPr>
          </a:p>
        </p:txBody>
      </p:sp>
      <p:sp>
        <p:nvSpPr>
          <p:cNvPr id="145439" name="Text Box 48"/>
          <p:cNvSpPr txBox="1">
            <a:spLocks noChangeArrowheads="1"/>
          </p:cNvSpPr>
          <p:nvPr/>
        </p:nvSpPr>
        <p:spPr bwMode="auto">
          <a:xfrm>
            <a:off x="152400" y="5486400"/>
            <a:ext cx="1184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2000" smtClean="0">
                <a:solidFill>
                  <a:srgbClr val="000000"/>
                </a:solidFill>
                <a:latin typeface="Arial" charset="0"/>
              </a:rPr>
              <a:t>Datalink</a:t>
            </a:r>
          </a:p>
        </p:txBody>
      </p:sp>
      <p:grpSp>
        <p:nvGrpSpPr>
          <p:cNvPr id="145440" name="Group 66"/>
          <p:cNvGrpSpPr>
            <a:grpSpLocks/>
          </p:cNvGrpSpPr>
          <p:nvPr/>
        </p:nvGrpSpPr>
        <p:grpSpPr bwMode="auto">
          <a:xfrm>
            <a:off x="1600200" y="5592763"/>
            <a:ext cx="1524000" cy="274637"/>
            <a:chOff x="960" y="2880"/>
            <a:chExt cx="960" cy="173"/>
          </a:xfrm>
        </p:grpSpPr>
        <p:sp>
          <p:nvSpPr>
            <p:cNvPr id="145450" name="Rectangle 67"/>
            <p:cNvSpPr>
              <a:spLocks noChangeArrowheads="1"/>
            </p:cNvSpPr>
            <p:nvPr/>
          </p:nvSpPr>
          <p:spPr bwMode="auto">
            <a:xfrm>
              <a:off x="960" y="2880"/>
              <a:ext cx="480" cy="144"/>
            </a:xfrm>
            <a:prstGeom prst="rect">
              <a:avLst/>
            </a:prstGeom>
            <a:solidFill>
              <a:srgbClr val="99FF66"/>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DNS Req</a:t>
              </a:r>
            </a:p>
          </p:txBody>
        </p:sp>
        <p:sp>
          <p:nvSpPr>
            <p:cNvPr id="145451" name="Rectangle 69"/>
            <p:cNvSpPr>
              <a:spLocks noChangeArrowheads="1"/>
            </p:cNvSpPr>
            <p:nvPr/>
          </p:nvSpPr>
          <p:spPr bwMode="auto">
            <a:xfrm>
              <a:off x="1440" y="2883"/>
              <a:ext cx="288"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1234</a:t>
              </a:r>
            </a:p>
          </p:txBody>
        </p:sp>
        <p:sp>
          <p:nvSpPr>
            <p:cNvPr id="145452" name="Text Box 70"/>
            <p:cNvSpPr txBox="1">
              <a:spLocks noChangeArrowheads="1"/>
            </p:cNvSpPr>
            <p:nvPr/>
          </p:nvSpPr>
          <p:spPr bwMode="auto">
            <a:xfrm>
              <a:off x="1263" y="2880"/>
              <a:ext cx="4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endParaRPr lang="en-US" sz="1200" b="0" smtClean="0">
                <a:solidFill>
                  <a:srgbClr val="000000"/>
                </a:solidFill>
                <a:latin typeface="Arial" charset="0"/>
                <a:cs typeface="Arial" charset="0"/>
              </a:endParaRPr>
            </a:p>
          </p:txBody>
        </p:sp>
        <p:sp>
          <p:nvSpPr>
            <p:cNvPr id="145453" name="Rectangle 112"/>
            <p:cNvSpPr>
              <a:spLocks noChangeArrowheads="1"/>
            </p:cNvSpPr>
            <p:nvPr/>
          </p:nvSpPr>
          <p:spPr bwMode="auto">
            <a:xfrm>
              <a:off x="1728" y="2883"/>
              <a:ext cx="192" cy="141"/>
            </a:xfrm>
            <a:prstGeom prst="rect">
              <a:avLst/>
            </a:prstGeom>
            <a:solidFill>
              <a:srgbClr val="FFFFCC"/>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53</a:t>
              </a:r>
            </a:p>
          </p:txBody>
        </p:sp>
      </p:grpSp>
      <p:sp>
        <p:nvSpPr>
          <p:cNvPr id="145441" name="Rectangle 74"/>
          <p:cNvSpPr>
            <a:spLocks noChangeArrowheads="1"/>
          </p:cNvSpPr>
          <p:nvPr/>
        </p:nvSpPr>
        <p:spPr bwMode="auto">
          <a:xfrm>
            <a:off x="3124200" y="5592763"/>
            <a:ext cx="8382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5442" name="Text Box 75"/>
          <p:cNvSpPr txBox="1">
            <a:spLocks noChangeArrowheads="1"/>
          </p:cNvSpPr>
          <p:nvPr/>
        </p:nvSpPr>
        <p:spPr bwMode="auto">
          <a:xfrm>
            <a:off x="3048000" y="5592763"/>
            <a:ext cx="9826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16.25.31.10</a:t>
            </a:r>
          </a:p>
        </p:txBody>
      </p:sp>
      <p:sp>
        <p:nvSpPr>
          <p:cNvPr id="145443" name="Rectangle 76"/>
          <p:cNvSpPr>
            <a:spLocks noChangeArrowheads="1"/>
          </p:cNvSpPr>
          <p:nvPr/>
        </p:nvSpPr>
        <p:spPr bwMode="auto">
          <a:xfrm>
            <a:off x="3962400" y="5592763"/>
            <a:ext cx="914400" cy="228600"/>
          </a:xfrm>
          <a:prstGeom prst="rect">
            <a:avLst/>
          </a:prstGeom>
          <a:solidFill>
            <a:srgbClr val="CCFFFF"/>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5444" name="Text Box 77"/>
          <p:cNvSpPr txBox="1">
            <a:spLocks noChangeArrowheads="1"/>
          </p:cNvSpPr>
          <p:nvPr/>
        </p:nvSpPr>
        <p:spPr bwMode="auto">
          <a:xfrm>
            <a:off x="3886200" y="5592763"/>
            <a:ext cx="10668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fontAlgn="base">
              <a:spcBef>
                <a:spcPct val="0"/>
              </a:spcBef>
              <a:spcAft>
                <a:spcPct val="0"/>
              </a:spcAft>
            </a:pPr>
            <a:r>
              <a:rPr lang="en-US" sz="1200" smtClean="0">
                <a:solidFill>
                  <a:srgbClr val="000000"/>
                </a:solidFill>
                <a:latin typeface="Arial" charset="0"/>
              </a:rPr>
              <a:t>128.15.11.12</a:t>
            </a:r>
          </a:p>
        </p:txBody>
      </p:sp>
      <p:sp>
        <p:nvSpPr>
          <p:cNvPr id="145445" name="Rectangle 69"/>
          <p:cNvSpPr>
            <a:spLocks noChangeArrowheads="1"/>
          </p:cNvSpPr>
          <p:nvPr/>
        </p:nvSpPr>
        <p:spPr bwMode="auto">
          <a:xfrm>
            <a:off x="4876800" y="5592763"/>
            <a:ext cx="381000" cy="228600"/>
          </a:xfrm>
          <a:prstGeom prst="rect">
            <a:avLst/>
          </a:prstGeom>
          <a:solidFill>
            <a:srgbClr val="FF6600"/>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222</a:t>
            </a:r>
          </a:p>
        </p:txBody>
      </p:sp>
      <p:sp>
        <p:nvSpPr>
          <p:cNvPr id="145446" name="Rectangle 69"/>
          <p:cNvSpPr>
            <a:spLocks noChangeArrowheads="1"/>
          </p:cNvSpPr>
          <p:nvPr/>
        </p:nvSpPr>
        <p:spPr bwMode="auto">
          <a:xfrm>
            <a:off x="5257800" y="5592763"/>
            <a:ext cx="381000" cy="228600"/>
          </a:xfrm>
          <a:prstGeom prst="rect">
            <a:avLst/>
          </a:prstGeom>
          <a:solidFill>
            <a:srgbClr val="FF6600"/>
          </a:solidFill>
          <a:ln w="12700">
            <a:solidFill>
              <a:schemeClr val="tx1"/>
            </a:solidFill>
            <a:miter lim="800000"/>
            <a:headEnd/>
            <a:tailEnd/>
          </a:ln>
        </p:spPr>
        <p:txBody>
          <a:bodyPr wrap="none" lIns="90488" tIns="44450" rIns="90488" bIns="44450" anchor="ctr"/>
          <a:lstStyle/>
          <a:p>
            <a:pPr defTabSz="914400" fontAlgn="base">
              <a:spcBef>
                <a:spcPct val="0"/>
              </a:spcBef>
              <a:spcAft>
                <a:spcPct val="0"/>
              </a:spcAft>
            </a:pPr>
            <a:r>
              <a:rPr lang="en-US" sz="1200" b="1" smtClean="0">
                <a:solidFill>
                  <a:srgbClr val="000000"/>
                </a:solidFill>
                <a:latin typeface="Arial" charset="0"/>
                <a:ea typeface="ＭＳ Ｐゴシック" charset="0"/>
                <a:cs typeface="Arial" charset="0"/>
              </a:rPr>
              <a:t>333</a:t>
            </a:r>
          </a:p>
        </p:txBody>
      </p:sp>
      <p:sp>
        <p:nvSpPr>
          <p:cNvPr id="145447" name="Text Box 121"/>
          <p:cNvSpPr txBox="1">
            <a:spLocks noChangeArrowheads="1"/>
          </p:cNvSpPr>
          <p:nvPr/>
        </p:nvSpPr>
        <p:spPr bwMode="auto">
          <a:xfrm>
            <a:off x="0" y="4235450"/>
            <a:ext cx="2292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fontAlgn="base">
              <a:spcBef>
                <a:spcPct val="0"/>
              </a:spcBef>
              <a:spcAft>
                <a:spcPct val="0"/>
              </a:spcAft>
            </a:pPr>
            <a:r>
              <a:rPr lang="en-US" sz="1600" smtClean="0">
                <a:solidFill>
                  <a:srgbClr val="000000"/>
                </a:solidFill>
                <a:latin typeface="Arial" charset="0"/>
              </a:rPr>
              <a:t>Datalink address: 222</a:t>
            </a:r>
          </a:p>
        </p:txBody>
      </p:sp>
      <p:cxnSp>
        <p:nvCxnSpPr>
          <p:cNvPr id="145448" name="Straight Arrow Connector 121"/>
          <p:cNvCxnSpPr>
            <a:cxnSpLocks noChangeShapeType="1"/>
            <a:stCxn id="145436" idx="0"/>
          </p:cNvCxnSpPr>
          <p:nvPr/>
        </p:nvCxnSpPr>
        <p:spPr bwMode="auto">
          <a:xfrm rot="5400000" flipH="1" flipV="1">
            <a:off x="4533900" y="4533900"/>
            <a:ext cx="533400" cy="762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5449" name="Line 84"/>
          <p:cNvSpPr>
            <a:spLocks noChangeShapeType="1"/>
          </p:cNvSpPr>
          <p:nvPr/>
        </p:nvSpPr>
        <p:spPr bwMode="auto">
          <a:xfrm>
            <a:off x="2667000" y="5429250"/>
            <a:ext cx="0" cy="1333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4780918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Physical Layer</a:t>
            </a:r>
          </a:p>
        </p:txBody>
      </p:sp>
      <p:sp>
        <p:nvSpPr>
          <p:cNvPr id="1346563" name="Rectangle 3"/>
          <p:cNvSpPr>
            <a:spLocks noGrp="1" noChangeArrowheads="1"/>
          </p:cNvSpPr>
          <p:nvPr>
            <p:ph type="body" idx="1"/>
          </p:nvPr>
        </p:nvSpPr>
        <p:spPr>
          <a:xfrm>
            <a:off x="609600" y="1066800"/>
            <a:ext cx="7924800" cy="4953000"/>
          </a:xfrm>
        </p:spPr>
        <p:txBody>
          <a:bodyPr/>
          <a:lstStyle/>
          <a:p>
            <a:r>
              <a:rPr lang="en-US">
                <a:latin typeface="Helvetica" charset="0"/>
                <a:ea typeface="ＭＳ Ｐゴシック" charset="0"/>
                <a:cs typeface="ＭＳ Ｐゴシック" charset="0"/>
              </a:rPr>
              <a:t>Move bits of information between two systems connected by a physical link</a:t>
            </a: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Specifies how bits are represented (encoded), such as voltage level, bit duration, etc </a:t>
            </a: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Examples: coaxial cable, optical fiber links; transmitters, receivers </a:t>
            </a:r>
          </a:p>
        </p:txBody>
      </p:sp>
    </p:spTree>
    <p:extLst>
      <p:ext uri="{BB962C8B-B14F-4D97-AF65-F5344CB8AC3E}">
        <p14:creationId xmlns:p14="http://schemas.microsoft.com/office/powerpoint/2010/main" val="1526676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656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65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656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06" name="Rectangle 2"/>
          <p:cNvSpPr>
            <a:spLocks noChangeArrowheads="1"/>
          </p:cNvSpPr>
          <p:nvPr/>
        </p:nvSpPr>
        <p:spPr bwMode="auto">
          <a:xfrm>
            <a:off x="1217613" y="838200"/>
            <a:ext cx="7772400" cy="4343400"/>
          </a:xfrm>
          <a:prstGeom prst="rect">
            <a:avLst/>
          </a:prstGeom>
          <a:solidFill>
            <a:srgbClr val="CCFFFF"/>
          </a:solidFill>
          <a:ln w="9525">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a:solidFill>
                <a:srgbClr val="000000"/>
              </a:solidFill>
              <a:latin typeface="Helvetica"/>
              <a:ea typeface="ＭＳ Ｐゴシック" charset="-128"/>
              <a:cs typeface="Helvetica"/>
            </a:endParaRPr>
          </a:p>
        </p:txBody>
      </p:sp>
      <p:sp>
        <p:nvSpPr>
          <p:cNvPr id="148482" name="Rectangle 3"/>
          <p:cNvSpPr>
            <a:spLocks noGrp="1" noChangeArrowheads="1"/>
          </p:cNvSpPr>
          <p:nvPr>
            <p:ph type="title"/>
          </p:nvPr>
        </p:nvSpPr>
        <p:spPr>
          <a:xfrm>
            <a:off x="471488" y="-76200"/>
            <a:ext cx="7453312" cy="1143000"/>
          </a:xfrm>
        </p:spPr>
        <p:txBody>
          <a:bodyPr lIns="90452" tIns="44434" rIns="90452" bIns="44434"/>
          <a:lstStyle/>
          <a:p>
            <a:r>
              <a:rPr lang="en-US">
                <a:latin typeface="Helvetica" charset="0"/>
                <a:ea typeface="ＭＳ Ｐゴシック" charset="0"/>
                <a:cs typeface="ＭＳ Ｐゴシック" charset="0"/>
              </a:rPr>
              <a:t>The Internet </a:t>
            </a:r>
            <a:r>
              <a:rPr lang="en-US" i="1">
                <a:latin typeface="Helvetica" charset="0"/>
                <a:ea typeface="ＭＳ Ｐゴシック" charset="0"/>
                <a:cs typeface="ＭＳ Ｐゴシック" charset="0"/>
              </a:rPr>
              <a:t>Hourglass</a:t>
            </a:r>
            <a:endParaRPr lang="en-US">
              <a:latin typeface="Helvetica" charset="0"/>
              <a:ea typeface="ＭＳ Ｐゴシック" charset="0"/>
              <a:cs typeface="ＭＳ Ｐゴシック" charset="0"/>
            </a:endParaRPr>
          </a:p>
        </p:txBody>
      </p:sp>
      <p:sp>
        <p:nvSpPr>
          <p:cNvPr id="148483" name="Line 4"/>
          <p:cNvSpPr>
            <a:spLocks noChangeShapeType="1"/>
          </p:cNvSpPr>
          <p:nvPr/>
        </p:nvSpPr>
        <p:spPr bwMode="auto">
          <a:xfrm>
            <a:off x="3656013" y="3276600"/>
            <a:ext cx="28194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8484" name="Arc 5"/>
          <p:cNvSpPr>
            <a:spLocks/>
          </p:cNvSpPr>
          <p:nvPr/>
        </p:nvSpPr>
        <p:spPr bwMode="auto">
          <a:xfrm>
            <a:off x="7237413" y="3233738"/>
            <a:ext cx="1181100" cy="1346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solidFill>
            <a:srgbClr val="FF6600"/>
          </a:solidFill>
          <a:ln w="76200" cap="rnd">
            <a:solidFill>
              <a:schemeClr val="accent1"/>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8485" name="Arc 6"/>
          <p:cNvSpPr>
            <a:spLocks/>
          </p:cNvSpPr>
          <p:nvPr/>
        </p:nvSpPr>
        <p:spPr bwMode="auto">
          <a:xfrm>
            <a:off x="6057900" y="3233738"/>
            <a:ext cx="1181100" cy="13462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81"/>
                  <a:pt x="9652" y="16"/>
                  <a:pt x="21571" y="0"/>
                </a:cubicBezTo>
              </a:path>
              <a:path w="21600" h="21600" stroke="0" extrusionOk="0">
                <a:moveTo>
                  <a:pt x="-1" y="21599"/>
                </a:moveTo>
                <a:cubicBezTo>
                  <a:pt x="-1" y="9681"/>
                  <a:pt x="9652" y="16"/>
                  <a:pt x="21571" y="0"/>
                </a:cubicBezTo>
                <a:lnTo>
                  <a:pt x="21600" y="21600"/>
                </a:lnTo>
                <a:lnTo>
                  <a:pt x="-1" y="21599"/>
                </a:lnTo>
                <a:close/>
              </a:path>
            </a:pathLst>
          </a:custGeom>
          <a:solidFill>
            <a:srgbClr val="FF6600"/>
          </a:solidFill>
          <a:ln w="76200" cap="rnd">
            <a:solidFill>
              <a:schemeClr val="accent1"/>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8486" name="Arc 7"/>
          <p:cNvSpPr>
            <a:spLocks/>
          </p:cNvSpPr>
          <p:nvPr/>
        </p:nvSpPr>
        <p:spPr bwMode="auto">
          <a:xfrm rot="10800000">
            <a:off x="7227888" y="1447800"/>
            <a:ext cx="1230312" cy="1677988"/>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81"/>
                  <a:pt x="9652" y="16"/>
                  <a:pt x="21571" y="0"/>
                </a:cubicBezTo>
              </a:path>
              <a:path w="21600" h="21600" stroke="0" extrusionOk="0">
                <a:moveTo>
                  <a:pt x="-1" y="21599"/>
                </a:moveTo>
                <a:cubicBezTo>
                  <a:pt x="-1" y="9681"/>
                  <a:pt x="9652" y="16"/>
                  <a:pt x="21571" y="0"/>
                </a:cubicBezTo>
                <a:lnTo>
                  <a:pt x="21600" y="21600"/>
                </a:lnTo>
                <a:lnTo>
                  <a:pt x="-1" y="21599"/>
                </a:lnTo>
                <a:close/>
              </a:path>
            </a:pathLst>
          </a:custGeom>
          <a:solidFill>
            <a:srgbClr val="FF6600"/>
          </a:solidFill>
          <a:ln w="76200" cap="rnd">
            <a:solidFill>
              <a:schemeClr val="accent1"/>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8487" name="Arc 8"/>
          <p:cNvSpPr>
            <a:spLocks/>
          </p:cNvSpPr>
          <p:nvPr/>
        </p:nvSpPr>
        <p:spPr bwMode="auto">
          <a:xfrm rot="10800000">
            <a:off x="6018213" y="1447800"/>
            <a:ext cx="1209675" cy="1677988"/>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solidFill>
            <a:srgbClr val="FF6600"/>
          </a:solidFill>
          <a:ln w="76200" cap="rnd">
            <a:solidFill>
              <a:schemeClr val="accent1"/>
            </a:solidFill>
            <a:round/>
            <a:headEnd/>
            <a:tailEnd/>
          </a:ln>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8488" name="Line 9"/>
          <p:cNvSpPr>
            <a:spLocks noChangeShapeType="1"/>
          </p:cNvSpPr>
          <p:nvPr/>
        </p:nvSpPr>
        <p:spPr bwMode="auto">
          <a:xfrm flipV="1">
            <a:off x="6010275" y="1447800"/>
            <a:ext cx="2435225"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8489" name="Line 10"/>
          <p:cNvSpPr>
            <a:spLocks noChangeShapeType="1"/>
          </p:cNvSpPr>
          <p:nvPr/>
        </p:nvSpPr>
        <p:spPr bwMode="auto">
          <a:xfrm flipV="1">
            <a:off x="6010275" y="4567238"/>
            <a:ext cx="2359025"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48490" name="Rectangle 11"/>
          <p:cNvSpPr>
            <a:spLocks noChangeArrowheads="1"/>
          </p:cNvSpPr>
          <p:nvPr/>
        </p:nvSpPr>
        <p:spPr bwMode="auto">
          <a:xfrm>
            <a:off x="7085013" y="3051175"/>
            <a:ext cx="304800" cy="21748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smtClean="0">
              <a:solidFill>
                <a:srgbClr val="000000"/>
              </a:solidFill>
              <a:latin typeface="Helvetica" charset="0"/>
              <a:ea typeface="ＭＳ Ｐゴシック" charset="0"/>
              <a:cs typeface="Helvetica" charset="0"/>
            </a:endParaRPr>
          </a:p>
        </p:txBody>
      </p:sp>
      <p:sp>
        <p:nvSpPr>
          <p:cNvPr id="148491" name="Rectangle 12"/>
          <p:cNvSpPr>
            <a:spLocks noChangeArrowheads="1"/>
          </p:cNvSpPr>
          <p:nvPr/>
        </p:nvSpPr>
        <p:spPr bwMode="auto">
          <a:xfrm>
            <a:off x="6477000" y="3611563"/>
            <a:ext cx="15684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p>
            <a:pPr defTabSz="914400" eaLnBrk="0" fontAlgn="base" hangingPunct="0">
              <a:spcBef>
                <a:spcPct val="0"/>
              </a:spcBef>
              <a:spcAft>
                <a:spcPct val="0"/>
              </a:spcAft>
            </a:pPr>
            <a:r>
              <a:rPr lang="en-US" sz="2400" b="1" smtClean="0">
                <a:solidFill>
                  <a:srgbClr val="000000"/>
                </a:solidFill>
                <a:latin typeface="Helvetica" charset="0"/>
                <a:ea typeface="ＭＳ Ｐゴシック" charset="0"/>
                <a:cs typeface="Helvetica" charset="0"/>
              </a:rPr>
              <a:t>Data Link</a:t>
            </a:r>
          </a:p>
        </p:txBody>
      </p:sp>
      <p:sp>
        <p:nvSpPr>
          <p:cNvPr id="148492" name="Rectangle 13"/>
          <p:cNvSpPr>
            <a:spLocks noChangeArrowheads="1"/>
          </p:cNvSpPr>
          <p:nvPr/>
        </p:nvSpPr>
        <p:spPr bwMode="auto">
          <a:xfrm>
            <a:off x="6527800" y="4046538"/>
            <a:ext cx="14319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p>
            <a:pPr defTabSz="914400" eaLnBrk="0" fontAlgn="base" hangingPunct="0">
              <a:spcBef>
                <a:spcPct val="0"/>
              </a:spcBef>
              <a:spcAft>
                <a:spcPct val="0"/>
              </a:spcAft>
            </a:pPr>
            <a:r>
              <a:rPr lang="en-US" sz="2400" b="1" smtClean="0">
                <a:solidFill>
                  <a:srgbClr val="000000"/>
                </a:solidFill>
                <a:latin typeface="Helvetica" charset="0"/>
                <a:ea typeface="ＭＳ Ｐゴシック" charset="0"/>
                <a:cs typeface="Helvetica" charset="0"/>
              </a:rPr>
              <a:t>Physical</a:t>
            </a:r>
          </a:p>
        </p:txBody>
      </p:sp>
      <p:sp>
        <p:nvSpPr>
          <p:cNvPr id="148493" name="Rectangle 14"/>
          <p:cNvSpPr>
            <a:spLocks noChangeArrowheads="1"/>
          </p:cNvSpPr>
          <p:nvPr/>
        </p:nvSpPr>
        <p:spPr bwMode="auto">
          <a:xfrm>
            <a:off x="6248400" y="1649413"/>
            <a:ext cx="20288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p>
            <a:pPr defTabSz="914400" eaLnBrk="0" fontAlgn="base" hangingPunct="0">
              <a:spcBef>
                <a:spcPct val="0"/>
              </a:spcBef>
              <a:spcAft>
                <a:spcPct val="0"/>
              </a:spcAft>
            </a:pPr>
            <a:r>
              <a:rPr lang="en-US" sz="2400" b="1" smtClean="0">
                <a:solidFill>
                  <a:srgbClr val="000000"/>
                </a:solidFill>
                <a:latin typeface="Helvetica" charset="0"/>
                <a:ea typeface="ＭＳ Ｐゴシック" charset="0"/>
                <a:cs typeface="Helvetica" charset="0"/>
              </a:rPr>
              <a:t>Applications</a:t>
            </a:r>
          </a:p>
        </p:txBody>
      </p:sp>
      <p:sp>
        <p:nvSpPr>
          <p:cNvPr id="148494" name="Text Box 15"/>
          <p:cNvSpPr txBox="1">
            <a:spLocks noChangeArrowheads="1"/>
          </p:cNvSpPr>
          <p:nvPr/>
        </p:nvSpPr>
        <p:spPr bwMode="auto">
          <a:xfrm>
            <a:off x="5770563" y="4570413"/>
            <a:ext cx="3297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91267" tIns="45632" rIns="91267" bIns="45632">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fontAlgn="base">
              <a:spcBef>
                <a:spcPct val="0"/>
              </a:spcBef>
              <a:spcAft>
                <a:spcPct val="0"/>
              </a:spcAft>
            </a:pPr>
            <a:r>
              <a:rPr lang="en-US" smtClean="0">
                <a:solidFill>
                  <a:srgbClr val="000000"/>
                </a:solidFill>
                <a:latin typeface="Helvetica" charset="0"/>
                <a:cs typeface="Helvetica" charset="0"/>
              </a:rPr>
              <a:t>The Hourglass Model</a:t>
            </a:r>
          </a:p>
        </p:txBody>
      </p:sp>
      <p:sp>
        <p:nvSpPr>
          <p:cNvPr id="148495" name="Text Box 16"/>
          <p:cNvSpPr txBox="1">
            <a:spLocks noChangeArrowheads="1"/>
          </p:cNvSpPr>
          <p:nvPr/>
        </p:nvSpPr>
        <p:spPr bwMode="auto">
          <a:xfrm>
            <a:off x="4646613" y="2819400"/>
            <a:ext cx="1597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1267" tIns="45632" rIns="91267" bIns="45632">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fontAlgn="base">
              <a:spcBef>
                <a:spcPct val="50000"/>
              </a:spcBef>
              <a:spcAft>
                <a:spcPct val="0"/>
              </a:spcAft>
            </a:pPr>
            <a:r>
              <a:rPr lang="en-US" sz="2800" b="0" smtClean="0">
                <a:solidFill>
                  <a:srgbClr val="000000"/>
                </a:solidFill>
                <a:latin typeface="Helvetica" charset="0"/>
                <a:cs typeface="Helvetica" charset="0"/>
              </a:rPr>
              <a:t>Waist</a:t>
            </a:r>
          </a:p>
        </p:txBody>
      </p:sp>
      <p:sp>
        <p:nvSpPr>
          <p:cNvPr id="148496" name="Text Box 17"/>
          <p:cNvSpPr txBox="1">
            <a:spLocks noChangeArrowheads="1"/>
          </p:cNvSpPr>
          <p:nvPr/>
        </p:nvSpPr>
        <p:spPr bwMode="auto">
          <a:xfrm>
            <a:off x="533400" y="5334000"/>
            <a:ext cx="7696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91267" tIns="45632" rIns="91267" bIns="45632">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fontAlgn="base">
              <a:spcBef>
                <a:spcPct val="50000"/>
              </a:spcBef>
              <a:spcAft>
                <a:spcPct val="0"/>
              </a:spcAft>
            </a:pPr>
            <a:r>
              <a:rPr lang="en-US" sz="2800" b="0" smtClean="0">
                <a:solidFill>
                  <a:srgbClr val="000000"/>
                </a:solidFill>
                <a:latin typeface="Helvetica" charset="0"/>
                <a:cs typeface="Helvetica" charset="0"/>
              </a:rPr>
              <a:t>There is just </a:t>
            </a:r>
            <a:r>
              <a:rPr lang="en-US" sz="2800" b="0" smtClean="0">
                <a:solidFill>
                  <a:srgbClr val="FF0000"/>
                </a:solidFill>
                <a:latin typeface="Helvetica" charset="0"/>
                <a:cs typeface="Helvetica" charset="0"/>
              </a:rPr>
              <a:t>one</a:t>
            </a:r>
            <a:r>
              <a:rPr lang="en-US" sz="2800" b="0" smtClean="0">
                <a:solidFill>
                  <a:srgbClr val="000000"/>
                </a:solidFill>
                <a:latin typeface="Helvetica" charset="0"/>
                <a:cs typeface="Helvetica" charset="0"/>
              </a:rPr>
              <a:t> network-layer protocol, </a:t>
            </a:r>
            <a:r>
              <a:rPr lang="en-US" sz="2800" smtClean="0">
                <a:solidFill>
                  <a:srgbClr val="000000"/>
                </a:solidFill>
                <a:latin typeface="Helvetica" charset="0"/>
                <a:cs typeface="Helvetica" charset="0"/>
              </a:rPr>
              <a:t>IP</a:t>
            </a:r>
            <a:endParaRPr lang="en-US" sz="2800" b="0" smtClean="0">
              <a:solidFill>
                <a:srgbClr val="000000"/>
              </a:solidFill>
              <a:latin typeface="Helvetica" charset="0"/>
              <a:cs typeface="Helvetica" charset="0"/>
            </a:endParaRPr>
          </a:p>
          <a:p>
            <a:pPr fontAlgn="base">
              <a:lnSpc>
                <a:spcPct val="40000"/>
              </a:lnSpc>
              <a:spcBef>
                <a:spcPct val="50000"/>
              </a:spcBef>
              <a:spcAft>
                <a:spcPct val="0"/>
              </a:spcAft>
            </a:pPr>
            <a:r>
              <a:rPr lang="en-US" sz="2800" b="0" smtClean="0">
                <a:solidFill>
                  <a:srgbClr val="000000"/>
                </a:solidFill>
                <a:latin typeface="Helvetica" charset="0"/>
                <a:cs typeface="Helvetica" charset="0"/>
              </a:rPr>
              <a:t>The </a:t>
            </a:r>
            <a:r>
              <a:rPr lang="ja-JP" altLang="en-US" sz="2800" b="0" smtClean="0">
                <a:solidFill>
                  <a:srgbClr val="000000"/>
                </a:solidFill>
                <a:latin typeface="Helvetica" charset="0"/>
                <a:cs typeface="Helvetica" charset="0"/>
              </a:rPr>
              <a:t>“</a:t>
            </a:r>
            <a:r>
              <a:rPr lang="en-US" altLang="ja-JP" sz="2800" b="0" smtClean="0">
                <a:solidFill>
                  <a:srgbClr val="000000"/>
                </a:solidFill>
                <a:latin typeface="Helvetica" charset="0"/>
                <a:cs typeface="Helvetica" charset="0"/>
              </a:rPr>
              <a:t>narrow waist</a:t>
            </a:r>
            <a:r>
              <a:rPr lang="ja-JP" altLang="en-US" sz="2800" b="0" smtClean="0">
                <a:solidFill>
                  <a:srgbClr val="000000"/>
                </a:solidFill>
                <a:latin typeface="Helvetica" charset="0"/>
                <a:cs typeface="Helvetica" charset="0"/>
              </a:rPr>
              <a:t>”</a:t>
            </a:r>
            <a:r>
              <a:rPr lang="en-US" altLang="ja-JP" sz="2800" b="0" smtClean="0">
                <a:solidFill>
                  <a:srgbClr val="000000"/>
                </a:solidFill>
                <a:latin typeface="Helvetica" charset="0"/>
                <a:cs typeface="Helvetica" charset="0"/>
              </a:rPr>
              <a:t> facilitates </a:t>
            </a:r>
            <a:r>
              <a:rPr lang="en-US" altLang="ja-JP" sz="2800" b="0" smtClean="0">
                <a:solidFill>
                  <a:srgbClr val="FF0000"/>
                </a:solidFill>
                <a:latin typeface="Helvetica" charset="0"/>
                <a:cs typeface="Helvetica" charset="0"/>
              </a:rPr>
              <a:t>interoperability</a:t>
            </a:r>
            <a:endParaRPr lang="en-US" sz="2800" b="0" smtClean="0">
              <a:solidFill>
                <a:srgbClr val="000000"/>
              </a:solidFill>
              <a:latin typeface="Helvetica" charset="0"/>
              <a:cs typeface="Helvetica" charset="0"/>
            </a:endParaRPr>
          </a:p>
        </p:txBody>
      </p:sp>
      <p:sp>
        <p:nvSpPr>
          <p:cNvPr id="148497" name="Rectangle 18"/>
          <p:cNvSpPr>
            <a:spLocks noChangeArrowheads="1"/>
          </p:cNvSpPr>
          <p:nvPr/>
        </p:nvSpPr>
        <p:spPr bwMode="auto">
          <a:xfrm>
            <a:off x="1598613" y="1676400"/>
            <a:ext cx="685800" cy="381000"/>
          </a:xfrm>
          <a:prstGeom prst="rect">
            <a:avLst/>
          </a:prstGeom>
          <a:solidFill>
            <a:srgbClr val="00CC66"/>
          </a:solidFill>
          <a:ln w="9525">
            <a:solidFill>
              <a:schemeClr val="tx1"/>
            </a:solidFill>
            <a:miter lim="800000"/>
            <a:headEnd/>
            <a:tailEnd/>
          </a:ln>
        </p:spPr>
        <p:txBody>
          <a:bodyPr wrap="none" lIns="91420" tIns="45712" rIns="91420" bIns="45712" anchor="ctr"/>
          <a:lstStyle/>
          <a:p>
            <a:pPr algn="ctr" defTabSz="914400" fontAlgn="base">
              <a:spcBef>
                <a:spcPct val="0"/>
              </a:spcBef>
              <a:spcAft>
                <a:spcPct val="0"/>
              </a:spcAft>
            </a:pPr>
            <a:r>
              <a:rPr lang="en-US" sz="2000" smtClean="0">
                <a:solidFill>
                  <a:srgbClr val="FFFFFF"/>
                </a:solidFill>
                <a:latin typeface="Helvetica" charset="0"/>
                <a:ea typeface="ＭＳ Ｐゴシック" charset="0"/>
                <a:cs typeface="Helvetica" charset="0"/>
              </a:rPr>
              <a:t>SMTP</a:t>
            </a:r>
          </a:p>
        </p:txBody>
      </p:sp>
      <p:sp>
        <p:nvSpPr>
          <p:cNvPr id="148498" name="Rectangle 19"/>
          <p:cNvSpPr>
            <a:spLocks noChangeArrowheads="1"/>
          </p:cNvSpPr>
          <p:nvPr/>
        </p:nvSpPr>
        <p:spPr bwMode="auto">
          <a:xfrm>
            <a:off x="2436813" y="1676400"/>
            <a:ext cx="685800" cy="381000"/>
          </a:xfrm>
          <a:prstGeom prst="rect">
            <a:avLst/>
          </a:prstGeom>
          <a:solidFill>
            <a:srgbClr val="FFFFFF"/>
          </a:solidFill>
          <a:ln w="9525">
            <a:solidFill>
              <a:schemeClr val="tx1"/>
            </a:solidFill>
            <a:miter lim="800000"/>
            <a:headEnd/>
            <a:tailEnd/>
          </a:ln>
        </p:spPr>
        <p:txBody>
          <a:bodyPr wrap="none" lIns="91420" tIns="45712" rIns="91420" bIns="45712" anchor="ctr"/>
          <a:lstStyle/>
          <a:p>
            <a:pPr algn="ctr" defTabSz="914400" fontAlgn="base">
              <a:spcBef>
                <a:spcPct val="0"/>
              </a:spcBef>
              <a:spcAft>
                <a:spcPct val="0"/>
              </a:spcAft>
            </a:pPr>
            <a:r>
              <a:rPr lang="en-US" sz="2000" smtClean="0">
                <a:solidFill>
                  <a:srgbClr val="000000"/>
                </a:solidFill>
                <a:latin typeface="Helvetica" charset="0"/>
                <a:ea typeface="ＭＳ Ｐゴシック" charset="0"/>
                <a:cs typeface="Helvetica" charset="0"/>
              </a:rPr>
              <a:t>HTTP</a:t>
            </a:r>
          </a:p>
        </p:txBody>
      </p:sp>
      <p:sp>
        <p:nvSpPr>
          <p:cNvPr id="148499" name="Rectangle 20"/>
          <p:cNvSpPr>
            <a:spLocks noChangeArrowheads="1"/>
          </p:cNvSpPr>
          <p:nvPr/>
        </p:nvSpPr>
        <p:spPr bwMode="auto">
          <a:xfrm>
            <a:off x="4113213" y="1676400"/>
            <a:ext cx="685800" cy="381000"/>
          </a:xfrm>
          <a:prstGeom prst="rect">
            <a:avLst/>
          </a:prstGeom>
          <a:solidFill>
            <a:srgbClr val="FFFFFF"/>
          </a:solidFill>
          <a:ln w="9525">
            <a:solidFill>
              <a:schemeClr val="tx1"/>
            </a:solidFill>
            <a:miter lim="800000"/>
            <a:headEnd/>
            <a:tailEnd/>
          </a:ln>
        </p:spPr>
        <p:txBody>
          <a:bodyPr wrap="none" lIns="91420" tIns="45712" rIns="91420" bIns="45712" anchor="ctr"/>
          <a:lstStyle/>
          <a:p>
            <a:pPr algn="ctr" defTabSz="914400" fontAlgn="base">
              <a:spcBef>
                <a:spcPct val="0"/>
              </a:spcBef>
              <a:spcAft>
                <a:spcPct val="0"/>
              </a:spcAft>
            </a:pPr>
            <a:r>
              <a:rPr lang="en-US" sz="2000" smtClean="0">
                <a:solidFill>
                  <a:srgbClr val="000000"/>
                </a:solidFill>
                <a:latin typeface="Helvetica" charset="0"/>
                <a:ea typeface="ＭＳ Ｐゴシック" charset="0"/>
                <a:cs typeface="Helvetica" charset="0"/>
              </a:rPr>
              <a:t>NTP</a:t>
            </a:r>
          </a:p>
        </p:txBody>
      </p:sp>
      <p:sp>
        <p:nvSpPr>
          <p:cNvPr id="148500" name="Rectangle 21"/>
          <p:cNvSpPr>
            <a:spLocks noChangeArrowheads="1"/>
          </p:cNvSpPr>
          <p:nvPr/>
        </p:nvSpPr>
        <p:spPr bwMode="auto">
          <a:xfrm>
            <a:off x="3275013" y="1676400"/>
            <a:ext cx="685800" cy="381000"/>
          </a:xfrm>
          <a:prstGeom prst="rect">
            <a:avLst/>
          </a:prstGeom>
          <a:solidFill>
            <a:srgbClr val="FFFFFF"/>
          </a:solidFill>
          <a:ln w="9525">
            <a:solidFill>
              <a:schemeClr val="tx1"/>
            </a:solidFill>
            <a:miter lim="800000"/>
            <a:headEnd/>
            <a:tailEnd/>
          </a:ln>
        </p:spPr>
        <p:txBody>
          <a:bodyPr wrap="none" lIns="91420" tIns="45712" rIns="91420" bIns="45712" anchor="ctr"/>
          <a:lstStyle/>
          <a:p>
            <a:pPr algn="ctr" defTabSz="914400" fontAlgn="base">
              <a:spcBef>
                <a:spcPct val="0"/>
              </a:spcBef>
              <a:spcAft>
                <a:spcPct val="0"/>
              </a:spcAft>
            </a:pPr>
            <a:r>
              <a:rPr lang="en-US" sz="2000" smtClean="0">
                <a:solidFill>
                  <a:srgbClr val="000000"/>
                </a:solidFill>
                <a:latin typeface="Helvetica" charset="0"/>
                <a:ea typeface="ＭＳ Ｐゴシック" charset="0"/>
                <a:cs typeface="Helvetica" charset="0"/>
              </a:rPr>
              <a:t>DNS</a:t>
            </a:r>
          </a:p>
        </p:txBody>
      </p:sp>
      <p:sp>
        <p:nvSpPr>
          <p:cNvPr id="148501" name="Rectangle 22"/>
          <p:cNvSpPr>
            <a:spLocks noChangeArrowheads="1"/>
          </p:cNvSpPr>
          <p:nvPr/>
        </p:nvSpPr>
        <p:spPr bwMode="auto">
          <a:xfrm>
            <a:off x="1979613" y="2362200"/>
            <a:ext cx="685800" cy="381000"/>
          </a:xfrm>
          <a:prstGeom prst="rect">
            <a:avLst/>
          </a:prstGeom>
          <a:solidFill>
            <a:schemeClr val="accent2"/>
          </a:solidFill>
          <a:ln w="9525">
            <a:solidFill>
              <a:schemeClr val="tx1"/>
            </a:solidFill>
            <a:miter lim="800000"/>
            <a:headEnd/>
            <a:tailEnd/>
          </a:ln>
        </p:spPr>
        <p:txBody>
          <a:bodyPr wrap="none" lIns="91420" tIns="45712" rIns="91420" bIns="45712" anchor="ctr"/>
          <a:lstStyle/>
          <a:p>
            <a:pPr algn="ctr" defTabSz="914400" fontAlgn="base">
              <a:spcBef>
                <a:spcPct val="0"/>
              </a:spcBef>
              <a:spcAft>
                <a:spcPct val="0"/>
              </a:spcAft>
            </a:pPr>
            <a:r>
              <a:rPr lang="en-US" sz="2000" smtClean="0">
                <a:solidFill>
                  <a:srgbClr val="FFFFFF"/>
                </a:solidFill>
                <a:latin typeface="Helvetica" charset="0"/>
                <a:ea typeface="ＭＳ Ｐゴシック" charset="0"/>
                <a:cs typeface="Helvetica" charset="0"/>
              </a:rPr>
              <a:t>TCP</a:t>
            </a:r>
          </a:p>
        </p:txBody>
      </p:sp>
      <p:sp>
        <p:nvSpPr>
          <p:cNvPr id="148502" name="Rectangle 23"/>
          <p:cNvSpPr>
            <a:spLocks noChangeArrowheads="1"/>
          </p:cNvSpPr>
          <p:nvPr/>
        </p:nvSpPr>
        <p:spPr bwMode="auto">
          <a:xfrm>
            <a:off x="3732213" y="2362200"/>
            <a:ext cx="685800" cy="381000"/>
          </a:xfrm>
          <a:prstGeom prst="rect">
            <a:avLst/>
          </a:prstGeom>
          <a:solidFill>
            <a:srgbClr val="FFFFFF"/>
          </a:solidFill>
          <a:ln w="9525">
            <a:solidFill>
              <a:schemeClr val="tx1"/>
            </a:solidFill>
            <a:miter lim="800000"/>
            <a:headEnd/>
            <a:tailEnd/>
          </a:ln>
        </p:spPr>
        <p:txBody>
          <a:bodyPr wrap="none" lIns="91420" tIns="45712" rIns="91420" bIns="45712" anchor="ctr"/>
          <a:lstStyle/>
          <a:p>
            <a:pPr algn="ctr" defTabSz="914400" fontAlgn="base">
              <a:spcBef>
                <a:spcPct val="0"/>
              </a:spcBef>
              <a:spcAft>
                <a:spcPct val="0"/>
              </a:spcAft>
            </a:pPr>
            <a:r>
              <a:rPr lang="en-US" sz="2000" smtClean="0">
                <a:solidFill>
                  <a:srgbClr val="000000"/>
                </a:solidFill>
                <a:latin typeface="Helvetica" charset="0"/>
                <a:ea typeface="ＭＳ Ｐゴシック" charset="0"/>
                <a:cs typeface="Helvetica" charset="0"/>
              </a:rPr>
              <a:t>UDP</a:t>
            </a:r>
          </a:p>
        </p:txBody>
      </p:sp>
      <p:sp>
        <p:nvSpPr>
          <p:cNvPr id="148503" name="Rectangle 24"/>
          <p:cNvSpPr>
            <a:spLocks noChangeArrowheads="1"/>
          </p:cNvSpPr>
          <p:nvPr/>
        </p:nvSpPr>
        <p:spPr bwMode="auto">
          <a:xfrm>
            <a:off x="2894013" y="3124200"/>
            <a:ext cx="685800" cy="381000"/>
          </a:xfrm>
          <a:prstGeom prst="rect">
            <a:avLst/>
          </a:prstGeom>
          <a:solidFill>
            <a:schemeClr val="accent1"/>
          </a:solidFill>
          <a:ln w="9525">
            <a:solidFill>
              <a:schemeClr val="tx1"/>
            </a:solidFill>
            <a:miter lim="800000"/>
            <a:headEnd/>
            <a:tailEnd/>
          </a:ln>
        </p:spPr>
        <p:txBody>
          <a:bodyPr wrap="none" lIns="91420" tIns="45712" rIns="91420" bIns="45712" anchor="ctr"/>
          <a:lstStyle/>
          <a:p>
            <a:pPr algn="ctr" defTabSz="914400" fontAlgn="base">
              <a:spcBef>
                <a:spcPct val="0"/>
              </a:spcBef>
              <a:spcAft>
                <a:spcPct val="0"/>
              </a:spcAft>
            </a:pPr>
            <a:r>
              <a:rPr lang="en-US" sz="2000" smtClean="0">
                <a:solidFill>
                  <a:srgbClr val="FFFFFF"/>
                </a:solidFill>
                <a:latin typeface="Helvetica" charset="0"/>
                <a:ea typeface="ＭＳ Ｐゴシック" charset="0"/>
                <a:cs typeface="Helvetica" charset="0"/>
              </a:rPr>
              <a:t>IP</a:t>
            </a:r>
          </a:p>
        </p:txBody>
      </p:sp>
      <p:sp>
        <p:nvSpPr>
          <p:cNvPr id="148504" name="Rectangle 25"/>
          <p:cNvSpPr>
            <a:spLocks noChangeArrowheads="1"/>
          </p:cNvSpPr>
          <p:nvPr/>
        </p:nvSpPr>
        <p:spPr bwMode="auto">
          <a:xfrm>
            <a:off x="1293813" y="3924300"/>
            <a:ext cx="1219200" cy="457200"/>
          </a:xfrm>
          <a:prstGeom prst="rect">
            <a:avLst/>
          </a:prstGeom>
          <a:solidFill>
            <a:schemeClr val="folHlink"/>
          </a:solidFill>
          <a:ln w="9525">
            <a:solidFill>
              <a:schemeClr val="tx1"/>
            </a:solidFill>
            <a:miter lim="800000"/>
            <a:headEnd/>
            <a:tailEnd/>
          </a:ln>
        </p:spPr>
        <p:txBody>
          <a:bodyPr wrap="none" lIns="91420" tIns="45712" rIns="91420" bIns="45712" anchor="ctr"/>
          <a:lstStyle/>
          <a:p>
            <a:pPr algn="ctr" defTabSz="914400" fontAlgn="base">
              <a:spcBef>
                <a:spcPct val="0"/>
              </a:spcBef>
              <a:spcAft>
                <a:spcPct val="0"/>
              </a:spcAft>
            </a:pPr>
            <a:r>
              <a:rPr lang="en-US" sz="2000" smtClean="0">
                <a:solidFill>
                  <a:srgbClr val="FFFFFF"/>
                </a:solidFill>
                <a:latin typeface="Helvetica" charset="0"/>
                <a:ea typeface="ＭＳ Ｐゴシック" charset="0"/>
                <a:cs typeface="Helvetica" charset="0"/>
              </a:rPr>
              <a:t>Ethernet</a:t>
            </a:r>
            <a:endParaRPr lang="en-US" sz="2000" baseline="-25000" smtClean="0">
              <a:solidFill>
                <a:srgbClr val="FFFFFF"/>
              </a:solidFill>
              <a:latin typeface="Helvetica" charset="0"/>
              <a:ea typeface="ＭＳ Ｐゴシック" charset="0"/>
              <a:cs typeface="Helvetica" charset="0"/>
            </a:endParaRPr>
          </a:p>
        </p:txBody>
      </p:sp>
      <p:sp>
        <p:nvSpPr>
          <p:cNvPr id="148505" name="Rectangle 26"/>
          <p:cNvSpPr>
            <a:spLocks noChangeArrowheads="1"/>
          </p:cNvSpPr>
          <p:nvPr/>
        </p:nvSpPr>
        <p:spPr bwMode="auto">
          <a:xfrm>
            <a:off x="2665413" y="3924300"/>
            <a:ext cx="990600" cy="457200"/>
          </a:xfrm>
          <a:prstGeom prst="rect">
            <a:avLst/>
          </a:prstGeom>
          <a:solidFill>
            <a:srgbClr val="FFFFFF"/>
          </a:solidFill>
          <a:ln w="9525">
            <a:solidFill>
              <a:schemeClr val="tx1"/>
            </a:solidFill>
            <a:miter lim="800000"/>
            <a:headEnd/>
            <a:tailEnd/>
          </a:ln>
        </p:spPr>
        <p:txBody>
          <a:bodyPr wrap="none" lIns="91420" tIns="45712" rIns="91420" bIns="45712" anchor="ctr"/>
          <a:lstStyle/>
          <a:p>
            <a:pPr algn="ctr" defTabSz="914400" fontAlgn="base">
              <a:spcBef>
                <a:spcPct val="0"/>
              </a:spcBef>
              <a:spcAft>
                <a:spcPct val="0"/>
              </a:spcAft>
            </a:pPr>
            <a:r>
              <a:rPr lang="en-US" sz="2000" smtClean="0">
                <a:solidFill>
                  <a:srgbClr val="000000"/>
                </a:solidFill>
                <a:latin typeface="Helvetica" charset="0"/>
                <a:ea typeface="ＭＳ Ｐゴシック" charset="0"/>
                <a:cs typeface="Helvetica" charset="0"/>
              </a:rPr>
              <a:t>SONET</a:t>
            </a:r>
            <a:endParaRPr lang="en-US" sz="2000" baseline="-25000" smtClean="0">
              <a:solidFill>
                <a:srgbClr val="000000"/>
              </a:solidFill>
              <a:latin typeface="Helvetica" charset="0"/>
              <a:ea typeface="ＭＳ Ｐゴシック" charset="0"/>
              <a:cs typeface="Helvetica" charset="0"/>
            </a:endParaRPr>
          </a:p>
        </p:txBody>
      </p:sp>
      <p:sp>
        <p:nvSpPr>
          <p:cNvPr id="148506" name="Rectangle 27"/>
          <p:cNvSpPr>
            <a:spLocks noChangeArrowheads="1"/>
          </p:cNvSpPr>
          <p:nvPr/>
        </p:nvSpPr>
        <p:spPr bwMode="auto">
          <a:xfrm>
            <a:off x="4037013" y="3886200"/>
            <a:ext cx="914400" cy="533400"/>
          </a:xfrm>
          <a:prstGeom prst="rect">
            <a:avLst/>
          </a:prstGeom>
          <a:solidFill>
            <a:srgbClr val="FFFFFF"/>
          </a:solidFill>
          <a:ln w="9525">
            <a:solidFill>
              <a:schemeClr val="tx1"/>
            </a:solidFill>
            <a:miter lim="800000"/>
            <a:headEnd/>
            <a:tailEnd/>
          </a:ln>
        </p:spPr>
        <p:txBody>
          <a:bodyPr wrap="none" lIns="91420" tIns="45712" rIns="91420" bIns="45712" anchor="ctr"/>
          <a:lstStyle/>
          <a:p>
            <a:pPr algn="ctr" defTabSz="914400" fontAlgn="base">
              <a:spcBef>
                <a:spcPct val="0"/>
              </a:spcBef>
              <a:spcAft>
                <a:spcPct val="0"/>
              </a:spcAft>
            </a:pPr>
            <a:r>
              <a:rPr lang="en-US" sz="2000" smtClean="0">
                <a:solidFill>
                  <a:srgbClr val="000000"/>
                </a:solidFill>
                <a:latin typeface="Helvetica" charset="0"/>
                <a:ea typeface="ＭＳ Ｐゴシック" charset="0"/>
                <a:cs typeface="Helvetica" charset="0"/>
              </a:rPr>
              <a:t>802.11</a:t>
            </a:r>
            <a:endParaRPr lang="en-US" sz="2000" baseline="-25000" smtClean="0">
              <a:solidFill>
                <a:srgbClr val="000000"/>
              </a:solidFill>
              <a:latin typeface="Helvetica" charset="0"/>
              <a:ea typeface="ＭＳ Ｐゴシック" charset="0"/>
              <a:cs typeface="Helvetica" charset="0"/>
            </a:endParaRPr>
          </a:p>
        </p:txBody>
      </p:sp>
      <p:cxnSp>
        <p:nvCxnSpPr>
          <p:cNvPr id="148507" name="AutoShape 28"/>
          <p:cNvCxnSpPr>
            <a:cxnSpLocks noChangeShapeType="1"/>
            <a:stCxn id="148497" idx="2"/>
            <a:endCxn id="148501" idx="0"/>
          </p:cNvCxnSpPr>
          <p:nvPr/>
        </p:nvCxnSpPr>
        <p:spPr bwMode="auto">
          <a:xfrm>
            <a:off x="1941513" y="2057400"/>
            <a:ext cx="381000" cy="3048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8508" name="AutoShape 29"/>
          <p:cNvCxnSpPr>
            <a:cxnSpLocks noChangeShapeType="1"/>
            <a:endCxn id="148501" idx="0"/>
          </p:cNvCxnSpPr>
          <p:nvPr/>
        </p:nvCxnSpPr>
        <p:spPr bwMode="auto">
          <a:xfrm flipH="1">
            <a:off x="2322513" y="2057400"/>
            <a:ext cx="419100" cy="3048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8509" name="AutoShape 30"/>
          <p:cNvCxnSpPr>
            <a:cxnSpLocks noChangeShapeType="1"/>
            <a:stCxn id="148500" idx="2"/>
          </p:cNvCxnSpPr>
          <p:nvPr/>
        </p:nvCxnSpPr>
        <p:spPr bwMode="auto">
          <a:xfrm>
            <a:off x="3617913" y="2057400"/>
            <a:ext cx="419100" cy="3048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8510" name="AutoShape 31"/>
          <p:cNvCxnSpPr>
            <a:cxnSpLocks noChangeShapeType="1"/>
            <a:stCxn id="148499" idx="2"/>
          </p:cNvCxnSpPr>
          <p:nvPr/>
        </p:nvCxnSpPr>
        <p:spPr bwMode="auto">
          <a:xfrm flipH="1">
            <a:off x="4037013" y="2057400"/>
            <a:ext cx="419100" cy="3048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8511" name="AutoShape 32"/>
          <p:cNvCxnSpPr>
            <a:cxnSpLocks noChangeShapeType="1"/>
            <a:stCxn id="148501" idx="2"/>
            <a:endCxn id="148503" idx="0"/>
          </p:cNvCxnSpPr>
          <p:nvPr/>
        </p:nvCxnSpPr>
        <p:spPr bwMode="auto">
          <a:xfrm>
            <a:off x="2322513" y="2743200"/>
            <a:ext cx="914400" cy="3810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8512" name="AutoShape 33"/>
          <p:cNvCxnSpPr>
            <a:cxnSpLocks noChangeShapeType="1"/>
            <a:stCxn id="148502" idx="2"/>
            <a:endCxn id="148503" idx="0"/>
          </p:cNvCxnSpPr>
          <p:nvPr/>
        </p:nvCxnSpPr>
        <p:spPr bwMode="auto">
          <a:xfrm flipH="1">
            <a:off x="3236913" y="2743200"/>
            <a:ext cx="838200" cy="3810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8513" name="AutoShape 34"/>
          <p:cNvCxnSpPr>
            <a:cxnSpLocks noChangeShapeType="1"/>
            <a:stCxn id="148503" idx="2"/>
            <a:endCxn id="148506" idx="0"/>
          </p:cNvCxnSpPr>
          <p:nvPr/>
        </p:nvCxnSpPr>
        <p:spPr bwMode="auto">
          <a:xfrm>
            <a:off x="3236913" y="3505200"/>
            <a:ext cx="1257300" cy="3810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8514" name="AutoShape 35"/>
          <p:cNvCxnSpPr>
            <a:cxnSpLocks noChangeShapeType="1"/>
            <a:stCxn id="148503" idx="2"/>
            <a:endCxn id="148504" idx="0"/>
          </p:cNvCxnSpPr>
          <p:nvPr/>
        </p:nvCxnSpPr>
        <p:spPr bwMode="auto">
          <a:xfrm flipH="1">
            <a:off x="1903413" y="3505200"/>
            <a:ext cx="1333500" cy="4191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8515" name="AutoShape 36"/>
          <p:cNvCxnSpPr>
            <a:cxnSpLocks noChangeShapeType="1"/>
            <a:stCxn id="148503" idx="2"/>
            <a:endCxn id="148505" idx="0"/>
          </p:cNvCxnSpPr>
          <p:nvPr/>
        </p:nvCxnSpPr>
        <p:spPr bwMode="auto">
          <a:xfrm flipH="1">
            <a:off x="3160713" y="3505200"/>
            <a:ext cx="76200" cy="4191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48516" name="Rectangle 37"/>
          <p:cNvSpPr>
            <a:spLocks noChangeArrowheads="1"/>
          </p:cNvSpPr>
          <p:nvPr/>
        </p:nvSpPr>
        <p:spPr bwMode="auto">
          <a:xfrm>
            <a:off x="6477000" y="2362200"/>
            <a:ext cx="16017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52" tIns="44434" rIns="90452" bIns="44434">
            <a:spAutoFit/>
          </a:bodyPr>
          <a:lstStyle/>
          <a:p>
            <a:pPr defTabSz="914400" eaLnBrk="0" fontAlgn="base" hangingPunct="0">
              <a:spcBef>
                <a:spcPct val="0"/>
              </a:spcBef>
              <a:spcAft>
                <a:spcPct val="0"/>
              </a:spcAft>
            </a:pPr>
            <a:r>
              <a:rPr lang="en-US" sz="2400" b="1" smtClean="0">
                <a:solidFill>
                  <a:srgbClr val="000000"/>
                </a:solidFill>
                <a:latin typeface="Helvetica" charset="0"/>
                <a:ea typeface="ＭＳ Ｐゴシック" charset="0"/>
                <a:cs typeface="Helvetica" charset="0"/>
              </a:rPr>
              <a:t>Transport</a:t>
            </a:r>
          </a:p>
        </p:txBody>
      </p:sp>
      <p:cxnSp>
        <p:nvCxnSpPr>
          <p:cNvPr id="148517" name="AutoShape 38"/>
          <p:cNvCxnSpPr>
            <a:cxnSpLocks noChangeShapeType="1"/>
            <a:stCxn id="148518" idx="0"/>
            <a:endCxn id="148504" idx="2"/>
          </p:cNvCxnSpPr>
          <p:nvPr/>
        </p:nvCxnSpPr>
        <p:spPr bwMode="auto">
          <a:xfrm flipH="1" flipV="1">
            <a:off x="1903413" y="4381500"/>
            <a:ext cx="1333500" cy="2286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48518" name="Rectangle 39"/>
          <p:cNvSpPr>
            <a:spLocks noChangeArrowheads="1"/>
          </p:cNvSpPr>
          <p:nvPr/>
        </p:nvSpPr>
        <p:spPr bwMode="auto">
          <a:xfrm>
            <a:off x="2741613" y="4610100"/>
            <a:ext cx="990600" cy="457200"/>
          </a:xfrm>
          <a:prstGeom prst="rect">
            <a:avLst/>
          </a:prstGeom>
          <a:solidFill>
            <a:srgbClr val="FFFFFF"/>
          </a:solidFill>
          <a:ln w="9525">
            <a:solidFill>
              <a:schemeClr val="tx1"/>
            </a:solidFill>
            <a:miter lim="800000"/>
            <a:headEnd/>
            <a:tailEnd/>
          </a:ln>
        </p:spPr>
        <p:txBody>
          <a:bodyPr wrap="none" lIns="91420" tIns="45712" rIns="91420" bIns="45712" anchor="ctr"/>
          <a:lstStyle/>
          <a:p>
            <a:pPr algn="ctr" defTabSz="914400" fontAlgn="base">
              <a:spcBef>
                <a:spcPct val="0"/>
              </a:spcBef>
              <a:spcAft>
                <a:spcPct val="0"/>
              </a:spcAft>
            </a:pPr>
            <a:r>
              <a:rPr lang="en-US" sz="2000" smtClean="0">
                <a:solidFill>
                  <a:srgbClr val="000000"/>
                </a:solidFill>
                <a:latin typeface="Helvetica" charset="0"/>
                <a:ea typeface="ＭＳ Ｐゴシック" charset="0"/>
                <a:cs typeface="Helvetica" charset="0"/>
              </a:rPr>
              <a:t>Fiber</a:t>
            </a:r>
            <a:endParaRPr lang="en-US" sz="2000" baseline="-25000" smtClean="0">
              <a:solidFill>
                <a:srgbClr val="000000"/>
              </a:solidFill>
              <a:latin typeface="Helvetica" charset="0"/>
              <a:ea typeface="ＭＳ Ｐゴシック" charset="0"/>
              <a:cs typeface="Helvetica" charset="0"/>
            </a:endParaRPr>
          </a:p>
        </p:txBody>
      </p:sp>
      <p:cxnSp>
        <p:nvCxnSpPr>
          <p:cNvPr id="148519" name="AutoShape 40"/>
          <p:cNvCxnSpPr>
            <a:cxnSpLocks noChangeShapeType="1"/>
            <a:stCxn id="148520" idx="0"/>
            <a:endCxn id="148504" idx="2"/>
          </p:cNvCxnSpPr>
          <p:nvPr/>
        </p:nvCxnSpPr>
        <p:spPr bwMode="auto">
          <a:xfrm flipH="1" flipV="1">
            <a:off x="1903413" y="4381500"/>
            <a:ext cx="266700" cy="2286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48520" name="Rectangle 41"/>
          <p:cNvSpPr>
            <a:spLocks noChangeArrowheads="1"/>
          </p:cNvSpPr>
          <p:nvPr/>
        </p:nvSpPr>
        <p:spPr bwMode="auto">
          <a:xfrm>
            <a:off x="1674813" y="4610100"/>
            <a:ext cx="990600" cy="457200"/>
          </a:xfrm>
          <a:prstGeom prst="rect">
            <a:avLst/>
          </a:prstGeom>
          <a:solidFill>
            <a:srgbClr val="33CCCC"/>
          </a:solidFill>
          <a:ln w="9525">
            <a:solidFill>
              <a:schemeClr val="tx1"/>
            </a:solidFill>
            <a:miter lim="800000"/>
            <a:headEnd/>
            <a:tailEnd/>
          </a:ln>
        </p:spPr>
        <p:txBody>
          <a:bodyPr wrap="none" lIns="91420" tIns="45712" rIns="91420" bIns="45712" anchor="ctr"/>
          <a:lstStyle/>
          <a:p>
            <a:pPr algn="ctr" defTabSz="914400" fontAlgn="base">
              <a:spcBef>
                <a:spcPct val="0"/>
              </a:spcBef>
              <a:spcAft>
                <a:spcPct val="0"/>
              </a:spcAft>
            </a:pPr>
            <a:r>
              <a:rPr lang="en-US" sz="2000" smtClean="0">
                <a:solidFill>
                  <a:srgbClr val="000000"/>
                </a:solidFill>
                <a:latin typeface="Helvetica" charset="0"/>
                <a:ea typeface="ＭＳ Ｐゴシック" charset="0"/>
                <a:cs typeface="Helvetica" charset="0"/>
              </a:rPr>
              <a:t>Copper</a:t>
            </a:r>
            <a:endParaRPr lang="en-US" sz="2000" baseline="-25000" smtClean="0">
              <a:solidFill>
                <a:srgbClr val="000000"/>
              </a:solidFill>
              <a:latin typeface="Helvetica" charset="0"/>
              <a:ea typeface="ＭＳ Ｐゴシック" charset="0"/>
              <a:cs typeface="Helvetica" charset="0"/>
            </a:endParaRPr>
          </a:p>
        </p:txBody>
      </p:sp>
      <p:cxnSp>
        <p:nvCxnSpPr>
          <p:cNvPr id="148521" name="AutoShape 42"/>
          <p:cNvCxnSpPr>
            <a:cxnSpLocks noChangeShapeType="1"/>
            <a:stCxn id="148522" idx="0"/>
            <a:endCxn id="148506" idx="2"/>
          </p:cNvCxnSpPr>
          <p:nvPr/>
        </p:nvCxnSpPr>
        <p:spPr bwMode="auto">
          <a:xfrm flipH="1" flipV="1">
            <a:off x="4494213" y="4419600"/>
            <a:ext cx="342900" cy="1905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48522" name="Rectangle 43"/>
          <p:cNvSpPr>
            <a:spLocks noChangeArrowheads="1"/>
          </p:cNvSpPr>
          <p:nvPr/>
        </p:nvSpPr>
        <p:spPr bwMode="auto">
          <a:xfrm>
            <a:off x="4341813" y="4610100"/>
            <a:ext cx="990600" cy="457200"/>
          </a:xfrm>
          <a:prstGeom prst="rect">
            <a:avLst/>
          </a:prstGeom>
          <a:solidFill>
            <a:srgbClr val="FFFFFF"/>
          </a:solidFill>
          <a:ln w="9525">
            <a:solidFill>
              <a:schemeClr val="tx1"/>
            </a:solidFill>
            <a:miter lim="800000"/>
            <a:headEnd/>
            <a:tailEnd/>
          </a:ln>
        </p:spPr>
        <p:txBody>
          <a:bodyPr wrap="none" lIns="91420" tIns="45712" rIns="91420" bIns="45712" anchor="ctr"/>
          <a:lstStyle/>
          <a:p>
            <a:pPr algn="ctr" defTabSz="914400" fontAlgn="base">
              <a:spcBef>
                <a:spcPct val="0"/>
              </a:spcBef>
              <a:spcAft>
                <a:spcPct val="0"/>
              </a:spcAft>
            </a:pPr>
            <a:r>
              <a:rPr lang="en-US" sz="2000" smtClean="0">
                <a:solidFill>
                  <a:srgbClr val="000000"/>
                </a:solidFill>
                <a:latin typeface="Helvetica" charset="0"/>
                <a:ea typeface="ＭＳ Ｐゴシック" charset="0"/>
                <a:cs typeface="Helvetica" charset="0"/>
              </a:rPr>
              <a:t>Radio</a:t>
            </a:r>
            <a:endParaRPr lang="en-US" sz="2000" baseline="-25000" smtClean="0">
              <a:solidFill>
                <a:srgbClr val="000000"/>
              </a:solidFill>
              <a:latin typeface="Helvetica" charset="0"/>
              <a:ea typeface="ＭＳ Ｐゴシック" charset="0"/>
              <a:cs typeface="Helvetica" charset="0"/>
            </a:endParaRPr>
          </a:p>
        </p:txBody>
      </p:sp>
      <p:cxnSp>
        <p:nvCxnSpPr>
          <p:cNvPr id="148523" name="AutoShape 44"/>
          <p:cNvCxnSpPr>
            <a:cxnSpLocks noChangeShapeType="1"/>
            <a:stCxn id="148518" idx="0"/>
            <a:endCxn id="148505" idx="2"/>
          </p:cNvCxnSpPr>
          <p:nvPr/>
        </p:nvCxnSpPr>
        <p:spPr bwMode="auto">
          <a:xfrm flipH="1" flipV="1">
            <a:off x="3160713" y="4381500"/>
            <a:ext cx="76200" cy="2286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8524" name="Straight Connector 45"/>
          <p:cNvCxnSpPr>
            <a:cxnSpLocks noChangeShapeType="1"/>
          </p:cNvCxnSpPr>
          <p:nvPr/>
        </p:nvCxnSpPr>
        <p:spPr bwMode="auto">
          <a:xfrm>
            <a:off x="0" y="2209800"/>
            <a:ext cx="1295400" cy="1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48525" name="Straight Connector 46"/>
          <p:cNvCxnSpPr>
            <a:cxnSpLocks noChangeShapeType="1"/>
          </p:cNvCxnSpPr>
          <p:nvPr/>
        </p:nvCxnSpPr>
        <p:spPr bwMode="auto">
          <a:xfrm>
            <a:off x="0" y="2971800"/>
            <a:ext cx="1295400" cy="1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48526" name="Straight Connector 47"/>
          <p:cNvCxnSpPr>
            <a:cxnSpLocks noChangeShapeType="1"/>
          </p:cNvCxnSpPr>
          <p:nvPr/>
        </p:nvCxnSpPr>
        <p:spPr bwMode="auto">
          <a:xfrm>
            <a:off x="0" y="3656013"/>
            <a:ext cx="1295400" cy="158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48527" name="Straight Connector 48"/>
          <p:cNvCxnSpPr>
            <a:cxnSpLocks noChangeShapeType="1"/>
          </p:cNvCxnSpPr>
          <p:nvPr/>
        </p:nvCxnSpPr>
        <p:spPr bwMode="auto">
          <a:xfrm>
            <a:off x="0" y="4494213"/>
            <a:ext cx="1295400" cy="1587"/>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cxnSp>
      <p:sp>
        <p:nvSpPr>
          <p:cNvPr id="148528" name="TextBox 49"/>
          <p:cNvSpPr txBox="1">
            <a:spLocks noChangeArrowheads="1"/>
          </p:cNvSpPr>
          <p:nvPr/>
        </p:nvSpPr>
        <p:spPr bwMode="auto">
          <a:xfrm>
            <a:off x="-76200" y="2343150"/>
            <a:ext cx="137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smtClean="0">
                <a:solidFill>
                  <a:srgbClr val="000000"/>
                </a:solidFill>
                <a:latin typeface="Helvetica" charset="0"/>
                <a:cs typeface="Helvetica" charset="0"/>
              </a:rPr>
              <a:t>Transport</a:t>
            </a:r>
          </a:p>
        </p:txBody>
      </p:sp>
      <p:sp>
        <p:nvSpPr>
          <p:cNvPr id="148529" name="TextBox 50"/>
          <p:cNvSpPr txBox="1">
            <a:spLocks noChangeArrowheads="1"/>
          </p:cNvSpPr>
          <p:nvPr/>
        </p:nvSpPr>
        <p:spPr bwMode="auto">
          <a:xfrm>
            <a:off x="-53975" y="3105150"/>
            <a:ext cx="1196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smtClean="0">
                <a:solidFill>
                  <a:srgbClr val="000000"/>
                </a:solidFill>
                <a:latin typeface="Helvetica" charset="0"/>
                <a:cs typeface="Helvetica" charset="0"/>
              </a:rPr>
              <a:t>Network</a:t>
            </a:r>
          </a:p>
        </p:txBody>
      </p:sp>
      <p:sp>
        <p:nvSpPr>
          <p:cNvPr id="148530" name="TextBox 51"/>
          <p:cNvSpPr txBox="1">
            <a:spLocks noChangeArrowheads="1"/>
          </p:cNvSpPr>
          <p:nvPr/>
        </p:nvSpPr>
        <p:spPr bwMode="auto">
          <a:xfrm>
            <a:off x="-76200" y="3943350"/>
            <a:ext cx="1182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smtClean="0">
                <a:solidFill>
                  <a:srgbClr val="000000"/>
                </a:solidFill>
                <a:latin typeface="Helvetica" charset="0"/>
                <a:cs typeface="Helvetica" charset="0"/>
              </a:rPr>
              <a:t>Datalink</a:t>
            </a:r>
          </a:p>
        </p:txBody>
      </p:sp>
      <p:sp>
        <p:nvSpPr>
          <p:cNvPr id="148531" name="TextBox 52"/>
          <p:cNvSpPr txBox="1">
            <a:spLocks noChangeArrowheads="1"/>
          </p:cNvSpPr>
          <p:nvPr/>
        </p:nvSpPr>
        <p:spPr bwMode="auto">
          <a:xfrm>
            <a:off x="-76200" y="4629150"/>
            <a:ext cx="1225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smtClean="0">
                <a:solidFill>
                  <a:srgbClr val="000000"/>
                </a:solidFill>
                <a:latin typeface="Helvetica" charset="0"/>
                <a:cs typeface="Helvetica" charset="0"/>
              </a:rPr>
              <a:t>Physical</a:t>
            </a:r>
          </a:p>
        </p:txBody>
      </p:sp>
      <p:sp>
        <p:nvSpPr>
          <p:cNvPr id="148532" name="TextBox 53"/>
          <p:cNvSpPr txBox="1">
            <a:spLocks noChangeArrowheads="1"/>
          </p:cNvSpPr>
          <p:nvPr/>
        </p:nvSpPr>
        <p:spPr bwMode="auto">
          <a:xfrm>
            <a:off x="-76200" y="1600200"/>
            <a:ext cx="158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2000" smtClean="0">
                <a:solidFill>
                  <a:srgbClr val="000000"/>
                </a:solidFill>
                <a:latin typeface="Helvetica" charset="0"/>
                <a:cs typeface="Helvetica" charset="0"/>
              </a:rPr>
              <a:t>Application</a:t>
            </a:r>
          </a:p>
        </p:txBody>
      </p:sp>
    </p:spTree>
    <p:extLst>
      <p:ext uri="{BB962C8B-B14F-4D97-AF65-F5344CB8AC3E}">
        <p14:creationId xmlns:p14="http://schemas.microsoft.com/office/powerpoint/2010/main" val="31026653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609600" y="152400"/>
            <a:ext cx="7848600" cy="533400"/>
          </a:xfrm>
        </p:spPr>
        <p:txBody>
          <a:bodyPr/>
          <a:lstStyle/>
          <a:p>
            <a:r>
              <a:rPr lang="en-US">
                <a:latin typeface="Helvetica" charset="0"/>
                <a:ea typeface="ＭＳ Ｐゴシック" charset="0"/>
                <a:cs typeface="ＭＳ Ｐゴシック" charset="0"/>
              </a:rPr>
              <a:t>Implications of Hourglass &amp; Layering</a:t>
            </a:r>
          </a:p>
        </p:txBody>
      </p:sp>
      <p:sp>
        <p:nvSpPr>
          <p:cNvPr id="1303555" name="Rectangle 3"/>
          <p:cNvSpPr>
            <a:spLocks noGrp="1" noChangeArrowheads="1"/>
          </p:cNvSpPr>
          <p:nvPr>
            <p:ph type="body" idx="1"/>
          </p:nvPr>
        </p:nvSpPr>
        <p:spPr>
          <a:xfrm>
            <a:off x="533400" y="1066800"/>
            <a:ext cx="8077200" cy="5029200"/>
          </a:xfrm>
        </p:spPr>
        <p:txBody>
          <a:bodyPr/>
          <a:lstStyle/>
          <a:p>
            <a:pPr>
              <a:buFontTx/>
              <a:buNone/>
            </a:pPr>
            <a:r>
              <a:rPr lang="en-US">
                <a:latin typeface="Helvetica" charset="0"/>
                <a:ea typeface="ＭＳ Ｐゴシック" charset="0"/>
                <a:cs typeface="ＭＳ Ｐゴシック" charset="0"/>
              </a:rPr>
              <a:t>Single Internet-layer module (</a:t>
            </a:r>
            <a:r>
              <a:rPr lang="en-US" b="1">
                <a:latin typeface="Helvetica" charset="0"/>
                <a:ea typeface="ＭＳ Ｐゴシック" charset="0"/>
                <a:cs typeface="ＭＳ Ｐゴシック" charset="0"/>
              </a:rPr>
              <a:t>IP</a:t>
            </a:r>
            <a:r>
              <a:rPr lang="en-US">
                <a:latin typeface="Helvetica" charset="0"/>
                <a:ea typeface="ＭＳ Ｐゴシック" charset="0"/>
                <a:cs typeface="ＭＳ Ｐゴシック" charset="0"/>
              </a:rPr>
              <a:t>)</a:t>
            </a:r>
            <a:r>
              <a:rPr lang="en-US" b="1">
                <a:latin typeface="Helvetica" charset="0"/>
                <a:ea typeface="ＭＳ Ｐゴシック" charset="0"/>
                <a:cs typeface="ＭＳ Ｐゴシック" charset="0"/>
              </a:rPr>
              <a:t>:</a:t>
            </a:r>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Allows arbitrary networks to interoperate</a:t>
            </a:r>
          </a:p>
          <a:p>
            <a:pPr lvl="1"/>
            <a:r>
              <a:rPr lang="en-US">
                <a:latin typeface="Helvetica" charset="0"/>
                <a:ea typeface="ＭＳ Ｐゴシック" charset="0"/>
              </a:rPr>
              <a:t>Any network technology that supports IP can exchange packets</a:t>
            </a: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Allows applications to function on all networks</a:t>
            </a:r>
          </a:p>
          <a:p>
            <a:pPr lvl="1"/>
            <a:r>
              <a:rPr lang="en-US">
                <a:latin typeface="Helvetica" charset="0"/>
                <a:ea typeface="ＭＳ Ｐゴシック" charset="0"/>
              </a:rPr>
              <a:t>Applications that can run on IP can</a:t>
            </a:r>
            <a:r>
              <a:rPr lang="en-US">
                <a:solidFill>
                  <a:srgbClr val="FF0000"/>
                </a:solidFill>
                <a:latin typeface="Helvetica" charset="0"/>
                <a:ea typeface="ＭＳ Ｐゴシック" charset="0"/>
              </a:rPr>
              <a:t> use any network technology</a:t>
            </a:r>
          </a:p>
          <a:p>
            <a:endParaRPr lang="en-US">
              <a:latin typeface="Helvetica" charset="0"/>
              <a:ea typeface="ＭＳ Ｐゴシック" charset="0"/>
              <a:cs typeface="ＭＳ Ｐゴシック" charset="0"/>
            </a:endParaRPr>
          </a:p>
          <a:p>
            <a:r>
              <a:rPr lang="en-US">
                <a:latin typeface="Helvetica" charset="0"/>
                <a:ea typeface="ＭＳ Ｐゴシック" charset="0"/>
                <a:cs typeface="ＭＳ Ｐゴシック" charset="0"/>
              </a:rPr>
              <a:t>Supports simultaneous innovations above and below IP</a:t>
            </a:r>
          </a:p>
          <a:p>
            <a:pPr lvl="1"/>
            <a:r>
              <a:rPr lang="en-US">
                <a:latin typeface="Helvetica" charset="0"/>
                <a:ea typeface="ＭＳ Ｐゴシック" charset="0"/>
              </a:rPr>
              <a:t>But changing IP itself, i.e., </a:t>
            </a:r>
            <a:r>
              <a:rPr lang="en-US" b="1">
                <a:latin typeface="Helvetica" charset="0"/>
                <a:ea typeface="ＭＳ Ｐゴシック" charset="0"/>
              </a:rPr>
              <a:t>IPv6</a:t>
            </a:r>
            <a:r>
              <a:rPr lang="en-US">
                <a:latin typeface="Helvetica" charset="0"/>
                <a:ea typeface="ＭＳ Ｐゴシック" charset="0"/>
              </a:rPr>
              <a:t>, very involved</a:t>
            </a:r>
          </a:p>
        </p:txBody>
      </p:sp>
    </p:spTree>
    <p:extLst>
      <p:ext uri="{BB962C8B-B14F-4D97-AF65-F5344CB8AC3E}">
        <p14:creationId xmlns:p14="http://schemas.microsoft.com/office/powerpoint/2010/main" val="28816564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35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303555">
                                            <p:txEl>
                                              <p:pRg st="2" end="2"/>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130355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303555">
                                            <p:txEl>
                                              <p:pRg st="3" end="3"/>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0355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303555">
                                            <p:txEl>
                                              <p:pRg st="5" end="5"/>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130355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303555">
                                            <p:txEl>
                                              <p:pRg st="6" end="6"/>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3555">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035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55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p:txBody>
          <a:bodyPr/>
          <a:lstStyle/>
          <a:p>
            <a:r>
              <a:rPr lang="en-US" sz="2800">
                <a:latin typeface="Helvetica" charset="0"/>
                <a:ea typeface="ＭＳ Ｐゴシック" charset="0"/>
                <a:cs typeface="ＭＳ Ｐゴシック" charset="0"/>
              </a:rPr>
              <a:t>TCP Open Connection: 3-Way Handshaking</a:t>
            </a:r>
          </a:p>
        </p:txBody>
      </p:sp>
      <p:sp>
        <p:nvSpPr>
          <p:cNvPr id="152578" name="Rectangle 3"/>
          <p:cNvSpPr>
            <a:spLocks noGrp="1" noChangeArrowheads="1"/>
          </p:cNvSpPr>
          <p:nvPr>
            <p:ph type="body" idx="1"/>
          </p:nvPr>
        </p:nvSpPr>
        <p:spPr>
          <a:xfrm>
            <a:off x="990600" y="990600"/>
            <a:ext cx="7162800" cy="1219200"/>
          </a:xfrm>
        </p:spPr>
        <p:txBody>
          <a:bodyPr/>
          <a:lstStyle/>
          <a:p>
            <a:r>
              <a:rPr lang="en-US" sz="2500">
                <a:latin typeface="Helvetica" charset="0"/>
                <a:ea typeface="ＭＳ Ｐゴシック" charset="0"/>
                <a:cs typeface="ＭＳ Ｐゴシック" charset="0"/>
              </a:rPr>
              <a:t>Goal: agree on a set of parameters: the start sequence number for each side</a:t>
            </a:r>
          </a:p>
          <a:p>
            <a:pPr lvl="1">
              <a:lnSpc>
                <a:spcPct val="80000"/>
              </a:lnSpc>
            </a:pPr>
            <a:r>
              <a:rPr lang="en-US">
                <a:latin typeface="Helvetica" charset="0"/>
                <a:ea typeface="ＭＳ Ｐゴシック" charset="0"/>
              </a:rPr>
              <a:t>Starting sequence numbers are random</a:t>
            </a:r>
          </a:p>
          <a:p>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p:txBody>
      </p:sp>
      <p:sp>
        <p:nvSpPr>
          <p:cNvPr id="152579" name="Line 4"/>
          <p:cNvSpPr>
            <a:spLocks noChangeShapeType="1"/>
          </p:cNvSpPr>
          <p:nvPr/>
        </p:nvSpPr>
        <p:spPr bwMode="auto">
          <a:xfrm>
            <a:off x="1985963" y="2717800"/>
            <a:ext cx="0" cy="2667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2580" name="Text Box 5"/>
          <p:cNvSpPr txBox="1">
            <a:spLocks noChangeArrowheads="1"/>
          </p:cNvSpPr>
          <p:nvPr/>
        </p:nvSpPr>
        <p:spPr bwMode="auto">
          <a:xfrm>
            <a:off x="889000" y="2376488"/>
            <a:ext cx="1870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0"/>
              </a:spcBef>
              <a:spcAft>
                <a:spcPct val="0"/>
              </a:spcAft>
            </a:pPr>
            <a:r>
              <a:rPr lang="en-US" sz="1800" smtClean="0">
                <a:solidFill>
                  <a:srgbClr val="000000"/>
                </a:solidFill>
                <a:latin typeface="Helvetica" charset="0"/>
                <a:cs typeface="Helvetica" charset="0"/>
              </a:rPr>
              <a:t>Client (initiator)</a:t>
            </a:r>
          </a:p>
        </p:txBody>
      </p:sp>
      <p:sp>
        <p:nvSpPr>
          <p:cNvPr id="152581" name="Text Box 6"/>
          <p:cNvSpPr txBox="1">
            <a:spLocks noChangeArrowheads="1"/>
          </p:cNvSpPr>
          <p:nvPr/>
        </p:nvSpPr>
        <p:spPr bwMode="auto">
          <a:xfrm>
            <a:off x="6323013" y="2362200"/>
            <a:ext cx="901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0"/>
              </a:spcBef>
              <a:spcAft>
                <a:spcPct val="0"/>
              </a:spcAft>
            </a:pPr>
            <a:r>
              <a:rPr lang="en-US" sz="1800" smtClean="0">
                <a:solidFill>
                  <a:srgbClr val="000000"/>
                </a:solidFill>
                <a:latin typeface="Helvetica" charset="0"/>
                <a:cs typeface="Helvetica" charset="0"/>
              </a:rPr>
              <a:t>Server</a:t>
            </a:r>
          </a:p>
        </p:txBody>
      </p:sp>
      <p:sp>
        <p:nvSpPr>
          <p:cNvPr id="152582" name="Line 7"/>
          <p:cNvSpPr>
            <a:spLocks noChangeShapeType="1"/>
          </p:cNvSpPr>
          <p:nvPr/>
        </p:nvSpPr>
        <p:spPr bwMode="auto">
          <a:xfrm>
            <a:off x="6858000" y="2717800"/>
            <a:ext cx="0" cy="2667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grpSp>
        <p:nvGrpSpPr>
          <p:cNvPr id="2" name="Group 8"/>
          <p:cNvGrpSpPr>
            <a:grpSpLocks/>
          </p:cNvGrpSpPr>
          <p:nvPr/>
        </p:nvGrpSpPr>
        <p:grpSpPr bwMode="auto">
          <a:xfrm>
            <a:off x="1981200" y="2970213"/>
            <a:ext cx="4876800" cy="738187"/>
            <a:chOff x="1248" y="2175"/>
            <a:chExt cx="3072" cy="465"/>
          </a:xfrm>
        </p:grpSpPr>
        <p:sp>
          <p:nvSpPr>
            <p:cNvPr id="152596" name="Line 9"/>
            <p:cNvSpPr>
              <a:spLocks noChangeShapeType="1"/>
            </p:cNvSpPr>
            <p:nvPr/>
          </p:nvSpPr>
          <p:spPr bwMode="auto">
            <a:xfrm>
              <a:off x="1248" y="2256"/>
              <a:ext cx="3072" cy="38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2597" name="Text Box 10"/>
            <p:cNvSpPr txBox="1">
              <a:spLocks noChangeArrowheads="1"/>
            </p:cNvSpPr>
            <p:nvPr/>
          </p:nvSpPr>
          <p:spPr bwMode="auto">
            <a:xfrm rot="429064">
              <a:off x="1919" y="2175"/>
              <a:ext cx="134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0"/>
                </a:spcBef>
                <a:spcAft>
                  <a:spcPct val="0"/>
                </a:spcAft>
              </a:pPr>
              <a:r>
                <a:rPr lang="en-US" sz="1800" smtClean="0">
                  <a:solidFill>
                    <a:srgbClr val="000000"/>
                  </a:solidFill>
                  <a:latin typeface="Helvetica" charset="0"/>
                  <a:cs typeface="Helvetica" charset="0"/>
                </a:rPr>
                <a:t>SYN, SeqNum = x</a:t>
              </a:r>
            </a:p>
          </p:txBody>
        </p:sp>
      </p:grpSp>
      <p:grpSp>
        <p:nvGrpSpPr>
          <p:cNvPr id="3" name="Group 11"/>
          <p:cNvGrpSpPr>
            <a:grpSpLocks/>
          </p:cNvGrpSpPr>
          <p:nvPr/>
        </p:nvGrpSpPr>
        <p:grpSpPr bwMode="auto">
          <a:xfrm>
            <a:off x="1947863" y="3838575"/>
            <a:ext cx="4910137" cy="631825"/>
            <a:chOff x="1226" y="2722"/>
            <a:chExt cx="3094" cy="398"/>
          </a:xfrm>
        </p:grpSpPr>
        <p:sp>
          <p:nvSpPr>
            <p:cNvPr id="152594" name="Line 12"/>
            <p:cNvSpPr>
              <a:spLocks noChangeShapeType="1"/>
            </p:cNvSpPr>
            <p:nvPr/>
          </p:nvSpPr>
          <p:spPr bwMode="auto">
            <a:xfrm flipH="1">
              <a:off x="1248" y="2784"/>
              <a:ext cx="3072" cy="33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2595" name="Text Box 13"/>
            <p:cNvSpPr txBox="1">
              <a:spLocks noChangeArrowheads="1"/>
            </p:cNvSpPr>
            <p:nvPr/>
          </p:nvSpPr>
          <p:spPr bwMode="auto">
            <a:xfrm rot="-375610">
              <a:off x="1226" y="2722"/>
              <a:ext cx="305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0"/>
                </a:spcBef>
                <a:spcAft>
                  <a:spcPct val="0"/>
                </a:spcAft>
              </a:pPr>
              <a:r>
                <a:rPr lang="en-US" sz="1800" smtClean="0">
                  <a:solidFill>
                    <a:srgbClr val="000000"/>
                  </a:solidFill>
                  <a:latin typeface="Helvetica" charset="0"/>
                  <a:cs typeface="Helvetica" charset="0"/>
                </a:rPr>
                <a:t>SYN and ACK, SeqNum = y and Ack = x + 1</a:t>
              </a:r>
            </a:p>
          </p:txBody>
        </p:sp>
      </p:grpSp>
      <p:grpSp>
        <p:nvGrpSpPr>
          <p:cNvPr id="4" name="Group 14"/>
          <p:cNvGrpSpPr>
            <a:grpSpLocks/>
          </p:cNvGrpSpPr>
          <p:nvPr/>
        </p:nvGrpSpPr>
        <p:grpSpPr bwMode="auto">
          <a:xfrm>
            <a:off x="1981200" y="4648200"/>
            <a:ext cx="4876800" cy="736600"/>
            <a:chOff x="1248" y="3232"/>
            <a:chExt cx="3072" cy="464"/>
          </a:xfrm>
        </p:grpSpPr>
        <p:sp>
          <p:nvSpPr>
            <p:cNvPr id="152592" name="Line 15"/>
            <p:cNvSpPr>
              <a:spLocks noChangeShapeType="1"/>
            </p:cNvSpPr>
            <p:nvPr/>
          </p:nvSpPr>
          <p:spPr bwMode="auto">
            <a:xfrm>
              <a:off x="1248" y="3312"/>
              <a:ext cx="3072" cy="38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pPr defTabSz="914400" fontAlgn="base">
                <a:spcBef>
                  <a:spcPct val="0"/>
                </a:spcBef>
                <a:spcAft>
                  <a:spcPct val="0"/>
                </a:spcAft>
              </a:pPr>
              <a:endParaRPr lang="en-US" sz="2400" b="1" smtClean="0">
                <a:solidFill>
                  <a:srgbClr val="000000"/>
                </a:solidFill>
                <a:latin typeface="Comic Sans MS" charset="0"/>
                <a:ea typeface="ＭＳ Ｐゴシック" charset="0"/>
                <a:cs typeface="ＭＳ Ｐゴシック" charset="0"/>
              </a:endParaRPr>
            </a:p>
          </p:txBody>
        </p:sp>
        <p:sp>
          <p:nvSpPr>
            <p:cNvPr id="152593" name="Text Box 16"/>
            <p:cNvSpPr txBox="1">
              <a:spLocks noChangeArrowheads="1"/>
            </p:cNvSpPr>
            <p:nvPr/>
          </p:nvSpPr>
          <p:spPr bwMode="auto">
            <a:xfrm rot="429064">
              <a:off x="1964" y="3232"/>
              <a:ext cx="125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0"/>
                </a:spcBef>
                <a:spcAft>
                  <a:spcPct val="0"/>
                </a:spcAft>
              </a:pPr>
              <a:r>
                <a:rPr lang="en-US" sz="1800" smtClean="0">
                  <a:solidFill>
                    <a:srgbClr val="000000"/>
                  </a:solidFill>
                  <a:latin typeface="Helvetica" charset="0"/>
                  <a:cs typeface="Helvetica" charset="0"/>
                </a:rPr>
                <a:t>ACK, Ack = y + 1</a:t>
              </a:r>
            </a:p>
          </p:txBody>
        </p:sp>
      </p:grpSp>
      <p:sp>
        <p:nvSpPr>
          <p:cNvPr id="152586" name="Text Box 17"/>
          <p:cNvSpPr txBox="1">
            <a:spLocks noChangeArrowheads="1"/>
          </p:cNvSpPr>
          <p:nvPr/>
        </p:nvSpPr>
        <p:spPr bwMode="auto">
          <a:xfrm>
            <a:off x="-104775" y="2619375"/>
            <a:ext cx="9239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0"/>
              </a:spcBef>
              <a:spcAft>
                <a:spcPct val="0"/>
              </a:spcAft>
            </a:pPr>
            <a:r>
              <a:rPr lang="en-US" sz="1800" i="1" smtClean="0">
                <a:solidFill>
                  <a:srgbClr val="000000"/>
                </a:solidFill>
                <a:latin typeface="Helvetica" charset="0"/>
                <a:cs typeface="Helvetica" charset="0"/>
              </a:rPr>
              <a:t>Active</a:t>
            </a:r>
            <a:br>
              <a:rPr lang="en-US" sz="1800" i="1" smtClean="0">
                <a:solidFill>
                  <a:srgbClr val="000000"/>
                </a:solidFill>
                <a:latin typeface="Helvetica" charset="0"/>
                <a:cs typeface="Helvetica" charset="0"/>
              </a:rPr>
            </a:br>
            <a:r>
              <a:rPr lang="en-US" sz="1800" i="1" smtClean="0">
                <a:solidFill>
                  <a:srgbClr val="000000"/>
                </a:solidFill>
                <a:latin typeface="Helvetica" charset="0"/>
                <a:cs typeface="Helvetica" charset="0"/>
              </a:rPr>
              <a:t>Open</a:t>
            </a:r>
          </a:p>
        </p:txBody>
      </p:sp>
      <p:sp>
        <p:nvSpPr>
          <p:cNvPr id="152587" name="Text Box 18"/>
          <p:cNvSpPr txBox="1">
            <a:spLocks noChangeArrowheads="1"/>
          </p:cNvSpPr>
          <p:nvPr/>
        </p:nvSpPr>
        <p:spPr bwMode="auto">
          <a:xfrm>
            <a:off x="8054975" y="3076575"/>
            <a:ext cx="1092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0"/>
              </a:spcBef>
              <a:spcAft>
                <a:spcPct val="0"/>
              </a:spcAft>
            </a:pPr>
            <a:r>
              <a:rPr lang="en-US" sz="1800" i="1" smtClean="0">
                <a:solidFill>
                  <a:srgbClr val="000000"/>
                </a:solidFill>
                <a:latin typeface="Helvetica" charset="0"/>
                <a:cs typeface="Helvetica" charset="0"/>
              </a:rPr>
              <a:t>Passive</a:t>
            </a:r>
            <a:br>
              <a:rPr lang="en-US" sz="1800" i="1" smtClean="0">
                <a:solidFill>
                  <a:srgbClr val="000000"/>
                </a:solidFill>
                <a:latin typeface="Helvetica" charset="0"/>
                <a:cs typeface="Helvetica" charset="0"/>
              </a:rPr>
            </a:br>
            <a:r>
              <a:rPr lang="en-US" sz="1800" i="1" smtClean="0">
                <a:solidFill>
                  <a:srgbClr val="000000"/>
                </a:solidFill>
                <a:latin typeface="Helvetica" charset="0"/>
                <a:cs typeface="Helvetica" charset="0"/>
              </a:rPr>
              <a:t>Open</a:t>
            </a:r>
          </a:p>
        </p:txBody>
      </p:sp>
      <p:sp>
        <p:nvSpPr>
          <p:cNvPr id="152588" name="Text Box 19"/>
          <p:cNvSpPr txBox="1">
            <a:spLocks noChangeArrowheads="1"/>
          </p:cNvSpPr>
          <p:nvPr/>
        </p:nvSpPr>
        <p:spPr bwMode="auto">
          <a:xfrm>
            <a:off x="703263" y="2778125"/>
            <a:ext cx="1222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0"/>
              </a:spcBef>
              <a:spcAft>
                <a:spcPct val="0"/>
              </a:spcAft>
            </a:pPr>
            <a:r>
              <a:rPr lang="en-US" sz="1800" smtClean="0">
                <a:solidFill>
                  <a:srgbClr val="000000"/>
                </a:solidFill>
                <a:latin typeface="Helvetica" charset="0"/>
                <a:cs typeface="Helvetica" charset="0"/>
              </a:rPr>
              <a:t>connect()</a:t>
            </a:r>
          </a:p>
        </p:txBody>
      </p:sp>
      <p:sp>
        <p:nvSpPr>
          <p:cNvPr id="152589" name="Text Box 20"/>
          <p:cNvSpPr txBox="1">
            <a:spLocks noChangeArrowheads="1"/>
          </p:cNvSpPr>
          <p:nvPr/>
        </p:nvSpPr>
        <p:spPr bwMode="auto">
          <a:xfrm>
            <a:off x="7121525" y="2778125"/>
            <a:ext cx="93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0"/>
              </a:spcBef>
              <a:spcAft>
                <a:spcPct val="0"/>
              </a:spcAft>
            </a:pPr>
            <a:r>
              <a:rPr lang="en-US" sz="1800" smtClean="0">
                <a:solidFill>
                  <a:srgbClr val="000000"/>
                </a:solidFill>
                <a:latin typeface="Helvetica" charset="0"/>
                <a:cs typeface="Helvetica" charset="0"/>
              </a:rPr>
              <a:t>listen()</a:t>
            </a:r>
          </a:p>
        </p:txBody>
      </p:sp>
      <p:sp>
        <p:nvSpPr>
          <p:cNvPr id="152590" name="Text Box 21"/>
          <p:cNvSpPr txBox="1">
            <a:spLocks noChangeArrowheads="1"/>
          </p:cNvSpPr>
          <p:nvPr/>
        </p:nvSpPr>
        <p:spPr bwMode="auto">
          <a:xfrm>
            <a:off x="7059613" y="3540125"/>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0"/>
              </a:spcBef>
              <a:spcAft>
                <a:spcPct val="0"/>
              </a:spcAft>
            </a:pPr>
            <a:r>
              <a:rPr lang="en-US" sz="1800" smtClean="0">
                <a:solidFill>
                  <a:srgbClr val="000000"/>
                </a:solidFill>
                <a:latin typeface="Helvetica" charset="0"/>
                <a:cs typeface="Helvetica" charset="0"/>
              </a:rPr>
              <a:t>accept()</a:t>
            </a:r>
          </a:p>
        </p:txBody>
      </p:sp>
      <p:sp>
        <p:nvSpPr>
          <p:cNvPr id="152591" name="Text Box 22"/>
          <p:cNvSpPr txBox="1">
            <a:spLocks noChangeArrowheads="1"/>
          </p:cNvSpPr>
          <p:nvPr/>
        </p:nvSpPr>
        <p:spPr bwMode="auto">
          <a:xfrm>
            <a:off x="6883400" y="4981575"/>
            <a:ext cx="15557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defTabSz="914400" eaLnBrk="1" fontAlgn="base" hangingPunct="1">
              <a:spcBef>
                <a:spcPct val="0"/>
              </a:spcBef>
              <a:spcAft>
                <a:spcPct val="0"/>
              </a:spcAft>
            </a:pPr>
            <a:r>
              <a:rPr lang="en-US" sz="1800" smtClean="0">
                <a:solidFill>
                  <a:srgbClr val="000000"/>
                </a:solidFill>
                <a:latin typeface="Helvetica" charset="0"/>
                <a:cs typeface="Helvetica" charset="0"/>
              </a:rPr>
              <a:t>allocate</a:t>
            </a:r>
            <a:br>
              <a:rPr lang="en-US" sz="1800" smtClean="0">
                <a:solidFill>
                  <a:srgbClr val="000000"/>
                </a:solidFill>
                <a:latin typeface="Helvetica" charset="0"/>
                <a:cs typeface="Helvetica" charset="0"/>
              </a:rPr>
            </a:br>
            <a:r>
              <a:rPr lang="en-US" sz="1800" smtClean="0">
                <a:solidFill>
                  <a:srgbClr val="000000"/>
                </a:solidFill>
                <a:latin typeface="Helvetica" charset="0"/>
                <a:cs typeface="Helvetica" charset="0"/>
              </a:rPr>
              <a:t>buffer space</a:t>
            </a:r>
          </a:p>
        </p:txBody>
      </p:sp>
    </p:spTree>
    <p:extLst>
      <p:ext uri="{BB962C8B-B14F-4D97-AF65-F5344CB8AC3E}">
        <p14:creationId xmlns:p14="http://schemas.microsoft.com/office/powerpoint/2010/main" val="3394839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a:latin typeface="Helvetica" charset="0"/>
                <a:ea typeface="ＭＳ Ｐゴシック" charset="0"/>
                <a:cs typeface="ＭＳ Ｐゴシック" charset="0"/>
              </a:rPr>
              <a:t>TCP Flow Control &amp; Reliability</a:t>
            </a:r>
          </a:p>
        </p:txBody>
      </p:sp>
      <p:sp>
        <p:nvSpPr>
          <p:cNvPr id="153602" name="Content Placeholder 2"/>
          <p:cNvSpPr>
            <a:spLocks noGrp="1"/>
          </p:cNvSpPr>
          <p:nvPr>
            <p:ph idx="1"/>
          </p:nvPr>
        </p:nvSpPr>
        <p:spPr>
          <a:xfrm>
            <a:off x="609600" y="914400"/>
            <a:ext cx="8153400" cy="5562600"/>
          </a:xfrm>
        </p:spPr>
        <p:txBody>
          <a:bodyPr/>
          <a:lstStyle/>
          <a:p>
            <a:pPr lvl="1">
              <a:buFontTx/>
              <a:buNone/>
            </a:pPr>
            <a:endParaRPr lang="en-US">
              <a:latin typeface="Helvetica" charset="0"/>
              <a:ea typeface="ＭＳ Ｐゴシック" charset="0"/>
            </a:endParaRPr>
          </a:p>
          <a:p>
            <a:r>
              <a:rPr lang="en-US">
                <a:latin typeface="Helvetica" charset="0"/>
                <a:ea typeface="ＭＳ Ｐゴシック" charset="0"/>
                <a:cs typeface="ＭＳ Ｐゴシック" charset="0"/>
              </a:rPr>
              <a:t>Sliding window protocol at byte (not packet) level</a:t>
            </a:r>
          </a:p>
          <a:p>
            <a:pPr lvl="1"/>
            <a:r>
              <a:rPr lang="en-US">
                <a:latin typeface="Helvetica" charset="0"/>
                <a:ea typeface="ＭＳ Ｐゴシック" charset="0"/>
              </a:rPr>
              <a:t>Receiver tells sender how many more bytes it can receive without overflowing its buffer (i.e., AdvertisedWindow)</a:t>
            </a:r>
          </a:p>
          <a:p>
            <a:pPr lvl="1"/>
            <a:endParaRPr lang="en-US">
              <a:latin typeface="Helvetica" charset="0"/>
              <a:ea typeface="ＭＳ Ｐゴシック" charset="0"/>
            </a:endParaRPr>
          </a:p>
          <a:p>
            <a:r>
              <a:rPr lang="en-US">
                <a:latin typeface="Helvetica" charset="0"/>
                <a:ea typeface="ＭＳ Ｐゴシック" charset="0"/>
                <a:cs typeface="ＭＳ Ｐゴシック" charset="0"/>
              </a:rPr>
              <a:t>Reliability</a:t>
            </a:r>
          </a:p>
          <a:p>
            <a:pPr lvl="1"/>
            <a:r>
              <a:rPr lang="en-US">
                <a:latin typeface="Helvetica" charset="0"/>
                <a:ea typeface="ＭＳ Ｐゴシック" charset="0"/>
              </a:rPr>
              <a:t>The ack(nowledgement) contains sequence number N of next byte the receiver expects, i.e., receiver has received all bytes </a:t>
            </a:r>
            <a:r>
              <a:rPr lang="en-US">
                <a:solidFill>
                  <a:srgbClr val="FF0000"/>
                </a:solidFill>
                <a:latin typeface="Helvetica" charset="0"/>
                <a:ea typeface="ＭＳ Ｐゴシック" charset="0"/>
              </a:rPr>
              <a:t>in sequence </a:t>
            </a:r>
            <a:r>
              <a:rPr lang="en-US">
                <a:latin typeface="Helvetica" charset="0"/>
                <a:ea typeface="ＭＳ Ｐゴシック" charset="0"/>
              </a:rPr>
              <a:t>up to and including N-1</a:t>
            </a:r>
          </a:p>
          <a:p>
            <a:pPr lvl="1"/>
            <a:r>
              <a:rPr lang="en-US">
                <a:latin typeface="Helvetica" charset="0"/>
                <a:ea typeface="ＭＳ Ｐゴシック" charset="0"/>
              </a:rPr>
              <a:t>Go-back-N: TCP Tahoe, Reno, New Reno</a:t>
            </a:r>
          </a:p>
          <a:p>
            <a:pPr lvl="1"/>
            <a:r>
              <a:rPr lang="en-US">
                <a:latin typeface="Helvetica" charset="0"/>
                <a:ea typeface="ＭＳ Ｐゴシック" charset="0"/>
              </a:rPr>
              <a:t>Selective acknowledgement: TCP Sack</a:t>
            </a:r>
          </a:p>
          <a:p>
            <a:pPr lvl="1"/>
            <a:endParaRPr lang="en-US">
              <a:latin typeface="Helvetica" charset="0"/>
              <a:ea typeface="ＭＳ Ｐゴシック" charset="0"/>
            </a:endParaRPr>
          </a:p>
          <a:p>
            <a:r>
              <a:rPr lang="en-US">
                <a:latin typeface="Helvetica" charset="0"/>
                <a:ea typeface="ＭＳ Ｐゴシック" charset="0"/>
                <a:cs typeface="ＭＳ Ｐゴシック" charset="0"/>
              </a:rPr>
              <a:t>We didn’t learn about congestion control (two lectures in ee122) </a:t>
            </a:r>
          </a:p>
          <a:p>
            <a:endParaRPr lang="en-US">
              <a:latin typeface="Helvetica" charset="0"/>
              <a:ea typeface="ＭＳ Ｐゴシック" charset="0"/>
              <a:cs typeface="ＭＳ Ｐゴシック" charset="0"/>
            </a:endParaRPr>
          </a:p>
          <a:p>
            <a:endParaRPr lang="en-US">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19639377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AA"/>
        </a:solidFill>
        <a:ln w="25400" cap="flat" cmpd="sng" algn="ctr">
          <a:solidFill>
            <a:schemeClr val="tx1"/>
          </a:solidFill>
          <a:prstDash val="solid"/>
          <a:round/>
          <a:headEnd type="triangle" w="med" len="med"/>
          <a:tailEnd type="none" w="med" len="med"/>
        </a:ln>
        <a:effectLst/>
      </a:spPr>
      <a:bodyPr rtlCol="0" anchor="ctr"/>
      <a:lstStyle>
        <a:defPPr algn="ctr">
          <a:defRPr b="0" dirty="0" smtClean="0">
            <a:latin typeface="Helvetica"/>
            <a:cs typeface="Helvetica"/>
          </a:defRPr>
        </a:defPPr>
      </a:lstStyle>
    </a:spDef>
    <a:lnDef>
      <a:spPr bwMode="auto">
        <a:solidFill>
          <a:schemeClr val="bg1"/>
        </a:solidFill>
        <a:ln w="38100" cap="flat" cmpd="sng" algn="ctr">
          <a:solidFill>
            <a:schemeClr val="tx1"/>
          </a:solidFill>
          <a:prstDash val="solid"/>
          <a:round/>
          <a:headEnd type="none" w="med" len="med"/>
          <a:tailEnd type="triangle"/>
        </a:ln>
        <a:effectLst/>
      </a:spPr>
      <a:bodyPr/>
      <a:lstStyle/>
    </a:lnDef>
    <a:txDef>
      <a:spPr>
        <a:noFill/>
      </a:spPr>
      <a:bodyPr wrap="none" rtlCol="0">
        <a:spAutoFit/>
      </a:bodyPr>
      <a:lstStyle>
        <a:defPPr>
          <a:defRPr sz="2000" b="0" dirty="0" smtClean="0">
            <a:latin typeface="Helvetica"/>
            <a:cs typeface="Helvetica"/>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AA"/>
        </a:solidFill>
        <a:ln w="25400" cap="flat" cmpd="sng" algn="ctr">
          <a:solidFill>
            <a:schemeClr val="tx1"/>
          </a:solidFill>
          <a:prstDash val="solid"/>
          <a:round/>
          <a:headEnd type="triangle" w="med" len="med"/>
          <a:tailEnd type="none" w="med" len="med"/>
        </a:ln>
        <a:effectLst/>
      </a:spPr>
      <a:bodyPr rtlCol="0" anchor="ctr"/>
      <a:lstStyle>
        <a:defPPr algn="ctr">
          <a:defRPr b="0" dirty="0" smtClean="0">
            <a:latin typeface="Helvetica"/>
            <a:cs typeface="Helvetica"/>
          </a:defRPr>
        </a:defPPr>
      </a:lstStyle>
    </a:spDef>
    <a:lnDef>
      <a:spPr bwMode="auto">
        <a:solidFill>
          <a:schemeClr val="bg1"/>
        </a:solidFill>
        <a:ln w="38100" cap="flat" cmpd="sng" algn="ctr">
          <a:solidFill>
            <a:schemeClr val="tx1"/>
          </a:solidFill>
          <a:prstDash val="solid"/>
          <a:round/>
          <a:headEnd type="none" w="med" len="med"/>
          <a:tailEnd type="triangle"/>
        </a:ln>
        <a:effectLst/>
      </a:spPr>
      <a:bodyPr/>
      <a:lstStyle/>
    </a:lnDef>
    <a:txDef>
      <a:spPr>
        <a:noFill/>
      </a:spPr>
      <a:bodyPr wrap="none" rtlCol="0">
        <a:spAutoFit/>
      </a:bodyPr>
      <a:lstStyle>
        <a:defPPr>
          <a:defRPr sz="2000" b="0" dirty="0" smtClean="0">
            <a:latin typeface="Helvetica"/>
            <a:cs typeface="Helvetica"/>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284</TotalTime>
  <Words>11095</Words>
  <Application>Microsoft Macintosh PowerPoint</Application>
  <PresentationFormat>On-screen Show (4:3)</PresentationFormat>
  <Paragraphs>2730</Paragraphs>
  <Slides>149</Slides>
  <Notes>57</Notes>
  <HiddenSlides>2</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149</vt:i4>
      </vt:variant>
    </vt:vector>
  </HeadingPairs>
  <TitlesOfParts>
    <vt:vector size="153" baseType="lpstr">
      <vt:lpstr>Office</vt:lpstr>
      <vt:lpstr>Office Theme</vt:lpstr>
      <vt:lpstr>1_Office</vt:lpstr>
      <vt:lpstr>VISIO</vt:lpstr>
      <vt:lpstr>CS162 Operating Systems and Systems Programming   Final Exam Review</vt:lpstr>
      <vt:lpstr>Final Exam</vt:lpstr>
      <vt:lpstr>Topics</vt:lpstr>
      <vt:lpstr>Memory Multiplexing,  Address Translation</vt:lpstr>
      <vt:lpstr>Important Aspects of Memory Multiplexing</vt:lpstr>
      <vt:lpstr>Why Address Translation?</vt:lpstr>
      <vt:lpstr>Dual-Mode Operation</vt:lpstr>
      <vt:lpstr>Addr. Translation: Segmentation vs. Paging</vt:lpstr>
      <vt:lpstr>Review: Address Segmentation </vt:lpstr>
      <vt:lpstr>Review: Address Segmentation </vt:lpstr>
      <vt:lpstr>Review: Address Segmentation </vt:lpstr>
      <vt:lpstr>Review: Page Tables</vt:lpstr>
      <vt:lpstr>Review: Page Tables</vt:lpstr>
      <vt:lpstr>Review: Page Tables</vt:lpstr>
      <vt:lpstr>Review: Two-Level Page Tables</vt:lpstr>
      <vt:lpstr>Review: Two-Level Page Tables</vt:lpstr>
      <vt:lpstr>Review: Segmentation &amp; Page Tables</vt:lpstr>
      <vt:lpstr>Review: Segmentation &amp; Page Tables</vt:lpstr>
      <vt:lpstr>Review: Inverted Page Table</vt:lpstr>
      <vt:lpstr>Address Translation Comparison</vt:lpstr>
      <vt:lpstr>Caches, TLBs</vt:lpstr>
      <vt:lpstr>Review: Sources of Cache Misses</vt:lpstr>
      <vt:lpstr>Direct Mapped Cache</vt:lpstr>
      <vt:lpstr>Set Associative Cache</vt:lpstr>
      <vt:lpstr>Fully Associative Cache</vt:lpstr>
      <vt:lpstr>Where does a Block Get Placed in a Cache?</vt:lpstr>
      <vt:lpstr>Review: Caching Applied to Address Translation</vt:lpstr>
      <vt:lpstr>TLB organization</vt:lpstr>
      <vt:lpstr>Reducing translation time further</vt:lpstr>
      <vt:lpstr>Overlapping TLB &amp; Cache Access</vt:lpstr>
      <vt:lpstr>Putting Everything Together</vt:lpstr>
      <vt:lpstr>Page Tables &amp; Address Translation</vt:lpstr>
      <vt:lpstr>Translation Look-aside Buffer</vt:lpstr>
      <vt:lpstr>Caching</vt:lpstr>
      <vt:lpstr>Problems</vt:lpstr>
      <vt:lpstr>Problem 1a</vt:lpstr>
      <vt:lpstr>Problem 2b</vt:lpstr>
      <vt:lpstr>Problem 1b</vt:lpstr>
      <vt:lpstr>Problem 1c</vt:lpstr>
      <vt:lpstr>Problem 1d</vt:lpstr>
      <vt:lpstr>Problem 1e</vt:lpstr>
      <vt:lpstr>Problem 2a</vt:lpstr>
      <vt:lpstr>Problem 2b</vt:lpstr>
      <vt:lpstr>Problem 3a</vt:lpstr>
      <vt:lpstr>Problem 3b</vt:lpstr>
      <vt:lpstr>Problem 3c</vt:lpstr>
      <vt:lpstr>Demand Paging</vt:lpstr>
      <vt:lpstr>Demand Paging</vt:lpstr>
      <vt:lpstr>Demand Paging Mechanisms</vt:lpstr>
      <vt:lpstr>Steps in Handling a Page Fault</vt:lpstr>
      <vt:lpstr>Page Replacement Policies</vt:lpstr>
      <vt:lpstr>Example: FIFO</vt:lpstr>
      <vt:lpstr>Example: MIN</vt:lpstr>
      <vt:lpstr>When will LRU perform badly?</vt:lpstr>
      <vt:lpstr>Adding Memory Doesn’t Always Help Fault Rate</vt:lpstr>
      <vt:lpstr>Implementing LRU &amp; Second Chance</vt:lpstr>
      <vt:lpstr>Clock Algorithm</vt:lpstr>
      <vt:lpstr>Second Chance Illustration</vt:lpstr>
      <vt:lpstr>Second Chance Illustration</vt:lpstr>
      <vt:lpstr>Second Chance Illustration</vt:lpstr>
      <vt:lpstr>Second Chance Illustration</vt:lpstr>
      <vt:lpstr>Second Chance Illustration</vt:lpstr>
      <vt:lpstr>Second Chance Illustration</vt:lpstr>
      <vt:lpstr>Clock Replacement Illustration</vt:lpstr>
      <vt:lpstr>Clock Replacement Illustration</vt:lpstr>
      <vt:lpstr>Clock Replacement Illustration</vt:lpstr>
      <vt:lpstr>Clock Replacement Illustration</vt:lpstr>
      <vt:lpstr>Clock Replacement Illustration</vt:lpstr>
      <vt:lpstr>Clock Replacement Illustration</vt:lpstr>
      <vt:lpstr>Nth Chance version of Clock Algorithm</vt:lpstr>
      <vt:lpstr>Thrashing</vt:lpstr>
      <vt:lpstr>Locality In A Memory-Reference Pattern</vt:lpstr>
      <vt:lpstr>Working-Set Model</vt:lpstr>
      <vt:lpstr>File Systems</vt:lpstr>
      <vt:lpstr>Review: Magnetic Disk Characteristic</vt:lpstr>
      <vt:lpstr>Building a File System</vt:lpstr>
      <vt:lpstr>Multilevel Indexed Files (UNIX 4.1) </vt:lpstr>
      <vt:lpstr>Example of Multilevel Indexed Files</vt:lpstr>
      <vt:lpstr>Directory Structure</vt:lpstr>
      <vt:lpstr>Networking</vt:lpstr>
      <vt:lpstr>How Does a Client  Communicate with Servers?</vt:lpstr>
      <vt:lpstr>Transport Layer</vt:lpstr>
      <vt:lpstr>How do UDP packets Get to Destination? </vt:lpstr>
      <vt:lpstr>Network (IP) Layer (cont’d)</vt:lpstr>
      <vt:lpstr>IP Packet Routing</vt:lpstr>
      <vt:lpstr>IP Packet Routing</vt:lpstr>
      <vt:lpstr>Packet Forwarding</vt:lpstr>
      <vt:lpstr>Packet Forwarding Timing</vt:lpstr>
      <vt:lpstr>Packet Forwarding Timing</vt:lpstr>
      <vt:lpstr>Packet Forwarding Timing</vt:lpstr>
      <vt:lpstr>Packet Forwarding Timing</vt:lpstr>
      <vt:lpstr>Packet Forwarding Timing: Packets of Different Lengths</vt:lpstr>
      <vt:lpstr>Datalink Layer</vt:lpstr>
      <vt:lpstr>Datalink Layer</vt:lpstr>
      <vt:lpstr>Physical Layer</vt:lpstr>
      <vt:lpstr>The Internet Hourglass</vt:lpstr>
      <vt:lpstr>Implications of Hourglass &amp; Layering</vt:lpstr>
      <vt:lpstr>TCP Open Connection: 3-Way Handshaking</vt:lpstr>
      <vt:lpstr>TCP Flow Control &amp; Reliability</vt:lpstr>
      <vt:lpstr>Sliding Window</vt:lpstr>
      <vt:lpstr>Go-Back-n (GBN)</vt:lpstr>
      <vt:lpstr>GBN Example w/o Errors</vt:lpstr>
      <vt:lpstr>GBN Example with Errors</vt:lpstr>
      <vt:lpstr>Observations</vt:lpstr>
      <vt:lpstr>Security</vt:lpstr>
      <vt:lpstr>How do You Secure your Credit Card?</vt:lpstr>
      <vt:lpstr>Symmetric Keys </vt:lpstr>
      <vt:lpstr>Public Key / Asymmetric Encryption</vt:lpstr>
      <vt:lpstr>Symmetric vs. Asymmetric Cryptography </vt:lpstr>
      <vt:lpstr>Integrity</vt:lpstr>
      <vt:lpstr>Operation of Hashing for Integrity</vt:lpstr>
      <vt:lpstr>Digital Certificates</vt:lpstr>
      <vt:lpstr>HTTPS Connection (SSL/TLS)</vt:lpstr>
      <vt:lpstr>Two-Phase Locking (2PL)</vt:lpstr>
      <vt:lpstr>Concurrent Execution &amp; Transactions</vt:lpstr>
      <vt:lpstr>Transaction - Example</vt:lpstr>
      <vt:lpstr>The ACID properties of Transactions</vt:lpstr>
      <vt:lpstr>Transaction Scheduling</vt:lpstr>
      <vt:lpstr>Conflict Serializable Schedules</vt:lpstr>
      <vt:lpstr>Conflict Equivalence – Intuition</vt:lpstr>
      <vt:lpstr>Conflict Equivalence – Intuition  (cont’d)</vt:lpstr>
      <vt:lpstr>Conflict Equivalence – Intuition  (cont’d)</vt:lpstr>
      <vt:lpstr>Dependency Graph</vt:lpstr>
      <vt:lpstr>Example</vt:lpstr>
      <vt:lpstr>Example</vt:lpstr>
      <vt:lpstr>Notes on Conflict Serializability</vt:lpstr>
      <vt:lpstr>Locks</vt:lpstr>
      <vt:lpstr>Two-Phase Locking (2PL)</vt:lpstr>
      <vt:lpstr>Two-Phase Locking (2PL)</vt:lpstr>
      <vt:lpstr>Deadlock Prevention</vt:lpstr>
      <vt:lpstr>Example</vt:lpstr>
      <vt:lpstr>Is this a 2PL Schedule?</vt:lpstr>
      <vt:lpstr>Is this a 2PL Schedule?</vt:lpstr>
      <vt:lpstr>Cascading Aborts</vt:lpstr>
      <vt:lpstr> Strict 2PL (cont’d)</vt:lpstr>
      <vt:lpstr>Is this a Strict 2PL schedule?</vt:lpstr>
      <vt:lpstr>Is this a Strict 2PL schedule?</vt:lpstr>
      <vt:lpstr>Two-Phase Commit (2PC)</vt:lpstr>
      <vt:lpstr>Two Phase (2PC) Commit</vt:lpstr>
      <vt:lpstr>Detailed Algorithm</vt:lpstr>
      <vt:lpstr>Failure Free Example Execution</vt:lpstr>
      <vt:lpstr>State Machine of Coordinator</vt:lpstr>
      <vt:lpstr>State Machine of workers</vt:lpstr>
      <vt:lpstr>Dealing with Worker Failures</vt:lpstr>
      <vt:lpstr>Dealing with Coordinator Failure</vt:lpstr>
      <vt:lpstr>Example of Coordinator Failure #1</vt:lpstr>
      <vt:lpstr>Example of Coordinator Failure #2</vt:lpstr>
      <vt:lpstr>Remembering Where We Were</vt:lpstr>
      <vt:lpstr>Blocking for Coordinator to Recover</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CS162 Operating Systems and Systems Programming   Final Exam Review</dc:title>
  <dc:creator>Neeraja Yadwadkar</dc:creator>
  <cp:lastModifiedBy>Neeraja Yadwadkar</cp:lastModifiedBy>
  <cp:revision>12</cp:revision>
  <dcterms:created xsi:type="dcterms:W3CDTF">2013-05-06T02:51:20Z</dcterms:created>
  <dcterms:modified xsi:type="dcterms:W3CDTF">2013-05-06T23:41:39Z</dcterms:modified>
</cp:coreProperties>
</file>