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63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86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59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79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81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51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819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1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86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868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487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27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089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65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58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39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27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80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74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14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093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537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52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2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220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473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093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2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75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03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06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642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33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33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8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9EC7-4ACA-FD42-BCEE-274EF65F2D6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CDB7-8970-9443-A4F9-9EC6F6C62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3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9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9EC7-4ACA-FD42-BCEE-274EF65F2D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CDB7-8970-9443-A4F9-9EC6F6C6265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vogella.com/articles/JUnit/article.html" TargetMode="External"/><Relationship Id="rId3" Type="http://schemas.openxmlformats.org/officeDocument/2006/relationships/hyperlink" Target="https://www.google.com/search?q=junit+tutuori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789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2"/>
                </a:solidFill>
                <a:latin typeface="Monaco"/>
                <a:cs typeface="Monaco"/>
              </a:rPr>
              <a:t>JUnit</a:t>
            </a:r>
            <a:endParaRPr lang="en-US" b="1" dirty="0">
              <a:solidFill>
                <a:schemeClr val="bg2"/>
              </a:solidFill>
              <a:latin typeface="Monaco"/>
              <a:cs typeface="Monac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Tutorial &amp; Examples</a:t>
            </a:r>
            <a:endParaRPr lang="en-US" dirty="0">
              <a:solidFill>
                <a:srgbClr val="CAF278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04480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789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2"/>
                </a:solidFill>
                <a:latin typeface="Monaco"/>
                <a:cs typeface="Monaco"/>
              </a:rPr>
              <a:t>JUnit</a:t>
            </a:r>
            <a:r>
              <a:rPr lang="en-US" b="1" dirty="0" smtClean="0">
                <a:solidFill>
                  <a:schemeClr val="bg2"/>
                </a:solidFill>
                <a:latin typeface="Monaco"/>
                <a:cs typeface="Monaco"/>
              </a:rPr>
              <a:t> - </a:t>
            </a:r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Tutorials</a:t>
            </a:r>
            <a:endParaRPr lang="en-US" b="1" dirty="0">
              <a:solidFill>
                <a:schemeClr val="bg2"/>
              </a:solidFill>
              <a:latin typeface="Monaco"/>
              <a:cs typeface="Monac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379" y="2139639"/>
            <a:ext cx="7086600" cy="349916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This one is good:</a:t>
            </a:r>
          </a:p>
          <a:p>
            <a:pPr algn="r"/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  <a:hlinkClick r:id="rId2"/>
              </a:rPr>
              <a:t>http://www.vogella.com/articles/JUnit/article.html</a:t>
            </a:r>
            <a:endParaRPr lang="en-US" dirty="0" smtClean="0">
              <a:solidFill>
                <a:srgbClr val="CAF278"/>
              </a:solidFill>
              <a:latin typeface="Monaco"/>
              <a:cs typeface="Monaco"/>
            </a:endParaRPr>
          </a:p>
          <a:p>
            <a:pPr algn="l"/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Others:</a:t>
            </a:r>
          </a:p>
          <a:p>
            <a:pPr algn="r"/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https://</a:t>
            </a:r>
            <a:r>
              <a:rPr lang="en-US" dirty="0" err="1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www.google.com</a:t>
            </a:r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/</a:t>
            </a:r>
            <a:r>
              <a:rPr lang="en-US" dirty="0" err="1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search?q</a:t>
            </a:r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=</a:t>
            </a:r>
            <a:r>
              <a:rPr lang="en-US" dirty="0" err="1" smtClean="0">
                <a:solidFill>
                  <a:srgbClr val="CAF278"/>
                </a:solidFill>
                <a:latin typeface="Monaco"/>
                <a:cs typeface="Monaco"/>
                <a:hlinkClick r:id="rId3"/>
              </a:rPr>
              <a:t>junit+tutuorial</a:t>
            </a:r>
            <a:endParaRPr lang="en-US" dirty="0">
              <a:solidFill>
                <a:srgbClr val="CAF278"/>
              </a:solidFill>
              <a:latin typeface="Monaco"/>
              <a:cs typeface="Monaco"/>
            </a:endParaRPr>
          </a:p>
          <a:p>
            <a:endParaRPr lang="en-US" dirty="0">
              <a:solidFill>
                <a:srgbClr val="CAF278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07891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789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2"/>
                </a:solidFill>
                <a:latin typeface="Monaco"/>
                <a:cs typeface="Monaco"/>
              </a:rPr>
              <a:t>JUnit</a:t>
            </a:r>
            <a:r>
              <a:rPr lang="en-US" b="1" dirty="0" smtClean="0">
                <a:solidFill>
                  <a:schemeClr val="bg2"/>
                </a:solidFill>
                <a:latin typeface="Monaco"/>
                <a:cs typeface="Monaco"/>
              </a:rPr>
              <a:t> – </a:t>
            </a:r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Test Example</a:t>
            </a:r>
            <a:endParaRPr lang="en-US" b="1" dirty="0">
              <a:solidFill>
                <a:schemeClr val="bg2"/>
              </a:solidFill>
              <a:latin typeface="Monaco"/>
              <a:cs typeface="Monac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52814"/>
            <a:ext cx="7772400" cy="466061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import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org.junit.Test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;</a:t>
            </a: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Import static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org.junit.assert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.*;</a:t>
            </a:r>
          </a:p>
          <a:p>
            <a:pPr algn="l"/>
            <a:endParaRPr lang="en-US" sz="2400" dirty="0" smtClean="0">
              <a:solidFill>
                <a:srgbClr val="CAF278"/>
              </a:solidFill>
              <a:latin typeface="Monaco"/>
              <a:cs typeface="Monaco"/>
            </a:endParaRP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public class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KVCacheTest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{</a:t>
            </a:r>
          </a:p>
          <a:p>
            <a:pPr algn="l"/>
            <a:endParaRPr lang="en-US" sz="2400" dirty="0" smtClean="0">
              <a:solidFill>
                <a:srgbClr val="CAF278"/>
              </a:solidFill>
              <a:latin typeface="Monaco"/>
              <a:cs typeface="Monaco"/>
            </a:endParaRP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</a:t>
            </a:r>
            <a:r>
              <a:rPr lang="en-US" sz="2400" dirty="0" smtClean="0">
                <a:solidFill>
                  <a:srgbClr val="660066"/>
                </a:solidFill>
                <a:latin typeface="Monaco"/>
                <a:cs typeface="Monaco"/>
              </a:rPr>
              <a:t>@Test</a:t>
            </a: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public void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getAndPutTest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() {</a:t>
            </a:r>
          </a:p>
          <a:p>
            <a:pPr algn="l"/>
            <a:r>
              <a:rPr lang="en-US" sz="2400" dirty="0">
                <a:solidFill>
                  <a:srgbClr val="CAF278"/>
                </a:solidFill>
                <a:latin typeface="Monaco"/>
                <a:cs typeface="Monaco"/>
              </a:rPr>
              <a:t> 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KVCache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cache = new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KVCache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2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2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);</a:t>
            </a:r>
          </a:p>
          <a:p>
            <a:pPr algn="l"/>
            <a:r>
              <a:rPr lang="en-US" sz="2400" dirty="0">
                <a:solidFill>
                  <a:srgbClr val="CAF278"/>
                </a:solidFill>
                <a:latin typeface="Monaco"/>
                <a:cs typeface="Monaco"/>
              </a:rPr>
              <a:t> 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cache.put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“foo”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“bar”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);</a:t>
            </a: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 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assertEquals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Monaco"/>
                <a:cs typeface="Monaco"/>
              </a:rPr>
              <a:t>getAndPutTest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 failed!”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,</a:t>
            </a: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    </a:t>
            </a:r>
            <a:r>
              <a:rPr lang="en-US" sz="2400" dirty="0" err="1" smtClean="0">
                <a:solidFill>
                  <a:srgbClr val="CAF278"/>
                </a:solidFill>
                <a:latin typeface="Monaco"/>
                <a:cs typeface="Monaco"/>
              </a:rPr>
              <a:t>cache.get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“foo”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), </a:t>
            </a:r>
            <a:r>
              <a:rPr lang="en-US" sz="2400" dirty="0" smtClean="0">
                <a:solidFill>
                  <a:srgbClr val="FF0000"/>
                </a:solidFill>
                <a:latin typeface="Monaco"/>
                <a:cs typeface="Monaco"/>
              </a:rPr>
              <a:t>“bar”</a:t>
            </a:r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);</a:t>
            </a: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  }</a:t>
            </a:r>
          </a:p>
          <a:p>
            <a:pPr algn="l"/>
            <a:endParaRPr lang="en-US" sz="2400" dirty="0" smtClean="0">
              <a:solidFill>
                <a:srgbClr val="CAF278"/>
              </a:solidFill>
              <a:latin typeface="Monaco"/>
              <a:cs typeface="Monaco"/>
            </a:endParaRPr>
          </a:p>
          <a:p>
            <a:pPr algn="l"/>
            <a:r>
              <a:rPr lang="en-US" sz="2400" dirty="0" smtClean="0">
                <a:solidFill>
                  <a:srgbClr val="CAF278"/>
                </a:solidFill>
                <a:latin typeface="Monaco"/>
                <a:cs typeface="Monaco"/>
              </a:rPr>
              <a:t>}</a:t>
            </a:r>
            <a:endParaRPr lang="en-US" sz="2400" dirty="0">
              <a:solidFill>
                <a:srgbClr val="CAF278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6445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789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2"/>
                </a:solidFill>
                <a:latin typeface="Monaco"/>
                <a:cs typeface="Monaco"/>
              </a:rPr>
              <a:t>JUnit</a:t>
            </a:r>
            <a:r>
              <a:rPr lang="en-US" b="1" dirty="0" smtClean="0">
                <a:solidFill>
                  <a:schemeClr val="bg2"/>
                </a:solidFill>
                <a:latin typeface="Monaco"/>
                <a:cs typeface="Monaco"/>
              </a:rPr>
              <a:t> – In Eclipse!</a:t>
            </a:r>
            <a:endParaRPr lang="en-US" b="1" dirty="0">
              <a:solidFill>
                <a:schemeClr val="bg2"/>
              </a:solidFill>
              <a:latin typeface="Monaco"/>
              <a:cs typeface="Monaco"/>
            </a:endParaRPr>
          </a:p>
        </p:txBody>
      </p:sp>
      <p:pic>
        <p:nvPicPr>
          <p:cNvPr id="5" name="Picture 4" descr="Screen Shot 2013-04-15 at 9.1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52814"/>
            <a:ext cx="3626289" cy="3871659"/>
          </a:xfrm>
          <a:prstGeom prst="rect">
            <a:avLst/>
          </a:prstGeom>
        </p:spPr>
      </p:pic>
      <p:pic>
        <p:nvPicPr>
          <p:cNvPr id="6" name="Picture 5" descr="Screen Shot 2013-04-15 at 9.1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91" y="1952814"/>
            <a:ext cx="3556809" cy="38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789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2"/>
                </a:solidFill>
                <a:latin typeface="Monaco"/>
                <a:cs typeface="Monaco"/>
              </a:rPr>
              <a:t>JUnit</a:t>
            </a:r>
            <a:r>
              <a:rPr lang="en-US" b="1" dirty="0" smtClean="0">
                <a:solidFill>
                  <a:schemeClr val="bg2"/>
                </a:solidFill>
                <a:latin typeface="Monaco"/>
                <a:cs typeface="Monaco"/>
              </a:rPr>
              <a:t> – </a:t>
            </a:r>
            <a:r>
              <a:rPr lang="en-US" dirty="0" smtClean="0">
                <a:solidFill>
                  <a:srgbClr val="CAF278"/>
                </a:solidFill>
                <a:latin typeface="Monaco"/>
                <a:cs typeface="Monaco"/>
              </a:rPr>
              <a:t>In Eclipse!</a:t>
            </a:r>
            <a:endParaRPr lang="en-US" b="1" dirty="0">
              <a:solidFill>
                <a:schemeClr val="bg2"/>
              </a:solidFill>
              <a:latin typeface="Monaco"/>
              <a:cs typeface="Monaco"/>
            </a:endParaRPr>
          </a:p>
        </p:txBody>
      </p:sp>
      <p:pic>
        <p:nvPicPr>
          <p:cNvPr id="5" name="Picture 4" descr="Screen Shot 2013-04-15 at 9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47794"/>
            <a:ext cx="5613790" cy="31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124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1_Office Theme</vt:lpstr>
      <vt:lpstr>2_Office Theme</vt:lpstr>
      <vt:lpstr>3_Office Theme</vt:lpstr>
      <vt:lpstr>JUnit</vt:lpstr>
      <vt:lpstr>JUnit - Tutorials</vt:lpstr>
      <vt:lpstr>JUnit – Test Example</vt:lpstr>
      <vt:lpstr>JUnit – In Eclipse!</vt:lpstr>
      <vt:lpstr>JUnit – In Eclipse!</vt:lpstr>
    </vt:vector>
  </TitlesOfParts>
  <Company>UCB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JUnit</dc:title>
  <dc:creator>Daniel Bruckner</dc:creator>
  <cp:lastModifiedBy>Daniel Bruckner</cp:lastModifiedBy>
  <cp:revision>5</cp:revision>
  <dcterms:created xsi:type="dcterms:W3CDTF">2013-04-15T23:26:24Z</dcterms:created>
  <dcterms:modified xsi:type="dcterms:W3CDTF">2013-04-16T04:29:23Z</dcterms:modified>
</cp:coreProperties>
</file>