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9"/>
  </p:notesMasterIdLst>
  <p:handoutMasterIdLst>
    <p:handoutMasterId r:id="rId50"/>
  </p:handoutMasterIdLst>
  <p:sldIdLst>
    <p:sldId id="256" r:id="rId2"/>
    <p:sldId id="272" r:id="rId3"/>
    <p:sldId id="346" r:id="rId4"/>
    <p:sldId id="257" r:id="rId5"/>
    <p:sldId id="327" r:id="rId6"/>
    <p:sldId id="328" r:id="rId7"/>
    <p:sldId id="329" r:id="rId8"/>
    <p:sldId id="330" r:id="rId9"/>
    <p:sldId id="347" r:id="rId10"/>
    <p:sldId id="348" r:id="rId11"/>
    <p:sldId id="349" r:id="rId12"/>
    <p:sldId id="321" r:id="rId13"/>
    <p:sldId id="350" r:id="rId14"/>
    <p:sldId id="351" r:id="rId15"/>
    <p:sldId id="352" r:id="rId16"/>
    <p:sldId id="325" r:id="rId17"/>
    <p:sldId id="294" r:id="rId18"/>
    <p:sldId id="323" r:id="rId19"/>
    <p:sldId id="324" r:id="rId20"/>
    <p:sldId id="326" r:id="rId21"/>
    <p:sldId id="295" r:id="rId22"/>
    <p:sldId id="296" r:id="rId23"/>
    <p:sldId id="297" r:id="rId24"/>
    <p:sldId id="298" r:id="rId25"/>
    <p:sldId id="299" r:id="rId26"/>
    <p:sldId id="300" r:id="rId27"/>
    <p:sldId id="316" r:id="rId28"/>
    <p:sldId id="269" r:id="rId29"/>
    <p:sldId id="270" r:id="rId30"/>
    <p:sldId id="317" r:id="rId31"/>
    <p:sldId id="322" r:id="rId32"/>
    <p:sldId id="319" r:id="rId33"/>
    <p:sldId id="331" r:id="rId34"/>
    <p:sldId id="332" r:id="rId35"/>
    <p:sldId id="333" r:id="rId36"/>
    <p:sldId id="334" r:id="rId37"/>
    <p:sldId id="335" r:id="rId38"/>
    <p:sldId id="336" r:id="rId39"/>
    <p:sldId id="337" r:id="rId40"/>
    <p:sldId id="338" r:id="rId41"/>
    <p:sldId id="339" r:id="rId42"/>
    <p:sldId id="340" r:id="rId43"/>
    <p:sldId id="341" r:id="rId44"/>
    <p:sldId id="342" r:id="rId45"/>
    <p:sldId id="343" r:id="rId46"/>
    <p:sldId id="344" r:id="rId47"/>
    <p:sldId id="345" r:id="rId4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45" autoAdjust="0"/>
    <p:restoredTop sz="76377" autoAdjust="0"/>
  </p:normalViewPr>
  <p:slideViewPr>
    <p:cSldViewPr>
      <p:cViewPr>
        <p:scale>
          <a:sx n="85" d="100"/>
          <a:sy n="85" d="100"/>
        </p:scale>
        <p:origin x="-2432" y="-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handoutMaster" Target="handoutMasters/handoutMaster1.xml"/><Relationship Id="rId51" Type="http://schemas.openxmlformats.org/officeDocument/2006/relationships/printerSettings" Target="printerSettings/printerSettings1.bin"/><Relationship Id="rId52" Type="http://schemas.openxmlformats.org/officeDocument/2006/relationships/presProps" Target="presProps.xml"/><Relationship Id="rId53" Type="http://schemas.openxmlformats.org/officeDocument/2006/relationships/viewProps" Target="viewProps.xml"/><Relationship Id="rId54" Type="http://schemas.openxmlformats.org/officeDocument/2006/relationships/theme" Target="theme/theme1.xml"/><Relationship Id="rId55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52A859-B7A0-B545-8B75-A0158CFFB3D8}" type="datetimeFigureOut">
              <a:rPr lang="en-US" smtClean="0"/>
              <a:t>2/14/13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30E288-8D25-C24F-80AC-971C8335F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3817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D038DF-39ED-5946-8A61-78F15D3ADF39}" type="datetimeFigureOut">
              <a:rPr lang="en-US" smtClean="0"/>
              <a:t>2/14/13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26EAFC-3483-4945-AACC-0FD26E5D4D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3982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Relationship Id="rId3" Type="http://schemas.openxmlformats.org/officeDocument/2006/relationships/hyperlink" Target="http://dev.chromium.org/developers/design-documents/multi-process-architecture" TargetMode="Externa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26EAFC-3483-4945-AACC-0FD26E5D4D4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3524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>
              <a:latin typeface="Comic Sans MS" pitchFamily="66" charset="0"/>
              <a:ea typeface="Gulim" pitchFamily="34" charset="-127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26EAFC-3483-4945-AACC-0FD26E5D4D4D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20589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http://dev.chromium.org/developers/design-documents/multi-process-architecture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26EAFC-3483-4945-AACC-0FD26E5D4D4D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26704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Comic Sans MS" pitchFamily="66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Comic Sans MS" pitchFamily="66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Comic Sans MS" pitchFamily="66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Comic Sans MS" pitchFamily="66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Comic Sans MS" pitchFamily="66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Comic Sans MS" pitchFamily="66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Comic Sans MS" pitchFamily="66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26EAFC-3483-4945-AACC-0FD26E5D4D4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99181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Comic Sans MS" pitchFamily="66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Comic Sans MS" pitchFamily="66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Comic Sans MS" pitchFamily="66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Comic Sans MS" pitchFamily="66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Comic Sans MS" pitchFamily="66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Comic Sans MS" pitchFamily="66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Comic Sans MS" pitchFamily="66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Comic Sans MS" pitchFamily="66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26EAFC-3483-4945-AACC-0FD26E5D4D4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01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marR="0" indent="-2286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False: The heap is shared; each thread has it’s own stack. </a:t>
            </a:r>
            <a:endParaRPr lang="en-US" dirty="0" smtClean="0">
              <a:effectLst/>
            </a:endParaRPr>
          </a:p>
          <a:p>
            <a:pPr marL="228600" marR="0" indent="-2286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Preemptive multithreading uses interrupts to schedule context switches. </a:t>
            </a:r>
            <a:endParaRPr lang="en-US" dirty="0" smtClean="0">
              <a:effectLst/>
            </a:endParaRPr>
          </a:p>
          <a:p>
            <a:pPr marL="228600" marR="0" indent="-2286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True: Context switch to avoid blocking on I/O. </a:t>
            </a:r>
            <a:endParaRPr lang="en-US" dirty="0" smtClean="0">
              <a:effectLst/>
            </a:endParaRPr>
          </a:p>
          <a:p>
            <a:pPr marL="228600" indent="-228600">
              <a:buAutoNum type="arabicPeriod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26EAFC-3483-4945-AACC-0FD26E5D4D4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7422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Comic Sans MS" pitchFamily="66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ko-KR" sz="1300" smtClean="0">
                <a:latin typeface="Comic Sans MS" pitchFamily="66" charset="0"/>
                <a:ea typeface="Gulim" pitchFamily="34" charset="-127"/>
              </a:rPr>
              <a:t>Emergency crash of operating system called “</a:t>
            </a:r>
            <a:r>
              <a:rPr lang="en-US" altLang="ko-KR" sz="1300" smtClean="0">
                <a:latin typeface="Courier New" pitchFamily="49" charset="0"/>
                <a:ea typeface="Gulim" pitchFamily="34" charset="-127"/>
              </a:rPr>
              <a:t>panic()</a:t>
            </a:r>
            <a:r>
              <a:rPr lang="en-US" altLang="ko-KR" sz="1300" smtClean="0">
                <a:latin typeface="Comic Sans MS" pitchFamily="66" charset="0"/>
                <a:ea typeface="Gulim" pitchFamily="34" charset="-127"/>
              </a:rPr>
              <a:t>”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D370A-7D55-460E-9551-0FFA327F92D3}" type="datetimeFigureOut">
              <a:rPr lang="en-IN" smtClean="0"/>
              <a:pPr/>
              <a:t>2/14/13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D7B2A-7688-4D1E-96DE-5F1D3DB8A8A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D370A-7D55-460E-9551-0FFA327F92D3}" type="datetimeFigureOut">
              <a:rPr lang="en-IN" smtClean="0"/>
              <a:pPr/>
              <a:t>2/14/13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D7B2A-7688-4D1E-96DE-5F1D3DB8A8A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D370A-7D55-460E-9551-0FFA327F92D3}" type="datetimeFigureOut">
              <a:rPr lang="en-IN" smtClean="0"/>
              <a:pPr/>
              <a:t>2/14/13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D7B2A-7688-4D1E-96DE-5F1D3DB8A8A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D370A-7D55-460E-9551-0FFA327F92D3}" type="datetimeFigureOut">
              <a:rPr lang="en-IN" smtClean="0"/>
              <a:pPr/>
              <a:t>2/14/13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D7B2A-7688-4D1E-96DE-5F1D3DB8A8A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D370A-7D55-460E-9551-0FFA327F92D3}" type="datetimeFigureOut">
              <a:rPr lang="en-IN" smtClean="0"/>
              <a:pPr/>
              <a:t>2/14/13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D7B2A-7688-4D1E-96DE-5F1D3DB8A8A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D370A-7D55-460E-9551-0FFA327F92D3}" type="datetimeFigureOut">
              <a:rPr lang="en-IN" smtClean="0"/>
              <a:pPr/>
              <a:t>2/14/13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D7B2A-7688-4D1E-96DE-5F1D3DB8A8A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D370A-7D55-460E-9551-0FFA327F92D3}" type="datetimeFigureOut">
              <a:rPr lang="en-IN" smtClean="0"/>
              <a:pPr/>
              <a:t>2/14/13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D7B2A-7688-4D1E-96DE-5F1D3DB8A8A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D370A-7D55-460E-9551-0FFA327F92D3}" type="datetimeFigureOut">
              <a:rPr lang="en-IN" smtClean="0"/>
              <a:pPr/>
              <a:t>2/14/13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D7B2A-7688-4D1E-96DE-5F1D3DB8A8A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D370A-7D55-460E-9551-0FFA327F92D3}" type="datetimeFigureOut">
              <a:rPr lang="en-IN" smtClean="0"/>
              <a:pPr/>
              <a:t>2/14/13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D7B2A-7688-4D1E-96DE-5F1D3DB8A8A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D370A-7D55-460E-9551-0FFA327F92D3}" type="datetimeFigureOut">
              <a:rPr lang="en-IN" smtClean="0"/>
              <a:pPr/>
              <a:t>2/14/13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D7B2A-7688-4D1E-96DE-5F1D3DB8A8A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D370A-7D55-460E-9551-0FFA327F92D3}" type="datetimeFigureOut">
              <a:rPr lang="en-IN" smtClean="0"/>
              <a:pPr/>
              <a:t>2/14/13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D7B2A-7688-4D1E-96DE-5F1D3DB8A8A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CD370A-7D55-460E-9551-0FFA327F92D3}" type="datetimeFigureOut">
              <a:rPr lang="en-IN" smtClean="0"/>
              <a:pPr/>
              <a:t>2/14/13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4D7B2A-7688-4D1E-96DE-5F1D3DB8A8AE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3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5832648"/>
          </a:xfrm>
        </p:spPr>
        <p:txBody>
          <a:bodyPr/>
          <a:lstStyle/>
          <a:p>
            <a:r>
              <a:rPr lang="en-US" dirty="0" smtClean="0"/>
              <a:t>CS 162</a:t>
            </a:r>
            <a:br>
              <a:rPr lang="en-US" dirty="0" smtClean="0"/>
            </a:br>
            <a:r>
              <a:rPr lang="en-US" dirty="0" smtClean="0"/>
              <a:t>Discussion Section</a:t>
            </a:r>
            <a:br>
              <a:rPr lang="en-US" dirty="0" smtClean="0"/>
            </a:br>
            <a:r>
              <a:rPr lang="en-US" dirty="0" smtClean="0"/>
              <a:t>Week 2</a:t>
            </a:r>
            <a:endParaRPr lang="en-IN" dirty="0"/>
          </a:p>
        </p:txBody>
      </p:sp>
      <p:sp>
        <p:nvSpPr>
          <p:cNvPr id="3" name="TextBox 2"/>
          <p:cNvSpPr txBox="1"/>
          <p:nvPr/>
        </p:nvSpPr>
        <p:spPr>
          <a:xfrm>
            <a:off x="10593294" y="25400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Reviews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Design </a:t>
            </a:r>
            <a:r>
              <a:rPr lang="en-US" dirty="0" smtClean="0"/>
              <a:t>reviews</a:t>
            </a:r>
          </a:p>
          <a:p>
            <a:pPr lvl="1"/>
            <a:r>
              <a:rPr lang="en-US" b="1" dirty="0" smtClean="0"/>
              <a:t>Every member must attend</a:t>
            </a:r>
          </a:p>
          <a:p>
            <a:pPr lvl="1"/>
            <a:r>
              <a:rPr lang="en-US" dirty="0" smtClean="0"/>
              <a:t>Will test that every member understands</a:t>
            </a:r>
          </a:p>
          <a:p>
            <a:r>
              <a:rPr lang="en-US" dirty="0" smtClean="0"/>
              <a:t>YOU </a:t>
            </a:r>
            <a:r>
              <a:rPr lang="en-US" dirty="0"/>
              <a:t>are responsible for </a:t>
            </a:r>
            <a:r>
              <a:rPr lang="en-US" dirty="0" smtClean="0"/>
              <a:t>testing your code</a:t>
            </a:r>
          </a:p>
          <a:p>
            <a:pPr lvl="1"/>
            <a:r>
              <a:rPr lang="en-US" dirty="0" smtClean="0"/>
              <a:t>We provide access to a </a:t>
            </a:r>
            <a:r>
              <a:rPr lang="en-US" dirty="0"/>
              <a:t>simple </a:t>
            </a:r>
            <a:r>
              <a:rPr lang="en-US" dirty="0" err="1" smtClean="0"/>
              <a:t>autograder</a:t>
            </a:r>
            <a:endParaRPr lang="en-US" dirty="0" smtClean="0"/>
          </a:p>
          <a:p>
            <a:pPr lvl="1"/>
            <a:r>
              <a:rPr lang="en-US" dirty="0" smtClean="0"/>
              <a:t>But </a:t>
            </a:r>
            <a:r>
              <a:rPr lang="en-US" i="1" dirty="0" smtClean="0"/>
              <a:t>your project is graded against a </a:t>
            </a:r>
            <a:r>
              <a:rPr lang="en-US" i="1" dirty="0"/>
              <a:t>much </a:t>
            </a:r>
            <a:r>
              <a:rPr lang="en-US" i="1" dirty="0" smtClean="0"/>
              <a:t>more extensive </a:t>
            </a:r>
            <a:r>
              <a:rPr lang="en-US" i="1" dirty="0" err="1" smtClean="0"/>
              <a:t>autograder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1889285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Questions?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492896"/>
            <a:ext cx="3238500" cy="308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3884" y="2460000"/>
            <a:ext cx="3295650" cy="3295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901774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True/False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Threads </a:t>
            </a:r>
            <a:r>
              <a:rPr lang="en-US" dirty="0"/>
              <a:t>within the same process share the same heap and </a:t>
            </a:r>
            <a:r>
              <a:rPr lang="en-US" dirty="0" smtClean="0"/>
              <a:t>stack.</a:t>
            </a:r>
          </a:p>
          <a:p>
            <a:pPr marL="514350" indent="-514350">
              <a:buAutoNum type="arabicPeriod"/>
            </a:pPr>
            <a:r>
              <a:rPr lang="en-US" dirty="0" smtClean="0"/>
              <a:t>Preemptive </a:t>
            </a:r>
            <a:r>
              <a:rPr lang="en-US" dirty="0"/>
              <a:t>multithreading requires threads to give up the CPU using the yield() system </a:t>
            </a:r>
            <a:r>
              <a:rPr lang="en-US" dirty="0" smtClean="0"/>
              <a:t>call.</a:t>
            </a:r>
          </a:p>
          <a:p>
            <a:pPr marL="514350" indent="-514350">
              <a:buAutoNum type="arabicPeriod"/>
            </a:pPr>
            <a:r>
              <a:rPr lang="en-US" dirty="0" smtClean="0"/>
              <a:t>Despite </a:t>
            </a:r>
            <a:r>
              <a:rPr lang="en-US" dirty="0"/>
              <a:t>the overhead of context switching, multithreading can provide speed-up even </a:t>
            </a:r>
            <a:r>
              <a:rPr lang="en-US" dirty="0" smtClean="0"/>
              <a:t>on </a:t>
            </a:r>
            <a:r>
              <a:rPr lang="en-US" dirty="0"/>
              <a:t>a single-core </a:t>
            </a:r>
            <a:r>
              <a:rPr lang="en-US" dirty="0" err="1"/>
              <a:t>cpu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278228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260648"/>
            <a:ext cx="7848600" cy="533400"/>
          </a:xfrm>
        </p:spPr>
        <p:txBody>
          <a:bodyPr>
            <a:normAutofit fontScale="90000"/>
          </a:bodyPr>
          <a:lstStyle/>
          <a:p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New Lock Implementation: Discussion</a:t>
            </a:r>
          </a:p>
        </p:txBody>
      </p:sp>
      <p:sp>
        <p:nvSpPr>
          <p:cNvPr id="446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206104"/>
            <a:ext cx="8610600" cy="5616624"/>
          </a:xfrm>
        </p:spPr>
        <p:txBody>
          <a:bodyPr>
            <a:normAutofit fontScale="77500" lnSpcReduction="20000"/>
          </a:bodyPr>
          <a:lstStyle/>
          <a:p>
            <a:pPr>
              <a:spcBef>
                <a:spcPct val="20000"/>
              </a:spcBef>
              <a:defRPr/>
            </a:pPr>
            <a:r>
              <a:rPr lang="en-US" altLang="ko-KR" dirty="0" smtClean="0">
                <a:latin typeface="Helvetica" charset="0"/>
                <a:ea typeface="굴림" charset="0"/>
                <a:cs typeface="굴림" charset="0"/>
              </a:rPr>
              <a:t>Disable interrupts: avoid interrupting between checking and setting lock value</a:t>
            </a:r>
            <a:endParaRPr lang="en-US" altLang="ko-KR" sz="1600" dirty="0">
              <a:latin typeface="Helvetica" charset="0"/>
              <a:ea typeface="굴림" charset="0"/>
              <a:cs typeface="굴림" charset="0"/>
            </a:endParaRPr>
          </a:p>
          <a:p>
            <a:pPr lvl="1">
              <a:spcBef>
                <a:spcPct val="20000"/>
              </a:spcBef>
              <a:defRPr/>
            </a:pP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Otherwise two threads could think that they both have lock</a:t>
            </a:r>
          </a:p>
          <a:p>
            <a:pPr>
              <a:spcBef>
                <a:spcPct val="20000"/>
              </a:spcBef>
              <a:defRPr/>
            </a:pPr>
            <a:endParaRPr lang="en-US" altLang="ko-KR" dirty="0">
              <a:latin typeface="Helvetica" charset="0"/>
              <a:ea typeface="굴림" charset="0"/>
              <a:cs typeface="굴림" charset="0"/>
            </a:endParaRPr>
          </a:p>
          <a:p>
            <a:pPr>
              <a:spcBef>
                <a:spcPct val="20000"/>
              </a:spcBef>
              <a:defRPr/>
            </a:pPr>
            <a:endParaRPr lang="en-US" altLang="ko-KR" dirty="0">
              <a:latin typeface="Helvetica" charset="0"/>
              <a:ea typeface="굴림" charset="0"/>
              <a:cs typeface="굴림" charset="0"/>
            </a:endParaRPr>
          </a:p>
          <a:p>
            <a:pPr>
              <a:spcBef>
                <a:spcPct val="20000"/>
              </a:spcBef>
              <a:defRPr/>
            </a:pPr>
            <a:endParaRPr lang="en-US" altLang="ko-KR" dirty="0">
              <a:latin typeface="Helvetica" charset="0"/>
              <a:ea typeface="굴림" charset="0"/>
              <a:cs typeface="굴림" charset="0"/>
            </a:endParaRPr>
          </a:p>
          <a:p>
            <a:pPr>
              <a:spcBef>
                <a:spcPct val="20000"/>
              </a:spcBef>
              <a:defRPr/>
            </a:pPr>
            <a:endParaRPr lang="en-US" altLang="ko-KR" dirty="0">
              <a:latin typeface="Helvetica" charset="0"/>
              <a:ea typeface="굴림" charset="0"/>
              <a:cs typeface="굴림" charset="0"/>
            </a:endParaRPr>
          </a:p>
          <a:p>
            <a:pPr>
              <a:spcBef>
                <a:spcPct val="20000"/>
              </a:spcBef>
              <a:defRPr/>
            </a:pPr>
            <a:endParaRPr lang="en-US" altLang="ko-KR" dirty="0">
              <a:latin typeface="Helvetica" charset="0"/>
              <a:ea typeface="굴림" charset="0"/>
              <a:cs typeface="굴림" charset="0"/>
            </a:endParaRPr>
          </a:p>
          <a:p>
            <a:pPr>
              <a:spcBef>
                <a:spcPct val="20000"/>
              </a:spcBef>
              <a:defRPr/>
            </a:pPr>
            <a:endParaRPr lang="en-US" altLang="ko-KR" dirty="0">
              <a:latin typeface="Helvetica" charset="0"/>
              <a:ea typeface="굴림" charset="0"/>
              <a:cs typeface="굴림" charset="0"/>
            </a:endParaRPr>
          </a:p>
          <a:p>
            <a:pPr>
              <a:spcBef>
                <a:spcPct val="20000"/>
              </a:spcBef>
              <a:defRPr/>
            </a:pPr>
            <a:endParaRPr lang="en-US" altLang="ko-KR" dirty="0">
              <a:latin typeface="Helvetica" charset="0"/>
              <a:ea typeface="굴림" charset="0"/>
              <a:cs typeface="굴림" charset="0"/>
            </a:endParaRPr>
          </a:p>
          <a:p>
            <a:pPr marL="0" indent="0">
              <a:spcBef>
                <a:spcPct val="20000"/>
              </a:spcBef>
              <a:buFontTx/>
              <a:buNone/>
              <a:defRPr/>
            </a:pPr>
            <a:endParaRPr lang="en-US" altLang="ko-KR" dirty="0">
              <a:latin typeface="Helvetica" charset="0"/>
              <a:ea typeface="굴림" charset="0"/>
              <a:cs typeface="굴림" charset="0"/>
            </a:endParaRPr>
          </a:p>
          <a:p>
            <a:pPr>
              <a:spcBef>
                <a:spcPct val="20000"/>
              </a:spcBef>
              <a:defRPr/>
            </a:pP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Note: unlike previous solution, </a:t>
            </a:r>
            <a:r>
              <a:rPr lang="en-US" altLang="ko-KR" dirty="0" smtClean="0">
                <a:latin typeface="Helvetica" charset="0"/>
                <a:ea typeface="굴림" charset="0"/>
                <a:cs typeface="굴림" charset="0"/>
              </a:rPr>
              <a:t>critical </a:t>
            </a: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section </a:t>
            </a:r>
            <a:r>
              <a:rPr lang="en-US" altLang="ko-KR" dirty="0" smtClean="0">
                <a:latin typeface="Helvetica" charset="0"/>
                <a:ea typeface="굴림" charset="0"/>
                <a:cs typeface="굴림" charset="0"/>
              </a:rPr>
              <a:t>very short</a:t>
            </a:r>
          </a:p>
          <a:p>
            <a:pPr lvl="1">
              <a:spcBef>
                <a:spcPct val="20000"/>
              </a:spcBef>
              <a:defRPr/>
            </a:pPr>
            <a:r>
              <a:rPr lang="en-US" altLang="ko-KR" dirty="0" smtClean="0">
                <a:latin typeface="Helvetica" charset="0"/>
                <a:ea typeface="굴림" charset="0"/>
                <a:cs typeface="굴림" charset="0"/>
              </a:rPr>
              <a:t>User </a:t>
            </a: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of lock can take as long as they like in their own critical </a:t>
            </a:r>
            <a:r>
              <a:rPr lang="en-US" altLang="ko-KR" dirty="0" smtClean="0">
                <a:latin typeface="Helvetica" charset="0"/>
                <a:ea typeface="굴림" charset="0"/>
                <a:cs typeface="굴림" charset="0"/>
              </a:rPr>
              <a:t>section</a:t>
            </a:r>
          </a:p>
          <a:p>
            <a:pPr lvl="1">
              <a:spcBef>
                <a:spcPct val="20000"/>
              </a:spcBef>
              <a:defRPr/>
            </a:pPr>
            <a:r>
              <a:rPr lang="en-US" altLang="ko-KR" dirty="0" smtClean="0">
                <a:latin typeface="Helvetica" charset="0"/>
                <a:ea typeface="굴림" charset="0"/>
                <a:cs typeface="굴림" charset="0"/>
              </a:rPr>
              <a:t>Critical </a:t>
            </a: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interrupts taken in time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763688" y="2276872"/>
            <a:ext cx="5922963" cy="2992437"/>
            <a:chOff x="1104" y="1195"/>
            <a:chExt cx="3731" cy="1885"/>
          </a:xfrm>
        </p:grpSpPr>
        <p:sp>
          <p:nvSpPr>
            <p:cNvPr id="64516" name="Text Box 4"/>
            <p:cNvSpPr txBox="1">
              <a:spLocks noChangeArrowheads="1"/>
            </p:cNvSpPr>
            <p:nvPr/>
          </p:nvSpPr>
          <p:spPr bwMode="auto">
            <a:xfrm>
              <a:off x="1104" y="1195"/>
              <a:ext cx="2886" cy="18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tabLst>
                  <a:tab pos="338138" algn="l"/>
                  <a:tab pos="688975" algn="l"/>
                  <a:tab pos="1027113" algn="l"/>
                </a:tabLs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tabLst>
                  <a:tab pos="338138" algn="l"/>
                  <a:tab pos="688975" algn="l"/>
                  <a:tab pos="1027113" algn="l"/>
                </a:tabLs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tabLst>
                  <a:tab pos="338138" algn="l"/>
                  <a:tab pos="688975" algn="l"/>
                  <a:tab pos="1027113" algn="l"/>
                </a:tabLs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tabLst>
                  <a:tab pos="338138" algn="l"/>
                  <a:tab pos="688975" algn="l"/>
                  <a:tab pos="1027113" algn="l"/>
                </a:tabLs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tabLst>
                  <a:tab pos="338138" algn="l"/>
                  <a:tab pos="688975" algn="l"/>
                  <a:tab pos="1027113" algn="l"/>
                </a:tabLs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8138" algn="l"/>
                  <a:tab pos="688975" algn="l"/>
                  <a:tab pos="1027113" algn="l"/>
                </a:tabLs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8138" algn="l"/>
                  <a:tab pos="688975" algn="l"/>
                  <a:tab pos="1027113" algn="l"/>
                </a:tabLs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8138" algn="l"/>
                  <a:tab pos="688975" algn="l"/>
                  <a:tab pos="1027113" algn="l"/>
                </a:tabLs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8138" algn="l"/>
                  <a:tab pos="688975" algn="l"/>
                  <a:tab pos="1027113" algn="l"/>
                </a:tabLs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lnSpc>
                  <a:spcPct val="90000"/>
                </a:lnSpc>
              </a:pPr>
              <a:r>
                <a:rPr lang="en-US" sz="1900" dirty="0">
                  <a:latin typeface="Courier New" charset="0"/>
                </a:rPr>
                <a:t>Acquire() {</a:t>
              </a:r>
              <a:br>
                <a:rPr lang="en-US" sz="1900" dirty="0">
                  <a:latin typeface="Courier New" charset="0"/>
                </a:rPr>
              </a:br>
              <a:r>
                <a:rPr lang="en-US" sz="1900" dirty="0">
                  <a:latin typeface="Courier New" charset="0"/>
                </a:rPr>
                <a:t>	</a:t>
              </a:r>
              <a:r>
                <a:rPr lang="en-US" sz="1900" dirty="0">
                  <a:solidFill>
                    <a:schemeClr val="hlink"/>
                  </a:solidFill>
                  <a:latin typeface="Courier New" charset="0"/>
                </a:rPr>
                <a:t>disable interrupts;</a:t>
              </a:r>
              <a:br>
                <a:rPr lang="en-US" sz="1900" dirty="0">
                  <a:solidFill>
                    <a:schemeClr val="hlink"/>
                  </a:solidFill>
                  <a:latin typeface="Courier New" charset="0"/>
                </a:rPr>
              </a:br>
              <a:r>
                <a:rPr lang="en-US" sz="1900" dirty="0">
                  <a:latin typeface="Courier New" charset="0"/>
                </a:rPr>
                <a:t>	if (value == BUSY) {</a:t>
              </a:r>
              <a:br>
                <a:rPr lang="en-US" sz="1900" dirty="0">
                  <a:latin typeface="Courier New" charset="0"/>
                </a:rPr>
              </a:br>
              <a:r>
                <a:rPr lang="en-US" sz="1900" dirty="0">
                  <a:latin typeface="Courier New" charset="0"/>
                </a:rPr>
                <a:t>		put thread on wait queue;</a:t>
              </a:r>
              <a:br>
                <a:rPr lang="en-US" sz="1900" dirty="0">
                  <a:latin typeface="Courier New" charset="0"/>
                </a:rPr>
              </a:br>
              <a:r>
                <a:rPr lang="en-US" sz="1900" dirty="0">
                  <a:latin typeface="Courier New" charset="0"/>
                </a:rPr>
                <a:t>		Go to sleep();</a:t>
              </a:r>
              <a:br>
                <a:rPr lang="en-US" sz="1900" dirty="0">
                  <a:latin typeface="Courier New" charset="0"/>
                </a:rPr>
              </a:br>
              <a:r>
                <a:rPr lang="en-US" sz="1900" dirty="0">
                  <a:latin typeface="Courier New" charset="0"/>
                </a:rPr>
                <a:t>		// Enable interrupts?</a:t>
              </a:r>
              <a:br>
                <a:rPr lang="en-US" sz="1900" dirty="0">
                  <a:latin typeface="Courier New" charset="0"/>
                </a:rPr>
              </a:br>
              <a:r>
                <a:rPr lang="en-US" sz="1900" dirty="0">
                  <a:latin typeface="Courier New" charset="0"/>
                </a:rPr>
                <a:t>	} else {</a:t>
              </a:r>
              <a:br>
                <a:rPr lang="en-US" sz="1900" dirty="0">
                  <a:latin typeface="Courier New" charset="0"/>
                </a:rPr>
              </a:br>
              <a:r>
                <a:rPr lang="en-US" sz="1900" dirty="0">
                  <a:latin typeface="Courier New" charset="0"/>
                </a:rPr>
                <a:t>		value = BUSY;</a:t>
              </a:r>
              <a:r>
                <a:rPr lang="en-US" sz="1900" dirty="0">
                  <a:solidFill>
                    <a:srgbClr val="233AE1"/>
                  </a:solidFill>
                  <a:latin typeface="Courier New" charset="0"/>
                </a:rPr>
                <a:t/>
              </a:r>
              <a:br>
                <a:rPr lang="en-US" sz="1900" dirty="0">
                  <a:solidFill>
                    <a:srgbClr val="233AE1"/>
                  </a:solidFill>
                  <a:latin typeface="Courier New" charset="0"/>
                </a:rPr>
              </a:br>
              <a:r>
                <a:rPr lang="en-US" sz="1900" dirty="0">
                  <a:solidFill>
                    <a:srgbClr val="233AE1"/>
                  </a:solidFill>
                  <a:latin typeface="Courier New" charset="0"/>
                </a:rPr>
                <a:t>	</a:t>
              </a:r>
              <a:r>
                <a:rPr lang="en-US" sz="1900" dirty="0">
                  <a:latin typeface="Courier New" charset="0"/>
                </a:rPr>
                <a:t>}</a:t>
              </a:r>
              <a:br>
                <a:rPr lang="en-US" sz="1900" dirty="0">
                  <a:latin typeface="Courier New" charset="0"/>
                </a:rPr>
              </a:br>
              <a:r>
                <a:rPr lang="en-US" sz="1900" dirty="0">
                  <a:latin typeface="Courier New" charset="0"/>
                </a:rPr>
                <a:t>	</a:t>
              </a:r>
              <a:r>
                <a:rPr lang="en-US" sz="1900" dirty="0">
                  <a:solidFill>
                    <a:schemeClr val="hlink"/>
                  </a:solidFill>
                  <a:latin typeface="Courier New" charset="0"/>
                </a:rPr>
                <a:t>enable interrupts;</a:t>
              </a:r>
              <a:br>
                <a:rPr lang="en-US" sz="1900" dirty="0">
                  <a:solidFill>
                    <a:schemeClr val="hlink"/>
                  </a:solidFill>
                  <a:latin typeface="Courier New" charset="0"/>
                </a:rPr>
              </a:br>
              <a:r>
                <a:rPr lang="en-US" sz="1900" dirty="0">
                  <a:latin typeface="Courier New" charset="0"/>
                </a:rPr>
                <a:t>}</a:t>
              </a:r>
            </a:p>
          </p:txBody>
        </p:sp>
        <p:grpSp>
          <p:nvGrpSpPr>
            <p:cNvPr id="64517" name="Group 8"/>
            <p:cNvGrpSpPr>
              <a:grpSpLocks/>
            </p:cNvGrpSpPr>
            <p:nvPr/>
          </p:nvGrpSpPr>
          <p:grpSpPr bwMode="auto">
            <a:xfrm>
              <a:off x="3792" y="1488"/>
              <a:ext cx="1043" cy="1200"/>
              <a:chOff x="3811" y="2112"/>
              <a:chExt cx="1043" cy="1200"/>
            </a:xfrm>
          </p:grpSpPr>
          <p:sp>
            <p:nvSpPr>
              <p:cNvPr id="64518" name="AutoShape 6"/>
              <p:cNvSpPr>
                <a:spLocks/>
              </p:cNvSpPr>
              <p:nvPr/>
            </p:nvSpPr>
            <p:spPr bwMode="auto">
              <a:xfrm>
                <a:off x="3811" y="2112"/>
                <a:ext cx="336" cy="1200"/>
              </a:xfrm>
              <a:prstGeom prst="rightBrace">
                <a:avLst>
                  <a:gd name="adj1" fmla="val 29762"/>
                  <a:gd name="adj2" fmla="val 50000"/>
                </a:avLst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64519" name="Text Box 7"/>
              <p:cNvSpPr txBox="1">
                <a:spLocks noChangeArrowheads="1"/>
              </p:cNvSpPr>
              <p:nvPr/>
            </p:nvSpPr>
            <p:spPr bwMode="auto">
              <a:xfrm>
                <a:off x="4224" y="2544"/>
                <a:ext cx="630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1800"/>
                  <a:t>Critical</a:t>
                </a:r>
              </a:p>
              <a:p>
                <a:r>
                  <a:rPr lang="en-US" sz="1800"/>
                  <a:t>Section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743989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464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464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464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464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464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464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6467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0"/>
            <a:ext cx="8229600" cy="868958"/>
          </a:xfrm>
        </p:spPr>
        <p:txBody>
          <a:bodyPr>
            <a:normAutofit fontScale="90000"/>
          </a:bodyPr>
          <a:lstStyle/>
          <a:p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Interrupt re-enable in going to sleep</a:t>
            </a:r>
          </a:p>
        </p:txBody>
      </p:sp>
      <p:sp>
        <p:nvSpPr>
          <p:cNvPr id="449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692696"/>
            <a:ext cx="8686800" cy="6176307"/>
          </a:xfrm>
        </p:spPr>
        <p:txBody>
          <a:bodyPr>
            <a:normAutofit fontScale="85000" lnSpcReduction="20000"/>
          </a:bodyPr>
          <a:lstStyle/>
          <a:p>
            <a:pPr>
              <a:spcBef>
                <a:spcPct val="20000"/>
              </a:spcBef>
            </a:pP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What about re-enabling </a:t>
            </a:r>
            <a:r>
              <a:rPr lang="en-US" altLang="ko-KR" dirty="0" err="1">
                <a:latin typeface="Helvetica" charset="0"/>
                <a:ea typeface="굴림" charset="0"/>
                <a:cs typeface="굴림" charset="0"/>
              </a:rPr>
              <a:t>ints</a:t>
            </a: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 when going to sleep?</a:t>
            </a:r>
          </a:p>
          <a:p>
            <a:pPr>
              <a:spcBef>
                <a:spcPct val="20000"/>
              </a:spcBef>
            </a:pPr>
            <a:endParaRPr lang="en-US" altLang="ko-KR" dirty="0">
              <a:latin typeface="Helvetica" charset="0"/>
              <a:ea typeface="굴림" charset="0"/>
              <a:cs typeface="굴림" charset="0"/>
            </a:endParaRPr>
          </a:p>
          <a:p>
            <a:pPr>
              <a:spcBef>
                <a:spcPct val="20000"/>
              </a:spcBef>
            </a:pPr>
            <a:endParaRPr lang="en-US" altLang="ko-KR" dirty="0">
              <a:latin typeface="Helvetica" charset="0"/>
              <a:ea typeface="굴림" charset="0"/>
              <a:cs typeface="굴림" charset="0"/>
            </a:endParaRPr>
          </a:p>
          <a:p>
            <a:pPr>
              <a:spcBef>
                <a:spcPct val="20000"/>
              </a:spcBef>
            </a:pPr>
            <a:endParaRPr lang="en-US" altLang="ko-KR" dirty="0">
              <a:latin typeface="Helvetica" charset="0"/>
              <a:ea typeface="굴림" charset="0"/>
              <a:cs typeface="굴림" charset="0"/>
            </a:endParaRPr>
          </a:p>
          <a:p>
            <a:pPr>
              <a:spcBef>
                <a:spcPct val="20000"/>
              </a:spcBef>
            </a:pPr>
            <a:endParaRPr lang="en-US" altLang="ko-KR" dirty="0">
              <a:latin typeface="Helvetica" charset="0"/>
              <a:ea typeface="굴림" charset="0"/>
              <a:cs typeface="굴림" charset="0"/>
            </a:endParaRPr>
          </a:p>
          <a:p>
            <a:pPr>
              <a:spcBef>
                <a:spcPct val="20000"/>
              </a:spcBef>
            </a:pPr>
            <a:endParaRPr lang="en-US" altLang="ko-KR" dirty="0">
              <a:latin typeface="Helvetica" charset="0"/>
              <a:ea typeface="굴림" charset="0"/>
              <a:cs typeface="굴림" charset="0"/>
            </a:endParaRPr>
          </a:p>
          <a:p>
            <a:pPr>
              <a:spcBef>
                <a:spcPct val="20000"/>
              </a:spcBef>
            </a:pPr>
            <a:endParaRPr lang="en-US" altLang="ko-KR" dirty="0">
              <a:latin typeface="Helvetica" charset="0"/>
              <a:ea typeface="굴림" charset="0"/>
              <a:cs typeface="굴림" charset="0"/>
            </a:endParaRPr>
          </a:p>
          <a:p>
            <a:pPr>
              <a:spcBef>
                <a:spcPct val="20000"/>
              </a:spcBef>
            </a:pPr>
            <a:endParaRPr lang="en-US" altLang="ko-KR" dirty="0">
              <a:latin typeface="Helvetica" charset="0"/>
              <a:ea typeface="굴림" charset="0"/>
              <a:cs typeface="굴림" charset="0"/>
            </a:endParaRPr>
          </a:p>
          <a:p>
            <a:pPr>
              <a:spcBef>
                <a:spcPct val="20000"/>
              </a:spcBef>
            </a:pP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Before putting thread on the wait queue?</a:t>
            </a:r>
          </a:p>
          <a:p>
            <a:pPr lvl="1">
              <a:spcBef>
                <a:spcPct val="20000"/>
              </a:spcBef>
            </a:pP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Release can check the queue and not wake up thread</a:t>
            </a:r>
          </a:p>
          <a:p>
            <a:pPr>
              <a:spcBef>
                <a:spcPct val="20000"/>
              </a:spcBef>
            </a:pP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After putting the thread on the wait queue</a:t>
            </a:r>
          </a:p>
          <a:p>
            <a:pPr lvl="1">
              <a:spcBef>
                <a:spcPct val="20000"/>
              </a:spcBef>
            </a:pP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Release puts the thread on the ready queue, but the thread still thinks it needs to go to sleep</a:t>
            </a:r>
          </a:p>
          <a:p>
            <a:pPr lvl="1">
              <a:spcBef>
                <a:spcPct val="20000"/>
              </a:spcBef>
            </a:pP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Misses wakeup and still holds lock (deadlock!)</a:t>
            </a:r>
          </a:p>
          <a:p>
            <a:pPr>
              <a:spcBef>
                <a:spcPct val="20000"/>
              </a:spcBef>
            </a:pP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Want to put it after sleep(). But, how?</a:t>
            </a:r>
          </a:p>
          <a:p>
            <a:pPr lvl="1">
              <a:spcBef>
                <a:spcPct val="20000"/>
              </a:spcBef>
            </a:pPr>
            <a:endParaRPr lang="ko-KR" altLang="en-US" dirty="0">
              <a:latin typeface="Helvetica" charset="0"/>
              <a:ea typeface="굴림" charset="0"/>
              <a:cs typeface="굴림" charset="0"/>
            </a:endParaRPr>
          </a:p>
        </p:txBody>
      </p:sp>
      <p:sp>
        <p:nvSpPr>
          <p:cNvPr id="449540" name="Text Box 4"/>
          <p:cNvSpPr txBox="1">
            <a:spLocks noChangeArrowheads="1"/>
          </p:cNvSpPr>
          <p:nvPr/>
        </p:nvSpPr>
        <p:spPr bwMode="auto">
          <a:xfrm>
            <a:off x="3491880" y="1052736"/>
            <a:ext cx="4581525" cy="301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spcBef>
                <a:spcPct val="25000"/>
              </a:spcBef>
            </a:pPr>
            <a:r>
              <a:rPr lang="en-US" sz="1900" dirty="0">
                <a:latin typeface="Helvetica" charset="0"/>
                <a:cs typeface="Helvetica" charset="0"/>
              </a:rPr>
              <a:t>Acquire() {</a:t>
            </a:r>
            <a:br>
              <a:rPr lang="en-US" sz="1900" dirty="0">
                <a:latin typeface="Helvetica" charset="0"/>
                <a:cs typeface="Helvetica" charset="0"/>
              </a:rPr>
            </a:br>
            <a:r>
              <a:rPr lang="en-US" sz="1900" dirty="0">
                <a:latin typeface="Helvetica" charset="0"/>
                <a:cs typeface="Helvetica" charset="0"/>
              </a:rPr>
              <a:t>	disable interrupts;</a:t>
            </a:r>
            <a:br>
              <a:rPr lang="en-US" sz="1900" dirty="0">
                <a:latin typeface="Helvetica" charset="0"/>
                <a:cs typeface="Helvetica" charset="0"/>
              </a:rPr>
            </a:br>
            <a:r>
              <a:rPr lang="en-US" sz="1900" dirty="0">
                <a:latin typeface="Helvetica" charset="0"/>
                <a:cs typeface="Helvetica" charset="0"/>
              </a:rPr>
              <a:t>	if (value == BUSY) {</a:t>
            </a:r>
            <a:br>
              <a:rPr lang="en-US" sz="1900" dirty="0">
                <a:latin typeface="Helvetica" charset="0"/>
                <a:cs typeface="Helvetica" charset="0"/>
              </a:rPr>
            </a:br>
            <a:r>
              <a:rPr lang="en-US" sz="1900" dirty="0">
                <a:latin typeface="Helvetica" charset="0"/>
                <a:cs typeface="Helvetica" charset="0"/>
              </a:rPr>
              <a:t>		put thread on wait queue;</a:t>
            </a:r>
            <a:br>
              <a:rPr lang="en-US" sz="1900" dirty="0">
                <a:latin typeface="Helvetica" charset="0"/>
                <a:cs typeface="Helvetica" charset="0"/>
              </a:rPr>
            </a:br>
            <a:r>
              <a:rPr lang="en-US" sz="1900" dirty="0">
                <a:latin typeface="Helvetica" charset="0"/>
                <a:cs typeface="Helvetica" charset="0"/>
              </a:rPr>
              <a:t>		go to sleep();</a:t>
            </a:r>
            <a:br>
              <a:rPr lang="en-US" sz="1900" dirty="0">
                <a:latin typeface="Helvetica" charset="0"/>
                <a:cs typeface="Helvetica" charset="0"/>
              </a:rPr>
            </a:br>
            <a:r>
              <a:rPr lang="en-US" sz="1900" dirty="0">
                <a:latin typeface="Helvetica" charset="0"/>
                <a:cs typeface="Helvetica" charset="0"/>
              </a:rPr>
              <a:t>	} else {</a:t>
            </a:r>
            <a:br>
              <a:rPr lang="en-US" sz="1900" dirty="0">
                <a:latin typeface="Helvetica" charset="0"/>
                <a:cs typeface="Helvetica" charset="0"/>
              </a:rPr>
            </a:br>
            <a:r>
              <a:rPr lang="en-US" sz="1900" dirty="0">
                <a:latin typeface="Helvetica" charset="0"/>
                <a:cs typeface="Helvetica" charset="0"/>
              </a:rPr>
              <a:t>		value = BUSY;</a:t>
            </a:r>
            <a:br>
              <a:rPr lang="en-US" sz="1900" dirty="0">
                <a:latin typeface="Helvetica" charset="0"/>
                <a:cs typeface="Helvetica" charset="0"/>
              </a:rPr>
            </a:br>
            <a:r>
              <a:rPr lang="en-US" sz="1900" dirty="0">
                <a:latin typeface="Helvetica" charset="0"/>
                <a:cs typeface="Helvetica" charset="0"/>
              </a:rPr>
              <a:t>	}</a:t>
            </a:r>
            <a:br>
              <a:rPr lang="en-US" sz="1900" dirty="0">
                <a:latin typeface="Helvetica" charset="0"/>
                <a:cs typeface="Helvetica" charset="0"/>
              </a:rPr>
            </a:br>
            <a:r>
              <a:rPr lang="en-US" sz="1900" dirty="0">
                <a:latin typeface="Helvetica" charset="0"/>
                <a:cs typeface="Helvetica" charset="0"/>
              </a:rPr>
              <a:t>	enable interrupts;</a:t>
            </a:r>
            <a:br>
              <a:rPr lang="en-US" sz="1900" dirty="0">
                <a:latin typeface="Helvetica" charset="0"/>
                <a:cs typeface="Helvetica" charset="0"/>
              </a:rPr>
            </a:br>
            <a:r>
              <a:rPr lang="en-US" sz="1900" dirty="0">
                <a:latin typeface="Helvetica" charset="0"/>
                <a:cs typeface="Helvetica" charset="0"/>
              </a:rPr>
              <a:t>}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1017588" y="1752600"/>
            <a:ext cx="3746500" cy="460375"/>
            <a:chOff x="793" y="1344"/>
            <a:chExt cx="2087" cy="256"/>
          </a:xfrm>
        </p:grpSpPr>
        <p:sp>
          <p:nvSpPr>
            <p:cNvPr id="66571" name="Text Box 5"/>
            <p:cNvSpPr txBox="1">
              <a:spLocks noChangeArrowheads="1"/>
            </p:cNvSpPr>
            <p:nvPr/>
          </p:nvSpPr>
          <p:spPr bwMode="auto">
            <a:xfrm>
              <a:off x="793" y="1344"/>
              <a:ext cx="1389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>
                  <a:latin typeface="Helvetica" charset="0"/>
                  <a:cs typeface="Helvetica" charset="0"/>
                </a:rPr>
                <a:t>Enable Position</a:t>
              </a:r>
            </a:p>
          </p:txBody>
        </p:sp>
        <p:sp>
          <p:nvSpPr>
            <p:cNvPr id="66572" name="Line 6"/>
            <p:cNvSpPr>
              <a:spLocks noChangeShapeType="1"/>
            </p:cNvSpPr>
            <p:nvPr/>
          </p:nvSpPr>
          <p:spPr bwMode="auto">
            <a:xfrm>
              <a:off x="2256" y="1488"/>
              <a:ext cx="624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1017588" y="2006600"/>
            <a:ext cx="3746500" cy="460375"/>
            <a:chOff x="792" y="1344"/>
            <a:chExt cx="2088" cy="256"/>
          </a:xfrm>
        </p:grpSpPr>
        <p:sp>
          <p:nvSpPr>
            <p:cNvPr id="66569" name="Text Box 10"/>
            <p:cNvSpPr txBox="1">
              <a:spLocks noChangeArrowheads="1"/>
            </p:cNvSpPr>
            <p:nvPr/>
          </p:nvSpPr>
          <p:spPr bwMode="auto">
            <a:xfrm>
              <a:off x="792" y="1344"/>
              <a:ext cx="1390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>
                  <a:latin typeface="Helvetica" charset="0"/>
                  <a:cs typeface="Helvetica" charset="0"/>
                </a:rPr>
                <a:t>Enable Position</a:t>
              </a:r>
            </a:p>
          </p:txBody>
        </p:sp>
        <p:sp>
          <p:nvSpPr>
            <p:cNvPr id="66570" name="Line 11"/>
            <p:cNvSpPr>
              <a:spLocks noChangeShapeType="1"/>
            </p:cNvSpPr>
            <p:nvPr/>
          </p:nvSpPr>
          <p:spPr bwMode="auto">
            <a:xfrm>
              <a:off x="2256" y="1488"/>
              <a:ext cx="624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1017588" y="2286000"/>
            <a:ext cx="3746500" cy="460375"/>
            <a:chOff x="792" y="1344"/>
            <a:chExt cx="2088" cy="256"/>
          </a:xfrm>
        </p:grpSpPr>
        <p:sp>
          <p:nvSpPr>
            <p:cNvPr id="66567" name="Text Box 13"/>
            <p:cNvSpPr txBox="1">
              <a:spLocks noChangeArrowheads="1"/>
            </p:cNvSpPr>
            <p:nvPr/>
          </p:nvSpPr>
          <p:spPr bwMode="auto">
            <a:xfrm>
              <a:off x="792" y="1344"/>
              <a:ext cx="1390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>
                  <a:latin typeface="Helvetica" charset="0"/>
                  <a:cs typeface="Helvetica" charset="0"/>
                </a:rPr>
                <a:t>Enable Position</a:t>
              </a:r>
            </a:p>
          </p:txBody>
        </p:sp>
        <p:sp>
          <p:nvSpPr>
            <p:cNvPr id="66568" name="Line 14"/>
            <p:cNvSpPr>
              <a:spLocks noChangeShapeType="1"/>
            </p:cNvSpPr>
            <p:nvPr/>
          </p:nvSpPr>
          <p:spPr bwMode="auto">
            <a:xfrm>
              <a:off x="2256" y="1488"/>
              <a:ext cx="624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270368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3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3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9539" grpId="0" build="p"/>
      <p:bldP spid="44954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-243408"/>
            <a:ext cx="8229600" cy="1143000"/>
          </a:xfrm>
        </p:spPr>
        <p:txBody>
          <a:bodyPr/>
          <a:lstStyle/>
          <a:p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How to Re-enable After Sleep()?</a:t>
            </a:r>
          </a:p>
        </p:txBody>
      </p:sp>
      <p:sp>
        <p:nvSpPr>
          <p:cNvPr id="450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620688"/>
            <a:ext cx="8686800" cy="60833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tabLst>
                <a:tab pos="2517775" algn="ctr"/>
                <a:tab pos="5548313" algn="ctr"/>
              </a:tabLst>
            </a:pP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Since </a:t>
            </a:r>
            <a:r>
              <a:rPr lang="en-US" altLang="ko-KR" dirty="0" err="1">
                <a:latin typeface="Helvetica" charset="0"/>
                <a:ea typeface="굴림" charset="0"/>
                <a:cs typeface="굴림" charset="0"/>
              </a:rPr>
              <a:t>ints</a:t>
            </a: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 are disabled when you call sleep: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2517775" algn="ctr"/>
                <a:tab pos="5548313" algn="ctr"/>
              </a:tabLst>
            </a:pP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Responsibility of the next thread to re-enable </a:t>
            </a:r>
            <a:r>
              <a:rPr lang="en-US" altLang="ko-KR" dirty="0" err="1">
                <a:latin typeface="Helvetica" charset="0"/>
                <a:ea typeface="굴림" charset="0"/>
                <a:cs typeface="굴림" charset="0"/>
              </a:rPr>
              <a:t>ints</a:t>
            </a:r>
            <a:endParaRPr lang="en-US" altLang="ko-KR" dirty="0">
              <a:latin typeface="Helvetica" charset="0"/>
              <a:ea typeface="굴림" charset="0"/>
              <a:cs typeface="굴림" charset="0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2517775" algn="ctr"/>
                <a:tab pos="5548313" algn="ctr"/>
              </a:tabLst>
            </a:pP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When the sleeping thread wakes up, returns to acquire and re-enables interrupts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2517775" algn="ctr"/>
                <a:tab pos="5548313" algn="ctr"/>
              </a:tabLst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u="sng" dirty="0">
                <a:latin typeface="Helvetica" charset="0"/>
                <a:ea typeface="굴림" charset="0"/>
                <a:cs typeface="굴림" charset="0"/>
              </a:rPr>
              <a:t>Thread A</a:t>
            </a: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	</a:t>
            </a:r>
            <a:r>
              <a:rPr lang="en-US" altLang="ko-KR" u="sng" dirty="0">
                <a:latin typeface="Helvetica" charset="0"/>
                <a:ea typeface="굴림" charset="0"/>
                <a:cs typeface="굴림" charset="0"/>
              </a:rPr>
              <a:t>Thread B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2517775" algn="ctr"/>
                <a:tab pos="5548313" algn="ctr"/>
              </a:tabLst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.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.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disable 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ints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sleep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2517775" algn="ctr"/>
                <a:tab pos="5548313" algn="ctr"/>
              </a:tabLst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	sleep return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enable 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ints</a:t>
            </a:r>
            <a:endParaRPr lang="en-US" altLang="ko-KR" sz="2000" dirty="0">
              <a:latin typeface="Courier New" charset="0"/>
              <a:ea typeface="굴림" charset="0"/>
              <a:cs typeface="굴림" charset="0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2517775" algn="ctr"/>
                <a:tab pos="5548313" algn="ctr"/>
              </a:tabLst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	.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.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.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2517775" algn="ctr"/>
                <a:tab pos="5548313" algn="ctr"/>
              </a:tabLst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	disable 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int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sleep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2517775" algn="ctr"/>
                <a:tab pos="5548313" algn="ctr"/>
              </a:tabLst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sleep return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enable 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ints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.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.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3505200" y="3048000"/>
            <a:ext cx="1447800" cy="641350"/>
            <a:chOff x="2160" y="2128"/>
            <a:chExt cx="912" cy="404"/>
          </a:xfrm>
        </p:grpSpPr>
        <p:sp>
          <p:nvSpPr>
            <p:cNvPr id="68618" name="Line 5"/>
            <p:cNvSpPr>
              <a:spLocks noChangeShapeType="1"/>
            </p:cNvSpPr>
            <p:nvPr/>
          </p:nvSpPr>
          <p:spPr bwMode="auto">
            <a:xfrm>
              <a:off x="2160" y="2256"/>
              <a:ext cx="91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68619" name="Text Box 7"/>
            <p:cNvSpPr txBox="1">
              <a:spLocks noChangeArrowheads="1"/>
            </p:cNvSpPr>
            <p:nvPr/>
          </p:nvSpPr>
          <p:spPr bwMode="auto">
            <a:xfrm rot="537817">
              <a:off x="2382" y="2128"/>
              <a:ext cx="643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800" dirty="0">
                  <a:solidFill>
                    <a:schemeClr val="hlink"/>
                  </a:solidFill>
                  <a:latin typeface="Helvetica" charset="0"/>
                  <a:cs typeface="Helvetica" charset="0"/>
                </a:rPr>
                <a:t>context</a:t>
              </a:r>
              <a:br>
                <a:rPr lang="en-US" sz="1800" dirty="0">
                  <a:solidFill>
                    <a:schemeClr val="hlink"/>
                  </a:solidFill>
                  <a:latin typeface="Helvetica" charset="0"/>
                  <a:cs typeface="Helvetica" charset="0"/>
                </a:rPr>
              </a:br>
              <a:r>
                <a:rPr lang="en-US" sz="1800" dirty="0">
                  <a:solidFill>
                    <a:schemeClr val="hlink"/>
                  </a:solidFill>
                  <a:latin typeface="Helvetica" charset="0"/>
                  <a:cs typeface="Helvetica" charset="0"/>
                </a:rPr>
                <a:t>switch</a:t>
              </a:r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3733800" y="4876800"/>
            <a:ext cx="1447800" cy="641350"/>
            <a:chOff x="2400" y="3214"/>
            <a:chExt cx="912" cy="404"/>
          </a:xfrm>
        </p:grpSpPr>
        <p:sp>
          <p:nvSpPr>
            <p:cNvPr id="68616" name="Line 6"/>
            <p:cNvSpPr>
              <a:spLocks noChangeShapeType="1"/>
            </p:cNvSpPr>
            <p:nvPr/>
          </p:nvSpPr>
          <p:spPr bwMode="auto">
            <a:xfrm flipH="1">
              <a:off x="2400" y="3360"/>
              <a:ext cx="91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68617" name="Text Box 8"/>
            <p:cNvSpPr txBox="1">
              <a:spLocks noChangeArrowheads="1"/>
            </p:cNvSpPr>
            <p:nvPr/>
          </p:nvSpPr>
          <p:spPr bwMode="auto">
            <a:xfrm rot="-514484">
              <a:off x="2456" y="3214"/>
              <a:ext cx="643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800">
                  <a:solidFill>
                    <a:schemeClr val="hlink"/>
                  </a:solidFill>
                  <a:latin typeface="Helvetica" charset="0"/>
                  <a:cs typeface="Helvetica" charset="0"/>
                </a:rPr>
                <a:t>context</a:t>
              </a:r>
              <a:br>
                <a:rPr lang="en-US" sz="1800">
                  <a:solidFill>
                    <a:schemeClr val="hlink"/>
                  </a:solidFill>
                  <a:latin typeface="Helvetica" charset="0"/>
                  <a:cs typeface="Helvetica" charset="0"/>
                </a:rPr>
              </a:br>
              <a:r>
                <a:rPr lang="en-US" sz="1800">
                  <a:solidFill>
                    <a:schemeClr val="hlink"/>
                  </a:solidFill>
                  <a:latin typeface="Helvetica" charset="0"/>
                  <a:cs typeface="Helvetica" charset="0"/>
                </a:rPr>
                <a:t>switch</a:t>
              </a:r>
            </a:p>
          </p:txBody>
        </p:sp>
      </p:grp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4978400" y="3276600"/>
            <a:ext cx="2032000" cy="2155825"/>
            <a:chOff x="4978774" y="3276600"/>
            <a:chExt cx="2031626" cy="2155686"/>
          </a:xfrm>
        </p:grpSpPr>
        <p:sp>
          <p:nvSpPr>
            <p:cNvPr id="68614" name="TextBox 3"/>
            <p:cNvSpPr txBox="1">
              <a:spLocks noChangeArrowheads="1"/>
            </p:cNvSpPr>
            <p:nvPr/>
          </p:nvSpPr>
          <p:spPr bwMode="auto">
            <a:xfrm>
              <a:off x="4978774" y="3276600"/>
              <a:ext cx="2031626" cy="70788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marL="0" lvl="1"/>
              <a:r>
                <a:rPr lang="en-US" altLang="ko-KR" sz="2000" b="0">
                  <a:latin typeface="Courier New" charset="0"/>
                  <a:ea typeface="굴림" charset="0"/>
                  <a:cs typeface="굴림" charset="0"/>
                </a:rPr>
                <a:t>yield return</a:t>
              </a:r>
              <a:br>
                <a:rPr lang="en-US" altLang="ko-KR" sz="2000" b="0">
                  <a:latin typeface="Courier New" charset="0"/>
                  <a:ea typeface="굴림" charset="0"/>
                  <a:cs typeface="굴림" charset="0"/>
                </a:rPr>
              </a:br>
              <a:r>
                <a:rPr lang="en-US" altLang="ko-KR" sz="2000" b="0">
                  <a:latin typeface="Courier New" charset="0"/>
                  <a:ea typeface="굴림" charset="0"/>
                  <a:cs typeface="굴림" charset="0"/>
                </a:rPr>
                <a:t>enable ints</a:t>
              </a:r>
            </a:p>
          </p:txBody>
        </p:sp>
        <p:sp>
          <p:nvSpPr>
            <p:cNvPr id="68615" name="TextBox 10"/>
            <p:cNvSpPr txBox="1">
              <a:spLocks noChangeArrowheads="1"/>
            </p:cNvSpPr>
            <p:nvPr/>
          </p:nvSpPr>
          <p:spPr bwMode="auto">
            <a:xfrm>
              <a:off x="5029200" y="4724400"/>
              <a:ext cx="1877713" cy="70788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marL="0" lvl="1"/>
              <a:r>
                <a:rPr lang="en-US" altLang="ko-KR" sz="2000" b="0">
                  <a:latin typeface="Courier New" charset="0"/>
                  <a:ea typeface="굴림" charset="0"/>
                  <a:cs typeface="굴림" charset="0"/>
                </a:rPr>
                <a:t>disable int</a:t>
              </a:r>
            </a:p>
            <a:p>
              <a:pPr marL="0" lvl="1"/>
              <a:r>
                <a:rPr lang="en-US" altLang="ko-KR" sz="2000" b="0">
                  <a:latin typeface="Courier New" charset="0"/>
                  <a:ea typeface="굴림" charset="0"/>
                  <a:cs typeface="굴림" charset="0"/>
                </a:rPr>
                <a:t>yield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00689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6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itle 1"/>
          <p:cNvSpPr>
            <a:spLocks noGrp="1"/>
          </p:cNvSpPr>
          <p:nvPr>
            <p:ph type="title"/>
          </p:nvPr>
        </p:nvSpPr>
        <p:spPr>
          <a:xfrm>
            <a:off x="457200" y="-17140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Helvetica" charset="0"/>
              </a:rPr>
              <a:t>Why Processes &amp; Threads?</a:t>
            </a:r>
          </a:p>
        </p:txBody>
      </p:sp>
      <p:grpSp>
        <p:nvGrpSpPr>
          <p:cNvPr id="8194" name="Group 15"/>
          <p:cNvGrpSpPr>
            <a:grpSpLocks/>
          </p:cNvGrpSpPr>
          <p:nvPr/>
        </p:nvGrpSpPr>
        <p:grpSpPr bwMode="auto">
          <a:xfrm>
            <a:off x="304800" y="533400"/>
            <a:ext cx="8610600" cy="1524000"/>
            <a:chOff x="304800" y="533400"/>
            <a:chExt cx="8610600" cy="1524000"/>
          </a:xfrm>
        </p:grpSpPr>
        <p:sp>
          <p:nvSpPr>
            <p:cNvPr id="8207" name="Rounded Rectangle 3"/>
            <p:cNvSpPr>
              <a:spLocks noChangeArrowheads="1"/>
            </p:cNvSpPr>
            <p:nvPr/>
          </p:nvSpPr>
          <p:spPr bwMode="auto">
            <a:xfrm>
              <a:off x="304800" y="990600"/>
              <a:ext cx="8610600" cy="1066800"/>
            </a:xfrm>
            <a:prstGeom prst="roundRect">
              <a:avLst>
                <a:gd name="adj" fmla="val 16667"/>
              </a:avLst>
            </a:prstGeom>
            <a:solidFill>
              <a:srgbClr val="FFB9B0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/>
            <a:lstStyle/>
            <a:p>
              <a:pPr marL="285750" indent="-285750">
                <a:buFont typeface="Arial" pitchFamily="34" charset="0"/>
                <a:buChar char="•"/>
              </a:pPr>
              <a:endParaRPr lang="en-US" sz="2400" b="0" dirty="0">
                <a:latin typeface="Helvetica" charset="0"/>
              </a:endParaRPr>
            </a:p>
          </p:txBody>
        </p:sp>
        <p:sp>
          <p:nvSpPr>
            <p:cNvPr id="8208" name="TextBox 8"/>
            <p:cNvSpPr txBox="1">
              <a:spLocks noChangeArrowheads="1"/>
            </p:cNvSpPr>
            <p:nvPr/>
          </p:nvSpPr>
          <p:spPr bwMode="auto">
            <a:xfrm>
              <a:off x="305390" y="533400"/>
              <a:ext cx="114241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9pPr>
            </a:lstStyle>
            <a:p>
              <a:r>
                <a:rPr lang="en-US">
                  <a:latin typeface="Helvetica" charset="0"/>
                </a:rPr>
                <a:t>Goals: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61830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itle 1"/>
          <p:cNvSpPr>
            <a:spLocks noGrp="1"/>
          </p:cNvSpPr>
          <p:nvPr>
            <p:ph type="title"/>
          </p:nvPr>
        </p:nvSpPr>
        <p:spPr>
          <a:xfrm>
            <a:off x="457200" y="-17140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Helvetica" charset="0"/>
              </a:rPr>
              <a:t>Why Processes &amp; Threads?</a:t>
            </a:r>
          </a:p>
        </p:txBody>
      </p:sp>
      <p:grpSp>
        <p:nvGrpSpPr>
          <p:cNvPr id="8194" name="Group 15"/>
          <p:cNvGrpSpPr>
            <a:grpSpLocks/>
          </p:cNvGrpSpPr>
          <p:nvPr/>
        </p:nvGrpSpPr>
        <p:grpSpPr bwMode="auto">
          <a:xfrm>
            <a:off x="304800" y="533400"/>
            <a:ext cx="8610600" cy="1524000"/>
            <a:chOff x="304800" y="533400"/>
            <a:chExt cx="8610600" cy="1524000"/>
          </a:xfrm>
        </p:grpSpPr>
        <p:sp>
          <p:nvSpPr>
            <p:cNvPr id="8207" name="Rounded Rectangle 3"/>
            <p:cNvSpPr>
              <a:spLocks noChangeArrowheads="1"/>
            </p:cNvSpPr>
            <p:nvPr/>
          </p:nvSpPr>
          <p:spPr bwMode="auto">
            <a:xfrm>
              <a:off x="304800" y="990600"/>
              <a:ext cx="8610600" cy="1066800"/>
            </a:xfrm>
            <a:prstGeom prst="roundRect">
              <a:avLst>
                <a:gd name="adj" fmla="val 16667"/>
              </a:avLst>
            </a:prstGeom>
            <a:solidFill>
              <a:srgbClr val="FFB9B0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/>
            <a:lstStyle/>
            <a:p>
              <a:pPr marL="285750" indent="-285750">
                <a:buFont typeface="Arial" pitchFamily="34" charset="0"/>
                <a:buChar char="•"/>
              </a:pPr>
              <a:r>
                <a:rPr lang="en-US" sz="2400" dirty="0">
                  <a:latin typeface="Helvetica" charset="0"/>
                </a:rPr>
                <a:t>Multiprogramming:</a:t>
              </a:r>
              <a:r>
                <a:rPr lang="en-US" sz="2400" b="0" dirty="0">
                  <a:latin typeface="Helvetica" charset="0"/>
                </a:rPr>
                <a:t> Run multiple applications concurrently</a:t>
              </a:r>
            </a:p>
            <a:p>
              <a:pPr marL="285750" indent="-285750">
                <a:buFont typeface="Arial" pitchFamily="34" charset="0"/>
                <a:buChar char="•"/>
              </a:pPr>
              <a:r>
                <a:rPr lang="en-US" sz="2400" dirty="0">
                  <a:latin typeface="Helvetica" charset="0"/>
                </a:rPr>
                <a:t>Protection: </a:t>
              </a:r>
              <a:r>
                <a:rPr lang="en-US" sz="2400" b="0" dirty="0">
                  <a:latin typeface="Helvetica" charset="0"/>
                </a:rPr>
                <a:t>Don</a:t>
              </a:r>
              <a:r>
                <a:rPr lang="en-US" altLang="en-US" sz="2400" b="0" dirty="0">
                  <a:latin typeface="Helvetica" charset="0"/>
                </a:rPr>
                <a:t>’</a:t>
              </a:r>
              <a:r>
                <a:rPr lang="en-US" sz="2400" b="0" dirty="0">
                  <a:latin typeface="Helvetica" charset="0"/>
                </a:rPr>
                <a:t>t want a bad application to crash system!</a:t>
              </a:r>
            </a:p>
          </p:txBody>
        </p:sp>
        <p:sp>
          <p:nvSpPr>
            <p:cNvPr id="8208" name="TextBox 8"/>
            <p:cNvSpPr txBox="1">
              <a:spLocks noChangeArrowheads="1"/>
            </p:cNvSpPr>
            <p:nvPr/>
          </p:nvSpPr>
          <p:spPr bwMode="auto">
            <a:xfrm>
              <a:off x="305390" y="533400"/>
              <a:ext cx="114241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9pPr>
            </a:lstStyle>
            <a:p>
              <a:r>
                <a:rPr lang="en-US">
                  <a:latin typeface="Helvetica" charset="0"/>
                </a:rPr>
                <a:t>Goals:</a:t>
              </a:r>
            </a:p>
          </p:txBody>
        </p:sp>
      </p:grpSp>
      <p:grpSp>
        <p:nvGrpSpPr>
          <p:cNvPr id="17" name="Group 16"/>
          <p:cNvGrpSpPr>
            <a:grpSpLocks/>
          </p:cNvGrpSpPr>
          <p:nvPr/>
        </p:nvGrpSpPr>
        <p:grpSpPr bwMode="auto">
          <a:xfrm>
            <a:off x="304800" y="2057400"/>
            <a:ext cx="8610600" cy="1676400"/>
            <a:chOff x="304800" y="2057400"/>
            <a:chExt cx="8610600" cy="1676400"/>
          </a:xfrm>
        </p:grpSpPr>
        <p:sp>
          <p:nvSpPr>
            <p:cNvPr id="6" name="Rounded Rectangle 5"/>
            <p:cNvSpPr/>
            <p:nvPr/>
          </p:nvSpPr>
          <p:spPr bwMode="auto">
            <a:xfrm>
              <a:off x="304800" y="2590800"/>
              <a:ext cx="8610600" cy="1143000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anchor="ctr"/>
            <a:lstStyle/>
            <a:p>
              <a:pPr lvl="1">
                <a:defRPr/>
              </a:pPr>
              <a:endParaRPr lang="en-US" sz="2400" b="0" dirty="0">
                <a:latin typeface="Helvetica"/>
                <a:ea typeface="ＭＳ Ｐゴシック" charset="0"/>
                <a:cs typeface="Helvetica"/>
              </a:endParaRPr>
            </a:p>
          </p:txBody>
        </p:sp>
        <p:sp>
          <p:nvSpPr>
            <p:cNvPr id="8205" name="TextBox 9"/>
            <p:cNvSpPr txBox="1">
              <a:spLocks noChangeArrowheads="1"/>
            </p:cNvSpPr>
            <p:nvPr/>
          </p:nvSpPr>
          <p:spPr bwMode="auto">
            <a:xfrm>
              <a:off x="304800" y="2133600"/>
              <a:ext cx="151796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9pPr>
            </a:lstStyle>
            <a:p>
              <a:r>
                <a:rPr lang="en-US">
                  <a:latin typeface="Helvetica" charset="0"/>
                </a:rPr>
                <a:t>Solution:</a:t>
              </a:r>
            </a:p>
          </p:txBody>
        </p:sp>
        <p:sp>
          <p:nvSpPr>
            <p:cNvPr id="13" name="Down Arrow 12"/>
            <p:cNvSpPr/>
            <p:nvPr/>
          </p:nvSpPr>
          <p:spPr bwMode="auto">
            <a:xfrm>
              <a:off x="4191000" y="2057400"/>
              <a:ext cx="304800" cy="533400"/>
            </a:xfrm>
            <a:prstGeom prst="downArrow">
              <a:avLst/>
            </a:prstGeom>
            <a:solidFill>
              <a:schemeClr val="bg1">
                <a:lumMod val="85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anchor="ctr"/>
            <a:lstStyle/>
            <a:p>
              <a:pPr algn="ctr"/>
              <a:endParaRPr lang="en-US" b="0">
                <a:latin typeface="Helvetica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21744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itle 1"/>
          <p:cNvSpPr>
            <a:spLocks noGrp="1"/>
          </p:cNvSpPr>
          <p:nvPr>
            <p:ph type="title"/>
          </p:nvPr>
        </p:nvSpPr>
        <p:spPr>
          <a:xfrm>
            <a:off x="457200" y="-17140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Helvetica" charset="0"/>
              </a:rPr>
              <a:t>Why Processes &amp; Threads?</a:t>
            </a:r>
          </a:p>
        </p:txBody>
      </p:sp>
      <p:grpSp>
        <p:nvGrpSpPr>
          <p:cNvPr id="8194" name="Group 15"/>
          <p:cNvGrpSpPr>
            <a:grpSpLocks/>
          </p:cNvGrpSpPr>
          <p:nvPr/>
        </p:nvGrpSpPr>
        <p:grpSpPr bwMode="auto">
          <a:xfrm>
            <a:off x="304800" y="533400"/>
            <a:ext cx="8610600" cy="1524000"/>
            <a:chOff x="304800" y="533400"/>
            <a:chExt cx="8610600" cy="1524000"/>
          </a:xfrm>
        </p:grpSpPr>
        <p:sp>
          <p:nvSpPr>
            <p:cNvPr id="8207" name="Rounded Rectangle 3"/>
            <p:cNvSpPr>
              <a:spLocks noChangeArrowheads="1"/>
            </p:cNvSpPr>
            <p:nvPr/>
          </p:nvSpPr>
          <p:spPr bwMode="auto">
            <a:xfrm>
              <a:off x="304800" y="990600"/>
              <a:ext cx="8610600" cy="1066800"/>
            </a:xfrm>
            <a:prstGeom prst="roundRect">
              <a:avLst>
                <a:gd name="adj" fmla="val 16667"/>
              </a:avLst>
            </a:prstGeom>
            <a:solidFill>
              <a:srgbClr val="FFB9B0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/>
            <a:lstStyle/>
            <a:p>
              <a:pPr marL="285750" indent="-285750">
                <a:buFont typeface="Arial" pitchFamily="34" charset="0"/>
                <a:buChar char="•"/>
              </a:pPr>
              <a:r>
                <a:rPr lang="en-US" sz="2400" dirty="0">
                  <a:latin typeface="Helvetica" charset="0"/>
                </a:rPr>
                <a:t>Multiprogramming:</a:t>
              </a:r>
              <a:r>
                <a:rPr lang="en-US" sz="2400" b="0" dirty="0">
                  <a:latin typeface="Helvetica" charset="0"/>
                </a:rPr>
                <a:t> Run multiple applications concurrently</a:t>
              </a:r>
            </a:p>
            <a:p>
              <a:pPr marL="285750" indent="-285750">
                <a:buFont typeface="Arial" pitchFamily="34" charset="0"/>
                <a:buChar char="•"/>
              </a:pPr>
              <a:r>
                <a:rPr lang="en-US" sz="2400" dirty="0">
                  <a:latin typeface="Helvetica" charset="0"/>
                </a:rPr>
                <a:t>Protection: </a:t>
              </a:r>
              <a:r>
                <a:rPr lang="en-US" sz="2400" b="0" dirty="0">
                  <a:latin typeface="Helvetica" charset="0"/>
                </a:rPr>
                <a:t>Don</a:t>
              </a:r>
              <a:r>
                <a:rPr lang="en-US" altLang="en-US" sz="2400" b="0" dirty="0">
                  <a:latin typeface="Helvetica" charset="0"/>
                </a:rPr>
                <a:t>’</a:t>
              </a:r>
              <a:r>
                <a:rPr lang="en-US" sz="2400" b="0" dirty="0">
                  <a:latin typeface="Helvetica" charset="0"/>
                </a:rPr>
                <a:t>t want a bad application to crash system!</a:t>
              </a:r>
            </a:p>
          </p:txBody>
        </p:sp>
        <p:sp>
          <p:nvSpPr>
            <p:cNvPr id="8208" name="TextBox 8"/>
            <p:cNvSpPr txBox="1">
              <a:spLocks noChangeArrowheads="1"/>
            </p:cNvSpPr>
            <p:nvPr/>
          </p:nvSpPr>
          <p:spPr bwMode="auto">
            <a:xfrm>
              <a:off x="305390" y="533400"/>
              <a:ext cx="114241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9pPr>
            </a:lstStyle>
            <a:p>
              <a:r>
                <a:rPr lang="en-US">
                  <a:latin typeface="Helvetica" charset="0"/>
                </a:rPr>
                <a:t>Goals:</a:t>
              </a:r>
            </a:p>
          </p:txBody>
        </p:sp>
      </p:grpSp>
      <p:grpSp>
        <p:nvGrpSpPr>
          <p:cNvPr id="17" name="Group 16"/>
          <p:cNvGrpSpPr>
            <a:grpSpLocks/>
          </p:cNvGrpSpPr>
          <p:nvPr/>
        </p:nvGrpSpPr>
        <p:grpSpPr bwMode="auto">
          <a:xfrm>
            <a:off x="304800" y="2057400"/>
            <a:ext cx="8610600" cy="1676400"/>
            <a:chOff x="304800" y="2057400"/>
            <a:chExt cx="8610600" cy="1676400"/>
          </a:xfrm>
        </p:grpSpPr>
        <p:sp>
          <p:nvSpPr>
            <p:cNvPr id="6" name="Rounded Rectangle 5"/>
            <p:cNvSpPr/>
            <p:nvPr/>
          </p:nvSpPr>
          <p:spPr bwMode="auto">
            <a:xfrm>
              <a:off x="304800" y="2590800"/>
              <a:ext cx="8610600" cy="1143000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anchor="ctr"/>
            <a:lstStyle/>
            <a:p>
              <a:pPr>
                <a:defRPr/>
              </a:pPr>
              <a:r>
                <a:rPr lang="en-US" sz="2400" dirty="0">
                  <a:latin typeface="Helvetica"/>
                  <a:ea typeface="ＭＳ Ｐゴシック" charset="0"/>
                  <a:cs typeface="Helvetica"/>
                </a:rPr>
                <a:t>Process</a:t>
              </a:r>
              <a:r>
                <a:rPr lang="en-US" sz="2400" b="0" dirty="0">
                  <a:latin typeface="Helvetica"/>
                  <a:ea typeface="ＭＳ Ｐゴシック" charset="0"/>
                  <a:cs typeface="Helvetica"/>
                </a:rPr>
                <a:t>: unit of execution and allocation</a:t>
              </a:r>
            </a:p>
            <a:p>
              <a:pPr marL="342900" indent="-342900">
                <a:buFont typeface="Arial"/>
                <a:buChar char="•"/>
                <a:defRPr/>
              </a:pPr>
              <a:r>
                <a:rPr lang="en-US" sz="2400" b="0" dirty="0">
                  <a:latin typeface="Helvetica"/>
                  <a:ea typeface="ＭＳ Ｐゴシック" charset="0"/>
                  <a:cs typeface="Helvetica"/>
                </a:rPr>
                <a:t>Virtual Machine abstraction: give process illusion it owns machine (i.e., CPU, Memory, and IO device multiplexing)</a:t>
              </a:r>
            </a:p>
          </p:txBody>
        </p:sp>
        <p:sp>
          <p:nvSpPr>
            <p:cNvPr id="8205" name="TextBox 9"/>
            <p:cNvSpPr txBox="1">
              <a:spLocks noChangeArrowheads="1"/>
            </p:cNvSpPr>
            <p:nvPr/>
          </p:nvSpPr>
          <p:spPr bwMode="auto">
            <a:xfrm>
              <a:off x="304800" y="2133600"/>
              <a:ext cx="151796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9pPr>
            </a:lstStyle>
            <a:p>
              <a:r>
                <a:rPr lang="en-US">
                  <a:latin typeface="Helvetica" charset="0"/>
                </a:rPr>
                <a:t>Solution:</a:t>
              </a:r>
            </a:p>
          </p:txBody>
        </p:sp>
        <p:sp>
          <p:nvSpPr>
            <p:cNvPr id="13" name="Down Arrow 12"/>
            <p:cNvSpPr/>
            <p:nvPr/>
          </p:nvSpPr>
          <p:spPr bwMode="auto">
            <a:xfrm>
              <a:off x="4191000" y="2057400"/>
              <a:ext cx="304800" cy="533400"/>
            </a:xfrm>
            <a:prstGeom prst="downArrow">
              <a:avLst/>
            </a:prstGeom>
            <a:solidFill>
              <a:schemeClr val="bg1">
                <a:lumMod val="85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anchor="ctr"/>
            <a:lstStyle/>
            <a:p>
              <a:pPr algn="ctr"/>
              <a:endParaRPr lang="en-US" b="0">
                <a:latin typeface="Helvetica" charset="0"/>
              </a:endParaRPr>
            </a:p>
          </p:txBody>
        </p:sp>
      </p:grpSp>
      <p:grpSp>
        <p:nvGrpSpPr>
          <p:cNvPr id="18" name="Group 17"/>
          <p:cNvGrpSpPr>
            <a:grpSpLocks/>
          </p:cNvGrpSpPr>
          <p:nvPr/>
        </p:nvGrpSpPr>
        <p:grpSpPr bwMode="auto">
          <a:xfrm>
            <a:off x="304800" y="3729038"/>
            <a:ext cx="8534400" cy="1300162"/>
            <a:chOff x="304800" y="3729335"/>
            <a:chExt cx="8534400" cy="1299865"/>
          </a:xfrm>
        </p:grpSpPr>
        <p:sp>
          <p:nvSpPr>
            <p:cNvPr id="8201" name="Rounded Rectangle 6"/>
            <p:cNvSpPr>
              <a:spLocks noChangeArrowheads="1"/>
            </p:cNvSpPr>
            <p:nvPr/>
          </p:nvSpPr>
          <p:spPr bwMode="auto">
            <a:xfrm>
              <a:off x="304800" y="4191000"/>
              <a:ext cx="8534400" cy="838200"/>
            </a:xfrm>
            <a:prstGeom prst="roundRect">
              <a:avLst>
                <a:gd name="adj" fmla="val 16667"/>
              </a:avLst>
            </a:prstGeom>
            <a:solidFill>
              <a:srgbClr val="FFB9B0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/>
            <a:lstStyle/>
            <a:p>
              <a:pPr marL="342900" indent="-342900">
                <a:buFont typeface="Arial" pitchFamily="34" charset="0"/>
                <a:buChar char="•"/>
              </a:pPr>
              <a:endParaRPr lang="en-US" sz="2400" b="0" dirty="0">
                <a:latin typeface="Helvetica" charset="0"/>
              </a:endParaRPr>
            </a:p>
          </p:txBody>
        </p:sp>
        <p:sp>
          <p:nvSpPr>
            <p:cNvPr id="8202" name="TextBox 10"/>
            <p:cNvSpPr txBox="1">
              <a:spLocks noChangeArrowheads="1"/>
            </p:cNvSpPr>
            <p:nvPr/>
          </p:nvSpPr>
          <p:spPr bwMode="auto">
            <a:xfrm>
              <a:off x="304800" y="3729335"/>
              <a:ext cx="175796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9pPr>
            </a:lstStyle>
            <a:p>
              <a:r>
                <a:rPr lang="en-US">
                  <a:latin typeface="Helvetica" charset="0"/>
                </a:rPr>
                <a:t>Challenge:</a:t>
              </a:r>
            </a:p>
          </p:txBody>
        </p:sp>
        <p:sp>
          <p:nvSpPr>
            <p:cNvPr id="8203" name="Down Arrow 13"/>
            <p:cNvSpPr>
              <a:spLocks noChangeArrowheads="1"/>
            </p:cNvSpPr>
            <p:nvPr/>
          </p:nvSpPr>
          <p:spPr bwMode="auto">
            <a:xfrm>
              <a:off x="4191000" y="3733800"/>
              <a:ext cx="304800" cy="457200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rgbClr val="D9D9D9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/>
            <a:lstStyle/>
            <a:p>
              <a:pPr algn="ctr"/>
              <a:endParaRPr lang="en-US" b="0">
                <a:latin typeface="Helvetica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61830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itle 1"/>
          <p:cNvSpPr>
            <a:spLocks noGrp="1"/>
          </p:cNvSpPr>
          <p:nvPr>
            <p:ph type="title"/>
          </p:nvPr>
        </p:nvSpPr>
        <p:spPr>
          <a:xfrm>
            <a:off x="457200" y="-17140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Helvetica" charset="0"/>
              </a:rPr>
              <a:t>Why Processes &amp; Threads?</a:t>
            </a:r>
          </a:p>
        </p:txBody>
      </p:sp>
      <p:grpSp>
        <p:nvGrpSpPr>
          <p:cNvPr id="8194" name="Group 15"/>
          <p:cNvGrpSpPr>
            <a:grpSpLocks/>
          </p:cNvGrpSpPr>
          <p:nvPr/>
        </p:nvGrpSpPr>
        <p:grpSpPr bwMode="auto">
          <a:xfrm>
            <a:off x="304800" y="533400"/>
            <a:ext cx="8610600" cy="1524000"/>
            <a:chOff x="304800" y="533400"/>
            <a:chExt cx="8610600" cy="1524000"/>
          </a:xfrm>
        </p:grpSpPr>
        <p:sp>
          <p:nvSpPr>
            <p:cNvPr id="8207" name="Rounded Rectangle 3"/>
            <p:cNvSpPr>
              <a:spLocks noChangeArrowheads="1"/>
            </p:cNvSpPr>
            <p:nvPr/>
          </p:nvSpPr>
          <p:spPr bwMode="auto">
            <a:xfrm>
              <a:off x="304800" y="990600"/>
              <a:ext cx="8610600" cy="1066800"/>
            </a:xfrm>
            <a:prstGeom prst="roundRect">
              <a:avLst>
                <a:gd name="adj" fmla="val 16667"/>
              </a:avLst>
            </a:prstGeom>
            <a:solidFill>
              <a:srgbClr val="FFB9B0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/>
            <a:lstStyle/>
            <a:p>
              <a:pPr marL="285750" indent="-285750">
                <a:buFont typeface="Arial" pitchFamily="34" charset="0"/>
                <a:buChar char="•"/>
              </a:pPr>
              <a:r>
                <a:rPr lang="en-US" sz="2400" dirty="0">
                  <a:latin typeface="Helvetica" charset="0"/>
                </a:rPr>
                <a:t>Multiprogramming:</a:t>
              </a:r>
              <a:r>
                <a:rPr lang="en-US" sz="2400" b="0" dirty="0">
                  <a:latin typeface="Helvetica" charset="0"/>
                </a:rPr>
                <a:t> Run multiple applications concurrently</a:t>
              </a:r>
            </a:p>
            <a:p>
              <a:pPr marL="285750" indent="-285750">
                <a:buFont typeface="Arial" pitchFamily="34" charset="0"/>
                <a:buChar char="•"/>
              </a:pPr>
              <a:r>
                <a:rPr lang="en-US" sz="2400" dirty="0">
                  <a:latin typeface="Helvetica" charset="0"/>
                </a:rPr>
                <a:t>Protection: </a:t>
              </a:r>
              <a:r>
                <a:rPr lang="en-US" sz="2400" b="0" dirty="0">
                  <a:latin typeface="Helvetica" charset="0"/>
                </a:rPr>
                <a:t>Don</a:t>
              </a:r>
              <a:r>
                <a:rPr lang="en-US" altLang="en-US" sz="2400" b="0" dirty="0">
                  <a:latin typeface="Helvetica" charset="0"/>
                </a:rPr>
                <a:t>’</a:t>
              </a:r>
              <a:r>
                <a:rPr lang="en-US" sz="2400" b="0" dirty="0">
                  <a:latin typeface="Helvetica" charset="0"/>
                </a:rPr>
                <a:t>t want a bad application to crash system!</a:t>
              </a:r>
            </a:p>
          </p:txBody>
        </p:sp>
        <p:sp>
          <p:nvSpPr>
            <p:cNvPr id="8208" name="TextBox 8"/>
            <p:cNvSpPr txBox="1">
              <a:spLocks noChangeArrowheads="1"/>
            </p:cNvSpPr>
            <p:nvPr/>
          </p:nvSpPr>
          <p:spPr bwMode="auto">
            <a:xfrm>
              <a:off x="305390" y="533400"/>
              <a:ext cx="114241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9pPr>
            </a:lstStyle>
            <a:p>
              <a:r>
                <a:rPr lang="en-US">
                  <a:latin typeface="Helvetica" charset="0"/>
                </a:rPr>
                <a:t>Goals:</a:t>
              </a:r>
            </a:p>
          </p:txBody>
        </p:sp>
      </p:grpSp>
      <p:grpSp>
        <p:nvGrpSpPr>
          <p:cNvPr id="17" name="Group 16"/>
          <p:cNvGrpSpPr>
            <a:grpSpLocks/>
          </p:cNvGrpSpPr>
          <p:nvPr/>
        </p:nvGrpSpPr>
        <p:grpSpPr bwMode="auto">
          <a:xfrm>
            <a:off x="304800" y="2057400"/>
            <a:ext cx="8610600" cy="1676400"/>
            <a:chOff x="304800" y="2057400"/>
            <a:chExt cx="8610600" cy="1676400"/>
          </a:xfrm>
        </p:grpSpPr>
        <p:sp>
          <p:nvSpPr>
            <p:cNvPr id="6" name="Rounded Rectangle 5"/>
            <p:cNvSpPr/>
            <p:nvPr/>
          </p:nvSpPr>
          <p:spPr bwMode="auto">
            <a:xfrm>
              <a:off x="304800" y="2590800"/>
              <a:ext cx="8610600" cy="1143000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anchor="ctr"/>
            <a:lstStyle/>
            <a:p>
              <a:pPr>
                <a:defRPr/>
              </a:pPr>
              <a:r>
                <a:rPr lang="en-US" sz="2400" dirty="0">
                  <a:latin typeface="Helvetica"/>
                  <a:ea typeface="ＭＳ Ｐゴシック" charset="0"/>
                  <a:cs typeface="Helvetica"/>
                </a:rPr>
                <a:t>Process</a:t>
              </a:r>
              <a:r>
                <a:rPr lang="en-US" sz="2400" b="0" dirty="0">
                  <a:latin typeface="Helvetica"/>
                  <a:ea typeface="ＭＳ Ｐゴシック" charset="0"/>
                  <a:cs typeface="Helvetica"/>
                </a:rPr>
                <a:t>: unit of execution and allocation</a:t>
              </a:r>
            </a:p>
            <a:p>
              <a:pPr marL="342900" indent="-342900">
                <a:buFont typeface="Arial"/>
                <a:buChar char="•"/>
                <a:defRPr/>
              </a:pPr>
              <a:r>
                <a:rPr lang="en-US" sz="2400" b="0" dirty="0">
                  <a:latin typeface="Helvetica"/>
                  <a:ea typeface="ＭＳ Ｐゴシック" charset="0"/>
                  <a:cs typeface="Helvetica"/>
                </a:rPr>
                <a:t>Virtual Machine abstraction: give process illusion it owns machine (i.e., CPU, Memory, and IO device multiplexing)</a:t>
              </a:r>
            </a:p>
          </p:txBody>
        </p:sp>
        <p:sp>
          <p:nvSpPr>
            <p:cNvPr id="8205" name="TextBox 9"/>
            <p:cNvSpPr txBox="1">
              <a:spLocks noChangeArrowheads="1"/>
            </p:cNvSpPr>
            <p:nvPr/>
          </p:nvSpPr>
          <p:spPr bwMode="auto">
            <a:xfrm>
              <a:off x="304800" y="2133600"/>
              <a:ext cx="151796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9pPr>
            </a:lstStyle>
            <a:p>
              <a:r>
                <a:rPr lang="en-US">
                  <a:latin typeface="Helvetica" charset="0"/>
                </a:rPr>
                <a:t>Solution:</a:t>
              </a:r>
            </a:p>
          </p:txBody>
        </p:sp>
        <p:sp>
          <p:nvSpPr>
            <p:cNvPr id="13" name="Down Arrow 12"/>
            <p:cNvSpPr/>
            <p:nvPr/>
          </p:nvSpPr>
          <p:spPr bwMode="auto">
            <a:xfrm>
              <a:off x="4191000" y="2057400"/>
              <a:ext cx="304800" cy="533400"/>
            </a:xfrm>
            <a:prstGeom prst="downArrow">
              <a:avLst/>
            </a:prstGeom>
            <a:solidFill>
              <a:schemeClr val="bg1">
                <a:lumMod val="85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anchor="ctr"/>
            <a:lstStyle/>
            <a:p>
              <a:pPr algn="ctr"/>
              <a:endParaRPr lang="en-US" b="0">
                <a:latin typeface="Helvetica" charset="0"/>
              </a:endParaRPr>
            </a:p>
          </p:txBody>
        </p:sp>
      </p:grpSp>
      <p:grpSp>
        <p:nvGrpSpPr>
          <p:cNvPr id="18" name="Group 17"/>
          <p:cNvGrpSpPr>
            <a:grpSpLocks/>
          </p:cNvGrpSpPr>
          <p:nvPr/>
        </p:nvGrpSpPr>
        <p:grpSpPr bwMode="auto">
          <a:xfrm>
            <a:off x="304800" y="3729038"/>
            <a:ext cx="8534400" cy="1300162"/>
            <a:chOff x="304800" y="3729335"/>
            <a:chExt cx="8534400" cy="1299865"/>
          </a:xfrm>
        </p:grpSpPr>
        <p:sp>
          <p:nvSpPr>
            <p:cNvPr id="8201" name="Rounded Rectangle 6"/>
            <p:cNvSpPr>
              <a:spLocks noChangeArrowheads="1"/>
            </p:cNvSpPr>
            <p:nvPr/>
          </p:nvSpPr>
          <p:spPr bwMode="auto">
            <a:xfrm>
              <a:off x="304800" y="4191000"/>
              <a:ext cx="8534400" cy="838200"/>
            </a:xfrm>
            <a:prstGeom prst="roundRect">
              <a:avLst>
                <a:gd name="adj" fmla="val 16667"/>
              </a:avLst>
            </a:prstGeom>
            <a:solidFill>
              <a:srgbClr val="FFB9B0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/>
            <a:lstStyle/>
            <a:p>
              <a:pPr marL="342900" indent="-342900">
                <a:buFont typeface="Arial" pitchFamily="34" charset="0"/>
                <a:buChar char="•"/>
              </a:pPr>
              <a:r>
                <a:rPr lang="en-US" sz="2400" b="0">
                  <a:latin typeface="Helvetica" charset="0"/>
                </a:rPr>
                <a:t>Process creation &amp; switching expensive</a:t>
              </a:r>
            </a:p>
            <a:p>
              <a:pPr marL="342900" indent="-342900">
                <a:buFont typeface="Arial" pitchFamily="34" charset="0"/>
                <a:buChar char="•"/>
              </a:pPr>
              <a:r>
                <a:rPr lang="en-US" sz="2400" b="0">
                  <a:latin typeface="Helvetica" charset="0"/>
                </a:rPr>
                <a:t>Need concurrency within same app (e.g., web server)  </a:t>
              </a:r>
            </a:p>
          </p:txBody>
        </p:sp>
        <p:sp>
          <p:nvSpPr>
            <p:cNvPr id="8202" name="TextBox 10"/>
            <p:cNvSpPr txBox="1">
              <a:spLocks noChangeArrowheads="1"/>
            </p:cNvSpPr>
            <p:nvPr/>
          </p:nvSpPr>
          <p:spPr bwMode="auto">
            <a:xfrm>
              <a:off x="304800" y="3729335"/>
              <a:ext cx="175796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9pPr>
            </a:lstStyle>
            <a:p>
              <a:r>
                <a:rPr lang="en-US">
                  <a:latin typeface="Helvetica" charset="0"/>
                </a:rPr>
                <a:t>Challenge:</a:t>
              </a:r>
            </a:p>
          </p:txBody>
        </p:sp>
        <p:sp>
          <p:nvSpPr>
            <p:cNvPr id="8203" name="Down Arrow 13"/>
            <p:cNvSpPr>
              <a:spLocks noChangeArrowheads="1"/>
            </p:cNvSpPr>
            <p:nvPr/>
          </p:nvSpPr>
          <p:spPr bwMode="auto">
            <a:xfrm>
              <a:off x="4191000" y="3733800"/>
              <a:ext cx="304800" cy="457200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rgbClr val="D9D9D9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/>
            <a:lstStyle/>
            <a:p>
              <a:pPr algn="ctr"/>
              <a:endParaRPr lang="en-US" b="0">
                <a:latin typeface="Helvetica" charset="0"/>
              </a:endParaRPr>
            </a:p>
          </p:txBody>
        </p:sp>
      </p:grpSp>
      <p:grpSp>
        <p:nvGrpSpPr>
          <p:cNvPr id="19" name="Group 18"/>
          <p:cNvGrpSpPr>
            <a:grpSpLocks/>
          </p:cNvGrpSpPr>
          <p:nvPr/>
        </p:nvGrpSpPr>
        <p:grpSpPr bwMode="auto">
          <a:xfrm>
            <a:off x="304800" y="5029200"/>
            <a:ext cx="8534400" cy="1371600"/>
            <a:chOff x="304800" y="5029200"/>
            <a:chExt cx="8534400" cy="1371600"/>
          </a:xfrm>
        </p:grpSpPr>
        <p:sp>
          <p:nvSpPr>
            <p:cNvPr id="8" name="Rounded Rectangle 7"/>
            <p:cNvSpPr/>
            <p:nvPr/>
          </p:nvSpPr>
          <p:spPr bwMode="auto">
            <a:xfrm>
              <a:off x="304800" y="5562600"/>
              <a:ext cx="8534400" cy="838200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anchor="ctr"/>
            <a:lstStyle/>
            <a:p>
              <a:pPr marL="342900" indent="-342900">
                <a:buFont typeface="Arial"/>
                <a:buChar char="•"/>
                <a:defRPr/>
              </a:pPr>
              <a:endParaRPr lang="en-US" sz="2400" b="0" dirty="0">
                <a:latin typeface="Helvetica"/>
                <a:ea typeface="ＭＳ Ｐゴシック" charset="0"/>
                <a:cs typeface="Helvetica"/>
              </a:endParaRPr>
            </a:p>
          </p:txBody>
        </p:sp>
        <p:sp>
          <p:nvSpPr>
            <p:cNvPr id="8199" name="TextBox 11"/>
            <p:cNvSpPr txBox="1">
              <a:spLocks noChangeArrowheads="1"/>
            </p:cNvSpPr>
            <p:nvPr/>
          </p:nvSpPr>
          <p:spPr bwMode="auto">
            <a:xfrm>
              <a:off x="304800" y="5105400"/>
              <a:ext cx="151796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9pPr>
            </a:lstStyle>
            <a:p>
              <a:r>
                <a:rPr lang="en-US">
                  <a:latin typeface="Helvetica" charset="0"/>
                </a:rPr>
                <a:t>Solution:</a:t>
              </a:r>
            </a:p>
          </p:txBody>
        </p:sp>
        <p:sp>
          <p:nvSpPr>
            <p:cNvPr id="8200" name="Down Arrow 14"/>
            <p:cNvSpPr>
              <a:spLocks noChangeArrowheads="1"/>
            </p:cNvSpPr>
            <p:nvPr/>
          </p:nvSpPr>
          <p:spPr bwMode="auto">
            <a:xfrm>
              <a:off x="4191000" y="5029200"/>
              <a:ext cx="304800" cy="533400"/>
            </a:xfrm>
            <a:prstGeom prst="downArrow">
              <a:avLst>
                <a:gd name="adj1" fmla="val 50000"/>
                <a:gd name="adj2" fmla="val 49997"/>
              </a:avLst>
            </a:prstGeom>
            <a:solidFill>
              <a:srgbClr val="D9D9D9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/>
            <a:lstStyle/>
            <a:p>
              <a:pPr algn="ctr"/>
              <a:endParaRPr lang="en-US" b="0">
                <a:latin typeface="Helvetica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61830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am I?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73044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Wesley Chow</a:t>
            </a:r>
          </a:p>
          <a:p>
            <a:pPr marL="0" indent="0">
              <a:buNone/>
            </a:pPr>
            <a:r>
              <a:rPr lang="en-US" i="1" dirty="0" err="1" smtClean="0"/>
              <a:t>chowwesley@berkeley.edu</a:t>
            </a:r>
            <a:endParaRPr lang="en-US" i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Office Hours: </a:t>
            </a:r>
            <a:r>
              <a:rPr lang="nl-NL" b="1" dirty="0" smtClean="0"/>
              <a:t>12pm-2pm Friday @ 411 Soda</a:t>
            </a:r>
          </a:p>
          <a:p>
            <a:pPr marL="0" indent="0">
              <a:buNone/>
            </a:pPr>
            <a:endParaRPr lang="nl-NL" b="1" dirty="0"/>
          </a:p>
          <a:p>
            <a:pPr marL="0" indent="0">
              <a:buNone/>
            </a:pPr>
            <a:r>
              <a:rPr lang="nl-NL" b="1" dirty="0" smtClean="0"/>
              <a:t>Does </a:t>
            </a:r>
            <a:r>
              <a:rPr lang="nl-NL" b="1" dirty="0" err="1" smtClean="0"/>
              <a:t>Monday</a:t>
            </a:r>
            <a:r>
              <a:rPr lang="nl-NL" b="1" dirty="0" smtClean="0"/>
              <a:t> 1-3 </a:t>
            </a:r>
            <a:r>
              <a:rPr lang="nl-NL" b="1" dirty="0" err="1" smtClean="0"/>
              <a:t>work</a:t>
            </a:r>
            <a:r>
              <a:rPr lang="nl-NL" b="1" dirty="0" smtClean="0"/>
              <a:t> </a:t>
            </a:r>
            <a:r>
              <a:rPr lang="nl-NL" b="1" dirty="0" err="1" smtClean="0"/>
              <a:t>for</a:t>
            </a:r>
            <a:r>
              <a:rPr lang="nl-NL" b="1" dirty="0" smtClean="0"/>
              <a:t> </a:t>
            </a:r>
            <a:r>
              <a:rPr lang="nl-NL" b="1" dirty="0" err="1" smtClean="0"/>
              <a:t>everyone</a:t>
            </a:r>
            <a:r>
              <a:rPr lang="nl-NL" b="1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53233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itle 1"/>
          <p:cNvSpPr>
            <a:spLocks noGrp="1"/>
          </p:cNvSpPr>
          <p:nvPr>
            <p:ph type="title"/>
          </p:nvPr>
        </p:nvSpPr>
        <p:spPr>
          <a:xfrm>
            <a:off x="457200" y="-17140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Helvetica" charset="0"/>
              </a:rPr>
              <a:t>Why Processes &amp; Threads?</a:t>
            </a:r>
          </a:p>
        </p:txBody>
      </p:sp>
      <p:grpSp>
        <p:nvGrpSpPr>
          <p:cNvPr id="8194" name="Group 15"/>
          <p:cNvGrpSpPr>
            <a:grpSpLocks/>
          </p:cNvGrpSpPr>
          <p:nvPr/>
        </p:nvGrpSpPr>
        <p:grpSpPr bwMode="auto">
          <a:xfrm>
            <a:off x="304800" y="533400"/>
            <a:ext cx="8610600" cy="1524000"/>
            <a:chOff x="304800" y="533400"/>
            <a:chExt cx="8610600" cy="1524000"/>
          </a:xfrm>
        </p:grpSpPr>
        <p:sp>
          <p:nvSpPr>
            <p:cNvPr id="8207" name="Rounded Rectangle 3"/>
            <p:cNvSpPr>
              <a:spLocks noChangeArrowheads="1"/>
            </p:cNvSpPr>
            <p:nvPr/>
          </p:nvSpPr>
          <p:spPr bwMode="auto">
            <a:xfrm>
              <a:off x="304800" y="990600"/>
              <a:ext cx="8610600" cy="1066800"/>
            </a:xfrm>
            <a:prstGeom prst="roundRect">
              <a:avLst>
                <a:gd name="adj" fmla="val 16667"/>
              </a:avLst>
            </a:prstGeom>
            <a:solidFill>
              <a:srgbClr val="FFB9B0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/>
            <a:lstStyle/>
            <a:p>
              <a:pPr marL="285750" indent="-285750">
                <a:buFont typeface="Arial" pitchFamily="34" charset="0"/>
                <a:buChar char="•"/>
              </a:pPr>
              <a:r>
                <a:rPr lang="en-US" sz="2400" dirty="0">
                  <a:latin typeface="Helvetica" charset="0"/>
                </a:rPr>
                <a:t>Multiprogramming:</a:t>
              </a:r>
              <a:r>
                <a:rPr lang="en-US" sz="2400" b="0" dirty="0">
                  <a:latin typeface="Helvetica" charset="0"/>
                </a:rPr>
                <a:t> Run multiple applications concurrently</a:t>
              </a:r>
            </a:p>
            <a:p>
              <a:pPr marL="285750" indent="-285750">
                <a:buFont typeface="Arial" pitchFamily="34" charset="0"/>
                <a:buChar char="•"/>
              </a:pPr>
              <a:r>
                <a:rPr lang="en-US" sz="2400" dirty="0">
                  <a:latin typeface="Helvetica" charset="0"/>
                </a:rPr>
                <a:t>Protection: </a:t>
              </a:r>
              <a:r>
                <a:rPr lang="en-US" sz="2400" b="0" dirty="0">
                  <a:latin typeface="Helvetica" charset="0"/>
                </a:rPr>
                <a:t>Don</a:t>
              </a:r>
              <a:r>
                <a:rPr lang="en-US" altLang="en-US" sz="2400" b="0" dirty="0">
                  <a:latin typeface="Helvetica" charset="0"/>
                </a:rPr>
                <a:t>’</a:t>
              </a:r>
              <a:r>
                <a:rPr lang="en-US" sz="2400" b="0" dirty="0">
                  <a:latin typeface="Helvetica" charset="0"/>
                </a:rPr>
                <a:t>t want a bad application to crash system!</a:t>
              </a:r>
            </a:p>
          </p:txBody>
        </p:sp>
        <p:sp>
          <p:nvSpPr>
            <p:cNvPr id="8208" name="TextBox 8"/>
            <p:cNvSpPr txBox="1">
              <a:spLocks noChangeArrowheads="1"/>
            </p:cNvSpPr>
            <p:nvPr/>
          </p:nvSpPr>
          <p:spPr bwMode="auto">
            <a:xfrm>
              <a:off x="305390" y="533400"/>
              <a:ext cx="114241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9pPr>
            </a:lstStyle>
            <a:p>
              <a:r>
                <a:rPr lang="en-US">
                  <a:latin typeface="Helvetica" charset="0"/>
                </a:rPr>
                <a:t>Goals:</a:t>
              </a:r>
            </a:p>
          </p:txBody>
        </p:sp>
      </p:grpSp>
      <p:grpSp>
        <p:nvGrpSpPr>
          <p:cNvPr id="17" name="Group 16"/>
          <p:cNvGrpSpPr>
            <a:grpSpLocks/>
          </p:cNvGrpSpPr>
          <p:nvPr/>
        </p:nvGrpSpPr>
        <p:grpSpPr bwMode="auto">
          <a:xfrm>
            <a:off x="304800" y="2057400"/>
            <a:ext cx="8610600" cy="1676400"/>
            <a:chOff x="304800" y="2057400"/>
            <a:chExt cx="8610600" cy="1676400"/>
          </a:xfrm>
        </p:grpSpPr>
        <p:sp>
          <p:nvSpPr>
            <p:cNvPr id="6" name="Rounded Rectangle 5"/>
            <p:cNvSpPr/>
            <p:nvPr/>
          </p:nvSpPr>
          <p:spPr bwMode="auto">
            <a:xfrm>
              <a:off x="304800" y="2590800"/>
              <a:ext cx="8610600" cy="1143000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anchor="ctr"/>
            <a:lstStyle/>
            <a:p>
              <a:pPr>
                <a:defRPr/>
              </a:pPr>
              <a:r>
                <a:rPr lang="en-US" sz="2400" dirty="0">
                  <a:latin typeface="Helvetica"/>
                  <a:ea typeface="ＭＳ Ｐゴシック" charset="0"/>
                  <a:cs typeface="Helvetica"/>
                </a:rPr>
                <a:t>Process</a:t>
              </a:r>
              <a:r>
                <a:rPr lang="en-US" sz="2400" b="0" dirty="0">
                  <a:latin typeface="Helvetica"/>
                  <a:ea typeface="ＭＳ Ｐゴシック" charset="0"/>
                  <a:cs typeface="Helvetica"/>
                </a:rPr>
                <a:t>: unit of execution and allocation</a:t>
              </a:r>
            </a:p>
            <a:p>
              <a:pPr marL="342900" indent="-342900">
                <a:buFont typeface="Arial"/>
                <a:buChar char="•"/>
                <a:defRPr/>
              </a:pPr>
              <a:r>
                <a:rPr lang="en-US" sz="2400" b="0" dirty="0">
                  <a:latin typeface="Helvetica"/>
                  <a:ea typeface="ＭＳ Ｐゴシック" charset="0"/>
                  <a:cs typeface="Helvetica"/>
                </a:rPr>
                <a:t>Virtual Machine abstraction: give process illusion it owns machine (i.e., CPU, Memory, and IO device multiplexing)</a:t>
              </a:r>
            </a:p>
          </p:txBody>
        </p:sp>
        <p:sp>
          <p:nvSpPr>
            <p:cNvPr id="8205" name="TextBox 9"/>
            <p:cNvSpPr txBox="1">
              <a:spLocks noChangeArrowheads="1"/>
            </p:cNvSpPr>
            <p:nvPr/>
          </p:nvSpPr>
          <p:spPr bwMode="auto">
            <a:xfrm>
              <a:off x="304800" y="2133600"/>
              <a:ext cx="151796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9pPr>
            </a:lstStyle>
            <a:p>
              <a:r>
                <a:rPr lang="en-US">
                  <a:latin typeface="Helvetica" charset="0"/>
                </a:rPr>
                <a:t>Solution:</a:t>
              </a:r>
            </a:p>
          </p:txBody>
        </p:sp>
        <p:sp>
          <p:nvSpPr>
            <p:cNvPr id="13" name="Down Arrow 12"/>
            <p:cNvSpPr/>
            <p:nvPr/>
          </p:nvSpPr>
          <p:spPr bwMode="auto">
            <a:xfrm>
              <a:off x="4191000" y="2057400"/>
              <a:ext cx="304800" cy="533400"/>
            </a:xfrm>
            <a:prstGeom prst="downArrow">
              <a:avLst/>
            </a:prstGeom>
            <a:solidFill>
              <a:schemeClr val="bg1">
                <a:lumMod val="85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anchor="ctr"/>
            <a:lstStyle/>
            <a:p>
              <a:pPr algn="ctr"/>
              <a:endParaRPr lang="en-US" b="0">
                <a:latin typeface="Helvetica" charset="0"/>
              </a:endParaRPr>
            </a:p>
          </p:txBody>
        </p:sp>
      </p:grpSp>
      <p:grpSp>
        <p:nvGrpSpPr>
          <p:cNvPr id="18" name="Group 17"/>
          <p:cNvGrpSpPr>
            <a:grpSpLocks/>
          </p:cNvGrpSpPr>
          <p:nvPr/>
        </p:nvGrpSpPr>
        <p:grpSpPr bwMode="auto">
          <a:xfrm>
            <a:off x="304800" y="3729038"/>
            <a:ext cx="8534400" cy="1300162"/>
            <a:chOff x="304800" y="3729335"/>
            <a:chExt cx="8534400" cy="1299865"/>
          </a:xfrm>
        </p:grpSpPr>
        <p:sp>
          <p:nvSpPr>
            <p:cNvPr id="8201" name="Rounded Rectangle 6"/>
            <p:cNvSpPr>
              <a:spLocks noChangeArrowheads="1"/>
            </p:cNvSpPr>
            <p:nvPr/>
          </p:nvSpPr>
          <p:spPr bwMode="auto">
            <a:xfrm>
              <a:off x="304800" y="4191000"/>
              <a:ext cx="8534400" cy="838200"/>
            </a:xfrm>
            <a:prstGeom prst="roundRect">
              <a:avLst>
                <a:gd name="adj" fmla="val 16667"/>
              </a:avLst>
            </a:prstGeom>
            <a:solidFill>
              <a:srgbClr val="FFB9B0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/>
            <a:lstStyle/>
            <a:p>
              <a:pPr marL="342900" indent="-342900">
                <a:buFont typeface="Arial" pitchFamily="34" charset="0"/>
                <a:buChar char="•"/>
              </a:pPr>
              <a:r>
                <a:rPr lang="en-US" sz="2400" b="0">
                  <a:latin typeface="Helvetica" charset="0"/>
                </a:rPr>
                <a:t>Process creation &amp; switching expensive</a:t>
              </a:r>
            </a:p>
            <a:p>
              <a:pPr marL="342900" indent="-342900">
                <a:buFont typeface="Arial" pitchFamily="34" charset="0"/>
                <a:buChar char="•"/>
              </a:pPr>
              <a:r>
                <a:rPr lang="en-US" sz="2400" b="0">
                  <a:latin typeface="Helvetica" charset="0"/>
                </a:rPr>
                <a:t>Need concurrency within same app (e.g., web server)  </a:t>
              </a:r>
            </a:p>
          </p:txBody>
        </p:sp>
        <p:sp>
          <p:nvSpPr>
            <p:cNvPr id="8202" name="TextBox 10"/>
            <p:cNvSpPr txBox="1">
              <a:spLocks noChangeArrowheads="1"/>
            </p:cNvSpPr>
            <p:nvPr/>
          </p:nvSpPr>
          <p:spPr bwMode="auto">
            <a:xfrm>
              <a:off x="304800" y="3729335"/>
              <a:ext cx="175796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9pPr>
            </a:lstStyle>
            <a:p>
              <a:r>
                <a:rPr lang="en-US">
                  <a:latin typeface="Helvetica" charset="0"/>
                </a:rPr>
                <a:t>Challenge:</a:t>
              </a:r>
            </a:p>
          </p:txBody>
        </p:sp>
        <p:sp>
          <p:nvSpPr>
            <p:cNvPr id="8203" name="Down Arrow 13"/>
            <p:cNvSpPr>
              <a:spLocks noChangeArrowheads="1"/>
            </p:cNvSpPr>
            <p:nvPr/>
          </p:nvSpPr>
          <p:spPr bwMode="auto">
            <a:xfrm>
              <a:off x="4191000" y="3733800"/>
              <a:ext cx="304800" cy="457200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rgbClr val="D9D9D9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/>
            <a:lstStyle/>
            <a:p>
              <a:pPr algn="ctr"/>
              <a:endParaRPr lang="en-US" b="0">
                <a:latin typeface="Helvetica" charset="0"/>
              </a:endParaRPr>
            </a:p>
          </p:txBody>
        </p:sp>
      </p:grpSp>
      <p:grpSp>
        <p:nvGrpSpPr>
          <p:cNvPr id="19" name="Group 18"/>
          <p:cNvGrpSpPr>
            <a:grpSpLocks/>
          </p:cNvGrpSpPr>
          <p:nvPr/>
        </p:nvGrpSpPr>
        <p:grpSpPr bwMode="auto">
          <a:xfrm>
            <a:off x="304800" y="5029200"/>
            <a:ext cx="8534400" cy="1371600"/>
            <a:chOff x="304800" y="5029200"/>
            <a:chExt cx="8534400" cy="1371600"/>
          </a:xfrm>
        </p:grpSpPr>
        <p:sp>
          <p:nvSpPr>
            <p:cNvPr id="8" name="Rounded Rectangle 7"/>
            <p:cNvSpPr/>
            <p:nvPr/>
          </p:nvSpPr>
          <p:spPr bwMode="auto">
            <a:xfrm>
              <a:off x="304800" y="5562600"/>
              <a:ext cx="8534400" cy="838200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anchor="ctr"/>
            <a:lstStyle/>
            <a:p>
              <a:pPr>
                <a:defRPr/>
              </a:pPr>
              <a:r>
                <a:rPr lang="en-US" sz="2400" dirty="0">
                  <a:latin typeface="Helvetica"/>
                  <a:ea typeface="ＭＳ Ｐゴシック" charset="0"/>
                  <a:cs typeface="Helvetica"/>
                </a:rPr>
                <a:t>Thread:</a:t>
              </a:r>
              <a:r>
                <a:rPr lang="en-US" sz="2400" b="0" dirty="0">
                  <a:latin typeface="Helvetica"/>
                  <a:ea typeface="ＭＳ Ｐゴシック" charset="0"/>
                  <a:cs typeface="Helvetica"/>
                </a:rPr>
                <a:t> Decouple allocation and execution</a:t>
              </a:r>
            </a:p>
            <a:p>
              <a:pPr marL="342900" indent="-342900">
                <a:buFont typeface="Arial"/>
                <a:buChar char="•"/>
                <a:defRPr/>
              </a:pPr>
              <a:r>
                <a:rPr lang="en-US" sz="2400" b="0" dirty="0">
                  <a:latin typeface="Helvetica"/>
                  <a:ea typeface="ＭＳ Ｐゴシック" charset="0"/>
                  <a:cs typeface="Helvetica"/>
                </a:rPr>
                <a:t>Run multiple threads within same process</a:t>
              </a:r>
            </a:p>
          </p:txBody>
        </p:sp>
        <p:sp>
          <p:nvSpPr>
            <p:cNvPr id="8199" name="TextBox 11"/>
            <p:cNvSpPr txBox="1">
              <a:spLocks noChangeArrowheads="1"/>
            </p:cNvSpPr>
            <p:nvPr/>
          </p:nvSpPr>
          <p:spPr bwMode="auto">
            <a:xfrm>
              <a:off x="304800" y="5105400"/>
              <a:ext cx="151796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9pPr>
            </a:lstStyle>
            <a:p>
              <a:r>
                <a:rPr lang="en-US">
                  <a:latin typeface="Helvetica" charset="0"/>
                </a:rPr>
                <a:t>Solution:</a:t>
              </a:r>
            </a:p>
          </p:txBody>
        </p:sp>
        <p:sp>
          <p:nvSpPr>
            <p:cNvPr id="8200" name="Down Arrow 14"/>
            <p:cNvSpPr>
              <a:spLocks noChangeArrowheads="1"/>
            </p:cNvSpPr>
            <p:nvPr/>
          </p:nvSpPr>
          <p:spPr bwMode="auto">
            <a:xfrm>
              <a:off x="4191000" y="5029200"/>
              <a:ext cx="304800" cy="533400"/>
            </a:xfrm>
            <a:prstGeom prst="downArrow">
              <a:avLst>
                <a:gd name="adj1" fmla="val 50000"/>
                <a:gd name="adj2" fmla="val 49997"/>
              </a:avLst>
            </a:prstGeom>
            <a:solidFill>
              <a:srgbClr val="D9D9D9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/>
            <a:lstStyle/>
            <a:p>
              <a:pPr algn="ctr"/>
              <a:endParaRPr lang="en-US" b="0">
                <a:latin typeface="Helvetica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67881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534400" cy="533400"/>
          </a:xfrm>
        </p:spPr>
        <p:txBody>
          <a:bodyPr>
            <a:normAutofit fontScale="90000"/>
          </a:bodyPr>
          <a:lstStyle/>
          <a:p>
            <a:r>
              <a:rPr lang="en-US" smtClean="0">
                <a:latin typeface="Helvetica" charset="0"/>
              </a:rPr>
              <a:t>Putting it together: Process</a:t>
            </a:r>
          </a:p>
        </p:txBody>
      </p:sp>
      <p:sp>
        <p:nvSpPr>
          <p:cNvPr id="9218" name="Rounded Rectangle 3"/>
          <p:cNvSpPr>
            <a:spLocks noChangeArrowheads="1"/>
          </p:cNvSpPr>
          <p:nvPr/>
        </p:nvSpPr>
        <p:spPr bwMode="auto">
          <a:xfrm>
            <a:off x="2133600" y="1524000"/>
            <a:ext cx="3810000" cy="4343400"/>
          </a:xfrm>
          <a:prstGeom prst="roundRect">
            <a:avLst>
              <a:gd name="adj" fmla="val 16667"/>
            </a:avLst>
          </a:prstGeom>
          <a:solidFill>
            <a:srgbClr val="FFFFAA"/>
          </a:solidFill>
          <a:ln w="5715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>
              <a:lnSpc>
                <a:spcPct val="80000"/>
              </a:lnSpc>
              <a:spcBef>
                <a:spcPct val="50000"/>
              </a:spcBef>
            </a:pPr>
            <a:endParaRPr lang="en-US" sz="1600">
              <a:latin typeface="Helvetica" charset="0"/>
            </a:endParaRPr>
          </a:p>
        </p:txBody>
      </p:sp>
      <p:sp>
        <p:nvSpPr>
          <p:cNvPr id="9219" name="Rectangle 5"/>
          <p:cNvSpPr>
            <a:spLocks noChangeArrowheads="1"/>
          </p:cNvSpPr>
          <p:nvPr/>
        </p:nvSpPr>
        <p:spPr bwMode="auto">
          <a:xfrm>
            <a:off x="4267200" y="1905000"/>
            <a:ext cx="1447800" cy="990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r>
              <a:rPr lang="en-US" b="0">
                <a:latin typeface="Helvetica" charset="0"/>
              </a:rPr>
              <a:t>Memory</a:t>
            </a:r>
          </a:p>
        </p:txBody>
      </p:sp>
      <p:sp>
        <p:nvSpPr>
          <p:cNvPr id="9220" name="Rectangle 6"/>
          <p:cNvSpPr>
            <a:spLocks noChangeArrowheads="1"/>
          </p:cNvSpPr>
          <p:nvPr/>
        </p:nvSpPr>
        <p:spPr bwMode="auto">
          <a:xfrm>
            <a:off x="4267200" y="2971800"/>
            <a:ext cx="1447800" cy="1219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r>
              <a:rPr lang="en-US" b="0">
                <a:latin typeface="Helvetica" charset="0"/>
              </a:rPr>
              <a:t>I/O State</a:t>
            </a:r>
          </a:p>
          <a:p>
            <a:r>
              <a:rPr lang="en-US" b="0">
                <a:latin typeface="Helvetica" charset="0"/>
              </a:rPr>
              <a:t>(e.g., file, socket contexts)</a:t>
            </a:r>
          </a:p>
        </p:txBody>
      </p:sp>
      <p:sp>
        <p:nvSpPr>
          <p:cNvPr id="9221" name="Rectangle 7"/>
          <p:cNvSpPr>
            <a:spLocks noChangeArrowheads="1"/>
          </p:cNvSpPr>
          <p:nvPr/>
        </p:nvSpPr>
        <p:spPr bwMode="auto">
          <a:xfrm>
            <a:off x="4267200" y="4572000"/>
            <a:ext cx="1447800" cy="914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r>
              <a:rPr lang="en-US" b="0">
                <a:latin typeface="Helvetica" charset="0"/>
              </a:rPr>
              <a:t>CPU state (PC, registers..)</a:t>
            </a:r>
          </a:p>
        </p:txBody>
      </p:sp>
      <p:sp>
        <p:nvSpPr>
          <p:cNvPr id="98310" name="Rectangular Callout 8"/>
          <p:cNvSpPr>
            <a:spLocks noChangeArrowheads="1"/>
          </p:cNvSpPr>
          <p:nvPr/>
        </p:nvSpPr>
        <p:spPr bwMode="auto">
          <a:xfrm>
            <a:off x="304800" y="3352800"/>
            <a:ext cx="1676400" cy="1143000"/>
          </a:xfrm>
          <a:prstGeom prst="wedgeRectCallout">
            <a:avLst>
              <a:gd name="adj1" fmla="val 75079"/>
              <a:gd name="adj2" fmla="val 55199"/>
            </a:avLst>
          </a:prstGeom>
          <a:solidFill>
            <a:srgbClr val="FFFFFF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r>
              <a:rPr lang="en-US" b="0">
                <a:latin typeface="Helvetica" charset="0"/>
              </a:rPr>
              <a:t>Sequential stream of instructions</a:t>
            </a:r>
          </a:p>
        </p:txBody>
      </p:sp>
      <p:sp>
        <p:nvSpPr>
          <p:cNvPr id="9223" name="Rounded Rectangle 11"/>
          <p:cNvSpPr>
            <a:spLocks noChangeArrowheads="1"/>
          </p:cNvSpPr>
          <p:nvPr/>
        </p:nvSpPr>
        <p:spPr bwMode="auto">
          <a:xfrm>
            <a:off x="2438400" y="1600200"/>
            <a:ext cx="1676400" cy="4191000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sz="1600">
                <a:latin typeface="Helvetica" charset="0"/>
              </a:rPr>
              <a:t>A(int tmp) {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sz="1600">
                <a:latin typeface="Helvetica" charset="0"/>
              </a:rPr>
              <a:t>  if (tmp&lt;2)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sz="1600">
                <a:latin typeface="Helvetica" charset="0"/>
              </a:rPr>
              <a:t>    B();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sz="1600">
                <a:latin typeface="Helvetica" charset="0"/>
              </a:rPr>
              <a:t>  printf(tmp);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sz="1600">
                <a:latin typeface="Helvetica" charset="0"/>
              </a:rPr>
              <a:t>}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sz="1600">
                <a:latin typeface="Helvetica" charset="0"/>
              </a:rPr>
              <a:t>B() {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sz="1600">
                <a:latin typeface="Helvetica" charset="0"/>
              </a:rPr>
              <a:t>  C();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sz="1600">
                <a:latin typeface="Helvetica" charset="0"/>
              </a:rPr>
              <a:t>}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sz="1600">
                <a:latin typeface="Helvetica" charset="0"/>
              </a:rPr>
              <a:t>C() {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sz="1600">
                <a:latin typeface="Helvetica" charset="0"/>
              </a:rPr>
              <a:t>  A(2);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sz="1600">
                <a:latin typeface="Helvetica" charset="0"/>
              </a:rPr>
              <a:t>}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sz="1600">
                <a:latin typeface="Helvetica" charset="0"/>
              </a:rPr>
              <a:t>A(1);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sz="1600">
                <a:latin typeface="Helvetica" charset="0"/>
              </a:rPr>
              <a:t>…</a:t>
            </a:r>
          </a:p>
        </p:txBody>
      </p:sp>
      <p:sp>
        <p:nvSpPr>
          <p:cNvPr id="9224" name="TextBox 12"/>
          <p:cNvSpPr txBox="1">
            <a:spLocks noChangeArrowheads="1"/>
          </p:cNvSpPr>
          <p:nvPr/>
        </p:nvSpPr>
        <p:spPr bwMode="auto">
          <a:xfrm>
            <a:off x="2438400" y="1066800"/>
            <a:ext cx="23399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>
                <a:latin typeface="Helvetica" charset="0"/>
              </a:rPr>
              <a:t>(Unix) Process</a:t>
            </a:r>
          </a:p>
        </p:txBody>
      </p: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6019800" y="1905000"/>
            <a:ext cx="2286000" cy="2286000"/>
            <a:chOff x="6019800" y="1905000"/>
            <a:chExt cx="2286000" cy="2286000"/>
          </a:xfrm>
        </p:grpSpPr>
        <p:sp>
          <p:nvSpPr>
            <p:cNvPr id="9226" name="Right Brace 13"/>
            <p:cNvSpPr>
              <a:spLocks/>
            </p:cNvSpPr>
            <p:nvPr/>
          </p:nvSpPr>
          <p:spPr bwMode="auto">
            <a:xfrm>
              <a:off x="6019800" y="1905000"/>
              <a:ext cx="381000" cy="2286000"/>
            </a:xfrm>
            <a:prstGeom prst="rightBrace">
              <a:avLst>
                <a:gd name="adj1" fmla="val 8333"/>
                <a:gd name="adj2" fmla="val 50000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lang="en-US"/>
            </a:p>
          </p:txBody>
        </p:sp>
        <p:sp>
          <p:nvSpPr>
            <p:cNvPr id="9227" name="Rectangular Callout 14"/>
            <p:cNvSpPr>
              <a:spLocks noChangeArrowheads="1"/>
            </p:cNvSpPr>
            <p:nvPr/>
          </p:nvSpPr>
          <p:spPr bwMode="auto">
            <a:xfrm>
              <a:off x="6629400" y="2667000"/>
              <a:ext cx="1676400" cy="457200"/>
            </a:xfrm>
            <a:prstGeom prst="wedgeRectCallout">
              <a:avLst>
                <a:gd name="adj1" fmla="val -60329"/>
                <a:gd name="adj2" fmla="val 32741"/>
              </a:avLst>
            </a:prstGeom>
            <a:solidFill>
              <a:srgbClr val="FFFFFF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/>
            <a:lstStyle/>
            <a:p>
              <a:r>
                <a:rPr lang="en-US" b="0">
                  <a:latin typeface="Helvetica" charset="0"/>
                </a:rPr>
                <a:t>Resources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1060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8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1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10600" cy="533400"/>
          </a:xfrm>
        </p:spPr>
        <p:txBody>
          <a:bodyPr>
            <a:normAutofit fontScale="90000"/>
          </a:bodyPr>
          <a:lstStyle/>
          <a:p>
            <a:r>
              <a:rPr lang="en-US" smtClean="0">
                <a:latin typeface="Helvetica" charset="0"/>
              </a:rPr>
              <a:t>Putting it together: Processes</a:t>
            </a:r>
          </a:p>
        </p:txBody>
      </p:sp>
      <p:sp>
        <p:nvSpPr>
          <p:cNvPr id="10242" name="TextBox 40"/>
          <p:cNvSpPr txBox="1">
            <a:spLocks noChangeArrowheads="1"/>
          </p:cNvSpPr>
          <p:nvPr/>
        </p:nvSpPr>
        <p:spPr bwMode="auto">
          <a:xfrm>
            <a:off x="3352800" y="2133600"/>
            <a:ext cx="5445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2800">
                <a:latin typeface="Helvetica" charset="0"/>
              </a:rPr>
              <a:t>…</a:t>
            </a:r>
          </a:p>
        </p:txBody>
      </p:sp>
      <p:sp>
        <p:nvSpPr>
          <p:cNvPr id="10243" name="TextBox 41"/>
          <p:cNvSpPr txBox="1">
            <a:spLocks noChangeArrowheads="1"/>
          </p:cNvSpPr>
          <p:nvPr/>
        </p:nvSpPr>
        <p:spPr bwMode="auto">
          <a:xfrm>
            <a:off x="304800" y="1066800"/>
            <a:ext cx="13255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2000" b="0">
                <a:latin typeface="Helvetica" charset="0"/>
              </a:rPr>
              <a:t>Process 1</a:t>
            </a:r>
          </a:p>
        </p:txBody>
      </p:sp>
      <p:sp>
        <p:nvSpPr>
          <p:cNvPr id="10244" name="TextBox 42"/>
          <p:cNvSpPr txBox="1">
            <a:spLocks noChangeArrowheads="1"/>
          </p:cNvSpPr>
          <p:nvPr/>
        </p:nvSpPr>
        <p:spPr bwMode="auto">
          <a:xfrm>
            <a:off x="1905000" y="1066800"/>
            <a:ext cx="13255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2000" b="0">
                <a:latin typeface="Helvetica" charset="0"/>
              </a:rPr>
              <a:t>Process 2</a:t>
            </a:r>
          </a:p>
        </p:txBody>
      </p:sp>
      <p:sp>
        <p:nvSpPr>
          <p:cNvPr id="10245" name="TextBox 43"/>
          <p:cNvSpPr txBox="1">
            <a:spLocks noChangeArrowheads="1"/>
          </p:cNvSpPr>
          <p:nvPr/>
        </p:nvSpPr>
        <p:spPr bwMode="auto">
          <a:xfrm>
            <a:off x="4008438" y="1066800"/>
            <a:ext cx="13668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2000" b="0">
                <a:latin typeface="Helvetica" charset="0"/>
              </a:rPr>
              <a:t>Process N</a:t>
            </a:r>
          </a:p>
        </p:txBody>
      </p:sp>
      <p:sp>
        <p:nvSpPr>
          <p:cNvPr id="10246" name="Rectangle 44"/>
          <p:cNvSpPr>
            <a:spLocks noChangeArrowheads="1"/>
          </p:cNvSpPr>
          <p:nvPr/>
        </p:nvSpPr>
        <p:spPr bwMode="auto">
          <a:xfrm>
            <a:off x="2209800" y="3962400"/>
            <a:ext cx="2209800" cy="609600"/>
          </a:xfrm>
          <a:prstGeom prst="rect">
            <a:avLst/>
          </a:prstGeom>
          <a:solidFill>
            <a:srgbClr val="FF817E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endParaRPr lang="en-US" b="0">
              <a:latin typeface="Helvetica" charset="0"/>
            </a:endParaRPr>
          </a:p>
        </p:txBody>
      </p:sp>
      <p:sp>
        <p:nvSpPr>
          <p:cNvPr id="47" name="Oval 46"/>
          <p:cNvSpPr/>
          <p:nvPr/>
        </p:nvSpPr>
        <p:spPr bwMode="auto">
          <a:xfrm>
            <a:off x="2667000" y="3962400"/>
            <a:ext cx="1295400" cy="6096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b="0" dirty="0">
                <a:latin typeface="Helvetica"/>
                <a:ea typeface="ＭＳ Ｐゴシック" charset="0"/>
                <a:cs typeface="Helvetica"/>
              </a:rPr>
              <a:t>CPU </a:t>
            </a:r>
            <a:r>
              <a:rPr lang="en-US" b="0" dirty="0" err="1">
                <a:latin typeface="Helvetica"/>
                <a:ea typeface="ＭＳ Ｐゴシック" charset="0"/>
                <a:cs typeface="Helvetica"/>
              </a:rPr>
              <a:t>sched</a:t>
            </a:r>
            <a:r>
              <a:rPr lang="en-US" b="0" dirty="0">
                <a:latin typeface="Helvetica"/>
                <a:ea typeface="ＭＳ Ｐゴシック" charset="0"/>
                <a:cs typeface="Helvetica"/>
              </a:rPr>
              <a:t>.</a:t>
            </a:r>
          </a:p>
        </p:txBody>
      </p:sp>
      <p:sp>
        <p:nvSpPr>
          <p:cNvPr id="10248" name="TextBox 47"/>
          <p:cNvSpPr txBox="1">
            <a:spLocks noChangeArrowheads="1"/>
          </p:cNvSpPr>
          <p:nvPr/>
        </p:nvSpPr>
        <p:spPr bwMode="auto">
          <a:xfrm>
            <a:off x="4419600" y="4038600"/>
            <a:ext cx="5556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2000" b="0">
                <a:latin typeface="Helvetica" charset="0"/>
              </a:rPr>
              <a:t>OS</a:t>
            </a:r>
          </a:p>
        </p:txBody>
      </p:sp>
      <p:sp>
        <p:nvSpPr>
          <p:cNvPr id="49" name="Rectangle 48"/>
          <p:cNvSpPr/>
          <p:nvPr/>
        </p:nvSpPr>
        <p:spPr bwMode="auto">
          <a:xfrm>
            <a:off x="2819400" y="5181600"/>
            <a:ext cx="990600" cy="762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b="0" dirty="0">
                <a:latin typeface="Helvetica"/>
                <a:ea typeface="ＭＳ Ｐゴシック" charset="0"/>
                <a:cs typeface="Helvetica"/>
              </a:rPr>
              <a:t>CPU</a:t>
            </a:r>
          </a:p>
          <a:p>
            <a:pPr algn="ctr">
              <a:defRPr/>
            </a:pPr>
            <a:r>
              <a:rPr lang="en-US" b="0" dirty="0">
                <a:latin typeface="Helvetica"/>
                <a:ea typeface="ＭＳ Ｐゴシック" charset="0"/>
                <a:cs typeface="Helvetica"/>
              </a:rPr>
              <a:t>(1 core)</a:t>
            </a:r>
          </a:p>
        </p:txBody>
      </p:sp>
      <p:cxnSp>
        <p:nvCxnSpPr>
          <p:cNvPr id="10250" name="Straight Arrow Connector 50"/>
          <p:cNvCxnSpPr>
            <a:cxnSpLocks noChangeShapeType="1"/>
            <a:stCxn id="10246" idx="2"/>
            <a:endCxn id="49" idx="0"/>
          </p:cNvCxnSpPr>
          <p:nvPr/>
        </p:nvCxnSpPr>
        <p:spPr bwMode="auto">
          <a:xfrm>
            <a:off x="3314700" y="4572000"/>
            <a:ext cx="0" cy="6096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51" name="Straight Arrow Connector 51"/>
          <p:cNvCxnSpPr>
            <a:cxnSpLocks noChangeShapeType="1"/>
            <a:stCxn id="10273" idx="2"/>
            <a:endCxn id="47" idx="0"/>
          </p:cNvCxnSpPr>
          <p:nvPr/>
        </p:nvCxnSpPr>
        <p:spPr bwMode="auto">
          <a:xfrm flipH="1">
            <a:off x="3314700" y="3429000"/>
            <a:ext cx="1409700" cy="5334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52" name="Straight Arrow Connector 54"/>
          <p:cNvCxnSpPr>
            <a:cxnSpLocks noChangeShapeType="1"/>
            <a:stCxn id="10266" idx="2"/>
            <a:endCxn id="47" idx="0"/>
          </p:cNvCxnSpPr>
          <p:nvPr/>
        </p:nvCxnSpPr>
        <p:spPr bwMode="auto">
          <a:xfrm>
            <a:off x="2590800" y="3429000"/>
            <a:ext cx="723900" cy="5334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53" name="Straight Arrow Connector 57"/>
          <p:cNvCxnSpPr>
            <a:cxnSpLocks noChangeShapeType="1"/>
            <a:stCxn id="10259" idx="2"/>
            <a:endCxn id="47" idx="0"/>
          </p:cNvCxnSpPr>
          <p:nvPr/>
        </p:nvCxnSpPr>
        <p:spPr bwMode="auto">
          <a:xfrm>
            <a:off x="990600" y="3429000"/>
            <a:ext cx="2324100" cy="5334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9342" name="Rectangular Callout 61"/>
          <p:cNvSpPr>
            <a:spLocks noChangeArrowheads="1"/>
          </p:cNvSpPr>
          <p:nvPr/>
        </p:nvSpPr>
        <p:spPr bwMode="auto">
          <a:xfrm>
            <a:off x="3657600" y="4724400"/>
            <a:ext cx="1219200" cy="685800"/>
          </a:xfrm>
          <a:prstGeom prst="wedgeRectCallout">
            <a:avLst>
              <a:gd name="adj1" fmla="val -76995"/>
              <a:gd name="adj2" fmla="val -35778"/>
            </a:avLst>
          </a:prstGeom>
          <a:solidFill>
            <a:srgbClr val="FFFFFF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r>
              <a:rPr lang="en-US" b="0">
                <a:latin typeface="Helvetica" charset="0"/>
              </a:rPr>
              <a:t>1 process at a time</a:t>
            </a:r>
          </a:p>
        </p:txBody>
      </p:sp>
      <p:grpSp>
        <p:nvGrpSpPr>
          <p:cNvPr id="10255" name="Group 66"/>
          <p:cNvGrpSpPr>
            <a:grpSpLocks/>
          </p:cNvGrpSpPr>
          <p:nvPr/>
        </p:nvGrpSpPr>
        <p:grpSpPr bwMode="auto">
          <a:xfrm>
            <a:off x="4038600" y="1447800"/>
            <a:ext cx="1371600" cy="1981200"/>
            <a:chOff x="4343400" y="1447800"/>
            <a:chExt cx="1371600" cy="1981200"/>
          </a:xfrm>
        </p:grpSpPr>
        <p:sp>
          <p:nvSpPr>
            <p:cNvPr id="10273" name="Rounded Rectangle 35"/>
            <p:cNvSpPr>
              <a:spLocks noChangeArrowheads="1"/>
            </p:cNvSpPr>
            <p:nvPr/>
          </p:nvSpPr>
          <p:spPr bwMode="auto">
            <a:xfrm>
              <a:off x="4343400" y="1447800"/>
              <a:ext cx="1371600" cy="1981200"/>
            </a:xfrm>
            <a:prstGeom prst="roundRect">
              <a:avLst>
                <a:gd name="adj" fmla="val 16667"/>
              </a:avLst>
            </a:prstGeom>
            <a:solidFill>
              <a:srgbClr val="FFFFAA"/>
            </a:solidFill>
            <a:ln w="5715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/>
            <a:lstStyle/>
            <a:p>
              <a:pPr>
                <a:lnSpc>
                  <a:spcPct val="80000"/>
                </a:lnSpc>
                <a:spcBef>
                  <a:spcPct val="50000"/>
                </a:spcBef>
              </a:pPr>
              <a:endParaRPr lang="en-US" sz="1600">
                <a:latin typeface="Helvetica" charset="0"/>
              </a:endParaRPr>
            </a:p>
          </p:txBody>
        </p:sp>
        <p:sp>
          <p:nvSpPr>
            <p:cNvPr id="10274" name="Rectangle 36"/>
            <p:cNvSpPr>
              <a:spLocks noChangeArrowheads="1"/>
            </p:cNvSpPr>
            <p:nvPr/>
          </p:nvSpPr>
          <p:spPr bwMode="auto">
            <a:xfrm>
              <a:off x="5029200" y="2819400"/>
              <a:ext cx="609600" cy="457200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/>
            <a:lstStyle/>
            <a:p>
              <a:pPr algn="ctr"/>
              <a:r>
                <a:rPr lang="en-US" sz="1600" b="0">
                  <a:latin typeface="Helvetica" charset="0"/>
                </a:rPr>
                <a:t>CPU</a:t>
              </a:r>
            </a:p>
            <a:p>
              <a:pPr algn="ctr"/>
              <a:r>
                <a:rPr lang="en-US" sz="1600" b="0">
                  <a:latin typeface="Helvetica" charset="0"/>
                </a:rPr>
                <a:t>sate</a:t>
              </a:r>
            </a:p>
          </p:txBody>
        </p:sp>
        <p:sp>
          <p:nvSpPr>
            <p:cNvPr id="10275" name="Rectangle 37"/>
            <p:cNvSpPr>
              <a:spLocks noChangeArrowheads="1"/>
            </p:cNvSpPr>
            <p:nvPr/>
          </p:nvSpPr>
          <p:spPr bwMode="auto">
            <a:xfrm>
              <a:off x="5029200" y="2209800"/>
              <a:ext cx="609600" cy="457200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/>
            <a:lstStyle/>
            <a:p>
              <a:pPr algn="ctr"/>
              <a:r>
                <a:rPr lang="en-US" sz="1600" b="0">
                  <a:latin typeface="Helvetica" charset="0"/>
                </a:rPr>
                <a:t>IO</a:t>
              </a:r>
            </a:p>
            <a:p>
              <a:pPr algn="ctr"/>
              <a:r>
                <a:rPr lang="en-US" sz="1600" b="0">
                  <a:latin typeface="Helvetica" charset="0"/>
                </a:rPr>
                <a:t>sate</a:t>
              </a:r>
            </a:p>
          </p:txBody>
        </p:sp>
        <p:sp>
          <p:nvSpPr>
            <p:cNvPr id="10276" name="Rectangle 38"/>
            <p:cNvSpPr>
              <a:spLocks noChangeArrowheads="1"/>
            </p:cNvSpPr>
            <p:nvPr/>
          </p:nvSpPr>
          <p:spPr bwMode="auto">
            <a:xfrm>
              <a:off x="4953000" y="1676400"/>
              <a:ext cx="685800" cy="457200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/>
            <a:lstStyle/>
            <a:p>
              <a:pPr algn="ctr"/>
              <a:r>
                <a:rPr lang="en-US" sz="1600" b="0">
                  <a:latin typeface="Helvetica" charset="0"/>
                </a:rPr>
                <a:t>Mem.</a:t>
              </a:r>
            </a:p>
          </p:txBody>
        </p:sp>
        <p:grpSp>
          <p:nvGrpSpPr>
            <p:cNvPr id="10277" name="Group 64"/>
            <p:cNvGrpSpPr>
              <a:grpSpLocks/>
            </p:cNvGrpSpPr>
            <p:nvPr/>
          </p:nvGrpSpPr>
          <p:grpSpPr bwMode="auto">
            <a:xfrm>
              <a:off x="4419600" y="1524000"/>
              <a:ext cx="457200" cy="1828800"/>
              <a:chOff x="7010400" y="1143000"/>
              <a:chExt cx="457200" cy="1828800"/>
            </a:xfrm>
          </p:grpSpPr>
          <p:sp>
            <p:nvSpPr>
              <p:cNvPr id="10278" name="Rounded Rectangle 62"/>
              <p:cNvSpPr>
                <a:spLocks noChangeArrowheads="1"/>
              </p:cNvSpPr>
              <p:nvPr/>
            </p:nvSpPr>
            <p:spPr bwMode="auto">
              <a:xfrm>
                <a:off x="7010400" y="1143000"/>
                <a:ext cx="457200" cy="1828800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25400">
                <a:solidFill>
                  <a:schemeClr val="tx1"/>
                </a:solidFill>
                <a:round/>
                <a:headEnd type="triangle" w="med" len="med"/>
                <a:tailEnd/>
              </a:ln>
            </p:spPr>
            <p:txBody>
              <a:bodyPr anchor="ctr"/>
              <a:lstStyle/>
              <a:p>
                <a:pPr>
                  <a:lnSpc>
                    <a:spcPct val="80000"/>
                  </a:lnSpc>
                  <a:spcBef>
                    <a:spcPct val="50000"/>
                  </a:spcBef>
                </a:pPr>
                <a:endParaRPr lang="en-US" sz="1600">
                  <a:latin typeface="Helvetica" charset="0"/>
                </a:endParaRPr>
              </a:p>
            </p:txBody>
          </p:sp>
          <p:sp>
            <p:nvSpPr>
              <p:cNvPr id="10279" name="Freeform 63"/>
              <p:cNvSpPr>
                <a:spLocks/>
              </p:cNvSpPr>
              <p:nvPr/>
            </p:nvSpPr>
            <p:spPr bwMode="auto">
              <a:xfrm>
                <a:off x="7086600" y="1219200"/>
                <a:ext cx="232039" cy="1682750"/>
              </a:xfrm>
              <a:custGeom>
                <a:avLst/>
                <a:gdLst>
                  <a:gd name="T0" fmla="*/ 120653 w 232039"/>
                  <a:gd name="T1" fmla="*/ 0 h 1835150"/>
                  <a:gd name="T2" fmla="*/ 228603 w 232039"/>
                  <a:gd name="T3" fmla="*/ 112229 h 1835150"/>
                  <a:gd name="T4" fmla="*/ 6353 w 232039"/>
                  <a:gd name="T5" fmla="*/ 327709 h 1835150"/>
                  <a:gd name="T6" fmla="*/ 222253 w 232039"/>
                  <a:gd name="T7" fmla="*/ 543189 h 1835150"/>
                  <a:gd name="T8" fmla="*/ 3 w 232039"/>
                  <a:gd name="T9" fmla="*/ 754181 h 1835150"/>
                  <a:gd name="T10" fmla="*/ 228603 w 232039"/>
                  <a:gd name="T11" fmla="*/ 969661 h 1835150"/>
                  <a:gd name="T12" fmla="*/ 12703 w 232039"/>
                  <a:gd name="T13" fmla="*/ 1189629 h 1835150"/>
                  <a:gd name="T14" fmla="*/ 114303 w 232039"/>
                  <a:gd name="T15" fmla="*/ 1297369 h 183515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32039" h="1835150">
                    <a:moveTo>
                      <a:pt x="120653" y="0"/>
                    </a:moveTo>
                    <a:cubicBezTo>
                      <a:pt x="184153" y="40746"/>
                      <a:pt x="247653" y="81492"/>
                      <a:pt x="228603" y="158750"/>
                    </a:cubicBezTo>
                    <a:cubicBezTo>
                      <a:pt x="209553" y="236008"/>
                      <a:pt x="7411" y="361950"/>
                      <a:pt x="6353" y="463550"/>
                    </a:cubicBezTo>
                    <a:cubicBezTo>
                      <a:pt x="5295" y="565150"/>
                      <a:pt x="223311" y="667808"/>
                      <a:pt x="222253" y="768350"/>
                    </a:cubicBezTo>
                    <a:cubicBezTo>
                      <a:pt x="221195" y="868892"/>
                      <a:pt x="-1055" y="966258"/>
                      <a:pt x="3" y="1066800"/>
                    </a:cubicBezTo>
                    <a:cubicBezTo>
                      <a:pt x="1061" y="1167342"/>
                      <a:pt x="226486" y="1268942"/>
                      <a:pt x="228603" y="1371600"/>
                    </a:cubicBezTo>
                    <a:cubicBezTo>
                      <a:pt x="230720" y="1474258"/>
                      <a:pt x="31753" y="1605492"/>
                      <a:pt x="12703" y="1682750"/>
                    </a:cubicBezTo>
                    <a:cubicBezTo>
                      <a:pt x="-6347" y="1760008"/>
                      <a:pt x="114303" y="1835150"/>
                      <a:pt x="114303" y="1835150"/>
                    </a:cubicBezTo>
                  </a:path>
                </a:pathLst>
              </a:custGeom>
              <a:noFill/>
              <a:ln w="28575" cmpd="sng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/>
              <a:p>
                <a:endParaRPr lang="en-US"/>
              </a:p>
            </p:txBody>
          </p:sp>
        </p:grpSp>
      </p:grpSp>
      <p:grpSp>
        <p:nvGrpSpPr>
          <p:cNvPr id="10256" name="Group 67"/>
          <p:cNvGrpSpPr>
            <a:grpSpLocks/>
          </p:cNvGrpSpPr>
          <p:nvPr/>
        </p:nvGrpSpPr>
        <p:grpSpPr bwMode="auto">
          <a:xfrm>
            <a:off x="1905000" y="1447800"/>
            <a:ext cx="1371600" cy="1981200"/>
            <a:chOff x="4343400" y="1447800"/>
            <a:chExt cx="1371600" cy="1981200"/>
          </a:xfrm>
        </p:grpSpPr>
        <p:sp>
          <p:nvSpPr>
            <p:cNvPr id="10266" name="Rounded Rectangle 68"/>
            <p:cNvSpPr>
              <a:spLocks noChangeArrowheads="1"/>
            </p:cNvSpPr>
            <p:nvPr/>
          </p:nvSpPr>
          <p:spPr bwMode="auto">
            <a:xfrm>
              <a:off x="4343400" y="1447800"/>
              <a:ext cx="1371600" cy="1981200"/>
            </a:xfrm>
            <a:prstGeom prst="roundRect">
              <a:avLst>
                <a:gd name="adj" fmla="val 16667"/>
              </a:avLst>
            </a:prstGeom>
            <a:solidFill>
              <a:srgbClr val="FFFFAA"/>
            </a:solidFill>
            <a:ln w="5715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/>
            <a:lstStyle/>
            <a:p>
              <a:pPr>
                <a:lnSpc>
                  <a:spcPct val="80000"/>
                </a:lnSpc>
                <a:spcBef>
                  <a:spcPct val="50000"/>
                </a:spcBef>
              </a:pPr>
              <a:endParaRPr lang="en-US" sz="1600">
                <a:latin typeface="Helvetica" charset="0"/>
              </a:endParaRPr>
            </a:p>
          </p:txBody>
        </p:sp>
        <p:sp>
          <p:nvSpPr>
            <p:cNvPr id="10267" name="Rectangle 69"/>
            <p:cNvSpPr>
              <a:spLocks noChangeArrowheads="1"/>
            </p:cNvSpPr>
            <p:nvPr/>
          </p:nvSpPr>
          <p:spPr bwMode="auto">
            <a:xfrm>
              <a:off x="5029200" y="2819400"/>
              <a:ext cx="609600" cy="457200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/>
            <a:lstStyle/>
            <a:p>
              <a:pPr algn="ctr"/>
              <a:r>
                <a:rPr lang="en-US" sz="1600" b="0">
                  <a:latin typeface="Helvetica" charset="0"/>
                </a:rPr>
                <a:t>CPU</a:t>
              </a:r>
            </a:p>
            <a:p>
              <a:pPr algn="ctr"/>
              <a:r>
                <a:rPr lang="en-US" sz="1600" b="0">
                  <a:latin typeface="Helvetica" charset="0"/>
                </a:rPr>
                <a:t>sate</a:t>
              </a:r>
            </a:p>
          </p:txBody>
        </p:sp>
        <p:sp>
          <p:nvSpPr>
            <p:cNvPr id="10268" name="Rectangle 70"/>
            <p:cNvSpPr>
              <a:spLocks noChangeArrowheads="1"/>
            </p:cNvSpPr>
            <p:nvPr/>
          </p:nvSpPr>
          <p:spPr bwMode="auto">
            <a:xfrm>
              <a:off x="5029200" y="2209800"/>
              <a:ext cx="609600" cy="457200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/>
            <a:lstStyle/>
            <a:p>
              <a:pPr algn="ctr"/>
              <a:r>
                <a:rPr lang="en-US" sz="1600" b="0">
                  <a:latin typeface="Helvetica" charset="0"/>
                </a:rPr>
                <a:t>IO</a:t>
              </a:r>
            </a:p>
            <a:p>
              <a:pPr algn="ctr"/>
              <a:r>
                <a:rPr lang="en-US" sz="1600" b="0">
                  <a:latin typeface="Helvetica" charset="0"/>
                </a:rPr>
                <a:t>sate</a:t>
              </a:r>
            </a:p>
          </p:txBody>
        </p:sp>
        <p:sp>
          <p:nvSpPr>
            <p:cNvPr id="10269" name="Rectangle 71"/>
            <p:cNvSpPr>
              <a:spLocks noChangeArrowheads="1"/>
            </p:cNvSpPr>
            <p:nvPr/>
          </p:nvSpPr>
          <p:spPr bwMode="auto">
            <a:xfrm>
              <a:off x="4953000" y="1676400"/>
              <a:ext cx="685800" cy="457200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/>
            <a:lstStyle/>
            <a:p>
              <a:pPr algn="ctr"/>
              <a:r>
                <a:rPr lang="en-US" sz="1600" b="0">
                  <a:latin typeface="Helvetica" charset="0"/>
                </a:rPr>
                <a:t>Mem.</a:t>
              </a:r>
            </a:p>
          </p:txBody>
        </p:sp>
        <p:grpSp>
          <p:nvGrpSpPr>
            <p:cNvPr id="10270" name="Group 72"/>
            <p:cNvGrpSpPr>
              <a:grpSpLocks/>
            </p:cNvGrpSpPr>
            <p:nvPr/>
          </p:nvGrpSpPr>
          <p:grpSpPr bwMode="auto">
            <a:xfrm>
              <a:off x="4419600" y="1524000"/>
              <a:ext cx="457200" cy="1828800"/>
              <a:chOff x="7010400" y="1143000"/>
              <a:chExt cx="457200" cy="1828800"/>
            </a:xfrm>
          </p:grpSpPr>
          <p:sp>
            <p:nvSpPr>
              <p:cNvPr id="10271" name="Rounded Rectangle 73"/>
              <p:cNvSpPr>
                <a:spLocks noChangeArrowheads="1"/>
              </p:cNvSpPr>
              <p:nvPr/>
            </p:nvSpPr>
            <p:spPr bwMode="auto">
              <a:xfrm>
                <a:off x="7010400" y="1143000"/>
                <a:ext cx="457200" cy="1828800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25400">
                <a:solidFill>
                  <a:schemeClr val="tx1"/>
                </a:solidFill>
                <a:round/>
                <a:headEnd type="triangle" w="med" len="med"/>
                <a:tailEnd/>
              </a:ln>
            </p:spPr>
            <p:txBody>
              <a:bodyPr anchor="ctr"/>
              <a:lstStyle/>
              <a:p>
                <a:pPr>
                  <a:lnSpc>
                    <a:spcPct val="80000"/>
                  </a:lnSpc>
                  <a:spcBef>
                    <a:spcPct val="50000"/>
                  </a:spcBef>
                </a:pPr>
                <a:endParaRPr lang="en-US" sz="1600">
                  <a:latin typeface="Helvetica" charset="0"/>
                </a:endParaRPr>
              </a:p>
            </p:txBody>
          </p:sp>
          <p:sp>
            <p:nvSpPr>
              <p:cNvPr id="10272" name="Freeform 74"/>
              <p:cNvSpPr>
                <a:spLocks/>
              </p:cNvSpPr>
              <p:nvPr/>
            </p:nvSpPr>
            <p:spPr bwMode="auto">
              <a:xfrm>
                <a:off x="7086600" y="1219200"/>
                <a:ext cx="232039" cy="1682750"/>
              </a:xfrm>
              <a:custGeom>
                <a:avLst/>
                <a:gdLst>
                  <a:gd name="T0" fmla="*/ 120653 w 232039"/>
                  <a:gd name="T1" fmla="*/ 0 h 1835150"/>
                  <a:gd name="T2" fmla="*/ 228603 w 232039"/>
                  <a:gd name="T3" fmla="*/ 112229 h 1835150"/>
                  <a:gd name="T4" fmla="*/ 6353 w 232039"/>
                  <a:gd name="T5" fmla="*/ 327709 h 1835150"/>
                  <a:gd name="T6" fmla="*/ 222253 w 232039"/>
                  <a:gd name="T7" fmla="*/ 543189 h 1835150"/>
                  <a:gd name="T8" fmla="*/ 3 w 232039"/>
                  <a:gd name="T9" fmla="*/ 754181 h 1835150"/>
                  <a:gd name="T10" fmla="*/ 228603 w 232039"/>
                  <a:gd name="T11" fmla="*/ 969661 h 1835150"/>
                  <a:gd name="T12" fmla="*/ 12703 w 232039"/>
                  <a:gd name="T13" fmla="*/ 1189629 h 1835150"/>
                  <a:gd name="T14" fmla="*/ 114303 w 232039"/>
                  <a:gd name="T15" fmla="*/ 1297369 h 183515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32039" h="1835150">
                    <a:moveTo>
                      <a:pt x="120653" y="0"/>
                    </a:moveTo>
                    <a:cubicBezTo>
                      <a:pt x="184153" y="40746"/>
                      <a:pt x="247653" y="81492"/>
                      <a:pt x="228603" y="158750"/>
                    </a:cubicBezTo>
                    <a:cubicBezTo>
                      <a:pt x="209553" y="236008"/>
                      <a:pt x="7411" y="361950"/>
                      <a:pt x="6353" y="463550"/>
                    </a:cubicBezTo>
                    <a:cubicBezTo>
                      <a:pt x="5295" y="565150"/>
                      <a:pt x="223311" y="667808"/>
                      <a:pt x="222253" y="768350"/>
                    </a:cubicBezTo>
                    <a:cubicBezTo>
                      <a:pt x="221195" y="868892"/>
                      <a:pt x="-1055" y="966258"/>
                      <a:pt x="3" y="1066800"/>
                    </a:cubicBezTo>
                    <a:cubicBezTo>
                      <a:pt x="1061" y="1167342"/>
                      <a:pt x="226486" y="1268942"/>
                      <a:pt x="228603" y="1371600"/>
                    </a:cubicBezTo>
                    <a:cubicBezTo>
                      <a:pt x="230720" y="1474258"/>
                      <a:pt x="31753" y="1605492"/>
                      <a:pt x="12703" y="1682750"/>
                    </a:cubicBezTo>
                    <a:cubicBezTo>
                      <a:pt x="-6347" y="1760008"/>
                      <a:pt x="114303" y="1835150"/>
                      <a:pt x="114303" y="1835150"/>
                    </a:cubicBezTo>
                  </a:path>
                </a:pathLst>
              </a:custGeom>
              <a:noFill/>
              <a:ln w="28575" cmpd="sng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/>
              <a:p>
                <a:endParaRPr lang="en-US"/>
              </a:p>
            </p:txBody>
          </p:sp>
        </p:grpSp>
      </p:grpSp>
      <p:grpSp>
        <p:nvGrpSpPr>
          <p:cNvPr id="10257" name="Group 75"/>
          <p:cNvGrpSpPr>
            <a:grpSpLocks/>
          </p:cNvGrpSpPr>
          <p:nvPr/>
        </p:nvGrpSpPr>
        <p:grpSpPr bwMode="auto">
          <a:xfrm>
            <a:off x="304800" y="1447800"/>
            <a:ext cx="1371600" cy="1981200"/>
            <a:chOff x="4343400" y="1447800"/>
            <a:chExt cx="1371600" cy="1981200"/>
          </a:xfrm>
        </p:grpSpPr>
        <p:sp>
          <p:nvSpPr>
            <p:cNvPr id="10259" name="Rounded Rectangle 76"/>
            <p:cNvSpPr>
              <a:spLocks noChangeArrowheads="1"/>
            </p:cNvSpPr>
            <p:nvPr/>
          </p:nvSpPr>
          <p:spPr bwMode="auto">
            <a:xfrm>
              <a:off x="4343400" y="1447800"/>
              <a:ext cx="1371600" cy="1981200"/>
            </a:xfrm>
            <a:prstGeom prst="roundRect">
              <a:avLst>
                <a:gd name="adj" fmla="val 16667"/>
              </a:avLst>
            </a:prstGeom>
            <a:solidFill>
              <a:srgbClr val="FFFFAA"/>
            </a:solidFill>
            <a:ln w="5715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/>
            <a:lstStyle/>
            <a:p>
              <a:pPr>
                <a:lnSpc>
                  <a:spcPct val="80000"/>
                </a:lnSpc>
                <a:spcBef>
                  <a:spcPct val="50000"/>
                </a:spcBef>
              </a:pPr>
              <a:endParaRPr lang="en-US" sz="1600">
                <a:latin typeface="Helvetica" charset="0"/>
              </a:endParaRPr>
            </a:p>
          </p:txBody>
        </p:sp>
        <p:sp>
          <p:nvSpPr>
            <p:cNvPr id="10260" name="Rectangle 77"/>
            <p:cNvSpPr>
              <a:spLocks noChangeArrowheads="1"/>
            </p:cNvSpPr>
            <p:nvPr/>
          </p:nvSpPr>
          <p:spPr bwMode="auto">
            <a:xfrm>
              <a:off x="5029200" y="2819400"/>
              <a:ext cx="609600" cy="457200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/>
            <a:lstStyle/>
            <a:p>
              <a:pPr algn="ctr"/>
              <a:r>
                <a:rPr lang="en-US" sz="1600" b="0">
                  <a:latin typeface="Helvetica" charset="0"/>
                </a:rPr>
                <a:t>CPU</a:t>
              </a:r>
            </a:p>
            <a:p>
              <a:pPr algn="ctr"/>
              <a:r>
                <a:rPr lang="en-US" sz="1600" b="0">
                  <a:latin typeface="Helvetica" charset="0"/>
                </a:rPr>
                <a:t>sate</a:t>
              </a:r>
            </a:p>
          </p:txBody>
        </p:sp>
        <p:sp>
          <p:nvSpPr>
            <p:cNvPr id="10261" name="Rectangle 78"/>
            <p:cNvSpPr>
              <a:spLocks noChangeArrowheads="1"/>
            </p:cNvSpPr>
            <p:nvPr/>
          </p:nvSpPr>
          <p:spPr bwMode="auto">
            <a:xfrm>
              <a:off x="5029200" y="2209800"/>
              <a:ext cx="609600" cy="457200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/>
            <a:lstStyle/>
            <a:p>
              <a:pPr algn="ctr"/>
              <a:r>
                <a:rPr lang="en-US" sz="1600" b="0">
                  <a:latin typeface="Helvetica" charset="0"/>
                </a:rPr>
                <a:t>IO</a:t>
              </a:r>
            </a:p>
            <a:p>
              <a:pPr algn="ctr"/>
              <a:r>
                <a:rPr lang="en-US" sz="1600" b="0">
                  <a:latin typeface="Helvetica" charset="0"/>
                </a:rPr>
                <a:t>sate</a:t>
              </a:r>
            </a:p>
          </p:txBody>
        </p:sp>
        <p:sp>
          <p:nvSpPr>
            <p:cNvPr id="10262" name="Rectangle 79"/>
            <p:cNvSpPr>
              <a:spLocks noChangeArrowheads="1"/>
            </p:cNvSpPr>
            <p:nvPr/>
          </p:nvSpPr>
          <p:spPr bwMode="auto">
            <a:xfrm>
              <a:off x="4953000" y="1676400"/>
              <a:ext cx="685800" cy="457200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/>
            <a:lstStyle/>
            <a:p>
              <a:pPr algn="ctr"/>
              <a:r>
                <a:rPr lang="en-US" sz="1600" b="0">
                  <a:latin typeface="Helvetica" charset="0"/>
                </a:rPr>
                <a:t>Mem.</a:t>
              </a:r>
            </a:p>
          </p:txBody>
        </p:sp>
        <p:grpSp>
          <p:nvGrpSpPr>
            <p:cNvPr id="10263" name="Group 80"/>
            <p:cNvGrpSpPr>
              <a:grpSpLocks/>
            </p:cNvGrpSpPr>
            <p:nvPr/>
          </p:nvGrpSpPr>
          <p:grpSpPr bwMode="auto">
            <a:xfrm>
              <a:off x="4419600" y="1524000"/>
              <a:ext cx="457200" cy="1828800"/>
              <a:chOff x="7010400" y="1143000"/>
              <a:chExt cx="457200" cy="1828800"/>
            </a:xfrm>
          </p:grpSpPr>
          <p:sp>
            <p:nvSpPr>
              <p:cNvPr id="10264" name="Rounded Rectangle 81"/>
              <p:cNvSpPr>
                <a:spLocks noChangeArrowheads="1"/>
              </p:cNvSpPr>
              <p:nvPr/>
            </p:nvSpPr>
            <p:spPr bwMode="auto">
              <a:xfrm>
                <a:off x="7010400" y="1143000"/>
                <a:ext cx="457200" cy="1828800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25400">
                <a:solidFill>
                  <a:schemeClr val="tx1"/>
                </a:solidFill>
                <a:round/>
                <a:headEnd type="triangle" w="med" len="med"/>
                <a:tailEnd/>
              </a:ln>
            </p:spPr>
            <p:txBody>
              <a:bodyPr anchor="ctr"/>
              <a:lstStyle/>
              <a:p>
                <a:pPr>
                  <a:lnSpc>
                    <a:spcPct val="80000"/>
                  </a:lnSpc>
                  <a:spcBef>
                    <a:spcPct val="50000"/>
                  </a:spcBef>
                </a:pPr>
                <a:endParaRPr lang="en-US" sz="1600">
                  <a:latin typeface="Helvetica" charset="0"/>
                </a:endParaRPr>
              </a:p>
            </p:txBody>
          </p:sp>
          <p:sp>
            <p:nvSpPr>
              <p:cNvPr id="10265" name="Freeform 82"/>
              <p:cNvSpPr>
                <a:spLocks/>
              </p:cNvSpPr>
              <p:nvPr/>
            </p:nvSpPr>
            <p:spPr bwMode="auto">
              <a:xfrm>
                <a:off x="7086600" y="1219200"/>
                <a:ext cx="232039" cy="1682750"/>
              </a:xfrm>
              <a:custGeom>
                <a:avLst/>
                <a:gdLst>
                  <a:gd name="T0" fmla="*/ 120653 w 232039"/>
                  <a:gd name="T1" fmla="*/ 0 h 1835150"/>
                  <a:gd name="T2" fmla="*/ 228603 w 232039"/>
                  <a:gd name="T3" fmla="*/ 112229 h 1835150"/>
                  <a:gd name="T4" fmla="*/ 6353 w 232039"/>
                  <a:gd name="T5" fmla="*/ 327709 h 1835150"/>
                  <a:gd name="T6" fmla="*/ 222253 w 232039"/>
                  <a:gd name="T7" fmla="*/ 543189 h 1835150"/>
                  <a:gd name="T8" fmla="*/ 3 w 232039"/>
                  <a:gd name="T9" fmla="*/ 754181 h 1835150"/>
                  <a:gd name="T10" fmla="*/ 228603 w 232039"/>
                  <a:gd name="T11" fmla="*/ 969661 h 1835150"/>
                  <a:gd name="T12" fmla="*/ 12703 w 232039"/>
                  <a:gd name="T13" fmla="*/ 1189629 h 1835150"/>
                  <a:gd name="T14" fmla="*/ 114303 w 232039"/>
                  <a:gd name="T15" fmla="*/ 1297369 h 183515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32039" h="1835150">
                    <a:moveTo>
                      <a:pt x="120653" y="0"/>
                    </a:moveTo>
                    <a:cubicBezTo>
                      <a:pt x="184153" y="40746"/>
                      <a:pt x="247653" y="81492"/>
                      <a:pt x="228603" y="158750"/>
                    </a:cubicBezTo>
                    <a:cubicBezTo>
                      <a:pt x="209553" y="236008"/>
                      <a:pt x="7411" y="361950"/>
                      <a:pt x="6353" y="463550"/>
                    </a:cubicBezTo>
                    <a:cubicBezTo>
                      <a:pt x="5295" y="565150"/>
                      <a:pt x="223311" y="667808"/>
                      <a:pt x="222253" y="768350"/>
                    </a:cubicBezTo>
                    <a:cubicBezTo>
                      <a:pt x="221195" y="868892"/>
                      <a:pt x="-1055" y="966258"/>
                      <a:pt x="3" y="1066800"/>
                    </a:cubicBezTo>
                    <a:cubicBezTo>
                      <a:pt x="1061" y="1167342"/>
                      <a:pt x="226486" y="1268942"/>
                      <a:pt x="228603" y="1371600"/>
                    </a:cubicBezTo>
                    <a:cubicBezTo>
                      <a:pt x="230720" y="1474258"/>
                      <a:pt x="31753" y="1605492"/>
                      <a:pt x="12703" y="1682750"/>
                    </a:cubicBezTo>
                    <a:cubicBezTo>
                      <a:pt x="-6347" y="1760008"/>
                      <a:pt x="114303" y="1835150"/>
                      <a:pt x="114303" y="1835150"/>
                    </a:cubicBezTo>
                  </a:path>
                </a:pathLst>
              </a:custGeom>
              <a:noFill/>
              <a:ln w="28575" cmpd="sng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/>
              <a:p>
                <a:endParaRPr lang="en-US"/>
              </a:p>
            </p:txBody>
          </p:sp>
        </p:grpSp>
      </p:grpSp>
      <p:sp>
        <p:nvSpPr>
          <p:cNvPr id="87" name="Content Placeholder 2"/>
          <p:cNvSpPr>
            <a:spLocks noGrp="1"/>
          </p:cNvSpPr>
          <p:nvPr>
            <p:ph idx="1"/>
          </p:nvPr>
        </p:nvSpPr>
        <p:spPr>
          <a:xfrm>
            <a:off x="5486400" y="1371600"/>
            <a:ext cx="3657600" cy="3886200"/>
          </a:xfrm>
        </p:spPr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en-US" dirty="0" smtClean="0">
                <a:ea typeface="ＭＳ Ｐゴシック" charset="-128"/>
              </a:rPr>
              <a:t>Switch overhead: </a:t>
            </a:r>
            <a:r>
              <a:rPr lang="en-US" dirty="0" smtClean="0">
                <a:solidFill>
                  <a:srgbClr val="FF0000"/>
                </a:solidFill>
                <a:ea typeface="ＭＳ Ｐゴシック" charset="-128"/>
              </a:rPr>
              <a:t>high</a:t>
            </a:r>
          </a:p>
          <a:p>
            <a:pPr lvl="1">
              <a:defRPr/>
            </a:pPr>
            <a:r>
              <a:rPr lang="en-US" dirty="0" smtClean="0">
                <a:ea typeface="ＭＳ Ｐゴシック" charset="-128"/>
              </a:rPr>
              <a:t>CPU state: 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  <a:ea typeface="ＭＳ Ｐゴシック" charset="-128"/>
              </a:rPr>
              <a:t>low</a:t>
            </a:r>
          </a:p>
          <a:p>
            <a:pPr lvl="1">
              <a:defRPr/>
            </a:pPr>
            <a:r>
              <a:rPr lang="en-US" dirty="0" smtClean="0">
                <a:ea typeface="ＭＳ Ｐゴシック" charset="-128"/>
              </a:rPr>
              <a:t>Memory/IO state: </a:t>
            </a:r>
            <a:r>
              <a:rPr lang="en-US" dirty="0" smtClean="0">
                <a:solidFill>
                  <a:srgbClr val="FF0000"/>
                </a:solidFill>
                <a:ea typeface="ＭＳ Ｐゴシック" charset="-128"/>
              </a:rPr>
              <a:t>high</a:t>
            </a:r>
          </a:p>
          <a:p>
            <a:pPr>
              <a:defRPr/>
            </a:pPr>
            <a:r>
              <a:rPr lang="en-US" dirty="0" smtClean="0">
                <a:ea typeface="ＭＳ Ｐゴシック" charset="-128"/>
              </a:rPr>
              <a:t>Process creation: </a:t>
            </a:r>
            <a:r>
              <a:rPr lang="en-US" dirty="0" smtClean="0">
                <a:solidFill>
                  <a:srgbClr val="FF0000"/>
                </a:solidFill>
                <a:ea typeface="ＭＳ Ｐゴシック" charset="-128"/>
              </a:rPr>
              <a:t>high</a:t>
            </a:r>
          </a:p>
          <a:p>
            <a:pPr>
              <a:defRPr/>
            </a:pPr>
            <a:r>
              <a:rPr lang="en-US" dirty="0" smtClean="0">
                <a:ea typeface="ＭＳ Ｐゴシック" charset="-128"/>
              </a:rPr>
              <a:t>Protection</a:t>
            </a:r>
          </a:p>
          <a:p>
            <a:pPr lvl="1">
              <a:defRPr/>
            </a:pPr>
            <a:r>
              <a:rPr lang="en-US" dirty="0" smtClean="0">
                <a:ea typeface="ＭＳ Ｐゴシック" charset="-128"/>
              </a:rPr>
              <a:t>CPU: </a:t>
            </a:r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  <a:ea typeface="ＭＳ Ｐゴシック" charset="-128"/>
              </a:rPr>
              <a:t>yes</a:t>
            </a:r>
          </a:p>
          <a:p>
            <a:pPr lvl="1">
              <a:defRPr/>
            </a:pPr>
            <a:r>
              <a:rPr lang="en-US" dirty="0" smtClean="0">
                <a:ea typeface="ＭＳ Ｐゴシック" charset="-128"/>
              </a:rPr>
              <a:t>Memory/IO: </a:t>
            </a:r>
            <a:r>
              <a:rPr lang="en-US" dirty="0" smtClean="0">
                <a:solidFill>
                  <a:srgbClr val="2BFF2B"/>
                </a:solidFill>
                <a:ea typeface="ＭＳ Ｐゴシック" charset="-128"/>
              </a:rPr>
              <a:t>yes</a:t>
            </a:r>
          </a:p>
          <a:p>
            <a:pPr>
              <a:defRPr/>
            </a:pPr>
            <a:r>
              <a:rPr lang="en-US" dirty="0" smtClean="0">
                <a:ea typeface="ＭＳ Ｐゴシック" charset="-128"/>
              </a:rPr>
              <a:t>Sharing overhead: </a:t>
            </a:r>
            <a:r>
              <a:rPr lang="en-US" dirty="0" smtClean="0">
                <a:solidFill>
                  <a:srgbClr val="FF0000"/>
                </a:solidFill>
                <a:ea typeface="ＭＳ Ｐゴシック" charset="-128"/>
              </a:rPr>
              <a:t>high</a:t>
            </a:r>
            <a:r>
              <a:rPr lang="en-US" dirty="0" smtClean="0">
                <a:ea typeface="ＭＳ Ｐゴシック" charset="-128"/>
              </a:rPr>
              <a:t> (involves at least a context switch)</a:t>
            </a:r>
          </a:p>
        </p:txBody>
      </p:sp>
    </p:spTree>
    <p:extLst>
      <p:ext uri="{BB962C8B-B14F-4D97-AF65-F5344CB8AC3E}">
        <p14:creationId xmlns:p14="http://schemas.microsoft.com/office/powerpoint/2010/main" val="3404603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9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4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10600" cy="533400"/>
          </a:xfrm>
        </p:spPr>
        <p:txBody>
          <a:bodyPr>
            <a:normAutofit fontScale="90000"/>
          </a:bodyPr>
          <a:lstStyle/>
          <a:p>
            <a:r>
              <a:rPr lang="en-US" smtClean="0">
                <a:latin typeface="Helvetica" charset="0"/>
              </a:rPr>
              <a:t>Putting it together: Threads</a:t>
            </a:r>
          </a:p>
        </p:txBody>
      </p:sp>
      <p:sp>
        <p:nvSpPr>
          <p:cNvPr id="11266" name="TextBox 41"/>
          <p:cNvSpPr txBox="1">
            <a:spLocks noChangeArrowheads="1"/>
          </p:cNvSpPr>
          <p:nvPr/>
        </p:nvSpPr>
        <p:spPr bwMode="auto">
          <a:xfrm>
            <a:off x="304800" y="609600"/>
            <a:ext cx="13255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2000" b="0">
                <a:latin typeface="Helvetica" charset="0"/>
              </a:rPr>
              <a:t>Process 1</a:t>
            </a:r>
          </a:p>
        </p:txBody>
      </p:sp>
      <p:sp>
        <p:nvSpPr>
          <p:cNvPr id="11267" name="Rectangle 44"/>
          <p:cNvSpPr>
            <a:spLocks noChangeArrowheads="1"/>
          </p:cNvSpPr>
          <p:nvPr/>
        </p:nvSpPr>
        <p:spPr bwMode="auto">
          <a:xfrm>
            <a:off x="2209800" y="3962400"/>
            <a:ext cx="2209800" cy="609600"/>
          </a:xfrm>
          <a:prstGeom prst="rect">
            <a:avLst/>
          </a:prstGeom>
          <a:solidFill>
            <a:srgbClr val="FF817E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endParaRPr lang="en-US" b="0">
              <a:latin typeface="Helvetica" charset="0"/>
            </a:endParaRPr>
          </a:p>
        </p:txBody>
      </p:sp>
      <p:sp>
        <p:nvSpPr>
          <p:cNvPr id="47" name="Oval 46"/>
          <p:cNvSpPr/>
          <p:nvPr/>
        </p:nvSpPr>
        <p:spPr bwMode="auto">
          <a:xfrm>
            <a:off x="2667000" y="3962400"/>
            <a:ext cx="1295400" cy="6096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b="0" dirty="0">
                <a:latin typeface="Helvetica"/>
                <a:ea typeface="ＭＳ Ｐゴシック" charset="0"/>
                <a:cs typeface="Helvetica"/>
              </a:rPr>
              <a:t>CPU </a:t>
            </a:r>
            <a:r>
              <a:rPr lang="en-US" b="0" dirty="0" err="1">
                <a:latin typeface="Helvetica"/>
                <a:ea typeface="ＭＳ Ｐゴシック" charset="0"/>
                <a:cs typeface="Helvetica"/>
              </a:rPr>
              <a:t>sched</a:t>
            </a:r>
            <a:r>
              <a:rPr lang="en-US" b="0" dirty="0">
                <a:latin typeface="Helvetica"/>
                <a:ea typeface="ＭＳ Ｐゴシック" charset="0"/>
                <a:cs typeface="Helvetica"/>
              </a:rPr>
              <a:t>.</a:t>
            </a:r>
          </a:p>
        </p:txBody>
      </p:sp>
      <p:sp>
        <p:nvSpPr>
          <p:cNvPr id="11269" name="TextBox 47"/>
          <p:cNvSpPr txBox="1">
            <a:spLocks noChangeArrowheads="1"/>
          </p:cNvSpPr>
          <p:nvPr/>
        </p:nvSpPr>
        <p:spPr bwMode="auto">
          <a:xfrm>
            <a:off x="4419600" y="4038600"/>
            <a:ext cx="5556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2000" b="0">
                <a:latin typeface="Helvetica" charset="0"/>
              </a:rPr>
              <a:t>OS</a:t>
            </a:r>
          </a:p>
        </p:txBody>
      </p:sp>
      <p:sp>
        <p:nvSpPr>
          <p:cNvPr id="49" name="Rectangle 48"/>
          <p:cNvSpPr/>
          <p:nvPr/>
        </p:nvSpPr>
        <p:spPr bwMode="auto">
          <a:xfrm>
            <a:off x="2819400" y="5181600"/>
            <a:ext cx="990600" cy="762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b="0" dirty="0">
                <a:latin typeface="Helvetica"/>
                <a:ea typeface="ＭＳ Ｐゴシック" charset="0"/>
                <a:cs typeface="Helvetica"/>
              </a:rPr>
              <a:t>CPU</a:t>
            </a:r>
          </a:p>
          <a:p>
            <a:pPr algn="ctr">
              <a:defRPr/>
            </a:pPr>
            <a:r>
              <a:rPr lang="en-US" b="0" dirty="0">
                <a:latin typeface="Helvetica"/>
                <a:ea typeface="ＭＳ Ｐゴシック" charset="0"/>
                <a:cs typeface="Helvetica"/>
              </a:rPr>
              <a:t>(1 core)</a:t>
            </a:r>
          </a:p>
        </p:txBody>
      </p:sp>
      <p:cxnSp>
        <p:nvCxnSpPr>
          <p:cNvPr id="11271" name="Straight Arrow Connector 50"/>
          <p:cNvCxnSpPr>
            <a:cxnSpLocks noChangeShapeType="1"/>
            <a:stCxn id="11267" idx="2"/>
            <a:endCxn id="49" idx="0"/>
          </p:cNvCxnSpPr>
          <p:nvPr/>
        </p:nvCxnSpPr>
        <p:spPr bwMode="auto">
          <a:xfrm>
            <a:off x="3314700" y="4572000"/>
            <a:ext cx="0" cy="6096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272" name="Rectangular Callout 61"/>
          <p:cNvSpPr>
            <a:spLocks noChangeArrowheads="1"/>
          </p:cNvSpPr>
          <p:nvPr/>
        </p:nvSpPr>
        <p:spPr bwMode="auto">
          <a:xfrm>
            <a:off x="3657600" y="4724400"/>
            <a:ext cx="1219200" cy="685800"/>
          </a:xfrm>
          <a:prstGeom prst="wedgeRectCallout">
            <a:avLst>
              <a:gd name="adj1" fmla="val -76995"/>
              <a:gd name="adj2" fmla="val -35778"/>
            </a:avLst>
          </a:prstGeom>
          <a:solidFill>
            <a:srgbClr val="FFFFFF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r>
              <a:rPr lang="en-US" b="0">
                <a:latin typeface="Helvetica" charset="0"/>
              </a:rPr>
              <a:t>1 thread at a time</a:t>
            </a:r>
          </a:p>
        </p:txBody>
      </p:sp>
      <p:sp>
        <p:nvSpPr>
          <p:cNvPr id="11273" name="Rounded Rectangle 76"/>
          <p:cNvSpPr>
            <a:spLocks noChangeArrowheads="1"/>
          </p:cNvSpPr>
          <p:nvPr/>
        </p:nvSpPr>
        <p:spPr bwMode="auto">
          <a:xfrm>
            <a:off x="304800" y="990600"/>
            <a:ext cx="2362200" cy="2514600"/>
          </a:xfrm>
          <a:prstGeom prst="roundRect">
            <a:avLst>
              <a:gd name="adj" fmla="val 16667"/>
            </a:avLst>
          </a:prstGeom>
          <a:solidFill>
            <a:srgbClr val="FFFFAA"/>
          </a:solidFill>
          <a:ln w="5715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>
              <a:lnSpc>
                <a:spcPct val="80000"/>
              </a:lnSpc>
              <a:spcBef>
                <a:spcPct val="50000"/>
              </a:spcBef>
            </a:pPr>
            <a:endParaRPr lang="en-US" sz="1600">
              <a:latin typeface="Helvetica" charset="0"/>
            </a:endParaRPr>
          </a:p>
        </p:txBody>
      </p:sp>
      <p:sp>
        <p:nvSpPr>
          <p:cNvPr id="11274" name="Rectangle 78"/>
          <p:cNvSpPr>
            <a:spLocks noChangeArrowheads="1"/>
          </p:cNvSpPr>
          <p:nvPr/>
        </p:nvSpPr>
        <p:spPr bwMode="auto">
          <a:xfrm>
            <a:off x="1828800" y="2133600"/>
            <a:ext cx="685800" cy="457200"/>
          </a:xfrm>
          <a:prstGeom prst="rect">
            <a:avLst/>
          </a:prstGeom>
          <a:solidFill>
            <a:srgbClr val="FFFFFF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r>
              <a:rPr lang="en-US" sz="1600" b="0">
                <a:latin typeface="Helvetica" charset="0"/>
              </a:rPr>
              <a:t>IO</a:t>
            </a:r>
          </a:p>
          <a:p>
            <a:pPr algn="ctr"/>
            <a:r>
              <a:rPr lang="en-US" sz="1600" b="0">
                <a:latin typeface="Helvetica" charset="0"/>
              </a:rPr>
              <a:t>sate</a:t>
            </a:r>
          </a:p>
        </p:txBody>
      </p:sp>
      <p:sp>
        <p:nvSpPr>
          <p:cNvPr id="11275" name="Rectangle 79"/>
          <p:cNvSpPr>
            <a:spLocks noChangeArrowheads="1"/>
          </p:cNvSpPr>
          <p:nvPr/>
        </p:nvSpPr>
        <p:spPr bwMode="auto">
          <a:xfrm>
            <a:off x="1828800" y="1600200"/>
            <a:ext cx="685800" cy="457200"/>
          </a:xfrm>
          <a:prstGeom prst="rect">
            <a:avLst/>
          </a:prstGeom>
          <a:solidFill>
            <a:srgbClr val="FFFFFF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r>
              <a:rPr lang="en-US" sz="1600" b="0">
                <a:latin typeface="Helvetica" charset="0"/>
              </a:rPr>
              <a:t>Mem.</a:t>
            </a:r>
          </a:p>
        </p:txBody>
      </p:sp>
      <p:grpSp>
        <p:nvGrpSpPr>
          <p:cNvPr id="11276" name="Group 80"/>
          <p:cNvGrpSpPr>
            <a:grpSpLocks/>
          </p:cNvGrpSpPr>
          <p:nvPr/>
        </p:nvGrpSpPr>
        <p:grpSpPr bwMode="auto">
          <a:xfrm>
            <a:off x="457200" y="1524000"/>
            <a:ext cx="457200" cy="1828800"/>
            <a:chOff x="7010400" y="1143000"/>
            <a:chExt cx="457200" cy="1828800"/>
          </a:xfrm>
        </p:grpSpPr>
        <p:sp>
          <p:nvSpPr>
            <p:cNvPr id="11308" name="Rounded Rectangle 81"/>
            <p:cNvSpPr>
              <a:spLocks noChangeArrowheads="1"/>
            </p:cNvSpPr>
            <p:nvPr/>
          </p:nvSpPr>
          <p:spPr bwMode="auto">
            <a:xfrm>
              <a:off x="7010400" y="1143000"/>
              <a:ext cx="457200" cy="1828800"/>
            </a:xfrm>
            <a:prstGeom prst="roundRect">
              <a:avLst>
                <a:gd name="adj" fmla="val 16667"/>
              </a:avLst>
            </a:prstGeom>
            <a:solidFill>
              <a:srgbClr val="CCFFCC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/>
            <a:lstStyle/>
            <a:p>
              <a:pPr>
                <a:lnSpc>
                  <a:spcPct val="80000"/>
                </a:lnSpc>
                <a:spcBef>
                  <a:spcPct val="50000"/>
                </a:spcBef>
              </a:pPr>
              <a:endParaRPr lang="en-US" sz="1600">
                <a:latin typeface="Helvetica" charset="0"/>
              </a:endParaRPr>
            </a:p>
          </p:txBody>
        </p:sp>
        <p:sp>
          <p:nvSpPr>
            <p:cNvPr id="11309" name="Freeform 82"/>
            <p:cNvSpPr>
              <a:spLocks/>
            </p:cNvSpPr>
            <p:nvPr/>
          </p:nvSpPr>
          <p:spPr bwMode="auto">
            <a:xfrm>
              <a:off x="7086600" y="1219200"/>
              <a:ext cx="232039" cy="1682750"/>
            </a:xfrm>
            <a:custGeom>
              <a:avLst/>
              <a:gdLst>
                <a:gd name="T0" fmla="*/ 120653 w 232039"/>
                <a:gd name="T1" fmla="*/ 0 h 1835150"/>
                <a:gd name="T2" fmla="*/ 228603 w 232039"/>
                <a:gd name="T3" fmla="*/ 112229 h 1835150"/>
                <a:gd name="T4" fmla="*/ 6353 w 232039"/>
                <a:gd name="T5" fmla="*/ 327709 h 1835150"/>
                <a:gd name="T6" fmla="*/ 222253 w 232039"/>
                <a:gd name="T7" fmla="*/ 543189 h 1835150"/>
                <a:gd name="T8" fmla="*/ 3 w 232039"/>
                <a:gd name="T9" fmla="*/ 754181 h 1835150"/>
                <a:gd name="T10" fmla="*/ 228603 w 232039"/>
                <a:gd name="T11" fmla="*/ 969661 h 1835150"/>
                <a:gd name="T12" fmla="*/ 12703 w 232039"/>
                <a:gd name="T13" fmla="*/ 1189629 h 1835150"/>
                <a:gd name="T14" fmla="*/ 114303 w 232039"/>
                <a:gd name="T15" fmla="*/ 1297369 h 183515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32039" h="1835150">
                  <a:moveTo>
                    <a:pt x="120653" y="0"/>
                  </a:moveTo>
                  <a:cubicBezTo>
                    <a:pt x="184153" y="40746"/>
                    <a:pt x="247653" y="81492"/>
                    <a:pt x="228603" y="158750"/>
                  </a:cubicBezTo>
                  <a:cubicBezTo>
                    <a:pt x="209553" y="236008"/>
                    <a:pt x="7411" y="361950"/>
                    <a:pt x="6353" y="463550"/>
                  </a:cubicBezTo>
                  <a:cubicBezTo>
                    <a:pt x="5295" y="565150"/>
                    <a:pt x="223311" y="667808"/>
                    <a:pt x="222253" y="768350"/>
                  </a:cubicBezTo>
                  <a:cubicBezTo>
                    <a:pt x="221195" y="868892"/>
                    <a:pt x="-1055" y="966258"/>
                    <a:pt x="3" y="1066800"/>
                  </a:cubicBezTo>
                  <a:cubicBezTo>
                    <a:pt x="1061" y="1167342"/>
                    <a:pt x="226486" y="1268942"/>
                    <a:pt x="228603" y="1371600"/>
                  </a:cubicBezTo>
                  <a:cubicBezTo>
                    <a:pt x="230720" y="1474258"/>
                    <a:pt x="31753" y="1605492"/>
                    <a:pt x="12703" y="1682750"/>
                  </a:cubicBezTo>
                  <a:cubicBezTo>
                    <a:pt x="-6347" y="1760008"/>
                    <a:pt x="114303" y="1835150"/>
                    <a:pt x="114303" y="1835150"/>
                  </a:cubicBezTo>
                </a:path>
              </a:pathLst>
            </a:custGeom>
            <a:noFill/>
            <a:ln w="28575" cmpd="sng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</p:grpSp>
      <p:grpSp>
        <p:nvGrpSpPr>
          <p:cNvPr id="11277" name="Group 45"/>
          <p:cNvGrpSpPr>
            <a:grpSpLocks/>
          </p:cNvGrpSpPr>
          <p:nvPr/>
        </p:nvGrpSpPr>
        <p:grpSpPr bwMode="auto">
          <a:xfrm>
            <a:off x="1219200" y="1524000"/>
            <a:ext cx="457200" cy="1828800"/>
            <a:chOff x="7010400" y="1143000"/>
            <a:chExt cx="457200" cy="1828800"/>
          </a:xfrm>
        </p:grpSpPr>
        <p:sp>
          <p:nvSpPr>
            <p:cNvPr id="11306" name="Rounded Rectangle 49"/>
            <p:cNvSpPr>
              <a:spLocks noChangeArrowheads="1"/>
            </p:cNvSpPr>
            <p:nvPr/>
          </p:nvSpPr>
          <p:spPr bwMode="auto">
            <a:xfrm>
              <a:off x="7010400" y="1143000"/>
              <a:ext cx="457200" cy="1828800"/>
            </a:xfrm>
            <a:prstGeom prst="roundRect">
              <a:avLst>
                <a:gd name="adj" fmla="val 16667"/>
              </a:avLst>
            </a:prstGeom>
            <a:solidFill>
              <a:srgbClr val="CCFFCC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/>
            <a:lstStyle/>
            <a:p>
              <a:pPr>
                <a:lnSpc>
                  <a:spcPct val="80000"/>
                </a:lnSpc>
                <a:spcBef>
                  <a:spcPct val="50000"/>
                </a:spcBef>
              </a:pPr>
              <a:endParaRPr lang="en-US" sz="1600">
                <a:latin typeface="Helvetica" charset="0"/>
              </a:endParaRPr>
            </a:p>
          </p:txBody>
        </p:sp>
        <p:sp>
          <p:nvSpPr>
            <p:cNvPr id="11307" name="Freeform 52"/>
            <p:cNvSpPr>
              <a:spLocks/>
            </p:cNvSpPr>
            <p:nvPr/>
          </p:nvSpPr>
          <p:spPr bwMode="auto">
            <a:xfrm>
              <a:off x="7086600" y="1219200"/>
              <a:ext cx="232039" cy="1682750"/>
            </a:xfrm>
            <a:custGeom>
              <a:avLst/>
              <a:gdLst>
                <a:gd name="T0" fmla="*/ 120653 w 232039"/>
                <a:gd name="T1" fmla="*/ 0 h 1835150"/>
                <a:gd name="T2" fmla="*/ 228603 w 232039"/>
                <a:gd name="T3" fmla="*/ 112229 h 1835150"/>
                <a:gd name="T4" fmla="*/ 6353 w 232039"/>
                <a:gd name="T5" fmla="*/ 327709 h 1835150"/>
                <a:gd name="T6" fmla="*/ 222253 w 232039"/>
                <a:gd name="T7" fmla="*/ 543189 h 1835150"/>
                <a:gd name="T8" fmla="*/ 3 w 232039"/>
                <a:gd name="T9" fmla="*/ 754181 h 1835150"/>
                <a:gd name="T10" fmla="*/ 228603 w 232039"/>
                <a:gd name="T11" fmla="*/ 969661 h 1835150"/>
                <a:gd name="T12" fmla="*/ 12703 w 232039"/>
                <a:gd name="T13" fmla="*/ 1189629 h 1835150"/>
                <a:gd name="T14" fmla="*/ 114303 w 232039"/>
                <a:gd name="T15" fmla="*/ 1297369 h 183515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32039" h="1835150">
                  <a:moveTo>
                    <a:pt x="120653" y="0"/>
                  </a:moveTo>
                  <a:cubicBezTo>
                    <a:pt x="184153" y="40746"/>
                    <a:pt x="247653" y="81492"/>
                    <a:pt x="228603" y="158750"/>
                  </a:cubicBezTo>
                  <a:cubicBezTo>
                    <a:pt x="209553" y="236008"/>
                    <a:pt x="7411" y="361950"/>
                    <a:pt x="6353" y="463550"/>
                  </a:cubicBezTo>
                  <a:cubicBezTo>
                    <a:pt x="5295" y="565150"/>
                    <a:pt x="223311" y="667808"/>
                    <a:pt x="222253" y="768350"/>
                  </a:cubicBezTo>
                  <a:cubicBezTo>
                    <a:pt x="221195" y="868892"/>
                    <a:pt x="-1055" y="966258"/>
                    <a:pt x="3" y="1066800"/>
                  </a:cubicBezTo>
                  <a:cubicBezTo>
                    <a:pt x="1061" y="1167342"/>
                    <a:pt x="226486" y="1268942"/>
                    <a:pt x="228603" y="1371600"/>
                  </a:cubicBezTo>
                  <a:cubicBezTo>
                    <a:pt x="230720" y="1474258"/>
                    <a:pt x="31753" y="1605492"/>
                    <a:pt x="12703" y="1682750"/>
                  </a:cubicBezTo>
                  <a:cubicBezTo>
                    <a:pt x="-6347" y="1760008"/>
                    <a:pt x="114303" y="1835150"/>
                    <a:pt x="114303" y="1835150"/>
                  </a:cubicBezTo>
                </a:path>
              </a:pathLst>
            </a:custGeom>
            <a:noFill/>
            <a:ln w="28575" cmpd="sng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</p:grpSp>
      <p:sp>
        <p:nvSpPr>
          <p:cNvPr id="11278" name="TextBox 4"/>
          <p:cNvSpPr txBox="1">
            <a:spLocks noChangeArrowheads="1"/>
          </p:cNvSpPr>
          <p:nvPr/>
        </p:nvSpPr>
        <p:spPr bwMode="auto">
          <a:xfrm>
            <a:off x="838200" y="2209800"/>
            <a:ext cx="4413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2000" b="0">
                <a:latin typeface="Helvetica" charset="0"/>
              </a:rPr>
              <a:t>…</a:t>
            </a:r>
          </a:p>
        </p:txBody>
      </p:sp>
      <p:sp>
        <p:nvSpPr>
          <p:cNvPr id="11279" name="TextBox 58"/>
          <p:cNvSpPr txBox="1">
            <a:spLocks noChangeArrowheads="1"/>
          </p:cNvSpPr>
          <p:nvPr/>
        </p:nvSpPr>
        <p:spPr bwMode="auto">
          <a:xfrm>
            <a:off x="609600" y="1001713"/>
            <a:ext cx="9540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800" b="0">
                <a:latin typeface="Helvetica" charset="0"/>
              </a:rPr>
              <a:t>threads</a:t>
            </a:r>
          </a:p>
        </p:txBody>
      </p:sp>
      <p:cxnSp>
        <p:nvCxnSpPr>
          <p:cNvPr id="11280" name="Straight Arrow Connector 6"/>
          <p:cNvCxnSpPr>
            <a:cxnSpLocks noChangeShapeType="1"/>
            <a:stCxn id="11279" idx="2"/>
            <a:endCxn id="11308" idx="0"/>
          </p:cNvCxnSpPr>
          <p:nvPr/>
        </p:nvCxnSpPr>
        <p:spPr bwMode="auto">
          <a:xfrm flipH="1">
            <a:off x="685800" y="1371600"/>
            <a:ext cx="401638" cy="1524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81" name="Straight Arrow Connector 59"/>
          <p:cNvCxnSpPr>
            <a:cxnSpLocks noChangeShapeType="1"/>
            <a:stCxn id="11279" idx="2"/>
            <a:endCxn id="11306" idx="0"/>
          </p:cNvCxnSpPr>
          <p:nvPr/>
        </p:nvCxnSpPr>
        <p:spPr bwMode="auto">
          <a:xfrm>
            <a:off x="1087438" y="1371600"/>
            <a:ext cx="360362" cy="1524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282" name="TextBox 60"/>
          <p:cNvSpPr txBox="1">
            <a:spLocks noChangeArrowheads="1"/>
          </p:cNvSpPr>
          <p:nvPr/>
        </p:nvSpPr>
        <p:spPr bwMode="auto">
          <a:xfrm>
            <a:off x="3429000" y="609600"/>
            <a:ext cx="13684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2000" b="0">
                <a:latin typeface="Helvetica" charset="0"/>
              </a:rPr>
              <a:t>Process N</a:t>
            </a:r>
          </a:p>
        </p:txBody>
      </p:sp>
      <p:sp>
        <p:nvSpPr>
          <p:cNvPr id="11283" name="Rounded Rectangle 65"/>
          <p:cNvSpPr>
            <a:spLocks noChangeArrowheads="1"/>
          </p:cNvSpPr>
          <p:nvPr/>
        </p:nvSpPr>
        <p:spPr bwMode="auto">
          <a:xfrm>
            <a:off x="3429000" y="990600"/>
            <a:ext cx="2362200" cy="2514600"/>
          </a:xfrm>
          <a:prstGeom prst="roundRect">
            <a:avLst>
              <a:gd name="adj" fmla="val 16667"/>
            </a:avLst>
          </a:prstGeom>
          <a:solidFill>
            <a:srgbClr val="FFFFAA"/>
          </a:solidFill>
          <a:ln w="5715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>
              <a:lnSpc>
                <a:spcPct val="80000"/>
              </a:lnSpc>
              <a:spcBef>
                <a:spcPct val="50000"/>
              </a:spcBef>
            </a:pPr>
            <a:endParaRPr lang="en-US" sz="1600">
              <a:latin typeface="Helvetica" charset="0"/>
            </a:endParaRPr>
          </a:p>
        </p:txBody>
      </p:sp>
      <p:sp>
        <p:nvSpPr>
          <p:cNvPr id="11284" name="Rectangle 84"/>
          <p:cNvSpPr>
            <a:spLocks noChangeArrowheads="1"/>
          </p:cNvSpPr>
          <p:nvPr/>
        </p:nvSpPr>
        <p:spPr bwMode="auto">
          <a:xfrm>
            <a:off x="4953000" y="2133600"/>
            <a:ext cx="685800" cy="457200"/>
          </a:xfrm>
          <a:prstGeom prst="rect">
            <a:avLst/>
          </a:prstGeom>
          <a:solidFill>
            <a:srgbClr val="FFFFFF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r>
              <a:rPr lang="en-US" sz="1600" b="0">
                <a:latin typeface="Helvetica" charset="0"/>
              </a:rPr>
              <a:t>IO</a:t>
            </a:r>
          </a:p>
          <a:p>
            <a:pPr algn="ctr"/>
            <a:r>
              <a:rPr lang="en-US" sz="1600" b="0">
                <a:latin typeface="Helvetica" charset="0"/>
              </a:rPr>
              <a:t>sate</a:t>
            </a:r>
          </a:p>
        </p:txBody>
      </p:sp>
      <p:sp>
        <p:nvSpPr>
          <p:cNvPr id="11285" name="Rectangle 85"/>
          <p:cNvSpPr>
            <a:spLocks noChangeArrowheads="1"/>
          </p:cNvSpPr>
          <p:nvPr/>
        </p:nvSpPr>
        <p:spPr bwMode="auto">
          <a:xfrm>
            <a:off x="4953000" y="1600200"/>
            <a:ext cx="685800" cy="457200"/>
          </a:xfrm>
          <a:prstGeom prst="rect">
            <a:avLst/>
          </a:prstGeom>
          <a:solidFill>
            <a:srgbClr val="FFFFFF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r>
              <a:rPr lang="en-US" sz="1600" b="0">
                <a:latin typeface="Helvetica" charset="0"/>
              </a:rPr>
              <a:t>Mem.</a:t>
            </a:r>
          </a:p>
        </p:txBody>
      </p:sp>
      <p:grpSp>
        <p:nvGrpSpPr>
          <p:cNvPr id="11286" name="Group 87"/>
          <p:cNvGrpSpPr>
            <a:grpSpLocks/>
          </p:cNvGrpSpPr>
          <p:nvPr/>
        </p:nvGrpSpPr>
        <p:grpSpPr bwMode="auto">
          <a:xfrm>
            <a:off x="3581400" y="1524000"/>
            <a:ext cx="457200" cy="1828800"/>
            <a:chOff x="7010400" y="1143000"/>
            <a:chExt cx="457200" cy="1828800"/>
          </a:xfrm>
        </p:grpSpPr>
        <p:sp>
          <p:nvSpPr>
            <p:cNvPr id="11304" name="Rounded Rectangle 88"/>
            <p:cNvSpPr>
              <a:spLocks noChangeArrowheads="1"/>
            </p:cNvSpPr>
            <p:nvPr/>
          </p:nvSpPr>
          <p:spPr bwMode="auto">
            <a:xfrm>
              <a:off x="7010400" y="1143000"/>
              <a:ext cx="457200" cy="1828800"/>
            </a:xfrm>
            <a:prstGeom prst="roundRect">
              <a:avLst>
                <a:gd name="adj" fmla="val 16667"/>
              </a:avLst>
            </a:prstGeom>
            <a:solidFill>
              <a:srgbClr val="CCFFCC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/>
            <a:lstStyle/>
            <a:p>
              <a:pPr>
                <a:lnSpc>
                  <a:spcPct val="80000"/>
                </a:lnSpc>
                <a:spcBef>
                  <a:spcPct val="50000"/>
                </a:spcBef>
              </a:pPr>
              <a:endParaRPr lang="en-US" sz="1600">
                <a:latin typeface="Helvetica" charset="0"/>
              </a:endParaRPr>
            </a:p>
          </p:txBody>
        </p:sp>
        <p:sp>
          <p:nvSpPr>
            <p:cNvPr id="11305" name="Freeform 89"/>
            <p:cNvSpPr>
              <a:spLocks/>
            </p:cNvSpPr>
            <p:nvPr/>
          </p:nvSpPr>
          <p:spPr bwMode="auto">
            <a:xfrm>
              <a:off x="7086600" y="1219200"/>
              <a:ext cx="232039" cy="1682750"/>
            </a:xfrm>
            <a:custGeom>
              <a:avLst/>
              <a:gdLst>
                <a:gd name="T0" fmla="*/ 120653 w 232039"/>
                <a:gd name="T1" fmla="*/ 0 h 1835150"/>
                <a:gd name="T2" fmla="*/ 228603 w 232039"/>
                <a:gd name="T3" fmla="*/ 112229 h 1835150"/>
                <a:gd name="T4" fmla="*/ 6353 w 232039"/>
                <a:gd name="T5" fmla="*/ 327709 h 1835150"/>
                <a:gd name="T6" fmla="*/ 222253 w 232039"/>
                <a:gd name="T7" fmla="*/ 543189 h 1835150"/>
                <a:gd name="T8" fmla="*/ 3 w 232039"/>
                <a:gd name="T9" fmla="*/ 754181 h 1835150"/>
                <a:gd name="T10" fmla="*/ 228603 w 232039"/>
                <a:gd name="T11" fmla="*/ 969661 h 1835150"/>
                <a:gd name="T12" fmla="*/ 12703 w 232039"/>
                <a:gd name="T13" fmla="*/ 1189629 h 1835150"/>
                <a:gd name="T14" fmla="*/ 114303 w 232039"/>
                <a:gd name="T15" fmla="*/ 1297369 h 183515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32039" h="1835150">
                  <a:moveTo>
                    <a:pt x="120653" y="0"/>
                  </a:moveTo>
                  <a:cubicBezTo>
                    <a:pt x="184153" y="40746"/>
                    <a:pt x="247653" y="81492"/>
                    <a:pt x="228603" y="158750"/>
                  </a:cubicBezTo>
                  <a:cubicBezTo>
                    <a:pt x="209553" y="236008"/>
                    <a:pt x="7411" y="361950"/>
                    <a:pt x="6353" y="463550"/>
                  </a:cubicBezTo>
                  <a:cubicBezTo>
                    <a:pt x="5295" y="565150"/>
                    <a:pt x="223311" y="667808"/>
                    <a:pt x="222253" y="768350"/>
                  </a:cubicBezTo>
                  <a:cubicBezTo>
                    <a:pt x="221195" y="868892"/>
                    <a:pt x="-1055" y="966258"/>
                    <a:pt x="3" y="1066800"/>
                  </a:cubicBezTo>
                  <a:cubicBezTo>
                    <a:pt x="1061" y="1167342"/>
                    <a:pt x="226486" y="1268942"/>
                    <a:pt x="228603" y="1371600"/>
                  </a:cubicBezTo>
                  <a:cubicBezTo>
                    <a:pt x="230720" y="1474258"/>
                    <a:pt x="31753" y="1605492"/>
                    <a:pt x="12703" y="1682750"/>
                  </a:cubicBezTo>
                  <a:cubicBezTo>
                    <a:pt x="-6347" y="1760008"/>
                    <a:pt x="114303" y="1835150"/>
                    <a:pt x="114303" y="1835150"/>
                  </a:cubicBezTo>
                </a:path>
              </a:pathLst>
            </a:custGeom>
            <a:noFill/>
            <a:ln w="28575" cmpd="sng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</p:grpSp>
      <p:grpSp>
        <p:nvGrpSpPr>
          <p:cNvPr id="11287" name="Group 90"/>
          <p:cNvGrpSpPr>
            <a:grpSpLocks/>
          </p:cNvGrpSpPr>
          <p:nvPr/>
        </p:nvGrpSpPr>
        <p:grpSpPr bwMode="auto">
          <a:xfrm>
            <a:off x="4343400" y="1524000"/>
            <a:ext cx="457200" cy="1828800"/>
            <a:chOff x="7010400" y="1143000"/>
            <a:chExt cx="457200" cy="1828800"/>
          </a:xfrm>
        </p:grpSpPr>
        <p:sp>
          <p:nvSpPr>
            <p:cNvPr id="11302" name="Rounded Rectangle 91"/>
            <p:cNvSpPr>
              <a:spLocks noChangeArrowheads="1"/>
            </p:cNvSpPr>
            <p:nvPr/>
          </p:nvSpPr>
          <p:spPr bwMode="auto">
            <a:xfrm>
              <a:off x="7010400" y="1143000"/>
              <a:ext cx="457200" cy="1828800"/>
            </a:xfrm>
            <a:prstGeom prst="roundRect">
              <a:avLst>
                <a:gd name="adj" fmla="val 16667"/>
              </a:avLst>
            </a:prstGeom>
            <a:solidFill>
              <a:srgbClr val="CCFFCC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/>
            <a:lstStyle/>
            <a:p>
              <a:pPr>
                <a:lnSpc>
                  <a:spcPct val="80000"/>
                </a:lnSpc>
                <a:spcBef>
                  <a:spcPct val="50000"/>
                </a:spcBef>
              </a:pPr>
              <a:endParaRPr lang="en-US" sz="1600">
                <a:latin typeface="Helvetica" charset="0"/>
              </a:endParaRPr>
            </a:p>
          </p:txBody>
        </p:sp>
        <p:sp>
          <p:nvSpPr>
            <p:cNvPr id="11303" name="Freeform 92"/>
            <p:cNvSpPr>
              <a:spLocks/>
            </p:cNvSpPr>
            <p:nvPr/>
          </p:nvSpPr>
          <p:spPr bwMode="auto">
            <a:xfrm>
              <a:off x="7086600" y="1219200"/>
              <a:ext cx="232039" cy="1682750"/>
            </a:xfrm>
            <a:custGeom>
              <a:avLst/>
              <a:gdLst>
                <a:gd name="T0" fmla="*/ 120653 w 232039"/>
                <a:gd name="T1" fmla="*/ 0 h 1835150"/>
                <a:gd name="T2" fmla="*/ 228603 w 232039"/>
                <a:gd name="T3" fmla="*/ 112229 h 1835150"/>
                <a:gd name="T4" fmla="*/ 6353 w 232039"/>
                <a:gd name="T5" fmla="*/ 327709 h 1835150"/>
                <a:gd name="T6" fmla="*/ 222253 w 232039"/>
                <a:gd name="T7" fmla="*/ 543189 h 1835150"/>
                <a:gd name="T8" fmla="*/ 3 w 232039"/>
                <a:gd name="T9" fmla="*/ 754181 h 1835150"/>
                <a:gd name="T10" fmla="*/ 228603 w 232039"/>
                <a:gd name="T11" fmla="*/ 969661 h 1835150"/>
                <a:gd name="T12" fmla="*/ 12703 w 232039"/>
                <a:gd name="T13" fmla="*/ 1189629 h 1835150"/>
                <a:gd name="T14" fmla="*/ 114303 w 232039"/>
                <a:gd name="T15" fmla="*/ 1297369 h 183515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32039" h="1835150">
                  <a:moveTo>
                    <a:pt x="120653" y="0"/>
                  </a:moveTo>
                  <a:cubicBezTo>
                    <a:pt x="184153" y="40746"/>
                    <a:pt x="247653" y="81492"/>
                    <a:pt x="228603" y="158750"/>
                  </a:cubicBezTo>
                  <a:cubicBezTo>
                    <a:pt x="209553" y="236008"/>
                    <a:pt x="7411" y="361950"/>
                    <a:pt x="6353" y="463550"/>
                  </a:cubicBezTo>
                  <a:cubicBezTo>
                    <a:pt x="5295" y="565150"/>
                    <a:pt x="223311" y="667808"/>
                    <a:pt x="222253" y="768350"/>
                  </a:cubicBezTo>
                  <a:cubicBezTo>
                    <a:pt x="221195" y="868892"/>
                    <a:pt x="-1055" y="966258"/>
                    <a:pt x="3" y="1066800"/>
                  </a:cubicBezTo>
                  <a:cubicBezTo>
                    <a:pt x="1061" y="1167342"/>
                    <a:pt x="226486" y="1268942"/>
                    <a:pt x="228603" y="1371600"/>
                  </a:cubicBezTo>
                  <a:cubicBezTo>
                    <a:pt x="230720" y="1474258"/>
                    <a:pt x="31753" y="1605492"/>
                    <a:pt x="12703" y="1682750"/>
                  </a:cubicBezTo>
                  <a:cubicBezTo>
                    <a:pt x="-6347" y="1760008"/>
                    <a:pt x="114303" y="1835150"/>
                    <a:pt x="114303" y="1835150"/>
                  </a:cubicBezTo>
                </a:path>
              </a:pathLst>
            </a:custGeom>
            <a:noFill/>
            <a:ln w="28575" cmpd="sng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</p:grpSp>
      <p:sp>
        <p:nvSpPr>
          <p:cNvPr id="11288" name="TextBox 93"/>
          <p:cNvSpPr txBox="1">
            <a:spLocks noChangeArrowheads="1"/>
          </p:cNvSpPr>
          <p:nvPr/>
        </p:nvSpPr>
        <p:spPr bwMode="auto">
          <a:xfrm>
            <a:off x="3962400" y="2209800"/>
            <a:ext cx="4413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2000" b="0">
                <a:latin typeface="Helvetica" charset="0"/>
              </a:rPr>
              <a:t>…</a:t>
            </a:r>
          </a:p>
        </p:txBody>
      </p:sp>
      <p:sp>
        <p:nvSpPr>
          <p:cNvPr id="11289" name="TextBox 94"/>
          <p:cNvSpPr txBox="1">
            <a:spLocks noChangeArrowheads="1"/>
          </p:cNvSpPr>
          <p:nvPr/>
        </p:nvSpPr>
        <p:spPr bwMode="auto">
          <a:xfrm>
            <a:off x="3733800" y="1001713"/>
            <a:ext cx="9540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800" b="0">
                <a:latin typeface="Helvetica" charset="0"/>
              </a:rPr>
              <a:t>threads</a:t>
            </a:r>
          </a:p>
        </p:txBody>
      </p:sp>
      <p:cxnSp>
        <p:nvCxnSpPr>
          <p:cNvPr id="11290" name="Straight Arrow Connector 95"/>
          <p:cNvCxnSpPr>
            <a:cxnSpLocks noChangeShapeType="1"/>
            <a:stCxn id="11289" idx="2"/>
            <a:endCxn id="11304" idx="0"/>
          </p:cNvCxnSpPr>
          <p:nvPr/>
        </p:nvCxnSpPr>
        <p:spPr bwMode="auto">
          <a:xfrm flipH="1">
            <a:off x="3810000" y="1371600"/>
            <a:ext cx="401638" cy="1524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91" name="Straight Arrow Connector 96"/>
          <p:cNvCxnSpPr>
            <a:cxnSpLocks noChangeShapeType="1"/>
            <a:stCxn id="11289" idx="2"/>
            <a:endCxn id="11302" idx="0"/>
          </p:cNvCxnSpPr>
          <p:nvPr/>
        </p:nvCxnSpPr>
        <p:spPr bwMode="auto">
          <a:xfrm>
            <a:off x="4211638" y="1371600"/>
            <a:ext cx="360362" cy="1524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292" name="TextBox 97"/>
          <p:cNvSpPr txBox="1">
            <a:spLocks noChangeArrowheads="1"/>
          </p:cNvSpPr>
          <p:nvPr/>
        </p:nvSpPr>
        <p:spPr bwMode="auto">
          <a:xfrm>
            <a:off x="2895600" y="2133600"/>
            <a:ext cx="5445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2800">
                <a:latin typeface="Helvetica" charset="0"/>
              </a:rPr>
              <a:t>…</a:t>
            </a:r>
          </a:p>
        </p:txBody>
      </p:sp>
      <p:cxnSp>
        <p:nvCxnSpPr>
          <p:cNvPr id="11293" name="Straight Arrow Connector 98"/>
          <p:cNvCxnSpPr>
            <a:cxnSpLocks noChangeShapeType="1"/>
            <a:endCxn id="47" idx="0"/>
          </p:cNvCxnSpPr>
          <p:nvPr/>
        </p:nvCxnSpPr>
        <p:spPr bwMode="auto">
          <a:xfrm flipH="1">
            <a:off x="3314700" y="3352800"/>
            <a:ext cx="495300" cy="6096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94" name="Straight Arrow Connector 99"/>
          <p:cNvCxnSpPr>
            <a:cxnSpLocks noChangeShapeType="1"/>
            <a:stCxn id="11308" idx="2"/>
            <a:endCxn id="47" idx="0"/>
          </p:cNvCxnSpPr>
          <p:nvPr/>
        </p:nvCxnSpPr>
        <p:spPr bwMode="auto">
          <a:xfrm>
            <a:off x="685800" y="3352800"/>
            <a:ext cx="2628900" cy="6096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95" name="Straight Arrow Connector 100"/>
          <p:cNvCxnSpPr>
            <a:cxnSpLocks noChangeShapeType="1"/>
            <a:stCxn id="11306" idx="2"/>
            <a:endCxn id="47" idx="0"/>
          </p:cNvCxnSpPr>
          <p:nvPr/>
        </p:nvCxnSpPr>
        <p:spPr bwMode="auto">
          <a:xfrm>
            <a:off x="1447800" y="3352800"/>
            <a:ext cx="1866900" cy="6096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96" name="Straight Arrow Connector 51"/>
          <p:cNvCxnSpPr>
            <a:cxnSpLocks noChangeShapeType="1"/>
            <a:stCxn id="11302" idx="2"/>
            <a:endCxn id="47" idx="0"/>
          </p:cNvCxnSpPr>
          <p:nvPr/>
        </p:nvCxnSpPr>
        <p:spPr bwMode="auto">
          <a:xfrm flipH="1">
            <a:off x="3314700" y="3352800"/>
            <a:ext cx="1257300" cy="6096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2" name="Content Placeholder 2"/>
          <p:cNvSpPr>
            <a:spLocks noGrp="1"/>
          </p:cNvSpPr>
          <p:nvPr>
            <p:ph idx="1"/>
          </p:nvPr>
        </p:nvSpPr>
        <p:spPr>
          <a:xfrm>
            <a:off x="5791200" y="1371600"/>
            <a:ext cx="3429000" cy="3886200"/>
          </a:xfrm>
        </p:spPr>
        <p:txBody>
          <a:bodyPr>
            <a:normAutofit fontScale="77500" lnSpcReduction="20000"/>
          </a:bodyPr>
          <a:lstStyle/>
          <a:p>
            <a:r>
              <a:rPr lang="en-US" smtClean="0">
                <a:latin typeface="Helvetica" charset="0"/>
              </a:rPr>
              <a:t>Switch overhead: </a:t>
            </a:r>
            <a:r>
              <a:rPr lang="en-US" smtClean="0">
                <a:solidFill>
                  <a:srgbClr val="2BFF2B"/>
                </a:solidFill>
                <a:latin typeface="Helvetica" charset="0"/>
              </a:rPr>
              <a:t>low</a:t>
            </a:r>
            <a:r>
              <a:rPr lang="en-US" smtClean="0">
                <a:solidFill>
                  <a:srgbClr val="FF0000"/>
                </a:solidFill>
                <a:latin typeface="Helvetica" charset="0"/>
              </a:rPr>
              <a:t> </a:t>
            </a:r>
            <a:r>
              <a:rPr lang="en-US" smtClean="0">
                <a:latin typeface="Helvetica" charset="0"/>
              </a:rPr>
              <a:t>(only CPU state)</a:t>
            </a:r>
            <a:endParaRPr lang="en-US" smtClean="0">
              <a:solidFill>
                <a:srgbClr val="FF0000"/>
              </a:solidFill>
              <a:latin typeface="Helvetica" charset="0"/>
            </a:endParaRPr>
          </a:p>
          <a:p>
            <a:r>
              <a:rPr lang="en-US" smtClean="0">
                <a:latin typeface="Helvetica" charset="0"/>
              </a:rPr>
              <a:t>Thread creation: </a:t>
            </a:r>
            <a:r>
              <a:rPr lang="en-US" smtClean="0">
                <a:solidFill>
                  <a:srgbClr val="2BFF2B"/>
                </a:solidFill>
                <a:latin typeface="Helvetica" charset="0"/>
              </a:rPr>
              <a:t>low</a:t>
            </a:r>
          </a:p>
          <a:p>
            <a:r>
              <a:rPr lang="en-US" smtClean="0">
                <a:latin typeface="Helvetica" charset="0"/>
              </a:rPr>
              <a:t>Protection</a:t>
            </a:r>
          </a:p>
          <a:p>
            <a:pPr lvl="1"/>
            <a:r>
              <a:rPr lang="en-US" smtClean="0">
                <a:latin typeface="Helvetica" charset="0"/>
              </a:rPr>
              <a:t>CPU: </a:t>
            </a:r>
            <a:r>
              <a:rPr lang="en-US" smtClean="0">
                <a:solidFill>
                  <a:srgbClr val="2BFF2B"/>
                </a:solidFill>
                <a:latin typeface="Helvetica" charset="0"/>
              </a:rPr>
              <a:t>yes</a:t>
            </a:r>
          </a:p>
          <a:p>
            <a:pPr lvl="1"/>
            <a:r>
              <a:rPr lang="en-US" smtClean="0">
                <a:latin typeface="Helvetica" charset="0"/>
              </a:rPr>
              <a:t>Memory/IO: </a:t>
            </a:r>
            <a:r>
              <a:rPr lang="en-US" smtClean="0">
                <a:solidFill>
                  <a:srgbClr val="FF0000"/>
                </a:solidFill>
                <a:latin typeface="Helvetica" charset="0"/>
              </a:rPr>
              <a:t>No</a:t>
            </a:r>
          </a:p>
          <a:p>
            <a:r>
              <a:rPr lang="en-US" smtClean="0">
                <a:latin typeface="Helvetica" charset="0"/>
              </a:rPr>
              <a:t>Sharing overhead: </a:t>
            </a:r>
            <a:r>
              <a:rPr lang="en-US" smtClean="0">
                <a:solidFill>
                  <a:srgbClr val="2BFF2B"/>
                </a:solidFill>
                <a:latin typeface="Helvetica" charset="0"/>
              </a:rPr>
              <a:t>low</a:t>
            </a:r>
            <a:r>
              <a:rPr lang="en-US" smtClean="0">
                <a:latin typeface="Helvetica" charset="0"/>
              </a:rPr>
              <a:t> (thread switch overhead low)</a:t>
            </a:r>
          </a:p>
        </p:txBody>
      </p:sp>
      <p:sp>
        <p:nvSpPr>
          <p:cNvPr id="11298" name="Rectangle 77"/>
          <p:cNvSpPr>
            <a:spLocks noChangeArrowheads="1"/>
          </p:cNvSpPr>
          <p:nvPr/>
        </p:nvSpPr>
        <p:spPr bwMode="auto">
          <a:xfrm>
            <a:off x="457200" y="2895600"/>
            <a:ext cx="457200" cy="381000"/>
          </a:xfrm>
          <a:prstGeom prst="rect">
            <a:avLst/>
          </a:prstGeom>
          <a:solidFill>
            <a:srgbClr val="FFFFFF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r>
              <a:rPr lang="en-US" sz="1200">
                <a:latin typeface="Arial Narrow" pitchFamily="34" charset="0"/>
              </a:rPr>
              <a:t>CPU</a:t>
            </a:r>
          </a:p>
          <a:p>
            <a:pPr algn="ctr"/>
            <a:r>
              <a:rPr lang="en-US" sz="1200">
                <a:latin typeface="Arial Narrow" pitchFamily="34" charset="0"/>
              </a:rPr>
              <a:t>sate</a:t>
            </a:r>
          </a:p>
        </p:txBody>
      </p:sp>
      <p:sp>
        <p:nvSpPr>
          <p:cNvPr id="11299" name="Rectangle 77"/>
          <p:cNvSpPr>
            <a:spLocks noChangeArrowheads="1"/>
          </p:cNvSpPr>
          <p:nvPr/>
        </p:nvSpPr>
        <p:spPr bwMode="auto">
          <a:xfrm>
            <a:off x="1219200" y="2895600"/>
            <a:ext cx="457200" cy="381000"/>
          </a:xfrm>
          <a:prstGeom prst="rect">
            <a:avLst/>
          </a:prstGeom>
          <a:solidFill>
            <a:srgbClr val="FFFFFF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r>
              <a:rPr lang="en-US" sz="1200">
                <a:latin typeface="Arial Narrow" pitchFamily="34" charset="0"/>
              </a:rPr>
              <a:t>CPU</a:t>
            </a:r>
          </a:p>
          <a:p>
            <a:pPr algn="ctr"/>
            <a:r>
              <a:rPr lang="en-US" sz="1200">
                <a:latin typeface="Arial Narrow" pitchFamily="34" charset="0"/>
              </a:rPr>
              <a:t>sate</a:t>
            </a:r>
          </a:p>
        </p:txBody>
      </p:sp>
      <p:sp>
        <p:nvSpPr>
          <p:cNvPr id="11300" name="Rectangle 77"/>
          <p:cNvSpPr>
            <a:spLocks noChangeArrowheads="1"/>
          </p:cNvSpPr>
          <p:nvPr/>
        </p:nvSpPr>
        <p:spPr bwMode="auto">
          <a:xfrm>
            <a:off x="4343400" y="2895600"/>
            <a:ext cx="457200" cy="381000"/>
          </a:xfrm>
          <a:prstGeom prst="rect">
            <a:avLst/>
          </a:prstGeom>
          <a:solidFill>
            <a:srgbClr val="FFFFFF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r>
              <a:rPr lang="en-US" sz="1200">
                <a:latin typeface="Arial Narrow" pitchFamily="34" charset="0"/>
              </a:rPr>
              <a:t>CPU</a:t>
            </a:r>
          </a:p>
          <a:p>
            <a:pPr algn="ctr"/>
            <a:r>
              <a:rPr lang="en-US" sz="1200">
                <a:latin typeface="Arial Narrow" pitchFamily="34" charset="0"/>
              </a:rPr>
              <a:t>sate</a:t>
            </a:r>
          </a:p>
        </p:txBody>
      </p:sp>
      <p:sp>
        <p:nvSpPr>
          <p:cNvPr id="11301" name="Rectangle 77"/>
          <p:cNvSpPr>
            <a:spLocks noChangeArrowheads="1"/>
          </p:cNvSpPr>
          <p:nvPr/>
        </p:nvSpPr>
        <p:spPr bwMode="auto">
          <a:xfrm>
            <a:off x="3581400" y="2895600"/>
            <a:ext cx="457200" cy="381000"/>
          </a:xfrm>
          <a:prstGeom prst="rect">
            <a:avLst/>
          </a:prstGeom>
          <a:solidFill>
            <a:srgbClr val="FFFFFF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r>
              <a:rPr lang="en-US" sz="1200">
                <a:latin typeface="Arial Narrow" pitchFamily="34" charset="0"/>
              </a:rPr>
              <a:t>CPU</a:t>
            </a:r>
          </a:p>
          <a:p>
            <a:pPr algn="ctr"/>
            <a:r>
              <a:rPr lang="en-US" sz="1200">
                <a:latin typeface="Arial Narrow" pitchFamily="34" charset="0"/>
              </a:rPr>
              <a:t>sate</a:t>
            </a:r>
          </a:p>
        </p:txBody>
      </p:sp>
    </p:spTree>
    <p:extLst>
      <p:ext uri="{BB962C8B-B14F-4D97-AF65-F5344CB8AC3E}">
        <p14:creationId xmlns:p14="http://schemas.microsoft.com/office/powerpoint/2010/main" val="1943762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 bwMode="auto">
          <a:xfrm>
            <a:off x="1219200" y="5181600"/>
            <a:ext cx="4114800" cy="762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/>
            <a:endParaRPr lang="en-US" b="0">
              <a:latin typeface="Helvetica" charset="0"/>
            </a:endParaRPr>
          </a:p>
        </p:txBody>
      </p:sp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10600" cy="533400"/>
          </a:xfrm>
        </p:spPr>
        <p:txBody>
          <a:bodyPr>
            <a:normAutofit fontScale="90000"/>
          </a:bodyPr>
          <a:lstStyle/>
          <a:p>
            <a:r>
              <a:rPr lang="en-US" smtClean="0">
                <a:latin typeface="Helvetica" charset="0"/>
              </a:rPr>
              <a:t>Putting it together: Multi-Cores</a:t>
            </a:r>
          </a:p>
        </p:txBody>
      </p:sp>
      <p:sp>
        <p:nvSpPr>
          <p:cNvPr id="12291" name="TextBox 41"/>
          <p:cNvSpPr txBox="1">
            <a:spLocks noChangeArrowheads="1"/>
          </p:cNvSpPr>
          <p:nvPr/>
        </p:nvSpPr>
        <p:spPr bwMode="auto">
          <a:xfrm>
            <a:off x="304800" y="609600"/>
            <a:ext cx="13255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2000" b="0">
                <a:latin typeface="Helvetica" charset="0"/>
              </a:rPr>
              <a:t>Process 1</a:t>
            </a:r>
          </a:p>
        </p:txBody>
      </p:sp>
      <p:sp>
        <p:nvSpPr>
          <p:cNvPr id="12292" name="Rectangle 44"/>
          <p:cNvSpPr>
            <a:spLocks noChangeArrowheads="1"/>
          </p:cNvSpPr>
          <p:nvPr/>
        </p:nvSpPr>
        <p:spPr bwMode="auto">
          <a:xfrm>
            <a:off x="2209800" y="3962400"/>
            <a:ext cx="2209800" cy="609600"/>
          </a:xfrm>
          <a:prstGeom prst="rect">
            <a:avLst/>
          </a:prstGeom>
          <a:solidFill>
            <a:srgbClr val="FF817E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endParaRPr lang="en-US" b="0">
              <a:latin typeface="Helvetica" charset="0"/>
            </a:endParaRPr>
          </a:p>
        </p:txBody>
      </p:sp>
      <p:sp>
        <p:nvSpPr>
          <p:cNvPr id="47" name="Oval 46"/>
          <p:cNvSpPr/>
          <p:nvPr/>
        </p:nvSpPr>
        <p:spPr bwMode="auto">
          <a:xfrm>
            <a:off x="2667000" y="3962400"/>
            <a:ext cx="1295400" cy="6096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b="0" dirty="0">
                <a:latin typeface="Helvetica"/>
                <a:ea typeface="ＭＳ Ｐゴシック" charset="0"/>
                <a:cs typeface="Helvetica"/>
              </a:rPr>
              <a:t>CPU </a:t>
            </a:r>
            <a:r>
              <a:rPr lang="en-US" b="0" dirty="0" err="1">
                <a:latin typeface="Helvetica"/>
                <a:ea typeface="ＭＳ Ｐゴシック" charset="0"/>
                <a:cs typeface="Helvetica"/>
              </a:rPr>
              <a:t>sched</a:t>
            </a:r>
            <a:r>
              <a:rPr lang="en-US" b="0" dirty="0">
                <a:latin typeface="Helvetica"/>
                <a:ea typeface="ＭＳ Ｐゴシック" charset="0"/>
                <a:cs typeface="Helvetica"/>
              </a:rPr>
              <a:t>.</a:t>
            </a:r>
          </a:p>
        </p:txBody>
      </p:sp>
      <p:sp>
        <p:nvSpPr>
          <p:cNvPr id="12294" name="TextBox 47"/>
          <p:cNvSpPr txBox="1">
            <a:spLocks noChangeArrowheads="1"/>
          </p:cNvSpPr>
          <p:nvPr/>
        </p:nvSpPr>
        <p:spPr bwMode="auto">
          <a:xfrm>
            <a:off x="4419600" y="4038600"/>
            <a:ext cx="5556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2000" b="0">
                <a:latin typeface="Helvetica" charset="0"/>
              </a:rPr>
              <a:t>OS</a:t>
            </a:r>
          </a:p>
        </p:txBody>
      </p:sp>
      <p:cxnSp>
        <p:nvCxnSpPr>
          <p:cNvPr id="12295" name="Straight Arrow Connector 50"/>
          <p:cNvCxnSpPr>
            <a:cxnSpLocks noChangeShapeType="1"/>
            <a:stCxn id="47" idx="4"/>
          </p:cNvCxnSpPr>
          <p:nvPr/>
        </p:nvCxnSpPr>
        <p:spPr bwMode="auto">
          <a:xfrm flipH="1">
            <a:off x="1828800" y="4572000"/>
            <a:ext cx="1485900" cy="7620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296" name="Rounded Rectangle 76"/>
          <p:cNvSpPr>
            <a:spLocks noChangeArrowheads="1"/>
          </p:cNvSpPr>
          <p:nvPr/>
        </p:nvSpPr>
        <p:spPr bwMode="auto">
          <a:xfrm>
            <a:off x="304800" y="990600"/>
            <a:ext cx="2362200" cy="2514600"/>
          </a:xfrm>
          <a:prstGeom prst="roundRect">
            <a:avLst>
              <a:gd name="adj" fmla="val 16667"/>
            </a:avLst>
          </a:prstGeom>
          <a:solidFill>
            <a:srgbClr val="FFFFAA"/>
          </a:solidFill>
          <a:ln w="5715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>
              <a:lnSpc>
                <a:spcPct val="80000"/>
              </a:lnSpc>
              <a:spcBef>
                <a:spcPct val="50000"/>
              </a:spcBef>
            </a:pPr>
            <a:endParaRPr lang="en-US" sz="1600">
              <a:latin typeface="Helvetica" charset="0"/>
            </a:endParaRPr>
          </a:p>
        </p:txBody>
      </p:sp>
      <p:sp>
        <p:nvSpPr>
          <p:cNvPr id="12297" name="Rectangle 78"/>
          <p:cNvSpPr>
            <a:spLocks noChangeArrowheads="1"/>
          </p:cNvSpPr>
          <p:nvPr/>
        </p:nvSpPr>
        <p:spPr bwMode="auto">
          <a:xfrm>
            <a:off x="1828800" y="2133600"/>
            <a:ext cx="685800" cy="457200"/>
          </a:xfrm>
          <a:prstGeom prst="rect">
            <a:avLst/>
          </a:prstGeom>
          <a:solidFill>
            <a:srgbClr val="FFFFFF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r>
              <a:rPr lang="en-US" sz="1600" b="0">
                <a:latin typeface="Helvetica" charset="0"/>
              </a:rPr>
              <a:t>IO</a:t>
            </a:r>
          </a:p>
          <a:p>
            <a:pPr algn="ctr"/>
            <a:r>
              <a:rPr lang="en-US" sz="1600" b="0">
                <a:latin typeface="Helvetica" charset="0"/>
              </a:rPr>
              <a:t>sate</a:t>
            </a:r>
          </a:p>
        </p:txBody>
      </p:sp>
      <p:sp>
        <p:nvSpPr>
          <p:cNvPr id="12298" name="Rectangle 79"/>
          <p:cNvSpPr>
            <a:spLocks noChangeArrowheads="1"/>
          </p:cNvSpPr>
          <p:nvPr/>
        </p:nvSpPr>
        <p:spPr bwMode="auto">
          <a:xfrm>
            <a:off x="1828800" y="1600200"/>
            <a:ext cx="685800" cy="457200"/>
          </a:xfrm>
          <a:prstGeom prst="rect">
            <a:avLst/>
          </a:prstGeom>
          <a:solidFill>
            <a:srgbClr val="FFFFFF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r>
              <a:rPr lang="en-US" sz="1600" b="0">
                <a:latin typeface="Helvetica" charset="0"/>
              </a:rPr>
              <a:t>Mem.</a:t>
            </a:r>
          </a:p>
        </p:txBody>
      </p:sp>
      <p:grpSp>
        <p:nvGrpSpPr>
          <p:cNvPr id="12299" name="Group 80"/>
          <p:cNvGrpSpPr>
            <a:grpSpLocks/>
          </p:cNvGrpSpPr>
          <p:nvPr/>
        </p:nvGrpSpPr>
        <p:grpSpPr bwMode="auto">
          <a:xfrm>
            <a:off x="457200" y="1524000"/>
            <a:ext cx="457200" cy="1828800"/>
            <a:chOff x="7010400" y="1143000"/>
            <a:chExt cx="457200" cy="1828800"/>
          </a:xfrm>
        </p:grpSpPr>
        <p:sp>
          <p:nvSpPr>
            <p:cNvPr id="12342" name="Rounded Rectangle 81"/>
            <p:cNvSpPr>
              <a:spLocks noChangeArrowheads="1"/>
            </p:cNvSpPr>
            <p:nvPr/>
          </p:nvSpPr>
          <p:spPr bwMode="auto">
            <a:xfrm>
              <a:off x="7010400" y="1143000"/>
              <a:ext cx="457200" cy="1828800"/>
            </a:xfrm>
            <a:prstGeom prst="roundRect">
              <a:avLst>
                <a:gd name="adj" fmla="val 16667"/>
              </a:avLst>
            </a:prstGeom>
            <a:solidFill>
              <a:srgbClr val="CCFFCC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/>
            <a:lstStyle/>
            <a:p>
              <a:pPr>
                <a:lnSpc>
                  <a:spcPct val="80000"/>
                </a:lnSpc>
                <a:spcBef>
                  <a:spcPct val="50000"/>
                </a:spcBef>
              </a:pPr>
              <a:endParaRPr lang="en-US" sz="1600">
                <a:latin typeface="Helvetica" charset="0"/>
              </a:endParaRPr>
            </a:p>
          </p:txBody>
        </p:sp>
        <p:sp>
          <p:nvSpPr>
            <p:cNvPr id="12343" name="Freeform 82"/>
            <p:cNvSpPr>
              <a:spLocks/>
            </p:cNvSpPr>
            <p:nvPr/>
          </p:nvSpPr>
          <p:spPr bwMode="auto">
            <a:xfrm>
              <a:off x="7086600" y="1219200"/>
              <a:ext cx="232039" cy="1682750"/>
            </a:xfrm>
            <a:custGeom>
              <a:avLst/>
              <a:gdLst>
                <a:gd name="T0" fmla="*/ 120653 w 232039"/>
                <a:gd name="T1" fmla="*/ 0 h 1835150"/>
                <a:gd name="T2" fmla="*/ 228603 w 232039"/>
                <a:gd name="T3" fmla="*/ 112229 h 1835150"/>
                <a:gd name="T4" fmla="*/ 6353 w 232039"/>
                <a:gd name="T5" fmla="*/ 327709 h 1835150"/>
                <a:gd name="T6" fmla="*/ 222253 w 232039"/>
                <a:gd name="T7" fmla="*/ 543189 h 1835150"/>
                <a:gd name="T8" fmla="*/ 3 w 232039"/>
                <a:gd name="T9" fmla="*/ 754181 h 1835150"/>
                <a:gd name="T10" fmla="*/ 228603 w 232039"/>
                <a:gd name="T11" fmla="*/ 969661 h 1835150"/>
                <a:gd name="T12" fmla="*/ 12703 w 232039"/>
                <a:gd name="T13" fmla="*/ 1189629 h 1835150"/>
                <a:gd name="T14" fmla="*/ 114303 w 232039"/>
                <a:gd name="T15" fmla="*/ 1297369 h 183515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32039" h="1835150">
                  <a:moveTo>
                    <a:pt x="120653" y="0"/>
                  </a:moveTo>
                  <a:cubicBezTo>
                    <a:pt x="184153" y="40746"/>
                    <a:pt x="247653" y="81492"/>
                    <a:pt x="228603" y="158750"/>
                  </a:cubicBezTo>
                  <a:cubicBezTo>
                    <a:pt x="209553" y="236008"/>
                    <a:pt x="7411" y="361950"/>
                    <a:pt x="6353" y="463550"/>
                  </a:cubicBezTo>
                  <a:cubicBezTo>
                    <a:pt x="5295" y="565150"/>
                    <a:pt x="223311" y="667808"/>
                    <a:pt x="222253" y="768350"/>
                  </a:cubicBezTo>
                  <a:cubicBezTo>
                    <a:pt x="221195" y="868892"/>
                    <a:pt x="-1055" y="966258"/>
                    <a:pt x="3" y="1066800"/>
                  </a:cubicBezTo>
                  <a:cubicBezTo>
                    <a:pt x="1061" y="1167342"/>
                    <a:pt x="226486" y="1268942"/>
                    <a:pt x="228603" y="1371600"/>
                  </a:cubicBezTo>
                  <a:cubicBezTo>
                    <a:pt x="230720" y="1474258"/>
                    <a:pt x="31753" y="1605492"/>
                    <a:pt x="12703" y="1682750"/>
                  </a:cubicBezTo>
                  <a:cubicBezTo>
                    <a:pt x="-6347" y="1760008"/>
                    <a:pt x="114303" y="1835150"/>
                    <a:pt x="114303" y="1835150"/>
                  </a:cubicBezTo>
                </a:path>
              </a:pathLst>
            </a:custGeom>
            <a:noFill/>
            <a:ln w="28575" cmpd="sng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</p:grpSp>
      <p:grpSp>
        <p:nvGrpSpPr>
          <p:cNvPr id="12300" name="Group 45"/>
          <p:cNvGrpSpPr>
            <a:grpSpLocks/>
          </p:cNvGrpSpPr>
          <p:nvPr/>
        </p:nvGrpSpPr>
        <p:grpSpPr bwMode="auto">
          <a:xfrm>
            <a:off x="1219200" y="1524000"/>
            <a:ext cx="457200" cy="1828800"/>
            <a:chOff x="7010400" y="1143000"/>
            <a:chExt cx="457200" cy="1828800"/>
          </a:xfrm>
        </p:grpSpPr>
        <p:sp>
          <p:nvSpPr>
            <p:cNvPr id="12340" name="Rounded Rectangle 49"/>
            <p:cNvSpPr>
              <a:spLocks noChangeArrowheads="1"/>
            </p:cNvSpPr>
            <p:nvPr/>
          </p:nvSpPr>
          <p:spPr bwMode="auto">
            <a:xfrm>
              <a:off x="7010400" y="1143000"/>
              <a:ext cx="457200" cy="1828800"/>
            </a:xfrm>
            <a:prstGeom prst="roundRect">
              <a:avLst>
                <a:gd name="adj" fmla="val 16667"/>
              </a:avLst>
            </a:prstGeom>
            <a:solidFill>
              <a:srgbClr val="CCFFCC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/>
            <a:lstStyle/>
            <a:p>
              <a:pPr>
                <a:lnSpc>
                  <a:spcPct val="80000"/>
                </a:lnSpc>
                <a:spcBef>
                  <a:spcPct val="50000"/>
                </a:spcBef>
              </a:pPr>
              <a:endParaRPr lang="en-US" sz="1600">
                <a:latin typeface="Helvetica" charset="0"/>
              </a:endParaRPr>
            </a:p>
          </p:txBody>
        </p:sp>
        <p:sp>
          <p:nvSpPr>
            <p:cNvPr id="12341" name="Freeform 52"/>
            <p:cNvSpPr>
              <a:spLocks/>
            </p:cNvSpPr>
            <p:nvPr/>
          </p:nvSpPr>
          <p:spPr bwMode="auto">
            <a:xfrm>
              <a:off x="7086600" y="1219200"/>
              <a:ext cx="232039" cy="1682750"/>
            </a:xfrm>
            <a:custGeom>
              <a:avLst/>
              <a:gdLst>
                <a:gd name="T0" fmla="*/ 120653 w 232039"/>
                <a:gd name="T1" fmla="*/ 0 h 1835150"/>
                <a:gd name="T2" fmla="*/ 228603 w 232039"/>
                <a:gd name="T3" fmla="*/ 112229 h 1835150"/>
                <a:gd name="T4" fmla="*/ 6353 w 232039"/>
                <a:gd name="T5" fmla="*/ 327709 h 1835150"/>
                <a:gd name="T6" fmla="*/ 222253 w 232039"/>
                <a:gd name="T7" fmla="*/ 543189 h 1835150"/>
                <a:gd name="T8" fmla="*/ 3 w 232039"/>
                <a:gd name="T9" fmla="*/ 754181 h 1835150"/>
                <a:gd name="T10" fmla="*/ 228603 w 232039"/>
                <a:gd name="T11" fmla="*/ 969661 h 1835150"/>
                <a:gd name="T12" fmla="*/ 12703 w 232039"/>
                <a:gd name="T13" fmla="*/ 1189629 h 1835150"/>
                <a:gd name="T14" fmla="*/ 114303 w 232039"/>
                <a:gd name="T15" fmla="*/ 1297369 h 183515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32039" h="1835150">
                  <a:moveTo>
                    <a:pt x="120653" y="0"/>
                  </a:moveTo>
                  <a:cubicBezTo>
                    <a:pt x="184153" y="40746"/>
                    <a:pt x="247653" y="81492"/>
                    <a:pt x="228603" y="158750"/>
                  </a:cubicBezTo>
                  <a:cubicBezTo>
                    <a:pt x="209553" y="236008"/>
                    <a:pt x="7411" y="361950"/>
                    <a:pt x="6353" y="463550"/>
                  </a:cubicBezTo>
                  <a:cubicBezTo>
                    <a:pt x="5295" y="565150"/>
                    <a:pt x="223311" y="667808"/>
                    <a:pt x="222253" y="768350"/>
                  </a:cubicBezTo>
                  <a:cubicBezTo>
                    <a:pt x="221195" y="868892"/>
                    <a:pt x="-1055" y="966258"/>
                    <a:pt x="3" y="1066800"/>
                  </a:cubicBezTo>
                  <a:cubicBezTo>
                    <a:pt x="1061" y="1167342"/>
                    <a:pt x="226486" y="1268942"/>
                    <a:pt x="228603" y="1371600"/>
                  </a:cubicBezTo>
                  <a:cubicBezTo>
                    <a:pt x="230720" y="1474258"/>
                    <a:pt x="31753" y="1605492"/>
                    <a:pt x="12703" y="1682750"/>
                  </a:cubicBezTo>
                  <a:cubicBezTo>
                    <a:pt x="-6347" y="1760008"/>
                    <a:pt x="114303" y="1835150"/>
                    <a:pt x="114303" y="1835150"/>
                  </a:cubicBezTo>
                </a:path>
              </a:pathLst>
            </a:custGeom>
            <a:noFill/>
            <a:ln w="28575" cmpd="sng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</p:grpSp>
      <p:sp>
        <p:nvSpPr>
          <p:cNvPr id="12301" name="TextBox 4"/>
          <p:cNvSpPr txBox="1">
            <a:spLocks noChangeArrowheads="1"/>
          </p:cNvSpPr>
          <p:nvPr/>
        </p:nvSpPr>
        <p:spPr bwMode="auto">
          <a:xfrm>
            <a:off x="838200" y="2209800"/>
            <a:ext cx="4413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2000" b="0">
                <a:latin typeface="Helvetica" charset="0"/>
              </a:rPr>
              <a:t>…</a:t>
            </a:r>
          </a:p>
        </p:txBody>
      </p:sp>
      <p:sp>
        <p:nvSpPr>
          <p:cNvPr id="12302" name="TextBox 58"/>
          <p:cNvSpPr txBox="1">
            <a:spLocks noChangeArrowheads="1"/>
          </p:cNvSpPr>
          <p:nvPr/>
        </p:nvSpPr>
        <p:spPr bwMode="auto">
          <a:xfrm>
            <a:off x="609600" y="1001713"/>
            <a:ext cx="9540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800" b="0">
                <a:latin typeface="Helvetica" charset="0"/>
              </a:rPr>
              <a:t>threads</a:t>
            </a:r>
          </a:p>
        </p:txBody>
      </p:sp>
      <p:cxnSp>
        <p:nvCxnSpPr>
          <p:cNvPr id="12303" name="Straight Arrow Connector 6"/>
          <p:cNvCxnSpPr>
            <a:cxnSpLocks noChangeShapeType="1"/>
            <a:stCxn id="12302" idx="2"/>
            <a:endCxn id="12342" idx="0"/>
          </p:cNvCxnSpPr>
          <p:nvPr/>
        </p:nvCxnSpPr>
        <p:spPr bwMode="auto">
          <a:xfrm flipH="1">
            <a:off x="685800" y="1371600"/>
            <a:ext cx="401638" cy="1524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304" name="Straight Arrow Connector 59"/>
          <p:cNvCxnSpPr>
            <a:cxnSpLocks noChangeShapeType="1"/>
            <a:stCxn id="12302" idx="2"/>
            <a:endCxn id="12340" idx="0"/>
          </p:cNvCxnSpPr>
          <p:nvPr/>
        </p:nvCxnSpPr>
        <p:spPr bwMode="auto">
          <a:xfrm>
            <a:off x="1087438" y="1371600"/>
            <a:ext cx="360362" cy="1524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305" name="TextBox 60"/>
          <p:cNvSpPr txBox="1">
            <a:spLocks noChangeArrowheads="1"/>
          </p:cNvSpPr>
          <p:nvPr/>
        </p:nvSpPr>
        <p:spPr bwMode="auto">
          <a:xfrm>
            <a:off x="3429000" y="609600"/>
            <a:ext cx="13684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2000" b="0">
                <a:latin typeface="Helvetica" charset="0"/>
              </a:rPr>
              <a:t>Process N</a:t>
            </a:r>
          </a:p>
        </p:txBody>
      </p:sp>
      <p:sp>
        <p:nvSpPr>
          <p:cNvPr id="12306" name="Rounded Rectangle 65"/>
          <p:cNvSpPr>
            <a:spLocks noChangeArrowheads="1"/>
          </p:cNvSpPr>
          <p:nvPr/>
        </p:nvSpPr>
        <p:spPr bwMode="auto">
          <a:xfrm>
            <a:off x="3429000" y="990600"/>
            <a:ext cx="2362200" cy="2514600"/>
          </a:xfrm>
          <a:prstGeom prst="roundRect">
            <a:avLst>
              <a:gd name="adj" fmla="val 16667"/>
            </a:avLst>
          </a:prstGeom>
          <a:solidFill>
            <a:srgbClr val="FFFFAA"/>
          </a:solidFill>
          <a:ln w="5715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>
              <a:lnSpc>
                <a:spcPct val="80000"/>
              </a:lnSpc>
              <a:spcBef>
                <a:spcPct val="50000"/>
              </a:spcBef>
            </a:pPr>
            <a:endParaRPr lang="en-US" sz="1600">
              <a:latin typeface="Helvetica" charset="0"/>
            </a:endParaRPr>
          </a:p>
        </p:txBody>
      </p:sp>
      <p:sp>
        <p:nvSpPr>
          <p:cNvPr id="12307" name="Rectangle 84"/>
          <p:cNvSpPr>
            <a:spLocks noChangeArrowheads="1"/>
          </p:cNvSpPr>
          <p:nvPr/>
        </p:nvSpPr>
        <p:spPr bwMode="auto">
          <a:xfrm>
            <a:off x="4953000" y="2133600"/>
            <a:ext cx="685800" cy="457200"/>
          </a:xfrm>
          <a:prstGeom prst="rect">
            <a:avLst/>
          </a:prstGeom>
          <a:solidFill>
            <a:srgbClr val="FFFFFF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r>
              <a:rPr lang="en-US" sz="1600" b="0">
                <a:latin typeface="Helvetica" charset="0"/>
              </a:rPr>
              <a:t>IO</a:t>
            </a:r>
          </a:p>
          <a:p>
            <a:pPr algn="ctr"/>
            <a:r>
              <a:rPr lang="en-US" sz="1600" b="0">
                <a:latin typeface="Helvetica" charset="0"/>
              </a:rPr>
              <a:t>sate</a:t>
            </a:r>
          </a:p>
        </p:txBody>
      </p:sp>
      <p:sp>
        <p:nvSpPr>
          <p:cNvPr id="12308" name="Rectangle 85"/>
          <p:cNvSpPr>
            <a:spLocks noChangeArrowheads="1"/>
          </p:cNvSpPr>
          <p:nvPr/>
        </p:nvSpPr>
        <p:spPr bwMode="auto">
          <a:xfrm>
            <a:off x="4953000" y="1600200"/>
            <a:ext cx="685800" cy="457200"/>
          </a:xfrm>
          <a:prstGeom prst="rect">
            <a:avLst/>
          </a:prstGeom>
          <a:solidFill>
            <a:srgbClr val="FFFFFF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r>
              <a:rPr lang="en-US" sz="1600" b="0">
                <a:latin typeface="Helvetica" charset="0"/>
              </a:rPr>
              <a:t>Mem.</a:t>
            </a:r>
          </a:p>
        </p:txBody>
      </p:sp>
      <p:grpSp>
        <p:nvGrpSpPr>
          <p:cNvPr id="12309" name="Group 87"/>
          <p:cNvGrpSpPr>
            <a:grpSpLocks/>
          </p:cNvGrpSpPr>
          <p:nvPr/>
        </p:nvGrpSpPr>
        <p:grpSpPr bwMode="auto">
          <a:xfrm>
            <a:off x="3581400" y="1524000"/>
            <a:ext cx="457200" cy="1828800"/>
            <a:chOff x="7010400" y="1143000"/>
            <a:chExt cx="457200" cy="1828800"/>
          </a:xfrm>
        </p:grpSpPr>
        <p:sp>
          <p:nvSpPr>
            <p:cNvPr id="12338" name="Rounded Rectangle 88"/>
            <p:cNvSpPr>
              <a:spLocks noChangeArrowheads="1"/>
            </p:cNvSpPr>
            <p:nvPr/>
          </p:nvSpPr>
          <p:spPr bwMode="auto">
            <a:xfrm>
              <a:off x="7010400" y="1143000"/>
              <a:ext cx="457200" cy="1828800"/>
            </a:xfrm>
            <a:prstGeom prst="roundRect">
              <a:avLst>
                <a:gd name="adj" fmla="val 16667"/>
              </a:avLst>
            </a:prstGeom>
            <a:solidFill>
              <a:srgbClr val="CCFFCC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/>
            <a:lstStyle/>
            <a:p>
              <a:pPr>
                <a:lnSpc>
                  <a:spcPct val="80000"/>
                </a:lnSpc>
                <a:spcBef>
                  <a:spcPct val="50000"/>
                </a:spcBef>
              </a:pPr>
              <a:endParaRPr lang="en-US" sz="1600">
                <a:latin typeface="Helvetica" charset="0"/>
              </a:endParaRPr>
            </a:p>
          </p:txBody>
        </p:sp>
        <p:sp>
          <p:nvSpPr>
            <p:cNvPr id="12339" name="Freeform 89"/>
            <p:cNvSpPr>
              <a:spLocks/>
            </p:cNvSpPr>
            <p:nvPr/>
          </p:nvSpPr>
          <p:spPr bwMode="auto">
            <a:xfrm>
              <a:off x="7086600" y="1219200"/>
              <a:ext cx="232039" cy="1682750"/>
            </a:xfrm>
            <a:custGeom>
              <a:avLst/>
              <a:gdLst>
                <a:gd name="T0" fmla="*/ 120653 w 232039"/>
                <a:gd name="T1" fmla="*/ 0 h 1835150"/>
                <a:gd name="T2" fmla="*/ 228603 w 232039"/>
                <a:gd name="T3" fmla="*/ 112229 h 1835150"/>
                <a:gd name="T4" fmla="*/ 6353 w 232039"/>
                <a:gd name="T5" fmla="*/ 327709 h 1835150"/>
                <a:gd name="T6" fmla="*/ 222253 w 232039"/>
                <a:gd name="T7" fmla="*/ 543189 h 1835150"/>
                <a:gd name="T8" fmla="*/ 3 w 232039"/>
                <a:gd name="T9" fmla="*/ 754181 h 1835150"/>
                <a:gd name="T10" fmla="*/ 228603 w 232039"/>
                <a:gd name="T11" fmla="*/ 969661 h 1835150"/>
                <a:gd name="T12" fmla="*/ 12703 w 232039"/>
                <a:gd name="T13" fmla="*/ 1189629 h 1835150"/>
                <a:gd name="T14" fmla="*/ 114303 w 232039"/>
                <a:gd name="T15" fmla="*/ 1297369 h 183515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32039" h="1835150">
                  <a:moveTo>
                    <a:pt x="120653" y="0"/>
                  </a:moveTo>
                  <a:cubicBezTo>
                    <a:pt x="184153" y="40746"/>
                    <a:pt x="247653" y="81492"/>
                    <a:pt x="228603" y="158750"/>
                  </a:cubicBezTo>
                  <a:cubicBezTo>
                    <a:pt x="209553" y="236008"/>
                    <a:pt x="7411" y="361950"/>
                    <a:pt x="6353" y="463550"/>
                  </a:cubicBezTo>
                  <a:cubicBezTo>
                    <a:pt x="5295" y="565150"/>
                    <a:pt x="223311" y="667808"/>
                    <a:pt x="222253" y="768350"/>
                  </a:cubicBezTo>
                  <a:cubicBezTo>
                    <a:pt x="221195" y="868892"/>
                    <a:pt x="-1055" y="966258"/>
                    <a:pt x="3" y="1066800"/>
                  </a:cubicBezTo>
                  <a:cubicBezTo>
                    <a:pt x="1061" y="1167342"/>
                    <a:pt x="226486" y="1268942"/>
                    <a:pt x="228603" y="1371600"/>
                  </a:cubicBezTo>
                  <a:cubicBezTo>
                    <a:pt x="230720" y="1474258"/>
                    <a:pt x="31753" y="1605492"/>
                    <a:pt x="12703" y="1682750"/>
                  </a:cubicBezTo>
                  <a:cubicBezTo>
                    <a:pt x="-6347" y="1760008"/>
                    <a:pt x="114303" y="1835150"/>
                    <a:pt x="114303" y="1835150"/>
                  </a:cubicBezTo>
                </a:path>
              </a:pathLst>
            </a:custGeom>
            <a:noFill/>
            <a:ln w="28575" cmpd="sng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</p:grpSp>
      <p:grpSp>
        <p:nvGrpSpPr>
          <p:cNvPr id="12310" name="Group 90"/>
          <p:cNvGrpSpPr>
            <a:grpSpLocks/>
          </p:cNvGrpSpPr>
          <p:nvPr/>
        </p:nvGrpSpPr>
        <p:grpSpPr bwMode="auto">
          <a:xfrm>
            <a:off x="4343400" y="1524000"/>
            <a:ext cx="457200" cy="1828800"/>
            <a:chOff x="7010400" y="1143000"/>
            <a:chExt cx="457200" cy="1828800"/>
          </a:xfrm>
        </p:grpSpPr>
        <p:sp>
          <p:nvSpPr>
            <p:cNvPr id="12336" name="Rounded Rectangle 91"/>
            <p:cNvSpPr>
              <a:spLocks noChangeArrowheads="1"/>
            </p:cNvSpPr>
            <p:nvPr/>
          </p:nvSpPr>
          <p:spPr bwMode="auto">
            <a:xfrm>
              <a:off x="7010400" y="1143000"/>
              <a:ext cx="457200" cy="1828800"/>
            </a:xfrm>
            <a:prstGeom prst="roundRect">
              <a:avLst>
                <a:gd name="adj" fmla="val 16667"/>
              </a:avLst>
            </a:prstGeom>
            <a:solidFill>
              <a:srgbClr val="CCFFCC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/>
            <a:lstStyle/>
            <a:p>
              <a:pPr>
                <a:lnSpc>
                  <a:spcPct val="80000"/>
                </a:lnSpc>
                <a:spcBef>
                  <a:spcPct val="50000"/>
                </a:spcBef>
              </a:pPr>
              <a:endParaRPr lang="en-US" sz="1600">
                <a:latin typeface="Helvetica" charset="0"/>
              </a:endParaRPr>
            </a:p>
          </p:txBody>
        </p:sp>
        <p:sp>
          <p:nvSpPr>
            <p:cNvPr id="12337" name="Freeform 92"/>
            <p:cNvSpPr>
              <a:spLocks/>
            </p:cNvSpPr>
            <p:nvPr/>
          </p:nvSpPr>
          <p:spPr bwMode="auto">
            <a:xfrm>
              <a:off x="7086600" y="1219200"/>
              <a:ext cx="232039" cy="1682750"/>
            </a:xfrm>
            <a:custGeom>
              <a:avLst/>
              <a:gdLst>
                <a:gd name="T0" fmla="*/ 120653 w 232039"/>
                <a:gd name="T1" fmla="*/ 0 h 1835150"/>
                <a:gd name="T2" fmla="*/ 228603 w 232039"/>
                <a:gd name="T3" fmla="*/ 112229 h 1835150"/>
                <a:gd name="T4" fmla="*/ 6353 w 232039"/>
                <a:gd name="T5" fmla="*/ 327709 h 1835150"/>
                <a:gd name="T6" fmla="*/ 222253 w 232039"/>
                <a:gd name="T7" fmla="*/ 543189 h 1835150"/>
                <a:gd name="T8" fmla="*/ 3 w 232039"/>
                <a:gd name="T9" fmla="*/ 754181 h 1835150"/>
                <a:gd name="T10" fmla="*/ 228603 w 232039"/>
                <a:gd name="T11" fmla="*/ 969661 h 1835150"/>
                <a:gd name="T12" fmla="*/ 12703 w 232039"/>
                <a:gd name="T13" fmla="*/ 1189629 h 1835150"/>
                <a:gd name="T14" fmla="*/ 114303 w 232039"/>
                <a:gd name="T15" fmla="*/ 1297369 h 183515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32039" h="1835150">
                  <a:moveTo>
                    <a:pt x="120653" y="0"/>
                  </a:moveTo>
                  <a:cubicBezTo>
                    <a:pt x="184153" y="40746"/>
                    <a:pt x="247653" y="81492"/>
                    <a:pt x="228603" y="158750"/>
                  </a:cubicBezTo>
                  <a:cubicBezTo>
                    <a:pt x="209553" y="236008"/>
                    <a:pt x="7411" y="361950"/>
                    <a:pt x="6353" y="463550"/>
                  </a:cubicBezTo>
                  <a:cubicBezTo>
                    <a:pt x="5295" y="565150"/>
                    <a:pt x="223311" y="667808"/>
                    <a:pt x="222253" y="768350"/>
                  </a:cubicBezTo>
                  <a:cubicBezTo>
                    <a:pt x="221195" y="868892"/>
                    <a:pt x="-1055" y="966258"/>
                    <a:pt x="3" y="1066800"/>
                  </a:cubicBezTo>
                  <a:cubicBezTo>
                    <a:pt x="1061" y="1167342"/>
                    <a:pt x="226486" y="1268942"/>
                    <a:pt x="228603" y="1371600"/>
                  </a:cubicBezTo>
                  <a:cubicBezTo>
                    <a:pt x="230720" y="1474258"/>
                    <a:pt x="31753" y="1605492"/>
                    <a:pt x="12703" y="1682750"/>
                  </a:cubicBezTo>
                  <a:cubicBezTo>
                    <a:pt x="-6347" y="1760008"/>
                    <a:pt x="114303" y="1835150"/>
                    <a:pt x="114303" y="1835150"/>
                  </a:cubicBezTo>
                </a:path>
              </a:pathLst>
            </a:custGeom>
            <a:noFill/>
            <a:ln w="28575" cmpd="sng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</p:grpSp>
      <p:sp>
        <p:nvSpPr>
          <p:cNvPr id="12311" name="TextBox 93"/>
          <p:cNvSpPr txBox="1">
            <a:spLocks noChangeArrowheads="1"/>
          </p:cNvSpPr>
          <p:nvPr/>
        </p:nvSpPr>
        <p:spPr bwMode="auto">
          <a:xfrm>
            <a:off x="3962400" y="2209800"/>
            <a:ext cx="4413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2000" b="0">
                <a:latin typeface="Helvetica" charset="0"/>
              </a:rPr>
              <a:t>…</a:t>
            </a:r>
          </a:p>
        </p:txBody>
      </p:sp>
      <p:sp>
        <p:nvSpPr>
          <p:cNvPr id="12312" name="TextBox 94"/>
          <p:cNvSpPr txBox="1">
            <a:spLocks noChangeArrowheads="1"/>
          </p:cNvSpPr>
          <p:nvPr/>
        </p:nvSpPr>
        <p:spPr bwMode="auto">
          <a:xfrm>
            <a:off x="3733800" y="1001713"/>
            <a:ext cx="9540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800" b="0">
                <a:latin typeface="Helvetica" charset="0"/>
              </a:rPr>
              <a:t>threads</a:t>
            </a:r>
          </a:p>
        </p:txBody>
      </p:sp>
      <p:cxnSp>
        <p:nvCxnSpPr>
          <p:cNvPr id="12313" name="Straight Arrow Connector 95"/>
          <p:cNvCxnSpPr>
            <a:cxnSpLocks noChangeShapeType="1"/>
            <a:stCxn id="12312" idx="2"/>
            <a:endCxn id="12338" idx="0"/>
          </p:cNvCxnSpPr>
          <p:nvPr/>
        </p:nvCxnSpPr>
        <p:spPr bwMode="auto">
          <a:xfrm flipH="1">
            <a:off x="3810000" y="1371600"/>
            <a:ext cx="401638" cy="1524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314" name="Straight Arrow Connector 96"/>
          <p:cNvCxnSpPr>
            <a:cxnSpLocks noChangeShapeType="1"/>
            <a:stCxn id="12312" idx="2"/>
            <a:endCxn id="12336" idx="0"/>
          </p:cNvCxnSpPr>
          <p:nvPr/>
        </p:nvCxnSpPr>
        <p:spPr bwMode="auto">
          <a:xfrm>
            <a:off x="4211638" y="1371600"/>
            <a:ext cx="360362" cy="1524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315" name="TextBox 97"/>
          <p:cNvSpPr txBox="1">
            <a:spLocks noChangeArrowheads="1"/>
          </p:cNvSpPr>
          <p:nvPr/>
        </p:nvSpPr>
        <p:spPr bwMode="auto">
          <a:xfrm>
            <a:off x="2895600" y="2133600"/>
            <a:ext cx="5445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2800">
                <a:latin typeface="Helvetica" charset="0"/>
              </a:rPr>
              <a:t>…</a:t>
            </a:r>
          </a:p>
        </p:txBody>
      </p:sp>
      <p:cxnSp>
        <p:nvCxnSpPr>
          <p:cNvPr id="12316" name="Straight Arrow Connector 98"/>
          <p:cNvCxnSpPr>
            <a:cxnSpLocks noChangeShapeType="1"/>
            <a:endCxn id="47" idx="0"/>
          </p:cNvCxnSpPr>
          <p:nvPr/>
        </p:nvCxnSpPr>
        <p:spPr bwMode="auto">
          <a:xfrm flipH="1">
            <a:off x="3314700" y="3352800"/>
            <a:ext cx="495300" cy="6096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317" name="Straight Arrow Connector 99"/>
          <p:cNvCxnSpPr>
            <a:cxnSpLocks noChangeShapeType="1"/>
            <a:stCxn id="12342" idx="2"/>
            <a:endCxn id="47" idx="0"/>
          </p:cNvCxnSpPr>
          <p:nvPr/>
        </p:nvCxnSpPr>
        <p:spPr bwMode="auto">
          <a:xfrm>
            <a:off x="685800" y="3352800"/>
            <a:ext cx="2628900" cy="6096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318" name="Straight Arrow Connector 100"/>
          <p:cNvCxnSpPr>
            <a:cxnSpLocks noChangeShapeType="1"/>
            <a:stCxn id="12340" idx="2"/>
            <a:endCxn id="47" idx="0"/>
          </p:cNvCxnSpPr>
          <p:nvPr/>
        </p:nvCxnSpPr>
        <p:spPr bwMode="auto">
          <a:xfrm>
            <a:off x="1447800" y="3352800"/>
            <a:ext cx="1866900" cy="6096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319" name="Straight Arrow Connector 51"/>
          <p:cNvCxnSpPr>
            <a:cxnSpLocks noChangeShapeType="1"/>
            <a:stCxn id="12336" idx="2"/>
            <a:endCxn id="47" idx="0"/>
          </p:cNvCxnSpPr>
          <p:nvPr/>
        </p:nvCxnSpPr>
        <p:spPr bwMode="auto">
          <a:xfrm flipH="1">
            <a:off x="3314700" y="3352800"/>
            <a:ext cx="1257300" cy="6096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2" name="Content Placeholder 2"/>
          <p:cNvSpPr>
            <a:spLocks noGrp="1"/>
          </p:cNvSpPr>
          <p:nvPr>
            <p:ph idx="1"/>
          </p:nvPr>
        </p:nvSpPr>
        <p:spPr>
          <a:xfrm>
            <a:off x="5791200" y="1371600"/>
            <a:ext cx="3429000" cy="3886200"/>
          </a:xfrm>
        </p:spPr>
        <p:txBody>
          <a:bodyPr>
            <a:normAutofit fontScale="77500" lnSpcReduction="20000"/>
          </a:bodyPr>
          <a:lstStyle/>
          <a:p>
            <a:r>
              <a:rPr lang="en-US" smtClean="0">
                <a:latin typeface="Helvetica" charset="0"/>
              </a:rPr>
              <a:t>Switch overhead: </a:t>
            </a:r>
            <a:r>
              <a:rPr lang="en-US" smtClean="0">
                <a:solidFill>
                  <a:srgbClr val="2BFF2B"/>
                </a:solidFill>
                <a:latin typeface="Helvetica" charset="0"/>
              </a:rPr>
              <a:t>low</a:t>
            </a:r>
            <a:r>
              <a:rPr lang="en-US" smtClean="0">
                <a:solidFill>
                  <a:srgbClr val="FF0000"/>
                </a:solidFill>
                <a:latin typeface="Helvetica" charset="0"/>
              </a:rPr>
              <a:t> </a:t>
            </a:r>
            <a:r>
              <a:rPr lang="en-US" smtClean="0">
                <a:latin typeface="Helvetica" charset="0"/>
              </a:rPr>
              <a:t>(only CPU state)</a:t>
            </a:r>
            <a:endParaRPr lang="en-US" smtClean="0">
              <a:solidFill>
                <a:srgbClr val="FF0000"/>
              </a:solidFill>
              <a:latin typeface="Helvetica" charset="0"/>
            </a:endParaRPr>
          </a:p>
          <a:p>
            <a:r>
              <a:rPr lang="en-US" smtClean="0">
                <a:latin typeface="Helvetica" charset="0"/>
              </a:rPr>
              <a:t>Thread creation: </a:t>
            </a:r>
            <a:r>
              <a:rPr lang="en-US" smtClean="0">
                <a:solidFill>
                  <a:srgbClr val="2BFF2B"/>
                </a:solidFill>
                <a:latin typeface="Helvetica" charset="0"/>
              </a:rPr>
              <a:t>low</a:t>
            </a:r>
          </a:p>
          <a:p>
            <a:r>
              <a:rPr lang="en-US" smtClean="0">
                <a:latin typeface="Helvetica" charset="0"/>
              </a:rPr>
              <a:t>Protection</a:t>
            </a:r>
          </a:p>
          <a:p>
            <a:pPr lvl="1"/>
            <a:r>
              <a:rPr lang="en-US" smtClean="0">
                <a:latin typeface="Helvetica" charset="0"/>
              </a:rPr>
              <a:t>CPU: </a:t>
            </a:r>
            <a:r>
              <a:rPr lang="en-US" smtClean="0">
                <a:solidFill>
                  <a:srgbClr val="2BFF2B"/>
                </a:solidFill>
                <a:latin typeface="Helvetica" charset="0"/>
              </a:rPr>
              <a:t>yes</a:t>
            </a:r>
          </a:p>
          <a:p>
            <a:pPr lvl="1"/>
            <a:r>
              <a:rPr lang="en-US" smtClean="0">
                <a:latin typeface="Helvetica" charset="0"/>
              </a:rPr>
              <a:t>Memory/IO: </a:t>
            </a:r>
            <a:r>
              <a:rPr lang="en-US" smtClean="0">
                <a:solidFill>
                  <a:srgbClr val="FF0000"/>
                </a:solidFill>
                <a:latin typeface="Helvetica" charset="0"/>
              </a:rPr>
              <a:t>No</a:t>
            </a:r>
          </a:p>
          <a:p>
            <a:r>
              <a:rPr lang="en-US" smtClean="0">
                <a:latin typeface="Helvetica" charset="0"/>
              </a:rPr>
              <a:t>Sharing overhead: </a:t>
            </a:r>
            <a:r>
              <a:rPr lang="en-US" smtClean="0">
                <a:solidFill>
                  <a:srgbClr val="2BFF2B"/>
                </a:solidFill>
                <a:latin typeface="Helvetica" charset="0"/>
              </a:rPr>
              <a:t>low</a:t>
            </a:r>
            <a:r>
              <a:rPr lang="en-US" smtClean="0">
                <a:latin typeface="Helvetica" charset="0"/>
              </a:rPr>
              <a:t> (thread switch overhead low)</a:t>
            </a:r>
          </a:p>
        </p:txBody>
      </p:sp>
      <p:sp>
        <p:nvSpPr>
          <p:cNvPr id="54" name="Rectangle 53"/>
          <p:cNvSpPr/>
          <p:nvPr/>
        </p:nvSpPr>
        <p:spPr bwMode="auto">
          <a:xfrm>
            <a:off x="1371600" y="5334000"/>
            <a:ext cx="838200" cy="457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b="0" dirty="0">
                <a:latin typeface="Helvetica"/>
                <a:ea typeface="ＭＳ Ｐゴシック" charset="0"/>
                <a:cs typeface="Helvetica"/>
              </a:rPr>
              <a:t>core 1</a:t>
            </a:r>
          </a:p>
        </p:txBody>
      </p:sp>
      <p:sp>
        <p:nvSpPr>
          <p:cNvPr id="57" name="Rectangle 56"/>
          <p:cNvSpPr/>
          <p:nvPr/>
        </p:nvSpPr>
        <p:spPr bwMode="auto">
          <a:xfrm>
            <a:off x="2286000" y="5334000"/>
            <a:ext cx="914400" cy="457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b="0" dirty="0">
                <a:latin typeface="Helvetica"/>
                <a:ea typeface="ＭＳ Ｐゴシック" charset="0"/>
                <a:cs typeface="Helvetica"/>
              </a:rPr>
              <a:t>Core 2</a:t>
            </a:r>
          </a:p>
        </p:txBody>
      </p:sp>
      <p:sp>
        <p:nvSpPr>
          <p:cNvPr id="58" name="Rectangle 57"/>
          <p:cNvSpPr/>
          <p:nvPr/>
        </p:nvSpPr>
        <p:spPr bwMode="auto">
          <a:xfrm>
            <a:off x="3276600" y="5334000"/>
            <a:ext cx="914400" cy="457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b="0" dirty="0">
                <a:latin typeface="Helvetica"/>
                <a:ea typeface="ＭＳ Ｐゴシック" charset="0"/>
                <a:cs typeface="Helvetica"/>
              </a:rPr>
              <a:t>Core 3</a:t>
            </a:r>
          </a:p>
        </p:txBody>
      </p:sp>
      <p:sp>
        <p:nvSpPr>
          <p:cNvPr id="63" name="Rectangle 62"/>
          <p:cNvSpPr/>
          <p:nvPr/>
        </p:nvSpPr>
        <p:spPr bwMode="auto">
          <a:xfrm>
            <a:off x="4267200" y="5334000"/>
            <a:ext cx="914400" cy="457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b="0" dirty="0">
                <a:latin typeface="Helvetica"/>
                <a:ea typeface="ＭＳ Ｐゴシック" charset="0"/>
                <a:cs typeface="Helvetica"/>
              </a:rPr>
              <a:t>Core 4</a:t>
            </a:r>
          </a:p>
        </p:txBody>
      </p:sp>
      <p:cxnSp>
        <p:nvCxnSpPr>
          <p:cNvPr id="12325" name="Straight Arrow Connector 63"/>
          <p:cNvCxnSpPr>
            <a:cxnSpLocks noChangeShapeType="1"/>
            <a:stCxn id="47" idx="4"/>
            <a:endCxn id="57" idx="0"/>
          </p:cNvCxnSpPr>
          <p:nvPr/>
        </p:nvCxnSpPr>
        <p:spPr bwMode="auto">
          <a:xfrm flipH="1">
            <a:off x="2743200" y="4572000"/>
            <a:ext cx="571500" cy="7620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326" name="Straight Arrow Connector 64"/>
          <p:cNvCxnSpPr>
            <a:cxnSpLocks noChangeShapeType="1"/>
            <a:stCxn id="12292" idx="2"/>
            <a:endCxn id="58" idx="0"/>
          </p:cNvCxnSpPr>
          <p:nvPr/>
        </p:nvCxnSpPr>
        <p:spPr bwMode="auto">
          <a:xfrm>
            <a:off x="3314700" y="4572000"/>
            <a:ext cx="419100" cy="7620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327" name="Straight Arrow Connector 66"/>
          <p:cNvCxnSpPr>
            <a:cxnSpLocks noChangeShapeType="1"/>
            <a:stCxn id="47" idx="4"/>
          </p:cNvCxnSpPr>
          <p:nvPr/>
        </p:nvCxnSpPr>
        <p:spPr bwMode="auto">
          <a:xfrm>
            <a:off x="3314700" y="4572000"/>
            <a:ext cx="1485900" cy="7620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328" name="TextBox 17"/>
          <p:cNvSpPr txBox="1">
            <a:spLocks noChangeArrowheads="1"/>
          </p:cNvSpPr>
          <p:nvPr/>
        </p:nvSpPr>
        <p:spPr bwMode="auto">
          <a:xfrm>
            <a:off x="5294313" y="5334000"/>
            <a:ext cx="7254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2000" b="0">
                <a:latin typeface="Helvetica" charset="0"/>
              </a:rPr>
              <a:t>CPU</a:t>
            </a:r>
          </a:p>
        </p:txBody>
      </p: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2667000" y="4572000"/>
            <a:ext cx="3200400" cy="685800"/>
            <a:chOff x="2667000" y="4572000"/>
            <a:chExt cx="3200400" cy="685800"/>
          </a:xfrm>
        </p:grpSpPr>
        <p:sp>
          <p:nvSpPr>
            <p:cNvPr id="12334" name="Oval 18"/>
            <p:cNvSpPr>
              <a:spLocks noChangeArrowheads="1"/>
            </p:cNvSpPr>
            <p:nvPr/>
          </p:nvSpPr>
          <p:spPr bwMode="auto">
            <a:xfrm>
              <a:off x="2667000" y="4724400"/>
              <a:ext cx="1295400" cy="152400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/>
              <a:endParaRPr lang="en-US" b="0">
                <a:latin typeface="Helvetica" charset="0"/>
              </a:endParaRPr>
            </a:p>
          </p:txBody>
        </p:sp>
        <p:sp>
          <p:nvSpPr>
            <p:cNvPr id="12335" name="Rectangular Callout 68"/>
            <p:cNvSpPr>
              <a:spLocks noChangeArrowheads="1"/>
            </p:cNvSpPr>
            <p:nvPr/>
          </p:nvSpPr>
          <p:spPr bwMode="auto">
            <a:xfrm>
              <a:off x="4343400" y="4572000"/>
              <a:ext cx="1524000" cy="685800"/>
            </a:xfrm>
            <a:prstGeom prst="wedgeRectCallout">
              <a:avLst>
                <a:gd name="adj1" fmla="val -74495"/>
                <a:gd name="adj2" fmla="val -17259"/>
              </a:avLst>
            </a:prstGeom>
            <a:solidFill>
              <a:srgbClr val="FFFFFF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/>
            <a:lstStyle/>
            <a:p>
              <a:r>
                <a:rPr lang="en-US" b="0">
                  <a:latin typeface="Helvetica" charset="0"/>
                </a:rPr>
                <a:t>4 threads at a time</a:t>
              </a:r>
            </a:p>
          </p:txBody>
        </p:sp>
      </p:grpSp>
      <p:sp>
        <p:nvSpPr>
          <p:cNvPr id="12330" name="Rectangle 77"/>
          <p:cNvSpPr>
            <a:spLocks noChangeArrowheads="1"/>
          </p:cNvSpPr>
          <p:nvPr/>
        </p:nvSpPr>
        <p:spPr bwMode="auto">
          <a:xfrm>
            <a:off x="457200" y="2895600"/>
            <a:ext cx="457200" cy="381000"/>
          </a:xfrm>
          <a:prstGeom prst="rect">
            <a:avLst/>
          </a:prstGeom>
          <a:solidFill>
            <a:srgbClr val="FFFFFF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r>
              <a:rPr lang="en-US" sz="1200">
                <a:latin typeface="Arial Narrow" pitchFamily="34" charset="0"/>
              </a:rPr>
              <a:t>CPU</a:t>
            </a:r>
          </a:p>
          <a:p>
            <a:pPr algn="ctr"/>
            <a:r>
              <a:rPr lang="en-US" sz="1200">
                <a:latin typeface="Arial Narrow" pitchFamily="34" charset="0"/>
              </a:rPr>
              <a:t>sate</a:t>
            </a:r>
          </a:p>
        </p:txBody>
      </p:sp>
      <p:sp>
        <p:nvSpPr>
          <p:cNvPr id="12331" name="Rectangle 77"/>
          <p:cNvSpPr>
            <a:spLocks noChangeArrowheads="1"/>
          </p:cNvSpPr>
          <p:nvPr/>
        </p:nvSpPr>
        <p:spPr bwMode="auto">
          <a:xfrm>
            <a:off x="1219200" y="2895600"/>
            <a:ext cx="457200" cy="381000"/>
          </a:xfrm>
          <a:prstGeom prst="rect">
            <a:avLst/>
          </a:prstGeom>
          <a:solidFill>
            <a:srgbClr val="FFFFFF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r>
              <a:rPr lang="en-US" sz="1200">
                <a:latin typeface="Arial Narrow" pitchFamily="34" charset="0"/>
              </a:rPr>
              <a:t>CPU</a:t>
            </a:r>
          </a:p>
          <a:p>
            <a:pPr algn="ctr"/>
            <a:r>
              <a:rPr lang="en-US" sz="1200">
                <a:latin typeface="Arial Narrow" pitchFamily="34" charset="0"/>
              </a:rPr>
              <a:t>sate</a:t>
            </a:r>
          </a:p>
        </p:txBody>
      </p:sp>
      <p:sp>
        <p:nvSpPr>
          <p:cNvPr id="12332" name="Rectangle 77"/>
          <p:cNvSpPr>
            <a:spLocks noChangeArrowheads="1"/>
          </p:cNvSpPr>
          <p:nvPr/>
        </p:nvSpPr>
        <p:spPr bwMode="auto">
          <a:xfrm>
            <a:off x="3581400" y="2895600"/>
            <a:ext cx="457200" cy="381000"/>
          </a:xfrm>
          <a:prstGeom prst="rect">
            <a:avLst/>
          </a:prstGeom>
          <a:solidFill>
            <a:srgbClr val="FFFFFF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r>
              <a:rPr lang="en-US" sz="1200">
                <a:latin typeface="Arial Narrow" pitchFamily="34" charset="0"/>
              </a:rPr>
              <a:t>CPU</a:t>
            </a:r>
          </a:p>
          <a:p>
            <a:pPr algn="ctr"/>
            <a:r>
              <a:rPr lang="en-US" sz="1200">
                <a:latin typeface="Arial Narrow" pitchFamily="34" charset="0"/>
              </a:rPr>
              <a:t>sate</a:t>
            </a:r>
          </a:p>
        </p:txBody>
      </p:sp>
      <p:sp>
        <p:nvSpPr>
          <p:cNvPr id="12333" name="Rectangle 77"/>
          <p:cNvSpPr>
            <a:spLocks noChangeArrowheads="1"/>
          </p:cNvSpPr>
          <p:nvPr/>
        </p:nvSpPr>
        <p:spPr bwMode="auto">
          <a:xfrm>
            <a:off x="4343400" y="2895600"/>
            <a:ext cx="457200" cy="381000"/>
          </a:xfrm>
          <a:prstGeom prst="rect">
            <a:avLst/>
          </a:prstGeom>
          <a:solidFill>
            <a:srgbClr val="FFFFFF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r>
              <a:rPr lang="en-US" sz="1200">
                <a:latin typeface="Arial Narrow" pitchFamily="34" charset="0"/>
              </a:rPr>
              <a:t>CPU</a:t>
            </a:r>
          </a:p>
          <a:p>
            <a:pPr algn="ctr"/>
            <a:r>
              <a:rPr lang="en-US" sz="1200">
                <a:latin typeface="Arial Narrow" pitchFamily="34" charset="0"/>
              </a:rPr>
              <a:t>sate</a:t>
            </a:r>
          </a:p>
        </p:txBody>
      </p:sp>
    </p:spTree>
    <p:extLst>
      <p:ext uri="{BB962C8B-B14F-4D97-AF65-F5344CB8AC3E}">
        <p14:creationId xmlns:p14="http://schemas.microsoft.com/office/powerpoint/2010/main" val="2820293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 bwMode="auto">
          <a:xfrm>
            <a:off x="1219200" y="5029200"/>
            <a:ext cx="4114800" cy="1447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/>
            <a:endParaRPr lang="en-US" b="0">
              <a:latin typeface="Helvetica" charset="0"/>
            </a:endParaRPr>
          </a:p>
        </p:txBody>
      </p:sp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10600" cy="533400"/>
          </a:xfrm>
        </p:spPr>
        <p:txBody>
          <a:bodyPr>
            <a:normAutofit fontScale="90000"/>
          </a:bodyPr>
          <a:lstStyle/>
          <a:p>
            <a:r>
              <a:rPr lang="en-US" smtClean="0">
                <a:latin typeface="Helvetica" charset="0"/>
              </a:rPr>
              <a:t>Putting it together: Hyper-Threading</a:t>
            </a:r>
          </a:p>
        </p:txBody>
      </p:sp>
      <p:sp>
        <p:nvSpPr>
          <p:cNvPr id="13315" name="TextBox 41"/>
          <p:cNvSpPr txBox="1">
            <a:spLocks noChangeArrowheads="1"/>
          </p:cNvSpPr>
          <p:nvPr/>
        </p:nvSpPr>
        <p:spPr bwMode="auto">
          <a:xfrm>
            <a:off x="304800" y="609600"/>
            <a:ext cx="13255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2000" b="0">
                <a:latin typeface="Helvetica" charset="0"/>
              </a:rPr>
              <a:t>Process 1</a:t>
            </a:r>
          </a:p>
        </p:txBody>
      </p:sp>
      <p:sp>
        <p:nvSpPr>
          <p:cNvPr id="13316" name="Rectangle 44"/>
          <p:cNvSpPr>
            <a:spLocks noChangeArrowheads="1"/>
          </p:cNvSpPr>
          <p:nvPr/>
        </p:nvSpPr>
        <p:spPr bwMode="auto">
          <a:xfrm>
            <a:off x="2209800" y="3962400"/>
            <a:ext cx="2209800" cy="609600"/>
          </a:xfrm>
          <a:prstGeom prst="rect">
            <a:avLst/>
          </a:prstGeom>
          <a:solidFill>
            <a:srgbClr val="FF817E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endParaRPr lang="en-US" b="0">
              <a:latin typeface="Helvetica" charset="0"/>
            </a:endParaRPr>
          </a:p>
        </p:txBody>
      </p:sp>
      <p:sp>
        <p:nvSpPr>
          <p:cNvPr id="47" name="Oval 46"/>
          <p:cNvSpPr/>
          <p:nvPr/>
        </p:nvSpPr>
        <p:spPr bwMode="auto">
          <a:xfrm>
            <a:off x="2667000" y="3962400"/>
            <a:ext cx="1295400" cy="6096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b="0" dirty="0">
                <a:latin typeface="Helvetica"/>
                <a:ea typeface="ＭＳ Ｐゴシック" charset="0"/>
                <a:cs typeface="Helvetica"/>
              </a:rPr>
              <a:t>CPU </a:t>
            </a:r>
            <a:r>
              <a:rPr lang="en-US" b="0" dirty="0" err="1">
                <a:latin typeface="Helvetica"/>
                <a:ea typeface="ＭＳ Ｐゴシック" charset="0"/>
                <a:cs typeface="Helvetica"/>
              </a:rPr>
              <a:t>sched</a:t>
            </a:r>
            <a:r>
              <a:rPr lang="en-US" b="0" dirty="0">
                <a:latin typeface="Helvetica"/>
                <a:ea typeface="ＭＳ Ｐゴシック" charset="0"/>
                <a:cs typeface="Helvetica"/>
              </a:rPr>
              <a:t>.</a:t>
            </a:r>
          </a:p>
        </p:txBody>
      </p:sp>
      <p:sp>
        <p:nvSpPr>
          <p:cNvPr id="13318" name="TextBox 47"/>
          <p:cNvSpPr txBox="1">
            <a:spLocks noChangeArrowheads="1"/>
          </p:cNvSpPr>
          <p:nvPr/>
        </p:nvSpPr>
        <p:spPr bwMode="auto">
          <a:xfrm>
            <a:off x="4419600" y="4038600"/>
            <a:ext cx="5556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2000" b="0">
                <a:latin typeface="Helvetica" charset="0"/>
              </a:rPr>
              <a:t>OS</a:t>
            </a:r>
          </a:p>
        </p:txBody>
      </p:sp>
      <p:sp>
        <p:nvSpPr>
          <p:cNvPr id="13319" name="Rounded Rectangle 76"/>
          <p:cNvSpPr>
            <a:spLocks noChangeArrowheads="1"/>
          </p:cNvSpPr>
          <p:nvPr/>
        </p:nvSpPr>
        <p:spPr bwMode="auto">
          <a:xfrm>
            <a:off x="304800" y="990600"/>
            <a:ext cx="2362200" cy="2514600"/>
          </a:xfrm>
          <a:prstGeom prst="roundRect">
            <a:avLst>
              <a:gd name="adj" fmla="val 16667"/>
            </a:avLst>
          </a:prstGeom>
          <a:solidFill>
            <a:srgbClr val="FFFFAA"/>
          </a:solidFill>
          <a:ln w="5715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>
              <a:lnSpc>
                <a:spcPct val="80000"/>
              </a:lnSpc>
              <a:spcBef>
                <a:spcPct val="50000"/>
              </a:spcBef>
            </a:pPr>
            <a:endParaRPr lang="en-US" sz="1600">
              <a:latin typeface="Helvetica" charset="0"/>
            </a:endParaRPr>
          </a:p>
        </p:txBody>
      </p:sp>
      <p:sp>
        <p:nvSpPr>
          <p:cNvPr id="13320" name="Rectangle 78"/>
          <p:cNvSpPr>
            <a:spLocks noChangeArrowheads="1"/>
          </p:cNvSpPr>
          <p:nvPr/>
        </p:nvSpPr>
        <p:spPr bwMode="auto">
          <a:xfrm>
            <a:off x="1828800" y="2133600"/>
            <a:ext cx="685800" cy="457200"/>
          </a:xfrm>
          <a:prstGeom prst="rect">
            <a:avLst/>
          </a:prstGeom>
          <a:solidFill>
            <a:srgbClr val="FFFFFF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r>
              <a:rPr lang="en-US" sz="1600" b="0">
                <a:latin typeface="Helvetica" charset="0"/>
              </a:rPr>
              <a:t>IO</a:t>
            </a:r>
          </a:p>
          <a:p>
            <a:pPr algn="ctr"/>
            <a:r>
              <a:rPr lang="en-US" sz="1600" b="0">
                <a:latin typeface="Helvetica" charset="0"/>
              </a:rPr>
              <a:t>sate</a:t>
            </a:r>
          </a:p>
        </p:txBody>
      </p:sp>
      <p:sp>
        <p:nvSpPr>
          <p:cNvPr id="13321" name="Rectangle 79"/>
          <p:cNvSpPr>
            <a:spLocks noChangeArrowheads="1"/>
          </p:cNvSpPr>
          <p:nvPr/>
        </p:nvSpPr>
        <p:spPr bwMode="auto">
          <a:xfrm>
            <a:off x="1828800" y="1600200"/>
            <a:ext cx="685800" cy="457200"/>
          </a:xfrm>
          <a:prstGeom prst="rect">
            <a:avLst/>
          </a:prstGeom>
          <a:solidFill>
            <a:srgbClr val="FFFFFF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r>
              <a:rPr lang="en-US" sz="1600" b="0">
                <a:latin typeface="Helvetica" charset="0"/>
              </a:rPr>
              <a:t>Mem.</a:t>
            </a:r>
          </a:p>
        </p:txBody>
      </p:sp>
      <p:grpSp>
        <p:nvGrpSpPr>
          <p:cNvPr id="13322" name="Group 80"/>
          <p:cNvGrpSpPr>
            <a:grpSpLocks/>
          </p:cNvGrpSpPr>
          <p:nvPr/>
        </p:nvGrpSpPr>
        <p:grpSpPr bwMode="auto">
          <a:xfrm>
            <a:off x="457200" y="1524000"/>
            <a:ext cx="457200" cy="1828800"/>
            <a:chOff x="7010400" y="1143000"/>
            <a:chExt cx="457200" cy="1828800"/>
          </a:xfrm>
        </p:grpSpPr>
        <p:sp>
          <p:nvSpPr>
            <p:cNvPr id="13397" name="Rounded Rectangle 81"/>
            <p:cNvSpPr>
              <a:spLocks noChangeArrowheads="1"/>
            </p:cNvSpPr>
            <p:nvPr/>
          </p:nvSpPr>
          <p:spPr bwMode="auto">
            <a:xfrm>
              <a:off x="7010400" y="1143000"/>
              <a:ext cx="457200" cy="1828800"/>
            </a:xfrm>
            <a:prstGeom prst="roundRect">
              <a:avLst>
                <a:gd name="adj" fmla="val 16667"/>
              </a:avLst>
            </a:prstGeom>
            <a:solidFill>
              <a:srgbClr val="CCFFCC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/>
            <a:lstStyle/>
            <a:p>
              <a:pPr>
                <a:lnSpc>
                  <a:spcPct val="80000"/>
                </a:lnSpc>
                <a:spcBef>
                  <a:spcPct val="50000"/>
                </a:spcBef>
              </a:pPr>
              <a:endParaRPr lang="en-US" sz="1600">
                <a:latin typeface="Helvetica" charset="0"/>
              </a:endParaRPr>
            </a:p>
          </p:txBody>
        </p:sp>
        <p:sp>
          <p:nvSpPr>
            <p:cNvPr id="13398" name="Freeform 82"/>
            <p:cNvSpPr>
              <a:spLocks/>
            </p:cNvSpPr>
            <p:nvPr/>
          </p:nvSpPr>
          <p:spPr bwMode="auto">
            <a:xfrm>
              <a:off x="7086600" y="1219200"/>
              <a:ext cx="232039" cy="1682750"/>
            </a:xfrm>
            <a:custGeom>
              <a:avLst/>
              <a:gdLst>
                <a:gd name="T0" fmla="*/ 120653 w 232039"/>
                <a:gd name="T1" fmla="*/ 0 h 1835150"/>
                <a:gd name="T2" fmla="*/ 228603 w 232039"/>
                <a:gd name="T3" fmla="*/ 112229 h 1835150"/>
                <a:gd name="T4" fmla="*/ 6353 w 232039"/>
                <a:gd name="T5" fmla="*/ 327709 h 1835150"/>
                <a:gd name="T6" fmla="*/ 222253 w 232039"/>
                <a:gd name="T7" fmla="*/ 543189 h 1835150"/>
                <a:gd name="T8" fmla="*/ 3 w 232039"/>
                <a:gd name="T9" fmla="*/ 754181 h 1835150"/>
                <a:gd name="T10" fmla="*/ 228603 w 232039"/>
                <a:gd name="T11" fmla="*/ 969661 h 1835150"/>
                <a:gd name="T12" fmla="*/ 12703 w 232039"/>
                <a:gd name="T13" fmla="*/ 1189629 h 1835150"/>
                <a:gd name="T14" fmla="*/ 114303 w 232039"/>
                <a:gd name="T15" fmla="*/ 1297369 h 183515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32039" h="1835150">
                  <a:moveTo>
                    <a:pt x="120653" y="0"/>
                  </a:moveTo>
                  <a:cubicBezTo>
                    <a:pt x="184153" y="40746"/>
                    <a:pt x="247653" y="81492"/>
                    <a:pt x="228603" y="158750"/>
                  </a:cubicBezTo>
                  <a:cubicBezTo>
                    <a:pt x="209553" y="236008"/>
                    <a:pt x="7411" y="361950"/>
                    <a:pt x="6353" y="463550"/>
                  </a:cubicBezTo>
                  <a:cubicBezTo>
                    <a:pt x="5295" y="565150"/>
                    <a:pt x="223311" y="667808"/>
                    <a:pt x="222253" y="768350"/>
                  </a:cubicBezTo>
                  <a:cubicBezTo>
                    <a:pt x="221195" y="868892"/>
                    <a:pt x="-1055" y="966258"/>
                    <a:pt x="3" y="1066800"/>
                  </a:cubicBezTo>
                  <a:cubicBezTo>
                    <a:pt x="1061" y="1167342"/>
                    <a:pt x="226486" y="1268942"/>
                    <a:pt x="228603" y="1371600"/>
                  </a:cubicBezTo>
                  <a:cubicBezTo>
                    <a:pt x="230720" y="1474258"/>
                    <a:pt x="31753" y="1605492"/>
                    <a:pt x="12703" y="1682750"/>
                  </a:cubicBezTo>
                  <a:cubicBezTo>
                    <a:pt x="-6347" y="1760008"/>
                    <a:pt x="114303" y="1835150"/>
                    <a:pt x="114303" y="1835150"/>
                  </a:cubicBezTo>
                </a:path>
              </a:pathLst>
            </a:custGeom>
            <a:noFill/>
            <a:ln w="28575" cmpd="sng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</p:grpSp>
      <p:grpSp>
        <p:nvGrpSpPr>
          <p:cNvPr id="13323" name="Group 45"/>
          <p:cNvGrpSpPr>
            <a:grpSpLocks/>
          </p:cNvGrpSpPr>
          <p:nvPr/>
        </p:nvGrpSpPr>
        <p:grpSpPr bwMode="auto">
          <a:xfrm>
            <a:off x="1219200" y="1524000"/>
            <a:ext cx="457200" cy="1828800"/>
            <a:chOff x="7010400" y="1143000"/>
            <a:chExt cx="457200" cy="1828800"/>
          </a:xfrm>
        </p:grpSpPr>
        <p:sp>
          <p:nvSpPr>
            <p:cNvPr id="13395" name="Rounded Rectangle 49"/>
            <p:cNvSpPr>
              <a:spLocks noChangeArrowheads="1"/>
            </p:cNvSpPr>
            <p:nvPr/>
          </p:nvSpPr>
          <p:spPr bwMode="auto">
            <a:xfrm>
              <a:off x="7010400" y="1143000"/>
              <a:ext cx="457200" cy="1828800"/>
            </a:xfrm>
            <a:prstGeom prst="roundRect">
              <a:avLst>
                <a:gd name="adj" fmla="val 16667"/>
              </a:avLst>
            </a:prstGeom>
            <a:solidFill>
              <a:srgbClr val="CCFFCC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/>
            <a:lstStyle/>
            <a:p>
              <a:pPr>
                <a:lnSpc>
                  <a:spcPct val="80000"/>
                </a:lnSpc>
                <a:spcBef>
                  <a:spcPct val="50000"/>
                </a:spcBef>
              </a:pPr>
              <a:endParaRPr lang="en-US" sz="1600">
                <a:latin typeface="Helvetica" charset="0"/>
              </a:endParaRPr>
            </a:p>
          </p:txBody>
        </p:sp>
        <p:sp>
          <p:nvSpPr>
            <p:cNvPr id="13396" name="Freeform 52"/>
            <p:cNvSpPr>
              <a:spLocks/>
            </p:cNvSpPr>
            <p:nvPr/>
          </p:nvSpPr>
          <p:spPr bwMode="auto">
            <a:xfrm>
              <a:off x="7086600" y="1219200"/>
              <a:ext cx="232039" cy="1682750"/>
            </a:xfrm>
            <a:custGeom>
              <a:avLst/>
              <a:gdLst>
                <a:gd name="T0" fmla="*/ 120653 w 232039"/>
                <a:gd name="T1" fmla="*/ 0 h 1835150"/>
                <a:gd name="T2" fmla="*/ 228603 w 232039"/>
                <a:gd name="T3" fmla="*/ 112229 h 1835150"/>
                <a:gd name="T4" fmla="*/ 6353 w 232039"/>
                <a:gd name="T5" fmla="*/ 327709 h 1835150"/>
                <a:gd name="T6" fmla="*/ 222253 w 232039"/>
                <a:gd name="T7" fmla="*/ 543189 h 1835150"/>
                <a:gd name="T8" fmla="*/ 3 w 232039"/>
                <a:gd name="T9" fmla="*/ 754181 h 1835150"/>
                <a:gd name="T10" fmla="*/ 228603 w 232039"/>
                <a:gd name="T11" fmla="*/ 969661 h 1835150"/>
                <a:gd name="T12" fmla="*/ 12703 w 232039"/>
                <a:gd name="T13" fmla="*/ 1189629 h 1835150"/>
                <a:gd name="T14" fmla="*/ 114303 w 232039"/>
                <a:gd name="T15" fmla="*/ 1297369 h 183515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32039" h="1835150">
                  <a:moveTo>
                    <a:pt x="120653" y="0"/>
                  </a:moveTo>
                  <a:cubicBezTo>
                    <a:pt x="184153" y="40746"/>
                    <a:pt x="247653" y="81492"/>
                    <a:pt x="228603" y="158750"/>
                  </a:cubicBezTo>
                  <a:cubicBezTo>
                    <a:pt x="209553" y="236008"/>
                    <a:pt x="7411" y="361950"/>
                    <a:pt x="6353" y="463550"/>
                  </a:cubicBezTo>
                  <a:cubicBezTo>
                    <a:pt x="5295" y="565150"/>
                    <a:pt x="223311" y="667808"/>
                    <a:pt x="222253" y="768350"/>
                  </a:cubicBezTo>
                  <a:cubicBezTo>
                    <a:pt x="221195" y="868892"/>
                    <a:pt x="-1055" y="966258"/>
                    <a:pt x="3" y="1066800"/>
                  </a:cubicBezTo>
                  <a:cubicBezTo>
                    <a:pt x="1061" y="1167342"/>
                    <a:pt x="226486" y="1268942"/>
                    <a:pt x="228603" y="1371600"/>
                  </a:cubicBezTo>
                  <a:cubicBezTo>
                    <a:pt x="230720" y="1474258"/>
                    <a:pt x="31753" y="1605492"/>
                    <a:pt x="12703" y="1682750"/>
                  </a:cubicBezTo>
                  <a:cubicBezTo>
                    <a:pt x="-6347" y="1760008"/>
                    <a:pt x="114303" y="1835150"/>
                    <a:pt x="114303" y="1835150"/>
                  </a:cubicBezTo>
                </a:path>
              </a:pathLst>
            </a:custGeom>
            <a:noFill/>
            <a:ln w="28575" cmpd="sng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</p:grpSp>
      <p:sp>
        <p:nvSpPr>
          <p:cNvPr id="13324" name="TextBox 4"/>
          <p:cNvSpPr txBox="1">
            <a:spLocks noChangeArrowheads="1"/>
          </p:cNvSpPr>
          <p:nvPr/>
        </p:nvSpPr>
        <p:spPr bwMode="auto">
          <a:xfrm>
            <a:off x="838200" y="2209800"/>
            <a:ext cx="4413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2000" b="0">
                <a:latin typeface="Helvetica" charset="0"/>
              </a:rPr>
              <a:t>…</a:t>
            </a:r>
          </a:p>
        </p:txBody>
      </p:sp>
      <p:sp>
        <p:nvSpPr>
          <p:cNvPr id="13325" name="TextBox 58"/>
          <p:cNvSpPr txBox="1">
            <a:spLocks noChangeArrowheads="1"/>
          </p:cNvSpPr>
          <p:nvPr/>
        </p:nvSpPr>
        <p:spPr bwMode="auto">
          <a:xfrm>
            <a:off x="609600" y="1001713"/>
            <a:ext cx="9540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800" b="0">
                <a:latin typeface="Helvetica" charset="0"/>
              </a:rPr>
              <a:t>threads</a:t>
            </a:r>
          </a:p>
        </p:txBody>
      </p:sp>
      <p:cxnSp>
        <p:nvCxnSpPr>
          <p:cNvPr id="13326" name="Straight Arrow Connector 6"/>
          <p:cNvCxnSpPr>
            <a:cxnSpLocks noChangeShapeType="1"/>
            <a:stCxn id="13325" idx="2"/>
            <a:endCxn id="13397" idx="0"/>
          </p:cNvCxnSpPr>
          <p:nvPr/>
        </p:nvCxnSpPr>
        <p:spPr bwMode="auto">
          <a:xfrm flipH="1">
            <a:off x="685800" y="1371600"/>
            <a:ext cx="401638" cy="1524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327" name="Straight Arrow Connector 59"/>
          <p:cNvCxnSpPr>
            <a:cxnSpLocks noChangeShapeType="1"/>
            <a:stCxn id="13325" idx="2"/>
            <a:endCxn id="13395" idx="0"/>
          </p:cNvCxnSpPr>
          <p:nvPr/>
        </p:nvCxnSpPr>
        <p:spPr bwMode="auto">
          <a:xfrm>
            <a:off x="1087438" y="1371600"/>
            <a:ext cx="360362" cy="1524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328" name="TextBox 60"/>
          <p:cNvSpPr txBox="1">
            <a:spLocks noChangeArrowheads="1"/>
          </p:cNvSpPr>
          <p:nvPr/>
        </p:nvSpPr>
        <p:spPr bwMode="auto">
          <a:xfrm>
            <a:off x="3429000" y="609600"/>
            <a:ext cx="13684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2000" b="0">
                <a:latin typeface="Helvetica" charset="0"/>
              </a:rPr>
              <a:t>Process N</a:t>
            </a:r>
          </a:p>
        </p:txBody>
      </p:sp>
      <p:sp>
        <p:nvSpPr>
          <p:cNvPr id="13329" name="Rounded Rectangle 65"/>
          <p:cNvSpPr>
            <a:spLocks noChangeArrowheads="1"/>
          </p:cNvSpPr>
          <p:nvPr/>
        </p:nvSpPr>
        <p:spPr bwMode="auto">
          <a:xfrm>
            <a:off x="3429000" y="990600"/>
            <a:ext cx="2362200" cy="2514600"/>
          </a:xfrm>
          <a:prstGeom prst="roundRect">
            <a:avLst>
              <a:gd name="adj" fmla="val 16667"/>
            </a:avLst>
          </a:prstGeom>
          <a:solidFill>
            <a:srgbClr val="FFFFAA"/>
          </a:solidFill>
          <a:ln w="5715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>
              <a:lnSpc>
                <a:spcPct val="80000"/>
              </a:lnSpc>
              <a:spcBef>
                <a:spcPct val="50000"/>
              </a:spcBef>
            </a:pPr>
            <a:endParaRPr lang="en-US" sz="1600">
              <a:latin typeface="Helvetica" charset="0"/>
            </a:endParaRPr>
          </a:p>
        </p:txBody>
      </p:sp>
      <p:sp>
        <p:nvSpPr>
          <p:cNvPr id="13330" name="Rectangle 84"/>
          <p:cNvSpPr>
            <a:spLocks noChangeArrowheads="1"/>
          </p:cNvSpPr>
          <p:nvPr/>
        </p:nvSpPr>
        <p:spPr bwMode="auto">
          <a:xfrm>
            <a:off x="4953000" y="2133600"/>
            <a:ext cx="685800" cy="457200"/>
          </a:xfrm>
          <a:prstGeom prst="rect">
            <a:avLst/>
          </a:prstGeom>
          <a:solidFill>
            <a:srgbClr val="FFFFFF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r>
              <a:rPr lang="en-US" sz="1600" b="0">
                <a:latin typeface="Helvetica" charset="0"/>
              </a:rPr>
              <a:t>IO</a:t>
            </a:r>
          </a:p>
          <a:p>
            <a:pPr algn="ctr"/>
            <a:r>
              <a:rPr lang="en-US" sz="1600" b="0">
                <a:latin typeface="Helvetica" charset="0"/>
              </a:rPr>
              <a:t>sate</a:t>
            </a:r>
          </a:p>
        </p:txBody>
      </p:sp>
      <p:sp>
        <p:nvSpPr>
          <p:cNvPr id="13331" name="Rectangle 85"/>
          <p:cNvSpPr>
            <a:spLocks noChangeArrowheads="1"/>
          </p:cNvSpPr>
          <p:nvPr/>
        </p:nvSpPr>
        <p:spPr bwMode="auto">
          <a:xfrm>
            <a:off x="4953000" y="1600200"/>
            <a:ext cx="685800" cy="457200"/>
          </a:xfrm>
          <a:prstGeom prst="rect">
            <a:avLst/>
          </a:prstGeom>
          <a:solidFill>
            <a:srgbClr val="FFFFFF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r>
              <a:rPr lang="en-US" sz="1600" b="0">
                <a:latin typeface="Helvetica" charset="0"/>
              </a:rPr>
              <a:t>Mem.</a:t>
            </a:r>
          </a:p>
        </p:txBody>
      </p:sp>
      <p:grpSp>
        <p:nvGrpSpPr>
          <p:cNvPr id="13332" name="Group 87"/>
          <p:cNvGrpSpPr>
            <a:grpSpLocks/>
          </p:cNvGrpSpPr>
          <p:nvPr/>
        </p:nvGrpSpPr>
        <p:grpSpPr bwMode="auto">
          <a:xfrm>
            <a:off x="3581400" y="1524000"/>
            <a:ext cx="457200" cy="1828800"/>
            <a:chOff x="7010400" y="1143000"/>
            <a:chExt cx="457200" cy="1828800"/>
          </a:xfrm>
        </p:grpSpPr>
        <p:sp>
          <p:nvSpPr>
            <p:cNvPr id="13393" name="Rounded Rectangle 88"/>
            <p:cNvSpPr>
              <a:spLocks noChangeArrowheads="1"/>
            </p:cNvSpPr>
            <p:nvPr/>
          </p:nvSpPr>
          <p:spPr bwMode="auto">
            <a:xfrm>
              <a:off x="7010400" y="1143000"/>
              <a:ext cx="457200" cy="1828800"/>
            </a:xfrm>
            <a:prstGeom prst="roundRect">
              <a:avLst>
                <a:gd name="adj" fmla="val 16667"/>
              </a:avLst>
            </a:prstGeom>
            <a:solidFill>
              <a:srgbClr val="CCFFCC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/>
            <a:lstStyle/>
            <a:p>
              <a:pPr>
                <a:lnSpc>
                  <a:spcPct val="80000"/>
                </a:lnSpc>
                <a:spcBef>
                  <a:spcPct val="50000"/>
                </a:spcBef>
              </a:pPr>
              <a:endParaRPr lang="en-US" sz="1600">
                <a:latin typeface="Helvetica" charset="0"/>
              </a:endParaRPr>
            </a:p>
          </p:txBody>
        </p:sp>
        <p:sp>
          <p:nvSpPr>
            <p:cNvPr id="13394" name="Freeform 89"/>
            <p:cNvSpPr>
              <a:spLocks/>
            </p:cNvSpPr>
            <p:nvPr/>
          </p:nvSpPr>
          <p:spPr bwMode="auto">
            <a:xfrm>
              <a:off x="7086600" y="1219200"/>
              <a:ext cx="232039" cy="1682750"/>
            </a:xfrm>
            <a:custGeom>
              <a:avLst/>
              <a:gdLst>
                <a:gd name="T0" fmla="*/ 120653 w 232039"/>
                <a:gd name="T1" fmla="*/ 0 h 1835150"/>
                <a:gd name="T2" fmla="*/ 228603 w 232039"/>
                <a:gd name="T3" fmla="*/ 112229 h 1835150"/>
                <a:gd name="T4" fmla="*/ 6353 w 232039"/>
                <a:gd name="T5" fmla="*/ 327709 h 1835150"/>
                <a:gd name="T6" fmla="*/ 222253 w 232039"/>
                <a:gd name="T7" fmla="*/ 543189 h 1835150"/>
                <a:gd name="T8" fmla="*/ 3 w 232039"/>
                <a:gd name="T9" fmla="*/ 754181 h 1835150"/>
                <a:gd name="T10" fmla="*/ 228603 w 232039"/>
                <a:gd name="T11" fmla="*/ 969661 h 1835150"/>
                <a:gd name="T12" fmla="*/ 12703 w 232039"/>
                <a:gd name="T13" fmla="*/ 1189629 h 1835150"/>
                <a:gd name="T14" fmla="*/ 114303 w 232039"/>
                <a:gd name="T15" fmla="*/ 1297369 h 183515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32039" h="1835150">
                  <a:moveTo>
                    <a:pt x="120653" y="0"/>
                  </a:moveTo>
                  <a:cubicBezTo>
                    <a:pt x="184153" y="40746"/>
                    <a:pt x="247653" y="81492"/>
                    <a:pt x="228603" y="158750"/>
                  </a:cubicBezTo>
                  <a:cubicBezTo>
                    <a:pt x="209553" y="236008"/>
                    <a:pt x="7411" y="361950"/>
                    <a:pt x="6353" y="463550"/>
                  </a:cubicBezTo>
                  <a:cubicBezTo>
                    <a:pt x="5295" y="565150"/>
                    <a:pt x="223311" y="667808"/>
                    <a:pt x="222253" y="768350"/>
                  </a:cubicBezTo>
                  <a:cubicBezTo>
                    <a:pt x="221195" y="868892"/>
                    <a:pt x="-1055" y="966258"/>
                    <a:pt x="3" y="1066800"/>
                  </a:cubicBezTo>
                  <a:cubicBezTo>
                    <a:pt x="1061" y="1167342"/>
                    <a:pt x="226486" y="1268942"/>
                    <a:pt x="228603" y="1371600"/>
                  </a:cubicBezTo>
                  <a:cubicBezTo>
                    <a:pt x="230720" y="1474258"/>
                    <a:pt x="31753" y="1605492"/>
                    <a:pt x="12703" y="1682750"/>
                  </a:cubicBezTo>
                  <a:cubicBezTo>
                    <a:pt x="-6347" y="1760008"/>
                    <a:pt x="114303" y="1835150"/>
                    <a:pt x="114303" y="1835150"/>
                  </a:cubicBezTo>
                </a:path>
              </a:pathLst>
            </a:custGeom>
            <a:noFill/>
            <a:ln w="28575" cmpd="sng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</p:grpSp>
      <p:grpSp>
        <p:nvGrpSpPr>
          <p:cNvPr id="13333" name="Group 90"/>
          <p:cNvGrpSpPr>
            <a:grpSpLocks/>
          </p:cNvGrpSpPr>
          <p:nvPr/>
        </p:nvGrpSpPr>
        <p:grpSpPr bwMode="auto">
          <a:xfrm>
            <a:off x="4343400" y="1524000"/>
            <a:ext cx="457200" cy="1828800"/>
            <a:chOff x="7010400" y="1143000"/>
            <a:chExt cx="457200" cy="1828800"/>
          </a:xfrm>
        </p:grpSpPr>
        <p:sp>
          <p:nvSpPr>
            <p:cNvPr id="13391" name="Rounded Rectangle 91"/>
            <p:cNvSpPr>
              <a:spLocks noChangeArrowheads="1"/>
            </p:cNvSpPr>
            <p:nvPr/>
          </p:nvSpPr>
          <p:spPr bwMode="auto">
            <a:xfrm>
              <a:off x="7010400" y="1143000"/>
              <a:ext cx="457200" cy="1828800"/>
            </a:xfrm>
            <a:prstGeom prst="roundRect">
              <a:avLst>
                <a:gd name="adj" fmla="val 16667"/>
              </a:avLst>
            </a:prstGeom>
            <a:solidFill>
              <a:srgbClr val="CCFFCC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/>
            <a:lstStyle/>
            <a:p>
              <a:pPr>
                <a:lnSpc>
                  <a:spcPct val="80000"/>
                </a:lnSpc>
                <a:spcBef>
                  <a:spcPct val="50000"/>
                </a:spcBef>
              </a:pPr>
              <a:endParaRPr lang="en-US" sz="1600">
                <a:latin typeface="Helvetica" charset="0"/>
              </a:endParaRPr>
            </a:p>
          </p:txBody>
        </p:sp>
        <p:sp>
          <p:nvSpPr>
            <p:cNvPr id="13392" name="Freeform 92"/>
            <p:cNvSpPr>
              <a:spLocks/>
            </p:cNvSpPr>
            <p:nvPr/>
          </p:nvSpPr>
          <p:spPr bwMode="auto">
            <a:xfrm>
              <a:off x="7086600" y="1219200"/>
              <a:ext cx="232039" cy="1682750"/>
            </a:xfrm>
            <a:custGeom>
              <a:avLst/>
              <a:gdLst>
                <a:gd name="T0" fmla="*/ 120653 w 232039"/>
                <a:gd name="T1" fmla="*/ 0 h 1835150"/>
                <a:gd name="T2" fmla="*/ 228603 w 232039"/>
                <a:gd name="T3" fmla="*/ 112229 h 1835150"/>
                <a:gd name="T4" fmla="*/ 6353 w 232039"/>
                <a:gd name="T5" fmla="*/ 327709 h 1835150"/>
                <a:gd name="T6" fmla="*/ 222253 w 232039"/>
                <a:gd name="T7" fmla="*/ 543189 h 1835150"/>
                <a:gd name="T8" fmla="*/ 3 w 232039"/>
                <a:gd name="T9" fmla="*/ 754181 h 1835150"/>
                <a:gd name="T10" fmla="*/ 228603 w 232039"/>
                <a:gd name="T11" fmla="*/ 969661 h 1835150"/>
                <a:gd name="T12" fmla="*/ 12703 w 232039"/>
                <a:gd name="T13" fmla="*/ 1189629 h 1835150"/>
                <a:gd name="T14" fmla="*/ 114303 w 232039"/>
                <a:gd name="T15" fmla="*/ 1297369 h 183515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32039" h="1835150">
                  <a:moveTo>
                    <a:pt x="120653" y="0"/>
                  </a:moveTo>
                  <a:cubicBezTo>
                    <a:pt x="184153" y="40746"/>
                    <a:pt x="247653" y="81492"/>
                    <a:pt x="228603" y="158750"/>
                  </a:cubicBezTo>
                  <a:cubicBezTo>
                    <a:pt x="209553" y="236008"/>
                    <a:pt x="7411" y="361950"/>
                    <a:pt x="6353" y="463550"/>
                  </a:cubicBezTo>
                  <a:cubicBezTo>
                    <a:pt x="5295" y="565150"/>
                    <a:pt x="223311" y="667808"/>
                    <a:pt x="222253" y="768350"/>
                  </a:cubicBezTo>
                  <a:cubicBezTo>
                    <a:pt x="221195" y="868892"/>
                    <a:pt x="-1055" y="966258"/>
                    <a:pt x="3" y="1066800"/>
                  </a:cubicBezTo>
                  <a:cubicBezTo>
                    <a:pt x="1061" y="1167342"/>
                    <a:pt x="226486" y="1268942"/>
                    <a:pt x="228603" y="1371600"/>
                  </a:cubicBezTo>
                  <a:cubicBezTo>
                    <a:pt x="230720" y="1474258"/>
                    <a:pt x="31753" y="1605492"/>
                    <a:pt x="12703" y="1682750"/>
                  </a:cubicBezTo>
                  <a:cubicBezTo>
                    <a:pt x="-6347" y="1760008"/>
                    <a:pt x="114303" y="1835150"/>
                    <a:pt x="114303" y="1835150"/>
                  </a:cubicBezTo>
                </a:path>
              </a:pathLst>
            </a:custGeom>
            <a:noFill/>
            <a:ln w="28575" cmpd="sng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</p:grpSp>
      <p:sp>
        <p:nvSpPr>
          <p:cNvPr id="13334" name="TextBox 93"/>
          <p:cNvSpPr txBox="1">
            <a:spLocks noChangeArrowheads="1"/>
          </p:cNvSpPr>
          <p:nvPr/>
        </p:nvSpPr>
        <p:spPr bwMode="auto">
          <a:xfrm>
            <a:off x="3962400" y="2209800"/>
            <a:ext cx="4413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2000" b="0">
                <a:latin typeface="Helvetica" charset="0"/>
              </a:rPr>
              <a:t>…</a:t>
            </a:r>
          </a:p>
        </p:txBody>
      </p:sp>
      <p:sp>
        <p:nvSpPr>
          <p:cNvPr id="13335" name="TextBox 94"/>
          <p:cNvSpPr txBox="1">
            <a:spLocks noChangeArrowheads="1"/>
          </p:cNvSpPr>
          <p:nvPr/>
        </p:nvSpPr>
        <p:spPr bwMode="auto">
          <a:xfrm>
            <a:off x="3733800" y="1001713"/>
            <a:ext cx="9540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800" b="0">
                <a:latin typeface="Helvetica" charset="0"/>
              </a:rPr>
              <a:t>threads</a:t>
            </a:r>
          </a:p>
        </p:txBody>
      </p:sp>
      <p:cxnSp>
        <p:nvCxnSpPr>
          <p:cNvPr id="13336" name="Straight Arrow Connector 95"/>
          <p:cNvCxnSpPr>
            <a:cxnSpLocks noChangeShapeType="1"/>
            <a:stCxn id="13335" idx="2"/>
            <a:endCxn id="13393" idx="0"/>
          </p:cNvCxnSpPr>
          <p:nvPr/>
        </p:nvCxnSpPr>
        <p:spPr bwMode="auto">
          <a:xfrm flipH="1">
            <a:off x="3810000" y="1371600"/>
            <a:ext cx="401638" cy="1524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337" name="Straight Arrow Connector 96"/>
          <p:cNvCxnSpPr>
            <a:cxnSpLocks noChangeShapeType="1"/>
            <a:stCxn id="13335" idx="2"/>
            <a:endCxn id="13391" idx="0"/>
          </p:cNvCxnSpPr>
          <p:nvPr/>
        </p:nvCxnSpPr>
        <p:spPr bwMode="auto">
          <a:xfrm>
            <a:off x="4211638" y="1371600"/>
            <a:ext cx="360362" cy="1524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338" name="TextBox 97"/>
          <p:cNvSpPr txBox="1">
            <a:spLocks noChangeArrowheads="1"/>
          </p:cNvSpPr>
          <p:nvPr/>
        </p:nvSpPr>
        <p:spPr bwMode="auto">
          <a:xfrm>
            <a:off x="2895600" y="2133600"/>
            <a:ext cx="5445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2800">
                <a:latin typeface="Helvetica" charset="0"/>
              </a:rPr>
              <a:t>…</a:t>
            </a:r>
          </a:p>
        </p:txBody>
      </p:sp>
      <p:cxnSp>
        <p:nvCxnSpPr>
          <p:cNvPr id="13339" name="Straight Arrow Connector 98"/>
          <p:cNvCxnSpPr>
            <a:cxnSpLocks noChangeShapeType="1"/>
            <a:endCxn id="47" idx="0"/>
          </p:cNvCxnSpPr>
          <p:nvPr/>
        </p:nvCxnSpPr>
        <p:spPr bwMode="auto">
          <a:xfrm flipH="1">
            <a:off x="3314700" y="3352800"/>
            <a:ext cx="495300" cy="6096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340" name="Straight Arrow Connector 99"/>
          <p:cNvCxnSpPr>
            <a:cxnSpLocks noChangeShapeType="1"/>
            <a:stCxn id="13397" idx="2"/>
            <a:endCxn id="47" idx="0"/>
          </p:cNvCxnSpPr>
          <p:nvPr/>
        </p:nvCxnSpPr>
        <p:spPr bwMode="auto">
          <a:xfrm>
            <a:off x="685800" y="3352800"/>
            <a:ext cx="2628900" cy="6096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341" name="Straight Arrow Connector 100"/>
          <p:cNvCxnSpPr>
            <a:cxnSpLocks noChangeShapeType="1"/>
            <a:stCxn id="13395" idx="2"/>
            <a:endCxn id="47" idx="0"/>
          </p:cNvCxnSpPr>
          <p:nvPr/>
        </p:nvCxnSpPr>
        <p:spPr bwMode="auto">
          <a:xfrm>
            <a:off x="1447800" y="3352800"/>
            <a:ext cx="1866900" cy="6096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342" name="Straight Arrow Connector 51"/>
          <p:cNvCxnSpPr>
            <a:cxnSpLocks noChangeShapeType="1"/>
            <a:stCxn id="13391" idx="2"/>
            <a:endCxn id="47" idx="0"/>
          </p:cNvCxnSpPr>
          <p:nvPr/>
        </p:nvCxnSpPr>
        <p:spPr bwMode="auto">
          <a:xfrm flipH="1">
            <a:off x="3314700" y="3352800"/>
            <a:ext cx="1257300" cy="6096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2" name="Content Placeholder 2"/>
          <p:cNvSpPr>
            <a:spLocks noGrp="1"/>
          </p:cNvSpPr>
          <p:nvPr>
            <p:ph idx="1"/>
          </p:nvPr>
        </p:nvSpPr>
        <p:spPr>
          <a:xfrm>
            <a:off x="5791200" y="1371600"/>
            <a:ext cx="3429000" cy="3886200"/>
          </a:xfrm>
        </p:spPr>
        <p:txBody>
          <a:bodyPr>
            <a:normAutofit fontScale="92500" lnSpcReduction="10000"/>
          </a:bodyPr>
          <a:lstStyle/>
          <a:p>
            <a:r>
              <a:rPr lang="en-US" smtClean="0">
                <a:latin typeface="Helvetica" charset="0"/>
              </a:rPr>
              <a:t>Switch overhead between hardware-threads: </a:t>
            </a:r>
            <a:r>
              <a:rPr lang="en-US" smtClean="0">
                <a:solidFill>
                  <a:srgbClr val="2BFF2B"/>
                </a:solidFill>
                <a:latin typeface="Helvetica" charset="0"/>
              </a:rPr>
              <a:t>very-low</a:t>
            </a:r>
            <a:r>
              <a:rPr lang="en-US" smtClean="0">
                <a:solidFill>
                  <a:srgbClr val="FF0000"/>
                </a:solidFill>
                <a:latin typeface="Helvetica" charset="0"/>
              </a:rPr>
              <a:t> </a:t>
            </a:r>
            <a:r>
              <a:rPr lang="en-US" smtClean="0">
                <a:latin typeface="Helvetica" charset="0"/>
              </a:rPr>
              <a:t>(done in hardware)</a:t>
            </a:r>
            <a:endParaRPr lang="en-US" smtClean="0">
              <a:solidFill>
                <a:srgbClr val="FF0000"/>
              </a:solidFill>
              <a:latin typeface="Helvetica" charset="0"/>
            </a:endParaRPr>
          </a:p>
          <a:p>
            <a:r>
              <a:rPr lang="en-US" smtClean="0">
                <a:latin typeface="Helvetica" charset="0"/>
              </a:rPr>
              <a:t>Contention to cache may hurt performance</a:t>
            </a:r>
          </a:p>
        </p:txBody>
      </p:sp>
      <p:sp>
        <p:nvSpPr>
          <p:cNvPr id="54" name="Rectangle 53"/>
          <p:cNvSpPr/>
          <p:nvPr/>
        </p:nvSpPr>
        <p:spPr bwMode="auto">
          <a:xfrm>
            <a:off x="1371600" y="5257800"/>
            <a:ext cx="838200" cy="990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/>
            <a:endParaRPr lang="en-US" b="0">
              <a:latin typeface="Helvetica" charset="0"/>
            </a:endParaRPr>
          </a:p>
          <a:p>
            <a:pPr algn="ctr"/>
            <a:endParaRPr lang="en-US" b="0">
              <a:latin typeface="Helvetica" charset="0"/>
            </a:endParaRPr>
          </a:p>
          <a:p>
            <a:pPr algn="ctr"/>
            <a:r>
              <a:rPr lang="en-US" b="0">
                <a:latin typeface="Helvetica" charset="0"/>
              </a:rPr>
              <a:t>core 1</a:t>
            </a:r>
          </a:p>
        </p:txBody>
      </p:sp>
      <p:sp>
        <p:nvSpPr>
          <p:cNvPr id="13345" name="TextBox 17"/>
          <p:cNvSpPr txBox="1">
            <a:spLocks noChangeArrowheads="1"/>
          </p:cNvSpPr>
          <p:nvPr/>
        </p:nvSpPr>
        <p:spPr bwMode="auto">
          <a:xfrm>
            <a:off x="5294313" y="5334000"/>
            <a:ext cx="7254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2000" b="0">
                <a:latin typeface="Helvetica" charset="0"/>
              </a:rPr>
              <a:t>CPU</a:t>
            </a:r>
          </a:p>
        </p:txBody>
      </p:sp>
      <p:grpSp>
        <p:nvGrpSpPr>
          <p:cNvPr id="13346" name="Group 54"/>
          <p:cNvGrpSpPr>
            <a:grpSpLocks/>
          </p:cNvGrpSpPr>
          <p:nvPr/>
        </p:nvGrpSpPr>
        <p:grpSpPr bwMode="auto">
          <a:xfrm>
            <a:off x="1447800" y="5334000"/>
            <a:ext cx="304800" cy="609600"/>
            <a:chOff x="7010400" y="1143000"/>
            <a:chExt cx="457200" cy="1828800"/>
          </a:xfrm>
        </p:grpSpPr>
        <p:sp>
          <p:nvSpPr>
            <p:cNvPr id="13389" name="Rounded Rectangle 55"/>
            <p:cNvSpPr>
              <a:spLocks noChangeArrowheads="1"/>
            </p:cNvSpPr>
            <p:nvPr/>
          </p:nvSpPr>
          <p:spPr bwMode="auto">
            <a:xfrm>
              <a:off x="7010400" y="1143000"/>
              <a:ext cx="457200" cy="1828800"/>
            </a:xfrm>
            <a:prstGeom prst="roundRect">
              <a:avLst>
                <a:gd name="adj" fmla="val 16667"/>
              </a:avLst>
            </a:prstGeom>
            <a:solidFill>
              <a:srgbClr val="CCFFCC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/>
            <a:lstStyle/>
            <a:p>
              <a:pPr>
                <a:lnSpc>
                  <a:spcPct val="80000"/>
                </a:lnSpc>
                <a:spcBef>
                  <a:spcPct val="50000"/>
                </a:spcBef>
              </a:pPr>
              <a:endParaRPr lang="en-US" sz="1600">
                <a:latin typeface="Helvetica" charset="0"/>
              </a:endParaRPr>
            </a:p>
          </p:txBody>
        </p:sp>
        <p:sp>
          <p:nvSpPr>
            <p:cNvPr id="13390" name="Freeform 61"/>
            <p:cNvSpPr>
              <a:spLocks/>
            </p:cNvSpPr>
            <p:nvPr/>
          </p:nvSpPr>
          <p:spPr bwMode="auto">
            <a:xfrm>
              <a:off x="7086600" y="1219200"/>
              <a:ext cx="232039" cy="1682750"/>
            </a:xfrm>
            <a:custGeom>
              <a:avLst/>
              <a:gdLst>
                <a:gd name="T0" fmla="*/ 120653 w 232039"/>
                <a:gd name="T1" fmla="*/ 0 h 1835150"/>
                <a:gd name="T2" fmla="*/ 228603 w 232039"/>
                <a:gd name="T3" fmla="*/ 112229 h 1835150"/>
                <a:gd name="T4" fmla="*/ 6353 w 232039"/>
                <a:gd name="T5" fmla="*/ 327709 h 1835150"/>
                <a:gd name="T6" fmla="*/ 222253 w 232039"/>
                <a:gd name="T7" fmla="*/ 543189 h 1835150"/>
                <a:gd name="T8" fmla="*/ 3 w 232039"/>
                <a:gd name="T9" fmla="*/ 754181 h 1835150"/>
                <a:gd name="T10" fmla="*/ 228603 w 232039"/>
                <a:gd name="T11" fmla="*/ 969661 h 1835150"/>
                <a:gd name="T12" fmla="*/ 12703 w 232039"/>
                <a:gd name="T13" fmla="*/ 1189629 h 1835150"/>
                <a:gd name="T14" fmla="*/ 114303 w 232039"/>
                <a:gd name="T15" fmla="*/ 1297369 h 183515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32039" h="1835150">
                  <a:moveTo>
                    <a:pt x="120653" y="0"/>
                  </a:moveTo>
                  <a:cubicBezTo>
                    <a:pt x="184153" y="40746"/>
                    <a:pt x="247653" y="81492"/>
                    <a:pt x="228603" y="158750"/>
                  </a:cubicBezTo>
                  <a:cubicBezTo>
                    <a:pt x="209553" y="236008"/>
                    <a:pt x="7411" y="361950"/>
                    <a:pt x="6353" y="463550"/>
                  </a:cubicBezTo>
                  <a:cubicBezTo>
                    <a:pt x="5295" y="565150"/>
                    <a:pt x="223311" y="667808"/>
                    <a:pt x="222253" y="768350"/>
                  </a:cubicBezTo>
                  <a:cubicBezTo>
                    <a:pt x="221195" y="868892"/>
                    <a:pt x="-1055" y="966258"/>
                    <a:pt x="3" y="1066800"/>
                  </a:cubicBezTo>
                  <a:cubicBezTo>
                    <a:pt x="1061" y="1167342"/>
                    <a:pt x="226486" y="1268942"/>
                    <a:pt x="228603" y="1371600"/>
                  </a:cubicBezTo>
                  <a:cubicBezTo>
                    <a:pt x="230720" y="1474258"/>
                    <a:pt x="31753" y="1605492"/>
                    <a:pt x="12703" y="1682750"/>
                  </a:cubicBezTo>
                  <a:cubicBezTo>
                    <a:pt x="-6347" y="1760008"/>
                    <a:pt x="114303" y="1835150"/>
                    <a:pt x="114303" y="1835150"/>
                  </a:cubicBezTo>
                </a:path>
              </a:pathLst>
            </a:custGeom>
            <a:noFill/>
            <a:ln w="28575" cmpd="sng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</p:grpSp>
      <p:grpSp>
        <p:nvGrpSpPr>
          <p:cNvPr id="13347" name="Group 67"/>
          <p:cNvGrpSpPr>
            <a:grpSpLocks/>
          </p:cNvGrpSpPr>
          <p:nvPr/>
        </p:nvGrpSpPr>
        <p:grpSpPr bwMode="auto">
          <a:xfrm>
            <a:off x="1828800" y="5334000"/>
            <a:ext cx="304800" cy="609600"/>
            <a:chOff x="7010400" y="1143000"/>
            <a:chExt cx="457200" cy="1828800"/>
          </a:xfrm>
        </p:grpSpPr>
        <p:sp>
          <p:nvSpPr>
            <p:cNvPr id="13387" name="Rounded Rectangle 68"/>
            <p:cNvSpPr>
              <a:spLocks noChangeArrowheads="1"/>
            </p:cNvSpPr>
            <p:nvPr/>
          </p:nvSpPr>
          <p:spPr bwMode="auto">
            <a:xfrm>
              <a:off x="7010400" y="1143000"/>
              <a:ext cx="457200" cy="1828800"/>
            </a:xfrm>
            <a:prstGeom prst="roundRect">
              <a:avLst>
                <a:gd name="adj" fmla="val 16667"/>
              </a:avLst>
            </a:prstGeom>
            <a:solidFill>
              <a:srgbClr val="CCFFCC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/>
            <a:lstStyle/>
            <a:p>
              <a:pPr>
                <a:lnSpc>
                  <a:spcPct val="80000"/>
                </a:lnSpc>
                <a:spcBef>
                  <a:spcPct val="50000"/>
                </a:spcBef>
              </a:pPr>
              <a:endParaRPr lang="en-US" sz="1600">
                <a:latin typeface="Helvetica" charset="0"/>
              </a:endParaRPr>
            </a:p>
          </p:txBody>
        </p:sp>
        <p:sp>
          <p:nvSpPr>
            <p:cNvPr id="13388" name="Freeform 69"/>
            <p:cNvSpPr>
              <a:spLocks/>
            </p:cNvSpPr>
            <p:nvPr/>
          </p:nvSpPr>
          <p:spPr bwMode="auto">
            <a:xfrm>
              <a:off x="7086600" y="1219200"/>
              <a:ext cx="232039" cy="1682750"/>
            </a:xfrm>
            <a:custGeom>
              <a:avLst/>
              <a:gdLst>
                <a:gd name="T0" fmla="*/ 120653 w 232039"/>
                <a:gd name="T1" fmla="*/ 0 h 1835150"/>
                <a:gd name="T2" fmla="*/ 228603 w 232039"/>
                <a:gd name="T3" fmla="*/ 112229 h 1835150"/>
                <a:gd name="T4" fmla="*/ 6353 w 232039"/>
                <a:gd name="T5" fmla="*/ 327709 h 1835150"/>
                <a:gd name="T6" fmla="*/ 222253 w 232039"/>
                <a:gd name="T7" fmla="*/ 543189 h 1835150"/>
                <a:gd name="T8" fmla="*/ 3 w 232039"/>
                <a:gd name="T9" fmla="*/ 754181 h 1835150"/>
                <a:gd name="T10" fmla="*/ 228603 w 232039"/>
                <a:gd name="T11" fmla="*/ 969661 h 1835150"/>
                <a:gd name="T12" fmla="*/ 12703 w 232039"/>
                <a:gd name="T13" fmla="*/ 1189629 h 1835150"/>
                <a:gd name="T14" fmla="*/ 114303 w 232039"/>
                <a:gd name="T15" fmla="*/ 1297369 h 183515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32039" h="1835150">
                  <a:moveTo>
                    <a:pt x="120653" y="0"/>
                  </a:moveTo>
                  <a:cubicBezTo>
                    <a:pt x="184153" y="40746"/>
                    <a:pt x="247653" y="81492"/>
                    <a:pt x="228603" y="158750"/>
                  </a:cubicBezTo>
                  <a:cubicBezTo>
                    <a:pt x="209553" y="236008"/>
                    <a:pt x="7411" y="361950"/>
                    <a:pt x="6353" y="463550"/>
                  </a:cubicBezTo>
                  <a:cubicBezTo>
                    <a:pt x="5295" y="565150"/>
                    <a:pt x="223311" y="667808"/>
                    <a:pt x="222253" y="768350"/>
                  </a:cubicBezTo>
                  <a:cubicBezTo>
                    <a:pt x="221195" y="868892"/>
                    <a:pt x="-1055" y="966258"/>
                    <a:pt x="3" y="1066800"/>
                  </a:cubicBezTo>
                  <a:cubicBezTo>
                    <a:pt x="1061" y="1167342"/>
                    <a:pt x="226486" y="1268942"/>
                    <a:pt x="228603" y="1371600"/>
                  </a:cubicBezTo>
                  <a:cubicBezTo>
                    <a:pt x="230720" y="1474258"/>
                    <a:pt x="31753" y="1605492"/>
                    <a:pt x="12703" y="1682750"/>
                  </a:cubicBezTo>
                  <a:cubicBezTo>
                    <a:pt x="-6347" y="1760008"/>
                    <a:pt x="114303" y="1835150"/>
                    <a:pt x="114303" y="1835150"/>
                  </a:cubicBezTo>
                </a:path>
              </a:pathLst>
            </a:custGeom>
            <a:noFill/>
            <a:ln w="28575" cmpd="sng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</p:grpSp>
      <p:sp>
        <p:nvSpPr>
          <p:cNvPr id="71" name="Rectangle 70"/>
          <p:cNvSpPr/>
          <p:nvPr/>
        </p:nvSpPr>
        <p:spPr bwMode="auto">
          <a:xfrm>
            <a:off x="2362200" y="5257800"/>
            <a:ext cx="838200" cy="990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/>
            <a:endParaRPr lang="en-US" b="0">
              <a:latin typeface="Helvetica" charset="0"/>
            </a:endParaRPr>
          </a:p>
          <a:p>
            <a:pPr algn="ctr"/>
            <a:endParaRPr lang="en-US" b="0">
              <a:latin typeface="Helvetica" charset="0"/>
            </a:endParaRPr>
          </a:p>
          <a:p>
            <a:pPr algn="ctr"/>
            <a:r>
              <a:rPr lang="en-US" b="0">
                <a:latin typeface="Helvetica" charset="0"/>
              </a:rPr>
              <a:t>core 2</a:t>
            </a:r>
          </a:p>
        </p:txBody>
      </p:sp>
      <p:grpSp>
        <p:nvGrpSpPr>
          <p:cNvPr id="13349" name="Group 71"/>
          <p:cNvGrpSpPr>
            <a:grpSpLocks/>
          </p:cNvGrpSpPr>
          <p:nvPr/>
        </p:nvGrpSpPr>
        <p:grpSpPr bwMode="auto">
          <a:xfrm>
            <a:off x="2438400" y="5334000"/>
            <a:ext cx="304800" cy="609600"/>
            <a:chOff x="7010400" y="1143000"/>
            <a:chExt cx="457200" cy="1828800"/>
          </a:xfrm>
        </p:grpSpPr>
        <p:sp>
          <p:nvSpPr>
            <p:cNvPr id="13385" name="Rounded Rectangle 72"/>
            <p:cNvSpPr>
              <a:spLocks noChangeArrowheads="1"/>
            </p:cNvSpPr>
            <p:nvPr/>
          </p:nvSpPr>
          <p:spPr bwMode="auto">
            <a:xfrm>
              <a:off x="7010400" y="1143000"/>
              <a:ext cx="457200" cy="1828800"/>
            </a:xfrm>
            <a:prstGeom prst="roundRect">
              <a:avLst>
                <a:gd name="adj" fmla="val 16667"/>
              </a:avLst>
            </a:prstGeom>
            <a:solidFill>
              <a:srgbClr val="CCFFCC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/>
            <a:lstStyle/>
            <a:p>
              <a:pPr>
                <a:lnSpc>
                  <a:spcPct val="80000"/>
                </a:lnSpc>
                <a:spcBef>
                  <a:spcPct val="50000"/>
                </a:spcBef>
              </a:pPr>
              <a:endParaRPr lang="en-US" sz="1600">
                <a:latin typeface="Helvetica" charset="0"/>
              </a:endParaRPr>
            </a:p>
          </p:txBody>
        </p:sp>
        <p:sp>
          <p:nvSpPr>
            <p:cNvPr id="13386" name="Freeform 73"/>
            <p:cNvSpPr>
              <a:spLocks/>
            </p:cNvSpPr>
            <p:nvPr/>
          </p:nvSpPr>
          <p:spPr bwMode="auto">
            <a:xfrm>
              <a:off x="7086600" y="1219200"/>
              <a:ext cx="232039" cy="1682750"/>
            </a:xfrm>
            <a:custGeom>
              <a:avLst/>
              <a:gdLst>
                <a:gd name="T0" fmla="*/ 120653 w 232039"/>
                <a:gd name="T1" fmla="*/ 0 h 1835150"/>
                <a:gd name="T2" fmla="*/ 228603 w 232039"/>
                <a:gd name="T3" fmla="*/ 112229 h 1835150"/>
                <a:gd name="T4" fmla="*/ 6353 w 232039"/>
                <a:gd name="T5" fmla="*/ 327709 h 1835150"/>
                <a:gd name="T6" fmla="*/ 222253 w 232039"/>
                <a:gd name="T7" fmla="*/ 543189 h 1835150"/>
                <a:gd name="T8" fmla="*/ 3 w 232039"/>
                <a:gd name="T9" fmla="*/ 754181 h 1835150"/>
                <a:gd name="T10" fmla="*/ 228603 w 232039"/>
                <a:gd name="T11" fmla="*/ 969661 h 1835150"/>
                <a:gd name="T12" fmla="*/ 12703 w 232039"/>
                <a:gd name="T13" fmla="*/ 1189629 h 1835150"/>
                <a:gd name="T14" fmla="*/ 114303 w 232039"/>
                <a:gd name="T15" fmla="*/ 1297369 h 183515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32039" h="1835150">
                  <a:moveTo>
                    <a:pt x="120653" y="0"/>
                  </a:moveTo>
                  <a:cubicBezTo>
                    <a:pt x="184153" y="40746"/>
                    <a:pt x="247653" y="81492"/>
                    <a:pt x="228603" y="158750"/>
                  </a:cubicBezTo>
                  <a:cubicBezTo>
                    <a:pt x="209553" y="236008"/>
                    <a:pt x="7411" y="361950"/>
                    <a:pt x="6353" y="463550"/>
                  </a:cubicBezTo>
                  <a:cubicBezTo>
                    <a:pt x="5295" y="565150"/>
                    <a:pt x="223311" y="667808"/>
                    <a:pt x="222253" y="768350"/>
                  </a:cubicBezTo>
                  <a:cubicBezTo>
                    <a:pt x="221195" y="868892"/>
                    <a:pt x="-1055" y="966258"/>
                    <a:pt x="3" y="1066800"/>
                  </a:cubicBezTo>
                  <a:cubicBezTo>
                    <a:pt x="1061" y="1167342"/>
                    <a:pt x="226486" y="1268942"/>
                    <a:pt x="228603" y="1371600"/>
                  </a:cubicBezTo>
                  <a:cubicBezTo>
                    <a:pt x="230720" y="1474258"/>
                    <a:pt x="31753" y="1605492"/>
                    <a:pt x="12703" y="1682750"/>
                  </a:cubicBezTo>
                  <a:cubicBezTo>
                    <a:pt x="-6347" y="1760008"/>
                    <a:pt x="114303" y="1835150"/>
                    <a:pt x="114303" y="1835150"/>
                  </a:cubicBezTo>
                </a:path>
              </a:pathLst>
            </a:custGeom>
            <a:noFill/>
            <a:ln w="28575" cmpd="sng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</p:grpSp>
      <p:grpSp>
        <p:nvGrpSpPr>
          <p:cNvPr id="13350" name="Group 74"/>
          <p:cNvGrpSpPr>
            <a:grpSpLocks/>
          </p:cNvGrpSpPr>
          <p:nvPr/>
        </p:nvGrpSpPr>
        <p:grpSpPr bwMode="auto">
          <a:xfrm>
            <a:off x="2819400" y="5334000"/>
            <a:ext cx="304800" cy="609600"/>
            <a:chOff x="7010400" y="1143000"/>
            <a:chExt cx="457200" cy="1828800"/>
          </a:xfrm>
        </p:grpSpPr>
        <p:sp>
          <p:nvSpPr>
            <p:cNvPr id="13383" name="Rounded Rectangle 75"/>
            <p:cNvSpPr>
              <a:spLocks noChangeArrowheads="1"/>
            </p:cNvSpPr>
            <p:nvPr/>
          </p:nvSpPr>
          <p:spPr bwMode="auto">
            <a:xfrm>
              <a:off x="7010400" y="1143000"/>
              <a:ext cx="457200" cy="1828800"/>
            </a:xfrm>
            <a:prstGeom prst="roundRect">
              <a:avLst>
                <a:gd name="adj" fmla="val 16667"/>
              </a:avLst>
            </a:prstGeom>
            <a:solidFill>
              <a:srgbClr val="CCFFCC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/>
            <a:lstStyle/>
            <a:p>
              <a:pPr>
                <a:lnSpc>
                  <a:spcPct val="80000"/>
                </a:lnSpc>
                <a:spcBef>
                  <a:spcPct val="50000"/>
                </a:spcBef>
              </a:pPr>
              <a:endParaRPr lang="en-US" sz="1600">
                <a:latin typeface="Helvetica" charset="0"/>
              </a:endParaRPr>
            </a:p>
          </p:txBody>
        </p:sp>
        <p:sp>
          <p:nvSpPr>
            <p:cNvPr id="13384" name="Freeform 86"/>
            <p:cNvSpPr>
              <a:spLocks/>
            </p:cNvSpPr>
            <p:nvPr/>
          </p:nvSpPr>
          <p:spPr bwMode="auto">
            <a:xfrm>
              <a:off x="7086600" y="1219200"/>
              <a:ext cx="232039" cy="1682750"/>
            </a:xfrm>
            <a:custGeom>
              <a:avLst/>
              <a:gdLst>
                <a:gd name="T0" fmla="*/ 120653 w 232039"/>
                <a:gd name="T1" fmla="*/ 0 h 1835150"/>
                <a:gd name="T2" fmla="*/ 228603 w 232039"/>
                <a:gd name="T3" fmla="*/ 112229 h 1835150"/>
                <a:gd name="T4" fmla="*/ 6353 w 232039"/>
                <a:gd name="T5" fmla="*/ 327709 h 1835150"/>
                <a:gd name="T6" fmla="*/ 222253 w 232039"/>
                <a:gd name="T7" fmla="*/ 543189 h 1835150"/>
                <a:gd name="T8" fmla="*/ 3 w 232039"/>
                <a:gd name="T9" fmla="*/ 754181 h 1835150"/>
                <a:gd name="T10" fmla="*/ 228603 w 232039"/>
                <a:gd name="T11" fmla="*/ 969661 h 1835150"/>
                <a:gd name="T12" fmla="*/ 12703 w 232039"/>
                <a:gd name="T13" fmla="*/ 1189629 h 1835150"/>
                <a:gd name="T14" fmla="*/ 114303 w 232039"/>
                <a:gd name="T15" fmla="*/ 1297369 h 183515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32039" h="1835150">
                  <a:moveTo>
                    <a:pt x="120653" y="0"/>
                  </a:moveTo>
                  <a:cubicBezTo>
                    <a:pt x="184153" y="40746"/>
                    <a:pt x="247653" y="81492"/>
                    <a:pt x="228603" y="158750"/>
                  </a:cubicBezTo>
                  <a:cubicBezTo>
                    <a:pt x="209553" y="236008"/>
                    <a:pt x="7411" y="361950"/>
                    <a:pt x="6353" y="463550"/>
                  </a:cubicBezTo>
                  <a:cubicBezTo>
                    <a:pt x="5295" y="565150"/>
                    <a:pt x="223311" y="667808"/>
                    <a:pt x="222253" y="768350"/>
                  </a:cubicBezTo>
                  <a:cubicBezTo>
                    <a:pt x="221195" y="868892"/>
                    <a:pt x="-1055" y="966258"/>
                    <a:pt x="3" y="1066800"/>
                  </a:cubicBezTo>
                  <a:cubicBezTo>
                    <a:pt x="1061" y="1167342"/>
                    <a:pt x="226486" y="1268942"/>
                    <a:pt x="228603" y="1371600"/>
                  </a:cubicBezTo>
                  <a:cubicBezTo>
                    <a:pt x="230720" y="1474258"/>
                    <a:pt x="31753" y="1605492"/>
                    <a:pt x="12703" y="1682750"/>
                  </a:cubicBezTo>
                  <a:cubicBezTo>
                    <a:pt x="-6347" y="1760008"/>
                    <a:pt x="114303" y="1835150"/>
                    <a:pt x="114303" y="1835150"/>
                  </a:cubicBezTo>
                </a:path>
              </a:pathLst>
            </a:custGeom>
            <a:noFill/>
            <a:ln w="28575" cmpd="sng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</p:grpSp>
      <p:sp>
        <p:nvSpPr>
          <p:cNvPr id="103" name="Rectangle 102"/>
          <p:cNvSpPr/>
          <p:nvPr/>
        </p:nvSpPr>
        <p:spPr bwMode="auto">
          <a:xfrm>
            <a:off x="3352800" y="5257800"/>
            <a:ext cx="838200" cy="990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/>
            <a:endParaRPr lang="en-US" b="0">
              <a:latin typeface="Helvetica" charset="0"/>
            </a:endParaRPr>
          </a:p>
          <a:p>
            <a:pPr algn="ctr"/>
            <a:endParaRPr lang="en-US" b="0">
              <a:latin typeface="Helvetica" charset="0"/>
            </a:endParaRPr>
          </a:p>
          <a:p>
            <a:pPr algn="ctr"/>
            <a:r>
              <a:rPr lang="en-US" b="0">
                <a:latin typeface="Helvetica" charset="0"/>
              </a:rPr>
              <a:t>core 3</a:t>
            </a:r>
          </a:p>
        </p:txBody>
      </p:sp>
      <p:grpSp>
        <p:nvGrpSpPr>
          <p:cNvPr id="13352" name="Group 103"/>
          <p:cNvGrpSpPr>
            <a:grpSpLocks/>
          </p:cNvGrpSpPr>
          <p:nvPr/>
        </p:nvGrpSpPr>
        <p:grpSpPr bwMode="auto">
          <a:xfrm>
            <a:off x="3429000" y="5334000"/>
            <a:ext cx="304800" cy="609600"/>
            <a:chOff x="7010400" y="1143000"/>
            <a:chExt cx="457200" cy="1828800"/>
          </a:xfrm>
        </p:grpSpPr>
        <p:sp>
          <p:nvSpPr>
            <p:cNvPr id="13381" name="Rounded Rectangle 104"/>
            <p:cNvSpPr>
              <a:spLocks noChangeArrowheads="1"/>
            </p:cNvSpPr>
            <p:nvPr/>
          </p:nvSpPr>
          <p:spPr bwMode="auto">
            <a:xfrm>
              <a:off x="7010400" y="1143000"/>
              <a:ext cx="457200" cy="1828800"/>
            </a:xfrm>
            <a:prstGeom prst="roundRect">
              <a:avLst>
                <a:gd name="adj" fmla="val 16667"/>
              </a:avLst>
            </a:prstGeom>
            <a:solidFill>
              <a:srgbClr val="CCFFCC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/>
            <a:lstStyle/>
            <a:p>
              <a:pPr>
                <a:lnSpc>
                  <a:spcPct val="80000"/>
                </a:lnSpc>
                <a:spcBef>
                  <a:spcPct val="50000"/>
                </a:spcBef>
              </a:pPr>
              <a:endParaRPr lang="en-US" sz="1600">
                <a:latin typeface="Helvetica" charset="0"/>
              </a:endParaRPr>
            </a:p>
          </p:txBody>
        </p:sp>
        <p:sp>
          <p:nvSpPr>
            <p:cNvPr id="13382" name="Freeform 105"/>
            <p:cNvSpPr>
              <a:spLocks/>
            </p:cNvSpPr>
            <p:nvPr/>
          </p:nvSpPr>
          <p:spPr bwMode="auto">
            <a:xfrm>
              <a:off x="7086600" y="1219200"/>
              <a:ext cx="232039" cy="1682750"/>
            </a:xfrm>
            <a:custGeom>
              <a:avLst/>
              <a:gdLst>
                <a:gd name="T0" fmla="*/ 120653 w 232039"/>
                <a:gd name="T1" fmla="*/ 0 h 1835150"/>
                <a:gd name="T2" fmla="*/ 228603 w 232039"/>
                <a:gd name="T3" fmla="*/ 112229 h 1835150"/>
                <a:gd name="T4" fmla="*/ 6353 w 232039"/>
                <a:gd name="T5" fmla="*/ 327709 h 1835150"/>
                <a:gd name="T6" fmla="*/ 222253 w 232039"/>
                <a:gd name="T7" fmla="*/ 543189 h 1835150"/>
                <a:gd name="T8" fmla="*/ 3 w 232039"/>
                <a:gd name="T9" fmla="*/ 754181 h 1835150"/>
                <a:gd name="T10" fmla="*/ 228603 w 232039"/>
                <a:gd name="T11" fmla="*/ 969661 h 1835150"/>
                <a:gd name="T12" fmla="*/ 12703 w 232039"/>
                <a:gd name="T13" fmla="*/ 1189629 h 1835150"/>
                <a:gd name="T14" fmla="*/ 114303 w 232039"/>
                <a:gd name="T15" fmla="*/ 1297369 h 183515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32039" h="1835150">
                  <a:moveTo>
                    <a:pt x="120653" y="0"/>
                  </a:moveTo>
                  <a:cubicBezTo>
                    <a:pt x="184153" y="40746"/>
                    <a:pt x="247653" y="81492"/>
                    <a:pt x="228603" y="158750"/>
                  </a:cubicBezTo>
                  <a:cubicBezTo>
                    <a:pt x="209553" y="236008"/>
                    <a:pt x="7411" y="361950"/>
                    <a:pt x="6353" y="463550"/>
                  </a:cubicBezTo>
                  <a:cubicBezTo>
                    <a:pt x="5295" y="565150"/>
                    <a:pt x="223311" y="667808"/>
                    <a:pt x="222253" y="768350"/>
                  </a:cubicBezTo>
                  <a:cubicBezTo>
                    <a:pt x="221195" y="868892"/>
                    <a:pt x="-1055" y="966258"/>
                    <a:pt x="3" y="1066800"/>
                  </a:cubicBezTo>
                  <a:cubicBezTo>
                    <a:pt x="1061" y="1167342"/>
                    <a:pt x="226486" y="1268942"/>
                    <a:pt x="228603" y="1371600"/>
                  </a:cubicBezTo>
                  <a:cubicBezTo>
                    <a:pt x="230720" y="1474258"/>
                    <a:pt x="31753" y="1605492"/>
                    <a:pt x="12703" y="1682750"/>
                  </a:cubicBezTo>
                  <a:cubicBezTo>
                    <a:pt x="-6347" y="1760008"/>
                    <a:pt x="114303" y="1835150"/>
                    <a:pt x="114303" y="1835150"/>
                  </a:cubicBezTo>
                </a:path>
              </a:pathLst>
            </a:custGeom>
            <a:noFill/>
            <a:ln w="28575" cmpd="sng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</p:grpSp>
      <p:grpSp>
        <p:nvGrpSpPr>
          <p:cNvPr id="13353" name="Group 106"/>
          <p:cNvGrpSpPr>
            <a:grpSpLocks/>
          </p:cNvGrpSpPr>
          <p:nvPr/>
        </p:nvGrpSpPr>
        <p:grpSpPr bwMode="auto">
          <a:xfrm>
            <a:off x="3810000" y="5334000"/>
            <a:ext cx="304800" cy="609600"/>
            <a:chOff x="7010400" y="1143000"/>
            <a:chExt cx="457200" cy="1828800"/>
          </a:xfrm>
        </p:grpSpPr>
        <p:sp>
          <p:nvSpPr>
            <p:cNvPr id="13379" name="Rounded Rectangle 107"/>
            <p:cNvSpPr>
              <a:spLocks noChangeArrowheads="1"/>
            </p:cNvSpPr>
            <p:nvPr/>
          </p:nvSpPr>
          <p:spPr bwMode="auto">
            <a:xfrm>
              <a:off x="7010400" y="1143000"/>
              <a:ext cx="457200" cy="1828800"/>
            </a:xfrm>
            <a:prstGeom prst="roundRect">
              <a:avLst>
                <a:gd name="adj" fmla="val 16667"/>
              </a:avLst>
            </a:prstGeom>
            <a:solidFill>
              <a:srgbClr val="CCFFCC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/>
            <a:lstStyle/>
            <a:p>
              <a:pPr>
                <a:lnSpc>
                  <a:spcPct val="80000"/>
                </a:lnSpc>
                <a:spcBef>
                  <a:spcPct val="50000"/>
                </a:spcBef>
              </a:pPr>
              <a:endParaRPr lang="en-US" sz="1600">
                <a:latin typeface="Helvetica" charset="0"/>
              </a:endParaRPr>
            </a:p>
          </p:txBody>
        </p:sp>
        <p:sp>
          <p:nvSpPr>
            <p:cNvPr id="13380" name="Freeform 108"/>
            <p:cNvSpPr>
              <a:spLocks/>
            </p:cNvSpPr>
            <p:nvPr/>
          </p:nvSpPr>
          <p:spPr bwMode="auto">
            <a:xfrm>
              <a:off x="7086600" y="1219200"/>
              <a:ext cx="232039" cy="1682750"/>
            </a:xfrm>
            <a:custGeom>
              <a:avLst/>
              <a:gdLst>
                <a:gd name="T0" fmla="*/ 120653 w 232039"/>
                <a:gd name="T1" fmla="*/ 0 h 1835150"/>
                <a:gd name="T2" fmla="*/ 228603 w 232039"/>
                <a:gd name="T3" fmla="*/ 112229 h 1835150"/>
                <a:gd name="T4" fmla="*/ 6353 w 232039"/>
                <a:gd name="T5" fmla="*/ 327709 h 1835150"/>
                <a:gd name="T6" fmla="*/ 222253 w 232039"/>
                <a:gd name="T7" fmla="*/ 543189 h 1835150"/>
                <a:gd name="T8" fmla="*/ 3 w 232039"/>
                <a:gd name="T9" fmla="*/ 754181 h 1835150"/>
                <a:gd name="T10" fmla="*/ 228603 w 232039"/>
                <a:gd name="T11" fmla="*/ 969661 h 1835150"/>
                <a:gd name="T12" fmla="*/ 12703 w 232039"/>
                <a:gd name="T13" fmla="*/ 1189629 h 1835150"/>
                <a:gd name="T14" fmla="*/ 114303 w 232039"/>
                <a:gd name="T15" fmla="*/ 1297369 h 183515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32039" h="1835150">
                  <a:moveTo>
                    <a:pt x="120653" y="0"/>
                  </a:moveTo>
                  <a:cubicBezTo>
                    <a:pt x="184153" y="40746"/>
                    <a:pt x="247653" y="81492"/>
                    <a:pt x="228603" y="158750"/>
                  </a:cubicBezTo>
                  <a:cubicBezTo>
                    <a:pt x="209553" y="236008"/>
                    <a:pt x="7411" y="361950"/>
                    <a:pt x="6353" y="463550"/>
                  </a:cubicBezTo>
                  <a:cubicBezTo>
                    <a:pt x="5295" y="565150"/>
                    <a:pt x="223311" y="667808"/>
                    <a:pt x="222253" y="768350"/>
                  </a:cubicBezTo>
                  <a:cubicBezTo>
                    <a:pt x="221195" y="868892"/>
                    <a:pt x="-1055" y="966258"/>
                    <a:pt x="3" y="1066800"/>
                  </a:cubicBezTo>
                  <a:cubicBezTo>
                    <a:pt x="1061" y="1167342"/>
                    <a:pt x="226486" y="1268942"/>
                    <a:pt x="228603" y="1371600"/>
                  </a:cubicBezTo>
                  <a:cubicBezTo>
                    <a:pt x="230720" y="1474258"/>
                    <a:pt x="31753" y="1605492"/>
                    <a:pt x="12703" y="1682750"/>
                  </a:cubicBezTo>
                  <a:cubicBezTo>
                    <a:pt x="-6347" y="1760008"/>
                    <a:pt x="114303" y="1835150"/>
                    <a:pt x="114303" y="1835150"/>
                  </a:cubicBezTo>
                </a:path>
              </a:pathLst>
            </a:custGeom>
            <a:noFill/>
            <a:ln w="28575" cmpd="sng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</p:grpSp>
      <p:sp>
        <p:nvSpPr>
          <p:cNvPr id="110" name="Rectangle 109"/>
          <p:cNvSpPr/>
          <p:nvPr/>
        </p:nvSpPr>
        <p:spPr bwMode="auto">
          <a:xfrm>
            <a:off x="4343400" y="5257800"/>
            <a:ext cx="838200" cy="990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/>
            <a:endParaRPr lang="en-US" b="0">
              <a:latin typeface="Helvetica" charset="0"/>
            </a:endParaRPr>
          </a:p>
          <a:p>
            <a:pPr algn="ctr"/>
            <a:endParaRPr lang="en-US" b="0">
              <a:latin typeface="Helvetica" charset="0"/>
            </a:endParaRPr>
          </a:p>
          <a:p>
            <a:pPr algn="ctr"/>
            <a:r>
              <a:rPr lang="en-US" b="0">
                <a:latin typeface="Helvetica" charset="0"/>
              </a:rPr>
              <a:t>core 4</a:t>
            </a:r>
          </a:p>
        </p:txBody>
      </p:sp>
      <p:grpSp>
        <p:nvGrpSpPr>
          <p:cNvPr id="13355" name="Group 110"/>
          <p:cNvGrpSpPr>
            <a:grpSpLocks/>
          </p:cNvGrpSpPr>
          <p:nvPr/>
        </p:nvGrpSpPr>
        <p:grpSpPr bwMode="auto">
          <a:xfrm>
            <a:off x="4419600" y="5334000"/>
            <a:ext cx="304800" cy="609600"/>
            <a:chOff x="7010400" y="1143000"/>
            <a:chExt cx="457200" cy="1828800"/>
          </a:xfrm>
        </p:grpSpPr>
        <p:sp>
          <p:nvSpPr>
            <p:cNvPr id="13377" name="Rounded Rectangle 111"/>
            <p:cNvSpPr>
              <a:spLocks noChangeArrowheads="1"/>
            </p:cNvSpPr>
            <p:nvPr/>
          </p:nvSpPr>
          <p:spPr bwMode="auto">
            <a:xfrm>
              <a:off x="7010400" y="1143000"/>
              <a:ext cx="457200" cy="1828800"/>
            </a:xfrm>
            <a:prstGeom prst="roundRect">
              <a:avLst>
                <a:gd name="adj" fmla="val 16667"/>
              </a:avLst>
            </a:prstGeom>
            <a:solidFill>
              <a:srgbClr val="CCFFCC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/>
            <a:lstStyle/>
            <a:p>
              <a:pPr>
                <a:lnSpc>
                  <a:spcPct val="80000"/>
                </a:lnSpc>
                <a:spcBef>
                  <a:spcPct val="50000"/>
                </a:spcBef>
              </a:pPr>
              <a:endParaRPr lang="en-US" sz="1600">
                <a:latin typeface="Helvetica" charset="0"/>
              </a:endParaRPr>
            </a:p>
          </p:txBody>
        </p:sp>
        <p:sp>
          <p:nvSpPr>
            <p:cNvPr id="13378" name="Freeform 112"/>
            <p:cNvSpPr>
              <a:spLocks/>
            </p:cNvSpPr>
            <p:nvPr/>
          </p:nvSpPr>
          <p:spPr bwMode="auto">
            <a:xfrm>
              <a:off x="7086600" y="1219200"/>
              <a:ext cx="232039" cy="1682750"/>
            </a:xfrm>
            <a:custGeom>
              <a:avLst/>
              <a:gdLst>
                <a:gd name="T0" fmla="*/ 120653 w 232039"/>
                <a:gd name="T1" fmla="*/ 0 h 1835150"/>
                <a:gd name="T2" fmla="*/ 228603 w 232039"/>
                <a:gd name="T3" fmla="*/ 112229 h 1835150"/>
                <a:gd name="T4" fmla="*/ 6353 w 232039"/>
                <a:gd name="T5" fmla="*/ 327709 h 1835150"/>
                <a:gd name="T6" fmla="*/ 222253 w 232039"/>
                <a:gd name="T7" fmla="*/ 543189 h 1835150"/>
                <a:gd name="T8" fmla="*/ 3 w 232039"/>
                <a:gd name="T9" fmla="*/ 754181 h 1835150"/>
                <a:gd name="T10" fmla="*/ 228603 w 232039"/>
                <a:gd name="T11" fmla="*/ 969661 h 1835150"/>
                <a:gd name="T12" fmla="*/ 12703 w 232039"/>
                <a:gd name="T13" fmla="*/ 1189629 h 1835150"/>
                <a:gd name="T14" fmla="*/ 114303 w 232039"/>
                <a:gd name="T15" fmla="*/ 1297369 h 183515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32039" h="1835150">
                  <a:moveTo>
                    <a:pt x="120653" y="0"/>
                  </a:moveTo>
                  <a:cubicBezTo>
                    <a:pt x="184153" y="40746"/>
                    <a:pt x="247653" y="81492"/>
                    <a:pt x="228603" y="158750"/>
                  </a:cubicBezTo>
                  <a:cubicBezTo>
                    <a:pt x="209553" y="236008"/>
                    <a:pt x="7411" y="361950"/>
                    <a:pt x="6353" y="463550"/>
                  </a:cubicBezTo>
                  <a:cubicBezTo>
                    <a:pt x="5295" y="565150"/>
                    <a:pt x="223311" y="667808"/>
                    <a:pt x="222253" y="768350"/>
                  </a:cubicBezTo>
                  <a:cubicBezTo>
                    <a:pt x="221195" y="868892"/>
                    <a:pt x="-1055" y="966258"/>
                    <a:pt x="3" y="1066800"/>
                  </a:cubicBezTo>
                  <a:cubicBezTo>
                    <a:pt x="1061" y="1167342"/>
                    <a:pt x="226486" y="1268942"/>
                    <a:pt x="228603" y="1371600"/>
                  </a:cubicBezTo>
                  <a:cubicBezTo>
                    <a:pt x="230720" y="1474258"/>
                    <a:pt x="31753" y="1605492"/>
                    <a:pt x="12703" y="1682750"/>
                  </a:cubicBezTo>
                  <a:cubicBezTo>
                    <a:pt x="-6347" y="1760008"/>
                    <a:pt x="114303" y="1835150"/>
                    <a:pt x="114303" y="1835150"/>
                  </a:cubicBezTo>
                </a:path>
              </a:pathLst>
            </a:custGeom>
            <a:noFill/>
            <a:ln w="28575" cmpd="sng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</p:grpSp>
      <p:grpSp>
        <p:nvGrpSpPr>
          <p:cNvPr id="13356" name="Group 113"/>
          <p:cNvGrpSpPr>
            <a:grpSpLocks/>
          </p:cNvGrpSpPr>
          <p:nvPr/>
        </p:nvGrpSpPr>
        <p:grpSpPr bwMode="auto">
          <a:xfrm>
            <a:off x="4800600" y="5334000"/>
            <a:ext cx="304800" cy="609600"/>
            <a:chOff x="7010400" y="1143000"/>
            <a:chExt cx="457200" cy="1828800"/>
          </a:xfrm>
        </p:grpSpPr>
        <p:sp>
          <p:nvSpPr>
            <p:cNvPr id="13375" name="Rounded Rectangle 114"/>
            <p:cNvSpPr>
              <a:spLocks noChangeArrowheads="1"/>
            </p:cNvSpPr>
            <p:nvPr/>
          </p:nvSpPr>
          <p:spPr bwMode="auto">
            <a:xfrm>
              <a:off x="7010400" y="1143000"/>
              <a:ext cx="457200" cy="1828800"/>
            </a:xfrm>
            <a:prstGeom prst="roundRect">
              <a:avLst>
                <a:gd name="adj" fmla="val 16667"/>
              </a:avLst>
            </a:prstGeom>
            <a:solidFill>
              <a:srgbClr val="CCFFCC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/>
            <a:lstStyle/>
            <a:p>
              <a:pPr>
                <a:lnSpc>
                  <a:spcPct val="80000"/>
                </a:lnSpc>
                <a:spcBef>
                  <a:spcPct val="50000"/>
                </a:spcBef>
              </a:pPr>
              <a:endParaRPr lang="en-US" sz="1600">
                <a:latin typeface="Helvetica" charset="0"/>
              </a:endParaRPr>
            </a:p>
          </p:txBody>
        </p:sp>
        <p:sp>
          <p:nvSpPr>
            <p:cNvPr id="13376" name="Freeform 115"/>
            <p:cNvSpPr>
              <a:spLocks/>
            </p:cNvSpPr>
            <p:nvPr/>
          </p:nvSpPr>
          <p:spPr bwMode="auto">
            <a:xfrm>
              <a:off x="7086600" y="1219200"/>
              <a:ext cx="232039" cy="1682750"/>
            </a:xfrm>
            <a:custGeom>
              <a:avLst/>
              <a:gdLst>
                <a:gd name="T0" fmla="*/ 120653 w 232039"/>
                <a:gd name="T1" fmla="*/ 0 h 1835150"/>
                <a:gd name="T2" fmla="*/ 228603 w 232039"/>
                <a:gd name="T3" fmla="*/ 112229 h 1835150"/>
                <a:gd name="T4" fmla="*/ 6353 w 232039"/>
                <a:gd name="T5" fmla="*/ 327709 h 1835150"/>
                <a:gd name="T6" fmla="*/ 222253 w 232039"/>
                <a:gd name="T7" fmla="*/ 543189 h 1835150"/>
                <a:gd name="T8" fmla="*/ 3 w 232039"/>
                <a:gd name="T9" fmla="*/ 754181 h 1835150"/>
                <a:gd name="T10" fmla="*/ 228603 w 232039"/>
                <a:gd name="T11" fmla="*/ 969661 h 1835150"/>
                <a:gd name="T12" fmla="*/ 12703 w 232039"/>
                <a:gd name="T13" fmla="*/ 1189629 h 1835150"/>
                <a:gd name="T14" fmla="*/ 114303 w 232039"/>
                <a:gd name="T15" fmla="*/ 1297369 h 183515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32039" h="1835150">
                  <a:moveTo>
                    <a:pt x="120653" y="0"/>
                  </a:moveTo>
                  <a:cubicBezTo>
                    <a:pt x="184153" y="40746"/>
                    <a:pt x="247653" y="81492"/>
                    <a:pt x="228603" y="158750"/>
                  </a:cubicBezTo>
                  <a:cubicBezTo>
                    <a:pt x="209553" y="236008"/>
                    <a:pt x="7411" y="361950"/>
                    <a:pt x="6353" y="463550"/>
                  </a:cubicBezTo>
                  <a:cubicBezTo>
                    <a:pt x="5295" y="565150"/>
                    <a:pt x="223311" y="667808"/>
                    <a:pt x="222253" y="768350"/>
                  </a:cubicBezTo>
                  <a:cubicBezTo>
                    <a:pt x="221195" y="868892"/>
                    <a:pt x="-1055" y="966258"/>
                    <a:pt x="3" y="1066800"/>
                  </a:cubicBezTo>
                  <a:cubicBezTo>
                    <a:pt x="1061" y="1167342"/>
                    <a:pt x="226486" y="1268942"/>
                    <a:pt x="228603" y="1371600"/>
                  </a:cubicBezTo>
                  <a:cubicBezTo>
                    <a:pt x="230720" y="1474258"/>
                    <a:pt x="31753" y="1605492"/>
                    <a:pt x="12703" y="1682750"/>
                  </a:cubicBezTo>
                  <a:cubicBezTo>
                    <a:pt x="-6347" y="1760008"/>
                    <a:pt x="114303" y="1835150"/>
                    <a:pt x="114303" y="1835150"/>
                  </a:cubicBezTo>
                </a:path>
              </a:pathLst>
            </a:custGeom>
            <a:noFill/>
            <a:ln w="28575" cmpd="sng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</p:grpSp>
      <p:cxnSp>
        <p:nvCxnSpPr>
          <p:cNvPr id="13357" name="Straight Arrow Connector 50"/>
          <p:cNvCxnSpPr>
            <a:cxnSpLocks noChangeShapeType="1"/>
            <a:stCxn id="47" idx="4"/>
          </p:cNvCxnSpPr>
          <p:nvPr/>
        </p:nvCxnSpPr>
        <p:spPr bwMode="auto">
          <a:xfrm flipH="1">
            <a:off x="1600200" y="4572000"/>
            <a:ext cx="1714500" cy="7620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358" name="Straight Arrow Connector 116"/>
          <p:cNvCxnSpPr>
            <a:cxnSpLocks noChangeShapeType="1"/>
          </p:cNvCxnSpPr>
          <p:nvPr/>
        </p:nvCxnSpPr>
        <p:spPr bwMode="auto">
          <a:xfrm flipH="1">
            <a:off x="1981200" y="4648200"/>
            <a:ext cx="1219200" cy="6858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359" name="Straight Arrow Connector 63"/>
          <p:cNvCxnSpPr>
            <a:cxnSpLocks noChangeShapeType="1"/>
            <a:stCxn id="47" idx="4"/>
            <a:endCxn id="13385" idx="0"/>
          </p:cNvCxnSpPr>
          <p:nvPr/>
        </p:nvCxnSpPr>
        <p:spPr bwMode="auto">
          <a:xfrm flipH="1">
            <a:off x="2590800" y="4572000"/>
            <a:ext cx="723900" cy="7620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360" name="Straight Arrow Connector 117"/>
          <p:cNvCxnSpPr>
            <a:cxnSpLocks noChangeShapeType="1"/>
            <a:stCxn id="13316" idx="2"/>
            <a:endCxn id="13383" idx="0"/>
          </p:cNvCxnSpPr>
          <p:nvPr/>
        </p:nvCxnSpPr>
        <p:spPr bwMode="auto">
          <a:xfrm flipH="1">
            <a:off x="2971800" y="4572000"/>
            <a:ext cx="342900" cy="7620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361" name="Straight Arrow Connector 64"/>
          <p:cNvCxnSpPr>
            <a:cxnSpLocks noChangeShapeType="1"/>
            <a:stCxn id="13316" idx="2"/>
            <a:endCxn id="13381" idx="0"/>
          </p:cNvCxnSpPr>
          <p:nvPr/>
        </p:nvCxnSpPr>
        <p:spPr bwMode="auto">
          <a:xfrm>
            <a:off x="3314700" y="4572000"/>
            <a:ext cx="266700" cy="7620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362" name="Straight Arrow Connector 118"/>
          <p:cNvCxnSpPr>
            <a:cxnSpLocks noChangeShapeType="1"/>
            <a:stCxn id="13316" idx="2"/>
            <a:endCxn id="13379" idx="0"/>
          </p:cNvCxnSpPr>
          <p:nvPr/>
        </p:nvCxnSpPr>
        <p:spPr bwMode="auto">
          <a:xfrm>
            <a:off x="3314700" y="4572000"/>
            <a:ext cx="647700" cy="7620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363" name="Straight Arrow Connector 66"/>
          <p:cNvCxnSpPr>
            <a:cxnSpLocks noChangeShapeType="1"/>
            <a:stCxn id="47" idx="4"/>
            <a:endCxn id="13377" idx="0"/>
          </p:cNvCxnSpPr>
          <p:nvPr/>
        </p:nvCxnSpPr>
        <p:spPr bwMode="auto">
          <a:xfrm>
            <a:off x="3314700" y="4572000"/>
            <a:ext cx="1257300" cy="7620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364" name="Straight Arrow Connector 119"/>
          <p:cNvCxnSpPr>
            <a:cxnSpLocks noChangeShapeType="1"/>
            <a:stCxn id="13316" idx="2"/>
          </p:cNvCxnSpPr>
          <p:nvPr/>
        </p:nvCxnSpPr>
        <p:spPr bwMode="auto">
          <a:xfrm>
            <a:off x="3314700" y="4572000"/>
            <a:ext cx="1638300" cy="7620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2667000" y="4495800"/>
            <a:ext cx="3276600" cy="685800"/>
            <a:chOff x="2667000" y="4495800"/>
            <a:chExt cx="3276600" cy="685800"/>
          </a:xfrm>
        </p:grpSpPr>
        <p:sp>
          <p:nvSpPr>
            <p:cNvPr id="13373" name="Oval 120"/>
            <p:cNvSpPr>
              <a:spLocks noChangeArrowheads="1"/>
            </p:cNvSpPr>
            <p:nvPr/>
          </p:nvSpPr>
          <p:spPr bwMode="auto">
            <a:xfrm>
              <a:off x="2667000" y="4724400"/>
              <a:ext cx="1295400" cy="152400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/>
              <a:endParaRPr lang="en-US" b="0">
                <a:latin typeface="Helvetica" charset="0"/>
              </a:endParaRPr>
            </a:p>
          </p:txBody>
        </p:sp>
        <p:sp>
          <p:nvSpPr>
            <p:cNvPr id="13374" name="Rectangular Callout 121"/>
            <p:cNvSpPr>
              <a:spLocks noChangeArrowheads="1"/>
            </p:cNvSpPr>
            <p:nvPr/>
          </p:nvSpPr>
          <p:spPr bwMode="auto">
            <a:xfrm>
              <a:off x="4419600" y="4495800"/>
              <a:ext cx="1524000" cy="685800"/>
            </a:xfrm>
            <a:prstGeom prst="wedgeRectCallout">
              <a:avLst>
                <a:gd name="adj1" fmla="val -80329"/>
                <a:gd name="adj2" fmla="val -4296"/>
              </a:avLst>
            </a:prstGeom>
            <a:solidFill>
              <a:srgbClr val="FFFFFF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/>
            <a:lstStyle/>
            <a:p>
              <a:r>
                <a:rPr lang="en-US" b="0">
                  <a:latin typeface="Helvetica" charset="0"/>
                </a:rPr>
                <a:t>8 threads at a time</a:t>
              </a:r>
            </a:p>
          </p:txBody>
        </p:sp>
      </p:grpSp>
      <p:sp>
        <p:nvSpPr>
          <p:cNvPr id="13366" name="TextBox 122"/>
          <p:cNvSpPr txBox="1">
            <a:spLocks noChangeArrowheads="1"/>
          </p:cNvSpPr>
          <p:nvPr/>
        </p:nvSpPr>
        <p:spPr bwMode="auto">
          <a:xfrm>
            <a:off x="0" y="4383088"/>
            <a:ext cx="19939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800" b="0">
                <a:latin typeface="Helvetica" charset="0"/>
              </a:rPr>
              <a:t>hardware-threads</a:t>
            </a:r>
          </a:p>
          <a:p>
            <a:r>
              <a:rPr lang="en-US" sz="1800" b="0">
                <a:latin typeface="Helvetica" charset="0"/>
              </a:rPr>
              <a:t>(hyperthreading)</a:t>
            </a:r>
          </a:p>
        </p:txBody>
      </p:sp>
      <p:cxnSp>
        <p:nvCxnSpPr>
          <p:cNvPr id="13367" name="Straight Arrow Connector 123"/>
          <p:cNvCxnSpPr>
            <a:cxnSpLocks noChangeShapeType="1"/>
            <a:stCxn id="13366" idx="2"/>
            <a:endCxn id="13389" idx="1"/>
          </p:cNvCxnSpPr>
          <p:nvPr/>
        </p:nvCxnSpPr>
        <p:spPr bwMode="auto">
          <a:xfrm>
            <a:off x="996950" y="5029200"/>
            <a:ext cx="450850" cy="609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368" name="Straight Arrow Connector 124"/>
          <p:cNvCxnSpPr>
            <a:cxnSpLocks noChangeShapeType="1"/>
            <a:stCxn id="13366" idx="2"/>
            <a:endCxn id="13387" idx="1"/>
          </p:cNvCxnSpPr>
          <p:nvPr/>
        </p:nvCxnSpPr>
        <p:spPr bwMode="auto">
          <a:xfrm>
            <a:off x="996950" y="5029200"/>
            <a:ext cx="831850" cy="609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369" name="Rectangle 77"/>
          <p:cNvSpPr>
            <a:spLocks noChangeArrowheads="1"/>
          </p:cNvSpPr>
          <p:nvPr/>
        </p:nvSpPr>
        <p:spPr bwMode="auto">
          <a:xfrm>
            <a:off x="457200" y="2895600"/>
            <a:ext cx="457200" cy="381000"/>
          </a:xfrm>
          <a:prstGeom prst="rect">
            <a:avLst/>
          </a:prstGeom>
          <a:solidFill>
            <a:srgbClr val="FFFFFF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r>
              <a:rPr lang="en-US" sz="1200">
                <a:latin typeface="Arial Narrow" pitchFamily="34" charset="0"/>
              </a:rPr>
              <a:t>CPU</a:t>
            </a:r>
          </a:p>
          <a:p>
            <a:pPr algn="ctr"/>
            <a:r>
              <a:rPr lang="en-US" sz="1200">
                <a:latin typeface="Arial Narrow" pitchFamily="34" charset="0"/>
              </a:rPr>
              <a:t>sate</a:t>
            </a:r>
          </a:p>
        </p:txBody>
      </p:sp>
      <p:sp>
        <p:nvSpPr>
          <p:cNvPr id="13370" name="Rectangle 77"/>
          <p:cNvSpPr>
            <a:spLocks noChangeArrowheads="1"/>
          </p:cNvSpPr>
          <p:nvPr/>
        </p:nvSpPr>
        <p:spPr bwMode="auto">
          <a:xfrm>
            <a:off x="1219200" y="2895600"/>
            <a:ext cx="457200" cy="381000"/>
          </a:xfrm>
          <a:prstGeom prst="rect">
            <a:avLst/>
          </a:prstGeom>
          <a:solidFill>
            <a:srgbClr val="FFFFFF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r>
              <a:rPr lang="en-US" sz="1200">
                <a:latin typeface="Arial Narrow" pitchFamily="34" charset="0"/>
              </a:rPr>
              <a:t>CPU</a:t>
            </a:r>
          </a:p>
          <a:p>
            <a:pPr algn="ctr"/>
            <a:r>
              <a:rPr lang="en-US" sz="1200">
                <a:latin typeface="Arial Narrow" pitchFamily="34" charset="0"/>
              </a:rPr>
              <a:t>sate</a:t>
            </a:r>
          </a:p>
        </p:txBody>
      </p:sp>
      <p:sp>
        <p:nvSpPr>
          <p:cNvPr id="13371" name="Rectangle 77"/>
          <p:cNvSpPr>
            <a:spLocks noChangeArrowheads="1"/>
          </p:cNvSpPr>
          <p:nvPr/>
        </p:nvSpPr>
        <p:spPr bwMode="auto">
          <a:xfrm>
            <a:off x="3581400" y="2895600"/>
            <a:ext cx="457200" cy="381000"/>
          </a:xfrm>
          <a:prstGeom prst="rect">
            <a:avLst/>
          </a:prstGeom>
          <a:solidFill>
            <a:srgbClr val="FFFFFF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r>
              <a:rPr lang="en-US" sz="1200">
                <a:latin typeface="Arial Narrow" pitchFamily="34" charset="0"/>
              </a:rPr>
              <a:t>CPU</a:t>
            </a:r>
          </a:p>
          <a:p>
            <a:pPr algn="ctr"/>
            <a:r>
              <a:rPr lang="en-US" sz="1200">
                <a:latin typeface="Arial Narrow" pitchFamily="34" charset="0"/>
              </a:rPr>
              <a:t>sate</a:t>
            </a:r>
          </a:p>
        </p:txBody>
      </p:sp>
      <p:sp>
        <p:nvSpPr>
          <p:cNvPr id="13372" name="Rectangle 77"/>
          <p:cNvSpPr>
            <a:spLocks noChangeArrowheads="1"/>
          </p:cNvSpPr>
          <p:nvPr/>
        </p:nvSpPr>
        <p:spPr bwMode="auto">
          <a:xfrm>
            <a:off x="4343400" y="2895600"/>
            <a:ext cx="457200" cy="381000"/>
          </a:xfrm>
          <a:prstGeom prst="rect">
            <a:avLst/>
          </a:prstGeom>
          <a:solidFill>
            <a:srgbClr val="FFFFFF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r>
              <a:rPr lang="en-US" sz="1200">
                <a:latin typeface="Arial Narrow" pitchFamily="34" charset="0"/>
              </a:rPr>
              <a:t>CPU</a:t>
            </a:r>
          </a:p>
          <a:p>
            <a:pPr algn="ctr"/>
            <a:r>
              <a:rPr lang="en-US" sz="1200">
                <a:latin typeface="Arial Narrow" pitchFamily="34" charset="0"/>
              </a:rPr>
              <a:t>sate</a:t>
            </a:r>
          </a:p>
        </p:txBody>
      </p:sp>
    </p:spTree>
    <p:extLst>
      <p:ext uri="{BB962C8B-B14F-4D97-AF65-F5344CB8AC3E}">
        <p14:creationId xmlns:p14="http://schemas.microsoft.com/office/powerpoint/2010/main" val="2727110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99392"/>
            <a:ext cx="8229600" cy="1143000"/>
          </a:xfrm>
        </p:spPr>
        <p:txBody>
          <a:bodyPr/>
          <a:lstStyle/>
          <a:p>
            <a:r>
              <a:rPr lang="en-US" smtClean="0">
                <a:latin typeface="Helvetica" charset="0"/>
              </a:rPr>
              <a:t>Thread State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14400"/>
            <a:ext cx="8305800" cy="5105400"/>
          </a:xfrm>
        </p:spPr>
        <p:txBody>
          <a:bodyPr>
            <a:normAutofit fontScale="85000" lnSpcReduction="20000"/>
          </a:bodyPr>
          <a:lstStyle/>
          <a:p>
            <a:r>
              <a:rPr lang="en-US" smtClean="0">
                <a:latin typeface="Helvetica" charset="0"/>
              </a:rPr>
              <a:t>State shared by all threads in process/addr space</a:t>
            </a:r>
          </a:p>
          <a:p>
            <a:pPr lvl="1"/>
            <a:r>
              <a:rPr lang="en-US" smtClean="0">
                <a:latin typeface="Helvetica" charset="0"/>
              </a:rPr>
              <a:t>Content of memory (global variables, heap)</a:t>
            </a:r>
          </a:p>
          <a:p>
            <a:pPr lvl="1"/>
            <a:r>
              <a:rPr lang="en-US" smtClean="0">
                <a:latin typeface="Helvetica" charset="0"/>
              </a:rPr>
              <a:t>I/O state (file system, network connections, etc)</a:t>
            </a:r>
          </a:p>
          <a:p>
            <a:endParaRPr lang="en-US" smtClean="0">
              <a:latin typeface="Helvetica" charset="0"/>
            </a:endParaRPr>
          </a:p>
          <a:p>
            <a:r>
              <a:rPr lang="en-US" smtClean="0">
                <a:latin typeface="Helvetica" charset="0"/>
              </a:rPr>
              <a:t>State </a:t>
            </a:r>
            <a:r>
              <a:rPr lang="en-US" altLang="en-US" smtClean="0">
                <a:latin typeface="Helvetica" charset="0"/>
              </a:rPr>
              <a:t>“</a:t>
            </a:r>
            <a:r>
              <a:rPr lang="en-US" smtClean="0">
                <a:latin typeface="Helvetica" charset="0"/>
              </a:rPr>
              <a:t>private</a:t>
            </a:r>
            <a:r>
              <a:rPr lang="en-US" altLang="en-US" smtClean="0">
                <a:latin typeface="Helvetica" charset="0"/>
              </a:rPr>
              <a:t>”</a:t>
            </a:r>
            <a:r>
              <a:rPr lang="en-US" smtClean="0">
                <a:latin typeface="Helvetica" charset="0"/>
              </a:rPr>
              <a:t> to each thread </a:t>
            </a:r>
          </a:p>
          <a:p>
            <a:pPr lvl="1"/>
            <a:r>
              <a:rPr lang="en-US" smtClean="0">
                <a:latin typeface="Helvetica" charset="0"/>
              </a:rPr>
              <a:t>Kept in TCB </a:t>
            </a:r>
            <a:r>
              <a:rPr lang="en-US" smtClean="0">
                <a:latin typeface="Helvetica" charset="0"/>
                <a:sym typeface="Symbol" pitchFamily="18" charset="2"/>
              </a:rPr>
              <a:t> Thread Control Block</a:t>
            </a:r>
          </a:p>
          <a:p>
            <a:pPr lvl="1"/>
            <a:r>
              <a:rPr lang="en-US" smtClean="0">
                <a:latin typeface="Helvetica" charset="0"/>
              </a:rPr>
              <a:t>CPU registers (including, program counter)</a:t>
            </a:r>
          </a:p>
          <a:p>
            <a:pPr lvl="1"/>
            <a:r>
              <a:rPr lang="en-US" smtClean="0">
                <a:latin typeface="Helvetica" charset="0"/>
              </a:rPr>
              <a:t>Execution stack – what is this?</a:t>
            </a:r>
          </a:p>
          <a:p>
            <a:pPr lvl="1"/>
            <a:endParaRPr lang="en-US" smtClean="0">
              <a:latin typeface="Helvetica" charset="0"/>
            </a:endParaRPr>
          </a:p>
          <a:p>
            <a:r>
              <a:rPr lang="en-US" smtClean="0">
                <a:latin typeface="Helvetica" charset="0"/>
              </a:rPr>
              <a:t>Execution Stack</a:t>
            </a:r>
          </a:p>
          <a:p>
            <a:pPr lvl="1"/>
            <a:r>
              <a:rPr lang="en-US" smtClean="0">
                <a:latin typeface="Helvetica" charset="0"/>
              </a:rPr>
              <a:t>Parameters, temporary variables</a:t>
            </a:r>
          </a:p>
          <a:p>
            <a:pPr lvl="1"/>
            <a:r>
              <a:rPr lang="en-US" smtClean="0">
                <a:latin typeface="Helvetica" charset="0"/>
              </a:rPr>
              <a:t>Return PCs are kept while called procedures are executing</a:t>
            </a:r>
          </a:p>
        </p:txBody>
      </p:sp>
    </p:spTree>
    <p:extLst>
      <p:ext uri="{BB962C8B-B14F-4D97-AF65-F5344CB8AC3E}">
        <p14:creationId xmlns:p14="http://schemas.microsoft.com/office/powerpoint/2010/main" val="620549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7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latin typeface="Helvetica" charset="0"/>
                <a:ea typeface="Gulim" pitchFamily="34" charset="-127"/>
              </a:rPr>
              <a:t>Dispatch Loop</a:t>
            </a:r>
          </a:p>
        </p:txBody>
      </p:sp>
      <p:sp>
        <p:nvSpPr>
          <p:cNvPr id="361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sz="2000" smtClean="0">
                <a:latin typeface="Helvetica" charset="0"/>
                <a:ea typeface="Gulim" pitchFamily="34" charset="-127"/>
              </a:rPr>
              <a:t>Conceptually, the dispatching loop of the operating system looks as follows:</a:t>
            </a:r>
            <a:br>
              <a:rPr lang="en-US" altLang="ko-KR" sz="2000" smtClean="0">
                <a:latin typeface="Helvetica" charset="0"/>
                <a:ea typeface="Gulim" pitchFamily="34" charset="-127"/>
              </a:rPr>
            </a:br>
            <a:endParaRPr lang="en-US" altLang="ko-KR" sz="2000" smtClean="0">
              <a:latin typeface="Helvetica" charset="0"/>
              <a:ea typeface="Gulim" pitchFamily="34" charset="-127"/>
            </a:endParaRPr>
          </a:p>
          <a:p>
            <a:pPr>
              <a:buFontTx/>
              <a:buNone/>
            </a:pPr>
            <a:r>
              <a:rPr lang="en-US" altLang="ko-KR" sz="1800" smtClean="0">
                <a:latin typeface="Courier New" pitchFamily="49" charset="0"/>
                <a:ea typeface="Gulim" pitchFamily="34" charset="-127"/>
              </a:rPr>
              <a:t>		Loop {</a:t>
            </a:r>
          </a:p>
          <a:p>
            <a:pPr>
              <a:buFontTx/>
              <a:buNone/>
            </a:pPr>
            <a:r>
              <a:rPr lang="en-US" altLang="ko-KR" sz="1800" smtClean="0">
                <a:latin typeface="Courier New" pitchFamily="49" charset="0"/>
                <a:ea typeface="Gulim" pitchFamily="34" charset="-127"/>
              </a:rPr>
              <a:t>		   RunThread(); </a:t>
            </a:r>
          </a:p>
          <a:p>
            <a:pPr>
              <a:buFontTx/>
              <a:buNone/>
            </a:pPr>
            <a:r>
              <a:rPr lang="en-US" altLang="ko-KR" sz="1800" smtClean="0">
                <a:latin typeface="Courier New" pitchFamily="49" charset="0"/>
                <a:ea typeface="Gulim" pitchFamily="34" charset="-127"/>
              </a:rPr>
              <a:t>		   ChooseNextThread();</a:t>
            </a:r>
          </a:p>
          <a:p>
            <a:pPr>
              <a:buFontTx/>
              <a:buNone/>
            </a:pPr>
            <a:r>
              <a:rPr lang="en-US" altLang="ko-KR" sz="1800" smtClean="0">
                <a:latin typeface="Courier New" pitchFamily="49" charset="0"/>
                <a:ea typeface="Gulim" pitchFamily="34" charset="-127"/>
              </a:rPr>
              <a:t>		   SaveStateOfCPU(curTCB);</a:t>
            </a:r>
          </a:p>
          <a:p>
            <a:pPr>
              <a:buFontTx/>
              <a:buNone/>
            </a:pPr>
            <a:r>
              <a:rPr lang="en-US" altLang="ko-KR" sz="1800" smtClean="0">
                <a:latin typeface="Courier New" pitchFamily="49" charset="0"/>
                <a:ea typeface="Gulim" pitchFamily="34" charset="-127"/>
              </a:rPr>
              <a:t>		   LoadStateOfCPU(newTCB);</a:t>
            </a:r>
          </a:p>
          <a:p>
            <a:pPr>
              <a:buFontTx/>
              <a:buNone/>
            </a:pPr>
            <a:r>
              <a:rPr lang="en-US" altLang="ko-KR" sz="1800" smtClean="0">
                <a:latin typeface="Courier New" pitchFamily="49" charset="0"/>
                <a:ea typeface="Gulim" pitchFamily="34" charset="-127"/>
              </a:rPr>
              <a:t>		}</a:t>
            </a:r>
          </a:p>
          <a:p>
            <a:pPr>
              <a:buFontTx/>
              <a:buNone/>
            </a:pPr>
            <a:endParaRPr lang="en-US" altLang="ko-KR" sz="1800" smtClean="0">
              <a:latin typeface="Courier New" pitchFamily="49" charset="0"/>
              <a:ea typeface="Gulim" pitchFamily="34" charset="-127"/>
            </a:endParaRPr>
          </a:p>
          <a:p>
            <a:r>
              <a:rPr lang="en-US" altLang="ko-KR" sz="2000" smtClean="0">
                <a:latin typeface="Helvetica" charset="0"/>
                <a:ea typeface="Gulim" pitchFamily="34" charset="-127"/>
              </a:rPr>
              <a:t>This is an </a:t>
            </a:r>
            <a:r>
              <a:rPr lang="en-US" altLang="ko-KR" sz="2000" i="1" smtClean="0">
                <a:latin typeface="Helvetica" charset="0"/>
                <a:ea typeface="Gulim" pitchFamily="34" charset="-127"/>
              </a:rPr>
              <a:t>infinite</a:t>
            </a:r>
            <a:r>
              <a:rPr lang="en-US" altLang="ko-KR" sz="2000" smtClean="0">
                <a:latin typeface="Helvetica" charset="0"/>
                <a:ea typeface="Gulim" pitchFamily="34" charset="-127"/>
              </a:rPr>
              <a:t> loop</a:t>
            </a:r>
          </a:p>
          <a:p>
            <a:pPr lvl="1"/>
            <a:r>
              <a:rPr lang="en-US" altLang="ko-KR" sz="2000" smtClean="0">
                <a:latin typeface="Helvetica" charset="0"/>
                <a:ea typeface="Gulim" pitchFamily="34" charset="-127"/>
              </a:rPr>
              <a:t>One could argue that this is all that the OS does</a:t>
            </a:r>
          </a:p>
          <a:p>
            <a:endParaRPr lang="en-US" altLang="ko-KR" sz="2000" smtClean="0">
              <a:latin typeface="Helvetica" charset="0"/>
              <a:ea typeface="Gulim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55405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1475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An OS needs to mediate access to resources: how do we share the  CPU?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 smtClean="0"/>
              <a:t>Strategy 1: force everyone to cooperate</a:t>
            </a:r>
          </a:p>
          <a:p>
            <a:pPr lvl="1"/>
            <a:r>
              <a:rPr lang="en-IN" dirty="0" smtClean="0"/>
              <a:t>a thread willingly gives up the CPU by calling yield() which calls into the scheduler, which context-switches to another thread </a:t>
            </a:r>
          </a:p>
          <a:p>
            <a:pPr lvl="1"/>
            <a:r>
              <a:rPr lang="en-IN" dirty="0" smtClean="0"/>
              <a:t>what if a thread never calls yield()? </a:t>
            </a:r>
          </a:p>
          <a:p>
            <a:r>
              <a:rPr lang="en-IN" dirty="0" smtClean="0"/>
              <a:t>Strategy 2: use pre-emption </a:t>
            </a:r>
          </a:p>
          <a:p>
            <a:pPr lvl="1"/>
            <a:r>
              <a:rPr lang="en-IN" dirty="0" smtClean="0"/>
              <a:t>at timer interrupt, scheduler gains control and context switches as appropriate Recall, an OS needs to mediate access to resources: how do we share the CPU?</a:t>
            </a:r>
            <a:endParaRPr lang="en-IN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From Lecture: Two Thread Yield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IN" dirty="0" smtClean="0"/>
              <a:t>Consider the following </a:t>
            </a:r>
          </a:p>
          <a:p>
            <a:pPr>
              <a:buNone/>
            </a:pPr>
            <a:r>
              <a:rPr lang="en-IN" dirty="0" smtClean="0"/>
              <a:t>	code blocks:“	</a:t>
            </a:r>
          </a:p>
          <a:p>
            <a:pPr lvl="1">
              <a:buNone/>
            </a:pPr>
            <a:r>
              <a:rPr lang="en-IN" dirty="0" smtClean="0"/>
              <a:t>	" proc A() {</a:t>
            </a:r>
          </a:p>
          <a:p>
            <a:pPr lvl="1">
              <a:buNone/>
            </a:pPr>
            <a:r>
              <a:rPr lang="en-IN" dirty="0" smtClean="0"/>
              <a:t>	B();</a:t>
            </a:r>
          </a:p>
          <a:p>
            <a:pPr lvl="1">
              <a:buNone/>
            </a:pPr>
            <a:r>
              <a:rPr lang="en-IN" dirty="0" smtClean="0"/>
              <a:t>	}</a:t>
            </a:r>
          </a:p>
          <a:p>
            <a:pPr lvl="1">
              <a:buNone/>
            </a:pPr>
            <a:r>
              <a:rPr lang="en-IN" dirty="0" smtClean="0"/>
              <a:t>	proc B() {</a:t>
            </a:r>
          </a:p>
          <a:p>
            <a:pPr lvl="1">
              <a:buNone/>
            </a:pPr>
            <a:r>
              <a:rPr lang="en-IN" dirty="0" smtClean="0"/>
              <a:t>	while(TRUE) {</a:t>
            </a:r>
          </a:p>
          <a:p>
            <a:pPr lvl="1">
              <a:buNone/>
            </a:pPr>
            <a:r>
              <a:rPr lang="en-IN" dirty="0" smtClean="0"/>
              <a:t>	yield();</a:t>
            </a:r>
          </a:p>
          <a:p>
            <a:pPr lvl="1">
              <a:buNone/>
            </a:pPr>
            <a:r>
              <a:rPr lang="en-IN" dirty="0" smtClean="0"/>
              <a:t>	}</a:t>
            </a:r>
          </a:p>
          <a:p>
            <a:pPr lvl="1">
              <a:buNone/>
            </a:pPr>
            <a:r>
              <a:rPr lang="en-IN" dirty="0" smtClean="0"/>
              <a:t>	}</a:t>
            </a:r>
          </a:p>
          <a:p>
            <a:r>
              <a:rPr lang="en-IN" dirty="0" smtClean="0"/>
              <a:t>Suppose we have 2</a:t>
            </a:r>
          </a:p>
          <a:p>
            <a:pPr>
              <a:buNone/>
            </a:pPr>
            <a:r>
              <a:rPr lang="en-IN" dirty="0" smtClean="0"/>
              <a:t>	threads:“</a:t>
            </a:r>
          </a:p>
          <a:p>
            <a:pPr>
              <a:buNone/>
            </a:pPr>
            <a:r>
              <a:rPr lang="en-IN" dirty="0" smtClean="0"/>
              <a:t>	Threads S and T</a:t>
            </a:r>
            <a:endParaRPr lang="en-IN" dirty="0"/>
          </a:p>
        </p:txBody>
      </p:sp>
      <p:grpSp>
        <p:nvGrpSpPr>
          <p:cNvPr id="4" name="Group 3"/>
          <p:cNvGrpSpPr/>
          <p:nvPr/>
        </p:nvGrpSpPr>
        <p:grpSpPr>
          <a:xfrm>
            <a:off x="3347864" y="2060848"/>
            <a:ext cx="4876800" cy="3556000"/>
            <a:chOff x="3886200" y="1549400"/>
            <a:chExt cx="4876800" cy="3556000"/>
          </a:xfrm>
        </p:grpSpPr>
        <p:sp>
          <p:nvSpPr>
            <p:cNvPr id="5" name="AutoShape 4"/>
            <p:cNvSpPr>
              <a:spLocks noChangeArrowheads="1"/>
            </p:cNvSpPr>
            <p:nvPr/>
          </p:nvSpPr>
          <p:spPr bwMode="auto">
            <a:xfrm>
              <a:off x="5791200" y="4572000"/>
              <a:ext cx="1828800" cy="533400"/>
            </a:xfrm>
            <a:prstGeom prst="curvedUpArrow">
              <a:avLst>
                <a:gd name="adj1" fmla="val 68571"/>
                <a:gd name="adj2" fmla="val 137143"/>
                <a:gd name="adj3" fmla="val 33333"/>
              </a:avLst>
            </a:prstGeom>
            <a:solidFill>
              <a:srgbClr val="FFFF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" name="Group 5"/>
            <p:cNvGrpSpPr>
              <a:grpSpLocks/>
            </p:cNvGrpSpPr>
            <p:nvPr/>
          </p:nvGrpSpPr>
          <p:grpSpPr bwMode="auto">
            <a:xfrm>
              <a:off x="3886200" y="1562100"/>
              <a:ext cx="2514600" cy="3009900"/>
              <a:chOff x="2448" y="984"/>
              <a:chExt cx="1584" cy="1896"/>
            </a:xfrm>
          </p:grpSpPr>
          <p:sp>
            <p:nvSpPr>
              <p:cNvPr id="14" name="Text Box 6"/>
              <p:cNvSpPr txBox="1">
                <a:spLocks noChangeArrowheads="1"/>
              </p:cNvSpPr>
              <p:nvPr/>
            </p:nvSpPr>
            <p:spPr bwMode="auto">
              <a:xfrm>
                <a:off x="3040" y="984"/>
                <a:ext cx="738" cy="23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ko-KR">
                    <a:latin typeface="Helvetica" pitchFamily="34" charset="0"/>
                  </a:rPr>
                  <a:t>Thread S</a:t>
                </a:r>
              </a:p>
            </p:txBody>
          </p:sp>
          <p:grpSp>
            <p:nvGrpSpPr>
              <p:cNvPr id="15" name="Group 7"/>
              <p:cNvGrpSpPr>
                <a:grpSpLocks/>
              </p:cNvGrpSpPr>
              <p:nvPr/>
            </p:nvGrpSpPr>
            <p:grpSpPr bwMode="auto">
              <a:xfrm flipH="1">
                <a:off x="2448" y="1344"/>
                <a:ext cx="231" cy="1152"/>
                <a:chOff x="4608" y="816"/>
                <a:chExt cx="231" cy="1152"/>
              </a:xfrm>
            </p:grpSpPr>
            <p:sp>
              <p:nvSpPr>
                <p:cNvPr id="21" name="Text Box 8"/>
                <p:cNvSpPr txBox="1">
                  <a:spLocks noChangeArrowheads="1"/>
                </p:cNvSpPr>
                <p:nvPr/>
              </p:nvSpPr>
              <p:spPr bwMode="auto">
                <a:xfrm rot="5400000">
                  <a:off x="4199" y="1273"/>
                  <a:ext cx="1049" cy="231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altLang="ko-KR">
                      <a:latin typeface="Helvetica" pitchFamily="34" charset="0"/>
                    </a:rPr>
                    <a:t>Stack growth</a:t>
                  </a:r>
                </a:p>
              </p:txBody>
            </p:sp>
            <p:sp>
              <p:nvSpPr>
                <p:cNvPr id="22" name="Line 9"/>
                <p:cNvSpPr>
                  <a:spLocks noChangeShapeType="1"/>
                </p:cNvSpPr>
                <p:nvPr/>
              </p:nvSpPr>
              <p:spPr bwMode="auto">
                <a:xfrm>
                  <a:off x="4608" y="816"/>
                  <a:ext cx="0" cy="1152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</p:grpSp>
          <p:sp>
            <p:nvSpPr>
              <p:cNvPr id="16" name="Rectangle 10"/>
              <p:cNvSpPr>
                <a:spLocks noChangeArrowheads="1"/>
              </p:cNvSpPr>
              <p:nvPr/>
            </p:nvSpPr>
            <p:spPr bwMode="auto">
              <a:xfrm>
                <a:off x="2784" y="1200"/>
                <a:ext cx="1248" cy="384"/>
              </a:xfrm>
              <a:prstGeom prst="rect">
                <a:avLst/>
              </a:prstGeom>
              <a:solidFill>
                <a:srgbClr val="00FFF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altLang="ko-KR">
                    <a:latin typeface="Helvetica" pitchFamily="34" charset="0"/>
                  </a:rPr>
                  <a:t>A</a:t>
                </a:r>
              </a:p>
            </p:txBody>
          </p:sp>
          <p:sp>
            <p:nvSpPr>
              <p:cNvPr id="17" name="Rectangle 11"/>
              <p:cNvSpPr>
                <a:spLocks noChangeArrowheads="1"/>
              </p:cNvSpPr>
              <p:nvPr/>
            </p:nvSpPr>
            <p:spPr bwMode="auto">
              <a:xfrm>
                <a:off x="2784" y="1584"/>
                <a:ext cx="1248" cy="336"/>
              </a:xfrm>
              <a:prstGeom prst="rect">
                <a:avLst/>
              </a:prstGeom>
              <a:solidFill>
                <a:srgbClr val="00FFF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altLang="ko-KR">
                    <a:latin typeface="Helvetica" pitchFamily="34" charset="0"/>
                  </a:rPr>
                  <a:t>B(while)</a:t>
                </a:r>
              </a:p>
            </p:txBody>
          </p:sp>
          <p:sp>
            <p:nvSpPr>
              <p:cNvPr id="18" name="Rectangle 12"/>
              <p:cNvSpPr>
                <a:spLocks noChangeArrowheads="1"/>
              </p:cNvSpPr>
              <p:nvPr/>
            </p:nvSpPr>
            <p:spPr bwMode="auto">
              <a:xfrm>
                <a:off x="2784" y="1920"/>
                <a:ext cx="1248" cy="336"/>
              </a:xfrm>
              <a:prstGeom prst="rect">
                <a:avLst/>
              </a:prstGeom>
              <a:solidFill>
                <a:srgbClr val="00FFF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altLang="ko-KR">
                    <a:latin typeface="Helvetica" pitchFamily="34" charset="0"/>
                  </a:rPr>
                  <a:t>yield</a:t>
                </a:r>
              </a:p>
            </p:txBody>
          </p:sp>
          <p:sp>
            <p:nvSpPr>
              <p:cNvPr id="19" name="Rectangle 13"/>
              <p:cNvSpPr>
                <a:spLocks noChangeArrowheads="1"/>
              </p:cNvSpPr>
              <p:nvPr/>
            </p:nvSpPr>
            <p:spPr bwMode="auto">
              <a:xfrm>
                <a:off x="2784" y="2256"/>
                <a:ext cx="1248" cy="336"/>
              </a:xfrm>
              <a:prstGeom prst="rect">
                <a:avLst/>
              </a:prstGeom>
              <a:solidFill>
                <a:schemeClr val="hlink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altLang="ko-KR">
                    <a:latin typeface="Helvetica" pitchFamily="34" charset="0"/>
                  </a:rPr>
                  <a:t>run_new_thread</a:t>
                </a:r>
              </a:p>
            </p:txBody>
          </p:sp>
          <p:sp>
            <p:nvSpPr>
              <p:cNvPr id="20" name="Rectangle 14"/>
              <p:cNvSpPr>
                <a:spLocks noChangeArrowheads="1"/>
              </p:cNvSpPr>
              <p:nvPr/>
            </p:nvSpPr>
            <p:spPr bwMode="auto">
              <a:xfrm>
                <a:off x="2784" y="2544"/>
                <a:ext cx="1248" cy="336"/>
              </a:xfrm>
              <a:prstGeom prst="rect">
                <a:avLst/>
              </a:prstGeom>
              <a:solidFill>
                <a:schemeClr val="hlink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altLang="ko-KR">
                    <a:latin typeface="Helvetica" pitchFamily="34" charset="0"/>
                  </a:rPr>
                  <a:t>switch</a:t>
                </a:r>
              </a:p>
            </p:txBody>
          </p:sp>
        </p:grpSp>
        <p:grpSp>
          <p:nvGrpSpPr>
            <p:cNvPr id="7" name="Group 15"/>
            <p:cNvGrpSpPr>
              <a:grpSpLocks/>
            </p:cNvGrpSpPr>
            <p:nvPr/>
          </p:nvGrpSpPr>
          <p:grpSpPr bwMode="auto">
            <a:xfrm>
              <a:off x="6781800" y="1549400"/>
              <a:ext cx="1981200" cy="3022600"/>
              <a:chOff x="4272" y="976"/>
              <a:chExt cx="1248" cy="1904"/>
            </a:xfrm>
          </p:grpSpPr>
          <p:sp>
            <p:nvSpPr>
              <p:cNvPr id="8" name="Text Box 16"/>
              <p:cNvSpPr txBox="1">
                <a:spLocks noChangeArrowheads="1"/>
              </p:cNvSpPr>
              <p:nvPr/>
            </p:nvSpPr>
            <p:spPr bwMode="auto">
              <a:xfrm>
                <a:off x="4503" y="976"/>
                <a:ext cx="738" cy="23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ko-KR">
                    <a:latin typeface="Helvetica" pitchFamily="34" charset="0"/>
                  </a:rPr>
                  <a:t>Thread T</a:t>
                </a:r>
              </a:p>
            </p:txBody>
          </p:sp>
          <p:sp>
            <p:nvSpPr>
              <p:cNvPr id="9" name="Rectangle 17"/>
              <p:cNvSpPr>
                <a:spLocks noChangeArrowheads="1"/>
              </p:cNvSpPr>
              <p:nvPr/>
            </p:nvSpPr>
            <p:spPr bwMode="auto">
              <a:xfrm>
                <a:off x="4272" y="1200"/>
                <a:ext cx="1248" cy="384"/>
              </a:xfrm>
              <a:prstGeom prst="rect">
                <a:avLst/>
              </a:prstGeom>
              <a:solidFill>
                <a:srgbClr val="00FFF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altLang="ko-KR">
                    <a:latin typeface="Helvetica" pitchFamily="34" charset="0"/>
                  </a:rPr>
                  <a:t>A</a:t>
                </a:r>
              </a:p>
            </p:txBody>
          </p:sp>
          <p:sp>
            <p:nvSpPr>
              <p:cNvPr id="10" name="Rectangle 18"/>
              <p:cNvSpPr>
                <a:spLocks noChangeArrowheads="1"/>
              </p:cNvSpPr>
              <p:nvPr/>
            </p:nvSpPr>
            <p:spPr bwMode="auto">
              <a:xfrm>
                <a:off x="4272" y="1584"/>
                <a:ext cx="1248" cy="336"/>
              </a:xfrm>
              <a:prstGeom prst="rect">
                <a:avLst/>
              </a:prstGeom>
              <a:solidFill>
                <a:srgbClr val="00FFF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altLang="ko-KR">
                    <a:latin typeface="Helvetica" pitchFamily="34" charset="0"/>
                  </a:rPr>
                  <a:t>B(while)</a:t>
                </a:r>
              </a:p>
            </p:txBody>
          </p:sp>
          <p:sp>
            <p:nvSpPr>
              <p:cNvPr id="11" name="Rectangle 19"/>
              <p:cNvSpPr>
                <a:spLocks noChangeArrowheads="1"/>
              </p:cNvSpPr>
              <p:nvPr/>
            </p:nvSpPr>
            <p:spPr bwMode="auto">
              <a:xfrm>
                <a:off x="4272" y="1920"/>
                <a:ext cx="1248" cy="336"/>
              </a:xfrm>
              <a:prstGeom prst="rect">
                <a:avLst/>
              </a:prstGeom>
              <a:solidFill>
                <a:srgbClr val="00FFF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altLang="ko-KR">
                    <a:latin typeface="Helvetica" pitchFamily="34" charset="0"/>
                  </a:rPr>
                  <a:t>yield</a:t>
                </a:r>
              </a:p>
            </p:txBody>
          </p:sp>
          <p:sp>
            <p:nvSpPr>
              <p:cNvPr id="12" name="Rectangle 20"/>
              <p:cNvSpPr>
                <a:spLocks noChangeArrowheads="1"/>
              </p:cNvSpPr>
              <p:nvPr/>
            </p:nvSpPr>
            <p:spPr bwMode="auto">
              <a:xfrm>
                <a:off x="4272" y="2256"/>
                <a:ext cx="1248" cy="336"/>
              </a:xfrm>
              <a:prstGeom prst="rect">
                <a:avLst/>
              </a:prstGeom>
              <a:solidFill>
                <a:schemeClr val="hlink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altLang="ko-KR">
                    <a:latin typeface="Helvetica" pitchFamily="34" charset="0"/>
                  </a:rPr>
                  <a:t>run_new_thread</a:t>
                </a:r>
              </a:p>
            </p:txBody>
          </p:sp>
          <p:sp>
            <p:nvSpPr>
              <p:cNvPr id="13" name="Rectangle 21"/>
              <p:cNvSpPr>
                <a:spLocks noChangeArrowheads="1"/>
              </p:cNvSpPr>
              <p:nvPr/>
            </p:nvSpPr>
            <p:spPr bwMode="auto">
              <a:xfrm>
                <a:off x="4272" y="2544"/>
                <a:ext cx="1248" cy="336"/>
              </a:xfrm>
              <a:prstGeom prst="rect">
                <a:avLst/>
              </a:prstGeom>
              <a:solidFill>
                <a:schemeClr val="hlink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altLang="ko-KR">
                    <a:latin typeface="Helvetica" pitchFamily="34" charset="0"/>
                  </a:rPr>
                  <a:t>switch</a:t>
                </a:r>
              </a:p>
            </p:txBody>
          </p:sp>
        </p:grp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Thread Stack Allocation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Statically allocated</a:t>
            </a:r>
          </a:p>
          <a:p>
            <a:r>
              <a:rPr lang="en-US" smtClean="0"/>
              <a:t>ulimit</a:t>
            </a:r>
            <a:r>
              <a:rPr lang="en-US" dirty="0" smtClean="0"/>
              <a:t> </a:t>
            </a:r>
            <a:r>
              <a:rPr lang="en-US" dirty="0" smtClean="0"/>
              <a:t>–s on Unix systems to see what yours is set at</a:t>
            </a:r>
          </a:p>
          <a:p>
            <a:r>
              <a:rPr lang="en-US" dirty="0" smtClean="0"/>
              <a:t>Java –</a:t>
            </a:r>
            <a:r>
              <a:rPr lang="en-US" dirty="0" err="1" smtClean="0"/>
              <a:t>Xss</a:t>
            </a:r>
            <a:r>
              <a:rPr lang="en-US" dirty="0" smtClean="0"/>
              <a:t> to set thread stack size in Java VM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58999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777" name="Picture 4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4900" y="1828800"/>
            <a:ext cx="1749425" cy="124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0"/>
            <a:ext cx="7162800" cy="533400"/>
          </a:xfrm>
        </p:spPr>
        <p:txBody>
          <a:bodyPr>
            <a:normAutofit fontScale="90000"/>
          </a:bodyPr>
          <a:lstStyle/>
          <a:p>
            <a:r>
              <a:rPr lang="en-US" altLang="ko-KR" smtClean="0">
                <a:latin typeface="Helvetica" charset="0"/>
                <a:ea typeface="Gulim" pitchFamily="34" charset="-127"/>
              </a:rPr>
              <a:t>Detour: Interrupt Controller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4038600"/>
            <a:ext cx="8839200" cy="2667000"/>
          </a:xfrm>
        </p:spPr>
        <p:txBody>
          <a:bodyPr/>
          <a:lstStyle/>
          <a:p>
            <a:pPr>
              <a:lnSpc>
                <a:spcPct val="85000"/>
              </a:lnSpc>
              <a:spcBef>
                <a:spcPct val="15000"/>
              </a:spcBef>
            </a:pPr>
            <a:r>
              <a:rPr lang="en-US" altLang="ko-KR" sz="2000" smtClean="0">
                <a:latin typeface="Helvetica" charset="0"/>
                <a:ea typeface="Gulim" pitchFamily="34" charset="-127"/>
              </a:rPr>
              <a:t>Interrupts invoked with interrupt lines from devices</a:t>
            </a:r>
          </a:p>
          <a:p>
            <a:pPr>
              <a:lnSpc>
                <a:spcPct val="85000"/>
              </a:lnSpc>
              <a:spcBef>
                <a:spcPct val="15000"/>
              </a:spcBef>
            </a:pPr>
            <a:r>
              <a:rPr lang="en-US" altLang="ko-KR" sz="2000" smtClean="0">
                <a:latin typeface="Helvetica" charset="0"/>
                <a:ea typeface="Gulim" pitchFamily="34" charset="-127"/>
              </a:rPr>
              <a:t>Interrupt controller chooses interrupt request to honor</a:t>
            </a:r>
          </a:p>
          <a:p>
            <a:pPr lvl="1">
              <a:lnSpc>
                <a:spcPct val="85000"/>
              </a:lnSpc>
              <a:spcBef>
                <a:spcPct val="15000"/>
              </a:spcBef>
            </a:pPr>
            <a:r>
              <a:rPr lang="en-US" altLang="ko-KR" sz="2000" smtClean="0">
                <a:latin typeface="Helvetica" charset="0"/>
                <a:ea typeface="Gulim" pitchFamily="34" charset="-127"/>
              </a:rPr>
              <a:t>Mask enables/disables interrupts</a:t>
            </a:r>
          </a:p>
          <a:p>
            <a:pPr lvl="1">
              <a:lnSpc>
                <a:spcPct val="85000"/>
              </a:lnSpc>
              <a:spcBef>
                <a:spcPct val="15000"/>
              </a:spcBef>
            </a:pPr>
            <a:r>
              <a:rPr lang="en-US" altLang="ko-KR" sz="2000" smtClean="0">
                <a:latin typeface="Helvetica" charset="0"/>
                <a:ea typeface="Gulim" pitchFamily="34" charset="-127"/>
              </a:rPr>
              <a:t>Priority encoder picks highest enabled interrupt </a:t>
            </a:r>
          </a:p>
          <a:p>
            <a:pPr lvl="1">
              <a:lnSpc>
                <a:spcPct val="85000"/>
              </a:lnSpc>
              <a:spcBef>
                <a:spcPct val="15000"/>
              </a:spcBef>
            </a:pPr>
            <a:r>
              <a:rPr lang="en-US" altLang="ko-KR" sz="2000" smtClean="0">
                <a:latin typeface="Helvetica" charset="0"/>
                <a:ea typeface="Gulim" pitchFamily="34" charset="-127"/>
              </a:rPr>
              <a:t>Software Interrupt Set/Cleared by Software</a:t>
            </a:r>
          </a:p>
          <a:p>
            <a:pPr lvl="1">
              <a:lnSpc>
                <a:spcPct val="85000"/>
              </a:lnSpc>
              <a:spcBef>
                <a:spcPct val="15000"/>
              </a:spcBef>
            </a:pPr>
            <a:r>
              <a:rPr lang="en-US" altLang="ko-KR" sz="2000" smtClean="0">
                <a:latin typeface="Helvetica" charset="0"/>
                <a:ea typeface="Gulim" pitchFamily="34" charset="-127"/>
              </a:rPr>
              <a:t>Interrupt identity specified with ID line</a:t>
            </a:r>
          </a:p>
          <a:p>
            <a:pPr>
              <a:lnSpc>
                <a:spcPct val="85000"/>
              </a:lnSpc>
              <a:spcBef>
                <a:spcPct val="15000"/>
              </a:spcBef>
            </a:pPr>
            <a:r>
              <a:rPr lang="en-US" altLang="ko-KR" sz="2000" smtClean="0">
                <a:latin typeface="Helvetica" charset="0"/>
                <a:ea typeface="Gulim" pitchFamily="34" charset="-127"/>
              </a:rPr>
              <a:t>CPU can disable all interrupts with internal flag</a:t>
            </a:r>
          </a:p>
          <a:p>
            <a:pPr>
              <a:lnSpc>
                <a:spcPct val="85000"/>
              </a:lnSpc>
              <a:spcBef>
                <a:spcPct val="15000"/>
              </a:spcBef>
            </a:pPr>
            <a:r>
              <a:rPr lang="en-US" altLang="ko-KR" sz="2000" smtClean="0">
                <a:latin typeface="Helvetica" charset="0"/>
                <a:ea typeface="Gulim" pitchFamily="34" charset="-127"/>
              </a:rPr>
              <a:t>Non-maskable interrupt line (NMI) can’t be disabled</a:t>
            </a:r>
          </a:p>
        </p:txBody>
      </p:sp>
      <p:sp>
        <p:nvSpPr>
          <p:cNvPr id="75780" name="Text Box 55"/>
          <p:cNvSpPr txBox="1">
            <a:spLocks noChangeArrowheads="1"/>
          </p:cNvSpPr>
          <p:nvPr/>
        </p:nvSpPr>
        <p:spPr bwMode="auto">
          <a:xfrm>
            <a:off x="304800" y="3733800"/>
            <a:ext cx="1117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altLang="ko-KR" sz="1800">
                <a:latin typeface="Helvetica" charset="0"/>
              </a:rPr>
              <a:t>Network</a:t>
            </a:r>
          </a:p>
        </p:txBody>
      </p:sp>
      <p:sp>
        <p:nvSpPr>
          <p:cNvPr id="75781" name="Rectangle 4"/>
          <p:cNvSpPr>
            <a:spLocks noChangeArrowheads="1"/>
          </p:cNvSpPr>
          <p:nvPr/>
        </p:nvSpPr>
        <p:spPr bwMode="auto">
          <a:xfrm>
            <a:off x="3281363" y="2298700"/>
            <a:ext cx="2503487" cy="36830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>
              <a:latin typeface="Helvetica" charset="0"/>
            </a:endParaRPr>
          </a:p>
        </p:txBody>
      </p:sp>
      <p:grpSp>
        <p:nvGrpSpPr>
          <p:cNvPr id="75782" name="Group 60"/>
          <p:cNvGrpSpPr>
            <a:grpSpLocks/>
          </p:cNvGrpSpPr>
          <p:nvPr/>
        </p:nvGrpSpPr>
        <p:grpSpPr bwMode="auto">
          <a:xfrm>
            <a:off x="5678488" y="1770063"/>
            <a:ext cx="1155700" cy="293687"/>
            <a:chOff x="3527" y="1190"/>
            <a:chExt cx="710" cy="178"/>
          </a:xfrm>
        </p:grpSpPr>
        <p:sp>
          <p:nvSpPr>
            <p:cNvPr id="75810" name="Line 11"/>
            <p:cNvSpPr>
              <a:spLocks noChangeShapeType="1"/>
            </p:cNvSpPr>
            <p:nvPr/>
          </p:nvSpPr>
          <p:spPr bwMode="auto">
            <a:xfrm>
              <a:off x="3527" y="1190"/>
              <a:ext cx="71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75811" name="Line 12"/>
            <p:cNvSpPr>
              <a:spLocks noChangeShapeType="1"/>
            </p:cNvSpPr>
            <p:nvPr/>
          </p:nvSpPr>
          <p:spPr bwMode="auto">
            <a:xfrm>
              <a:off x="3527" y="1368"/>
              <a:ext cx="666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75783" name="Line 13"/>
          <p:cNvSpPr>
            <a:spLocks noChangeShapeType="1"/>
          </p:cNvSpPr>
          <p:nvPr/>
        </p:nvSpPr>
        <p:spPr bwMode="auto">
          <a:xfrm flipH="1">
            <a:off x="6196013" y="1639888"/>
            <a:ext cx="130175" cy="2587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5784" name="Text Box 14"/>
          <p:cNvSpPr txBox="1">
            <a:spLocks noChangeArrowheads="1"/>
          </p:cNvSpPr>
          <p:nvPr/>
        </p:nvSpPr>
        <p:spPr bwMode="auto">
          <a:xfrm>
            <a:off x="5857875" y="1316038"/>
            <a:ext cx="6969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altLang="ko-KR" sz="1800">
                <a:latin typeface="Helvetica" charset="0"/>
              </a:rPr>
              <a:t>IntID</a:t>
            </a:r>
          </a:p>
        </p:txBody>
      </p:sp>
      <p:sp>
        <p:nvSpPr>
          <p:cNvPr id="75785" name="Text Box 15"/>
          <p:cNvSpPr txBox="1">
            <a:spLocks noChangeArrowheads="1"/>
          </p:cNvSpPr>
          <p:nvPr/>
        </p:nvSpPr>
        <p:spPr bwMode="auto">
          <a:xfrm>
            <a:off x="5715000" y="2133600"/>
            <a:ext cx="11461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altLang="ko-KR" sz="1800">
                <a:latin typeface="Helvetica" charset="0"/>
              </a:rPr>
              <a:t>Interrupt</a:t>
            </a:r>
          </a:p>
        </p:txBody>
      </p:sp>
      <p:sp>
        <p:nvSpPr>
          <p:cNvPr id="75786" name="Rectangle 16"/>
          <p:cNvSpPr>
            <a:spLocks noChangeArrowheads="1"/>
          </p:cNvSpPr>
          <p:nvPr/>
        </p:nvSpPr>
        <p:spPr bwMode="auto">
          <a:xfrm>
            <a:off x="4803775" y="1084263"/>
            <a:ext cx="455613" cy="1812925"/>
          </a:xfrm>
          <a:prstGeom prst="rect">
            <a:avLst/>
          </a:prstGeom>
          <a:solidFill>
            <a:srgbClr val="FF66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r>
              <a:rPr lang="en-US" altLang="ko-KR">
                <a:latin typeface="Helvetica" charset="0"/>
              </a:rPr>
              <a:t>Interrupt Mask</a:t>
            </a:r>
          </a:p>
        </p:txBody>
      </p:sp>
      <p:sp>
        <p:nvSpPr>
          <p:cNvPr id="75787" name="Freeform 36"/>
          <p:cNvSpPr>
            <a:spLocks/>
          </p:cNvSpPr>
          <p:nvPr/>
        </p:nvSpPr>
        <p:spPr bwMode="auto">
          <a:xfrm>
            <a:off x="4497388" y="2608263"/>
            <a:ext cx="306387" cy="714375"/>
          </a:xfrm>
          <a:custGeom>
            <a:avLst/>
            <a:gdLst>
              <a:gd name="T0" fmla="*/ 0 w 240"/>
              <a:gd name="T1" fmla="*/ 2147483647 h 624"/>
              <a:gd name="T2" fmla="*/ 0 w 240"/>
              <a:gd name="T3" fmla="*/ 0 h 624"/>
              <a:gd name="T4" fmla="*/ 2147483647 w 240"/>
              <a:gd name="T5" fmla="*/ 0 h 624"/>
              <a:gd name="T6" fmla="*/ 0 60000 65536"/>
              <a:gd name="T7" fmla="*/ 0 60000 65536"/>
              <a:gd name="T8" fmla="*/ 0 60000 65536"/>
              <a:gd name="T9" fmla="*/ 0 w 240"/>
              <a:gd name="T10" fmla="*/ 0 h 624"/>
              <a:gd name="T11" fmla="*/ 240 w 240"/>
              <a:gd name="T12" fmla="*/ 624 h 6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" h="624">
                <a:moveTo>
                  <a:pt x="0" y="624"/>
                </a:moveTo>
                <a:lnTo>
                  <a:pt x="0" y="0"/>
                </a:lnTo>
                <a:lnTo>
                  <a:pt x="240" y="0"/>
                </a:lnTo>
              </a:path>
            </a:pathLst>
          </a:cu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75788" name="AutoShape 41"/>
          <p:cNvSpPr>
            <a:spLocks noChangeArrowheads="1"/>
          </p:cNvSpPr>
          <p:nvPr/>
        </p:nvSpPr>
        <p:spPr bwMode="auto">
          <a:xfrm rot="-8552390">
            <a:off x="5784850" y="2344738"/>
            <a:ext cx="1133475" cy="1011237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12427 w 21600"/>
              <a:gd name="T13" fmla="*/ 4646 h 21600"/>
              <a:gd name="T14" fmla="*/ 19905 w 21600"/>
              <a:gd name="T15" fmla="*/ 751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4409" y="0"/>
                </a:lnTo>
                <a:lnTo>
                  <a:pt x="14409" y="4646"/>
                </a:lnTo>
                <a:lnTo>
                  <a:pt x="12427" y="4646"/>
                </a:lnTo>
                <a:cubicBezTo>
                  <a:pt x="5564" y="4646"/>
                  <a:pt x="0" y="8009"/>
                  <a:pt x="0" y="12158"/>
                </a:cubicBezTo>
                <a:lnTo>
                  <a:pt x="0" y="21600"/>
                </a:lnTo>
                <a:lnTo>
                  <a:pt x="2929" y="21600"/>
                </a:lnTo>
                <a:lnTo>
                  <a:pt x="2929" y="12158"/>
                </a:lnTo>
                <a:cubicBezTo>
                  <a:pt x="2929" y="9592"/>
                  <a:pt x="7181" y="7512"/>
                  <a:pt x="12427" y="7512"/>
                </a:cubicBezTo>
                <a:lnTo>
                  <a:pt x="14409" y="7512"/>
                </a:lnTo>
                <a:lnTo>
                  <a:pt x="14409" y="12158"/>
                </a:lnTo>
                <a:lnTo>
                  <a:pt x="21600" y="6079"/>
                </a:lnTo>
                <a:close/>
              </a:path>
            </a:pathLst>
          </a:custGeom>
          <a:solidFill>
            <a:srgbClr val="53FB25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75789" name="Text Box 42"/>
          <p:cNvSpPr txBox="1">
            <a:spLocks noChangeArrowheads="1"/>
          </p:cNvSpPr>
          <p:nvPr/>
        </p:nvSpPr>
        <p:spPr bwMode="auto">
          <a:xfrm>
            <a:off x="6096000" y="3254375"/>
            <a:ext cx="10048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altLang="ko-KR" sz="1800">
                <a:latin typeface="Helvetica" charset="0"/>
              </a:rPr>
              <a:t>Control</a:t>
            </a:r>
          </a:p>
        </p:txBody>
      </p:sp>
      <p:sp>
        <p:nvSpPr>
          <p:cNvPr id="75790" name="Rectangle 44"/>
          <p:cNvSpPr>
            <a:spLocks noChangeArrowheads="1"/>
          </p:cNvSpPr>
          <p:nvPr/>
        </p:nvSpPr>
        <p:spPr bwMode="auto">
          <a:xfrm>
            <a:off x="4132263" y="3325813"/>
            <a:ext cx="1271587" cy="646112"/>
          </a:xfrm>
          <a:prstGeom prst="rect">
            <a:avLst/>
          </a:prstGeom>
          <a:solidFill>
            <a:srgbClr val="FF66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ko-KR">
                <a:latin typeface="Helvetica" charset="0"/>
              </a:rPr>
              <a:t>Software</a:t>
            </a:r>
          </a:p>
          <a:p>
            <a:r>
              <a:rPr lang="en-US" altLang="ko-KR">
                <a:latin typeface="Helvetica" charset="0"/>
              </a:rPr>
              <a:t>Interrupt</a:t>
            </a:r>
          </a:p>
        </p:txBody>
      </p:sp>
      <p:grpSp>
        <p:nvGrpSpPr>
          <p:cNvPr id="75791" name="Group 61"/>
          <p:cNvGrpSpPr>
            <a:grpSpLocks/>
          </p:cNvGrpSpPr>
          <p:nvPr/>
        </p:nvGrpSpPr>
        <p:grpSpPr bwMode="auto">
          <a:xfrm>
            <a:off x="7369175" y="2974975"/>
            <a:ext cx="608013" cy="950913"/>
            <a:chOff x="4578" y="2034"/>
            <a:chExt cx="417" cy="651"/>
          </a:xfrm>
        </p:grpSpPr>
        <p:sp>
          <p:nvSpPr>
            <p:cNvPr id="75808" name="Line 46"/>
            <p:cNvSpPr>
              <a:spLocks noChangeShapeType="1"/>
            </p:cNvSpPr>
            <p:nvPr/>
          </p:nvSpPr>
          <p:spPr bwMode="auto">
            <a:xfrm flipV="1">
              <a:off x="4815" y="2034"/>
              <a:ext cx="0" cy="399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75809" name="Text Box 47"/>
            <p:cNvSpPr txBox="1">
              <a:spLocks noChangeArrowheads="1"/>
            </p:cNvSpPr>
            <p:nvPr/>
          </p:nvSpPr>
          <p:spPr bwMode="auto">
            <a:xfrm>
              <a:off x="4578" y="2432"/>
              <a:ext cx="417" cy="2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9pPr>
            </a:lstStyle>
            <a:p>
              <a:r>
                <a:rPr lang="en-US" altLang="ko-KR" sz="1800">
                  <a:latin typeface="Helvetica" charset="0"/>
                </a:rPr>
                <a:t>NMI</a:t>
              </a:r>
            </a:p>
          </p:txBody>
        </p:sp>
      </p:grpSp>
      <p:sp>
        <p:nvSpPr>
          <p:cNvPr id="75792" name="Oval 8"/>
          <p:cNvSpPr>
            <a:spLocks noChangeArrowheads="1"/>
          </p:cNvSpPr>
          <p:nvPr/>
        </p:nvSpPr>
        <p:spPr bwMode="auto">
          <a:xfrm>
            <a:off x="6764338" y="990600"/>
            <a:ext cx="1922462" cy="2036763"/>
          </a:xfrm>
          <a:prstGeom prst="ellipse">
            <a:avLst/>
          </a:prstGeom>
          <a:solidFill>
            <a:srgbClr val="00FF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Helvetica" charset="0"/>
            </a:endParaRPr>
          </a:p>
        </p:txBody>
      </p:sp>
      <p:sp>
        <p:nvSpPr>
          <p:cNvPr id="75793" name="Text Box 6"/>
          <p:cNvSpPr txBox="1">
            <a:spLocks noChangeArrowheads="1"/>
          </p:cNvSpPr>
          <p:nvPr/>
        </p:nvSpPr>
        <p:spPr bwMode="auto">
          <a:xfrm>
            <a:off x="7315200" y="1447800"/>
            <a:ext cx="685800" cy="447675"/>
          </a:xfrm>
          <a:prstGeom prst="rect">
            <a:avLst/>
          </a:prstGeom>
          <a:solidFill>
            <a:srgbClr val="00FFFF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altLang="ko-KR" sz="3200">
                <a:latin typeface="Helvetica" charset="0"/>
              </a:rPr>
              <a:t>CPU</a:t>
            </a:r>
          </a:p>
        </p:txBody>
      </p:sp>
      <p:sp>
        <p:nvSpPr>
          <p:cNvPr id="75794" name="Line 40"/>
          <p:cNvSpPr>
            <a:spLocks noChangeShapeType="1"/>
          </p:cNvSpPr>
          <p:nvPr/>
        </p:nvSpPr>
        <p:spPr bwMode="auto">
          <a:xfrm>
            <a:off x="3592513" y="2287588"/>
            <a:ext cx="120015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75795" name="Line 37"/>
          <p:cNvSpPr>
            <a:spLocks noChangeShapeType="1"/>
          </p:cNvSpPr>
          <p:nvPr/>
        </p:nvSpPr>
        <p:spPr bwMode="auto">
          <a:xfrm>
            <a:off x="2971800" y="1317625"/>
            <a:ext cx="1820863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75796" name="Line 38"/>
          <p:cNvSpPr>
            <a:spLocks noChangeShapeType="1"/>
          </p:cNvSpPr>
          <p:nvPr/>
        </p:nvSpPr>
        <p:spPr bwMode="auto">
          <a:xfrm>
            <a:off x="2438400" y="1641475"/>
            <a:ext cx="2354263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75797" name="Line 39"/>
          <p:cNvSpPr>
            <a:spLocks noChangeShapeType="1"/>
          </p:cNvSpPr>
          <p:nvPr/>
        </p:nvSpPr>
        <p:spPr bwMode="auto">
          <a:xfrm>
            <a:off x="2514600" y="1963738"/>
            <a:ext cx="2278063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75798" name="Line 52"/>
          <p:cNvSpPr>
            <a:spLocks noChangeShapeType="1"/>
          </p:cNvSpPr>
          <p:nvPr/>
        </p:nvSpPr>
        <p:spPr bwMode="auto">
          <a:xfrm>
            <a:off x="838200" y="762000"/>
            <a:ext cx="0" cy="2941638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75799" name="Line 53"/>
          <p:cNvSpPr>
            <a:spLocks noChangeShapeType="1"/>
          </p:cNvSpPr>
          <p:nvPr/>
        </p:nvSpPr>
        <p:spPr bwMode="auto">
          <a:xfrm flipV="1">
            <a:off x="838200" y="2417763"/>
            <a:ext cx="533400" cy="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75800" name="Rectangle 59"/>
          <p:cNvSpPr>
            <a:spLocks noChangeArrowheads="1"/>
          </p:cNvSpPr>
          <p:nvPr/>
        </p:nvSpPr>
        <p:spPr bwMode="auto">
          <a:xfrm>
            <a:off x="5224463" y="1084263"/>
            <a:ext cx="454025" cy="1812925"/>
          </a:xfrm>
          <a:prstGeom prst="rect">
            <a:avLst/>
          </a:prstGeom>
          <a:solidFill>
            <a:srgbClr val="FF66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r>
              <a:rPr lang="en-US" altLang="ko-KR">
                <a:latin typeface="Helvetica" charset="0"/>
              </a:rPr>
              <a:t>Priority Encoder</a:t>
            </a:r>
          </a:p>
        </p:txBody>
      </p:sp>
      <p:sp>
        <p:nvSpPr>
          <p:cNvPr id="75801" name="Rectangle 45"/>
          <p:cNvSpPr>
            <a:spLocks noChangeArrowheads="1"/>
          </p:cNvSpPr>
          <p:nvPr/>
        </p:nvSpPr>
        <p:spPr bwMode="auto">
          <a:xfrm rot="5400000">
            <a:off x="3022601" y="2549525"/>
            <a:ext cx="1358900" cy="454025"/>
          </a:xfrm>
          <a:prstGeom prst="rect">
            <a:avLst/>
          </a:prstGeom>
          <a:solidFill>
            <a:srgbClr val="FF66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ko-KR">
                <a:latin typeface="Helvetica" charset="0"/>
              </a:rPr>
              <a:t>Timer</a:t>
            </a:r>
          </a:p>
        </p:txBody>
      </p:sp>
      <p:sp>
        <p:nvSpPr>
          <p:cNvPr id="75802" name="cddrive"/>
          <p:cNvSpPr>
            <a:spLocks noEditPoints="1" noChangeArrowheads="1"/>
          </p:cNvSpPr>
          <p:nvPr/>
        </p:nvSpPr>
        <p:spPr bwMode="auto">
          <a:xfrm>
            <a:off x="1447800" y="533400"/>
            <a:ext cx="1295400" cy="6477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0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686 w 21600"/>
              <a:gd name="T13" fmla="*/ 23059 h 21600"/>
              <a:gd name="T14" fmla="*/ 21005 w 21600"/>
              <a:gd name="T15" fmla="*/ 30503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2563" y="12259"/>
                </a:moveTo>
                <a:lnTo>
                  <a:pt x="2563" y="12843"/>
                </a:lnTo>
                <a:lnTo>
                  <a:pt x="2746" y="13427"/>
                </a:lnTo>
                <a:lnTo>
                  <a:pt x="2929" y="14303"/>
                </a:lnTo>
                <a:lnTo>
                  <a:pt x="3112" y="14886"/>
                </a:lnTo>
                <a:lnTo>
                  <a:pt x="3478" y="15470"/>
                </a:lnTo>
                <a:lnTo>
                  <a:pt x="3844" y="16054"/>
                </a:lnTo>
                <a:lnTo>
                  <a:pt x="4393" y="16638"/>
                </a:lnTo>
                <a:lnTo>
                  <a:pt x="4942" y="17222"/>
                </a:lnTo>
                <a:lnTo>
                  <a:pt x="5492" y="17514"/>
                </a:lnTo>
                <a:lnTo>
                  <a:pt x="6224" y="18097"/>
                </a:lnTo>
                <a:lnTo>
                  <a:pt x="6773" y="18389"/>
                </a:lnTo>
                <a:lnTo>
                  <a:pt x="7505" y="18681"/>
                </a:lnTo>
                <a:lnTo>
                  <a:pt x="8237" y="18973"/>
                </a:lnTo>
                <a:lnTo>
                  <a:pt x="9153" y="18973"/>
                </a:lnTo>
                <a:lnTo>
                  <a:pt x="9885" y="19265"/>
                </a:lnTo>
                <a:lnTo>
                  <a:pt x="10800" y="19265"/>
                </a:lnTo>
                <a:lnTo>
                  <a:pt x="11532" y="19265"/>
                </a:lnTo>
                <a:lnTo>
                  <a:pt x="12447" y="18973"/>
                </a:lnTo>
                <a:lnTo>
                  <a:pt x="13180" y="18973"/>
                </a:lnTo>
                <a:lnTo>
                  <a:pt x="13912" y="18681"/>
                </a:lnTo>
                <a:lnTo>
                  <a:pt x="14644" y="18389"/>
                </a:lnTo>
                <a:lnTo>
                  <a:pt x="15376" y="18097"/>
                </a:lnTo>
                <a:lnTo>
                  <a:pt x="16108" y="17514"/>
                </a:lnTo>
                <a:lnTo>
                  <a:pt x="16658" y="17222"/>
                </a:lnTo>
                <a:lnTo>
                  <a:pt x="17207" y="16638"/>
                </a:lnTo>
                <a:lnTo>
                  <a:pt x="17573" y="16054"/>
                </a:lnTo>
                <a:lnTo>
                  <a:pt x="18122" y="15470"/>
                </a:lnTo>
                <a:lnTo>
                  <a:pt x="18305" y="14886"/>
                </a:lnTo>
                <a:lnTo>
                  <a:pt x="18671" y="14303"/>
                </a:lnTo>
                <a:lnTo>
                  <a:pt x="18854" y="13427"/>
                </a:lnTo>
                <a:lnTo>
                  <a:pt x="19037" y="12843"/>
                </a:lnTo>
                <a:lnTo>
                  <a:pt x="19037" y="12259"/>
                </a:lnTo>
                <a:lnTo>
                  <a:pt x="2563" y="12259"/>
                </a:lnTo>
                <a:close/>
              </a:path>
              <a:path w="21600" h="21600" extrusionOk="0">
                <a:moveTo>
                  <a:pt x="2563" y="12259"/>
                </a:moveTo>
                <a:lnTo>
                  <a:pt x="9153" y="12259"/>
                </a:lnTo>
                <a:lnTo>
                  <a:pt x="9153" y="12551"/>
                </a:lnTo>
                <a:lnTo>
                  <a:pt x="9336" y="12843"/>
                </a:lnTo>
                <a:lnTo>
                  <a:pt x="9519" y="13135"/>
                </a:lnTo>
                <a:lnTo>
                  <a:pt x="9702" y="13135"/>
                </a:lnTo>
                <a:lnTo>
                  <a:pt x="9885" y="13427"/>
                </a:lnTo>
                <a:lnTo>
                  <a:pt x="10068" y="13719"/>
                </a:lnTo>
                <a:lnTo>
                  <a:pt x="10434" y="13719"/>
                </a:lnTo>
                <a:lnTo>
                  <a:pt x="10800" y="13719"/>
                </a:lnTo>
                <a:lnTo>
                  <a:pt x="10983" y="13719"/>
                </a:lnTo>
                <a:lnTo>
                  <a:pt x="11349" y="13719"/>
                </a:lnTo>
                <a:lnTo>
                  <a:pt x="11715" y="13427"/>
                </a:lnTo>
                <a:lnTo>
                  <a:pt x="11898" y="13135"/>
                </a:lnTo>
                <a:lnTo>
                  <a:pt x="12081" y="13135"/>
                </a:lnTo>
                <a:lnTo>
                  <a:pt x="12264" y="12843"/>
                </a:lnTo>
                <a:lnTo>
                  <a:pt x="12264" y="12551"/>
                </a:lnTo>
                <a:lnTo>
                  <a:pt x="12264" y="12259"/>
                </a:lnTo>
                <a:lnTo>
                  <a:pt x="9153" y="12259"/>
                </a:lnTo>
                <a:lnTo>
                  <a:pt x="2563" y="12259"/>
                </a:lnTo>
                <a:close/>
              </a:path>
              <a:path w="21600" h="21600" extrusionOk="0">
                <a:moveTo>
                  <a:pt x="21600" y="7589"/>
                </a:moveTo>
                <a:lnTo>
                  <a:pt x="17756" y="0"/>
                </a:lnTo>
                <a:lnTo>
                  <a:pt x="10800" y="0"/>
                </a:lnTo>
                <a:lnTo>
                  <a:pt x="3844" y="0"/>
                </a:lnTo>
                <a:lnTo>
                  <a:pt x="0" y="7589"/>
                </a:lnTo>
                <a:lnTo>
                  <a:pt x="0" y="10800"/>
                </a:lnTo>
                <a:lnTo>
                  <a:pt x="0" y="18097"/>
                </a:lnTo>
                <a:lnTo>
                  <a:pt x="1464" y="18097"/>
                </a:lnTo>
                <a:lnTo>
                  <a:pt x="1464" y="21600"/>
                </a:lnTo>
                <a:lnTo>
                  <a:pt x="10800" y="21600"/>
                </a:lnTo>
                <a:lnTo>
                  <a:pt x="19953" y="21600"/>
                </a:lnTo>
                <a:lnTo>
                  <a:pt x="19953" y="18097"/>
                </a:lnTo>
                <a:lnTo>
                  <a:pt x="21600" y="18097"/>
                </a:lnTo>
                <a:lnTo>
                  <a:pt x="21600" y="11092"/>
                </a:lnTo>
                <a:lnTo>
                  <a:pt x="21600" y="7589"/>
                </a:lnTo>
              </a:path>
              <a:path w="21600" h="21600" extrusionOk="0">
                <a:moveTo>
                  <a:pt x="1647" y="18097"/>
                </a:moveTo>
                <a:lnTo>
                  <a:pt x="6407" y="18097"/>
                </a:lnTo>
                <a:moveTo>
                  <a:pt x="19953" y="18097"/>
                </a:moveTo>
                <a:lnTo>
                  <a:pt x="15010" y="18097"/>
                </a:lnTo>
                <a:moveTo>
                  <a:pt x="0" y="7589"/>
                </a:moveTo>
                <a:lnTo>
                  <a:pt x="21417" y="7589"/>
                </a:lnTo>
                <a:lnTo>
                  <a:pt x="21600" y="7589"/>
                </a:lnTo>
              </a:path>
            </a:pathLst>
          </a:custGeom>
          <a:solidFill>
            <a:srgbClr val="00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5803" name="Line 64"/>
          <p:cNvSpPr>
            <a:spLocks noChangeShapeType="1"/>
          </p:cNvSpPr>
          <p:nvPr/>
        </p:nvSpPr>
        <p:spPr bwMode="auto">
          <a:xfrm flipH="1" flipV="1">
            <a:off x="2679700" y="1090613"/>
            <a:ext cx="304800" cy="228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75804" name="printer2"/>
          <p:cNvSpPr>
            <a:spLocks noEditPoints="1" noChangeArrowheads="1"/>
          </p:cNvSpPr>
          <p:nvPr/>
        </p:nvSpPr>
        <p:spPr bwMode="auto">
          <a:xfrm>
            <a:off x="1143000" y="1295400"/>
            <a:ext cx="1285875" cy="604838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0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w 21600"/>
              <a:gd name="T17" fmla="*/ 2147483647 h 21600"/>
              <a:gd name="T18" fmla="*/ 0 w 21600"/>
              <a:gd name="T19" fmla="*/ 2147483647 h 21600"/>
              <a:gd name="T20" fmla="*/ 0 w 21600"/>
              <a:gd name="T21" fmla="*/ 2147483647 h 21600"/>
              <a:gd name="T22" fmla="*/ 2147483647 w 21600"/>
              <a:gd name="T23" fmla="*/ 0 h 2160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1397 w 21600"/>
              <a:gd name="T37" fmla="*/ 23298 h 21600"/>
              <a:gd name="T38" fmla="*/ 20266 w 21600"/>
              <a:gd name="T39" fmla="*/ 31137 h 21600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21600" h="21600" extrusionOk="0">
                <a:moveTo>
                  <a:pt x="10673" y="0"/>
                </a:moveTo>
                <a:lnTo>
                  <a:pt x="19186" y="0"/>
                </a:lnTo>
                <a:lnTo>
                  <a:pt x="21600" y="4703"/>
                </a:lnTo>
                <a:lnTo>
                  <a:pt x="21600" y="10800"/>
                </a:lnTo>
                <a:lnTo>
                  <a:pt x="21600" y="16548"/>
                </a:lnTo>
                <a:lnTo>
                  <a:pt x="18042" y="16548"/>
                </a:lnTo>
                <a:lnTo>
                  <a:pt x="18042" y="21600"/>
                </a:lnTo>
                <a:lnTo>
                  <a:pt x="10673" y="21600"/>
                </a:lnTo>
                <a:lnTo>
                  <a:pt x="3176" y="21600"/>
                </a:lnTo>
                <a:lnTo>
                  <a:pt x="3176" y="16548"/>
                </a:lnTo>
                <a:lnTo>
                  <a:pt x="0" y="16548"/>
                </a:lnTo>
                <a:lnTo>
                  <a:pt x="0" y="10800"/>
                </a:lnTo>
                <a:lnTo>
                  <a:pt x="0" y="4703"/>
                </a:lnTo>
                <a:lnTo>
                  <a:pt x="2414" y="0"/>
                </a:lnTo>
                <a:lnTo>
                  <a:pt x="10673" y="0"/>
                </a:lnTo>
                <a:close/>
              </a:path>
              <a:path w="21600" h="21600" extrusionOk="0">
                <a:moveTo>
                  <a:pt x="0" y="4703"/>
                </a:moveTo>
                <a:lnTo>
                  <a:pt x="3558" y="4703"/>
                </a:lnTo>
                <a:lnTo>
                  <a:pt x="17026" y="4703"/>
                </a:lnTo>
                <a:lnTo>
                  <a:pt x="21600" y="4703"/>
                </a:lnTo>
                <a:lnTo>
                  <a:pt x="0" y="4703"/>
                </a:lnTo>
                <a:moveTo>
                  <a:pt x="16518" y="4703"/>
                </a:moveTo>
                <a:lnTo>
                  <a:pt x="16518" y="10452"/>
                </a:lnTo>
                <a:lnTo>
                  <a:pt x="0" y="10452"/>
                </a:lnTo>
                <a:moveTo>
                  <a:pt x="4320" y="16548"/>
                </a:moveTo>
                <a:lnTo>
                  <a:pt x="4320" y="17419"/>
                </a:lnTo>
                <a:lnTo>
                  <a:pt x="4320" y="20555"/>
                </a:lnTo>
                <a:lnTo>
                  <a:pt x="4320" y="21600"/>
                </a:lnTo>
                <a:lnTo>
                  <a:pt x="4320" y="16548"/>
                </a:lnTo>
                <a:moveTo>
                  <a:pt x="16899" y="16548"/>
                </a:moveTo>
                <a:lnTo>
                  <a:pt x="16899" y="17419"/>
                </a:lnTo>
                <a:lnTo>
                  <a:pt x="16899" y="20555"/>
                </a:lnTo>
                <a:lnTo>
                  <a:pt x="16899" y="21600"/>
                </a:lnTo>
                <a:lnTo>
                  <a:pt x="16899" y="16548"/>
                </a:lnTo>
                <a:moveTo>
                  <a:pt x="15247" y="14981"/>
                </a:moveTo>
                <a:lnTo>
                  <a:pt x="15247" y="10452"/>
                </a:lnTo>
                <a:lnTo>
                  <a:pt x="16899" y="16548"/>
                </a:lnTo>
                <a:lnTo>
                  <a:pt x="18042" y="16548"/>
                </a:lnTo>
                <a:lnTo>
                  <a:pt x="16518" y="10452"/>
                </a:lnTo>
                <a:moveTo>
                  <a:pt x="15247" y="14981"/>
                </a:moveTo>
                <a:lnTo>
                  <a:pt x="15247" y="14981"/>
                </a:lnTo>
                <a:lnTo>
                  <a:pt x="16772" y="17942"/>
                </a:lnTo>
                <a:lnTo>
                  <a:pt x="4447" y="17942"/>
                </a:lnTo>
                <a:lnTo>
                  <a:pt x="5972" y="14981"/>
                </a:lnTo>
                <a:lnTo>
                  <a:pt x="5972" y="10452"/>
                </a:lnTo>
                <a:lnTo>
                  <a:pt x="4320" y="16548"/>
                </a:lnTo>
                <a:lnTo>
                  <a:pt x="3176" y="16548"/>
                </a:lnTo>
                <a:lnTo>
                  <a:pt x="4701" y="10452"/>
                </a:lnTo>
                <a:moveTo>
                  <a:pt x="20202" y="5574"/>
                </a:moveTo>
                <a:lnTo>
                  <a:pt x="20711" y="5574"/>
                </a:lnTo>
                <a:lnTo>
                  <a:pt x="20711" y="7839"/>
                </a:lnTo>
                <a:lnTo>
                  <a:pt x="20202" y="7839"/>
                </a:lnTo>
                <a:lnTo>
                  <a:pt x="20202" y="5574"/>
                </a:lnTo>
                <a:moveTo>
                  <a:pt x="5972" y="14981"/>
                </a:moveTo>
                <a:lnTo>
                  <a:pt x="7496" y="14981"/>
                </a:lnTo>
                <a:lnTo>
                  <a:pt x="13341" y="14981"/>
                </a:lnTo>
                <a:lnTo>
                  <a:pt x="15247" y="14981"/>
                </a:lnTo>
              </a:path>
            </a:pathLst>
          </a:cu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75805" name="Group 68"/>
          <p:cNvGrpSpPr>
            <a:grpSpLocks/>
          </p:cNvGrpSpPr>
          <p:nvPr/>
        </p:nvGrpSpPr>
        <p:grpSpPr bwMode="auto">
          <a:xfrm>
            <a:off x="6934200" y="2133600"/>
            <a:ext cx="1557338" cy="369888"/>
            <a:chOff x="4377" y="758"/>
            <a:chExt cx="981" cy="233"/>
          </a:xfrm>
        </p:grpSpPr>
        <p:sp>
          <p:nvSpPr>
            <p:cNvPr id="75806" name="Rectangle 66"/>
            <p:cNvSpPr>
              <a:spLocks noChangeArrowheads="1"/>
            </p:cNvSpPr>
            <p:nvPr/>
          </p:nvSpPr>
          <p:spPr bwMode="auto">
            <a:xfrm>
              <a:off x="4377" y="807"/>
              <a:ext cx="144" cy="144"/>
            </a:xfrm>
            <a:prstGeom prst="rect">
              <a:avLst/>
            </a:prstGeom>
            <a:solidFill>
              <a:srgbClr val="FF66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>
                <a:latin typeface="Helvetica" charset="0"/>
              </a:endParaRPr>
            </a:p>
          </p:txBody>
        </p:sp>
        <p:sp>
          <p:nvSpPr>
            <p:cNvPr id="75807" name="Text Box 67"/>
            <p:cNvSpPr txBox="1">
              <a:spLocks noChangeArrowheads="1"/>
            </p:cNvSpPr>
            <p:nvPr/>
          </p:nvSpPr>
          <p:spPr bwMode="auto">
            <a:xfrm>
              <a:off x="4506" y="758"/>
              <a:ext cx="852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9pPr>
            </a:lstStyle>
            <a:p>
              <a:r>
                <a:rPr lang="en-US" altLang="ko-KR" sz="1800">
                  <a:latin typeface="Helvetica" charset="0"/>
                </a:rPr>
                <a:t>Int Disable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30422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 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What </a:t>
            </a:r>
            <a:r>
              <a:rPr lang="en-US" dirty="0"/>
              <a:t>is the OS data structure that represents a running </a:t>
            </a:r>
            <a:r>
              <a:rPr lang="en-US" dirty="0" smtClean="0"/>
              <a:t>process?</a:t>
            </a:r>
          </a:p>
          <a:p>
            <a:pPr marL="514350" indent="-514350">
              <a:buAutoNum type="arabicPeriod"/>
            </a:pPr>
            <a:r>
              <a:rPr lang="en-US" dirty="0" smtClean="0"/>
              <a:t>What </a:t>
            </a:r>
            <a:r>
              <a:rPr lang="en-US" dirty="0"/>
              <a:t>are some of the similarities and differences between interrupts and system calls</a:t>
            </a:r>
            <a:r>
              <a:rPr lang="en-US" dirty="0" smtClean="0"/>
              <a:t>? What </a:t>
            </a:r>
            <a:r>
              <a:rPr lang="en-US" dirty="0"/>
              <a:t>roles do they play in preemptive and non-preemptive multithreading?</a:t>
            </a:r>
          </a:p>
        </p:txBody>
      </p:sp>
    </p:spTree>
    <p:extLst>
      <p:ext uri="{BB962C8B-B14F-4D97-AF65-F5344CB8AC3E}">
        <p14:creationId xmlns:p14="http://schemas.microsoft.com/office/powerpoint/2010/main" val="13155686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916832"/>
            <a:ext cx="8229600" cy="2952328"/>
          </a:xfrm>
        </p:spPr>
        <p:txBody>
          <a:bodyPr>
            <a:normAutofit/>
          </a:bodyPr>
          <a:lstStyle/>
          <a:p>
            <a:r>
              <a:rPr lang="en-US" dirty="0" smtClean="0"/>
              <a:t>Questions / Examples about Process and Thread?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26080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71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Helvetica" charset="0"/>
              </a:rPr>
              <a:t>Review: Execution Stack Example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86200" y="4572000"/>
            <a:ext cx="5105400" cy="1295400"/>
          </a:xfrm>
        </p:spPr>
        <p:txBody>
          <a:bodyPr>
            <a:normAutofit fontScale="62500" lnSpcReduction="20000"/>
          </a:bodyPr>
          <a:lstStyle/>
          <a:p>
            <a:r>
              <a:rPr lang="en-US" smtClean="0">
                <a:latin typeface="Helvetica" charset="0"/>
              </a:rPr>
              <a:t>Stack holds function arguments, return address</a:t>
            </a:r>
          </a:p>
          <a:p>
            <a:r>
              <a:rPr lang="en-US" smtClean="0">
                <a:latin typeface="Helvetica" charset="0"/>
              </a:rPr>
              <a:t>Permits recursive execution</a:t>
            </a:r>
          </a:p>
          <a:p>
            <a:r>
              <a:rPr lang="en-US" smtClean="0">
                <a:latin typeface="Helvetica" charset="0"/>
              </a:rPr>
              <a:t>Crucial to modern languages</a:t>
            </a:r>
          </a:p>
          <a:p>
            <a:endParaRPr lang="en-US" smtClean="0">
              <a:latin typeface="Helvetica" charset="0"/>
            </a:endParaRPr>
          </a:p>
        </p:txBody>
      </p:sp>
      <p:grpSp>
        <p:nvGrpSpPr>
          <p:cNvPr id="18435" name="Group 19"/>
          <p:cNvGrpSpPr>
            <a:grpSpLocks/>
          </p:cNvGrpSpPr>
          <p:nvPr/>
        </p:nvGrpSpPr>
        <p:grpSpPr bwMode="auto">
          <a:xfrm>
            <a:off x="1295400" y="838200"/>
            <a:ext cx="2286000" cy="5583238"/>
            <a:chOff x="528" y="528"/>
            <a:chExt cx="1440" cy="3517"/>
          </a:xfrm>
        </p:grpSpPr>
        <p:sp>
          <p:nvSpPr>
            <p:cNvPr id="18448" name="Rectangle 9"/>
            <p:cNvSpPr>
              <a:spLocks noChangeArrowheads="1"/>
            </p:cNvSpPr>
            <p:nvPr/>
          </p:nvSpPr>
          <p:spPr bwMode="auto">
            <a:xfrm>
              <a:off x="528" y="528"/>
              <a:ext cx="1440" cy="3456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Helvetica" charset="0"/>
              </a:endParaRPr>
            </a:p>
          </p:txBody>
        </p:sp>
        <p:sp>
          <p:nvSpPr>
            <p:cNvPr id="18449" name="Text Box 10"/>
            <p:cNvSpPr txBox="1">
              <a:spLocks noChangeArrowheads="1"/>
            </p:cNvSpPr>
            <p:nvPr/>
          </p:nvSpPr>
          <p:spPr bwMode="auto">
            <a:xfrm>
              <a:off x="576" y="672"/>
              <a:ext cx="1344" cy="33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571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A(int tmp) {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  if (tmp&lt;2)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    B();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  printf(tmp);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}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B() {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  C();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}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C() {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  A(2);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}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A(1);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exit;</a:t>
              </a:r>
            </a:p>
          </p:txBody>
        </p:sp>
      </p:grpSp>
      <p:sp>
        <p:nvSpPr>
          <p:cNvPr id="18436" name="TextBox 15"/>
          <p:cNvSpPr txBox="1">
            <a:spLocks noChangeArrowheads="1"/>
          </p:cNvSpPr>
          <p:nvPr/>
        </p:nvSpPr>
        <p:spPr bwMode="auto">
          <a:xfrm>
            <a:off x="407988" y="1066800"/>
            <a:ext cx="9159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800">
                <a:latin typeface="Helvetica" charset="0"/>
              </a:rPr>
              <a:t>addrX:</a:t>
            </a:r>
          </a:p>
        </p:txBody>
      </p:sp>
      <p:sp>
        <p:nvSpPr>
          <p:cNvPr id="18437" name="TextBox 16"/>
          <p:cNvSpPr txBox="1">
            <a:spLocks noChangeArrowheads="1"/>
          </p:cNvSpPr>
          <p:nvPr/>
        </p:nvSpPr>
        <p:spPr bwMode="auto">
          <a:xfrm>
            <a:off x="407988" y="2297113"/>
            <a:ext cx="8985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800">
                <a:latin typeface="Helvetica" charset="0"/>
              </a:rPr>
              <a:t>addrY:</a:t>
            </a:r>
          </a:p>
        </p:txBody>
      </p:sp>
      <p:sp>
        <p:nvSpPr>
          <p:cNvPr id="18438" name="TextBox 17"/>
          <p:cNvSpPr txBox="1">
            <a:spLocks noChangeArrowheads="1"/>
          </p:cNvSpPr>
          <p:nvPr/>
        </p:nvSpPr>
        <p:spPr bwMode="auto">
          <a:xfrm>
            <a:off x="381000" y="3973513"/>
            <a:ext cx="965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800">
                <a:latin typeface="Helvetica" charset="0"/>
              </a:rPr>
              <a:t>addrU:</a:t>
            </a:r>
          </a:p>
        </p:txBody>
      </p:sp>
      <p:sp>
        <p:nvSpPr>
          <p:cNvPr id="18439" name="TextBox 18"/>
          <p:cNvSpPr txBox="1">
            <a:spLocks noChangeArrowheads="1"/>
          </p:cNvSpPr>
          <p:nvPr/>
        </p:nvSpPr>
        <p:spPr bwMode="auto">
          <a:xfrm>
            <a:off x="381000" y="5192713"/>
            <a:ext cx="9032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800">
                <a:latin typeface="Helvetica" charset="0"/>
              </a:rPr>
              <a:t>addrV:</a:t>
            </a:r>
          </a:p>
        </p:txBody>
      </p:sp>
      <p:sp>
        <p:nvSpPr>
          <p:cNvPr id="18440" name="TextBox 19"/>
          <p:cNvSpPr txBox="1">
            <a:spLocks noChangeArrowheads="1"/>
          </p:cNvSpPr>
          <p:nvPr/>
        </p:nvSpPr>
        <p:spPr bwMode="auto">
          <a:xfrm>
            <a:off x="381000" y="6030913"/>
            <a:ext cx="9032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800">
                <a:latin typeface="Helvetica" charset="0"/>
              </a:rPr>
              <a:t>addrZ:</a:t>
            </a:r>
          </a:p>
        </p:txBody>
      </p:sp>
      <p:sp>
        <p:nvSpPr>
          <p:cNvPr id="18441" name="TextBox 20"/>
          <p:cNvSpPr txBox="1">
            <a:spLocks noChangeArrowheads="1"/>
          </p:cNvSpPr>
          <p:nvPr/>
        </p:nvSpPr>
        <p:spPr bwMode="auto">
          <a:xfrm>
            <a:off x="706438" y="1295400"/>
            <a:ext cx="24923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800">
                <a:latin typeface="Helvetica" charset="0"/>
              </a:rPr>
              <a:t>.</a:t>
            </a:r>
          </a:p>
          <a:p>
            <a:r>
              <a:rPr lang="en-US" sz="1800">
                <a:latin typeface="Helvetica" charset="0"/>
              </a:rPr>
              <a:t>.</a:t>
            </a:r>
          </a:p>
          <a:p>
            <a:r>
              <a:rPr lang="en-US" sz="1800">
                <a:latin typeface="Helvetica" charset="0"/>
              </a:rPr>
              <a:t>.</a:t>
            </a:r>
          </a:p>
          <a:p>
            <a:endParaRPr lang="en-US" sz="1800">
              <a:latin typeface="Helvetica" charset="0"/>
            </a:endParaRPr>
          </a:p>
        </p:txBody>
      </p:sp>
      <p:sp>
        <p:nvSpPr>
          <p:cNvPr id="18442" name="TextBox 21"/>
          <p:cNvSpPr txBox="1">
            <a:spLocks noChangeArrowheads="1"/>
          </p:cNvSpPr>
          <p:nvPr/>
        </p:nvSpPr>
        <p:spPr bwMode="auto">
          <a:xfrm>
            <a:off x="706438" y="2667000"/>
            <a:ext cx="24923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800">
                <a:latin typeface="Helvetica" charset="0"/>
              </a:rPr>
              <a:t>.</a:t>
            </a:r>
          </a:p>
          <a:p>
            <a:r>
              <a:rPr lang="en-US" sz="1800">
                <a:latin typeface="Helvetica" charset="0"/>
              </a:rPr>
              <a:t>.</a:t>
            </a:r>
          </a:p>
          <a:p>
            <a:r>
              <a:rPr lang="en-US" sz="1800">
                <a:latin typeface="Helvetica" charset="0"/>
              </a:rPr>
              <a:t>.</a:t>
            </a:r>
          </a:p>
          <a:p>
            <a:endParaRPr lang="en-US" sz="1800">
              <a:latin typeface="Helvetica" charset="0"/>
            </a:endParaRPr>
          </a:p>
        </p:txBody>
      </p:sp>
      <p:sp>
        <p:nvSpPr>
          <p:cNvPr id="18443" name="TextBox 22"/>
          <p:cNvSpPr txBox="1">
            <a:spLocks noChangeArrowheads="1"/>
          </p:cNvSpPr>
          <p:nvPr/>
        </p:nvSpPr>
        <p:spPr bwMode="auto">
          <a:xfrm>
            <a:off x="706438" y="4133850"/>
            <a:ext cx="24923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800">
                <a:latin typeface="Helvetica" charset="0"/>
              </a:rPr>
              <a:t>.</a:t>
            </a:r>
          </a:p>
          <a:p>
            <a:r>
              <a:rPr lang="en-US" sz="1800">
                <a:latin typeface="Helvetica" charset="0"/>
              </a:rPr>
              <a:t>.</a:t>
            </a:r>
          </a:p>
          <a:p>
            <a:r>
              <a:rPr lang="en-US" sz="1800">
                <a:latin typeface="Helvetica" charset="0"/>
              </a:rPr>
              <a:t>.</a:t>
            </a:r>
          </a:p>
          <a:p>
            <a:endParaRPr lang="en-US" sz="1800">
              <a:latin typeface="Helvetica" charset="0"/>
            </a:endParaRPr>
          </a:p>
        </p:txBody>
      </p:sp>
      <p:sp>
        <p:nvSpPr>
          <p:cNvPr id="18444" name="TextBox 23"/>
          <p:cNvSpPr txBox="1">
            <a:spLocks noChangeArrowheads="1"/>
          </p:cNvSpPr>
          <p:nvPr/>
        </p:nvSpPr>
        <p:spPr bwMode="auto">
          <a:xfrm>
            <a:off x="685800" y="5429250"/>
            <a:ext cx="2413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600">
                <a:latin typeface="Helvetica" charset="0"/>
              </a:rPr>
              <a:t>.</a:t>
            </a:r>
          </a:p>
          <a:p>
            <a:r>
              <a:rPr lang="en-US" sz="1600">
                <a:latin typeface="Helvetica" charset="0"/>
              </a:rPr>
              <a:t>.</a:t>
            </a:r>
          </a:p>
          <a:p>
            <a:r>
              <a:rPr lang="en-US" sz="1600">
                <a:latin typeface="Helvetica" charset="0"/>
              </a:rPr>
              <a:t>.</a:t>
            </a:r>
          </a:p>
        </p:txBody>
      </p:sp>
      <p:sp>
        <p:nvSpPr>
          <p:cNvPr id="27" name="Rectangle 26"/>
          <p:cNvSpPr/>
          <p:nvPr/>
        </p:nvSpPr>
        <p:spPr bwMode="auto">
          <a:xfrm>
            <a:off x="0" y="5715000"/>
            <a:ext cx="3581400" cy="228600"/>
          </a:xfrm>
          <a:prstGeom prst="rect">
            <a:avLst/>
          </a:prstGeom>
          <a:solidFill>
            <a:srgbClr val="FF0000">
              <a:alpha val="39000"/>
            </a:srgbClr>
          </a:solidFill>
          <a:ln w="571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endParaRPr lang="en-US" sz="1800">
              <a:latin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6744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9939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Helvetica" charset="0"/>
              </a:rPr>
              <a:t>Review: Execution Stack Example</a:t>
            </a:r>
          </a:p>
        </p:txBody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86200" y="4572000"/>
            <a:ext cx="5105400" cy="1295400"/>
          </a:xfrm>
        </p:spPr>
        <p:txBody>
          <a:bodyPr>
            <a:normAutofit fontScale="62500" lnSpcReduction="20000"/>
          </a:bodyPr>
          <a:lstStyle/>
          <a:p>
            <a:r>
              <a:rPr lang="en-US" smtClean="0">
                <a:latin typeface="Helvetica" charset="0"/>
              </a:rPr>
              <a:t>Stack holds function arguments, return address</a:t>
            </a:r>
          </a:p>
          <a:p>
            <a:r>
              <a:rPr lang="en-US" smtClean="0">
                <a:latin typeface="Helvetica" charset="0"/>
              </a:rPr>
              <a:t>Permits recursive execution</a:t>
            </a:r>
          </a:p>
          <a:p>
            <a:r>
              <a:rPr lang="en-US" smtClean="0">
                <a:latin typeface="Helvetica" charset="0"/>
              </a:rPr>
              <a:t>Crucial to modern languages</a:t>
            </a:r>
          </a:p>
          <a:p>
            <a:endParaRPr lang="en-US" smtClean="0">
              <a:latin typeface="Helvetica" charset="0"/>
            </a:endParaRPr>
          </a:p>
        </p:txBody>
      </p:sp>
      <p:grpSp>
        <p:nvGrpSpPr>
          <p:cNvPr id="20483" name="Group 19"/>
          <p:cNvGrpSpPr>
            <a:grpSpLocks/>
          </p:cNvGrpSpPr>
          <p:nvPr/>
        </p:nvGrpSpPr>
        <p:grpSpPr bwMode="auto">
          <a:xfrm>
            <a:off x="1295400" y="838200"/>
            <a:ext cx="2286000" cy="5583238"/>
            <a:chOff x="528" y="528"/>
            <a:chExt cx="1440" cy="3517"/>
          </a:xfrm>
        </p:grpSpPr>
        <p:sp>
          <p:nvSpPr>
            <p:cNvPr id="20502" name="Rectangle 9"/>
            <p:cNvSpPr>
              <a:spLocks noChangeArrowheads="1"/>
            </p:cNvSpPr>
            <p:nvPr/>
          </p:nvSpPr>
          <p:spPr bwMode="auto">
            <a:xfrm>
              <a:off x="528" y="528"/>
              <a:ext cx="1440" cy="3456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Helvetica" charset="0"/>
              </a:endParaRPr>
            </a:p>
          </p:txBody>
        </p:sp>
        <p:sp>
          <p:nvSpPr>
            <p:cNvPr id="20503" name="Text Box 10"/>
            <p:cNvSpPr txBox="1">
              <a:spLocks noChangeArrowheads="1"/>
            </p:cNvSpPr>
            <p:nvPr/>
          </p:nvSpPr>
          <p:spPr bwMode="auto">
            <a:xfrm>
              <a:off x="576" y="672"/>
              <a:ext cx="1344" cy="33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571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A(int tmp) {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  if (tmp&lt;2)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    B();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  printf(tmp);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}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B() {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  C();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}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C() {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  A(2);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}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A(1);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exit;</a:t>
              </a:r>
            </a:p>
          </p:txBody>
        </p:sp>
      </p:grpSp>
      <p:grpSp>
        <p:nvGrpSpPr>
          <p:cNvPr id="20484" name="Group 22"/>
          <p:cNvGrpSpPr>
            <a:grpSpLocks/>
          </p:cNvGrpSpPr>
          <p:nvPr/>
        </p:nvGrpSpPr>
        <p:grpSpPr bwMode="auto">
          <a:xfrm>
            <a:off x="4267200" y="1203325"/>
            <a:ext cx="1524000" cy="708025"/>
            <a:chOff x="2448" y="1920"/>
            <a:chExt cx="960" cy="446"/>
          </a:xfrm>
        </p:grpSpPr>
        <p:sp>
          <p:nvSpPr>
            <p:cNvPr id="20500" name="Text Box 12"/>
            <p:cNvSpPr txBox="1">
              <a:spLocks noChangeArrowheads="1"/>
            </p:cNvSpPr>
            <p:nvPr/>
          </p:nvSpPr>
          <p:spPr bwMode="auto">
            <a:xfrm>
              <a:off x="2448" y="1920"/>
              <a:ext cx="673" cy="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571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9pPr>
            </a:lstStyle>
            <a:p>
              <a:r>
                <a:rPr lang="en-US" sz="2000">
                  <a:latin typeface="Helvetica" charset="0"/>
                </a:rPr>
                <a:t>Stack</a:t>
              </a:r>
            </a:p>
            <a:p>
              <a:r>
                <a:rPr lang="en-US" sz="2000">
                  <a:latin typeface="Helvetica" charset="0"/>
                </a:rPr>
                <a:t>Pointer</a:t>
              </a:r>
            </a:p>
          </p:txBody>
        </p:sp>
        <p:sp>
          <p:nvSpPr>
            <p:cNvPr id="20501" name="Line 14"/>
            <p:cNvSpPr>
              <a:spLocks noChangeShapeType="1"/>
            </p:cNvSpPr>
            <p:nvPr/>
          </p:nvSpPr>
          <p:spPr bwMode="auto">
            <a:xfrm>
              <a:off x="3024" y="2112"/>
              <a:ext cx="384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485" name="Line 15"/>
          <p:cNvSpPr>
            <a:spLocks noChangeShapeType="1"/>
          </p:cNvSpPr>
          <p:nvPr/>
        </p:nvSpPr>
        <p:spPr bwMode="auto">
          <a:xfrm>
            <a:off x="6629400" y="1524000"/>
            <a:ext cx="0" cy="533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6" name="Text Box 16"/>
          <p:cNvSpPr txBox="1">
            <a:spLocks noChangeArrowheads="1"/>
          </p:cNvSpPr>
          <p:nvPr/>
        </p:nvSpPr>
        <p:spPr bwMode="auto">
          <a:xfrm>
            <a:off x="5710238" y="2133600"/>
            <a:ext cx="1863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2000">
                <a:latin typeface="Helvetica" charset="0"/>
              </a:rPr>
              <a:t>Stack Growth</a:t>
            </a:r>
          </a:p>
        </p:txBody>
      </p:sp>
      <p:sp>
        <p:nvSpPr>
          <p:cNvPr id="20487" name="Rectangle 8"/>
          <p:cNvSpPr>
            <a:spLocks noChangeArrowheads="1"/>
          </p:cNvSpPr>
          <p:nvPr/>
        </p:nvSpPr>
        <p:spPr bwMode="auto">
          <a:xfrm>
            <a:off x="5776913" y="914400"/>
            <a:ext cx="1752600" cy="6096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latin typeface="Helvetica" charset="0"/>
              </a:rPr>
              <a:t>A: tmp=1</a:t>
            </a:r>
          </a:p>
          <a:p>
            <a:r>
              <a:rPr lang="en-US">
                <a:latin typeface="Helvetica" charset="0"/>
              </a:rPr>
              <a:t>   ret=addrZ</a:t>
            </a:r>
          </a:p>
        </p:txBody>
      </p:sp>
      <p:sp>
        <p:nvSpPr>
          <p:cNvPr id="20488" name="TextBox 15"/>
          <p:cNvSpPr txBox="1">
            <a:spLocks noChangeArrowheads="1"/>
          </p:cNvSpPr>
          <p:nvPr/>
        </p:nvSpPr>
        <p:spPr bwMode="auto">
          <a:xfrm>
            <a:off x="407988" y="1066800"/>
            <a:ext cx="9159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800">
                <a:latin typeface="Helvetica" charset="0"/>
              </a:rPr>
              <a:t>addrX:</a:t>
            </a:r>
          </a:p>
        </p:txBody>
      </p:sp>
      <p:sp>
        <p:nvSpPr>
          <p:cNvPr id="20489" name="TextBox 16"/>
          <p:cNvSpPr txBox="1">
            <a:spLocks noChangeArrowheads="1"/>
          </p:cNvSpPr>
          <p:nvPr/>
        </p:nvSpPr>
        <p:spPr bwMode="auto">
          <a:xfrm>
            <a:off x="407988" y="2297113"/>
            <a:ext cx="8985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800">
                <a:latin typeface="Helvetica" charset="0"/>
              </a:rPr>
              <a:t>addrY:</a:t>
            </a:r>
          </a:p>
        </p:txBody>
      </p:sp>
      <p:sp>
        <p:nvSpPr>
          <p:cNvPr id="20490" name="TextBox 17"/>
          <p:cNvSpPr txBox="1">
            <a:spLocks noChangeArrowheads="1"/>
          </p:cNvSpPr>
          <p:nvPr/>
        </p:nvSpPr>
        <p:spPr bwMode="auto">
          <a:xfrm>
            <a:off x="381000" y="3973513"/>
            <a:ext cx="965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800">
                <a:latin typeface="Helvetica" charset="0"/>
              </a:rPr>
              <a:t>addrU:</a:t>
            </a:r>
          </a:p>
        </p:txBody>
      </p:sp>
      <p:sp>
        <p:nvSpPr>
          <p:cNvPr id="20491" name="TextBox 18"/>
          <p:cNvSpPr txBox="1">
            <a:spLocks noChangeArrowheads="1"/>
          </p:cNvSpPr>
          <p:nvPr/>
        </p:nvSpPr>
        <p:spPr bwMode="auto">
          <a:xfrm>
            <a:off x="381000" y="5192713"/>
            <a:ext cx="9032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800">
                <a:latin typeface="Helvetica" charset="0"/>
              </a:rPr>
              <a:t>addrV:</a:t>
            </a:r>
          </a:p>
        </p:txBody>
      </p:sp>
      <p:sp>
        <p:nvSpPr>
          <p:cNvPr id="20492" name="TextBox 19"/>
          <p:cNvSpPr txBox="1">
            <a:spLocks noChangeArrowheads="1"/>
          </p:cNvSpPr>
          <p:nvPr/>
        </p:nvSpPr>
        <p:spPr bwMode="auto">
          <a:xfrm>
            <a:off x="381000" y="6030913"/>
            <a:ext cx="9032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800">
                <a:latin typeface="Helvetica" charset="0"/>
              </a:rPr>
              <a:t>addrZ:</a:t>
            </a:r>
          </a:p>
        </p:txBody>
      </p:sp>
      <p:sp>
        <p:nvSpPr>
          <p:cNvPr id="20493" name="TextBox 20"/>
          <p:cNvSpPr txBox="1">
            <a:spLocks noChangeArrowheads="1"/>
          </p:cNvSpPr>
          <p:nvPr/>
        </p:nvSpPr>
        <p:spPr bwMode="auto">
          <a:xfrm>
            <a:off x="706438" y="1295400"/>
            <a:ext cx="24923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800">
                <a:latin typeface="Helvetica" charset="0"/>
              </a:rPr>
              <a:t>.</a:t>
            </a:r>
          </a:p>
          <a:p>
            <a:r>
              <a:rPr lang="en-US" sz="1800">
                <a:latin typeface="Helvetica" charset="0"/>
              </a:rPr>
              <a:t>.</a:t>
            </a:r>
          </a:p>
          <a:p>
            <a:r>
              <a:rPr lang="en-US" sz="1800">
                <a:latin typeface="Helvetica" charset="0"/>
              </a:rPr>
              <a:t>.</a:t>
            </a:r>
          </a:p>
          <a:p>
            <a:endParaRPr lang="en-US" sz="1800">
              <a:latin typeface="Helvetica" charset="0"/>
            </a:endParaRPr>
          </a:p>
        </p:txBody>
      </p:sp>
      <p:sp>
        <p:nvSpPr>
          <p:cNvPr id="20494" name="TextBox 21"/>
          <p:cNvSpPr txBox="1">
            <a:spLocks noChangeArrowheads="1"/>
          </p:cNvSpPr>
          <p:nvPr/>
        </p:nvSpPr>
        <p:spPr bwMode="auto">
          <a:xfrm>
            <a:off x="706438" y="2667000"/>
            <a:ext cx="24923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800">
                <a:latin typeface="Helvetica" charset="0"/>
              </a:rPr>
              <a:t>.</a:t>
            </a:r>
          </a:p>
          <a:p>
            <a:r>
              <a:rPr lang="en-US" sz="1800">
                <a:latin typeface="Helvetica" charset="0"/>
              </a:rPr>
              <a:t>.</a:t>
            </a:r>
          </a:p>
          <a:p>
            <a:r>
              <a:rPr lang="en-US" sz="1800">
                <a:latin typeface="Helvetica" charset="0"/>
              </a:rPr>
              <a:t>.</a:t>
            </a:r>
          </a:p>
          <a:p>
            <a:endParaRPr lang="en-US" sz="1800">
              <a:latin typeface="Helvetica" charset="0"/>
            </a:endParaRPr>
          </a:p>
        </p:txBody>
      </p:sp>
      <p:sp>
        <p:nvSpPr>
          <p:cNvPr id="20495" name="TextBox 22"/>
          <p:cNvSpPr txBox="1">
            <a:spLocks noChangeArrowheads="1"/>
          </p:cNvSpPr>
          <p:nvPr/>
        </p:nvSpPr>
        <p:spPr bwMode="auto">
          <a:xfrm>
            <a:off x="706438" y="4133850"/>
            <a:ext cx="24923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800">
                <a:latin typeface="Helvetica" charset="0"/>
              </a:rPr>
              <a:t>.</a:t>
            </a:r>
          </a:p>
          <a:p>
            <a:r>
              <a:rPr lang="en-US" sz="1800">
                <a:latin typeface="Helvetica" charset="0"/>
              </a:rPr>
              <a:t>.</a:t>
            </a:r>
          </a:p>
          <a:p>
            <a:r>
              <a:rPr lang="en-US" sz="1800">
                <a:latin typeface="Helvetica" charset="0"/>
              </a:rPr>
              <a:t>.</a:t>
            </a:r>
          </a:p>
          <a:p>
            <a:endParaRPr lang="en-US" sz="1800">
              <a:latin typeface="Helvetica" charset="0"/>
            </a:endParaRPr>
          </a:p>
        </p:txBody>
      </p:sp>
      <p:sp>
        <p:nvSpPr>
          <p:cNvPr id="20496" name="TextBox 23"/>
          <p:cNvSpPr txBox="1">
            <a:spLocks noChangeArrowheads="1"/>
          </p:cNvSpPr>
          <p:nvPr/>
        </p:nvSpPr>
        <p:spPr bwMode="auto">
          <a:xfrm>
            <a:off x="685800" y="5429250"/>
            <a:ext cx="2413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600">
                <a:latin typeface="Helvetica" charset="0"/>
              </a:rPr>
              <a:t>.</a:t>
            </a:r>
          </a:p>
          <a:p>
            <a:r>
              <a:rPr lang="en-US" sz="1600">
                <a:latin typeface="Helvetica" charset="0"/>
              </a:rPr>
              <a:t>.</a:t>
            </a:r>
          </a:p>
          <a:p>
            <a:r>
              <a:rPr lang="en-US" sz="1600">
                <a:latin typeface="Helvetica" charset="0"/>
              </a:rPr>
              <a:t>.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0" y="1143000"/>
            <a:ext cx="3581400" cy="228600"/>
          </a:xfrm>
          <a:prstGeom prst="rect">
            <a:avLst/>
          </a:prstGeom>
          <a:solidFill>
            <a:srgbClr val="FF0000">
              <a:alpha val="39000"/>
            </a:srgbClr>
          </a:solidFill>
          <a:ln w="571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endParaRPr lang="en-US" sz="1800">
              <a:latin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9030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9939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Helvetica" charset="0"/>
              </a:rPr>
              <a:t>Review: Execution Stack Example</a:t>
            </a:r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86200" y="4572000"/>
            <a:ext cx="5105400" cy="1295400"/>
          </a:xfrm>
        </p:spPr>
        <p:txBody>
          <a:bodyPr>
            <a:normAutofit fontScale="62500" lnSpcReduction="20000"/>
          </a:bodyPr>
          <a:lstStyle/>
          <a:p>
            <a:r>
              <a:rPr lang="en-US" smtClean="0">
                <a:latin typeface="Helvetica" charset="0"/>
              </a:rPr>
              <a:t>Stack holds function arguments, return address</a:t>
            </a:r>
          </a:p>
          <a:p>
            <a:r>
              <a:rPr lang="en-US" smtClean="0">
                <a:latin typeface="Helvetica" charset="0"/>
              </a:rPr>
              <a:t>Permits recursive execution</a:t>
            </a:r>
          </a:p>
          <a:p>
            <a:r>
              <a:rPr lang="en-US" smtClean="0">
                <a:latin typeface="Helvetica" charset="0"/>
              </a:rPr>
              <a:t>Crucial to modern languages</a:t>
            </a:r>
          </a:p>
          <a:p>
            <a:endParaRPr lang="en-US" smtClean="0">
              <a:latin typeface="Helvetica" charset="0"/>
            </a:endParaRPr>
          </a:p>
        </p:txBody>
      </p:sp>
      <p:grpSp>
        <p:nvGrpSpPr>
          <p:cNvPr id="22531" name="Group 19"/>
          <p:cNvGrpSpPr>
            <a:grpSpLocks/>
          </p:cNvGrpSpPr>
          <p:nvPr/>
        </p:nvGrpSpPr>
        <p:grpSpPr bwMode="auto">
          <a:xfrm>
            <a:off x="1295400" y="838200"/>
            <a:ext cx="2286000" cy="5583238"/>
            <a:chOff x="528" y="528"/>
            <a:chExt cx="1440" cy="3517"/>
          </a:xfrm>
        </p:grpSpPr>
        <p:sp>
          <p:nvSpPr>
            <p:cNvPr id="22550" name="Rectangle 9"/>
            <p:cNvSpPr>
              <a:spLocks noChangeArrowheads="1"/>
            </p:cNvSpPr>
            <p:nvPr/>
          </p:nvSpPr>
          <p:spPr bwMode="auto">
            <a:xfrm>
              <a:off x="528" y="528"/>
              <a:ext cx="1440" cy="3456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Helvetica" charset="0"/>
              </a:endParaRPr>
            </a:p>
          </p:txBody>
        </p:sp>
        <p:sp>
          <p:nvSpPr>
            <p:cNvPr id="22551" name="Text Box 10"/>
            <p:cNvSpPr txBox="1">
              <a:spLocks noChangeArrowheads="1"/>
            </p:cNvSpPr>
            <p:nvPr/>
          </p:nvSpPr>
          <p:spPr bwMode="auto">
            <a:xfrm>
              <a:off x="576" y="672"/>
              <a:ext cx="1344" cy="33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571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A(int tmp) {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  if (tmp&lt;2)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    B();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  printf(tmp);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}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B() {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  C();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}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C() {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  A(2);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}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A(1);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exit;</a:t>
              </a:r>
            </a:p>
          </p:txBody>
        </p:sp>
      </p:grpSp>
      <p:grpSp>
        <p:nvGrpSpPr>
          <p:cNvPr id="22532" name="Group 22"/>
          <p:cNvGrpSpPr>
            <a:grpSpLocks/>
          </p:cNvGrpSpPr>
          <p:nvPr/>
        </p:nvGrpSpPr>
        <p:grpSpPr bwMode="auto">
          <a:xfrm>
            <a:off x="4267200" y="1203325"/>
            <a:ext cx="1524000" cy="708025"/>
            <a:chOff x="2448" y="1920"/>
            <a:chExt cx="960" cy="446"/>
          </a:xfrm>
        </p:grpSpPr>
        <p:sp>
          <p:nvSpPr>
            <p:cNvPr id="22548" name="Text Box 12"/>
            <p:cNvSpPr txBox="1">
              <a:spLocks noChangeArrowheads="1"/>
            </p:cNvSpPr>
            <p:nvPr/>
          </p:nvSpPr>
          <p:spPr bwMode="auto">
            <a:xfrm>
              <a:off x="2448" y="1920"/>
              <a:ext cx="673" cy="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571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9pPr>
            </a:lstStyle>
            <a:p>
              <a:r>
                <a:rPr lang="en-US" sz="2000">
                  <a:latin typeface="Helvetica" charset="0"/>
                </a:rPr>
                <a:t>Stack</a:t>
              </a:r>
            </a:p>
            <a:p>
              <a:r>
                <a:rPr lang="en-US" sz="2000">
                  <a:latin typeface="Helvetica" charset="0"/>
                </a:rPr>
                <a:t>Pointer</a:t>
              </a:r>
            </a:p>
          </p:txBody>
        </p:sp>
        <p:sp>
          <p:nvSpPr>
            <p:cNvPr id="22549" name="Line 14"/>
            <p:cNvSpPr>
              <a:spLocks noChangeShapeType="1"/>
            </p:cNvSpPr>
            <p:nvPr/>
          </p:nvSpPr>
          <p:spPr bwMode="auto">
            <a:xfrm>
              <a:off x="3024" y="2112"/>
              <a:ext cx="384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2533" name="Line 15"/>
          <p:cNvSpPr>
            <a:spLocks noChangeShapeType="1"/>
          </p:cNvSpPr>
          <p:nvPr/>
        </p:nvSpPr>
        <p:spPr bwMode="auto">
          <a:xfrm>
            <a:off x="6629400" y="1524000"/>
            <a:ext cx="0" cy="533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4" name="Text Box 16"/>
          <p:cNvSpPr txBox="1">
            <a:spLocks noChangeArrowheads="1"/>
          </p:cNvSpPr>
          <p:nvPr/>
        </p:nvSpPr>
        <p:spPr bwMode="auto">
          <a:xfrm>
            <a:off x="5710238" y="2133600"/>
            <a:ext cx="1863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2000">
                <a:latin typeface="Helvetica" charset="0"/>
              </a:rPr>
              <a:t>Stack Growth</a:t>
            </a:r>
          </a:p>
        </p:txBody>
      </p:sp>
      <p:sp>
        <p:nvSpPr>
          <p:cNvPr id="22535" name="Rectangle 8"/>
          <p:cNvSpPr>
            <a:spLocks noChangeArrowheads="1"/>
          </p:cNvSpPr>
          <p:nvPr/>
        </p:nvSpPr>
        <p:spPr bwMode="auto">
          <a:xfrm>
            <a:off x="5776913" y="914400"/>
            <a:ext cx="1752600" cy="6096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latin typeface="Helvetica" charset="0"/>
              </a:rPr>
              <a:t>A: tmp=1</a:t>
            </a:r>
          </a:p>
          <a:p>
            <a:r>
              <a:rPr lang="en-US">
                <a:latin typeface="Helvetica" charset="0"/>
              </a:rPr>
              <a:t>   ret=addrZ</a:t>
            </a:r>
          </a:p>
        </p:txBody>
      </p:sp>
      <p:sp>
        <p:nvSpPr>
          <p:cNvPr id="22536" name="TextBox 15"/>
          <p:cNvSpPr txBox="1">
            <a:spLocks noChangeArrowheads="1"/>
          </p:cNvSpPr>
          <p:nvPr/>
        </p:nvSpPr>
        <p:spPr bwMode="auto">
          <a:xfrm>
            <a:off x="407988" y="1066800"/>
            <a:ext cx="9159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800">
                <a:latin typeface="Helvetica" charset="0"/>
              </a:rPr>
              <a:t>addrX:</a:t>
            </a:r>
          </a:p>
        </p:txBody>
      </p:sp>
      <p:sp>
        <p:nvSpPr>
          <p:cNvPr id="22537" name="TextBox 16"/>
          <p:cNvSpPr txBox="1">
            <a:spLocks noChangeArrowheads="1"/>
          </p:cNvSpPr>
          <p:nvPr/>
        </p:nvSpPr>
        <p:spPr bwMode="auto">
          <a:xfrm>
            <a:off x="407988" y="2297113"/>
            <a:ext cx="8985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800">
                <a:latin typeface="Helvetica" charset="0"/>
              </a:rPr>
              <a:t>addrY:</a:t>
            </a:r>
          </a:p>
        </p:txBody>
      </p:sp>
      <p:sp>
        <p:nvSpPr>
          <p:cNvPr id="22538" name="TextBox 17"/>
          <p:cNvSpPr txBox="1">
            <a:spLocks noChangeArrowheads="1"/>
          </p:cNvSpPr>
          <p:nvPr/>
        </p:nvSpPr>
        <p:spPr bwMode="auto">
          <a:xfrm>
            <a:off x="381000" y="3973513"/>
            <a:ext cx="965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800">
                <a:latin typeface="Helvetica" charset="0"/>
              </a:rPr>
              <a:t>addrU:</a:t>
            </a:r>
          </a:p>
        </p:txBody>
      </p:sp>
      <p:sp>
        <p:nvSpPr>
          <p:cNvPr id="22539" name="TextBox 18"/>
          <p:cNvSpPr txBox="1">
            <a:spLocks noChangeArrowheads="1"/>
          </p:cNvSpPr>
          <p:nvPr/>
        </p:nvSpPr>
        <p:spPr bwMode="auto">
          <a:xfrm>
            <a:off x="381000" y="5192713"/>
            <a:ext cx="9032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800">
                <a:latin typeface="Helvetica" charset="0"/>
              </a:rPr>
              <a:t>addrV:</a:t>
            </a:r>
          </a:p>
        </p:txBody>
      </p:sp>
      <p:sp>
        <p:nvSpPr>
          <p:cNvPr id="22540" name="TextBox 19"/>
          <p:cNvSpPr txBox="1">
            <a:spLocks noChangeArrowheads="1"/>
          </p:cNvSpPr>
          <p:nvPr/>
        </p:nvSpPr>
        <p:spPr bwMode="auto">
          <a:xfrm>
            <a:off x="381000" y="6030913"/>
            <a:ext cx="9032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800">
                <a:latin typeface="Helvetica" charset="0"/>
              </a:rPr>
              <a:t>addrZ:</a:t>
            </a:r>
          </a:p>
        </p:txBody>
      </p:sp>
      <p:sp>
        <p:nvSpPr>
          <p:cNvPr id="22541" name="TextBox 20"/>
          <p:cNvSpPr txBox="1">
            <a:spLocks noChangeArrowheads="1"/>
          </p:cNvSpPr>
          <p:nvPr/>
        </p:nvSpPr>
        <p:spPr bwMode="auto">
          <a:xfrm>
            <a:off x="706438" y="1295400"/>
            <a:ext cx="24923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800">
                <a:latin typeface="Helvetica" charset="0"/>
              </a:rPr>
              <a:t>.</a:t>
            </a:r>
          </a:p>
          <a:p>
            <a:r>
              <a:rPr lang="en-US" sz="1800">
                <a:latin typeface="Helvetica" charset="0"/>
              </a:rPr>
              <a:t>.</a:t>
            </a:r>
          </a:p>
          <a:p>
            <a:r>
              <a:rPr lang="en-US" sz="1800">
                <a:latin typeface="Helvetica" charset="0"/>
              </a:rPr>
              <a:t>.</a:t>
            </a:r>
          </a:p>
          <a:p>
            <a:endParaRPr lang="en-US" sz="1800">
              <a:latin typeface="Helvetica" charset="0"/>
            </a:endParaRPr>
          </a:p>
        </p:txBody>
      </p:sp>
      <p:sp>
        <p:nvSpPr>
          <p:cNvPr id="22542" name="TextBox 21"/>
          <p:cNvSpPr txBox="1">
            <a:spLocks noChangeArrowheads="1"/>
          </p:cNvSpPr>
          <p:nvPr/>
        </p:nvSpPr>
        <p:spPr bwMode="auto">
          <a:xfrm>
            <a:off x="706438" y="2667000"/>
            <a:ext cx="24923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800">
                <a:latin typeface="Helvetica" charset="0"/>
              </a:rPr>
              <a:t>.</a:t>
            </a:r>
          </a:p>
          <a:p>
            <a:r>
              <a:rPr lang="en-US" sz="1800">
                <a:latin typeface="Helvetica" charset="0"/>
              </a:rPr>
              <a:t>.</a:t>
            </a:r>
          </a:p>
          <a:p>
            <a:r>
              <a:rPr lang="en-US" sz="1800">
                <a:latin typeface="Helvetica" charset="0"/>
              </a:rPr>
              <a:t>.</a:t>
            </a:r>
          </a:p>
          <a:p>
            <a:endParaRPr lang="en-US" sz="1800">
              <a:latin typeface="Helvetica" charset="0"/>
            </a:endParaRPr>
          </a:p>
        </p:txBody>
      </p:sp>
      <p:sp>
        <p:nvSpPr>
          <p:cNvPr id="22543" name="TextBox 22"/>
          <p:cNvSpPr txBox="1">
            <a:spLocks noChangeArrowheads="1"/>
          </p:cNvSpPr>
          <p:nvPr/>
        </p:nvSpPr>
        <p:spPr bwMode="auto">
          <a:xfrm>
            <a:off x="706438" y="4133850"/>
            <a:ext cx="24923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800">
                <a:latin typeface="Helvetica" charset="0"/>
              </a:rPr>
              <a:t>.</a:t>
            </a:r>
          </a:p>
          <a:p>
            <a:r>
              <a:rPr lang="en-US" sz="1800">
                <a:latin typeface="Helvetica" charset="0"/>
              </a:rPr>
              <a:t>.</a:t>
            </a:r>
          </a:p>
          <a:p>
            <a:r>
              <a:rPr lang="en-US" sz="1800">
                <a:latin typeface="Helvetica" charset="0"/>
              </a:rPr>
              <a:t>.</a:t>
            </a:r>
          </a:p>
          <a:p>
            <a:endParaRPr lang="en-US" sz="1800">
              <a:latin typeface="Helvetica" charset="0"/>
            </a:endParaRPr>
          </a:p>
        </p:txBody>
      </p:sp>
      <p:sp>
        <p:nvSpPr>
          <p:cNvPr id="22544" name="TextBox 23"/>
          <p:cNvSpPr txBox="1">
            <a:spLocks noChangeArrowheads="1"/>
          </p:cNvSpPr>
          <p:nvPr/>
        </p:nvSpPr>
        <p:spPr bwMode="auto">
          <a:xfrm>
            <a:off x="685800" y="5429250"/>
            <a:ext cx="2413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600">
                <a:latin typeface="Helvetica" charset="0"/>
              </a:rPr>
              <a:t>.</a:t>
            </a:r>
          </a:p>
          <a:p>
            <a:r>
              <a:rPr lang="en-US" sz="1600">
                <a:latin typeface="Helvetica" charset="0"/>
              </a:rPr>
              <a:t>.</a:t>
            </a:r>
          </a:p>
          <a:p>
            <a:r>
              <a:rPr lang="en-US" sz="1600">
                <a:latin typeface="Helvetica" charset="0"/>
              </a:rPr>
              <a:t>.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0" y="1524000"/>
            <a:ext cx="3581400" cy="228600"/>
          </a:xfrm>
          <a:prstGeom prst="rect">
            <a:avLst/>
          </a:prstGeom>
          <a:solidFill>
            <a:srgbClr val="FF0000">
              <a:alpha val="39000"/>
            </a:srgbClr>
          </a:solidFill>
          <a:ln w="571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endParaRPr lang="en-US" sz="1800">
              <a:latin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3516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-171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mtClean="0">
                <a:latin typeface="Helvetica" charset="0"/>
              </a:rPr>
              <a:t>Review: Execution Stack Example</a:t>
            </a:r>
          </a:p>
        </p:txBody>
      </p:sp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86200" y="4572000"/>
            <a:ext cx="5105400" cy="1295400"/>
          </a:xfrm>
        </p:spPr>
        <p:txBody>
          <a:bodyPr>
            <a:normAutofit fontScale="62500" lnSpcReduction="20000"/>
          </a:bodyPr>
          <a:lstStyle/>
          <a:p>
            <a:r>
              <a:rPr lang="en-US" smtClean="0">
                <a:latin typeface="Helvetica" charset="0"/>
              </a:rPr>
              <a:t>Stack holds function arguments, return address</a:t>
            </a:r>
          </a:p>
          <a:p>
            <a:r>
              <a:rPr lang="en-US" smtClean="0">
                <a:latin typeface="Helvetica" charset="0"/>
              </a:rPr>
              <a:t>Permits recursive execution</a:t>
            </a:r>
          </a:p>
          <a:p>
            <a:r>
              <a:rPr lang="en-US" smtClean="0">
                <a:latin typeface="Helvetica" charset="0"/>
              </a:rPr>
              <a:t>Crucial to modern languages</a:t>
            </a:r>
          </a:p>
          <a:p>
            <a:endParaRPr lang="en-US" smtClean="0">
              <a:latin typeface="Helvetica" charset="0"/>
            </a:endParaRPr>
          </a:p>
        </p:txBody>
      </p:sp>
      <p:grpSp>
        <p:nvGrpSpPr>
          <p:cNvPr id="24579" name="Group 19"/>
          <p:cNvGrpSpPr>
            <a:grpSpLocks/>
          </p:cNvGrpSpPr>
          <p:nvPr/>
        </p:nvGrpSpPr>
        <p:grpSpPr bwMode="auto">
          <a:xfrm>
            <a:off x="1295400" y="838200"/>
            <a:ext cx="2286000" cy="5583238"/>
            <a:chOff x="528" y="528"/>
            <a:chExt cx="1440" cy="3517"/>
          </a:xfrm>
        </p:grpSpPr>
        <p:sp>
          <p:nvSpPr>
            <p:cNvPr id="24598" name="Rectangle 9"/>
            <p:cNvSpPr>
              <a:spLocks noChangeArrowheads="1"/>
            </p:cNvSpPr>
            <p:nvPr/>
          </p:nvSpPr>
          <p:spPr bwMode="auto">
            <a:xfrm>
              <a:off x="528" y="528"/>
              <a:ext cx="1440" cy="3456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Helvetica" charset="0"/>
              </a:endParaRPr>
            </a:p>
          </p:txBody>
        </p:sp>
        <p:sp>
          <p:nvSpPr>
            <p:cNvPr id="24599" name="Text Box 10"/>
            <p:cNvSpPr txBox="1">
              <a:spLocks noChangeArrowheads="1"/>
            </p:cNvSpPr>
            <p:nvPr/>
          </p:nvSpPr>
          <p:spPr bwMode="auto">
            <a:xfrm>
              <a:off x="576" y="672"/>
              <a:ext cx="1344" cy="33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571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A(int tmp) {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  if (tmp&lt;2)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    B();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  printf(tmp);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}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B() {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  C();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}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C() {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  A(2);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}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A(1);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exit;</a:t>
              </a:r>
            </a:p>
          </p:txBody>
        </p:sp>
      </p:grpSp>
      <p:grpSp>
        <p:nvGrpSpPr>
          <p:cNvPr id="24580" name="Group 22"/>
          <p:cNvGrpSpPr>
            <a:grpSpLocks/>
          </p:cNvGrpSpPr>
          <p:nvPr/>
        </p:nvGrpSpPr>
        <p:grpSpPr bwMode="auto">
          <a:xfrm>
            <a:off x="4267200" y="1203325"/>
            <a:ext cx="1524000" cy="708025"/>
            <a:chOff x="2448" y="1920"/>
            <a:chExt cx="960" cy="446"/>
          </a:xfrm>
        </p:grpSpPr>
        <p:sp>
          <p:nvSpPr>
            <p:cNvPr id="24596" name="Text Box 12"/>
            <p:cNvSpPr txBox="1">
              <a:spLocks noChangeArrowheads="1"/>
            </p:cNvSpPr>
            <p:nvPr/>
          </p:nvSpPr>
          <p:spPr bwMode="auto">
            <a:xfrm>
              <a:off x="2448" y="1920"/>
              <a:ext cx="673" cy="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571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9pPr>
            </a:lstStyle>
            <a:p>
              <a:r>
                <a:rPr lang="en-US" sz="2000">
                  <a:latin typeface="Helvetica" charset="0"/>
                </a:rPr>
                <a:t>Stack</a:t>
              </a:r>
            </a:p>
            <a:p>
              <a:r>
                <a:rPr lang="en-US" sz="2000">
                  <a:latin typeface="Helvetica" charset="0"/>
                </a:rPr>
                <a:t>Pointer</a:t>
              </a:r>
            </a:p>
          </p:txBody>
        </p:sp>
        <p:sp>
          <p:nvSpPr>
            <p:cNvPr id="24597" name="Line 14"/>
            <p:cNvSpPr>
              <a:spLocks noChangeShapeType="1"/>
            </p:cNvSpPr>
            <p:nvPr/>
          </p:nvSpPr>
          <p:spPr bwMode="auto">
            <a:xfrm>
              <a:off x="3024" y="2112"/>
              <a:ext cx="384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4581" name="Line 15"/>
          <p:cNvSpPr>
            <a:spLocks noChangeShapeType="1"/>
          </p:cNvSpPr>
          <p:nvPr/>
        </p:nvSpPr>
        <p:spPr bwMode="auto">
          <a:xfrm>
            <a:off x="6629400" y="1524000"/>
            <a:ext cx="0" cy="533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2" name="Text Box 16"/>
          <p:cNvSpPr txBox="1">
            <a:spLocks noChangeArrowheads="1"/>
          </p:cNvSpPr>
          <p:nvPr/>
        </p:nvSpPr>
        <p:spPr bwMode="auto">
          <a:xfrm>
            <a:off x="5710238" y="2133600"/>
            <a:ext cx="1863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2000">
                <a:latin typeface="Helvetica" charset="0"/>
              </a:rPr>
              <a:t>Stack Growth</a:t>
            </a:r>
          </a:p>
        </p:txBody>
      </p:sp>
      <p:sp>
        <p:nvSpPr>
          <p:cNvPr id="24583" name="Rectangle 8"/>
          <p:cNvSpPr>
            <a:spLocks noChangeArrowheads="1"/>
          </p:cNvSpPr>
          <p:nvPr/>
        </p:nvSpPr>
        <p:spPr bwMode="auto">
          <a:xfrm>
            <a:off x="5776913" y="914400"/>
            <a:ext cx="1752600" cy="6096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latin typeface="Helvetica" charset="0"/>
              </a:rPr>
              <a:t>A: tmp=1</a:t>
            </a:r>
          </a:p>
          <a:p>
            <a:r>
              <a:rPr lang="en-US">
                <a:latin typeface="Helvetica" charset="0"/>
              </a:rPr>
              <a:t>   ret=addrZ</a:t>
            </a:r>
          </a:p>
        </p:txBody>
      </p:sp>
      <p:sp>
        <p:nvSpPr>
          <p:cNvPr id="24584" name="TextBox 15"/>
          <p:cNvSpPr txBox="1">
            <a:spLocks noChangeArrowheads="1"/>
          </p:cNvSpPr>
          <p:nvPr/>
        </p:nvSpPr>
        <p:spPr bwMode="auto">
          <a:xfrm>
            <a:off x="407988" y="1066800"/>
            <a:ext cx="9159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800">
                <a:latin typeface="Helvetica" charset="0"/>
              </a:rPr>
              <a:t>addrX:</a:t>
            </a:r>
          </a:p>
        </p:txBody>
      </p:sp>
      <p:sp>
        <p:nvSpPr>
          <p:cNvPr id="24585" name="TextBox 16"/>
          <p:cNvSpPr txBox="1">
            <a:spLocks noChangeArrowheads="1"/>
          </p:cNvSpPr>
          <p:nvPr/>
        </p:nvSpPr>
        <p:spPr bwMode="auto">
          <a:xfrm>
            <a:off x="407988" y="2297113"/>
            <a:ext cx="8985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800">
                <a:latin typeface="Helvetica" charset="0"/>
              </a:rPr>
              <a:t>addrY:</a:t>
            </a:r>
          </a:p>
        </p:txBody>
      </p:sp>
      <p:sp>
        <p:nvSpPr>
          <p:cNvPr id="24586" name="TextBox 17"/>
          <p:cNvSpPr txBox="1">
            <a:spLocks noChangeArrowheads="1"/>
          </p:cNvSpPr>
          <p:nvPr/>
        </p:nvSpPr>
        <p:spPr bwMode="auto">
          <a:xfrm>
            <a:off x="381000" y="3973513"/>
            <a:ext cx="965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800">
                <a:latin typeface="Helvetica" charset="0"/>
              </a:rPr>
              <a:t>addrU:</a:t>
            </a:r>
          </a:p>
        </p:txBody>
      </p:sp>
      <p:sp>
        <p:nvSpPr>
          <p:cNvPr id="24587" name="TextBox 18"/>
          <p:cNvSpPr txBox="1">
            <a:spLocks noChangeArrowheads="1"/>
          </p:cNvSpPr>
          <p:nvPr/>
        </p:nvSpPr>
        <p:spPr bwMode="auto">
          <a:xfrm>
            <a:off x="381000" y="5192713"/>
            <a:ext cx="9032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800">
                <a:latin typeface="Helvetica" charset="0"/>
              </a:rPr>
              <a:t>addrV:</a:t>
            </a:r>
          </a:p>
        </p:txBody>
      </p:sp>
      <p:sp>
        <p:nvSpPr>
          <p:cNvPr id="24588" name="TextBox 19"/>
          <p:cNvSpPr txBox="1">
            <a:spLocks noChangeArrowheads="1"/>
          </p:cNvSpPr>
          <p:nvPr/>
        </p:nvSpPr>
        <p:spPr bwMode="auto">
          <a:xfrm>
            <a:off x="381000" y="6030913"/>
            <a:ext cx="9032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800">
                <a:latin typeface="Helvetica" charset="0"/>
              </a:rPr>
              <a:t>addrZ:</a:t>
            </a:r>
          </a:p>
        </p:txBody>
      </p:sp>
      <p:sp>
        <p:nvSpPr>
          <p:cNvPr id="24589" name="TextBox 20"/>
          <p:cNvSpPr txBox="1">
            <a:spLocks noChangeArrowheads="1"/>
          </p:cNvSpPr>
          <p:nvPr/>
        </p:nvSpPr>
        <p:spPr bwMode="auto">
          <a:xfrm>
            <a:off x="706438" y="1295400"/>
            <a:ext cx="24923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800">
                <a:latin typeface="Helvetica" charset="0"/>
              </a:rPr>
              <a:t>.</a:t>
            </a:r>
          </a:p>
          <a:p>
            <a:r>
              <a:rPr lang="en-US" sz="1800">
                <a:latin typeface="Helvetica" charset="0"/>
              </a:rPr>
              <a:t>.</a:t>
            </a:r>
          </a:p>
          <a:p>
            <a:r>
              <a:rPr lang="en-US" sz="1800">
                <a:latin typeface="Helvetica" charset="0"/>
              </a:rPr>
              <a:t>.</a:t>
            </a:r>
          </a:p>
          <a:p>
            <a:endParaRPr lang="en-US" sz="1800">
              <a:latin typeface="Helvetica" charset="0"/>
            </a:endParaRPr>
          </a:p>
        </p:txBody>
      </p:sp>
      <p:sp>
        <p:nvSpPr>
          <p:cNvPr id="24590" name="TextBox 21"/>
          <p:cNvSpPr txBox="1">
            <a:spLocks noChangeArrowheads="1"/>
          </p:cNvSpPr>
          <p:nvPr/>
        </p:nvSpPr>
        <p:spPr bwMode="auto">
          <a:xfrm>
            <a:off x="706438" y="2667000"/>
            <a:ext cx="24923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800">
                <a:latin typeface="Helvetica" charset="0"/>
              </a:rPr>
              <a:t>.</a:t>
            </a:r>
          </a:p>
          <a:p>
            <a:r>
              <a:rPr lang="en-US" sz="1800">
                <a:latin typeface="Helvetica" charset="0"/>
              </a:rPr>
              <a:t>.</a:t>
            </a:r>
          </a:p>
          <a:p>
            <a:r>
              <a:rPr lang="en-US" sz="1800">
                <a:latin typeface="Helvetica" charset="0"/>
              </a:rPr>
              <a:t>.</a:t>
            </a:r>
          </a:p>
          <a:p>
            <a:endParaRPr lang="en-US" sz="1800">
              <a:latin typeface="Helvetica" charset="0"/>
            </a:endParaRPr>
          </a:p>
        </p:txBody>
      </p:sp>
      <p:sp>
        <p:nvSpPr>
          <p:cNvPr id="24591" name="TextBox 22"/>
          <p:cNvSpPr txBox="1">
            <a:spLocks noChangeArrowheads="1"/>
          </p:cNvSpPr>
          <p:nvPr/>
        </p:nvSpPr>
        <p:spPr bwMode="auto">
          <a:xfrm>
            <a:off x="706438" y="4133850"/>
            <a:ext cx="24923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800">
                <a:latin typeface="Helvetica" charset="0"/>
              </a:rPr>
              <a:t>.</a:t>
            </a:r>
          </a:p>
          <a:p>
            <a:r>
              <a:rPr lang="en-US" sz="1800">
                <a:latin typeface="Helvetica" charset="0"/>
              </a:rPr>
              <a:t>.</a:t>
            </a:r>
          </a:p>
          <a:p>
            <a:r>
              <a:rPr lang="en-US" sz="1800">
                <a:latin typeface="Helvetica" charset="0"/>
              </a:rPr>
              <a:t>.</a:t>
            </a:r>
          </a:p>
          <a:p>
            <a:endParaRPr lang="en-US" sz="1800">
              <a:latin typeface="Helvetica" charset="0"/>
            </a:endParaRPr>
          </a:p>
        </p:txBody>
      </p:sp>
      <p:sp>
        <p:nvSpPr>
          <p:cNvPr id="24592" name="TextBox 23"/>
          <p:cNvSpPr txBox="1">
            <a:spLocks noChangeArrowheads="1"/>
          </p:cNvSpPr>
          <p:nvPr/>
        </p:nvSpPr>
        <p:spPr bwMode="auto">
          <a:xfrm>
            <a:off x="685800" y="5429250"/>
            <a:ext cx="2413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600">
                <a:latin typeface="Helvetica" charset="0"/>
              </a:rPr>
              <a:t>.</a:t>
            </a:r>
          </a:p>
          <a:p>
            <a:r>
              <a:rPr lang="en-US" sz="1600">
                <a:latin typeface="Helvetica" charset="0"/>
              </a:rPr>
              <a:t>.</a:t>
            </a:r>
          </a:p>
          <a:p>
            <a:r>
              <a:rPr lang="en-US" sz="1600">
                <a:latin typeface="Helvetica" charset="0"/>
              </a:rPr>
              <a:t>.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0" y="1981200"/>
            <a:ext cx="3581400" cy="228600"/>
          </a:xfrm>
          <a:prstGeom prst="rect">
            <a:avLst/>
          </a:prstGeom>
          <a:solidFill>
            <a:srgbClr val="FF0000">
              <a:alpha val="39000"/>
            </a:srgbClr>
          </a:solidFill>
          <a:ln w="571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endParaRPr lang="en-US" sz="1800">
              <a:latin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38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9939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Helvetica" charset="0"/>
              </a:rPr>
              <a:t>Review: Execution Stack Example</a:t>
            </a:r>
          </a:p>
        </p:txBody>
      </p:sp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86200" y="4572000"/>
            <a:ext cx="5105400" cy="1295400"/>
          </a:xfrm>
        </p:spPr>
        <p:txBody>
          <a:bodyPr>
            <a:normAutofit fontScale="62500" lnSpcReduction="20000"/>
          </a:bodyPr>
          <a:lstStyle/>
          <a:p>
            <a:r>
              <a:rPr lang="en-US" smtClean="0">
                <a:latin typeface="Helvetica" charset="0"/>
              </a:rPr>
              <a:t>Stack holds function arguments, return address</a:t>
            </a:r>
          </a:p>
          <a:p>
            <a:r>
              <a:rPr lang="en-US" smtClean="0">
                <a:latin typeface="Helvetica" charset="0"/>
              </a:rPr>
              <a:t>Permits recursive execution</a:t>
            </a:r>
          </a:p>
          <a:p>
            <a:r>
              <a:rPr lang="en-US" smtClean="0">
                <a:latin typeface="Helvetica" charset="0"/>
              </a:rPr>
              <a:t>Crucial to modern languages</a:t>
            </a:r>
          </a:p>
          <a:p>
            <a:endParaRPr lang="en-US" smtClean="0">
              <a:latin typeface="Helvetica" charset="0"/>
            </a:endParaRPr>
          </a:p>
        </p:txBody>
      </p:sp>
      <p:grpSp>
        <p:nvGrpSpPr>
          <p:cNvPr id="26627" name="Group 19"/>
          <p:cNvGrpSpPr>
            <a:grpSpLocks/>
          </p:cNvGrpSpPr>
          <p:nvPr/>
        </p:nvGrpSpPr>
        <p:grpSpPr bwMode="auto">
          <a:xfrm>
            <a:off x="1295400" y="838200"/>
            <a:ext cx="2286000" cy="5583238"/>
            <a:chOff x="528" y="528"/>
            <a:chExt cx="1440" cy="3517"/>
          </a:xfrm>
        </p:grpSpPr>
        <p:sp>
          <p:nvSpPr>
            <p:cNvPr id="26647" name="Rectangle 9"/>
            <p:cNvSpPr>
              <a:spLocks noChangeArrowheads="1"/>
            </p:cNvSpPr>
            <p:nvPr/>
          </p:nvSpPr>
          <p:spPr bwMode="auto">
            <a:xfrm>
              <a:off x="528" y="528"/>
              <a:ext cx="1440" cy="3456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Helvetica" charset="0"/>
              </a:endParaRPr>
            </a:p>
          </p:txBody>
        </p:sp>
        <p:sp>
          <p:nvSpPr>
            <p:cNvPr id="26648" name="Text Box 10"/>
            <p:cNvSpPr txBox="1">
              <a:spLocks noChangeArrowheads="1"/>
            </p:cNvSpPr>
            <p:nvPr/>
          </p:nvSpPr>
          <p:spPr bwMode="auto">
            <a:xfrm>
              <a:off x="576" y="672"/>
              <a:ext cx="1344" cy="33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571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A(int tmp) {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  if (tmp&lt;2)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    B();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  printf(tmp);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}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B() {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  C();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}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C() {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  A(2);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}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A(1);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exit;</a:t>
              </a:r>
            </a:p>
          </p:txBody>
        </p:sp>
      </p:grpSp>
      <p:grpSp>
        <p:nvGrpSpPr>
          <p:cNvPr id="26628" name="Group 22"/>
          <p:cNvGrpSpPr>
            <a:grpSpLocks/>
          </p:cNvGrpSpPr>
          <p:nvPr/>
        </p:nvGrpSpPr>
        <p:grpSpPr bwMode="auto">
          <a:xfrm>
            <a:off x="4267200" y="1836738"/>
            <a:ext cx="1524000" cy="708025"/>
            <a:chOff x="2448" y="1920"/>
            <a:chExt cx="960" cy="446"/>
          </a:xfrm>
        </p:grpSpPr>
        <p:sp>
          <p:nvSpPr>
            <p:cNvPr id="26645" name="Text Box 12"/>
            <p:cNvSpPr txBox="1">
              <a:spLocks noChangeArrowheads="1"/>
            </p:cNvSpPr>
            <p:nvPr/>
          </p:nvSpPr>
          <p:spPr bwMode="auto">
            <a:xfrm>
              <a:off x="2448" y="1920"/>
              <a:ext cx="673" cy="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571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9pPr>
            </a:lstStyle>
            <a:p>
              <a:r>
                <a:rPr lang="en-US" sz="2000">
                  <a:latin typeface="Helvetica" charset="0"/>
                </a:rPr>
                <a:t>Stack</a:t>
              </a:r>
            </a:p>
            <a:p>
              <a:r>
                <a:rPr lang="en-US" sz="2000">
                  <a:latin typeface="Helvetica" charset="0"/>
                </a:rPr>
                <a:t>Pointer</a:t>
              </a:r>
            </a:p>
          </p:txBody>
        </p:sp>
        <p:sp>
          <p:nvSpPr>
            <p:cNvPr id="26646" name="Line 14"/>
            <p:cNvSpPr>
              <a:spLocks noChangeShapeType="1"/>
            </p:cNvSpPr>
            <p:nvPr/>
          </p:nvSpPr>
          <p:spPr bwMode="auto">
            <a:xfrm>
              <a:off x="3024" y="2112"/>
              <a:ext cx="384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6629" name="Line 15"/>
          <p:cNvSpPr>
            <a:spLocks noChangeShapeType="1"/>
          </p:cNvSpPr>
          <p:nvPr/>
        </p:nvSpPr>
        <p:spPr bwMode="auto">
          <a:xfrm>
            <a:off x="6629400" y="2141538"/>
            <a:ext cx="0" cy="533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0" name="Text Box 16"/>
          <p:cNvSpPr txBox="1">
            <a:spLocks noChangeArrowheads="1"/>
          </p:cNvSpPr>
          <p:nvPr/>
        </p:nvSpPr>
        <p:spPr bwMode="auto">
          <a:xfrm>
            <a:off x="5710238" y="2651125"/>
            <a:ext cx="1863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2000">
                <a:latin typeface="Helvetica" charset="0"/>
              </a:rPr>
              <a:t>Stack Growth</a:t>
            </a:r>
          </a:p>
        </p:txBody>
      </p:sp>
      <p:sp>
        <p:nvSpPr>
          <p:cNvPr id="26631" name="Rectangle 8"/>
          <p:cNvSpPr>
            <a:spLocks noChangeArrowheads="1"/>
          </p:cNvSpPr>
          <p:nvPr/>
        </p:nvSpPr>
        <p:spPr bwMode="auto">
          <a:xfrm>
            <a:off x="5776913" y="914400"/>
            <a:ext cx="1752600" cy="6096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latin typeface="Helvetica" charset="0"/>
              </a:rPr>
              <a:t>A: tmp=1</a:t>
            </a:r>
          </a:p>
          <a:p>
            <a:r>
              <a:rPr lang="en-US">
                <a:latin typeface="Helvetica" charset="0"/>
              </a:rPr>
              <a:t>   ret=addrZ</a:t>
            </a:r>
          </a:p>
        </p:txBody>
      </p:sp>
      <p:sp>
        <p:nvSpPr>
          <p:cNvPr id="26632" name="Rectangle 7"/>
          <p:cNvSpPr>
            <a:spLocks noChangeArrowheads="1"/>
          </p:cNvSpPr>
          <p:nvPr/>
        </p:nvSpPr>
        <p:spPr bwMode="auto">
          <a:xfrm>
            <a:off x="5776913" y="1524000"/>
            <a:ext cx="1752600" cy="6096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latin typeface="Helvetica" charset="0"/>
              </a:rPr>
              <a:t>B: ret=addrY</a:t>
            </a:r>
          </a:p>
        </p:txBody>
      </p:sp>
      <p:sp>
        <p:nvSpPr>
          <p:cNvPr id="26633" name="TextBox 15"/>
          <p:cNvSpPr txBox="1">
            <a:spLocks noChangeArrowheads="1"/>
          </p:cNvSpPr>
          <p:nvPr/>
        </p:nvSpPr>
        <p:spPr bwMode="auto">
          <a:xfrm>
            <a:off x="407988" y="1066800"/>
            <a:ext cx="9159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800">
                <a:latin typeface="Helvetica" charset="0"/>
              </a:rPr>
              <a:t>addrX:</a:t>
            </a:r>
          </a:p>
        </p:txBody>
      </p:sp>
      <p:sp>
        <p:nvSpPr>
          <p:cNvPr id="26634" name="TextBox 16"/>
          <p:cNvSpPr txBox="1">
            <a:spLocks noChangeArrowheads="1"/>
          </p:cNvSpPr>
          <p:nvPr/>
        </p:nvSpPr>
        <p:spPr bwMode="auto">
          <a:xfrm>
            <a:off x="407988" y="2297113"/>
            <a:ext cx="8985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800">
                <a:latin typeface="Helvetica" charset="0"/>
              </a:rPr>
              <a:t>addrY:</a:t>
            </a:r>
          </a:p>
        </p:txBody>
      </p:sp>
      <p:sp>
        <p:nvSpPr>
          <p:cNvPr id="26635" name="TextBox 17"/>
          <p:cNvSpPr txBox="1">
            <a:spLocks noChangeArrowheads="1"/>
          </p:cNvSpPr>
          <p:nvPr/>
        </p:nvSpPr>
        <p:spPr bwMode="auto">
          <a:xfrm>
            <a:off x="381000" y="3973513"/>
            <a:ext cx="965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800">
                <a:latin typeface="Helvetica" charset="0"/>
              </a:rPr>
              <a:t>addrU:</a:t>
            </a:r>
          </a:p>
        </p:txBody>
      </p:sp>
      <p:sp>
        <p:nvSpPr>
          <p:cNvPr id="26636" name="TextBox 18"/>
          <p:cNvSpPr txBox="1">
            <a:spLocks noChangeArrowheads="1"/>
          </p:cNvSpPr>
          <p:nvPr/>
        </p:nvSpPr>
        <p:spPr bwMode="auto">
          <a:xfrm>
            <a:off x="381000" y="5192713"/>
            <a:ext cx="9032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800">
                <a:latin typeface="Helvetica" charset="0"/>
              </a:rPr>
              <a:t>addrV:</a:t>
            </a:r>
          </a:p>
        </p:txBody>
      </p:sp>
      <p:sp>
        <p:nvSpPr>
          <p:cNvPr id="26637" name="TextBox 19"/>
          <p:cNvSpPr txBox="1">
            <a:spLocks noChangeArrowheads="1"/>
          </p:cNvSpPr>
          <p:nvPr/>
        </p:nvSpPr>
        <p:spPr bwMode="auto">
          <a:xfrm>
            <a:off x="381000" y="6030913"/>
            <a:ext cx="9032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800">
                <a:latin typeface="Helvetica" charset="0"/>
              </a:rPr>
              <a:t>addrZ:</a:t>
            </a:r>
          </a:p>
        </p:txBody>
      </p:sp>
      <p:sp>
        <p:nvSpPr>
          <p:cNvPr id="26638" name="TextBox 20"/>
          <p:cNvSpPr txBox="1">
            <a:spLocks noChangeArrowheads="1"/>
          </p:cNvSpPr>
          <p:nvPr/>
        </p:nvSpPr>
        <p:spPr bwMode="auto">
          <a:xfrm>
            <a:off x="706438" y="1295400"/>
            <a:ext cx="24923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800">
                <a:latin typeface="Helvetica" charset="0"/>
              </a:rPr>
              <a:t>.</a:t>
            </a:r>
          </a:p>
          <a:p>
            <a:r>
              <a:rPr lang="en-US" sz="1800">
                <a:latin typeface="Helvetica" charset="0"/>
              </a:rPr>
              <a:t>.</a:t>
            </a:r>
          </a:p>
          <a:p>
            <a:r>
              <a:rPr lang="en-US" sz="1800">
                <a:latin typeface="Helvetica" charset="0"/>
              </a:rPr>
              <a:t>.</a:t>
            </a:r>
          </a:p>
          <a:p>
            <a:endParaRPr lang="en-US" sz="1800">
              <a:latin typeface="Helvetica" charset="0"/>
            </a:endParaRPr>
          </a:p>
        </p:txBody>
      </p:sp>
      <p:sp>
        <p:nvSpPr>
          <p:cNvPr id="26639" name="TextBox 21"/>
          <p:cNvSpPr txBox="1">
            <a:spLocks noChangeArrowheads="1"/>
          </p:cNvSpPr>
          <p:nvPr/>
        </p:nvSpPr>
        <p:spPr bwMode="auto">
          <a:xfrm>
            <a:off x="706438" y="2667000"/>
            <a:ext cx="24923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800">
                <a:latin typeface="Helvetica" charset="0"/>
              </a:rPr>
              <a:t>.</a:t>
            </a:r>
          </a:p>
          <a:p>
            <a:r>
              <a:rPr lang="en-US" sz="1800">
                <a:latin typeface="Helvetica" charset="0"/>
              </a:rPr>
              <a:t>.</a:t>
            </a:r>
          </a:p>
          <a:p>
            <a:r>
              <a:rPr lang="en-US" sz="1800">
                <a:latin typeface="Helvetica" charset="0"/>
              </a:rPr>
              <a:t>.</a:t>
            </a:r>
          </a:p>
          <a:p>
            <a:endParaRPr lang="en-US" sz="1800">
              <a:latin typeface="Helvetica" charset="0"/>
            </a:endParaRPr>
          </a:p>
        </p:txBody>
      </p:sp>
      <p:sp>
        <p:nvSpPr>
          <p:cNvPr id="26640" name="TextBox 22"/>
          <p:cNvSpPr txBox="1">
            <a:spLocks noChangeArrowheads="1"/>
          </p:cNvSpPr>
          <p:nvPr/>
        </p:nvSpPr>
        <p:spPr bwMode="auto">
          <a:xfrm>
            <a:off x="706438" y="4133850"/>
            <a:ext cx="24923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800">
                <a:latin typeface="Helvetica" charset="0"/>
              </a:rPr>
              <a:t>.</a:t>
            </a:r>
          </a:p>
          <a:p>
            <a:r>
              <a:rPr lang="en-US" sz="1800">
                <a:latin typeface="Helvetica" charset="0"/>
              </a:rPr>
              <a:t>.</a:t>
            </a:r>
          </a:p>
          <a:p>
            <a:r>
              <a:rPr lang="en-US" sz="1800">
                <a:latin typeface="Helvetica" charset="0"/>
              </a:rPr>
              <a:t>.</a:t>
            </a:r>
          </a:p>
          <a:p>
            <a:endParaRPr lang="en-US" sz="1800">
              <a:latin typeface="Helvetica" charset="0"/>
            </a:endParaRPr>
          </a:p>
        </p:txBody>
      </p:sp>
      <p:sp>
        <p:nvSpPr>
          <p:cNvPr id="26641" name="TextBox 23"/>
          <p:cNvSpPr txBox="1">
            <a:spLocks noChangeArrowheads="1"/>
          </p:cNvSpPr>
          <p:nvPr/>
        </p:nvSpPr>
        <p:spPr bwMode="auto">
          <a:xfrm>
            <a:off x="685800" y="5429250"/>
            <a:ext cx="2413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600">
                <a:latin typeface="Helvetica" charset="0"/>
              </a:rPr>
              <a:t>.</a:t>
            </a:r>
          </a:p>
          <a:p>
            <a:r>
              <a:rPr lang="en-US" sz="1600">
                <a:latin typeface="Helvetica" charset="0"/>
              </a:rPr>
              <a:t>.</a:t>
            </a:r>
          </a:p>
          <a:p>
            <a:r>
              <a:rPr lang="en-US" sz="1600">
                <a:latin typeface="Helvetica" charset="0"/>
              </a:rPr>
              <a:t>.</a:t>
            </a:r>
          </a:p>
        </p:txBody>
      </p:sp>
      <p:sp>
        <p:nvSpPr>
          <p:cNvPr id="26" name="Rectangle 25"/>
          <p:cNvSpPr/>
          <p:nvPr/>
        </p:nvSpPr>
        <p:spPr bwMode="auto">
          <a:xfrm>
            <a:off x="0" y="3200400"/>
            <a:ext cx="3581400" cy="228600"/>
          </a:xfrm>
          <a:prstGeom prst="rect">
            <a:avLst/>
          </a:prstGeom>
          <a:solidFill>
            <a:srgbClr val="FF0000">
              <a:alpha val="39000"/>
            </a:srgbClr>
          </a:solidFill>
          <a:ln w="571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endParaRPr lang="en-US" sz="1800">
              <a:latin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0680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9939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Helvetica" charset="0"/>
              </a:rPr>
              <a:t>Review: Execution Stack Example</a:t>
            </a:r>
          </a:p>
        </p:txBody>
      </p:sp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86200" y="4572000"/>
            <a:ext cx="5105400" cy="1295400"/>
          </a:xfrm>
        </p:spPr>
        <p:txBody>
          <a:bodyPr>
            <a:normAutofit fontScale="62500" lnSpcReduction="20000"/>
          </a:bodyPr>
          <a:lstStyle/>
          <a:p>
            <a:r>
              <a:rPr lang="en-US" smtClean="0">
                <a:latin typeface="Helvetica" charset="0"/>
              </a:rPr>
              <a:t>Stack holds function arguments, return address</a:t>
            </a:r>
          </a:p>
          <a:p>
            <a:r>
              <a:rPr lang="en-US" smtClean="0">
                <a:latin typeface="Helvetica" charset="0"/>
              </a:rPr>
              <a:t>Permits recursive execution</a:t>
            </a:r>
          </a:p>
          <a:p>
            <a:r>
              <a:rPr lang="en-US" smtClean="0">
                <a:latin typeface="Helvetica" charset="0"/>
              </a:rPr>
              <a:t>Crucial to modern languages</a:t>
            </a:r>
          </a:p>
          <a:p>
            <a:endParaRPr lang="en-US" smtClean="0">
              <a:latin typeface="Helvetica" charset="0"/>
            </a:endParaRPr>
          </a:p>
        </p:txBody>
      </p:sp>
      <p:grpSp>
        <p:nvGrpSpPr>
          <p:cNvPr id="28675" name="Group 19"/>
          <p:cNvGrpSpPr>
            <a:grpSpLocks/>
          </p:cNvGrpSpPr>
          <p:nvPr/>
        </p:nvGrpSpPr>
        <p:grpSpPr bwMode="auto">
          <a:xfrm>
            <a:off x="1295400" y="838200"/>
            <a:ext cx="2286000" cy="5583238"/>
            <a:chOff x="528" y="528"/>
            <a:chExt cx="1440" cy="3517"/>
          </a:xfrm>
        </p:grpSpPr>
        <p:sp>
          <p:nvSpPr>
            <p:cNvPr id="28695" name="Rectangle 9"/>
            <p:cNvSpPr>
              <a:spLocks noChangeArrowheads="1"/>
            </p:cNvSpPr>
            <p:nvPr/>
          </p:nvSpPr>
          <p:spPr bwMode="auto">
            <a:xfrm>
              <a:off x="528" y="528"/>
              <a:ext cx="1440" cy="3456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Helvetica" charset="0"/>
              </a:endParaRPr>
            </a:p>
          </p:txBody>
        </p:sp>
        <p:sp>
          <p:nvSpPr>
            <p:cNvPr id="28696" name="Text Box 10"/>
            <p:cNvSpPr txBox="1">
              <a:spLocks noChangeArrowheads="1"/>
            </p:cNvSpPr>
            <p:nvPr/>
          </p:nvSpPr>
          <p:spPr bwMode="auto">
            <a:xfrm>
              <a:off x="576" y="672"/>
              <a:ext cx="1344" cy="33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571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A(int tmp) {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  if (tmp&lt;2)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    B();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  printf(tmp);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}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B() {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  C();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}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C() {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  A(2);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}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A(1);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exit;</a:t>
              </a:r>
            </a:p>
          </p:txBody>
        </p:sp>
      </p:grpSp>
      <p:grpSp>
        <p:nvGrpSpPr>
          <p:cNvPr id="28676" name="Group 22"/>
          <p:cNvGrpSpPr>
            <a:grpSpLocks/>
          </p:cNvGrpSpPr>
          <p:nvPr/>
        </p:nvGrpSpPr>
        <p:grpSpPr bwMode="auto">
          <a:xfrm>
            <a:off x="4267200" y="1836738"/>
            <a:ext cx="1524000" cy="708025"/>
            <a:chOff x="2448" y="1920"/>
            <a:chExt cx="960" cy="446"/>
          </a:xfrm>
        </p:grpSpPr>
        <p:sp>
          <p:nvSpPr>
            <p:cNvPr id="28693" name="Text Box 12"/>
            <p:cNvSpPr txBox="1">
              <a:spLocks noChangeArrowheads="1"/>
            </p:cNvSpPr>
            <p:nvPr/>
          </p:nvSpPr>
          <p:spPr bwMode="auto">
            <a:xfrm>
              <a:off x="2448" y="1920"/>
              <a:ext cx="673" cy="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571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9pPr>
            </a:lstStyle>
            <a:p>
              <a:r>
                <a:rPr lang="en-US" sz="2000">
                  <a:latin typeface="Helvetica" charset="0"/>
                </a:rPr>
                <a:t>Stack</a:t>
              </a:r>
            </a:p>
            <a:p>
              <a:r>
                <a:rPr lang="en-US" sz="2000">
                  <a:latin typeface="Helvetica" charset="0"/>
                </a:rPr>
                <a:t>Pointer</a:t>
              </a:r>
            </a:p>
          </p:txBody>
        </p:sp>
        <p:sp>
          <p:nvSpPr>
            <p:cNvPr id="28694" name="Line 14"/>
            <p:cNvSpPr>
              <a:spLocks noChangeShapeType="1"/>
            </p:cNvSpPr>
            <p:nvPr/>
          </p:nvSpPr>
          <p:spPr bwMode="auto">
            <a:xfrm>
              <a:off x="3024" y="2112"/>
              <a:ext cx="384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8677" name="Line 15"/>
          <p:cNvSpPr>
            <a:spLocks noChangeShapeType="1"/>
          </p:cNvSpPr>
          <p:nvPr/>
        </p:nvSpPr>
        <p:spPr bwMode="auto">
          <a:xfrm>
            <a:off x="6629400" y="2141538"/>
            <a:ext cx="0" cy="533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8" name="Text Box 16"/>
          <p:cNvSpPr txBox="1">
            <a:spLocks noChangeArrowheads="1"/>
          </p:cNvSpPr>
          <p:nvPr/>
        </p:nvSpPr>
        <p:spPr bwMode="auto">
          <a:xfrm>
            <a:off x="5710238" y="2651125"/>
            <a:ext cx="1863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2000">
                <a:latin typeface="Helvetica" charset="0"/>
              </a:rPr>
              <a:t>Stack Growth</a:t>
            </a:r>
          </a:p>
        </p:txBody>
      </p:sp>
      <p:sp>
        <p:nvSpPr>
          <p:cNvPr id="28679" name="Rectangle 8"/>
          <p:cNvSpPr>
            <a:spLocks noChangeArrowheads="1"/>
          </p:cNvSpPr>
          <p:nvPr/>
        </p:nvSpPr>
        <p:spPr bwMode="auto">
          <a:xfrm>
            <a:off x="5776913" y="914400"/>
            <a:ext cx="1752600" cy="6096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latin typeface="Helvetica" charset="0"/>
              </a:rPr>
              <a:t>A: tmp=1</a:t>
            </a:r>
          </a:p>
          <a:p>
            <a:r>
              <a:rPr lang="en-US">
                <a:latin typeface="Helvetica" charset="0"/>
              </a:rPr>
              <a:t>   ret=addrZ</a:t>
            </a:r>
          </a:p>
        </p:txBody>
      </p:sp>
      <p:sp>
        <p:nvSpPr>
          <p:cNvPr id="28680" name="Rectangle 7"/>
          <p:cNvSpPr>
            <a:spLocks noChangeArrowheads="1"/>
          </p:cNvSpPr>
          <p:nvPr/>
        </p:nvSpPr>
        <p:spPr bwMode="auto">
          <a:xfrm>
            <a:off x="5776913" y="1524000"/>
            <a:ext cx="1752600" cy="6096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latin typeface="Helvetica" charset="0"/>
              </a:rPr>
              <a:t>B: ret=addrY</a:t>
            </a:r>
          </a:p>
        </p:txBody>
      </p:sp>
      <p:sp>
        <p:nvSpPr>
          <p:cNvPr id="28681" name="TextBox 15"/>
          <p:cNvSpPr txBox="1">
            <a:spLocks noChangeArrowheads="1"/>
          </p:cNvSpPr>
          <p:nvPr/>
        </p:nvSpPr>
        <p:spPr bwMode="auto">
          <a:xfrm>
            <a:off x="407988" y="1066800"/>
            <a:ext cx="9159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800">
                <a:latin typeface="Helvetica" charset="0"/>
              </a:rPr>
              <a:t>addrX:</a:t>
            </a:r>
          </a:p>
        </p:txBody>
      </p:sp>
      <p:sp>
        <p:nvSpPr>
          <p:cNvPr id="28682" name="TextBox 16"/>
          <p:cNvSpPr txBox="1">
            <a:spLocks noChangeArrowheads="1"/>
          </p:cNvSpPr>
          <p:nvPr/>
        </p:nvSpPr>
        <p:spPr bwMode="auto">
          <a:xfrm>
            <a:off x="407988" y="2297113"/>
            <a:ext cx="8985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800">
                <a:latin typeface="Helvetica" charset="0"/>
              </a:rPr>
              <a:t>addrY:</a:t>
            </a:r>
          </a:p>
        </p:txBody>
      </p:sp>
      <p:sp>
        <p:nvSpPr>
          <p:cNvPr id="28683" name="TextBox 17"/>
          <p:cNvSpPr txBox="1">
            <a:spLocks noChangeArrowheads="1"/>
          </p:cNvSpPr>
          <p:nvPr/>
        </p:nvSpPr>
        <p:spPr bwMode="auto">
          <a:xfrm>
            <a:off x="381000" y="3973513"/>
            <a:ext cx="965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800">
                <a:latin typeface="Helvetica" charset="0"/>
              </a:rPr>
              <a:t>addrU:</a:t>
            </a:r>
          </a:p>
        </p:txBody>
      </p:sp>
      <p:sp>
        <p:nvSpPr>
          <p:cNvPr id="28684" name="TextBox 18"/>
          <p:cNvSpPr txBox="1">
            <a:spLocks noChangeArrowheads="1"/>
          </p:cNvSpPr>
          <p:nvPr/>
        </p:nvSpPr>
        <p:spPr bwMode="auto">
          <a:xfrm>
            <a:off x="381000" y="5192713"/>
            <a:ext cx="9032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800">
                <a:latin typeface="Helvetica" charset="0"/>
              </a:rPr>
              <a:t>addrV:</a:t>
            </a:r>
          </a:p>
        </p:txBody>
      </p:sp>
      <p:sp>
        <p:nvSpPr>
          <p:cNvPr id="28685" name="TextBox 19"/>
          <p:cNvSpPr txBox="1">
            <a:spLocks noChangeArrowheads="1"/>
          </p:cNvSpPr>
          <p:nvPr/>
        </p:nvSpPr>
        <p:spPr bwMode="auto">
          <a:xfrm>
            <a:off x="381000" y="6030913"/>
            <a:ext cx="9032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800">
                <a:latin typeface="Helvetica" charset="0"/>
              </a:rPr>
              <a:t>addrZ:</a:t>
            </a:r>
          </a:p>
        </p:txBody>
      </p:sp>
      <p:sp>
        <p:nvSpPr>
          <p:cNvPr id="28686" name="TextBox 20"/>
          <p:cNvSpPr txBox="1">
            <a:spLocks noChangeArrowheads="1"/>
          </p:cNvSpPr>
          <p:nvPr/>
        </p:nvSpPr>
        <p:spPr bwMode="auto">
          <a:xfrm>
            <a:off x="706438" y="1295400"/>
            <a:ext cx="24923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800">
                <a:latin typeface="Helvetica" charset="0"/>
              </a:rPr>
              <a:t>.</a:t>
            </a:r>
          </a:p>
          <a:p>
            <a:r>
              <a:rPr lang="en-US" sz="1800">
                <a:latin typeface="Helvetica" charset="0"/>
              </a:rPr>
              <a:t>.</a:t>
            </a:r>
          </a:p>
          <a:p>
            <a:r>
              <a:rPr lang="en-US" sz="1800">
                <a:latin typeface="Helvetica" charset="0"/>
              </a:rPr>
              <a:t>.</a:t>
            </a:r>
          </a:p>
          <a:p>
            <a:endParaRPr lang="en-US" sz="1800">
              <a:latin typeface="Helvetica" charset="0"/>
            </a:endParaRPr>
          </a:p>
        </p:txBody>
      </p:sp>
      <p:sp>
        <p:nvSpPr>
          <p:cNvPr id="28687" name="TextBox 21"/>
          <p:cNvSpPr txBox="1">
            <a:spLocks noChangeArrowheads="1"/>
          </p:cNvSpPr>
          <p:nvPr/>
        </p:nvSpPr>
        <p:spPr bwMode="auto">
          <a:xfrm>
            <a:off x="706438" y="2667000"/>
            <a:ext cx="24923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800">
                <a:latin typeface="Helvetica" charset="0"/>
              </a:rPr>
              <a:t>.</a:t>
            </a:r>
          </a:p>
          <a:p>
            <a:r>
              <a:rPr lang="en-US" sz="1800">
                <a:latin typeface="Helvetica" charset="0"/>
              </a:rPr>
              <a:t>.</a:t>
            </a:r>
          </a:p>
          <a:p>
            <a:r>
              <a:rPr lang="en-US" sz="1800">
                <a:latin typeface="Helvetica" charset="0"/>
              </a:rPr>
              <a:t>.</a:t>
            </a:r>
          </a:p>
          <a:p>
            <a:endParaRPr lang="en-US" sz="1800">
              <a:latin typeface="Helvetica" charset="0"/>
            </a:endParaRPr>
          </a:p>
        </p:txBody>
      </p:sp>
      <p:sp>
        <p:nvSpPr>
          <p:cNvPr id="28688" name="TextBox 22"/>
          <p:cNvSpPr txBox="1">
            <a:spLocks noChangeArrowheads="1"/>
          </p:cNvSpPr>
          <p:nvPr/>
        </p:nvSpPr>
        <p:spPr bwMode="auto">
          <a:xfrm>
            <a:off x="706438" y="4133850"/>
            <a:ext cx="24923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800">
                <a:latin typeface="Helvetica" charset="0"/>
              </a:rPr>
              <a:t>.</a:t>
            </a:r>
          </a:p>
          <a:p>
            <a:r>
              <a:rPr lang="en-US" sz="1800">
                <a:latin typeface="Helvetica" charset="0"/>
              </a:rPr>
              <a:t>.</a:t>
            </a:r>
          </a:p>
          <a:p>
            <a:r>
              <a:rPr lang="en-US" sz="1800">
                <a:latin typeface="Helvetica" charset="0"/>
              </a:rPr>
              <a:t>.</a:t>
            </a:r>
          </a:p>
          <a:p>
            <a:endParaRPr lang="en-US" sz="1800">
              <a:latin typeface="Helvetica" charset="0"/>
            </a:endParaRPr>
          </a:p>
        </p:txBody>
      </p:sp>
      <p:sp>
        <p:nvSpPr>
          <p:cNvPr id="28689" name="TextBox 23"/>
          <p:cNvSpPr txBox="1">
            <a:spLocks noChangeArrowheads="1"/>
          </p:cNvSpPr>
          <p:nvPr/>
        </p:nvSpPr>
        <p:spPr bwMode="auto">
          <a:xfrm>
            <a:off x="685800" y="5429250"/>
            <a:ext cx="2413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600">
                <a:latin typeface="Helvetica" charset="0"/>
              </a:rPr>
              <a:t>.</a:t>
            </a:r>
          </a:p>
          <a:p>
            <a:r>
              <a:rPr lang="en-US" sz="1600">
                <a:latin typeface="Helvetica" charset="0"/>
              </a:rPr>
              <a:t>.</a:t>
            </a:r>
          </a:p>
          <a:p>
            <a:r>
              <a:rPr lang="en-US" sz="1600">
                <a:latin typeface="Helvetica" charset="0"/>
              </a:rPr>
              <a:t>.</a:t>
            </a:r>
          </a:p>
        </p:txBody>
      </p:sp>
      <p:sp>
        <p:nvSpPr>
          <p:cNvPr id="26" name="Rectangle 25"/>
          <p:cNvSpPr/>
          <p:nvPr/>
        </p:nvSpPr>
        <p:spPr bwMode="auto">
          <a:xfrm>
            <a:off x="0" y="3657600"/>
            <a:ext cx="3581400" cy="228600"/>
          </a:xfrm>
          <a:prstGeom prst="rect">
            <a:avLst/>
          </a:prstGeom>
          <a:solidFill>
            <a:srgbClr val="FF0000">
              <a:alpha val="39000"/>
            </a:srgbClr>
          </a:solidFill>
          <a:ln w="571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endParaRPr lang="en-US" sz="1800">
              <a:latin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0744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ChangeArrowheads="1"/>
          </p:cNvSpPr>
          <p:nvPr>
            <p:ph type="title"/>
          </p:nvPr>
        </p:nvSpPr>
        <p:spPr>
          <a:xfrm>
            <a:off x="448196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Helvetica" charset="0"/>
              </a:rPr>
              <a:t>Review: Execution Stack Example</a:t>
            </a:r>
          </a:p>
        </p:txBody>
      </p:sp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86200" y="4572000"/>
            <a:ext cx="5105400" cy="1295400"/>
          </a:xfrm>
        </p:spPr>
        <p:txBody>
          <a:bodyPr>
            <a:normAutofit fontScale="62500" lnSpcReduction="20000"/>
          </a:bodyPr>
          <a:lstStyle/>
          <a:p>
            <a:r>
              <a:rPr lang="en-US" smtClean="0">
                <a:latin typeface="Helvetica" charset="0"/>
              </a:rPr>
              <a:t>Stack holds function arguments, return address</a:t>
            </a:r>
          </a:p>
          <a:p>
            <a:r>
              <a:rPr lang="en-US" smtClean="0">
                <a:latin typeface="Helvetica" charset="0"/>
              </a:rPr>
              <a:t>Permits recursive execution</a:t>
            </a:r>
          </a:p>
          <a:p>
            <a:r>
              <a:rPr lang="en-US" smtClean="0">
                <a:latin typeface="Helvetica" charset="0"/>
              </a:rPr>
              <a:t>Crucial to modern languages</a:t>
            </a:r>
          </a:p>
          <a:p>
            <a:endParaRPr lang="en-US" smtClean="0">
              <a:latin typeface="Helvetica" charset="0"/>
            </a:endParaRPr>
          </a:p>
        </p:txBody>
      </p:sp>
      <p:grpSp>
        <p:nvGrpSpPr>
          <p:cNvPr id="30723" name="Group 19"/>
          <p:cNvGrpSpPr>
            <a:grpSpLocks/>
          </p:cNvGrpSpPr>
          <p:nvPr/>
        </p:nvGrpSpPr>
        <p:grpSpPr bwMode="auto">
          <a:xfrm>
            <a:off x="1295400" y="838200"/>
            <a:ext cx="2286000" cy="5583238"/>
            <a:chOff x="528" y="528"/>
            <a:chExt cx="1440" cy="3517"/>
          </a:xfrm>
        </p:grpSpPr>
        <p:sp>
          <p:nvSpPr>
            <p:cNvPr id="30744" name="Rectangle 9"/>
            <p:cNvSpPr>
              <a:spLocks noChangeArrowheads="1"/>
            </p:cNvSpPr>
            <p:nvPr/>
          </p:nvSpPr>
          <p:spPr bwMode="auto">
            <a:xfrm>
              <a:off x="528" y="528"/>
              <a:ext cx="1440" cy="3456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Helvetica" charset="0"/>
              </a:endParaRPr>
            </a:p>
          </p:txBody>
        </p:sp>
        <p:sp>
          <p:nvSpPr>
            <p:cNvPr id="30745" name="Text Box 10"/>
            <p:cNvSpPr txBox="1">
              <a:spLocks noChangeArrowheads="1"/>
            </p:cNvSpPr>
            <p:nvPr/>
          </p:nvSpPr>
          <p:spPr bwMode="auto">
            <a:xfrm>
              <a:off x="576" y="672"/>
              <a:ext cx="1344" cy="33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571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A(int tmp) {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  if (tmp&lt;2)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    B();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  printf(tmp);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}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B() {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  C();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}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C() {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  A(2);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}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A(1);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exit;</a:t>
              </a:r>
            </a:p>
          </p:txBody>
        </p:sp>
      </p:grpSp>
      <p:grpSp>
        <p:nvGrpSpPr>
          <p:cNvPr id="30724" name="Group 22"/>
          <p:cNvGrpSpPr>
            <a:grpSpLocks/>
          </p:cNvGrpSpPr>
          <p:nvPr/>
        </p:nvGrpSpPr>
        <p:grpSpPr bwMode="auto">
          <a:xfrm>
            <a:off x="4267200" y="2446338"/>
            <a:ext cx="1524000" cy="708025"/>
            <a:chOff x="2448" y="1920"/>
            <a:chExt cx="960" cy="446"/>
          </a:xfrm>
        </p:grpSpPr>
        <p:sp>
          <p:nvSpPr>
            <p:cNvPr id="30742" name="Text Box 12"/>
            <p:cNvSpPr txBox="1">
              <a:spLocks noChangeArrowheads="1"/>
            </p:cNvSpPr>
            <p:nvPr/>
          </p:nvSpPr>
          <p:spPr bwMode="auto">
            <a:xfrm>
              <a:off x="2448" y="1920"/>
              <a:ext cx="673" cy="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571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9pPr>
            </a:lstStyle>
            <a:p>
              <a:r>
                <a:rPr lang="en-US" sz="2000">
                  <a:latin typeface="Helvetica" charset="0"/>
                </a:rPr>
                <a:t>Stack</a:t>
              </a:r>
            </a:p>
            <a:p>
              <a:r>
                <a:rPr lang="en-US" sz="2000">
                  <a:latin typeface="Helvetica" charset="0"/>
                </a:rPr>
                <a:t>Pointer</a:t>
              </a:r>
            </a:p>
          </p:txBody>
        </p:sp>
        <p:sp>
          <p:nvSpPr>
            <p:cNvPr id="30743" name="Line 14"/>
            <p:cNvSpPr>
              <a:spLocks noChangeShapeType="1"/>
            </p:cNvSpPr>
            <p:nvPr/>
          </p:nvSpPr>
          <p:spPr bwMode="auto">
            <a:xfrm>
              <a:off x="3024" y="2112"/>
              <a:ext cx="384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725" name="Line 15"/>
          <p:cNvSpPr>
            <a:spLocks noChangeShapeType="1"/>
          </p:cNvSpPr>
          <p:nvPr/>
        </p:nvSpPr>
        <p:spPr bwMode="auto">
          <a:xfrm>
            <a:off x="6629400" y="2751138"/>
            <a:ext cx="0" cy="533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6" name="Text Box 16"/>
          <p:cNvSpPr txBox="1">
            <a:spLocks noChangeArrowheads="1"/>
          </p:cNvSpPr>
          <p:nvPr/>
        </p:nvSpPr>
        <p:spPr bwMode="auto">
          <a:xfrm>
            <a:off x="5710238" y="3260725"/>
            <a:ext cx="1863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2000">
                <a:latin typeface="Helvetica" charset="0"/>
              </a:rPr>
              <a:t>Stack Growth</a:t>
            </a:r>
          </a:p>
        </p:txBody>
      </p:sp>
      <p:sp>
        <p:nvSpPr>
          <p:cNvPr id="30727" name="Rectangle 8"/>
          <p:cNvSpPr>
            <a:spLocks noChangeArrowheads="1"/>
          </p:cNvSpPr>
          <p:nvPr/>
        </p:nvSpPr>
        <p:spPr bwMode="auto">
          <a:xfrm>
            <a:off x="5776913" y="914400"/>
            <a:ext cx="1752600" cy="6096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latin typeface="Helvetica" charset="0"/>
              </a:rPr>
              <a:t>A: tmp=1</a:t>
            </a:r>
          </a:p>
          <a:p>
            <a:r>
              <a:rPr lang="en-US">
                <a:latin typeface="Helvetica" charset="0"/>
              </a:rPr>
              <a:t>   ret=addrZ</a:t>
            </a:r>
          </a:p>
        </p:txBody>
      </p:sp>
      <p:sp>
        <p:nvSpPr>
          <p:cNvPr id="30728" name="Rectangle 7"/>
          <p:cNvSpPr>
            <a:spLocks noChangeArrowheads="1"/>
          </p:cNvSpPr>
          <p:nvPr/>
        </p:nvSpPr>
        <p:spPr bwMode="auto">
          <a:xfrm>
            <a:off x="5776913" y="1524000"/>
            <a:ext cx="1752600" cy="6096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latin typeface="Helvetica" charset="0"/>
              </a:rPr>
              <a:t>B: ret=addrY</a:t>
            </a:r>
          </a:p>
        </p:txBody>
      </p:sp>
      <p:sp>
        <p:nvSpPr>
          <p:cNvPr id="30729" name="Rectangle 6"/>
          <p:cNvSpPr>
            <a:spLocks noChangeArrowheads="1"/>
          </p:cNvSpPr>
          <p:nvPr/>
        </p:nvSpPr>
        <p:spPr bwMode="auto">
          <a:xfrm>
            <a:off x="5776913" y="2133600"/>
            <a:ext cx="1752600" cy="6096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latin typeface="Helvetica" charset="0"/>
              </a:rPr>
              <a:t>C: ret=addrU</a:t>
            </a:r>
          </a:p>
        </p:txBody>
      </p:sp>
      <p:sp>
        <p:nvSpPr>
          <p:cNvPr id="30730" name="TextBox 15"/>
          <p:cNvSpPr txBox="1">
            <a:spLocks noChangeArrowheads="1"/>
          </p:cNvSpPr>
          <p:nvPr/>
        </p:nvSpPr>
        <p:spPr bwMode="auto">
          <a:xfrm>
            <a:off x="407988" y="1066800"/>
            <a:ext cx="9159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800">
                <a:latin typeface="Helvetica" charset="0"/>
              </a:rPr>
              <a:t>addrX:</a:t>
            </a:r>
          </a:p>
        </p:txBody>
      </p:sp>
      <p:sp>
        <p:nvSpPr>
          <p:cNvPr id="30731" name="TextBox 16"/>
          <p:cNvSpPr txBox="1">
            <a:spLocks noChangeArrowheads="1"/>
          </p:cNvSpPr>
          <p:nvPr/>
        </p:nvSpPr>
        <p:spPr bwMode="auto">
          <a:xfrm>
            <a:off x="407988" y="2297113"/>
            <a:ext cx="8985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800">
                <a:latin typeface="Helvetica" charset="0"/>
              </a:rPr>
              <a:t>addrY:</a:t>
            </a:r>
          </a:p>
        </p:txBody>
      </p:sp>
      <p:sp>
        <p:nvSpPr>
          <p:cNvPr id="30732" name="TextBox 17"/>
          <p:cNvSpPr txBox="1">
            <a:spLocks noChangeArrowheads="1"/>
          </p:cNvSpPr>
          <p:nvPr/>
        </p:nvSpPr>
        <p:spPr bwMode="auto">
          <a:xfrm>
            <a:off x="381000" y="3973513"/>
            <a:ext cx="965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800">
                <a:latin typeface="Helvetica" charset="0"/>
              </a:rPr>
              <a:t>addrU:</a:t>
            </a:r>
          </a:p>
        </p:txBody>
      </p:sp>
      <p:sp>
        <p:nvSpPr>
          <p:cNvPr id="30733" name="TextBox 18"/>
          <p:cNvSpPr txBox="1">
            <a:spLocks noChangeArrowheads="1"/>
          </p:cNvSpPr>
          <p:nvPr/>
        </p:nvSpPr>
        <p:spPr bwMode="auto">
          <a:xfrm>
            <a:off x="381000" y="5192713"/>
            <a:ext cx="9032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800">
                <a:latin typeface="Helvetica" charset="0"/>
              </a:rPr>
              <a:t>addrV:</a:t>
            </a:r>
          </a:p>
        </p:txBody>
      </p:sp>
      <p:sp>
        <p:nvSpPr>
          <p:cNvPr id="30734" name="TextBox 19"/>
          <p:cNvSpPr txBox="1">
            <a:spLocks noChangeArrowheads="1"/>
          </p:cNvSpPr>
          <p:nvPr/>
        </p:nvSpPr>
        <p:spPr bwMode="auto">
          <a:xfrm>
            <a:off x="381000" y="6030913"/>
            <a:ext cx="9032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800">
                <a:latin typeface="Helvetica" charset="0"/>
              </a:rPr>
              <a:t>addrZ:</a:t>
            </a:r>
          </a:p>
        </p:txBody>
      </p:sp>
      <p:sp>
        <p:nvSpPr>
          <p:cNvPr id="30735" name="TextBox 20"/>
          <p:cNvSpPr txBox="1">
            <a:spLocks noChangeArrowheads="1"/>
          </p:cNvSpPr>
          <p:nvPr/>
        </p:nvSpPr>
        <p:spPr bwMode="auto">
          <a:xfrm>
            <a:off x="706438" y="1295400"/>
            <a:ext cx="24923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800">
                <a:latin typeface="Helvetica" charset="0"/>
              </a:rPr>
              <a:t>.</a:t>
            </a:r>
          </a:p>
          <a:p>
            <a:r>
              <a:rPr lang="en-US" sz="1800">
                <a:latin typeface="Helvetica" charset="0"/>
              </a:rPr>
              <a:t>.</a:t>
            </a:r>
          </a:p>
          <a:p>
            <a:r>
              <a:rPr lang="en-US" sz="1800">
                <a:latin typeface="Helvetica" charset="0"/>
              </a:rPr>
              <a:t>.</a:t>
            </a:r>
          </a:p>
          <a:p>
            <a:endParaRPr lang="en-US" sz="1800">
              <a:latin typeface="Helvetica" charset="0"/>
            </a:endParaRPr>
          </a:p>
        </p:txBody>
      </p:sp>
      <p:sp>
        <p:nvSpPr>
          <p:cNvPr id="30736" name="TextBox 21"/>
          <p:cNvSpPr txBox="1">
            <a:spLocks noChangeArrowheads="1"/>
          </p:cNvSpPr>
          <p:nvPr/>
        </p:nvSpPr>
        <p:spPr bwMode="auto">
          <a:xfrm>
            <a:off x="706438" y="2667000"/>
            <a:ext cx="24923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800">
                <a:latin typeface="Helvetica" charset="0"/>
              </a:rPr>
              <a:t>.</a:t>
            </a:r>
          </a:p>
          <a:p>
            <a:r>
              <a:rPr lang="en-US" sz="1800">
                <a:latin typeface="Helvetica" charset="0"/>
              </a:rPr>
              <a:t>.</a:t>
            </a:r>
          </a:p>
          <a:p>
            <a:r>
              <a:rPr lang="en-US" sz="1800">
                <a:latin typeface="Helvetica" charset="0"/>
              </a:rPr>
              <a:t>.</a:t>
            </a:r>
          </a:p>
          <a:p>
            <a:endParaRPr lang="en-US" sz="1800">
              <a:latin typeface="Helvetica" charset="0"/>
            </a:endParaRPr>
          </a:p>
        </p:txBody>
      </p:sp>
      <p:sp>
        <p:nvSpPr>
          <p:cNvPr id="30737" name="TextBox 22"/>
          <p:cNvSpPr txBox="1">
            <a:spLocks noChangeArrowheads="1"/>
          </p:cNvSpPr>
          <p:nvPr/>
        </p:nvSpPr>
        <p:spPr bwMode="auto">
          <a:xfrm>
            <a:off x="706438" y="4133850"/>
            <a:ext cx="24923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800">
                <a:latin typeface="Helvetica" charset="0"/>
              </a:rPr>
              <a:t>.</a:t>
            </a:r>
          </a:p>
          <a:p>
            <a:r>
              <a:rPr lang="en-US" sz="1800">
                <a:latin typeface="Helvetica" charset="0"/>
              </a:rPr>
              <a:t>.</a:t>
            </a:r>
          </a:p>
          <a:p>
            <a:r>
              <a:rPr lang="en-US" sz="1800">
                <a:latin typeface="Helvetica" charset="0"/>
              </a:rPr>
              <a:t>.</a:t>
            </a:r>
          </a:p>
          <a:p>
            <a:endParaRPr lang="en-US" sz="1800">
              <a:latin typeface="Helvetica" charset="0"/>
            </a:endParaRPr>
          </a:p>
        </p:txBody>
      </p:sp>
      <p:sp>
        <p:nvSpPr>
          <p:cNvPr id="30738" name="TextBox 23"/>
          <p:cNvSpPr txBox="1">
            <a:spLocks noChangeArrowheads="1"/>
          </p:cNvSpPr>
          <p:nvPr/>
        </p:nvSpPr>
        <p:spPr bwMode="auto">
          <a:xfrm>
            <a:off x="685800" y="5429250"/>
            <a:ext cx="2413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600">
                <a:latin typeface="Helvetica" charset="0"/>
              </a:rPr>
              <a:t>.</a:t>
            </a:r>
          </a:p>
          <a:p>
            <a:r>
              <a:rPr lang="en-US" sz="1600">
                <a:latin typeface="Helvetica" charset="0"/>
              </a:rPr>
              <a:t>.</a:t>
            </a:r>
          </a:p>
          <a:p>
            <a:r>
              <a:rPr lang="en-US" sz="1600">
                <a:latin typeface="Helvetica" charset="0"/>
              </a:rPr>
              <a:t>.</a:t>
            </a:r>
          </a:p>
        </p:txBody>
      </p:sp>
      <p:sp>
        <p:nvSpPr>
          <p:cNvPr id="26" name="Rectangle 25"/>
          <p:cNvSpPr/>
          <p:nvPr/>
        </p:nvSpPr>
        <p:spPr bwMode="auto">
          <a:xfrm>
            <a:off x="0" y="4419600"/>
            <a:ext cx="3581400" cy="228600"/>
          </a:xfrm>
          <a:prstGeom prst="rect">
            <a:avLst/>
          </a:prstGeom>
          <a:solidFill>
            <a:srgbClr val="FF0000">
              <a:alpha val="39000"/>
            </a:srgbClr>
          </a:solidFill>
          <a:ln w="571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endParaRPr lang="en-US" sz="1800">
              <a:latin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6739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Administrivia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Get to know Nachos</a:t>
            </a:r>
          </a:p>
          <a:p>
            <a:r>
              <a:rPr lang="en-US" dirty="0" smtClean="0"/>
              <a:t>Start project 1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71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Helvetica" charset="0"/>
              </a:rPr>
              <a:t>Review: Execution Stack Example</a:t>
            </a:r>
          </a:p>
        </p:txBody>
      </p:sp>
      <p:sp>
        <p:nvSpPr>
          <p:cNvPr id="327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86200" y="4572000"/>
            <a:ext cx="5105400" cy="1295400"/>
          </a:xfrm>
        </p:spPr>
        <p:txBody>
          <a:bodyPr>
            <a:normAutofit fontScale="62500" lnSpcReduction="20000"/>
          </a:bodyPr>
          <a:lstStyle/>
          <a:p>
            <a:r>
              <a:rPr lang="en-US" smtClean="0">
                <a:latin typeface="Helvetica" charset="0"/>
              </a:rPr>
              <a:t>Stack holds function arguments, return address</a:t>
            </a:r>
          </a:p>
          <a:p>
            <a:r>
              <a:rPr lang="en-US" smtClean="0">
                <a:latin typeface="Helvetica" charset="0"/>
              </a:rPr>
              <a:t>Permits recursive execution</a:t>
            </a:r>
          </a:p>
          <a:p>
            <a:r>
              <a:rPr lang="en-US" smtClean="0">
                <a:latin typeface="Helvetica" charset="0"/>
              </a:rPr>
              <a:t>Crucial to modern languages</a:t>
            </a:r>
          </a:p>
          <a:p>
            <a:endParaRPr lang="en-US" smtClean="0">
              <a:latin typeface="Helvetica" charset="0"/>
            </a:endParaRPr>
          </a:p>
        </p:txBody>
      </p:sp>
      <p:grpSp>
        <p:nvGrpSpPr>
          <p:cNvPr id="32771" name="Group 19"/>
          <p:cNvGrpSpPr>
            <a:grpSpLocks/>
          </p:cNvGrpSpPr>
          <p:nvPr/>
        </p:nvGrpSpPr>
        <p:grpSpPr bwMode="auto">
          <a:xfrm>
            <a:off x="1295400" y="838200"/>
            <a:ext cx="2286000" cy="5583238"/>
            <a:chOff x="528" y="528"/>
            <a:chExt cx="1440" cy="3517"/>
          </a:xfrm>
        </p:grpSpPr>
        <p:sp>
          <p:nvSpPr>
            <p:cNvPr id="32792" name="Rectangle 9"/>
            <p:cNvSpPr>
              <a:spLocks noChangeArrowheads="1"/>
            </p:cNvSpPr>
            <p:nvPr/>
          </p:nvSpPr>
          <p:spPr bwMode="auto">
            <a:xfrm>
              <a:off x="528" y="528"/>
              <a:ext cx="1440" cy="3456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Helvetica" charset="0"/>
              </a:endParaRPr>
            </a:p>
          </p:txBody>
        </p:sp>
        <p:sp>
          <p:nvSpPr>
            <p:cNvPr id="32793" name="Text Box 10"/>
            <p:cNvSpPr txBox="1">
              <a:spLocks noChangeArrowheads="1"/>
            </p:cNvSpPr>
            <p:nvPr/>
          </p:nvSpPr>
          <p:spPr bwMode="auto">
            <a:xfrm>
              <a:off x="576" y="672"/>
              <a:ext cx="1344" cy="33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571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A(int tmp) {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  if (tmp&lt;2)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    B();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  printf(tmp);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}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B() {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  C();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}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C() {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  A(2);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}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A(1);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exit;</a:t>
              </a:r>
            </a:p>
          </p:txBody>
        </p:sp>
      </p:grpSp>
      <p:grpSp>
        <p:nvGrpSpPr>
          <p:cNvPr id="32772" name="Group 22"/>
          <p:cNvGrpSpPr>
            <a:grpSpLocks/>
          </p:cNvGrpSpPr>
          <p:nvPr/>
        </p:nvGrpSpPr>
        <p:grpSpPr bwMode="auto">
          <a:xfrm>
            <a:off x="4267200" y="2446338"/>
            <a:ext cx="1524000" cy="708025"/>
            <a:chOff x="2448" y="1920"/>
            <a:chExt cx="960" cy="446"/>
          </a:xfrm>
        </p:grpSpPr>
        <p:sp>
          <p:nvSpPr>
            <p:cNvPr id="32790" name="Text Box 12"/>
            <p:cNvSpPr txBox="1">
              <a:spLocks noChangeArrowheads="1"/>
            </p:cNvSpPr>
            <p:nvPr/>
          </p:nvSpPr>
          <p:spPr bwMode="auto">
            <a:xfrm>
              <a:off x="2448" y="1920"/>
              <a:ext cx="673" cy="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571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9pPr>
            </a:lstStyle>
            <a:p>
              <a:r>
                <a:rPr lang="en-US" sz="2000">
                  <a:latin typeface="Helvetica" charset="0"/>
                </a:rPr>
                <a:t>Stack</a:t>
              </a:r>
            </a:p>
            <a:p>
              <a:r>
                <a:rPr lang="en-US" sz="2000">
                  <a:latin typeface="Helvetica" charset="0"/>
                </a:rPr>
                <a:t>Pointer</a:t>
              </a:r>
            </a:p>
          </p:txBody>
        </p:sp>
        <p:sp>
          <p:nvSpPr>
            <p:cNvPr id="32791" name="Line 14"/>
            <p:cNvSpPr>
              <a:spLocks noChangeShapeType="1"/>
            </p:cNvSpPr>
            <p:nvPr/>
          </p:nvSpPr>
          <p:spPr bwMode="auto">
            <a:xfrm>
              <a:off x="3024" y="2112"/>
              <a:ext cx="384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2773" name="Line 15"/>
          <p:cNvSpPr>
            <a:spLocks noChangeShapeType="1"/>
          </p:cNvSpPr>
          <p:nvPr/>
        </p:nvSpPr>
        <p:spPr bwMode="auto">
          <a:xfrm>
            <a:off x="6629400" y="2751138"/>
            <a:ext cx="0" cy="533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4" name="Text Box 16"/>
          <p:cNvSpPr txBox="1">
            <a:spLocks noChangeArrowheads="1"/>
          </p:cNvSpPr>
          <p:nvPr/>
        </p:nvSpPr>
        <p:spPr bwMode="auto">
          <a:xfrm>
            <a:off x="5710238" y="3260725"/>
            <a:ext cx="1863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2000">
                <a:latin typeface="Helvetica" charset="0"/>
              </a:rPr>
              <a:t>Stack Growth</a:t>
            </a:r>
          </a:p>
        </p:txBody>
      </p:sp>
      <p:sp>
        <p:nvSpPr>
          <p:cNvPr id="32775" name="Rectangle 8"/>
          <p:cNvSpPr>
            <a:spLocks noChangeArrowheads="1"/>
          </p:cNvSpPr>
          <p:nvPr/>
        </p:nvSpPr>
        <p:spPr bwMode="auto">
          <a:xfrm>
            <a:off x="5776913" y="914400"/>
            <a:ext cx="1752600" cy="6096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latin typeface="Helvetica" charset="0"/>
              </a:rPr>
              <a:t>A: tmp=1</a:t>
            </a:r>
          </a:p>
          <a:p>
            <a:r>
              <a:rPr lang="en-US">
                <a:latin typeface="Helvetica" charset="0"/>
              </a:rPr>
              <a:t>   ret=addrZ</a:t>
            </a:r>
          </a:p>
        </p:txBody>
      </p:sp>
      <p:sp>
        <p:nvSpPr>
          <p:cNvPr id="32776" name="Rectangle 7"/>
          <p:cNvSpPr>
            <a:spLocks noChangeArrowheads="1"/>
          </p:cNvSpPr>
          <p:nvPr/>
        </p:nvSpPr>
        <p:spPr bwMode="auto">
          <a:xfrm>
            <a:off x="5776913" y="1524000"/>
            <a:ext cx="1752600" cy="6096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latin typeface="Helvetica" charset="0"/>
              </a:rPr>
              <a:t>B: ret=addrY</a:t>
            </a:r>
          </a:p>
        </p:txBody>
      </p:sp>
      <p:sp>
        <p:nvSpPr>
          <p:cNvPr id="32777" name="Rectangle 6"/>
          <p:cNvSpPr>
            <a:spLocks noChangeArrowheads="1"/>
          </p:cNvSpPr>
          <p:nvPr/>
        </p:nvSpPr>
        <p:spPr bwMode="auto">
          <a:xfrm>
            <a:off x="5776913" y="2133600"/>
            <a:ext cx="1752600" cy="6096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latin typeface="Helvetica" charset="0"/>
              </a:rPr>
              <a:t>C: ret=addrU</a:t>
            </a:r>
          </a:p>
        </p:txBody>
      </p:sp>
      <p:sp>
        <p:nvSpPr>
          <p:cNvPr id="32778" name="TextBox 15"/>
          <p:cNvSpPr txBox="1">
            <a:spLocks noChangeArrowheads="1"/>
          </p:cNvSpPr>
          <p:nvPr/>
        </p:nvSpPr>
        <p:spPr bwMode="auto">
          <a:xfrm>
            <a:off x="407988" y="1066800"/>
            <a:ext cx="9159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800">
                <a:latin typeface="Helvetica" charset="0"/>
              </a:rPr>
              <a:t>addrX:</a:t>
            </a:r>
          </a:p>
        </p:txBody>
      </p:sp>
      <p:sp>
        <p:nvSpPr>
          <p:cNvPr id="32779" name="TextBox 16"/>
          <p:cNvSpPr txBox="1">
            <a:spLocks noChangeArrowheads="1"/>
          </p:cNvSpPr>
          <p:nvPr/>
        </p:nvSpPr>
        <p:spPr bwMode="auto">
          <a:xfrm>
            <a:off x="407988" y="2297113"/>
            <a:ext cx="8985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800">
                <a:latin typeface="Helvetica" charset="0"/>
              </a:rPr>
              <a:t>addrY:</a:t>
            </a:r>
          </a:p>
        </p:txBody>
      </p:sp>
      <p:sp>
        <p:nvSpPr>
          <p:cNvPr id="32780" name="TextBox 17"/>
          <p:cNvSpPr txBox="1">
            <a:spLocks noChangeArrowheads="1"/>
          </p:cNvSpPr>
          <p:nvPr/>
        </p:nvSpPr>
        <p:spPr bwMode="auto">
          <a:xfrm>
            <a:off x="381000" y="3973513"/>
            <a:ext cx="965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800">
                <a:latin typeface="Helvetica" charset="0"/>
              </a:rPr>
              <a:t>addrU:</a:t>
            </a:r>
          </a:p>
        </p:txBody>
      </p:sp>
      <p:sp>
        <p:nvSpPr>
          <p:cNvPr id="32781" name="TextBox 18"/>
          <p:cNvSpPr txBox="1">
            <a:spLocks noChangeArrowheads="1"/>
          </p:cNvSpPr>
          <p:nvPr/>
        </p:nvSpPr>
        <p:spPr bwMode="auto">
          <a:xfrm>
            <a:off x="381000" y="5192713"/>
            <a:ext cx="9032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800">
                <a:latin typeface="Helvetica" charset="0"/>
              </a:rPr>
              <a:t>addrV:</a:t>
            </a:r>
          </a:p>
        </p:txBody>
      </p:sp>
      <p:sp>
        <p:nvSpPr>
          <p:cNvPr id="32782" name="TextBox 19"/>
          <p:cNvSpPr txBox="1">
            <a:spLocks noChangeArrowheads="1"/>
          </p:cNvSpPr>
          <p:nvPr/>
        </p:nvSpPr>
        <p:spPr bwMode="auto">
          <a:xfrm>
            <a:off x="381000" y="6030913"/>
            <a:ext cx="9032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800">
                <a:latin typeface="Helvetica" charset="0"/>
              </a:rPr>
              <a:t>addrZ:</a:t>
            </a:r>
          </a:p>
        </p:txBody>
      </p:sp>
      <p:sp>
        <p:nvSpPr>
          <p:cNvPr id="32783" name="TextBox 20"/>
          <p:cNvSpPr txBox="1">
            <a:spLocks noChangeArrowheads="1"/>
          </p:cNvSpPr>
          <p:nvPr/>
        </p:nvSpPr>
        <p:spPr bwMode="auto">
          <a:xfrm>
            <a:off x="706438" y="1295400"/>
            <a:ext cx="24923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800">
                <a:latin typeface="Helvetica" charset="0"/>
              </a:rPr>
              <a:t>.</a:t>
            </a:r>
          </a:p>
          <a:p>
            <a:r>
              <a:rPr lang="en-US" sz="1800">
                <a:latin typeface="Helvetica" charset="0"/>
              </a:rPr>
              <a:t>.</a:t>
            </a:r>
          </a:p>
          <a:p>
            <a:r>
              <a:rPr lang="en-US" sz="1800">
                <a:latin typeface="Helvetica" charset="0"/>
              </a:rPr>
              <a:t>.</a:t>
            </a:r>
          </a:p>
          <a:p>
            <a:endParaRPr lang="en-US" sz="1800">
              <a:latin typeface="Helvetica" charset="0"/>
            </a:endParaRPr>
          </a:p>
        </p:txBody>
      </p:sp>
      <p:sp>
        <p:nvSpPr>
          <p:cNvPr id="32784" name="TextBox 21"/>
          <p:cNvSpPr txBox="1">
            <a:spLocks noChangeArrowheads="1"/>
          </p:cNvSpPr>
          <p:nvPr/>
        </p:nvSpPr>
        <p:spPr bwMode="auto">
          <a:xfrm>
            <a:off x="706438" y="2667000"/>
            <a:ext cx="24923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800">
                <a:latin typeface="Helvetica" charset="0"/>
              </a:rPr>
              <a:t>.</a:t>
            </a:r>
          </a:p>
          <a:p>
            <a:r>
              <a:rPr lang="en-US" sz="1800">
                <a:latin typeface="Helvetica" charset="0"/>
              </a:rPr>
              <a:t>.</a:t>
            </a:r>
          </a:p>
          <a:p>
            <a:r>
              <a:rPr lang="en-US" sz="1800">
                <a:latin typeface="Helvetica" charset="0"/>
              </a:rPr>
              <a:t>.</a:t>
            </a:r>
          </a:p>
          <a:p>
            <a:endParaRPr lang="en-US" sz="1800">
              <a:latin typeface="Helvetica" charset="0"/>
            </a:endParaRPr>
          </a:p>
        </p:txBody>
      </p:sp>
      <p:sp>
        <p:nvSpPr>
          <p:cNvPr id="32785" name="TextBox 22"/>
          <p:cNvSpPr txBox="1">
            <a:spLocks noChangeArrowheads="1"/>
          </p:cNvSpPr>
          <p:nvPr/>
        </p:nvSpPr>
        <p:spPr bwMode="auto">
          <a:xfrm>
            <a:off x="706438" y="4133850"/>
            <a:ext cx="24923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800">
                <a:latin typeface="Helvetica" charset="0"/>
              </a:rPr>
              <a:t>.</a:t>
            </a:r>
          </a:p>
          <a:p>
            <a:r>
              <a:rPr lang="en-US" sz="1800">
                <a:latin typeface="Helvetica" charset="0"/>
              </a:rPr>
              <a:t>.</a:t>
            </a:r>
          </a:p>
          <a:p>
            <a:r>
              <a:rPr lang="en-US" sz="1800">
                <a:latin typeface="Helvetica" charset="0"/>
              </a:rPr>
              <a:t>.</a:t>
            </a:r>
          </a:p>
          <a:p>
            <a:endParaRPr lang="en-US" sz="1800">
              <a:latin typeface="Helvetica" charset="0"/>
            </a:endParaRPr>
          </a:p>
        </p:txBody>
      </p:sp>
      <p:sp>
        <p:nvSpPr>
          <p:cNvPr id="32786" name="TextBox 23"/>
          <p:cNvSpPr txBox="1">
            <a:spLocks noChangeArrowheads="1"/>
          </p:cNvSpPr>
          <p:nvPr/>
        </p:nvSpPr>
        <p:spPr bwMode="auto">
          <a:xfrm>
            <a:off x="685800" y="5429250"/>
            <a:ext cx="2413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600">
                <a:latin typeface="Helvetica" charset="0"/>
              </a:rPr>
              <a:t>.</a:t>
            </a:r>
          </a:p>
          <a:p>
            <a:r>
              <a:rPr lang="en-US" sz="1600">
                <a:latin typeface="Helvetica" charset="0"/>
              </a:rPr>
              <a:t>.</a:t>
            </a:r>
          </a:p>
          <a:p>
            <a:r>
              <a:rPr lang="en-US" sz="1600">
                <a:latin typeface="Helvetica" charset="0"/>
              </a:rPr>
              <a:t>.</a:t>
            </a:r>
          </a:p>
        </p:txBody>
      </p:sp>
      <p:sp>
        <p:nvSpPr>
          <p:cNvPr id="26" name="Rectangle 25"/>
          <p:cNvSpPr/>
          <p:nvPr/>
        </p:nvSpPr>
        <p:spPr bwMode="auto">
          <a:xfrm>
            <a:off x="0" y="4876800"/>
            <a:ext cx="3581400" cy="228600"/>
          </a:xfrm>
          <a:prstGeom prst="rect">
            <a:avLst/>
          </a:prstGeom>
          <a:solidFill>
            <a:srgbClr val="FF0000">
              <a:alpha val="39000"/>
            </a:srgbClr>
          </a:solidFill>
          <a:ln w="571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endParaRPr lang="en-US" sz="1800">
              <a:latin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0407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9939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mtClean="0">
                <a:latin typeface="Helvetica" charset="0"/>
              </a:rPr>
              <a:t>Review: Execution Stack Example</a:t>
            </a:r>
          </a:p>
        </p:txBody>
      </p:sp>
      <p:sp>
        <p:nvSpPr>
          <p:cNvPr id="348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86200" y="4572000"/>
            <a:ext cx="5105400" cy="1295400"/>
          </a:xfrm>
        </p:spPr>
        <p:txBody>
          <a:bodyPr>
            <a:normAutofit fontScale="62500" lnSpcReduction="20000"/>
          </a:bodyPr>
          <a:lstStyle/>
          <a:p>
            <a:r>
              <a:rPr lang="en-US" smtClean="0">
                <a:latin typeface="Helvetica" charset="0"/>
              </a:rPr>
              <a:t>Stack holds function arguments, return address</a:t>
            </a:r>
          </a:p>
          <a:p>
            <a:r>
              <a:rPr lang="en-US" smtClean="0">
                <a:latin typeface="Helvetica" charset="0"/>
              </a:rPr>
              <a:t>Permits recursive execution</a:t>
            </a:r>
          </a:p>
          <a:p>
            <a:r>
              <a:rPr lang="en-US" smtClean="0">
                <a:latin typeface="Helvetica" charset="0"/>
              </a:rPr>
              <a:t>Crucial to modern languages</a:t>
            </a:r>
          </a:p>
          <a:p>
            <a:endParaRPr lang="en-US" smtClean="0">
              <a:latin typeface="Helvetica" charset="0"/>
            </a:endParaRPr>
          </a:p>
        </p:txBody>
      </p:sp>
      <p:grpSp>
        <p:nvGrpSpPr>
          <p:cNvPr id="34819" name="Group 19"/>
          <p:cNvGrpSpPr>
            <a:grpSpLocks/>
          </p:cNvGrpSpPr>
          <p:nvPr/>
        </p:nvGrpSpPr>
        <p:grpSpPr bwMode="auto">
          <a:xfrm>
            <a:off x="1295400" y="838200"/>
            <a:ext cx="2286000" cy="5583238"/>
            <a:chOff x="528" y="528"/>
            <a:chExt cx="1440" cy="3517"/>
          </a:xfrm>
        </p:grpSpPr>
        <p:sp>
          <p:nvSpPr>
            <p:cNvPr id="34841" name="Rectangle 9"/>
            <p:cNvSpPr>
              <a:spLocks noChangeArrowheads="1"/>
            </p:cNvSpPr>
            <p:nvPr/>
          </p:nvSpPr>
          <p:spPr bwMode="auto">
            <a:xfrm>
              <a:off x="528" y="528"/>
              <a:ext cx="1440" cy="3456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Helvetica" charset="0"/>
              </a:endParaRPr>
            </a:p>
          </p:txBody>
        </p:sp>
        <p:sp>
          <p:nvSpPr>
            <p:cNvPr id="34842" name="Text Box 10"/>
            <p:cNvSpPr txBox="1">
              <a:spLocks noChangeArrowheads="1"/>
            </p:cNvSpPr>
            <p:nvPr/>
          </p:nvSpPr>
          <p:spPr bwMode="auto">
            <a:xfrm>
              <a:off x="576" y="672"/>
              <a:ext cx="1344" cy="33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571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A(int tmp) {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  if (tmp&lt;2)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    B();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  printf(tmp);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}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B() {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  C();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}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C() {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  A(2);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}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A(1);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exit;</a:t>
              </a:r>
            </a:p>
          </p:txBody>
        </p:sp>
      </p:grpSp>
      <p:sp>
        <p:nvSpPr>
          <p:cNvPr id="34820" name="Rectangle 5"/>
          <p:cNvSpPr>
            <a:spLocks noChangeArrowheads="1"/>
          </p:cNvSpPr>
          <p:nvPr/>
        </p:nvSpPr>
        <p:spPr bwMode="auto">
          <a:xfrm>
            <a:off x="5776913" y="2743200"/>
            <a:ext cx="1752600" cy="6096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latin typeface="Helvetica" charset="0"/>
              </a:rPr>
              <a:t>A: tmp=2</a:t>
            </a:r>
          </a:p>
          <a:p>
            <a:r>
              <a:rPr lang="en-US">
                <a:latin typeface="Helvetica" charset="0"/>
              </a:rPr>
              <a:t>   ret=addrV</a:t>
            </a:r>
          </a:p>
        </p:txBody>
      </p:sp>
      <p:grpSp>
        <p:nvGrpSpPr>
          <p:cNvPr id="34821" name="Group 22"/>
          <p:cNvGrpSpPr>
            <a:grpSpLocks/>
          </p:cNvGrpSpPr>
          <p:nvPr/>
        </p:nvGrpSpPr>
        <p:grpSpPr bwMode="auto">
          <a:xfrm>
            <a:off x="4267200" y="3048000"/>
            <a:ext cx="1524000" cy="708025"/>
            <a:chOff x="2448" y="1920"/>
            <a:chExt cx="960" cy="446"/>
          </a:xfrm>
        </p:grpSpPr>
        <p:sp>
          <p:nvSpPr>
            <p:cNvPr id="34839" name="Text Box 12"/>
            <p:cNvSpPr txBox="1">
              <a:spLocks noChangeArrowheads="1"/>
            </p:cNvSpPr>
            <p:nvPr/>
          </p:nvSpPr>
          <p:spPr bwMode="auto">
            <a:xfrm>
              <a:off x="2448" y="1920"/>
              <a:ext cx="673" cy="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571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9pPr>
            </a:lstStyle>
            <a:p>
              <a:r>
                <a:rPr lang="en-US" sz="2000">
                  <a:latin typeface="Helvetica" charset="0"/>
                </a:rPr>
                <a:t>Stack</a:t>
              </a:r>
            </a:p>
            <a:p>
              <a:r>
                <a:rPr lang="en-US" sz="2000">
                  <a:latin typeface="Helvetica" charset="0"/>
                </a:rPr>
                <a:t>Pointer</a:t>
              </a:r>
            </a:p>
          </p:txBody>
        </p:sp>
        <p:sp>
          <p:nvSpPr>
            <p:cNvPr id="34840" name="Line 14"/>
            <p:cNvSpPr>
              <a:spLocks noChangeShapeType="1"/>
            </p:cNvSpPr>
            <p:nvPr/>
          </p:nvSpPr>
          <p:spPr bwMode="auto">
            <a:xfrm>
              <a:off x="3024" y="2112"/>
              <a:ext cx="384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4822" name="Line 15"/>
          <p:cNvSpPr>
            <a:spLocks noChangeShapeType="1"/>
          </p:cNvSpPr>
          <p:nvPr/>
        </p:nvSpPr>
        <p:spPr bwMode="auto">
          <a:xfrm>
            <a:off x="6629400" y="3352800"/>
            <a:ext cx="0" cy="533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3" name="Text Box 16"/>
          <p:cNvSpPr txBox="1">
            <a:spLocks noChangeArrowheads="1"/>
          </p:cNvSpPr>
          <p:nvPr/>
        </p:nvSpPr>
        <p:spPr bwMode="auto">
          <a:xfrm>
            <a:off x="5710238" y="3862388"/>
            <a:ext cx="1863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2000">
                <a:latin typeface="Helvetica" charset="0"/>
              </a:rPr>
              <a:t>Stack Growth</a:t>
            </a:r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5776913" y="914400"/>
            <a:ext cx="1752600" cy="6096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latin typeface="Helvetica" charset="0"/>
              </a:rPr>
              <a:t>A: tmp=1</a:t>
            </a:r>
          </a:p>
          <a:p>
            <a:r>
              <a:rPr lang="en-US">
                <a:latin typeface="Helvetica" charset="0"/>
              </a:rPr>
              <a:t>   ret=addrZ</a:t>
            </a:r>
          </a:p>
        </p:txBody>
      </p:sp>
      <p:sp>
        <p:nvSpPr>
          <p:cNvPr id="34825" name="Rectangle 7"/>
          <p:cNvSpPr>
            <a:spLocks noChangeArrowheads="1"/>
          </p:cNvSpPr>
          <p:nvPr/>
        </p:nvSpPr>
        <p:spPr bwMode="auto">
          <a:xfrm>
            <a:off x="5776913" y="1524000"/>
            <a:ext cx="1752600" cy="6096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latin typeface="Helvetica" charset="0"/>
              </a:rPr>
              <a:t>B: ret=addrY</a:t>
            </a:r>
          </a:p>
        </p:txBody>
      </p:sp>
      <p:sp>
        <p:nvSpPr>
          <p:cNvPr id="34826" name="Rectangle 6"/>
          <p:cNvSpPr>
            <a:spLocks noChangeArrowheads="1"/>
          </p:cNvSpPr>
          <p:nvPr/>
        </p:nvSpPr>
        <p:spPr bwMode="auto">
          <a:xfrm>
            <a:off x="5776913" y="2133600"/>
            <a:ext cx="1752600" cy="6096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latin typeface="Helvetica" charset="0"/>
              </a:rPr>
              <a:t>C: ret=addrU</a:t>
            </a:r>
          </a:p>
        </p:txBody>
      </p:sp>
      <p:sp>
        <p:nvSpPr>
          <p:cNvPr id="34827" name="TextBox 15"/>
          <p:cNvSpPr txBox="1">
            <a:spLocks noChangeArrowheads="1"/>
          </p:cNvSpPr>
          <p:nvPr/>
        </p:nvSpPr>
        <p:spPr bwMode="auto">
          <a:xfrm>
            <a:off x="407988" y="1066800"/>
            <a:ext cx="9159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800">
                <a:latin typeface="Helvetica" charset="0"/>
              </a:rPr>
              <a:t>addrX:</a:t>
            </a:r>
          </a:p>
        </p:txBody>
      </p:sp>
      <p:sp>
        <p:nvSpPr>
          <p:cNvPr id="34828" name="TextBox 16"/>
          <p:cNvSpPr txBox="1">
            <a:spLocks noChangeArrowheads="1"/>
          </p:cNvSpPr>
          <p:nvPr/>
        </p:nvSpPr>
        <p:spPr bwMode="auto">
          <a:xfrm>
            <a:off x="407988" y="2297113"/>
            <a:ext cx="8985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800">
                <a:latin typeface="Helvetica" charset="0"/>
              </a:rPr>
              <a:t>addrY:</a:t>
            </a:r>
          </a:p>
        </p:txBody>
      </p:sp>
      <p:sp>
        <p:nvSpPr>
          <p:cNvPr id="34829" name="TextBox 17"/>
          <p:cNvSpPr txBox="1">
            <a:spLocks noChangeArrowheads="1"/>
          </p:cNvSpPr>
          <p:nvPr/>
        </p:nvSpPr>
        <p:spPr bwMode="auto">
          <a:xfrm>
            <a:off x="381000" y="3973513"/>
            <a:ext cx="965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800">
                <a:latin typeface="Helvetica" charset="0"/>
              </a:rPr>
              <a:t>addrU:</a:t>
            </a:r>
          </a:p>
        </p:txBody>
      </p:sp>
      <p:sp>
        <p:nvSpPr>
          <p:cNvPr id="34830" name="TextBox 18"/>
          <p:cNvSpPr txBox="1">
            <a:spLocks noChangeArrowheads="1"/>
          </p:cNvSpPr>
          <p:nvPr/>
        </p:nvSpPr>
        <p:spPr bwMode="auto">
          <a:xfrm>
            <a:off x="381000" y="5192713"/>
            <a:ext cx="9032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800">
                <a:latin typeface="Helvetica" charset="0"/>
              </a:rPr>
              <a:t>addrV:</a:t>
            </a:r>
          </a:p>
        </p:txBody>
      </p:sp>
      <p:sp>
        <p:nvSpPr>
          <p:cNvPr id="34831" name="TextBox 19"/>
          <p:cNvSpPr txBox="1">
            <a:spLocks noChangeArrowheads="1"/>
          </p:cNvSpPr>
          <p:nvPr/>
        </p:nvSpPr>
        <p:spPr bwMode="auto">
          <a:xfrm>
            <a:off x="381000" y="6030913"/>
            <a:ext cx="9032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800">
                <a:latin typeface="Helvetica" charset="0"/>
              </a:rPr>
              <a:t>addrZ:</a:t>
            </a:r>
          </a:p>
        </p:txBody>
      </p:sp>
      <p:sp>
        <p:nvSpPr>
          <p:cNvPr id="34832" name="TextBox 20"/>
          <p:cNvSpPr txBox="1">
            <a:spLocks noChangeArrowheads="1"/>
          </p:cNvSpPr>
          <p:nvPr/>
        </p:nvSpPr>
        <p:spPr bwMode="auto">
          <a:xfrm>
            <a:off x="706438" y="1295400"/>
            <a:ext cx="24923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800">
                <a:latin typeface="Helvetica" charset="0"/>
              </a:rPr>
              <a:t>.</a:t>
            </a:r>
          </a:p>
          <a:p>
            <a:r>
              <a:rPr lang="en-US" sz="1800">
                <a:latin typeface="Helvetica" charset="0"/>
              </a:rPr>
              <a:t>.</a:t>
            </a:r>
          </a:p>
          <a:p>
            <a:r>
              <a:rPr lang="en-US" sz="1800">
                <a:latin typeface="Helvetica" charset="0"/>
              </a:rPr>
              <a:t>.</a:t>
            </a:r>
          </a:p>
          <a:p>
            <a:endParaRPr lang="en-US" sz="1800">
              <a:latin typeface="Helvetica" charset="0"/>
            </a:endParaRPr>
          </a:p>
        </p:txBody>
      </p:sp>
      <p:sp>
        <p:nvSpPr>
          <p:cNvPr id="34833" name="TextBox 21"/>
          <p:cNvSpPr txBox="1">
            <a:spLocks noChangeArrowheads="1"/>
          </p:cNvSpPr>
          <p:nvPr/>
        </p:nvSpPr>
        <p:spPr bwMode="auto">
          <a:xfrm>
            <a:off x="706438" y="2667000"/>
            <a:ext cx="24923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800">
                <a:latin typeface="Helvetica" charset="0"/>
              </a:rPr>
              <a:t>.</a:t>
            </a:r>
          </a:p>
          <a:p>
            <a:r>
              <a:rPr lang="en-US" sz="1800">
                <a:latin typeface="Helvetica" charset="0"/>
              </a:rPr>
              <a:t>.</a:t>
            </a:r>
          </a:p>
          <a:p>
            <a:r>
              <a:rPr lang="en-US" sz="1800">
                <a:latin typeface="Helvetica" charset="0"/>
              </a:rPr>
              <a:t>.</a:t>
            </a:r>
          </a:p>
          <a:p>
            <a:endParaRPr lang="en-US" sz="1800">
              <a:latin typeface="Helvetica" charset="0"/>
            </a:endParaRPr>
          </a:p>
        </p:txBody>
      </p:sp>
      <p:sp>
        <p:nvSpPr>
          <p:cNvPr id="34834" name="TextBox 22"/>
          <p:cNvSpPr txBox="1">
            <a:spLocks noChangeArrowheads="1"/>
          </p:cNvSpPr>
          <p:nvPr/>
        </p:nvSpPr>
        <p:spPr bwMode="auto">
          <a:xfrm>
            <a:off x="706438" y="4133850"/>
            <a:ext cx="24923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800">
                <a:latin typeface="Helvetica" charset="0"/>
              </a:rPr>
              <a:t>.</a:t>
            </a:r>
          </a:p>
          <a:p>
            <a:r>
              <a:rPr lang="en-US" sz="1800">
                <a:latin typeface="Helvetica" charset="0"/>
              </a:rPr>
              <a:t>.</a:t>
            </a:r>
          </a:p>
          <a:p>
            <a:r>
              <a:rPr lang="en-US" sz="1800">
                <a:latin typeface="Helvetica" charset="0"/>
              </a:rPr>
              <a:t>.</a:t>
            </a:r>
          </a:p>
          <a:p>
            <a:endParaRPr lang="en-US" sz="1800">
              <a:latin typeface="Helvetica" charset="0"/>
            </a:endParaRPr>
          </a:p>
        </p:txBody>
      </p:sp>
      <p:sp>
        <p:nvSpPr>
          <p:cNvPr id="34835" name="TextBox 23"/>
          <p:cNvSpPr txBox="1">
            <a:spLocks noChangeArrowheads="1"/>
          </p:cNvSpPr>
          <p:nvPr/>
        </p:nvSpPr>
        <p:spPr bwMode="auto">
          <a:xfrm>
            <a:off x="685800" y="5429250"/>
            <a:ext cx="2413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600">
                <a:latin typeface="Helvetica" charset="0"/>
              </a:rPr>
              <a:t>.</a:t>
            </a:r>
          </a:p>
          <a:p>
            <a:r>
              <a:rPr lang="en-US" sz="1600">
                <a:latin typeface="Helvetica" charset="0"/>
              </a:rPr>
              <a:t>.</a:t>
            </a:r>
          </a:p>
          <a:p>
            <a:r>
              <a:rPr lang="en-US" sz="1600">
                <a:latin typeface="Helvetica" charset="0"/>
              </a:rPr>
              <a:t>.</a:t>
            </a:r>
          </a:p>
        </p:txBody>
      </p:sp>
      <p:sp>
        <p:nvSpPr>
          <p:cNvPr id="26" name="Rectangle 25"/>
          <p:cNvSpPr/>
          <p:nvPr/>
        </p:nvSpPr>
        <p:spPr bwMode="auto">
          <a:xfrm>
            <a:off x="0" y="1143000"/>
            <a:ext cx="3581400" cy="228600"/>
          </a:xfrm>
          <a:prstGeom prst="rect">
            <a:avLst/>
          </a:prstGeom>
          <a:solidFill>
            <a:srgbClr val="FF0000">
              <a:alpha val="39000"/>
            </a:srgbClr>
          </a:solidFill>
          <a:ln w="571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endParaRPr lang="en-US" sz="1800">
              <a:latin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7761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9939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Helvetica" charset="0"/>
              </a:rPr>
              <a:t>Review: Execution Stack Example</a:t>
            </a:r>
          </a:p>
        </p:txBody>
      </p:sp>
      <p:sp>
        <p:nvSpPr>
          <p:cNvPr id="368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86200" y="4572000"/>
            <a:ext cx="5105400" cy="1295400"/>
          </a:xfrm>
        </p:spPr>
        <p:txBody>
          <a:bodyPr>
            <a:normAutofit fontScale="62500" lnSpcReduction="20000"/>
          </a:bodyPr>
          <a:lstStyle/>
          <a:p>
            <a:r>
              <a:rPr lang="en-US" smtClean="0">
                <a:latin typeface="Helvetica" charset="0"/>
              </a:rPr>
              <a:t>Stack holds function arguments, return address</a:t>
            </a:r>
          </a:p>
          <a:p>
            <a:r>
              <a:rPr lang="en-US" smtClean="0">
                <a:latin typeface="Helvetica" charset="0"/>
              </a:rPr>
              <a:t>Permits recursive execution</a:t>
            </a:r>
          </a:p>
          <a:p>
            <a:r>
              <a:rPr lang="en-US" smtClean="0">
                <a:latin typeface="Helvetica" charset="0"/>
              </a:rPr>
              <a:t>Crucial to modern languages</a:t>
            </a:r>
          </a:p>
          <a:p>
            <a:endParaRPr lang="en-US" smtClean="0">
              <a:latin typeface="Helvetica" charset="0"/>
            </a:endParaRPr>
          </a:p>
        </p:txBody>
      </p:sp>
      <p:grpSp>
        <p:nvGrpSpPr>
          <p:cNvPr id="36867" name="Group 19"/>
          <p:cNvGrpSpPr>
            <a:grpSpLocks/>
          </p:cNvGrpSpPr>
          <p:nvPr/>
        </p:nvGrpSpPr>
        <p:grpSpPr bwMode="auto">
          <a:xfrm>
            <a:off x="1295400" y="838200"/>
            <a:ext cx="2286000" cy="5583238"/>
            <a:chOff x="528" y="528"/>
            <a:chExt cx="1440" cy="3517"/>
          </a:xfrm>
        </p:grpSpPr>
        <p:sp>
          <p:nvSpPr>
            <p:cNvPr id="36889" name="Rectangle 9"/>
            <p:cNvSpPr>
              <a:spLocks noChangeArrowheads="1"/>
            </p:cNvSpPr>
            <p:nvPr/>
          </p:nvSpPr>
          <p:spPr bwMode="auto">
            <a:xfrm>
              <a:off x="528" y="528"/>
              <a:ext cx="1440" cy="3456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Helvetica" charset="0"/>
              </a:endParaRPr>
            </a:p>
          </p:txBody>
        </p:sp>
        <p:sp>
          <p:nvSpPr>
            <p:cNvPr id="36890" name="Text Box 10"/>
            <p:cNvSpPr txBox="1">
              <a:spLocks noChangeArrowheads="1"/>
            </p:cNvSpPr>
            <p:nvPr/>
          </p:nvSpPr>
          <p:spPr bwMode="auto">
            <a:xfrm>
              <a:off x="576" y="672"/>
              <a:ext cx="1344" cy="33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571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A(int tmp) {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  if (tmp&lt;2)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    B();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  printf(tmp);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}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B() {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  C();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}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C() {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  A(2);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}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A(1);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exit;</a:t>
              </a:r>
            </a:p>
          </p:txBody>
        </p:sp>
      </p:grpSp>
      <p:sp>
        <p:nvSpPr>
          <p:cNvPr id="36868" name="Rectangle 5"/>
          <p:cNvSpPr>
            <a:spLocks noChangeArrowheads="1"/>
          </p:cNvSpPr>
          <p:nvPr/>
        </p:nvSpPr>
        <p:spPr bwMode="auto">
          <a:xfrm>
            <a:off x="5776913" y="2743200"/>
            <a:ext cx="1752600" cy="6096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latin typeface="Helvetica" charset="0"/>
              </a:rPr>
              <a:t>A: tmp=2</a:t>
            </a:r>
          </a:p>
          <a:p>
            <a:r>
              <a:rPr lang="en-US">
                <a:latin typeface="Helvetica" charset="0"/>
              </a:rPr>
              <a:t>   ret=addrV</a:t>
            </a:r>
          </a:p>
        </p:txBody>
      </p:sp>
      <p:grpSp>
        <p:nvGrpSpPr>
          <p:cNvPr id="36869" name="Group 22"/>
          <p:cNvGrpSpPr>
            <a:grpSpLocks/>
          </p:cNvGrpSpPr>
          <p:nvPr/>
        </p:nvGrpSpPr>
        <p:grpSpPr bwMode="auto">
          <a:xfrm>
            <a:off x="4267200" y="3048000"/>
            <a:ext cx="1524000" cy="708025"/>
            <a:chOff x="2448" y="1920"/>
            <a:chExt cx="960" cy="446"/>
          </a:xfrm>
        </p:grpSpPr>
        <p:sp>
          <p:nvSpPr>
            <p:cNvPr id="36887" name="Text Box 12"/>
            <p:cNvSpPr txBox="1">
              <a:spLocks noChangeArrowheads="1"/>
            </p:cNvSpPr>
            <p:nvPr/>
          </p:nvSpPr>
          <p:spPr bwMode="auto">
            <a:xfrm>
              <a:off x="2448" y="1920"/>
              <a:ext cx="673" cy="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571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9pPr>
            </a:lstStyle>
            <a:p>
              <a:r>
                <a:rPr lang="en-US" sz="2000">
                  <a:latin typeface="Helvetica" charset="0"/>
                </a:rPr>
                <a:t>Stack</a:t>
              </a:r>
            </a:p>
            <a:p>
              <a:r>
                <a:rPr lang="en-US" sz="2000">
                  <a:latin typeface="Helvetica" charset="0"/>
                </a:rPr>
                <a:t>Pointer</a:t>
              </a:r>
            </a:p>
          </p:txBody>
        </p:sp>
        <p:sp>
          <p:nvSpPr>
            <p:cNvPr id="36888" name="Line 14"/>
            <p:cNvSpPr>
              <a:spLocks noChangeShapeType="1"/>
            </p:cNvSpPr>
            <p:nvPr/>
          </p:nvSpPr>
          <p:spPr bwMode="auto">
            <a:xfrm>
              <a:off x="3024" y="2112"/>
              <a:ext cx="384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6870" name="Line 15"/>
          <p:cNvSpPr>
            <a:spLocks noChangeShapeType="1"/>
          </p:cNvSpPr>
          <p:nvPr/>
        </p:nvSpPr>
        <p:spPr bwMode="auto">
          <a:xfrm>
            <a:off x="6629400" y="3352800"/>
            <a:ext cx="0" cy="533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1" name="Text Box 16"/>
          <p:cNvSpPr txBox="1">
            <a:spLocks noChangeArrowheads="1"/>
          </p:cNvSpPr>
          <p:nvPr/>
        </p:nvSpPr>
        <p:spPr bwMode="auto">
          <a:xfrm>
            <a:off x="5710238" y="3862388"/>
            <a:ext cx="1863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2000">
                <a:latin typeface="Helvetica" charset="0"/>
              </a:rPr>
              <a:t>Stack Growth</a:t>
            </a:r>
          </a:p>
        </p:txBody>
      </p:sp>
      <p:sp>
        <p:nvSpPr>
          <p:cNvPr id="36872" name="Rectangle 8"/>
          <p:cNvSpPr>
            <a:spLocks noChangeArrowheads="1"/>
          </p:cNvSpPr>
          <p:nvPr/>
        </p:nvSpPr>
        <p:spPr bwMode="auto">
          <a:xfrm>
            <a:off x="5776913" y="914400"/>
            <a:ext cx="1752600" cy="6096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latin typeface="Helvetica" charset="0"/>
              </a:rPr>
              <a:t>A: tmp=1</a:t>
            </a:r>
          </a:p>
          <a:p>
            <a:r>
              <a:rPr lang="en-US">
                <a:latin typeface="Helvetica" charset="0"/>
              </a:rPr>
              <a:t>   ret=addrZ</a:t>
            </a:r>
          </a:p>
        </p:txBody>
      </p:sp>
      <p:sp>
        <p:nvSpPr>
          <p:cNvPr id="36873" name="Rectangle 7"/>
          <p:cNvSpPr>
            <a:spLocks noChangeArrowheads="1"/>
          </p:cNvSpPr>
          <p:nvPr/>
        </p:nvSpPr>
        <p:spPr bwMode="auto">
          <a:xfrm>
            <a:off x="5776913" y="1524000"/>
            <a:ext cx="1752600" cy="6096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latin typeface="Helvetica" charset="0"/>
              </a:rPr>
              <a:t>B: ret=addrY</a:t>
            </a:r>
          </a:p>
        </p:txBody>
      </p:sp>
      <p:sp>
        <p:nvSpPr>
          <p:cNvPr id="36874" name="Rectangle 6"/>
          <p:cNvSpPr>
            <a:spLocks noChangeArrowheads="1"/>
          </p:cNvSpPr>
          <p:nvPr/>
        </p:nvSpPr>
        <p:spPr bwMode="auto">
          <a:xfrm>
            <a:off x="5776913" y="2133600"/>
            <a:ext cx="1752600" cy="6096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latin typeface="Helvetica" charset="0"/>
              </a:rPr>
              <a:t>C: ret=addrU</a:t>
            </a:r>
          </a:p>
        </p:txBody>
      </p:sp>
      <p:sp>
        <p:nvSpPr>
          <p:cNvPr id="36875" name="TextBox 15"/>
          <p:cNvSpPr txBox="1">
            <a:spLocks noChangeArrowheads="1"/>
          </p:cNvSpPr>
          <p:nvPr/>
        </p:nvSpPr>
        <p:spPr bwMode="auto">
          <a:xfrm>
            <a:off x="407988" y="1066800"/>
            <a:ext cx="9159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800">
                <a:latin typeface="Helvetica" charset="0"/>
              </a:rPr>
              <a:t>addrX:</a:t>
            </a:r>
          </a:p>
        </p:txBody>
      </p:sp>
      <p:sp>
        <p:nvSpPr>
          <p:cNvPr id="36876" name="TextBox 16"/>
          <p:cNvSpPr txBox="1">
            <a:spLocks noChangeArrowheads="1"/>
          </p:cNvSpPr>
          <p:nvPr/>
        </p:nvSpPr>
        <p:spPr bwMode="auto">
          <a:xfrm>
            <a:off x="407988" y="2297113"/>
            <a:ext cx="8985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800">
                <a:latin typeface="Helvetica" charset="0"/>
              </a:rPr>
              <a:t>addrY:</a:t>
            </a:r>
          </a:p>
        </p:txBody>
      </p:sp>
      <p:sp>
        <p:nvSpPr>
          <p:cNvPr id="36877" name="TextBox 17"/>
          <p:cNvSpPr txBox="1">
            <a:spLocks noChangeArrowheads="1"/>
          </p:cNvSpPr>
          <p:nvPr/>
        </p:nvSpPr>
        <p:spPr bwMode="auto">
          <a:xfrm>
            <a:off x="381000" y="3973513"/>
            <a:ext cx="965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800">
                <a:latin typeface="Helvetica" charset="0"/>
              </a:rPr>
              <a:t>addrU:</a:t>
            </a:r>
          </a:p>
        </p:txBody>
      </p:sp>
      <p:sp>
        <p:nvSpPr>
          <p:cNvPr id="36878" name="TextBox 18"/>
          <p:cNvSpPr txBox="1">
            <a:spLocks noChangeArrowheads="1"/>
          </p:cNvSpPr>
          <p:nvPr/>
        </p:nvSpPr>
        <p:spPr bwMode="auto">
          <a:xfrm>
            <a:off x="381000" y="5192713"/>
            <a:ext cx="9032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800">
                <a:latin typeface="Helvetica" charset="0"/>
              </a:rPr>
              <a:t>addrV:</a:t>
            </a:r>
          </a:p>
        </p:txBody>
      </p:sp>
      <p:sp>
        <p:nvSpPr>
          <p:cNvPr id="36879" name="TextBox 19"/>
          <p:cNvSpPr txBox="1">
            <a:spLocks noChangeArrowheads="1"/>
          </p:cNvSpPr>
          <p:nvPr/>
        </p:nvSpPr>
        <p:spPr bwMode="auto">
          <a:xfrm>
            <a:off x="381000" y="6030913"/>
            <a:ext cx="9032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800">
                <a:latin typeface="Helvetica" charset="0"/>
              </a:rPr>
              <a:t>addrZ:</a:t>
            </a:r>
          </a:p>
        </p:txBody>
      </p:sp>
      <p:sp>
        <p:nvSpPr>
          <p:cNvPr id="36880" name="TextBox 20"/>
          <p:cNvSpPr txBox="1">
            <a:spLocks noChangeArrowheads="1"/>
          </p:cNvSpPr>
          <p:nvPr/>
        </p:nvSpPr>
        <p:spPr bwMode="auto">
          <a:xfrm>
            <a:off x="706438" y="1295400"/>
            <a:ext cx="24923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800">
                <a:latin typeface="Helvetica" charset="0"/>
              </a:rPr>
              <a:t>.</a:t>
            </a:r>
          </a:p>
          <a:p>
            <a:r>
              <a:rPr lang="en-US" sz="1800">
                <a:latin typeface="Helvetica" charset="0"/>
              </a:rPr>
              <a:t>.</a:t>
            </a:r>
          </a:p>
          <a:p>
            <a:r>
              <a:rPr lang="en-US" sz="1800">
                <a:latin typeface="Helvetica" charset="0"/>
              </a:rPr>
              <a:t>.</a:t>
            </a:r>
          </a:p>
          <a:p>
            <a:endParaRPr lang="en-US" sz="1800">
              <a:latin typeface="Helvetica" charset="0"/>
            </a:endParaRPr>
          </a:p>
        </p:txBody>
      </p:sp>
      <p:sp>
        <p:nvSpPr>
          <p:cNvPr id="36881" name="TextBox 21"/>
          <p:cNvSpPr txBox="1">
            <a:spLocks noChangeArrowheads="1"/>
          </p:cNvSpPr>
          <p:nvPr/>
        </p:nvSpPr>
        <p:spPr bwMode="auto">
          <a:xfrm>
            <a:off x="706438" y="2667000"/>
            <a:ext cx="24923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800">
                <a:latin typeface="Helvetica" charset="0"/>
              </a:rPr>
              <a:t>.</a:t>
            </a:r>
          </a:p>
          <a:p>
            <a:r>
              <a:rPr lang="en-US" sz="1800">
                <a:latin typeface="Helvetica" charset="0"/>
              </a:rPr>
              <a:t>.</a:t>
            </a:r>
          </a:p>
          <a:p>
            <a:r>
              <a:rPr lang="en-US" sz="1800">
                <a:latin typeface="Helvetica" charset="0"/>
              </a:rPr>
              <a:t>.</a:t>
            </a:r>
          </a:p>
          <a:p>
            <a:endParaRPr lang="en-US" sz="1800">
              <a:latin typeface="Helvetica" charset="0"/>
            </a:endParaRPr>
          </a:p>
        </p:txBody>
      </p:sp>
      <p:sp>
        <p:nvSpPr>
          <p:cNvPr id="36882" name="TextBox 22"/>
          <p:cNvSpPr txBox="1">
            <a:spLocks noChangeArrowheads="1"/>
          </p:cNvSpPr>
          <p:nvPr/>
        </p:nvSpPr>
        <p:spPr bwMode="auto">
          <a:xfrm>
            <a:off x="706438" y="4133850"/>
            <a:ext cx="24923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800">
                <a:latin typeface="Helvetica" charset="0"/>
              </a:rPr>
              <a:t>.</a:t>
            </a:r>
          </a:p>
          <a:p>
            <a:r>
              <a:rPr lang="en-US" sz="1800">
                <a:latin typeface="Helvetica" charset="0"/>
              </a:rPr>
              <a:t>.</a:t>
            </a:r>
          </a:p>
          <a:p>
            <a:r>
              <a:rPr lang="en-US" sz="1800">
                <a:latin typeface="Helvetica" charset="0"/>
              </a:rPr>
              <a:t>.</a:t>
            </a:r>
          </a:p>
          <a:p>
            <a:endParaRPr lang="en-US" sz="1800">
              <a:latin typeface="Helvetica" charset="0"/>
            </a:endParaRPr>
          </a:p>
        </p:txBody>
      </p:sp>
      <p:sp>
        <p:nvSpPr>
          <p:cNvPr id="36883" name="TextBox 23"/>
          <p:cNvSpPr txBox="1">
            <a:spLocks noChangeArrowheads="1"/>
          </p:cNvSpPr>
          <p:nvPr/>
        </p:nvSpPr>
        <p:spPr bwMode="auto">
          <a:xfrm>
            <a:off x="685800" y="5429250"/>
            <a:ext cx="2413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600">
                <a:latin typeface="Helvetica" charset="0"/>
              </a:rPr>
              <a:t>.</a:t>
            </a:r>
          </a:p>
          <a:p>
            <a:r>
              <a:rPr lang="en-US" sz="1600">
                <a:latin typeface="Helvetica" charset="0"/>
              </a:rPr>
              <a:t>.</a:t>
            </a:r>
          </a:p>
          <a:p>
            <a:r>
              <a:rPr lang="en-US" sz="1600">
                <a:latin typeface="Helvetica" charset="0"/>
              </a:rPr>
              <a:t>.</a:t>
            </a:r>
          </a:p>
        </p:txBody>
      </p:sp>
      <p:sp>
        <p:nvSpPr>
          <p:cNvPr id="26" name="Rectangle 25"/>
          <p:cNvSpPr/>
          <p:nvPr/>
        </p:nvSpPr>
        <p:spPr bwMode="auto">
          <a:xfrm>
            <a:off x="0" y="1524000"/>
            <a:ext cx="3581400" cy="228600"/>
          </a:xfrm>
          <a:prstGeom prst="rect">
            <a:avLst/>
          </a:prstGeom>
          <a:solidFill>
            <a:srgbClr val="FF0000">
              <a:alpha val="39000"/>
            </a:srgbClr>
          </a:solidFill>
          <a:ln w="571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endParaRPr lang="en-US" sz="1800">
              <a:latin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0553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9939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Helvetica" charset="0"/>
              </a:rPr>
              <a:t>Review: Execution Stack Example</a:t>
            </a:r>
          </a:p>
        </p:txBody>
      </p:sp>
      <p:grpSp>
        <p:nvGrpSpPr>
          <p:cNvPr id="38914" name="Group 19"/>
          <p:cNvGrpSpPr>
            <a:grpSpLocks/>
          </p:cNvGrpSpPr>
          <p:nvPr/>
        </p:nvGrpSpPr>
        <p:grpSpPr bwMode="auto">
          <a:xfrm>
            <a:off x="1295400" y="838200"/>
            <a:ext cx="2286000" cy="5583238"/>
            <a:chOff x="528" y="528"/>
            <a:chExt cx="1440" cy="3517"/>
          </a:xfrm>
        </p:grpSpPr>
        <p:sp>
          <p:nvSpPr>
            <p:cNvPr id="38938" name="Rectangle 9"/>
            <p:cNvSpPr>
              <a:spLocks noChangeArrowheads="1"/>
            </p:cNvSpPr>
            <p:nvPr/>
          </p:nvSpPr>
          <p:spPr bwMode="auto">
            <a:xfrm>
              <a:off x="528" y="528"/>
              <a:ext cx="1440" cy="3456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Helvetica" charset="0"/>
              </a:endParaRPr>
            </a:p>
          </p:txBody>
        </p:sp>
        <p:sp>
          <p:nvSpPr>
            <p:cNvPr id="38939" name="Text Box 10"/>
            <p:cNvSpPr txBox="1">
              <a:spLocks noChangeArrowheads="1"/>
            </p:cNvSpPr>
            <p:nvPr/>
          </p:nvSpPr>
          <p:spPr bwMode="auto">
            <a:xfrm>
              <a:off x="576" y="672"/>
              <a:ext cx="1344" cy="33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571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A(int tmp) {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  if (tmp&lt;2)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    B();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  printf(tmp);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}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B() {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  C();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}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C() {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  A(2);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}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A(1);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exit;</a:t>
              </a:r>
            </a:p>
          </p:txBody>
        </p:sp>
      </p:grpSp>
      <p:sp>
        <p:nvSpPr>
          <p:cNvPr id="38915" name="Rectangle 5"/>
          <p:cNvSpPr>
            <a:spLocks noChangeArrowheads="1"/>
          </p:cNvSpPr>
          <p:nvPr/>
        </p:nvSpPr>
        <p:spPr bwMode="auto">
          <a:xfrm>
            <a:off x="5776913" y="2743200"/>
            <a:ext cx="1752600" cy="6096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latin typeface="Helvetica" charset="0"/>
              </a:rPr>
              <a:t>A: tmp=2</a:t>
            </a:r>
          </a:p>
          <a:p>
            <a:r>
              <a:rPr lang="en-US">
                <a:latin typeface="Helvetica" charset="0"/>
              </a:rPr>
              <a:t>   ret=addrV</a:t>
            </a:r>
          </a:p>
        </p:txBody>
      </p:sp>
      <p:grpSp>
        <p:nvGrpSpPr>
          <p:cNvPr id="38916" name="Group 22"/>
          <p:cNvGrpSpPr>
            <a:grpSpLocks/>
          </p:cNvGrpSpPr>
          <p:nvPr/>
        </p:nvGrpSpPr>
        <p:grpSpPr bwMode="auto">
          <a:xfrm>
            <a:off x="4267200" y="3048000"/>
            <a:ext cx="1524000" cy="708025"/>
            <a:chOff x="2448" y="1920"/>
            <a:chExt cx="960" cy="446"/>
          </a:xfrm>
        </p:grpSpPr>
        <p:sp>
          <p:nvSpPr>
            <p:cNvPr id="38936" name="Text Box 12"/>
            <p:cNvSpPr txBox="1">
              <a:spLocks noChangeArrowheads="1"/>
            </p:cNvSpPr>
            <p:nvPr/>
          </p:nvSpPr>
          <p:spPr bwMode="auto">
            <a:xfrm>
              <a:off x="2448" y="1920"/>
              <a:ext cx="673" cy="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571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9pPr>
            </a:lstStyle>
            <a:p>
              <a:r>
                <a:rPr lang="en-US" sz="2000">
                  <a:latin typeface="Helvetica" charset="0"/>
                </a:rPr>
                <a:t>Stack</a:t>
              </a:r>
            </a:p>
            <a:p>
              <a:r>
                <a:rPr lang="en-US" sz="2000">
                  <a:latin typeface="Helvetica" charset="0"/>
                </a:rPr>
                <a:t>Pointer</a:t>
              </a:r>
            </a:p>
          </p:txBody>
        </p:sp>
        <p:sp>
          <p:nvSpPr>
            <p:cNvPr id="38937" name="Line 14"/>
            <p:cNvSpPr>
              <a:spLocks noChangeShapeType="1"/>
            </p:cNvSpPr>
            <p:nvPr/>
          </p:nvSpPr>
          <p:spPr bwMode="auto">
            <a:xfrm>
              <a:off x="3024" y="2112"/>
              <a:ext cx="384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8917" name="Line 15"/>
          <p:cNvSpPr>
            <a:spLocks noChangeShapeType="1"/>
          </p:cNvSpPr>
          <p:nvPr/>
        </p:nvSpPr>
        <p:spPr bwMode="auto">
          <a:xfrm>
            <a:off x="6629400" y="3352800"/>
            <a:ext cx="0" cy="533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8" name="Text Box 16"/>
          <p:cNvSpPr txBox="1">
            <a:spLocks noChangeArrowheads="1"/>
          </p:cNvSpPr>
          <p:nvPr/>
        </p:nvSpPr>
        <p:spPr bwMode="auto">
          <a:xfrm>
            <a:off x="5710238" y="3862388"/>
            <a:ext cx="1863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2000">
                <a:latin typeface="Helvetica" charset="0"/>
              </a:rPr>
              <a:t>Stack Growth</a:t>
            </a:r>
          </a:p>
        </p:txBody>
      </p:sp>
      <p:sp>
        <p:nvSpPr>
          <p:cNvPr id="38919" name="Rectangle 8"/>
          <p:cNvSpPr>
            <a:spLocks noChangeArrowheads="1"/>
          </p:cNvSpPr>
          <p:nvPr/>
        </p:nvSpPr>
        <p:spPr bwMode="auto">
          <a:xfrm>
            <a:off x="5776913" y="914400"/>
            <a:ext cx="1752600" cy="6096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latin typeface="Helvetica" charset="0"/>
              </a:rPr>
              <a:t>A: tmp=1</a:t>
            </a:r>
          </a:p>
          <a:p>
            <a:r>
              <a:rPr lang="en-US">
                <a:latin typeface="Helvetica" charset="0"/>
              </a:rPr>
              <a:t>   ret=addrZ</a:t>
            </a:r>
          </a:p>
        </p:txBody>
      </p:sp>
      <p:sp>
        <p:nvSpPr>
          <p:cNvPr id="38920" name="Rectangle 7"/>
          <p:cNvSpPr>
            <a:spLocks noChangeArrowheads="1"/>
          </p:cNvSpPr>
          <p:nvPr/>
        </p:nvSpPr>
        <p:spPr bwMode="auto">
          <a:xfrm>
            <a:off x="5776913" y="1524000"/>
            <a:ext cx="1752600" cy="6096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latin typeface="Helvetica" charset="0"/>
              </a:rPr>
              <a:t>B: ret=addrY</a:t>
            </a:r>
          </a:p>
        </p:txBody>
      </p:sp>
      <p:sp>
        <p:nvSpPr>
          <p:cNvPr id="38921" name="Rectangle 6"/>
          <p:cNvSpPr>
            <a:spLocks noChangeArrowheads="1"/>
          </p:cNvSpPr>
          <p:nvPr/>
        </p:nvSpPr>
        <p:spPr bwMode="auto">
          <a:xfrm>
            <a:off x="5776913" y="2133600"/>
            <a:ext cx="1752600" cy="6096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latin typeface="Helvetica" charset="0"/>
              </a:rPr>
              <a:t>C: ret=addrU</a:t>
            </a:r>
          </a:p>
        </p:txBody>
      </p:sp>
      <p:sp>
        <p:nvSpPr>
          <p:cNvPr id="38922" name="TextBox 15"/>
          <p:cNvSpPr txBox="1">
            <a:spLocks noChangeArrowheads="1"/>
          </p:cNvSpPr>
          <p:nvPr/>
        </p:nvSpPr>
        <p:spPr bwMode="auto">
          <a:xfrm>
            <a:off x="407988" y="1066800"/>
            <a:ext cx="9159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800">
                <a:latin typeface="Helvetica" charset="0"/>
              </a:rPr>
              <a:t>addrX:</a:t>
            </a:r>
          </a:p>
        </p:txBody>
      </p:sp>
      <p:sp>
        <p:nvSpPr>
          <p:cNvPr id="38923" name="TextBox 16"/>
          <p:cNvSpPr txBox="1">
            <a:spLocks noChangeArrowheads="1"/>
          </p:cNvSpPr>
          <p:nvPr/>
        </p:nvSpPr>
        <p:spPr bwMode="auto">
          <a:xfrm>
            <a:off x="407988" y="2297113"/>
            <a:ext cx="8985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800">
                <a:latin typeface="Helvetica" charset="0"/>
              </a:rPr>
              <a:t>addrY:</a:t>
            </a:r>
          </a:p>
        </p:txBody>
      </p:sp>
      <p:sp>
        <p:nvSpPr>
          <p:cNvPr id="38924" name="TextBox 17"/>
          <p:cNvSpPr txBox="1">
            <a:spLocks noChangeArrowheads="1"/>
          </p:cNvSpPr>
          <p:nvPr/>
        </p:nvSpPr>
        <p:spPr bwMode="auto">
          <a:xfrm>
            <a:off x="381000" y="3973513"/>
            <a:ext cx="965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800">
                <a:latin typeface="Helvetica" charset="0"/>
              </a:rPr>
              <a:t>addrU:</a:t>
            </a:r>
          </a:p>
        </p:txBody>
      </p:sp>
      <p:sp>
        <p:nvSpPr>
          <p:cNvPr id="38925" name="TextBox 18"/>
          <p:cNvSpPr txBox="1">
            <a:spLocks noChangeArrowheads="1"/>
          </p:cNvSpPr>
          <p:nvPr/>
        </p:nvSpPr>
        <p:spPr bwMode="auto">
          <a:xfrm>
            <a:off x="381000" y="5192713"/>
            <a:ext cx="9032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800">
                <a:latin typeface="Helvetica" charset="0"/>
              </a:rPr>
              <a:t>addrV:</a:t>
            </a:r>
          </a:p>
        </p:txBody>
      </p:sp>
      <p:sp>
        <p:nvSpPr>
          <p:cNvPr id="38926" name="TextBox 19"/>
          <p:cNvSpPr txBox="1">
            <a:spLocks noChangeArrowheads="1"/>
          </p:cNvSpPr>
          <p:nvPr/>
        </p:nvSpPr>
        <p:spPr bwMode="auto">
          <a:xfrm>
            <a:off x="381000" y="6030913"/>
            <a:ext cx="9032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800">
                <a:latin typeface="Helvetica" charset="0"/>
              </a:rPr>
              <a:t>addrZ:</a:t>
            </a:r>
          </a:p>
        </p:txBody>
      </p:sp>
      <p:sp>
        <p:nvSpPr>
          <p:cNvPr id="38927" name="TextBox 20"/>
          <p:cNvSpPr txBox="1">
            <a:spLocks noChangeArrowheads="1"/>
          </p:cNvSpPr>
          <p:nvPr/>
        </p:nvSpPr>
        <p:spPr bwMode="auto">
          <a:xfrm>
            <a:off x="706438" y="1295400"/>
            <a:ext cx="24923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800">
                <a:latin typeface="Helvetica" charset="0"/>
              </a:rPr>
              <a:t>.</a:t>
            </a:r>
          </a:p>
          <a:p>
            <a:r>
              <a:rPr lang="en-US" sz="1800">
                <a:latin typeface="Helvetica" charset="0"/>
              </a:rPr>
              <a:t>.</a:t>
            </a:r>
          </a:p>
          <a:p>
            <a:r>
              <a:rPr lang="en-US" sz="1800">
                <a:latin typeface="Helvetica" charset="0"/>
              </a:rPr>
              <a:t>.</a:t>
            </a:r>
          </a:p>
          <a:p>
            <a:endParaRPr lang="en-US" sz="1800">
              <a:latin typeface="Helvetica" charset="0"/>
            </a:endParaRPr>
          </a:p>
        </p:txBody>
      </p:sp>
      <p:sp>
        <p:nvSpPr>
          <p:cNvPr id="38928" name="TextBox 21"/>
          <p:cNvSpPr txBox="1">
            <a:spLocks noChangeArrowheads="1"/>
          </p:cNvSpPr>
          <p:nvPr/>
        </p:nvSpPr>
        <p:spPr bwMode="auto">
          <a:xfrm>
            <a:off x="706438" y="2667000"/>
            <a:ext cx="24923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800">
                <a:latin typeface="Helvetica" charset="0"/>
              </a:rPr>
              <a:t>.</a:t>
            </a:r>
          </a:p>
          <a:p>
            <a:r>
              <a:rPr lang="en-US" sz="1800">
                <a:latin typeface="Helvetica" charset="0"/>
              </a:rPr>
              <a:t>.</a:t>
            </a:r>
          </a:p>
          <a:p>
            <a:r>
              <a:rPr lang="en-US" sz="1800">
                <a:latin typeface="Helvetica" charset="0"/>
              </a:rPr>
              <a:t>.</a:t>
            </a:r>
          </a:p>
          <a:p>
            <a:endParaRPr lang="en-US" sz="1800">
              <a:latin typeface="Helvetica" charset="0"/>
            </a:endParaRPr>
          </a:p>
        </p:txBody>
      </p:sp>
      <p:sp>
        <p:nvSpPr>
          <p:cNvPr id="38929" name="TextBox 22"/>
          <p:cNvSpPr txBox="1">
            <a:spLocks noChangeArrowheads="1"/>
          </p:cNvSpPr>
          <p:nvPr/>
        </p:nvSpPr>
        <p:spPr bwMode="auto">
          <a:xfrm>
            <a:off x="706438" y="4133850"/>
            <a:ext cx="24923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800">
                <a:latin typeface="Helvetica" charset="0"/>
              </a:rPr>
              <a:t>.</a:t>
            </a:r>
          </a:p>
          <a:p>
            <a:r>
              <a:rPr lang="en-US" sz="1800">
                <a:latin typeface="Helvetica" charset="0"/>
              </a:rPr>
              <a:t>.</a:t>
            </a:r>
          </a:p>
          <a:p>
            <a:r>
              <a:rPr lang="en-US" sz="1800">
                <a:latin typeface="Helvetica" charset="0"/>
              </a:rPr>
              <a:t>.</a:t>
            </a:r>
          </a:p>
          <a:p>
            <a:endParaRPr lang="en-US" sz="1800">
              <a:latin typeface="Helvetica" charset="0"/>
            </a:endParaRPr>
          </a:p>
        </p:txBody>
      </p:sp>
      <p:sp>
        <p:nvSpPr>
          <p:cNvPr id="38930" name="TextBox 23"/>
          <p:cNvSpPr txBox="1">
            <a:spLocks noChangeArrowheads="1"/>
          </p:cNvSpPr>
          <p:nvPr/>
        </p:nvSpPr>
        <p:spPr bwMode="auto">
          <a:xfrm>
            <a:off x="685800" y="5429250"/>
            <a:ext cx="2413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600">
                <a:latin typeface="Helvetica" charset="0"/>
              </a:rPr>
              <a:t>.</a:t>
            </a:r>
          </a:p>
          <a:p>
            <a:r>
              <a:rPr lang="en-US" sz="1600">
                <a:latin typeface="Helvetica" charset="0"/>
              </a:rPr>
              <a:t>.</a:t>
            </a:r>
          </a:p>
          <a:p>
            <a:r>
              <a:rPr lang="en-US" sz="1600">
                <a:latin typeface="Helvetica" charset="0"/>
              </a:rPr>
              <a:t>.</a:t>
            </a:r>
          </a:p>
        </p:txBody>
      </p:sp>
      <p:sp>
        <p:nvSpPr>
          <p:cNvPr id="26" name="Rectangle 25"/>
          <p:cNvSpPr/>
          <p:nvPr/>
        </p:nvSpPr>
        <p:spPr bwMode="auto">
          <a:xfrm>
            <a:off x="0" y="2414032"/>
            <a:ext cx="3581400" cy="228600"/>
          </a:xfrm>
          <a:prstGeom prst="rect">
            <a:avLst/>
          </a:prstGeom>
          <a:solidFill>
            <a:srgbClr val="FF0000">
              <a:alpha val="39000"/>
            </a:srgbClr>
          </a:solidFill>
          <a:ln w="571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endParaRPr lang="en-US" sz="1800">
              <a:latin typeface="Helvetica" charset="0"/>
            </a:endParaRPr>
          </a:p>
        </p:txBody>
      </p:sp>
      <p:sp>
        <p:nvSpPr>
          <p:cNvPr id="38934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>
              <a:latin typeface="Helvetica" charset="0"/>
            </a:endParaRPr>
          </a:p>
        </p:txBody>
      </p:sp>
      <p:sp>
        <p:nvSpPr>
          <p:cNvPr id="38935" name="Text Box 16"/>
          <p:cNvSpPr txBox="1">
            <a:spLocks noChangeArrowheads="1"/>
          </p:cNvSpPr>
          <p:nvPr/>
        </p:nvSpPr>
        <p:spPr bwMode="auto">
          <a:xfrm>
            <a:off x="5756275" y="4479925"/>
            <a:ext cx="110966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2000">
                <a:latin typeface="Helvetica" charset="0"/>
              </a:rPr>
              <a:t>Output:</a:t>
            </a:r>
          </a:p>
          <a:p>
            <a:r>
              <a:rPr lang="en-US" sz="2000">
                <a:solidFill>
                  <a:srgbClr val="233AE1"/>
                </a:solidFill>
                <a:latin typeface="Helvetica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223313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99E-6 -7.96665E-7 L 0.00052 0.0597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" y="29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9939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Helvetica" charset="0"/>
              </a:rPr>
              <a:t>Review: Execution Stack Example</a:t>
            </a:r>
          </a:p>
        </p:txBody>
      </p:sp>
      <p:grpSp>
        <p:nvGrpSpPr>
          <p:cNvPr id="40962" name="Group 19"/>
          <p:cNvGrpSpPr>
            <a:grpSpLocks/>
          </p:cNvGrpSpPr>
          <p:nvPr/>
        </p:nvGrpSpPr>
        <p:grpSpPr bwMode="auto">
          <a:xfrm>
            <a:off x="1295400" y="838200"/>
            <a:ext cx="2286000" cy="5583238"/>
            <a:chOff x="528" y="528"/>
            <a:chExt cx="1440" cy="3517"/>
          </a:xfrm>
        </p:grpSpPr>
        <p:sp>
          <p:nvSpPr>
            <p:cNvPr id="40985" name="Rectangle 9"/>
            <p:cNvSpPr>
              <a:spLocks noChangeArrowheads="1"/>
            </p:cNvSpPr>
            <p:nvPr/>
          </p:nvSpPr>
          <p:spPr bwMode="auto">
            <a:xfrm>
              <a:off x="528" y="528"/>
              <a:ext cx="1440" cy="3456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Helvetica" charset="0"/>
              </a:endParaRPr>
            </a:p>
          </p:txBody>
        </p:sp>
        <p:sp>
          <p:nvSpPr>
            <p:cNvPr id="40986" name="Text Box 10"/>
            <p:cNvSpPr txBox="1">
              <a:spLocks noChangeArrowheads="1"/>
            </p:cNvSpPr>
            <p:nvPr/>
          </p:nvSpPr>
          <p:spPr bwMode="auto">
            <a:xfrm>
              <a:off x="576" y="672"/>
              <a:ext cx="1344" cy="33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571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A(int tmp) {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  if (tmp&lt;2)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    B();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  printf(tmp);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}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B() {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  C();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}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C() {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  A(2);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}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A(1);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exit;</a:t>
              </a:r>
            </a:p>
          </p:txBody>
        </p:sp>
      </p:grpSp>
      <p:grpSp>
        <p:nvGrpSpPr>
          <p:cNvPr id="40963" name="Group 22"/>
          <p:cNvGrpSpPr>
            <a:grpSpLocks/>
          </p:cNvGrpSpPr>
          <p:nvPr/>
        </p:nvGrpSpPr>
        <p:grpSpPr bwMode="auto">
          <a:xfrm>
            <a:off x="4267200" y="2438400"/>
            <a:ext cx="1524000" cy="708025"/>
            <a:chOff x="2448" y="1920"/>
            <a:chExt cx="960" cy="446"/>
          </a:xfrm>
        </p:grpSpPr>
        <p:sp>
          <p:nvSpPr>
            <p:cNvPr id="40983" name="Text Box 12"/>
            <p:cNvSpPr txBox="1">
              <a:spLocks noChangeArrowheads="1"/>
            </p:cNvSpPr>
            <p:nvPr/>
          </p:nvSpPr>
          <p:spPr bwMode="auto">
            <a:xfrm>
              <a:off x="2448" y="1920"/>
              <a:ext cx="673" cy="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571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9pPr>
            </a:lstStyle>
            <a:p>
              <a:r>
                <a:rPr lang="en-US" sz="2000">
                  <a:latin typeface="Helvetica" charset="0"/>
                </a:rPr>
                <a:t>Stack</a:t>
              </a:r>
            </a:p>
            <a:p>
              <a:r>
                <a:rPr lang="en-US" sz="2000">
                  <a:latin typeface="Helvetica" charset="0"/>
                </a:rPr>
                <a:t>Pointer</a:t>
              </a:r>
            </a:p>
          </p:txBody>
        </p:sp>
        <p:sp>
          <p:nvSpPr>
            <p:cNvPr id="40984" name="Line 14"/>
            <p:cNvSpPr>
              <a:spLocks noChangeShapeType="1"/>
            </p:cNvSpPr>
            <p:nvPr/>
          </p:nvSpPr>
          <p:spPr bwMode="auto">
            <a:xfrm>
              <a:off x="3024" y="2112"/>
              <a:ext cx="384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0964" name="Line 15"/>
          <p:cNvSpPr>
            <a:spLocks noChangeShapeType="1"/>
          </p:cNvSpPr>
          <p:nvPr/>
        </p:nvSpPr>
        <p:spPr bwMode="auto">
          <a:xfrm>
            <a:off x="6629400" y="2743200"/>
            <a:ext cx="0" cy="533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65" name="Text Box 16"/>
          <p:cNvSpPr txBox="1">
            <a:spLocks noChangeArrowheads="1"/>
          </p:cNvSpPr>
          <p:nvPr/>
        </p:nvSpPr>
        <p:spPr bwMode="auto">
          <a:xfrm>
            <a:off x="5710238" y="3252788"/>
            <a:ext cx="1863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2000">
                <a:latin typeface="Helvetica" charset="0"/>
              </a:rPr>
              <a:t>Stack Growth</a:t>
            </a:r>
          </a:p>
        </p:txBody>
      </p:sp>
      <p:sp>
        <p:nvSpPr>
          <p:cNvPr id="40966" name="Rectangle 8"/>
          <p:cNvSpPr>
            <a:spLocks noChangeArrowheads="1"/>
          </p:cNvSpPr>
          <p:nvPr/>
        </p:nvSpPr>
        <p:spPr bwMode="auto">
          <a:xfrm>
            <a:off x="5776913" y="914400"/>
            <a:ext cx="1752600" cy="6096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latin typeface="Helvetica" charset="0"/>
              </a:rPr>
              <a:t>A: tmp=1</a:t>
            </a:r>
          </a:p>
          <a:p>
            <a:r>
              <a:rPr lang="en-US">
                <a:latin typeface="Helvetica" charset="0"/>
              </a:rPr>
              <a:t>   ret=addrZ</a:t>
            </a:r>
          </a:p>
        </p:txBody>
      </p:sp>
      <p:sp>
        <p:nvSpPr>
          <p:cNvPr id="40967" name="Rectangle 7"/>
          <p:cNvSpPr>
            <a:spLocks noChangeArrowheads="1"/>
          </p:cNvSpPr>
          <p:nvPr/>
        </p:nvSpPr>
        <p:spPr bwMode="auto">
          <a:xfrm>
            <a:off x="5776913" y="1524000"/>
            <a:ext cx="1752600" cy="6096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latin typeface="Helvetica" charset="0"/>
              </a:rPr>
              <a:t>B: ret=addrY</a:t>
            </a:r>
          </a:p>
        </p:txBody>
      </p:sp>
      <p:sp>
        <p:nvSpPr>
          <p:cNvPr id="40968" name="Rectangle 6"/>
          <p:cNvSpPr>
            <a:spLocks noChangeArrowheads="1"/>
          </p:cNvSpPr>
          <p:nvPr/>
        </p:nvSpPr>
        <p:spPr bwMode="auto">
          <a:xfrm>
            <a:off x="5776913" y="2133600"/>
            <a:ext cx="1752600" cy="6096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latin typeface="Helvetica" charset="0"/>
              </a:rPr>
              <a:t>C: ret=addrU</a:t>
            </a:r>
          </a:p>
        </p:txBody>
      </p:sp>
      <p:sp>
        <p:nvSpPr>
          <p:cNvPr id="40969" name="TextBox 15"/>
          <p:cNvSpPr txBox="1">
            <a:spLocks noChangeArrowheads="1"/>
          </p:cNvSpPr>
          <p:nvPr/>
        </p:nvSpPr>
        <p:spPr bwMode="auto">
          <a:xfrm>
            <a:off x="407988" y="1066800"/>
            <a:ext cx="9159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800">
                <a:latin typeface="Helvetica" charset="0"/>
              </a:rPr>
              <a:t>addrX:</a:t>
            </a:r>
          </a:p>
        </p:txBody>
      </p:sp>
      <p:sp>
        <p:nvSpPr>
          <p:cNvPr id="40970" name="TextBox 16"/>
          <p:cNvSpPr txBox="1">
            <a:spLocks noChangeArrowheads="1"/>
          </p:cNvSpPr>
          <p:nvPr/>
        </p:nvSpPr>
        <p:spPr bwMode="auto">
          <a:xfrm>
            <a:off x="407988" y="2297113"/>
            <a:ext cx="8985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800">
                <a:latin typeface="Helvetica" charset="0"/>
              </a:rPr>
              <a:t>addrY:</a:t>
            </a:r>
          </a:p>
        </p:txBody>
      </p:sp>
      <p:sp>
        <p:nvSpPr>
          <p:cNvPr id="40971" name="TextBox 17"/>
          <p:cNvSpPr txBox="1">
            <a:spLocks noChangeArrowheads="1"/>
          </p:cNvSpPr>
          <p:nvPr/>
        </p:nvSpPr>
        <p:spPr bwMode="auto">
          <a:xfrm>
            <a:off x="381000" y="3973513"/>
            <a:ext cx="965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800">
                <a:latin typeface="Helvetica" charset="0"/>
              </a:rPr>
              <a:t>addrU:</a:t>
            </a:r>
          </a:p>
        </p:txBody>
      </p:sp>
      <p:sp>
        <p:nvSpPr>
          <p:cNvPr id="40972" name="TextBox 18"/>
          <p:cNvSpPr txBox="1">
            <a:spLocks noChangeArrowheads="1"/>
          </p:cNvSpPr>
          <p:nvPr/>
        </p:nvSpPr>
        <p:spPr bwMode="auto">
          <a:xfrm>
            <a:off x="381000" y="5192713"/>
            <a:ext cx="9032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800">
                <a:latin typeface="Helvetica" charset="0"/>
              </a:rPr>
              <a:t>addrV:</a:t>
            </a:r>
          </a:p>
        </p:txBody>
      </p:sp>
      <p:sp>
        <p:nvSpPr>
          <p:cNvPr id="40973" name="TextBox 19"/>
          <p:cNvSpPr txBox="1">
            <a:spLocks noChangeArrowheads="1"/>
          </p:cNvSpPr>
          <p:nvPr/>
        </p:nvSpPr>
        <p:spPr bwMode="auto">
          <a:xfrm>
            <a:off x="381000" y="6030913"/>
            <a:ext cx="9032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800">
                <a:latin typeface="Helvetica" charset="0"/>
              </a:rPr>
              <a:t>addrZ:</a:t>
            </a:r>
          </a:p>
        </p:txBody>
      </p:sp>
      <p:sp>
        <p:nvSpPr>
          <p:cNvPr id="40974" name="TextBox 20"/>
          <p:cNvSpPr txBox="1">
            <a:spLocks noChangeArrowheads="1"/>
          </p:cNvSpPr>
          <p:nvPr/>
        </p:nvSpPr>
        <p:spPr bwMode="auto">
          <a:xfrm>
            <a:off x="706438" y="1295400"/>
            <a:ext cx="24923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800">
                <a:latin typeface="Helvetica" charset="0"/>
              </a:rPr>
              <a:t>.</a:t>
            </a:r>
          </a:p>
          <a:p>
            <a:r>
              <a:rPr lang="en-US" sz="1800">
                <a:latin typeface="Helvetica" charset="0"/>
              </a:rPr>
              <a:t>.</a:t>
            </a:r>
          </a:p>
          <a:p>
            <a:r>
              <a:rPr lang="en-US" sz="1800">
                <a:latin typeface="Helvetica" charset="0"/>
              </a:rPr>
              <a:t>.</a:t>
            </a:r>
          </a:p>
          <a:p>
            <a:endParaRPr lang="en-US" sz="1800">
              <a:latin typeface="Helvetica" charset="0"/>
            </a:endParaRPr>
          </a:p>
        </p:txBody>
      </p:sp>
      <p:sp>
        <p:nvSpPr>
          <p:cNvPr id="40975" name="TextBox 21"/>
          <p:cNvSpPr txBox="1">
            <a:spLocks noChangeArrowheads="1"/>
          </p:cNvSpPr>
          <p:nvPr/>
        </p:nvSpPr>
        <p:spPr bwMode="auto">
          <a:xfrm>
            <a:off x="706438" y="2667000"/>
            <a:ext cx="24923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800">
                <a:latin typeface="Helvetica" charset="0"/>
              </a:rPr>
              <a:t>.</a:t>
            </a:r>
          </a:p>
          <a:p>
            <a:r>
              <a:rPr lang="en-US" sz="1800">
                <a:latin typeface="Helvetica" charset="0"/>
              </a:rPr>
              <a:t>.</a:t>
            </a:r>
          </a:p>
          <a:p>
            <a:r>
              <a:rPr lang="en-US" sz="1800">
                <a:latin typeface="Helvetica" charset="0"/>
              </a:rPr>
              <a:t>.</a:t>
            </a:r>
          </a:p>
          <a:p>
            <a:endParaRPr lang="en-US" sz="1800">
              <a:latin typeface="Helvetica" charset="0"/>
            </a:endParaRPr>
          </a:p>
        </p:txBody>
      </p:sp>
      <p:sp>
        <p:nvSpPr>
          <p:cNvPr id="40976" name="TextBox 22"/>
          <p:cNvSpPr txBox="1">
            <a:spLocks noChangeArrowheads="1"/>
          </p:cNvSpPr>
          <p:nvPr/>
        </p:nvSpPr>
        <p:spPr bwMode="auto">
          <a:xfrm>
            <a:off x="706438" y="4133850"/>
            <a:ext cx="24923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800">
                <a:latin typeface="Helvetica" charset="0"/>
              </a:rPr>
              <a:t>.</a:t>
            </a:r>
          </a:p>
          <a:p>
            <a:r>
              <a:rPr lang="en-US" sz="1800">
                <a:latin typeface="Helvetica" charset="0"/>
              </a:rPr>
              <a:t>.</a:t>
            </a:r>
          </a:p>
          <a:p>
            <a:r>
              <a:rPr lang="en-US" sz="1800">
                <a:latin typeface="Helvetica" charset="0"/>
              </a:rPr>
              <a:t>.</a:t>
            </a:r>
          </a:p>
          <a:p>
            <a:endParaRPr lang="en-US" sz="1800">
              <a:latin typeface="Helvetica" charset="0"/>
            </a:endParaRPr>
          </a:p>
        </p:txBody>
      </p:sp>
      <p:sp>
        <p:nvSpPr>
          <p:cNvPr id="40977" name="TextBox 23"/>
          <p:cNvSpPr txBox="1">
            <a:spLocks noChangeArrowheads="1"/>
          </p:cNvSpPr>
          <p:nvPr/>
        </p:nvSpPr>
        <p:spPr bwMode="auto">
          <a:xfrm>
            <a:off x="685800" y="5429250"/>
            <a:ext cx="2413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600">
                <a:latin typeface="Helvetica" charset="0"/>
              </a:rPr>
              <a:t>.</a:t>
            </a:r>
          </a:p>
          <a:p>
            <a:r>
              <a:rPr lang="en-US" sz="1600">
                <a:latin typeface="Helvetica" charset="0"/>
              </a:rPr>
              <a:t>.</a:t>
            </a:r>
          </a:p>
          <a:p>
            <a:r>
              <a:rPr lang="en-US" sz="1600">
                <a:latin typeface="Helvetica" charset="0"/>
              </a:rPr>
              <a:t>.</a:t>
            </a:r>
          </a:p>
        </p:txBody>
      </p:sp>
      <p:sp>
        <p:nvSpPr>
          <p:cNvPr id="26" name="Rectangle 25"/>
          <p:cNvSpPr/>
          <p:nvPr/>
        </p:nvSpPr>
        <p:spPr bwMode="auto">
          <a:xfrm>
            <a:off x="0" y="5257800"/>
            <a:ext cx="3581400" cy="228600"/>
          </a:xfrm>
          <a:prstGeom prst="rect">
            <a:avLst/>
          </a:prstGeom>
          <a:solidFill>
            <a:srgbClr val="FF0000">
              <a:alpha val="39000"/>
            </a:srgbClr>
          </a:solidFill>
          <a:ln w="571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endParaRPr lang="en-US" sz="1800">
              <a:latin typeface="Helvetica" charset="0"/>
            </a:endParaRPr>
          </a:p>
        </p:txBody>
      </p:sp>
      <p:sp>
        <p:nvSpPr>
          <p:cNvPr id="40981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>
              <a:latin typeface="Helvetica" charset="0"/>
            </a:endParaRPr>
          </a:p>
        </p:txBody>
      </p:sp>
      <p:sp>
        <p:nvSpPr>
          <p:cNvPr id="40982" name="Text Box 16"/>
          <p:cNvSpPr txBox="1">
            <a:spLocks noChangeArrowheads="1"/>
          </p:cNvSpPr>
          <p:nvPr/>
        </p:nvSpPr>
        <p:spPr bwMode="auto">
          <a:xfrm>
            <a:off x="5756275" y="4479925"/>
            <a:ext cx="110966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2000">
                <a:latin typeface="Helvetica" charset="0"/>
              </a:rPr>
              <a:t>Output:</a:t>
            </a:r>
          </a:p>
          <a:p>
            <a:r>
              <a:rPr lang="en-US" sz="2000">
                <a:solidFill>
                  <a:srgbClr val="233AE1"/>
                </a:solidFill>
                <a:latin typeface="Helvetica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566436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9939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Helvetica" charset="0"/>
              </a:rPr>
              <a:t>Review: Execution Stack Example</a:t>
            </a:r>
          </a:p>
        </p:txBody>
      </p:sp>
      <p:grpSp>
        <p:nvGrpSpPr>
          <p:cNvPr id="43010" name="Group 19"/>
          <p:cNvGrpSpPr>
            <a:grpSpLocks/>
          </p:cNvGrpSpPr>
          <p:nvPr/>
        </p:nvGrpSpPr>
        <p:grpSpPr bwMode="auto">
          <a:xfrm>
            <a:off x="1295400" y="838200"/>
            <a:ext cx="2286000" cy="5583238"/>
            <a:chOff x="528" y="528"/>
            <a:chExt cx="1440" cy="3517"/>
          </a:xfrm>
        </p:grpSpPr>
        <p:sp>
          <p:nvSpPr>
            <p:cNvPr id="43032" name="Rectangle 9"/>
            <p:cNvSpPr>
              <a:spLocks noChangeArrowheads="1"/>
            </p:cNvSpPr>
            <p:nvPr/>
          </p:nvSpPr>
          <p:spPr bwMode="auto">
            <a:xfrm>
              <a:off x="528" y="528"/>
              <a:ext cx="1440" cy="3456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Helvetica" charset="0"/>
              </a:endParaRPr>
            </a:p>
          </p:txBody>
        </p:sp>
        <p:sp>
          <p:nvSpPr>
            <p:cNvPr id="43033" name="Text Box 10"/>
            <p:cNvSpPr txBox="1">
              <a:spLocks noChangeArrowheads="1"/>
            </p:cNvSpPr>
            <p:nvPr/>
          </p:nvSpPr>
          <p:spPr bwMode="auto">
            <a:xfrm>
              <a:off x="576" y="672"/>
              <a:ext cx="1344" cy="33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571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A(int tmp) {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  if (tmp&lt;2)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    B();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  printf(tmp);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}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B() {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  C();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}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C() {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  A(2);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}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A(1);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exit;</a:t>
              </a:r>
            </a:p>
          </p:txBody>
        </p:sp>
      </p:grpSp>
      <p:grpSp>
        <p:nvGrpSpPr>
          <p:cNvPr id="43011" name="Group 22"/>
          <p:cNvGrpSpPr>
            <a:grpSpLocks/>
          </p:cNvGrpSpPr>
          <p:nvPr/>
        </p:nvGrpSpPr>
        <p:grpSpPr bwMode="auto">
          <a:xfrm>
            <a:off x="4267200" y="1828800"/>
            <a:ext cx="1524000" cy="708025"/>
            <a:chOff x="2448" y="1920"/>
            <a:chExt cx="960" cy="446"/>
          </a:xfrm>
        </p:grpSpPr>
        <p:sp>
          <p:nvSpPr>
            <p:cNvPr id="43030" name="Text Box 12"/>
            <p:cNvSpPr txBox="1">
              <a:spLocks noChangeArrowheads="1"/>
            </p:cNvSpPr>
            <p:nvPr/>
          </p:nvSpPr>
          <p:spPr bwMode="auto">
            <a:xfrm>
              <a:off x="2448" y="1920"/>
              <a:ext cx="673" cy="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571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9pPr>
            </a:lstStyle>
            <a:p>
              <a:r>
                <a:rPr lang="en-US" sz="2000">
                  <a:latin typeface="Helvetica" charset="0"/>
                </a:rPr>
                <a:t>Stack</a:t>
              </a:r>
            </a:p>
            <a:p>
              <a:r>
                <a:rPr lang="en-US" sz="2000">
                  <a:latin typeface="Helvetica" charset="0"/>
                </a:rPr>
                <a:t>Pointer</a:t>
              </a:r>
            </a:p>
          </p:txBody>
        </p:sp>
        <p:sp>
          <p:nvSpPr>
            <p:cNvPr id="43031" name="Line 14"/>
            <p:cNvSpPr>
              <a:spLocks noChangeShapeType="1"/>
            </p:cNvSpPr>
            <p:nvPr/>
          </p:nvSpPr>
          <p:spPr bwMode="auto">
            <a:xfrm>
              <a:off x="3024" y="2112"/>
              <a:ext cx="384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3012" name="Line 15"/>
          <p:cNvSpPr>
            <a:spLocks noChangeShapeType="1"/>
          </p:cNvSpPr>
          <p:nvPr/>
        </p:nvSpPr>
        <p:spPr bwMode="auto">
          <a:xfrm>
            <a:off x="6629400" y="2133600"/>
            <a:ext cx="0" cy="533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3" name="Text Box 16"/>
          <p:cNvSpPr txBox="1">
            <a:spLocks noChangeArrowheads="1"/>
          </p:cNvSpPr>
          <p:nvPr/>
        </p:nvSpPr>
        <p:spPr bwMode="auto">
          <a:xfrm>
            <a:off x="5710238" y="2643188"/>
            <a:ext cx="1863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2000">
                <a:latin typeface="Helvetica" charset="0"/>
              </a:rPr>
              <a:t>Stack Growth</a:t>
            </a:r>
          </a:p>
        </p:txBody>
      </p:sp>
      <p:sp>
        <p:nvSpPr>
          <p:cNvPr id="43014" name="Rectangle 8"/>
          <p:cNvSpPr>
            <a:spLocks noChangeArrowheads="1"/>
          </p:cNvSpPr>
          <p:nvPr/>
        </p:nvSpPr>
        <p:spPr bwMode="auto">
          <a:xfrm>
            <a:off x="5776913" y="914400"/>
            <a:ext cx="1752600" cy="6096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latin typeface="Helvetica" charset="0"/>
              </a:rPr>
              <a:t>A: tmp=1</a:t>
            </a:r>
          </a:p>
          <a:p>
            <a:r>
              <a:rPr lang="en-US">
                <a:latin typeface="Helvetica" charset="0"/>
              </a:rPr>
              <a:t>   ret=addrZ</a:t>
            </a:r>
          </a:p>
        </p:txBody>
      </p:sp>
      <p:sp>
        <p:nvSpPr>
          <p:cNvPr id="43015" name="Rectangle 7"/>
          <p:cNvSpPr>
            <a:spLocks noChangeArrowheads="1"/>
          </p:cNvSpPr>
          <p:nvPr/>
        </p:nvSpPr>
        <p:spPr bwMode="auto">
          <a:xfrm>
            <a:off x="5776913" y="1524000"/>
            <a:ext cx="1752600" cy="6096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latin typeface="Helvetica" charset="0"/>
              </a:rPr>
              <a:t>B: ret=addrY</a:t>
            </a:r>
          </a:p>
        </p:txBody>
      </p:sp>
      <p:sp>
        <p:nvSpPr>
          <p:cNvPr id="43016" name="TextBox 15"/>
          <p:cNvSpPr txBox="1">
            <a:spLocks noChangeArrowheads="1"/>
          </p:cNvSpPr>
          <p:nvPr/>
        </p:nvSpPr>
        <p:spPr bwMode="auto">
          <a:xfrm>
            <a:off x="407988" y="1066800"/>
            <a:ext cx="9159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800">
                <a:latin typeface="Helvetica" charset="0"/>
              </a:rPr>
              <a:t>addrX:</a:t>
            </a:r>
          </a:p>
        </p:txBody>
      </p:sp>
      <p:sp>
        <p:nvSpPr>
          <p:cNvPr id="43017" name="TextBox 16"/>
          <p:cNvSpPr txBox="1">
            <a:spLocks noChangeArrowheads="1"/>
          </p:cNvSpPr>
          <p:nvPr/>
        </p:nvSpPr>
        <p:spPr bwMode="auto">
          <a:xfrm>
            <a:off x="407988" y="2297113"/>
            <a:ext cx="8985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800">
                <a:latin typeface="Helvetica" charset="0"/>
              </a:rPr>
              <a:t>addrY:</a:t>
            </a:r>
          </a:p>
        </p:txBody>
      </p:sp>
      <p:sp>
        <p:nvSpPr>
          <p:cNvPr id="43018" name="TextBox 17"/>
          <p:cNvSpPr txBox="1">
            <a:spLocks noChangeArrowheads="1"/>
          </p:cNvSpPr>
          <p:nvPr/>
        </p:nvSpPr>
        <p:spPr bwMode="auto">
          <a:xfrm>
            <a:off x="381000" y="3973513"/>
            <a:ext cx="965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800">
                <a:latin typeface="Helvetica" charset="0"/>
              </a:rPr>
              <a:t>addrU:</a:t>
            </a:r>
          </a:p>
        </p:txBody>
      </p:sp>
      <p:sp>
        <p:nvSpPr>
          <p:cNvPr id="43019" name="TextBox 18"/>
          <p:cNvSpPr txBox="1">
            <a:spLocks noChangeArrowheads="1"/>
          </p:cNvSpPr>
          <p:nvPr/>
        </p:nvSpPr>
        <p:spPr bwMode="auto">
          <a:xfrm>
            <a:off x="381000" y="5192713"/>
            <a:ext cx="9032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800">
                <a:latin typeface="Helvetica" charset="0"/>
              </a:rPr>
              <a:t>addrV:</a:t>
            </a:r>
          </a:p>
        </p:txBody>
      </p:sp>
      <p:sp>
        <p:nvSpPr>
          <p:cNvPr id="43020" name="TextBox 19"/>
          <p:cNvSpPr txBox="1">
            <a:spLocks noChangeArrowheads="1"/>
          </p:cNvSpPr>
          <p:nvPr/>
        </p:nvSpPr>
        <p:spPr bwMode="auto">
          <a:xfrm>
            <a:off x="381000" y="6030913"/>
            <a:ext cx="9032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800">
                <a:latin typeface="Helvetica" charset="0"/>
              </a:rPr>
              <a:t>addrZ:</a:t>
            </a:r>
          </a:p>
        </p:txBody>
      </p:sp>
      <p:sp>
        <p:nvSpPr>
          <p:cNvPr id="43021" name="TextBox 20"/>
          <p:cNvSpPr txBox="1">
            <a:spLocks noChangeArrowheads="1"/>
          </p:cNvSpPr>
          <p:nvPr/>
        </p:nvSpPr>
        <p:spPr bwMode="auto">
          <a:xfrm>
            <a:off x="706438" y="1295400"/>
            <a:ext cx="24923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800">
                <a:latin typeface="Helvetica" charset="0"/>
              </a:rPr>
              <a:t>.</a:t>
            </a:r>
          </a:p>
          <a:p>
            <a:r>
              <a:rPr lang="en-US" sz="1800">
                <a:latin typeface="Helvetica" charset="0"/>
              </a:rPr>
              <a:t>.</a:t>
            </a:r>
          </a:p>
          <a:p>
            <a:r>
              <a:rPr lang="en-US" sz="1800">
                <a:latin typeface="Helvetica" charset="0"/>
              </a:rPr>
              <a:t>.</a:t>
            </a:r>
          </a:p>
          <a:p>
            <a:endParaRPr lang="en-US" sz="1800">
              <a:latin typeface="Helvetica" charset="0"/>
            </a:endParaRPr>
          </a:p>
        </p:txBody>
      </p:sp>
      <p:sp>
        <p:nvSpPr>
          <p:cNvPr id="43022" name="TextBox 21"/>
          <p:cNvSpPr txBox="1">
            <a:spLocks noChangeArrowheads="1"/>
          </p:cNvSpPr>
          <p:nvPr/>
        </p:nvSpPr>
        <p:spPr bwMode="auto">
          <a:xfrm>
            <a:off x="706438" y="2667000"/>
            <a:ext cx="24923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800">
                <a:latin typeface="Helvetica" charset="0"/>
              </a:rPr>
              <a:t>.</a:t>
            </a:r>
          </a:p>
          <a:p>
            <a:r>
              <a:rPr lang="en-US" sz="1800">
                <a:latin typeface="Helvetica" charset="0"/>
              </a:rPr>
              <a:t>.</a:t>
            </a:r>
          </a:p>
          <a:p>
            <a:r>
              <a:rPr lang="en-US" sz="1800">
                <a:latin typeface="Helvetica" charset="0"/>
              </a:rPr>
              <a:t>.</a:t>
            </a:r>
          </a:p>
          <a:p>
            <a:endParaRPr lang="en-US" sz="1800">
              <a:latin typeface="Helvetica" charset="0"/>
            </a:endParaRPr>
          </a:p>
        </p:txBody>
      </p:sp>
      <p:sp>
        <p:nvSpPr>
          <p:cNvPr id="43023" name="TextBox 22"/>
          <p:cNvSpPr txBox="1">
            <a:spLocks noChangeArrowheads="1"/>
          </p:cNvSpPr>
          <p:nvPr/>
        </p:nvSpPr>
        <p:spPr bwMode="auto">
          <a:xfrm>
            <a:off x="706438" y="4133850"/>
            <a:ext cx="24923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800">
                <a:latin typeface="Helvetica" charset="0"/>
              </a:rPr>
              <a:t>.</a:t>
            </a:r>
          </a:p>
          <a:p>
            <a:r>
              <a:rPr lang="en-US" sz="1800">
                <a:latin typeface="Helvetica" charset="0"/>
              </a:rPr>
              <a:t>.</a:t>
            </a:r>
          </a:p>
          <a:p>
            <a:r>
              <a:rPr lang="en-US" sz="1800">
                <a:latin typeface="Helvetica" charset="0"/>
              </a:rPr>
              <a:t>.</a:t>
            </a:r>
          </a:p>
          <a:p>
            <a:endParaRPr lang="en-US" sz="1800">
              <a:latin typeface="Helvetica" charset="0"/>
            </a:endParaRPr>
          </a:p>
        </p:txBody>
      </p:sp>
      <p:sp>
        <p:nvSpPr>
          <p:cNvPr id="43024" name="TextBox 23"/>
          <p:cNvSpPr txBox="1">
            <a:spLocks noChangeArrowheads="1"/>
          </p:cNvSpPr>
          <p:nvPr/>
        </p:nvSpPr>
        <p:spPr bwMode="auto">
          <a:xfrm>
            <a:off x="685800" y="5429250"/>
            <a:ext cx="2413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600">
                <a:latin typeface="Helvetica" charset="0"/>
              </a:rPr>
              <a:t>.</a:t>
            </a:r>
          </a:p>
          <a:p>
            <a:r>
              <a:rPr lang="en-US" sz="1600">
                <a:latin typeface="Helvetica" charset="0"/>
              </a:rPr>
              <a:t>.</a:t>
            </a:r>
          </a:p>
          <a:p>
            <a:r>
              <a:rPr lang="en-US" sz="1600">
                <a:latin typeface="Helvetica" charset="0"/>
              </a:rPr>
              <a:t>.</a:t>
            </a:r>
          </a:p>
        </p:txBody>
      </p:sp>
      <p:sp>
        <p:nvSpPr>
          <p:cNvPr id="26" name="Rectangle 25"/>
          <p:cNvSpPr/>
          <p:nvPr/>
        </p:nvSpPr>
        <p:spPr bwMode="auto">
          <a:xfrm>
            <a:off x="0" y="4038600"/>
            <a:ext cx="3581400" cy="228600"/>
          </a:xfrm>
          <a:prstGeom prst="rect">
            <a:avLst/>
          </a:prstGeom>
          <a:solidFill>
            <a:srgbClr val="FF0000">
              <a:alpha val="39000"/>
            </a:srgbClr>
          </a:solidFill>
          <a:ln w="571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endParaRPr lang="en-US" sz="1800">
              <a:latin typeface="Helvetica" charset="0"/>
            </a:endParaRPr>
          </a:p>
        </p:txBody>
      </p:sp>
      <p:sp>
        <p:nvSpPr>
          <p:cNvPr id="43028" name="Content Placeholder 2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>
              <a:latin typeface="Helvetica" charset="0"/>
            </a:endParaRPr>
          </a:p>
        </p:txBody>
      </p:sp>
      <p:sp>
        <p:nvSpPr>
          <p:cNvPr id="43029" name="Text Box 16"/>
          <p:cNvSpPr txBox="1">
            <a:spLocks noChangeArrowheads="1"/>
          </p:cNvSpPr>
          <p:nvPr/>
        </p:nvSpPr>
        <p:spPr bwMode="auto">
          <a:xfrm>
            <a:off x="5756275" y="4479925"/>
            <a:ext cx="110966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2000">
                <a:latin typeface="Helvetica" charset="0"/>
              </a:rPr>
              <a:t>Output:</a:t>
            </a:r>
          </a:p>
          <a:p>
            <a:r>
              <a:rPr lang="en-US" sz="2000">
                <a:solidFill>
                  <a:srgbClr val="233AE1"/>
                </a:solidFill>
                <a:latin typeface="Helvetica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499801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9939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Helvetica" charset="0"/>
              </a:rPr>
              <a:t>Review: Execution Stack Example</a:t>
            </a:r>
          </a:p>
        </p:txBody>
      </p:sp>
      <p:grpSp>
        <p:nvGrpSpPr>
          <p:cNvPr id="45058" name="Group 19"/>
          <p:cNvGrpSpPr>
            <a:grpSpLocks/>
          </p:cNvGrpSpPr>
          <p:nvPr/>
        </p:nvGrpSpPr>
        <p:grpSpPr bwMode="auto">
          <a:xfrm>
            <a:off x="1295400" y="838200"/>
            <a:ext cx="2286000" cy="5583238"/>
            <a:chOff x="528" y="528"/>
            <a:chExt cx="1440" cy="3517"/>
          </a:xfrm>
        </p:grpSpPr>
        <p:sp>
          <p:nvSpPr>
            <p:cNvPr id="45079" name="Rectangle 9"/>
            <p:cNvSpPr>
              <a:spLocks noChangeArrowheads="1"/>
            </p:cNvSpPr>
            <p:nvPr/>
          </p:nvSpPr>
          <p:spPr bwMode="auto">
            <a:xfrm>
              <a:off x="528" y="528"/>
              <a:ext cx="1440" cy="3456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Helvetica" charset="0"/>
              </a:endParaRPr>
            </a:p>
          </p:txBody>
        </p:sp>
        <p:sp>
          <p:nvSpPr>
            <p:cNvPr id="45080" name="Text Box 10"/>
            <p:cNvSpPr txBox="1">
              <a:spLocks noChangeArrowheads="1"/>
            </p:cNvSpPr>
            <p:nvPr/>
          </p:nvSpPr>
          <p:spPr bwMode="auto">
            <a:xfrm>
              <a:off x="576" y="672"/>
              <a:ext cx="1344" cy="33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571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A(int tmp) {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  if (tmp&lt;2)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    B();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  printf(tmp);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}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B() {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  C();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}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C() {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  A(2);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}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A(1);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exit;</a:t>
              </a:r>
            </a:p>
          </p:txBody>
        </p:sp>
      </p:grpSp>
      <p:grpSp>
        <p:nvGrpSpPr>
          <p:cNvPr id="45059" name="Group 22"/>
          <p:cNvGrpSpPr>
            <a:grpSpLocks/>
          </p:cNvGrpSpPr>
          <p:nvPr/>
        </p:nvGrpSpPr>
        <p:grpSpPr bwMode="auto">
          <a:xfrm>
            <a:off x="4267200" y="1219200"/>
            <a:ext cx="1524000" cy="708025"/>
            <a:chOff x="2448" y="1920"/>
            <a:chExt cx="960" cy="446"/>
          </a:xfrm>
        </p:grpSpPr>
        <p:sp>
          <p:nvSpPr>
            <p:cNvPr id="45077" name="Text Box 12"/>
            <p:cNvSpPr txBox="1">
              <a:spLocks noChangeArrowheads="1"/>
            </p:cNvSpPr>
            <p:nvPr/>
          </p:nvSpPr>
          <p:spPr bwMode="auto">
            <a:xfrm>
              <a:off x="2448" y="1920"/>
              <a:ext cx="673" cy="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571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9pPr>
            </a:lstStyle>
            <a:p>
              <a:r>
                <a:rPr lang="en-US" sz="2000">
                  <a:latin typeface="Helvetica" charset="0"/>
                </a:rPr>
                <a:t>Stack</a:t>
              </a:r>
            </a:p>
            <a:p>
              <a:r>
                <a:rPr lang="en-US" sz="2000">
                  <a:latin typeface="Helvetica" charset="0"/>
                </a:rPr>
                <a:t>Pointer</a:t>
              </a:r>
            </a:p>
          </p:txBody>
        </p:sp>
        <p:sp>
          <p:nvSpPr>
            <p:cNvPr id="45078" name="Line 14"/>
            <p:cNvSpPr>
              <a:spLocks noChangeShapeType="1"/>
            </p:cNvSpPr>
            <p:nvPr/>
          </p:nvSpPr>
          <p:spPr bwMode="auto">
            <a:xfrm>
              <a:off x="3024" y="2112"/>
              <a:ext cx="384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5060" name="Line 15"/>
          <p:cNvSpPr>
            <a:spLocks noChangeShapeType="1"/>
          </p:cNvSpPr>
          <p:nvPr/>
        </p:nvSpPr>
        <p:spPr bwMode="auto">
          <a:xfrm>
            <a:off x="6629400" y="1524000"/>
            <a:ext cx="0" cy="533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61" name="Text Box 16"/>
          <p:cNvSpPr txBox="1">
            <a:spLocks noChangeArrowheads="1"/>
          </p:cNvSpPr>
          <p:nvPr/>
        </p:nvSpPr>
        <p:spPr bwMode="auto">
          <a:xfrm>
            <a:off x="5710238" y="2033588"/>
            <a:ext cx="1863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2000">
                <a:latin typeface="Helvetica" charset="0"/>
              </a:rPr>
              <a:t>Stack Growth</a:t>
            </a:r>
          </a:p>
        </p:txBody>
      </p:sp>
      <p:sp>
        <p:nvSpPr>
          <p:cNvPr id="45062" name="Rectangle 8"/>
          <p:cNvSpPr>
            <a:spLocks noChangeArrowheads="1"/>
          </p:cNvSpPr>
          <p:nvPr/>
        </p:nvSpPr>
        <p:spPr bwMode="auto">
          <a:xfrm>
            <a:off x="5776913" y="914400"/>
            <a:ext cx="1752600" cy="6096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latin typeface="Helvetica" charset="0"/>
              </a:rPr>
              <a:t>A: tmp=1</a:t>
            </a:r>
          </a:p>
          <a:p>
            <a:r>
              <a:rPr lang="en-US">
                <a:latin typeface="Helvetica" charset="0"/>
              </a:rPr>
              <a:t>   ret=addrZ</a:t>
            </a:r>
          </a:p>
        </p:txBody>
      </p:sp>
      <p:sp>
        <p:nvSpPr>
          <p:cNvPr id="45063" name="TextBox 15"/>
          <p:cNvSpPr txBox="1">
            <a:spLocks noChangeArrowheads="1"/>
          </p:cNvSpPr>
          <p:nvPr/>
        </p:nvSpPr>
        <p:spPr bwMode="auto">
          <a:xfrm>
            <a:off x="407988" y="1066800"/>
            <a:ext cx="9159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800">
                <a:latin typeface="Helvetica" charset="0"/>
              </a:rPr>
              <a:t>addrX:</a:t>
            </a:r>
          </a:p>
        </p:txBody>
      </p:sp>
      <p:sp>
        <p:nvSpPr>
          <p:cNvPr id="45064" name="TextBox 16"/>
          <p:cNvSpPr txBox="1">
            <a:spLocks noChangeArrowheads="1"/>
          </p:cNvSpPr>
          <p:nvPr/>
        </p:nvSpPr>
        <p:spPr bwMode="auto">
          <a:xfrm>
            <a:off x="407988" y="2297113"/>
            <a:ext cx="8985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800">
                <a:latin typeface="Helvetica" charset="0"/>
              </a:rPr>
              <a:t>addrY:</a:t>
            </a:r>
          </a:p>
        </p:txBody>
      </p:sp>
      <p:sp>
        <p:nvSpPr>
          <p:cNvPr id="45065" name="TextBox 17"/>
          <p:cNvSpPr txBox="1">
            <a:spLocks noChangeArrowheads="1"/>
          </p:cNvSpPr>
          <p:nvPr/>
        </p:nvSpPr>
        <p:spPr bwMode="auto">
          <a:xfrm>
            <a:off x="381000" y="3973513"/>
            <a:ext cx="965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800">
                <a:latin typeface="Helvetica" charset="0"/>
              </a:rPr>
              <a:t>addrU:</a:t>
            </a:r>
          </a:p>
        </p:txBody>
      </p:sp>
      <p:sp>
        <p:nvSpPr>
          <p:cNvPr id="45066" name="TextBox 18"/>
          <p:cNvSpPr txBox="1">
            <a:spLocks noChangeArrowheads="1"/>
          </p:cNvSpPr>
          <p:nvPr/>
        </p:nvSpPr>
        <p:spPr bwMode="auto">
          <a:xfrm>
            <a:off x="381000" y="5192713"/>
            <a:ext cx="9032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800">
                <a:latin typeface="Helvetica" charset="0"/>
              </a:rPr>
              <a:t>addrV:</a:t>
            </a:r>
          </a:p>
        </p:txBody>
      </p:sp>
      <p:sp>
        <p:nvSpPr>
          <p:cNvPr id="45067" name="TextBox 19"/>
          <p:cNvSpPr txBox="1">
            <a:spLocks noChangeArrowheads="1"/>
          </p:cNvSpPr>
          <p:nvPr/>
        </p:nvSpPr>
        <p:spPr bwMode="auto">
          <a:xfrm>
            <a:off x="381000" y="6030913"/>
            <a:ext cx="9032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800">
                <a:latin typeface="Helvetica" charset="0"/>
              </a:rPr>
              <a:t>addrZ:</a:t>
            </a:r>
          </a:p>
        </p:txBody>
      </p:sp>
      <p:sp>
        <p:nvSpPr>
          <p:cNvPr id="45068" name="TextBox 20"/>
          <p:cNvSpPr txBox="1">
            <a:spLocks noChangeArrowheads="1"/>
          </p:cNvSpPr>
          <p:nvPr/>
        </p:nvSpPr>
        <p:spPr bwMode="auto">
          <a:xfrm>
            <a:off x="706438" y="1295400"/>
            <a:ext cx="24923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800">
                <a:latin typeface="Helvetica" charset="0"/>
              </a:rPr>
              <a:t>.</a:t>
            </a:r>
          </a:p>
          <a:p>
            <a:r>
              <a:rPr lang="en-US" sz="1800">
                <a:latin typeface="Helvetica" charset="0"/>
              </a:rPr>
              <a:t>.</a:t>
            </a:r>
          </a:p>
          <a:p>
            <a:r>
              <a:rPr lang="en-US" sz="1800">
                <a:latin typeface="Helvetica" charset="0"/>
              </a:rPr>
              <a:t>.</a:t>
            </a:r>
          </a:p>
          <a:p>
            <a:endParaRPr lang="en-US" sz="1800">
              <a:latin typeface="Helvetica" charset="0"/>
            </a:endParaRPr>
          </a:p>
        </p:txBody>
      </p:sp>
      <p:sp>
        <p:nvSpPr>
          <p:cNvPr id="45069" name="TextBox 21"/>
          <p:cNvSpPr txBox="1">
            <a:spLocks noChangeArrowheads="1"/>
          </p:cNvSpPr>
          <p:nvPr/>
        </p:nvSpPr>
        <p:spPr bwMode="auto">
          <a:xfrm>
            <a:off x="706438" y="2667000"/>
            <a:ext cx="24923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800">
                <a:latin typeface="Helvetica" charset="0"/>
              </a:rPr>
              <a:t>.</a:t>
            </a:r>
          </a:p>
          <a:p>
            <a:r>
              <a:rPr lang="en-US" sz="1800">
                <a:latin typeface="Helvetica" charset="0"/>
              </a:rPr>
              <a:t>.</a:t>
            </a:r>
          </a:p>
          <a:p>
            <a:r>
              <a:rPr lang="en-US" sz="1800">
                <a:latin typeface="Helvetica" charset="0"/>
              </a:rPr>
              <a:t>.</a:t>
            </a:r>
          </a:p>
          <a:p>
            <a:endParaRPr lang="en-US" sz="1800">
              <a:latin typeface="Helvetica" charset="0"/>
            </a:endParaRPr>
          </a:p>
        </p:txBody>
      </p:sp>
      <p:sp>
        <p:nvSpPr>
          <p:cNvPr id="45070" name="TextBox 22"/>
          <p:cNvSpPr txBox="1">
            <a:spLocks noChangeArrowheads="1"/>
          </p:cNvSpPr>
          <p:nvPr/>
        </p:nvSpPr>
        <p:spPr bwMode="auto">
          <a:xfrm>
            <a:off x="706438" y="4133850"/>
            <a:ext cx="24923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800">
                <a:latin typeface="Helvetica" charset="0"/>
              </a:rPr>
              <a:t>.</a:t>
            </a:r>
          </a:p>
          <a:p>
            <a:r>
              <a:rPr lang="en-US" sz="1800">
                <a:latin typeface="Helvetica" charset="0"/>
              </a:rPr>
              <a:t>.</a:t>
            </a:r>
          </a:p>
          <a:p>
            <a:r>
              <a:rPr lang="en-US" sz="1800">
                <a:latin typeface="Helvetica" charset="0"/>
              </a:rPr>
              <a:t>.</a:t>
            </a:r>
          </a:p>
          <a:p>
            <a:endParaRPr lang="en-US" sz="1800">
              <a:latin typeface="Helvetica" charset="0"/>
            </a:endParaRPr>
          </a:p>
        </p:txBody>
      </p:sp>
      <p:sp>
        <p:nvSpPr>
          <p:cNvPr id="45071" name="TextBox 23"/>
          <p:cNvSpPr txBox="1">
            <a:spLocks noChangeArrowheads="1"/>
          </p:cNvSpPr>
          <p:nvPr/>
        </p:nvSpPr>
        <p:spPr bwMode="auto">
          <a:xfrm>
            <a:off x="685800" y="5429250"/>
            <a:ext cx="2413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600">
                <a:latin typeface="Helvetica" charset="0"/>
              </a:rPr>
              <a:t>.</a:t>
            </a:r>
          </a:p>
          <a:p>
            <a:r>
              <a:rPr lang="en-US" sz="1600">
                <a:latin typeface="Helvetica" charset="0"/>
              </a:rPr>
              <a:t>.</a:t>
            </a:r>
          </a:p>
          <a:p>
            <a:r>
              <a:rPr lang="en-US" sz="1600">
                <a:latin typeface="Helvetica" charset="0"/>
              </a:rPr>
              <a:t>.</a:t>
            </a:r>
          </a:p>
        </p:txBody>
      </p:sp>
      <p:sp>
        <p:nvSpPr>
          <p:cNvPr id="26" name="Rectangle 25"/>
          <p:cNvSpPr/>
          <p:nvPr/>
        </p:nvSpPr>
        <p:spPr bwMode="auto">
          <a:xfrm>
            <a:off x="0" y="2362200"/>
            <a:ext cx="3581400" cy="228600"/>
          </a:xfrm>
          <a:prstGeom prst="rect">
            <a:avLst/>
          </a:prstGeom>
          <a:solidFill>
            <a:srgbClr val="FF0000">
              <a:alpha val="39000"/>
            </a:srgbClr>
          </a:solidFill>
          <a:ln w="571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endParaRPr lang="en-US" sz="1800">
              <a:latin typeface="Helvetica" charset="0"/>
            </a:endParaRPr>
          </a:p>
        </p:txBody>
      </p:sp>
      <p:sp>
        <p:nvSpPr>
          <p:cNvPr id="45075" name="Content Placeholder 2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>
              <a:latin typeface="Helvetica" charset="0"/>
            </a:endParaRPr>
          </a:p>
        </p:txBody>
      </p:sp>
      <p:sp>
        <p:nvSpPr>
          <p:cNvPr id="45076" name="Text Box 16"/>
          <p:cNvSpPr txBox="1">
            <a:spLocks noChangeArrowheads="1"/>
          </p:cNvSpPr>
          <p:nvPr/>
        </p:nvSpPr>
        <p:spPr bwMode="auto">
          <a:xfrm>
            <a:off x="5756275" y="4479925"/>
            <a:ext cx="1109663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2000">
                <a:latin typeface="Helvetica" charset="0"/>
              </a:rPr>
              <a:t>Output:</a:t>
            </a:r>
          </a:p>
          <a:p>
            <a:r>
              <a:rPr lang="en-US" sz="2000">
                <a:solidFill>
                  <a:srgbClr val="233AE1"/>
                </a:solidFill>
                <a:latin typeface="Helvetica" charset="0"/>
              </a:rPr>
              <a:t>2</a:t>
            </a:r>
          </a:p>
          <a:p>
            <a:r>
              <a:rPr lang="en-US" sz="2000">
                <a:solidFill>
                  <a:srgbClr val="233AE1"/>
                </a:solidFill>
                <a:latin typeface="Helvetica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756514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71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Helvetica" charset="0"/>
              </a:rPr>
              <a:t>Review: Execution Stack Example</a:t>
            </a:r>
          </a:p>
        </p:txBody>
      </p:sp>
      <p:grpSp>
        <p:nvGrpSpPr>
          <p:cNvPr id="47106" name="Group 19"/>
          <p:cNvGrpSpPr>
            <a:grpSpLocks/>
          </p:cNvGrpSpPr>
          <p:nvPr/>
        </p:nvGrpSpPr>
        <p:grpSpPr bwMode="auto">
          <a:xfrm>
            <a:off x="1295400" y="838200"/>
            <a:ext cx="2286000" cy="5583238"/>
            <a:chOff x="528" y="528"/>
            <a:chExt cx="1440" cy="3517"/>
          </a:xfrm>
        </p:grpSpPr>
        <p:sp>
          <p:nvSpPr>
            <p:cNvPr id="47121" name="Rectangle 9"/>
            <p:cNvSpPr>
              <a:spLocks noChangeArrowheads="1"/>
            </p:cNvSpPr>
            <p:nvPr/>
          </p:nvSpPr>
          <p:spPr bwMode="auto">
            <a:xfrm>
              <a:off x="528" y="528"/>
              <a:ext cx="1440" cy="3456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Helvetica" charset="0"/>
              </a:endParaRPr>
            </a:p>
          </p:txBody>
        </p:sp>
        <p:sp>
          <p:nvSpPr>
            <p:cNvPr id="47122" name="Text Box 10"/>
            <p:cNvSpPr txBox="1">
              <a:spLocks noChangeArrowheads="1"/>
            </p:cNvSpPr>
            <p:nvPr/>
          </p:nvSpPr>
          <p:spPr bwMode="auto">
            <a:xfrm>
              <a:off x="576" y="672"/>
              <a:ext cx="1344" cy="33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571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A(int tmp) {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  if (tmp&lt;2)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    B();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  printf(tmp);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}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B() {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  C();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}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C() {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  A(2);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}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A(1);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exit;</a:t>
              </a:r>
            </a:p>
          </p:txBody>
        </p:sp>
      </p:grpSp>
      <p:sp>
        <p:nvSpPr>
          <p:cNvPr id="47107" name="TextBox 15"/>
          <p:cNvSpPr txBox="1">
            <a:spLocks noChangeArrowheads="1"/>
          </p:cNvSpPr>
          <p:nvPr/>
        </p:nvSpPr>
        <p:spPr bwMode="auto">
          <a:xfrm>
            <a:off x="407988" y="1066800"/>
            <a:ext cx="9159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800">
                <a:latin typeface="Helvetica" charset="0"/>
              </a:rPr>
              <a:t>addrX:</a:t>
            </a:r>
          </a:p>
        </p:txBody>
      </p:sp>
      <p:sp>
        <p:nvSpPr>
          <p:cNvPr id="47108" name="TextBox 16"/>
          <p:cNvSpPr txBox="1">
            <a:spLocks noChangeArrowheads="1"/>
          </p:cNvSpPr>
          <p:nvPr/>
        </p:nvSpPr>
        <p:spPr bwMode="auto">
          <a:xfrm>
            <a:off x="407988" y="2297113"/>
            <a:ext cx="8985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800">
                <a:latin typeface="Helvetica" charset="0"/>
              </a:rPr>
              <a:t>addrY:</a:t>
            </a:r>
          </a:p>
        </p:txBody>
      </p:sp>
      <p:sp>
        <p:nvSpPr>
          <p:cNvPr id="47109" name="TextBox 17"/>
          <p:cNvSpPr txBox="1">
            <a:spLocks noChangeArrowheads="1"/>
          </p:cNvSpPr>
          <p:nvPr/>
        </p:nvSpPr>
        <p:spPr bwMode="auto">
          <a:xfrm>
            <a:off x="381000" y="3973513"/>
            <a:ext cx="965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800">
                <a:latin typeface="Helvetica" charset="0"/>
              </a:rPr>
              <a:t>addrU:</a:t>
            </a:r>
          </a:p>
        </p:txBody>
      </p:sp>
      <p:sp>
        <p:nvSpPr>
          <p:cNvPr id="47110" name="TextBox 18"/>
          <p:cNvSpPr txBox="1">
            <a:spLocks noChangeArrowheads="1"/>
          </p:cNvSpPr>
          <p:nvPr/>
        </p:nvSpPr>
        <p:spPr bwMode="auto">
          <a:xfrm>
            <a:off x="381000" y="5192713"/>
            <a:ext cx="9032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800">
                <a:latin typeface="Helvetica" charset="0"/>
              </a:rPr>
              <a:t>addrV:</a:t>
            </a:r>
          </a:p>
        </p:txBody>
      </p:sp>
      <p:sp>
        <p:nvSpPr>
          <p:cNvPr id="47111" name="TextBox 19"/>
          <p:cNvSpPr txBox="1">
            <a:spLocks noChangeArrowheads="1"/>
          </p:cNvSpPr>
          <p:nvPr/>
        </p:nvSpPr>
        <p:spPr bwMode="auto">
          <a:xfrm>
            <a:off x="381000" y="6030913"/>
            <a:ext cx="9032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800">
                <a:latin typeface="Helvetica" charset="0"/>
              </a:rPr>
              <a:t>addrZ:</a:t>
            </a:r>
          </a:p>
        </p:txBody>
      </p:sp>
      <p:sp>
        <p:nvSpPr>
          <p:cNvPr id="47112" name="TextBox 20"/>
          <p:cNvSpPr txBox="1">
            <a:spLocks noChangeArrowheads="1"/>
          </p:cNvSpPr>
          <p:nvPr/>
        </p:nvSpPr>
        <p:spPr bwMode="auto">
          <a:xfrm>
            <a:off x="706438" y="1295400"/>
            <a:ext cx="24923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800">
                <a:latin typeface="Helvetica" charset="0"/>
              </a:rPr>
              <a:t>.</a:t>
            </a:r>
          </a:p>
          <a:p>
            <a:r>
              <a:rPr lang="en-US" sz="1800">
                <a:latin typeface="Helvetica" charset="0"/>
              </a:rPr>
              <a:t>.</a:t>
            </a:r>
          </a:p>
          <a:p>
            <a:r>
              <a:rPr lang="en-US" sz="1800">
                <a:latin typeface="Helvetica" charset="0"/>
              </a:rPr>
              <a:t>.</a:t>
            </a:r>
          </a:p>
          <a:p>
            <a:endParaRPr lang="en-US" sz="1800">
              <a:latin typeface="Helvetica" charset="0"/>
            </a:endParaRPr>
          </a:p>
        </p:txBody>
      </p:sp>
      <p:sp>
        <p:nvSpPr>
          <p:cNvPr id="47113" name="TextBox 21"/>
          <p:cNvSpPr txBox="1">
            <a:spLocks noChangeArrowheads="1"/>
          </p:cNvSpPr>
          <p:nvPr/>
        </p:nvSpPr>
        <p:spPr bwMode="auto">
          <a:xfrm>
            <a:off x="706438" y="2667000"/>
            <a:ext cx="24923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800">
                <a:latin typeface="Helvetica" charset="0"/>
              </a:rPr>
              <a:t>.</a:t>
            </a:r>
          </a:p>
          <a:p>
            <a:r>
              <a:rPr lang="en-US" sz="1800">
                <a:latin typeface="Helvetica" charset="0"/>
              </a:rPr>
              <a:t>.</a:t>
            </a:r>
          </a:p>
          <a:p>
            <a:r>
              <a:rPr lang="en-US" sz="1800">
                <a:latin typeface="Helvetica" charset="0"/>
              </a:rPr>
              <a:t>.</a:t>
            </a:r>
          </a:p>
          <a:p>
            <a:endParaRPr lang="en-US" sz="1800">
              <a:latin typeface="Helvetica" charset="0"/>
            </a:endParaRPr>
          </a:p>
        </p:txBody>
      </p:sp>
      <p:sp>
        <p:nvSpPr>
          <p:cNvPr id="47114" name="TextBox 22"/>
          <p:cNvSpPr txBox="1">
            <a:spLocks noChangeArrowheads="1"/>
          </p:cNvSpPr>
          <p:nvPr/>
        </p:nvSpPr>
        <p:spPr bwMode="auto">
          <a:xfrm>
            <a:off x="706438" y="4133850"/>
            <a:ext cx="24923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800">
                <a:latin typeface="Helvetica" charset="0"/>
              </a:rPr>
              <a:t>.</a:t>
            </a:r>
          </a:p>
          <a:p>
            <a:r>
              <a:rPr lang="en-US" sz="1800">
                <a:latin typeface="Helvetica" charset="0"/>
              </a:rPr>
              <a:t>.</a:t>
            </a:r>
          </a:p>
          <a:p>
            <a:r>
              <a:rPr lang="en-US" sz="1800">
                <a:latin typeface="Helvetica" charset="0"/>
              </a:rPr>
              <a:t>.</a:t>
            </a:r>
          </a:p>
          <a:p>
            <a:endParaRPr lang="en-US" sz="1800">
              <a:latin typeface="Helvetica" charset="0"/>
            </a:endParaRPr>
          </a:p>
        </p:txBody>
      </p:sp>
      <p:sp>
        <p:nvSpPr>
          <p:cNvPr id="47115" name="TextBox 23"/>
          <p:cNvSpPr txBox="1">
            <a:spLocks noChangeArrowheads="1"/>
          </p:cNvSpPr>
          <p:nvPr/>
        </p:nvSpPr>
        <p:spPr bwMode="auto">
          <a:xfrm>
            <a:off x="685800" y="5429250"/>
            <a:ext cx="2413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600">
                <a:latin typeface="Helvetica" charset="0"/>
              </a:rPr>
              <a:t>.</a:t>
            </a:r>
          </a:p>
          <a:p>
            <a:r>
              <a:rPr lang="en-US" sz="1600">
                <a:latin typeface="Helvetica" charset="0"/>
              </a:rPr>
              <a:t>.</a:t>
            </a:r>
          </a:p>
          <a:p>
            <a:r>
              <a:rPr lang="en-US" sz="1600">
                <a:latin typeface="Helvetica" charset="0"/>
              </a:rPr>
              <a:t>.</a:t>
            </a:r>
          </a:p>
        </p:txBody>
      </p:sp>
      <p:sp>
        <p:nvSpPr>
          <p:cNvPr id="26" name="Rectangle 25"/>
          <p:cNvSpPr/>
          <p:nvPr/>
        </p:nvSpPr>
        <p:spPr bwMode="auto">
          <a:xfrm>
            <a:off x="0" y="6096000"/>
            <a:ext cx="3581400" cy="228600"/>
          </a:xfrm>
          <a:prstGeom prst="rect">
            <a:avLst/>
          </a:prstGeom>
          <a:solidFill>
            <a:srgbClr val="FF0000">
              <a:alpha val="39000"/>
            </a:srgbClr>
          </a:solidFill>
          <a:ln w="571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endParaRPr lang="en-US" sz="1800">
              <a:latin typeface="Helvetica" charset="0"/>
            </a:endParaRPr>
          </a:p>
        </p:txBody>
      </p:sp>
      <p:sp>
        <p:nvSpPr>
          <p:cNvPr id="47119" name="Content Placeholder 2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>
              <a:latin typeface="Helvetica" charset="0"/>
            </a:endParaRPr>
          </a:p>
        </p:txBody>
      </p:sp>
      <p:sp>
        <p:nvSpPr>
          <p:cNvPr id="47120" name="Text Box 16"/>
          <p:cNvSpPr txBox="1">
            <a:spLocks noChangeArrowheads="1"/>
          </p:cNvSpPr>
          <p:nvPr/>
        </p:nvSpPr>
        <p:spPr bwMode="auto">
          <a:xfrm>
            <a:off x="5756275" y="4479925"/>
            <a:ext cx="1109663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2000">
                <a:latin typeface="Helvetica" charset="0"/>
              </a:rPr>
              <a:t>Output:</a:t>
            </a:r>
          </a:p>
          <a:p>
            <a:r>
              <a:rPr lang="en-US" sz="2000">
                <a:solidFill>
                  <a:srgbClr val="233AE1"/>
                </a:solidFill>
                <a:latin typeface="Helvetica" charset="0"/>
              </a:rPr>
              <a:t>2</a:t>
            </a:r>
          </a:p>
          <a:p>
            <a:r>
              <a:rPr lang="en-US" sz="2000">
                <a:solidFill>
                  <a:srgbClr val="233AE1"/>
                </a:solidFill>
                <a:latin typeface="Helvetica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644445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be found in the course website</a:t>
            </a:r>
          </a:p>
          <a:p>
            <a:pPr lvl="1"/>
            <a:r>
              <a:rPr lang="en-US" dirty="0" smtClean="0"/>
              <a:t>Under the heading “Projects and Nachos”</a:t>
            </a:r>
          </a:p>
          <a:p>
            <a:endParaRPr lang="en-US" dirty="0" smtClean="0"/>
          </a:p>
          <a:p>
            <a:r>
              <a:rPr lang="en-US" dirty="0" smtClean="0"/>
              <a:t>Stock </a:t>
            </a:r>
            <a:r>
              <a:rPr lang="en-US" dirty="0"/>
              <a:t>Nachos has an incomplete thread system. </a:t>
            </a:r>
            <a:r>
              <a:rPr lang="en-US" dirty="0" smtClean="0"/>
              <a:t>Your job is to</a:t>
            </a:r>
          </a:p>
          <a:p>
            <a:pPr lvl="1"/>
            <a:r>
              <a:rPr lang="en-US" dirty="0" smtClean="0"/>
              <a:t>complete </a:t>
            </a:r>
            <a:r>
              <a:rPr lang="en-US" dirty="0"/>
              <a:t>it, and </a:t>
            </a:r>
            <a:endParaRPr lang="en-US" dirty="0" smtClean="0"/>
          </a:p>
          <a:p>
            <a:pPr lvl="1"/>
            <a:r>
              <a:rPr lang="en-US" dirty="0" smtClean="0"/>
              <a:t>use </a:t>
            </a:r>
            <a:r>
              <a:rPr lang="en-US" dirty="0"/>
              <a:t>it to solve several synchronization </a:t>
            </a:r>
            <a:r>
              <a:rPr lang="en-US" dirty="0" smtClean="0"/>
              <a:t>problems</a:t>
            </a:r>
          </a:p>
        </p:txBody>
      </p:sp>
    </p:spTree>
    <p:extLst>
      <p:ext uri="{BB962C8B-B14F-4D97-AF65-F5344CB8AC3E}">
        <p14:creationId xmlns:p14="http://schemas.microsoft.com/office/powerpoint/2010/main" val="28399772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1 Grading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Design </a:t>
            </a:r>
            <a:r>
              <a:rPr lang="en-US" dirty="0"/>
              <a:t>d</a:t>
            </a:r>
            <a:r>
              <a:rPr lang="en-US" dirty="0" smtClean="0"/>
              <a:t>ocs [40 points]</a:t>
            </a:r>
          </a:p>
          <a:p>
            <a:pPr lvl="1"/>
            <a:r>
              <a:rPr lang="en-US" dirty="0" smtClean="0"/>
              <a:t>First draft [10 points]</a:t>
            </a:r>
          </a:p>
          <a:p>
            <a:pPr lvl="1"/>
            <a:r>
              <a:rPr lang="en-US" dirty="0" smtClean="0"/>
              <a:t>Design review [10 points]</a:t>
            </a:r>
          </a:p>
          <a:p>
            <a:pPr lvl="1"/>
            <a:r>
              <a:rPr lang="en-US" dirty="0" smtClean="0"/>
              <a:t>Final design doc [20 points]</a:t>
            </a:r>
          </a:p>
          <a:p>
            <a:endParaRPr lang="en-US" dirty="0" smtClean="0"/>
          </a:p>
          <a:p>
            <a:r>
              <a:rPr lang="en-US" dirty="0" smtClean="0"/>
              <a:t>Code [60 points]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88139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Document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Overview of the project as a whole along with its parts</a:t>
            </a:r>
          </a:p>
          <a:p>
            <a:endParaRPr lang="en-US" dirty="0"/>
          </a:p>
          <a:p>
            <a:r>
              <a:rPr lang="en-US" dirty="0" smtClean="0"/>
              <a:t>Header must contain the following info</a:t>
            </a:r>
          </a:p>
          <a:p>
            <a:pPr lvl="1"/>
            <a:r>
              <a:rPr lang="en-US" dirty="0" smtClean="0"/>
              <a:t>Project Name and #</a:t>
            </a:r>
          </a:p>
          <a:p>
            <a:pPr lvl="1"/>
            <a:r>
              <a:rPr lang="en-US" dirty="0" smtClean="0"/>
              <a:t>Group Members Name and ID</a:t>
            </a:r>
          </a:p>
          <a:p>
            <a:pPr lvl="1"/>
            <a:r>
              <a:rPr lang="en-US" dirty="0" smtClean="0"/>
              <a:t>Section #</a:t>
            </a:r>
          </a:p>
          <a:p>
            <a:pPr lvl="1"/>
            <a:r>
              <a:rPr lang="en-US" dirty="0" smtClean="0"/>
              <a:t>TA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28067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Document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Each part of the project should be explained using the following structure</a:t>
            </a:r>
          </a:p>
          <a:p>
            <a:endParaRPr lang="en-US" dirty="0"/>
          </a:p>
          <a:p>
            <a:r>
              <a:rPr lang="en-US" dirty="0" smtClean="0"/>
              <a:t>Overview</a:t>
            </a:r>
          </a:p>
          <a:p>
            <a:r>
              <a:rPr lang="en-US" dirty="0" smtClean="0"/>
              <a:t>Correctness Constraints</a:t>
            </a:r>
          </a:p>
          <a:p>
            <a:r>
              <a:rPr lang="en-US" dirty="0" smtClean="0"/>
              <a:t>Declarations</a:t>
            </a:r>
          </a:p>
          <a:p>
            <a:r>
              <a:rPr lang="en-US" dirty="0" smtClean="0"/>
              <a:t>Descriptions</a:t>
            </a:r>
          </a:p>
          <a:p>
            <a:r>
              <a:rPr lang="en-US" dirty="0" smtClean="0"/>
              <a:t>Testing Plan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13277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Doc Length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Keep under 15 pages</a:t>
            </a:r>
          </a:p>
          <a:p>
            <a:r>
              <a:rPr lang="en-US" dirty="0" smtClean="0"/>
              <a:t>Will dock points if too long!</a:t>
            </a:r>
          </a:p>
        </p:txBody>
      </p:sp>
    </p:spTree>
    <p:extLst>
      <p:ext uri="{BB962C8B-B14F-4D97-AF65-F5344CB8AC3E}">
        <p14:creationId xmlns:p14="http://schemas.microsoft.com/office/powerpoint/2010/main" val="2622012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2163</TotalTime>
  <Words>3219</Words>
  <Application>Microsoft Macintosh PowerPoint</Application>
  <PresentationFormat>On-screen Show (4:3)</PresentationFormat>
  <Paragraphs>1001</Paragraphs>
  <Slides>47</Slides>
  <Notes>27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48" baseType="lpstr">
      <vt:lpstr>Office Theme</vt:lpstr>
      <vt:lpstr>CS 162 Discussion Section Week 2</vt:lpstr>
      <vt:lpstr>Who am I?</vt:lpstr>
      <vt:lpstr>Thread Stack Allocation</vt:lpstr>
      <vt:lpstr>Administrivia</vt:lpstr>
      <vt:lpstr>Project 1</vt:lpstr>
      <vt:lpstr>Project 1 Grading</vt:lpstr>
      <vt:lpstr>Design Document</vt:lpstr>
      <vt:lpstr>Design Document Structure</vt:lpstr>
      <vt:lpstr>Design Doc Length</vt:lpstr>
      <vt:lpstr>Design Reviews</vt:lpstr>
      <vt:lpstr>Project Questions?</vt:lpstr>
      <vt:lpstr>True/False</vt:lpstr>
      <vt:lpstr>New Lock Implementation: Discussion</vt:lpstr>
      <vt:lpstr>Interrupt re-enable in going to sleep</vt:lpstr>
      <vt:lpstr>How to Re-enable After Sleep()?</vt:lpstr>
      <vt:lpstr>Why Processes &amp; Threads?</vt:lpstr>
      <vt:lpstr>Why Processes &amp; Threads?</vt:lpstr>
      <vt:lpstr>Why Processes &amp; Threads?</vt:lpstr>
      <vt:lpstr>Why Processes &amp; Threads?</vt:lpstr>
      <vt:lpstr>Why Processes &amp; Threads?</vt:lpstr>
      <vt:lpstr>Putting it together: Process</vt:lpstr>
      <vt:lpstr>Putting it together: Processes</vt:lpstr>
      <vt:lpstr>Putting it together: Threads</vt:lpstr>
      <vt:lpstr>Putting it together: Multi-Cores</vt:lpstr>
      <vt:lpstr>Putting it together: Hyper-Threading</vt:lpstr>
      <vt:lpstr>Thread State</vt:lpstr>
      <vt:lpstr>Dispatch Loop</vt:lpstr>
      <vt:lpstr>An OS needs to mediate access to resources: how do we share the  CPU?</vt:lpstr>
      <vt:lpstr>From Lecture: Two Thread Yield</vt:lpstr>
      <vt:lpstr>Detour: Interrupt Controller</vt:lpstr>
      <vt:lpstr>Short Answers</vt:lpstr>
      <vt:lpstr>Questions / Examples about Process and Thread?</vt:lpstr>
      <vt:lpstr>Review: Execution Stack Example</vt:lpstr>
      <vt:lpstr>Review: Execution Stack Example</vt:lpstr>
      <vt:lpstr>Review: Execution Stack Example</vt:lpstr>
      <vt:lpstr>Review: Execution Stack Example</vt:lpstr>
      <vt:lpstr>Review: Execution Stack Example</vt:lpstr>
      <vt:lpstr>Review: Execution Stack Example</vt:lpstr>
      <vt:lpstr>Review: Execution Stack Example</vt:lpstr>
      <vt:lpstr>Review: Execution Stack Example</vt:lpstr>
      <vt:lpstr>Review: Execution Stack Example</vt:lpstr>
      <vt:lpstr>Review: Execution Stack Example</vt:lpstr>
      <vt:lpstr>Review: Execution Stack Example</vt:lpstr>
      <vt:lpstr>Review: Execution Stack Example</vt:lpstr>
      <vt:lpstr>Review: Execution Stack Example</vt:lpstr>
      <vt:lpstr>Review: Execution Stack Example</vt:lpstr>
      <vt:lpstr>Review: Execution Stack Example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162 Discussion Section Week 2</dc:title>
  <dc:creator>karthik</dc:creator>
  <cp:lastModifiedBy>Wesley Chow</cp:lastModifiedBy>
  <cp:revision>109</cp:revision>
  <dcterms:created xsi:type="dcterms:W3CDTF">2012-01-24T23:14:15Z</dcterms:created>
  <dcterms:modified xsi:type="dcterms:W3CDTF">2013-02-14T21:22:33Z</dcterms:modified>
</cp:coreProperties>
</file>