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57" r:id="rId4"/>
    <p:sldId id="328" r:id="rId5"/>
    <p:sldId id="347" r:id="rId6"/>
    <p:sldId id="351" r:id="rId7"/>
    <p:sldId id="329" r:id="rId8"/>
    <p:sldId id="330" r:id="rId9"/>
    <p:sldId id="349" r:id="rId10"/>
    <p:sldId id="363" r:id="rId11"/>
    <p:sldId id="353" r:id="rId12"/>
    <p:sldId id="355" r:id="rId13"/>
    <p:sldId id="356" r:id="rId14"/>
    <p:sldId id="352" r:id="rId15"/>
    <p:sldId id="357" r:id="rId16"/>
    <p:sldId id="359" r:id="rId17"/>
    <p:sldId id="361" r:id="rId18"/>
    <p:sldId id="360" r:id="rId19"/>
    <p:sldId id="3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2" autoAdjust="0"/>
    <p:restoredTop sz="76377" autoAdjust="0"/>
  </p:normalViewPr>
  <p:slideViewPr>
    <p:cSldViewPr>
      <p:cViewPr>
        <p:scale>
          <a:sx n="85" d="100"/>
          <a:sy n="85" d="100"/>
        </p:scale>
        <p:origin x="-2504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A859-B7A0-B545-8B75-A0158CFFB3D8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E288-8D25-C24F-80AC-971C8335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38DF-39ED-5946-8A61-78F15D3ADF39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EAFC-3483-4945-AACC-0FD26E5D4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Hoare</a:t>
            </a:r>
          </a:p>
          <a:p>
            <a:r>
              <a:rPr lang="en-US" dirty="0" smtClean="0"/>
              <a:t>Hoare</a:t>
            </a:r>
          </a:p>
          <a:p>
            <a:r>
              <a:rPr lang="en-US" dirty="0" smtClean="0"/>
              <a:t>Hoare</a:t>
            </a:r>
          </a:p>
          <a:p>
            <a:r>
              <a:rPr lang="en-US" dirty="0" smtClean="0"/>
              <a:t>Mesa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5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that you have the 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-Better</a:t>
            </a:r>
            <a:r>
              <a:rPr lang="en-US" baseline="0" dirty="0" smtClean="0"/>
              <a:t> for both </a:t>
            </a:r>
            <a:r>
              <a:rPr lang="en-US" baseline="0" dirty="0" err="1" smtClean="0"/>
              <a:t>uni</a:t>
            </a:r>
            <a:r>
              <a:rPr lang="en-US" baseline="0" dirty="0" smtClean="0"/>
              <a:t> and multiprocessors</a:t>
            </a:r>
          </a:p>
          <a:p>
            <a:r>
              <a:rPr lang="en-US" dirty="0" smtClean="0"/>
              <a:t>-Requires</a:t>
            </a:r>
            <a:r>
              <a:rPr lang="en-US" baseline="0" dirty="0" smtClean="0"/>
              <a:t> cache coherence protocol to ensure all processors see latest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 Priority donation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370A-7D55-460E-9551-0FFA327F92D3}" type="datetimeFigureOut">
              <a:rPr lang="en-IN" smtClean="0"/>
              <a:pPr/>
              <a:t>2/13/13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832648"/>
          </a:xfrm>
        </p:spPr>
        <p:txBody>
          <a:bodyPr/>
          <a:lstStyle/>
          <a:p>
            <a:r>
              <a:rPr lang="en-US" dirty="0" smtClean="0"/>
              <a:t>CS 162</a:t>
            </a:r>
            <a:br>
              <a:rPr lang="en-US" dirty="0" smtClean="0"/>
            </a:br>
            <a:r>
              <a:rPr lang="en-US" dirty="0" smtClean="0"/>
              <a:t>Discussion Section</a:t>
            </a:r>
            <a:br>
              <a:rPr lang="en-US" dirty="0" smtClean="0"/>
            </a:br>
            <a:r>
              <a:rPr lang="en-US" dirty="0" smtClean="0"/>
              <a:t>Week 3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0593294" y="254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handout in groups or as a class?</a:t>
            </a:r>
          </a:p>
          <a:p>
            <a:r>
              <a:rPr lang="en-US" dirty="0" smtClean="0"/>
              <a:t>Anonymous posting on Piazza?</a:t>
            </a:r>
          </a:p>
          <a:p>
            <a:r>
              <a:rPr lang="en-US" dirty="0" smtClean="0"/>
              <a:t>Design Reviews on </a:t>
            </a:r>
            <a:r>
              <a:rPr lang="en-US" dirty="0" smtClean="0"/>
              <a:t>Monday (holiday)?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Read-Modify-Write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test&amp;set</a:t>
            </a:r>
            <a:endParaRPr lang="en-US" dirty="0" smtClean="0"/>
          </a:p>
          <a:p>
            <a:r>
              <a:rPr lang="en-US" dirty="0" smtClean="0"/>
              <a:t>swap</a:t>
            </a:r>
          </a:p>
          <a:p>
            <a:r>
              <a:rPr lang="en-US" dirty="0" err="1" smtClean="0"/>
              <a:t>compare&amp;swap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6592"/>
            <a:ext cx="8208912" cy="720080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From Lecture: Better </a:t>
            </a:r>
            <a:r>
              <a:rPr lang="en-US" altLang="ko-KR" sz="3200" dirty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Locks using </a:t>
            </a:r>
            <a:r>
              <a:rPr lang="en-US" altLang="ko-KR" sz="3200" dirty="0" err="1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test&amp;set</a:t>
            </a:r>
            <a:endParaRPr lang="en-US" altLang="ko-KR" sz="3200" dirty="0">
              <a:solidFill>
                <a:srgbClr val="0000FF"/>
              </a:solidFill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Can we build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test&amp;set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6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// Short busy-wait time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19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anyone on wait queue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A40E2"/>
                </a:solidFill>
                <a:latin typeface="Courier New" charset="0"/>
              </a:rPr>
              <a:t>value = FREE;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	guard = 0;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endParaRPr lang="en-US" sz="1900" dirty="0">
              <a:solidFill>
                <a:srgbClr val="FF0000"/>
              </a:solidFill>
              <a:latin typeface="Courier New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" y="1752600"/>
            <a:ext cx="4724400" cy="4186238"/>
            <a:chOff x="48" y="1152"/>
            <a:chExt cx="2976" cy="2637"/>
          </a:xfrm>
        </p:grpSpPr>
        <p:sp>
          <p:nvSpPr>
            <p:cNvPr id="16389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900" dirty="0" err="1">
                  <a:solidFill>
                    <a:srgbClr val="FF0000"/>
                  </a:solidFill>
                  <a:latin typeface="Courier New" charset="0"/>
                </a:rPr>
                <a:t>int</a:t>
              </a:r>
              <a:r>
                <a:rPr lang="en-US" sz="1900" dirty="0">
                  <a:solidFill>
                    <a:srgbClr val="FF0000"/>
                  </a:solidFill>
                  <a:latin typeface="Courier New" charset="0"/>
                </a:rPr>
                <a:t> guard = 0;</a:t>
              </a:r>
            </a:p>
            <a:p>
              <a:r>
                <a:rPr lang="en-US" sz="1900" dirty="0" err="1">
                  <a:solidFill>
                    <a:srgbClr val="233AE1"/>
                  </a:solidFill>
                  <a:latin typeface="Courier New" charset="0"/>
                </a:rPr>
                <a:t>int</a:t>
              </a:r>
              <a:r>
                <a:rPr lang="en-US" sz="1900" dirty="0">
                  <a:solidFill>
                    <a:srgbClr val="233AE1"/>
                  </a:solidFill>
                  <a:latin typeface="Courier New" charset="0"/>
                </a:rPr>
                <a:t> value = FREE;</a:t>
              </a:r>
            </a:p>
            <a:p>
              <a:endParaRPr lang="en-US" sz="1900" dirty="0">
                <a:latin typeface="Courier New" charset="0"/>
              </a:endParaRPr>
            </a:p>
            <a:p>
              <a:r>
                <a:rPr lang="en-US" sz="1900" dirty="0">
                  <a:latin typeface="Courier New" charset="0"/>
                </a:rPr>
                <a:t>Acquire() {</a:t>
              </a:r>
            </a:p>
            <a:p>
              <a:r>
                <a:rPr lang="en-US" sz="1900" dirty="0">
                  <a:latin typeface="Courier New" charset="0"/>
                </a:rPr>
                <a:t>	// Short busy-wait time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</a:t>
              </a:r>
              <a:r>
                <a:rPr lang="en-US" sz="1900" dirty="0">
                  <a:solidFill>
                    <a:srgbClr val="FF0000"/>
                  </a:solidFill>
                  <a:latin typeface="Courier New" charset="0"/>
                </a:rPr>
                <a:t>while (</a:t>
              </a:r>
              <a:r>
                <a:rPr lang="en-US" sz="1900" dirty="0" err="1">
                  <a:solidFill>
                    <a:srgbClr val="FF0000"/>
                  </a:solidFill>
                  <a:latin typeface="Courier New" charset="0"/>
                </a:rPr>
                <a:t>test&amp;set</a:t>
              </a:r>
              <a:r>
                <a:rPr lang="en-US" sz="1900" dirty="0">
                  <a:solidFill>
                    <a:srgbClr val="FF0000"/>
                  </a:solidFill>
                  <a:latin typeface="Courier New" charset="0"/>
                </a:rPr>
                <a:t>(guard));</a:t>
              </a:r>
              <a:br>
                <a:rPr lang="en-US" sz="19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if (</a:t>
              </a:r>
              <a:r>
                <a:rPr lang="en-US" sz="1900" dirty="0">
                  <a:solidFill>
                    <a:srgbClr val="2A40E2"/>
                  </a:solidFill>
                  <a:latin typeface="Courier New" charset="0"/>
                </a:rPr>
                <a:t>value == BUSY</a:t>
              </a:r>
              <a:r>
                <a:rPr lang="en-US" sz="1900" dirty="0">
                  <a:latin typeface="Courier New" charset="0"/>
                </a:rPr>
                <a:t>) {</a:t>
              </a:r>
            </a:p>
            <a:p>
              <a:r>
                <a:rPr lang="en-US" sz="1900" dirty="0">
                  <a:latin typeface="Courier New" charset="0"/>
                </a:rPr>
                <a:t>		put thread on wait queue;</a:t>
              </a:r>
            </a:p>
            <a:p>
              <a:r>
                <a:rPr lang="en-US" sz="1900" dirty="0">
                  <a:latin typeface="Courier New" charset="0"/>
                </a:rPr>
                <a:t>		go to sleep() &amp; </a:t>
              </a:r>
              <a:r>
                <a:rPr lang="en-US" sz="1900" dirty="0">
                  <a:solidFill>
                    <a:srgbClr val="FF0000"/>
                  </a:solidFill>
                  <a:latin typeface="Courier New" charset="0"/>
                </a:rPr>
                <a:t>guard = 0;</a:t>
              </a:r>
              <a:r>
                <a:rPr lang="en-US" sz="1900" dirty="0">
                  <a:latin typeface="Courier New" charset="0"/>
                </a:rPr>
                <a:t/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} else {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</a:t>
              </a:r>
              <a:r>
                <a:rPr lang="en-US" sz="1900" dirty="0">
                  <a:solidFill>
                    <a:srgbClr val="2A40E2"/>
                  </a:solidFill>
                  <a:latin typeface="Courier New" charset="0"/>
                </a:rPr>
                <a:t>value = BUSY;</a:t>
              </a:r>
              <a:r>
                <a:rPr lang="en-US" sz="1900" dirty="0">
                  <a:latin typeface="Courier New" charset="0"/>
                </a:rPr>
                <a:t/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</a:t>
              </a:r>
              <a:r>
                <a:rPr lang="en-US" sz="1900" dirty="0">
                  <a:solidFill>
                    <a:srgbClr val="FF0000"/>
                  </a:solidFill>
                  <a:latin typeface="Courier New" charset="0"/>
                </a:rPr>
                <a:t>	guard = 0;</a:t>
              </a:r>
              <a:br>
                <a:rPr lang="en-US" sz="19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}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}</a:t>
              </a:r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16391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0 w 1303"/>
                  <a:gd name="T1" fmla="*/ 0 h 1327"/>
                  <a:gd name="T2" fmla="*/ 0 w 1303"/>
                  <a:gd name="T3" fmla="*/ 0 h 1327"/>
                  <a:gd name="T4" fmla="*/ 0 w 1303"/>
                  <a:gd name="T5" fmla="*/ 0 h 1327"/>
                  <a:gd name="T6" fmla="*/ 0 w 1303"/>
                  <a:gd name="T7" fmla="*/ 0 h 1327"/>
                  <a:gd name="T8" fmla="*/ 0 w 1303"/>
                  <a:gd name="T9" fmla="*/ 0 h 1327"/>
                  <a:gd name="T10" fmla="*/ 0 w 1303"/>
                  <a:gd name="T11" fmla="*/ 0 h 1327"/>
                  <a:gd name="T12" fmla="*/ 0 w 1303"/>
                  <a:gd name="T13" fmla="*/ 0 h 1327"/>
                  <a:gd name="T14" fmla="*/ 0 w 1303"/>
                  <a:gd name="T15" fmla="*/ 0 h 1327"/>
                  <a:gd name="T16" fmla="*/ 0 w 1303"/>
                  <a:gd name="T17" fmla="*/ 0 h 1327"/>
                  <a:gd name="T18" fmla="*/ 0 w 1303"/>
                  <a:gd name="T19" fmla="*/ 0 h 1327"/>
                  <a:gd name="T20" fmla="*/ 0 w 1303"/>
                  <a:gd name="T21" fmla="*/ 0 h 1327"/>
                  <a:gd name="T22" fmla="*/ 0 w 1303"/>
                  <a:gd name="T23" fmla="*/ 0 h 1327"/>
                  <a:gd name="T24" fmla="*/ 0 w 1303"/>
                  <a:gd name="T25" fmla="*/ 0 h 1327"/>
                  <a:gd name="T26" fmla="*/ 0 w 1303"/>
                  <a:gd name="T27" fmla="*/ 0 h 1327"/>
                  <a:gd name="T28" fmla="*/ 0 w 1303"/>
                  <a:gd name="T29" fmla="*/ 0 h 1327"/>
                  <a:gd name="T30" fmla="*/ 0 w 1303"/>
                  <a:gd name="T31" fmla="*/ 0 h 1327"/>
                  <a:gd name="T32" fmla="*/ 0 w 1303"/>
                  <a:gd name="T33" fmla="*/ 0 h 1327"/>
                  <a:gd name="T34" fmla="*/ 0 w 1303"/>
                  <a:gd name="T35" fmla="*/ 0 h 1327"/>
                  <a:gd name="T36" fmla="*/ 0 w 1303"/>
                  <a:gd name="T37" fmla="*/ 0 h 1327"/>
                  <a:gd name="T38" fmla="*/ 0 w 1303"/>
                  <a:gd name="T39" fmla="*/ 0 h 1327"/>
                  <a:gd name="T40" fmla="*/ 0 w 1303"/>
                  <a:gd name="T41" fmla="*/ 0 h 1327"/>
                  <a:gd name="T42" fmla="*/ 0 w 1303"/>
                  <a:gd name="T43" fmla="*/ 0 h 1327"/>
                  <a:gd name="T44" fmla="*/ 0 w 1303"/>
                  <a:gd name="T45" fmla="*/ 0 h 1327"/>
                  <a:gd name="T46" fmla="*/ 0 w 1303"/>
                  <a:gd name="T47" fmla="*/ 0 h 1327"/>
                  <a:gd name="T48" fmla="*/ 0 w 1303"/>
                  <a:gd name="T49" fmla="*/ 0 h 1327"/>
                  <a:gd name="T50" fmla="*/ 0 w 1303"/>
                  <a:gd name="T51" fmla="*/ 0 h 1327"/>
                  <a:gd name="T52" fmla="*/ 0 w 1303"/>
                  <a:gd name="T53" fmla="*/ 0 h 1327"/>
                  <a:gd name="T54" fmla="*/ 0 w 1303"/>
                  <a:gd name="T55" fmla="*/ 0 h 1327"/>
                  <a:gd name="T56" fmla="*/ 0 w 1303"/>
                  <a:gd name="T57" fmla="*/ 0 h 1327"/>
                  <a:gd name="T58" fmla="*/ 0 w 1303"/>
                  <a:gd name="T59" fmla="*/ 0 h 1327"/>
                  <a:gd name="T60" fmla="*/ 0 w 1303"/>
                  <a:gd name="T61" fmla="*/ 0 h 1327"/>
                  <a:gd name="T62" fmla="*/ 0 w 1303"/>
                  <a:gd name="T63" fmla="*/ 0 h 1327"/>
                  <a:gd name="T64" fmla="*/ 0 w 1303"/>
                  <a:gd name="T65" fmla="*/ 0 h 1327"/>
                  <a:gd name="T66" fmla="*/ 0 w 1303"/>
                  <a:gd name="T67" fmla="*/ 0 h 1327"/>
                  <a:gd name="T68" fmla="*/ 0 w 1303"/>
                  <a:gd name="T69" fmla="*/ 0 h 1327"/>
                  <a:gd name="T70" fmla="*/ 0 w 1303"/>
                  <a:gd name="T71" fmla="*/ 0 h 1327"/>
                  <a:gd name="T72" fmla="*/ 0 w 1303"/>
                  <a:gd name="T73" fmla="*/ 0 h 1327"/>
                  <a:gd name="T74" fmla="*/ 0 w 1303"/>
                  <a:gd name="T75" fmla="*/ 0 h 1327"/>
                  <a:gd name="T76" fmla="*/ 0 w 1303"/>
                  <a:gd name="T77" fmla="*/ 0 h 1327"/>
                  <a:gd name="T78" fmla="*/ 0 w 1303"/>
                  <a:gd name="T79" fmla="*/ 0 h 1327"/>
                  <a:gd name="T80" fmla="*/ 0 w 1303"/>
                  <a:gd name="T81" fmla="*/ 0 h 1327"/>
                  <a:gd name="T82" fmla="*/ 0 w 1303"/>
                  <a:gd name="T83" fmla="*/ 0 h 1327"/>
                  <a:gd name="T84" fmla="*/ 0 w 1303"/>
                  <a:gd name="T85" fmla="*/ 0 h 1327"/>
                  <a:gd name="T86" fmla="*/ 0 w 1303"/>
                  <a:gd name="T87" fmla="*/ 0 h 1327"/>
                  <a:gd name="T88" fmla="*/ 0 w 1303"/>
                  <a:gd name="T89" fmla="*/ 0 h 1327"/>
                  <a:gd name="T90" fmla="*/ 0 w 1303"/>
                  <a:gd name="T91" fmla="*/ 0 h 1327"/>
                  <a:gd name="T92" fmla="*/ 0 w 1303"/>
                  <a:gd name="T93" fmla="*/ 0 h 1327"/>
                  <a:gd name="T94" fmla="*/ 0 w 1303"/>
                  <a:gd name="T95" fmla="*/ 0 h 1327"/>
                  <a:gd name="T96" fmla="*/ 0 w 1303"/>
                  <a:gd name="T97" fmla="*/ 0 h 1327"/>
                  <a:gd name="T98" fmla="*/ 0 w 1303"/>
                  <a:gd name="T99" fmla="*/ 0 h 1327"/>
                  <a:gd name="T100" fmla="*/ 0 w 1303"/>
                  <a:gd name="T101" fmla="*/ 0 h 1327"/>
                  <a:gd name="T102" fmla="*/ 0 w 1303"/>
                  <a:gd name="T103" fmla="*/ 0 h 1327"/>
                  <a:gd name="T104" fmla="*/ 0 w 1303"/>
                  <a:gd name="T105" fmla="*/ 0 h 1327"/>
                  <a:gd name="T106" fmla="*/ 0 w 1303"/>
                  <a:gd name="T107" fmla="*/ 0 h 1327"/>
                  <a:gd name="T108" fmla="*/ 0 w 1303"/>
                  <a:gd name="T109" fmla="*/ 0 h 1327"/>
                  <a:gd name="T110" fmla="*/ 0 w 1303"/>
                  <a:gd name="T111" fmla="*/ 0 h 1327"/>
                  <a:gd name="T112" fmla="*/ 0 w 1303"/>
                  <a:gd name="T113" fmla="*/ 0 h 1327"/>
                  <a:gd name="T114" fmla="*/ 0 w 1303"/>
                  <a:gd name="T115" fmla="*/ 0 h 1327"/>
                  <a:gd name="T116" fmla="*/ 0 w 1303"/>
                  <a:gd name="T117" fmla="*/ 0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03"/>
                  <a:gd name="T178" fmla="*/ 0 h 1327"/>
                  <a:gd name="T179" fmla="*/ 1303 w 1303"/>
                  <a:gd name="T180" fmla="*/ 1327 h 132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0 w 285"/>
                  <a:gd name="T1" fmla="*/ 0 h 411"/>
                  <a:gd name="T2" fmla="*/ 0 w 285"/>
                  <a:gd name="T3" fmla="*/ 0 h 411"/>
                  <a:gd name="T4" fmla="*/ 0 w 285"/>
                  <a:gd name="T5" fmla="*/ 0 h 411"/>
                  <a:gd name="T6" fmla="*/ 0 w 285"/>
                  <a:gd name="T7" fmla="*/ 0 h 411"/>
                  <a:gd name="T8" fmla="*/ 0 w 285"/>
                  <a:gd name="T9" fmla="*/ 0 h 411"/>
                  <a:gd name="T10" fmla="*/ 0 w 285"/>
                  <a:gd name="T11" fmla="*/ 0 h 411"/>
                  <a:gd name="T12" fmla="*/ 0 w 285"/>
                  <a:gd name="T13" fmla="*/ 0 h 411"/>
                  <a:gd name="T14" fmla="*/ 0 w 285"/>
                  <a:gd name="T15" fmla="*/ 0 h 411"/>
                  <a:gd name="T16" fmla="*/ 0 w 285"/>
                  <a:gd name="T17" fmla="*/ 0 h 411"/>
                  <a:gd name="T18" fmla="*/ 0 w 285"/>
                  <a:gd name="T19" fmla="*/ 0 h 411"/>
                  <a:gd name="T20" fmla="*/ 0 w 285"/>
                  <a:gd name="T21" fmla="*/ 0 h 411"/>
                  <a:gd name="T22" fmla="*/ 0 w 285"/>
                  <a:gd name="T23" fmla="*/ 0 h 411"/>
                  <a:gd name="T24" fmla="*/ 0 w 285"/>
                  <a:gd name="T25" fmla="*/ 0 h 411"/>
                  <a:gd name="T26" fmla="*/ 0 w 285"/>
                  <a:gd name="T27" fmla="*/ 0 h 411"/>
                  <a:gd name="T28" fmla="*/ 0 w 285"/>
                  <a:gd name="T29" fmla="*/ 0 h 411"/>
                  <a:gd name="T30" fmla="*/ 0 w 285"/>
                  <a:gd name="T31" fmla="*/ 0 h 411"/>
                  <a:gd name="T32" fmla="*/ 0 w 285"/>
                  <a:gd name="T33" fmla="*/ 0 h 411"/>
                  <a:gd name="T34" fmla="*/ 0 w 285"/>
                  <a:gd name="T35" fmla="*/ 0 h 411"/>
                  <a:gd name="T36" fmla="*/ 0 w 285"/>
                  <a:gd name="T37" fmla="*/ 0 h 411"/>
                  <a:gd name="T38" fmla="*/ 0 w 285"/>
                  <a:gd name="T39" fmla="*/ 0 h 411"/>
                  <a:gd name="T40" fmla="*/ 0 w 285"/>
                  <a:gd name="T41" fmla="*/ 0 h 411"/>
                  <a:gd name="T42" fmla="*/ 0 w 285"/>
                  <a:gd name="T43" fmla="*/ 0 h 411"/>
                  <a:gd name="T44" fmla="*/ 0 w 285"/>
                  <a:gd name="T45" fmla="*/ 0 h 411"/>
                  <a:gd name="T46" fmla="*/ 0 w 285"/>
                  <a:gd name="T47" fmla="*/ 0 h 411"/>
                  <a:gd name="T48" fmla="*/ 0 w 285"/>
                  <a:gd name="T49" fmla="*/ 0 h 411"/>
                  <a:gd name="T50" fmla="*/ 0 w 285"/>
                  <a:gd name="T51" fmla="*/ 0 h 411"/>
                  <a:gd name="T52" fmla="*/ 0 w 285"/>
                  <a:gd name="T53" fmla="*/ 0 h 411"/>
                  <a:gd name="T54" fmla="*/ 0 w 285"/>
                  <a:gd name="T55" fmla="*/ 0 h 411"/>
                  <a:gd name="T56" fmla="*/ 0 w 285"/>
                  <a:gd name="T57" fmla="*/ 0 h 411"/>
                  <a:gd name="T58" fmla="*/ 0 w 285"/>
                  <a:gd name="T59" fmla="*/ 0 h 411"/>
                  <a:gd name="T60" fmla="*/ 0 w 285"/>
                  <a:gd name="T61" fmla="*/ 0 h 411"/>
                  <a:gd name="T62" fmla="*/ 0 w 285"/>
                  <a:gd name="T63" fmla="*/ 0 h 411"/>
                  <a:gd name="T64" fmla="*/ 0 w 285"/>
                  <a:gd name="T65" fmla="*/ 0 h 411"/>
                  <a:gd name="T66" fmla="*/ 0 w 285"/>
                  <a:gd name="T67" fmla="*/ 0 h 411"/>
                  <a:gd name="T68" fmla="*/ 0 w 285"/>
                  <a:gd name="T69" fmla="*/ 0 h 411"/>
                  <a:gd name="T70" fmla="*/ 0 w 285"/>
                  <a:gd name="T71" fmla="*/ 0 h 411"/>
                  <a:gd name="T72" fmla="*/ 0 w 285"/>
                  <a:gd name="T73" fmla="*/ 0 h 411"/>
                  <a:gd name="T74" fmla="*/ 0 w 285"/>
                  <a:gd name="T75" fmla="*/ 0 h 411"/>
                  <a:gd name="T76" fmla="*/ 0 w 285"/>
                  <a:gd name="T77" fmla="*/ 0 h 411"/>
                  <a:gd name="T78" fmla="*/ 0 w 285"/>
                  <a:gd name="T79" fmla="*/ 0 h 411"/>
                  <a:gd name="T80" fmla="*/ 0 w 285"/>
                  <a:gd name="T81" fmla="*/ 0 h 411"/>
                  <a:gd name="T82" fmla="*/ 0 w 285"/>
                  <a:gd name="T83" fmla="*/ 0 h 411"/>
                  <a:gd name="T84" fmla="*/ 0 w 285"/>
                  <a:gd name="T85" fmla="*/ 0 h 411"/>
                  <a:gd name="T86" fmla="*/ 0 w 285"/>
                  <a:gd name="T87" fmla="*/ 0 h 411"/>
                  <a:gd name="T88" fmla="*/ 0 w 285"/>
                  <a:gd name="T89" fmla="*/ 0 h 411"/>
                  <a:gd name="T90" fmla="*/ 0 w 285"/>
                  <a:gd name="T91" fmla="*/ 0 h 411"/>
                  <a:gd name="T92" fmla="*/ 0 w 285"/>
                  <a:gd name="T93" fmla="*/ 0 h 411"/>
                  <a:gd name="T94" fmla="*/ 0 w 285"/>
                  <a:gd name="T95" fmla="*/ 0 h 411"/>
                  <a:gd name="T96" fmla="*/ 0 w 285"/>
                  <a:gd name="T97" fmla="*/ 0 h 411"/>
                  <a:gd name="T98" fmla="*/ 0 w 285"/>
                  <a:gd name="T99" fmla="*/ 0 h 411"/>
                  <a:gd name="T100" fmla="*/ 0 w 285"/>
                  <a:gd name="T101" fmla="*/ 0 h 411"/>
                  <a:gd name="T102" fmla="*/ 0 w 285"/>
                  <a:gd name="T103" fmla="*/ 0 h 411"/>
                  <a:gd name="T104" fmla="*/ 0 w 285"/>
                  <a:gd name="T105" fmla="*/ 0 h 411"/>
                  <a:gd name="T106" fmla="*/ 0 w 285"/>
                  <a:gd name="T107" fmla="*/ 0 h 411"/>
                  <a:gd name="T108" fmla="*/ 0 w 285"/>
                  <a:gd name="T109" fmla="*/ 0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5"/>
                  <a:gd name="T166" fmla="*/ 0 h 411"/>
                  <a:gd name="T167" fmla="*/ 285 w 285"/>
                  <a:gd name="T168" fmla="*/ 411 h 41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0 w 942"/>
                  <a:gd name="T1" fmla="*/ 0 h 833"/>
                  <a:gd name="T2" fmla="*/ 0 w 942"/>
                  <a:gd name="T3" fmla="*/ 0 h 833"/>
                  <a:gd name="T4" fmla="*/ 0 w 942"/>
                  <a:gd name="T5" fmla="*/ 0 h 833"/>
                  <a:gd name="T6" fmla="*/ 0 w 942"/>
                  <a:gd name="T7" fmla="*/ 0 h 833"/>
                  <a:gd name="T8" fmla="*/ 0 w 942"/>
                  <a:gd name="T9" fmla="*/ 0 h 833"/>
                  <a:gd name="T10" fmla="*/ 0 w 942"/>
                  <a:gd name="T11" fmla="*/ 0 h 833"/>
                  <a:gd name="T12" fmla="*/ 0 w 942"/>
                  <a:gd name="T13" fmla="*/ 0 h 833"/>
                  <a:gd name="T14" fmla="*/ 0 w 942"/>
                  <a:gd name="T15" fmla="*/ 0 h 833"/>
                  <a:gd name="T16" fmla="*/ 0 w 942"/>
                  <a:gd name="T17" fmla="*/ 0 h 833"/>
                  <a:gd name="T18" fmla="*/ 0 w 942"/>
                  <a:gd name="T19" fmla="*/ 0 h 833"/>
                  <a:gd name="T20" fmla="*/ 0 w 942"/>
                  <a:gd name="T21" fmla="*/ 0 h 833"/>
                  <a:gd name="T22" fmla="*/ 0 w 942"/>
                  <a:gd name="T23" fmla="*/ 0 h 833"/>
                  <a:gd name="T24" fmla="*/ 0 w 942"/>
                  <a:gd name="T25" fmla="*/ 0 h 833"/>
                  <a:gd name="T26" fmla="*/ 0 w 942"/>
                  <a:gd name="T27" fmla="*/ 0 h 833"/>
                  <a:gd name="T28" fmla="*/ 0 w 942"/>
                  <a:gd name="T29" fmla="*/ 0 h 833"/>
                  <a:gd name="T30" fmla="*/ 0 w 942"/>
                  <a:gd name="T31" fmla="*/ 0 h 833"/>
                  <a:gd name="T32" fmla="*/ 0 w 942"/>
                  <a:gd name="T33" fmla="*/ 0 h 833"/>
                  <a:gd name="T34" fmla="*/ 0 w 942"/>
                  <a:gd name="T35" fmla="*/ 0 h 833"/>
                  <a:gd name="T36" fmla="*/ 0 w 942"/>
                  <a:gd name="T37" fmla="*/ 0 h 833"/>
                  <a:gd name="T38" fmla="*/ 0 w 942"/>
                  <a:gd name="T39" fmla="*/ 0 h 833"/>
                  <a:gd name="T40" fmla="*/ 0 w 942"/>
                  <a:gd name="T41" fmla="*/ 0 h 833"/>
                  <a:gd name="T42" fmla="*/ 0 w 942"/>
                  <a:gd name="T43" fmla="*/ 0 h 833"/>
                  <a:gd name="T44" fmla="*/ 0 w 942"/>
                  <a:gd name="T45" fmla="*/ 0 h 833"/>
                  <a:gd name="T46" fmla="*/ 0 w 942"/>
                  <a:gd name="T47" fmla="*/ 0 h 833"/>
                  <a:gd name="T48" fmla="*/ 0 w 942"/>
                  <a:gd name="T49" fmla="*/ 0 h 833"/>
                  <a:gd name="T50" fmla="*/ 0 w 942"/>
                  <a:gd name="T51" fmla="*/ 0 h 833"/>
                  <a:gd name="T52" fmla="*/ 0 w 942"/>
                  <a:gd name="T53" fmla="*/ 0 h 833"/>
                  <a:gd name="T54" fmla="*/ 0 w 942"/>
                  <a:gd name="T55" fmla="*/ 0 h 833"/>
                  <a:gd name="T56" fmla="*/ 0 w 942"/>
                  <a:gd name="T57" fmla="*/ 0 h 833"/>
                  <a:gd name="T58" fmla="*/ 0 w 942"/>
                  <a:gd name="T59" fmla="*/ 0 h 833"/>
                  <a:gd name="T60" fmla="*/ 0 w 942"/>
                  <a:gd name="T61" fmla="*/ 0 h 833"/>
                  <a:gd name="T62" fmla="*/ 0 w 942"/>
                  <a:gd name="T63" fmla="*/ 0 h 833"/>
                  <a:gd name="T64" fmla="*/ 0 w 942"/>
                  <a:gd name="T65" fmla="*/ 0 h 833"/>
                  <a:gd name="T66" fmla="*/ 0 w 942"/>
                  <a:gd name="T67" fmla="*/ 0 h 833"/>
                  <a:gd name="T68" fmla="*/ 0 w 942"/>
                  <a:gd name="T69" fmla="*/ 0 h 833"/>
                  <a:gd name="T70" fmla="*/ 0 w 942"/>
                  <a:gd name="T71" fmla="*/ 0 h 833"/>
                  <a:gd name="T72" fmla="*/ 0 w 942"/>
                  <a:gd name="T73" fmla="*/ 0 h 833"/>
                  <a:gd name="T74" fmla="*/ 0 w 942"/>
                  <a:gd name="T75" fmla="*/ 0 h 833"/>
                  <a:gd name="T76" fmla="*/ 0 w 942"/>
                  <a:gd name="T77" fmla="*/ 0 h 833"/>
                  <a:gd name="T78" fmla="*/ 0 w 942"/>
                  <a:gd name="T79" fmla="*/ 0 h 833"/>
                  <a:gd name="T80" fmla="*/ 0 w 942"/>
                  <a:gd name="T81" fmla="*/ 0 h 833"/>
                  <a:gd name="T82" fmla="*/ 0 w 942"/>
                  <a:gd name="T83" fmla="*/ 0 h 833"/>
                  <a:gd name="T84" fmla="*/ 0 w 942"/>
                  <a:gd name="T85" fmla="*/ 0 h 833"/>
                  <a:gd name="T86" fmla="*/ 0 w 942"/>
                  <a:gd name="T87" fmla="*/ 0 h 833"/>
                  <a:gd name="T88" fmla="*/ 0 w 942"/>
                  <a:gd name="T89" fmla="*/ 0 h 833"/>
                  <a:gd name="T90" fmla="*/ 0 w 942"/>
                  <a:gd name="T91" fmla="*/ 0 h 833"/>
                  <a:gd name="T92" fmla="*/ 0 w 942"/>
                  <a:gd name="T93" fmla="*/ 0 h 833"/>
                  <a:gd name="T94" fmla="*/ 0 w 942"/>
                  <a:gd name="T95" fmla="*/ 0 h 833"/>
                  <a:gd name="T96" fmla="*/ 0 w 942"/>
                  <a:gd name="T97" fmla="*/ 0 h 833"/>
                  <a:gd name="T98" fmla="*/ 0 w 942"/>
                  <a:gd name="T99" fmla="*/ 0 h 833"/>
                  <a:gd name="T100" fmla="*/ 0 w 942"/>
                  <a:gd name="T101" fmla="*/ 0 h 833"/>
                  <a:gd name="T102" fmla="*/ 0 w 942"/>
                  <a:gd name="T103" fmla="*/ 0 h 833"/>
                  <a:gd name="T104" fmla="*/ 0 w 942"/>
                  <a:gd name="T105" fmla="*/ 0 h 833"/>
                  <a:gd name="T106" fmla="*/ 0 w 942"/>
                  <a:gd name="T107" fmla="*/ 0 h 833"/>
                  <a:gd name="T108" fmla="*/ 0 w 942"/>
                  <a:gd name="T109" fmla="*/ 0 h 833"/>
                  <a:gd name="T110" fmla="*/ 0 w 942"/>
                  <a:gd name="T111" fmla="*/ 0 h 833"/>
                  <a:gd name="T112" fmla="*/ 0 w 942"/>
                  <a:gd name="T113" fmla="*/ 0 h 833"/>
                  <a:gd name="T114" fmla="*/ 0 w 942"/>
                  <a:gd name="T115" fmla="*/ 0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42"/>
                  <a:gd name="T175" fmla="*/ 0 h 833"/>
                  <a:gd name="T176" fmla="*/ 942 w 942"/>
                  <a:gd name="T177" fmla="*/ 833 h 83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0 w 243"/>
                  <a:gd name="T1" fmla="*/ 0 h 87"/>
                  <a:gd name="T2" fmla="*/ 0 w 243"/>
                  <a:gd name="T3" fmla="*/ 0 h 87"/>
                  <a:gd name="T4" fmla="*/ 0 w 243"/>
                  <a:gd name="T5" fmla="*/ 0 h 87"/>
                  <a:gd name="T6" fmla="*/ 0 w 243"/>
                  <a:gd name="T7" fmla="*/ 0 h 87"/>
                  <a:gd name="T8" fmla="*/ 0 w 243"/>
                  <a:gd name="T9" fmla="*/ 0 h 87"/>
                  <a:gd name="T10" fmla="*/ 0 w 243"/>
                  <a:gd name="T11" fmla="*/ 0 h 87"/>
                  <a:gd name="T12" fmla="*/ 0 w 243"/>
                  <a:gd name="T13" fmla="*/ 0 h 87"/>
                  <a:gd name="T14" fmla="*/ 0 w 243"/>
                  <a:gd name="T15" fmla="*/ 0 h 87"/>
                  <a:gd name="T16" fmla="*/ 0 w 243"/>
                  <a:gd name="T17" fmla="*/ 0 h 87"/>
                  <a:gd name="T18" fmla="*/ 0 w 243"/>
                  <a:gd name="T19" fmla="*/ 0 h 87"/>
                  <a:gd name="T20" fmla="*/ 0 w 243"/>
                  <a:gd name="T21" fmla="*/ 0 h 87"/>
                  <a:gd name="T22" fmla="*/ 0 w 243"/>
                  <a:gd name="T23" fmla="*/ 0 h 87"/>
                  <a:gd name="T24" fmla="*/ 0 w 243"/>
                  <a:gd name="T25" fmla="*/ 0 h 87"/>
                  <a:gd name="T26" fmla="*/ 0 w 243"/>
                  <a:gd name="T27" fmla="*/ 0 h 87"/>
                  <a:gd name="T28" fmla="*/ 0 w 243"/>
                  <a:gd name="T29" fmla="*/ 0 h 87"/>
                  <a:gd name="T30" fmla="*/ 0 w 243"/>
                  <a:gd name="T31" fmla="*/ 0 h 87"/>
                  <a:gd name="T32" fmla="*/ 0 w 243"/>
                  <a:gd name="T33" fmla="*/ 0 h 87"/>
                  <a:gd name="T34" fmla="*/ 0 w 243"/>
                  <a:gd name="T35" fmla="*/ 0 h 87"/>
                  <a:gd name="T36" fmla="*/ 0 w 243"/>
                  <a:gd name="T37" fmla="*/ 0 h 87"/>
                  <a:gd name="T38" fmla="*/ 0 w 243"/>
                  <a:gd name="T39" fmla="*/ 0 h 87"/>
                  <a:gd name="T40" fmla="*/ 0 w 243"/>
                  <a:gd name="T41" fmla="*/ 0 h 87"/>
                  <a:gd name="T42" fmla="*/ 0 w 243"/>
                  <a:gd name="T43" fmla="*/ 0 h 87"/>
                  <a:gd name="T44" fmla="*/ 0 w 243"/>
                  <a:gd name="T45" fmla="*/ 0 h 87"/>
                  <a:gd name="T46" fmla="*/ 0 w 243"/>
                  <a:gd name="T47" fmla="*/ 0 h 87"/>
                  <a:gd name="T48" fmla="*/ 0 w 243"/>
                  <a:gd name="T49" fmla="*/ 0 h 87"/>
                  <a:gd name="T50" fmla="*/ 0 w 243"/>
                  <a:gd name="T51" fmla="*/ 0 h 87"/>
                  <a:gd name="T52" fmla="*/ 0 w 243"/>
                  <a:gd name="T53" fmla="*/ 0 h 87"/>
                  <a:gd name="T54" fmla="*/ 0 w 243"/>
                  <a:gd name="T55" fmla="*/ 0 h 87"/>
                  <a:gd name="T56" fmla="*/ 0 w 243"/>
                  <a:gd name="T57" fmla="*/ 0 h 87"/>
                  <a:gd name="T58" fmla="*/ 0 w 243"/>
                  <a:gd name="T59" fmla="*/ 0 h 87"/>
                  <a:gd name="T60" fmla="*/ 0 w 243"/>
                  <a:gd name="T61" fmla="*/ 0 h 87"/>
                  <a:gd name="T62" fmla="*/ 0 w 243"/>
                  <a:gd name="T63" fmla="*/ 0 h 87"/>
                  <a:gd name="T64" fmla="*/ 0 w 243"/>
                  <a:gd name="T65" fmla="*/ 0 h 87"/>
                  <a:gd name="T66" fmla="*/ 0 w 243"/>
                  <a:gd name="T67" fmla="*/ 0 h 87"/>
                  <a:gd name="T68" fmla="*/ 0 w 243"/>
                  <a:gd name="T69" fmla="*/ 0 h 87"/>
                  <a:gd name="T70" fmla="*/ 0 w 243"/>
                  <a:gd name="T71" fmla="*/ 0 h 87"/>
                  <a:gd name="T72" fmla="*/ 0 w 243"/>
                  <a:gd name="T73" fmla="*/ 0 h 87"/>
                  <a:gd name="T74" fmla="*/ 0 w 243"/>
                  <a:gd name="T75" fmla="*/ 0 h 87"/>
                  <a:gd name="T76" fmla="*/ 0 w 243"/>
                  <a:gd name="T77" fmla="*/ 0 h 87"/>
                  <a:gd name="T78" fmla="*/ 0 w 243"/>
                  <a:gd name="T79" fmla="*/ 0 h 87"/>
                  <a:gd name="T80" fmla="*/ 0 w 243"/>
                  <a:gd name="T81" fmla="*/ 0 h 87"/>
                  <a:gd name="T82" fmla="*/ 0 w 243"/>
                  <a:gd name="T83" fmla="*/ 0 h 87"/>
                  <a:gd name="T84" fmla="*/ 0 w 243"/>
                  <a:gd name="T85" fmla="*/ 0 h 87"/>
                  <a:gd name="T86" fmla="*/ 0 w 243"/>
                  <a:gd name="T87" fmla="*/ 0 h 87"/>
                  <a:gd name="T88" fmla="*/ 0 w 243"/>
                  <a:gd name="T89" fmla="*/ 0 h 87"/>
                  <a:gd name="T90" fmla="*/ 0 w 243"/>
                  <a:gd name="T91" fmla="*/ 0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3"/>
                  <a:gd name="T139" fmla="*/ 0 h 87"/>
                  <a:gd name="T140" fmla="*/ 243 w 243"/>
                  <a:gd name="T141" fmla="*/ 87 h 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0 w 102"/>
                  <a:gd name="T1" fmla="*/ 0 h 330"/>
                  <a:gd name="T2" fmla="*/ 0 w 102"/>
                  <a:gd name="T3" fmla="*/ 0 h 330"/>
                  <a:gd name="T4" fmla="*/ 0 w 102"/>
                  <a:gd name="T5" fmla="*/ 0 h 330"/>
                  <a:gd name="T6" fmla="*/ 0 w 102"/>
                  <a:gd name="T7" fmla="*/ 0 h 330"/>
                  <a:gd name="T8" fmla="*/ 0 w 102"/>
                  <a:gd name="T9" fmla="*/ 0 h 330"/>
                  <a:gd name="T10" fmla="*/ 0 w 102"/>
                  <a:gd name="T11" fmla="*/ 0 h 330"/>
                  <a:gd name="T12" fmla="*/ 0 w 102"/>
                  <a:gd name="T13" fmla="*/ 0 h 330"/>
                  <a:gd name="T14" fmla="*/ 0 w 102"/>
                  <a:gd name="T15" fmla="*/ 0 h 330"/>
                  <a:gd name="T16" fmla="*/ 0 w 102"/>
                  <a:gd name="T17" fmla="*/ 0 h 330"/>
                  <a:gd name="T18" fmla="*/ 0 w 102"/>
                  <a:gd name="T19" fmla="*/ 0 h 330"/>
                  <a:gd name="T20" fmla="*/ 0 w 102"/>
                  <a:gd name="T21" fmla="*/ 0 h 330"/>
                  <a:gd name="T22" fmla="*/ 0 w 102"/>
                  <a:gd name="T23" fmla="*/ 0 h 330"/>
                  <a:gd name="T24" fmla="*/ 0 w 102"/>
                  <a:gd name="T25" fmla="*/ 0 h 330"/>
                  <a:gd name="T26" fmla="*/ 0 w 102"/>
                  <a:gd name="T27" fmla="*/ 0 h 330"/>
                  <a:gd name="T28" fmla="*/ 0 w 102"/>
                  <a:gd name="T29" fmla="*/ 0 h 330"/>
                  <a:gd name="T30" fmla="*/ 0 w 102"/>
                  <a:gd name="T31" fmla="*/ 0 h 330"/>
                  <a:gd name="T32" fmla="*/ 0 w 102"/>
                  <a:gd name="T33" fmla="*/ 0 h 330"/>
                  <a:gd name="T34" fmla="*/ 0 w 102"/>
                  <a:gd name="T35" fmla="*/ 0 h 330"/>
                  <a:gd name="T36" fmla="*/ 0 w 102"/>
                  <a:gd name="T37" fmla="*/ 0 h 330"/>
                  <a:gd name="T38" fmla="*/ 0 w 102"/>
                  <a:gd name="T39" fmla="*/ 0 h 330"/>
                  <a:gd name="T40" fmla="*/ 0 w 102"/>
                  <a:gd name="T41" fmla="*/ 0 h 330"/>
                  <a:gd name="T42" fmla="*/ 0 w 102"/>
                  <a:gd name="T43" fmla="*/ 0 h 330"/>
                  <a:gd name="T44" fmla="*/ 0 w 102"/>
                  <a:gd name="T45" fmla="*/ 0 h 330"/>
                  <a:gd name="T46" fmla="*/ 0 w 102"/>
                  <a:gd name="T47" fmla="*/ 0 h 330"/>
                  <a:gd name="T48" fmla="*/ 0 w 102"/>
                  <a:gd name="T49" fmla="*/ 0 h 330"/>
                  <a:gd name="T50" fmla="*/ 0 w 102"/>
                  <a:gd name="T51" fmla="*/ 0 h 330"/>
                  <a:gd name="T52" fmla="*/ 0 w 102"/>
                  <a:gd name="T53" fmla="*/ 0 h 330"/>
                  <a:gd name="T54" fmla="*/ 0 w 102"/>
                  <a:gd name="T55" fmla="*/ 0 h 330"/>
                  <a:gd name="T56" fmla="*/ 0 w 102"/>
                  <a:gd name="T57" fmla="*/ 0 h 330"/>
                  <a:gd name="T58" fmla="*/ 0 w 102"/>
                  <a:gd name="T59" fmla="*/ 0 h 330"/>
                  <a:gd name="T60" fmla="*/ 0 w 102"/>
                  <a:gd name="T61" fmla="*/ 0 h 330"/>
                  <a:gd name="T62" fmla="*/ 0 w 102"/>
                  <a:gd name="T63" fmla="*/ 0 h 330"/>
                  <a:gd name="T64" fmla="*/ 0 w 102"/>
                  <a:gd name="T65" fmla="*/ 0 h 330"/>
                  <a:gd name="T66" fmla="*/ 0 w 102"/>
                  <a:gd name="T67" fmla="*/ 0 h 330"/>
                  <a:gd name="T68" fmla="*/ 0 w 102"/>
                  <a:gd name="T69" fmla="*/ 0 h 330"/>
                  <a:gd name="T70" fmla="*/ 0 w 102"/>
                  <a:gd name="T71" fmla="*/ 0 h 330"/>
                  <a:gd name="T72" fmla="*/ 0 w 102"/>
                  <a:gd name="T73" fmla="*/ 0 h 330"/>
                  <a:gd name="T74" fmla="*/ 0 w 102"/>
                  <a:gd name="T75" fmla="*/ 0 h 330"/>
                  <a:gd name="T76" fmla="*/ 0 w 102"/>
                  <a:gd name="T77" fmla="*/ 0 h 330"/>
                  <a:gd name="T78" fmla="*/ 0 w 102"/>
                  <a:gd name="T79" fmla="*/ 0 h 330"/>
                  <a:gd name="T80" fmla="*/ 0 w 102"/>
                  <a:gd name="T81" fmla="*/ 0 h 330"/>
                  <a:gd name="T82" fmla="*/ 0 w 102"/>
                  <a:gd name="T83" fmla="*/ 0 h 330"/>
                  <a:gd name="T84" fmla="*/ 0 w 102"/>
                  <a:gd name="T85" fmla="*/ 0 h 330"/>
                  <a:gd name="T86" fmla="*/ 0 w 102"/>
                  <a:gd name="T87" fmla="*/ 0 h 330"/>
                  <a:gd name="T88" fmla="*/ 0 w 102"/>
                  <a:gd name="T89" fmla="*/ 0 h 330"/>
                  <a:gd name="T90" fmla="*/ 0 w 102"/>
                  <a:gd name="T91" fmla="*/ 0 h 330"/>
                  <a:gd name="T92" fmla="*/ 0 w 102"/>
                  <a:gd name="T93" fmla="*/ 0 h 330"/>
                  <a:gd name="T94" fmla="*/ 0 w 102"/>
                  <a:gd name="T95" fmla="*/ 0 h 330"/>
                  <a:gd name="T96" fmla="*/ 0 w 102"/>
                  <a:gd name="T97" fmla="*/ 0 h 330"/>
                  <a:gd name="T98" fmla="*/ 0 w 102"/>
                  <a:gd name="T99" fmla="*/ 0 h 330"/>
                  <a:gd name="T100" fmla="*/ 0 w 102"/>
                  <a:gd name="T101" fmla="*/ 0 h 330"/>
                  <a:gd name="T102" fmla="*/ 0 w 102"/>
                  <a:gd name="T103" fmla="*/ 0 h 330"/>
                  <a:gd name="T104" fmla="*/ 0 w 102"/>
                  <a:gd name="T105" fmla="*/ 0 h 330"/>
                  <a:gd name="T106" fmla="*/ 0 w 102"/>
                  <a:gd name="T107" fmla="*/ 0 h 330"/>
                  <a:gd name="T108" fmla="*/ 0 w 102"/>
                  <a:gd name="T109" fmla="*/ 0 h 330"/>
                  <a:gd name="T110" fmla="*/ 0 w 102"/>
                  <a:gd name="T111" fmla="*/ 0 h 330"/>
                  <a:gd name="T112" fmla="*/ 0 w 102"/>
                  <a:gd name="T113" fmla="*/ 0 h 330"/>
                  <a:gd name="T114" fmla="*/ 0 w 102"/>
                  <a:gd name="T115" fmla="*/ 0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2"/>
                  <a:gd name="T175" fmla="*/ 0 h 330"/>
                  <a:gd name="T176" fmla="*/ 102 w 102"/>
                  <a:gd name="T177" fmla="*/ 330 h 33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0 h 219"/>
                  <a:gd name="T2" fmla="*/ 0 w 151"/>
                  <a:gd name="T3" fmla="*/ 0 h 219"/>
                  <a:gd name="T4" fmla="*/ 0 w 151"/>
                  <a:gd name="T5" fmla="*/ 0 h 219"/>
                  <a:gd name="T6" fmla="*/ 0 w 151"/>
                  <a:gd name="T7" fmla="*/ 0 h 219"/>
                  <a:gd name="T8" fmla="*/ 0 w 151"/>
                  <a:gd name="T9" fmla="*/ 0 h 219"/>
                  <a:gd name="T10" fmla="*/ 0 w 151"/>
                  <a:gd name="T11" fmla="*/ 0 h 219"/>
                  <a:gd name="T12" fmla="*/ 0 w 151"/>
                  <a:gd name="T13" fmla="*/ 0 h 219"/>
                  <a:gd name="T14" fmla="*/ 0 w 151"/>
                  <a:gd name="T15" fmla="*/ 0 h 219"/>
                  <a:gd name="T16" fmla="*/ 0 w 151"/>
                  <a:gd name="T17" fmla="*/ 0 h 219"/>
                  <a:gd name="T18" fmla="*/ 0 w 151"/>
                  <a:gd name="T19" fmla="*/ 0 h 219"/>
                  <a:gd name="T20" fmla="*/ 0 w 151"/>
                  <a:gd name="T21" fmla="*/ 0 h 219"/>
                  <a:gd name="T22" fmla="*/ 0 w 151"/>
                  <a:gd name="T23" fmla="*/ 0 h 219"/>
                  <a:gd name="T24" fmla="*/ 0 w 151"/>
                  <a:gd name="T25" fmla="*/ 0 h 219"/>
                  <a:gd name="T26" fmla="*/ 0 w 151"/>
                  <a:gd name="T27" fmla="*/ 0 h 219"/>
                  <a:gd name="T28" fmla="*/ 0 w 151"/>
                  <a:gd name="T29" fmla="*/ 0 h 219"/>
                  <a:gd name="T30" fmla="*/ 0 w 151"/>
                  <a:gd name="T31" fmla="*/ 0 h 219"/>
                  <a:gd name="T32" fmla="*/ 0 w 151"/>
                  <a:gd name="T33" fmla="*/ 0 h 219"/>
                  <a:gd name="T34" fmla="*/ 0 w 151"/>
                  <a:gd name="T35" fmla="*/ 0 h 219"/>
                  <a:gd name="T36" fmla="*/ 0 w 151"/>
                  <a:gd name="T37" fmla="*/ 0 h 219"/>
                  <a:gd name="T38" fmla="*/ 0 w 151"/>
                  <a:gd name="T39" fmla="*/ 0 h 219"/>
                  <a:gd name="T40" fmla="*/ 0 w 151"/>
                  <a:gd name="T41" fmla="*/ 0 h 219"/>
                  <a:gd name="T42" fmla="*/ 0 w 151"/>
                  <a:gd name="T43" fmla="*/ 0 h 219"/>
                  <a:gd name="T44" fmla="*/ 0 w 151"/>
                  <a:gd name="T45" fmla="*/ 0 h 219"/>
                  <a:gd name="T46" fmla="*/ 0 w 151"/>
                  <a:gd name="T47" fmla="*/ 0 h 219"/>
                  <a:gd name="T48" fmla="*/ 0 w 151"/>
                  <a:gd name="T49" fmla="*/ 0 h 219"/>
                  <a:gd name="T50" fmla="*/ 0 w 151"/>
                  <a:gd name="T51" fmla="*/ 0 h 219"/>
                  <a:gd name="T52" fmla="*/ 0 w 151"/>
                  <a:gd name="T53" fmla="*/ 0 h 219"/>
                  <a:gd name="T54" fmla="*/ 0 w 151"/>
                  <a:gd name="T55" fmla="*/ 0 h 219"/>
                  <a:gd name="T56" fmla="*/ 0 w 151"/>
                  <a:gd name="T57" fmla="*/ 0 h 219"/>
                  <a:gd name="T58" fmla="*/ 0 w 151"/>
                  <a:gd name="T59" fmla="*/ 0 h 219"/>
                  <a:gd name="T60" fmla="*/ 0 w 151"/>
                  <a:gd name="T61" fmla="*/ 0 h 219"/>
                  <a:gd name="T62" fmla="*/ 0 w 151"/>
                  <a:gd name="T63" fmla="*/ 0 h 219"/>
                  <a:gd name="T64" fmla="*/ 0 w 151"/>
                  <a:gd name="T65" fmla="*/ 0 h 219"/>
                  <a:gd name="T66" fmla="*/ 0 w 151"/>
                  <a:gd name="T67" fmla="*/ 0 h 219"/>
                  <a:gd name="T68" fmla="*/ 0 w 151"/>
                  <a:gd name="T69" fmla="*/ 0 h 219"/>
                  <a:gd name="T70" fmla="*/ 0 w 151"/>
                  <a:gd name="T71" fmla="*/ 0 h 219"/>
                  <a:gd name="T72" fmla="*/ 0 w 151"/>
                  <a:gd name="T73" fmla="*/ 0 h 219"/>
                  <a:gd name="T74" fmla="*/ 0 w 151"/>
                  <a:gd name="T75" fmla="*/ 0 h 219"/>
                  <a:gd name="T76" fmla="*/ 0 w 151"/>
                  <a:gd name="T77" fmla="*/ 0 h 219"/>
                  <a:gd name="T78" fmla="*/ 0 w 151"/>
                  <a:gd name="T79" fmla="*/ 0 h 219"/>
                  <a:gd name="T80" fmla="*/ 0 w 151"/>
                  <a:gd name="T81" fmla="*/ 0 h 219"/>
                  <a:gd name="T82" fmla="*/ 0 w 151"/>
                  <a:gd name="T83" fmla="*/ 0 h 219"/>
                  <a:gd name="T84" fmla="*/ 0 w 151"/>
                  <a:gd name="T85" fmla="*/ 0 h 219"/>
                  <a:gd name="T86" fmla="*/ 0 w 151"/>
                  <a:gd name="T87" fmla="*/ 0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1"/>
                  <a:gd name="T133" fmla="*/ 0 h 219"/>
                  <a:gd name="T134" fmla="*/ 151 w 151"/>
                  <a:gd name="T135" fmla="*/ 219 h 21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524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5334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From Lecture: Locks </a:t>
            </a:r>
            <a:r>
              <a:rPr lang="en-US" altLang="ko-KR" sz="2800" dirty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using </a:t>
            </a:r>
            <a:r>
              <a:rPr lang="en-US" altLang="ko-KR" sz="2800" dirty="0" err="1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test&amp;set</a:t>
            </a:r>
            <a:r>
              <a:rPr lang="en-US" altLang="ko-KR" sz="2800" dirty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 vs.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55006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Compare to “disable interrupt” solution (last lecture)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>
                <a:latin typeface="Helvetica" charset="0"/>
                <a:ea typeface="굴림" charset="0"/>
                <a:cs typeface="굴림" charset="0"/>
              </a:rPr>
              <a:t>Basically replace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solidFill>
                <a:srgbClr val="FF0000"/>
              </a:solidFill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539875"/>
            <a:ext cx="4581525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	disable interrupts;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	// Enable interrupts?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1616075"/>
            <a:ext cx="4648200" cy="383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95600" y="1387475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5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low priority thread acquires resource 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higher priority thread </a:t>
            </a:r>
            <a:r>
              <a:rPr lang="en-US" dirty="0" smtClean="0"/>
              <a:t>needs resource Y to proceed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scheduler consistently schedules the higher priority thread to run.</a:t>
            </a:r>
          </a:p>
          <a:p>
            <a:pPr marL="914400" lvl="1" indent="-514350"/>
            <a:r>
              <a:rPr lang="en-US" dirty="0" smtClean="0"/>
              <a:t>What’s the problem here?</a:t>
            </a:r>
          </a:p>
          <a:p>
            <a:pPr marL="914400" lvl="1" indent="-514350"/>
            <a:r>
              <a:rPr lang="en-US" dirty="0" smtClean="0"/>
              <a:t>What’s the solution?</a:t>
            </a:r>
          </a:p>
        </p:txBody>
      </p:sp>
    </p:spTree>
    <p:extLst>
      <p:ext uri="{BB962C8B-B14F-4D97-AF65-F5344CB8AC3E}">
        <p14:creationId xmlns:p14="http://schemas.microsoft.com/office/powerpoint/2010/main" val="401036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From Lecture: Bounded Buffer</a:t>
            </a:r>
            <a:endParaRPr lang="en-US" altLang="ko-KR" dirty="0">
              <a:solidFill>
                <a:srgbClr val="0000FF"/>
              </a:solidFill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space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machine free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Tell consumers there is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Check if there’s a coke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machine free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tell producer need more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3276600" y="36576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228600" y="25146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4" y="29882"/>
            <a:ext cx="9126155" cy="868958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From Lecture: Discussion </a:t>
            </a:r>
            <a:r>
              <a:rPr lang="en-US" altLang="ko-KR" sz="3600" dirty="0">
                <a:solidFill>
                  <a:srgbClr val="0000FF"/>
                </a:solidFill>
                <a:latin typeface="Helvetica" charset="0"/>
                <a:ea typeface="굴림" charset="0"/>
                <a:cs typeface="굴림" charset="0"/>
              </a:rPr>
              <a:t>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5486400" cy="5105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 order of P’s important?</a:t>
            </a:r>
          </a:p>
          <a:p>
            <a:pPr lvl="1"/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Yes!  Can cause deadlock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 order of V’s important?</a:t>
            </a:r>
          </a:p>
          <a:p>
            <a:pPr lvl="1"/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No, except that it might affect scheduling efficiency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What if we have 2 producers or 2 consumers?</a:t>
            </a:r>
          </a:p>
          <a:p>
            <a:pPr lvl="1"/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Do we need to change anything?</a:t>
            </a:r>
          </a:p>
          <a:p>
            <a:pPr lvl="1"/>
            <a:endParaRPr lang="ko-KR" altLang="en-US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539552" y="1556792"/>
            <a:ext cx="51054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83568" y="2636912"/>
            <a:ext cx="4752528" cy="93610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5257800" y="7620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	mutex.P(); </a:t>
            </a: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emptySlots.P();</a:t>
            </a:r>
            <a:br>
              <a:rPr lang="en-US" altLang="ko-KR" sz="200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Enqueue(item);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fullSlots.V();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fullSlots.P();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mutex.P();	item = Dequeue();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emptySlots.V();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465924" grpId="0" uiExpand="1" animBg="1"/>
      <p:bldP spid="389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 (Await)</a:t>
            </a:r>
          </a:p>
          <a:p>
            <a:r>
              <a:rPr lang="en-US" dirty="0" smtClean="0"/>
              <a:t>Wake (Signal)</a:t>
            </a:r>
          </a:p>
          <a:p>
            <a:r>
              <a:rPr lang="en-US" dirty="0" err="1" smtClean="0"/>
              <a:t>WakeAll</a:t>
            </a:r>
            <a:r>
              <a:rPr lang="en-US" dirty="0" smtClean="0"/>
              <a:t> (Broadcast or </a:t>
            </a:r>
            <a:r>
              <a:rPr lang="en-US" dirty="0" err="1" smtClean="0"/>
              <a:t>SignalAll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7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Hoare </a:t>
            </a:r>
            <a:r>
              <a:rPr lang="en-US" dirty="0" err="1" smtClean="0"/>
              <a:t>vs</a:t>
            </a:r>
            <a:r>
              <a:rPr lang="en-US" dirty="0" smtClean="0"/>
              <a:t> Mesa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up lock?</a:t>
            </a:r>
          </a:p>
          <a:p>
            <a:r>
              <a:rPr lang="en-US" dirty="0" smtClean="0"/>
              <a:t>Gives up CPU?</a:t>
            </a:r>
          </a:p>
          <a:p>
            <a:r>
              <a:rPr lang="en-US" dirty="0" smtClean="0"/>
              <a:t>Return back to signaler?</a:t>
            </a:r>
          </a:p>
          <a:p>
            <a:r>
              <a:rPr lang="en-US" dirty="0" smtClean="0"/>
              <a:t>Real operating systems tend to use?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Why “</a:t>
            </a:r>
            <a:r>
              <a:rPr lang="en-US" dirty="0" smtClean="0"/>
              <a:t>while()” in Mesa monitors?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queue.isEmpty</a:t>
            </a:r>
            <a:r>
              <a:rPr lang="en-US" dirty="0" smtClean="0"/>
              <a:t>())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conditionVar.sleep</a:t>
            </a:r>
            <a:r>
              <a:rPr lang="en-US" dirty="0" smtClean="0"/>
              <a:t>()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queue.isEmpty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conditionVar.sleep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What guarantees do you have on return from sleep?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1412" y="35111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1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0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Wesley Chow</a:t>
            </a:r>
          </a:p>
          <a:p>
            <a:pPr marL="0" indent="0">
              <a:buNone/>
            </a:pPr>
            <a:r>
              <a:rPr lang="en-US" i="1" dirty="0" err="1" smtClean="0"/>
              <a:t>chowwesley@berkeley.edu</a:t>
            </a:r>
            <a:endParaRPr lang="en-US" i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Office Hours: </a:t>
            </a:r>
            <a:r>
              <a:rPr lang="nl-NL" b="1" dirty="0" smtClean="0"/>
              <a:t>1pm-3pm </a:t>
            </a:r>
            <a:r>
              <a:rPr lang="nl-NL" b="1" dirty="0" err="1" smtClean="0"/>
              <a:t>Monday</a:t>
            </a:r>
            <a:r>
              <a:rPr lang="nl-NL" b="1" dirty="0" smtClean="0"/>
              <a:t> @ 411 Soda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25532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99" y="1340768"/>
            <a:ext cx="8964488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Design Doc Reviews (20 min each)</a:t>
            </a:r>
          </a:p>
          <a:p>
            <a:pPr lvl="1"/>
            <a:r>
              <a:rPr lang="en-US" dirty="0" smtClean="0"/>
              <a:t>Pick time slots later in the week (look on Piazza for scheduling link)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OH next week (using that time for design reviews)</a:t>
            </a:r>
          </a:p>
          <a:p>
            <a:pPr lvl="1"/>
            <a:r>
              <a:rPr lang="en-US" dirty="0" smtClean="0"/>
              <a:t>Can ask me questions during meeting time</a:t>
            </a:r>
          </a:p>
          <a:p>
            <a:pPr lvl="1"/>
            <a:r>
              <a:rPr lang="en-US" dirty="0" smtClean="0"/>
              <a:t>Email me/ask on Piazza for other questions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d</a:t>
            </a:r>
            <a:r>
              <a:rPr lang="en-US" dirty="0" smtClean="0"/>
              <a:t>ocs [40 points]</a:t>
            </a:r>
          </a:p>
          <a:p>
            <a:pPr lvl="1"/>
            <a:r>
              <a:rPr lang="en-US" dirty="0" smtClean="0"/>
              <a:t>First draft [10 points]</a:t>
            </a:r>
          </a:p>
          <a:p>
            <a:pPr lvl="1"/>
            <a:r>
              <a:rPr lang="en-US" dirty="0" smtClean="0"/>
              <a:t>Design review [10 points]</a:t>
            </a:r>
          </a:p>
          <a:p>
            <a:pPr lvl="1"/>
            <a:r>
              <a:rPr lang="en-US" dirty="0" smtClean="0"/>
              <a:t>Final design doc [20 points]</a:t>
            </a:r>
          </a:p>
          <a:p>
            <a:endParaRPr lang="en-US" dirty="0" smtClean="0"/>
          </a:p>
          <a:p>
            <a:r>
              <a:rPr lang="en-US" dirty="0" smtClean="0"/>
              <a:t>Code [60 points]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under 15 pages</a:t>
            </a:r>
          </a:p>
          <a:p>
            <a:r>
              <a:rPr lang="en-US" dirty="0" smtClean="0"/>
              <a:t>Will dock points if too long!</a:t>
            </a:r>
          </a:p>
        </p:txBody>
      </p:sp>
    </p:spTree>
    <p:extLst>
      <p:ext uri="{BB962C8B-B14F-4D97-AF65-F5344CB8AC3E}">
        <p14:creationId xmlns:p14="http://schemas.microsoft.com/office/powerpoint/2010/main" val="26220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reviews</a:t>
            </a:r>
          </a:p>
          <a:p>
            <a:pPr lvl="1"/>
            <a:r>
              <a:rPr lang="en-US" b="1" dirty="0" smtClean="0"/>
              <a:t>Every member must attend</a:t>
            </a:r>
          </a:p>
          <a:p>
            <a:pPr lvl="1"/>
            <a:r>
              <a:rPr lang="en-US" dirty="0" smtClean="0"/>
              <a:t>Will test that every member understands</a:t>
            </a:r>
          </a:p>
        </p:txBody>
      </p:sp>
    </p:spTree>
    <p:extLst>
      <p:ext uri="{BB962C8B-B14F-4D97-AF65-F5344CB8AC3E}">
        <p14:creationId xmlns:p14="http://schemas.microsoft.com/office/powerpoint/2010/main" val="411580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project as a whole along with its parts</a:t>
            </a:r>
          </a:p>
          <a:p>
            <a:endParaRPr lang="en-US" dirty="0"/>
          </a:p>
          <a:p>
            <a:r>
              <a:rPr lang="en-US" dirty="0" smtClean="0"/>
              <a:t>Header must contain the following info</a:t>
            </a:r>
          </a:p>
          <a:p>
            <a:pPr lvl="1"/>
            <a:r>
              <a:rPr lang="en-US" dirty="0" smtClean="0"/>
              <a:t>Project Name and #</a:t>
            </a:r>
          </a:p>
          <a:p>
            <a:pPr lvl="1"/>
            <a:r>
              <a:rPr lang="en-US" dirty="0" smtClean="0"/>
              <a:t>Group Members Name and ID</a:t>
            </a:r>
          </a:p>
          <a:p>
            <a:pPr lvl="1"/>
            <a:r>
              <a:rPr lang="en-US" dirty="0" smtClean="0"/>
              <a:t>Section #</a:t>
            </a:r>
          </a:p>
          <a:p>
            <a:pPr lvl="1"/>
            <a:r>
              <a:rPr lang="en-US" dirty="0" smtClean="0"/>
              <a:t>TA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0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Each part of the project should be explained using the following structure</a:t>
            </a:r>
          </a:p>
          <a:p>
            <a:endParaRPr lang="en-US" dirty="0"/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Correctness Constraints</a:t>
            </a:r>
          </a:p>
          <a:p>
            <a:r>
              <a:rPr lang="en-US" dirty="0" smtClean="0"/>
              <a:t>Declarations</a:t>
            </a:r>
          </a:p>
          <a:p>
            <a:r>
              <a:rPr lang="en-US" dirty="0" smtClean="0"/>
              <a:t>Descriptions</a:t>
            </a:r>
          </a:p>
          <a:p>
            <a:r>
              <a:rPr lang="en-US" dirty="0" smtClean="0"/>
              <a:t>Testing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2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32385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884" y="2460000"/>
            <a:ext cx="32956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17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562</Words>
  <Application>Microsoft Macintosh PowerPoint</Application>
  <PresentationFormat>On-screen Show (4:3)</PresentationFormat>
  <Paragraphs>157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 162 Discussion Section Week 3</vt:lpstr>
      <vt:lpstr>Who am I?</vt:lpstr>
      <vt:lpstr>Administrivia</vt:lpstr>
      <vt:lpstr>Project 1 Grading</vt:lpstr>
      <vt:lpstr>Design Doc Length</vt:lpstr>
      <vt:lpstr>Design Reviews</vt:lpstr>
      <vt:lpstr>Design Document</vt:lpstr>
      <vt:lpstr>Design Document Structure</vt:lpstr>
      <vt:lpstr>Project Questions?</vt:lpstr>
      <vt:lpstr>Survey</vt:lpstr>
      <vt:lpstr>Atomic Read-Modify-Write</vt:lpstr>
      <vt:lpstr>From Lecture: Better Locks using test&amp;set</vt:lpstr>
      <vt:lpstr>From Lecture: Locks using test&amp;set vs. Interrupts</vt:lpstr>
      <vt:lpstr>Priority Inversion</vt:lpstr>
      <vt:lpstr>From Lecture: Bounded Buffer</vt:lpstr>
      <vt:lpstr>From Lecture: Discussion about Solution</vt:lpstr>
      <vt:lpstr>Monitors</vt:lpstr>
      <vt:lpstr>Hoare vs Mesa Monitors</vt:lpstr>
      <vt:lpstr>Why “while()” in Mesa monitors?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</dc:title>
  <dc:creator>karthik</dc:creator>
  <cp:lastModifiedBy>Wesley Chow</cp:lastModifiedBy>
  <cp:revision>127</cp:revision>
  <dcterms:created xsi:type="dcterms:W3CDTF">2012-01-24T23:14:15Z</dcterms:created>
  <dcterms:modified xsi:type="dcterms:W3CDTF">2013-02-13T09:00:06Z</dcterms:modified>
</cp:coreProperties>
</file>