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8" d="100"/>
          <a:sy n="138" d="100"/>
        </p:scale>
        <p:origin x="-15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7F74-1980-C543-8167-36DE38594C6D}" type="datetimeFigureOut">
              <a:rPr lang="en-US" smtClean="0"/>
              <a:t>3/11/13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F175-D341-6340-BD6D-0AC57F108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35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7F74-1980-C543-8167-36DE38594C6D}" type="datetimeFigureOut">
              <a:rPr lang="en-US" smtClean="0"/>
              <a:t>3/11/13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F175-D341-6340-BD6D-0AC57F108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24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7F74-1980-C543-8167-36DE38594C6D}" type="datetimeFigureOut">
              <a:rPr lang="en-US" smtClean="0"/>
              <a:t>3/11/13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F175-D341-6340-BD6D-0AC57F108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796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7F74-1980-C543-8167-36DE38594C6D}" type="datetimeFigureOut">
              <a:rPr lang="en-US" smtClean="0"/>
              <a:t>3/11/13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F175-D341-6340-BD6D-0AC57F108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21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7F74-1980-C543-8167-36DE38594C6D}" type="datetimeFigureOut">
              <a:rPr lang="en-US" smtClean="0"/>
              <a:t>3/11/13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F175-D341-6340-BD6D-0AC57F108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10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7F74-1980-C543-8167-36DE38594C6D}" type="datetimeFigureOut">
              <a:rPr lang="en-US" smtClean="0"/>
              <a:t>3/11/13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F175-D341-6340-BD6D-0AC57F108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18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7F74-1980-C543-8167-36DE38594C6D}" type="datetimeFigureOut">
              <a:rPr lang="en-US" smtClean="0"/>
              <a:t>3/11/13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F175-D341-6340-BD6D-0AC57F108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914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7F74-1980-C543-8167-36DE38594C6D}" type="datetimeFigureOut">
              <a:rPr lang="en-US" smtClean="0"/>
              <a:t>3/11/13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F175-D341-6340-BD6D-0AC57F108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57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7F74-1980-C543-8167-36DE38594C6D}" type="datetimeFigureOut">
              <a:rPr lang="en-US" smtClean="0"/>
              <a:t>3/11/13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F175-D341-6340-BD6D-0AC57F108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17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7F74-1980-C543-8167-36DE38594C6D}" type="datetimeFigureOut">
              <a:rPr lang="en-US" smtClean="0"/>
              <a:t>3/11/13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F175-D341-6340-BD6D-0AC57F108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26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37F74-1980-C543-8167-36DE38594C6D}" type="datetimeFigureOut">
              <a:rPr lang="en-US" smtClean="0"/>
              <a:t>3/11/13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F175-D341-6340-BD6D-0AC57F108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573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37F74-1980-C543-8167-36DE38594C6D}" type="datetimeFigureOut">
              <a:rPr lang="en-US" smtClean="0"/>
              <a:t>3/11/13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1F175-D341-6340-BD6D-0AC57F108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530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Discussion/Midterm Question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129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a system with a two level page table. The virtual memory address space is 32 bits and the physical memory address space is 16 bits. 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58069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in determining size of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table fits on one page</a:t>
            </a:r>
          </a:p>
          <a:p>
            <a:r>
              <a:rPr lang="en-US" dirty="0" smtClean="0"/>
              <a:t>Equal sized L1 and L2 page tables</a:t>
            </a:r>
          </a:p>
          <a:p>
            <a:r>
              <a:rPr lang="en-US" dirty="0" smtClean="0"/>
              <a:t>Size of a page table entry</a:t>
            </a:r>
          </a:p>
          <a:p>
            <a:pPr lvl="1"/>
            <a:r>
              <a:rPr lang="en-US" dirty="0" smtClean="0"/>
              <a:t>size of physical memory (16 bit address space)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ookkeeping bits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257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758"/>
            <a:ext cx="8229600" cy="1143000"/>
          </a:xfrm>
        </p:spPr>
        <p:txBody>
          <a:bodyPr/>
          <a:lstStyle/>
          <a:p>
            <a:r>
              <a:rPr lang="en-US" dirty="0" smtClean="0"/>
              <a:t>Fitting a page table on one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0171"/>
            <a:ext cx="8229600" cy="22899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Size of page</a:t>
            </a:r>
          </a:p>
          <a:p>
            <a:pPr lvl="1"/>
            <a:r>
              <a:rPr lang="en-US" dirty="0" smtClean="0"/>
              <a:t># of PTE </a:t>
            </a:r>
          </a:p>
          <a:p>
            <a:pPr lvl="1"/>
            <a:r>
              <a:rPr lang="en-US" dirty="0" smtClean="0"/>
              <a:t>Size of PTE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49555" y="1912542"/>
            <a:ext cx="433724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(# of PTEs) * (size of PTE)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02640" y="1912542"/>
            <a:ext cx="3830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(size of page table) = </a:t>
            </a:r>
          </a:p>
          <a:p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802640" y="1234758"/>
            <a:ext cx="590959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(size of page)    (size of page table)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68320" y="1241724"/>
            <a:ext cx="38904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≥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208430" y="2774316"/>
            <a:ext cx="530352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3200" dirty="0" smtClean="0"/>
              <a:t>(2</a:t>
            </a:r>
            <a:r>
              <a:rPr lang="en-US" sz="3200" baseline="30000" dirty="0" smtClean="0"/>
              <a:t>offset</a:t>
            </a:r>
            <a:r>
              <a:rPr lang="en-US" sz="3200" dirty="0" smtClean="0"/>
              <a:t>)</a:t>
            </a:r>
            <a:endParaRPr lang="en-US" sz="3200" baseline="30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802639" y="4553645"/>
            <a:ext cx="74889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</a:t>
            </a:r>
            <a:r>
              <a:rPr lang="en-US" sz="3200" baseline="30000" dirty="0" smtClean="0"/>
              <a:t>offset</a:t>
            </a:r>
            <a:r>
              <a:rPr lang="en-US" sz="3200" dirty="0" smtClean="0"/>
              <a:t> ≥ 2</a:t>
            </a:r>
            <a:r>
              <a:rPr lang="en-US" sz="3200" baseline="30000" dirty="0" smtClean="0"/>
              <a:t>(32-offset)/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(assuming 1 byte PTE)</a:t>
            </a:r>
            <a:endParaRPr lang="en-US" sz="3200" baseline="30000" dirty="0" smtClean="0"/>
          </a:p>
          <a:p>
            <a:r>
              <a:rPr lang="en-US" sz="3200" dirty="0" smtClean="0"/>
              <a:t>offset ≥ </a:t>
            </a:r>
            <a:r>
              <a:rPr lang="en-US" sz="3200" dirty="0" smtClean="0"/>
              <a:t>10.667</a:t>
            </a:r>
            <a:endParaRPr lang="en-US" sz="32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3208430" y="3277176"/>
            <a:ext cx="205149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200" dirty="0" smtClean="0"/>
              <a:t>(2</a:t>
            </a:r>
            <a:r>
              <a:rPr lang="en-US" sz="3200" baseline="30000" dirty="0" smtClean="0"/>
              <a:t>(32-offset)/2</a:t>
            </a:r>
            <a:r>
              <a:rPr lang="en-US" sz="3200" dirty="0" smtClean="0"/>
              <a:t>)</a:t>
            </a:r>
            <a:endParaRPr lang="en-US" sz="3200" baseline="30000" dirty="0" smtClean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08430" y="3806956"/>
            <a:ext cx="6702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(16 bits - offset + bookkeeping ≈ </a:t>
            </a:r>
            <a:r>
              <a:rPr lang="en-US" sz="2400" dirty="0" smtClean="0"/>
              <a:t>1-4 bytes)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80544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8" grpId="0"/>
      <p:bldP spid="9" grpId="0"/>
      <p:bldP spid="10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758"/>
            <a:ext cx="8229600" cy="1143000"/>
          </a:xfrm>
        </p:spPr>
        <p:txBody>
          <a:bodyPr/>
          <a:lstStyle/>
          <a:p>
            <a:r>
              <a:rPr lang="en-US" dirty="0" smtClean="0"/>
              <a:t>Fitting a page table on one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0171"/>
            <a:ext cx="8229600" cy="22899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Size of page</a:t>
            </a:r>
          </a:p>
          <a:p>
            <a:pPr lvl="1"/>
            <a:r>
              <a:rPr lang="en-US" dirty="0" smtClean="0"/>
              <a:t># of PTE </a:t>
            </a:r>
          </a:p>
          <a:p>
            <a:pPr lvl="1"/>
            <a:r>
              <a:rPr lang="en-US" dirty="0" smtClean="0"/>
              <a:t>Size of PTE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49555" y="1912542"/>
            <a:ext cx="433724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(# of PTEs) * (size of PTE)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02640" y="1912542"/>
            <a:ext cx="3830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(size of page table) = </a:t>
            </a:r>
          </a:p>
          <a:p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802640" y="1234758"/>
            <a:ext cx="590959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(size of page)    (size of page table)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68320" y="1241724"/>
            <a:ext cx="38904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≥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208430" y="2774316"/>
            <a:ext cx="530352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3200" dirty="0" smtClean="0"/>
              <a:t>(2</a:t>
            </a:r>
            <a:r>
              <a:rPr lang="en-US" sz="3200" baseline="30000" dirty="0" smtClean="0"/>
              <a:t>offset</a:t>
            </a:r>
            <a:r>
              <a:rPr lang="en-US" sz="3200" dirty="0" smtClean="0"/>
              <a:t>)</a:t>
            </a:r>
            <a:endParaRPr lang="en-US" sz="3200" baseline="30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802639" y="4553645"/>
            <a:ext cx="74889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</a:t>
            </a:r>
            <a:r>
              <a:rPr lang="en-US" sz="3200" baseline="30000" dirty="0" smtClean="0"/>
              <a:t>offset</a:t>
            </a:r>
            <a:r>
              <a:rPr lang="en-US" sz="3200" dirty="0" smtClean="0"/>
              <a:t> ≥ 2</a:t>
            </a:r>
            <a:r>
              <a:rPr lang="en-US" sz="3200" baseline="30000" dirty="0" smtClean="0"/>
              <a:t>(32-offset)/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*2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(assuming 4 byte PTE)</a:t>
            </a:r>
            <a:endParaRPr lang="en-US" sz="3200" baseline="30000" dirty="0" smtClean="0"/>
          </a:p>
          <a:p>
            <a:r>
              <a:rPr lang="en-US" sz="3200" dirty="0" smtClean="0"/>
              <a:t>offset ≥ </a:t>
            </a:r>
            <a:r>
              <a:rPr lang="en-US" sz="3200" dirty="0" smtClean="0"/>
              <a:t>12</a:t>
            </a:r>
          </a:p>
          <a:p>
            <a:r>
              <a:rPr lang="en-US" sz="3200" dirty="0" smtClean="0"/>
              <a:t>12 bit offset works under </a:t>
            </a:r>
            <a:r>
              <a:rPr lang="en-US" sz="3200" smtClean="0"/>
              <a:t>either assumption</a:t>
            </a:r>
            <a:endParaRPr lang="en-US" sz="32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3208430" y="3277176"/>
            <a:ext cx="205149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3200" dirty="0" smtClean="0"/>
              <a:t>(2</a:t>
            </a:r>
            <a:r>
              <a:rPr lang="en-US" sz="3200" baseline="30000" dirty="0" smtClean="0"/>
              <a:t>(32-offset)/2</a:t>
            </a:r>
            <a:r>
              <a:rPr lang="en-US" sz="3200" dirty="0" smtClean="0"/>
              <a:t>)</a:t>
            </a:r>
            <a:endParaRPr lang="en-US" sz="3200" baseline="30000" dirty="0" smtClean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08430" y="3806956"/>
            <a:ext cx="6702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(16 bits - offset + bookkeeping ≈ </a:t>
            </a:r>
            <a:r>
              <a:rPr lang="en-US" sz="2400" dirty="0" smtClean="0"/>
              <a:t>1-4 bytes)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03607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Offset = 12</a:t>
            </a:r>
          </a:p>
          <a:p>
            <a:pPr lvl="1"/>
            <a:r>
              <a:rPr lang="en-US" dirty="0" smtClean="0"/>
              <a:t>4KB pages</a:t>
            </a:r>
          </a:p>
          <a:p>
            <a:r>
              <a:rPr lang="en-US" dirty="0" smtClean="0"/>
              <a:t>VPN1 = VPN2 = 10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10</a:t>
            </a:r>
            <a:r>
              <a:rPr lang="en-US" dirty="0" smtClean="0"/>
              <a:t> entries per page table</a:t>
            </a:r>
          </a:p>
        </p:txBody>
      </p:sp>
    </p:spTree>
    <p:extLst>
      <p:ext uri="{BB962C8B-B14F-4D97-AF65-F5344CB8AC3E}">
        <p14:creationId xmlns:p14="http://schemas.microsoft.com/office/powerpoint/2010/main" val="1637696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276</Words>
  <Application>Microsoft Macintosh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Discussion/Midterm Question</vt:lpstr>
      <vt:lpstr>PowerPoint Presentation</vt:lpstr>
      <vt:lpstr>Factors in determining size of page</vt:lpstr>
      <vt:lpstr>Fitting a page table on one page</vt:lpstr>
      <vt:lpstr>Fitting a page table on one page</vt:lpstr>
      <vt:lpstr>Solutions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Discussion/Midterm Question</dc:title>
  <dc:creator>Wesley Chow</dc:creator>
  <cp:lastModifiedBy>Wesley Chow</cp:lastModifiedBy>
  <cp:revision>16</cp:revision>
  <dcterms:created xsi:type="dcterms:W3CDTF">2013-03-09T13:13:45Z</dcterms:created>
  <dcterms:modified xsi:type="dcterms:W3CDTF">2013-03-11T08:59:34Z</dcterms:modified>
</cp:coreProperties>
</file>