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353" r:id="rId4"/>
    <p:sldId id="358" r:id="rId5"/>
    <p:sldId id="361" r:id="rId6"/>
    <p:sldId id="359" r:id="rId7"/>
    <p:sldId id="390" r:id="rId8"/>
    <p:sldId id="391" r:id="rId9"/>
    <p:sldId id="392" r:id="rId10"/>
    <p:sldId id="393" r:id="rId11"/>
    <p:sldId id="357" r:id="rId12"/>
    <p:sldId id="366" r:id="rId13"/>
    <p:sldId id="373" r:id="rId14"/>
    <p:sldId id="368" r:id="rId15"/>
    <p:sldId id="374" r:id="rId16"/>
    <p:sldId id="375" r:id="rId17"/>
    <p:sldId id="3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91353" autoAdjust="0"/>
  </p:normalViewPr>
  <p:slideViewPr>
    <p:cSldViewPr>
      <p:cViewPr>
        <p:scale>
          <a:sx n="85" d="100"/>
          <a:sy n="85" d="100"/>
        </p:scale>
        <p:origin x="-252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2A859-B7A0-B545-8B75-A0158CFFB3D8}" type="datetimeFigureOut">
              <a:rPr lang="en-US" smtClean="0"/>
              <a:t>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0E288-8D25-C24F-80AC-971C8335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1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038DF-39ED-5946-8A61-78F15D3ADF39}" type="datetimeFigureOut">
              <a:rPr lang="en-US" smtClean="0"/>
              <a:t>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EAFC-3483-4945-AACC-0FD26E5D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8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5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9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 the nachos walkthrough</a:t>
            </a:r>
            <a:r>
              <a:rPr lang="en-US" baseline="0" dirty="0" smtClean="0"/>
              <a:t> (every word!)</a:t>
            </a:r>
            <a:r>
              <a:rPr lang="en-US" dirty="0" smtClean="0"/>
              <a:t>, look through the code, then read the walkthrough</a:t>
            </a:r>
            <a:r>
              <a:rPr lang="en-US" baseline="0" dirty="0" smtClean="0"/>
              <a:t> again.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Req</a:t>
            </a:r>
            <a:r>
              <a:rPr lang="en-US" dirty="0" smtClean="0"/>
              <a:t> doc: What is the purpose? Who</a:t>
            </a:r>
            <a:r>
              <a:rPr lang="en-US" baseline="0" dirty="0" smtClean="0"/>
              <a:t> will use it? How will they use it and why? What should be the inputs and outputs, in what formats?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  <a:r>
              <a:rPr lang="en-US" baseline="0" dirty="0" smtClean="0"/>
              <a:t> Document:</a:t>
            </a:r>
            <a:endParaRPr lang="en-US" dirty="0" smtClean="0"/>
          </a:p>
          <a:p>
            <a:r>
              <a:rPr lang="en-US" dirty="0" smtClean="0"/>
              <a:t>State the purpose of your project/sub-system,</a:t>
            </a:r>
            <a:r>
              <a:rPr lang="en-US" baseline="0" dirty="0" smtClean="0"/>
              <a:t> use cases</a:t>
            </a:r>
            <a:endParaRPr lang="en-US" dirty="0" smtClean="0"/>
          </a:p>
          <a:p>
            <a:r>
              <a:rPr lang="en-US" dirty="0" smtClean="0"/>
              <a:t>Define the high level entities in your design (system architecture)</a:t>
            </a:r>
          </a:p>
          <a:p>
            <a:r>
              <a:rPr lang="en-US" dirty="0" smtClean="0"/>
              <a:t>For each entity, define the low level design</a:t>
            </a:r>
          </a:p>
          <a:p>
            <a:r>
              <a:rPr lang="en-US" dirty="0" smtClean="0"/>
              <a:t>-- Usage, Configuration, Model and Interaction</a:t>
            </a:r>
          </a:p>
          <a:p>
            <a:r>
              <a:rPr lang="en-US" dirty="0" smtClean="0"/>
              <a:t>Benefits, assumptions, risks/issues</a:t>
            </a:r>
          </a:p>
          <a:p>
            <a:endParaRPr lang="en-US" dirty="0" smtClean="0"/>
          </a:p>
          <a:p>
            <a:r>
              <a:rPr lang="en-US" dirty="0" smtClean="0"/>
              <a:t>Testing: Unit Testing on a per component level,</a:t>
            </a:r>
            <a:r>
              <a:rPr lang="en-US" baseline="0" dirty="0" smtClean="0"/>
              <a:t> regression testing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Resource multiplexing</a:t>
            </a:r>
          </a:p>
          <a:p>
            <a:r>
              <a:rPr lang="en-US" dirty="0" smtClean="0"/>
              <a:t>Consistent interface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an</a:t>
            </a:r>
            <a:r>
              <a:rPr lang="en-US" baseline="0" dirty="0" smtClean="0"/>
              <a:t> operating system?</a:t>
            </a:r>
            <a:endParaRPr lang="en-US" dirty="0" smtClean="0"/>
          </a:p>
          <a:p>
            <a:endParaRPr lang="en-US" smtClean="0"/>
          </a:p>
          <a:p>
            <a:r>
              <a:rPr lang="en-US" dirty="0" smtClean="0"/>
              <a:t>Main idea is to tell them how many interacting and co-operating components there 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Facilitator (provides facilities, libraries, makes app</a:t>
            </a:r>
            <a:r>
              <a:rPr lang="en-US" baseline="0" dirty="0" smtClean="0"/>
              <a:t> programming f</a:t>
            </a:r>
            <a:r>
              <a:rPr lang="en-US" dirty="0" smtClean="0"/>
              <a:t>aster), traffic cop (manage resources,</a:t>
            </a:r>
            <a:r>
              <a:rPr lang="en-US" baseline="0" dirty="0" smtClean="0"/>
              <a:t> settles conflicts, prevent errors)</a:t>
            </a:r>
            <a:r>
              <a:rPr lang="en-US" dirty="0" smtClean="0"/>
              <a:t>, government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7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31-A123-EF45-94B8-286722A548C9}" type="datetime1">
              <a:rPr lang="en-US" smtClean="0"/>
              <a:t>1/24/14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244-E1D7-CB4B-ABF9-DB159C55B3C1}" type="datetime1">
              <a:rPr lang="en-US" smtClean="0"/>
              <a:t>1/24/14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5E04-9D13-E74B-A073-0CAC11036AA6}" type="datetime1">
              <a:rPr lang="en-US" smtClean="0"/>
              <a:t>1/24/14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968E-D8CD-5444-87AE-4CD037DBBE87}" type="datetime1">
              <a:rPr lang="en-US" smtClean="0"/>
              <a:t>1/24/14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355E-D6CD-ED44-970A-770663C9A15C}" type="datetime1">
              <a:rPr lang="en-US" smtClean="0"/>
              <a:t>1/24/14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28AD-B8F6-4E47-9140-A64DC98B46F9}" type="datetime1">
              <a:rPr lang="en-US" smtClean="0"/>
              <a:t>1/24/14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1834-FDB4-154B-84FD-33402720B228}" type="datetime1">
              <a:rPr lang="en-US" smtClean="0"/>
              <a:t>1/24/14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6223-A180-214E-9A39-A75840EA7370}" type="datetime1">
              <a:rPr lang="en-US" smtClean="0"/>
              <a:t>1/24/14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1B98-3212-7148-A4C7-A45143F73472}" type="datetime1">
              <a:rPr lang="en-US" smtClean="0"/>
              <a:t>1/24/14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B41B-F91A-D24D-9F8A-40829E9A4D27}" type="datetime1">
              <a:rPr lang="en-US" smtClean="0"/>
              <a:t>1/24/14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B919-BDA7-3A4D-AB1A-A80AFD87768D}" type="datetime1">
              <a:rPr lang="en-US" smtClean="0"/>
              <a:t>1/24/14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BA23-C8E2-4E4E-8B11-3B1ACA71F1E4}" type="datetime1">
              <a:rPr lang="en-US" smtClean="0"/>
              <a:t>1/24/14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cs162-tc@inst.eecs.berkeley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832648"/>
          </a:xfrm>
        </p:spPr>
        <p:txBody>
          <a:bodyPr/>
          <a:lstStyle/>
          <a:p>
            <a:r>
              <a:rPr lang="en-US" dirty="0" smtClean="0"/>
              <a:t>CS 162</a:t>
            </a:r>
            <a:br>
              <a:rPr lang="en-US" dirty="0" smtClean="0"/>
            </a:br>
            <a:r>
              <a:rPr lang="en-US" dirty="0" smtClean="0"/>
              <a:t>Discussion Section</a:t>
            </a:r>
            <a:br>
              <a:rPr lang="en-US" dirty="0" smtClean="0"/>
            </a:br>
            <a:r>
              <a:rPr lang="en-US" dirty="0" smtClean="0"/>
              <a:t>Week </a:t>
            </a:r>
            <a:r>
              <a:rPr lang="en-US" dirty="0"/>
              <a:t>1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(1/21 – 1/24)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0593294" y="254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4: Distributed KV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5661" y="2204864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3244939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6680736" y="2204864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15619" y="3614966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315619" y="3974993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>
            <a:off x="6680736" y="3519961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6680736" y="4657432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07610" y="2614893"/>
            <a:ext cx="1283162" cy="290022"/>
            <a:chOff x="6110167" y="2580188"/>
            <a:chExt cx="1283162" cy="290022"/>
          </a:xfrm>
        </p:grpSpPr>
        <p:sp>
          <p:nvSpPr>
            <p:cNvPr id="26" name="Rectangle 25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80736" y="4044996"/>
            <a:ext cx="1283162" cy="290022"/>
            <a:chOff x="6110167" y="2580188"/>
            <a:chExt cx="1283162" cy="290022"/>
          </a:xfrm>
        </p:grpSpPr>
        <p:sp>
          <p:nvSpPr>
            <p:cNvPr id="30" name="Rectangle 29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80736" y="5135076"/>
            <a:ext cx="1283162" cy="290022"/>
            <a:chOff x="6110167" y="2580188"/>
            <a:chExt cx="1283162" cy="290022"/>
          </a:xfrm>
        </p:grpSpPr>
        <p:sp>
          <p:nvSpPr>
            <p:cNvPr id="33" name="Rectangle 32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cxnSp>
        <p:nvCxnSpPr>
          <p:cNvPr id="37" name="Straight Arrow Connector 36"/>
          <p:cNvCxnSpPr>
            <a:stCxn id="4" idx="3"/>
            <a:endCxn id="26" idx="1"/>
          </p:cNvCxnSpPr>
          <p:nvPr/>
        </p:nvCxnSpPr>
        <p:spPr>
          <a:xfrm flipV="1">
            <a:off x="4795687" y="2754904"/>
            <a:ext cx="1911923" cy="1070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30" idx="1"/>
          </p:cNvCxnSpPr>
          <p:nvPr/>
        </p:nvCxnSpPr>
        <p:spPr>
          <a:xfrm>
            <a:off x="4795687" y="3824982"/>
            <a:ext cx="1885049" cy="360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33" idx="1"/>
          </p:cNvCxnSpPr>
          <p:nvPr/>
        </p:nvCxnSpPr>
        <p:spPr>
          <a:xfrm>
            <a:off x="4795687" y="3824982"/>
            <a:ext cx="1885049" cy="145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1"/>
          </p:cNvCxnSpPr>
          <p:nvPr/>
        </p:nvCxnSpPr>
        <p:spPr>
          <a:xfrm flipH="1" flipV="1">
            <a:off x="4795688" y="4054997"/>
            <a:ext cx="2431626" cy="1230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726268" y="2699899"/>
            <a:ext cx="432644" cy="2867599"/>
            <a:chOff x="7400703" y="3075223"/>
            <a:chExt cx="432644" cy="286759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3075223"/>
              <a:ext cx="390029" cy="39002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0703" y="4430321"/>
              <a:ext cx="390029" cy="3900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5552793"/>
              <a:ext cx="390029" cy="39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54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 for the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private </a:t>
            </a:r>
            <a:r>
              <a:rPr lang="en-US" dirty="0" err="1" smtClean="0"/>
              <a:t>GitHub</a:t>
            </a:r>
            <a:r>
              <a:rPr lang="en-US" dirty="0" smtClean="0"/>
              <a:t> repos for every group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Access:</a:t>
            </a:r>
          </a:p>
          <a:p>
            <a:pPr marL="457200" lvl="1" indent="0">
              <a:buNone/>
            </a:pPr>
            <a:r>
              <a:rPr lang="en-US" dirty="0" err="1" smtClean="0"/>
              <a:t>git</a:t>
            </a:r>
            <a:r>
              <a:rPr lang="en-US" dirty="0"/>
              <a:t>: https://</a:t>
            </a:r>
            <a:r>
              <a:rPr lang="en-US" dirty="0" err="1"/>
              <a:t>github.com</a:t>
            </a:r>
            <a:r>
              <a:rPr lang="en-US" dirty="0"/>
              <a:t>/Berkeley-CS162</a:t>
            </a:r>
            <a:r>
              <a:rPr lang="en-US" dirty="0" smtClean="0"/>
              <a:t>/</a:t>
            </a:r>
            <a:r>
              <a:rPr lang="en-US" dirty="0" err="1" smtClean="0"/>
              <a:t>groupXX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(will be given to you after groups are assigned)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4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Questions?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238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84" y="2460000"/>
            <a:ext cx="3295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7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What is an OS and </a:t>
            </a:r>
            <a:br>
              <a:rPr lang="en-US" sz="5400" b="1" dirty="0" smtClean="0"/>
            </a:br>
            <a:r>
              <a:rPr lang="en-US" sz="5400" b="1" dirty="0" smtClean="0"/>
              <a:t>What does it do?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0338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computer boot sequence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6025" y="6136659"/>
            <a:ext cx="6071013" cy="470034"/>
            <a:chOff x="980027" y="5740419"/>
            <a:chExt cx="6990191" cy="470034"/>
          </a:xfrm>
        </p:grpSpPr>
        <p:sp>
          <p:nvSpPr>
            <p:cNvPr id="4" name="Rectangle 3"/>
            <p:cNvSpPr/>
            <p:nvPr/>
          </p:nvSpPr>
          <p:spPr>
            <a:xfrm>
              <a:off x="980027" y="5740419"/>
              <a:ext cx="6990191" cy="47003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Hardware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9473" y="5787731"/>
              <a:ext cx="431759" cy="3454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5618" y="5783226"/>
              <a:ext cx="444245" cy="407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3065" y="5773225"/>
              <a:ext cx="380028" cy="3800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0158" y="5787731"/>
              <a:ext cx="620017" cy="3456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26025" y="3696461"/>
            <a:ext cx="6071013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025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Memory </a:t>
            </a:r>
            <a:r>
              <a:rPr lang="en-US" b="1" dirty="0" err="1">
                <a:solidFill>
                  <a:schemeClr val="tx1"/>
                </a:solidFill>
              </a:rPr>
              <a:t>M</a:t>
            </a:r>
            <a:r>
              <a:rPr lang="en-US" b="1" dirty="0" err="1" smtClean="0">
                <a:solidFill>
                  <a:schemeClr val="tx1"/>
                </a:solidFill>
              </a:rPr>
              <a:t>gmt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6054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File 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3983" y="3696461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Scheduler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4021" y="3698849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025" y="5676625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6025" y="5201351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Boot Loader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95678" y="2821289"/>
            <a:ext cx="5170495" cy="694071"/>
            <a:chOff x="1249680" y="2821289"/>
            <a:chExt cx="5170495" cy="694071"/>
          </a:xfrm>
        </p:grpSpPr>
        <p:cxnSp>
          <p:nvCxnSpPr>
            <p:cNvPr id="26" name="Elbow Connector 25"/>
            <p:cNvCxnSpPr>
              <a:stCxn id="20" idx="2"/>
              <a:endCxn id="21" idx="2"/>
            </p:cNvCxnSpPr>
            <p:nvPr/>
          </p:nvCxnSpPr>
          <p:spPr>
            <a:xfrm rot="16200000" flipH="1">
              <a:off x="2183061" y="2086421"/>
              <a:ext cx="12700" cy="1482436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6200000" flipH="1">
              <a:off x="5343797" y="2086421"/>
              <a:ext cx="12700" cy="1482436"/>
            </a:xfrm>
            <a:prstGeom prst="bentConnector3">
              <a:avLst>
                <a:gd name="adj1" fmla="val 412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1249680" y="2833990"/>
              <a:ext cx="5170495" cy="681370"/>
              <a:chOff x="1249680" y="2833990"/>
              <a:chExt cx="5170495" cy="68137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249680" y="2833990"/>
                <a:ext cx="0" cy="6813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49680" y="3515360"/>
                <a:ext cx="517049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6420175" y="2833990"/>
                <a:ext cx="0" cy="6813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5913562" y="2821288"/>
            <a:ext cx="3057717" cy="3433234"/>
            <a:chOff x="5913562" y="2821288"/>
            <a:chExt cx="3057717" cy="3433234"/>
          </a:xfrm>
        </p:grpSpPr>
        <p:cxnSp>
          <p:nvCxnSpPr>
            <p:cNvPr id="47" name="Elbow Connector 46"/>
            <p:cNvCxnSpPr>
              <a:stCxn id="23" idx="2"/>
            </p:cNvCxnSpPr>
            <p:nvPr/>
          </p:nvCxnSpPr>
          <p:spPr>
            <a:xfrm rot="5400000" flipH="1" flipV="1">
              <a:off x="7078565" y="1656285"/>
              <a:ext cx="6351" cy="2336357"/>
            </a:xfrm>
            <a:prstGeom prst="bentConnector4">
              <a:avLst>
                <a:gd name="adj1" fmla="val -61670288"/>
                <a:gd name="adj2" fmla="val 10076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Cloud 49"/>
            <p:cNvSpPr/>
            <p:nvPr/>
          </p:nvSpPr>
          <p:spPr>
            <a:xfrm>
              <a:off x="6959600" y="4083751"/>
              <a:ext cx="2011679" cy="217077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Networks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602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8461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6109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854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26024" y="1477540"/>
            <a:ext cx="1311470" cy="1356450"/>
            <a:chOff x="726024" y="1477540"/>
            <a:chExt cx="1311470" cy="1356450"/>
          </a:xfrm>
        </p:grpSpPr>
        <p:sp>
          <p:nvSpPr>
            <p:cNvPr id="55" name="Rectangle 54"/>
            <p:cNvSpPr/>
            <p:nvPr/>
          </p:nvSpPr>
          <p:spPr>
            <a:xfrm>
              <a:off x="726024" y="147754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81759" y="148188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6024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81759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47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want an OS?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 smtClean="0"/>
              <a:t>Isolation</a:t>
            </a:r>
          </a:p>
          <a:p>
            <a:pPr lvl="1"/>
            <a:r>
              <a:rPr lang="en-IN" dirty="0" smtClean="0"/>
              <a:t>Fault: “if my program crashes  yours shouldn’t”  </a:t>
            </a:r>
          </a:p>
          <a:p>
            <a:pPr lvl="1"/>
            <a:r>
              <a:rPr lang="en-IN" dirty="0" smtClean="0"/>
              <a:t>Performance: “if my program starts to do some massive computation, it shouldn’t starve yours from running”</a:t>
            </a:r>
          </a:p>
          <a:p>
            <a:r>
              <a:rPr lang="en-IN" b="1" dirty="0" smtClean="0"/>
              <a:t> Mediation (multiplexing/sharing + protection)</a:t>
            </a:r>
          </a:p>
          <a:p>
            <a:pPr lvl="1"/>
            <a:r>
              <a:rPr lang="en-IN" dirty="0" smtClean="0"/>
              <a:t>Manage the sharing of hardware  resources (CPU, NIC, RAM, disk, keyboard, sound card, etc)</a:t>
            </a:r>
          </a:p>
          <a:p>
            <a:r>
              <a:rPr lang="en-IN" b="1" dirty="0" smtClean="0"/>
              <a:t>Abstractions  and Primitives</a:t>
            </a:r>
          </a:p>
          <a:p>
            <a:pPr lvl="1"/>
            <a:r>
              <a:rPr lang="en-IN" dirty="0" smtClean="0"/>
              <a:t>Set of constructs and well‐defined interfaces to simplify application development: “all the  code you didn’t write” in order to implement your application </a:t>
            </a:r>
          </a:p>
          <a:p>
            <a:pPr lvl="2"/>
            <a:r>
              <a:rPr lang="en-IN" dirty="0" smtClean="0"/>
              <a:t>Because hardware changes faster  than applications! </a:t>
            </a:r>
          </a:p>
          <a:p>
            <a:pPr lvl="2"/>
            <a:r>
              <a:rPr lang="en-IN" dirty="0" smtClean="0"/>
              <a:t>Because some concepts are useful across applications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49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having an OS?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 smtClean="0"/>
              <a:t>User benefits </a:t>
            </a:r>
          </a:p>
          <a:p>
            <a:pPr lvl="1"/>
            <a:r>
              <a:rPr lang="en-IN" dirty="0" smtClean="0"/>
              <a:t>Efficiency (cost and performance) </a:t>
            </a:r>
          </a:p>
          <a:p>
            <a:pPr lvl="2"/>
            <a:r>
              <a:rPr lang="en-IN" dirty="0" smtClean="0"/>
              <a:t>Share one computer across many users</a:t>
            </a:r>
          </a:p>
          <a:p>
            <a:pPr lvl="2"/>
            <a:r>
              <a:rPr lang="en-IN" dirty="0" smtClean="0"/>
              <a:t>Concurrent execution of multiple programs</a:t>
            </a:r>
          </a:p>
          <a:p>
            <a:pPr lvl="1"/>
            <a:r>
              <a:rPr lang="en-IN" dirty="0" smtClean="0"/>
              <a:t> Safety</a:t>
            </a:r>
          </a:p>
          <a:p>
            <a:pPr lvl="2"/>
            <a:r>
              <a:rPr lang="en-IN" dirty="0" smtClean="0"/>
              <a:t>OS protects programs from each other</a:t>
            </a:r>
          </a:p>
          <a:p>
            <a:pPr lvl="2"/>
            <a:r>
              <a:rPr lang="en-IN" dirty="0" smtClean="0"/>
              <a:t>OS fairly multiplexes resources across programs</a:t>
            </a:r>
          </a:p>
          <a:p>
            <a:r>
              <a:rPr lang="en-IN" b="1" dirty="0" smtClean="0"/>
              <a:t>Application benefits</a:t>
            </a:r>
          </a:p>
          <a:p>
            <a:pPr lvl="1"/>
            <a:r>
              <a:rPr lang="en-IN" dirty="0" smtClean="0"/>
              <a:t>Simplicity		</a:t>
            </a:r>
          </a:p>
          <a:p>
            <a:pPr lvl="2"/>
            <a:r>
              <a:rPr lang="en-IN" dirty="0" smtClean="0"/>
              <a:t>Sockets instead of </a:t>
            </a:r>
            <a:r>
              <a:rPr lang="en-IN" dirty="0" err="1" smtClean="0"/>
              <a:t>ethernet</a:t>
            </a:r>
            <a:r>
              <a:rPr lang="en-IN" dirty="0" smtClean="0"/>
              <a:t> cards</a:t>
            </a:r>
          </a:p>
          <a:p>
            <a:pPr lvl="1"/>
            <a:r>
              <a:rPr lang="en-IN" dirty="0" smtClean="0"/>
              <a:t>Portability</a:t>
            </a:r>
          </a:p>
          <a:p>
            <a:pPr lvl="2"/>
            <a:r>
              <a:rPr lang="en-IN" dirty="0" smtClean="0"/>
              <a:t>Device independence: </a:t>
            </a:r>
            <a:r>
              <a:rPr lang="en-IN" dirty="0" err="1" smtClean="0"/>
              <a:t>tiCOM</a:t>
            </a:r>
            <a:r>
              <a:rPr lang="en-IN" dirty="0" smtClean="0"/>
              <a:t> card or Intel card?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564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810"/>
            <a:ext cx="8229600" cy="1143000"/>
          </a:xfrm>
        </p:spPr>
        <p:txBody>
          <a:bodyPr/>
          <a:lstStyle/>
          <a:p>
            <a:r>
              <a:rPr lang="en-US" dirty="0" smtClean="0"/>
              <a:t>Questions about the course?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30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Riyaz Faizullabhoy</a:t>
            </a:r>
          </a:p>
          <a:p>
            <a:pPr marL="0" indent="0">
              <a:buNone/>
            </a:pPr>
            <a:r>
              <a:rPr lang="en-US" i="1" dirty="0">
                <a:hlinkClick r:id="rId3"/>
              </a:rPr>
              <a:t>c</a:t>
            </a:r>
            <a:r>
              <a:rPr lang="en-US" i="1" dirty="0" smtClean="0">
                <a:hlinkClick r:id="rId3"/>
              </a:rPr>
              <a:t>s162-tc@inst.eecs.berkeley.edu</a:t>
            </a:r>
            <a:endParaRPr lang="en-US" i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Office Hours: </a:t>
            </a:r>
            <a:r>
              <a:rPr lang="nl-NL" b="1" dirty="0" smtClean="0"/>
              <a:t>1pm – 3pm </a:t>
            </a:r>
            <a:r>
              <a:rPr lang="nl-NL" b="1" dirty="0" err="1" smtClean="0"/>
              <a:t>Monday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                @ Soda </a:t>
            </a:r>
            <a:r>
              <a:rPr lang="nl-NL" b="1" dirty="0" err="1" smtClean="0"/>
              <a:t>Alcoves</a:t>
            </a:r>
            <a:r>
              <a:rPr lang="nl-NL" b="1" dirty="0" smtClean="0"/>
              <a:t> (611, </a:t>
            </a:r>
            <a:r>
              <a:rPr lang="nl-NL" b="1" dirty="0" err="1" smtClean="0"/>
              <a:t>then</a:t>
            </a:r>
            <a:r>
              <a:rPr lang="nl-NL" b="1" dirty="0" smtClean="0"/>
              <a:t> 411)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32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dministrivia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electronics in section please!</a:t>
            </a:r>
          </a:p>
          <a:p>
            <a:r>
              <a:rPr lang="en-US" dirty="0" smtClean="0"/>
              <a:t>Register on Piazza!</a:t>
            </a:r>
          </a:p>
          <a:p>
            <a:r>
              <a:rPr lang="en-US" dirty="0" smtClean="0"/>
              <a:t>Quizzes in Section every week  </a:t>
            </a:r>
          </a:p>
          <a:p>
            <a:pPr marL="0" indent="0">
              <a:buNone/>
            </a:pPr>
            <a:r>
              <a:rPr lang="en-US" dirty="0" smtClean="0"/>
              <a:t>    (5% of grade for the course)</a:t>
            </a:r>
          </a:p>
          <a:p>
            <a:r>
              <a:rPr lang="en-US" dirty="0" smtClean="0"/>
              <a:t>Start getting </a:t>
            </a:r>
            <a:r>
              <a:rPr lang="en-US" dirty="0"/>
              <a:t>to know </a:t>
            </a:r>
            <a:r>
              <a:rPr lang="en-US" dirty="0" smtClean="0"/>
              <a:t>Nachos and setting up your environment (links on course website)</a:t>
            </a:r>
          </a:p>
          <a:p>
            <a:r>
              <a:rPr lang="en-US" dirty="0" smtClean="0"/>
              <a:t>Group Signup by 1/30 11:59 PM (next Thursday!)</a:t>
            </a:r>
          </a:p>
          <a:p>
            <a:r>
              <a:rPr lang="en-US" b="1" dirty="0" smtClean="0"/>
              <a:t>All project members MUST attend same discussion section!!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81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Learn </a:t>
            </a:r>
            <a:r>
              <a:rPr lang="en-US" dirty="0"/>
              <a:t>to work in teams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good engineering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Version control, collaboration</a:t>
            </a:r>
          </a:p>
          <a:p>
            <a:pPr lvl="1"/>
            <a:r>
              <a:rPr lang="en-US" dirty="0" smtClean="0"/>
              <a:t>Requirements specification</a:t>
            </a:r>
          </a:p>
          <a:p>
            <a:pPr lvl="1"/>
            <a:r>
              <a:rPr lang="en-US" dirty="0" smtClean="0"/>
              <a:t>Design Document</a:t>
            </a:r>
          </a:p>
          <a:p>
            <a:pPr lvl="1"/>
            <a:r>
              <a:rPr lang="en-US" dirty="0" smtClean="0"/>
              <a:t>Implementation 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Performance, reliability, ...] analysis </a:t>
            </a:r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/>
              <a:t>lecture concepts at </a:t>
            </a:r>
            <a:r>
              <a:rPr lang="en-US" dirty="0" smtClean="0"/>
              <a:t>the implementation </a:t>
            </a:r>
            <a:r>
              <a:rPr lang="en-US" dirty="0"/>
              <a:t>level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8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d</a:t>
            </a:r>
            <a:r>
              <a:rPr lang="en-US" dirty="0" smtClean="0"/>
              <a:t>ocs [40 points]</a:t>
            </a:r>
          </a:p>
          <a:p>
            <a:pPr lvl="1"/>
            <a:r>
              <a:rPr lang="en-US" dirty="0" smtClean="0"/>
              <a:t>First draft [10 points]</a:t>
            </a:r>
          </a:p>
          <a:p>
            <a:pPr lvl="1"/>
            <a:r>
              <a:rPr lang="en-US" dirty="0" smtClean="0"/>
              <a:t>Design review [10 points]</a:t>
            </a:r>
          </a:p>
          <a:p>
            <a:pPr lvl="1"/>
            <a:r>
              <a:rPr lang="en-US" dirty="0" smtClean="0"/>
              <a:t>Final design doc [20 points]</a:t>
            </a:r>
          </a:p>
          <a:p>
            <a:endParaRPr lang="en-US" dirty="0" smtClean="0"/>
          </a:p>
          <a:p>
            <a:r>
              <a:rPr lang="en-US" dirty="0" smtClean="0"/>
              <a:t>Code [60 points]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1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Project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2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Day 0: Project released on course webpage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 ‐ 13: Team meets, discusses and breaks up work on </a:t>
            </a:r>
            <a:r>
              <a:rPr lang="en-US" dirty="0"/>
              <a:t>design and necessary prototyping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14: Initial design document due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Team reviews the document with </a:t>
            </a:r>
            <a:r>
              <a:rPr lang="en-US" dirty="0" smtClean="0"/>
              <a:t>TA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15: Implementation begins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</a:t>
            </a:r>
            <a:r>
              <a:rPr lang="en-US" dirty="0"/>
              <a:t>20: </a:t>
            </a:r>
            <a:r>
              <a:rPr lang="en-US" dirty="0" smtClean="0"/>
              <a:t>Implementation </a:t>
            </a:r>
            <a:r>
              <a:rPr lang="en-US" dirty="0"/>
              <a:t>is finished. Team switches to </a:t>
            </a:r>
            <a:r>
              <a:rPr lang="en-US" dirty="0" smtClean="0"/>
              <a:t>writing </a:t>
            </a:r>
            <a:r>
              <a:rPr lang="en-US" dirty="0"/>
              <a:t>test cases. Design doc has been updated to reflect the </a:t>
            </a:r>
            <a:r>
              <a:rPr lang="en-US" dirty="0" smtClean="0"/>
              <a:t>implementation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21: Iteration and performance analysis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23: Team puts finishing touches on write up and gets to </a:t>
            </a:r>
            <a:r>
              <a:rPr lang="en-US" dirty="0"/>
              <a:t>bed early.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9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Thread Programming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58" y="1584112"/>
            <a:ext cx="7464084" cy="46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7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Multiprogramming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1057216" y="2660193"/>
            <a:ext cx="2179123" cy="228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3388739" y="2660193"/>
            <a:ext cx="2179123" cy="2280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5679737" y="2660193"/>
            <a:ext cx="2179123" cy="22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Key Value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5661" y="2204864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3244939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505706" y="2224865"/>
            <a:ext cx="2586633" cy="2040148"/>
            <a:chOff x="6100167" y="3000219"/>
            <a:chExt cx="2586633" cy="2040148"/>
          </a:xfrm>
        </p:grpSpPr>
        <p:grpSp>
          <p:nvGrpSpPr>
            <p:cNvPr id="8" name="Group 7"/>
            <p:cNvGrpSpPr/>
            <p:nvPr/>
          </p:nvGrpSpPr>
          <p:grpSpPr>
            <a:xfrm>
              <a:off x="6100167" y="3000219"/>
              <a:ext cx="2586633" cy="510037"/>
              <a:chOff x="6100167" y="3000219"/>
              <a:chExt cx="2586633" cy="5100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1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1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100167" y="3510256"/>
              <a:ext cx="2586633" cy="510037"/>
              <a:chOff x="6100167" y="3000219"/>
              <a:chExt cx="2586633" cy="51003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2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2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100167" y="4020293"/>
              <a:ext cx="2586633" cy="510037"/>
              <a:chOff x="6100167" y="3000219"/>
              <a:chExt cx="2586633" cy="51003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3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3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100167" y="4530330"/>
              <a:ext cx="2586633" cy="510037"/>
              <a:chOff x="6100167" y="3000219"/>
              <a:chExt cx="2586633" cy="51003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4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4</a:t>
                </a:r>
                <a:endParaRPr lang="en-US" dirty="0"/>
              </a:p>
            </p:txBody>
          </p:sp>
        </p:grpSp>
      </p:grpSp>
      <p:sp>
        <p:nvSpPr>
          <p:cNvPr id="19" name="Can 18"/>
          <p:cNvSpPr/>
          <p:nvPr/>
        </p:nvSpPr>
        <p:spPr>
          <a:xfrm>
            <a:off x="6150721" y="4545039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15619" y="3614966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315619" y="3974993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4730685" y="2989921"/>
            <a:ext cx="775021" cy="49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</p:cNvCxnSpPr>
          <p:nvPr/>
        </p:nvCxnSpPr>
        <p:spPr>
          <a:xfrm flipH="1">
            <a:off x="4795687" y="2989921"/>
            <a:ext cx="2066619" cy="985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7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674</Words>
  <Application>Microsoft Macintosh PowerPoint</Application>
  <PresentationFormat>On-screen Show (4:3)</PresentationFormat>
  <Paragraphs>145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CS 162 Discussion Section Week 1  (1/21 – 1/24)</vt:lpstr>
      <vt:lpstr>Who am I?</vt:lpstr>
      <vt:lpstr>Administrivia…</vt:lpstr>
      <vt:lpstr>Project Goals</vt:lpstr>
      <vt:lpstr>Project Grading</vt:lpstr>
      <vt:lpstr>Good Project Lifetime</vt:lpstr>
      <vt:lpstr>Project 1: Thread Programming</vt:lpstr>
      <vt:lpstr>Project 2: Multiprogramming</vt:lpstr>
      <vt:lpstr>Project 3: Key Value Store</vt:lpstr>
      <vt:lpstr>Project 4: Distributed KV Store</vt:lpstr>
      <vt:lpstr>Version Control for the Projects</vt:lpstr>
      <vt:lpstr>Project Questions?</vt:lpstr>
      <vt:lpstr>PowerPoint Presentation</vt:lpstr>
      <vt:lpstr>A computer boot sequence</vt:lpstr>
      <vt:lpstr>Why do you want an OS?</vt:lpstr>
      <vt:lpstr>Benefits of having an OS?</vt:lpstr>
      <vt:lpstr>Questions about the course?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162 Discussion Section Week 2</dc:title>
  <dc:creator>karthik</dc:creator>
  <cp:lastModifiedBy>Riyaz Faizullabhoy</cp:lastModifiedBy>
  <cp:revision>148</cp:revision>
  <dcterms:created xsi:type="dcterms:W3CDTF">2012-01-24T23:14:15Z</dcterms:created>
  <dcterms:modified xsi:type="dcterms:W3CDTF">2014-01-24T08:23:49Z</dcterms:modified>
</cp:coreProperties>
</file>