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Override3.xml" ContentType="application/vnd.openxmlformats-officedocument.themeOverride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256" r:id="rId2"/>
    <p:sldId id="277" r:id="rId3"/>
    <p:sldId id="257" r:id="rId4"/>
    <p:sldId id="258" r:id="rId5"/>
    <p:sldId id="271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9" r:id="rId14"/>
    <p:sldId id="270" r:id="rId15"/>
    <p:sldId id="272" r:id="rId16"/>
    <p:sldId id="273" r:id="rId17"/>
    <p:sldId id="274" r:id="rId18"/>
    <p:sldId id="275" r:id="rId19"/>
    <p:sldId id="276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A40E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29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29B33F-413C-4FBB-9775-4D842D050971}" type="datetimeFigureOut">
              <a:rPr lang="en-US" smtClean="0"/>
              <a:t>4/16/2014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18D5F3-6C4C-43C3-8FA4-C7AF1C73D39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84839" y="8685611"/>
            <a:ext cx="2972027" cy="456406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7DC3AF75-2B65-4B9E-87A4-E2AA552A247F}" type="slidenum">
              <a:rPr lang="en-US"/>
              <a:pPr/>
              <a:t>15</a:t>
            </a:fld>
            <a:endParaRPr lang="en-US"/>
          </a:p>
        </p:txBody>
      </p:sp>
      <p:sp>
        <p:nvSpPr>
          <p:cNvPr id="8194" name="Rectangle 2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152525" y="690563"/>
            <a:ext cx="4554538" cy="3417887"/>
          </a:xfrm>
          <a:ln cap="flat"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947" y="4343798"/>
            <a:ext cx="5030107" cy="4115594"/>
          </a:xfrm>
          <a:noFill/>
          <a:ln w="9525"/>
        </p:spPr>
        <p:txBody>
          <a:bodyPr lIns="92067" tIns="46034" rIns="92067" bIns="46034"/>
          <a:lstStyle/>
          <a:p>
            <a:endParaRPr lang="en-US" smtClean="0">
              <a:latin typeface="Comic Sans MS" pitchFamily="66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84839" y="8685611"/>
            <a:ext cx="2972027" cy="456406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060C7221-F9A9-45E5-A4ED-533EEA4FFFAF}" type="slidenum">
              <a:rPr lang="en-US"/>
              <a:pPr/>
              <a:t>17</a:t>
            </a:fld>
            <a:endParaRPr lang="en-US"/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28385" y="692548"/>
            <a:ext cx="2601232" cy="3415109"/>
          </a:xfrm>
          <a:ln cap="flat"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947" y="4343798"/>
            <a:ext cx="5030107" cy="4113609"/>
          </a:xfrm>
          <a:noFill/>
          <a:ln w="9525"/>
        </p:spPr>
        <p:txBody>
          <a:bodyPr lIns="93631" tIns="46816" rIns="93631" bIns="46816"/>
          <a:lstStyle/>
          <a:p>
            <a:endParaRPr lang="en-US" smtClean="0">
              <a:latin typeface="Comic Sans MS" pitchFamily="66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84839" y="8685611"/>
            <a:ext cx="2972027" cy="456406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99E74015-7535-4B28-B3CC-64D8F3598198}" type="slidenum">
              <a:rPr lang="en-US"/>
              <a:pPr/>
              <a:t>18</a:t>
            </a:fld>
            <a:endParaRPr lang="en-US"/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28385" y="692548"/>
            <a:ext cx="2601232" cy="3415109"/>
          </a:xfrm>
          <a:ln cap="flat"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947" y="4343798"/>
            <a:ext cx="5030107" cy="4113609"/>
          </a:xfrm>
          <a:noFill/>
          <a:ln w="9525"/>
        </p:spPr>
        <p:txBody>
          <a:bodyPr lIns="93631" tIns="46816" rIns="93631" bIns="46816"/>
          <a:lstStyle/>
          <a:p>
            <a:endParaRPr lang="en-US" smtClean="0">
              <a:latin typeface="Comic Sans MS" pitchFamily="66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84839" y="8685611"/>
            <a:ext cx="2972027" cy="456406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5C47DEF4-A610-43B4-9959-BE0AABF8E962}" type="slidenum">
              <a:rPr lang="en-US"/>
              <a:pPr/>
              <a:t>19</a:t>
            </a:fld>
            <a:endParaRPr lang="en-US"/>
          </a:p>
        </p:txBody>
      </p:sp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28385" y="692548"/>
            <a:ext cx="2601232" cy="3415109"/>
          </a:xfrm>
          <a:ln cap="flat"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947" y="4343798"/>
            <a:ext cx="5030107" cy="4113609"/>
          </a:xfrm>
          <a:noFill/>
          <a:ln w="9525"/>
        </p:spPr>
        <p:txBody>
          <a:bodyPr lIns="93631" tIns="46816" rIns="93631" bIns="46816"/>
          <a:lstStyle/>
          <a:p>
            <a:endParaRPr lang="en-US" smtClean="0">
              <a:latin typeface="Comic Sans MS" pitchFamily="66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hyperlink" Target="http://analysiscasestudy.blogspot.com/" TargetMode="External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152400"/>
            <a:ext cx="19812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52400"/>
            <a:ext cx="57912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152400"/>
            <a:ext cx="7162800" cy="533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914400"/>
            <a:ext cx="3886200" cy="5105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14400"/>
            <a:ext cx="3886200" cy="5105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Chart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 userDrawn="1"/>
        </p:nvSpPr>
        <p:spPr bwMode="auto">
          <a:xfrm>
            <a:off x="7739063" y="6397625"/>
            <a:ext cx="992187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78" tIns="44445" rIns="90478" bIns="44445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dirty="0" err="1">
                <a:solidFill>
                  <a:srgbClr val="2A40E2"/>
                </a:solidFill>
                <a:latin typeface="Helvetica" pitchFamily="2" charset="0"/>
                <a:ea typeface="MS PGothic" pitchFamily="34" charset="-128"/>
              </a:rPr>
              <a:t>Lec</a:t>
            </a:r>
            <a:r>
              <a:rPr lang="en-US" sz="1400" dirty="0">
                <a:solidFill>
                  <a:srgbClr val="2A40E2"/>
                </a:solidFill>
                <a:latin typeface="Helvetica" pitchFamily="2" charset="0"/>
                <a:ea typeface="MS PGothic" pitchFamily="34" charset="-128"/>
              </a:rPr>
              <a:t> 20.</a:t>
            </a:r>
            <a:fld id="{2DAE312C-3D5E-4794-8116-BA31C000B484}" type="slidenum">
              <a:rPr lang="en-US" sz="1400">
                <a:solidFill>
                  <a:srgbClr val="2A40E2"/>
                </a:solidFill>
                <a:latin typeface="Helvetica" pitchFamily="2" charset="0"/>
                <a:ea typeface="MS PGothic" pitchFamily="34" charset="-128"/>
              </a:rPr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400" dirty="0">
              <a:solidFill>
                <a:srgbClr val="2A40E2"/>
              </a:solidFill>
              <a:latin typeface="Helvetica" pitchFamily="2" charset="0"/>
              <a:ea typeface="MS PGothic" pitchFamily="34" charset="-128"/>
            </a:endParaRP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152400" y="6396038"/>
            <a:ext cx="9826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571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9" tIns="45714" rIns="91429" bIns="45714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b="0" dirty="0" smtClean="0">
                <a:solidFill>
                  <a:srgbClr val="2A40E2"/>
                </a:solidFill>
                <a:latin typeface="Helvetica" charset="0"/>
              </a:rPr>
              <a:t>4/14/2014</a:t>
            </a:r>
          </a:p>
        </p:txBody>
      </p:sp>
      <p:sp>
        <p:nvSpPr>
          <p:cNvPr id="7" name="Text Box 7"/>
          <p:cNvSpPr txBox="1">
            <a:spLocks noChangeArrowheads="1"/>
          </p:cNvSpPr>
          <p:nvPr userDrawn="1"/>
        </p:nvSpPr>
        <p:spPr bwMode="auto">
          <a:xfrm>
            <a:off x="1600200" y="6400800"/>
            <a:ext cx="5803169" cy="3077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571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9" tIns="45714" rIns="91429" bIns="45714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2A40E2"/>
                </a:solidFill>
                <a:latin typeface="Helvetica" pitchFamily="2" charset="0"/>
                <a:ea typeface="MS PGothic" pitchFamily="34" charset="-128"/>
              </a:rPr>
              <a:t>	</a:t>
            </a:r>
            <a:r>
              <a:rPr lang="en-US" sz="1400" dirty="0">
                <a:solidFill>
                  <a:srgbClr val="2A40E2"/>
                </a:solidFill>
                <a:latin typeface="Helvetica" pitchFamily="2" charset="0"/>
                <a:ea typeface="MS PGothic" pitchFamily="34" charset="-128"/>
              </a:rPr>
              <a:t>	 	CS162	        ©UCB Spring 2014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b="1">
              <a:solidFill>
                <a:srgbClr val="000000"/>
              </a:solidFill>
              <a:ea typeface="MS PGothic" pitchFamily="34" charset="-128"/>
            </a:endParaRPr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b="1">
              <a:solidFill>
                <a:srgbClr val="000000"/>
              </a:solidFill>
              <a:ea typeface="MS PGothic" pitchFamily="34" charset="-128"/>
            </a:endParaRPr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D16D1D0-31A9-4E0E-B409-4BF9ED3417C6}" type="slidenum">
              <a:rPr lang="en-US" sz="2400" b="1">
                <a:solidFill>
                  <a:srgbClr val="000000"/>
                </a:solidFill>
                <a:ea typeface="MS PGothic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2400" b="1">
              <a:solidFill>
                <a:srgbClr val="000000"/>
              </a:solidFill>
              <a:ea typeface="MS PGothic" pitchFamily="34" charset="-128"/>
            </a:endParaRPr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 userDrawn="1"/>
        </p:nvSpPr>
        <p:spPr bwMode="auto">
          <a:xfrm>
            <a:off x="7739063" y="6397625"/>
            <a:ext cx="992187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78" tIns="44445" rIns="90478" bIns="44445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srgbClr val="2A40E2"/>
                </a:solidFill>
                <a:latin typeface="Helvetica" pitchFamily="2" charset="0"/>
                <a:ea typeface="MS PGothic" pitchFamily="34" charset="-128"/>
              </a:rPr>
              <a:t>Lec 20.</a:t>
            </a:r>
            <a:fld id="{F4357EBC-55FB-44F5-8AF6-35CE2C3C22B8}" type="slidenum">
              <a:rPr lang="en-US" sz="1400">
                <a:solidFill>
                  <a:srgbClr val="2A40E2"/>
                </a:solidFill>
                <a:latin typeface="Helvetica" pitchFamily="2" charset="0"/>
                <a:ea typeface="MS PGothic" pitchFamily="34" charset="-128"/>
              </a:rPr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400">
              <a:solidFill>
                <a:srgbClr val="2A40E2"/>
              </a:solidFill>
              <a:latin typeface="Helvetica" pitchFamily="2" charset="0"/>
              <a:ea typeface="MS PGothic" pitchFamily="34" charset="-128"/>
            </a:endParaRP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152400" y="6396038"/>
            <a:ext cx="9826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571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9" tIns="45714" rIns="91429" bIns="45714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b="0" dirty="0" smtClean="0">
                <a:solidFill>
                  <a:srgbClr val="2A40E2"/>
                </a:solidFill>
                <a:latin typeface="Helvetica" charset="0"/>
              </a:rPr>
              <a:t>4/14/2014</a:t>
            </a:r>
          </a:p>
        </p:txBody>
      </p:sp>
      <p:sp>
        <p:nvSpPr>
          <p:cNvPr id="6" name="Text Box 7"/>
          <p:cNvSpPr txBox="1">
            <a:spLocks noChangeArrowheads="1"/>
          </p:cNvSpPr>
          <p:nvPr userDrawn="1"/>
        </p:nvSpPr>
        <p:spPr bwMode="auto">
          <a:xfrm>
            <a:off x="1600200" y="6400800"/>
            <a:ext cx="5807075" cy="27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571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9" tIns="45714" rIns="91429" bIns="45714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srgbClr val="2A40E2"/>
                </a:solidFill>
                <a:latin typeface="Helvetica" pitchFamily="2" charset="0"/>
                <a:ea typeface="MS PGothic" pitchFamily="34" charset="-128"/>
              </a:rPr>
              <a:t>Anthony D. Joseph	 	CS162	        ©UCB Spring 2014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b="1">
              <a:solidFill>
                <a:srgbClr val="000000"/>
              </a:solidFill>
              <a:ea typeface="MS PGothic" pitchFamily="34" charset="-128"/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66900" y="6381750"/>
            <a:ext cx="54102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charset="0"/>
                <a:ea typeface="ＭＳ Ｐゴシック" charset="0"/>
                <a:cs typeface="ＭＳ Ｐゴシック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b="1">
                <a:solidFill>
                  <a:srgbClr val="000000"/>
                </a:solidFill>
              </a:rPr>
              <a:t>Please visit my blogs: </a:t>
            </a:r>
            <a:r>
              <a:rPr lang="en-US" sz="2400" b="1">
                <a:solidFill>
                  <a:srgbClr val="000000"/>
                </a:solidFill>
                <a:hlinkClick r:id="rId2"/>
              </a:rPr>
              <a:t>http://analysiscasestudy.blogspot.com/</a:t>
            </a:r>
            <a:r>
              <a:rPr lang="en-US" sz="2400" b="1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9F7C802-3CA2-4FC1-AD84-15861BC62D70}" type="slidenum">
              <a:rPr lang="en-US" sz="2400" b="1">
                <a:solidFill>
                  <a:srgbClr val="000000"/>
                </a:solidFill>
                <a:ea typeface="MS PGothic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2400" b="1">
              <a:solidFill>
                <a:srgbClr val="000000"/>
              </a:solidFill>
              <a:ea typeface="MS PGothic" pitchFamily="34" charset="-128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 userDrawn="1"/>
        </p:nvSpPr>
        <p:spPr bwMode="auto">
          <a:xfrm>
            <a:off x="7739063" y="6397625"/>
            <a:ext cx="992187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78" tIns="44445" rIns="90478" bIns="44445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srgbClr val="2A40E2"/>
                </a:solidFill>
                <a:latin typeface="Helvetica" pitchFamily="2" charset="0"/>
                <a:ea typeface="MS PGothic" pitchFamily="34" charset="-128"/>
              </a:rPr>
              <a:t>Lec 20.</a:t>
            </a:r>
            <a:fld id="{0DCF3CA6-A848-4627-A090-1BD5DE3A8B46}" type="slidenum">
              <a:rPr lang="en-US" sz="1400">
                <a:solidFill>
                  <a:srgbClr val="2A40E2"/>
                </a:solidFill>
                <a:latin typeface="Helvetica" pitchFamily="2" charset="0"/>
                <a:ea typeface="MS PGothic" pitchFamily="34" charset="-128"/>
              </a:rPr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400">
              <a:solidFill>
                <a:srgbClr val="2A40E2"/>
              </a:solidFill>
              <a:latin typeface="Helvetica" pitchFamily="2" charset="0"/>
              <a:ea typeface="MS PGothic" pitchFamily="34" charset="-128"/>
            </a:endParaRP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152400" y="6396038"/>
            <a:ext cx="9826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571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9" tIns="45714" rIns="91429" bIns="45714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b="0" dirty="0" smtClean="0">
                <a:solidFill>
                  <a:srgbClr val="2A40E2"/>
                </a:solidFill>
                <a:latin typeface="Helvetica" charset="0"/>
              </a:rPr>
              <a:t>4/14/2014</a:t>
            </a:r>
          </a:p>
        </p:txBody>
      </p:sp>
      <p:sp>
        <p:nvSpPr>
          <p:cNvPr id="7" name="Text Box 7"/>
          <p:cNvSpPr txBox="1">
            <a:spLocks noChangeArrowheads="1"/>
          </p:cNvSpPr>
          <p:nvPr userDrawn="1"/>
        </p:nvSpPr>
        <p:spPr bwMode="auto">
          <a:xfrm>
            <a:off x="1600200" y="6400800"/>
            <a:ext cx="5807075" cy="27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571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9" tIns="45714" rIns="91429" bIns="45714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srgbClr val="2A40E2"/>
                </a:solidFill>
                <a:latin typeface="Helvetica" pitchFamily="2" charset="0"/>
                <a:ea typeface="MS PGothic" pitchFamily="34" charset="-128"/>
              </a:rPr>
              <a:t>Anthony D. Joseph	 	CS162	        ©UCB Spring 2014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 rot="5400000">
            <a:off x="8480425" y="6577013"/>
            <a:ext cx="228600" cy="0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2588" y="228601"/>
            <a:ext cx="8380412" cy="6663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382588" y="1447800"/>
            <a:ext cx="8380412" cy="200054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914400"/>
            <a:ext cx="38862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14400"/>
            <a:ext cx="38862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152400"/>
            <a:ext cx="7162800" cy="533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78" tIns="44445" rIns="90478" bIns="4444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Slide Title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914400"/>
            <a:ext cx="7924800" cy="5105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Body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ChangeArrowheads="1"/>
          </p:cNvSpPr>
          <p:nvPr userDrawn="1"/>
        </p:nvSpPr>
        <p:spPr bwMode="auto">
          <a:xfrm>
            <a:off x="7731022" y="6397625"/>
            <a:ext cx="1008270" cy="30520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78" tIns="44445" rIns="90478" bIns="44445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2A40E2"/>
                </a:solidFill>
                <a:latin typeface="Helvetica" pitchFamily="2" charset="0"/>
                <a:ea typeface="MS PGothic" pitchFamily="34" charset="-128"/>
              </a:rPr>
              <a:t>Sec 10</a:t>
            </a:r>
            <a:r>
              <a:rPr lang="en-US" sz="1400" dirty="0">
                <a:solidFill>
                  <a:srgbClr val="2A40E2"/>
                </a:solidFill>
                <a:latin typeface="Helvetica" pitchFamily="2" charset="0"/>
                <a:ea typeface="MS PGothic" pitchFamily="34" charset="-128"/>
              </a:rPr>
              <a:t>.</a:t>
            </a:r>
            <a:fld id="{5489D21A-1AE3-4A50-8210-7119D5A655A7}" type="slidenum">
              <a:rPr lang="en-US" sz="1400">
                <a:solidFill>
                  <a:srgbClr val="2A40E2"/>
                </a:solidFill>
                <a:latin typeface="Helvetica" pitchFamily="2" charset="0"/>
                <a:ea typeface="MS PGothic" pitchFamily="34" charset="-128"/>
              </a:rPr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400" dirty="0">
              <a:solidFill>
                <a:srgbClr val="2A40E2"/>
              </a:solidFill>
              <a:latin typeface="Helvetica" pitchFamily="2" charset="0"/>
              <a:ea typeface="MS PGothic" pitchFamily="34" charset="-128"/>
            </a:endParaRPr>
          </a:p>
        </p:txBody>
      </p:sp>
      <p:sp>
        <p:nvSpPr>
          <p:cNvPr id="1029" name="Text Box 5"/>
          <p:cNvSpPr txBox="1">
            <a:spLocks noChangeArrowheads="1"/>
          </p:cNvSpPr>
          <p:nvPr/>
        </p:nvSpPr>
        <p:spPr bwMode="auto">
          <a:xfrm>
            <a:off x="152400" y="6396038"/>
            <a:ext cx="9826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571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9" tIns="45714" rIns="91429" bIns="45714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b="0" dirty="0" smtClean="0">
                <a:solidFill>
                  <a:srgbClr val="2A40E2"/>
                </a:solidFill>
                <a:latin typeface="Helvetica" charset="0"/>
              </a:rPr>
              <a:t>4/14/2014</a:t>
            </a:r>
          </a:p>
        </p:txBody>
      </p:sp>
      <p:sp>
        <p:nvSpPr>
          <p:cNvPr id="7" name="Text Box 7"/>
          <p:cNvSpPr txBox="1">
            <a:spLocks noChangeArrowheads="1"/>
          </p:cNvSpPr>
          <p:nvPr userDrawn="1"/>
        </p:nvSpPr>
        <p:spPr bwMode="auto">
          <a:xfrm>
            <a:off x="1600200" y="6400800"/>
            <a:ext cx="5803169" cy="3077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571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9" tIns="45714" rIns="91429" bIns="45714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2A40E2"/>
                </a:solidFill>
                <a:latin typeface="Helvetica" pitchFamily="2" charset="0"/>
                <a:ea typeface="MS PGothic" pitchFamily="34" charset="-128"/>
              </a:rPr>
              <a:t>	</a:t>
            </a:r>
            <a:r>
              <a:rPr lang="en-US" sz="1400" dirty="0">
                <a:solidFill>
                  <a:srgbClr val="2A40E2"/>
                </a:solidFill>
                <a:latin typeface="Helvetica" pitchFamily="2" charset="0"/>
                <a:ea typeface="MS PGothic" pitchFamily="34" charset="-128"/>
              </a:rPr>
              <a:t>	 	CS162	        ©UCB Spring 2014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ransition/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2A40E2"/>
          </a:solidFill>
          <a:latin typeface="Helvetica"/>
          <a:ea typeface="MS PGothic" pitchFamily="34" charset="-128"/>
          <a:cs typeface="ＭＳ Ｐゴシック" charset="-128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2A40E2"/>
          </a:solidFill>
          <a:latin typeface="Helvetica" charset="0"/>
          <a:ea typeface="MS PGothic" pitchFamily="34" charset="-128"/>
          <a:cs typeface="ＭＳ Ｐゴシック" charset="-128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2A40E2"/>
          </a:solidFill>
          <a:latin typeface="Helvetica" charset="0"/>
          <a:ea typeface="MS PGothic" pitchFamily="34" charset="-128"/>
          <a:cs typeface="ＭＳ Ｐゴシック" charset="-128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2A40E2"/>
          </a:solidFill>
          <a:latin typeface="Helvetica" charset="0"/>
          <a:ea typeface="MS PGothic" pitchFamily="34" charset="-128"/>
          <a:cs typeface="ＭＳ Ｐゴシック" charset="-128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2A40E2"/>
          </a:solidFill>
          <a:latin typeface="Helvetica" charset="0"/>
          <a:ea typeface="MS PGothic" pitchFamily="34" charset="-128"/>
          <a:cs typeface="ＭＳ Ｐゴシック" charset="-128"/>
        </a:defRPr>
      </a:lvl5pPr>
      <a:lvl6pPr marL="4572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charset="0"/>
        </a:defRPr>
      </a:lvl6pPr>
      <a:lvl7pPr marL="9144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charset="0"/>
        </a:defRPr>
      </a:lvl7pPr>
      <a:lvl8pPr marL="13716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charset="0"/>
        </a:defRPr>
      </a:lvl8pPr>
      <a:lvl9pPr marL="18288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Helvetica"/>
          <a:ea typeface="MS PGothic" pitchFamily="34" charset="-128"/>
          <a:cs typeface="ＭＳ Ｐゴシック" charset="-128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200">
          <a:solidFill>
            <a:schemeClr val="tx1"/>
          </a:solidFill>
          <a:latin typeface="Helvetica"/>
          <a:ea typeface="MS PGothic" pitchFamily="34" charset="-128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 sz="2000">
          <a:solidFill>
            <a:schemeClr val="tx1"/>
          </a:solidFill>
          <a:latin typeface="Helvetica"/>
          <a:ea typeface="MS PGothic" pitchFamily="34" charset="-128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Helvetica"/>
          <a:ea typeface="MS PGothic" pitchFamily="34" charset="-128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Helvetica"/>
          <a:ea typeface="MS PGothic" pitchFamily="34" charset="-128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hemeOverride" Target="../theme/themeOverrid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CS 162</a:t>
            </a:r>
            <a:br>
              <a:rPr lang="en-US" dirty="0" smtClean="0"/>
            </a:br>
            <a:r>
              <a:rPr lang="en-US" dirty="0" smtClean="0"/>
              <a:t>Section 10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Two-phase commit</a:t>
            </a:r>
          </a:p>
          <a:p>
            <a:r>
              <a:rPr lang="en-US" dirty="0" smtClean="0"/>
              <a:t>Fault-tolerant computing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>
                <a:latin typeface="Helvetica" pitchFamily="2" charset="0"/>
              </a:rPr>
              <a:t>Dealing with </a:t>
            </a:r>
            <a:r>
              <a:rPr lang="en-US" smtClean="0">
                <a:latin typeface="Helvetica" pitchFamily="2" charset="0"/>
              </a:rPr>
              <a:t>Worker</a:t>
            </a:r>
            <a:r>
              <a:rPr lang="sv-SE" smtClean="0">
                <a:latin typeface="Helvetica" pitchFamily="2" charset="0"/>
              </a:rPr>
              <a:t> Failures</a:t>
            </a:r>
            <a:endParaRPr lang="en-US" smtClean="0">
              <a:latin typeface="Helvetica" pitchFamily="2" charset="0"/>
            </a:endParaRPr>
          </a:p>
        </p:txBody>
      </p:sp>
      <p:sp>
        <p:nvSpPr>
          <p:cNvPr id="67586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229600" cy="4525963"/>
          </a:xfrm>
        </p:spPr>
        <p:txBody>
          <a:bodyPr/>
          <a:lstStyle/>
          <a:p>
            <a:r>
              <a:rPr lang="en-US" smtClean="0">
                <a:latin typeface="Helvetica" pitchFamily="2" charset="0"/>
              </a:rPr>
              <a:t>How to deal with worker failures?</a:t>
            </a:r>
          </a:p>
          <a:p>
            <a:pPr lvl="1"/>
            <a:r>
              <a:rPr lang="en-US" smtClean="0">
                <a:latin typeface="Helvetica" pitchFamily="2" charset="0"/>
              </a:rPr>
              <a:t>Failure only affects states in which the node is waiting for messages</a:t>
            </a:r>
          </a:p>
          <a:p>
            <a:pPr lvl="1"/>
            <a:r>
              <a:rPr lang="en-US" smtClean="0">
                <a:latin typeface="Helvetica" pitchFamily="2" charset="0"/>
              </a:rPr>
              <a:t>Coordinator only waits for votes in </a:t>
            </a:r>
            <a:r>
              <a:rPr lang="en-US" altLang="en-US" smtClean="0">
                <a:latin typeface="Helvetica" pitchFamily="2" charset="0"/>
              </a:rPr>
              <a:t>“</a:t>
            </a:r>
            <a:r>
              <a:rPr lang="en-US" smtClean="0">
                <a:latin typeface="Helvetica" pitchFamily="2" charset="0"/>
              </a:rPr>
              <a:t>WAIT</a:t>
            </a:r>
            <a:r>
              <a:rPr lang="en-US" altLang="en-US" smtClean="0">
                <a:latin typeface="Helvetica" pitchFamily="2" charset="0"/>
              </a:rPr>
              <a:t>”</a:t>
            </a:r>
            <a:r>
              <a:rPr lang="en-US" smtClean="0">
                <a:latin typeface="Helvetica" pitchFamily="2" charset="0"/>
              </a:rPr>
              <a:t> state</a:t>
            </a:r>
          </a:p>
          <a:p>
            <a:pPr lvl="1"/>
            <a:r>
              <a:rPr lang="en-US" smtClean="0">
                <a:latin typeface="Helvetica" pitchFamily="2" charset="0"/>
              </a:rPr>
              <a:t>In WAIT, if doesn</a:t>
            </a:r>
            <a:r>
              <a:rPr lang="en-US" altLang="en-US" smtClean="0">
                <a:latin typeface="Helvetica" pitchFamily="2" charset="0"/>
              </a:rPr>
              <a:t>’</a:t>
            </a:r>
            <a:r>
              <a:rPr lang="en-US" smtClean="0">
                <a:latin typeface="Helvetica" pitchFamily="2" charset="0"/>
              </a:rPr>
              <a:t>t receive </a:t>
            </a:r>
          </a:p>
          <a:p>
            <a:pPr lvl="1">
              <a:buFontTx/>
              <a:buNone/>
            </a:pPr>
            <a:r>
              <a:rPr lang="en-US" smtClean="0">
                <a:latin typeface="Helvetica" pitchFamily="2" charset="0"/>
              </a:rPr>
              <a:t>	N votes, it times out and sends</a:t>
            </a:r>
          </a:p>
          <a:p>
            <a:pPr lvl="1">
              <a:buFontTx/>
              <a:buNone/>
            </a:pPr>
            <a:r>
              <a:rPr lang="en-US" smtClean="0">
                <a:latin typeface="Helvetica" pitchFamily="2" charset="0"/>
              </a:rPr>
              <a:t>	GLOBAL-ABORT</a:t>
            </a:r>
          </a:p>
          <a:p>
            <a:endParaRPr lang="en-US" smtClean="0">
              <a:latin typeface="Helvetica" pitchFamily="2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5486400" y="2971800"/>
            <a:ext cx="1524000" cy="533400"/>
          </a:xfrm>
          <a:prstGeom prst="round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/>
            <a:r>
              <a:rPr lang="sv-SE">
                <a:solidFill>
                  <a:schemeClr val="tx1"/>
                </a:solidFill>
                <a:latin typeface="Calibri" pitchFamily="34" charset="0"/>
                <a:ea typeface="MS PGothic" pitchFamily="34" charset="-128"/>
              </a:rPr>
              <a:t>INIT</a:t>
            </a:r>
            <a:endParaRPr lang="en-US">
              <a:solidFill>
                <a:schemeClr val="tx1"/>
              </a:solidFill>
              <a:latin typeface="Calibri" pitchFamily="34" charset="0"/>
              <a:ea typeface="MS PGothic" pitchFamily="34" charset="-128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5486400" y="4191000"/>
            <a:ext cx="1524000" cy="533400"/>
          </a:xfrm>
          <a:prstGeom prst="roundRect">
            <a:avLst/>
          </a:prstGeom>
          <a:solidFill>
            <a:srgbClr val="FF0000">
              <a:alpha val="25000"/>
            </a:srgb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/>
            <a:r>
              <a:rPr lang="sv-SE">
                <a:solidFill>
                  <a:schemeClr val="tx1"/>
                </a:solidFill>
                <a:latin typeface="Calibri" pitchFamily="34" charset="0"/>
                <a:ea typeface="MS PGothic" pitchFamily="34" charset="-128"/>
              </a:rPr>
              <a:t>WAIT</a:t>
            </a:r>
            <a:endParaRPr lang="en-US">
              <a:solidFill>
                <a:schemeClr val="tx1"/>
              </a:solidFill>
              <a:latin typeface="Calibri" pitchFamily="34" charset="0"/>
              <a:ea typeface="MS PGothic" pitchFamily="34" charset="-128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4495800" y="5410200"/>
            <a:ext cx="1524000" cy="533400"/>
          </a:xfrm>
          <a:prstGeom prst="round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/>
            <a:r>
              <a:rPr lang="sv-SE">
                <a:solidFill>
                  <a:schemeClr val="tx1"/>
                </a:solidFill>
                <a:latin typeface="Calibri" pitchFamily="34" charset="0"/>
                <a:ea typeface="MS PGothic" pitchFamily="34" charset="-128"/>
              </a:rPr>
              <a:t>ABORT</a:t>
            </a:r>
            <a:endParaRPr lang="en-US">
              <a:solidFill>
                <a:schemeClr val="tx1"/>
              </a:solidFill>
              <a:latin typeface="Calibri" pitchFamily="34" charset="0"/>
              <a:ea typeface="MS PGothic" pitchFamily="34" charset="-128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6477000" y="5410200"/>
            <a:ext cx="1524000" cy="533400"/>
          </a:xfrm>
          <a:prstGeom prst="round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/>
            <a:r>
              <a:rPr lang="sv-SE">
                <a:solidFill>
                  <a:schemeClr val="tx1"/>
                </a:solidFill>
                <a:latin typeface="Calibri" pitchFamily="34" charset="0"/>
                <a:ea typeface="MS PGothic" pitchFamily="34" charset="-128"/>
              </a:rPr>
              <a:t>COMMIT</a:t>
            </a:r>
            <a:endParaRPr lang="en-US">
              <a:solidFill>
                <a:schemeClr val="tx1"/>
              </a:solidFill>
              <a:latin typeface="Calibri" pitchFamily="34" charset="0"/>
              <a:ea typeface="MS PGothic" pitchFamily="34" charset="-128"/>
            </a:endParaRPr>
          </a:p>
        </p:txBody>
      </p:sp>
      <p:cxnSp>
        <p:nvCxnSpPr>
          <p:cNvPr id="11" name="Straight Arrow Connector 10"/>
          <p:cNvCxnSpPr>
            <a:stCxn id="4" idx="2"/>
            <a:endCxn id="5" idx="0"/>
          </p:cNvCxnSpPr>
          <p:nvPr/>
        </p:nvCxnSpPr>
        <p:spPr>
          <a:xfrm rot="5400000">
            <a:off x="5905501" y="3848100"/>
            <a:ext cx="685800" cy="3175"/>
          </a:xfrm>
          <a:prstGeom prst="straightConnector1">
            <a:avLst/>
          </a:prstGeom>
          <a:ln w="190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5" idx="2"/>
            <a:endCxn id="8" idx="0"/>
          </p:cNvCxnSpPr>
          <p:nvPr/>
        </p:nvCxnSpPr>
        <p:spPr>
          <a:xfrm rot="5400000">
            <a:off x="5410200" y="4572000"/>
            <a:ext cx="685800" cy="990600"/>
          </a:xfrm>
          <a:prstGeom prst="straightConnector1">
            <a:avLst/>
          </a:prstGeom>
          <a:ln w="190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5" idx="2"/>
            <a:endCxn id="9" idx="0"/>
          </p:cNvCxnSpPr>
          <p:nvPr/>
        </p:nvCxnSpPr>
        <p:spPr>
          <a:xfrm rot="16200000" flipH="1">
            <a:off x="6400800" y="4572000"/>
            <a:ext cx="685800" cy="990600"/>
          </a:xfrm>
          <a:prstGeom prst="straightConnector1">
            <a:avLst/>
          </a:prstGeom>
          <a:ln w="190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594" name="TextBox 29"/>
          <p:cNvSpPr txBox="1">
            <a:spLocks noChangeArrowheads="1"/>
          </p:cNvSpPr>
          <p:nvPr/>
        </p:nvSpPr>
        <p:spPr bwMode="auto">
          <a:xfrm>
            <a:off x="6324600" y="3530600"/>
            <a:ext cx="2286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sv-SE" sz="1800">
                <a:latin typeface="Calibri" pitchFamily="34" charset="0"/>
              </a:rPr>
              <a:t>Recv: START</a:t>
            </a:r>
          </a:p>
          <a:p>
            <a:r>
              <a:rPr lang="sv-SE" sz="1800">
                <a:latin typeface="Calibri" pitchFamily="34" charset="0"/>
              </a:rPr>
              <a:t>Send: VOTE-REQ</a:t>
            </a:r>
            <a:endParaRPr lang="en-US" sz="1800">
              <a:latin typeface="Calibri" pitchFamily="34" charset="0"/>
            </a:endParaRPr>
          </a:p>
        </p:txBody>
      </p:sp>
      <p:sp>
        <p:nvSpPr>
          <p:cNvPr id="67595" name="TextBox 30"/>
          <p:cNvSpPr txBox="1">
            <a:spLocks noChangeArrowheads="1"/>
          </p:cNvSpPr>
          <p:nvPr/>
        </p:nvSpPr>
        <p:spPr bwMode="auto">
          <a:xfrm>
            <a:off x="3657600" y="4687888"/>
            <a:ext cx="22860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sv-SE" sz="1800">
                <a:latin typeface="Calibri" pitchFamily="34" charset="0"/>
              </a:rPr>
              <a:t>Recv: VOTE-ABORT</a:t>
            </a:r>
          </a:p>
          <a:p>
            <a:r>
              <a:rPr lang="sv-SE" sz="1800">
                <a:latin typeface="Calibri" pitchFamily="34" charset="0"/>
              </a:rPr>
              <a:t>Send: GLOBAL-ABORT</a:t>
            </a:r>
            <a:endParaRPr lang="en-US" sz="1800">
              <a:latin typeface="Calibri" pitchFamily="34" charset="0"/>
            </a:endParaRPr>
          </a:p>
        </p:txBody>
      </p:sp>
      <p:sp>
        <p:nvSpPr>
          <p:cNvPr id="67596" name="TextBox 31"/>
          <p:cNvSpPr txBox="1">
            <a:spLocks noChangeArrowheads="1"/>
          </p:cNvSpPr>
          <p:nvPr/>
        </p:nvSpPr>
        <p:spPr bwMode="auto">
          <a:xfrm>
            <a:off x="6629400" y="4687888"/>
            <a:ext cx="25146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sv-SE" sz="1800">
                <a:latin typeface="Calibri" pitchFamily="34" charset="0"/>
              </a:rPr>
              <a:t>Recv: VOTE-COMMIT</a:t>
            </a:r>
          </a:p>
          <a:p>
            <a:r>
              <a:rPr lang="sv-SE" sz="1800">
                <a:latin typeface="Calibri" pitchFamily="34" charset="0"/>
              </a:rPr>
              <a:t>Send: GLOBAL-COMMIT</a:t>
            </a:r>
            <a:endParaRPr lang="en-US" sz="1800">
              <a:latin typeface="Calibri" pitchFamily="34" charset="0"/>
            </a:endParaRPr>
          </a:p>
        </p:txBody>
      </p:sp>
      <p:cxnSp>
        <p:nvCxnSpPr>
          <p:cNvPr id="38" name="Straight Arrow Connector 37"/>
          <p:cNvCxnSpPr/>
          <p:nvPr/>
        </p:nvCxnSpPr>
        <p:spPr>
          <a:xfrm flipH="1">
            <a:off x="5562600" y="2590800"/>
            <a:ext cx="76200" cy="15240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>
                <a:latin typeface="Helvetica" pitchFamily="2" charset="0"/>
              </a:rPr>
              <a:t>Dealing with Coordinator Failure</a:t>
            </a:r>
            <a:endParaRPr lang="en-US" smtClean="0">
              <a:latin typeface="Helvetica" pitchFamily="2" charset="0"/>
            </a:endParaRPr>
          </a:p>
        </p:txBody>
      </p:sp>
      <p:sp>
        <p:nvSpPr>
          <p:cNvPr id="65538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8229600" cy="4525963"/>
          </a:xfrm>
        </p:spPr>
        <p:txBody>
          <a:bodyPr/>
          <a:lstStyle/>
          <a:p>
            <a:r>
              <a:rPr lang="en-US" smtClean="0">
                <a:latin typeface="Helvetica" pitchFamily="2" charset="0"/>
              </a:rPr>
              <a:t>How to deal with coordinator failures?</a:t>
            </a:r>
          </a:p>
          <a:p>
            <a:pPr lvl="1"/>
            <a:r>
              <a:rPr lang="en-US" smtClean="0">
                <a:latin typeface="Helvetica" pitchFamily="2" charset="0"/>
              </a:rPr>
              <a:t>worker waits for VOTE-REQ in INIT</a:t>
            </a:r>
          </a:p>
          <a:p>
            <a:pPr lvl="2"/>
            <a:r>
              <a:rPr lang="en-US" smtClean="0">
                <a:latin typeface="Helvetica" pitchFamily="2" charset="0"/>
              </a:rPr>
              <a:t>Worker can time out and abort (coordinator handles it)</a:t>
            </a:r>
          </a:p>
          <a:p>
            <a:pPr lvl="1"/>
            <a:r>
              <a:rPr lang="en-US" smtClean="0">
                <a:latin typeface="Helvetica" pitchFamily="2" charset="0"/>
              </a:rPr>
              <a:t>worker waits for GLOBAL-* message in READY</a:t>
            </a:r>
          </a:p>
          <a:p>
            <a:pPr lvl="2"/>
            <a:r>
              <a:rPr lang="en-US" smtClean="0">
                <a:latin typeface="Helvetica" pitchFamily="2" charset="0"/>
              </a:rPr>
              <a:t>If coordinator fails, workers must</a:t>
            </a:r>
          </a:p>
          <a:p>
            <a:pPr lvl="2">
              <a:buFontTx/>
              <a:buNone/>
            </a:pPr>
            <a:r>
              <a:rPr lang="en-US" b="1" smtClean="0">
                <a:latin typeface="Helvetica" pitchFamily="2" charset="0"/>
              </a:rPr>
              <a:t>	</a:t>
            </a:r>
            <a:r>
              <a:rPr lang="en-US" b="1" smtClean="0">
                <a:solidFill>
                  <a:srgbClr val="FF0000"/>
                </a:solidFill>
                <a:latin typeface="Helvetica" pitchFamily="2" charset="0"/>
              </a:rPr>
              <a:t>BLOCK</a:t>
            </a:r>
            <a:r>
              <a:rPr lang="en-US" smtClean="0">
                <a:latin typeface="Helvetica" pitchFamily="2" charset="0"/>
              </a:rPr>
              <a:t> waiting for coordinator</a:t>
            </a:r>
          </a:p>
          <a:p>
            <a:pPr lvl="2">
              <a:buFontTx/>
              <a:buNone/>
            </a:pPr>
            <a:r>
              <a:rPr lang="en-US" smtClean="0">
                <a:latin typeface="Helvetica" pitchFamily="2" charset="0"/>
              </a:rPr>
              <a:t>	to recover and send</a:t>
            </a:r>
          </a:p>
          <a:p>
            <a:pPr lvl="2">
              <a:buFontTx/>
              <a:buNone/>
            </a:pPr>
            <a:r>
              <a:rPr lang="en-US" smtClean="0">
                <a:latin typeface="Helvetica" pitchFamily="2" charset="0"/>
              </a:rPr>
              <a:t>	GLOBAL_* message</a:t>
            </a:r>
          </a:p>
          <a:p>
            <a:pPr>
              <a:buFontTx/>
              <a:buNone/>
            </a:pPr>
            <a:endParaRPr lang="en-US" smtClean="0">
              <a:latin typeface="Helvetica" pitchFamily="2" charset="0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5943600" y="3048000"/>
            <a:ext cx="1524000" cy="533400"/>
          </a:xfrm>
          <a:prstGeom prst="roundRect">
            <a:avLst/>
          </a:prstGeom>
          <a:solidFill>
            <a:srgbClr val="FF0000">
              <a:alpha val="25000"/>
            </a:srgb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/>
            <a:r>
              <a:rPr lang="sv-SE">
                <a:solidFill>
                  <a:schemeClr val="tx1"/>
                </a:solidFill>
                <a:latin typeface="Calibri" pitchFamily="34" charset="0"/>
                <a:ea typeface="MS PGothic" pitchFamily="34" charset="-128"/>
              </a:rPr>
              <a:t>INIT</a:t>
            </a:r>
            <a:endParaRPr lang="en-US">
              <a:solidFill>
                <a:schemeClr val="tx1"/>
              </a:solidFill>
              <a:latin typeface="Calibri" pitchFamily="34" charset="0"/>
              <a:ea typeface="MS PGothic" pitchFamily="34" charset="-128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5943600" y="4267200"/>
            <a:ext cx="1524000" cy="533400"/>
          </a:xfrm>
          <a:prstGeom prst="roundRect">
            <a:avLst/>
          </a:prstGeom>
          <a:solidFill>
            <a:srgbClr val="FF0000">
              <a:alpha val="25000"/>
            </a:srgb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/>
            <a:r>
              <a:rPr lang="sv-SE">
                <a:solidFill>
                  <a:schemeClr val="tx1"/>
                </a:solidFill>
                <a:latin typeface="Calibri" pitchFamily="34" charset="0"/>
                <a:ea typeface="MS PGothic" pitchFamily="34" charset="-128"/>
              </a:rPr>
              <a:t>READY</a:t>
            </a:r>
            <a:endParaRPr lang="en-US">
              <a:solidFill>
                <a:schemeClr val="tx1"/>
              </a:solidFill>
              <a:latin typeface="Calibri" pitchFamily="34" charset="0"/>
              <a:ea typeface="MS PGothic" pitchFamily="34" charset="-128"/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4953000" y="5486400"/>
            <a:ext cx="1524000" cy="533400"/>
          </a:xfrm>
          <a:prstGeom prst="round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/>
            <a:r>
              <a:rPr lang="sv-SE">
                <a:solidFill>
                  <a:schemeClr val="tx1"/>
                </a:solidFill>
                <a:latin typeface="Calibri" pitchFamily="34" charset="0"/>
                <a:ea typeface="MS PGothic" pitchFamily="34" charset="-128"/>
              </a:rPr>
              <a:t>ABORT</a:t>
            </a:r>
            <a:endParaRPr lang="en-US">
              <a:solidFill>
                <a:schemeClr val="tx1"/>
              </a:solidFill>
              <a:latin typeface="Calibri" pitchFamily="34" charset="0"/>
              <a:ea typeface="MS PGothic" pitchFamily="34" charset="-128"/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6934200" y="5486400"/>
            <a:ext cx="1524000" cy="533400"/>
          </a:xfrm>
          <a:prstGeom prst="round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/>
            <a:r>
              <a:rPr lang="sv-SE">
                <a:solidFill>
                  <a:schemeClr val="tx1"/>
                </a:solidFill>
                <a:latin typeface="Calibri" pitchFamily="34" charset="0"/>
                <a:ea typeface="MS PGothic" pitchFamily="34" charset="-128"/>
              </a:rPr>
              <a:t>COMMIT</a:t>
            </a:r>
            <a:endParaRPr lang="en-US">
              <a:solidFill>
                <a:schemeClr val="tx1"/>
              </a:solidFill>
              <a:latin typeface="Calibri" pitchFamily="34" charset="0"/>
              <a:ea typeface="MS PGothic" pitchFamily="34" charset="-128"/>
            </a:endParaRPr>
          </a:p>
        </p:txBody>
      </p:sp>
      <p:cxnSp>
        <p:nvCxnSpPr>
          <p:cNvPr id="20" name="Straight Arrow Connector 19"/>
          <p:cNvCxnSpPr>
            <a:stCxn id="16" idx="2"/>
            <a:endCxn id="17" idx="0"/>
          </p:cNvCxnSpPr>
          <p:nvPr/>
        </p:nvCxnSpPr>
        <p:spPr>
          <a:xfrm rot="5400000">
            <a:off x="6362701" y="3924300"/>
            <a:ext cx="685800" cy="3175"/>
          </a:xfrm>
          <a:prstGeom prst="straightConnector1">
            <a:avLst/>
          </a:prstGeom>
          <a:ln w="190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rot="5400000">
            <a:off x="5715000" y="4648200"/>
            <a:ext cx="685800" cy="990600"/>
          </a:xfrm>
          <a:prstGeom prst="straightConnector1">
            <a:avLst/>
          </a:prstGeom>
          <a:ln w="190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rot="16200000" flipH="1">
            <a:off x="6705600" y="4648200"/>
            <a:ext cx="685800" cy="990600"/>
          </a:xfrm>
          <a:prstGeom prst="straightConnector1">
            <a:avLst/>
          </a:prstGeom>
          <a:ln w="190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3"/>
          <p:cNvCxnSpPr>
            <a:stCxn id="16" idx="2"/>
            <a:endCxn id="18" idx="1"/>
          </p:cNvCxnSpPr>
          <p:nvPr/>
        </p:nvCxnSpPr>
        <p:spPr>
          <a:xfrm rot="5400000">
            <a:off x="4743450" y="3790950"/>
            <a:ext cx="2171700" cy="1752600"/>
          </a:xfrm>
          <a:prstGeom prst="curvedConnector4">
            <a:avLst>
              <a:gd name="adj1" fmla="val 24386"/>
              <a:gd name="adj2" fmla="val 113043"/>
            </a:avLst>
          </a:prstGeom>
          <a:ln w="190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643" name="TextBox 23"/>
          <p:cNvSpPr txBox="1">
            <a:spLocks noChangeArrowheads="1"/>
          </p:cNvSpPr>
          <p:nvPr/>
        </p:nvSpPr>
        <p:spPr bwMode="auto">
          <a:xfrm>
            <a:off x="4495800" y="3505200"/>
            <a:ext cx="2286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sv-SE" sz="1800">
                <a:latin typeface="Calibri" pitchFamily="34" charset="0"/>
              </a:rPr>
              <a:t>Recv: VOTE-REQ</a:t>
            </a:r>
          </a:p>
          <a:p>
            <a:r>
              <a:rPr lang="sv-SE" sz="1800">
                <a:latin typeface="Calibri" pitchFamily="34" charset="0"/>
              </a:rPr>
              <a:t>Send: VOTE-ABORT</a:t>
            </a:r>
            <a:endParaRPr lang="en-US" sz="1800">
              <a:latin typeface="Calibri" pitchFamily="34" charset="0"/>
            </a:endParaRPr>
          </a:p>
        </p:txBody>
      </p:sp>
      <p:sp>
        <p:nvSpPr>
          <p:cNvPr id="69644" name="TextBox 24"/>
          <p:cNvSpPr txBox="1">
            <a:spLocks noChangeArrowheads="1"/>
          </p:cNvSpPr>
          <p:nvPr/>
        </p:nvSpPr>
        <p:spPr bwMode="auto">
          <a:xfrm>
            <a:off x="6705600" y="3606800"/>
            <a:ext cx="2286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sv-SE" sz="1800">
                <a:latin typeface="Calibri" pitchFamily="34" charset="0"/>
              </a:rPr>
              <a:t>Recv: VOTE-REQ</a:t>
            </a:r>
          </a:p>
          <a:p>
            <a:r>
              <a:rPr lang="sv-SE" sz="1800">
                <a:latin typeface="Calibri" pitchFamily="34" charset="0"/>
              </a:rPr>
              <a:t>Send: VOTE-COMMIT</a:t>
            </a:r>
            <a:endParaRPr lang="en-US" sz="1800">
              <a:latin typeface="Calibri" pitchFamily="34" charset="0"/>
            </a:endParaRPr>
          </a:p>
        </p:txBody>
      </p:sp>
      <p:sp>
        <p:nvSpPr>
          <p:cNvPr id="69645" name="TextBox 25"/>
          <p:cNvSpPr txBox="1">
            <a:spLocks noChangeArrowheads="1"/>
          </p:cNvSpPr>
          <p:nvPr/>
        </p:nvSpPr>
        <p:spPr bwMode="auto">
          <a:xfrm>
            <a:off x="4495800" y="4995863"/>
            <a:ext cx="2286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sv-SE" sz="1800">
                <a:latin typeface="Calibri" pitchFamily="34" charset="0"/>
              </a:rPr>
              <a:t>Recv: GLOBAL-ABORT</a:t>
            </a:r>
          </a:p>
        </p:txBody>
      </p:sp>
      <p:sp>
        <p:nvSpPr>
          <p:cNvPr id="69646" name="TextBox 26"/>
          <p:cNvSpPr txBox="1">
            <a:spLocks noChangeArrowheads="1"/>
          </p:cNvSpPr>
          <p:nvPr/>
        </p:nvSpPr>
        <p:spPr bwMode="auto">
          <a:xfrm>
            <a:off x="6781800" y="4995863"/>
            <a:ext cx="25146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sv-SE" sz="1800">
                <a:latin typeface="Calibri" pitchFamily="34" charset="0"/>
              </a:rPr>
              <a:t>Recv: GLOBAL-COMMIT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>
                <a:latin typeface="Helvetica" pitchFamily="2" charset="0"/>
              </a:rPr>
              <a:t>Example of Coordinator </a:t>
            </a:r>
            <a:r>
              <a:rPr lang="sv-SE" dirty="0" smtClean="0">
                <a:latin typeface="Helvetica" pitchFamily="2" charset="0"/>
              </a:rPr>
              <a:t>Failure</a:t>
            </a:r>
            <a:endParaRPr lang="en-US" dirty="0" smtClean="0">
              <a:latin typeface="Helvetica" pitchFamily="2" charset="0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1295400" y="2960688"/>
            <a:ext cx="3654425" cy="3175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1295400" y="4025900"/>
            <a:ext cx="7086600" cy="1588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1295400" y="5092700"/>
            <a:ext cx="7086600" cy="1588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1295400" y="6159500"/>
            <a:ext cx="7086600" cy="1588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Arrow Connector 102"/>
          <p:cNvCxnSpPr/>
          <p:nvPr/>
        </p:nvCxnSpPr>
        <p:spPr>
          <a:xfrm rot="16200000" flipH="1">
            <a:off x="1524000" y="3173413"/>
            <a:ext cx="1066800" cy="6096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Arrow Connector 103"/>
          <p:cNvCxnSpPr/>
          <p:nvPr/>
        </p:nvCxnSpPr>
        <p:spPr>
          <a:xfrm rot="16200000" flipH="1">
            <a:off x="1028700" y="3592513"/>
            <a:ext cx="2133600" cy="8382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Arrow Connector 104"/>
          <p:cNvCxnSpPr/>
          <p:nvPr/>
        </p:nvCxnSpPr>
        <p:spPr>
          <a:xfrm rot="16200000" flipH="1">
            <a:off x="342900" y="4202113"/>
            <a:ext cx="3200400" cy="6858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Arrow Connector 105"/>
          <p:cNvCxnSpPr/>
          <p:nvPr/>
        </p:nvCxnSpPr>
        <p:spPr>
          <a:xfrm rot="5400000" flipH="1" flipV="1">
            <a:off x="3467100" y="3287713"/>
            <a:ext cx="1066800" cy="3810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Arrow Connector 106"/>
          <p:cNvCxnSpPr/>
          <p:nvPr/>
        </p:nvCxnSpPr>
        <p:spPr>
          <a:xfrm rot="5400000" flipH="1" flipV="1">
            <a:off x="3086100" y="3821113"/>
            <a:ext cx="2133600" cy="3810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691" name="TextBox 107"/>
          <p:cNvSpPr txBox="1">
            <a:spLocks noChangeArrowheads="1"/>
          </p:cNvSpPr>
          <p:nvPr/>
        </p:nvSpPr>
        <p:spPr bwMode="auto">
          <a:xfrm>
            <a:off x="2133600" y="3249613"/>
            <a:ext cx="15240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sv-SE">
                <a:latin typeface="Calibri" pitchFamily="34" charset="0"/>
              </a:rPr>
              <a:t>VOTE-REQ</a:t>
            </a:r>
            <a:endParaRPr lang="en-US">
              <a:latin typeface="Calibri" pitchFamily="34" charset="0"/>
            </a:endParaRPr>
          </a:p>
        </p:txBody>
      </p:sp>
      <p:sp>
        <p:nvSpPr>
          <p:cNvPr id="109" name="TextBox 108"/>
          <p:cNvSpPr txBox="1">
            <a:spLocks noChangeArrowheads="1"/>
          </p:cNvSpPr>
          <p:nvPr/>
        </p:nvSpPr>
        <p:spPr bwMode="auto">
          <a:xfrm>
            <a:off x="2743200" y="4240213"/>
            <a:ext cx="16002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sv-SE">
                <a:latin typeface="Calibri" pitchFamily="34" charset="0"/>
              </a:rPr>
              <a:t>VOTE-COMMIT</a:t>
            </a:r>
            <a:endParaRPr lang="en-US">
              <a:latin typeface="Calibri" pitchFamily="34" charset="0"/>
            </a:endParaRPr>
          </a:p>
        </p:txBody>
      </p:sp>
      <p:cxnSp>
        <p:nvCxnSpPr>
          <p:cNvPr id="111" name="Straight Arrow Connector 110"/>
          <p:cNvCxnSpPr/>
          <p:nvPr/>
        </p:nvCxnSpPr>
        <p:spPr>
          <a:xfrm rot="5400000" flipH="1" flipV="1">
            <a:off x="2718593" y="4368007"/>
            <a:ext cx="3173413" cy="3810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oup 30"/>
          <p:cNvGrpSpPr>
            <a:grpSpLocks/>
          </p:cNvGrpSpPr>
          <p:nvPr/>
        </p:nvGrpSpPr>
        <p:grpSpPr bwMode="auto">
          <a:xfrm>
            <a:off x="4572000" y="2819400"/>
            <a:ext cx="304800" cy="304800"/>
            <a:chOff x="4953000" y="1524000"/>
            <a:chExt cx="304800" cy="304800"/>
          </a:xfrm>
        </p:grpSpPr>
        <p:cxnSp>
          <p:nvCxnSpPr>
            <p:cNvPr id="113" name="Straight Connector 112"/>
            <p:cNvCxnSpPr/>
            <p:nvPr/>
          </p:nvCxnSpPr>
          <p:spPr>
            <a:xfrm rot="16200000" flipH="1">
              <a:off x="4953000" y="1524000"/>
              <a:ext cx="304800" cy="304800"/>
            </a:xfrm>
            <a:prstGeom prst="line">
              <a:avLst/>
            </a:prstGeom>
            <a:ln w="635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Straight Connector 113"/>
            <p:cNvCxnSpPr/>
            <p:nvPr/>
          </p:nvCxnSpPr>
          <p:spPr>
            <a:xfrm rot="5400000">
              <a:off x="4953000" y="1524000"/>
              <a:ext cx="304800" cy="304800"/>
            </a:xfrm>
            <a:prstGeom prst="line">
              <a:avLst/>
            </a:prstGeom>
            <a:ln w="635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Group 115"/>
          <p:cNvGrpSpPr>
            <a:grpSpLocks/>
          </p:cNvGrpSpPr>
          <p:nvPr/>
        </p:nvGrpSpPr>
        <p:grpSpPr bwMode="auto">
          <a:xfrm>
            <a:off x="3730625" y="762000"/>
            <a:ext cx="1984375" cy="1752600"/>
            <a:chOff x="1295400" y="2514600"/>
            <a:chExt cx="3505200" cy="2971800"/>
          </a:xfrm>
        </p:grpSpPr>
        <p:sp>
          <p:nvSpPr>
            <p:cNvPr id="117" name="Rounded Rectangle 116"/>
            <p:cNvSpPr/>
            <p:nvPr/>
          </p:nvSpPr>
          <p:spPr>
            <a:xfrm>
              <a:off x="2285269" y="2514600"/>
              <a:ext cx="1525463" cy="532986"/>
            </a:xfrm>
            <a:prstGeom prst="roundRect">
              <a:avLst/>
            </a:prstGeom>
            <a:noFill/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 anchorCtr="1"/>
            <a:lstStyle/>
            <a:p>
              <a:pPr algn="ctr"/>
              <a:r>
                <a:rPr lang="sv-SE" sz="18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rPr>
                <a:t>INIT</a:t>
              </a:r>
              <a:endParaRPr lang="en-US" sz="18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endParaRPr>
            </a:p>
          </p:txBody>
        </p:sp>
        <p:sp>
          <p:nvSpPr>
            <p:cNvPr id="118" name="Rounded Rectangle 117"/>
            <p:cNvSpPr/>
            <p:nvPr/>
          </p:nvSpPr>
          <p:spPr>
            <a:xfrm>
              <a:off x="2285269" y="3734008"/>
              <a:ext cx="1525463" cy="532986"/>
            </a:xfrm>
            <a:prstGeom prst="roundRect">
              <a:avLst/>
            </a:prstGeom>
            <a:solidFill>
              <a:srgbClr val="FF0000">
                <a:alpha val="25000"/>
              </a:srgb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 anchorCtr="1"/>
            <a:lstStyle/>
            <a:p>
              <a:pPr algn="ctr"/>
              <a:r>
                <a:rPr lang="sv-SE" sz="18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rPr>
                <a:t>READY</a:t>
              </a:r>
              <a:endParaRPr lang="en-US" sz="18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endParaRPr>
            </a:p>
          </p:txBody>
        </p:sp>
        <p:sp>
          <p:nvSpPr>
            <p:cNvPr id="119" name="Rounded Rectangle 118"/>
            <p:cNvSpPr/>
            <p:nvPr/>
          </p:nvSpPr>
          <p:spPr>
            <a:xfrm>
              <a:off x="1295400" y="4953414"/>
              <a:ext cx="1522660" cy="532986"/>
            </a:xfrm>
            <a:prstGeom prst="roundRect">
              <a:avLst/>
            </a:prstGeom>
            <a:noFill/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 anchorCtr="1"/>
            <a:lstStyle/>
            <a:p>
              <a:pPr algn="ctr"/>
              <a:r>
                <a:rPr lang="sv-SE" sz="18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rPr>
                <a:t>ABORT</a:t>
              </a:r>
              <a:endParaRPr lang="en-US" sz="18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endParaRPr>
            </a:p>
          </p:txBody>
        </p:sp>
        <p:sp>
          <p:nvSpPr>
            <p:cNvPr id="120" name="Rounded Rectangle 119"/>
            <p:cNvSpPr/>
            <p:nvPr/>
          </p:nvSpPr>
          <p:spPr>
            <a:xfrm>
              <a:off x="3277942" y="4953414"/>
              <a:ext cx="1522658" cy="532986"/>
            </a:xfrm>
            <a:prstGeom prst="roundRect">
              <a:avLst/>
            </a:prstGeom>
            <a:noFill/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 anchorCtr="1"/>
            <a:lstStyle/>
            <a:p>
              <a:pPr algn="ctr"/>
              <a:r>
                <a:rPr lang="sv-SE" sz="18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rPr>
                <a:t>COMM</a:t>
              </a:r>
              <a:endParaRPr lang="en-US" sz="18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endParaRPr>
            </a:p>
          </p:txBody>
        </p:sp>
        <p:cxnSp>
          <p:nvCxnSpPr>
            <p:cNvPr id="121" name="Straight Arrow Connector 120"/>
            <p:cNvCxnSpPr>
              <a:stCxn id="117" idx="2"/>
              <a:endCxn id="118" idx="0"/>
            </p:cNvCxnSpPr>
            <p:nvPr/>
          </p:nvCxnSpPr>
          <p:spPr>
            <a:xfrm rot="5400000">
              <a:off x="2706135" y="3392144"/>
              <a:ext cx="683729" cy="0"/>
            </a:xfrm>
            <a:prstGeom prst="straightConnector1">
              <a:avLst/>
            </a:prstGeom>
            <a:ln w="1905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Straight Arrow Connector 121"/>
            <p:cNvCxnSpPr>
              <a:stCxn id="118" idx="2"/>
              <a:endCxn id="119" idx="0"/>
            </p:cNvCxnSpPr>
            <p:nvPr/>
          </p:nvCxnSpPr>
          <p:spPr>
            <a:xfrm rot="5400000">
              <a:off x="2209856" y="4115269"/>
              <a:ext cx="686420" cy="989869"/>
            </a:xfrm>
            <a:prstGeom prst="straightConnector1">
              <a:avLst/>
            </a:prstGeom>
            <a:ln w="1905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Straight Arrow Connector 122"/>
            <p:cNvCxnSpPr>
              <a:stCxn id="118" idx="2"/>
              <a:endCxn id="120" idx="0"/>
            </p:cNvCxnSpPr>
            <p:nvPr/>
          </p:nvCxnSpPr>
          <p:spPr>
            <a:xfrm rot="16200000" flipH="1">
              <a:off x="3199725" y="4115269"/>
              <a:ext cx="686420" cy="989868"/>
            </a:xfrm>
            <a:prstGeom prst="straightConnector1">
              <a:avLst/>
            </a:prstGeom>
            <a:ln w="1905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Straight Arrow Connector 23"/>
            <p:cNvCxnSpPr>
              <a:stCxn id="117" idx="2"/>
              <a:endCxn id="119" idx="1"/>
            </p:cNvCxnSpPr>
            <p:nvPr/>
          </p:nvCxnSpPr>
          <p:spPr>
            <a:xfrm rot="5400000">
              <a:off x="1085539" y="3257447"/>
              <a:ext cx="2172322" cy="1752601"/>
            </a:xfrm>
            <a:prstGeom prst="curvedConnector4">
              <a:avLst>
                <a:gd name="adj1" fmla="val 24386"/>
                <a:gd name="adj2" fmla="val 113043"/>
              </a:avLst>
            </a:prstGeom>
            <a:ln w="1905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5" name="TextBox 124"/>
          <p:cNvSpPr txBox="1">
            <a:spLocks noChangeArrowheads="1"/>
          </p:cNvSpPr>
          <p:nvPr/>
        </p:nvSpPr>
        <p:spPr bwMode="auto">
          <a:xfrm>
            <a:off x="3962400" y="5334000"/>
            <a:ext cx="32766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sv-SE">
                <a:latin typeface="Calibri" pitchFamily="34" charset="0"/>
              </a:rPr>
              <a:t>block waiting for coordinator</a:t>
            </a:r>
            <a:endParaRPr lang="en-US">
              <a:latin typeface="Calibri" pitchFamily="34" charset="0"/>
            </a:endParaRPr>
          </a:p>
        </p:txBody>
      </p:sp>
      <p:cxnSp>
        <p:nvCxnSpPr>
          <p:cNvPr id="128" name="Straight Arrow Connector 127"/>
          <p:cNvCxnSpPr/>
          <p:nvPr/>
        </p:nvCxnSpPr>
        <p:spPr>
          <a:xfrm>
            <a:off x="5957888" y="2971800"/>
            <a:ext cx="2347912" cy="1588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2" name="TextBox 131"/>
          <p:cNvSpPr txBox="1">
            <a:spLocks noChangeArrowheads="1"/>
          </p:cNvSpPr>
          <p:nvPr/>
        </p:nvSpPr>
        <p:spPr bwMode="auto">
          <a:xfrm>
            <a:off x="5257800" y="2514600"/>
            <a:ext cx="2667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sv-SE">
                <a:latin typeface="Calibri" pitchFamily="34" charset="0"/>
              </a:rPr>
              <a:t>restarted</a:t>
            </a:r>
            <a:endParaRPr lang="en-US">
              <a:latin typeface="Calibri" pitchFamily="34" charset="0"/>
            </a:endParaRPr>
          </a:p>
        </p:txBody>
      </p:sp>
      <p:cxnSp>
        <p:nvCxnSpPr>
          <p:cNvPr id="134" name="Straight Arrow Connector 133"/>
          <p:cNvCxnSpPr/>
          <p:nvPr/>
        </p:nvCxnSpPr>
        <p:spPr>
          <a:xfrm rot="16200000" flipH="1">
            <a:off x="6324600" y="3200400"/>
            <a:ext cx="1066800" cy="6096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Arrow Connector 134"/>
          <p:cNvCxnSpPr/>
          <p:nvPr/>
        </p:nvCxnSpPr>
        <p:spPr>
          <a:xfrm rot="16200000" flipH="1">
            <a:off x="5676900" y="3619500"/>
            <a:ext cx="2133600" cy="8382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6" name="TextBox 135"/>
          <p:cNvSpPr txBox="1">
            <a:spLocks noChangeArrowheads="1"/>
          </p:cNvSpPr>
          <p:nvPr/>
        </p:nvSpPr>
        <p:spPr bwMode="auto">
          <a:xfrm>
            <a:off x="6934200" y="4267200"/>
            <a:ext cx="18288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sv-SE">
                <a:latin typeface="Calibri" pitchFamily="34" charset="0"/>
              </a:rPr>
              <a:t>GLOBAL-ABORT</a:t>
            </a:r>
            <a:endParaRPr lang="en-US">
              <a:latin typeface="Calibri" pitchFamily="34" charset="0"/>
            </a:endParaRPr>
          </a:p>
        </p:txBody>
      </p:sp>
      <p:cxnSp>
        <p:nvCxnSpPr>
          <p:cNvPr id="138" name="Straight Arrow Connector 137"/>
          <p:cNvCxnSpPr/>
          <p:nvPr/>
        </p:nvCxnSpPr>
        <p:spPr>
          <a:xfrm rot="16200000" flipH="1">
            <a:off x="4953000" y="4191000"/>
            <a:ext cx="3276600" cy="8382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703" name="TextBox 11"/>
          <p:cNvSpPr txBox="1">
            <a:spLocks noChangeArrowheads="1"/>
          </p:cNvSpPr>
          <p:nvPr/>
        </p:nvSpPr>
        <p:spPr bwMode="auto">
          <a:xfrm>
            <a:off x="-76200" y="2514600"/>
            <a:ext cx="2209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sv-SE">
                <a:latin typeface="Calibri" pitchFamily="34" charset="0"/>
              </a:rPr>
              <a:t>coordinator</a:t>
            </a:r>
            <a:endParaRPr lang="en-US">
              <a:latin typeface="Calibri" pitchFamily="34" charset="0"/>
            </a:endParaRPr>
          </a:p>
        </p:txBody>
      </p:sp>
      <p:sp>
        <p:nvSpPr>
          <p:cNvPr id="71704" name="TextBox 12"/>
          <p:cNvSpPr txBox="1">
            <a:spLocks noChangeArrowheads="1"/>
          </p:cNvSpPr>
          <p:nvPr/>
        </p:nvSpPr>
        <p:spPr bwMode="auto">
          <a:xfrm>
            <a:off x="228600" y="3657600"/>
            <a:ext cx="1676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w</a:t>
            </a:r>
            <a:r>
              <a:rPr lang="sv-SE">
                <a:latin typeface="Calibri" pitchFamily="34" charset="0"/>
              </a:rPr>
              <a:t>orker 1</a:t>
            </a:r>
            <a:endParaRPr lang="en-US">
              <a:latin typeface="Calibri" pitchFamily="34" charset="0"/>
            </a:endParaRPr>
          </a:p>
        </p:txBody>
      </p:sp>
      <p:sp>
        <p:nvSpPr>
          <p:cNvPr id="71705" name="TextBox 12"/>
          <p:cNvSpPr txBox="1">
            <a:spLocks noChangeArrowheads="1"/>
          </p:cNvSpPr>
          <p:nvPr/>
        </p:nvSpPr>
        <p:spPr bwMode="auto">
          <a:xfrm>
            <a:off x="228600" y="4648200"/>
            <a:ext cx="1676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w</a:t>
            </a:r>
            <a:r>
              <a:rPr lang="sv-SE">
                <a:latin typeface="Calibri" pitchFamily="34" charset="0"/>
              </a:rPr>
              <a:t>orker 2</a:t>
            </a:r>
            <a:endParaRPr lang="en-US">
              <a:latin typeface="Calibri" pitchFamily="34" charset="0"/>
            </a:endParaRPr>
          </a:p>
        </p:txBody>
      </p:sp>
      <p:sp>
        <p:nvSpPr>
          <p:cNvPr id="71706" name="TextBox 12"/>
          <p:cNvSpPr txBox="1">
            <a:spLocks noChangeArrowheads="1"/>
          </p:cNvSpPr>
          <p:nvPr/>
        </p:nvSpPr>
        <p:spPr bwMode="auto">
          <a:xfrm>
            <a:off x="228600" y="5710238"/>
            <a:ext cx="16764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w</a:t>
            </a:r>
            <a:r>
              <a:rPr lang="sv-SE">
                <a:latin typeface="Calibri" pitchFamily="34" charset="0"/>
              </a:rPr>
              <a:t>orker 3</a:t>
            </a:r>
            <a:endParaRPr lang="en-US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" grpId="0"/>
      <p:bldP spid="125" grpId="0"/>
      <p:bldP spid="132" grpId="0"/>
      <p:bldP spid="13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686800" cy="533400"/>
          </a:xfrm>
        </p:spPr>
        <p:txBody>
          <a:bodyPr/>
          <a:lstStyle/>
          <a:p>
            <a:r>
              <a:rPr lang="sv-SE" smtClean="0">
                <a:latin typeface="Helvetica" pitchFamily="2" charset="0"/>
              </a:rPr>
              <a:t>Remembering Where We Were (Durability)</a:t>
            </a:r>
            <a:endParaRPr lang="en-US" smtClean="0">
              <a:latin typeface="Helvetica" pitchFamily="2" charset="0"/>
            </a:endParaRPr>
          </a:p>
        </p:txBody>
      </p:sp>
      <p:sp>
        <p:nvSpPr>
          <p:cNvPr id="4608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382000" cy="5211763"/>
          </a:xfrm>
        </p:spPr>
        <p:txBody>
          <a:bodyPr/>
          <a:lstStyle/>
          <a:p>
            <a:r>
              <a:rPr lang="en-US" smtClean="0">
                <a:latin typeface="Helvetica" pitchFamily="2" charset="0"/>
              </a:rPr>
              <a:t>All nodes use stable storage* to store which state they are in</a:t>
            </a:r>
          </a:p>
          <a:p>
            <a:endParaRPr lang="en-US" smtClean="0">
              <a:latin typeface="Helvetica" pitchFamily="2" charset="0"/>
            </a:endParaRPr>
          </a:p>
          <a:p>
            <a:r>
              <a:rPr lang="en-US" smtClean="0">
                <a:latin typeface="Helvetica" pitchFamily="2" charset="0"/>
              </a:rPr>
              <a:t>Upon recovery, it can restore state and resume:</a:t>
            </a:r>
          </a:p>
          <a:p>
            <a:pPr lvl="1"/>
            <a:r>
              <a:rPr lang="en-US" smtClean="0">
                <a:latin typeface="Helvetica" pitchFamily="2" charset="0"/>
              </a:rPr>
              <a:t>Coordinator aborts in INIT, WAIT, or ABORT</a:t>
            </a:r>
          </a:p>
          <a:p>
            <a:pPr lvl="1"/>
            <a:r>
              <a:rPr lang="en-US" smtClean="0">
                <a:latin typeface="Helvetica" pitchFamily="2" charset="0"/>
              </a:rPr>
              <a:t>Coordinator commits in COMMIT</a:t>
            </a:r>
          </a:p>
          <a:p>
            <a:pPr lvl="1"/>
            <a:r>
              <a:rPr lang="en-US" smtClean="0">
                <a:latin typeface="Helvetica" pitchFamily="2" charset="0"/>
              </a:rPr>
              <a:t>Worker aborts in INIT, ABORT</a:t>
            </a:r>
          </a:p>
          <a:p>
            <a:pPr lvl="1"/>
            <a:r>
              <a:rPr lang="en-US" smtClean="0">
                <a:latin typeface="Helvetica" pitchFamily="2" charset="0"/>
              </a:rPr>
              <a:t>Worker commits in COMMIT</a:t>
            </a:r>
          </a:p>
          <a:p>
            <a:pPr lvl="1"/>
            <a:r>
              <a:rPr lang="en-US" smtClean="0">
                <a:latin typeface="Helvetica" pitchFamily="2" charset="0"/>
              </a:rPr>
              <a:t>Worker asks Coordinator in READY</a:t>
            </a:r>
          </a:p>
          <a:p>
            <a:pPr lvl="1"/>
            <a:endParaRPr lang="en-US" smtClean="0">
              <a:latin typeface="Helvetica" pitchFamily="2" charset="0"/>
            </a:endParaRPr>
          </a:p>
          <a:p>
            <a:pPr>
              <a:buFontTx/>
              <a:buNone/>
            </a:pPr>
            <a:r>
              <a:rPr lang="en-US" smtClean="0">
                <a:latin typeface="Helvetica" pitchFamily="2" charset="0"/>
              </a:rPr>
              <a:t>* - stable storage is non-volatile storage (e.g. backed by disk) that guarantees atomic writes. </a:t>
            </a:r>
          </a:p>
          <a:p>
            <a:pPr lvl="1"/>
            <a:endParaRPr lang="en-US" smtClean="0">
              <a:latin typeface="Helvetica" pitchFamily="2" charset="0"/>
            </a:endParaRPr>
          </a:p>
          <a:p>
            <a:endParaRPr lang="en-US" smtClean="0">
              <a:latin typeface="Helvetica" pitchFamily="2" charset="0"/>
            </a:endParaRPr>
          </a:p>
          <a:p>
            <a:endParaRPr lang="en-US" smtClean="0">
              <a:latin typeface="Helvetica" pitchFamily="2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Fault-tolerant computing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noFill/>
        </p:spPr>
        <p:txBody>
          <a:bodyPr lIns="92075" tIns="46038" rIns="92075" bIns="46038"/>
          <a:lstStyle/>
          <a:p>
            <a:r>
              <a:rPr lang="en-US" smtClean="0">
                <a:latin typeface="Helvetica" pitchFamily="2" charset="0"/>
              </a:rPr>
              <a:t>Dependability:  The 3 ITIES</a:t>
            </a:r>
          </a:p>
        </p:txBody>
      </p:sp>
      <p:sp>
        <p:nvSpPr>
          <p:cNvPr id="819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" y="1404938"/>
            <a:ext cx="6477000" cy="5148262"/>
          </a:xfrm>
          <a:noFill/>
        </p:spPr>
        <p:txBody>
          <a:bodyPr lIns="92075" tIns="46038" rIns="92075" bIns="46038"/>
          <a:lstStyle/>
          <a:p>
            <a:r>
              <a:rPr lang="en-US" b="1" dirty="0" smtClean="0">
                <a:latin typeface="Helvetica" pitchFamily="2" charset="0"/>
              </a:rPr>
              <a:t>Reliability / Integrity:</a:t>
            </a:r>
            <a:r>
              <a:rPr lang="en-US" dirty="0" smtClean="0">
                <a:latin typeface="Helvetica" pitchFamily="2" charset="0"/>
              </a:rPr>
              <a:t> 	</a:t>
            </a:r>
            <a:br>
              <a:rPr lang="en-US" dirty="0" smtClean="0">
                <a:latin typeface="Helvetica" pitchFamily="2" charset="0"/>
              </a:rPr>
            </a:br>
            <a:r>
              <a:rPr lang="en-US" dirty="0" smtClean="0">
                <a:latin typeface="Helvetica" pitchFamily="2" charset="0"/>
              </a:rPr>
              <a:t>does the right thing.</a:t>
            </a:r>
            <a:r>
              <a:rPr lang="en-US" sz="3600" dirty="0" smtClean="0">
                <a:latin typeface="Helvetica" pitchFamily="2" charset="0"/>
              </a:rPr>
              <a:t/>
            </a:r>
            <a:br>
              <a:rPr lang="en-US" sz="3600" dirty="0" smtClean="0">
                <a:latin typeface="Helvetica" pitchFamily="2" charset="0"/>
              </a:rPr>
            </a:br>
            <a:r>
              <a:rPr lang="en-US" sz="3600" dirty="0" smtClean="0">
                <a:latin typeface="Helvetica" pitchFamily="2" charset="0"/>
              </a:rPr>
              <a:t> </a:t>
            </a:r>
            <a:r>
              <a:rPr lang="en-US" dirty="0" smtClean="0">
                <a:latin typeface="Helvetica" pitchFamily="2" charset="0"/>
              </a:rPr>
              <a:t>	 </a:t>
            </a:r>
            <a:r>
              <a:rPr lang="en-US" sz="2800" dirty="0" smtClean="0">
                <a:latin typeface="Helvetica" pitchFamily="2" charset="0"/>
              </a:rPr>
              <a:t>(Need large MTBF)</a:t>
            </a:r>
            <a:endParaRPr lang="en-US" dirty="0" smtClean="0">
              <a:latin typeface="Helvetica" pitchFamily="2" charset="0"/>
            </a:endParaRPr>
          </a:p>
          <a:p>
            <a:r>
              <a:rPr lang="en-US" b="1" dirty="0" smtClean="0">
                <a:latin typeface="Helvetica" pitchFamily="2" charset="0"/>
              </a:rPr>
              <a:t>Availability:</a:t>
            </a:r>
            <a:r>
              <a:rPr lang="en-US" dirty="0" smtClean="0">
                <a:latin typeface="Helvetica" pitchFamily="2" charset="0"/>
              </a:rPr>
              <a:t> does it now</a:t>
            </a:r>
            <a:r>
              <a:rPr lang="en-US" sz="2800" dirty="0" smtClean="0">
                <a:latin typeface="Helvetica" pitchFamily="2" charset="0"/>
              </a:rPr>
              <a:t>. </a:t>
            </a:r>
            <a:br>
              <a:rPr lang="en-US" sz="2800" dirty="0" smtClean="0">
                <a:latin typeface="Helvetica" pitchFamily="2" charset="0"/>
              </a:rPr>
            </a:br>
            <a:r>
              <a:rPr lang="en-US" sz="2800" dirty="0" smtClean="0">
                <a:latin typeface="Helvetica" pitchFamily="2" charset="0"/>
              </a:rPr>
              <a:t>	(Need small  </a:t>
            </a:r>
            <a:r>
              <a:rPr lang="en-US" sz="2800" u="sng" dirty="0" smtClean="0">
                <a:latin typeface="Helvetica" pitchFamily="2" charset="0"/>
              </a:rPr>
              <a:t>MTTR</a:t>
            </a:r>
            <a:r>
              <a:rPr lang="en-US" sz="2800" dirty="0" smtClean="0">
                <a:latin typeface="Helvetica" pitchFamily="2" charset="0"/>
              </a:rPr>
              <a:t> </a:t>
            </a:r>
            <a:br>
              <a:rPr lang="en-US" sz="2800" dirty="0" smtClean="0">
                <a:latin typeface="Helvetica" pitchFamily="2" charset="0"/>
              </a:rPr>
            </a:br>
            <a:r>
              <a:rPr lang="en-US" sz="2800" dirty="0" smtClean="0">
                <a:latin typeface="Helvetica" pitchFamily="2" charset="0"/>
              </a:rPr>
              <a:t>                     MTBF+MTTR)</a:t>
            </a:r>
          </a:p>
          <a:p>
            <a:endParaRPr lang="en-US" sz="2800" dirty="0" smtClean="0">
              <a:latin typeface="Helvetica" pitchFamily="2" charset="0"/>
            </a:endParaRPr>
          </a:p>
          <a:p>
            <a:r>
              <a:rPr lang="en-US" b="1" dirty="0" smtClean="0">
                <a:latin typeface="Helvetica" pitchFamily="2" charset="0"/>
              </a:rPr>
              <a:t>System Availability:</a:t>
            </a:r>
            <a:br>
              <a:rPr lang="en-US" b="1" dirty="0" smtClean="0">
                <a:latin typeface="Helvetica" pitchFamily="2" charset="0"/>
              </a:rPr>
            </a:br>
            <a:r>
              <a:rPr lang="en-US" dirty="0" smtClean="0">
                <a:latin typeface="Helvetica" pitchFamily="2" charset="0"/>
              </a:rPr>
              <a:t>if 90% of terminals up &amp; 99% of DB up?</a:t>
            </a:r>
            <a:br>
              <a:rPr lang="en-US" dirty="0" smtClean="0">
                <a:latin typeface="Helvetica" pitchFamily="2" charset="0"/>
              </a:rPr>
            </a:br>
            <a:r>
              <a:rPr lang="en-US" dirty="0" smtClean="0">
                <a:latin typeface="Helvetica" pitchFamily="2" charset="0"/>
              </a:rPr>
              <a:t>	</a:t>
            </a:r>
            <a:r>
              <a:rPr lang="en-US" sz="2000" dirty="0" smtClean="0">
                <a:latin typeface="Helvetica" pitchFamily="2" charset="0"/>
              </a:rPr>
              <a:t>(=&gt; 89% of transactions are serviced on time</a:t>
            </a:r>
            <a:r>
              <a:rPr lang="en-US" sz="1800" dirty="0" smtClean="0">
                <a:latin typeface="Helvetica" pitchFamily="2" charset="0"/>
              </a:rPr>
              <a:t>)</a:t>
            </a:r>
          </a:p>
        </p:txBody>
      </p:sp>
      <p:sp>
        <p:nvSpPr>
          <p:cNvPr id="18435" name="Arc 4"/>
          <p:cNvSpPr>
            <a:spLocks/>
          </p:cNvSpPr>
          <p:nvPr/>
        </p:nvSpPr>
        <p:spPr bwMode="auto">
          <a:xfrm>
            <a:off x="7270750" y="1158875"/>
            <a:ext cx="1873250" cy="2262188"/>
          </a:xfrm>
          <a:custGeom>
            <a:avLst/>
            <a:gdLst>
              <a:gd name="T0" fmla="*/ 0 w 21692"/>
              <a:gd name="T1" fmla="*/ 0 h 32169"/>
              <a:gd name="T2" fmla="*/ 2147483647 w 21692"/>
              <a:gd name="T3" fmla="*/ 2147483647 h 32169"/>
              <a:gd name="T4" fmla="*/ 2147483647 w 21692"/>
              <a:gd name="T5" fmla="*/ 2147483647 h 32169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92" h="32169" fill="none" extrusionOk="0">
                <a:moveTo>
                  <a:pt x="0" y="0"/>
                </a:moveTo>
                <a:cubicBezTo>
                  <a:pt x="30" y="0"/>
                  <a:pt x="61" y="-1"/>
                  <a:pt x="92" y="-1"/>
                </a:cubicBezTo>
                <a:cubicBezTo>
                  <a:pt x="12021" y="0"/>
                  <a:pt x="21692" y="9670"/>
                  <a:pt x="21692" y="21600"/>
                </a:cubicBezTo>
                <a:cubicBezTo>
                  <a:pt x="21692" y="25301"/>
                  <a:pt x="20740" y="28940"/>
                  <a:pt x="18929" y="32168"/>
                </a:cubicBezTo>
              </a:path>
              <a:path w="21692" h="32169" stroke="0" extrusionOk="0">
                <a:moveTo>
                  <a:pt x="0" y="0"/>
                </a:moveTo>
                <a:cubicBezTo>
                  <a:pt x="30" y="0"/>
                  <a:pt x="61" y="-1"/>
                  <a:pt x="92" y="-1"/>
                </a:cubicBezTo>
                <a:cubicBezTo>
                  <a:pt x="12021" y="0"/>
                  <a:pt x="21692" y="9670"/>
                  <a:pt x="21692" y="21600"/>
                </a:cubicBezTo>
                <a:cubicBezTo>
                  <a:pt x="21692" y="25301"/>
                  <a:pt x="20740" y="28940"/>
                  <a:pt x="18929" y="32168"/>
                </a:cubicBezTo>
                <a:lnTo>
                  <a:pt x="92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36" name="Arc 5"/>
          <p:cNvSpPr>
            <a:spLocks/>
          </p:cNvSpPr>
          <p:nvPr/>
        </p:nvSpPr>
        <p:spPr bwMode="auto">
          <a:xfrm>
            <a:off x="7270750" y="1165225"/>
            <a:ext cx="1865313" cy="2254250"/>
          </a:xfrm>
          <a:custGeom>
            <a:avLst/>
            <a:gdLst>
              <a:gd name="T0" fmla="*/ 0 w 21692"/>
              <a:gd name="T1" fmla="*/ 0 h 32175"/>
              <a:gd name="T2" fmla="*/ 2147483647 w 21692"/>
              <a:gd name="T3" fmla="*/ 2147483647 h 32175"/>
              <a:gd name="T4" fmla="*/ 2147483647 w 21692"/>
              <a:gd name="T5" fmla="*/ 2147483647 h 32175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92" h="32175" fill="none" extrusionOk="0">
                <a:moveTo>
                  <a:pt x="0" y="0"/>
                </a:moveTo>
                <a:cubicBezTo>
                  <a:pt x="30" y="0"/>
                  <a:pt x="61" y="-1"/>
                  <a:pt x="92" y="-1"/>
                </a:cubicBezTo>
                <a:cubicBezTo>
                  <a:pt x="12021" y="0"/>
                  <a:pt x="21692" y="9670"/>
                  <a:pt x="21692" y="21600"/>
                </a:cubicBezTo>
                <a:cubicBezTo>
                  <a:pt x="21692" y="25303"/>
                  <a:pt x="20739" y="28945"/>
                  <a:pt x="18926" y="32175"/>
                </a:cubicBezTo>
              </a:path>
              <a:path w="21692" h="32175" stroke="0" extrusionOk="0">
                <a:moveTo>
                  <a:pt x="0" y="0"/>
                </a:moveTo>
                <a:cubicBezTo>
                  <a:pt x="30" y="0"/>
                  <a:pt x="61" y="-1"/>
                  <a:pt x="92" y="-1"/>
                </a:cubicBezTo>
                <a:cubicBezTo>
                  <a:pt x="12021" y="0"/>
                  <a:pt x="21692" y="9670"/>
                  <a:pt x="21692" y="21600"/>
                </a:cubicBezTo>
                <a:cubicBezTo>
                  <a:pt x="21692" y="25303"/>
                  <a:pt x="20739" y="28945"/>
                  <a:pt x="18926" y="32175"/>
                </a:cubicBezTo>
                <a:lnTo>
                  <a:pt x="92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37" name="Line 6"/>
          <p:cNvSpPr>
            <a:spLocks noChangeShapeType="1"/>
          </p:cNvSpPr>
          <p:nvPr/>
        </p:nvSpPr>
        <p:spPr bwMode="auto">
          <a:xfrm flipV="1">
            <a:off x="7270750" y="1177925"/>
            <a:ext cx="1588" cy="14922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38" name="Line 7"/>
          <p:cNvSpPr>
            <a:spLocks noChangeShapeType="1"/>
          </p:cNvSpPr>
          <p:nvPr/>
        </p:nvSpPr>
        <p:spPr bwMode="auto">
          <a:xfrm>
            <a:off x="7273925" y="2687638"/>
            <a:ext cx="1598613" cy="75247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39" name="Arc 8"/>
          <p:cNvSpPr>
            <a:spLocks/>
          </p:cNvSpPr>
          <p:nvPr/>
        </p:nvSpPr>
        <p:spPr bwMode="auto">
          <a:xfrm>
            <a:off x="5251450" y="2876550"/>
            <a:ext cx="3248025" cy="1519238"/>
          </a:xfrm>
          <a:custGeom>
            <a:avLst/>
            <a:gdLst>
              <a:gd name="T0" fmla="*/ 2147483647 w 37751"/>
              <a:gd name="T1" fmla="*/ 2147483647 h 21600"/>
              <a:gd name="T2" fmla="*/ 0 w 37751"/>
              <a:gd name="T3" fmla="*/ 2147483647 h 21600"/>
              <a:gd name="T4" fmla="*/ 2147483647 w 37751"/>
              <a:gd name="T5" fmla="*/ 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37751" h="21600" fill="none" extrusionOk="0">
                <a:moveTo>
                  <a:pt x="37750" y="10509"/>
                </a:moveTo>
                <a:cubicBezTo>
                  <a:pt x="33937" y="17355"/>
                  <a:pt x="26716" y="21599"/>
                  <a:pt x="18880" y="21599"/>
                </a:cubicBezTo>
                <a:cubicBezTo>
                  <a:pt x="11037" y="21599"/>
                  <a:pt x="3810" y="17348"/>
                  <a:pt x="0" y="10493"/>
                </a:cubicBezTo>
              </a:path>
              <a:path w="37751" h="21600" stroke="0" extrusionOk="0">
                <a:moveTo>
                  <a:pt x="37750" y="10509"/>
                </a:moveTo>
                <a:cubicBezTo>
                  <a:pt x="33937" y="17355"/>
                  <a:pt x="26716" y="21599"/>
                  <a:pt x="18880" y="21599"/>
                </a:cubicBezTo>
                <a:cubicBezTo>
                  <a:pt x="11037" y="21599"/>
                  <a:pt x="3810" y="17348"/>
                  <a:pt x="0" y="10493"/>
                </a:cubicBezTo>
                <a:lnTo>
                  <a:pt x="18880" y="0"/>
                </a:lnTo>
                <a:lnTo>
                  <a:pt x="37750" y="10509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40" name="Arc 9"/>
          <p:cNvSpPr>
            <a:spLocks/>
          </p:cNvSpPr>
          <p:nvPr/>
        </p:nvSpPr>
        <p:spPr bwMode="auto">
          <a:xfrm>
            <a:off x="5257800" y="2876550"/>
            <a:ext cx="3235325" cy="1512888"/>
          </a:xfrm>
          <a:custGeom>
            <a:avLst/>
            <a:gdLst>
              <a:gd name="T0" fmla="*/ 2147483647 w 37743"/>
              <a:gd name="T1" fmla="*/ 2147483647 h 21600"/>
              <a:gd name="T2" fmla="*/ 0 w 37743"/>
              <a:gd name="T3" fmla="*/ 2147483647 h 21600"/>
              <a:gd name="T4" fmla="*/ 2147483647 w 37743"/>
              <a:gd name="T5" fmla="*/ 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37743" h="21600" fill="none" extrusionOk="0">
                <a:moveTo>
                  <a:pt x="37743" y="10516"/>
                </a:moveTo>
                <a:cubicBezTo>
                  <a:pt x="33929" y="17358"/>
                  <a:pt x="26709" y="21599"/>
                  <a:pt x="18876" y="21599"/>
                </a:cubicBezTo>
                <a:cubicBezTo>
                  <a:pt x="11035" y="21599"/>
                  <a:pt x="3811" y="17351"/>
                  <a:pt x="-1" y="10500"/>
                </a:cubicBezTo>
              </a:path>
              <a:path w="37743" h="21600" stroke="0" extrusionOk="0">
                <a:moveTo>
                  <a:pt x="37743" y="10516"/>
                </a:moveTo>
                <a:cubicBezTo>
                  <a:pt x="33929" y="17358"/>
                  <a:pt x="26709" y="21599"/>
                  <a:pt x="18876" y="21599"/>
                </a:cubicBezTo>
                <a:cubicBezTo>
                  <a:pt x="11035" y="21599"/>
                  <a:pt x="3811" y="17351"/>
                  <a:pt x="-1" y="10500"/>
                </a:cubicBezTo>
                <a:lnTo>
                  <a:pt x="18876" y="0"/>
                </a:lnTo>
                <a:lnTo>
                  <a:pt x="37743" y="10516"/>
                </a:lnTo>
                <a:close/>
              </a:path>
            </a:pathLst>
          </a:cu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41" name="Line 10"/>
          <p:cNvSpPr>
            <a:spLocks noChangeShapeType="1"/>
          </p:cNvSpPr>
          <p:nvPr/>
        </p:nvSpPr>
        <p:spPr bwMode="auto">
          <a:xfrm>
            <a:off x="6873875" y="2867025"/>
            <a:ext cx="1601788" cy="754063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42" name="Line 11"/>
          <p:cNvSpPr>
            <a:spLocks noChangeShapeType="1"/>
          </p:cNvSpPr>
          <p:nvPr/>
        </p:nvSpPr>
        <p:spPr bwMode="auto">
          <a:xfrm flipH="1">
            <a:off x="5259388" y="2867025"/>
            <a:ext cx="1601787" cy="754063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43" name="Arc 12"/>
          <p:cNvSpPr>
            <a:spLocks/>
          </p:cNvSpPr>
          <p:nvPr/>
        </p:nvSpPr>
        <p:spPr bwMode="auto">
          <a:xfrm>
            <a:off x="5016500" y="1357313"/>
            <a:ext cx="1858963" cy="2254250"/>
          </a:xfrm>
          <a:custGeom>
            <a:avLst/>
            <a:gdLst>
              <a:gd name="T0" fmla="*/ 2147483647 w 21600"/>
              <a:gd name="T1" fmla="*/ 2147483647 h 32227"/>
              <a:gd name="T2" fmla="*/ 2147483647 w 21600"/>
              <a:gd name="T3" fmla="*/ 0 h 32227"/>
              <a:gd name="T4" fmla="*/ 2147483647 w 21600"/>
              <a:gd name="T5" fmla="*/ 2147483647 h 3222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32227" fill="none" extrusionOk="0">
                <a:moveTo>
                  <a:pt x="2795" y="32226"/>
                </a:moveTo>
                <a:cubicBezTo>
                  <a:pt x="962" y="28984"/>
                  <a:pt x="0" y="25324"/>
                  <a:pt x="0" y="21600"/>
                </a:cubicBezTo>
                <a:cubicBezTo>
                  <a:pt x="0" y="9678"/>
                  <a:pt x="9659" y="10"/>
                  <a:pt x="21581" y="0"/>
                </a:cubicBezTo>
              </a:path>
              <a:path w="21600" h="32227" stroke="0" extrusionOk="0">
                <a:moveTo>
                  <a:pt x="2795" y="32226"/>
                </a:moveTo>
                <a:cubicBezTo>
                  <a:pt x="962" y="28984"/>
                  <a:pt x="0" y="25324"/>
                  <a:pt x="0" y="21600"/>
                </a:cubicBezTo>
                <a:cubicBezTo>
                  <a:pt x="0" y="9678"/>
                  <a:pt x="9659" y="10"/>
                  <a:pt x="21581" y="0"/>
                </a:cubicBezTo>
                <a:lnTo>
                  <a:pt x="21600" y="21600"/>
                </a:lnTo>
                <a:lnTo>
                  <a:pt x="2795" y="32226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44" name="Arc 13"/>
          <p:cNvSpPr>
            <a:spLocks/>
          </p:cNvSpPr>
          <p:nvPr/>
        </p:nvSpPr>
        <p:spPr bwMode="auto">
          <a:xfrm>
            <a:off x="5022850" y="1363663"/>
            <a:ext cx="1852613" cy="2244725"/>
          </a:xfrm>
          <a:custGeom>
            <a:avLst/>
            <a:gdLst>
              <a:gd name="T0" fmla="*/ 2147483647 w 21600"/>
              <a:gd name="T1" fmla="*/ 2147483647 h 32234"/>
              <a:gd name="T2" fmla="*/ 2147483647 w 21600"/>
              <a:gd name="T3" fmla="*/ 0 h 32234"/>
              <a:gd name="T4" fmla="*/ 2147483647 w 21600"/>
              <a:gd name="T5" fmla="*/ 2147483647 h 3223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32234" fill="none" extrusionOk="0">
                <a:moveTo>
                  <a:pt x="2798" y="32234"/>
                </a:moveTo>
                <a:cubicBezTo>
                  <a:pt x="964" y="28990"/>
                  <a:pt x="0" y="25326"/>
                  <a:pt x="0" y="21600"/>
                </a:cubicBezTo>
                <a:cubicBezTo>
                  <a:pt x="0" y="9678"/>
                  <a:pt x="9659" y="10"/>
                  <a:pt x="21581" y="0"/>
                </a:cubicBezTo>
              </a:path>
              <a:path w="21600" h="32234" stroke="0" extrusionOk="0">
                <a:moveTo>
                  <a:pt x="2798" y="32234"/>
                </a:moveTo>
                <a:cubicBezTo>
                  <a:pt x="964" y="28990"/>
                  <a:pt x="0" y="25326"/>
                  <a:pt x="0" y="21600"/>
                </a:cubicBezTo>
                <a:cubicBezTo>
                  <a:pt x="0" y="9678"/>
                  <a:pt x="9659" y="10"/>
                  <a:pt x="21581" y="0"/>
                </a:cubicBezTo>
                <a:lnTo>
                  <a:pt x="21600" y="21600"/>
                </a:lnTo>
                <a:lnTo>
                  <a:pt x="2798" y="32234"/>
                </a:lnTo>
                <a:close/>
              </a:path>
            </a:pathLst>
          </a:cu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45" name="Line 14"/>
          <p:cNvSpPr>
            <a:spLocks noChangeShapeType="1"/>
          </p:cNvSpPr>
          <p:nvPr/>
        </p:nvSpPr>
        <p:spPr bwMode="auto">
          <a:xfrm flipH="1">
            <a:off x="5259388" y="2867025"/>
            <a:ext cx="1601787" cy="754063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46" name="Line 15"/>
          <p:cNvSpPr>
            <a:spLocks noChangeShapeType="1"/>
          </p:cNvSpPr>
          <p:nvPr/>
        </p:nvSpPr>
        <p:spPr bwMode="auto">
          <a:xfrm flipV="1">
            <a:off x="6873875" y="1357313"/>
            <a:ext cx="1588" cy="14922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47" name="Arc 16"/>
          <p:cNvSpPr>
            <a:spLocks/>
          </p:cNvSpPr>
          <p:nvPr/>
        </p:nvSpPr>
        <p:spPr bwMode="auto">
          <a:xfrm>
            <a:off x="7156450" y="1016000"/>
            <a:ext cx="1871663" cy="2260600"/>
          </a:xfrm>
          <a:custGeom>
            <a:avLst/>
            <a:gdLst>
              <a:gd name="T0" fmla="*/ 0 w 21674"/>
              <a:gd name="T1" fmla="*/ 0 h 32144"/>
              <a:gd name="T2" fmla="*/ 2147483647 w 21674"/>
              <a:gd name="T3" fmla="*/ 2147483647 h 32144"/>
              <a:gd name="T4" fmla="*/ 2147483647 w 21674"/>
              <a:gd name="T5" fmla="*/ 2147483647 h 3214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74" h="32144" fill="none" extrusionOk="0">
                <a:moveTo>
                  <a:pt x="0" y="0"/>
                </a:moveTo>
                <a:cubicBezTo>
                  <a:pt x="24" y="0"/>
                  <a:pt x="49" y="-1"/>
                  <a:pt x="74" y="-1"/>
                </a:cubicBezTo>
                <a:cubicBezTo>
                  <a:pt x="12003" y="0"/>
                  <a:pt x="21674" y="9670"/>
                  <a:pt x="21674" y="21600"/>
                </a:cubicBezTo>
                <a:cubicBezTo>
                  <a:pt x="21674" y="25291"/>
                  <a:pt x="20727" y="28921"/>
                  <a:pt x="18925" y="32143"/>
                </a:cubicBezTo>
              </a:path>
              <a:path w="21674" h="32144" stroke="0" extrusionOk="0">
                <a:moveTo>
                  <a:pt x="0" y="0"/>
                </a:moveTo>
                <a:cubicBezTo>
                  <a:pt x="24" y="0"/>
                  <a:pt x="49" y="-1"/>
                  <a:pt x="74" y="-1"/>
                </a:cubicBezTo>
                <a:cubicBezTo>
                  <a:pt x="12003" y="0"/>
                  <a:pt x="21674" y="9670"/>
                  <a:pt x="21674" y="21600"/>
                </a:cubicBezTo>
                <a:cubicBezTo>
                  <a:pt x="21674" y="25291"/>
                  <a:pt x="20727" y="28921"/>
                  <a:pt x="18925" y="32143"/>
                </a:cubicBezTo>
                <a:lnTo>
                  <a:pt x="74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FF99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48" name="Arc 17"/>
          <p:cNvSpPr>
            <a:spLocks/>
          </p:cNvSpPr>
          <p:nvPr/>
        </p:nvSpPr>
        <p:spPr bwMode="auto">
          <a:xfrm>
            <a:off x="7156450" y="1022350"/>
            <a:ext cx="1865313" cy="2251075"/>
          </a:xfrm>
          <a:custGeom>
            <a:avLst/>
            <a:gdLst>
              <a:gd name="T0" fmla="*/ 0 w 21674"/>
              <a:gd name="T1" fmla="*/ 0 h 32150"/>
              <a:gd name="T2" fmla="*/ 2147483647 w 21674"/>
              <a:gd name="T3" fmla="*/ 2147483647 h 32150"/>
              <a:gd name="T4" fmla="*/ 2147483647 w 21674"/>
              <a:gd name="T5" fmla="*/ 2147483647 h 3215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74" h="32150" fill="none" extrusionOk="0">
                <a:moveTo>
                  <a:pt x="0" y="0"/>
                </a:moveTo>
                <a:cubicBezTo>
                  <a:pt x="24" y="0"/>
                  <a:pt x="49" y="-1"/>
                  <a:pt x="74" y="-1"/>
                </a:cubicBezTo>
                <a:cubicBezTo>
                  <a:pt x="12003" y="0"/>
                  <a:pt x="21674" y="9670"/>
                  <a:pt x="21674" y="21600"/>
                </a:cubicBezTo>
                <a:cubicBezTo>
                  <a:pt x="21674" y="25294"/>
                  <a:pt x="20726" y="28926"/>
                  <a:pt x="18922" y="32150"/>
                </a:cubicBezTo>
              </a:path>
              <a:path w="21674" h="32150" stroke="0" extrusionOk="0">
                <a:moveTo>
                  <a:pt x="0" y="0"/>
                </a:moveTo>
                <a:cubicBezTo>
                  <a:pt x="24" y="0"/>
                  <a:pt x="49" y="-1"/>
                  <a:pt x="74" y="-1"/>
                </a:cubicBezTo>
                <a:cubicBezTo>
                  <a:pt x="12003" y="0"/>
                  <a:pt x="21674" y="9670"/>
                  <a:pt x="21674" y="21600"/>
                </a:cubicBezTo>
                <a:cubicBezTo>
                  <a:pt x="21674" y="25294"/>
                  <a:pt x="20726" y="28926"/>
                  <a:pt x="18922" y="32150"/>
                </a:cubicBezTo>
                <a:lnTo>
                  <a:pt x="74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FF99FF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49" name="Line 18"/>
          <p:cNvSpPr>
            <a:spLocks noChangeShapeType="1"/>
          </p:cNvSpPr>
          <p:nvPr/>
        </p:nvSpPr>
        <p:spPr bwMode="auto">
          <a:xfrm flipV="1">
            <a:off x="7156450" y="1033463"/>
            <a:ext cx="1588" cy="14922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50" name="Line 19"/>
          <p:cNvSpPr>
            <a:spLocks noChangeShapeType="1"/>
          </p:cNvSpPr>
          <p:nvPr/>
        </p:nvSpPr>
        <p:spPr bwMode="auto">
          <a:xfrm>
            <a:off x="7156450" y="2543175"/>
            <a:ext cx="1601788" cy="7366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51" name="Arc 20"/>
          <p:cNvSpPr>
            <a:spLocks/>
          </p:cNvSpPr>
          <p:nvPr/>
        </p:nvSpPr>
        <p:spPr bwMode="auto">
          <a:xfrm>
            <a:off x="5135563" y="2732088"/>
            <a:ext cx="3248025" cy="1519237"/>
          </a:xfrm>
          <a:custGeom>
            <a:avLst/>
            <a:gdLst>
              <a:gd name="T0" fmla="*/ 2147483647 w 37750"/>
              <a:gd name="T1" fmla="*/ 2147483647 h 21600"/>
              <a:gd name="T2" fmla="*/ 0 w 37750"/>
              <a:gd name="T3" fmla="*/ 2147483647 h 21600"/>
              <a:gd name="T4" fmla="*/ 2147483647 w 37750"/>
              <a:gd name="T5" fmla="*/ 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37750" h="21600" fill="none" extrusionOk="0">
                <a:moveTo>
                  <a:pt x="37750" y="10502"/>
                </a:moveTo>
                <a:cubicBezTo>
                  <a:pt x="33938" y="17352"/>
                  <a:pt x="26714" y="21599"/>
                  <a:pt x="18875" y="21599"/>
                </a:cubicBezTo>
                <a:cubicBezTo>
                  <a:pt x="11035" y="21599"/>
                  <a:pt x="3811" y="17352"/>
                  <a:pt x="-1" y="10502"/>
                </a:cubicBezTo>
              </a:path>
              <a:path w="37750" h="21600" stroke="0" extrusionOk="0">
                <a:moveTo>
                  <a:pt x="37750" y="10502"/>
                </a:moveTo>
                <a:cubicBezTo>
                  <a:pt x="33938" y="17352"/>
                  <a:pt x="26714" y="21599"/>
                  <a:pt x="18875" y="21599"/>
                </a:cubicBezTo>
                <a:cubicBezTo>
                  <a:pt x="11035" y="21599"/>
                  <a:pt x="3811" y="17352"/>
                  <a:pt x="-1" y="10502"/>
                </a:cubicBezTo>
                <a:lnTo>
                  <a:pt x="18875" y="0"/>
                </a:lnTo>
                <a:lnTo>
                  <a:pt x="37750" y="10502"/>
                </a:lnTo>
                <a:close/>
              </a:path>
            </a:pathLst>
          </a:custGeom>
          <a:solidFill>
            <a:srgbClr val="4CFF4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52" name="Arc 21"/>
          <p:cNvSpPr>
            <a:spLocks/>
          </p:cNvSpPr>
          <p:nvPr/>
        </p:nvSpPr>
        <p:spPr bwMode="auto">
          <a:xfrm>
            <a:off x="5141913" y="2732088"/>
            <a:ext cx="3235325" cy="1512887"/>
          </a:xfrm>
          <a:custGeom>
            <a:avLst/>
            <a:gdLst>
              <a:gd name="T0" fmla="*/ 2147483647 w 37744"/>
              <a:gd name="T1" fmla="*/ 2147483647 h 21600"/>
              <a:gd name="T2" fmla="*/ 0 w 37744"/>
              <a:gd name="T3" fmla="*/ 2147483647 h 21600"/>
              <a:gd name="T4" fmla="*/ 2147483647 w 37744"/>
              <a:gd name="T5" fmla="*/ 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37744" h="21600" fill="none" extrusionOk="0">
                <a:moveTo>
                  <a:pt x="37743" y="10507"/>
                </a:moveTo>
                <a:cubicBezTo>
                  <a:pt x="33931" y="17355"/>
                  <a:pt x="26709" y="21599"/>
                  <a:pt x="18872" y="21599"/>
                </a:cubicBezTo>
                <a:cubicBezTo>
                  <a:pt x="11034" y="21599"/>
                  <a:pt x="3812" y="17355"/>
                  <a:pt x="0" y="10507"/>
                </a:cubicBezTo>
              </a:path>
              <a:path w="37744" h="21600" stroke="0" extrusionOk="0">
                <a:moveTo>
                  <a:pt x="37743" y="10507"/>
                </a:moveTo>
                <a:cubicBezTo>
                  <a:pt x="33931" y="17355"/>
                  <a:pt x="26709" y="21599"/>
                  <a:pt x="18872" y="21599"/>
                </a:cubicBezTo>
                <a:cubicBezTo>
                  <a:pt x="11034" y="21599"/>
                  <a:pt x="3812" y="17355"/>
                  <a:pt x="0" y="10507"/>
                </a:cubicBezTo>
                <a:lnTo>
                  <a:pt x="18872" y="0"/>
                </a:lnTo>
                <a:lnTo>
                  <a:pt x="37743" y="10507"/>
                </a:lnTo>
                <a:close/>
              </a:path>
            </a:pathLst>
          </a:custGeom>
          <a:solidFill>
            <a:srgbClr val="4CFF4C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53" name="Line 22"/>
          <p:cNvSpPr>
            <a:spLocks noChangeShapeType="1"/>
          </p:cNvSpPr>
          <p:nvPr/>
        </p:nvSpPr>
        <p:spPr bwMode="auto">
          <a:xfrm>
            <a:off x="6762750" y="2724150"/>
            <a:ext cx="1598613" cy="75247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54" name="Line 23"/>
          <p:cNvSpPr>
            <a:spLocks noChangeShapeType="1"/>
          </p:cNvSpPr>
          <p:nvPr/>
        </p:nvSpPr>
        <p:spPr bwMode="auto">
          <a:xfrm flipH="1">
            <a:off x="5145088" y="2724150"/>
            <a:ext cx="1598612" cy="75247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55" name="Arc 24"/>
          <p:cNvSpPr>
            <a:spLocks/>
          </p:cNvSpPr>
          <p:nvPr/>
        </p:nvSpPr>
        <p:spPr bwMode="auto">
          <a:xfrm>
            <a:off x="4900613" y="1212850"/>
            <a:ext cx="1858962" cy="2254250"/>
          </a:xfrm>
          <a:custGeom>
            <a:avLst/>
            <a:gdLst>
              <a:gd name="T0" fmla="*/ 2147483647 w 21600"/>
              <a:gd name="T1" fmla="*/ 2147483647 h 32235"/>
              <a:gd name="T2" fmla="*/ 2147483647 w 21600"/>
              <a:gd name="T3" fmla="*/ 0 h 32235"/>
              <a:gd name="T4" fmla="*/ 2147483647 w 21600"/>
              <a:gd name="T5" fmla="*/ 2147483647 h 32235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32235" fill="none" extrusionOk="0">
                <a:moveTo>
                  <a:pt x="2799" y="32235"/>
                </a:moveTo>
                <a:cubicBezTo>
                  <a:pt x="964" y="28991"/>
                  <a:pt x="0" y="25327"/>
                  <a:pt x="0" y="21600"/>
                </a:cubicBezTo>
                <a:cubicBezTo>
                  <a:pt x="0" y="9670"/>
                  <a:pt x="9670" y="-1"/>
                  <a:pt x="21600" y="-1"/>
                </a:cubicBezTo>
              </a:path>
              <a:path w="21600" h="32235" stroke="0" extrusionOk="0">
                <a:moveTo>
                  <a:pt x="2799" y="32235"/>
                </a:moveTo>
                <a:cubicBezTo>
                  <a:pt x="964" y="28991"/>
                  <a:pt x="0" y="25327"/>
                  <a:pt x="0" y="21600"/>
                </a:cubicBezTo>
                <a:cubicBezTo>
                  <a:pt x="0" y="9670"/>
                  <a:pt x="9670" y="-1"/>
                  <a:pt x="21600" y="-1"/>
                </a:cubicBezTo>
                <a:lnTo>
                  <a:pt x="21600" y="21600"/>
                </a:lnTo>
                <a:lnTo>
                  <a:pt x="2799" y="32235"/>
                </a:lnTo>
                <a:close/>
              </a:path>
            </a:pathLst>
          </a:custGeom>
          <a:solidFill>
            <a:srgbClr val="FFFF99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56" name="Arc 25"/>
          <p:cNvSpPr>
            <a:spLocks/>
          </p:cNvSpPr>
          <p:nvPr/>
        </p:nvSpPr>
        <p:spPr bwMode="auto">
          <a:xfrm>
            <a:off x="4906963" y="1219200"/>
            <a:ext cx="1852612" cy="2244725"/>
          </a:xfrm>
          <a:custGeom>
            <a:avLst/>
            <a:gdLst>
              <a:gd name="T0" fmla="*/ 2147483647 w 21600"/>
              <a:gd name="T1" fmla="*/ 2147483647 h 32242"/>
              <a:gd name="T2" fmla="*/ 2147483647 w 21600"/>
              <a:gd name="T3" fmla="*/ 0 h 32242"/>
              <a:gd name="T4" fmla="*/ 2147483647 w 21600"/>
              <a:gd name="T5" fmla="*/ 2147483647 h 3224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32242" fill="none" extrusionOk="0">
                <a:moveTo>
                  <a:pt x="2803" y="32241"/>
                </a:moveTo>
                <a:cubicBezTo>
                  <a:pt x="965" y="28996"/>
                  <a:pt x="0" y="25329"/>
                  <a:pt x="0" y="21600"/>
                </a:cubicBezTo>
                <a:cubicBezTo>
                  <a:pt x="0" y="9670"/>
                  <a:pt x="9670" y="-1"/>
                  <a:pt x="21600" y="-1"/>
                </a:cubicBezTo>
              </a:path>
              <a:path w="21600" h="32242" stroke="0" extrusionOk="0">
                <a:moveTo>
                  <a:pt x="2803" y="32241"/>
                </a:moveTo>
                <a:cubicBezTo>
                  <a:pt x="965" y="28996"/>
                  <a:pt x="0" y="25329"/>
                  <a:pt x="0" y="21600"/>
                </a:cubicBezTo>
                <a:cubicBezTo>
                  <a:pt x="0" y="9670"/>
                  <a:pt x="9670" y="-1"/>
                  <a:pt x="21600" y="-1"/>
                </a:cubicBezTo>
                <a:lnTo>
                  <a:pt x="21600" y="21600"/>
                </a:lnTo>
                <a:lnTo>
                  <a:pt x="2803" y="32241"/>
                </a:lnTo>
                <a:close/>
              </a:path>
            </a:pathLst>
          </a:custGeom>
          <a:solidFill>
            <a:srgbClr val="FFFF99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57" name="Line 26"/>
          <p:cNvSpPr>
            <a:spLocks noChangeShapeType="1"/>
          </p:cNvSpPr>
          <p:nvPr/>
        </p:nvSpPr>
        <p:spPr bwMode="auto">
          <a:xfrm flipH="1">
            <a:off x="5145088" y="2724150"/>
            <a:ext cx="1598612" cy="75247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58" name="Line 27"/>
          <p:cNvSpPr>
            <a:spLocks noChangeShapeType="1"/>
          </p:cNvSpPr>
          <p:nvPr/>
        </p:nvSpPr>
        <p:spPr bwMode="auto">
          <a:xfrm flipV="1">
            <a:off x="6759575" y="1212850"/>
            <a:ext cx="1588" cy="14922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59" name="Rectangle 28"/>
          <p:cNvSpPr>
            <a:spLocks noChangeArrowheads="1"/>
          </p:cNvSpPr>
          <p:nvPr/>
        </p:nvSpPr>
        <p:spPr bwMode="auto">
          <a:xfrm>
            <a:off x="7196138" y="1858963"/>
            <a:ext cx="1703387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3400">
                <a:solidFill>
                  <a:srgbClr val="000000"/>
                </a:solidFill>
                <a:latin typeface="Arial" pitchFamily="34" charset="0"/>
              </a:rPr>
              <a:t>Security</a:t>
            </a:r>
            <a:endParaRPr lang="en-US">
              <a:solidFill>
                <a:schemeClr val="tx2"/>
              </a:solidFill>
              <a:latin typeface="Arial" pitchFamily="34" charset="0"/>
            </a:endParaRPr>
          </a:p>
        </p:txBody>
      </p:sp>
      <p:sp>
        <p:nvSpPr>
          <p:cNvPr id="18460" name="Rectangle 29"/>
          <p:cNvSpPr>
            <a:spLocks noChangeArrowheads="1"/>
          </p:cNvSpPr>
          <p:nvPr/>
        </p:nvSpPr>
        <p:spPr bwMode="auto">
          <a:xfrm>
            <a:off x="5192713" y="1919288"/>
            <a:ext cx="1435100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2800">
                <a:solidFill>
                  <a:srgbClr val="000000"/>
                </a:solidFill>
                <a:latin typeface="Arial" pitchFamily="34" charset="0"/>
              </a:rPr>
              <a:t>Integrity</a:t>
            </a:r>
            <a:endParaRPr lang="en-US">
              <a:solidFill>
                <a:schemeClr val="tx2"/>
              </a:solidFill>
              <a:latin typeface="Arial" pitchFamily="34" charset="0"/>
            </a:endParaRPr>
          </a:p>
        </p:txBody>
      </p:sp>
      <p:sp>
        <p:nvSpPr>
          <p:cNvPr id="18461" name="Rectangle 30"/>
          <p:cNvSpPr>
            <a:spLocks noChangeArrowheads="1"/>
          </p:cNvSpPr>
          <p:nvPr/>
        </p:nvSpPr>
        <p:spPr bwMode="auto">
          <a:xfrm>
            <a:off x="4995863" y="2376488"/>
            <a:ext cx="1717675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2800">
                <a:solidFill>
                  <a:srgbClr val="000000"/>
                </a:solidFill>
                <a:latin typeface="Arial" pitchFamily="34" charset="0"/>
              </a:rPr>
              <a:t>Reliability</a:t>
            </a:r>
            <a:endParaRPr lang="en-US">
              <a:solidFill>
                <a:schemeClr val="tx2"/>
              </a:solidFill>
              <a:latin typeface="Arial" pitchFamily="34" charset="0"/>
            </a:endParaRPr>
          </a:p>
        </p:txBody>
      </p:sp>
      <p:sp>
        <p:nvSpPr>
          <p:cNvPr id="18462" name="Rectangle 31"/>
          <p:cNvSpPr>
            <a:spLocks noChangeArrowheads="1"/>
          </p:cNvSpPr>
          <p:nvPr/>
        </p:nvSpPr>
        <p:spPr bwMode="auto">
          <a:xfrm>
            <a:off x="5683250" y="3273425"/>
            <a:ext cx="2281238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3400">
                <a:solidFill>
                  <a:srgbClr val="000000"/>
                </a:solidFill>
                <a:latin typeface="Arial" pitchFamily="34" charset="0"/>
              </a:rPr>
              <a:t>Availability</a:t>
            </a:r>
            <a:endParaRPr lang="en-US">
              <a:solidFill>
                <a:schemeClr val="tx2"/>
              </a:solidFill>
              <a:latin typeface="Arial" pitchFamily="34" charset="0"/>
            </a:endParaRPr>
          </a:p>
        </p:txBody>
      </p:sp>
      <p:sp>
        <p:nvSpPr>
          <p:cNvPr id="18463" name="TextBox 1"/>
          <p:cNvSpPr txBox="1">
            <a:spLocks noChangeArrowheads="1"/>
          </p:cNvSpPr>
          <p:nvPr/>
        </p:nvSpPr>
        <p:spPr bwMode="auto">
          <a:xfrm>
            <a:off x="3055938" y="5692775"/>
            <a:ext cx="5935662" cy="7080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0" dirty="0">
                <a:latin typeface="Helvetica" pitchFamily="2" charset="0"/>
              </a:rPr>
              <a:t>MTBF or MTTF = Mean Time Between (To) Failure</a:t>
            </a:r>
          </a:p>
          <a:p>
            <a:r>
              <a:rPr lang="en-US" sz="2000" b="0" dirty="0">
                <a:latin typeface="Helvetica" pitchFamily="2" charset="0"/>
              </a:rPr>
              <a:t>MTTR = Mean Time To </a:t>
            </a:r>
            <a:r>
              <a:rPr lang="en-US" sz="2000" b="0" dirty="0" smtClean="0">
                <a:latin typeface="Helvetica" pitchFamily="2" charset="0"/>
              </a:rPr>
              <a:t>Repair (see next slide)</a:t>
            </a:r>
            <a:endParaRPr lang="en-US" sz="2000" b="0" dirty="0">
              <a:latin typeface="Helvetica" pitchFamily="2" charset="0"/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smtClean="0">
                <a:latin typeface="Helvetica" pitchFamily="2" charset="0"/>
              </a:rPr>
              <a:t>Mean Time to Recovery</a:t>
            </a:r>
          </a:p>
        </p:txBody>
      </p:sp>
      <p:sp>
        <p:nvSpPr>
          <p:cNvPr id="20482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839200" cy="5105400"/>
          </a:xfrm>
        </p:spPr>
        <p:txBody>
          <a:bodyPr/>
          <a:lstStyle/>
          <a:p>
            <a:r>
              <a:rPr lang="en-US" smtClean="0">
                <a:latin typeface="Helvetica" pitchFamily="2" charset="0"/>
              </a:rPr>
              <a:t>Critical time as further failures can occur during recovery</a:t>
            </a:r>
          </a:p>
          <a:p>
            <a:endParaRPr lang="en-US" smtClean="0">
              <a:latin typeface="Helvetica" pitchFamily="2" charset="0"/>
            </a:endParaRPr>
          </a:p>
          <a:p>
            <a:r>
              <a:rPr lang="en-US" smtClean="0">
                <a:latin typeface="Helvetica" pitchFamily="2" charset="0"/>
              </a:rPr>
              <a:t>Total Outage duration (MTTR) =</a:t>
            </a:r>
          </a:p>
          <a:p>
            <a:pPr marL="457200" lvl="1" indent="0">
              <a:buFontTx/>
              <a:buNone/>
            </a:pPr>
            <a:r>
              <a:rPr lang="en-US" smtClean="0">
                <a:latin typeface="Helvetica" pitchFamily="2" charset="0"/>
              </a:rPr>
              <a:t>Time to Detect		(need good monitoring)</a:t>
            </a:r>
          </a:p>
          <a:p>
            <a:pPr marL="457200" lvl="1" indent="0">
              <a:buFontTx/>
              <a:buNone/>
            </a:pPr>
            <a:r>
              <a:rPr lang="en-US" smtClean="0">
                <a:latin typeface="Helvetica" pitchFamily="2" charset="0"/>
              </a:rPr>
              <a:t>+ Time to Diagnose	(need good docs/ops, best practices)</a:t>
            </a:r>
          </a:p>
          <a:p>
            <a:pPr marL="457200" lvl="1" indent="0">
              <a:buFontTx/>
              <a:buNone/>
            </a:pPr>
            <a:r>
              <a:rPr lang="en-US" smtClean="0">
                <a:latin typeface="Helvetica" pitchFamily="2" charset="0"/>
              </a:rPr>
              <a:t>+ Time to Decide		(need good org/leader, best practices)</a:t>
            </a:r>
          </a:p>
          <a:p>
            <a:pPr marL="457200" lvl="1" indent="0">
              <a:buFontTx/>
              <a:buNone/>
            </a:pPr>
            <a:r>
              <a:rPr lang="en-US" smtClean="0">
                <a:latin typeface="Helvetica" pitchFamily="2" charset="0"/>
              </a:rPr>
              <a:t>+ Time to Act		(need good execution!)</a:t>
            </a:r>
          </a:p>
          <a:p>
            <a:endParaRPr lang="en-US" smtClean="0">
              <a:latin typeface="Helvetica" pitchFamily="2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305800" cy="533400"/>
          </a:xfrm>
        </p:spPr>
        <p:txBody>
          <a:bodyPr/>
          <a:lstStyle/>
          <a:p>
            <a:r>
              <a:rPr lang="en-US" smtClean="0">
                <a:latin typeface="Helvetica" pitchFamily="2" charset="0"/>
              </a:rPr>
              <a:t>Traditional Fault Tolerance Techniques</a:t>
            </a:r>
          </a:p>
        </p:txBody>
      </p:sp>
      <p:sp>
        <p:nvSpPr>
          <p:cNvPr id="3686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>
                <a:latin typeface="Helvetica" pitchFamily="2" charset="0"/>
              </a:rPr>
              <a:t>Fail fast modules: work or stop</a:t>
            </a:r>
          </a:p>
          <a:p>
            <a:endParaRPr lang="en-US" smtClean="0">
              <a:latin typeface="Helvetica" pitchFamily="2" charset="0"/>
            </a:endParaRPr>
          </a:p>
          <a:p>
            <a:r>
              <a:rPr lang="en-US" smtClean="0">
                <a:latin typeface="Helvetica" pitchFamily="2" charset="0"/>
              </a:rPr>
              <a:t>Spare modules: yield instant  repair time</a:t>
            </a:r>
          </a:p>
          <a:p>
            <a:endParaRPr lang="en-US" smtClean="0">
              <a:latin typeface="Helvetica" pitchFamily="2" charset="0"/>
            </a:endParaRPr>
          </a:p>
          <a:p>
            <a:r>
              <a:rPr lang="en-US" smtClean="0">
                <a:latin typeface="Helvetica" pitchFamily="2" charset="0"/>
              </a:rPr>
              <a:t>Process/Server pairs: Mask HW and SW faults</a:t>
            </a:r>
          </a:p>
          <a:p>
            <a:endParaRPr lang="en-US" smtClean="0">
              <a:latin typeface="Helvetica" pitchFamily="2" charset="0"/>
            </a:endParaRPr>
          </a:p>
          <a:p>
            <a:r>
              <a:rPr lang="en-US" smtClean="0">
                <a:latin typeface="Helvetica" pitchFamily="2" charset="0"/>
              </a:rPr>
              <a:t>Transactions:  yields ACID semantics (simple fault model)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noFill/>
        </p:spPr>
        <p:txBody>
          <a:bodyPr lIns="92075" tIns="46038" rIns="92075" bIns="46038"/>
          <a:lstStyle/>
          <a:p>
            <a:r>
              <a:rPr lang="en-US" smtClean="0">
                <a:latin typeface="Helvetica" pitchFamily="2" charset="0"/>
              </a:rPr>
              <a:t>Fail-Fast is Good, but Repair is Needed</a:t>
            </a:r>
          </a:p>
        </p:txBody>
      </p:sp>
      <p:sp>
        <p:nvSpPr>
          <p:cNvPr id="389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5029200"/>
            <a:ext cx="8534400" cy="1524000"/>
          </a:xfrm>
          <a:noFill/>
        </p:spPr>
        <p:txBody>
          <a:bodyPr lIns="92075" tIns="46038" rIns="92075" bIns="46038"/>
          <a:lstStyle/>
          <a:p>
            <a:pPr>
              <a:lnSpc>
                <a:spcPct val="30000"/>
              </a:lnSpc>
              <a:spcBef>
                <a:spcPct val="0"/>
              </a:spcBef>
              <a:buFontTx/>
              <a:buNone/>
            </a:pPr>
            <a:r>
              <a:rPr lang="en-US" smtClean="0">
                <a:latin typeface="Helvetica" pitchFamily="2" charset="0"/>
              </a:rPr>
              <a:t>	 </a:t>
            </a:r>
          </a:p>
          <a:p>
            <a:pPr>
              <a:buFontTx/>
              <a:buNone/>
            </a:pPr>
            <a:r>
              <a:rPr lang="en-US" smtClean="0">
                <a:latin typeface="Helvetica" pitchFamily="2" charset="0"/>
              </a:rPr>
              <a:t>Improving either MTTR or MTBF gives benefit</a:t>
            </a:r>
          </a:p>
          <a:p>
            <a:pPr>
              <a:buFontTx/>
              <a:buNone/>
            </a:pPr>
            <a:r>
              <a:rPr lang="en-US" i="1" smtClean="0">
                <a:latin typeface="Helvetica" pitchFamily="2" charset="0"/>
              </a:rPr>
              <a:t>Simple redundancy does not help much (can actually hurt!)</a:t>
            </a:r>
          </a:p>
        </p:txBody>
      </p:sp>
      <p:sp>
        <p:nvSpPr>
          <p:cNvPr id="36869" name="Rectangle 5"/>
          <p:cNvSpPr>
            <a:spLocks noChangeArrowheads="1"/>
          </p:cNvSpPr>
          <p:nvPr/>
        </p:nvSpPr>
        <p:spPr bwMode="auto">
          <a:xfrm>
            <a:off x="288925" y="1217613"/>
            <a:ext cx="4010025" cy="380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b="0">
                <a:latin typeface="Helvetica" pitchFamily="2" charset="0"/>
              </a:rPr>
              <a:t>Lifecycle of a module</a:t>
            </a:r>
          </a:p>
          <a:p>
            <a:pPr eaLnBrk="0" hangingPunct="0"/>
            <a:r>
              <a:rPr lang="en-US" b="0">
                <a:latin typeface="Helvetica" pitchFamily="2" charset="0"/>
              </a:rPr>
              <a:t>	fail-fast gives </a:t>
            </a:r>
          </a:p>
          <a:p>
            <a:pPr eaLnBrk="0" hangingPunct="0"/>
            <a:r>
              <a:rPr lang="en-US" b="0">
                <a:latin typeface="Helvetica" pitchFamily="2" charset="0"/>
              </a:rPr>
              <a:t>	short fault latency</a:t>
            </a:r>
          </a:p>
          <a:p>
            <a:pPr eaLnBrk="0" hangingPunct="0"/>
            <a:endParaRPr lang="en-US" b="0">
              <a:latin typeface="Helvetica" pitchFamily="2" charset="0"/>
            </a:endParaRPr>
          </a:p>
          <a:p>
            <a:pPr eaLnBrk="0" hangingPunct="0">
              <a:lnSpc>
                <a:spcPct val="90000"/>
              </a:lnSpc>
              <a:spcBef>
                <a:spcPct val="30000"/>
              </a:spcBef>
            </a:pPr>
            <a:r>
              <a:rPr lang="en-US" sz="2800" b="0">
                <a:latin typeface="Helvetica" pitchFamily="2" charset="0"/>
              </a:rPr>
              <a:t>High Availability </a:t>
            </a:r>
          </a:p>
          <a:p>
            <a:pPr eaLnBrk="0" hangingPunct="0">
              <a:lnSpc>
                <a:spcPct val="90000"/>
              </a:lnSpc>
              <a:spcBef>
                <a:spcPct val="30000"/>
              </a:spcBef>
            </a:pPr>
            <a:r>
              <a:rPr lang="en-US" sz="2800" b="0">
                <a:latin typeface="Helvetica" pitchFamily="2" charset="0"/>
              </a:rPr>
              <a:t>     is low UN-Availability</a:t>
            </a:r>
          </a:p>
          <a:p>
            <a:pPr eaLnBrk="0" hangingPunct="0">
              <a:lnSpc>
                <a:spcPct val="90000"/>
              </a:lnSpc>
              <a:spcBef>
                <a:spcPct val="30000"/>
              </a:spcBef>
            </a:pPr>
            <a:endParaRPr lang="en-US" b="0">
              <a:latin typeface="Helvetica" pitchFamily="2" charset="0"/>
            </a:endParaRPr>
          </a:p>
          <a:p>
            <a:pPr eaLnBrk="0" hangingPunct="0">
              <a:lnSpc>
                <a:spcPct val="90000"/>
              </a:lnSpc>
              <a:spcBef>
                <a:spcPct val="30000"/>
              </a:spcBef>
            </a:pPr>
            <a:r>
              <a:rPr lang="en-US" b="0">
                <a:latin typeface="Helvetica" pitchFamily="2" charset="0"/>
              </a:rPr>
              <a:t>Unavailability ~  </a:t>
            </a:r>
            <a:r>
              <a:rPr lang="en-US" sz="2800" b="0" u="sng" baseline="36000">
                <a:latin typeface="Helvetica" pitchFamily="2" charset="0"/>
              </a:rPr>
              <a:t>MTTR</a:t>
            </a:r>
            <a:r>
              <a:rPr lang="en-US" b="0">
                <a:latin typeface="Helvetica" pitchFamily="2" charset="0"/>
              </a:rPr>
              <a:t> </a:t>
            </a:r>
          </a:p>
          <a:p>
            <a:pPr eaLnBrk="0" hangingPunct="0">
              <a:lnSpc>
                <a:spcPct val="30000"/>
              </a:lnSpc>
            </a:pPr>
            <a:r>
              <a:rPr lang="en-US" b="0">
                <a:latin typeface="Helvetica" pitchFamily="2" charset="0"/>
              </a:rPr>
              <a:t>                             </a:t>
            </a:r>
          </a:p>
          <a:p>
            <a:pPr eaLnBrk="0" hangingPunct="0">
              <a:lnSpc>
                <a:spcPct val="30000"/>
              </a:lnSpc>
            </a:pPr>
            <a:r>
              <a:rPr lang="en-US" sz="1800" b="0">
                <a:latin typeface="Helvetica" pitchFamily="2" charset="0"/>
              </a:rPr>
              <a:t>		     </a:t>
            </a:r>
          </a:p>
          <a:p>
            <a:pPr eaLnBrk="0" hangingPunct="0">
              <a:lnSpc>
                <a:spcPct val="30000"/>
              </a:lnSpc>
            </a:pPr>
            <a:r>
              <a:rPr lang="en-US" sz="1800" b="0">
                <a:latin typeface="Helvetica" pitchFamily="2" charset="0"/>
              </a:rPr>
              <a:t>       		       MTBF</a:t>
            </a:r>
          </a:p>
        </p:txBody>
      </p:sp>
      <p:sp>
        <p:nvSpPr>
          <p:cNvPr id="38916" name="Smiley Face 2"/>
          <p:cNvSpPr>
            <a:spLocks noChangeArrowheads="1"/>
          </p:cNvSpPr>
          <p:nvPr/>
        </p:nvSpPr>
        <p:spPr bwMode="auto">
          <a:xfrm>
            <a:off x="5943600" y="1143000"/>
            <a:ext cx="1066800" cy="1066800"/>
          </a:xfrm>
          <a:prstGeom prst="smileyFace">
            <a:avLst>
              <a:gd name="adj" fmla="val -4653"/>
            </a:avLst>
          </a:prstGeom>
          <a:solidFill>
            <a:srgbClr val="FF00FF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endParaRPr lang="en-US" b="0">
              <a:solidFill>
                <a:srgbClr val="0332B7"/>
              </a:solidFill>
              <a:latin typeface="Helvetica" pitchFamily="2" charset="0"/>
            </a:endParaRPr>
          </a:p>
        </p:txBody>
      </p:sp>
      <p:sp>
        <p:nvSpPr>
          <p:cNvPr id="38917" name="Smiley Face 7"/>
          <p:cNvSpPr>
            <a:spLocks noChangeArrowheads="1"/>
          </p:cNvSpPr>
          <p:nvPr/>
        </p:nvSpPr>
        <p:spPr bwMode="auto">
          <a:xfrm>
            <a:off x="4267200" y="1143000"/>
            <a:ext cx="1066800" cy="1066800"/>
          </a:xfrm>
          <a:prstGeom prst="smileyFace">
            <a:avLst>
              <a:gd name="adj" fmla="val 4653"/>
            </a:avLst>
          </a:prstGeom>
          <a:solidFill>
            <a:srgbClr val="00AE00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endParaRPr lang="en-US" b="0">
              <a:solidFill>
                <a:srgbClr val="0332B7"/>
              </a:solidFill>
              <a:latin typeface="Helvetica" pitchFamily="2" charset="0"/>
            </a:endParaRPr>
          </a:p>
        </p:txBody>
      </p:sp>
      <p:sp>
        <p:nvSpPr>
          <p:cNvPr id="38918" name="Smiley Face 8"/>
          <p:cNvSpPr>
            <a:spLocks noChangeArrowheads="1"/>
          </p:cNvSpPr>
          <p:nvPr/>
        </p:nvSpPr>
        <p:spPr bwMode="auto">
          <a:xfrm>
            <a:off x="7696200" y="1143000"/>
            <a:ext cx="1066800" cy="1066800"/>
          </a:xfrm>
          <a:prstGeom prst="smileyFace">
            <a:avLst>
              <a:gd name="adj" fmla="val -4653"/>
            </a:avLst>
          </a:prstGeom>
          <a:solidFill>
            <a:srgbClr val="FF0000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n-US" sz="2800">
                <a:latin typeface="Helvetica" pitchFamily="2" charset="0"/>
              </a:rPr>
              <a:t>X X</a:t>
            </a:r>
          </a:p>
          <a:p>
            <a:pPr algn="ctr"/>
            <a:endParaRPr lang="en-US" b="0">
              <a:solidFill>
                <a:srgbClr val="0332B7"/>
              </a:solidFill>
              <a:latin typeface="Helvetica" pitchFamily="2" charset="0"/>
            </a:endParaRPr>
          </a:p>
        </p:txBody>
      </p:sp>
      <p:sp>
        <p:nvSpPr>
          <p:cNvPr id="38919" name="Smiley Face 9"/>
          <p:cNvSpPr>
            <a:spLocks noChangeArrowheads="1"/>
          </p:cNvSpPr>
          <p:nvPr/>
        </p:nvSpPr>
        <p:spPr bwMode="auto">
          <a:xfrm>
            <a:off x="5943600" y="3048000"/>
            <a:ext cx="1066800" cy="1066800"/>
          </a:xfrm>
          <a:prstGeom prst="smileyFace">
            <a:avLst>
              <a:gd name="adj" fmla="val -4653"/>
            </a:avLst>
          </a:prstGeom>
          <a:solidFill>
            <a:srgbClr val="00FFFF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endParaRPr lang="en-US" b="0">
              <a:solidFill>
                <a:srgbClr val="0332B7"/>
              </a:solidFill>
              <a:latin typeface="Helvetica" pitchFamily="2" charset="0"/>
            </a:endParaRPr>
          </a:p>
        </p:txBody>
      </p:sp>
      <p:cxnSp>
        <p:nvCxnSpPr>
          <p:cNvPr id="38920" name="Straight Arrow Connector 4"/>
          <p:cNvCxnSpPr>
            <a:cxnSpLocks noChangeShapeType="1"/>
            <a:stCxn id="38917" idx="6"/>
            <a:endCxn id="38916" idx="2"/>
          </p:cNvCxnSpPr>
          <p:nvPr/>
        </p:nvCxnSpPr>
        <p:spPr bwMode="auto">
          <a:xfrm>
            <a:off x="5334000" y="1676400"/>
            <a:ext cx="609600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38921" name="Straight Arrow Connector 12"/>
          <p:cNvCxnSpPr>
            <a:cxnSpLocks noChangeShapeType="1"/>
            <a:stCxn id="38916" idx="6"/>
            <a:endCxn id="38918" idx="2"/>
          </p:cNvCxnSpPr>
          <p:nvPr/>
        </p:nvCxnSpPr>
        <p:spPr bwMode="auto">
          <a:xfrm>
            <a:off x="7010400" y="1676400"/>
            <a:ext cx="685800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38922" name="Straight Arrow Connector 15"/>
          <p:cNvCxnSpPr>
            <a:cxnSpLocks noChangeShapeType="1"/>
            <a:stCxn id="38919" idx="1"/>
            <a:endCxn id="38917" idx="5"/>
          </p:cNvCxnSpPr>
          <p:nvPr/>
        </p:nvCxnSpPr>
        <p:spPr bwMode="auto">
          <a:xfrm flipH="1" flipV="1">
            <a:off x="5178425" y="2054225"/>
            <a:ext cx="920750" cy="114935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38923" name="Straight Arrow Connector 18"/>
          <p:cNvCxnSpPr>
            <a:cxnSpLocks noChangeShapeType="1"/>
            <a:stCxn id="38918" idx="3"/>
            <a:endCxn id="38919" idx="7"/>
          </p:cNvCxnSpPr>
          <p:nvPr/>
        </p:nvCxnSpPr>
        <p:spPr bwMode="auto">
          <a:xfrm flipH="1">
            <a:off x="6854825" y="2054225"/>
            <a:ext cx="996950" cy="114935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38924" name="TextBox 16"/>
          <p:cNvSpPr txBox="1">
            <a:spLocks noChangeArrowheads="1"/>
          </p:cNvSpPr>
          <p:nvPr/>
        </p:nvSpPr>
        <p:spPr bwMode="auto">
          <a:xfrm>
            <a:off x="5257800" y="990600"/>
            <a:ext cx="7556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0">
                <a:latin typeface="Helvetica" pitchFamily="2" charset="0"/>
              </a:rPr>
              <a:t>Fault</a:t>
            </a:r>
          </a:p>
        </p:txBody>
      </p:sp>
      <p:sp>
        <p:nvSpPr>
          <p:cNvPr id="38925" name="TextBox 22"/>
          <p:cNvSpPr txBox="1">
            <a:spLocks noChangeArrowheads="1"/>
          </p:cNvSpPr>
          <p:nvPr/>
        </p:nvSpPr>
        <p:spPr bwMode="auto">
          <a:xfrm>
            <a:off x="6934200" y="990600"/>
            <a:ext cx="9255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0">
                <a:latin typeface="Helvetica" pitchFamily="2" charset="0"/>
              </a:rPr>
              <a:t>Detect</a:t>
            </a:r>
          </a:p>
        </p:txBody>
      </p:sp>
      <p:sp>
        <p:nvSpPr>
          <p:cNvPr id="38926" name="TextBox 17"/>
          <p:cNvSpPr txBox="1">
            <a:spLocks noChangeArrowheads="1"/>
          </p:cNvSpPr>
          <p:nvPr/>
        </p:nvSpPr>
        <p:spPr bwMode="auto">
          <a:xfrm>
            <a:off x="7315200" y="2667000"/>
            <a:ext cx="939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0">
                <a:latin typeface="Helvetica" pitchFamily="2" charset="0"/>
              </a:rPr>
              <a:t>Repair</a:t>
            </a:r>
          </a:p>
        </p:txBody>
      </p:sp>
      <p:sp>
        <p:nvSpPr>
          <p:cNvPr id="38927" name="TextBox 24"/>
          <p:cNvSpPr txBox="1">
            <a:spLocks noChangeArrowheads="1"/>
          </p:cNvSpPr>
          <p:nvPr/>
        </p:nvSpPr>
        <p:spPr bwMode="auto">
          <a:xfrm>
            <a:off x="4800600" y="2667000"/>
            <a:ext cx="9540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0">
                <a:latin typeface="Helvetica" pitchFamily="2" charset="0"/>
              </a:rPr>
              <a:t>Return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90600"/>
          </a:xfrm>
          <a:noFill/>
        </p:spPr>
        <p:txBody>
          <a:bodyPr lIns="92075" tIns="46038" rIns="92075" bIns="46038"/>
          <a:lstStyle/>
          <a:p>
            <a:r>
              <a:rPr lang="en-US" sz="3600" smtClean="0">
                <a:latin typeface="Helvetica" pitchFamily="2" charset="0"/>
              </a:rPr>
              <a:t>Fail-Fast and High-Availability Execution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914400"/>
            <a:ext cx="8305800" cy="4114800"/>
          </a:xfrm>
        </p:spPr>
        <p:txBody>
          <a:bodyPr lIns="92075" tIns="46038" rIns="92075" bIns="46038"/>
          <a:lstStyle/>
          <a:p>
            <a:pPr>
              <a:buFontTx/>
              <a:buNone/>
            </a:pPr>
            <a:r>
              <a:rPr lang="en-US" sz="2800" b="1" u="sng" smtClean="0">
                <a:latin typeface="Helvetica" pitchFamily="2" charset="0"/>
              </a:rPr>
              <a:t>Process Pairs: Instant repair</a:t>
            </a:r>
            <a:endParaRPr lang="en-US" sz="2800" b="1" smtClean="0">
              <a:latin typeface="Helvetica" pitchFamily="2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sz="2800" smtClean="0">
                <a:latin typeface="Helvetica" pitchFamily="2" charset="0"/>
              </a:rPr>
              <a:t>	</a:t>
            </a:r>
            <a:r>
              <a:rPr lang="en-US" smtClean="0">
                <a:latin typeface="Helvetica" pitchFamily="2" charset="0"/>
              </a:rPr>
              <a:t>Use Defensive programming to make a process fail-fast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mtClean="0">
                <a:latin typeface="Helvetica" pitchFamily="2" charset="0"/>
              </a:rPr>
              <a:t>	Have separate backup process ready to </a:t>
            </a:r>
            <a:r>
              <a:rPr lang="en-US" altLang="en-US" smtClean="0">
                <a:latin typeface="Arial" pitchFamily="34" charset="0"/>
              </a:rPr>
              <a:t>“</a:t>
            </a:r>
            <a:r>
              <a:rPr lang="en-US" altLang="ja-JP" smtClean="0">
                <a:latin typeface="Helvetica" pitchFamily="2" charset="0"/>
              </a:rPr>
              <a:t>take over</a:t>
            </a:r>
            <a:r>
              <a:rPr lang="en-US" altLang="en-US" smtClean="0">
                <a:latin typeface="Helvetica" pitchFamily="2" charset="0"/>
              </a:rPr>
              <a:t>”</a:t>
            </a:r>
            <a:r>
              <a:rPr lang="en-US" altLang="ja-JP" smtClean="0">
                <a:latin typeface="Helvetica" pitchFamily="2" charset="0"/>
              </a:rPr>
              <a:t> if</a:t>
            </a:r>
            <a:br>
              <a:rPr lang="en-US" altLang="ja-JP" smtClean="0">
                <a:latin typeface="Helvetica" pitchFamily="2" charset="0"/>
              </a:rPr>
            </a:br>
            <a:r>
              <a:rPr lang="en-US" altLang="ja-JP" smtClean="0">
                <a:latin typeface="Helvetica" pitchFamily="2" charset="0"/>
              </a:rPr>
              <a:t>  primary faults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mtClean="0">
                <a:latin typeface="Helvetica" pitchFamily="2" charset="0"/>
              </a:rPr>
              <a:t>	</a:t>
            </a:r>
          </a:p>
          <a:p>
            <a:pPr>
              <a:spcBef>
                <a:spcPct val="0"/>
              </a:spcBef>
            </a:pPr>
            <a:r>
              <a:rPr lang="en-US" smtClean="0">
                <a:latin typeface="Helvetica" pitchFamily="2" charset="0"/>
              </a:rPr>
              <a:t>SW fault is a </a:t>
            </a:r>
            <a:r>
              <a:rPr lang="en-US" smtClean="0">
                <a:solidFill>
                  <a:srgbClr val="3366FF"/>
                </a:solidFill>
                <a:latin typeface="Helvetica" pitchFamily="2" charset="0"/>
              </a:rPr>
              <a:t>Bohrbug</a:t>
            </a:r>
            <a:r>
              <a:rPr lang="en-US" smtClean="0">
                <a:latin typeface="Helvetica" pitchFamily="2" charset="0"/>
              </a:rPr>
              <a:t> </a:t>
            </a:r>
            <a:r>
              <a:rPr lang="en-US" smtClean="0">
                <a:latin typeface="Wingdings" pitchFamily="2" charset="2"/>
                <a:sym typeface="Wingdings" pitchFamily="2" charset="2"/>
              </a:rPr>
              <a:t></a:t>
            </a:r>
            <a:r>
              <a:rPr lang="en-US" smtClean="0">
                <a:latin typeface="Helvetica" pitchFamily="2" charset="0"/>
                <a:sym typeface="Wingdings" pitchFamily="2" charset="2"/>
              </a:rPr>
              <a:t> </a:t>
            </a:r>
            <a:r>
              <a:rPr lang="en-US" i="1" smtClean="0">
                <a:latin typeface="Helvetica" pitchFamily="2" charset="0"/>
              </a:rPr>
              <a:t>no repair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mtClean="0">
                <a:latin typeface="Helvetica" pitchFamily="2" charset="0"/>
              </a:rPr>
              <a:t>	</a:t>
            </a:r>
            <a:r>
              <a:rPr lang="ja-JP" altLang="en-US" sz="2000" smtClean="0">
                <a:latin typeface="Arial" pitchFamily="34" charset="0"/>
              </a:rPr>
              <a:t>“</a:t>
            </a:r>
            <a:r>
              <a:rPr lang="en-US" altLang="ja-JP" sz="2000" smtClean="0">
                <a:latin typeface="Helvetica" pitchFamily="2" charset="0"/>
              </a:rPr>
              <a:t>wait for the next release</a:t>
            </a:r>
            <a:r>
              <a:rPr lang="ja-JP" altLang="en-US" sz="2000" smtClean="0">
                <a:latin typeface="Arial" pitchFamily="34" charset="0"/>
              </a:rPr>
              <a:t>”</a:t>
            </a:r>
            <a:r>
              <a:rPr lang="en-US" altLang="ja-JP" sz="2000" smtClean="0">
                <a:latin typeface="Helvetica" pitchFamily="2" charset="0"/>
              </a:rPr>
              <a:t> or 	</a:t>
            </a:r>
            <a:r>
              <a:rPr lang="ja-JP" altLang="en-US" sz="2000" smtClean="0">
                <a:latin typeface="Arial" pitchFamily="34" charset="0"/>
              </a:rPr>
              <a:t>“</a:t>
            </a:r>
            <a:r>
              <a:rPr lang="en-US" altLang="ja-JP" sz="2000" smtClean="0">
                <a:latin typeface="Helvetica" pitchFamily="2" charset="0"/>
              </a:rPr>
              <a:t>get an emergency bug fix</a:t>
            </a:r>
            <a:r>
              <a:rPr lang="ja-JP" altLang="en-US" sz="2000" smtClean="0">
                <a:latin typeface="Arial" pitchFamily="34" charset="0"/>
              </a:rPr>
              <a:t>”</a:t>
            </a:r>
            <a:r>
              <a:rPr lang="en-US" altLang="ja-JP" sz="2000" smtClean="0">
                <a:latin typeface="Helvetica" pitchFamily="2" charset="0"/>
              </a:rPr>
              <a:t> or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2000" smtClean="0">
                <a:latin typeface="Helvetica" pitchFamily="2" charset="0"/>
              </a:rPr>
              <a:t>	</a:t>
            </a:r>
            <a:r>
              <a:rPr lang="ja-JP" altLang="en-US" sz="2000" smtClean="0">
                <a:latin typeface="Arial" pitchFamily="34" charset="0"/>
              </a:rPr>
              <a:t>“</a:t>
            </a:r>
            <a:r>
              <a:rPr lang="en-US" altLang="ja-JP" sz="2000" smtClean="0">
                <a:latin typeface="Helvetica" pitchFamily="2" charset="0"/>
              </a:rPr>
              <a:t>get a new vendor</a:t>
            </a:r>
            <a:r>
              <a:rPr lang="ja-JP" altLang="en-US" sz="2000" smtClean="0">
                <a:latin typeface="Arial" pitchFamily="34" charset="0"/>
              </a:rPr>
              <a:t>”</a:t>
            </a:r>
            <a:endParaRPr lang="en-US" altLang="ja-JP" smtClean="0">
              <a:latin typeface="Helvetica" pitchFamily="2" charset="0"/>
            </a:endParaRPr>
          </a:p>
          <a:p>
            <a:r>
              <a:rPr lang="en-US" smtClean="0">
                <a:latin typeface="Helvetica" pitchFamily="2" charset="0"/>
              </a:rPr>
              <a:t>SW fault is a </a:t>
            </a:r>
            <a:r>
              <a:rPr lang="en-US" smtClean="0">
                <a:solidFill>
                  <a:srgbClr val="3366FF"/>
                </a:solidFill>
                <a:latin typeface="Helvetica" pitchFamily="2" charset="0"/>
              </a:rPr>
              <a:t>Heisenbug </a:t>
            </a:r>
            <a:r>
              <a:rPr lang="en-US" smtClean="0">
                <a:latin typeface="Wingdings" pitchFamily="2" charset="2"/>
                <a:sym typeface="Wingdings" pitchFamily="2" charset="2"/>
              </a:rPr>
              <a:t></a:t>
            </a:r>
            <a:r>
              <a:rPr lang="en-US" smtClean="0">
                <a:latin typeface="Helvetica" pitchFamily="2" charset="0"/>
              </a:rPr>
              <a:t> </a:t>
            </a:r>
            <a:r>
              <a:rPr lang="en-US" i="1" smtClean="0">
                <a:latin typeface="Helvetica" pitchFamily="2" charset="0"/>
              </a:rPr>
              <a:t>restart process</a:t>
            </a:r>
            <a:endParaRPr lang="en-US" smtClean="0">
              <a:latin typeface="Helvetica" pitchFamily="2" charset="0"/>
            </a:endParaRP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mtClean="0">
                <a:latin typeface="Helvetica" pitchFamily="2" charset="0"/>
              </a:rPr>
              <a:t>	</a:t>
            </a:r>
            <a:r>
              <a:rPr lang="en-US" altLang="en-US" smtClean="0">
                <a:latin typeface="Helvetica" pitchFamily="2" charset="0"/>
              </a:rPr>
              <a:t>“</a:t>
            </a:r>
            <a:r>
              <a:rPr lang="en-US" altLang="ja-JP" sz="2000" smtClean="0">
                <a:latin typeface="Helvetica" pitchFamily="2" charset="0"/>
              </a:rPr>
              <a:t>reboot and retry</a:t>
            </a:r>
            <a:r>
              <a:rPr lang="en-US" altLang="en-US" sz="2000" smtClean="0">
                <a:latin typeface="Helvetica" pitchFamily="2" charset="0"/>
              </a:rPr>
              <a:t>”</a:t>
            </a:r>
            <a:endParaRPr lang="en-US" altLang="ja-JP" sz="2000" smtClean="0">
              <a:latin typeface="Helvetica" pitchFamily="2" charset="0"/>
            </a:endParaRP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endParaRPr lang="en-US" sz="1400" smtClean="0">
              <a:latin typeface="Helvetica" pitchFamily="2" charset="0"/>
            </a:endParaRP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endParaRPr lang="en-US" sz="1400" smtClean="0">
              <a:latin typeface="Helvetica" pitchFamily="2" charset="0"/>
            </a:endParaRP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mtClean="0">
                <a:latin typeface="Helvetica" pitchFamily="2" charset="0"/>
              </a:rPr>
              <a:t>Yields millisecond repair</a:t>
            </a:r>
            <a:br>
              <a:rPr lang="en-US" smtClean="0">
                <a:latin typeface="Helvetica" pitchFamily="2" charset="0"/>
              </a:rPr>
            </a:br>
            <a:r>
              <a:rPr lang="en-US" smtClean="0">
                <a:latin typeface="Helvetica" pitchFamily="2" charset="0"/>
              </a:rPr>
              <a:t>  times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endParaRPr lang="en-US" smtClean="0">
              <a:latin typeface="Helvetica" pitchFamily="2" charset="0"/>
            </a:endParaRP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mtClean="0">
                <a:latin typeface="Helvetica" pitchFamily="2" charset="0"/>
              </a:rPr>
              <a:t>Tolerates some HW faults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endParaRPr lang="en-US" smtClean="0">
              <a:latin typeface="Helvetica" pitchFamily="2" charset="0"/>
            </a:endParaRPr>
          </a:p>
          <a:p>
            <a:pPr>
              <a:buFontTx/>
              <a:buNone/>
            </a:pPr>
            <a:endParaRPr lang="en-US" smtClean="0">
              <a:latin typeface="Helvetica" pitchFamily="2" charset="0"/>
            </a:endParaRPr>
          </a:p>
        </p:txBody>
      </p:sp>
      <p:pic>
        <p:nvPicPr>
          <p:cNvPr id="53252" name="Picture 4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419600" y="4191000"/>
            <a:ext cx="4343400" cy="2106613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Helvetica" pitchFamily="2" charset="0"/>
              </a:rPr>
              <a:t>Administrivia</a:t>
            </a:r>
          </a:p>
        </p:txBody>
      </p:sp>
      <p:sp>
        <p:nvSpPr>
          <p:cNvPr id="70658" name="Content Placeholder 2"/>
          <p:cNvSpPr>
            <a:spLocks noGrp="1"/>
          </p:cNvSpPr>
          <p:nvPr>
            <p:ph idx="1"/>
          </p:nvPr>
        </p:nvSpPr>
        <p:spPr>
          <a:xfrm>
            <a:off x="609600" y="914400"/>
            <a:ext cx="8153400" cy="5105400"/>
          </a:xfrm>
        </p:spPr>
        <p:txBody>
          <a:bodyPr/>
          <a:lstStyle/>
          <a:p>
            <a:endParaRPr lang="en-US" smtClean="0">
              <a:latin typeface="Helvetica" pitchFamily="2" charset="0"/>
            </a:endParaRPr>
          </a:p>
          <a:p>
            <a:r>
              <a:rPr lang="en-US" smtClean="0">
                <a:latin typeface="Helvetica" pitchFamily="2" charset="0"/>
              </a:rPr>
              <a:t>Project 3 code due Thursday 4/17 by 11:59PM</a:t>
            </a:r>
          </a:p>
          <a:p>
            <a:endParaRPr lang="en-US" smtClean="0">
              <a:latin typeface="Helvetica" pitchFamily="2" charset="0"/>
            </a:endParaRPr>
          </a:p>
          <a:p>
            <a:r>
              <a:rPr lang="en-US" smtClean="0">
                <a:latin typeface="Helvetica" pitchFamily="2" charset="0"/>
              </a:rPr>
              <a:t>Project 4 design due date</a:t>
            </a:r>
            <a:endParaRPr lang="en-US" smtClean="0">
              <a:solidFill>
                <a:srgbClr val="FF0000"/>
              </a:solidFill>
              <a:latin typeface="Helvetica" pitchFamily="2" charset="0"/>
            </a:endParaRPr>
          </a:p>
          <a:p>
            <a:pPr lvl="1"/>
            <a:r>
              <a:rPr lang="en-US" smtClean="0">
                <a:solidFill>
                  <a:srgbClr val="000000"/>
                </a:solidFill>
                <a:latin typeface="Helvetica" pitchFamily="2" charset="0"/>
              </a:rPr>
              <a:t>Thursday 4/24 by 11:59PM</a:t>
            </a:r>
          </a:p>
          <a:p>
            <a:pPr lvl="1"/>
            <a:endParaRPr lang="en-US" smtClean="0">
              <a:solidFill>
                <a:srgbClr val="000000"/>
              </a:solidFill>
              <a:latin typeface="Helvetica" pitchFamily="2" charset="0"/>
            </a:endParaRPr>
          </a:p>
          <a:p>
            <a:r>
              <a:rPr lang="en-US" smtClean="0">
                <a:solidFill>
                  <a:srgbClr val="000000"/>
                </a:solidFill>
                <a:latin typeface="Helvetica" pitchFamily="2" charset="0"/>
              </a:rPr>
              <a:t>Midterm II is April 28</a:t>
            </a:r>
            <a:r>
              <a:rPr lang="en-US" baseline="30000" smtClean="0">
                <a:solidFill>
                  <a:srgbClr val="000000"/>
                </a:solidFill>
                <a:latin typeface="Helvetica" pitchFamily="2" charset="0"/>
              </a:rPr>
              <a:t>th</a:t>
            </a:r>
            <a:r>
              <a:rPr lang="en-US" smtClean="0">
                <a:solidFill>
                  <a:srgbClr val="000000"/>
                </a:solidFill>
                <a:latin typeface="Helvetica" pitchFamily="2" charset="0"/>
              </a:rPr>
              <a:t> 4-5:30pm in </a:t>
            </a:r>
            <a:r>
              <a:rPr lang="en-US" smtClean="0">
                <a:solidFill>
                  <a:srgbClr val="FF0000"/>
                </a:solidFill>
                <a:latin typeface="Helvetica" pitchFamily="2" charset="0"/>
              </a:rPr>
              <a:t>245 Li Ka Shing and 100 GPB</a:t>
            </a:r>
          </a:p>
          <a:p>
            <a:pPr lvl="1"/>
            <a:r>
              <a:rPr lang="en-US" smtClean="0">
                <a:solidFill>
                  <a:srgbClr val="000000"/>
                </a:solidFill>
                <a:latin typeface="Helvetica" pitchFamily="2" charset="0"/>
              </a:rPr>
              <a:t>Covers Lectures #13-24</a:t>
            </a:r>
          </a:p>
          <a:p>
            <a:pPr lvl="1"/>
            <a:r>
              <a:rPr lang="en-US" smtClean="0">
                <a:solidFill>
                  <a:srgbClr val="000000"/>
                </a:solidFill>
                <a:latin typeface="Helvetica" pitchFamily="2" charset="0"/>
              </a:rPr>
              <a:t>Closed book and notes, no calculators</a:t>
            </a:r>
          </a:p>
          <a:p>
            <a:pPr lvl="1"/>
            <a:r>
              <a:rPr lang="en-US" smtClean="0">
                <a:solidFill>
                  <a:srgbClr val="000000"/>
                </a:solidFill>
                <a:latin typeface="Helvetica" pitchFamily="2" charset="0"/>
              </a:rPr>
              <a:t>One double-sides handwritten page of notes allowed</a:t>
            </a:r>
          </a:p>
          <a:p>
            <a:pPr lvl="1"/>
            <a:r>
              <a:rPr lang="en-US" smtClean="0">
                <a:solidFill>
                  <a:srgbClr val="000000"/>
                </a:solidFill>
                <a:latin typeface="Helvetica" pitchFamily="2" charset="0"/>
              </a:rPr>
              <a:t>Review session: Fri Apr 25 4-6pm in 245 Li Ka Shing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Quiz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Quiz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dirty="0" smtClean="0"/>
              <a:t>True/False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Two-phase commit is used to guarantee consistency. False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You always need 2PC if you want multiple systems to stay consistent. False (ex: use consistent client-side hashing to put keys amongst slaves, </a:t>
            </a:r>
            <a:r>
              <a:rPr lang="en-US" i="1" dirty="0" smtClean="0"/>
              <a:t>with no replication</a:t>
            </a:r>
            <a:r>
              <a:rPr lang="en-US" dirty="0" smtClean="0"/>
              <a:t>.)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If a master server comes awake after crashing in the WAIT state, it resends VOTE_REQ in order to recount the slaves. False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Increasing mean-time-to-repair decreases availability (as defined in lecture). True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Bohrbugs</a:t>
            </a:r>
            <a:r>
              <a:rPr lang="en-US" dirty="0" smtClean="0"/>
              <a:t> won’t be fixed by restarting a task or system. True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Short answer</a:t>
            </a:r>
          </a:p>
          <a:p>
            <a:pPr marL="514350" indent="-514350">
              <a:buFont typeface="+mj-lt"/>
              <a:buAutoNum type="arabicPeriod" startAt="5"/>
            </a:pPr>
            <a:r>
              <a:rPr lang="en-US" dirty="0" smtClean="0"/>
              <a:t>What was the purpose of the TLS heartbeat, target of the </a:t>
            </a:r>
            <a:r>
              <a:rPr lang="en-US" dirty="0" err="1" smtClean="0"/>
              <a:t>Heartbleed</a:t>
            </a:r>
            <a:r>
              <a:rPr lang="en-US" dirty="0" smtClean="0"/>
              <a:t> attack? Make sure NATs/firewalls in the middle don’t shut down the connection.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Two-phase commit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Title 1"/>
          <p:cNvSpPr>
            <a:spLocks noGrp="1"/>
          </p:cNvSpPr>
          <p:nvPr>
            <p:ph type="title"/>
          </p:nvPr>
        </p:nvSpPr>
        <p:spPr>
          <a:xfrm>
            <a:off x="914400" y="152400"/>
            <a:ext cx="7239000" cy="533400"/>
          </a:xfrm>
        </p:spPr>
        <p:txBody>
          <a:bodyPr/>
          <a:lstStyle/>
          <a:p>
            <a:r>
              <a:rPr lang="en-US" dirty="0" smtClean="0">
                <a:latin typeface="Helvetica" pitchFamily="2" charset="0"/>
              </a:rPr>
              <a:t>Durability and Atomicity, distributed</a:t>
            </a:r>
          </a:p>
        </p:txBody>
      </p:sp>
      <p:sp>
        <p:nvSpPr>
          <p:cNvPr id="5427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Helvetica" pitchFamily="2" charset="0"/>
              </a:rPr>
              <a:t>How do you make sure transaction results persist in the face of failures (e.g., disk failures)? </a:t>
            </a:r>
          </a:p>
          <a:p>
            <a:endParaRPr lang="en-US" dirty="0" smtClean="0">
              <a:latin typeface="Helvetica" pitchFamily="2" charset="0"/>
            </a:endParaRPr>
          </a:p>
          <a:p>
            <a:r>
              <a:rPr lang="en-US" dirty="0" smtClean="0">
                <a:latin typeface="Helvetica" pitchFamily="2" charset="0"/>
              </a:rPr>
              <a:t>Replicate </a:t>
            </a:r>
            <a:r>
              <a:rPr lang="en-US" dirty="0" smtClean="0">
                <a:latin typeface="Helvetica" pitchFamily="2" charset="0"/>
                <a:sym typeface="Wingdings" pitchFamily="2" charset="2"/>
              </a:rPr>
              <a:t>database</a:t>
            </a:r>
          </a:p>
          <a:p>
            <a:pPr lvl="1"/>
            <a:r>
              <a:rPr lang="en-US" dirty="0" smtClean="0">
                <a:latin typeface="Helvetica" pitchFamily="2" charset="0"/>
              </a:rPr>
              <a:t>Commit transaction to each replica</a:t>
            </a:r>
          </a:p>
          <a:p>
            <a:endParaRPr lang="en-US" dirty="0" smtClean="0">
              <a:latin typeface="Helvetica" pitchFamily="2" charset="0"/>
            </a:endParaRPr>
          </a:p>
          <a:p>
            <a:r>
              <a:rPr lang="en-US" dirty="0" smtClean="0">
                <a:latin typeface="Helvetica" pitchFamily="2" charset="0"/>
              </a:rPr>
              <a:t>What happens if you have failures during a transaction commit?</a:t>
            </a:r>
          </a:p>
          <a:p>
            <a:pPr lvl="1"/>
            <a:r>
              <a:rPr lang="en-US" dirty="0" smtClean="0">
                <a:latin typeface="Helvetica" pitchFamily="2" charset="0"/>
              </a:rPr>
              <a:t>Need to ensure atomicity: either transaction is committed on all replicas or none at all</a:t>
            </a:r>
          </a:p>
          <a:p>
            <a:pPr lvl="1"/>
            <a:endParaRPr lang="en-US" dirty="0" smtClean="0">
              <a:latin typeface="Helvetica" pitchFamily="2" charset="0"/>
            </a:endParaRPr>
          </a:p>
          <a:p>
            <a:r>
              <a:rPr lang="en-US" dirty="0" smtClean="0">
                <a:latin typeface="Helvetica" pitchFamily="2" charset="0"/>
              </a:rPr>
              <a:t>How can we replicate with atomicity?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Helvetica" pitchFamily="2" charset="0"/>
              </a:rPr>
              <a:t>Two-Phase Commit</a:t>
            </a:r>
          </a:p>
        </p:txBody>
      </p:sp>
      <p:cxnSp>
        <p:nvCxnSpPr>
          <p:cNvPr id="5" name="Straight Connector 4"/>
          <p:cNvCxnSpPr/>
          <p:nvPr/>
        </p:nvCxnSpPr>
        <p:spPr bwMode="auto">
          <a:xfrm>
            <a:off x="4495800" y="990600"/>
            <a:ext cx="0" cy="5410200"/>
          </a:xfrm>
          <a:prstGeom prst="line">
            <a:avLst/>
          </a:prstGeom>
          <a:solidFill>
            <a:schemeClr val="bg1"/>
          </a:solidFill>
          <a:ln w="381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/>
          </a:ln>
          <a:effectLst/>
        </p:spPr>
      </p:cxnSp>
      <p:sp>
        <p:nvSpPr>
          <p:cNvPr id="6" name="Rectangle 5"/>
          <p:cNvSpPr/>
          <p:nvPr/>
        </p:nvSpPr>
        <p:spPr bwMode="auto">
          <a:xfrm>
            <a:off x="76200" y="1219200"/>
            <a:ext cx="4267200" cy="914400"/>
          </a:xfrm>
          <a:prstGeom prst="rect">
            <a:avLst/>
          </a:prstGeom>
          <a:solidFill>
            <a:srgbClr val="FFFFAA"/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marL="0" lvl="1">
              <a:defRPr/>
            </a:pPr>
            <a:r>
              <a:rPr lang="en-US" sz="2000" b="0">
                <a:latin typeface="Calibri"/>
                <a:ea typeface="ＭＳ Ｐゴシック" charset="0"/>
                <a:cs typeface="Calibri"/>
              </a:rPr>
              <a:t>Coordinator sends </a:t>
            </a:r>
            <a:r>
              <a:rPr lang="en-US" sz="2000">
                <a:solidFill>
                  <a:srgbClr val="FF0000"/>
                </a:solidFill>
                <a:latin typeface="Calibri"/>
                <a:ea typeface="ＭＳ Ｐゴシック" charset="0"/>
                <a:cs typeface="Calibri"/>
              </a:rPr>
              <a:t>VOTE-REQ</a:t>
            </a:r>
            <a:r>
              <a:rPr lang="en-US" sz="2000">
                <a:solidFill>
                  <a:schemeClr val="accent3">
                    <a:lumMod val="50000"/>
                  </a:schemeClr>
                </a:solidFill>
                <a:latin typeface="Calibri"/>
                <a:ea typeface="ＭＳ Ｐゴシック" charset="0"/>
                <a:cs typeface="Calibri"/>
              </a:rPr>
              <a:t> </a:t>
            </a:r>
            <a:r>
              <a:rPr lang="en-US" sz="2000" b="0">
                <a:latin typeface="Calibri"/>
                <a:ea typeface="ＭＳ Ｐゴシック" charset="0"/>
                <a:cs typeface="Calibri"/>
              </a:rPr>
              <a:t>to all workers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4648200" y="1981200"/>
            <a:ext cx="4419600" cy="2209800"/>
          </a:xfrm>
          <a:prstGeom prst="rect">
            <a:avLst/>
          </a:prstGeom>
          <a:solidFill>
            <a:srgbClr val="FFFFAA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marL="285750" indent="-285750">
              <a:spcBef>
                <a:spcPct val="20000"/>
              </a:spcBef>
              <a:buFont typeface="Arial" pitchFamily="34" charset="0"/>
              <a:buChar char="–"/>
            </a:pPr>
            <a:r>
              <a:rPr lang="en-US" sz="2000" b="0">
                <a:latin typeface="Calibri" pitchFamily="34" charset="0"/>
              </a:rPr>
              <a:t>Wait for </a:t>
            </a:r>
            <a:r>
              <a:rPr lang="en-US" sz="2000">
                <a:solidFill>
                  <a:srgbClr val="FF0000"/>
                </a:solidFill>
                <a:latin typeface="Calibri" pitchFamily="34" charset="0"/>
              </a:rPr>
              <a:t>VOTE-REQ </a:t>
            </a:r>
            <a:r>
              <a:rPr lang="en-US" sz="2000" b="0">
                <a:latin typeface="Calibri" pitchFamily="34" charset="0"/>
              </a:rPr>
              <a:t>from coordinator</a:t>
            </a:r>
          </a:p>
          <a:p>
            <a:pPr marL="285750" indent="-285750">
              <a:spcBef>
                <a:spcPct val="20000"/>
              </a:spcBef>
              <a:buFont typeface="Arial" pitchFamily="34" charset="0"/>
              <a:buChar char="–"/>
            </a:pPr>
            <a:r>
              <a:rPr lang="en-US" sz="2000" b="0">
                <a:latin typeface="Calibri" pitchFamily="34" charset="0"/>
              </a:rPr>
              <a:t>If ready, send </a:t>
            </a:r>
            <a:r>
              <a:rPr lang="en-US" sz="2000">
                <a:solidFill>
                  <a:srgbClr val="FF0000"/>
                </a:solidFill>
                <a:latin typeface="Calibri" pitchFamily="34" charset="0"/>
              </a:rPr>
              <a:t>VOTE-COMMIT </a:t>
            </a:r>
            <a:r>
              <a:rPr lang="en-US" sz="2000" b="0">
                <a:latin typeface="Calibri" pitchFamily="34" charset="0"/>
              </a:rPr>
              <a:t>to coordinator</a:t>
            </a:r>
          </a:p>
          <a:p>
            <a:pPr marL="285750" indent="-285750">
              <a:spcBef>
                <a:spcPct val="20000"/>
              </a:spcBef>
              <a:buFont typeface="Arial" pitchFamily="34" charset="0"/>
              <a:buChar char="–"/>
            </a:pPr>
            <a:r>
              <a:rPr lang="en-US" sz="2000" b="0">
                <a:latin typeface="Calibri" pitchFamily="34" charset="0"/>
              </a:rPr>
              <a:t>If not ready, send </a:t>
            </a:r>
            <a:r>
              <a:rPr lang="en-US" sz="2000">
                <a:solidFill>
                  <a:srgbClr val="FF0000"/>
                </a:solidFill>
                <a:latin typeface="Calibri" pitchFamily="34" charset="0"/>
              </a:rPr>
              <a:t>VOTE-ABORT </a:t>
            </a:r>
            <a:r>
              <a:rPr lang="en-US" sz="2000" b="0">
                <a:latin typeface="Calibri" pitchFamily="34" charset="0"/>
              </a:rPr>
              <a:t>to coordinator</a:t>
            </a:r>
          </a:p>
          <a:p>
            <a:pPr marL="742950" lvl="1" indent="-285750">
              <a:spcBef>
                <a:spcPct val="20000"/>
              </a:spcBef>
              <a:buFont typeface="Arial" pitchFamily="34" charset="0"/>
              <a:buChar char="–"/>
            </a:pPr>
            <a:r>
              <a:rPr lang="en-US" sz="2000" b="0">
                <a:latin typeface="Calibri" pitchFamily="34" charset="0"/>
              </a:rPr>
              <a:t>And immediately abort</a:t>
            </a:r>
            <a:endParaRPr lang="en-US" sz="2000">
              <a:latin typeface="Calibri" pitchFamily="34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76200" y="3276600"/>
            <a:ext cx="4267200" cy="2209800"/>
          </a:xfrm>
          <a:prstGeom prst="rect">
            <a:avLst/>
          </a:prstGeom>
          <a:solidFill>
            <a:srgbClr val="FFFFAA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marL="285750" lvl="1" indent="-285750">
              <a:spcBef>
                <a:spcPct val="20000"/>
              </a:spcBef>
              <a:buFont typeface="Arial" pitchFamily="34" charset="0"/>
              <a:buChar char="–"/>
            </a:pPr>
            <a:r>
              <a:rPr lang="en-US" sz="2000" b="0">
                <a:latin typeface="Calibri" pitchFamily="34" charset="0"/>
              </a:rPr>
              <a:t>If receive </a:t>
            </a:r>
            <a:r>
              <a:rPr lang="en-US" sz="2000" b="0">
                <a:solidFill>
                  <a:srgbClr val="FF0000"/>
                </a:solidFill>
                <a:latin typeface="Calibri" pitchFamily="34" charset="0"/>
              </a:rPr>
              <a:t>VOTE-COMMIT </a:t>
            </a:r>
            <a:r>
              <a:rPr lang="en-US" sz="2000" b="0">
                <a:latin typeface="Calibri" pitchFamily="34" charset="0"/>
              </a:rPr>
              <a:t>from all N workers, send </a:t>
            </a:r>
            <a:r>
              <a:rPr lang="en-US" sz="2000" b="0">
                <a:solidFill>
                  <a:srgbClr val="FF0000"/>
                </a:solidFill>
                <a:latin typeface="Calibri" pitchFamily="34" charset="0"/>
              </a:rPr>
              <a:t>GLOBAL-COMMIT</a:t>
            </a:r>
            <a:r>
              <a:rPr lang="en-US" sz="2000" b="0">
                <a:latin typeface="Calibri" pitchFamily="34" charset="0"/>
              </a:rPr>
              <a:t> to all workers</a:t>
            </a:r>
          </a:p>
          <a:p>
            <a:pPr marL="285750" lvl="1" indent="-285750">
              <a:spcBef>
                <a:spcPct val="20000"/>
              </a:spcBef>
              <a:buFont typeface="Arial" pitchFamily="34" charset="0"/>
              <a:buChar char="–"/>
            </a:pPr>
            <a:r>
              <a:rPr lang="en-US" sz="2000" b="0">
                <a:latin typeface="Calibri" pitchFamily="34" charset="0"/>
              </a:rPr>
              <a:t>If doesn</a:t>
            </a:r>
            <a:r>
              <a:rPr lang="en-US" altLang="en-US" sz="2000" b="0">
                <a:latin typeface="Calibri" pitchFamily="34" charset="0"/>
              </a:rPr>
              <a:t>’</a:t>
            </a:r>
            <a:r>
              <a:rPr lang="en-US" sz="2000" b="0">
                <a:latin typeface="Calibri" pitchFamily="34" charset="0"/>
              </a:rPr>
              <a:t>t receive </a:t>
            </a:r>
            <a:r>
              <a:rPr lang="en-US" sz="2000" b="0">
                <a:solidFill>
                  <a:srgbClr val="FF0000"/>
                </a:solidFill>
                <a:latin typeface="Calibri" pitchFamily="34" charset="0"/>
              </a:rPr>
              <a:t>VOTE-COMMIT</a:t>
            </a:r>
            <a:r>
              <a:rPr lang="en-US" sz="2000" b="0">
                <a:solidFill>
                  <a:srgbClr val="7F7F7F"/>
                </a:solidFill>
                <a:latin typeface="Calibri" pitchFamily="34" charset="0"/>
              </a:rPr>
              <a:t> </a:t>
            </a:r>
            <a:r>
              <a:rPr lang="en-US" sz="2000" b="0">
                <a:latin typeface="Calibri" pitchFamily="34" charset="0"/>
              </a:rPr>
              <a:t>from all N workers, send </a:t>
            </a:r>
            <a:r>
              <a:rPr lang="en-US" sz="2000" b="0">
                <a:solidFill>
                  <a:srgbClr val="FF0000"/>
                </a:solidFill>
                <a:latin typeface="Calibri" pitchFamily="34" charset="0"/>
              </a:rPr>
              <a:t>GLOBAL-ABORT</a:t>
            </a:r>
            <a:r>
              <a:rPr lang="en-US" sz="2000" b="0">
                <a:latin typeface="Calibri" pitchFamily="34" charset="0"/>
              </a:rPr>
              <a:t> to all workers</a:t>
            </a: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4648200" y="5029200"/>
            <a:ext cx="4419600" cy="1371600"/>
          </a:xfrm>
          <a:prstGeom prst="rect">
            <a:avLst/>
          </a:prstGeom>
          <a:solidFill>
            <a:srgbClr val="FFFFAA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marL="285750" indent="-285750">
              <a:spcBef>
                <a:spcPct val="20000"/>
              </a:spcBef>
              <a:buFont typeface="Arial" pitchFamily="34" charset="0"/>
              <a:buChar char="–"/>
            </a:pPr>
            <a:r>
              <a:rPr lang="en-US" sz="2000" b="0">
                <a:latin typeface="Calibri" pitchFamily="34" charset="0"/>
              </a:rPr>
              <a:t>If receive </a:t>
            </a:r>
            <a:r>
              <a:rPr lang="en-US" sz="2000" b="0">
                <a:solidFill>
                  <a:srgbClr val="FF0000"/>
                </a:solidFill>
                <a:latin typeface="Calibri" pitchFamily="34" charset="0"/>
              </a:rPr>
              <a:t>GLOBAL-COMMIT </a:t>
            </a:r>
            <a:r>
              <a:rPr lang="en-US" sz="2000" b="0">
                <a:latin typeface="Calibri" pitchFamily="34" charset="0"/>
              </a:rPr>
              <a:t>then commit</a:t>
            </a:r>
          </a:p>
          <a:p>
            <a:pPr marL="285750" indent="-285750">
              <a:spcBef>
                <a:spcPct val="20000"/>
              </a:spcBef>
              <a:buFont typeface="Arial" pitchFamily="34" charset="0"/>
              <a:buChar char="–"/>
            </a:pPr>
            <a:r>
              <a:rPr lang="en-US" sz="2000" b="0">
                <a:latin typeface="Calibri" pitchFamily="34" charset="0"/>
              </a:rPr>
              <a:t>If receive </a:t>
            </a:r>
            <a:r>
              <a:rPr lang="en-US" sz="2000" b="0">
                <a:solidFill>
                  <a:srgbClr val="FF0000"/>
                </a:solidFill>
                <a:latin typeface="Calibri" pitchFamily="34" charset="0"/>
              </a:rPr>
              <a:t>GLOBAL-ABORT </a:t>
            </a:r>
            <a:r>
              <a:rPr lang="en-US" sz="2000" b="0">
                <a:latin typeface="Calibri" pitchFamily="34" charset="0"/>
              </a:rPr>
              <a:t>then abort</a:t>
            </a:r>
            <a:endParaRPr lang="en-US" sz="2000" b="0">
              <a:solidFill>
                <a:srgbClr val="7F7F7F"/>
              </a:solidFill>
              <a:latin typeface="Calibri" pitchFamily="34" charset="0"/>
            </a:endParaRPr>
          </a:p>
        </p:txBody>
      </p:sp>
      <p:sp>
        <p:nvSpPr>
          <p:cNvPr id="63495" name="TextBox 15"/>
          <p:cNvSpPr txBox="1">
            <a:spLocks noChangeArrowheads="1"/>
          </p:cNvSpPr>
          <p:nvPr/>
        </p:nvSpPr>
        <p:spPr bwMode="auto">
          <a:xfrm>
            <a:off x="0" y="685800"/>
            <a:ext cx="34734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  <a:latin typeface="Helvetica" pitchFamily="2" charset="0"/>
              </a:rPr>
              <a:t>Coordinator Algorithm</a:t>
            </a:r>
          </a:p>
        </p:txBody>
      </p:sp>
      <p:sp>
        <p:nvSpPr>
          <p:cNvPr id="63496" name="TextBox 16"/>
          <p:cNvSpPr txBox="1">
            <a:spLocks noChangeArrowheads="1"/>
          </p:cNvSpPr>
          <p:nvPr/>
        </p:nvSpPr>
        <p:spPr bwMode="auto">
          <a:xfrm>
            <a:off x="4724400" y="685800"/>
            <a:ext cx="27670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  <a:latin typeface="Helvetica" pitchFamily="2" charset="0"/>
              </a:rPr>
              <a:t>Worker Algorithm</a:t>
            </a:r>
          </a:p>
        </p:txBody>
      </p:sp>
      <p:cxnSp>
        <p:nvCxnSpPr>
          <p:cNvPr id="19" name="Straight Arrow Connector 18"/>
          <p:cNvCxnSpPr>
            <a:cxnSpLocks noChangeShapeType="1"/>
            <a:stCxn id="6" idx="3"/>
          </p:cNvCxnSpPr>
          <p:nvPr/>
        </p:nvCxnSpPr>
        <p:spPr bwMode="auto">
          <a:xfrm>
            <a:off x="4343400" y="1676400"/>
            <a:ext cx="304800" cy="3048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3" name="Straight Arrow Connector 22"/>
          <p:cNvCxnSpPr>
            <a:cxnSpLocks noChangeShapeType="1"/>
            <a:stCxn id="7" idx="1"/>
          </p:cNvCxnSpPr>
          <p:nvPr/>
        </p:nvCxnSpPr>
        <p:spPr bwMode="auto">
          <a:xfrm flipH="1">
            <a:off x="4343400" y="3086100"/>
            <a:ext cx="304800" cy="2667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6" name="Straight Arrow Connector 25"/>
          <p:cNvCxnSpPr>
            <a:cxnSpLocks noChangeShapeType="1"/>
            <a:stCxn id="10" idx="3"/>
          </p:cNvCxnSpPr>
          <p:nvPr/>
        </p:nvCxnSpPr>
        <p:spPr bwMode="auto">
          <a:xfrm>
            <a:off x="4343400" y="4381500"/>
            <a:ext cx="304800" cy="6477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10" grpId="0" animBg="1"/>
      <p:bldP spid="1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Worker, Master states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0" y="838200"/>
            <a:ext cx="5562600" cy="2819400"/>
            <a:chOff x="1600200" y="2667000"/>
            <a:chExt cx="6816144" cy="2971800"/>
          </a:xfrm>
        </p:grpSpPr>
        <p:sp>
          <p:nvSpPr>
            <p:cNvPr id="5" name="Rounded Rectangle 4"/>
            <p:cNvSpPr/>
            <p:nvPr/>
          </p:nvSpPr>
          <p:spPr>
            <a:xfrm>
              <a:off x="3810000" y="2667000"/>
              <a:ext cx="1524000" cy="533400"/>
            </a:xfrm>
            <a:prstGeom prst="roundRect">
              <a:avLst/>
            </a:prstGeom>
            <a:noFill/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 anchorCtr="1"/>
            <a:lstStyle/>
            <a:p>
              <a:pPr algn="ctr"/>
              <a:r>
                <a:rPr lang="sv-SE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rPr>
                <a:t>INIT</a:t>
              </a:r>
              <a:endParaRPr lang="en-US">
                <a:solidFill>
                  <a:schemeClr val="tx1"/>
                </a:solidFill>
                <a:latin typeface="Calibri" pitchFamily="34" charset="0"/>
                <a:ea typeface="MS PGothic" pitchFamily="34" charset="-128"/>
              </a:endParaRPr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3810000" y="3886200"/>
              <a:ext cx="1524000" cy="533400"/>
            </a:xfrm>
            <a:prstGeom prst="roundRect">
              <a:avLst/>
            </a:prstGeom>
            <a:noFill/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 anchorCtr="1"/>
            <a:lstStyle/>
            <a:p>
              <a:pPr algn="ctr"/>
              <a:r>
                <a:rPr lang="sv-SE" dirty="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rPr>
                <a:t>WAIT</a:t>
              </a:r>
              <a:endParaRPr lang="en-US" dirty="0">
                <a:solidFill>
                  <a:schemeClr val="tx1"/>
                </a:solidFill>
                <a:latin typeface="Calibri" pitchFamily="34" charset="0"/>
                <a:ea typeface="MS PGothic" pitchFamily="34" charset="-128"/>
              </a:endParaRPr>
            </a:p>
          </p:txBody>
        </p:sp>
        <p:sp>
          <p:nvSpPr>
            <p:cNvPr id="7" name="Rounded Rectangle 6"/>
            <p:cNvSpPr/>
            <p:nvPr/>
          </p:nvSpPr>
          <p:spPr>
            <a:xfrm>
              <a:off x="2819400" y="5105400"/>
              <a:ext cx="1524000" cy="533400"/>
            </a:xfrm>
            <a:prstGeom prst="roundRect">
              <a:avLst/>
            </a:prstGeom>
            <a:noFill/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 anchorCtr="1"/>
            <a:lstStyle/>
            <a:p>
              <a:pPr algn="ctr"/>
              <a:r>
                <a:rPr lang="sv-SE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rPr>
                <a:t>ABORT</a:t>
              </a:r>
              <a:endParaRPr lang="en-US">
                <a:solidFill>
                  <a:schemeClr val="tx1"/>
                </a:solidFill>
                <a:latin typeface="Calibri" pitchFamily="34" charset="0"/>
                <a:ea typeface="MS PGothic" pitchFamily="34" charset="-128"/>
              </a:endParaRPr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4800600" y="5105400"/>
              <a:ext cx="1524000" cy="533400"/>
            </a:xfrm>
            <a:prstGeom prst="roundRect">
              <a:avLst/>
            </a:prstGeom>
            <a:noFill/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 anchorCtr="1"/>
            <a:lstStyle/>
            <a:p>
              <a:pPr algn="ctr"/>
              <a:r>
                <a:rPr lang="sv-SE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rPr>
                <a:t>COMMIT</a:t>
              </a:r>
              <a:endParaRPr lang="en-US">
                <a:solidFill>
                  <a:schemeClr val="tx1"/>
                </a:solidFill>
                <a:latin typeface="Calibri" pitchFamily="34" charset="0"/>
                <a:ea typeface="MS PGothic" pitchFamily="34" charset="-128"/>
              </a:endParaRPr>
            </a:p>
          </p:txBody>
        </p:sp>
        <p:cxnSp>
          <p:nvCxnSpPr>
            <p:cNvPr id="9" name="Straight Arrow Connector 8"/>
            <p:cNvCxnSpPr>
              <a:stCxn id="5" idx="2"/>
              <a:endCxn id="6" idx="0"/>
            </p:cNvCxnSpPr>
            <p:nvPr/>
          </p:nvCxnSpPr>
          <p:spPr>
            <a:xfrm rot="5400000">
              <a:off x="4229101" y="3543300"/>
              <a:ext cx="685800" cy="3175"/>
            </a:xfrm>
            <a:prstGeom prst="straightConnector1">
              <a:avLst/>
            </a:prstGeom>
            <a:ln w="1905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 rot="5400000">
              <a:off x="3733800" y="4267200"/>
              <a:ext cx="685800" cy="990600"/>
            </a:xfrm>
            <a:prstGeom prst="straightConnector1">
              <a:avLst/>
            </a:prstGeom>
            <a:ln w="1905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 rot="16200000" flipH="1">
              <a:off x="4724400" y="4267200"/>
              <a:ext cx="685800" cy="990600"/>
            </a:xfrm>
            <a:prstGeom prst="straightConnector1">
              <a:avLst/>
            </a:prstGeom>
            <a:ln w="1905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29"/>
            <p:cNvSpPr txBox="1">
              <a:spLocks noChangeArrowheads="1"/>
            </p:cNvSpPr>
            <p:nvPr/>
          </p:nvSpPr>
          <p:spPr bwMode="auto">
            <a:xfrm>
              <a:off x="4648200" y="3225800"/>
              <a:ext cx="2286000" cy="6461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sv-SE" sz="1800" dirty="0">
                  <a:latin typeface="Calibri" pitchFamily="34" charset="0"/>
                </a:rPr>
                <a:t>Recv: START</a:t>
              </a:r>
            </a:p>
            <a:p>
              <a:r>
                <a:rPr lang="sv-SE" sz="1800" dirty="0">
                  <a:latin typeface="Calibri" pitchFamily="34" charset="0"/>
                </a:rPr>
                <a:t>Send: VOTE-REQ</a:t>
              </a:r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13" name="TextBox 30"/>
            <p:cNvSpPr txBox="1">
              <a:spLocks noChangeArrowheads="1"/>
            </p:cNvSpPr>
            <p:nvPr/>
          </p:nvSpPr>
          <p:spPr bwMode="auto">
            <a:xfrm>
              <a:off x="1600200" y="4383088"/>
              <a:ext cx="2895600" cy="6461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sv-SE" sz="1800">
                  <a:latin typeface="Calibri" pitchFamily="34" charset="0"/>
                </a:rPr>
                <a:t>Recv: VOTE-ABORT</a:t>
              </a:r>
            </a:p>
            <a:p>
              <a:r>
                <a:rPr lang="sv-SE" sz="1800">
                  <a:latin typeface="Calibri" pitchFamily="34" charset="0"/>
                </a:rPr>
                <a:t>Send: GLOBAL-ABORT</a:t>
              </a:r>
              <a:endParaRPr lang="en-US" sz="1800">
                <a:latin typeface="Calibri" pitchFamily="34" charset="0"/>
              </a:endParaRPr>
            </a:p>
          </p:txBody>
        </p:sp>
        <p:sp>
          <p:nvSpPr>
            <p:cNvPr id="14" name="TextBox 31"/>
            <p:cNvSpPr txBox="1">
              <a:spLocks noChangeArrowheads="1"/>
            </p:cNvSpPr>
            <p:nvPr/>
          </p:nvSpPr>
          <p:spPr bwMode="auto">
            <a:xfrm>
              <a:off x="5334000" y="4383087"/>
              <a:ext cx="3082344" cy="6812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sv-SE" sz="1800" dirty="0">
                  <a:latin typeface="Calibri" pitchFamily="34" charset="0"/>
                </a:rPr>
                <a:t>Recv: VOTE-COMMIT</a:t>
              </a:r>
            </a:p>
            <a:p>
              <a:r>
                <a:rPr lang="sv-SE" sz="1800" dirty="0">
                  <a:latin typeface="Calibri" pitchFamily="34" charset="0"/>
                </a:rPr>
                <a:t>Send: GLOBAL-COMMIT</a:t>
              </a:r>
              <a:endParaRPr lang="en-US" sz="1800" dirty="0">
                <a:latin typeface="Calibri" pitchFamily="34" charset="0"/>
              </a:endParaRP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4267200" y="3429000"/>
            <a:ext cx="4876800" cy="2743200"/>
            <a:chOff x="2199968" y="2286000"/>
            <a:chExt cx="5191432" cy="2971800"/>
          </a:xfrm>
        </p:grpSpPr>
        <p:sp>
          <p:nvSpPr>
            <p:cNvPr id="16" name="Rounded Rectangle 15"/>
            <p:cNvSpPr/>
            <p:nvPr/>
          </p:nvSpPr>
          <p:spPr>
            <a:xfrm>
              <a:off x="3810000" y="2286000"/>
              <a:ext cx="1524000" cy="533400"/>
            </a:xfrm>
            <a:prstGeom prst="roundRect">
              <a:avLst/>
            </a:prstGeom>
            <a:noFill/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 anchorCtr="1"/>
            <a:lstStyle/>
            <a:p>
              <a:pPr algn="ctr"/>
              <a:r>
                <a:rPr lang="sv-SE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rPr>
                <a:t>INIT</a:t>
              </a:r>
              <a:endParaRPr lang="en-US">
                <a:solidFill>
                  <a:schemeClr val="tx1"/>
                </a:solidFill>
                <a:latin typeface="Calibri" pitchFamily="34" charset="0"/>
                <a:ea typeface="MS PGothic" pitchFamily="34" charset="-128"/>
              </a:endParaRPr>
            </a:p>
          </p:txBody>
        </p:sp>
        <p:sp>
          <p:nvSpPr>
            <p:cNvPr id="17" name="Rounded Rectangle 16"/>
            <p:cNvSpPr/>
            <p:nvPr/>
          </p:nvSpPr>
          <p:spPr>
            <a:xfrm>
              <a:off x="3810000" y="3505200"/>
              <a:ext cx="1524000" cy="533400"/>
            </a:xfrm>
            <a:prstGeom prst="roundRect">
              <a:avLst/>
            </a:prstGeom>
            <a:noFill/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 anchorCtr="1"/>
            <a:lstStyle/>
            <a:p>
              <a:pPr algn="ctr"/>
              <a:r>
                <a:rPr lang="sv-SE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rPr>
                <a:t>READY</a:t>
              </a:r>
              <a:endParaRPr lang="en-US">
                <a:solidFill>
                  <a:schemeClr val="tx1"/>
                </a:solidFill>
                <a:latin typeface="Calibri" pitchFamily="34" charset="0"/>
                <a:ea typeface="MS PGothic" pitchFamily="34" charset="-128"/>
              </a:endParaRPr>
            </a:p>
          </p:txBody>
        </p:sp>
        <p:sp>
          <p:nvSpPr>
            <p:cNvPr id="18" name="Rounded Rectangle 17"/>
            <p:cNvSpPr/>
            <p:nvPr/>
          </p:nvSpPr>
          <p:spPr>
            <a:xfrm>
              <a:off x="2819400" y="4724400"/>
              <a:ext cx="1524000" cy="533400"/>
            </a:xfrm>
            <a:prstGeom prst="roundRect">
              <a:avLst/>
            </a:prstGeom>
            <a:noFill/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 anchorCtr="1"/>
            <a:lstStyle/>
            <a:p>
              <a:pPr algn="ctr"/>
              <a:r>
                <a:rPr lang="sv-SE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rPr>
                <a:t>ABORT</a:t>
              </a:r>
              <a:endParaRPr lang="en-US">
                <a:solidFill>
                  <a:schemeClr val="tx1"/>
                </a:solidFill>
                <a:latin typeface="Calibri" pitchFamily="34" charset="0"/>
                <a:ea typeface="MS PGothic" pitchFamily="34" charset="-128"/>
              </a:endParaRPr>
            </a:p>
          </p:txBody>
        </p:sp>
        <p:sp>
          <p:nvSpPr>
            <p:cNvPr id="19" name="Rounded Rectangle 18"/>
            <p:cNvSpPr/>
            <p:nvPr/>
          </p:nvSpPr>
          <p:spPr>
            <a:xfrm>
              <a:off x="4800600" y="4724400"/>
              <a:ext cx="1524000" cy="533400"/>
            </a:xfrm>
            <a:prstGeom prst="roundRect">
              <a:avLst/>
            </a:prstGeom>
            <a:noFill/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 anchorCtr="1"/>
            <a:lstStyle/>
            <a:p>
              <a:pPr algn="ctr"/>
              <a:r>
                <a:rPr lang="sv-SE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rPr>
                <a:t>COMMIT</a:t>
              </a:r>
              <a:endParaRPr lang="en-US">
                <a:solidFill>
                  <a:schemeClr val="tx1"/>
                </a:solidFill>
                <a:latin typeface="Calibri" pitchFamily="34" charset="0"/>
                <a:ea typeface="MS PGothic" pitchFamily="34" charset="-128"/>
              </a:endParaRPr>
            </a:p>
          </p:txBody>
        </p:sp>
        <p:cxnSp>
          <p:nvCxnSpPr>
            <p:cNvPr id="20" name="Straight Arrow Connector 19"/>
            <p:cNvCxnSpPr>
              <a:stCxn id="16" idx="2"/>
              <a:endCxn id="17" idx="0"/>
            </p:cNvCxnSpPr>
            <p:nvPr/>
          </p:nvCxnSpPr>
          <p:spPr>
            <a:xfrm rot="5400000">
              <a:off x="4229101" y="3162300"/>
              <a:ext cx="685800" cy="3175"/>
            </a:xfrm>
            <a:prstGeom prst="straightConnector1">
              <a:avLst/>
            </a:prstGeom>
            <a:ln w="1905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>
              <a:stCxn id="17" idx="2"/>
              <a:endCxn id="18" idx="0"/>
            </p:cNvCxnSpPr>
            <p:nvPr/>
          </p:nvCxnSpPr>
          <p:spPr>
            <a:xfrm rot="5400000">
              <a:off x="3733800" y="3886200"/>
              <a:ext cx="685800" cy="990600"/>
            </a:xfrm>
            <a:prstGeom prst="straightConnector1">
              <a:avLst/>
            </a:prstGeom>
            <a:ln w="1905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>
              <a:stCxn id="17" idx="2"/>
              <a:endCxn id="19" idx="0"/>
            </p:cNvCxnSpPr>
            <p:nvPr/>
          </p:nvCxnSpPr>
          <p:spPr>
            <a:xfrm rot="16200000" flipH="1">
              <a:off x="4724400" y="3886200"/>
              <a:ext cx="685800" cy="990600"/>
            </a:xfrm>
            <a:prstGeom prst="straightConnector1">
              <a:avLst/>
            </a:prstGeom>
            <a:ln w="1905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3"/>
            <p:cNvCxnSpPr>
              <a:stCxn id="16" idx="2"/>
              <a:endCxn id="18" idx="1"/>
            </p:cNvCxnSpPr>
            <p:nvPr/>
          </p:nvCxnSpPr>
          <p:spPr>
            <a:xfrm rot="5400000">
              <a:off x="2609850" y="3028950"/>
              <a:ext cx="2171700" cy="1752600"/>
            </a:xfrm>
            <a:prstGeom prst="curvedConnector4">
              <a:avLst>
                <a:gd name="adj1" fmla="val 24386"/>
                <a:gd name="adj2" fmla="val 113043"/>
              </a:avLst>
            </a:prstGeom>
            <a:ln w="1905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TextBox 23"/>
            <p:cNvSpPr txBox="1">
              <a:spLocks noChangeArrowheads="1"/>
            </p:cNvSpPr>
            <p:nvPr/>
          </p:nvSpPr>
          <p:spPr bwMode="auto">
            <a:xfrm>
              <a:off x="2362200" y="2743200"/>
              <a:ext cx="2286000" cy="6461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sv-SE" sz="1800">
                  <a:latin typeface="Calibri" pitchFamily="34" charset="0"/>
                </a:rPr>
                <a:t>Recv: VOTE-REQ</a:t>
              </a:r>
            </a:p>
            <a:p>
              <a:r>
                <a:rPr lang="sv-SE" sz="1800">
                  <a:latin typeface="Calibri" pitchFamily="34" charset="0"/>
                </a:rPr>
                <a:t>Send: VOTE-ABORT</a:t>
              </a:r>
              <a:endParaRPr lang="en-US" sz="1800">
                <a:latin typeface="Calibri" pitchFamily="34" charset="0"/>
              </a:endParaRPr>
            </a:p>
          </p:txBody>
        </p:sp>
        <p:sp>
          <p:nvSpPr>
            <p:cNvPr id="25" name="TextBox 24"/>
            <p:cNvSpPr txBox="1">
              <a:spLocks noChangeArrowheads="1"/>
            </p:cNvSpPr>
            <p:nvPr/>
          </p:nvSpPr>
          <p:spPr bwMode="auto">
            <a:xfrm>
              <a:off x="4572000" y="2844800"/>
              <a:ext cx="2819400" cy="700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sv-SE" sz="1800" dirty="0">
                  <a:latin typeface="Calibri" pitchFamily="34" charset="0"/>
                </a:rPr>
                <a:t>Recv: VOTE-REQ</a:t>
              </a:r>
            </a:p>
            <a:p>
              <a:r>
                <a:rPr lang="sv-SE" sz="1800" dirty="0">
                  <a:latin typeface="Calibri" pitchFamily="34" charset="0"/>
                </a:rPr>
                <a:t>Send: VOTE-COMMIT</a:t>
              </a:r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26" name="TextBox 25"/>
            <p:cNvSpPr txBox="1">
              <a:spLocks noChangeArrowheads="1"/>
            </p:cNvSpPr>
            <p:nvPr/>
          </p:nvSpPr>
          <p:spPr bwMode="auto">
            <a:xfrm>
              <a:off x="2199968" y="4267200"/>
              <a:ext cx="244331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sv-SE" sz="1800" dirty="0">
                  <a:latin typeface="Calibri" pitchFamily="34" charset="0"/>
                </a:rPr>
                <a:t>Recv: GLOBAL-ABORT</a:t>
              </a:r>
            </a:p>
          </p:txBody>
        </p:sp>
        <p:sp>
          <p:nvSpPr>
            <p:cNvPr id="27" name="TextBox 26"/>
            <p:cNvSpPr txBox="1">
              <a:spLocks noChangeArrowheads="1"/>
            </p:cNvSpPr>
            <p:nvPr/>
          </p:nvSpPr>
          <p:spPr bwMode="auto">
            <a:xfrm>
              <a:off x="4800600" y="4233863"/>
              <a:ext cx="2590800" cy="369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sv-SE" sz="1800">
                  <a:latin typeface="Calibri" pitchFamily="34" charset="0"/>
                </a:rPr>
                <a:t>Recv: GLOBAL-COMMIT</a:t>
              </a:r>
            </a:p>
          </p:txBody>
        </p:sp>
      </p:grpSp>
      <p:cxnSp>
        <p:nvCxnSpPr>
          <p:cNvPr id="31" name="Straight Connector 30"/>
          <p:cNvCxnSpPr/>
          <p:nvPr/>
        </p:nvCxnSpPr>
        <p:spPr bwMode="auto">
          <a:xfrm flipH="1">
            <a:off x="457200" y="914400"/>
            <a:ext cx="8458200" cy="5410200"/>
          </a:xfrm>
          <a:prstGeom prst="line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sp>
        <p:nvSpPr>
          <p:cNvPr id="34" name="TextBox 33"/>
          <p:cNvSpPr txBox="1"/>
          <p:nvPr/>
        </p:nvSpPr>
        <p:spPr>
          <a:xfrm>
            <a:off x="4876800" y="1219200"/>
            <a:ext cx="134524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2A40E2"/>
                </a:solidFill>
                <a:latin typeface="Helvetica"/>
                <a:cs typeface="Helvetica"/>
              </a:rPr>
              <a:t>Master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2362200" y="5715000"/>
            <a:ext cx="14157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2A40E2"/>
                </a:solidFill>
                <a:latin typeface="Helvetica"/>
                <a:cs typeface="Helvetica"/>
              </a:rPr>
              <a:t>Worker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>
                <a:latin typeface="Helvetica" pitchFamily="2" charset="0"/>
              </a:rPr>
              <a:t>Failure Free Example Execution</a:t>
            </a:r>
            <a:endParaRPr lang="en-US" smtClean="0">
              <a:latin typeface="Helvetica" pitchFamily="2" charset="0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1447800" y="1741488"/>
            <a:ext cx="7086600" cy="1587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1447800" y="2806700"/>
            <a:ext cx="7086600" cy="1588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1447800" y="3873500"/>
            <a:ext cx="7086600" cy="1588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1447800" y="4940300"/>
            <a:ext cx="7086600" cy="1588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518" name="TextBox 11"/>
          <p:cNvSpPr txBox="1">
            <a:spLocks noChangeArrowheads="1"/>
          </p:cNvSpPr>
          <p:nvPr/>
        </p:nvSpPr>
        <p:spPr bwMode="auto">
          <a:xfrm>
            <a:off x="304800" y="1219200"/>
            <a:ext cx="1828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sv-SE">
                <a:latin typeface="Calibri" pitchFamily="34" charset="0"/>
              </a:rPr>
              <a:t>coordinator</a:t>
            </a:r>
            <a:endParaRPr lang="en-US">
              <a:latin typeface="Calibri" pitchFamily="34" charset="0"/>
            </a:endParaRPr>
          </a:p>
        </p:txBody>
      </p:sp>
      <p:sp>
        <p:nvSpPr>
          <p:cNvPr id="64519" name="TextBox 12"/>
          <p:cNvSpPr txBox="1">
            <a:spLocks noChangeArrowheads="1"/>
          </p:cNvSpPr>
          <p:nvPr/>
        </p:nvSpPr>
        <p:spPr bwMode="auto">
          <a:xfrm>
            <a:off x="304800" y="2362200"/>
            <a:ext cx="1447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w</a:t>
            </a:r>
            <a:r>
              <a:rPr lang="sv-SE">
                <a:latin typeface="Calibri" pitchFamily="34" charset="0"/>
              </a:rPr>
              <a:t>orker 1</a:t>
            </a:r>
            <a:endParaRPr lang="en-US">
              <a:latin typeface="Calibri" pitchFamily="34" charset="0"/>
            </a:endParaRPr>
          </a:p>
        </p:txBody>
      </p:sp>
      <p:sp>
        <p:nvSpPr>
          <p:cNvPr id="64520" name="TextBox 15"/>
          <p:cNvSpPr txBox="1">
            <a:spLocks noChangeArrowheads="1"/>
          </p:cNvSpPr>
          <p:nvPr/>
        </p:nvSpPr>
        <p:spPr bwMode="auto">
          <a:xfrm>
            <a:off x="7924800" y="5029200"/>
            <a:ext cx="838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sv-SE">
                <a:latin typeface="Calibri" pitchFamily="34" charset="0"/>
              </a:rPr>
              <a:t>time</a:t>
            </a:r>
            <a:endParaRPr lang="en-US">
              <a:latin typeface="Calibri" pitchFamily="34" charset="0"/>
            </a:endParaRPr>
          </a:p>
        </p:txBody>
      </p:sp>
      <p:cxnSp>
        <p:nvCxnSpPr>
          <p:cNvPr id="18" name="Straight Arrow Connector 17"/>
          <p:cNvCxnSpPr/>
          <p:nvPr/>
        </p:nvCxnSpPr>
        <p:spPr>
          <a:xfrm rot="16200000" flipH="1">
            <a:off x="1981200" y="1970088"/>
            <a:ext cx="1066800" cy="6096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rot="16200000" flipH="1">
            <a:off x="1562100" y="2389188"/>
            <a:ext cx="2133600" cy="8382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rot="16200000" flipH="1">
            <a:off x="952500" y="2998788"/>
            <a:ext cx="3200400" cy="6858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rot="5400000" flipH="1" flipV="1">
            <a:off x="4076700" y="2084388"/>
            <a:ext cx="1066800" cy="3810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rot="5400000" flipH="1" flipV="1">
            <a:off x="3695700" y="2617788"/>
            <a:ext cx="2133600" cy="3810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rot="5400000" flipH="1" flipV="1">
            <a:off x="3352800" y="3113088"/>
            <a:ext cx="3200400" cy="4572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rot="16200000" flipH="1">
            <a:off x="5867400" y="1970088"/>
            <a:ext cx="1066800" cy="6096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rot="16200000" flipH="1">
            <a:off x="5448300" y="2389188"/>
            <a:ext cx="2133600" cy="8382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rot="16200000" flipH="1">
            <a:off x="4838700" y="2998788"/>
            <a:ext cx="3200400" cy="6858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530" name="TextBox 35"/>
          <p:cNvSpPr txBox="1">
            <a:spLocks noChangeArrowheads="1"/>
          </p:cNvSpPr>
          <p:nvPr/>
        </p:nvSpPr>
        <p:spPr bwMode="auto">
          <a:xfrm>
            <a:off x="2667000" y="1828800"/>
            <a:ext cx="12192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sv-SE">
                <a:solidFill>
                  <a:srgbClr val="FF0000"/>
                </a:solidFill>
                <a:latin typeface="Calibri" pitchFamily="34" charset="0"/>
              </a:rPr>
              <a:t>VOTE-REQ</a:t>
            </a:r>
            <a:endParaRPr lang="en-US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64531" name="TextBox 36"/>
          <p:cNvSpPr txBox="1">
            <a:spLocks noChangeArrowheads="1"/>
          </p:cNvSpPr>
          <p:nvPr/>
        </p:nvSpPr>
        <p:spPr bwMode="auto">
          <a:xfrm>
            <a:off x="3505200" y="3951288"/>
            <a:ext cx="14478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sv-SE">
                <a:solidFill>
                  <a:srgbClr val="FF0000"/>
                </a:solidFill>
                <a:latin typeface="Calibri" pitchFamily="34" charset="0"/>
              </a:rPr>
              <a:t>VOTE-COMMIT</a:t>
            </a:r>
            <a:endParaRPr lang="en-US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64532" name="TextBox 37"/>
          <p:cNvSpPr txBox="1">
            <a:spLocks noChangeArrowheads="1"/>
          </p:cNvSpPr>
          <p:nvPr/>
        </p:nvSpPr>
        <p:spPr bwMode="auto">
          <a:xfrm>
            <a:off x="6781800" y="1817688"/>
            <a:ext cx="15240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sv-SE">
                <a:solidFill>
                  <a:srgbClr val="FF0000"/>
                </a:solidFill>
                <a:latin typeface="Calibri" pitchFamily="34" charset="0"/>
              </a:rPr>
              <a:t>GLOBAL-COMMIT</a:t>
            </a:r>
            <a:endParaRPr lang="en-US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64533" name="TextBox 23"/>
          <p:cNvSpPr txBox="1">
            <a:spLocks noChangeArrowheads="1"/>
          </p:cNvSpPr>
          <p:nvPr/>
        </p:nvSpPr>
        <p:spPr bwMode="auto">
          <a:xfrm>
            <a:off x="304800" y="3424238"/>
            <a:ext cx="14478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w</a:t>
            </a:r>
            <a:r>
              <a:rPr lang="sv-SE">
                <a:latin typeface="Calibri" pitchFamily="34" charset="0"/>
              </a:rPr>
              <a:t>orker 2</a:t>
            </a:r>
            <a:endParaRPr lang="en-US">
              <a:latin typeface="Calibri" pitchFamily="34" charset="0"/>
            </a:endParaRPr>
          </a:p>
        </p:txBody>
      </p:sp>
      <p:sp>
        <p:nvSpPr>
          <p:cNvPr id="64534" name="TextBox 24"/>
          <p:cNvSpPr txBox="1">
            <a:spLocks noChangeArrowheads="1"/>
          </p:cNvSpPr>
          <p:nvPr/>
        </p:nvSpPr>
        <p:spPr bwMode="auto">
          <a:xfrm>
            <a:off x="304800" y="4491038"/>
            <a:ext cx="14478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w</a:t>
            </a:r>
            <a:r>
              <a:rPr lang="sv-SE">
                <a:latin typeface="Calibri" pitchFamily="34" charset="0"/>
              </a:rPr>
              <a:t>orker 3</a:t>
            </a:r>
            <a:endParaRPr lang="en-US"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FFFFAA"/>
        </a:solidFill>
        <a:ln w="25400" cap="flat" cmpd="sng" algn="ctr">
          <a:solidFill>
            <a:schemeClr val="tx1"/>
          </a:solidFill>
          <a:prstDash val="solid"/>
          <a:round/>
          <a:headEnd type="triangle" w="med" len="med"/>
          <a:tailEnd type="none" w="med" len="med"/>
        </a:ln>
        <a:effectLst/>
      </a:spPr>
      <a:bodyPr rtlCol="0" anchor="ctr"/>
      <a:lstStyle>
        <a:defPPr algn="ctr">
          <a:defRPr b="0" dirty="0" smtClean="0">
            <a:latin typeface="Helvetica"/>
            <a:cs typeface="Helvetica"/>
          </a:defRPr>
        </a:defPPr>
      </a:lstStyle>
    </a:spDef>
    <a:lnDef>
      <a:spPr bwMode="auto">
        <a:solidFill>
          <a:schemeClr val="bg1"/>
        </a:solidFill>
        <a:ln w="38100" cap="flat" cmpd="sng" algn="ctr">
          <a:solidFill>
            <a:schemeClr val="tx1"/>
          </a:solidFill>
          <a:prstDash val="solid"/>
          <a:round/>
          <a:headEnd type="none" w="med" len="med"/>
          <a:tailEnd type="triangle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sz="2000" b="0" dirty="0" smtClean="0">
            <a:latin typeface="Helvetica"/>
            <a:cs typeface="Helvetica"/>
          </a:defRPr>
        </a:defPPr>
      </a:lstStyle>
    </a:txDef>
  </a:objectDefaults>
  <a:extraClrSchemeLst>
    <a:extraClrScheme>
      <a:clrScheme name="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919191"/>
    </a:lt2>
    <a:accent1>
      <a:srgbClr val="618FFD"/>
    </a:accent1>
    <a:accent2>
      <a:srgbClr val="00AE00"/>
    </a:accent2>
    <a:accent3>
      <a:srgbClr val="FFFFFF"/>
    </a:accent3>
    <a:accent4>
      <a:srgbClr val="000000"/>
    </a:accent4>
    <a:accent5>
      <a:srgbClr val="B7C6FE"/>
    </a:accent5>
    <a:accent6>
      <a:srgbClr val="009D00"/>
    </a:accent6>
    <a:hlink>
      <a:srgbClr val="FC0128"/>
    </a:hlink>
    <a:folHlink>
      <a:srgbClr val="CECECE"/>
    </a:folHlink>
  </a:clrScheme>
</a:themeOverride>
</file>

<file path=ppt/theme/themeOverride2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919191"/>
    </a:lt2>
    <a:accent1>
      <a:srgbClr val="618FFD"/>
    </a:accent1>
    <a:accent2>
      <a:srgbClr val="00AE00"/>
    </a:accent2>
    <a:accent3>
      <a:srgbClr val="FFFFFF"/>
    </a:accent3>
    <a:accent4>
      <a:srgbClr val="000000"/>
    </a:accent4>
    <a:accent5>
      <a:srgbClr val="B7C6FE"/>
    </a:accent5>
    <a:accent6>
      <a:srgbClr val="009D00"/>
    </a:accent6>
    <a:hlink>
      <a:srgbClr val="FC0128"/>
    </a:hlink>
    <a:folHlink>
      <a:srgbClr val="CECECE"/>
    </a:folHlink>
  </a:clrScheme>
</a:themeOverride>
</file>

<file path=ppt/theme/themeOverride3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919191"/>
    </a:lt2>
    <a:accent1>
      <a:srgbClr val="618FFD"/>
    </a:accent1>
    <a:accent2>
      <a:srgbClr val="00AE00"/>
    </a:accent2>
    <a:accent3>
      <a:srgbClr val="FFFFFF"/>
    </a:accent3>
    <a:accent4>
      <a:srgbClr val="000000"/>
    </a:accent4>
    <a:accent5>
      <a:srgbClr val="B7C6FE"/>
    </a:accent5>
    <a:accent6>
      <a:srgbClr val="009D00"/>
    </a:accent6>
    <a:hlink>
      <a:srgbClr val="FC0128"/>
    </a:hlink>
    <a:folHlink>
      <a:srgbClr val="CECECE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102</TotalTime>
  <Words>749</Words>
  <Application>Microsoft Office PowerPoint</Application>
  <PresentationFormat>On-screen Show (4:3)</PresentationFormat>
  <Paragraphs>211</Paragraphs>
  <Slides>19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</vt:lpstr>
      <vt:lpstr>CS 162 Section 10</vt:lpstr>
      <vt:lpstr>Administrivia</vt:lpstr>
      <vt:lpstr>Quiz</vt:lpstr>
      <vt:lpstr>Quiz</vt:lpstr>
      <vt:lpstr>Two-phase commit</vt:lpstr>
      <vt:lpstr>Durability and Atomicity, distributed</vt:lpstr>
      <vt:lpstr>Two-Phase Commit</vt:lpstr>
      <vt:lpstr>Worker, Master states</vt:lpstr>
      <vt:lpstr>Failure Free Example Execution</vt:lpstr>
      <vt:lpstr>Dealing with Worker Failures</vt:lpstr>
      <vt:lpstr>Dealing with Coordinator Failure</vt:lpstr>
      <vt:lpstr>Example of Coordinator Failure</vt:lpstr>
      <vt:lpstr>Remembering Where We Were (Durability)</vt:lpstr>
      <vt:lpstr>Fault-tolerant computing</vt:lpstr>
      <vt:lpstr>Dependability:  The 3 ITIES</vt:lpstr>
      <vt:lpstr>Mean Time to Recovery</vt:lpstr>
      <vt:lpstr>Traditional Fault Tolerance Techniques</vt:lpstr>
      <vt:lpstr>Fail-Fast is Good, but Repair is Needed</vt:lpstr>
      <vt:lpstr>Fail-Fast and High-Availability Execution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162 Section 10</dc:title>
  <dc:creator>Nicholas Chang</dc:creator>
  <cp:lastModifiedBy>Nicholas Chang</cp:lastModifiedBy>
  <cp:revision>15</cp:revision>
  <dcterms:created xsi:type="dcterms:W3CDTF">2014-04-17T04:55:36Z</dcterms:created>
  <dcterms:modified xsi:type="dcterms:W3CDTF">2014-04-17T06:39:19Z</dcterms:modified>
</cp:coreProperties>
</file>