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  <p:sldMasterId id="2147483822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0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05831-A29E-492E-8B51-BE9347BD0222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EC1A5-C4D3-4CD8-99DF-31E007D63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1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5DA5D36-B1CC-458E-9C63-8D0718148FFC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553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F15013F-FEE4-48DA-84F1-189808F47333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Cyberbunker: Hosts almost anything (except child porn and terrorism) including wikileaks, pirate bay, used to be in Holland, now??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Spamhaus: tracks spammers, London, Geneva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Cyberbunker blocked by Spamhaus </a:t>
            </a:r>
            <a:r>
              <a:rPr lang="en-US" altLang="en-US" smtClean="0">
                <a:latin typeface="Comic Sans MS" panose="030F0702030302020204" pitchFamily="66" charset="0"/>
                <a:sym typeface="Wingdings" panose="05000000000000000000" pitchFamily="2" charset="2"/>
              </a:rPr>
              <a:t> retaliatory DDoS attach</a:t>
            </a:r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336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13F6CE2-496D-4D73-94C0-75F171B22C35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22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3FCB507-72B1-4EE6-AD6A-3223DC2BF09E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9187" cy="2743200"/>
          </a:xfrm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3450"/>
            <a:ext cx="7042150" cy="32924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35" tIns="47617" rIns="95235" bIns="47617"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3590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6A7F137-F6E1-4394-A8AB-7C2D3A49532D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4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438" y="3475038"/>
            <a:ext cx="7680325" cy="32908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81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752566D-A49B-49D6-A7EF-96522B9B0BB2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438" y="3475038"/>
            <a:ext cx="7680325" cy="32908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795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F409A0A-5041-41F9-BB22-203624BF8E40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9187" cy="2743200"/>
          </a:xfrm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3450"/>
            <a:ext cx="7042150" cy="32924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35" tIns="47617" rIns="95235" bIns="47617"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609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anose="030F0702030302020204" pitchFamily="66" charset="0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686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D99B77F-0DC7-4544-999B-4A3C9AF537F1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113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What</a:t>
            </a:r>
            <a:r>
              <a:rPr lang="ja-JP" altLang="en-US" smtClean="0">
                <a:latin typeface="Comic Sans MS" panose="030F0702030302020204" pitchFamily="66" charset="0"/>
              </a:rPr>
              <a:t>’</a:t>
            </a:r>
            <a:r>
              <a:rPr lang="en-US" altLang="ja-JP" smtClean="0">
                <a:latin typeface="Comic Sans MS" panose="030F0702030302020204" pitchFamily="66" charset="0"/>
              </a:rPr>
              <a:t>s the right way to do this? (or at least a better way)? </a:t>
            </a:r>
          </a:p>
          <a:p>
            <a:pPr>
              <a:buFontTx/>
              <a:buChar char="•"/>
            </a:pPr>
            <a:r>
              <a:rPr lang="en-US" altLang="en-US" smtClean="0">
                <a:latin typeface="Comic Sans MS" panose="030F0702030302020204" pitchFamily="66" charset="0"/>
              </a:rPr>
              <a:t>Strncpy</a:t>
            </a:r>
          </a:p>
          <a:p>
            <a:pPr>
              <a:buFontTx/>
              <a:buChar char="•"/>
            </a:pPr>
            <a:r>
              <a:rPr lang="en-US" altLang="en-US" smtClean="0">
                <a:latin typeface="Comic Sans MS" panose="030F0702030302020204" pitchFamily="66" charset="0"/>
              </a:rPr>
              <a:t>Use C++ string class (i.e. heap allocation)</a:t>
            </a:r>
          </a:p>
          <a:p>
            <a:pPr>
              <a:buFontTx/>
              <a:buChar char="•"/>
            </a:pPr>
            <a:r>
              <a:rPr lang="en-US" altLang="en-US" smtClean="0">
                <a:latin typeface="Comic Sans MS" panose="030F0702030302020204" pitchFamily="66" charset="0"/>
              </a:rPr>
              <a:t>Use Java (again heap allocated and bounds checked)</a:t>
            </a:r>
          </a:p>
        </p:txBody>
      </p:sp>
    </p:spTree>
    <p:extLst>
      <p:ext uri="{BB962C8B-B14F-4D97-AF65-F5344CB8AC3E}">
        <p14:creationId xmlns:p14="http://schemas.microsoft.com/office/powerpoint/2010/main" xmlns="" val="1239832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F21F204-659F-4D3B-9A5F-4162229CDD57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Tunneling: can be quite complex. Firewall typically uses rules to channel the contents of inbound packets to an appropriate service. </a:t>
            </a:r>
          </a:p>
        </p:txBody>
      </p:sp>
    </p:spTree>
    <p:extLst>
      <p:ext uri="{BB962C8B-B14F-4D97-AF65-F5344CB8AC3E}">
        <p14:creationId xmlns:p14="http://schemas.microsoft.com/office/powerpoint/2010/main" xmlns="" val="59218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80167301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0"/>
            <a:ext cx="7924800" cy="5105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57565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68052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65653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7894638" y="6397626"/>
            <a:ext cx="489704" cy="22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59" tIns="33334" rIns="67859" bIns="3333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50" b="0">
                <a:solidFill>
                  <a:srgbClr val="2A40E2"/>
                </a:solidFill>
                <a:latin typeface="Helvetica" panose="020B0604020202020204" pitchFamily="34" charset="0"/>
              </a:rPr>
              <a:t>22.</a:t>
            </a:r>
            <a:fld id="{E6F5A8B3-A708-4836-91CA-439D8F93E7D9}" type="slidenum">
              <a:rPr lang="en-US" altLang="en-US" sz="1050" b="0">
                <a:solidFill>
                  <a:srgbClr val="2A40E2"/>
                </a:solidFill>
                <a:latin typeface="Helvetica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050" b="0" i="1">
              <a:solidFill>
                <a:srgbClr val="2A40E2"/>
              </a:solidFill>
              <a:latin typeface="Helvetica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152401" y="6394451"/>
            <a:ext cx="739610" cy="23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2" tIns="34286" rIns="68572" bIns="34286">
            <a:spAutoFit/>
          </a:bodyPr>
          <a:lstStyle>
            <a:lvl1pPr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dirty="0" smtClean="0">
                <a:solidFill>
                  <a:srgbClr val="2A40E2"/>
                </a:solidFill>
                <a:latin typeface="Helvetica" charset="0"/>
                <a:cs typeface="Helvetica" charset="0"/>
              </a:rPr>
              <a:t>4/21/2014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00201" y="6400800"/>
            <a:ext cx="5277711" cy="23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2" tIns="34286" rIns="68572" bIns="3428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50" b="0">
                <a:solidFill>
                  <a:srgbClr val="2A40E2"/>
                </a:solidFill>
                <a:latin typeface="Helvetica" panose="020B0604020202020204" pitchFamily="34" charset="0"/>
              </a:rPr>
              <a:t>Anthony D. Joseph	 	CS162	        ©UCB Spring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628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76400"/>
            <a:ext cx="35052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505200" cy="2057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505200" cy="2057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Helvetica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Helvetica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4770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Helvetica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0D172F-326F-4637-A812-41AF00F9FF31}" type="slidenum"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99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175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0644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6757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549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943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365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105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185449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125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5199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410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9250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24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745641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61187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6409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57062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975532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279742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173659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94638" y="6397626"/>
            <a:ext cx="489704" cy="22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59" tIns="33334" rIns="67859" bIns="3333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50" b="0" dirty="0" smtClean="0">
                <a:solidFill>
                  <a:srgbClr val="2A40E2"/>
                </a:solidFill>
                <a:latin typeface="Helvetica" panose="020B0604020202020204" pitchFamily="34" charset="0"/>
              </a:rPr>
              <a:t>11.</a:t>
            </a:r>
            <a:fld id="{2842F56F-8B49-4F24-A7DC-9FE4B766D5DC}" type="slidenum">
              <a:rPr lang="en-US" altLang="en-US" sz="1050" b="0" smtClean="0">
                <a:solidFill>
                  <a:srgbClr val="2A40E2"/>
                </a:solidFill>
                <a:latin typeface="Helvetica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050" b="0" i="1" dirty="0">
              <a:solidFill>
                <a:srgbClr val="2A40E2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152401" y="6394451"/>
            <a:ext cx="739610" cy="23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2" tIns="34286" rIns="68572" bIns="34286">
            <a:spAutoFit/>
          </a:bodyPr>
          <a:lstStyle>
            <a:lvl1pPr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dirty="0" smtClean="0">
                <a:solidFill>
                  <a:srgbClr val="2A40E2"/>
                </a:solidFill>
                <a:latin typeface="Helvetica" charset="0"/>
                <a:cs typeface="Helvetica" charset="0"/>
              </a:rPr>
              <a:t>4/23/2014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600201" y="6400800"/>
            <a:ext cx="5277711" cy="23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2" tIns="34286" rIns="68572" bIns="3428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50" b="0">
                <a:solidFill>
                  <a:srgbClr val="2A40E2"/>
                </a:solidFill>
                <a:latin typeface="Helvetica" panose="020B0604020202020204" pitchFamily="34" charset="0"/>
              </a:rPr>
              <a:t>Anthony D. Joseph	 	CS162	        ©UCB Spring 2014</a:t>
            </a:r>
          </a:p>
        </p:txBody>
      </p:sp>
    </p:spTree>
    <p:extLst>
      <p:ext uri="{BB962C8B-B14F-4D97-AF65-F5344CB8AC3E}">
        <p14:creationId xmlns:p14="http://schemas.microsoft.com/office/powerpoint/2010/main" xmlns="" val="270722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3429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2A40E2"/>
          </a:solidFill>
          <a:latin typeface="Comic Sans MS" charset="0"/>
        </a:defRPr>
      </a:lvl6pPr>
      <a:lvl7pPr marL="685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2A40E2"/>
          </a:solidFill>
          <a:latin typeface="Comic Sans MS" charset="0"/>
        </a:defRPr>
      </a:lvl7pPr>
      <a:lvl8pPr marL="10287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2A40E2"/>
          </a:solidFill>
          <a:latin typeface="Comic Sans MS" charset="0"/>
        </a:defRPr>
      </a:lvl8pPr>
      <a:lvl9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2A40E2"/>
          </a:solidFill>
          <a:latin typeface="Comic Sans MS" charset="0"/>
        </a:defRPr>
      </a:lvl9pPr>
    </p:titleStyle>
    <p:bodyStyle>
      <a:lvl1pPr marL="214313" indent="-2143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8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5143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5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857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5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157288" indent="-1285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5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1500188" indent="-1285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1843088" indent="-1285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  <a:ea typeface="ＭＳ Ｐゴシック" charset="-128"/>
        </a:defRPr>
      </a:lvl6pPr>
      <a:lvl7pPr marL="2185988" indent="-1285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  <a:ea typeface="ＭＳ Ｐゴシック" charset="-128"/>
        </a:defRPr>
      </a:lvl7pPr>
      <a:lvl8pPr marL="2528888" indent="-1285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  <a:ea typeface="ＭＳ Ｐゴシック" charset="-128"/>
        </a:defRPr>
      </a:lvl8pPr>
      <a:lvl9pPr marL="2871788" indent="-1285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D377-A457-402A-B9F3-FDBF05A64A47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9DA75-26EF-4A26-9F22-D9111B6CC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90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CS162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538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latin typeface="Helvetica" panose="020B0604020202020204" pitchFamily="34" charset="0"/>
                <a:ea typeface="Gulim" panose="020B0600000101010101" pitchFamily="34" charset="-127"/>
              </a:rPr>
              <a:t>Shared secret between two parties</a:t>
            </a:r>
          </a:p>
          <a:p>
            <a:pPr lvl="3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latin typeface="Helvetica" panose="020B0604020202020204" pitchFamily="34" charset="0"/>
              <a:ea typeface="Gulim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latin typeface="Helvetica" panose="020B0604020202020204" pitchFamily="34" charset="0"/>
                <a:ea typeface="Gulim" panose="020B0600000101010101" pitchFamily="34" charset="-127"/>
              </a:rPr>
              <a:t>Since only user knows password, someone types </a:t>
            </a:r>
            <a:r>
              <a:rPr lang="en-US" altLang="ko-KR" dirty="0" smtClean="0">
                <a:latin typeface="Helvetica" panose="020B0604020202020204" pitchFamily="34" charset="0"/>
                <a:ea typeface="Gulim" panose="020B0600000101010101" pitchFamily="34" charset="-127"/>
                <a:sym typeface="Symbol" panose="05050102010706020507" pitchFamily="18" charset="2"/>
              </a:rPr>
              <a:t>correct password  must be user typing it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latin typeface="Helvetica" panose="020B0604020202020204" pitchFamily="34" charset="0"/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latin typeface="Helvetica" panose="020B0604020202020204" pitchFamily="34" charset="0"/>
                <a:ea typeface="Gulim" panose="020B0600000101010101" pitchFamily="34" charset="-127"/>
                <a:sym typeface="Symbol" panose="05050102010706020507" pitchFamily="18" charset="2"/>
              </a:rPr>
              <a:t>Very common technique</a:t>
            </a:r>
          </a:p>
          <a:p>
            <a:pPr lvl="3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latin typeface="Helvetica" panose="020B0604020202020204" pitchFamily="34" charset="0"/>
              <a:ea typeface="Gulim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latin typeface="Helvetica" panose="020B0604020202020204" pitchFamily="34" charset="0"/>
                <a:ea typeface="Gulim" panose="020B0600000101010101" pitchFamily="34" charset="-127"/>
              </a:rPr>
              <a:t>System must keep copy of secret to </a:t>
            </a:r>
            <a:br>
              <a:rPr lang="en-US" altLang="ko-KR" dirty="0" smtClean="0">
                <a:latin typeface="Helvetica" panose="020B0604020202020204" pitchFamily="34" charset="0"/>
                <a:ea typeface="Gulim" panose="020B0600000101010101" pitchFamily="34" charset="-127"/>
              </a:rPr>
            </a:br>
            <a:r>
              <a:rPr lang="en-US" altLang="ko-KR" dirty="0" smtClean="0">
                <a:latin typeface="Helvetica" panose="020B0604020202020204" pitchFamily="34" charset="0"/>
                <a:ea typeface="Gulim" panose="020B0600000101010101" pitchFamily="34" charset="-127"/>
              </a:rPr>
              <a:t>check against passwords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latin typeface="Helvetica" panose="020B0604020202020204" pitchFamily="34" charset="0"/>
                <a:ea typeface="Gulim" panose="020B0600000101010101" pitchFamily="34" charset="-127"/>
              </a:rPr>
              <a:t>What if malicious user gains access to list of passwords?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latin typeface="Helvetica" panose="020B0604020202020204" pitchFamily="34" charset="0"/>
                <a:ea typeface="Gulim" panose="020B0600000101010101" pitchFamily="34" charset="-127"/>
              </a:rPr>
              <a:t>Need to obscure information somehow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latin typeface="Helvetica" panose="020B0604020202020204" pitchFamily="34" charset="0"/>
                <a:ea typeface="Gulim" panose="020B0600000101010101" pitchFamily="34" charset="-127"/>
              </a:rPr>
              <a:t>Mechanism: utilize a transformation that is difficult to reverse without the right key (e.g., encryption)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latin typeface="Helvetica" panose="020B0604020202020204" pitchFamily="34" charset="0"/>
              <a:ea typeface="Gulim" panose="020B0600000101010101" pitchFamily="34" charset="-127"/>
              <a:sym typeface="Symbol" panose="05050102010706020507" pitchFamily="18" charset="2"/>
            </a:endParaRPr>
          </a:p>
        </p:txBody>
      </p:sp>
      <p:pic>
        <p:nvPicPr>
          <p:cNvPr id="8192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0961" y="2127250"/>
            <a:ext cx="116324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panose="020B0604020202020204" pitchFamily="34" charset="0"/>
                <a:ea typeface="Gulim" panose="020B0600000101010101" pitchFamily="34" charset="-127"/>
              </a:rPr>
              <a:t>Authentication: Passwords</a:t>
            </a:r>
          </a:p>
        </p:txBody>
      </p:sp>
    </p:spTree>
    <p:extLst>
      <p:ext uri="{BB962C8B-B14F-4D97-AF65-F5344CB8AC3E}">
        <p14:creationId xmlns:p14="http://schemas.microsoft.com/office/powerpoint/2010/main" xmlns="" val="254367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Host Compromise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One of earliest major Internet security incidents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Morris Worm (1988): compromised almost every BSD-derived machine on Internet </a:t>
            </a:r>
          </a:p>
          <a:p>
            <a:pPr lvl="1"/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Today: estimated that a single worm could compromise 10M hosts in &lt; 5 min using a zero-day exploit</a:t>
            </a:r>
          </a:p>
          <a:p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Attacker gains control of a host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Reads data (e.g., passwords, credit card numbers, …)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Compromises another host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Launches denial-of-service attack on another host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Erases data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Encrypts data and demands a ransom</a:t>
            </a:r>
          </a:p>
          <a:p>
            <a:pPr lvl="2"/>
            <a:r>
              <a:rPr lang="en-US" altLang="en-US" smtClean="0">
                <a:latin typeface="Helvetica" panose="020B0604020202020204" pitchFamily="34" charset="0"/>
              </a:rPr>
              <a:t>Cryptolocker virus (2013)</a:t>
            </a:r>
          </a:p>
        </p:txBody>
      </p:sp>
    </p:spTree>
    <p:extLst>
      <p:ext uri="{BB962C8B-B14F-4D97-AF65-F5344CB8AC3E}">
        <p14:creationId xmlns:p14="http://schemas.microsoft.com/office/powerpoint/2010/main" xmlns="" val="245456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Buffer Overflow</a:t>
            </a:r>
          </a:p>
        </p:txBody>
      </p:sp>
      <p:sp>
        <p:nvSpPr>
          <p:cNvPr id="16386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19075" indent="-260747">
              <a:buClr>
                <a:schemeClr val="tx2"/>
              </a:buClr>
              <a:buSzPct val="135000"/>
            </a:pPr>
            <a:r>
              <a:rPr lang="en-US" altLang="en-US" sz="1800" dirty="0">
                <a:latin typeface="Helvetica" panose="020B0604020202020204" pitchFamily="34" charset="0"/>
              </a:rPr>
              <a:t>Part of the request sent by the attacker </a:t>
            </a:r>
            <a:r>
              <a:rPr lang="en-US" altLang="en-US" sz="1800" dirty="0">
                <a:solidFill>
                  <a:srgbClr val="FF0000"/>
                </a:solidFill>
                <a:latin typeface="Helvetica" panose="020B0604020202020204" pitchFamily="34" charset="0"/>
              </a:rPr>
              <a:t>too large</a:t>
            </a:r>
            <a:r>
              <a:rPr lang="en-US" altLang="en-US" sz="1800" dirty="0">
                <a:latin typeface="Helvetica" panose="020B0604020202020204" pitchFamily="34" charset="0"/>
              </a:rPr>
              <a:t> to fit into buffer program uses to hold it</a:t>
            </a:r>
          </a:p>
          <a:p>
            <a:pPr marL="219075" indent="-260747">
              <a:buSzPct val="135000"/>
            </a:pPr>
            <a:r>
              <a:rPr lang="en-US" altLang="en-US" sz="1800" dirty="0">
                <a:latin typeface="Helvetica" panose="020B0604020202020204" pitchFamily="34" charset="0"/>
              </a:rPr>
              <a:t>Spills over into memory beyond the buffer</a:t>
            </a:r>
          </a:p>
          <a:p>
            <a:pPr marL="219075" indent="-260747">
              <a:buSzPct val="135000"/>
            </a:pPr>
            <a:r>
              <a:rPr lang="en-US" altLang="en-US" sz="1800" dirty="0">
                <a:latin typeface="Helvetica" panose="020B0604020202020204" pitchFamily="34" charset="0"/>
              </a:rPr>
              <a:t>Allows </a:t>
            </a:r>
            <a:r>
              <a:rPr lang="en-US" altLang="en-US" sz="1800" dirty="0">
                <a:solidFill>
                  <a:srgbClr val="FF0000"/>
                </a:solidFill>
                <a:latin typeface="Helvetica" panose="020B0604020202020204" pitchFamily="34" charset="0"/>
              </a:rPr>
              <a:t>remote</a:t>
            </a:r>
            <a:r>
              <a:rPr lang="en-US" altLang="en-US" sz="1800" dirty="0">
                <a:latin typeface="Helvetica" panose="020B0604020202020204" pitchFamily="34" charset="0"/>
              </a:rPr>
              <a:t> attacker to inject executable code</a:t>
            </a:r>
          </a:p>
          <a:p>
            <a:pPr marL="219075" indent="-260747"/>
            <a:endParaRPr lang="en-US" altLang="en-US" dirty="0" smtClean="0">
              <a:latin typeface="Helvetica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void </a:t>
            </a:r>
            <a:r>
              <a:rPr lang="en-US" altLang="en-US" sz="1350" kern="12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get_cookie</a:t>
            </a: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(char *packet) {</a:t>
            </a: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  . . . </a:t>
            </a:r>
            <a:r>
              <a:rPr lang="en-US" altLang="en-US" sz="1350" i="1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(200 bytes of local </a:t>
            </a:r>
            <a:r>
              <a:rPr lang="en-US" altLang="en-US" sz="1350" i="1" kern="1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vars</a:t>
            </a:r>
            <a:r>
              <a:rPr lang="en-US" altLang="en-US" sz="1350" i="1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) </a:t>
            </a: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. . .</a:t>
            </a: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  munch(packet);</a:t>
            </a: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  . . .</a:t>
            </a: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}</a:t>
            </a: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void munch(char *packet) {</a:t>
            </a: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  </a:t>
            </a:r>
            <a:r>
              <a:rPr lang="en-US" altLang="en-US" sz="1350" kern="12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int</a:t>
            </a: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 n;</a:t>
            </a: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  char cookie[512];</a:t>
            </a: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  . . .</a:t>
            </a: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  </a:t>
            </a:r>
            <a:r>
              <a:rPr lang="en-US" altLang="en-US" sz="1500" i="1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code here computes offset of cookie in packet, stores it in </a:t>
            </a:r>
            <a:r>
              <a:rPr lang="en-US" altLang="en-US" sz="150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n</a:t>
            </a:r>
            <a:endParaRPr lang="en-US" altLang="en-US" sz="1350" kern="1200" dirty="0" smtClean="0">
              <a:solidFill>
                <a:srgbClr val="000000"/>
              </a:solidFill>
              <a:latin typeface="Courier New" panose="02070309020205020404" pitchFamily="49" charset="0"/>
              <a:ea typeface="+mn-ea"/>
              <a:cs typeface="+mn-cs"/>
            </a:endParaRP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  </a:t>
            </a:r>
            <a:r>
              <a:rPr lang="en-US" altLang="en-US" sz="1350" kern="12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strcpy</a:t>
            </a: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(cookie, &amp;packet[n]);</a:t>
            </a: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  . . . </a:t>
            </a:r>
          </a:p>
          <a:p>
            <a:pPr marL="0" lvl="0" indent="0" eaLnBrk="1" hangingPunct="1">
              <a:buNone/>
            </a:pPr>
            <a:r>
              <a:rPr lang="en-US" altLang="en-US" sz="1350" kern="1200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+mn-cs"/>
              </a:rPr>
              <a:t>}</a:t>
            </a:r>
          </a:p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286250" y="1543050"/>
            <a:ext cx="3771900" cy="422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7859" tIns="33334" rIns="67859" bIns="33334"/>
          <a:lstStyle>
            <a:lvl1pPr marL="2857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endParaRPr lang="en-US" altLang="en-US" sz="135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6388" name="Straight Connector 8"/>
          <p:cNvCxnSpPr>
            <a:cxnSpLocks noChangeShapeType="1"/>
          </p:cNvCxnSpPr>
          <p:nvPr/>
        </p:nvCxnSpPr>
        <p:spPr bwMode="auto">
          <a:xfrm rot="5400000">
            <a:off x="2423716" y="2892425"/>
            <a:ext cx="3942159" cy="11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909299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Return-oriented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Attacker can’t inject code anymore, but doesn’t need to!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Application and system libraries have all the code an attacker needs, sort of…</a:t>
            </a:r>
          </a:p>
          <a:p>
            <a:pPr lvl="1"/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Look for </a:t>
            </a:r>
            <a:r>
              <a:rPr lang="en-US" altLang="en-US" i="1" smtClean="0">
                <a:latin typeface="Helvetica" panose="020B0604020202020204" pitchFamily="34" charset="0"/>
              </a:rPr>
              <a:t>useful</a:t>
            </a:r>
            <a:r>
              <a:rPr lang="en-US" altLang="en-US" smtClean="0">
                <a:latin typeface="Helvetica" panose="020B0604020202020204" pitchFamily="34" charset="0"/>
              </a:rPr>
              <a:t> fragments of code followed by a return instruction – these are called “</a:t>
            </a:r>
            <a:r>
              <a:rPr lang="en-US" altLang="ja-JP" i="1" smtClean="0">
                <a:latin typeface="Helvetica" panose="020B0604020202020204" pitchFamily="34" charset="0"/>
              </a:rPr>
              <a:t>gadgets</a:t>
            </a:r>
            <a:r>
              <a:rPr lang="en-US" altLang="en-US" smtClean="0">
                <a:latin typeface="Helvetica" panose="020B0604020202020204" pitchFamily="34" charset="0"/>
              </a:rPr>
              <a:t>”</a:t>
            </a:r>
            <a:endParaRPr lang="en-US" altLang="ja-JP" smtClean="0">
              <a:latin typeface="Helvetica" panose="020B0604020202020204" pitchFamily="34" charset="0"/>
            </a:endParaRPr>
          </a:p>
          <a:p>
            <a:pPr lvl="1"/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Instead of injecting code, </a:t>
            </a:r>
            <a:br>
              <a:rPr lang="en-US" altLang="en-US" smtClean="0">
                <a:latin typeface="Helvetica" panose="020B0604020202020204" pitchFamily="34" charset="0"/>
              </a:rPr>
            </a:br>
            <a:r>
              <a:rPr lang="en-US" altLang="en-US" smtClean="0">
                <a:latin typeface="Helvetica" panose="020B0604020202020204" pitchFamily="34" charset="0"/>
              </a:rPr>
              <a:t>attacker injects arguments for </a:t>
            </a:r>
            <a:br>
              <a:rPr lang="en-US" altLang="en-US" smtClean="0">
                <a:latin typeface="Helvetica" panose="020B0604020202020204" pitchFamily="34" charset="0"/>
              </a:rPr>
            </a:br>
            <a:r>
              <a:rPr lang="en-US" altLang="en-US" smtClean="0">
                <a:latin typeface="Helvetica" panose="020B0604020202020204" pitchFamily="34" charset="0"/>
              </a:rPr>
              <a:t>and addresses of existing code </a:t>
            </a:r>
            <a:br>
              <a:rPr lang="en-US" altLang="en-US" smtClean="0">
                <a:latin typeface="Helvetica" panose="020B0604020202020204" pitchFamily="34" charset="0"/>
              </a:rPr>
            </a:br>
            <a:r>
              <a:rPr lang="en-US" altLang="en-US" smtClean="0">
                <a:latin typeface="Helvetica" panose="020B0604020202020204" pitchFamily="34" charset="0"/>
              </a:rPr>
              <a:t>fragments (gadget + args!)</a:t>
            </a:r>
          </a:p>
          <a:p>
            <a:pPr lvl="1"/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Uses existing return call to run</a:t>
            </a:r>
            <a:br>
              <a:rPr lang="en-US" altLang="en-US" smtClean="0">
                <a:latin typeface="Helvetica" panose="020B0604020202020204" pitchFamily="34" charset="0"/>
              </a:rPr>
            </a:br>
            <a:r>
              <a:rPr lang="en-US" altLang="en-US" smtClean="0">
                <a:latin typeface="Helvetica" panose="020B0604020202020204" pitchFamily="34" charset="0"/>
              </a:rPr>
              <a:t>sequence of gadgets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232" t="581" b="27240"/>
          <a:stretch>
            <a:fillRect/>
          </a:stretch>
        </p:blipFill>
        <p:spPr bwMode="auto">
          <a:xfrm>
            <a:off x="4800600" y="3257550"/>
            <a:ext cx="3019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413731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Firewalls: Properties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Easier to deploy firewall than secure all internal hosts</a:t>
            </a:r>
          </a:p>
          <a:p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Doesn’</a:t>
            </a:r>
            <a:r>
              <a:rPr lang="en-US" altLang="ja-JP" smtClean="0">
                <a:latin typeface="Helvetica" panose="020B0604020202020204" pitchFamily="34" charset="0"/>
              </a:rPr>
              <a:t>t prevent user exploitation/social networking attacks</a:t>
            </a:r>
          </a:p>
          <a:p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Tradeoff between availability of services (firewall passes more ports on more machines) and security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If firewall is too restrictive, users will find way around it, thus compromising security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E.g., tunnel all services using port 80</a:t>
            </a:r>
          </a:p>
        </p:txBody>
      </p:sp>
    </p:spTree>
    <p:extLst>
      <p:ext uri="{BB962C8B-B14F-4D97-AF65-F5344CB8AC3E}">
        <p14:creationId xmlns:p14="http://schemas.microsoft.com/office/powerpoint/2010/main" xmlns="" val="66359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Denial of Service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Huge problem in current Internet 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</a:rPr>
              <a:t>Major sites attacked: Yahoo!, Amazon, eBay, CNN, Microsoft 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</a:rPr>
              <a:t>12,000 attacks on 2,000 domains in 1 week (2001)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</a:rPr>
              <a:t>Almost all attacks launched from compromised hosts</a:t>
            </a:r>
          </a:p>
          <a:p>
            <a:pPr lvl="2"/>
            <a:endParaRPr lang="en-US" altLang="en-US" dirty="0" smtClean="0">
              <a:latin typeface="Helvetica" panose="020B0604020202020204" pitchFamily="34" charset="0"/>
            </a:endParaRPr>
          </a:p>
          <a:p>
            <a:r>
              <a:rPr lang="en-US" altLang="ko-KR" dirty="0" smtClean="0">
                <a:latin typeface="Helvetica" panose="020B0604020202020204" pitchFamily="34" charset="0"/>
              </a:rPr>
              <a:t>CyberBunker.com 300Gb/s </a:t>
            </a:r>
            <a:r>
              <a:rPr lang="en-US" altLang="ko-KR" dirty="0" err="1" smtClean="0">
                <a:latin typeface="Helvetica" panose="020B0604020202020204" pitchFamily="34" charset="0"/>
              </a:rPr>
              <a:t>DDoS</a:t>
            </a:r>
            <a:r>
              <a:rPr lang="en-US" altLang="ko-KR" dirty="0" smtClean="0">
                <a:latin typeface="Helvetica" panose="020B0604020202020204" pitchFamily="34" charset="0"/>
              </a:rPr>
              <a:t> attack against </a:t>
            </a:r>
            <a:r>
              <a:rPr lang="en-US" altLang="ko-KR" dirty="0" err="1" smtClean="0">
                <a:latin typeface="Helvetica" panose="020B0604020202020204" pitchFamily="34" charset="0"/>
              </a:rPr>
              <a:t>Spamhaus</a:t>
            </a:r>
            <a:endParaRPr lang="en-US" altLang="ko-KR" dirty="0" smtClean="0">
              <a:latin typeface="Helvetica" panose="020B0604020202020204" pitchFamily="34" charset="0"/>
            </a:endParaRPr>
          </a:p>
          <a:p>
            <a:pPr lvl="1"/>
            <a:r>
              <a:rPr lang="en-US" altLang="en-US" dirty="0" smtClean="0">
                <a:latin typeface="Helvetica" panose="020B0604020202020204" pitchFamily="34" charset="0"/>
              </a:rPr>
              <a:t>Spring 2013: more than 600,000 packets/second!</a:t>
            </a:r>
          </a:p>
          <a:p>
            <a:pPr lvl="1"/>
            <a:r>
              <a:rPr lang="en-US" altLang="ko-KR" dirty="0" smtClean="0">
                <a:latin typeface="Helvetica" panose="020B0604020202020204" pitchFamily="34" charset="0"/>
              </a:rPr>
              <a:t>35 yr old Dutchman “S.K.” arrested in Spain on 4/26</a:t>
            </a:r>
          </a:p>
          <a:p>
            <a:pPr lvl="1"/>
            <a:r>
              <a:rPr lang="en-US" altLang="ko-KR" dirty="0" smtClean="0">
                <a:latin typeface="Helvetica" panose="020B0604020202020204" pitchFamily="34" charset="0"/>
              </a:rPr>
              <a:t>Was using van with “various antennas” as mobile office</a:t>
            </a:r>
          </a:p>
          <a:p>
            <a:pPr lvl="1"/>
            <a:endParaRPr lang="en-US" altLang="en-US" dirty="0" smtClean="0">
              <a:latin typeface="Helvetica" panose="020B0604020202020204" pitchFamily="34" charset="0"/>
            </a:endParaRPr>
          </a:p>
          <a:p>
            <a:r>
              <a:rPr lang="en-US" altLang="en-US" dirty="0" smtClean="0">
                <a:latin typeface="Helvetica" panose="020B0604020202020204" pitchFamily="34" charset="0"/>
              </a:rPr>
              <a:t>General Form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</a:rPr>
              <a:t>Prevent legitimate users from gaining service by overloading or crashing a server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</a:rPr>
              <a:t>E.g., SYN attack</a:t>
            </a:r>
          </a:p>
        </p:txBody>
      </p:sp>
    </p:spTree>
    <p:extLst>
      <p:ext uri="{BB962C8B-B14F-4D97-AF65-F5344CB8AC3E}">
        <p14:creationId xmlns:p14="http://schemas.microsoft.com/office/powerpoint/2010/main" xmlns="" val="383482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SYN Attack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Attacker: send at max rate TCP SYN with random spoofed source address to victim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</a:rPr>
              <a:t>Spoofing: use a different source IP address than own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</a:rPr>
              <a:t>Random spoofing allows one host to pretend to be many</a:t>
            </a:r>
          </a:p>
          <a:p>
            <a:endParaRPr lang="en-US" altLang="en-US" dirty="0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Victim receives many SYN packets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</a:rPr>
              <a:t>Send SYN+ACK back to spoofed IP addresses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</a:rPr>
              <a:t>Holds some memory until 3-way handshake completes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</a:rPr>
              <a:t>Usually never, so victim times out after long period (e.g., 3 minutes)</a:t>
            </a:r>
          </a:p>
        </p:txBody>
      </p:sp>
    </p:spTree>
    <p:extLst>
      <p:ext uri="{BB962C8B-B14F-4D97-AF65-F5344CB8AC3E}">
        <p14:creationId xmlns:p14="http://schemas.microsoft.com/office/powerpoint/2010/main" xmlns="" val="70729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4 Initial Design </a:t>
            </a:r>
          </a:p>
          <a:p>
            <a:pPr lvl="1"/>
            <a:r>
              <a:rPr lang="en-US" dirty="0" smtClean="0"/>
              <a:t>Due next Tuesday, April 29 at 11:59 pm</a:t>
            </a:r>
          </a:p>
          <a:p>
            <a:r>
              <a:rPr lang="en-US" dirty="0" smtClean="0"/>
              <a:t>Midterm 2 </a:t>
            </a:r>
            <a:endParaRPr lang="en-US" dirty="0"/>
          </a:p>
          <a:p>
            <a:pPr lvl="1"/>
            <a:r>
              <a:rPr lang="en-US" dirty="0" smtClean="0"/>
              <a:t>April 28</a:t>
            </a:r>
            <a:r>
              <a:rPr lang="en-US" baseline="30000" dirty="0" smtClean="0"/>
              <a:t>th</a:t>
            </a:r>
            <a:r>
              <a:rPr lang="en-US" dirty="0" smtClean="0"/>
              <a:t> 4-5:30 pm in 245 LKS and 100 GPB</a:t>
            </a:r>
          </a:p>
          <a:p>
            <a:pPr lvl="1"/>
            <a:r>
              <a:rPr lang="en-US" dirty="0" smtClean="0"/>
              <a:t>Lectures 13-24</a:t>
            </a:r>
          </a:p>
          <a:p>
            <a:pPr lvl="1"/>
            <a:r>
              <a:rPr lang="en-US" dirty="0" smtClean="0"/>
              <a:t>Closed books and notes, no calculators</a:t>
            </a:r>
          </a:p>
          <a:p>
            <a:pPr lvl="1"/>
            <a:r>
              <a:rPr lang="en-US" dirty="0" smtClean="0"/>
              <a:t>One double-sided cheat sheet allowed</a:t>
            </a:r>
          </a:p>
          <a:p>
            <a:pPr lvl="1"/>
            <a:r>
              <a:rPr lang="en-US" dirty="0" smtClean="0"/>
              <a:t>Review Session: Friday April 25</a:t>
            </a:r>
            <a:r>
              <a:rPr lang="en-US" baseline="30000" dirty="0" smtClean="0"/>
              <a:t>th</a:t>
            </a:r>
            <a:r>
              <a:rPr lang="en-US" dirty="0" smtClean="0"/>
              <a:t> 4-6pm in LKS</a:t>
            </a:r>
          </a:p>
          <a:p>
            <a:r>
              <a:rPr lang="en-US" dirty="0" smtClean="0"/>
              <a:t>Project 4</a:t>
            </a:r>
          </a:p>
          <a:p>
            <a:pPr lvl="1"/>
            <a:r>
              <a:rPr lang="en-US" dirty="0" smtClean="0"/>
              <a:t>Code still due Thursday, May 8</a:t>
            </a:r>
            <a:r>
              <a:rPr lang="en-US" baseline="30000" dirty="0" smtClean="0"/>
              <a:t>th</a:t>
            </a:r>
            <a:r>
              <a:rPr lang="en-US" dirty="0" smtClean="0"/>
              <a:t> at 11:59 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43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250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True/False</a:t>
            </a:r>
          </a:p>
          <a:p>
            <a:pPr marL="0" indent="0">
              <a:buNone/>
            </a:pPr>
            <a:r>
              <a:rPr lang="en-US" dirty="0" smtClean="0"/>
              <a:t>1. AES (Advanced Encryption Standard) is an example of public key encryption.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</a:p>
          <a:p>
            <a:pPr marL="0" indent="0">
              <a:buNone/>
            </a:pPr>
            <a:r>
              <a:rPr lang="en-US" dirty="0" smtClean="0"/>
              <a:t>2. Asymmetric key encryption is the same speed as symmetric key encryption.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A digital certificate ensures that the private key has a trusted authority confirming it.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Two-Factor Authentication is used with passwords to ensure you are who you say you are.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A worm replicates itself using a buffer overflow attack.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A system is protected from a buffer overflow attack if they have a non-executable stack and heap.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After the worm starts to spread, the function of infected hosts can be best represented in linear time.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Short Answer</a:t>
            </a:r>
          </a:p>
          <a:p>
            <a:pPr marL="385763" indent="-385763">
              <a:buAutoNum type="arabicPeriod"/>
            </a:pPr>
            <a:r>
              <a:rPr lang="en-US" dirty="0" smtClean="0"/>
              <a:t>What protocol does https use to ensure CIA? </a:t>
            </a:r>
            <a:r>
              <a:rPr lang="en-US" dirty="0" smtClean="0">
                <a:solidFill>
                  <a:srgbClr val="FF0000"/>
                </a:solidFill>
              </a:rPr>
              <a:t>(SSL / TLS)</a:t>
            </a:r>
            <a:endParaRPr lang="en-US" dirty="0" smtClean="0"/>
          </a:p>
          <a:p>
            <a:pPr marL="385763" indent="-385763">
              <a:buAutoNum type="arabicPeriod"/>
            </a:pPr>
            <a:r>
              <a:rPr lang="en-US" dirty="0" smtClean="0"/>
              <a:t>What is the security device whose goal is to prevent computers from outside your network gaining access to what is inside your network? </a:t>
            </a:r>
            <a:r>
              <a:rPr lang="en-US" dirty="0" smtClean="0">
                <a:solidFill>
                  <a:srgbClr val="FF0000"/>
                </a:solidFill>
              </a:rPr>
              <a:t>Firewall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1653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Security Requirements</a:t>
            </a:r>
          </a:p>
        </p:txBody>
      </p:sp>
      <p:sp>
        <p:nvSpPr>
          <p:cNvPr id="2945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100" b="1">
                <a:latin typeface="Helvetica" panose="020B0604020202020204" pitchFamily="34" charset="0"/>
              </a:rPr>
              <a:t>Authentication</a:t>
            </a:r>
            <a:r>
              <a:rPr lang="en-US" altLang="en-US" sz="2100">
                <a:latin typeface="Helvetica" panose="020B0604020202020204" pitchFamily="34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latin typeface="Helvetica" panose="020B0604020202020204" pitchFamily="34" charset="0"/>
              </a:rPr>
              <a:t>Ensures that a user is who is claiming to be</a:t>
            </a:r>
          </a:p>
          <a:p>
            <a:pPr lvl="3">
              <a:lnSpc>
                <a:spcPct val="80000"/>
              </a:lnSpc>
            </a:pPr>
            <a:endParaRPr lang="en-US" altLang="en-US" sz="2100">
              <a:latin typeface="Helvetica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100" b="1">
                <a:latin typeface="Helvetica" panose="020B0604020202020204" pitchFamily="34" charset="0"/>
              </a:rPr>
              <a:t>Data integrity 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latin typeface="Helvetica" panose="020B0604020202020204" pitchFamily="34" charset="0"/>
              </a:rPr>
              <a:t>Ensure that data is not changed from source to destination or after being written on a storage device </a:t>
            </a:r>
          </a:p>
          <a:p>
            <a:pPr lvl="3">
              <a:lnSpc>
                <a:spcPct val="80000"/>
              </a:lnSpc>
            </a:pPr>
            <a:endParaRPr lang="en-US" altLang="en-US" sz="2100">
              <a:latin typeface="Helvetica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100" b="1">
                <a:latin typeface="Helvetica" panose="020B0604020202020204" pitchFamily="34" charset="0"/>
              </a:rPr>
              <a:t>Confidentiality 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latin typeface="Helvetica" panose="020B0604020202020204" pitchFamily="34" charset="0"/>
              </a:rPr>
              <a:t>Ensures that data is read only by authorized users</a:t>
            </a:r>
          </a:p>
          <a:p>
            <a:pPr lvl="2">
              <a:lnSpc>
                <a:spcPct val="80000"/>
              </a:lnSpc>
            </a:pPr>
            <a:endParaRPr lang="en-US" altLang="en-US" sz="2100">
              <a:latin typeface="Helvetica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100" b="1">
                <a:latin typeface="Helvetica" panose="020B0604020202020204" pitchFamily="34" charset="0"/>
              </a:rPr>
              <a:t>Non-repudiation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latin typeface="Helvetica" panose="020B0604020202020204" pitchFamily="34" charset="0"/>
              </a:rPr>
              <a:t>Sender/client can’</a:t>
            </a:r>
            <a:r>
              <a:rPr lang="en-US" altLang="ja-JP" sz="1800">
                <a:latin typeface="Helvetica" panose="020B0604020202020204" pitchFamily="34" charset="0"/>
              </a:rPr>
              <a:t>t later claim didn’t send/write data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latin typeface="Helvetica" panose="020B0604020202020204" pitchFamily="34" charset="0"/>
              </a:rPr>
              <a:t>Receiver/server can’</a:t>
            </a:r>
            <a:r>
              <a:rPr lang="en-US" altLang="ja-JP" sz="1800">
                <a:latin typeface="Helvetica" panose="020B0604020202020204" pitchFamily="34" charset="0"/>
              </a:rPr>
              <a:t>t claim didn’t receive/write data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mtClean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66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50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50">
                <a:latin typeface="Helvetica" panose="020B0604020202020204" pitchFamily="34" charset="0"/>
              </a:rPr>
              <a:t>Securing Communication: Cryptography </a:t>
            </a:r>
            <a:endParaRPr lang="en-US" altLang="en-US" smtClean="0">
              <a:latin typeface="Helvetica" panose="020B0604020202020204" pitchFamily="34" charset="0"/>
            </a:endParaRPr>
          </a:p>
        </p:txBody>
      </p:sp>
      <p:sp>
        <p:nvSpPr>
          <p:cNvPr id="93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Cryptography: </a:t>
            </a:r>
            <a:r>
              <a:rPr lang="en-US" altLang="en-US" i="1" smtClean="0">
                <a:latin typeface="Helvetica" panose="020B0604020202020204" pitchFamily="34" charset="0"/>
              </a:rPr>
              <a:t>communication in the presence of adversaries</a:t>
            </a:r>
          </a:p>
          <a:p>
            <a:pPr lvl="2"/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Studied for thousands of years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See the Simon Singh’</a:t>
            </a:r>
            <a:r>
              <a:rPr lang="en-US" altLang="ja-JP" smtClean="0">
                <a:latin typeface="Helvetica" panose="020B0604020202020204" pitchFamily="34" charset="0"/>
              </a:rPr>
              <a:t>s </a:t>
            </a:r>
            <a:r>
              <a:rPr lang="en-US" altLang="ja-JP" i="1" smtClean="0">
                <a:solidFill>
                  <a:srgbClr val="FF0000"/>
                </a:solidFill>
                <a:latin typeface="Helvetica" panose="020B0604020202020204" pitchFamily="34" charset="0"/>
              </a:rPr>
              <a:t>The Code Book</a:t>
            </a:r>
            <a:r>
              <a:rPr lang="en-US" altLang="ja-JP" smtClean="0">
                <a:latin typeface="Helvetica" panose="020B0604020202020204" pitchFamily="34" charset="0"/>
              </a:rPr>
              <a:t> for an excellent, highly readable history</a:t>
            </a:r>
          </a:p>
          <a:p>
            <a:pPr lvl="2"/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Central goal: </a:t>
            </a:r>
            <a:r>
              <a:rPr lang="en-US" altLang="en-US" b="1" smtClean="0">
                <a:latin typeface="Helvetica" panose="020B0604020202020204" pitchFamily="34" charset="0"/>
              </a:rPr>
              <a:t>confidentiality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How to encode information so that an adversary can’</a:t>
            </a:r>
            <a:r>
              <a:rPr lang="en-US" altLang="ja-JP" smtClean="0">
                <a:latin typeface="Helvetica" panose="020B0604020202020204" pitchFamily="34" charset="0"/>
              </a:rPr>
              <a:t>t extract it, but a friend can</a:t>
            </a:r>
          </a:p>
          <a:p>
            <a:pPr lvl="2"/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General premise: there is a key, possession of which allows decoding, but without which decoding is infeasible</a:t>
            </a:r>
          </a:p>
          <a:p>
            <a:pPr lvl="1">
              <a:buClr>
                <a:schemeClr val="tx2"/>
              </a:buClr>
            </a:pPr>
            <a:r>
              <a:rPr lang="en-US" altLang="en-US" smtClean="0">
                <a:latin typeface="Helvetica" panose="020B0604020202020204" pitchFamily="34" charset="0"/>
              </a:rPr>
              <a:t>Thus, key must be kept </a:t>
            </a:r>
            <a:r>
              <a:rPr lang="en-US" altLang="en-US" smtClean="0">
                <a:solidFill>
                  <a:srgbClr val="0000FF"/>
                </a:solidFill>
                <a:latin typeface="Helvetica" panose="020B0604020202020204" pitchFamily="34" charset="0"/>
              </a:rPr>
              <a:t>secret </a:t>
            </a:r>
            <a:r>
              <a:rPr lang="en-US" altLang="en-US" smtClean="0">
                <a:latin typeface="Helvetica" panose="020B0604020202020204" pitchFamily="34" charset="0"/>
              </a:rPr>
              <a:t>and not </a:t>
            </a:r>
            <a:r>
              <a:rPr lang="en-US" altLang="en-US" smtClean="0">
                <a:solidFill>
                  <a:srgbClr val="0000FF"/>
                </a:solidFill>
                <a:latin typeface="Helvetica" panose="020B0604020202020204" pitchFamily="34" charset="0"/>
              </a:rPr>
              <a:t>guessable</a:t>
            </a:r>
            <a:endParaRPr lang="en-US" altLang="en-US" smtClean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44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Integrity: Cryptographic Hashes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Basic building block for </a:t>
            </a:r>
            <a:r>
              <a:rPr lang="en-US" altLang="en-US" smtClean="0">
                <a:solidFill>
                  <a:srgbClr val="0000FF"/>
                </a:solidFill>
                <a:latin typeface="Helvetica" panose="020B0604020202020204" pitchFamily="34" charset="0"/>
              </a:rPr>
              <a:t>integrity</a:t>
            </a:r>
            <a:r>
              <a:rPr lang="en-US" altLang="en-US" smtClean="0">
                <a:latin typeface="Helvetica" panose="020B0604020202020204" pitchFamily="34" charset="0"/>
              </a:rPr>
              <a:t>: </a:t>
            </a:r>
            <a:r>
              <a:rPr lang="en-US" altLang="en-US" i="1" smtClean="0">
                <a:latin typeface="Helvetica" panose="020B0604020202020204" pitchFamily="34" charset="0"/>
              </a:rPr>
              <a:t>cryptographic hashing</a:t>
            </a:r>
            <a:endParaRPr lang="en-US" altLang="en-US" smtClean="0">
              <a:latin typeface="Helvetica" panose="020B0604020202020204" pitchFamily="34" charset="0"/>
            </a:endParaRP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Associate hash with byte-stream, receiver verifies match</a:t>
            </a:r>
          </a:p>
          <a:p>
            <a:pPr lvl="2"/>
            <a:r>
              <a:rPr lang="en-US" altLang="en-US" smtClean="0">
                <a:latin typeface="Helvetica" panose="020B0604020202020204" pitchFamily="34" charset="0"/>
              </a:rPr>
              <a:t>Assures data </a:t>
            </a:r>
            <a:r>
              <a:rPr lang="en-US" altLang="en-US" u="sng" smtClean="0">
                <a:latin typeface="Helvetica" panose="020B0604020202020204" pitchFamily="34" charset="0"/>
              </a:rPr>
              <a:t>hasn’</a:t>
            </a:r>
            <a:r>
              <a:rPr lang="en-US" altLang="ja-JP" u="sng" smtClean="0">
                <a:latin typeface="Helvetica" panose="020B0604020202020204" pitchFamily="34" charset="0"/>
              </a:rPr>
              <a:t>t been modified</a:t>
            </a:r>
            <a:r>
              <a:rPr lang="en-US" altLang="ja-JP" smtClean="0">
                <a:latin typeface="Helvetica" panose="020B0604020202020204" pitchFamily="34" charset="0"/>
              </a:rPr>
              <a:t>, either accidentally – or maliciously</a:t>
            </a:r>
          </a:p>
          <a:p>
            <a:r>
              <a:rPr lang="en-US" altLang="en-US" smtClean="0">
                <a:latin typeface="Helvetica" panose="020B0604020202020204" pitchFamily="34" charset="0"/>
              </a:rPr>
              <a:t>Approach: </a:t>
            </a:r>
          </a:p>
          <a:p>
            <a:pPr lvl="1">
              <a:buFontTx/>
              <a:buChar char="-"/>
            </a:pPr>
            <a:r>
              <a:rPr lang="en-US" altLang="en-US" smtClean="0">
                <a:latin typeface="Helvetica" panose="020B0604020202020204" pitchFamily="34" charset="0"/>
              </a:rPr>
              <a:t>Sender computes a </a:t>
            </a:r>
            <a:r>
              <a:rPr lang="en-US" altLang="en-US" i="1" smtClean="0">
                <a:latin typeface="Helvetica" panose="020B0604020202020204" pitchFamily="34" charset="0"/>
              </a:rPr>
              <a:t>secure digest</a:t>
            </a:r>
            <a:r>
              <a:rPr lang="en-US" altLang="en-US" smtClean="0">
                <a:latin typeface="Helvetica" panose="020B0604020202020204" pitchFamily="34" charset="0"/>
              </a:rPr>
              <a:t> of message m using H(x)</a:t>
            </a:r>
          </a:p>
          <a:p>
            <a:pPr lvl="2">
              <a:buFontTx/>
              <a:buChar char="-"/>
            </a:pPr>
            <a:r>
              <a:rPr lang="en-US" altLang="en-US" smtClean="0">
                <a:latin typeface="Helvetica" panose="020B0604020202020204" pitchFamily="34" charset="0"/>
              </a:rPr>
              <a:t>H(x) is a publicly known </a:t>
            </a:r>
            <a:r>
              <a:rPr lang="en-US" altLang="en-US" i="1" smtClean="0">
                <a:latin typeface="Helvetica" panose="020B0604020202020204" pitchFamily="34" charset="0"/>
              </a:rPr>
              <a:t>hash function</a:t>
            </a:r>
            <a:endParaRPr lang="en-US" altLang="en-US" smtClean="0">
              <a:latin typeface="Helvetica" panose="020B0604020202020204" pitchFamily="34" charset="0"/>
            </a:endParaRPr>
          </a:p>
          <a:p>
            <a:pPr lvl="2">
              <a:buFontTx/>
              <a:buChar char="-"/>
            </a:pPr>
            <a:r>
              <a:rPr lang="en-US" altLang="en-US" smtClean="0">
                <a:latin typeface="Helvetica" panose="020B0604020202020204" pitchFamily="34" charset="0"/>
              </a:rPr>
              <a:t>Digest d = </a:t>
            </a:r>
            <a:r>
              <a:rPr lang="cs-CZ" altLang="en-US" smtClean="0">
                <a:latin typeface="Helvetica" panose="020B0604020202020204" pitchFamily="34" charset="0"/>
              </a:rPr>
              <a:t>HMAC (K, m) = H (K  |  H (K  |  m)</a:t>
            </a:r>
            <a:r>
              <a:rPr lang="en-US" altLang="en-US" smtClean="0">
                <a:latin typeface="Helvetica" panose="020B0604020202020204" pitchFamily="34" charset="0"/>
              </a:rPr>
              <a:t>)</a:t>
            </a:r>
          </a:p>
          <a:p>
            <a:pPr lvl="2">
              <a:buFontTx/>
              <a:buChar char="-"/>
            </a:pPr>
            <a:r>
              <a:rPr lang="en-US" altLang="en-US" smtClean="0">
                <a:latin typeface="Helvetica" panose="020B0604020202020204" pitchFamily="34" charset="0"/>
              </a:rPr>
              <a:t>HMAC(K, m) is a </a:t>
            </a:r>
            <a:r>
              <a:rPr lang="en-US" altLang="en-US" i="1" smtClean="0">
                <a:latin typeface="Helvetica" panose="020B0604020202020204" pitchFamily="34" charset="0"/>
              </a:rPr>
              <a:t>hash-based message authentication function</a:t>
            </a:r>
          </a:p>
          <a:p>
            <a:pPr lvl="2">
              <a:buFontTx/>
              <a:buChar char="-"/>
            </a:pPr>
            <a:endParaRPr lang="en-US" altLang="en-US" smtClean="0">
              <a:latin typeface="Helvetica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altLang="en-US" smtClean="0">
                <a:latin typeface="Helvetica" panose="020B0604020202020204" pitchFamily="34" charset="0"/>
              </a:rPr>
              <a:t>Send digest d and message m to receiver</a:t>
            </a:r>
          </a:p>
          <a:p>
            <a:pPr lvl="2">
              <a:buFontTx/>
              <a:buChar char="-"/>
            </a:pPr>
            <a:endParaRPr lang="en-US" altLang="en-US" smtClean="0">
              <a:latin typeface="Helvetica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altLang="en-US" smtClean="0">
                <a:latin typeface="Helvetica" panose="020B0604020202020204" pitchFamily="34" charset="0"/>
              </a:rPr>
              <a:t>Upon receiving m and d, receiver uses shared secret key, K, to recompute HMAC(K, m) and see whether result agrees with d</a:t>
            </a:r>
          </a:p>
        </p:txBody>
      </p:sp>
    </p:spTree>
    <p:extLst>
      <p:ext uri="{BB962C8B-B14F-4D97-AF65-F5344CB8AC3E}">
        <p14:creationId xmlns:p14="http://schemas.microsoft.com/office/powerpoint/2010/main" xmlns="" val="251536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Asymmetric Encryption </a:t>
            </a:r>
            <a:r>
              <a:rPr lang="en-US" altLang="en-US" i="1" smtClean="0">
                <a:latin typeface="Helvetica" panose="020B0604020202020204" pitchFamily="34" charset="0"/>
              </a:rPr>
              <a:t>(Public Key)</a:t>
            </a:r>
            <a:endParaRPr lang="en-US" altLang="en-US" smtClean="0">
              <a:latin typeface="Helvetica" panose="020B0604020202020204" pitchFamily="34" charset="0"/>
            </a:endParaRPr>
          </a:p>
        </p:txBody>
      </p:sp>
      <p:sp>
        <p:nvSpPr>
          <p:cNvPr id="95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Idea: use two </a:t>
            </a:r>
            <a:r>
              <a:rPr lang="en-US" altLang="en-US" i="1" smtClean="0">
                <a:latin typeface="Helvetica" panose="020B0604020202020204" pitchFamily="34" charset="0"/>
              </a:rPr>
              <a:t>different</a:t>
            </a:r>
            <a:r>
              <a:rPr lang="en-US" altLang="en-US" smtClean="0">
                <a:latin typeface="Helvetica" panose="020B0604020202020204" pitchFamily="34" charset="0"/>
              </a:rPr>
              <a:t> keys, one to encrypt (</a:t>
            </a:r>
            <a:r>
              <a:rPr lang="en-US" altLang="en-US" i="1" smtClean="0">
                <a:latin typeface="Helvetica" panose="020B0604020202020204" pitchFamily="34" charset="0"/>
              </a:rPr>
              <a:t>e</a:t>
            </a:r>
            <a:r>
              <a:rPr lang="en-US" altLang="en-US" smtClean="0">
                <a:latin typeface="Helvetica" panose="020B0604020202020204" pitchFamily="34" charset="0"/>
              </a:rPr>
              <a:t>) and one to decrypt (</a:t>
            </a:r>
            <a:r>
              <a:rPr lang="en-US" altLang="en-US" i="1" smtClean="0">
                <a:latin typeface="Helvetica" panose="020B0604020202020204" pitchFamily="34" charset="0"/>
              </a:rPr>
              <a:t>d</a:t>
            </a:r>
            <a:r>
              <a:rPr lang="en-US" altLang="en-US" smtClean="0">
                <a:latin typeface="Helvetica" panose="020B0604020202020204" pitchFamily="34" charset="0"/>
              </a:rPr>
              <a:t>)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A </a:t>
            </a:r>
            <a:r>
              <a:rPr lang="en-US" altLang="en-US" smtClean="0">
                <a:solidFill>
                  <a:srgbClr val="0000FF"/>
                </a:solidFill>
                <a:latin typeface="Helvetica" panose="020B0604020202020204" pitchFamily="34" charset="0"/>
              </a:rPr>
              <a:t>key pair</a:t>
            </a:r>
            <a:endParaRPr lang="en-US" altLang="en-US" smtClean="0">
              <a:latin typeface="Helvetica" panose="020B0604020202020204" pitchFamily="34" charset="0"/>
            </a:endParaRPr>
          </a:p>
          <a:p>
            <a:pPr lvl="2"/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Crucial property: knowing </a:t>
            </a:r>
            <a:r>
              <a:rPr lang="en-US" altLang="en-US" i="1" smtClean="0">
                <a:latin typeface="Helvetica" panose="020B0604020202020204" pitchFamily="34" charset="0"/>
              </a:rPr>
              <a:t>e</a:t>
            </a:r>
            <a:r>
              <a:rPr lang="en-US" altLang="en-US" smtClean="0">
                <a:latin typeface="Helvetica" panose="020B0604020202020204" pitchFamily="34" charset="0"/>
              </a:rPr>
              <a:t> does not give away </a:t>
            </a:r>
            <a:r>
              <a:rPr lang="en-US" altLang="en-US" i="1" smtClean="0">
                <a:latin typeface="Helvetica" panose="020B0604020202020204" pitchFamily="34" charset="0"/>
              </a:rPr>
              <a:t>d</a:t>
            </a:r>
            <a:endParaRPr lang="en-US" altLang="en-US" smtClean="0">
              <a:latin typeface="Helvetica" panose="020B0604020202020204" pitchFamily="34" charset="0"/>
            </a:endParaRPr>
          </a:p>
          <a:p>
            <a:pPr lvl="2"/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Therefore </a:t>
            </a:r>
            <a:r>
              <a:rPr lang="en-US" altLang="en-US" i="1" smtClean="0">
                <a:latin typeface="Helvetica" panose="020B0604020202020204" pitchFamily="34" charset="0"/>
              </a:rPr>
              <a:t>e</a:t>
            </a:r>
            <a:r>
              <a:rPr lang="en-US" altLang="en-US" smtClean="0">
                <a:latin typeface="Helvetica" panose="020B0604020202020204" pitchFamily="34" charset="0"/>
              </a:rPr>
              <a:t> can be public: everyone knows it!</a:t>
            </a:r>
          </a:p>
          <a:p>
            <a:pPr lvl="2"/>
            <a:endParaRPr lang="en-US" altLang="en-US" smtClean="0">
              <a:latin typeface="Helvetica" panose="020B0604020202020204" pitchFamily="34" charset="0"/>
            </a:endParaRPr>
          </a:p>
          <a:p>
            <a:r>
              <a:rPr lang="en-US" altLang="en-US" smtClean="0">
                <a:latin typeface="Helvetica" panose="020B0604020202020204" pitchFamily="34" charset="0"/>
              </a:rPr>
              <a:t>If Alice wants to send to Bob, she fetches Bob’</a:t>
            </a:r>
            <a:r>
              <a:rPr lang="en-US" altLang="ja-JP" smtClean="0">
                <a:latin typeface="Helvetica" panose="020B0604020202020204" pitchFamily="34" charset="0"/>
              </a:rPr>
              <a:t>s public key (say from Bob’s home page) and encrypts with it</a:t>
            </a:r>
          </a:p>
          <a:p>
            <a:pPr lvl="1"/>
            <a:r>
              <a:rPr lang="en-US" altLang="en-US" u="sng" smtClean="0">
                <a:latin typeface="Helvetica" panose="020B0604020202020204" pitchFamily="34" charset="0"/>
              </a:rPr>
              <a:t>Alice</a:t>
            </a:r>
            <a:r>
              <a:rPr lang="en-US" altLang="en-US" smtClean="0">
                <a:latin typeface="Helvetica" panose="020B0604020202020204" pitchFamily="34" charset="0"/>
              </a:rPr>
              <a:t> can’</a:t>
            </a:r>
            <a:r>
              <a:rPr lang="en-US" altLang="ja-JP" smtClean="0">
                <a:latin typeface="Helvetica" panose="020B0604020202020204" pitchFamily="34" charset="0"/>
              </a:rPr>
              <a:t>t decrypt what she’s sending to Bob …</a:t>
            </a:r>
          </a:p>
          <a:p>
            <a:pPr lvl="1"/>
            <a:r>
              <a:rPr lang="en-US" altLang="en-US" smtClean="0">
                <a:latin typeface="Helvetica" panose="020B0604020202020204" pitchFamily="34" charset="0"/>
              </a:rPr>
              <a:t>…  but then, </a:t>
            </a:r>
            <a:r>
              <a:rPr lang="en-US" altLang="en-US" u="sng" smtClean="0">
                <a:latin typeface="Helvetica" panose="020B0604020202020204" pitchFamily="34" charset="0"/>
              </a:rPr>
              <a:t>neither can anyone else</a:t>
            </a:r>
            <a:r>
              <a:rPr lang="en-US" altLang="en-US" smtClean="0">
                <a:latin typeface="Helvetica" panose="020B0604020202020204" pitchFamily="34" charset="0"/>
              </a:rPr>
              <a:t> (except Bob)</a:t>
            </a:r>
          </a:p>
        </p:txBody>
      </p:sp>
    </p:spTree>
    <p:extLst>
      <p:ext uri="{BB962C8B-B14F-4D97-AF65-F5344CB8AC3E}">
        <p14:creationId xmlns:p14="http://schemas.microsoft.com/office/powerpoint/2010/main" xmlns="" val="19832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Non-Repudiation: RSA Crypto &amp; Signatures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100">
                <a:latin typeface="Helvetica" panose="020B0604020202020204" pitchFamily="34" charset="0"/>
                <a:sym typeface="Wingdings" panose="05000000000000000000" pitchFamily="2" charset="2"/>
              </a:rPr>
              <a:t>Suppose Alice has published public key K</a:t>
            </a:r>
            <a:r>
              <a:rPr lang="en-US" altLang="en-US" sz="2100" baseline="-25000">
                <a:latin typeface="Helvetica" panose="020B0604020202020204" pitchFamily="34" charset="0"/>
                <a:sym typeface="Wingdings" panose="05000000000000000000" pitchFamily="2" charset="2"/>
              </a:rPr>
              <a:t>E</a:t>
            </a:r>
          </a:p>
          <a:p>
            <a:pPr>
              <a:lnSpc>
                <a:spcPct val="100000"/>
              </a:lnSpc>
            </a:pPr>
            <a:endParaRPr lang="en-US" altLang="en-US" sz="2100">
              <a:latin typeface="Helvetica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en-US" sz="2100">
                <a:latin typeface="Helvetica" panose="020B0604020202020204" pitchFamily="34" charset="0"/>
              </a:rPr>
              <a:t>If she wishes to prove who she is, she can send a message x encrypted with her private key K</a:t>
            </a:r>
            <a:r>
              <a:rPr lang="en-US" altLang="en-US" sz="2100" baseline="-25000">
                <a:latin typeface="Helvetica" panose="020B0604020202020204" pitchFamily="34" charset="0"/>
              </a:rPr>
              <a:t>D</a:t>
            </a:r>
            <a:r>
              <a:rPr lang="en-US" altLang="en-US" sz="2100">
                <a:latin typeface="Helvetica" panose="020B0604020202020204" pitchFamily="34" charset="0"/>
              </a:rPr>
              <a:t> (i.e., she sends E(x, K</a:t>
            </a:r>
            <a:r>
              <a:rPr lang="en-US" altLang="en-US" sz="2100" baseline="-25000">
                <a:latin typeface="Helvetica" panose="020B0604020202020204" pitchFamily="34" charset="0"/>
              </a:rPr>
              <a:t>D</a:t>
            </a:r>
            <a:r>
              <a:rPr lang="en-US" altLang="en-US" sz="2100">
                <a:latin typeface="Helvetica" panose="020B0604020202020204" pitchFamily="34" charset="0"/>
              </a:rPr>
              <a:t>))</a:t>
            </a:r>
            <a:endParaRPr lang="en-US" altLang="en-US" sz="2100" baseline="-25000">
              <a:latin typeface="Helvetica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en-US" sz="1800">
                <a:latin typeface="Helvetica" panose="020B0604020202020204" pitchFamily="34" charset="0"/>
              </a:rPr>
              <a:t>Anyone knowing Alice’</a:t>
            </a:r>
            <a:r>
              <a:rPr lang="en-US" altLang="ja-JP" sz="1800">
                <a:latin typeface="Helvetica" panose="020B0604020202020204" pitchFamily="34" charset="0"/>
              </a:rPr>
              <a:t>s public key K</a:t>
            </a:r>
            <a:r>
              <a:rPr lang="en-US" altLang="ja-JP" sz="1800" baseline="-25000">
                <a:latin typeface="Helvetica" panose="020B0604020202020204" pitchFamily="34" charset="0"/>
              </a:rPr>
              <a:t>E</a:t>
            </a:r>
            <a:r>
              <a:rPr lang="en-US" altLang="ja-JP" sz="1800">
                <a:latin typeface="Helvetica" panose="020B0604020202020204" pitchFamily="34" charset="0"/>
              </a:rPr>
              <a:t> can recover x, verify that Alice must have sent the message</a:t>
            </a:r>
          </a:p>
          <a:p>
            <a:pPr lvl="2">
              <a:lnSpc>
                <a:spcPct val="100000"/>
              </a:lnSpc>
            </a:pPr>
            <a:r>
              <a:rPr lang="en-US" altLang="en-US" sz="1800">
                <a:latin typeface="Helvetica" panose="020B0604020202020204" pitchFamily="34" charset="0"/>
              </a:rPr>
              <a:t>It provides a </a:t>
            </a:r>
            <a:r>
              <a:rPr lang="en-US" altLang="en-US" sz="1800">
                <a:solidFill>
                  <a:srgbClr val="0000FF"/>
                </a:solidFill>
                <a:latin typeface="Helvetica" panose="020B0604020202020204" pitchFamily="34" charset="0"/>
              </a:rPr>
              <a:t>signature</a:t>
            </a:r>
            <a:endParaRPr lang="en-US" altLang="en-US" sz="1800">
              <a:latin typeface="Helvetica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en-US" sz="1800">
                <a:latin typeface="Helvetica" panose="020B0604020202020204" pitchFamily="34" charset="0"/>
              </a:rPr>
              <a:t>Alice can’</a:t>
            </a:r>
            <a:r>
              <a:rPr lang="en-US" altLang="ja-JP" sz="1800">
                <a:latin typeface="Helvetica" panose="020B0604020202020204" pitchFamily="34" charset="0"/>
              </a:rPr>
              <a:t>t deny it </a:t>
            </a:r>
            <a:r>
              <a:rPr lang="en-US" altLang="ja-JP" sz="1800">
                <a:latin typeface="Helvetica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en-US" altLang="ja-JP" sz="1800">
                <a:solidFill>
                  <a:srgbClr val="0000FF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non-repudiation</a:t>
            </a:r>
            <a:endParaRPr lang="en-US" altLang="en-US" sz="1800"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93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75" grpId="0" build="p" bldLvl="2"/>
    </p:bldLst>
  </p:timing>
</p:sld>
</file>

<file path=ppt/theme/theme1.xml><?xml version="1.0" encoding="utf-8"?>
<a:theme xmlns:a="http://schemas.openxmlformats.org/drawingml/2006/main" name="11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1266</Words>
  <Application>Microsoft Office PowerPoint</Application>
  <PresentationFormat>On-screen Show (4:3)</PresentationFormat>
  <Paragraphs>179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11_Office</vt:lpstr>
      <vt:lpstr>Office Theme</vt:lpstr>
      <vt:lpstr>CS162 Discussion</vt:lpstr>
      <vt:lpstr>Administrivia</vt:lpstr>
      <vt:lpstr>Quiz!</vt:lpstr>
      <vt:lpstr>Quiz</vt:lpstr>
      <vt:lpstr>Security Requirements</vt:lpstr>
      <vt:lpstr>Securing Communication: Cryptography </vt:lpstr>
      <vt:lpstr>Integrity: Cryptographic Hashes</vt:lpstr>
      <vt:lpstr>Asymmetric Encryption (Public Key)</vt:lpstr>
      <vt:lpstr>Non-Repudiation: RSA Crypto &amp; Signatures</vt:lpstr>
      <vt:lpstr>Authentication: Passwords</vt:lpstr>
      <vt:lpstr>Host Compromise</vt:lpstr>
      <vt:lpstr>Buffer Overflow</vt:lpstr>
      <vt:lpstr>Return-oriented Programming</vt:lpstr>
      <vt:lpstr>Firewalls: Properties</vt:lpstr>
      <vt:lpstr>Denial of Service</vt:lpstr>
      <vt:lpstr>SYN Attack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CS162 Discussion</dc:title>
  <dc:creator>Kelvin Chou</dc:creator>
  <cp:lastModifiedBy>Nicholas Chang</cp:lastModifiedBy>
  <cp:revision>9</cp:revision>
  <dcterms:created xsi:type="dcterms:W3CDTF">2014-04-23T19:08:25Z</dcterms:created>
  <dcterms:modified xsi:type="dcterms:W3CDTF">2014-04-24T07:33:08Z</dcterms:modified>
</cp:coreProperties>
</file>