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92" r:id="rId2"/>
    <p:sldId id="293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82" r:id="rId16"/>
    <p:sldId id="284" r:id="rId17"/>
    <p:sldId id="286" r:id="rId18"/>
    <p:sldId id="291" r:id="rId19"/>
    <p:sldId id="290" r:id="rId20"/>
    <p:sldId id="288" r:id="rId21"/>
    <p:sldId id="289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586" autoAdjust="0"/>
  </p:normalViewPr>
  <p:slideViewPr>
    <p:cSldViewPr snapToGrid="0" snapToObjects="1">
      <p:cViewPr varScale="1">
        <p:scale>
          <a:sx n="100" d="100"/>
          <a:sy n="100" d="100"/>
        </p:scale>
        <p:origin x="-18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1C7E0-C758-654C-A229-C5D9F74FB399}" type="datetimeFigureOut">
              <a:rPr lang="en-US" smtClean="0"/>
              <a:t>2/7/14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79539-A88A-E34A-A158-36C4B99BF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130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3622053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Martian rover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r>
              <a:rPr lang="en-US" sz="1300" b="0" i="0" u="none" strike="noStrike" cap="none" baseline="0">
                <a:latin typeface="Gulim"/>
                <a:ea typeface="Gulim"/>
                <a:cs typeface="Gulim"/>
                <a:sym typeface="Gulim"/>
              </a:rPr>
              <a:t>Emergency crash of operating system called “</a:t>
            </a:r>
            <a:r>
              <a:rPr lang="en-US" sz="1300" b="0" i="0" u="none" strike="noStrike" cap="none" baseline="0">
                <a:latin typeface="Courier New"/>
                <a:ea typeface="Courier New"/>
                <a:cs typeface="Courier New"/>
                <a:sym typeface="Courier New"/>
              </a:rPr>
              <a:t>panic()</a:t>
            </a:r>
            <a:r>
              <a:rPr lang="en-US" sz="1300" b="0" i="0" u="none" strike="noStrike" cap="none" baseline="0">
                <a:latin typeface="Gulim"/>
                <a:ea typeface="Gulim"/>
                <a:cs typeface="Gulim"/>
                <a:sym typeface="Gulim"/>
              </a:rPr>
              <a:t>”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048160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6871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84789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7729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924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86972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606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2096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543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16601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61865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90978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3288885" y="6450836"/>
            <a:ext cx="2662122" cy="30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kern="1200" dirty="0" smtClean="0">
                <a:solidFill>
                  <a:srgbClr val="2A40E2"/>
                </a:solidFill>
                <a:latin typeface="Helvetica" charset="0"/>
              </a:rPr>
              <a:t>CS162        ©UCB Spring</a:t>
            </a:r>
            <a:r>
              <a:rPr lang="en-US" b="0" kern="1200" baseline="0" dirty="0" smtClean="0">
                <a:solidFill>
                  <a:srgbClr val="2A40E2"/>
                </a:solidFill>
                <a:latin typeface="Helvetica" charset="0"/>
              </a:rPr>
              <a:t> 2014</a:t>
            </a:r>
            <a:endParaRPr lang="en-US" b="0" kern="1200" dirty="0" smtClean="0">
              <a:solidFill>
                <a:srgbClr val="2A40E2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7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  <a:cs typeface="MS PGothic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3568" y="548679"/>
            <a:ext cx="7772400" cy="58326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 162</a:t>
            </a:r>
            <a:b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Section</a:t>
            </a:r>
            <a:b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2</a:t>
            </a:r>
            <a:b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(2/6 - 2/7)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10593293" y="25400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147143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Review: Two Thread Yield Example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304800" y="838200"/>
            <a:ext cx="3809999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Consider the following code blocks: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    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proc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A() {	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B();		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}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proc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B() {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while(TRUE) {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   yield();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}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}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Suppose we have two threads: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Threads S and T</a:t>
            </a:r>
          </a:p>
        </p:txBody>
      </p:sp>
      <p:sp>
        <p:nvSpPr>
          <p:cNvPr id="294" name="Shape 294"/>
          <p:cNvSpPr/>
          <p:nvPr/>
        </p:nvSpPr>
        <p:spPr>
          <a:xfrm>
            <a:off x="5867400" y="4876800"/>
            <a:ext cx="1828800" cy="533399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295" name="Shape 295"/>
          <p:cNvGrpSpPr/>
          <p:nvPr/>
        </p:nvGrpSpPr>
        <p:grpSpPr>
          <a:xfrm>
            <a:off x="4419600" y="1104899"/>
            <a:ext cx="1981199" cy="3709986"/>
            <a:chOff x="4419600" y="1104900"/>
            <a:chExt cx="1981199" cy="3709300"/>
          </a:xfrm>
        </p:grpSpPr>
        <p:sp>
          <p:nvSpPr>
            <p:cNvPr id="296" name="Shape 296"/>
            <p:cNvSpPr txBox="1"/>
            <p:nvPr/>
          </p:nvSpPr>
          <p:spPr>
            <a:xfrm>
              <a:off x="4826000" y="1104900"/>
              <a:ext cx="1171575" cy="36988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1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Thread S</a:t>
              </a:r>
            </a:p>
          </p:txBody>
        </p:sp>
        <p:sp>
          <p:nvSpPr>
            <p:cNvPr id="297" name="Shape 297"/>
            <p:cNvSpPr/>
            <p:nvPr/>
          </p:nvSpPr>
          <p:spPr>
            <a:xfrm>
              <a:off x="4419600" y="1447800"/>
              <a:ext cx="1981199" cy="6095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4419600" y="2057400"/>
              <a:ext cx="1981199" cy="5333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B(while)</a:t>
              </a:r>
            </a:p>
          </p:txBody>
        </p:sp>
        <p:sp>
          <p:nvSpPr>
            <p:cNvPr id="299" name="Shape 299"/>
            <p:cNvSpPr/>
            <p:nvPr/>
          </p:nvSpPr>
          <p:spPr>
            <a:xfrm>
              <a:off x="4419600" y="2590800"/>
              <a:ext cx="1981199" cy="5333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yield</a:t>
              </a:r>
            </a:p>
          </p:txBody>
        </p:sp>
        <p:sp>
          <p:nvSpPr>
            <p:cNvPr id="300" name="Shape 300"/>
            <p:cNvSpPr/>
            <p:nvPr/>
          </p:nvSpPr>
          <p:spPr>
            <a:xfrm>
              <a:off x="4419600" y="3823601"/>
              <a:ext cx="1981199" cy="533399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run_new_thread</a:t>
              </a:r>
            </a:p>
          </p:txBody>
        </p:sp>
        <p:sp>
          <p:nvSpPr>
            <p:cNvPr id="301" name="Shape 301"/>
            <p:cNvSpPr/>
            <p:nvPr/>
          </p:nvSpPr>
          <p:spPr>
            <a:xfrm>
              <a:off x="4419600" y="4280801"/>
              <a:ext cx="1981199" cy="533399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switch</a:t>
              </a:r>
            </a:p>
          </p:txBody>
        </p:sp>
        <p:sp>
          <p:nvSpPr>
            <p:cNvPr id="302" name="Shape 302"/>
            <p:cNvSpPr/>
            <p:nvPr/>
          </p:nvSpPr>
          <p:spPr>
            <a:xfrm flipH="1">
              <a:off x="4419600" y="3339197"/>
              <a:ext cx="1974852" cy="484403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kernel_yield</a:t>
              </a:r>
            </a:p>
          </p:txBody>
        </p:sp>
      </p:grpSp>
      <p:grpSp>
        <p:nvGrpSpPr>
          <p:cNvPr id="303" name="Shape 303"/>
          <p:cNvGrpSpPr/>
          <p:nvPr/>
        </p:nvGrpSpPr>
        <p:grpSpPr>
          <a:xfrm>
            <a:off x="6781800" y="1066800"/>
            <a:ext cx="1981199" cy="3748087"/>
            <a:chOff x="6781800" y="1066800"/>
            <a:chExt cx="1981199" cy="3747400"/>
          </a:xfrm>
        </p:grpSpPr>
        <p:sp>
          <p:nvSpPr>
            <p:cNvPr id="304" name="Shape 304"/>
            <p:cNvSpPr txBox="1"/>
            <p:nvPr/>
          </p:nvSpPr>
          <p:spPr>
            <a:xfrm>
              <a:off x="7148513" y="1066800"/>
              <a:ext cx="1171575" cy="36988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1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Thread T</a:t>
              </a:r>
            </a:p>
          </p:txBody>
        </p:sp>
        <p:sp>
          <p:nvSpPr>
            <p:cNvPr id="305" name="Shape 305"/>
            <p:cNvSpPr/>
            <p:nvPr/>
          </p:nvSpPr>
          <p:spPr>
            <a:xfrm>
              <a:off x="6781800" y="1422400"/>
              <a:ext cx="1981199" cy="6095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6781800" y="2032000"/>
              <a:ext cx="1981199" cy="5333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B(while)</a:t>
              </a:r>
            </a:p>
          </p:txBody>
        </p:sp>
        <p:sp>
          <p:nvSpPr>
            <p:cNvPr id="307" name="Shape 307"/>
            <p:cNvSpPr/>
            <p:nvPr/>
          </p:nvSpPr>
          <p:spPr>
            <a:xfrm>
              <a:off x="6781800" y="2565400"/>
              <a:ext cx="1981199" cy="5333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yield</a:t>
              </a:r>
            </a:p>
          </p:txBody>
        </p:sp>
        <p:sp>
          <p:nvSpPr>
            <p:cNvPr id="308" name="Shape 308"/>
            <p:cNvSpPr/>
            <p:nvPr/>
          </p:nvSpPr>
          <p:spPr>
            <a:xfrm>
              <a:off x="6781800" y="3823601"/>
              <a:ext cx="1981199" cy="533399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run_new_thread</a:t>
              </a:r>
            </a:p>
          </p:txBody>
        </p:sp>
        <p:sp>
          <p:nvSpPr>
            <p:cNvPr id="309" name="Shape 309"/>
            <p:cNvSpPr/>
            <p:nvPr/>
          </p:nvSpPr>
          <p:spPr>
            <a:xfrm>
              <a:off x="6781800" y="4280801"/>
              <a:ext cx="1981199" cy="533399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switch</a:t>
              </a:r>
            </a:p>
          </p:txBody>
        </p:sp>
        <p:sp>
          <p:nvSpPr>
            <p:cNvPr id="310" name="Shape 310"/>
            <p:cNvSpPr/>
            <p:nvPr/>
          </p:nvSpPr>
          <p:spPr>
            <a:xfrm flipH="1">
              <a:off x="6788146" y="3339197"/>
              <a:ext cx="1974852" cy="484403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 dirty="0" err="1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kernel_yield</a:t>
              </a:r>
              <a:endPara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11" name="Shape 311"/>
          <p:cNvSpPr/>
          <p:nvPr/>
        </p:nvSpPr>
        <p:spPr>
          <a:xfrm flipH="1">
            <a:off x="5676899" y="4886325"/>
            <a:ext cx="1866900" cy="533399"/>
          </a:xfrm>
          <a:prstGeom prst="curvedUpArrow">
            <a:avLst>
              <a:gd name="adj1" fmla="val 68574"/>
              <a:gd name="adj2" fmla="val 137148"/>
              <a:gd name="adj3" fmla="val 33333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" name="Right Arrow 1"/>
          <p:cNvSpPr/>
          <p:nvPr/>
        </p:nvSpPr>
        <p:spPr>
          <a:xfrm>
            <a:off x="3136391" y="2089912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5299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304800" y="116631"/>
            <a:ext cx="85343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allow cooperating threads?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152400" y="685800"/>
            <a:ext cx="8928100" cy="582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People cooperate; computers help/enhance people’s lives, so computers must cooperate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By analogy, the non-reproducibility/non-determinism of people is a notable problem for “carefully laid plans”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Advantage 1: Share resources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computer, many users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bank balance, many ATMs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15079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if ATMs were only updated at night?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Embedded systems (robot control: coordinate arm &amp; hand)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Advantage 2: Speedup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Overlap I/O and computation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Multiprocessors – chop up program into parallel pieces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Advantage 3: </a:t>
            </a: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Modularity </a:t>
            </a:r>
            <a:endParaRPr lang="en-US" sz="25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Chop large problem up into simpler pieces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15079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compile, for instance,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gcc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calls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cpp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| cc1 | cc2 | as |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ld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15079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Makes system easier to extend</a:t>
            </a:r>
          </a:p>
        </p:txBody>
      </p:sp>
    </p:spTree>
    <p:extLst>
      <p:ext uri="{BB962C8B-B14F-4D97-AF65-F5344CB8AC3E}">
        <p14:creationId xmlns:p14="http://schemas.microsoft.com/office/powerpoint/2010/main" val="349328032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"/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"/>
                                        <p:tgtEl>
                                          <p:spTgt spid="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"/>
                                        <p:tgtEl>
                                          <p:spTgt spid="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"/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"/>
                                        <p:tgtEl>
                                          <p:spTgt spid="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"/>
                                        <p:tgtEl>
                                          <p:spTgt spid="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"/>
                                        <p:tgtEl>
                                          <p:spTgt spid="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"/>
                                        <p:tgtEl>
                                          <p:spTgt spid="3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"/>
                                        <p:tgtEl>
                                          <p:spTgt spid="3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-9939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Definitions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458200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Synchronization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using atomic operations to ensure cooperation between threads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now, only loads and stores are atomic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We’ll show that is hard to build anything useful with only reads and writes</a:t>
            </a:r>
          </a:p>
          <a:p>
            <a:endParaRPr lang="en-US" sz="26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Critical Section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piece of code that only one thread can execute at once</a:t>
            </a:r>
          </a:p>
          <a:p>
            <a:endParaRPr lang="en-US" sz="295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Mutual Exclusion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ensuring that only one thread executes critical section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thread </a:t>
            </a:r>
            <a:r>
              <a:rPr lang="en-US" sz="26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excludes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the other while doing its task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Critical section and mutual exclusion are two ways of describing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6721518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152400" y="332656"/>
            <a:ext cx="88391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3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Better Implementation of Locks by Disabling Interrupts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228600" y="1197495"/>
            <a:ext cx="8610599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80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Key idea: maintain a lock variable and impose mutual exclusion only during operations on that variable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5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7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152400" y="2149475"/>
            <a:ext cx="4581524" cy="3848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900" b="1" i="0" u="none" strike="noStrike" cap="none" baseline="0" dirty="0" err="1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 value = FREE;</a:t>
            </a:r>
          </a:p>
          <a:p>
            <a:endParaRPr lang="en-US" sz="1900" b="1" i="0" u="none" strike="noStrike" cap="none" baseline="0" dirty="0">
              <a:solidFill>
                <a:srgbClr val="233AE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buSzPct val="25000"/>
              <a:buNone/>
            </a:pP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Acquire()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disable interrupts;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if (value == BUSY)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put 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thread on 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wait 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queue;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Go to sleep();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// Enable interrupts?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else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value = BUSY;</a:t>
            </a:r>
            <a:b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enable interrupts</a:t>
            </a:r>
            <a:r>
              <a:rPr lang="en-US" sz="1900" b="1" i="0" u="none" strike="noStrike" cap="none" baseline="0" dirty="0" smtClean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l" rtl="0">
              <a:buSzPct val="25000"/>
              <a:buNone/>
            </a:pP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9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1" name="Shape 331"/>
          <p:cNvSpPr txBox="1"/>
          <p:nvPr/>
        </p:nvSpPr>
        <p:spPr>
          <a:xfrm>
            <a:off x="4350575" y="2225675"/>
            <a:ext cx="4876799" cy="3840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240"/>
              </a:spcBef>
              <a:buSzPct val="25000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
</a:t>
            </a:r>
          </a:p>
          <a:p>
            <a:pPr marL="0" marR="0" lvl="0" indent="0" algn="l" rtl="0">
              <a:lnSpc>
                <a:spcPct val="90000"/>
              </a:lnSpc>
              <a:spcBef>
                <a:spcPts val="190"/>
              </a:spcBef>
              <a:buSzPct val="25000"/>
              <a:buNone/>
            </a:pP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Release()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disable interrupts;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if (anyone on wait queue)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take thread off 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wait queue;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Put 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at front of 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ready queue;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else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value = FREE;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enable interrupts</a:t>
            </a:r>
            <a:r>
              <a:rPr lang="en-US" sz="1900" b="1" i="0" u="none" strike="noStrike" cap="none" baseline="0" dirty="0" smtClean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l" rtl="0">
              <a:lnSpc>
                <a:spcPct val="90000"/>
              </a:lnSpc>
              <a:spcBef>
                <a:spcPts val="190"/>
              </a:spcBef>
              <a:buSzPct val="25000"/>
              <a:buNone/>
            </a:pP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9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32" name="Shape 332"/>
          <p:cNvGrpSpPr/>
          <p:nvPr/>
        </p:nvGrpSpPr>
        <p:grpSpPr>
          <a:xfrm>
            <a:off x="3723889" y="2192512"/>
            <a:ext cx="609599" cy="685800"/>
            <a:chOff x="1776" y="911"/>
            <a:chExt cx="475" cy="576"/>
          </a:xfrm>
        </p:grpSpPr>
        <p:sp>
          <p:nvSpPr>
            <p:cNvPr id="333" name="Shape 333"/>
            <p:cNvSpPr/>
            <p:nvPr/>
          </p:nvSpPr>
          <p:spPr>
            <a:xfrm>
              <a:off x="1776" y="911"/>
              <a:ext cx="475" cy="57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818" y="1046"/>
              <a:ext cx="433" cy="442"/>
            </a:xfrm>
            <a:custGeom>
              <a:avLst/>
              <a:gdLst/>
              <a:ahLst/>
              <a:cxnLst/>
              <a:rect l="0" t="0" r="0" b="0"/>
              <a:pathLst>
                <a:path w="1303" h="1327" extrusionOk="0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2044" y="1293"/>
              <a:ext cx="95" cy="137"/>
            </a:xfrm>
            <a:custGeom>
              <a:avLst/>
              <a:gdLst/>
              <a:ahLst/>
              <a:cxnLst/>
              <a:rect l="0" t="0" r="0" b="0"/>
              <a:pathLst>
                <a:path w="285" h="411" extrusionOk="0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1776" y="911"/>
              <a:ext cx="314" cy="277"/>
            </a:xfrm>
            <a:custGeom>
              <a:avLst/>
              <a:gdLst/>
              <a:ahLst/>
              <a:cxnLst/>
              <a:rect l="0" t="0" r="0" b="0"/>
              <a:pathLst>
                <a:path w="942" h="833" extrusionOk="0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922" y="936"/>
              <a:ext cx="81" cy="29"/>
            </a:xfrm>
            <a:custGeom>
              <a:avLst/>
              <a:gdLst/>
              <a:ahLst/>
              <a:cxnLst/>
              <a:rect l="0" t="0" r="0" b="0"/>
              <a:pathLst>
                <a:path w="243" h="87" extrusionOk="0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2189" y="1213"/>
              <a:ext cx="34" cy="110"/>
            </a:xfrm>
            <a:custGeom>
              <a:avLst/>
              <a:gdLst/>
              <a:ahLst/>
              <a:cxnLst/>
              <a:rect l="0" t="0" r="0" b="0"/>
              <a:pathLst>
                <a:path w="102" h="330" extrusionOk="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1898" y="1340"/>
              <a:ext cx="49" cy="73"/>
            </a:xfrm>
            <a:custGeom>
              <a:avLst/>
              <a:gdLst/>
              <a:ahLst/>
              <a:cxnLst/>
              <a:rect l="0" t="0" r="0" b="0"/>
              <a:pathLst>
                <a:path w="151" h="219" extrusionOk="0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1981440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0" build="p"/>
      <p:bldP spid="330" grpId="0"/>
      <p:bldP spid="3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Re-enable After Sleep()?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323528" y="908720"/>
            <a:ext cx="8591872" cy="5507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Since </a:t>
            </a:r>
            <a:r>
              <a:rPr lang="en-US" sz="295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ints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are disabled when you call sleep: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Responsibility of the next thread to re-enable </a:t>
            </a:r>
            <a:r>
              <a:rPr lang="en-US" sz="26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ints</a:t>
            </a:r>
            <a:endParaRPr lang="en-US" sz="26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the sleeping thread wakes up, returns to acquire and re-enables interrupts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2600" b="0" i="0" u="sng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A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  <a:r>
              <a:rPr lang="en-US" sz="26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              </a:t>
            </a:r>
            <a:r>
              <a:rPr lang="en-US" sz="2600" b="0" i="0" u="sng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</a:t>
            </a:r>
            <a:r>
              <a:rPr lang="en-US" sz="2600" b="0" i="0" u="sng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disable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sleep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endParaRPr lang="en-US" sz="1850" b="0" i="0" u="none" strike="noStrike" cap="none" baseline="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dirty="0" smtClean="0">
                <a:latin typeface="Courier New"/>
                <a:ea typeface="Courier New"/>
                <a:cs typeface="Courier New"/>
                <a:sym typeface="Courier New"/>
              </a:rPr>
              <a:t>                                   .</a:t>
            </a:r>
            <a:endParaRPr lang="en-US" sz="185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endParaRPr lang="en-US" sz="185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endParaRPr lang="en-US" sz="1850" b="0" i="0" u="none" strike="noStrike" cap="none" baseline="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sleep return</a:t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enable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endParaRPr lang="en-US" sz="185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46" name="Shape 346"/>
          <p:cNvGrpSpPr/>
          <p:nvPr/>
        </p:nvGrpSpPr>
        <p:grpSpPr>
          <a:xfrm>
            <a:off x="3363646" y="3220333"/>
            <a:ext cx="1447799" cy="640083"/>
            <a:chOff x="2034" y="2128"/>
            <a:chExt cx="911" cy="403"/>
          </a:xfrm>
        </p:grpSpPr>
        <p:cxnSp>
          <p:nvCxnSpPr>
            <p:cNvPr id="347" name="Shape 347"/>
            <p:cNvCxnSpPr/>
            <p:nvPr/>
          </p:nvCxnSpPr>
          <p:spPr>
            <a:xfrm>
              <a:off x="2034" y="2255"/>
              <a:ext cx="911" cy="144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348" name="Shape 348"/>
            <p:cNvSpPr txBox="1"/>
            <p:nvPr/>
          </p:nvSpPr>
          <p:spPr>
            <a:xfrm rot="537816">
              <a:off x="2211" y="2128"/>
              <a:ext cx="643" cy="40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context</a:t>
              </a:r>
              <a:b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switch</a:t>
              </a:r>
            </a:p>
          </p:txBody>
        </p:sp>
      </p:grpSp>
      <p:grpSp>
        <p:nvGrpSpPr>
          <p:cNvPr id="349" name="Shape 349"/>
          <p:cNvGrpSpPr/>
          <p:nvPr/>
        </p:nvGrpSpPr>
        <p:grpSpPr>
          <a:xfrm>
            <a:off x="3348465" y="4877361"/>
            <a:ext cx="1447799" cy="640221"/>
            <a:chOff x="2282" y="3214"/>
            <a:chExt cx="911" cy="403"/>
          </a:xfrm>
        </p:grpSpPr>
        <p:cxnSp>
          <p:nvCxnSpPr>
            <p:cNvPr id="350" name="Shape 350"/>
            <p:cNvCxnSpPr/>
            <p:nvPr/>
          </p:nvCxnSpPr>
          <p:spPr>
            <a:xfrm flipH="1">
              <a:off x="2282" y="3359"/>
              <a:ext cx="911" cy="144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351" name="Shape 351"/>
            <p:cNvSpPr txBox="1"/>
            <p:nvPr/>
          </p:nvSpPr>
          <p:spPr>
            <a:xfrm rot="21085516">
              <a:off x="2455" y="3214"/>
              <a:ext cx="643" cy="40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context</a:t>
              </a:r>
              <a:b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switch</a:t>
              </a:r>
            </a:p>
          </p:txBody>
        </p:sp>
      </p:grpSp>
      <p:sp>
        <p:nvSpPr>
          <p:cNvPr id="353" name="Shape 353"/>
          <p:cNvSpPr txBox="1"/>
          <p:nvPr/>
        </p:nvSpPr>
        <p:spPr>
          <a:xfrm>
            <a:off x="4978399" y="3276596"/>
            <a:ext cx="2031999" cy="7079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1" indent="0" algn="l" rtl="0"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yield return</a:t>
            </a:r>
            <a:b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enable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ints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5028835" y="4593276"/>
            <a:ext cx="1878058" cy="7079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1" indent="0" algn="l" rtl="0"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disable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yield</a:t>
            </a:r>
          </a:p>
        </p:txBody>
      </p:sp>
    </p:spTree>
    <p:extLst>
      <p:ext uri="{BB962C8B-B14F-4D97-AF65-F5344CB8AC3E}">
        <p14:creationId xmlns:p14="http://schemas.microsoft.com/office/powerpoint/2010/main" val="182802645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3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7150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solidFill>
                  <a:srgbClr val="233AE1"/>
                </a:solidFill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int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	Acquire() {</a:t>
            </a:r>
            <a:br>
              <a:rPr lang="en-US" altLang="ko-KR" sz="20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	while (test&amp;set(value)); // while busy</a:t>
            </a:r>
            <a:br>
              <a:rPr lang="en-US" altLang="ko-KR" sz="20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	Release() {</a:t>
            </a:r>
            <a:br>
              <a:rPr lang="en-US" altLang="ko-KR" sz="20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	value = 0;</a:t>
            </a:r>
            <a:br>
              <a:rPr lang="en-US" altLang="ko-KR" sz="200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2000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If lock is free, test&amp;set reads 0 and sets value=1, so lock is now busy.  It returns 0 so while exits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If lock is busy, test&amp;set reads 1 and sets value=1 (no change). 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When we set value = 0, someone else can get lock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69636" name="Rounded Rectangle 3"/>
          <p:cNvSpPr>
            <a:spLocks noChangeArrowheads="1"/>
          </p:cNvSpPr>
          <p:nvPr/>
        </p:nvSpPr>
        <p:spPr bwMode="auto">
          <a:xfrm>
            <a:off x="5562600" y="990600"/>
            <a:ext cx="3429000" cy="1752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test&amp;set (&amp;address)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  result = M[address];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  M[address] = 1;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  return result;</a:t>
            </a:r>
            <a:b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b="1" kern="1200" smtClean="0">
                <a:latin typeface="Courier New" charset="0"/>
                <a:ea typeface="Gulim" charset="0"/>
                <a:cs typeface="Gulim" charset="0"/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kern="1200" smtClean="0">
              <a:latin typeface="Helvetic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448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  <p:bldP spid="696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661400" cy="6096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Positives for this solution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Machine can receive interrupts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User code can use this lock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Works on a multiprocessor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Negatives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Inefficient: busy-waiting thread will consume cycles waiting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Waiting thread may take cycles away from thread holding lock!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Priority Inversion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: If busy-waiting thread has higher priority than thread holding lock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 no progress!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Priority Inversion problem with original Martian rover 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For semaphores and monitors, waiting thread may wait for an arbitrary length of time!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Even if OK for locks, definitely not ok for other primitives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Homework/exam solutions should not have busy-waiting!</a:t>
            </a:r>
          </a:p>
        </p:txBody>
      </p:sp>
      <p:pic>
        <p:nvPicPr>
          <p:cNvPr id="8196" name="Picture 9" descr="MCj028543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8836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Better Locks using test&amp;set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Can we build test&amp;set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>
                <a:latin typeface="Courier New" charset="0"/>
              </a:rPr>
              <a:t>Release()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// Short busy-wait time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</a:t>
            </a:r>
            <a:r>
              <a:rPr lang="en-US" sz="1900">
                <a:solidFill>
                  <a:schemeClr val="hlink"/>
                </a:solidFill>
                <a:latin typeface="Courier New" charset="0"/>
              </a:rPr>
              <a:t>while (test&amp;set(guard));</a:t>
            </a:r>
            <a:br>
              <a:rPr lang="en-US" sz="1900">
                <a:solidFill>
                  <a:schemeClr val="hlink"/>
                </a:solidFill>
                <a:latin typeface="Courier New" charset="0"/>
              </a:rPr>
            </a:br>
            <a:r>
              <a:rPr lang="en-US" sz="1900">
                <a:latin typeface="Courier New" charset="0"/>
              </a:rPr>
              <a:t>	if anyone on wait queue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take thread off wait queue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Place on ready queue;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} else 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	</a:t>
            </a:r>
            <a:r>
              <a:rPr lang="en-US" sz="1900">
                <a:solidFill>
                  <a:srgbClr val="2A40E2"/>
                </a:solidFill>
                <a:latin typeface="Courier New" charset="0"/>
              </a:rPr>
              <a:t>value = FREE;</a:t>
            </a:r>
            <a:r>
              <a:rPr lang="en-US" sz="1900">
                <a:latin typeface="Courier New" charset="0"/>
              </a:rPr>
              <a:t/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}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</a:t>
            </a:r>
            <a:r>
              <a:rPr lang="en-US" sz="1900">
                <a:solidFill>
                  <a:schemeClr val="hlink"/>
                </a:solidFill>
                <a:latin typeface="Courier New" charset="0"/>
              </a:rPr>
              <a:t>guard = 0;</a:t>
            </a:r>
            <a:br>
              <a:rPr lang="en-US" sz="1900">
                <a:solidFill>
                  <a:schemeClr val="hlink"/>
                </a:solidFill>
                <a:latin typeface="Courier New" charset="0"/>
              </a:rPr>
            </a:br>
            <a:endParaRPr lang="en-US" sz="1900">
              <a:solidFill>
                <a:schemeClr val="hlink"/>
              </a:solidFill>
              <a:latin typeface="Courier New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6200" y="1752600"/>
            <a:ext cx="4724400" cy="4137025"/>
            <a:chOff x="48" y="1152"/>
            <a:chExt cx="2976" cy="2606"/>
          </a:xfrm>
        </p:grpSpPr>
        <p:sp>
          <p:nvSpPr>
            <p:cNvPr id="9222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900">
                  <a:solidFill>
                    <a:schemeClr val="hlink"/>
                  </a:solidFill>
                  <a:latin typeface="Courier New" charset="0"/>
                </a:rPr>
                <a:t>int guard = 0;</a:t>
              </a:r>
            </a:p>
            <a:p>
              <a:r>
                <a:rPr lang="en-US" sz="1900">
                  <a:solidFill>
                    <a:srgbClr val="233AE1"/>
                  </a:solidFill>
                  <a:latin typeface="Courier New" charset="0"/>
                </a:rPr>
                <a:t>int value = FREE;</a:t>
              </a:r>
            </a:p>
            <a:p>
              <a:endParaRPr lang="en-US" sz="1900">
                <a:latin typeface="Courier New" charset="0"/>
              </a:endParaRPr>
            </a:p>
            <a:p>
              <a:r>
                <a:rPr lang="en-US" sz="1900">
                  <a:latin typeface="Courier New" charset="0"/>
                </a:rPr>
                <a:t>Acquire() {</a:t>
              </a:r>
            </a:p>
            <a:p>
              <a:r>
                <a:rPr lang="en-US" sz="1900">
                  <a:latin typeface="Courier New" charset="0"/>
                </a:rPr>
                <a:t>	// Short busy-wait time</a:t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</a:t>
              </a:r>
              <a:r>
                <a:rPr lang="en-US" sz="1900">
                  <a:solidFill>
                    <a:schemeClr val="hlink"/>
                  </a:solidFill>
                  <a:latin typeface="Courier New" charset="0"/>
                </a:rPr>
                <a:t>while (test&amp;set(guard));</a:t>
              </a:r>
              <a:r>
                <a:rPr lang="en-US" sz="1900">
                  <a:latin typeface="Courier New" charset="0"/>
                </a:rPr>
                <a:t/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if (</a:t>
              </a:r>
              <a:r>
                <a:rPr lang="en-US" sz="1900">
                  <a:solidFill>
                    <a:srgbClr val="2A40E2"/>
                  </a:solidFill>
                  <a:latin typeface="Courier New" charset="0"/>
                </a:rPr>
                <a:t>value == BUSY</a:t>
              </a:r>
              <a:r>
                <a:rPr lang="en-US" sz="1900">
                  <a:latin typeface="Courier New" charset="0"/>
                </a:rPr>
                <a:t>) {</a:t>
              </a:r>
            </a:p>
            <a:p>
              <a:r>
                <a:rPr lang="en-US" sz="1900">
                  <a:latin typeface="Courier New" charset="0"/>
                </a:rPr>
                <a:t>		put thread on wait queue;</a:t>
              </a:r>
            </a:p>
            <a:p>
              <a:r>
                <a:rPr lang="en-US" sz="1900">
                  <a:latin typeface="Courier New" charset="0"/>
                </a:rPr>
                <a:t>		go to sleep() &amp; </a:t>
              </a:r>
              <a:r>
                <a:rPr lang="en-US" sz="1900">
                  <a:solidFill>
                    <a:schemeClr val="hlink"/>
                  </a:solidFill>
                  <a:latin typeface="Courier New" charset="0"/>
                </a:rPr>
                <a:t>guard = 0</a:t>
              </a:r>
              <a:r>
                <a:rPr lang="en-US" sz="1900">
                  <a:latin typeface="Courier New" charset="0"/>
                </a:rPr>
                <a:t>;</a:t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} else {</a:t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	</a:t>
              </a:r>
              <a:r>
                <a:rPr lang="en-US" sz="1900">
                  <a:solidFill>
                    <a:srgbClr val="2A40E2"/>
                  </a:solidFill>
                  <a:latin typeface="Courier New" charset="0"/>
                </a:rPr>
                <a:t>value = BUSY;</a:t>
              </a:r>
              <a:r>
                <a:rPr lang="en-US" sz="1900">
                  <a:latin typeface="Courier New" charset="0"/>
                </a:rPr>
                <a:t/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	</a:t>
              </a:r>
              <a:r>
                <a:rPr lang="en-US" sz="1900">
                  <a:solidFill>
                    <a:schemeClr val="hlink"/>
                  </a:solidFill>
                  <a:latin typeface="Courier New" charset="0"/>
                </a:rPr>
                <a:t>guard = 0;</a:t>
              </a:r>
              <a:br>
                <a:rPr lang="en-US" sz="1900">
                  <a:solidFill>
                    <a:schemeClr val="hlink"/>
                  </a:solidFill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	}</a:t>
              </a:r>
              <a:br>
                <a:rPr lang="en-US" sz="1900">
                  <a:latin typeface="Courier New" charset="0"/>
                </a:rPr>
              </a:br>
              <a:r>
                <a:rPr lang="en-US" sz="1900">
                  <a:latin typeface="Courier New" charset="0"/>
                </a:rPr>
                <a:t>}</a:t>
              </a:r>
            </a:p>
          </p:txBody>
        </p:sp>
        <p:grpSp>
          <p:nvGrpSpPr>
            <p:cNvPr id="9223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9224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0 w 1303"/>
                  <a:gd name="T1" fmla="*/ 0 h 1327"/>
                  <a:gd name="T2" fmla="*/ 0 w 1303"/>
                  <a:gd name="T3" fmla="*/ 0 h 1327"/>
                  <a:gd name="T4" fmla="*/ 0 w 1303"/>
                  <a:gd name="T5" fmla="*/ 0 h 1327"/>
                  <a:gd name="T6" fmla="*/ 0 w 1303"/>
                  <a:gd name="T7" fmla="*/ 0 h 1327"/>
                  <a:gd name="T8" fmla="*/ 0 w 1303"/>
                  <a:gd name="T9" fmla="*/ 0 h 1327"/>
                  <a:gd name="T10" fmla="*/ 0 w 1303"/>
                  <a:gd name="T11" fmla="*/ 0 h 1327"/>
                  <a:gd name="T12" fmla="*/ 0 w 1303"/>
                  <a:gd name="T13" fmla="*/ 0 h 1327"/>
                  <a:gd name="T14" fmla="*/ 0 w 1303"/>
                  <a:gd name="T15" fmla="*/ 0 h 1327"/>
                  <a:gd name="T16" fmla="*/ 0 w 1303"/>
                  <a:gd name="T17" fmla="*/ 0 h 1327"/>
                  <a:gd name="T18" fmla="*/ 0 w 1303"/>
                  <a:gd name="T19" fmla="*/ 0 h 1327"/>
                  <a:gd name="T20" fmla="*/ 0 w 1303"/>
                  <a:gd name="T21" fmla="*/ 0 h 1327"/>
                  <a:gd name="T22" fmla="*/ 0 w 1303"/>
                  <a:gd name="T23" fmla="*/ 0 h 1327"/>
                  <a:gd name="T24" fmla="*/ 0 w 1303"/>
                  <a:gd name="T25" fmla="*/ 0 h 1327"/>
                  <a:gd name="T26" fmla="*/ 0 w 1303"/>
                  <a:gd name="T27" fmla="*/ 0 h 1327"/>
                  <a:gd name="T28" fmla="*/ 0 w 1303"/>
                  <a:gd name="T29" fmla="*/ 0 h 1327"/>
                  <a:gd name="T30" fmla="*/ 0 w 1303"/>
                  <a:gd name="T31" fmla="*/ 0 h 1327"/>
                  <a:gd name="T32" fmla="*/ 0 w 1303"/>
                  <a:gd name="T33" fmla="*/ 0 h 1327"/>
                  <a:gd name="T34" fmla="*/ 0 w 1303"/>
                  <a:gd name="T35" fmla="*/ 0 h 1327"/>
                  <a:gd name="T36" fmla="*/ 0 w 1303"/>
                  <a:gd name="T37" fmla="*/ 0 h 1327"/>
                  <a:gd name="T38" fmla="*/ 0 w 1303"/>
                  <a:gd name="T39" fmla="*/ 0 h 1327"/>
                  <a:gd name="T40" fmla="*/ 0 w 1303"/>
                  <a:gd name="T41" fmla="*/ 0 h 1327"/>
                  <a:gd name="T42" fmla="*/ 0 w 1303"/>
                  <a:gd name="T43" fmla="*/ 0 h 1327"/>
                  <a:gd name="T44" fmla="*/ 0 w 1303"/>
                  <a:gd name="T45" fmla="*/ 0 h 1327"/>
                  <a:gd name="T46" fmla="*/ 0 w 1303"/>
                  <a:gd name="T47" fmla="*/ 0 h 1327"/>
                  <a:gd name="T48" fmla="*/ 0 w 1303"/>
                  <a:gd name="T49" fmla="*/ 0 h 1327"/>
                  <a:gd name="T50" fmla="*/ 0 w 1303"/>
                  <a:gd name="T51" fmla="*/ 0 h 1327"/>
                  <a:gd name="T52" fmla="*/ 0 w 1303"/>
                  <a:gd name="T53" fmla="*/ 0 h 1327"/>
                  <a:gd name="T54" fmla="*/ 0 w 1303"/>
                  <a:gd name="T55" fmla="*/ 0 h 1327"/>
                  <a:gd name="T56" fmla="*/ 0 w 1303"/>
                  <a:gd name="T57" fmla="*/ 0 h 1327"/>
                  <a:gd name="T58" fmla="*/ 0 w 1303"/>
                  <a:gd name="T59" fmla="*/ 0 h 1327"/>
                  <a:gd name="T60" fmla="*/ 0 w 1303"/>
                  <a:gd name="T61" fmla="*/ 0 h 1327"/>
                  <a:gd name="T62" fmla="*/ 0 w 1303"/>
                  <a:gd name="T63" fmla="*/ 0 h 1327"/>
                  <a:gd name="T64" fmla="*/ 0 w 1303"/>
                  <a:gd name="T65" fmla="*/ 0 h 1327"/>
                  <a:gd name="T66" fmla="*/ 0 w 1303"/>
                  <a:gd name="T67" fmla="*/ 0 h 1327"/>
                  <a:gd name="T68" fmla="*/ 0 w 1303"/>
                  <a:gd name="T69" fmla="*/ 0 h 1327"/>
                  <a:gd name="T70" fmla="*/ 0 w 1303"/>
                  <a:gd name="T71" fmla="*/ 0 h 1327"/>
                  <a:gd name="T72" fmla="*/ 0 w 1303"/>
                  <a:gd name="T73" fmla="*/ 0 h 1327"/>
                  <a:gd name="T74" fmla="*/ 0 w 1303"/>
                  <a:gd name="T75" fmla="*/ 0 h 1327"/>
                  <a:gd name="T76" fmla="*/ 0 w 1303"/>
                  <a:gd name="T77" fmla="*/ 0 h 1327"/>
                  <a:gd name="T78" fmla="*/ 0 w 1303"/>
                  <a:gd name="T79" fmla="*/ 0 h 1327"/>
                  <a:gd name="T80" fmla="*/ 0 w 1303"/>
                  <a:gd name="T81" fmla="*/ 0 h 1327"/>
                  <a:gd name="T82" fmla="*/ 0 w 1303"/>
                  <a:gd name="T83" fmla="*/ 0 h 1327"/>
                  <a:gd name="T84" fmla="*/ 0 w 1303"/>
                  <a:gd name="T85" fmla="*/ 0 h 1327"/>
                  <a:gd name="T86" fmla="*/ 0 w 1303"/>
                  <a:gd name="T87" fmla="*/ 0 h 1327"/>
                  <a:gd name="T88" fmla="*/ 0 w 1303"/>
                  <a:gd name="T89" fmla="*/ 0 h 1327"/>
                  <a:gd name="T90" fmla="*/ 0 w 1303"/>
                  <a:gd name="T91" fmla="*/ 0 h 1327"/>
                  <a:gd name="T92" fmla="*/ 0 w 1303"/>
                  <a:gd name="T93" fmla="*/ 0 h 1327"/>
                  <a:gd name="T94" fmla="*/ 0 w 1303"/>
                  <a:gd name="T95" fmla="*/ 0 h 1327"/>
                  <a:gd name="T96" fmla="*/ 0 w 1303"/>
                  <a:gd name="T97" fmla="*/ 0 h 1327"/>
                  <a:gd name="T98" fmla="*/ 0 w 1303"/>
                  <a:gd name="T99" fmla="*/ 0 h 1327"/>
                  <a:gd name="T100" fmla="*/ 0 w 1303"/>
                  <a:gd name="T101" fmla="*/ 0 h 1327"/>
                  <a:gd name="T102" fmla="*/ 0 w 1303"/>
                  <a:gd name="T103" fmla="*/ 0 h 1327"/>
                  <a:gd name="T104" fmla="*/ 0 w 1303"/>
                  <a:gd name="T105" fmla="*/ 0 h 1327"/>
                  <a:gd name="T106" fmla="*/ 0 w 1303"/>
                  <a:gd name="T107" fmla="*/ 0 h 1327"/>
                  <a:gd name="T108" fmla="*/ 0 w 1303"/>
                  <a:gd name="T109" fmla="*/ 0 h 1327"/>
                  <a:gd name="T110" fmla="*/ 0 w 1303"/>
                  <a:gd name="T111" fmla="*/ 0 h 1327"/>
                  <a:gd name="T112" fmla="*/ 0 w 1303"/>
                  <a:gd name="T113" fmla="*/ 0 h 1327"/>
                  <a:gd name="T114" fmla="*/ 0 w 1303"/>
                  <a:gd name="T115" fmla="*/ 0 h 1327"/>
                  <a:gd name="T116" fmla="*/ 0 w 1303"/>
                  <a:gd name="T117" fmla="*/ 0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303"/>
                  <a:gd name="T178" fmla="*/ 0 h 1327"/>
                  <a:gd name="T179" fmla="*/ 1303 w 1303"/>
                  <a:gd name="T180" fmla="*/ 1327 h 132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0 w 285"/>
                  <a:gd name="T1" fmla="*/ 0 h 411"/>
                  <a:gd name="T2" fmla="*/ 0 w 285"/>
                  <a:gd name="T3" fmla="*/ 0 h 411"/>
                  <a:gd name="T4" fmla="*/ 0 w 285"/>
                  <a:gd name="T5" fmla="*/ 0 h 411"/>
                  <a:gd name="T6" fmla="*/ 0 w 285"/>
                  <a:gd name="T7" fmla="*/ 0 h 411"/>
                  <a:gd name="T8" fmla="*/ 0 w 285"/>
                  <a:gd name="T9" fmla="*/ 0 h 411"/>
                  <a:gd name="T10" fmla="*/ 0 w 285"/>
                  <a:gd name="T11" fmla="*/ 0 h 411"/>
                  <a:gd name="T12" fmla="*/ 0 w 285"/>
                  <a:gd name="T13" fmla="*/ 0 h 411"/>
                  <a:gd name="T14" fmla="*/ 0 w 285"/>
                  <a:gd name="T15" fmla="*/ 0 h 411"/>
                  <a:gd name="T16" fmla="*/ 0 w 285"/>
                  <a:gd name="T17" fmla="*/ 0 h 411"/>
                  <a:gd name="T18" fmla="*/ 0 w 285"/>
                  <a:gd name="T19" fmla="*/ 0 h 411"/>
                  <a:gd name="T20" fmla="*/ 0 w 285"/>
                  <a:gd name="T21" fmla="*/ 0 h 411"/>
                  <a:gd name="T22" fmla="*/ 0 w 285"/>
                  <a:gd name="T23" fmla="*/ 0 h 411"/>
                  <a:gd name="T24" fmla="*/ 0 w 285"/>
                  <a:gd name="T25" fmla="*/ 0 h 411"/>
                  <a:gd name="T26" fmla="*/ 0 w 285"/>
                  <a:gd name="T27" fmla="*/ 0 h 411"/>
                  <a:gd name="T28" fmla="*/ 0 w 285"/>
                  <a:gd name="T29" fmla="*/ 0 h 411"/>
                  <a:gd name="T30" fmla="*/ 0 w 285"/>
                  <a:gd name="T31" fmla="*/ 0 h 411"/>
                  <a:gd name="T32" fmla="*/ 0 w 285"/>
                  <a:gd name="T33" fmla="*/ 0 h 411"/>
                  <a:gd name="T34" fmla="*/ 0 w 285"/>
                  <a:gd name="T35" fmla="*/ 0 h 411"/>
                  <a:gd name="T36" fmla="*/ 0 w 285"/>
                  <a:gd name="T37" fmla="*/ 0 h 411"/>
                  <a:gd name="T38" fmla="*/ 0 w 285"/>
                  <a:gd name="T39" fmla="*/ 0 h 411"/>
                  <a:gd name="T40" fmla="*/ 0 w 285"/>
                  <a:gd name="T41" fmla="*/ 0 h 411"/>
                  <a:gd name="T42" fmla="*/ 0 w 285"/>
                  <a:gd name="T43" fmla="*/ 0 h 411"/>
                  <a:gd name="T44" fmla="*/ 0 w 285"/>
                  <a:gd name="T45" fmla="*/ 0 h 411"/>
                  <a:gd name="T46" fmla="*/ 0 w 285"/>
                  <a:gd name="T47" fmla="*/ 0 h 411"/>
                  <a:gd name="T48" fmla="*/ 0 w 285"/>
                  <a:gd name="T49" fmla="*/ 0 h 411"/>
                  <a:gd name="T50" fmla="*/ 0 w 285"/>
                  <a:gd name="T51" fmla="*/ 0 h 411"/>
                  <a:gd name="T52" fmla="*/ 0 w 285"/>
                  <a:gd name="T53" fmla="*/ 0 h 411"/>
                  <a:gd name="T54" fmla="*/ 0 w 285"/>
                  <a:gd name="T55" fmla="*/ 0 h 411"/>
                  <a:gd name="T56" fmla="*/ 0 w 285"/>
                  <a:gd name="T57" fmla="*/ 0 h 411"/>
                  <a:gd name="T58" fmla="*/ 0 w 285"/>
                  <a:gd name="T59" fmla="*/ 0 h 411"/>
                  <a:gd name="T60" fmla="*/ 0 w 285"/>
                  <a:gd name="T61" fmla="*/ 0 h 411"/>
                  <a:gd name="T62" fmla="*/ 0 w 285"/>
                  <a:gd name="T63" fmla="*/ 0 h 411"/>
                  <a:gd name="T64" fmla="*/ 0 w 285"/>
                  <a:gd name="T65" fmla="*/ 0 h 411"/>
                  <a:gd name="T66" fmla="*/ 0 w 285"/>
                  <a:gd name="T67" fmla="*/ 0 h 411"/>
                  <a:gd name="T68" fmla="*/ 0 w 285"/>
                  <a:gd name="T69" fmla="*/ 0 h 411"/>
                  <a:gd name="T70" fmla="*/ 0 w 285"/>
                  <a:gd name="T71" fmla="*/ 0 h 411"/>
                  <a:gd name="T72" fmla="*/ 0 w 285"/>
                  <a:gd name="T73" fmla="*/ 0 h 411"/>
                  <a:gd name="T74" fmla="*/ 0 w 285"/>
                  <a:gd name="T75" fmla="*/ 0 h 411"/>
                  <a:gd name="T76" fmla="*/ 0 w 285"/>
                  <a:gd name="T77" fmla="*/ 0 h 411"/>
                  <a:gd name="T78" fmla="*/ 0 w 285"/>
                  <a:gd name="T79" fmla="*/ 0 h 411"/>
                  <a:gd name="T80" fmla="*/ 0 w 285"/>
                  <a:gd name="T81" fmla="*/ 0 h 411"/>
                  <a:gd name="T82" fmla="*/ 0 w 285"/>
                  <a:gd name="T83" fmla="*/ 0 h 411"/>
                  <a:gd name="T84" fmla="*/ 0 w 285"/>
                  <a:gd name="T85" fmla="*/ 0 h 411"/>
                  <a:gd name="T86" fmla="*/ 0 w 285"/>
                  <a:gd name="T87" fmla="*/ 0 h 411"/>
                  <a:gd name="T88" fmla="*/ 0 w 285"/>
                  <a:gd name="T89" fmla="*/ 0 h 411"/>
                  <a:gd name="T90" fmla="*/ 0 w 285"/>
                  <a:gd name="T91" fmla="*/ 0 h 411"/>
                  <a:gd name="T92" fmla="*/ 0 w 285"/>
                  <a:gd name="T93" fmla="*/ 0 h 411"/>
                  <a:gd name="T94" fmla="*/ 0 w 285"/>
                  <a:gd name="T95" fmla="*/ 0 h 411"/>
                  <a:gd name="T96" fmla="*/ 0 w 285"/>
                  <a:gd name="T97" fmla="*/ 0 h 411"/>
                  <a:gd name="T98" fmla="*/ 0 w 285"/>
                  <a:gd name="T99" fmla="*/ 0 h 411"/>
                  <a:gd name="T100" fmla="*/ 0 w 285"/>
                  <a:gd name="T101" fmla="*/ 0 h 411"/>
                  <a:gd name="T102" fmla="*/ 0 w 285"/>
                  <a:gd name="T103" fmla="*/ 0 h 411"/>
                  <a:gd name="T104" fmla="*/ 0 w 285"/>
                  <a:gd name="T105" fmla="*/ 0 h 411"/>
                  <a:gd name="T106" fmla="*/ 0 w 285"/>
                  <a:gd name="T107" fmla="*/ 0 h 411"/>
                  <a:gd name="T108" fmla="*/ 0 w 285"/>
                  <a:gd name="T109" fmla="*/ 0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85"/>
                  <a:gd name="T166" fmla="*/ 0 h 411"/>
                  <a:gd name="T167" fmla="*/ 285 w 285"/>
                  <a:gd name="T168" fmla="*/ 411 h 41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0 w 942"/>
                  <a:gd name="T1" fmla="*/ 0 h 833"/>
                  <a:gd name="T2" fmla="*/ 0 w 942"/>
                  <a:gd name="T3" fmla="*/ 0 h 833"/>
                  <a:gd name="T4" fmla="*/ 0 w 942"/>
                  <a:gd name="T5" fmla="*/ 0 h 833"/>
                  <a:gd name="T6" fmla="*/ 0 w 942"/>
                  <a:gd name="T7" fmla="*/ 0 h 833"/>
                  <a:gd name="T8" fmla="*/ 0 w 942"/>
                  <a:gd name="T9" fmla="*/ 0 h 833"/>
                  <a:gd name="T10" fmla="*/ 0 w 942"/>
                  <a:gd name="T11" fmla="*/ 0 h 833"/>
                  <a:gd name="T12" fmla="*/ 0 w 942"/>
                  <a:gd name="T13" fmla="*/ 0 h 833"/>
                  <a:gd name="T14" fmla="*/ 0 w 942"/>
                  <a:gd name="T15" fmla="*/ 0 h 833"/>
                  <a:gd name="T16" fmla="*/ 0 w 942"/>
                  <a:gd name="T17" fmla="*/ 0 h 833"/>
                  <a:gd name="T18" fmla="*/ 0 w 942"/>
                  <a:gd name="T19" fmla="*/ 0 h 833"/>
                  <a:gd name="T20" fmla="*/ 0 w 942"/>
                  <a:gd name="T21" fmla="*/ 0 h 833"/>
                  <a:gd name="T22" fmla="*/ 0 w 942"/>
                  <a:gd name="T23" fmla="*/ 0 h 833"/>
                  <a:gd name="T24" fmla="*/ 0 w 942"/>
                  <a:gd name="T25" fmla="*/ 0 h 833"/>
                  <a:gd name="T26" fmla="*/ 0 w 942"/>
                  <a:gd name="T27" fmla="*/ 0 h 833"/>
                  <a:gd name="T28" fmla="*/ 0 w 942"/>
                  <a:gd name="T29" fmla="*/ 0 h 833"/>
                  <a:gd name="T30" fmla="*/ 0 w 942"/>
                  <a:gd name="T31" fmla="*/ 0 h 833"/>
                  <a:gd name="T32" fmla="*/ 0 w 942"/>
                  <a:gd name="T33" fmla="*/ 0 h 833"/>
                  <a:gd name="T34" fmla="*/ 0 w 942"/>
                  <a:gd name="T35" fmla="*/ 0 h 833"/>
                  <a:gd name="T36" fmla="*/ 0 w 942"/>
                  <a:gd name="T37" fmla="*/ 0 h 833"/>
                  <a:gd name="T38" fmla="*/ 0 w 942"/>
                  <a:gd name="T39" fmla="*/ 0 h 833"/>
                  <a:gd name="T40" fmla="*/ 0 w 942"/>
                  <a:gd name="T41" fmla="*/ 0 h 833"/>
                  <a:gd name="T42" fmla="*/ 0 w 942"/>
                  <a:gd name="T43" fmla="*/ 0 h 833"/>
                  <a:gd name="T44" fmla="*/ 0 w 942"/>
                  <a:gd name="T45" fmla="*/ 0 h 833"/>
                  <a:gd name="T46" fmla="*/ 0 w 942"/>
                  <a:gd name="T47" fmla="*/ 0 h 833"/>
                  <a:gd name="T48" fmla="*/ 0 w 942"/>
                  <a:gd name="T49" fmla="*/ 0 h 833"/>
                  <a:gd name="T50" fmla="*/ 0 w 942"/>
                  <a:gd name="T51" fmla="*/ 0 h 833"/>
                  <a:gd name="T52" fmla="*/ 0 w 942"/>
                  <a:gd name="T53" fmla="*/ 0 h 833"/>
                  <a:gd name="T54" fmla="*/ 0 w 942"/>
                  <a:gd name="T55" fmla="*/ 0 h 833"/>
                  <a:gd name="T56" fmla="*/ 0 w 942"/>
                  <a:gd name="T57" fmla="*/ 0 h 833"/>
                  <a:gd name="T58" fmla="*/ 0 w 942"/>
                  <a:gd name="T59" fmla="*/ 0 h 833"/>
                  <a:gd name="T60" fmla="*/ 0 w 942"/>
                  <a:gd name="T61" fmla="*/ 0 h 833"/>
                  <a:gd name="T62" fmla="*/ 0 w 942"/>
                  <a:gd name="T63" fmla="*/ 0 h 833"/>
                  <a:gd name="T64" fmla="*/ 0 w 942"/>
                  <a:gd name="T65" fmla="*/ 0 h 833"/>
                  <a:gd name="T66" fmla="*/ 0 w 942"/>
                  <a:gd name="T67" fmla="*/ 0 h 833"/>
                  <a:gd name="T68" fmla="*/ 0 w 942"/>
                  <a:gd name="T69" fmla="*/ 0 h 833"/>
                  <a:gd name="T70" fmla="*/ 0 w 942"/>
                  <a:gd name="T71" fmla="*/ 0 h 833"/>
                  <a:gd name="T72" fmla="*/ 0 w 942"/>
                  <a:gd name="T73" fmla="*/ 0 h 833"/>
                  <a:gd name="T74" fmla="*/ 0 w 942"/>
                  <a:gd name="T75" fmla="*/ 0 h 833"/>
                  <a:gd name="T76" fmla="*/ 0 w 942"/>
                  <a:gd name="T77" fmla="*/ 0 h 833"/>
                  <a:gd name="T78" fmla="*/ 0 w 942"/>
                  <a:gd name="T79" fmla="*/ 0 h 833"/>
                  <a:gd name="T80" fmla="*/ 0 w 942"/>
                  <a:gd name="T81" fmla="*/ 0 h 833"/>
                  <a:gd name="T82" fmla="*/ 0 w 942"/>
                  <a:gd name="T83" fmla="*/ 0 h 833"/>
                  <a:gd name="T84" fmla="*/ 0 w 942"/>
                  <a:gd name="T85" fmla="*/ 0 h 833"/>
                  <a:gd name="T86" fmla="*/ 0 w 942"/>
                  <a:gd name="T87" fmla="*/ 0 h 833"/>
                  <a:gd name="T88" fmla="*/ 0 w 942"/>
                  <a:gd name="T89" fmla="*/ 0 h 833"/>
                  <a:gd name="T90" fmla="*/ 0 w 942"/>
                  <a:gd name="T91" fmla="*/ 0 h 833"/>
                  <a:gd name="T92" fmla="*/ 0 w 942"/>
                  <a:gd name="T93" fmla="*/ 0 h 833"/>
                  <a:gd name="T94" fmla="*/ 0 w 942"/>
                  <a:gd name="T95" fmla="*/ 0 h 833"/>
                  <a:gd name="T96" fmla="*/ 0 w 942"/>
                  <a:gd name="T97" fmla="*/ 0 h 833"/>
                  <a:gd name="T98" fmla="*/ 0 w 942"/>
                  <a:gd name="T99" fmla="*/ 0 h 833"/>
                  <a:gd name="T100" fmla="*/ 0 w 942"/>
                  <a:gd name="T101" fmla="*/ 0 h 833"/>
                  <a:gd name="T102" fmla="*/ 0 w 942"/>
                  <a:gd name="T103" fmla="*/ 0 h 833"/>
                  <a:gd name="T104" fmla="*/ 0 w 942"/>
                  <a:gd name="T105" fmla="*/ 0 h 833"/>
                  <a:gd name="T106" fmla="*/ 0 w 942"/>
                  <a:gd name="T107" fmla="*/ 0 h 833"/>
                  <a:gd name="T108" fmla="*/ 0 w 942"/>
                  <a:gd name="T109" fmla="*/ 0 h 833"/>
                  <a:gd name="T110" fmla="*/ 0 w 942"/>
                  <a:gd name="T111" fmla="*/ 0 h 833"/>
                  <a:gd name="T112" fmla="*/ 0 w 942"/>
                  <a:gd name="T113" fmla="*/ 0 h 833"/>
                  <a:gd name="T114" fmla="*/ 0 w 942"/>
                  <a:gd name="T115" fmla="*/ 0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942"/>
                  <a:gd name="T175" fmla="*/ 0 h 833"/>
                  <a:gd name="T176" fmla="*/ 942 w 942"/>
                  <a:gd name="T177" fmla="*/ 833 h 83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0 w 243"/>
                  <a:gd name="T1" fmla="*/ 0 h 87"/>
                  <a:gd name="T2" fmla="*/ 0 w 243"/>
                  <a:gd name="T3" fmla="*/ 0 h 87"/>
                  <a:gd name="T4" fmla="*/ 0 w 243"/>
                  <a:gd name="T5" fmla="*/ 0 h 87"/>
                  <a:gd name="T6" fmla="*/ 0 w 243"/>
                  <a:gd name="T7" fmla="*/ 0 h 87"/>
                  <a:gd name="T8" fmla="*/ 0 w 243"/>
                  <a:gd name="T9" fmla="*/ 0 h 87"/>
                  <a:gd name="T10" fmla="*/ 0 w 243"/>
                  <a:gd name="T11" fmla="*/ 0 h 87"/>
                  <a:gd name="T12" fmla="*/ 0 w 243"/>
                  <a:gd name="T13" fmla="*/ 0 h 87"/>
                  <a:gd name="T14" fmla="*/ 0 w 243"/>
                  <a:gd name="T15" fmla="*/ 0 h 87"/>
                  <a:gd name="T16" fmla="*/ 0 w 243"/>
                  <a:gd name="T17" fmla="*/ 0 h 87"/>
                  <a:gd name="T18" fmla="*/ 0 w 243"/>
                  <a:gd name="T19" fmla="*/ 0 h 87"/>
                  <a:gd name="T20" fmla="*/ 0 w 243"/>
                  <a:gd name="T21" fmla="*/ 0 h 87"/>
                  <a:gd name="T22" fmla="*/ 0 w 243"/>
                  <a:gd name="T23" fmla="*/ 0 h 87"/>
                  <a:gd name="T24" fmla="*/ 0 w 243"/>
                  <a:gd name="T25" fmla="*/ 0 h 87"/>
                  <a:gd name="T26" fmla="*/ 0 w 243"/>
                  <a:gd name="T27" fmla="*/ 0 h 87"/>
                  <a:gd name="T28" fmla="*/ 0 w 243"/>
                  <a:gd name="T29" fmla="*/ 0 h 87"/>
                  <a:gd name="T30" fmla="*/ 0 w 243"/>
                  <a:gd name="T31" fmla="*/ 0 h 87"/>
                  <a:gd name="T32" fmla="*/ 0 w 243"/>
                  <a:gd name="T33" fmla="*/ 0 h 87"/>
                  <a:gd name="T34" fmla="*/ 0 w 243"/>
                  <a:gd name="T35" fmla="*/ 0 h 87"/>
                  <a:gd name="T36" fmla="*/ 0 w 243"/>
                  <a:gd name="T37" fmla="*/ 0 h 87"/>
                  <a:gd name="T38" fmla="*/ 0 w 243"/>
                  <a:gd name="T39" fmla="*/ 0 h 87"/>
                  <a:gd name="T40" fmla="*/ 0 w 243"/>
                  <a:gd name="T41" fmla="*/ 0 h 87"/>
                  <a:gd name="T42" fmla="*/ 0 w 243"/>
                  <a:gd name="T43" fmla="*/ 0 h 87"/>
                  <a:gd name="T44" fmla="*/ 0 w 243"/>
                  <a:gd name="T45" fmla="*/ 0 h 87"/>
                  <a:gd name="T46" fmla="*/ 0 w 243"/>
                  <a:gd name="T47" fmla="*/ 0 h 87"/>
                  <a:gd name="T48" fmla="*/ 0 w 243"/>
                  <a:gd name="T49" fmla="*/ 0 h 87"/>
                  <a:gd name="T50" fmla="*/ 0 w 243"/>
                  <a:gd name="T51" fmla="*/ 0 h 87"/>
                  <a:gd name="T52" fmla="*/ 0 w 243"/>
                  <a:gd name="T53" fmla="*/ 0 h 87"/>
                  <a:gd name="T54" fmla="*/ 0 w 243"/>
                  <a:gd name="T55" fmla="*/ 0 h 87"/>
                  <a:gd name="T56" fmla="*/ 0 w 243"/>
                  <a:gd name="T57" fmla="*/ 0 h 87"/>
                  <a:gd name="T58" fmla="*/ 0 w 243"/>
                  <a:gd name="T59" fmla="*/ 0 h 87"/>
                  <a:gd name="T60" fmla="*/ 0 w 243"/>
                  <a:gd name="T61" fmla="*/ 0 h 87"/>
                  <a:gd name="T62" fmla="*/ 0 w 243"/>
                  <a:gd name="T63" fmla="*/ 0 h 87"/>
                  <a:gd name="T64" fmla="*/ 0 w 243"/>
                  <a:gd name="T65" fmla="*/ 0 h 87"/>
                  <a:gd name="T66" fmla="*/ 0 w 243"/>
                  <a:gd name="T67" fmla="*/ 0 h 87"/>
                  <a:gd name="T68" fmla="*/ 0 w 243"/>
                  <a:gd name="T69" fmla="*/ 0 h 87"/>
                  <a:gd name="T70" fmla="*/ 0 w 243"/>
                  <a:gd name="T71" fmla="*/ 0 h 87"/>
                  <a:gd name="T72" fmla="*/ 0 w 243"/>
                  <a:gd name="T73" fmla="*/ 0 h 87"/>
                  <a:gd name="T74" fmla="*/ 0 w 243"/>
                  <a:gd name="T75" fmla="*/ 0 h 87"/>
                  <a:gd name="T76" fmla="*/ 0 w 243"/>
                  <a:gd name="T77" fmla="*/ 0 h 87"/>
                  <a:gd name="T78" fmla="*/ 0 w 243"/>
                  <a:gd name="T79" fmla="*/ 0 h 87"/>
                  <a:gd name="T80" fmla="*/ 0 w 243"/>
                  <a:gd name="T81" fmla="*/ 0 h 87"/>
                  <a:gd name="T82" fmla="*/ 0 w 243"/>
                  <a:gd name="T83" fmla="*/ 0 h 87"/>
                  <a:gd name="T84" fmla="*/ 0 w 243"/>
                  <a:gd name="T85" fmla="*/ 0 h 87"/>
                  <a:gd name="T86" fmla="*/ 0 w 243"/>
                  <a:gd name="T87" fmla="*/ 0 h 87"/>
                  <a:gd name="T88" fmla="*/ 0 w 243"/>
                  <a:gd name="T89" fmla="*/ 0 h 87"/>
                  <a:gd name="T90" fmla="*/ 0 w 243"/>
                  <a:gd name="T91" fmla="*/ 0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3"/>
                  <a:gd name="T139" fmla="*/ 0 h 87"/>
                  <a:gd name="T140" fmla="*/ 243 w 243"/>
                  <a:gd name="T141" fmla="*/ 87 h 8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0 w 102"/>
                  <a:gd name="T1" fmla="*/ 0 h 330"/>
                  <a:gd name="T2" fmla="*/ 0 w 102"/>
                  <a:gd name="T3" fmla="*/ 0 h 330"/>
                  <a:gd name="T4" fmla="*/ 0 w 102"/>
                  <a:gd name="T5" fmla="*/ 0 h 330"/>
                  <a:gd name="T6" fmla="*/ 0 w 102"/>
                  <a:gd name="T7" fmla="*/ 0 h 330"/>
                  <a:gd name="T8" fmla="*/ 0 w 102"/>
                  <a:gd name="T9" fmla="*/ 0 h 330"/>
                  <a:gd name="T10" fmla="*/ 0 w 102"/>
                  <a:gd name="T11" fmla="*/ 0 h 330"/>
                  <a:gd name="T12" fmla="*/ 0 w 102"/>
                  <a:gd name="T13" fmla="*/ 0 h 330"/>
                  <a:gd name="T14" fmla="*/ 0 w 102"/>
                  <a:gd name="T15" fmla="*/ 0 h 330"/>
                  <a:gd name="T16" fmla="*/ 0 w 102"/>
                  <a:gd name="T17" fmla="*/ 0 h 330"/>
                  <a:gd name="T18" fmla="*/ 0 w 102"/>
                  <a:gd name="T19" fmla="*/ 0 h 330"/>
                  <a:gd name="T20" fmla="*/ 0 w 102"/>
                  <a:gd name="T21" fmla="*/ 0 h 330"/>
                  <a:gd name="T22" fmla="*/ 0 w 102"/>
                  <a:gd name="T23" fmla="*/ 0 h 330"/>
                  <a:gd name="T24" fmla="*/ 0 w 102"/>
                  <a:gd name="T25" fmla="*/ 0 h 330"/>
                  <a:gd name="T26" fmla="*/ 0 w 102"/>
                  <a:gd name="T27" fmla="*/ 0 h 330"/>
                  <a:gd name="T28" fmla="*/ 0 w 102"/>
                  <a:gd name="T29" fmla="*/ 0 h 330"/>
                  <a:gd name="T30" fmla="*/ 0 w 102"/>
                  <a:gd name="T31" fmla="*/ 0 h 330"/>
                  <a:gd name="T32" fmla="*/ 0 w 102"/>
                  <a:gd name="T33" fmla="*/ 0 h 330"/>
                  <a:gd name="T34" fmla="*/ 0 w 102"/>
                  <a:gd name="T35" fmla="*/ 0 h 330"/>
                  <a:gd name="T36" fmla="*/ 0 w 102"/>
                  <a:gd name="T37" fmla="*/ 0 h 330"/>
                  <a:gd name="T38" fmla="*/ 0 w 102"/>
                  <a:gd name="T39" fmla="*/ 0 h 330"/>
                  <a:gd name="T40" fmla="*/ 0 w 102"/>
                  <a:gd name="T41" fmla="*/ 0 h 330"/>
                  <a:gd name="T42" fmla="*/ 0 w 102"/>
                  <a:gd name="T43" fmla="*/ 0 h 330"/>
                  <a:gd name="T44" fmla="*/ 0 w 102"/>
                  <a:gd name="T45" fmla="*/ 0 h 330"/>
                  <a:gd name="T46" fmla="*/ 0 w 102"/>
                  <a:gd name="T47" fmla="*/ 0 h 330"/>
                  <a:gd name="T48" fmla="*/ 0 w 102"/>
                  <a:gd name="T49" fmla="*/ 0 h 330"/>
                  <a:gd name="T50" fmla="*/ 0 w 102"/>
                  <a:gd name="T51" fmla="*/ 0 h 330"/>
                  <a:gd name="T52" fmla="*/ 0 w 102"/>
                  <a:gd name="T53" fmla="*/ 0 h 330"/>
                  <a:gd name="T54" fmla="*/ 0 w 102"/>
                  <a:gd name="T55" fmla="*/ 0 h 330"/>
                  <a:gd name="T56" fmla="*/ 0 w 102"/>
                  <a:gd name="T57" fmla="*/ 0 h 330"/>
                  <a:gd name="T58" fmla="*/ 0 w 102"/>
                  <a:gd name="T59" fmla="*/ 0 h 330"/>
                  <a:gd name="T60" fmla="*/ 0 w 102"/>
                  <a:gd name="T61" fmla="*/ 0 h 330"/>
                  <a:gd name="T62" fmla="*/ 0 w 102"/>
                  <a:gd name="T63" fmla="*/ 0 h 330"/>
                  <a:gd name="T64" fmla="*/ 0 w 102"/>
                  <a:gd name="T65" fmla="*/ 0 h 330"/>
                  <a:gd name="T66" fmla="*/ 0 w 102"/>
                  <a:gd name="T67" fmla="*/ 0 h 330"/>
                  <a:gd name="T68" fmla="*/ 0 w 102"/>
                  <a:gd name="T69" fmla="*/ 0 h 330"/>
                  <a:gd name="T70" fmla="*/ 0 w 102"/>
                  <a:gd name="T71" fmla="*/ 0 h 330"/>
                  <a:gd name="T72" fmla="*/ 0 w 102"/>
                  <a:gd name="T73" fmla="*/ 0 h 330"/>
                  <a:gd name="T74" fmla="*/ 0 w 102"/>
                  <a:gd name="T75" fmla="*/ 0 h 330"/>
                  <a:gd name="T76" fmla="*/ 0 w 102"/>
                  <a:gd name="T77" fmla="*/ 0 h 330"/>
                  <a:gd name="T78" fmla="*/ 0 w 102"/>
                  <a:gd name="T79" fmla="*/ 0 h 330"/>
                  <a:gd name="T80" fmla="*/ 0 w 102"/>
                  <a:gd name="T81" fmla="*/ 0 h 330"/>
                  <a:gd name="T82" fmla="*/ 0 w 102"/>
                  <a:gd name="T83" fmla="*/ 0 h 330"/>
                  <a:gd name="T84" fmla="*/ 0 w 102"/>
                  <a:gd name="T85" fmla="*/ 0 h 330"/>
                  <a:gd name="T86" fmla="*/ 0 w 102"/>
                  <a:gd name="T87" fmla="*/ 0 h 330"/>
                  <a:gd name="T88" fmla="*/ 0 w 102"/>
                  <a:gd name="T89" fmla="*/ 0 h 330"/>
                  <a:gd name="T90" fmla="*/ 0 w 102"/>
                  <a:gd name="T91" fmla="*/ 0 h 330"/>
                  <a:gd name="T92" fmla="*/ 0 w 102"/>
                  <a:gd name="T93" fmla="*/ 0 h 330"/>
                  <a:gd name="T94" fmla="*/ 0 w 102"/>
                  <a:gd name="T95" fmla="*/ 0 h 330"/>
                  <a:gd name="T96" fmla="*/ 0 w 102"/>
                  <a:gd name="T97" fmla="*/ 0 h 330"/>
                  <a:gd name="T98" fmla="*/ 0 w 102"/>
                  <a:gd name="T99" fmla="*/ 0 h 330"/>
                  <a:gd name="T100" fmla="*/ 0 w 102"/>
                  <a:gd name="T101" fmla="*/ 0 h 330"/>
                  <a:gd name="T102" fmla="*/ 0 w 102"/>
                  <a:gd name="T103" fmla="*/ 0 h 330"/>
                  <a:gd name="T104" fmla="*/ 0 w 102"/>
                  <a:gd name="T105" fmla="*/ 0 h 330"/>
                  <a:gd name="T106" fmla="*/ 0 w 102"/>
                  <a:gd name="T107" fmla="*/ 0 h 330"/>
                  <a:gd name="T108" fmla="*/ 0 w 102"/>
                  <a:gd name="T109" fmla="*/ 0 h 330"/>
                  <a:gd name="T110" fmla="*/ 0 w 102"/>
                  <a:gd name="T111" fmla="*/ 0 h 330"/>
                  <a:gd name="T112" fmla="*/ 0 w 102"/>
                  <a:gd name="T113" fmla="*/ 0 h 330"/>
                  <a:gd name="T114" fmla="*/ 0 w 102"/>
                  <a:gd name="T115" fmla="*/ 0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02"/>
                  <a:gd name="T175" fmla="*/ 0 h 330"/>
                  <a:gd name="T176" fmla="*/ 102 w 102"/>
                  <a:gd name="T177" fmla="*/ 330 h 33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0 h 219"/>
                  <a:gd name="T2" fmla="*/ 0 w 151"/>
                  <a:gd name="T3" fmla="*/ 0 h 219"/>
                  <a:gd name="T4" fmla="*/ 0 w 151"/>
                  <a:gd name="T5" fmla="*/ 0 h 219"/>
                  <a:gd name="T6" fmla="*/ 0 w 151"/>
                  <a:gd name="T7" fmla="*/ 0 h 219"/>
                  <a:gd name="T8" fmla="*/ 0 w 151"/>
                  <a:gd name="T9" fmla="*/ 0 h 219"/>
                  <a:gd name="T10" fmla="*/ 0 w 151"/>
                  <a:gd name="T11" fmla="*/ 0 h 219"/>
                  <a:gd name="T12" fmla="*/ 0 w 151"/>
                  <a:gd name="T13" fmla="*/ 0 h 219"/>
                  <a:gd name="T14" fmla="*/ 0 w 151"/>
                  <a:gd name="T15" fmla="*/ 0 h 219"/>
                  <a:gd name="T16" fmla="*/ 0 w 151"/>
                  <a:gd name="T17" fmla="*/ 0 h 219"/>
                  <a:gd name="T18" fmla="*/ 0 w 151"/>
                  <a:gd name="T19" fmla="*/ 0 h 219"/>
                  <a:gd name="T20" fmla="*/ 0 w 151"/>
                  <a:gd name="T21" fmla="*/ 0 h 219"/>
                  <a:gd name="T22" fmla="*/ 0 w 151"/>
                  <a:gd name="T23" fmla="*/ 0 h 219"/>
                  <a:gd name="T24" fmla="*/ 0 w 151"/>
                  <a:gd name="T25" fmla="*/ 0 h 219"/>
                  <a:gd name="T26" fmla="*/ 0 w 151"/>
                  <a:gd name="T27" fmla="*/ 0 h 219"/>
                  <a:gd name="T28" fmla="*/ 0 w 151"/>
                  <a:gd name="T29" fmla="*/ 0 h 219"/>
                  <a:gd name="T30" fmla="*/ 0 w 151"/>
                  <a:gd name="T31" fmla="*/ 0 h 219"/>
                  <a:gd name="T32" fmla="*/ 0 w 151"/>
                  <a:gd name="T33" fmla="*/ 0 h 219"/>
                  <a:gd name="T34" fmla="*/ 0 w 151"/>
                  <a:gd name="T35" fmla="*/ 0 h 219"/>
                  <a:gd name="T36" fmla="*/ 0 w 151"/>
                  <a:gd name="T37" fmla="*/ 0 h 219"/>
                  <a:gd name="T38" fmla="*/ 0 w 151"/>
                  <a:gd name="T39" fmla="*/ 0 h 219"/>
                  <a:gd name="T40" fmla="*/ 0 w 151"/>
                  <a:gd name="T41" fmla="*/ 0 h 219"/>
                  <a:gd name="T42" fmla="*/ 0 w 151"/>
                  <a:gd name="T43" fmla="*/ 0 h 219"/>
                  <a:gd name="T44" fmla="*/ 0 w 151"/>
                  <a:gd name="T45" fmla="*/ 0 h 219"/>
                  <a:gd name="T46" fmla="*/ 0 w 151"/>
                  <a:gd name="T47" fmla="*/ 0 h 219"/>
                  <a:gd name="T48" fmla="*/ 0 w 151"/>
                  <a:gd name="T49" fmla="*/ 0 h 219"/>
                  <a:gd name="T50" fmla="*/ 0 w 151"/>
                  <a:gd name="T51" fmla="*/ 0 h 219"/>
                  <a:gd name="T52" fmla="*/ 0 w 151"/>
                  <a:gd name="T53" fmla="*/ 0 h 219"/>
                  <a:gd name="T54" fmla="*/ 0 w 151"/>
                  <a:gd name="T55" fmla="*/ 0 h 219"/>
                  <a:gd name="T56" fmla="*/ 0 w 151"/>
                  <a:gd name="T57" fmla="*/ 0 h 219"/>
                  <a:gd name="T58" fmla="*/ 0 w 151"/>
                  <a:gd name="T59" fmla="*/ 0 h 219"/>
                  <a:gd name="T60" fmla="*/ 0 w 151"/>
                  <a:gd name="T61" fmla="*/ 0 h 219"/>
                  <a:gd name="T62" fmla="*/ 0 w 151"/>
                  <a:gd name="T63" fmla="*/ 0 h 219"/>
                  <a:gd name="T64" fmla="*/ 0 w 151"/>
                  <a:gd name="T65" fmla="*/ 0 h 219"/>
                  <a:gd name="T66" fmla="*/ 0 w 151"/>
                  <a:gd name="T67" fmla="*/ 0 h 219"/>
                  <a:gd name="T68" fmla="*/ 0 w 151"/>
                  <a:gd name="T69" fmla="*/ 0 h 219"/>
                  <a:gd name="T70" fmla="*/ 0 w 151"/>
                  <a:gd name="T71" fmla="*/ 0 h 219"/>
                  <a:gd name="T72" fmla="*/ 0 w 151"/>
                  <a:gd name="T73" fmla="*/ 0 h 219"/>
                  <a:gd name="T74" fmla="*/ 0 w 151"/>
                  <a:gd name="T75" fmla="*/ 0 h 219"/>
                  <a:gd name="T76" fmla="*/ 0 w 151"/>
                  <a:gd name="T77" fmla="*/ 0 h 219"/>
                  <a:gd name="T78" fmla="*/ 0 w 151"/>
                  <a:gd name="T79" fmla="*/ 0 h 219"/>
                  <a:gd name="T80" fmla="*/ 0 w 151"/>
                  <a:gd name="T81" fmla="*/ 0 h 219"/>
                  <a:gd name="T82" fmla="*/ 0 w 151"/>
                  <a:gd name="T83" fmla="*/ 0 h 219"/>
                  <a:gd name="T84" fmla="*/ 0 w 151"/>
                  <a:gd name="T85" fmla="*/ 0 h 219"/>
                  <a:gd name="T86" fmla="*/ 0 w 151"/>
                  <a:gd name="T87" fmla="*/ 0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51"/>
                  <a:gd name="T133" fmla="*/ 0 h 219"/>
                  <a:gd name="T134" fmla="*/ 151 w 151"/>
                  <a:gd name="T135" fmla="*/ 219 h 21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19792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  <p:bldP spid="4567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Mutual Exclusion (initial value = 1)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Also called “Binary Semaphore”.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	semaphore.P();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// Critical section goes here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semaphore.V();</a:t>
            </a:r>
          </a:p>
          <a:p>
            <a:pPr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Scheduling Constraints (initial value = 0)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Allow thread 1 to wait for a signal from thread 2, i.e., thread 2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schedules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thread 1 when a given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constrained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is satisfied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Example: suppose you had to implement ThreadJoin which must wait for thread to terminiate: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	ThreadJoin {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   semaphore.P();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	ThreadFinish {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   semaphore.V();</a:t>
            </a:r>
            <a:br>
              <a:rPr lang="en-US" altLang="ko-KR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4876800" y="4953000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40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78965"/>
            <a:ext cx="83820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Motivation for Monitors and Condition Variables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8768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Cleaner idea: Use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locks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for mutual exclusion and </a:t>
            </a:r>
            <a:r>
              <a:rPr lang="en-US" altLang="ko-KR" i="1">
                <a:latin typeface="Helvetica" charset="0"/>
                <a:ea typeface="Gulim" charset="0"/>
                <a:cs typeface="Gulim" charset="0"/>
              </a:rPr>
              <a:t>condition variables 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for scheduling constraints</a:t>
            </a:r>
          </a:p>
          <a:p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Monitor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: a lock and zero or more condition variables for managing concurrent access to shared data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Some languages like Java provide this natively</a:t>
            </a:r>
          </a:p>
          <a:p>
            <a:pPr lvl="1"/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570992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Today’s Section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95536" y="15567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Project </a:t>
            </a:r>
            <a:r>
              <a:rPr lang="en-US" sz="3200" dirty="0" err="1" smtClean="0">
                <a:latin typeface="Calibri"/>
                <a:cs typeface="Calibri"/>
              </a:rPr>
              <a:t>Administrivia</a:t>
            </a:r>
            <a:r>
              <a:rPr lang="en-US" sz="3200" dirty="0" smtClean="0">
                <a:latin typeface="Calibri"/>
                <a:cs typeface="Calibri"/>
              </a:rPr>
              <a:t> (5 min)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Quiz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(5 min)</a:t>
            </a:r>
            <a:endParaRPr lang="en-US" sz="3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Lectures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min)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Worksheet and Discussion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dirty="0" smtClean="0"/>
              <a:t>30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3564270334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Hoare monitors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Most textbooks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5334000" y="2971800"/>
            <a:ext cx="3505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if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lock.Release();</a:t>
            </a:r>
            <a:endParaRPr lang="en-US">
              <a:ea typeface="Gulim" charset="0"/>
              <a:cs typeface="Gulim" charset="0"/>
            </a:endParaRP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Gulim" charset="0"/>
              <a:cs typeface="Gulim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dataready.signal();</a:t>
            </a:r>
            <a:endParaRPr lang="en-US" altLang="ko-KR">
              <a:latin typeface="Courier New" charset="0"/>
              <a:ea typeface="Gulim" charset="0"/>
              <a:cs typeface="Gulim" charset="0"/>
            </a:endParaRP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lock.Release();</a:t>
            </a:r>
            <a:endParaRPr lang="en-US">
              <a:ea typeface="Gulim" charset="0"/>
              <a:cs typeface="Gulim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29000" y="3581400"/>
            <a:ext cx="1905000" cy="406400"/>
            <a:chOff x="3429000" y="3581400"/>
            <a:chExt cx="1905000" cy="406400"/>
          </a:xfrm>
        </p:grpSpPr>
        <p:cxnSp>
          <p:nvCxnSpPr>
            <p:cNvPr id="30733" name="Straight Arrow Connector 6"/>
            <p:cNvCxnSpPr>
              <a:cxnSpLocks noChangeShapeType="1"/>
              <a:endCxn id="30724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4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Gulim" charset="0"/>
                  <a:cs typeface="Gulim" charset="0"/>
                </a:rPr>
                <a:t>Lock, CPU</a:t>
              </a:r>
              <a:endParaRPr lang="en-US">
                <a:ea typeface="Gulim" charset="0"/>
                <a:cs typeface="Gulim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4114800"/>
            <a:ext cx="1905000" cy="685800"/>
            <a:chOff x="3429000" y="4114800"/>
            <a:chExt cx="1905000" cy="685800"/>
          </a:xfrm>
        </p:grpSpPr>
        <p:cxnSp>
          <p:nvCxnSpPr>
            <p:cNvPr id="30731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2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Gulim" charset="0"/>
                  <a:cs typeface="Gulim" charset="0"/>
                </a:rPr>
                <a:t>Lock, CPU</a:t>
              </a:r>
              <a:endParaRPr lang="en-US">
                <a:ea typeface="Gulim" charset="0"/>
                <a:cs typeface="Gulim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5523707" y="4456906"/>
            <a:ext cx="534988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107593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Mesa monitors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Waiter placed on a local “e” queue for the monitor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Practically, need to check condition again after wait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solidFill>
                  <a:srgbClr val="000000"/>
                </a:solidFill>
                <a:latin typeface="Helvetica" charset="0"/>
                <a:ea typeface="Gulim" charset="0"/>
                <a:cs typeface="Gulim" charset="0"/>
              </a:rPr>
              <a:t>Most real operating systems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5334000" y="2971800"/>
            <a:ext cx="381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while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lock.Release();</a:t>
            </a:r>
            <a:endParaRPr lang="en-US">
              <a:ea typeface="Gulim" charset="0"/>
              <a:cs typeface="Gulim" charset="0"/>
            </a:endParaRP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Gulim" charset="0"/>
              <a:cs typeface="Gulim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Gulim" charset="0"/>
                <a:cs typeface="Gulim" charset="0"/>
              </a:rPr>
              <a:t>dataready.signal();</a:t>
            </a:r>
            <a:endParaRPr lang="en-US" altLang="ko-KR">
              <a:latin typeface="Courier New" charset="0"/>
              <a:ea typeface="Gulim" charset="0"/>
              <a:cs typeface="Gulim" charset="0"/>
            </a:endParaRP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Gulim" charset="0"/>
                <a:cs typeface="Gulim" charset="0"/>
              </a:rPr>
              <a:t>lock.Release();</a:t>
            </a:r>
            <a:endParaRPr lang="en-US">
              <a:ea typeface="Gulim" charset="0"/>
              <a:cs typeface="Gulim" charset="0"/>
            </a:endParaRPr>
          </a:p>
        </p:txBody>
      </p:sp>
      <p:cxnSp>
        <p:nvCxnSpPr>
          <p:cNvPr id="31750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1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1" name="Rectangular Callout 16"/>
          <p:cNvSpPr>
            <a:spLocks noChangeArrowheads="1"/>
          </p:cNvSpPr>
          <p:nvPr/>
        </p:nvSpPr>
        <p:spPr bwMode="auto">
          <a:xfrm>
            <a:off x="2971800" y="2895600"/>
            <a:ext cx="1752600" cy="914400"/>
          </a:xfrm>
          <a:prstGeom prst="wedgeRectCallout">
            <a:avLst>
              <a:gd name="adj1" fmla="val -38579"/>
              <a:gd name="adj2" fmla="val 625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</a:rPr>
              <a:t>Put waiting thread on ready queue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25738" y="3810000"/>
            <a:ext cx="2609850" cy="782638"/>
            <a:chOff x="2725738" y="3810000"/>
            <a:chExt cx="2609850" cy="782638"/>
          </a:xfrm>
        </p:grpSpPr>
        <p:cxnSp>
          <p:nvCxnSpPr>
            <p:cNvPr id="31754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2895600" y="3810000"/>
              <a:ext cx="2438400" cy="7620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5" name="TextBox 17"/>
            <p:cNvSpPr txBox="1">
              <a:spLocks noChangeArrowheads="1"/>
            </p:cNvSpPr>
            <p:nvPr/>
          </p:nvSpPr>
          <p:spPr bwMode="auto">
            <a:xfrm rot="-1028988">
              <a:off x="2725738" y="4222750"/>
              <a:ext cx="2609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b="0">
                  <a:latin typeface="Helvetica" charset="0"/>
                </a:rPr>
                <a:t>schedule waiting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55044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Documents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 of the project as a whole along with each of its subparts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Header must contain the following info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Name and #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Members Names and IDs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#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 Name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</a:t>
            </a:r>
            <a:r>
              <a:rPr lang="en-US" sz="295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 on </a:t>
            </a:r>
            <a:r>
              <a:rPr lang="en-US" sz="295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PIAZZA!</a:t>
            </a:r>
            <a:endParaRPr lang="en-US" sz="2800" b="1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8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12325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Document Structure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part of the project should be explained using the following structure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Correctness Constraints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Declarations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 Plan</a:t>
            </a:r>
          </a:p>
        </p:txBody>
      </p:sp>
    </p:spTree>
    <p:extLst>
      <p:ext uri="{BB962C8B-B14F-4D97-AF65-F5344CB8AC3E}">
        <p14:creationId xmlns:p14="http://schemas.microsoft.com/office/powerpoint/2010/main" val="355635635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Doc Length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under 15 pages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dock points if too long!</a:t>
            </a:r>
          </a:p>
        </p:txBody>
      </p:sp>
    </p:spTree>
    <p:extLst>
      <p:ext uri="{BB962C8B-B14F-4D97-AF65-F5344CB8AC3E}">
        <p14:creationId xmlns:p14="http://schemas.microsoft.com/office/powerpoint/2010/main" val="117783566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Questions?</a:t>
            </a:r>
          </a:p>
        </p:txBody>
      </p:sp>
      <p:sp>
        <p:nvSpPr>
          <p:cNvPr id="156" name="Shape 156"/>
          <p:cNvSpPr/>
          <p:nvPr/>
        </p:nvSpPr>
        <p:spPr>
          <a:xfrm>
            <a:off x="1259632" y="2492896"/>
            <a:ext cx="3238500" cy="3086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7" name="Shape 157"/>
          <p:cNvSpPr/>
          <p:nvPr/>
        </p:nvSpPr>
        <p:spPr>
          <a:xfrm>
            <a:off x="4523883" y="2460000"/>
            <a:ext cx="3295650" cy="3295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83485971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67543" y="28529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Lecture Review</a:t>
            </a:r>
          </a:p>
        </p:txBody>
      </p:sp>
    </p:spTree>
    <p:extLst>
      <p:ext uri="{BB962C8B-B14F-4D97-AF65-F5344CB8AC3E}">
        <p14:creationId xmlns:p14="http://schemas.microsoft.com/office/powerpoint/2010/main" val="377482334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Dispatch Loop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Conceptually, the dispatching loop of the operating system looks as follows: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Loop {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RunThread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ChooseNextThread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SaveStateOfCPU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curTCB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LoadStateOfCPU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newTCB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}</a:t>
            </a:r>
          </a:p>
          <a:p>
            <a:endParaRPr lang="en-US" sz="18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is an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infinite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loop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could argue that this is all that the OS does</a:t>
            </a:r>
          </a:p>
          <a:p>
            <a:endParaRPr lang="en-US" sz="20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8310285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"/>
                                        <p:tgtEl>
                                          <p:spTgt spid="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2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"/>
                                        <p:tgtEl>
                                          <p:spTgt spid="2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67543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Yielding through Internal Events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304800" y="1043136"/>
            <a:ext cx="8534399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Blocking on I/O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act of requesting I/O implicitly yields the CPU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Waiting on a “signal” from other thread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asks to wait and thus yields the CPU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executes a 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yield()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volunteers to give up CPU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26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computePI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while(TRUE) {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en-US" sz="26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ComputeNextDigit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yield();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 that 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yield()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must be called by programmer frequently enough!</a:t>
            </a:r>
          </a:p>
        </p:txBody>
      </p:sp>
    </p:spTree>
    <p:extLst>
      <p:ext uri="{BB962C8B-B14F-4D97-AF65-F5344CB8AC3E}">
        <p14:creationId xmlns:p14="http://schemas.microsoft.com/office/powerpoint/2010/main" val="305978182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953</Words>
  <Application>Microsoft Macintosh PowerPoint</Application>
  <PresentationFormat>On-screen Show (4:3)</PresentationFormat>
  <Paragraphs>239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</vt:lpstr>
      <vt:lpstr>CS 162 Discussion Section Week 2 (2/6 - 2/7)</vt:lpstr>
      <vt:lpstr>Today’s Section</vt:lpstr>
      <vt:lpstr>Design Documents</vt:lpstr>
      <vt:lpstr>Design Document Structure</vt:lpstr>
      <vt:lpstr>Design Doc Length</vt:lpstr>
      <vt:lpstr>Project Questions?</vt:lpstr>
      <vt:lpstr>Lecture Review</vt:lpstr>
      <vt:lpstr>Dispatch Loop</vt:lpstr>
      <vt:lpstr>Yielding through Internal Events</vt:lpstr>
      <vt:lpstr>Review: Two Thread Yield Example</vt:lpstr>
      <vt:lpstr>Why allow cooperating threads?</vt:lpstr>
      <vt:lpstr>Definitions</vt:lpstr>
      <vt:lpstr>Better Implementation of Locks by Disabling Interrupts</vt:lpstr>
      <vt:lpstr>How to Re-enable After Sleep()?</vt:lpstr>
      <vt:lpstr>Implementing Locks with test&amp;set</vt:lpstr>
      <vt:lpstr>Problem: Busy-Waiting for Lock</vt:lpstr>
      <vt:lpstr>Better Locks using test&amp;set</vt:lpstr>
      <vt:lpstr>Two Uses of Semaphores</vt:lpstr>
      <vt:lpstr>Motivation for Monitors and Condition Variables</vt:lpstr>
      <vt:lpstr>Hoare monitors</vt:lpstr>
      <vt:lpstr>Mesa monitors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2 (9/16 – 9/20)</dc:title>
  <cp:lastModifiedBy>Riyaz Faizullabhoy</cp:lastModifiedBy>
  <cp:revision>68</cp:revision>
  <dcterms:modified xsi:type="dcterms:W3CDTF">2014-02-07T20:49:46Z</dcterms:modified>
</cp:coreProperties>
</file>