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9"/>
  </p:notesMasterIdLst>
  <p:sldIdLst>
    <p:sldId id="256" r:id="rId2"/>
    <p:sldId id="257" r:id="rId3"/>
    <p:sldId id="258" r:id="rId4"/>
    <p:sldId id="261" r:id="rId5"/>
    <p:sldId id="282" r:id="rId6"/>
    <p:sldId id="283" r:id="rId7"/>
    <p:sldId id="284" r:id="rId8"/>
    <p:sldId id="285" r:id="rId9"/>
    <p:sldId id="273" r:id="rId10"/>
    <p:sldId id="287" r:id="rId11"/>
    <p:sldId id="274" r:id="rId12"/>
    <p:sldId id="275" r:id="rId13"/>
    <p:sldId id="276" r:id="rId14"/>
    <p:sldId id="277" r:id="rId15"/>
    <p:sldId id="278" r:id="rId16"/>
    <p:sldId id="279" r:id="rId17"/>
    <p:sldId id="281" r:id="rId18"/>
  </p:sldIdLst>
  <p:sldSz cx="9144000" cy="6858000" type="screen4x3"/>
  <p:notesSz cx="9601200" cy="7315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A0D10D6-966C-4AC1-9C8F-FC4BF1A2A0C5}">
  <a:tblStyle styleId="{DA0D10D6-966C-4AC1-9C8F-FC4BF1A2A0C5}"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0F4FE"/>
          </a:solidFill>
        </a:fill>
      </a:tcStyle>
    </a:wholeTbl>
    <a:band1H>
      <a:tcStyle>
        <a:tcBdr/>
        <a:fill>
          <a:solidFill>
            <a:srgbClr val="DFE8FE"/>
          </a:solidFill>
        </a:fill>
      </a:tcStyle>
    </a:band1H>
    <a:band1V>
      <a:tcStyle>
        <a:tcBdr/>
        <a:fill>
          <a:solidFill>
            <a:srgbClr val="DFE8FE"/>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8C198B04-F709-433A-89A4-0C8C462AFB40}" styleName="Table_1">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0F4FE"/>
          </a:solidFill>
        </a:fill>
      </a:tcStyle>
    </a:wholeTbl>
    <a:band1H>
      <a:tcStyle>
        <a:tcBdr/>
        <a:fill>
          <a:solidFill>
            <a:srgbClr val="DFE8FE"/>
          </a:solidFill>
        </a:fill>
      </a:tcStyle>
    </a:band1H>
    <a:band1V>
      <a:tcStyle>
        <a:tcBdr/>
        <a:fill>
          <a:solidFill>
            <a:srgbClr val="DFE8FE"/>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BE2065D9-EC38-4CCE-A907-EA7EB7ADE40C}" styleName="Table_2">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0F4FE"/>
          </a:solidFill>
        </a:fill>
      </a:tcStyle>
    </a:wholeTbl>
    <a:band1H>
      <a:tcStyle>
        <a:tcBdr/>
        <a:fill>
          <a:solidFill>
            <a:srgbClr val="DFE8FE"/>
          </a:solidFill>
        </a:fill>
      </a:tcStyle>
    </a:band1H>
    <a:band1V>
      <a:tcStyle>
        <a:tcBdr/>
        <a:fill>
          <a:solidFill>
            <a:srgbClr val="DFE8FE"/>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1" d="100"/>
          <a:sy n="161" d="100"/>
        </p:scale>
        <p:origin x="-10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p:nvPr/>
        </p:nvSpPr>
        <p:spPr>
          <a:xfrm>
            <a:off x="4405312" y="6956425"/>
            <a:ext cx="792162" cy="271462"/>
          </a:xfrm>
          <a:prstGeom prst="rect">
            <a:avLst/>
          </a:prstGeom>
          <a:noFill/>
          <a:ln>
            <a:noFill/>
          </a:ln>
        </p:spPr>
        <p:txBody>
          <a:bodyPr lIns="92300" tIns="46975" rIns="92300" bIns="46975" anchor="t" anchorCtr="0">
            <a:noAutofit/>
          </a:bodyPr>
          <a:lstStyle/>
          <a:p>
            <a:pPr marL="0" marR="0" lvl="0" indent="0" algn="ctr" rtl="0">
              <a:lnSpc>
                <a:spcPct val="90000"/>
              </a:lnSpc>
              <a:buSzPct val="25000"/>
              <a:buNone/>
            </a:pPr>
            <a:r>
              <a:rPr lang="en-US" sz="1300" b="0" i="0" u="none" strike="noStrike" cap="none" baseline="0"/>
              <a:t>Page  </a:t>
            </a:r>
          </a:p>
        </p:txBody>
      </p:sp>
      <p:sp>
        <p:nvSpPr>
          <p:cNvPr id="3" name="Shape 3"/>
          <p:cNvSpPr>
            <a:spLocks noGrp="1" noRot="1" noChangeAspect="1"/>
          </p:cNvSpPr>
          <p:nvPr>
            <p:ph type="sldImg" idx="2"/>
          </p:nvPr>
        </p:nvSpPr>
        <p:spPr>
          <a:xfrm>
            <a:off x="2971800" y="547687"/>
            <a:ext cx="3659187" cy="27447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chemeClr val="dk1"/>
            </a:solidFill>
            <a:prstDash val="solid"/>
            <a:miter/>
            <a:headEnd type="none" w="med" len="med"/>
            <a:tailEnd type="none" w="med" len="med"/>
          </a:ln>
        </p:spPr>
      </p:sp>
      <p:sp>
        <p:nvSpPr>
          <p:cNvPr id="4" name="Shape 4"/>
          <p:cNvSpPr txBox="1">
            <a:spLocks noGrp="1"/>
          </p:cNvSpPr>
          <p:nvPr>
            <p:ph type="body" idx="1"/>
          </p:nvPr>
        </p:nvSpPr>
        <p:spPr>
          <a:xfrm>
            <a:off x="1281112" y="3475037"/>
            <a:ext cx="7038974" cy="3292474"/>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48752903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2971800" y="549275"/>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8" name="Shape 58"/>
          <p:cNvSpPr txBox="1">
            <a:spLocks noGrp="1"/>
          </p:cNvSpPr>
          <p:nvPr>
            <p:ph type="body" idx="1"/>
          </p:nvPr>
        </p:nvSpPr>
        <p:spPr>
          <a:xfrm>
            <a:off x="960437" y="3475037"/>
            <a:ext cx="7680325" cy="3290886"/>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2971800" y="547688"/>
            <a:ext cx="3659188" cy="2744787"/>
          </a:xfrm>
          <a:ln/>
        </p:spPr>
      </p:sp>
      <p:sp>
        <p:nvSpPr>
          <p:cNvPr id="931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2971800" y="547688"/>
            <a:ext cx="3659188" cy="2744787"/>
          </a:xfrm>
          <a:ln/>
        </p:spPr>
      </p:sp>
      <p:sp>
        <p:nvSpPr>
          <p:cNvPr id="942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2971800" y="547688"/>
            <a:ext cx="3659188" cy="2744787"/>
          </a:xfrm>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2971800" y="547688"/>
            <a:ext cx="3659188" cy="2744787"/>
          </a:xfrm>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722313" y="3475038"/>
            <a:ext cx="8274050"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ea typeface="MS PGothic" charset="0"/>
              </a:rPr>
              <a:t>After the OS has issued a command to the I/O device either via a special I/O instruction or by writing to a location in the I/O address space,  the OS needs to be notified when:</a:t>
            </a:r>
          </a:p>
          <a:p>
            <a:r>
              <a:rPr lang="en-US">
                <a:ea typeface="MS PGothic" charset="0"/>
              </a:rPr>
              <a:t>(a) The I/O device has completed the operation.</a:t>
            </a:r>
          </a:p>
          <a:p>
            <a:r>
              <a:rPr lang="en-US">
                <a:ea typeface="MS PGothic" charset="0"/>
              </a:rPr>
              <a:t>(b) Or when the I/O device has encountered an error.</a:t>
            </a:r>
          </a:p>
          <a:p>
            <a:r>
              <a:rPr lang="en-US">
                <a:ea typeface="MS PGothic" charset="0"/>
              </a:rPr>
              <a:t>This can be accomplished in two different ways: Polling and I/O interrupt.</a:t>
            </a:r>
          </a:p>
          <a:p>
            <a:endParaRPr lang="en-US">
              <a:ea typeface="MS PGothic" charset="0"/>
            </a:endParaRPr>
          </a:p>
          <a:p>
            <a:r>
              <a:rPr lang="en-US">
                <a:ea typeface="MS PGothic" charset="0"/>
              </a:rPr>
              <a:t>+1 = 58 min. (Y:38)</a:t>
            </a:r>
          </a:p>
        </p:txBody>
      </p:sp>
      <p:sp>
        <p:nvSpPr>
          <p:cNvPr id="7885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2971800" y="549275"/>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5" name="Shape 85"/>
          <p:cNvSpPr txBox="1">
            <a:spLocks noGrp="1"/>
          </p:cNvSpPr>
          <p:nvPr>
            <p:ph type="body" idx="1"/>
          </p:nvPr>
        </p:nvSpPr>
        <p:spPr>
          <a:xfrm>
            <a:off x="960437" y="3475037"/>
            <a:ext cx="7680325" cy="3290886"/>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2971800" y="549275"/>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4" name="Shape 64"/>
          <p:cNvSpPr txBox="1">
            <a:spLocks noGrp="1"/>
          </p:cNvSpPr>
          <p:nvPr>
            <p:ph type="body" idx="1"/>
          </p:nvPr>
        </p:nvSpPr>
        <p:spPr>
          <a:xfrm>
            <a:off x="960437" y="3475037"/>
            <a:ext cx="7680325" cy="3290886"/>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2971800" y="549275"/>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0" name="Shape 70"/>
          <p:cNvSpPr txBox="1">
            <a:spLocks noGrp="1"/>
          </p:cNvSpPr>
          <p:nvPr>
            <p:ph type="body" idx="1"/>
          </p:nvPr>
        </p:nvSpPr>
        <p:spPr>
          <a:xfrm>
            <a:off x="960437" y="3475037"/>
            <a:ext cx="7680325" cy="3290886"/>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2971800" y="549275"/>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5" name="Shape 85"/>
          <p:cNvSpPr txBox="1">
            <a:spLocks noGrp="1"/>
          </p:cNvSpPr>
          <p:nvPr>
            <p:ph type="body" idx="1"/>
          </p:nvPr>
        </p:nvSpPr>
        <p:spPr>
          <a:xfrm>
            <a:off x="960437" y="3475037"/>
            <a:ext cx="7680325" cy="3290886"/>
          </a:xfrm>
          <a:prstGeom prst="rect">
            <a:avLst/>
          </a:prstGeom>
          <a:noFill/>
          <a:ln>
            <a:noFill/>
          </a:ln>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body" idx="1"/>
          </p:nvPr>
        </p:nvSpPr>
        <p:spPr>
          <a:xfrm>
            <a:off x="722313" y="3475038"/>
            <a:ext cx="8274050" cy="3292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35842"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2971800" y="547688"/>
            <a:ext cx="3659188" cy="2744787"/>
          </a:xfrm>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Gulim" charset="0"/>
              <a:cs typeface="Gulim"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lnSpc>
                <a:spcPct val="90000"/>
              </a:lnSpc>
              <a:spcBef>
                <a:spcPts val="0"/>
              </a:spcBef>
              <a:spcAft>
                <a:spcPts val="0"/>
              </a:spcAft>
              <a:defRPr sz="3600" b="1" i="0" u="none" strike="noStrike" cap="none" baseline="0">
                <a:solidFill>
                  <a:srgbClr val="2A40E2"/>
                </a:solidFill>
                <a:latin typeface="Helvetica Neue"/>
                <a:ea typeface="Helvetica Neue"/>
                <a:cs typeface="Helvetica Neue"/>
                <a:sym typeface="Helvetica Neue"/>
              </a:defRPr>
            </a:lvl1pPr>
            <a:lvl2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2pPr>
            <a:lvl3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3pPr>
            <a:lvl4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4pPr>
            <a:lvl5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5pPr>
            <a:lvl6pPr marL="4572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6pPr>
            <a:lvl7pPr marL="9144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7pPr>
            <a:lvl8pPr marL="13716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8pPr>
            <a:lvl9pPr marL="18288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90000"/>
              </a:lnSpc>
              <a:spcBef>
                <a:spcPts val="720"/>
              </a:spcBef>
              <a:spcAft>
                <a:spcPts val="0"/>
              </a:spcAft>
              <a:buClr>
                <a:schemeClr val="dk1"/>
              </a:buClr>
              <a:buFont typeface="Helvetica Neue"/>
              <a:buNone/>
              <a:defRPr sz="2400" b="0" i="0" u="none" strike="noStrike" cap="none" baseline="0">
                <a:solidFill>
                  <a:schemeClr val="dk1"/>
                </a:solidFill>
                <a:latin typeface="Helvetica Neue"/>
                <a:ea typeface="Helvetica Neue"/>
                <a:cs typeface="Helvetica Neue"/>
                <a:sym typeface="Helvetica Neue"/>
              </a:defRPr>
            </a:lvl1pPr>
            <a:lvl2pPr marL="685800" marR="0" indent="-88900" algn="l" rtl="0">
              <a:lnSpc>
                <a:spcPct val="90000"/>
              </a:lnSpc>
              <a:spcBef>
                <a:spcPts val="660"/>
              </a:spcBef>
              <a:spcAft>
                <a:spcPts val="0"/>
              </a:spcAft>
              <a:buClr>
                <a:schemeClr val="dk1"/>
              </a:buClr>
              <a:buFont typeface="Helvetica Neue"/>
              <a:buChar char="–"/>
              <a:defRPr sz="2200" b="0" i="0" u="none" strike="noStrike" cap="none" baseline="0">
                <a:solidFill>
                  <a:schemeClr val="dk1"/>
                </a:solidFill>
                <a:latin typeface="Helvetica Neue"/>
                <a:ea typeface="Helvetica Neue"/>
                <a:cs typeface="Helvetica Neue"/>
                <a:sym typeface="Helvetica Neue"/>
              </a:defRPr>
            </a:lvl2pPr>
            <a:lvl3pPr marL="1143000" marR="0" indent="-10160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3pPr>
            <a:lvl4pPr marL="1543050" marR="0" indent="-4445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4pPr>
            <a:lvl5pPr marL="2000250" marR="0" indent="-4445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5pPr>
            <a:lvl6pPr marL="24574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6pPr>
            <a:lvl7pPr marL="29146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7pPr>
            <a:lvl8pPr marL="33718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8pPr>
            <a:lvl9pPr marL="38290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
        <p:nvSpPr>
          <p:cNvPr id="49" name="Shape 49"/>
          <p:cNvSpPr txBox="1">
            <a:spLocks noGrp="1"/>
          </p:cNvSpPr>
          <p:nvPr>
            <p:ph type="body" idx="1"/>
          </p:nvPr>
        </p:nvSpPr>
        <p:spPr>
          <a:xfrm>
            <a:off x="609600" y="914400"/>
            <a:ext cx="3886200" cy="5105399"/>
          </a:xfrm>
          <a:prstGeom prst="rect">
            <a:avLst/>
          </a:prstGeom>
          <a:noFill/>
          <a:ln>
            <a:noFill/>
          </a:ln>
        </p:spPr>
        <p:txBody>
          <a:bodyPr lIns="91425" tIns="91425" rIns="91425" bIns="91425" anchor="t" anchorCtr="0"/>
          <a:lstStyle>
            <a:lvl1pPr marL="285750" indent="-133350" algn="l" rtl="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marL="685800" indent="-88900" algn="l" rtl="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marL="1143000" indent="-10160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marL="15430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marL="20002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marL="24574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6pPr>
            <a:lvl7pPr marL="29146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7pPr>
            <a:lvl8pPr marL="33718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8pPr>
            <a:lvl9pPr marL="38290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9pPr>
          </a:lstStyle>
          <a:p>
            <a:endParaRPr/>
          </a:p>
        </p:txBody>
      </p:sp>
      <p:sp>
        <p:nvSpPr>
          <p:cNvPr id="50" name="Shape 50"/>
          <p:cNvSpPr txBox="1">
            <a:spLocks noGrp="1"/>
          </p:cNvSpPr>
          <p:nvPr>
            <p:ph type="body" idx="2"/>
          </p:nvPr>
        </p:nvSpPr>
        <p:spPr>
          <a:xfrm>
            <a:off x="4648200" y="914400"/>
            <a:ext cx="3886200" cy="5105399"/>
          </a:xfrm>
          <a:prstGeom prst="rect">
            <a:avLst/>
          </a:prstGeom>
          <a:noFill/>
          <a:ln>
            <a:noFill/>
          </a:ln>
        </p:spPr>
        <p:txBody>
          <a:bodyPr lIns="91425" tIns="91425" rIns="91425" bIns="91425" anchor="t" anchorCtr="0"/>
          <a:lstStyle>
            <a:lvl1pPr marL="285750" indent="-133350" algn="l" rtl="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marL="685800" indent="-88900" algn="l" rtl="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marL="1143000" indent="-10160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marL="15430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marL="20002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marL="24574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6pPr>
            <a:lvl7pPr marL="29146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7pPr>
            <a:lvl8pPr marL="33718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8pPr>
            <a:lvl9pPr marL="38290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x">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Font typeface="Arial"/>
              <a:buNone/>
              <a:defRPr sz="3600" b="1">
                <a:solidFill>
                  <a:schemeClr val="dk1"/>
                </a:solidFill>
                <a:latin typeface="Arial"/>
                <a:ea typeface="Arial"/>
                <a:cs typeface="Arial"/>
                <a:sym typeface="Arial"/>
              </a:defRPr>
            </a:lvl1pPr>
            <a:lvl2pPr algn="l" rtl="0">
              <a:spcBef>
                <a:spcPts val="0"/>
              </a:spcBef>
              <a:buClr>
                <a:schemeClr val="dk1"/>
              </a:buClr>
              <a:buFont typeface="Arial"/>
              <a:buNone/>
              <a:defRPr sz="3600" b="1">
                <a:solidFill>
                  <a:schemeClr val="dk1"/>
                </a:solidFill>
                <a:latin typeface="Arial"/>
                <a:ea typeface="Arial"/>
                <a:cs typeface="Arial"/>
                <a:sym typeface="Arial"/>
              </a:defRPr>
            </a:lvl2pPr>
            <a:lvl3pPr algn="l" rtl="0">
              <a:spcBef>
                <a:spcPts val="0"/>
              </a:spcBef>
              <a:buClr>
                <a:schemeClr val="dk1"/>
              </a:buClr>
              <a:buFont typeface="Arial"/>
              <a:buNone/>
              <a:defRPr sz="3600" b="1">
                <a:solidFill>
                  <a:schemeClr val="dk1"/>
                </a:solidFill>
                <a:latin typeface="Arial"/>
                <a:ea typeface="Arial"/>
                <a:cs typeface="Arial"/>
                <a:sym typeface="Arial"/>
              </a:defRPr>
            </a:lvl3pPr>
            <a:lvl4pPr algn="l" rtl="0">
              <a:spcBef>
                <a:spcPts val="0"/>
              </a:spcBef>
              <a:buClr>
                <a:schemeClr val="dk1"/>
              </a:buClr>
              <a:buFont typeface="Arial"/>
              <a:buNone/>
              <a:defRPr sz="3600" b="1">
                <a:solidFill>
                  <a:schemeClr val="dk1"/>
                </a:solidFill>
                <a:latin typeface="Arial"/>
                <a:ea typeface="Arial"/>
                <a:cs typeface="Arial"/>
                <a:sym typeface="Arial"/>
              </a:defRPr>
            </a:lvl4pPr>
            <a:lvl5pPr algn="l" rtl="0">
              <a:spcBef>
                <a:spcPts val="0"/>
              </a:spcBef>
              <a:buClr>
                <a:schemeClr val="dk1"/>
              </a:buClr>
              <a:buFont typeface="Arial"/>
              <a:buNone/>
              <a:defRPr sz="3600" b="1">
                <a:solidFill>
                  <a:schemeClr val="dk1"/>
                </a:solidFill>
                <a:latin typeface="Arial"/>
                <a:ea typeface="Arial"/>
                <a:cs typeface="Arial"/>
                <a:sym typeface="Arial"/>
              </a:defRPr>
            </a:lvl5pPr>
            <a:lvl6pPr algn="l" rtl="0">
              <a:spcBef>
                <a:spcPts val="0"/>
              </a:spcBef>
              <a:buClr>
                <a:schemeClr val="dk1"/>
              </a:buClr>
              <a:buFont typeface="Arial"/>
              <a:buNone/>
              <a:defRPr sz="3600" b="1">
                <a:solidFill>
                  <a:schemeClr val="dk1"/>
                </a:solidFill>
                <a:latin typeface="Arial"/>
                <a:ea typeface="Arial"/>
                <a:cs typeface="Arial"/>
                <a:sym typeface="Arial"/>
              </a:defRPr>
            </a:lvl6pPr>
            <a:lvl7pPr algn="l" rtl="0">
              <a:spcBef>
                <a:spcPts val="0"/>
              </a:spcBef>
              <a:buClr>
                <a:schemeClr val="dk1"/>
              </a:buClr>
              <a:buFont typeface="Arial"/>
              <a:buNone/>
              <a:defRPr sz="3600" b="1">
                <a:solidFill>
                  <a:schemeClr val="dk1"/>
                </a:solidFill>
                <a:latin typeface="Arial"/>
                <a:ea typeface="Arial"/>
                <a:cs typeface="Arial"/>
                <a:sym typeface="Arial"/>
              </a:defRPr>
            </a:lvl7pPr>
            <a:lvl8pPr algn="l" rtl="0">
              <a:spcBef>
                <a:spcPts val="0"/>
              </a:spcBef>
              <a:buClr>
                <a:schemeClr val="dk1"/>
              </a:buClr>
              <a:buFont typeface="Arial"/>
              <a:buNone/>
              <a:defRPr sz="3600" b="1">
                <a:solidFill>
                  <a:schemeClr val="dk1"/>
                </a:solidFill>
                <a:latin typeface="Arial"/>
                <a:ea typeface="Arial"/>
                <a:cs typeface="Arial"/>
                <a:sym typeface="Arial"/>
              </a:defRPr>
            </a:lvl8pPr>
            <a:lvl9pPr algn="l" rtl="0">
              <a:spcBef>
                <a:spcPts val="0"/>
              </a:spcBef>
              <a:buClr>
                <a:schemeClr val="dk1"/>
              </a:buClr>
              <a:buFont typeface="Arial"/>
              <a:buNone/>
              <a:defRPr sz="3600" b="1">
                <a:solidFill>
                  <a:schemeClr val="dk1"/>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
        <p:nvSpPr>
          <p:cNvPr id="16" name="Shape 16"/>
          <p:cNvSpPr txBox="1">
            <a:spLocks noGrp="1"/>
          </p:cNvSpPr>
          <p:nvPr>
            <p:ph type="body" idx="1"/>
          </p:nvPr>
        </p:nvSpPr>
        <p:spPr>
          <a:xfrm>
            <a:off x="609600" y="914400"/>
            <a:ext cx="7924799" cy="5105399"/>
          </a:xfrm>
          <a:prstGeom prst="rect">
            <a:avLst/>
          </a:prstGeom>
          <a:noFill/>
          <a:ln>
            <a:noFill/>
          </a:ln>
        </p:spPr>
        <p:txBody>
          <a:bodyPr lIns="91425" tIns="91425" rIns="91425" bIns="91425" anchor="t" anchorCtr="0"/>
          <a:lstStyle>
            <a:lvl1pPr marL="285750" indent="-133350" algn="l" rtl="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marL="685800" indent="-88900" algn="l" rtl="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marL="1143000" indent="-10160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marL="15430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marL="20002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marL="24574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6pPr>
            <a:lvl7pPr marL="29146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7pPr>
            <a:lvl8pPr marL="33718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8pPr>
            <a:lvl9pPr marL="38290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
        <p:nvSpPr>
          <p:cNvPr id="22" name="Shape 22"/>
          <p:cNvSpPr txBox="1">
            <a:spLocks noGrp="1"/>
          </p:cNvSpPr>
          <p:nvPr>
            <p:ph type="body" idx="1"/>
          </p:nvPr>
        </p:nvSpPr>
        <p:spPr>
          <a:xfrm>
            <a:off x="609600" y="914400"/>
            <a:ext cx="3886200" cy="51053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23" name="Shape 23"/>
          <p:cNvSpPr txBox="1">
            <a:spLocks noGrp="1"/>
          </p:cNvSpPr>
          <p:nvPr>
            <p:ph type="body" idx="2"/>
          </p:nvPr>
        </p:nvSpPr>
        <p:spPr>
          <a:xfrm>
            <a:off x="4648200" y="914400"/>
            <a:ext cx="3886200" cy="51053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6" name="Shape 2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Helvetica Neue"/>
              <a:buNone/>
              <a:defRPr sz="2400" b="1"/>
            </a:lvl1pPr>
            <a:lvl2pPr marL="457200" indent="0" rtl="0">
              <a:buFont typeface="Helvetica Neue"/>
              <a:buNone/>
              <a:defRPr sz="2000" b="1"/>
            </a:lvl2pPr>
            <a:lvl3pPr marL="914400" indent="0" rtl="0">
              <a:buFont typeface="Helvetica Neue"/>
              <a:buNone/>
              <a:defRPr sz="1800" b="1"/>
            </a:lvl3pPr>
            <a:lvl4pPr marL="1371600" indent="0" rtl="0">
              <a:buFont typeface="Helvetica Neue"/>
              <a:buNone/>
              <a:defRPr sz="1600" b="1"/>
            </a:lvl4pPr>
            <a:lvl5pPr marL="1828800" indent="0" rtl="0">
              <a:buFont typeface="Helvetica Neue"/>
              <a:buNone/>
              <a:defRPr sz="1600" b="1"/>
            </a:lvl5pPr>
            <a:lvl6pPr marL="2286000" indent="0" rtl="0">
              <a:buFont typeface="Comic Sans MS"/>
              <a:buNone/>
              <a:defRPr sz="1600" b="1"/>
            </a:lvl6pPr>
            <a:lvl7pPr marL="2743200" indent="0" rtl="0">
              <a:buFont typeface="Comic Sans MS"/>
              <a:buNone/>
              <a:defRPr sz="1600" b="1"/>
            </a:lvl7pPr>
            <a:lvl8pPr marL="3200400" indent="0" rtl="0">
              <a:buFont typeface="Comic Sans MS"/>
              <a:buNone/>
              <a:defRPr sz="1600" b="1"/>
            </a:lvl8pPr>
            <a:lvl9pPr marL="3657600" indent="0" rtl="0">
              <a:buFont typeface="Comic Sans MS"/>
              <a:buNone/>
              <a:defRPr sz="1600" b="1"/>
            </a:lvl9pPr>
          </a:lstStyle>
          <a:p>
            <a:endParaRPr/>
          </a:p>
        </p:txBody>
      </p:sp>
      <p:sp>
        <p:nvSpPr>
          <p:cNvPr id="27" name="Shape 2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28" name="Shape 2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Helvetica Neue"/>
              <a:buNone/>
              <a:defRPr sz="2400" b="1"/>
            </a:lvl1pPr>
            <a:lvl2pPr marL="457200" indent="0" rtl="0">
              <a:buFont typeface="Helvetica Neue"/>
              <a:buNone/>
              <a:defRPr sz="2000" b="1"/>
            </a:lvl2pPr>
            <a:lvl3pPr marL="914400" indent="0" rtl="0">
              <a:buFont typeface="Helvetica Neue"/>
              <a:buNone/>
              <a:defRPr sz="1800" b="1"/>
            </a:lvl3pPr>
            <a:lvl4pPr marL="1371600" indent="0" rtl="0">
              <a:buFont typeface="Helvetica Neue"/>
              <a:buNone/>
              <a:defRPr sz="1600" b="1"/>
            </a:lvl4pPr>
            <a:lvl5pPr marL="1828800" indent="0" rtl="0">
              <a:buFont typeface="Helvetica Neue"/>
              <a:buNone/>
              <a:defRPr sz="1600" b="1"/>
            </a:lvl5pPr>
            <a:lvl6pPr marL="2286000" indent="0" rtl="0">
              <a:buFont typeface="Comic Sans MS"/>
              <a:buNone/>
              <a:defRPr sz="1600" b="1"/>
            </a:lvl6pPr>
            <a:lvl7pPr marL="2743200" indent="0" rtl="0">
              <a:buFont typeface="Comic Sans MS"/>
              <a:buNone/>
              <a:defRPr sz="1600" b="1"/>
            </a:lvl7pPr>
            <a:lvl8pPr marL="3200400" indent="0" rtl="0">
              <a:buFont typeface="Comic Sans MS"/>
              <a:buNone/>
              <a:defRPr sz="1600" b="1"/>
            </a:lvl8pPr>
            <a:lvl9pPr marL="3657600" indent="0" rtl="0">
              <a:buFont typeface="Comic Sans MS"/>
              <a:buNone/>
              <a:defRPr sz="1600" b="1"/>
            </a:lvl9pPr>
          </a:lstStyle>
          <a:p>
            <a:endParaRPr/>
          </a:p>
        </p:txBody>
      </p:sp>
      <p:sp>
        <p:nvSpPr>
          <p:cNvPr id="29" name="Shape 2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6" name="Shape 3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Helvetica Neue"/>
              <a:buNone/>
              <a:defRPr sz="1400"/>
            </a:lvl1pPr>
            <a:lvl2pPr marL="457200" indent="0" rtl="0">
              <a:buFont typeface="Helvetica Neue"/>
              <a:buNone/>
              <a:defRPr sz="1200"/>
            </a:lvl2pPr>
            <a:lvl3pPr marL="914400" indent="0" rtl="0">
              <a:buFont typeface="Helvetica Neue"/>
              <a:buNone/>
              <a:defRPr sz="1000"/>
            </a:lvl3pPr>
            <a:lvl4pPr marL="1371600" indent="0" rtl="0">
              <a:buFont typeface="Helvetica Neue"/>
              <a:buNone/>
              <a:defRPr sz="900"/>
            </a:lvl4pPr>
            <a:lvl5pPr marL="1828800" indent="0" rtl="0">
              <a:buFont typeface="Helvetica Neue"/>
              <a:buNone/>
              <a:defRPr sz="900"/>
            </a:lvl5pPr>
            <a:lvl6pPr marL="2286000" indent="0" rtl="0">
              <a:buFont typeface="Comic Sans MS"/>
              <a:buNone/>
              <a:defRPr sz="900"/>
            </a:lvl6pPr>
            <a:lvl7pPr marL="2743200" indent="0" rtl="0">
              <a:buFont typeface="Comic Sans MS"/>
              <a:buNone/>
              <a:defRPr sz="900"/>
            </a:lvl7pPr>
            <a:lvl8pPr marL="3200400" indent="0" rtl="0">
              <a:buFont typeface="Comic Sans MS"/>
              <a:buNone/>
              <a:defRPr sz="900"/>
            </a:lvl8pPr>
            <a:lvl9pPr marL="3657600" indent="0" rtl="0">
              <a:buFont typeface="Comic Sans MS"/>
              <a:buNone/>
              <a:defRPr sz="9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Comic Sans MS"/>
              <a:buNone/>
              <a:defRPr sz="3200" b="0" i="0" u="none" strike="noStrike" cap="none" baseline="0">
                <a:solidFill>
                  <a:schemeClr val="dk1"/>
                </a:solidFill>
                <a:latin typeface="Comic Sans MS"/>
                <a:ea typeface="Comic Sans MS"/>
                <a:cs typeface="Comic Sans MS"/>
                <a:sym typeface="Comic Sans MS"/>
              </a:defRPr>
            </a:lvl1pPr>
            <a:lvl2pPr marL="457200" marR="0" indent="0" algn="l" rtl="0">
              <a:buClr>
                <a:schemeClr val="dk1"/>
              </a:buClr>
              <a:buFont typeface="Comic Sans MS"/>
              <a:buNone/>
              <a:defRPr sz="2800" b="0" i="0" u="none" strike="noStrike" cap="none" baseline="0">
                <a:solidFill>
                  <a:schemeClr val="dk1"/>
                </a:solidFill>
                <a:latin typeface="Comic Sans MS"/>
                <a:ea typeface="Comic Sans MS"/>
                <a:cs typeface="Comic Sans MS"/>
                <a:sym typeface="Comic Sans MS"/>
              </a:defRPr>
            </a:lvl2pPr>
            <a:lvl3pPr marL="914400" marR="0" indent="0" algn="l" rtl="0">
              <a:buClr>
                <a:schemeClr val="dk1"/>
              </a:buClr>
              <a:buFont typeface="Comic Sans MS"/>
              <a:buNone/>
              <a:defRPr sz="2400" b="0" i="0" u="none" strike="noStrike" cap="none" baseline="0">
                <a:solidFill>
                  <a:schemeClr val="dk1"/>
                </a:solidFill>
                <a:latin typeface="Comic Sans MS"/>
                <a:ea typeface="Comic Sans MS"/>
                <a:cs typeface="Comic Sans MS"/>
                <a:sym typeface="Comic Sans MS"/>
              </a:defRPr>
            </a:lvl3pPr>
            <a:lvl4pPr marL="13716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4pPr>
            <a:lvl5pPr marL="18288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5pPr>
            <a:lvl6pPr marL="22860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6pPr>
            <a:lvl7pPr marL="27432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7pPr>
            <a:lvl8pPr marL="32004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8pPr>
            <a:lvl9pPr marL="3657600" marR="0" indent="0" algn="l" rtl="0">
              <a:buClr>
                <a:schemeClr val="dk1"/>
              </a:buClr>
              <a:buFont typeface="Comic Sans MS"/>
              <a:buNone/>
              <a:defRPr sz="2000" b="0" i="0" u="none" strike="noStrike" cap="none" baseline="0">
                <a:solidFill>
                  <a:schemeClr val="dk1"/>
                </a:solidFill>
                <a:latin typeface="Comic Sans MS"/>
                <a:ea typeface="Comic Sans MS"/>
                <a:cs typeface="Comic Sans MS"/>
                <a:sym typeface="Comic Sans MS"/>
              </a:defRPr>
            </a:lvl9pPr>
          </a:lstStyle>
          <a:p>
            <a:endParaRPr/>
          </a:p>
        </p:txBody>
      </p:sp>
      <p:sp>
        <p:nvSpPr>
          <p:cNvPr id="40" name="Shape 4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Helvetica Neue"/>
              <a:buNone/>
              <a:defRPr sz="1400"/>
            </a:lvl1pPr>
            <a:lvl2pPr marL="457200" indent="0" rtl="0">
              <a:buFont typeface="Helvetica Neue"/>
              <a:buNone/>
              <a:defRPr sz="1200"/>
            </a:lvl2pPr>
            <a:lvl3pPr marL="914400" indent="0" rtl="0">
              <a:buFont typeface="Helvetica Neue"/>
              <a:buNone/>
              <a:defRPr sz="1000"/>
            </a:lvl3pPr>
            <a:lvl4pPr marL="1371600" indent="0" rtl="0">
              <a:buFont typeface="Helvetica Neue"/>
              <a:buNone/>
              <a:defRPr sz="900"/>
            </a:lvl4pPr>
            <a:lvl5pPr marL="1828800" indent="0" rtl="0">
              <a:buFont typeface="Helvetica Neue"/>
              <a:buNone/>
              <a:defRPr sz="900"/>
            </a:lvl5pPr>
            <a:lvl6pPr marL="2286000" indent="0" rtl="0">
              <a:buFont typeface="Comic Sans MS"/>
              <a:buNone/>
              <a:defRPr sz="900"/>
            </a:lvl6pPr>
            <a:lvl7pPr marL="2743200" indent="0" rtl="0">
              <a:buFont typeface="Comic Sans MS"/>
              <a:buNone/>
              <a:defRPr sz="900"/>
            </a:lvl7pPr>
            <a:lvl8pPr marL="3200400" indent="0" rtl="0">
              <a:buFont typeface="Comic Sans MS"/>
              <a:buNone/>
              <a:defRPr sz="900"/>
            </a:lvl8pPr>
            <a:lvl9pPr marL="3657600" indent="0" rtl="0">
              <a:buFont typeface="Comic Sans MS"/>
              <a:buNone/>
              <a:defRPr sz="9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
        <p:nvSpPr>
          <p:cNvPr id="43" name="Shape 43"/>
          <p:cNvSpPr txBox="1">
            <a:spLocks noGrp="1"/>
          </p:cNvSpPr>
          <p:nvPr>
            <p:ph type="body" idx="1"/>
          </p:nvPr>
        </p:nvSpPr>
        <p:spPr>
          <a:xfrm rot="5400000">
            <a:off x="2019300" y="-495299"/>
            <a:ext cx="5105399" cy="7924799"/>
          </a:xfrm>
          <a:prstGeom prst="rect">
            <a:avLst/>
          </a:prstGeom>
          <a:noFill/>
          <a:ln>
            <a:noFill/>
          </a:ln>
        </p:spPr>
        <p:txBody>
          <a:bodyPr lIns="91425" tIns="91425" rIns="91425" bIns="91425" anchor="t" anchorCtr="0"/>
          <a:lstStyle>
            <a:lvl1pPr marL="285750" indent="-133350" algn="l" rtl="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marL="685800" indent="-88900" algn="l" rtl="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marL="1143000" indent="-10160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marL="15430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marL="20002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marL="24574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6pPr>
            <a:lvl7pPr marL="29146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7pPr>
            <a:lvl8pPr marL="33718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8pPr>
            <a:lvl9pPr marL="38290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rot="5400000">
            <a:off x="4610099" y="2095500"/>
            <a:ext cx="5867400" cy="1981199"/>
          </a:xfrm>
          <a:prstGeom prst="rect">
            <a:avLst/>
          </a:prstGeom>
          <a:noFill/>
          <a:ln>
            <a:noFill/>
          </a:ln>
        </p:spPr>
        <p:txBody>
          <a:bodyPr lIns="91425" tIns="91425" rIns="91425" bIns="91425" anchor="ctr" anchorCtr="0"/>
          <a:lstStyle>
            <a:lvl1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1pPr>
            <a:lvl2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2pPr>
            <a:lvl3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3pPr>
            <a:lvl4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4pPr>
            <a:lvl5pPr algn="ctr" rtl="0">
              <a:lnSpc>
                <a:spcPct val="90000"/>
              </a:lnSpc>
              <a:spcBef>
                <a:spcPts val="0"/>
              </a:spcBef>
              <a:spcAft>
                <a:spcPts val="0"/>
              </a:spcAft>
              <a:defRPr sz="3200" b="1">
                <a:solidFill>
                  <a:srgbClr val="2A40E2"/>
                </a:solidFill>
                <a:latin typeface="Helvetica Neue"/>
                <a:ea typeface="Helvetica Neue"/>
                <a:cs typeface="Helvetica Neue"/>
                <a:sym typeface="Helvetica Neue"/>
              </a:defRPr>
            </a:lvl5pPr>
            <a:lvl6pPr marL="4572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6pPr>
            <a:lvl7pPr marL="9144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7pPr>
            <a:lvl8pPr marL="13716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8pPr>
            <a:lvl9pPr marL="1828800" algn="ctr" rtl="0">
              <a:lnSpc>
                <a:spcPct val="90000"/>
              </a:lnSpc>
              <a:spcBef>
                <a:spcPts val="0"/>
              </a:spcBef>
              <a:spcAft>
                <a:spcPts val="0"/>
              </a:spcAft>
              <a:defRPr sz="2400" b="1">
                <a:solidFill>
                  <a:srgbClr val="2A40E2"/>
                </a:solidFill>
                <a:latin typeface="Comic Sans MS"/>
                <a:ea typeface="Comic Sans MS"/>
                <a:cs typeface="Comic Sans MS"/>
                <a:sym typeface="Comic Sans MS"/>
              </a:defRPr>
            </a:lvl9pPr>
          </a:lstStyle>
          <a:p>
            <a:endParaRPr/>
          </a:p>
        </p:txBody>
      </p:sp>
      <p:sp>
        <p:nvSpPr>
          <p:cNvPr id="46" name="Shape 46"/>
          <p:cNvSpPr txBox="1">
            <a:spLocks noGrp="1"/>
          </p:cNvSpPr>
          <p:nvPr>
            <p:ph type="body" idx="1"/>
          </p:nvPr>
        </p:nvSpPr>
        <p:spPr>
          <a:xfrm rot="5400000">
            <a:off x="571499" y="190500"/>
            <a:ext cx="5867400" cy="5791200"/>
          </a:xfrm>
          <a:prstGeom prst="rect">
            <a:avLst/>
          </a:prstGeom>
          <a:noFill/>
          <a:ln>
            <a:noFill/>
          </a:ln>
        </p:spPr>
        <p:txBody>
          <a:bodyPr lIns="91425" tIns="91425" rIns="91425" bIns="91425" anchor="t" anchorCtr="0"/>
          <a:lstStyle>
            <a:lvl1pPr marL="285750" indent="-133350" algn="l" rtl="0">
              <a:lnSpc>
                <a:spcPct val="90000"/>
              </a:lnSpc>
              <a:spcBef>
                <a:spcPts val="720"/>
              </a:spcBef>
              <a:spcAft>
                <a:spcPts val="0"/>
              </a:spcAft>
              <a:buClr>
                <a:schemeClr val="dk1"/>
              </a:buClr>
              <a:buFont typeface="Helvetica Neue"/>
              <a:buChar char="•"/>
              <a:defRPr sz="2400">
                <a:solidFill>
                  <a:schemeClr val="dk1"/>
                </a:solidFill>
                <a:latin typeface="Helvetica Neue"/>
                <a:ea typeface="Helvetica Neue"/>
                <a:cs typeface="Helvetica Neue"/>
                <a:sym typeface="Helvetica Neue"/>
              </a:defRPr>
            </a:lvl1pPr>
            <a:lvl2pPr marL="685800" indent="-88900" algn="l" rtl="0">
              <a:lnSpc>
                <a:spcPct val="90000"/>
              </a:lnSpc>
              <a:spcBef>
                <a:spcPts val="660"/>
              </a:spcBef>
              <a:spcAft>
                <a:spcPts val="0"/>
              </a:spcAft>
              <a:buClr>
                <a:schemeClr val="dk1"/>
              </a:buClr>
              <a:buFont typeface="Helvetica Neue"/>
              <a:buChar char="–"/>
              <a:defRPr sz="2200">
                <a:solidFill>
                  <a:schemeClr val="dk1"/>
                </a:solidFill>
                <a:latin typeface="Helvetica Neue"/>
                <a:ea typeface="Helvetica Neue"/>
                <a:cs typeface="Helvetica Neue"/>
                <a:sym typeface="Helvetica Neue"/>
              </a:defRPr>
            </a:lvl2pPr>
            <a:lvl3pPr marL="1143000" indent="-10160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3pPr>
            <a:lvl4pPr marL="15430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4pPr>
            <a:lvl5pPr marL="2000250" indent="-44450" algn="l" rtl="0">
              <a:lnSpc>
                <a:spcPct val="90000"/>
              </a:lnSpc>
              <a:spcBef>
                <a:spcPts val="600"/>
              </a:spcBef>
              <a:spcAft>
                <a:spcPts val="0"/>
              </a:spcAft>
              <a:buClr>
                <a:schemeClr val="dk1"/>
              </a:buClr>
              <a:buFont typeface="Helvetica Neue"/>
              <a:buChar char="–"/>
              <a:defRPr sz="2000">
                <a:solidFill>
                  <a:schemeClr val="dk1"/>
                </a:solidFill>
                <a:latin typeface="Helvetica Neue"/>
                <a:ea typeface="Helvetica Neue"/>
                <a:cs typeface="Helvetica Neue"/>
                <a:sym typeface="Helvetica Neue"/>
              </a:defRPr>
            </a:lvl5pPr>
            <a:lvl6pPr marL="24574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6pPr>
            <a:lvl7pPr marL="29146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7pPr>
            <a:lvl8pPr marL="33718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8pPr>
            <a:lvl9pPr marL="3829050" indent="-44450" algn="l" rtl="0">
              <a:lnSpc>
                <a:spcPct val="90000"/>
              </a:lnSpc>
              <a:spcBef>
                <a:spcPts val="600"/>
              </a:spcBef>
              <a:spcAft>
                <a:spcPts val="0"/>
              </a:spcAft>
              <a:buClr>
                <a:schemeClr val="dk1"/>
              </a:buClr>
              <a:buFont typeface="Comic Sans MS"/>
              <a:buChar char="–"/>
              <a:defRPr sz="2000" b="1">
                <a:solidFill>
                  <a:schemeClr val="dk1"/>
                </a:solidFill>
                <a:latin typeface="Comic Sans MS"/>
                <a:ea typeface="Comic Sans MS"/>
                <a:cs typeface="Comic Sans MS"/>
                <a:sym typeface="Comic Sans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990600" y="152400"/>
            <a:ext cx="7162799" cy="533399"/>
          </a:xfrm>
          <a:prstGeom prst="rect">
            <a:avLst/>
          </a:prstGeom>
          <a:noFill/>
          <a:ln>
            <a:noFill/>
          </a:ln>
        </p:spPr>
        <p:txBody>
          <a:bodyPr lIns="91425" tIns="91425" rIns="91425" bIns="91425" anchor="ctr" anchorCtr="0"/>
          <a:lstStyle>
            <a:lvl1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1pPr>
            <a:lvl2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2pPr>
            <a:lvl3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3pPr>
            <a:lvl4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4pPr>
            <a:lvl5pPr marL="0" marR="0" indent="0" algn="ctr" rtl="0">
              <a:lnSpc>
                <a:spcPct val="90000"/>
              </a:lnSpc>
              <a:spcBef>
                <a:spcPts val="0"/>
              </a:spcBef>
              <a:spcAft>
                <a:spcPts val="0"/>
              </a:spcAft>
              <a:defRPr sz="3200" b="1" i="0" u="none" strike="noStrike" cap="none" baseline="0">
                <a:solidFill>
                  <a:srgbClr val="2A40E2"/>
                </a:solidFill>
                <a:latin typeface="Helvetica Neue"/>
                <a:ea typeface="Helvetica Neue"/>
                <a:cs typeface="Helvetica Neue"/>
                <a:sym typeface="Helvetica Neue"/>
              </a:defRPr>
            </a:lvl5pPr>
            <a:lvl6pPr marL="4572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6pPr>
            <a:lvl7pPr marL="9144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7pPr>
            <a:lvl8pPr marL="13716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8pPr>
            <a:lvl9pPr marL="1828800" marR="0" indent="0" algn="ctr" rtl="0">
              <a:lnSpc>
                <a:spcPct val="90000"/>
              </a:lnSpc>
              <a:spcBef>
                <a:spcPts val="0"/>
              </a:spcBef>
              <a:spcAft>
                <a:spcPts val="0"/>
              </a:spcAft>
              <a:defRPr sz="2400" b="1" i="0" u="none" strike="noStrike" cap="none" baseline="0">
                <a:solidFill>
                  <a:srgbClr val="2A40E2"/>
                </a:solidFill>
                <a:latin typeface="Comic Sans MS"/>
                <a:ea typeface="Comic Sans MS"/>
                <a:cs typeface="Comic Sans MS"/>
                <a:sym typeface="Comic Sans MS"/>
              </a:defRPr>
            </a:lvl9pPr>
          </a:lstStyle>
          <a:p>
            <a:endParaRPr/>
          </a:p>
        </p:txBody>
      </p:sp>
      <p:sp>
        <p:nvSpPr>
          <p:cNvPr id="7" name="Shape 7"/>
          <p:cNvSpPr txBox="1">
            <a:spLocks noGrp="1"/>
          </p:cNvSpPr>
          <p:nvPr>
            <p:ph type="body" idx="1"/>
          </p:nvPr>
        </p:nvSpPr>
        <p:spPr>
          <a:xfrm>
            <a:off x="609600" y="914400"/>
            <a:ext cx="7924799" cy="5105399"/>
          </a:xfrm>
          <a:prstGeom prst="rect">
            <a:avLst/>
          </a:prstGeom>
          <a:noFill/>
          <a:ln>
            <a:noFill/>
          </a:ln>
        </p:spPr>
        <p:txBody>
          <a:bodyPr lIns="91425" tIns="91425" rIns="91425" bIns="91425" anchor="t" anchorCtr="0"/>
          <a:lstStyle>
            <a:lvl1pPr marL="285750" marR="0" indent="-133350" algn="l" rtl="0">
              <a:lnSpc>
                <a:spcPct val="90000"/>
              </a:lnSpc>
              <a:spcBef>
                <a:spcPts val="720"/>
              </a:spcBef>
              <a:spcAft>
                <a:spcPts val="0"/>
              </a:spcAft>
              <a:buClr>
                <a:schemeClr val="dk1"/>
              </a:buClr>
              <a:buFont typeface="Helvetica Neue"/>
              <a:buChar char="•"/>
              <a:defRPr sz="2400" b="0" i="0" u="none" strike="noStrike" cap="none" baseline="0">
                <a:solidFill>
                  <a:schemeClr val="dk1"/>
                </a:solidFill>
                <a:latin typeface="Helvetica Neue"/>
                <a:ea typeface="Helvetica Neue"/>
                <a:cs typeface="Helvetica Neue"/>
                <a:sym typeface="Helvetica Neue"/>
              </a:defRPr>
            </a:lvl1pPr>
            <a:lvl2pPr marL="685800" marR="0" indent="-88900" algn="l" rtl="0">
              <a:lnSpc>
                <a:spcPct val="90000"/>
              </a:lnSpc>
              <a:spcBef>
                <a:spcPts val="660"/>
              </a:spcBef>
              <a:spcAft>
                <a:spcPts val="0"/>
              </a:spcAft>
              <a:buClr>
                <a:schemeClr val="dk1"/>
              </a:buClr>
              <a:buFont typeface="Helvetica Neue"/>
              <a:buChar char="–"/>
              <a:defRPr sz="2200" b="0" i="0" u="none" strike="noStrike" cap="none" baseline="0">
                <a:solidFill>
                  <a:schemeClr val="dk1"/>
                </a:solidFill>
                <a:latin typeface="Helvetica Neue"/>
                <a:ea typeface="Helvetica Neue"/>
                <a:cs typeface="Helvetica Neue"/>
                <a:sym typeface="Helvetica Neue"/>
              </a:defRPr>
            </a:lvl2pPr>
            <a:lvl3pPr marL="1143000" marR="0" indent="-10160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3pPr>
            <a:lvl4pPr marL="1543050" marR="0" indent="-4445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4pPr>
            <a:lvl5pPr marL="2000250" marR="0" indent="-44450" algn="l" rtl="0">
              <a:lnSpc>
                <a:spcPct val="90000"/>
              </a:lnSpc>
              <a:spcBef>
                <a:spcPts val="600"/>
              </a:spcBef>
              <a:spcAft>
                <a:spcPts val="0"/>
              </a:spcAft>
              <a:buClr>
                <a:schemeClr val="dk1"/>
              </a:buClr>
              <a:buFont typeface="Helvetica Neue"/>
              <a:buChar char="–"/>
              <a:defRPr sz="2000" b="0" i="0" u="none" strike="noStrike" cap="none" baseline="0">
                <a:solidFill>
                  <a:schemeClr val="dk1"/>
                </a:solidFill>
                <a:latin typeface="Helvetica Neue"/>
                <a:ea typeface="Helvetica Neue"/>
                <a:cs typeface="Helvetica Neue"/>
                <a:sym typeface="Helvetica Neue"/>
              </a:defRPr>
            </a:lvl5pPr>
            <a:lvl6pPr marL="24574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6pPr>
            <a:lvl7pPr marL="29146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7pPr>
            <a:lvl8pPr marL="33718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8pPr>
            <a:lvl9pPr marL="3829050" marR="0" indent="-44450" algn="l" rtl="0">
              <a:lnSpc>
                <a:spcPct val="90000"/>
              </a:lnSpc>
              <a:spcBef>
                <a:spcPts val="600"/>
              </a:spcBef>
              <a:spcAft>
                <a:spcPts val="0"/>
              </a:spcAft>
              <a:buClr>
                <a:schemeClr val="dk1"/>
              </a:buClr>
              <a:buFont typeface="Comic Sans MS"/>
              <a:buChar char="–"/>
              <a:defRPr sz="2000" b="1" i="0" u="none" strike="noStrike" cap="none" baseline="0">
                <a:solidFill>
                  <a:schemeClr val="dk1"/>
                </a:solidFill>
                <a:latin typeface="Comic Sans MS"/>
                <a:ea typeface="Comic Sans MS"/>
                <a:cs typeface="Comic Sans MS"/>
                <a:sym typeface="Comic Sans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60400" y="1706563"/>
            <a:ext cx="7772400" cy="3030537"/>
          </a:xfrm>
          <a:prstGeom prst="rect">
            <a:avLst/>
          </a:prstGeom>
          <a:noFill/>
          <a:ln>
            <a:noFill/>
          </a:ln>
        </p:spPr>
        <p:txBody>
          <a:bodyPr lIns="91425" tIns="91425" rIns="91425" bIns="91425" anchor="b" anchorCtr="0">
            <a:noAutofit/>
          </a:bodyPr>
          <a:lstStyle/>
          <a:p>
            <a:pPr marL="0" marR="0" lvl="0" indent="304800" algn="ctr" rtl="0">
              <a:lnSpc>
                <a:spcPct val="100000"/>
              </a:lnSpc>
              <a:spcBef>
                <a:spcPts val="0"/>
              </a:spcBef>
              <a:spcAft>
                <a:spcPts val="0"/>
              </a:spcAft>
              <a:buClr>
                <a:srgbClr val="000000"/>
              </a:buClr>
              <a:buSzPct val="25000"/>
              <a:buFont typeface="Calibri"/>
              <a:buNone/>
            </a:pPr>
            <a:r>
              <a:rPr lang="en-US" sz="4800" b="0" i="0" u="none" strike="noStrike" cap="none" baseline="0" dirty="0">
                <a:solidFill>
                  <a:schemeClr val="dk1"/>
                </a:solidFill>
                <a:latin typeface="Calibri"/>
                <a:ea typeface="Calibri"/>
                <a:cs typeface="Calibri"/>
                <a:sym typeface="Calibri"/>
              </a:rPr>
              <a:t>CS </a:t>
            </a:r>
            <a:r>
              <a:rPr lang="en-US" sz="4800" b="0" i="0" u="none" strike="noStrike" cap="none" baseline="0" dirty="0" smtClean="0">
                <a:solidFill>
                  <a:schemeClr val="dk1"/>
                </a:solidFill>
                <a:latin typeface="Calibri"/>
                <a:ea typeface="Calibri"/>
                <a:cs typeface="Calibri"/>
                <a:sym typeface="Calibri"/>
              </a:rPr>
              <a:t>162</a:t>
            </a:r>
            <a:br>
              <a:rPr lang="en-US" sz="4800" b="0" i="0" u="none" strike="noStrike" cap="none" baseline="0" dirty="0" smtClean="0">
                <a:solidFill>
                  <a:schemeClr val="dk1"/>
                </a:solidFill>
                <a:latin typeface="Calibri"/>
                <a:ea typeface="Calibri"/>
                <a:cs typeface="Calibri"/>
                <a:sym typeface="Calibri"/>
              </a:rPr>
            </a:br>
            <a:r>
              <a:rPr lang="en-US" sz="4800" b="0" i="0" u="none" strike="noStrike" cap="none" baseline="0" dirty="0" smtClean="0">
                <a:solidFill>
                  <a:schemeClr val="dk1"/>
                </a:solidFill>
                <a:latin typeface="Calibri"/>
                <a:ea typeface="Calibri"/>
                <a:cs typeface="Calibri"/>
                <a:sym typeface="Calibri"/>
              </a:rPr>
              <a:t>Discussion </a:t>
            </a:r>
            <a:r>
              <a:rPr lang="en-US" sz="4800" b="0" i="0" u="none" strike="noStrike" cap="none" baseline="0" dirty="0">
                <a:solidFill>
                  <a:schemeClr val="dk1"/>
                </a:solidFill>
                <a:latin typeface="Calibri"/>
                <a:ea typeface="Calibri"/>
                <a:cs typeface="Calibri"/>
                <a:sym typeface="Calibri"/>
              </a:rPr>
              <a:t>Section</a:t>
            </a:r>
            <a:br>
              <a:rPr lang="en-US" sz="4800" b="0" i="0" u="none" strike="noStrike" cap="none" baseline="0" dirty="0">
                <a:solidFill>
                  <a:schemeClr val="dk1"/>
                </a:solidFill>
                <a:latin typeface="Calibri"/>
                <a:ea typeface="Calibri"/>
                <a:cs typeface="Calibri"/>
                <a:sym typeface="Calibri"/>
              </a:rPr>
            </a:br>
            <a:r>
              <a:rPr lang="en-US" sz="3600" b="0" i="0" u="none" strike="noStrike" cap="none" baseline="0" dirty="0">
                <a:solidFill>
                  <a:schemeClr val="dk1"/>
                </a:solidFill>
                <a:latin typeface="Calibri"/>
                <a:ea typeface="Calibri"/>
                <a:cs typeface="Calibri"/>
                <a:sym typeface="Calibri"/>
              </a:rPr>
              <a:t>Week 6 </a:t>
            </a:r>
            <a:br>
              <a:rPr lang="en-US" sz="3600" b="0" i="0" u="none" strike="noStrike" cap="none" baseline="0" dirty="0">
                <a:solidFill>
                  <a:schemeClr val="dk1"/>
                </a:solidFill>
                <a:latin typeface="Calibri"/>
                <a:ea typeface="Calibri"/>
                <a:cs typeface="Calibri"/>
                <a:sym typeface="Calibri"/>
              </a:rPr>
            </a:br>
            <a:r>
              <a:rPr lang="en-US" sz="3600" b="0" i="0" u="none" strike="noStrike" cap="none" baseline="0" dirty="0" smtClean="0">
                <a:solidFill>
                  <a:schemeClr val="dk1"/>
                </a:solidFill>
                <a:latin typeface="Calibri"/>
                <a:ea typeface="Calibri"/>
                <a:cs typeface="Calibri"/>
                <a:sym typeface="Calibri"/>
              </a:rPr>
              <a:t>3/6 – 3/7</a:t>
            </a:r>
            <a:endParaRPr lang="en-US" sz="3600" b="0" i="0" u="none" strike="noStrike" cap="none" baseline="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Text Placeholder 2"/>
          <p:cNvSpPr>
            <a:spLocks noGrp="1"/>
          </p:cNvSpPr>
          <p:nvPr>
            <p:ph type="body" idx="1"/>
          </p:nvPr>
        </p:nvSpPr>
        <p:spPr/>
        <p:txBody>
          <a:bodyPr/>
          <a:lstStyle/>
          <a:p>
            <a:r>
              <a:rPr lang="en-US" dirty="0" smtClean="0"/>
              <a:t>Consider </a:t>
            </a:r>
            <a:r>
              <a:rPr lang="en-US" altLang="ko-KR" dirty="0">
                <a:latin typeface="Helvetica" charset="0"/>
                <a:ea typeface="Gulim" charset="0"/>
                <a:cs typeface="Gulim" charset="0"/>
              </a:rPr>
              <a:t>A B C D A B C D A B C D</a:t>
            </a:r>
          </a:p>
          <a:p>
            <a:pPr marL="152400" indent="0">
              <a:buNone/>
            </a:pPr>
            <a:r>
              <a:rPr lang="en-US" b="1" dirty="0" smtClean="0"/>
              <a:t>FIFO</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152400" indent="0">
              <a:buNone/>
            </a:pPr>
            <a:endParaRPr lang="en-US" dirty="0"/>
          </a:p>
          <a:p>
            <a:pPr marL="152400" indent="0">
              <a:buNone/>
            </a:pPr>
            <a:r>
              <a:rPr lang="en-US" dirty="0" smtClean="0"/>
              <a:t/>
            </a:r>
            <a:br>
              <a:rPr lang="en-US" dirty="0" smtClean="0"/>
            </a:br>
            <a:r>
              <a:rPr lang="en-US" b="1" dirty="0" smtClean="0"/>
              <a:t>MIN</a:t>
            </a:r>
          </a:p>
          <a:p>
            <a:pPr marL="152400" indent="0">
              <a:buNone/>
            </a:pPr>
            <a:endParaRPr lang="en-US" dirty="0"/>
          </a:p>
          <a:p>
            <a:pPr marL="152400" indent="0">
              <a:buNone/>
            </a:pPr>
            <a:endParaRPr lang="en-US" dirty="0" smtClean="0"/>
          </a:p>
          <a:p>
            <a:pPr marL="152400" indent="0">
              <a:buNone/>
            </a:pPr>
            <a:r>
              <a:rPr lang="en-US" dirty="0"/>
              <a:t/>
            </a:r>
            <a:br>
              <a:rPr lang="en-US" dirty="0"/>
            </a:br>
            <a:r>
              <a:rPr lang="en-US" dirty="0" smtClean="0"/>
              <a:t/>
            </a:r>
            <a:br>
              <a:rPr lang="en-US" dirty="0" smtClean="0"/>
            </a:br>
            <a:r>
              <a:rPr lang="en-US" b="1" dirty="0" smtClean="0"/>
              <a:t>LRU</a:t>
            </a:r>
            <a:endParaRPr lang="en-US" b="1" dirty="0"/>
          </a:p>
        </p:txBody>
      </p:sp>
      <p:pic>
        <p:nvPicPr>
          <p:cNvPr id="6" name="Picture 5" descr="Screen Shot 2014-03-05 at 5.53.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321" y="3204687"/>
            <a:ext cx="5822471" cy="1809190"/>
          </a:xfrm>
          <a:prstGeom prst="rect">
            <a:avLst/>
          </a:prstGeom>
        </p:spPr>
      </p:pic>
      <p:pic>
        <p:nvPicPr>
          <p:cNvPr id="7" name="Picture 6" descr="Screen Shot 2014-03-05 at 5.53.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6323" y="5165676"/>
            <a:ext cx="5641032" cy="1584657"/>
          </a:xfrm>
          <a:prstGeom prst="rect">
            <a:avLst/>
          </a:prstGeom>
        </p:spPr>
      </p:pic>
      <p:pic>
        <p:nvPicPr>
          <p:cNvPr id="8" name="Picture 7" descr="Screen Shot 2014-03-05 at 5.53.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8723" y="1392149"/>
            <a:ext cx="5641032" cy="1584657"/>
          </a:xfrm>
          <a:prstGeom prst="rect">
            <a:avLst/>
          </a:prstGeom>
        </p:spPr>
      </p:pic>
    </p:spTree>
    <p:extLst>
      <p:ext uri="{BB962C8B-B14F-4D97-AF65-F5344CB8AC3E}">
        <p14:creationId xmlns:p14="http://schemas.microsoft.com/office/powerpoint/2010/main" val="76373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152400"/>
            <a:ext cx="9144000" cy="533400"/>
          </a:xfrm>
        </p:spPr>
        <p:txBody>
          <a:bodyPr/>
          <a:lstStyle/>
          <a:p>
            <a:r>
              <a:rPr lang="en-US" altLang="ko-KR">
                <a:latin typeface="Helvetica" charset="0"/>
                <a:ea typeface="Gulim" charset="0"/>
                <a:cs typeface="Gulim" charset="0"/>
              </a:rPr>
              <a:t>Implementing LRU &amp; Second Chance</a:t>
            </a:r>
          </a:p>
        </p:txBody>
      </p:sp>
      <p:sp>
        <p:nvSpPr>
          <p:cNvPr id="781315" name="Rectangle 3"/>
          <p:cNvSpPr>
            <a:spLocks noGrp="1" noChangeArrowheads="1"/>
          </p:cNvSpPr>
          <p:nvPr>
            <p:ph type="body" idx="1"/>
          </p:nvPr>
        </p:nvSpPr>
        <p:spPr>
          <a:xfrm>
            <a:off x="228600" y="914400"/>
            <a:ext cx="8839200" cy="5867400"/>
          </a:xfrm>
        </p:spPr>
        <p:txBody>
          <a:bodyPr/>
          <a:lstStyle/>
          <a:p>
            <a:pPr>
              <a:lnSpc>
                <a:spcPct val="80000"/>
              </a:lnSpc>
              <a:spcBef>
                <a:spcPct val="10000"/>
              </a:spcBef>
              <a:tabLst>
                <a:tab pos="3030538" algn="l"/>
              </a:tabLst>
            </a:pPr>
            <a:r>
              <a:rPr lang="en-US" altLang="ko-KR">
                <a:latin typeface="Helvetica" charset="0"/>
                <a:ea typeface="Gulim" charset="0"/>
                <a:cs typeface="Gulim" charset="0"/>
              </a:rPr>
              <a:t>Perfect:</a:t>
            </a:r>
          </a:p>
          <a:p>
            <a:pPr lvl="1">
              <a:lnSpc>
                <a:spcPct val="80000"/>
              </a:lnSpc>
              <a:spcBef>
                <a:spcPct val="10000"/>
              </a:spcBef>
              <a:tabLst>
                <a:tab pos="3030538" algn="l"/>
              </a:tabLst>
            </a:pPr>
            <a:r>
              <a:rPr lang="en-US" altLang="ko-KR">
                <a:latin typeface="Helvetica" charset="0"/>
                <a:ea typeface="Gulim" charset="0"/>
                <a:cs typeface="Gulim" charset="0"/>
              </a:rPr>
              <a:t>Timestamp page on each reference</a:t>
            </a:r>
          </a:p>
          <a:p>
            <a:pPr lvl="1">
              <a:lnSpc>
                <a:spcPct val="80000"/>
              </a:lnSpc>
              <a:spcBef>
                <a:spcPct val="10000"/>
              </a:spcBef>
              <a:tabLst>
                <a:tab pos="3030538" algn="l"/>
              </a:tabLst>
            </a:pPr>
            <a:r>
              <a:rPr lang="en-US" altLang="ko-KR">
                <a:latin typeface="Helvetica" charset="0"/>
                <a:ea typeface="Gulim" charset="0"/>
                <a:cs typeface="Gulim" charset="0"/>
              </a:rPr>
              <a:t>Keep list of pages ordered by time of reference</a:t>
            </a:r>
          </a:p>
          <a:p>
            <a:pPr lvl="1">
              <a:lnSpc>
                <a:spcPct val="80000"/>
              </a:lnSpc>
              <a:spcBef>
                <a:spcPct val="10000"/>
              </a:spcBef>
              <a:tabLst>
                <a:tab pos="3030538" algn="l"/>
              </a:tabLst>
            </a:pPr>
            <a:r>
              <a:rPr lang="en-US" altLang="ko-KR">
                <a:latin typeface="Helvetica" charset="0"/>
                <a:ea typeface="Gulim" charset="0"/>
                <a:cs typeface="Gulim" charset="0"/>
              </a:rPr>
              <a:t>Too expensive to implement in reality for many reasons</a:t>
            </a:r>
            <a:endParaRPr lang="en-US" altLang="ko-KR">
              <a:solidFill>
                <a:schemeClr val="hlink"/>
              </a:solidFill>
              <a:latin typeface="Helvetica" charset="0"/>
              <a:ea typeface="Gulim" charset="0"/>
              <a:cs typeface="Gulim" charset="0"/>
            </a:endParaRPr>
          </a:p>
          <a:p>
            <a:pPr>
              <a:lnSpc>
                <a:spcPct val="80000"/>
              </a:lnSpc>
              <a:spcBef>
                <a:spcPct val="10000"/>
              </a:spcBef>
              <a:tabLst>
                <a:tab pos="3030538" algn="l"/>
              </a:tabLst>
            </a:pPr>
            <a:r>
              <a:rPr lang="en-US" altLang="ko-KR">
                <a:solidFill>
                  <a:schemeClr val="hlink"/>
                </a:solidFill>
                <a:latin typeface="Helvetica" charset="0"/>
                <a:ea typeface="Gulim" charset="0"/>
                <a:cs typeface="Gulim" charset="0"/>
              </a:rPr>
              <a:t>Second Chance Algorithm:</a:t>
            </a:r>
            <a:r>
              <a:rPr lang="en-US" altLang="ko-KR">
                <a:latin typeface="Helvetica" charset="0"/>
                <a:ea typeface="Gulim" charset="0"/>
                <a:cs typeface="Gulim" charset="0"/>
              </a:rPr>
              <a:t> </a:t>
            </a:r>
          </a:p>
          <a:p>
            <a:pPr lvl="1">
              <a:lnSpc>
                <a:spcPct val="80000"/>
              </a:lnSpc>
              <a:spcBef>
                <a:spcPct val="10000"/>
              </a:spcBef>
              <a:tabLst>
                <a:tab pos="3030538" algn="l"/>
              </a:tabLst>
            </a:pPr>
            <a:r>
              <a:rPr lang="en-US" altLang="ko-KR">
                <a:latin typeface="Helvetica" charset="0"/>
                <a:ea typeface="Gulim" charset="0"/>
                <a:cs typeface="Gulim" charset="0"/>
              </a:rPr>
              <a:t>Approximate LRU</a:t>
            </a:r>
          </a:p>
          <a:p>
            <a:pPr lvl="2">
              <a:lnSpc>
                <a:spcPct val="80000"/>
              </a:lnSpc>
              <a:spcBef>
                <a:spcPct val="10000"/>
              </a:spcBef>
              <a:tabLst>
                <a:tab pos="3030538" algn="l"/>
              </a:tabLst>
            </a:pPr>
            <a:r>
              <a:rPr lang="en-US" altLang="ko-KR">
                <a:latin typeface="Helvetica" charset="0"/>
                <a:ea typeface="Gulim" charset="0"/>
                <a:cs typeface="Gulim" charset="0"/>
              </a:rPr>
              <a:t>Replace </a:t>
            </a:r>
            <a:r>
              <a:rPr lang="en-US" altLang="ko-KR">
                <a:solidFill>
                  <a:schemeClr val="hlink"/>
                </a:solidFill>
                <a:latin typeface="Helvetica" charset="0"/>
                <a:ea typeface="Gulim" charset="0"/>
                <a:cs typeface="Gulim" charset="0"/>
              </a:rPr>
              <a:t>an</a:t>
            </a:r>
            <a:r>
              <a:rPr lang="en-US" altLang="ko-KR">
                <a:latin typeface="Helvetica" charset="0"/>
                <a:ea typeface="Gulim" charset="0"/>
                <a:cs typeface="Gulim" charset="0"/>
              </a:rPr>
              <a:t> old page, not </a:t>
            </a:r>
            <a:r>
              <a:rPr lang="en-US" altLang="ko-KR">
                <a:solidFill>
                  <a:schemeClr val="hlink"/>
                </a:solidFill>
                <a:latin typeface="Helvetica" charset="0"/>
                <a:ea typeface="Gulim" charset="0"/>
                <a:cs typeface="Gulim" charset="0"/>
              </a:rPr>
              <a:t>the oldest</a:t>
            </a:r>
            <a:r>
              <a:rPr lang="en-US" altLang="ko-KR">
                <a:latin typeface="Helvetica" charset="0"/>
                <a:ea typeface="Gulim" charset="0"/>
                <a:cs typeface="Gulim" charset="0"/>
              </a:rPr>
              <a:t> page</a:t>
            </a:r>
          </a:p>
          <a:p>
            <a:pPr lvl="1">
              <a:lnSpc>
                <a:spcPct val="80000"/>
              </a:lnSpc>
              <a:spcBef>
                <a:spcPct val="10000"/>
              </a:spcBef>
              <a:tabLst>
                <a:tab pos="3030538" algn="l"/>
              </a:tabLst>
            </a:pPr>
            <a:r>
              <a:rPr lang="en-US" altLang="ko-KR">
                <a:latin typeface="Helvetica" charset="0"/>
                <a:ea typeface="Gulim" charset="0"/>
                <a:cs typeface="Gulim" charset="0"/>
              </a:rPr>
              <a:t>FIFO with “use” bit</a:t>
            </a:r>
          </a:p>
          <a:p>
            <a:pPr>
              <a:lnSpc>
                <a:spcPct val="80000"/>
              </a:lnSpc>
              <a:spcBef>
                <a:spcPct val="10000"/>
              </a:spcBef>
              <a:tabLst>
                <a:tab pos="3030538" algn="l"/>
              </a:tabLst>
            </a:pPr>
            <a:r>
              <a:rPr lang="en-US" altLang="ko-KR">
                <a:latin typeface="Helvetica" charset="0"/>
                <a:ea typeface="Gulim" charset="0"/>
                <a:cs typeface="Gulim" charset="0"/>
              </a:rPr>
              <a:t>Details</a:t>
            </a:r>
          </a:p>
          <a:p>
            <a:pPr lvl="1">
              <a:lnSpc>
                <a:spcPct val="80000"/>
              </a:lnSpc>
              <a:spcBef>
                <a:spcPct val="10000"/>
              </a:spcBef>
              <a:tabLst>
                <a:tab pos="3030538" algn="l"/>
              </a:tabLst>
            </a:pPr>
            <a:r>
              <a:rPr lang="en-US" altLang="ko-KR">
                <a:latin typeface="Helvetica" charset="0"/>
                <a:ea typeface="Gulim" charset="0"/>
                <a:cs typeface="Gulim" charset="0"/>
              </a:rPr>
              <a:t>A “use” bit per physical page</a:t>
            </a:r>
          </a:p>
          <a:p>
            <a:pPr lvl="2">
              <a:lnSpc>
                <a:spcPct val="80000"/>
              </a:lnSpc>
              <a:spcBef>
                <a:spcPct val="10000"/>
              </a:spcBef>
              <a:tabLst>
                <a:tab pos="3030538" algn="l"/>
              </a:tabLst>
            </a:pPr>
            <a:r>
              <a:rPr lang="en-US" altLang="ko-KR">
                <a:latin typeface="Helvetica" charset="0"/>
                <a:ea typeface="Gulim" charset="0"/>
                <a:cs typeface="Gulim" charset="0"/>
              </a:rPr>
              <a:t>set when page accessed</a:t>
            </a:r>
          </a:p>
          <a:p>
            <a:pPr lvl="1">
              <a:lnSpc>
                <a:spcPct val="80000"/>
              </a:lnSpc>
              <a:spcBef>
                <a:spcPct val="10000"/>
              </a:spcBef>
              <a:tabLst>
                <a:tab pos="3030538" algn="l"/>
              </a:tabLst>
            </a:pPr>
            <a:r>
              <a:rPr lang="en-US" altLang="ko-KR">
                <a:latin typeface="Helvetica" charset="0"/>
                <a:ea typeface="Gulim" charset="0"/>
                <a:cs typeface="Gulim" charset="0"/>
              </a:rPr>
              <a:t>On page fault check page at head of queue</a:t>
            </a:r>
          </a:p>
          <a:p>
            <a:pPr lvl="2">
              <a:lnSpc>
                <a:spcPct val="80000"/>
              </a:lnSpc>
              <a:spcBef>
                <a:spcPct val="10000"/>
              </a:spcBef>
              <a:tabLst>
                <a:tab pos="3030538" algn="l"/>
              </a:tabLst>
            </a:pPr>
            <a:r>
              <a:rPr lang="en-US" altLang="ko-KR">
                <a:latin typeface="Helvetica" charset="0"/>
                <a:ea typeface="Gulim" charset="0"/>
                <a:cs typeface="Gulim" charset="0"/>
              </a:rPr>
              <a:t>If use bit=1 </a:t>
            </a:r>
            <a:r>
              <a:rPr lang="en-US" altLang="ko-KR">
                <a:latin typeface="Helvetica" charset="0"/>
                <a:ea typeface="Gulim" charset="0"/>
                <a:cs typeface="Gulim" charset="0"/>
                <a:sym typeface="Wingdings" charset="0"/>
              </a:rPr>
              <a:t> c</a:t>
            </a:r>
            <a:r>
              <a:rPr lang="en-US" altLang="ko-KR">
                <a:latin typeface="Helvetica" charset="0"/>
                <a:ea typeface="Gulim" charset="0"/>
                <a:cs typeface="Gulim" charset="0"/>
              </a:rPr>
              <a:t>lear bit, and move page to tail (give the page second chance!)</a:t>
            </a:r>
          </a:p>
          <a:p>
            <a:pPr lvl="2">
              <a:lnSpc>
                <a:spcPct val="80000"/>
              </a:lnSpc>
              <a:spcBef>
                <a:spcPct val="10000"/>
              </a:spcBef>
              <a:tabLst>
                <a:tab pos="3030538" algn="l"/>
              </a:tabLst>
            </a:pPr>
            <a:r>
              <a:rPr lang="en-US" altLang="ko-KR">
                <a:latin typeface="Helvetica" charset="0"/>
                <a:ea typeface="Gulim" charset="0"/>
                <a:cs typeface="Gulim" charset="0"/>
              </a:rPr>
              <a:t>If use bit=0 </a:t>
            </a:r>
            <a:r>
              <a:rPr lang="en-US" altLang="ko-KR">
                <a:latin typeface="Helvetica" charset="0"/>
                <a:ea typeface="Gulim" charset="0"/>
                <a:cs typeface="Gulim" charset="0"/>
                <a:sym typeface="Wingdings" charset="0"/>
              </a:rPr>
              <a:t> replace page</a:t>
            </a:r>
            <a:r>
              <a:rPr lang="en-US" altLang="ko-KR">
                <a:latin typeface="Helvetica" charset="0"/>
                <a:ea typeface="Gulim" charset="0"/>
                <a:cs typeface="Gulim" charset="0"/>
              </a:rPr>
              <a:t> </a:t>
            </a:r>
          </a:p>
          <a:p>
            <a:pPr lvl="1">
              <a:lnSpc>
                <a:spcPct val="80000"/>
              </a:lnSpc>
              <a:spcBef>
                <a:spcPct val="10000"/>
              </a:spcBef>
              <a:tabLst>
                <a:tab pos="3030538" algn="l"/>
              </a:tabLst>
            </a:pPr>
            <a:r>
              <a:rPr lang="en-US" altLang="ko-KR">
                <a:latin typeface="Helvetica" charset="0"/>
                <a:ea typeface="Gulim" charset="0"/>
                <a:cs typeface="Gulim" charset="0"/>
              </a:rPr>
              <a:t>Moving pages to tail still complex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anim calcmode="lin" valueType="num">
                                      <p:cBhvr additive="base">
                                        <p:cTn id="7" dur="500" fill="hold"/>
                                        <p:tgtEl>
                                          <p:spTgt spid="78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1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81315">
                                            <p:txEl>
                                              <p:pRg st="1" end="1"/>
                                            </p:txEl>
                                          </p:spTgt>
                                        </p:tgtEl>
                                        <p:attrNameLst>
                                          <p:attrName>style.visibility</p:attrName>
                                        </p:attrNameLst>
                                      </p:cBhvr>
                                      <p:to>
                                        <p:strVal val="visible"/>
                                      </p:to>
                                    </p:set>
                                    <p:anim calcmode="lin" valueType="num">
                                      <p:cBhvr additive="base">
                                        <p:cTn id="11" dur="500" fill="hold"/>
                                        <p:tgtEl>
                                          <p:spTgt spid="781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81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81315">
                                            <p:txEl>
                                              <p:pRg st="2" end="2"/>
                                            </p:txEl>
                                          </p:spTgt>
                                        </p:tgtEl>
                                        <p:attrNameLst>
                                          <p:attrName>style.visibility</p:attrName>
                                        </p:attrNameLst>
                                      </p:cBhvr>
                                      <p:to>
                                        <p:strVal val="visible"/>
                                      </p:to>
                                    </p:set>
                                    <p:anim calcmode="lin" valueType="num">
                                      <p:cBhvr additive="base">
                                        <p:cTn id="15" dur="500" fill="hold"/>
                                        <p:tgtEl>
                                          <p:spTgt spid="781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81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81315">
                                            <p:txEl>
                                              <p:pRg st="3" end="3"/>
                                            </p:txEl>
                                          </p:spTgt>
                                        </p:tgtEl>
                                        <p:attrNameLst>
                                          <p:attrName>style.visibility</p:attrName>
                                        </p:attrNameLst>
                                      </p:cBhvr>
                                      <p:to>
                                        <p:strVal val="visible"/>
                                      </p:to>
                                    </p:set>
                                    <p:anim calcmode="lin" valueType="num">
                                      <p:cBhvr additive="base">
                                        <p:cTn id="19" dur="500" fill="hold"/>
                                        <p:tgtEl>
                                          <p:spTgt spid="7813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1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81315">
                                            <p:txEl>
                                              <p:pRg st="4" end="4"/>
                                            </p:txEl>
                                          </p:spTgt>
                                        </p:tgtEl>
                                        <p:attrNameLst>
                                          <p:attrName>style.visibility</p:attrName>
                                        </p:attrNameLst>
                                      </p:cBhvr>
                                      <p:to>
                                        <p:strVal val="visible"/>
                                      </p:to>
                                    </p:set>
                                    <p:anim calcmode="lin" valueType="num">
                                      <p:cBhvr additive="base">
                                        <p:cTn id="25" dur="500" fill="hold"/>
                                        <p:tgtEl>
                                          <p:spTgt spid="7813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813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81315">
                                            <p:txEl>
                                              <p:pRg st="5" end="5"/>
                                            </p:txEl>
                                          </p:spTgt>
                                        </p:tgtEl>
                                        <p:attrNameLst>
                                          <p:attrName>style.visibility</p:attrName>
                                        </p:attrNameLst>
                                      </p:cBhvr>
                                      <p:to>
                                        <p:strVal val="visible"/>
                                      </p:to>
                                    </p:set>
                                    <p:anim calcmode="lin" valueType="num">
                                      <p:cBhvr additive="base">
                                        <p:cTn id="29" dur="500" fill="hold"/>
                                        <p:tgtEl>
                                          <p:spTgt spid="7813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8131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81315">
                                            <p:txEl>
                                              <p:pRg st="6" end="6"/>
                                            </p:txEl>
                                          </p:spTgt>
                                        </p:tgtEl>
                                        <p:attrNameLst>
                                          <p:attrName>style.visibility</p:attrName>
                                        </p:attrNameLst>
                                      </p:cBhvr>
                                      <p:to>
                                        <p:strVal val="visible"/>
                                      </p:to>
                                    </p:set>
                                    <p:anim calcmode="lin" valueType="num">
                                      <p:cBhvr additive="base">
                                        <p:cTn id="33" dur="500" fill="hold"/>
                                        <p:tgtEl>
                                          <p:spTgt spid="78131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8131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81315">
                                            <p:txEl>
                                              <p:pRg st="7" end="7"/>
                                            </p:txEl>
                                          </p:spTgt>
                                        </p:tgtEl>
                                        <p:attrNameLst>
                                          <p:attrName>style.visibility</p:attrName>
                                        </p:attrNameLst>
                                      </p:cBhvr>
                                      <p:to>
                                        <p:strVal val="visible"/>
                                      </p:to>
                                    </p:set>
                                    <p:anim calcmode="lin" valueType="num">
                                      <p:cBhvr additive="base">
                                        <p:cTn id="37" dur="500" fill="hold"/>
                                        <p:tgtEl>
                                          <p:spTgt spid="78131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813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81315">
                                            <p:txEl>
                                              <p:pRg st="8" end="8"/>
                                            </p:txEl>
                                          </p:spTgt>
                                        </p:tgtEl>
                                        <p:attrNameLst>
                                          <p:attrName>style.visibility</p:attrName>
                                        </p:attrNameLst>
                                      </p:cBhvr>
                                      <p:to>
                                        <p:strVal val="visible"/>
                                      </p:to>
                                    </p:set>
                                    <p:anim calcmode="lin" valueType="num">
                                      <p:cBhvr additive="base">
                                        <p:cTn id="43" dur="500" fill="hold"/>
                                        <p:tgtEl>
                                          <p:spTgt spid="78131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81315">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81315">
                                            <p:txEl>
                                              <p:pRg st="9" end="9"/>
                                            </p:txEl>
                                          </p:spTgt>
                                        </p:tgtEl>
                                        <p:attrNameLst>
                                          <p:attrName>style.visibility</p:attrName>
                                        </p:attrNameLst>
                                      </p:cBhvr>
                                      <p:to>
                                        <p:strVal val="visible"/>
                                      </p:to>
                                    </p:set>
                                    <p:anim calcmode="lin" valueType="num">
                                      <p:cBhvr additive="base">
                                        <p:cTn id="47" dur="500" fill="hold"/>
                                        <p:tgtEl>
                                          <p:spTgt spid="781315">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81315">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81315">
                                            <p:txEl>
                                              <p:pRg st="10" end="10"/>
                                            </p:txEl>
                                          </p:spTgt>
                                        </p:tgtEl>
                                        <p:attrNameLst>
                                          <p:attrName>style.visibility</p:attrName>
                                        </p:attrNameLst>
                                      </p:cBhvr>
                                      <p:to>
                                        <p:strVal val="visible"/>
                                      </p:to>
                                    </p:set>
                                    <p:anim calcmode="lin" valueType="num">
                                      <p:cBhvr additive="base">
                                        <p:cTn id="51" dur="500" fill="hold"/>
                                        <p:tgtEl>
                                          <p:spTgt spid="781315">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81315">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81315">
                                            <p:txEl>
                                              <p:pRg st="11" end="11"/>
                                            </p:txEl>
                                          </p:spTgt>
                                        </p:tgtEl>
                                        <p:attrNameLst>
                                          <p:attrName>style.visibility</p:attrName>
                                        </p:attrNameLst>
                                      </p:cBhvr>
                                      <p:to>
                                        <p:strVal val="visible"/>
                                      </p:to>
                                    </p:set>
                                    <p:anim calcmode="lin" valueType="num">
                                      <p:cBhvr additive="base">
                                        <p:cTn id="55" dur="500" fill="hold"/>
                                        <p:tgtEl>
                                          <p:spTgt spid="781315">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81315">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781315">
                                            <p:txEl>
                                              <p:pRg st="12" end="12"/>
                                            </p:txEl>
                                          </p:spTgt>
                                        </p:tgtEl>
                                        <p:attrNameLst>
                                          <p:attrName>style.visibility</p:attrName>
                                        </p:attrNameLst>
                                      </p:cBhvr>
                                      <p:to>
                                        <p:strVal val="visible"/>
                                      </p:to>
                                    </p:set>
                                    <p:anim calcmode="lin" valueType="num">
                                      <p:cBhvr additive="base">
                                        <p:cTn id="59" dur="500" fill="hold"/>
                                        <p:tgtEl>
                                          <p:spTgt spid="781315">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81315">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781315">
                                            <p:txEl>
                                              <p:pRg st="13" end="13"/>
                                            </p:txEl>
                                          </p:spTgt>
                                        </p:tgtEl>
                                        <p:attrNameLst>
                                          <p:attrName>style.visibility</p:attrName>
                                        </p:attrNameLst>
                                      </p:cBhvr>
                                      <p:to>
                                        <p:strVal val="visible"/>
                                      </p:to>
                                    </p:set>
                                    <p:anim calcmode="lin" valueType="num">
                                      <p:cBhvr additive="base">
                                        <p:cTn id="63" dur="500" fill="hold"/>
                                        <p:tgtEl>
                                          <p:spTgt spid="781315">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81315">
                                            <p:txEl>
                                              <p:pRg st="13" end="13"/>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781315">
                                            <p:txEl>
                                              <p:pRg st="14" end="14"/>
                                            </p:txEl>
                                          </p:spTgt>
                                        </p:tgtEl>
                                        <p:attrNameLst>
                                          <p:attrName>style.visibility</p:attrName>
                                        </p:attrNameLst>
                                      </p:cBhvr>
                                      <p:to>
                                        <p:strVal val="visible"/>
                                      </p:to>
                                    </p:set>
                                    <p:anim calcmode="lin" valueType="num">
                                      <p:cBhvr additive="base">
                                        <p:cTn id="67" dur="500" fill="hold"/>
                                        <p:tgtEl>
                                          <p:spTgt spid="781315">
                                            <p:txEl>
                                              <p:pRg st="14" end="1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8131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ko-KR">
                <a:latin typeface="Helvetica" charset="0"/>
                <a:ea typeface="Gulim" charset="0"/>
                <a:cs typeface="Gulim" charset="0"/>
              </a:rPr>
              <a:t>Clock Algorithm</a:t>
            </a:r>
          </a:p>
        </p:txBody>
      </p:sp>
      <p:sp>
        <p:nvSpPr>
          <p:cNvPr id="781315" name="Rectangle 3"/>
          <p:cNvSpPr>
            <a:spLocks noGrp="1" noChangeArrowheads="1"/>
          </p:cNvSpPr>
          <p:nvPr>
            <p:ph type="body" idx="1"/>
          </p:nvPr>
        </p:nvSpPr>
        <p:spPr>
          <a:xfrm>
            <a:off x="228600" y="838200"/>
            <a:ext cx="8839200" cy="5334000"/>
          </a:xfrm>
        </p:spPr>
        <p:txBody>
          <a:bodyPr/>
          <a:lstStyle/>
          <a:p>
            <a:pPr>
              <a:lnSpc>
                <a:spcPct val="100000"/>
              </a:lnSpc>
              <a:spcBef>
                <a:spcPct val="10000"/>
              </a:spcBef>
              <a:tabLst>
                <a:tab pos="3030538" algn="l"/>
              </a:tabLst>
              <a:defRPr/>
            </a:pPr>
            <a:r>
              <a:rPr lang="en-US" altLang="ko-KR" dirty="0">
                <a:solidFill>
                  <a:schemeClr val="hlink"/>
                </a:solidFill>
                <a:latin typeface="Helvetica" charset="0"/>
                <a:ea typeface="굴림" charset="0"/>
                <a:cs typeface="굴림" charset="0"/>
              </a:rPr>
              <a:t>Clock Algorithm:</a:t>
            </a:r>
            <a:r>
              <a:rPr lang="en-US" altLang="ko-KR" dirty="0">
                <a:latin typeface="Helvetica" charset="0"/>
                <a:ea typeface="굴림" charset="0"/>
                <a:cs typeface="굴림" charset="0"/>
              </a:rPr>
              <a:t> more efficient implementation of second chance algorithm</a:t>
            </a:r>
          </a:p>
          <a:p>
            <a:pPr lvl="1">
              <a:lnSpc>
                <a:spcPct val="100000"/>
              </a:lnSpc>
              <a:spcBef>
                <a:spcPct val="10000"/>
              </a:spcBef>
              <a:tabLst>
                <a:tab pos="3030538" algn="l"/>
              </a:tabLst>
              <a:defRPr/>
            </a:pPr>
            <a:r>
              <a:rPr lang="en-US" altLang="ko-KR" dirty="0">
                <a:latin typeface="Helvetica" charset="0"/>
                <a:ea typeface="굴림" charset="0"/>
                <a:cs typeface="굴림" charset="0"/>
              </a:rPr>
              <a:t>Arrange physical pages in circle with single clock hand</a:t>
            </a:r>
          </a:p>
          <a:p>
            <a:pPr>
              <a:lnSpc>
                <a:spcPct val="100000"/>
              </a:lnSpc>
              <a:spcBef>
                <a:spcPct val="10000"/>
              </a:spcBef>
              <a:tabLst>
                <a:tab pos="3030538" algn="l"/>
              </a:tabLst>
              <a:defRPr/>
            </a:pPr>
            <a:r>
              <a:rPr lang="en-US" altLang="ko-KR" dirty="0">
                <a:latin typeface="Helvetica" charset="0"/>
                <a:ea typeface="굴림" charset="0"/>
                <a:cs typeface="굴림" charset="0"/>
              </a:rPr>
              <a:t>Details:</a:t>
            </a:r>
          </a:p>
          <a:p>
            <a:pPr lvl="1">
              <a:lnSpc>
                <a:spcPct val="100000"/>
              </a:lnSpc>
              <a:spcBef>
                <a:spcPct val="10000"/>
              </a:spcBef>
              <a:tabLst>
                <a:tab pos="3030538" algn="l"/>
              </a:tabLst>
              <a:defRPr/>
            </a:pPr>
            <a:r>
              <a:rPr lang="en-US" altLang="ko-KR" dirty="0">
                <a:latin typeface="Helvetica" charset="0"/>
                <a:ea typeface="굴림" charset="0"/>
                <a:cs typeface="굴림" charset="0"/>
              </a:rPr>
              <a:t>On page fault:</a:t>
            </a:r>
          </a:p>
          <a:p>
            <a:pPr lvl="2">
              <a:lnSpc>
                <a:spcPct val="100000"/>
              </a:lnSpc>
              <a:spcBef>
                <a:spcPct val="10000"/>
              </a:spcBef>
              <a:tabLst>
                <a:tab pos="3030538" algn="l"/>
              </a:tabLst>
              <a:defRPr/>
            </a:pPr>
            <a:r>
              <a:rPr lang="en-US" altLang="ko-KR" dirty="0">
                <a:latin typeface="Helvetica" charset="0"/>
                <a:ea typeface="굴림" charset="0"/>
                <a:cs typeface="굴림" charset="0"/>
              </a:rPr>
              <a:t>Check use bit: 1</a:t>
            </a:r>
            <a:r>
              <a:rPr lang="en-US" altLang="ko-KR" dirty="0">
                <a:latin typeface="Helvetica" charset="0"/>
                <a:ea typeface="굴림" charset="0"/>
                <a:cs typeface="굴림" charset="0"/>
                <a:sym typeface="Symbol" charset="0"/>
              </a:rPr>
              <a:t>used recently; clear and leave it alone</a:t>
            </a:r>
            <a:br>
              <a:rPr lang="en-US" altLang="ko-KR" dirty="0">
                <a:latin typeface="Helvetica" charset="0"/>
                <a:ea typeface="굴림" charset="0"/>
                <a:cs typeface="굴림" charset="0"/>
                <a:sym typeface="Symbol" charset="0"/>
              </a:rPr>
            </a:br>
            <a:r>
              <a:rPr lang="en-US" altLang="ko-KR" dirty="0">
                <a:latin typeface="Helvetica" charset="0"/>
                <a:ea typeface="굴림" charset="0"/>
                <a:cs typeface="굴림" charset="0"/>
                <a:sym typeface="Symbol" charset="0"/>
              </a:rPr>
              <a:t>                        0selected candidate for replacement</a:t>
            </a:r>
          </a:p>
          <a:p>
            <a:pPr lvl="2">
              <a:lnSpc>
                <a:spcPct val="100000"/>
              </a:lnSpc>
              <a:spcBef>
                <a:spcPct val="10000"/>
              </a:spcBef>
              <a:tabLst>
                <a:tab pos="3030538" algn="l"/>
              </a:tabLst>
              <a:defRPr/>
            </a:pPr>
            <a:r>
              <a:rPr lang="en-US" altLang="ko-KR" dirty="0">
                <a:latin typeface="Helvetica" charset="0"/>
                <a:ea typeface="굴림" charset="0"/>
                <a:cs typeface="굴림" charset="0"/>
              </a:rPr>
              <a:t>Advance clock hand (not real time)</a:t>
            </a:r>
          </a:p>
          <a:p>
            <a:pPr lvl="1">
              <a:lnSpc>
                <a:spcPct val="100000"/>
              </a:lnSpc>
              <a:spcBef>
                <a:spcPct val="10000"/>
              </a:spcBef>
              <a:tabLst>
                <a:tab pos="3030538" algn="l"/>
              </a:tabLst>
              <a:defRPr/>
            </a:pPr>
            <a:r>
              <a:rPr lang="en-US" altLang="ko-KR" dirty="0">
                <a:latin typeface="Helvetica" charset="0"/>
                <a:ea typeface="굴림" charset="0"/>
                <a:cs typeface="굴림" charset="0"/>
                <a:sym typeface="Symbol" charset="0"/>
              </a:rPr>
              <a:t>Will always find a page or loop forever?</a:t>
            </a:r>
          </a:p>
          <a:p>
            <a:pPr lvl="2">
              <a:lnSpc>
                <a:spcPct val="100000"/>
              </a:lnSpc>
              <a:spcBef>
                <a:spcPct val="10000"/>
              </a:spcBef>
              <a:tabLst>
                <a:tab pos="3030538" algn="l"/>
              </a:tabLst>
              <a:defRPr/>
            </a:pPr>
            <a:endParaRPr lang="en-US" altLang="ko-KR" dirty="0">
              <a:latin typeface="Helvetica" charset="0"/>
              <a:ea typeface="굴림" charset="0"/>
              <a:cs typeface="굴림" charset="0"/>
              <a:sym typeface="Symbol" charset="0"/>
            </a:endParaRPr>
          </a:p>
          <a:p>
            <a:pPr marL="914400" lvl="2" indent="0">
              <a:lnSpc>
                <a:spcPct val="100000"/>
              </a:lnSpc>
              <a:spcBef>
                <a:spcPct val="10000"/>
              </a:spcBef>
              <a:buFontTx/>
              <a:buNone/>
              <a:tabLst>
                <a:tab pos="3030538" algn="l"/>
              </a:tabLst>
              <a:defRPr/>
            </a:pPr>
            <a:endParaRPr lang="en-US" altLang="ko-KR" dirty="0">
              <a:latin typeface="Helvetica" charset="0"/>
              <a:ea typeface="굴림" charset="0"/>
              <a:cs typeface="굴림" charset="0"/>
              <a:sym typeface="Symbol" charset="0"/>
            </a:endParaRPr>
          </a:p>
        </p:txBody>
      </p:sp>
      <p:pic>
        <p:nvPicPr>
          <p:cNvPr id="46084"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3886200"/>
            <a:ext cx="13335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ko-KR">
                <a:latin typeface="Helvetica" charset="0"/>
                <a:ea typeface="Gulim" charset="0"/>
                <a:cs typeface="Gulim" charset="0"/>
              </a:rPr>
              <a:t>User</a:t>
            </a:r>
            <a:r>
              <a:rPr lang="en-US" altLang="ko-KR">
                <a:latin typeface="Helvetica" charset="0"/>
                <a:ea typeface="Gulim" charset="0"/>
                <a:cs typeface="Gulim" charset="0"/>
                <a:sym typeface="Symbol" charset="0"/>
              </a:rPr>
              <a:t>Kernel (System Call)</a:t>
            </a:r>
          </a:p>
        </p:txBody>
      </p:sp>
      <p:sp>
        <p:nvSpPr>
          <p:cNvPr id="666627" name="Rectangle 3"/>
          <p:cNvSpPr>
            <a:spLocks noGrp="1" noChangeArrowheads="1"/>
          </p:cNvSpPr>
          <p:nvPr>
            <p:ph type="body" idx="1"/>
          </p:nvPr>
        </p:nvSpPr>
        <p:spPr>
          <a:xfrm>
            <a:off x="381000" y="685800"/>
            <a:ext cx="8610600" cy="6019800"/>
          </a:xfrm>
        </p:spPr>
        <p:txBody>
          <a:bodyPr/>
          <a:lstStyle/>
          <a:p>
            <a:pPr>
              <a:lnSpc>
                <a:spcPct val="80000"/>
              </a:lnSpc>
              <a:spcBef>
                <a:spcPct val="20000"/>
              </a:spcBef>
            </a:pPr>
            <a:r>
              <a:rPr lang="en-US" altLang="ko-KR">
                <a:latin typeface="Helvetica" charset="0"/>
                <a:ea typeface="Gulim" charset="0"/>
                <a:cs typeface="Gulim" charset="0"/>
              </a:rPr>
              <a:t>Can’t let inmate (user) get out of padded cell on own</a:t>
            </a:r>
          </a:p>
          <a:p>
            <a:pPr lvl="1">
              <a:lnSpc>
                <a:spcPct val="80000"/>
              </a:lnSpc>
              <a:spcBef>
                <a:spcPct val="20000"/>
              </a:spcBef>
            </a:pPr>
            <a:r>
              <a:rPr lang="en-US" altLang="ko-KR">
                <a:latin typeface="Helvetica" charset="0"/>
                <a:ea typeface="Gulim" charset="0"/>
                <a:cs typeface="Gulim" charset="0"/>
              </a:rPr>
              <a:t>Would defeat purpose of protection!</a:t>
            </a:r>
          </a:p>
          <a:p>
            <a:pPr lvl="1">
              <a:lnSpc>
                <a:spcPct val="80000"/>
              </a:lnSpc>
              <a:spcBef>
                <a:spcPct val="20000"/>
              </a:spcBef>
            </a:pPr>
            <a:r>
              <a:rPr lang="en-US" altLang="ko-KR">
                <a:latin typeface="Helvetica" charset="0"/>
                <a:ea typeface="Gulim" charset="0"/>
                <a:cs typeface="Gulim" charset="0"/>
              </a:rPr>
              <a:t>So, how does the user program get back into kernel?</a:t>
            </a: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endParaRPr lang="en-US" altLang="ko-KR">
              <a:solidFill>
                <a:schemeClr val="hlink"/>
              </a:solidFill>
              <a:latin typeface="Helvetica" charset="0"/>
              <a:ea typeface="Gulim" charset="0"/>
              <a:cs typeface="Gulim" charset="0"/>
            </a:endParaRPr>
          </a:p>
          <a:p>
            <a:pPr>
              <a:lnSpc>
                <a:spcPct val="80000"/>
              </a:lnSpc>
              <a:spcBef>
                <a:spcPct val="20000"/>
              </a:spcBef>
            </a:pPr>
            <a:r>
              <a:rPr lang="en-US" altLang="ko-KR">
                <a:solidFill>
                  <a:schemeClr val="hlink"/>
                </a:solidFill>
                <a:latin typeface="Helvetica" charset="0"/>
                <a:ea typeface="Gulim" charset="0"/>
                <a:cs typeface="Gulim" charset="0"/>
              </a:rPr>
              <a:t>System call: </a:t>
            </a:r>
            <a:r>
              <a:rPr lang="en-US" altLang="ko-KR">
                <a:latin typeface="Helvetica" charset="0"/>
                <a:ea typeface="Gulim" charset="0"/>
                <a:cs typeface="Gulim" charset="0"/>
              </a:rPr>
              <a:t>Voluntary procedure call into kernel</a:t>
            </a:r>
          </a:p>
          <a:p>
            <a:pPr lvl="1">
              <a:lnSpc>
                <a:spcPct val="80000"/>
              </a:lnSpc>
              <a:spcBef>
                <a:spcPct val="20000"/>
              </a:spcBef>
            </a:pPr>
            <a:r>
              <a:rPr lang="en-US" altLang="ko-KR">
                <a:latin typeface="Helvetica" charset="0"/>
                <a:ea typeface="Gulim" charset="0"/>
                <a:cs typeface="Gulim" charset="0"/>
              </a:rPr>
              <a:t>Hardware for controlled User</a:t>
            </a:r>
            <a:r>
              <a:rPr lang="en-US" altLang="ko-KR">
                <a:latin typeface="Helvetica" charset="0"/>
                <a:ea typeface="Gulim" charset="0"/>
                <a:cs typeface="Gulim" charset="0"/>
                <a:sym typeface="Symbol" charset="0"/>
              </a:rPr>
              <a:t>Kernel transition</a:t>
            </a:r>
          </a:p>
          <a:p>
            <a:pPr lvl="1">
              <a:lnSpc>
                <a:spcPct val="80000"/>
              </a:lnSpc>
              <a:spcBef>
                <a:spcPct val="20000"/>
              </a:spcBef>
            </a:pPr>
            <a:r>
              <a:rPr lang="en-US" altLang="ko-KR">
                <a:latin typeface="Helvetica" charset="0"/>
                <a:ea typeface="Gulim" charset="0"/>
                <a:cs typeface="Gulim" charset="0"/>
              </a:rPr>
              <a:t>Can any kernel routine be called?</a:t>
            </a:r>
          </a:p>
          <a:p>
            <a:pPr lvl="2">
              <a:lnSpc>
                <a:spcPct val="80000"/>
              </a:lnSpc>
              <a:spcBef>
                <a:spcPct val="20000"/>
              </a:spcBef>
            </a:pPr>
            <a:r>
              <a:rPr lang="en-US" altLang="ko-KR">
                <a:latin typeface="Helvetica" charset="0"/>
                <a:ea typeface="Gulim" charset="0"/>
                <a:cs typeface="Gulim" charset="0"/>
              </a:rPr>
              <a:t>No!  Only specific ones</a:t>
            </a:r>
          </a:p>
          <a:p>
            <a:pPr lvl="1">
              <a:lnSpc>
                <a:spcPct val="80000"/>
              </a:lnSpc>
              <a:spcBef>
                <a:spcPct val="20000"/>
              </a:spcBef>
            </a:pPr>
            <a:r>
              <a:rPr lang="en-US" altLang="ko-KR">
                <a:latin typeface="Helvetica" charset="0"/>
                <a:ea typeface="Gulim" charset="0"/>
                <a:cs typeface="Gulim" charset="0"/>
              </a:rPr>
              <a:t>System call ID encoded into system call instruction</a:t>
            </a:r>
          </a:p>
          <a:p>
            <a:pPr lvl="2">
              <a:lnSpc>
                <a:spcPct val="80000"/>
              </a:lnSpc>
              <a:spcBef>
                <a:spcPct val="20000"/>
              </a:spcBef>
            </a:pPr>
            <a:r>
              <a:rPr lang="en-US" altLang="ko-KR">
                <a:latin typeface="Helvetica" charset="0"/>
                <a:ea typeface="Gulim" charset="0"/>
                <a:cs typeface="Gulim" charset="0"/>
              </a:rPr>
              <a:t>Index forces well-defined interface with kernel</a:t>
            </a:r>
          </a:p>
        </p:txBody>
      </p:sp>
      <p:pic>
        <p:nvPicPr>
          <p:cNvPr id="666628"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893888"/>
            <a:ext cx="7391400" cy="2220912"/>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2" name="Rounded Rectangular Callout 1"/>
          <p:cNvSpPr>
            <a:spLocks noChangeArrowheads="1"/>
          </p:cNvSpPr>
          <p:nvPr/>
        </p:nvSpPr>
        <p:spPr bwMode="auto">
          <a:xfrm>
            <a:off x="4114800" y="1828800"/>
            <a:ext cx="4876800" cy="1981200"/>
          </a:xfrm>
          <a:prstGeom prst="wedgeRoundRectCallout">
            <a:avLst>
              <a:gd name="adj1" fmla="val -46875"/>
              <a:gd name="adj2" fmla="val 133269"/>
              <a:gd name="adj3" fmla="val 16667"/>
            </a:avLst>
          </a:prstGeom>
          <a:solidFill>
            <a:srgbClr val="79FF79"/>
          </a:solidFill>
          <a:ln w="38100">
            <a:solidFill>
              <a:schemeClr val="tx1"/>
            </a:solidFill>
            <a:round/>
            <a:headEnd/>
            <a:tailEnd/>
          </a:ln>
        </p:spPr>
        <p:txBody>
          <a:bodyPr wrap="none" lIns="90478" tIns="44445" rIns="90478" bIns="44445" anchor="ctr"/>
          <a:lstStyle/>
          <a:p>
            <a:pPr algn="l"/>
            <a:r>
              <a:rPr lang="en-US" altLang="ko-KR" sz="2400" b="0">
                <a:latin typeface="Helvetica" charset="0"/>
                <a:ea typeface="Gulim" charset="0"/>
                <a:cs typeface="Gulim" charset="0"/>
              </a:rPr>
              <a:t>I/O: open, close, read, write, lseek</a:t>
            </a:r>
          </a:p>
          <a:p>
            <a:pPr algn="l"/>
            <a:r>
              <a:rPr lang="en-US" altLang="ko-KR" sz="2400" b="0">
                <a:latin typeface="Helvetica" charset="0"/>
                <a:ea typeface="Gulim" charset="0"/>
                <a:cs typeface="Gulim" charset="0"/>
              </a:rPr>
              <a:t>Files: delete, mkdir, rmdir, chown</a:t>
            </a:r>
          </a:p>
          <a:p>
            <a:pPr algn="l"/>
            <a:r>
              <a:rPr lang="en-US" altLang="ko-KR" sz="2400" b="0">
                <a:latin typeface="Helvetica" charset="0"/>
                <a:ea typeface="Gulim" charset="0"/>
                <a:cs typeface="Gulim" charset="0"/>
              </a:rPr>
              <a:t>Process: fork, exit, join</a:t>
            </a:r>
          </a:p>
          <a:p>
            <a:pPr algn="l"/>
            <a:r>
              <a:rPr lang="en-US" altLang="ko-KR" sz="2400" b="0">
                <a:latin typeface="Helvetica" charset="0"/>
                <a:ea typeface="Gulim" charset="0"/>
                <a:cs typeface="Gulim" charset="0"/>
              </a:rPr>
              <a:t>Network: socket create, select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6627">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6627">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662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6627">
                                            <p:txEl>
                                              <p:pRg st="12" end="1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6627">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66627">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66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7" grpId="0" build="p"/>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11113"/>
            <a:ext cx="8915400" cy="533400"/>
          </a:xfrm>
        </p:spPr>
        <p:txBody>
          <a:bodyPr/>
          <a:lstStyle/>
          <a:p>
            <a:r>
              <a:rPr lang="en-US" altLang="ko-KR" sz="2800">
                <a:latin typeface="Helvetica" charset="0"/>
                <a:ea typeface="Gulim" charset="0"/>
                <a:cs typeface="Gulim" charset="0"/>
              </a:rPr>
              <a:t>User</a:t>
            </a:r>
            <a:r>
              <a:rPr lang="en-US" altLang="ko-KR" sz="2800">
                <a:latin typeface="Helvetica" charset="0"/>
                <a:ea typeface="Gulim" charset="0"/>
                <a:cs typeface="Gulim" charset="0"/>
                <a:sym typeface="Symbol" charset="0"/>
              </a:rPr>
              <a:t>Kernel (Exceptions: Traps and Interrupts)</a:t>
            </a:r>
          </a:p>
        </p:txBody>
      </p:sp>
      <p:sp>
        <p:nvSpPr>
          <p:cNvPr id="20482" name="Rectangle 3"/>
          <p:cNvSpPr>
            <a:spLocks noGrp="1" noChangeArrowheads="1"/>
          </p:cNvSpPr>
          <p:nvPr>
            <p:ph type="body" idx="1"/>
          </p:nvPr>
        </p:nvSpPr>
        <p:spPr>
          <a:xfrm>
            <a:off x="152400" y="533400"/>
            <a:ext cx="8839200" cy="6096000"/>
          </a:xfrm>
        </p:spPr>
        <p:txBody>
          <a:bodyPr/>
          <a:lstStyle/>
          <a:p>
            <a:pPr>
              <a:lnSpc>
                <a:spcPct val="80000"/>
              </a:lnSpc>
              <a:spcBef>
                <a:spcPct val="20000"/>
              </a:spcBef>
            </a:pPr>
            <a:r>
              <a:rPr lang="en-US" altLang="ko-KR">
                <a:latin typeface="Helvetica" charset="0"/>
                <a:ea typeface="Gulim" charset="0"/>
                <a:cs typeface="Gulim" charset="0"/>
              </a:rPr>
              <a:t>System call instr. causes a synchronous exception (or “trap”)</a:t>
            </a:r>
          </a:p>
          <a:p>
            <a:pPr lvl="1">
              <a:lnSpc>
                <a:spcPct val="80000"/>
              </a:lnSpc>
              <a:spcBef>
                <a:spcPct val="20000"/>
              </a:spcBef>
            </a:pPr>
            <a:r>
              <a:rPr lang="en-US" altLang="ko-KR">
                <a:latin typeface="Helvetica" charset="0"/>
                <a:ea typeface="Gulim" charset="0"/>
                <a:cs typeface="Gulim" charset="0"/>
              </a:rPr>
              <a:t>In fact, often called a software “trap” instruction</a:t>
            </a:r>
          </a:p>
          <a:p>
            <a:pPr lvl="2">
              <a:lnSpc>
                <a:spcPct val="80000"/>
              </a:lnSpc>
              <a:spcBef>
                <a:spcPct val="20000"/>
              </a:spcBef>
            </a:pPr>
            <a:endParaRPr lang="en-US" altLang="ko-KR">
              <a:latin typeface="Helvetica" charset="0"/>
              <a:ea typeface="Gulim" charset="0"/>
              <a:cs typeface="Gulim" charset="0"/>
            </a:endParaRPr>
          </a:p>
          <a:p>
            <a:pPr>
              <a:lnSpc>
                <a:spcPct val="80000"/>
              </a:lnSpc>
              <a:spcBef>
                <a:spcPct val="20000"/>
              </a:spcBef>
            </a:pPr>
            <a:r>
              <a:rPr lang="en-US" altLang="ko-KR">
                <a:latin typeface="Helvetica" charset="0"/>
                <a:ea typeface="Gulim" charset="0"/>
                <a:cs typeface="Gulim" charset="0"/>
              </a:rPr>
              <a:t>Other sources of </a:t>
            </a:r>
            <a:r>
              <a:rPr lang="en-US" altLang="ko-KR" i="1">
                <a:solidFill>
                  <a:schemeClr val="hlink"/>
                </a:solidFill>
                <a:latin typeface="Helvetica" charset="0"/>
                <a:ea typeface="Gulim" charset="0"/>
                <a:cs typeface="Gulim" charset="0"/>
              </a:rPr>
              <a:t>Synchronous Exceptions:</a:t>
            </a:r>
          </a:p>
          <a:p>
            <a:pPr lvl="1">
              <a:lnSpc>
                <a:spcPct val="80000"/>
              </a:lnSpc>
              <a:spcBef>
                <a:spcPct val="20000"/>
              </a:spcBef>
            </a:pPr>
            <a:r>
              <a:rPr lang="en-US" altLang="ko-KR">
                <a:latin typeface="Helvetica" charset="0"/>
                <a:ea typeface="Gulim" charset="0"/>
                <a:cs typeface="Gulim" charset="0"/>
              </a:rPr>
              <a:t>Divide by zero, Illegal instruction, Bus error (bad address, e.g. unaligned access)</a:t>
            </a:r>
          </a:p>
          <a:p>
            <a:pPr lvl="1">
              <a:lnSpc>
                <a:spcPct val="80000"/>
              </a:lnSpc>
              <a:spcBef>
                <a:spcPct val="20000"/>
              </a:spcBef>
            </a:pPr>
            <a:r>
              <a:rPr lang="en-US" altLang="ko-KR">
                <a:latin typeface="Helvetica" charset="0"/>
                <a:ea typeface="Gulim" charset="0"/>
                <a:cs typeface="Gulim" charset="0"/>
              </a:rPr>
              <a:t>Segmentation Fault (address out of range)</a:t>
            </a:r>
          </a:p>
          <a:p>
            <a:pPr lvl="1">
              <a:lnSpc>
                <a:spcPct val="80000"/>
              </a:lnSpc>
              <a:spcBef>
                <a:spcPct val="20000"/>
              </a:spcBef>
            </a:pPr>
            <a:r>
              <a:rPr lang="en-US" altLang="ko-KR">
                <a:latin typeface="Helvetica" charset="0"/>
                <a:ea typeface="Gulim" charset="0"/>
                <a:cs typeface="Gulim" charset="0"/>
              </a:rPr>
              <a:t>Page Fault</a:t>
            </a:r>
          </a:p>
          <a:p>
            <a:pPr lvl="1">
              <a:lnSpc>
                <a:spcPct val="80000"/>
              </a:lnSpc>
              <a:spcBef>
                <a:spcPct val="20000"/>
              </a:spcBef>
              <a:buFontTx/>
              <a:buNone/>
            </a:pPr>
            <a:endParaRPr lang="en-US" altLang="ko-KR">
              <a:latin typeface="Helvetica" charset="0"/>
              <a:ea typeface="Gulim" charset="0"/>
              <a:cs typeface="Gulim" charset="0"/>
            </a:endParaRPr>
          </a:p>
          <a:p>
            <a:pPr>
              <a:lnSpc>
                <a:spcPct val="80000"/>
              </a:lnSpc>
              <a:spcBef>
                <a:spcPct val="20000"/>
              </a:spcBef>
            </a:pPr>
            <a:r>
              <a:rPr lang="en-US" altLang="ko-KR">
                <a:latin typeface="Helvetica" charset="0"/>
                <a:ea typeface="Gulim" charset="0"/>
                <a:cs typeface="Gulim" charset="0"/>
              </a:rPr>
              <a:t>Interrupts are </a:t>
            </a:r>
            <a:r>
              <a:rPr lang="en-US" altLang="ko-KR" i="1">
                <a:solidFill>
                  <a:schemeClr val="hlink"/>
                </a:solidFill>
                <a:latin typeface="Helvetica" charset="0"/>
                <a:ea typeface="Gulim" charset="0"/>
                <a:cs typeface="Gulim" charset="0"/>
              </a:rPr>
              <a:t>Asynchronous Exceptions</a:t>
            </a:r>
          </a:p>
          <a:p>
            <a:pPr lvl="1">
              <a:lnSpc>
                <a:spcPct val="80000"/>
              </a:lnSpc>
              <a:spcBef>
                <a:spcPct val="20000"/>
              </a:spcBef>
            </a:pPr>
            <a:r>
              <a:rPr lang="en-US" altLang="ko-KR">
                <a:latin typeface="Helvetica" charset="0"/>
                <a:ea typeface="Gulim" charset="0"/>
                <a:cs typeface="Gulim" charset="0"/>
              </a:rPr>
              <a:t>Examples: timer, disk ready, network, etc….</a:t>
            </a:r>
          </a:p>
          <a:p>
            <a:pPr lvl="1">
              <a:lnSpc>
                <a:spcPct val="80000"/>
              </a:lnSpc>
              <a:spcBef>
                <a:spcPct val="20000"/>
              </a:spcBef>
            </a:pPr>
            <a:r>
              <a:rPr lang="en-US" altLang="ko-KR">
                <a:solidFill>
                  <a:schemeClr val="hlink"/>
                </a:solidFill>
                <a:latin typeface="Helvetica" charset="0"/>
                <a:ea typeface="Gulim" charset="0"/>
                <a:cs typeface="Gulim" charset="0"/>
              </a:rPr>
              <a:t>Interrupts can be disabled, traps cannot!</a:t>
            </a:r>
          </a:p>
          <a:p>
            <a:pPr lvl="2">
              <a:lnSpc>
                <a:spcPct val="80000"/>
              </a:lnSpc>
              <a:spcBef>
                <a:spcPct val="20000"/>
              </a:spcBef>
            </a:pPr>
            <a:endParaRPr lang="en-US" altLang="ko-KR">
              <a:latin typeface="Helvetica" charset="0"/>
              <a:ea typeface="Gulim" charset="0"/>
              <a:cs typeface="Gulim" charset="0"/>
            </a:endParaRPr>
          </a:p>
          <a:p>
            <a:pPr>
              <a:lnSpc>
                <a:spcPct val="80000"/>
              </a:lnSpc>
              <a:spcBef>
                <a:spcPct val="20000"/>
              </a:spcBef>
            </a:pPr>
            <a:r>
              <a:rPr lang="en-US" altLang="ko-KR">
                <a:latin typeface="Helvetica" charset="0"/>
                <a:ea typeface="Gulim" charset="0"/>
                <a:cs typeface="Gulim" charset="0"/>
              </a:rPr>
              <a:t>SUMMARY – On system call, exception, or interrupt:</a:t>
            </a:r>
          </a:p>
          <a:p>
            <a:pPr lvl="1">
              <a:lnSpc>
                <a:spcPct val="80000"/>
              </a:lnSpc>
              <a:spcBef>
                <a:spcPct val="20000"/>
              </a:spcBef>
            </a:pPr>
            <a:r>
              <a:rPr lang="en-US" altLang="ko-KR">
                <a:latin typeface="Helvetica" charset="0"/>
                <a:ea typeface="Gulim" charset="0"/>
                <a:cs typeface="Gulim" charset="0"/>
              </a:rPr>
              <a:t>Hardware enters kernel mode with interrupts disabled</a:t>
            </a:r>
          </a:p>
          <a:p>
            <a:pPr lvl="1">
              <a:lnSpc>
                <a:spcPct val="80000"/>
              </a:lnSpc>
              <a:spcBef>
                <a:spcPct val="20000"/>
              </a:spcBef>
            </a:pPr>
            <a:r>
              <a:rPr lang="en-US" altLang="ko-KR">
                <a:latin typeface="Helvetica" charset="0"/>
                <a:ea typeface="Gulim" charset="0"/>
                <a:cs typeface="Gulim" charset="0"/>
              </a:rPr>
              <a:t>Saves PC, then jumps to appropriate handler in kernel</a:t>
            </a:r>
          </a:p>
          <a:p>
            <a:pPr lvl="1">
              <a:lnSpc>
                <a:spcPct val="80000"/>
              </a:lnSpc>
              <a:spcBef>
                <a:spcPct val="20000"/>
              </a:spcBef>
            </a:pPr>
            <a:r>
              <a:rPr lang="en-US" altLang="ko-KR">
                <a:latin typeface="Helvetica" charset="0"/>
                <a:ea typeface="Gulim" charset="0"/>
                <a:cs typeface="Gulim" charset="0"/>
              </a:rPr>
              <a:t>For some processors (x86), processor also saves registers, changes stack, etc.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2">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2">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482">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482">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48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152400"/>
            <a:ext cx="7924800" cy="533400"/>
          </a:xfrm>
        </p:spPr>
        <p:txBody>
          <a:bodyPr/>
          <a:lstStyle/>
          <a:p>
            <a:r>
              <a:rPr lang="en-US">
                <a:latin typeface="Helvetica" charset="0"/>
                <a:ea typeface="MS PGothic" charset="0"/>
                <a:cs typeface="Helvetica" charset="0"/>
              </a:rPr>
              <a:t>How Does User Deal with Timing?</a:t>
            </a:r>
          </a:p>
        </p:txBody>
      </p:sp>
      <p:sp>
        <p:nvSpPr>
          <p:cNvPr id="37890" name="Rectangle 3"/>
          <p:cNvSpPr>
            <a:spLocks noGrp="1" noChangeArrowheads="1"/>
          </p:cNvSpPr>
          <p:nvPr>
            <p:ph type="body" idx="1"/>
          </p:nvPr>
        </p:nvSpPr>
        <p:spPr>
          <a:xfrm>
            <a:off x="152400" y="762000"/>
            <a:ext cx="8839200" cy="5562600"/>
          </a:xfrm>
        </p:spPr>
        <p:txBody>
          <a:bodyPr/>
          <a:lstStyle/>
          <a:p>
            <a:r>
              <a:rPr lang="en-US">
                <a:solidFill>
                  <a:schemeClr val="hlink"/>
                </a:solidFill>
                <a:latin typeface="Helvetica" charset="0"/>
                <a:ea typeface="MS PGothic" charset="0"/>
                <a:cs typeface="Helvetica" charset="0"/>
              </a:rPr>
              <a:t>Blocking Interface: </a:t>
            </a:r>
            <a:r>
              <a:rPr lang="ja-JP" altLang="en-US">
                <a:latin typeface="Helvetica" charset="0"/>
                <a:ea typeface="MS PGothic" charset="0"/>
                <a:cs typeface="Helvetica" charset="0"/>
              </a:rPr>
              <a:t>“</a:t>
            </a:r>
            <a:r>
              <a:rPr lang="en-US" altLang="ja-JP">
                <a:latin typeface="Helvetica" charset="0"/>
                <a:ea typeface="MS PGothic" charset="0"/>
                <a:cs typeface="Helvetica" charset="0"/>
              </a:rPr>
              <a:t>Wait</a:t>
            </a:r>
            <a:r>
              <a:rPr lang="ja-JP" altLang="en-US">
                <a:latin typeface="Helvetica" charset="0"/>
                <a:ea typeface="MS PGothic" charset="0"/>
                <a:cs typeface="Helvetica" charset="0"/>
              </a:rPr>
              <a:t>”</a:t>
            </a:r>
            <a:endParaRPr lang="en-US" altLang="ja-JP">
              <a:latin typeface="Helvetica" charset="0"/>
              <a:ea typeface="MS PGothic" charset="0"/>
              <a:cs typeface="Helvetica" charset="0"/>
            </a:endParaRPr>
          </a:p>
          <a:p>
            <a:pPr lvl="1"/>
            <a:r>
              <a:rPr lang="en-US">
                <a:latin typeface="Helvetica" charset="0"/>
                <a:ea typeface="MS PGothic" charset="0"/>
                <a:cs typeface="Helvetica" charset="0"/>
              </a:rPr>
              <a:t>When request data (</a:t>
            </a:r>
            <a:r>
              <a:rPr lang="en-US" i="1">
                <a:latin typeface="Helvetica" charset="0"/>
                <a:ea typeface="MS PGothic" charset="0"/>
                <a:cs typeface="Helvetica" charset="0"/>
              </a:rPr>
              <a:t>e.g.,</a:t>
            </a:r>
            <a:r>
              <a:rPr lang="en-US">
                <a:latin typeface="Helvetica" charset="0"/>
                <a:ea typeface="MS PGothic" charset="0"/>
                <a:cs typeface="Helvetica" charset="0"/>
              </a:rPr>
              <a:t> </a:t>
            </a:r>
            <a:r>
              <a:rPr lang="en-US">
                <a:latin typeface="Courier New" charset="0"/>
                <a:ea typeface="MS PGothic" charset="0"/>
                <a:cs typeface="Helvetica" charset="0"/>
              </a:rPr>
              <a:t>read()</a:t>
            </a:r>
            <a:r>
              <a:rPr lang="en-US">
                <a:latin typeface="Comic Sans MS" charset="0"/>
                <a:ea typeface="MS PGothic" charset="0"/>
                <a:cs typeface="Helvetica" charset="0"/>
              </a:rPr>
              <a:t> </a:t>
            </a:r>
            <a:r>
              <a:rPr lang="en-US">
                <a:latin typeface="Helvetica" charset="0"/>
                <a:ea typeface="MS PGothic" charset="0"/>
                <a:cs typeface="Helvetica" charset="0"/>
              </a:rPr>
              <a:t>system call), put process to sleep until data is ready</a:t>
            </a:r>
          </a:p>
          <a:p>
            <a:pPr lvl="1"/>
            <a:r>
              <a:rPr lang="en-US">
                <a:latin typeface="Helvetica" charset="0"/>
                <a:ea typeface="MS PGothic" charset="0"/>
                <a:cs typeface="Helvetica" charset="0"/>
              </a:rPr>
              <a:t>When write data (</a:t>
            </a:r>
            <a:r>
              <a:rPr lang="en-US" i="1">
                <a:latin typeface="Helvetica" charset="0"/>
                <a:ea typeface="MS PGothic" charset="0"/>
                <a:cs typeface="Helvetica" charset="0"/>
              </a:rPr>
              <a:t>e.g.,</a:t>
            </a:r>
            <a:r>
              <a:rPr lang="en-US">
                <a:latin typeface="Helvetica" charset="0"/>
                <a:ea typeface="MS PGothic" charset="0"/>
                <a:cs typeface="Helvetica" charset="0"/>
              </a:rPr>
              <a:t> </a:t>
            </a:r>
            <a:r>
              <a:rPr lang="en-US">
                <a:latin typeface="Courier New" charset="0"/>
                <a:ea typeface="MS PGothic" charset="0"/>
                <a:cs typeface="Helvetica" charset="0"/>
              </a:rPr>
              <a:t>write()</a:t>
            </a:r>
            <a:r>
              <a:rPr lang="en-US">
                <a:latin typeface="Comic Sans MS" charset="0"/>
                <a:ea typeface="MS PGothic" charset="0"/>
                <a:cs typeface="Helvetica" charset="0"/>
              </a:rPr>
              <a:t> </a:t>
            </a:r>
            <a:r>
              <a:rPr lang="en-US">
                <a:latin typeface="Helvetica" charset="0"/>
                <a:ea typeface="MS PGothic" charset="0"/>
                <a:cs typeface="Helvetica" charset="0"/>
              </a:rPr>
              <a:t>system call), put process to sleep until device is ready for data</a:t>
            </a:r>
          </a:p>
          <a:p>
            <a:r>
              <a:rPr lang="en-US">
                <a:solidFill>
                  <a:schemeClr val="hlink"/>
                </a:solidFill>
                <a:latin typeface="Helvetica" charset="0"/>
                <a:ea typeface="MS PGothic" charset="0"/>
                <a:cs typeface="Helvetica" charset="0"/>
              </a:rPr>
              <a:t>Non-blocking Interface: </a:t>
            </a:r>
            <a:r>
              <a:rPr lang="ja-JP" altLang="en-US">
                <a:latin typeface="Helvetica" charset="0"/>
                <a:ea typeface="MS PGothic" charset="0"/>
                <a:cs typeface="Helvetica" charset="0"/>
              </a:rPr>
              <a:t>“</a:t>
            </a:r>
            <a:r>
              <a:rPr lang="en-US" altLang="ja-JP">
                <a:latin typeface="Helvetica" charset="0"/>
                <a:ea typeface="MS PGothic" charset="0"/>
                <a:cs typeface="Helvetica" charset="0"/>
              </a:rPr>
              <a:t>Don</a:t>
            </a:r>
            <a:r>
              <a:rPr lang="en-US">
                <a:latin typeface="Helvetica" charset="0"/>
                <a:ea typeface="MS PGothic" charset="0"/>
                <a:cs typeface="Helvetica" charset="0"/>
              </a:rPr>
              <a:t>’</a:t>
            </a:r>
            <a:r>
              <a:rPr lang="en-US" altLang="ja-JP">
                <a:latin typeface="Helvetica" charset="0"/>
                <a:ea typeface="MS PGothic" charset="0"/>
                <a:cs typeface="Helvetica" charset="0"/>
              </a:rPr>
              <a:t>t Wait</a:t>
            </a:r>
            <a:r>
              <a:rPr lang="ja-JP" altLang="en-US">
                <a:latin typeface="Helvetica" charset="0"/>
                <a:ea typeface="MS PGothic" charset="0"/>
                <a:cs typeface="Helvetica" charset="0"/>
              </a:rPr>
              <a:t>”</a:t>
            </a:r>
            <a:endParaRPr lang="en-US" altLang="ja-JP">
              <a:latin typeface="Helvetica" charset="0"/>
              <a:ea typeface="MS PGothic" charset="0"/>
              <a:cs typeface="Helvetica" charset="0"/>
            </a:endParaRPr>
          </a:p>
          <a:p>
            <a:pPr lvl="1"/>
            <a:r>
              <a:rPr lang="en-US">
                <a:latin typeface="Helvetica" charset="0"/>
                <a:ea typeface="MS PGothic" charset="0"/>
                <a:cs typeface="Helvetica" charset="0"/>
              </a:rPr>
              <a:t>Returns quickly from read or write request with count of bytes successfully transferred to kernel</a:t>
            </a:r>
          </a:p>
          <a:p>
            <a:pPr lvl="1"/>
            <a:r>
              <a:rPr lang="en-US">
                <a:latin typeface="Helvetica" charset="0"/>
                <a:ea typeface="MS PGothic" charset="0"/>
                <a:cs typeface="Helvetica" charset="0"/>
              </a:rPr>
              <a:t>Read may return nothing, write may write nothing</a:t>
            </a:r>
          </a:p>
          <a:p>
            <a:r>
              <a:rPr lang="en-US">
                <a:solidFill>
                  <a:schemeClr val="hlink"/>
                </a:solidFill>
                <a:latin typeface="Helvetica" charset="0"/>
                <a:ea typeface="MS PGothic" charset="0"/>
                <a:cs typeface="Helvetica" charset="0"/>
              </a:rPr>
              <a:t>Asynchronous Interface: </a:t>
            </a:r>
            <a:r>
              <a:rPr lang="ja-JP" altLang="en-US">
                <a:latin typeface="Helvetica" charset="0"/>
                <a:ea typeface="MS PGothic" charset="0"/>
                <a:cs typeface="Helvetica" charset="0"/>
              </a:rPr>
              <a:t>“</a:t>
            </a:r>
            <a:r>
              <a:rPr lang="en-US" altLang="ja-JP">
                <a:latin typeface="Helvetica" charset="0"/>
                <a:ea typeface="MS PGothic" charset="0"/>
                <a:cs typeface="Helvetica" charset="0"/>
              </a:rPr>
              <a:t>Tell Me Later</a:t>
            </a:r>
            <a:r>
              <a:rPr lang="ja-JP" altLang="en-US">
                <a:latin typeface="Helvetica" charset="0"/>
                <a:ea typeface="MS PGothic" charset="0"/>
                <a:cs typeface="Helvetica" charset="0"/>
              </a:rPr>
              <a:t>”</a:t>
            </a:r>
            <a:endParaRPr lang="en-US" altLang="ja-JP">
              <a:latin typeface="Helvetica" charset="0"/>
              <a:ea typeface="MS PGothic" charset="0"/>
              <a:cs typeface="Helvetica" charset="0"/>
            </a:endParaRPr>
          </a:p>
          <a:p>
            <a:pPr lvl="1"/>
            <a:r>
              <a:rPr lang="en-US">
                <a:latin typeface="Helvetica" charset="0"/>
                <a:ea typeface="MS PGothic" charset="0"/>
                <a:cs typeface="Helvetica" charset="0"/>
              </a:rPr>
              <a:t>When requesting data, take pointer to user’s buffer, return immediately; later kernel fills buffer and notifies user</a:t>
            </a:r>
          </a:p>
          <a:p>
            <a:pPr lvl="1"/>
            <a:r>
              <a:rPr lang="en-US">
                <a:latin typeface="Helvetica" charset="0"/>
                <a:ea typeface="MS PGothic" charset="0"/>
                <a:cs typeface="Helvetica" charset="0"/>
              </a:rPr>
              <a:t>When sending data, take pointer to user’</a:t>
            </a:r>
            <a:r>
              <a:rPr lang="en-US" altLang="ja-JP">
                <a:latin typeface="Helvetica" charset="0"/>
                <a:ea typeface="MS PGothic" charset="0"/>
                <a:cs typeface="Helvetica" charset="0"/>
              </a:rPr>
              <a:t>s buffer, return immediately; later kernel takes data and notifies user </a:t>
            </a:r>
            <a:endParaRPr lang="en-US">
              <a:latin typeface="Helvetica" charset="0"/>
              <a:ea typeface="MS PGothic" charset="0"/>
              <a:cs typeface="Helvetic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0">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0">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89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897063" y="76200"/>
            <a:ext cx="5440362" cy="503238"/>
          </a:xfrm>
          <a:noFill/>
        </p:spPr>
        <p:txBody>
          <a:bodyPr wrap="none" lIns="63500" tIns="25400" rIns="63500" bIns="25400" anchor="t">
            <a:spAutoFit/>
          </a:bodyPr>
          <a:lstStyle/>
          <a:p>
            <a:r>
              <a:rPr lang="en-US">
                <a:latin typeface="Helvetica" charset="0"/>
                <a:ea typeface="MS PGothic" charset="0"/>
                <a:cs typeface="Helvetica" charset="0"/>
              </a:rPr>
              <a:t>I/O Device Notifying the OS</a:t>
            </a:r>
          </a:p>
        </p:txBody>
      </p:sp>
      <p:sp>
        <p:nvSpPr>
          <p:cNvPr id="842755" name="Rectangle 3"/>
          <p:cNvSpPr>
            <a:spLocks noGrp="1" noChangeArrowheads="1"/>
          </p:cNvSpPr>
          <p:nvPr>
            <p:ph type="body" idx="1"/>
          </p:nvPr>
        </p:nvSpPr>
        <p:spPr>
          <a:xfrm>
            <a:off x="152400" y="781050"/>
            <a:ext cx="8686800" cy="5810250"/>
          </a:xfrm>
          <a:noFill/>
        </p:spPr>
        <p:txBody>
          <a:bodyPr lIns="63500" tIns="25400" rIns="63500" bIns="25400">
            <a:spAutoFit/>
          </a:bodyPr>
          <a:lstStyle/>
          <a:p>
            <a:pPr marL="203200" indent="-203200">
              <a:spcBef>
                <a:spcPct val="5000"/>
              </a:spcBef>
            </a:pPr>
            <a:r>
              <a:rPr lang="en-US">
                <a:latin typeface="Helvetica" charset="0"/>
                <a:ea typeface="MS PGothic" charset="0"/>
                <a:cs typeface="Helvetica" charset="0"/>
              </a:rPr>
              <a:t>The OS needs to know when:</a:t>
            </a:r>
          </a:p>
          <a:p>
            <a:pPr marL="508000" lvl="1" indent="-190500">
              <a:spcBef>
                <a:spcPct val="5000"/>
              </a:spcBef>
            </a:pPr>
            <a:r>
              <a:rPr lang="en-US">
                <a:latin typeface="Helvetica" charset="0"/>
                <a:ea typeface="MS PGothic" charset="0"/>
                <a:cs typeface="Helvetica" charset="0"/>
              </a:rPr>
              <a:t>The I/O device has completed an operation</a:t>
            </a:r>
          </a:p>
          <a:p>
            <a:pPr marL="508000" lvl="1" indent="-190500">
              <a:spcBef>
                <a:spcPct val="5000"/>
              </a:spcBef>
            </a:pPr>
            <a:r>
              <a:rPr lang="en-US">
                <a:latin typeface="Helvetica" charset="0"/>
                <a:ea typeface="MS PGothic" charset="0"/>
                <a:cs typeface="Helvetica" charset="0"/>
              </a:rPr>
              <a:t>The I/O operation has encountered an error</a:t>
            </a:r>
          </a:p>
          <a:p>
            <a:pPr marL="203200" indent="-203200">
              <a:spcBef>
                <a:spcPct val="5000"/>
              </a:spcBef>
            </a:pPr>
            <a:r>
              <a:rPr lang="en-US">
                <a:solidFill>
                  <a:schemeClr val="hlink"/>
                </a:solidFill>
                <a:latin typeface="Helvetica" charset="0"/>
                <a:ea typeface="MS PGothic" charset="0"/>
                <a:cs typeface="Helvetica" charset="0"/>
              </a:rPr>
              <a:t>I/O Interrupt:</a:t>
            </a:r>
          </a:p>
          <a:p>
            <a:pPr marL="508000" lvl="1" indent="-190500">
              <a:spcBef>
                <a:spcPct val="5000"/>
              </a:spcBef>
            </a:pPr>
            <a:r>
              <a:rPr lang="en-US">
                <a:latin typeface="Helvetica" charset="0"/>
                <a:ea typeface="MS PGothic" charset="0"/>
                <a:cs typeface="Helvetica" charset="0"/>
              </a:rPr>
              <a:t>Device generates an interrupt whenever it needs service</a:t>
            </a:r>
          </a:p>
          <a:p>
            <a:pPr marL="508000" lvl="1" indent="-190500">
              <a:spcBef>
                <a:spcPct val="5000"/>
              </a:spcBef>
            </a:pPr>
            <a:r>
              <a:rPr lang="en-US">
                <a:latin typeface="Helvetica" charset="0"/>
                <a:ea typeface="MS PGothic" charset="0"/>
                <a:cs typeface="Helvetica" charset="0"/>
              </a:rPr>
              <a:t>Pro: handles unpredictable events well</a:t>
            </a:r>
          </a:p>
          <a:p>
            <a:pPr marL="508000" lvl="1" indent="-190500">
              <a:spcBef>
                <a:spcPct val="5000"/>
              </a:spcBef>
            </a:pPr>
            <a:r>
              <a:rPr lang="en-US">
                <a:latin typeface="Helvetica" charset="0"/>
                <a:ea typeface="MS PGothic" charset="0"/>
                <a:cs typeface="Helvetica" charset="0"/>
              </a:rPr>
              <a:t>Con: interrupts relatively high overhead </a:t>
            </a:r>
          </a:p>
          <a:p>
            <a:pPr marL="203200" indent="-203200">
              <a:spcBef>
                <a:spcPct val="5000"/>
              </a:spcBef>
            </a:pPr>
            <a:r>
              <a:rPr lang="en-US">
                <a:solidFill>
                  <a:schemeClr val="hlink"/>
                </a:solidFill>
                <a:latin typeface="Helvetica" charset="0"/>
                <a:ea typeface="MS PGothic" charset="0"/>
                <a:cs typeface="Helvetica" charset="0"/>
              </a:rPr>
              <a:t>Polling:</a:t>
            </a:r>
          </a:p>
          <a:p>
            <a:pPr marL="508000" lvl="1" indent="-190500">
              <a:spcBef>
                <a:spcPct val="5000"/>
              </a:spcBef>
            </a:pPr>
            <a:r>
              <a:rPr lang="en-US">
                <a:latin typeface="Helvetica" charset="0"/>
                <a:ea typeface="MS PGothic" charset="0"/>
                <a:cs typeface="Helvetica" charset="0"/>
              </a:rPr>
              <a:t>OS periodically checks a device-specific status register</a:t>
            </a:r>
          </a:p>
          <a:p>
            <a:pPr marL="965200" lvl="2" indent="-342900">
              <a:spcBef>
                <a:spcPct val="5000"/>
              </a:spcBef>
            </a:pPr>
            <a:r>
              <a:rPr lang="en-US">
                <a:latin typeface="Helvetica" charset="0"/>
                <a:ea typeface="MS PGothic" charset="0"/>
                <a:cs typeface="Helvetica" charset="0"/>
              </a:rPr>
              <a:t>I/O device puts completion information in status register</a:t>
            </a:r>
          </a:p>
          <a:p>
            <a:pPr marL="508000" lvl="1" indent="-190500">
              <a:spcBef>
                <a:spcPct val="5000"/>
              </a:spcBef>
            </a:pPr>
            <a:r>
              <a:rPr lang="en-US">
                <a:latin typeface="Helvetica" charset="0"/>
                <a:ea typeface="MS PGothic" charset="0"/>
                <a:cs typeface="Helvetica" charset="0"/>
              </a:rPr>
              <a:t>Pro: low overhead</a:t>
            </a:r>
          </a:p>
          <a:p>
            <a:pPr marL="508000" lvl="1" indent="-190500">
              <a:spcBef>
                <a:spcPct val="5000"/>
              </a:spcBef>
            </a:pPr>
            <a:r>
              <a:rPr lang="en-US">
                <a:latin typeface="Helvetica" charset="0"/>
                <a:ea typeface="MS PGothic" charset="0"/>
                <a:cs typeface="Helvetica" charset="0"/>
              </a:rPr>
              <a:t>Con: may waste many cycles on polling if infrequent or unpredictable I/O operations</a:t>
            </a:r>
          </a:p>
          <a:p>
            <a:pPr marL="203200" indent="-203200">
              <a:spcBef>
                <a:spcPct val="5000"/>
              </a:spcBef>
            </a:pPr>
            <a:r>
              <a:rPr lang="en-US">
                <a:latin typeface="Helvetica" charset="0"/>
                <a:ea typeface="MS PGothic" charset="0"/>
                <a:cs typeface="Helvetica" charset="0"/>
              </a:rPr>
              <a:t>Actual devices combine both polling and interrupts</a:t>
            </a:r>
          </a:p>
          <a:p>
            <a:pPr marL="508000" lvl="1" indent="-190500">
              <a:spcBef>
                <a:spcPct val="5000"/>
              </a:spcBef>
            </a:pPr>
            <a:r>
              <a:rPr lang="en-US">
                <a:latin typeface="Helvetica" charset="0"/>
                <a:ea typeface="MS PGothic" charset="0"/>
                <a:cs typeface="Helvetica" charset="0"/>
              </a:rPr>
              <a:t>For instance – High-bandwidth network adapter: </a:t>
            </a:r>
          </a:p>
          <a:p>
            <a:pPr marL="965200" lvl="2" indent="-342900">
              <a:spcBef>
                <a:spcPct val="5000"/>
              </a:spcBef>
            </a:pPr>
            <a:r>
              <a:rPr lang="en-US">
                <a:latin typeface="Helvetica" charset="0"/>
                <a:ea typeface="MS PGothic" charset="0"/>
                <a:cs typeface="Helvetica" charset="0"/>
              </a:rPr>
              <a:t>Interrupt for first incoming packet</a:t>
            </a:r>
          </a:p>
          <a:p>
            <a:pPr marL="965200" lvl="2" indent="-342900">
              <a:spcBef>
                <a:spcPct val="5000"/>
              </a:spcBef>
            </a:pPr>
            <a:r>
              <a:rPr lang="en-US">
                <a:latin typeface="Helvetica" charset="0"/>
                <a:ea typeface="MS PGothic" charset="0"/>
                <a:cs typeface="Helvetica" charset="0"/>
              </a:rPr>
              <a:t>Poll for following packets until hardware queues are empty</a:t>
            </a:r>
          </a:p>
          <a:p>
            <a:pPr marL="965200" lvl="2" indent="-342900">
              <a:spcBef>
                <a:spcPct val="5000"/>
              </a:spcBef>
            </a:pPr>
            <a:endParaRPr lang="en-US">
              <a:latin typeface="Helvetica" charset="0"/>
              <a:ea typeface="MS PGothic" charset="0"/>
              <a:cs typeface="Helvetic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27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27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27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27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27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427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42755">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42755">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4275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2755">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2755">
                                            <p:txEl>
                                              <p:pRg st="10" end="1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42755">
                                            <p:txEl>
                                              <p:pRg st="11" end="1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42755">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2755">
                                            <p:txEl>
                                              <p:pRg st="13" end="1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42755">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4275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27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195513"/>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rgbClr val="000000"/>
              </a:buClr>
              <a:buSzPct val="25000"/>
              <a:buFont typeface="Calibri"/>
              <a:buNone/>
            </a:pPr>
            <a:r>
              <a:rPr lang="en-US" sz="3600" b="1" i="0" u="none" strike="noStrike" cap="none" baseline="0" dirty="0" smtClean="0">
                <a:solidFill>
                  <a:srgbClr val="000000"/>
                </a:solidFill>
                <a:latin typeface="Calibri"/>
                <a:ea typeface="Calibri"/>
                <a:cs typeface="Calibri"/>
                <a:sym typeface="Calibri"/>
              </a:rPr>
              <a:t>Worksheet…</a:t>
            </a:r>
            <a:endParaRPr lang="en-US" sz="3600" b="1" i="0" u="none" strike="noStrike" cap="none" baseline="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1321527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rgbClr val="000000"/>
              </a:buClr>
              <a:buSzPct val="25000"/>
              <a:buFont typeface="Calibri"/>
              <a:buNone/>
            </a:pPr>
            <a:r>
              <a:rPr lang="en-US" sz="4000" b="1" i="0" u="none" strike="noStrike" cap="none" baseline="0" dirty="0">
                <a:solidFill>
                  <a:srgbClr val="000000"/>
                </a:solidFill>
                <a:latin typeface="Calibri"/>
                <a:ea typeface="Calibri"/>
                <a:cs typeface="Calibri"/>
                <a:sym typeface="Calibri"/>
              </a:rPr>
              <a:t>Today’s Section</a:t>
            </a:r>
          </a:p>
        </p:txBody>
      </p:sp>
      <p:sp>
        <p:nvSpPr>
          <p:cNvPr id="61" name="Shape 61"/>
          <p:cNvSpPr txBox="1">
            <a:spLocks noGrp="1"/>
          </p:cNvSpPr>
          <p:nvPr>
            <p:ph type="body" idx="1"/>
          </p:nvPr>
        </p:nvSpPr>
        <p:spPr>
          <a:xfrm>
            <a:off x="457200" y="1600200"/>
            <a:ext cx="8229600" cy="4967288"/>
          </a:xfrm>
          <a:prstGeom prst="rect">
            <a:avLst/>
          </a:prstGeom>
          <a:noFill/>
          <a:ln>
            <a:noFill/>
          </a:ln>
        </p:spPr>
        <p:txBody>
          <a:bodyPr lIns="91425" tIns="91425" rIns="91425" bIns="91425" anchor="t" anchorCtr="0">
            <a:noAutofit/>
          </a:bodyPr>
          <a:lstStyle/>
          <a:p>
            <a:pPr marL="457200" marR="0" lvl="0" indent="-419100" algn="l" rtl="0">
              <a:lnSpc>
                <a:spcPct val="100000"/>
              </a:lnSpc>
              <a:spcBef>
                <a:spcPts val="600"/>
              </a:spcBef>
              <a:spcAft>
                <a:spcPts val="0"/>
              </a:spcAft>
              <a:buClr>
                <a:srgbClr val="000000"/>
              </a:buClr>
              <a:buSzPct val="100000"/>
              <a:buFont typeface="Calibri"/>
              <a:buChar char="●"/>
            </a:pPr>
            <a:r>
              <a:rPr lang="en-US" sz="3200" b="0" i="0" u="none" strike="noStrike" cap="none" baseline="0" dirty="0" err="1" smtClean="0">
                <a:solidFill>
                  <a:srgbClr val="000000"/>
                </a:solidFill>
                <a:latin typeface="Calibri"/>
                <a:ea typeface="Calibri"/>
                <a:cs typeface="Calibri"/>
                <a:sym typeface="Calibri"/>
              </a:rPr>
              <a:t>Administrivia</a:t>
            </a:r>
            <a:r>
              <a:rPr lang="en-US" sz="3200" b="0" i="0" u="none" strike="noStrike" cap="none" baseline="0" dirty="0" smtClean="0">
                <a:solidFill>
                  <a:srgbClr val="000000"/>
                </a:solidFill>
                <a:latin typeface="Calibri"/>
                <a:ea typeface="Calibri"/>
                <a:cs typeface="Calibri"/>
                <a:sym typeface="Calibri"/>
              </a:rPr>
              <a:t> (</a:t>
            </a:r>
            <a:r>
              <a:rPr lang="en-US" sz="3200" b="0" i="0" u="none" strike="noStrike" cap="none" baseline="0" dirty="0">
                <a:solidFill>
                  <a:srgbClr val="000000"/>
                </a:solidFill>
                <a:latin typeface="Calibri"/>
                <a:ea typeface="Calibri"/>
                <a:cs typeface="Calibri"/>
                <a:sym typeface="Calibri"/>
              </a:rPr>
              <a:t>5 min)</a:t>
            </a:r>
          </a:p>
          <a:p>
            <a:pPr marL="457200" marR="0" lvl="0" indent="-419100" algn="l" rtl="0">
              <a:lnSpc>
                <a:spcPct val="100000"/>
              </a:lnSpc>
              <a:spcBef>
                <a:spcPts val="600"/>
              </a:spcBef>
              <a:spcAft>
                <a:spcPts val="0"/>
              </a:spcAft>
              <a:buClr>
                <a:srgbClr val="000000"/>
              </a:buClr>
              <a:buSzPct val="100000"/>
              <a:buFont typeface="Calibri"/>
              <a:buChar char="●"/>
            </a:pPr>
            <a:r>
              <a:rPr lang="en-US" sz="3200" b="0" i="0" u="none" strike="noStrike" cap="none" baseline="0" dirty="0" smtClean="0">
                <a:solidFill>
                  <a:srgbClr val="000000"/>
                </a:solidFill>
                <a:latin typeface="Calibri"/>
                <a:ea typeface="Calibri"/>
                <a:cs typeface="Calibri"/>
                <a:sym typeface="Calibri"/>
              </a:rPr>
              <a:t>Quiz (5</a:t>
            </a:r>
            <a:r>
              <a:rPr lang="en-US" sz="3200" b="0" i="0" u="none" strike="noStrike" cap="none" dirty="0" smtClean="0">
                <a:solidFill>
                  <a:srgbClr val="000000"/>
                </a:solidFill>
                <a:latin typeface="Calibri"/>
                <a:ea typeface="Calibri"/>
                <a:cs typeface="Calibri"/>
                <a:sym typeface="Calibri"/>
              </a:rPr>
              <a:t> min)</a:t>
            </a:r>
            <a:endParaRPr lang="en-US" sz="3200" b="0" i="0" u="none" strike="noStrike" cap="none" baseline="0" dirty="0">
              <a:solidFill>
                <a:srgbClr val="000000"/>
              </a:solidFill>
              <a:latin typeface="Calibri"/>
              <a:ea typeface="Calibri"/>
              <a:cs typeface="Calibri"/>
              <a:sym typeface="Calibri"/>
            </a:endParaRPr>
          </a:p>
          <a:p>
            <a:pPr marL="457200" marR="0" lvl="0" indent="-419100" algn="l" rtl="0">
              <a:lnSpc>
                <a:spcPct val="100000"/>
              </a:lnSpc>
              <a:spcBef>
                <a:spcPts val="600"/>
              </a:spcBef>
              <a:spcAft>
                <a:spcPts val="0"/>
              </a:spcAft>
              <a:buClr>
                <a:srgbClr val="000000"/>
              </a:buClr>
              <a:buSzPct val="100000"/>
              <a:buFont typeface="Calibri"/>
              <a:buChar char="●"/>
            </a:pPr>
            <a:r>
              <a:rPr lang="en-US" sz="3200" b="0" i="0" u="none" strike="noStrike" cap="none" baseline="0" dirty="0">
                <a:solidFill>
                  <a:srgbClr val="000000"/>
                </a:solidFill>
                <a:latin typeface="Calibri"/>
                <a:ea typeface="Calibri"/>
                <a:cs typeface="Calibri"/>
                <a:sym typeface="Calibri"/>
              </a:rPr>
              <a:t>Lecture Review </a:t>
            </a:r>
            <a:r>
              <a:rPr lang="en-US" sz="3200" b="0" i="0" u="none" strike="noStrike" cap="none" baseline="0" dirty="0" smtClean="0">
                <a:solidFill>
                  <a:srgbClr val="000000"/>
                </a:solidFill>
                <a:latin typeface="Calibri"/>
                <a:ea typeface="Calibri"/>
                <a:cs typeface="Calibri"/>
                <a:sym typeface="Calibri"/>
              </a:rPr>
              <a:t>(</a:t>
            </a:r>
            <a:r>
              <a:rPr lang="en-US" sz="3200" dirty="0" smtClean="0">
                <a:latin typeface="Calibri"/>
                <a:ea typeface="Calibri"/>
                <a:cs typeface="Calibri"/>
                <a:sym typeface="Calibri"/>
              </a:rPr>
              <a:t>15</a:t>
            </a:r>
            <a:r>
              <a:rPr lang="en-US" sz="3200" b="0" i="0" u="none" strike="noStrike" cap="none" baseline="0" dirty="0" smtClean="0">
                <a:solidFill>
                  <a:srgbClr val="000000"/>
                </a:solidFill>
                <a:latin typeface="Calibri"/>
                <a:ea typeface="Calibri"/>
                <a:cs typeface="Calibri"/>
                <a:sym typeface="Calibri"/>
              </a:rPr>
              <a:t> </a:t>
            </a:r>
            <a:r>
              <a:rPr lang="en-US" sz="3200" b="0" i="0" u="none" strike="noStrike" cap="none" baseline="0" dirty="0">
                <a:solidFill>
                  <a:srgbClr val="000000"/>
                </a:solidFill>
                <a:latin typeface="Calibri"/>
                <a:ea typeface="Calibri"/>
                <a:cs typeface="Calibri"/>
                <a:sym typeface="Calibri"/>
              </a:rPr>
              <a:t>min)</a:t>
            </a:r>
          </a:p>
          <a:p>
            <a:pPr marL="457200" marR="0" lvl="0" indent="-419100" algn="l" rtl="0">
              <a:lnSpc>
                <a:spcPct val="100000"/>
              </a:lnSpc>
              <a:spcBef>
                <a:spcPts val="600"/>
              </a:spcBef>
              <a:spcAft>
                <a:spcPts val="0"/>
              </a:spcAft>
              <a:buClr>
                <a:srgbClr val="000000"/>
              </a:buClr>
              <a:buSzPct val="100000"/>
              <a:buFont typeface="Calibri"/>
              <a:buChar char="●"/>
            </a:pPr>
            <a:r>
              <a:rPr lang="en-US" sz="3200" b="0" i="0" u="none" strike="noStrike" cap="none" baseline="0" dirty="0">
                <a:solidFill>
                  <a:srgbClr val="000000"/>
                </a:solidFill>
                <a:latin typeface="Calibri"/>
                <a:ea typeface="Calibri"/>
                <a:cs typeface="Calibri"/>
                <a:sym typeface="Calibri"/>
              </a:rPr>
              <a:t>Worksheet and Discussion (</a:t>
            </a:r>
            <a:r>
              <a:rPr lang="en-US" sz="3200" b="0" i="0" u="none" strike="noStrike" cap="none" baseline="0" dirty="0" smtClean="0">
                <a:solidFill>
                  <a:srgbClr val="000000"/>
                </a:solidFill>
                <a:latin typeface="Calibri"/>
                <a:ea typeface="Calibri"/>
                <a:cs typeface="Calibri"/>
                <a:sym typeface="Calibri"/>
              </a:rPr>
              <a:t>25 </a:t>
            </a:r>
            <a:r>
              <a:rPr lang="en-US" sz="3200" b="0" i="0" u="none" strike="noStrike" cap="none" baseline="0" dirty="0">
                <a:solidFill>
                  <a:srgbClr val="000000"/>
                </a:solidFill>
                <a:latin typeface="Calibri"/>
                <a:ea typeface="Calibri"/>
                <a:cs typeface="Calibri"/>
                <a:sym typeface="Calibri"/>
              </a:rPr>
              <a:t>min)</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rgbClr val="000000"/>
              </a:buClr>
              <a:buSzPct val="25000"/>
              <a:buFont typeface="Calibri"/>
              <a:buNone/>
            </a:pPr>
            <a:r>
              <a:rPr lang="en-US" sz="4000" b="1" i="0" u="none" strike="noStrike" cap="none" baseline="0" dirty="0" err="1" smtClean="0">
                <a:solidFill>
                  <a:srgbClr val="000000"/>
                </a:solidFill>
                <a:latin typeface="Calibri"/>
                <a:ea typeface="Calibri"/>
                <a:cs typeface="Calibri"/>
                <a:sym typeface="Calibri"/>
              </a:rPr>
              <a:t>Administrivia</a:t>
            </a:r>
            <a:endParaRPr lang="en-US" sz="4000" b="1" i="0" u="none" strike="noStrike" cap="none" baseline="0" dirty="0">
              <a:solidFill>
                <a:srgbClr val="000000"/>
              </a:solidFill>
              <a:latin typeface="Calibri"/>
              <a:ea typeface="Calibri"/>
              <a:cs typeface="Calibri"/>
              <a:sym typeface="Calibri"/>
            </a:endParaRPr>
          </a:p>
        </p:txBody>
      </p:sp>
      <p:sp>
        <p:nvSpPr>
          <p:cNvPr id="67" name="Shape 67"/>
          <p:cNvSpPr txBox="1">
            <a:spLocks noGrp="1"/>
          </p:cNvSpPr>
          <p:nvPr>
            <p:ph type="body" idx="1"/>
          </p:nvPr>
        </p:nvSpPr>
        <p:spPr>
          <a:xfrm>
            <a:off x="457200" y="1600200"/>
            <a:ext cx="8229600" cy="4967288"/>
          </a:xfrm>
          <a:prstGeom prst="rect">
            <a:avLst/>
          </a:prstGeom>
          <a:noFill/>
          <a:ln>
            <a:noFill/>
          </a:ln>
        </p:spPr>
        <p:txBody>
          <a:bodyPr lIns="91425" tIns="91425" rIns="91425" bIns="91425" anchor="t" anchorCtr="0">
            <a:noAutofit/>
          </a:bodyPr>
          <a:lstStyle/>
          <a:p>
            <a:pPr marL="381000" indent="-342900">
              <a:lnSpc>
                <a:spcPct val="100000"/>
              </a:lnSpc>
              <a:spcBef>
                <a:spcPts val="600"/>
              </a:spcBef>
              <a:buSzPct val="100000"/>
            </a:pPr>
            <a:r>
              <a:rPr lang="en-US" b="0" i="0" u="none" strike="noStrike" cap="none" baseline="0" dirty="0" smtClean="0">
                <a:solidFill>
                  <a:schemeClr val="dk1"/>
                </a:solidFill>
                <a:latin typeface="Calibri"/>
                <a:ea typeface="Calibri"/>
                <a:cs typeface="Calibri"/>
                <a:sym typeface="Calibri"/>
                <a:rtl val="0"/>
              </a:rPr>
              <a:t>Initial </a:t>
            </a:r>
            <a:r>
              <a:rPr lang="en-US" b="0" i="0" u="none" strike="noStrike" cap="none" baseline="0" dirty="0">
                <a:solidFill>
                  <a:schemeClr val="dk1"/>
                </a:solidFill>
                <a:latin typeface="Calibri"/>
                <a:ea typeface="Calibri"/>
                <a:cs typeface="Calibri"/>
                <a:sym typeface="Calibri"/>
                <a:rtl val="0"/>
              </a:rPr>
              <a:t>Design due Thurs </a:t>
            </a:r>
            <a:r>
              <a:rPr lang="en-US" dirty="0">
                <a:latin typeface="Calibri"/>
                <a:ea typeface="Calibri"/>
                <a:cs typeface="Calibri"/>
                <a:sym typeface="Calibri"/>
              </a:rPr>
              <a:t>3</a:t>
            </a:r>
            <a:r>
              <a:rPr lang="en-US" b="0" i="0" u="none" strike="noStrike" cap="none" baseline="0" dirty="0" smtClean="0">
                <a:solidFill>
                  <a:schemeClr val="dk1"/>
                </a:solidFill>
                <a:latin typeface="Calibri"/>
                <a:ea typeface="Calibri"/>
                <a:cs typeface="Calibri"/>
                <a:sym typeface="Calibri"/>
                <a:rtl val="0"/>
              </a:rPr>
              <a:t>/6 </a:t>
            </a:r>
            <a:r>
              <a:rPr lang="en-US" b="0" i="0" u="none" strike="noStrike" cap="none" baseline="0" dirty="0">
                <a:solidFill>
                  <a:schemeClr val="dk1"/>
                </a:solidFill>
                <a:latin typeface="Calibri"/>
                <a:ea typeface="Calibri"/>
                <a:cs typeface="Calibri"/>
                <a:sym typeface="Calibri"/>
                <a:rtl val="0"/>
              </a:rPr>
              <a:t>at 11:59pm</a:t>
            </a:r>
          </a:p>
          <a:p>
            <a:pPr marL="38100" marR="0" lvl="0" indent="0" algn="l" rtl="0">
              <a:lnSpc>
                <a:spcPct val="90000"/>
              </a:lnSpc>
              <a:spcBef>
                <a:spcPts val="720"/>
              </a:spcBef>
              <a:spcAft>
                <a:spcPts val="0"/>
              </a:spcAft>
              <a:buClr>
                <a:schemeClr val="dk1"/>
              </a:buClr>
              <a:buSzPct val="25000"/>
              <a:buFont typeface="Calibri"/>
              <a:buNone/>
            </a:pPr>
            <a:r>
              <a:rPr lang="en-US" b="0" i="0" u="none" strike="noStrike" cap="none" baseline="0" dirty="0">
                <a:solidFill>
                  <a:schemeClr val="dk1"/>
                </a:solidFill>
                <a:latin typeface="Calibri"/>
                <a:ea typeface="Calibri"/>
                <a:cs typeface="Calibri"/>
                <a:sym typeface="Calibri"/>
              </a:rPr>
              <a:t>	</a:t>
            </a:r>
            <a:r>
              <a:rPr lang="en-US" sz="2000" b="0" i="0" u="none" strike="noStrike" cap="none" baseline="0" dirty="0">
                <a:solidFill>
                  <a:schemeClr val="dk1"/>
                </a:solidFill>
                <a:latin typeface="Consolas"/>
                <a:ea typeface="Consolas"/>
                <a:cs typeface="Consolas"/>
                <a:sym typeface="Consolas"/>
              </a:rPr>
              <a:t>submit proj2-initial-</a:t>
            </a:r>
            <a:r>
              <a:rPr lang="en-US" sz="2000" b="0" i="0" u="none" strike="noStrike" cap="none" baseline="0" dirty="0" smtClean="0">
                <a:solidFill>
                  <a:schemeClr val="dk1"/>
                </a:solidFill>
                <a:latin typeface="Consolas"/>
                <a:ea typeface="Consolas"/>
                <a:cs typeface="Consolas"/>
                <a:sym typeface="Consolas"/>
              </a:rPr>
              <a:t>design</a:t>
            </a:r>
            <a:endParaRPr lang="en-US" sz="2000" b="0" i="0" u="none" strike="noStrike" cap="none" baseline="0" dirty="0">
              <a:solidFill>
                <a:schemeClr val="dk1"/>
              </a:solidFill>
              <a:latin typeface="Consolas"/>
              <a:ea typeface="Consolas"/>
              <a:cs typeface="Consolas"/>
              <a:sym typeface="Consolas"/>
            </a:endParaRPr>
          </a:p>
          <a:p>
            <a:pPr marL="381000" indent="-342900">
              <a:lnSpc>
                <a:spcPct val="100000"/>
              </a:lnSpc>
              <a:spcBef>
                <a:spcPts val="600"/>
              </a:spcBef>
              <a:buSzPct val="100000"/>
            </a:pPr>
            <a:r>
              <a:rPr lang="en-US" b="0" i="0" u="none" strike="noStrike" cap="none" baseline="0" dirty="0" smtClean="0">
                <a:solidFill>
                  <a:schemeClr val="dk1"/>
                </a:solidFill>
                <a:latin typeface="Calibri"/>
                <a:ea typeface="Calibri"/>
                <a:cs typeface="Calibri"/>
                <a:sym typeface="Calibri"/>
              </a:rPr>
              <a:t>Please also sign</a:t>
            </a:r>
            <a:r>
              <a:rPr lang="en-US" b="0" i="0" u="none" strike="noStrike" cap="none" dirty="0" smtClean="0">
                <a:solidFill>
                  <a:schemeClr val="dk1"/>
                </a:solidFill>
                <a:latin typeface="Calibri"/>
                <a:ea typeface="Calibri"/>
                <a:cs typeface="Calibri"/>
                <a:sym typeface="Calibri"/>
              </a:rPr>
              <a:t> up for a design review if you haven’t already!</a:t>
            </a:r>
          </a:p>
          <a:p>
            <a:pPr marL="381000" indent="-342900">
              <a:lnSpc>
                <a:spcPct val="100000"/>
              </a:lnSpc>
              <a:spcBef>
                <a:spcPts val="600"/>
              </a:spcBef>
              <a:buSzPct val="100000"/>
            </a:pPr>
            <a:r>
              <a:rPr lang="en-US" dirty="0" smtClean="0">
                <a:latin typeface="Calibri"/>
                <a:ea typeface="Calibri"/>
                <a:cs typeface="Calibri"/>
                <a:sym typeface="Calibri"/>
              </a:rPr>
              <a:t>Midterm 1 is </a:t>
            </a:r>
            <a:r>
              <a:rPr lang="en-US" dirty="0">
                <a:latin typeface="Calibri"/>
                <a:cs typeface="Calibri"/>
              </a:rPr>
              <a:t>3/12, 4:00-5:30pm in 245 Li </a:t>
            </a:r>
            <a:r>
              <a:rPr lang="en-US" dirty="0" err="1">
                <a:latin typeface="Calibri"/>
                <a:cs typeface="Calibri"/>
              </a:rPr>
              <a:t>Ka</a:t>
            </a:r>
            <a:r>
              <a:rPr lang="en-US" dirty="0">
                <a:latin typeface="Calibri"/>
                <a:cs typeface="Calibri"/>
              </a:rPr>
              <a:t> </a:t>
            </a:r>
            <a:r>
              <a:rPr lang="en-US" dirty="0" err="1">
                <a:latin typeface="Calibri"/>
                <a:cs typeface="Calibri"/>
              </a:rPr>
              <a:t>Shing</a:t>
            </a:r>
            <a:r>
              <a:rPr lang="en-US" dirty="0">
                <a:latin typeface="Calibri"/>
                <a:cs typeface="Calibri"/>
              </a:rPr>
              <a:t> (A-L) and 105 Stanley (M-Z)</a:t>
            </a:r>
            <a:endParaRPr lang="en-US" b="0" i="0" u="none" strike="noStrike" cap="none" dirty="0" smtClean="0">
              <a:solidFill>
                <a:schemeClr val="dk1"/>
              </a:solidFill>
              <a:latin typeface="Calibri"/>
              <a:ea typeface="Calibri"/>
              <a:cs typeface="Calibri"/>
              <a:sym typeface="Calibri"/>
            </a:endParaRPr>
          </a:p>
          <a:p>
            <a:pPr lvl="1"/>
            <a:r>
              <a:rPr lang="en-US" sz="2400" dirty="0" smtClean="0">
                <a:latin typeface="Calibri"/>
                <a:cs typeface="Calibri"/>
              </a:rPr>
              <a:t>Covers </a:t>
            </a:r>
            <a:r>
              <a:rPr lang="en-US" sz="2400" dirty="0">
                <a:latin typeface="Calibri"/>
                <a:cs typeface="Calibri"/>
              </a:rPr>
              <a:t>lectures 1-12, readings, handouts, </a:t>
            </a:r>
            <a:r>
              <a:rPr lang="en-US" sz="2400" dirty="0" err="1">
                <a:latin typeface="Calibri"/>
                <a:cs typeface="Calibri"/>
              </a:rPr>
              <a:t>projs</a:t>
            </a:r>
            <a:r>
              <a:rPr lang="en-US" sz="2400" dirty="0">
                <a:latin typeface="Calibri"/>
                <a:cs typeface="Calibri"/>
              </a:rPr>
              <a:t> 1 &amp; </a:t>
            </a:r>
            <a:r>
              <a:rPr lang="en-US" sz="2400" dirty="0" smtClean="0">
                <a:latin typeface="Calibri"/>
                <a:cs typeface="Calibri"/>
              </a:rPr>
              <a:t>2</a:t>
            </a:r>
          </a:p>
          <a:p>
            <a:pPr marL="152400" indent="0">
              <a:buNone/>
            </a:pPr>
            <a:endParaRPr lang="en-US" dirty="0">
              <a:latin typeface="Calibri"/>
              <a:cs typeface="Calibri"/>
            </a:endParaRPr>
          </a:p>
          <a:p>
            <a:pPr marL="38100" marR="0" lvl="0" indent="0" algn="l" rtl="0">
              <a:lnSpc>
                <a:spcPct val="100000"/>
              </a:lnSpc>
              <a:spcBef>
                <a:spcPts val="600"/>
              </a:spcBef>
              <a:spcAft>
                <a:spcPts val="0"/>
              </a:spcAft>
              <a:buClr>
                <a:schemeClr val="dk1"/>
              </a:buClr>
              <a:buSzPct val="100000"/>
              <a:buNone/>
            </a:pPr>
            <a:endParaRPr lang="en-US" b="0" i="0" u="none" strike="noStrike" cap="none" baseline="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195513"/>
            <a:ext cx="8229600" cy="1143000"/>
          </a:xfrm>
          <a:prstGeom prst="rect">
            <a:avLst/>
          </a:prstGeom>
          <a:noFill/>
          <a:ln>
            <a:noFill/>
          </a:ln>
        </p:spPr>
        <p:txBody>
          <a:bodyPr lIns="91425" tIns="91425" rIns="91425" bIns="91425" anchor="b" anchorCtr="0">
            <a:noAutofit/>
          </a:bodyPr>
          <a:lstStyle/>
          <a:p>
            <a:pPr marL="0" marR="0" lvl="0" indent="228600" algn="ctr" rtl="0">
              <a:lnSpc>
                <a:spcPct val="100000"/>
              </a:lnSpc>
              <a:spcBef>
                <a:spcPts val="0"/>
              </a:spcBef>
              <a:spcAft>
                <a:spcPts val="0"/>
              </a:spcAft>
              <a:buClr>
                <a:srgbClr val="000000"/>
              </a:buClr>
              <a:buSzPct val="25000"/>
              <a:buFont typeface="Calibri"/>
              <a:buNone/>
            </a:pPr>
            <a:r>
              <a:rPr lang="en-US" sz="3600" b="1" i="0" u="none" strike="noStrike" cap="none" baseline="0">
                <a:solidFill>
                  <a:srgbClr val="000000"/>
                </a:solidFill>
                <a:latin typeface="Calibri"/>
                <a:ea typeface="Calibri"/>
                <a:cs typeface="Calibri"/>
                <a:sym typeface="Calibri"/>
              </a:rPr>
              <a:t>Lecture Review</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 name="Rectangle 3"/>
          <p:cNvSpPr txBox="1">
            <a:spLocks noChangeArrowheads="1"/>
          </p:cNvSpPr>
          <p:nvPr/>
        </p:nvSpPr>
        <p:spPr bwMode="auto">
          <a:xfrm>
            <a:off x="304800" y="533400"/>
            <a:ext cx="8610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8" tIns="44445" rIns="90478" bIns="44445"/>
          <a:lstStyle>
            <a:lvl1pPr marL="285750" indent="-285750" eaLnBrk="0" hangingPunct="0">
              <a:defRPr sz="2400" b="1">
                <a:solidFill>
                  <a:schemeClr val="tx1"/>
                </a:solidFill>
                <a:latin typeface="Comic Sans MS" charset="0"/>
                <a:ea typeface="MS PGothic" charset="0"/>
                <a:cs typeface="MS PGothic" charset="0"/>
              </a:defRPr>
            </a:lvl1pPr>
            <a:lvl2pPr marL="685800" indent="-228600" eaLnBrk="0" hangingPunct="0">
              <a:defRPr sz="2400" b="1">
                <a:solidFill>
                  <a:schemeClr val="tx1"/>
                </a:solidFill>
                <a:latin typeface="Comic Sans MS" charset="0"/>
                <a:ea typeface="MS PGothic" charset="0"/>
                <a:cs typeface="MS PGothic" charset="0"/>
              </a:defRPr>
            </a:lvl2pPr>
            <a:lvl3pPr marL="1143000" indent="-228600" eaLnBrk="0" hangingPunct="0">
              <a:defRPr sz="2400" b="1">
                <a:solidFill>
                  <a:schemeClr val="tx1"/>
                </a:solidFill>
                <a:latin typeface="Comic Sans MS" charset="0"/>
                <a:ea typeface="MS PGothic" charset="0"/>
                <a:cs typeface="MS PGothic" charset="0"/>
              </a:defRPr>
            </a:lvl3pPr>
            <a:lvl4pPr marL="1600200" indent="-228600" eaLnBrk="0" hangingPunct="0">
              <a:defRPr sz="2400" b="1">
                <a:solidFill>
                  <a:schemeClr val="tx1"/>
                </a:solidFill>
                <a:latin typeface="Comic Sans MS" charset="0"/>
                <a:ea typeface="MS PGothic" charset="0"/>
                <a:cs typeface="MS PGothic" charset="0"/>
              </a:defRPr>
            </a:lvl4pPr>
            <a:lvl5pPr marL="2057400" indent="-228600" eaLnBrk="0" hangingPunct="0">
              <a:defRPr sz="2400"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Comic Sans MS" charset="0"/>
                <a:ea typeface="MS PGothic" charset="0"/>
                <a:cs typeface="MS PGothic" charset="0"/>
              </a:defRPr>
            </a:lvl9pPr>
          </a:lstStyle>
          <a:p>
            <a:pPr>
              <a:lnSpc>
                <a:spcPct val="80000"/>
              </a:lnSpc>
              <a:spcBef>
                <a:spcPct val="25000"/>
              </a:spcBef>
              <a:buSzPct val="100000"/>
              <a:buFontTx/>
              <a:buChar char="•"/>
            </a:pPr>
            <a:r>
              <a:rPr lang="en-US" altLang="ko-KR" b="0">
                <a:latin typeface="Helvetica" charset="0"/>
                <a:ea typeface="Gulim" charset="0"/>
                <a:cs typeface="Gulim" charset="0"/>
              </a:rPr>
              <a:t>Modern programs require a lot of physical memory</a:t>
            </a:r>
          </a:p>
          <a:p>
            <a:pPr lvl="1">
              <a:lnSpc>
                <a:spcPct val="80000"/>
              </a:lnSpc>
              <a:spcBef>
                <a:spcPct val="25000"/>
              </a:spcBef>
              <a:buSzPct val="100000"/>
              <a:buFontTx/>
              <a:buChar char="–"/>
            </a:pPr>
            <a:r>
              <a:rPr lang="en-US" altLang="ko-KR" sz="2200" b="0">
                <a:latin typeface="Helvetica" charset="0"/>
                <a:ea typeface="Gulim" charset="0"/>
                <a:cs typeface="Gulim" charset="0"/>
              </a:rPr>
              <a:t>DRAM per system growing faster than 25%-30%/year</a:t>
            </a:r>
          </a:p>
          <a:p>
            <a:pPr>
              <a:lnSpc>
                <a:spcPct val="80000"/>
              </a:lnSpc>
              <a:spcBef>
                <a:spcPct val="25000"/>
              </a:spcBef>
              <a:buSzPct val="100000"/>
              <a:buFontTx/>
              <a:buChar char="•"/>
            </a:pPr>
            <a:r>
              <a:rPr lang="en-US" altLang="ko-KR" b="0">
                <a:latin typeface="Helvetica" charset="0"/>
                <a:ea typeface="Gulim" charset="0"/>
                <a:cs typeface="Gulim" charset="0"/>
              </a:rPr>
              <a:t>But they don’t use all their memory all of the time</a:t>
            </a:r>
          </a:p>
          <a:p>
            <a:pPr lvl="1">
              <a:lnSpc>
                <a:spcPct val="80000"/>
              </a:lnSpc>
              <a:spcBef>
                <a:spcPct val="25000"/>
              </a:spcBef>
              <a:buSzPct val="100000"/>
              <a:buFontTx/>
              <a:buChar char="–"/>
            </a:pPr>
            <a:r>
              <a:rPr lang="en-US" altLang="ko-KR" sz="2200" b="0">
                <a:latin typeface="Helvetica" charset="0"/>
                <a:ea typeface="Gulim" charset="0"/>
                <a:cs typeface="Gulim" charset="0"/>
              </a:rPr>
              <a:t>90-10 rule: programs spend 90% of their time in 10% of their code</a:t>
            </a:r>
          </a:p>
          <a:p>
            <a:pPr lvl="1">
              <a:lnSpc>
                <a:spcPct val="80000"/>
              </a:lnSpc>
              <a:spcBef>
                <a:spcPct val="25000"/>
              </a:spcBef>
              <a:buSzPct val="100000"/>
              <a:buFontTx/>
              <a:buChar char="–"/>
            </a:pPr>
            <a:r>
              <a:rPr lang="en-US" altLang="ko-KR" sz="2200" b="0">
                <a:latin typeface="Helvetica" charset="0"/>
                <a:ea typeface="Gulim" charset="0"/>
                <a:cs typeface="Gulim" charset="0"/>
              </a:rPr>
              <a:t>Wasteful to require all of user’s code to be in memory</a:t>
            </a:r>
          </a:p>
          <a:p>
            <a:pPr>
              <a:lnSpc>
                <a:spcPct val="80000"/>
              </a:lnSpc>
              <a:spcBef>
                <a:spcPct val="25000"/>
              </a:spcBef>
              <a:buSzPct val="100000"/>
              <a:buFontTx/>
              <a:buChar char="•"/>
            </a:pPr>
            <a:r>
              <a:rPr lang="en-US" altLang="ko-KR" b="0">
                <a:latin typeface="Helvetica" charset="0"/>
                <a:ea typeface="Gulim" charset="0"/>
                <a:cs typeface="Gulim" charset="0"/>
              </a:rPr>
              <a:t>Solution: use main memory as cache for disk/SSD</a:t>
            </a: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a:lnSpc>
                <a:spcPct val="80000"/>
              </a:lnSpc>
              <a:spcBef>
                <a:spcPct val="25000"/>
              </a:spcBef>
              <a:buSzPct val="100000"/>
              <a:buFontTx/>
              <a:buChar char="•"/>
            </a:pPr>
            <a:endParaRPr lang="en-US" altLang="ko-KR" b="0">
              <a:latin typeface="Helvetica" charset="0"/>
              <a:ea typeface="Gulim" charset="0"/>
              <a:cs typeface="Gulim" charset="0"/>
            </a:endParaRPr>
          </a:p>
          <a:p>
            <a:pPr lvl="1">
              <a:lnSpc>
                <a:spcPct val="80000"/>
              </a:lnSpc>
              <a:spcBef>
                <a:spcPct val="25000"/>
              </a:spcBef>
              <a:buSzPct val="100000"/>
              <a:buFontTx/>
              <a:buChar char="–"/>
            </a:pPr>
            <a:endParaRPr lang="ko-KR" altLang="en-US" sz="2200" b="0">
              <a:latin typeface="Helvetica" charset="0"/>
              <a:ea typeface="Gulim" charset="0"/>
              <a:cs typeface="Gulim" charset="0"/>
            </a:endParaRPr>
          </a:p>
        </p:txBody>
      </p:sp>
      <p:sp>
        <p:nvSpPr>
          <p:cNvPr id="34818" name="Rectangle 2"/>
          <p:cNvSpPr>
            <a:spLocks noGrp="1" noChangeArrowheads="1"/>
          </p:cNvSpPr>
          <p:nvPr>
            <p:ph type="title"/>
          </p:nvPr>
        </p:nvSpPr>
        <p:spPr>
          <a:xfrm>
            <a:off x="125413" y="0"/>
            <a:ext cx="8775700" cy="762000"/>
          </a:xfrm>
          <a:noFill/>
        </p:spPr>
        <p:txBody>
          <a:bodyPr wrap="none" lIns="63500" tIns="25400" rIns="63500" bIns="25400" anchor="t"/>
          <a:lstStyle/>
          <a:p>
            <a:r>
              <a:rPr lang="en-US" altLang="ko-KR">
                <a:latin typeface="Helvetica" charset="0"/>
                <a:ea typeface="Gulim" charset="0"/>
                <a:cs typeface="Gulim" charset="0"/>
              </a:rPr>
              <a:t>Demand Paging</a:t>
            </a:r>
          </a:p>
        </p:txBody>
      </p:sp>
      <p:sp>
        <p:nvSpPr>
          <p:cNvPr id="12292" name="Rectangle 16"/>
          <p:cNvSpPr>
            <a:spLocks noChangeArrowheads="1"/>
          </p:cNvSpPr>
          <p:nvPr/>
        </p:nvSpPr>
        <p:spPr bwMode="auto">
          <a:xfrm>
            <a:off x="3497263" y="4627541"/>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L3 Cache</a:t>
            </a:r>
          </a:p>
        </p:txBody>
      </p:sp>
      <p:sp>
        <p:nvSpPr>
          <p:cNvPr id="12294" name="Rectangle 14"/>
          <p:cNvSpPr>
            <a:spLocks noChangeArrowheads="1"/>
          </p:cNvSpPr>
          <p:nvPr/>
        </p:nvSpPr>
        <p:spPr bwMode="auto">
          <a:xfrm>
            <a:off x="1400969" y="5106172"/>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Registers</a:t>
            </a:r>
          </a:p>
        </p:txBody>
      </p:sp>
      <p:sp>
        <p:nvSpPr>
          <p:cNvPr id="19462" name="Rectangle 4"/>
          <p:cNvSpPr>
            <a:spLocks noChangeArrowheads="1"/>
          </p:cNvSpPr>
          <p:nvPr/>
        </p:nvSpPr>
        <p:spPr bwMode="auto">
          <a:xfrm>
            <a:off x="1295400" y="3443288"/>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19463" name="Rectangle 5"/>
          <p:cNvSpPr>
            <a:spLocks noChangeArrowheads="1"/>
          </p:cNvSpPr>
          <p:nvPr/>
        </p:nvSpPr>
        <p:spPr bwMode="auto">
          <a:xfrm>
            <a:off x="1370013" y="3427413"/>
            <a:ext cx="649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19464" name="Rectangle 6"/>
          <p:cNvSpPr>
            <a:spLocks noChangeArrowheads="1"/>
          </p:cNvSpPr>
          <p:nvPr/>
        </p:nvSpPr>
        <p:spPr bwMode="auto">
          <a:xfrm>
            <a:off x="1295400" y="4816475"/>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19465" name="Rectangle 7"/>
          <p:cNvSpPr>
            <a:spLocks noChangeArrowheads="1"/>
          </p:cNvSpPr>
          <p:nvPr/>
        </p:nvSpPr>
        <p:spPr bwMode="auto">
          <a:xfrm>
            <a:off x="1376363" y="4792663"/>
            <a:ext cx="647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19466" name="Rectangle 8"/>
          <p:cNvSpPr>
            <a:spLocks noChangeArrowheads="1"/>
          </p:cNvSpPr>
          <p:nvPr/>
        </p:nvSpPr>
        <p:spPr bwMode="auto">
          <a:xfrm>
            <a:off x="7086600" y="3133725"/>
            <a:ext cx="1314450" cy="2998788"/>
          </a:xfrm>
          <a:prstGeom prst="rect">
            <a:avLst/>
          </a:prstGeom>
          <a:solidFill>
            <a:srgbClr val="C0D2FE"/>
          </a:solidFill>
          <a:ln w="25400">
            <a:solidFill>
              <a:schemeClr val="tx1"/>
            </a:solidFill>
            <a:miter lim="800000"/>
            <a:headEnd/>
            <a:tailEnd/>
          </a:ln>
        </p:spPr>
        <p:txBody>
          <a:bodyPr wrap="none" anchor="ctr"/>
          <a:lstStyle/>
          <a:p>
            <a:pPr algn="ctr"/>
            <a:endParaRPr lang="en-US" sz="1600">
              <a:latin typeface="Helvetica" charset="0"/>
            </a:endParaRPr>
          </a:p>
          <a:p>
            <a:pPr algn="ctr"/>
            <a:endParaRPr lang="en-US" sz="1600">
              <a:latin typeface="Helvetica" charset="0"/>
            </a:endParaRPr>
          </a:p>
          <a:p>
            <a:pPr algn="ctr"/>
            <a:endParaRPr lang="en-US" sz="1600">
              <a:latin typeface="Helvetica" charset="0"/>
            </a:endParaRPr>
          </a:p>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19467" name="Rectangle 10"/>
          <p:cNvSpPr>
            <a:spLocks noChangeArrowheads="1"/>
          </p:cNvSpPr>
          <p:nvPr/>
        </p:nvSpPr>
        <p:spPr bwMode="auto">
          <a:xfrm>
            <a:off x="1143000" y="3030538"/>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19468" name="Rectangle 11"/>
          <p:cNvSpPr>
            <a:spLocks noChangeArrowheads="1"/>
          </p:cNvSpPr>
          <p:nvPr/>
        </p:nvSpPr>
        <p:spPr bwMode="auto">
          <a:xfrm>
            <a:off x="1831975" y="3049588"/>
            <a:ext cx="1185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19469" name="Line 12"/>
          <p:cNvSpPr>
            <a:spLocks noChangeShapeType="1"/>
          </p:cNvSpPr>
          <p:nvPr/>
        </p:nvSpPr>
        <p:spPr bwMode="auto">
          <a:xfrm flipV="1">
            <a:off x="2303463" y="3133725"/>
            <a:ext cx="4783137" cy="1971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Rectangle 18"/>
          <p:cNvSpPr>
            <a:spLocks noChangeArrowheads="1"/>
          </p:cNvSpPr>
          <p:nvPr/>
        </p:nvSpPr>
        <p:spPr bwMode="auto">
          <a:xfrm>
            <a:off x="4414838" y="4235450"/>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34" name="Rectangle 14"/>
          <p:cNvSpPr>
            <a:spLocks noChangeArrowheads="1"/>
          </p:cNvSpPr>
          <p:nvPr/>
        </p:nvSpPr>
        <p:spPr bwMode="auto">
          <a:xfrm>
            <a:off x="1375604" y="3740361"/>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Registers</a:t>
            </a:r>
          </a:p>
        </p:txBody>
      </p:sp>
      <p:sp>
        <p:nvSpPr>
          <p:cNvPr id="35" name="Rectangle 14"/>
          <p:cNvSpPr>
            <a:spLocks noChangeArrowheads="1"/>
          </p:cNvSpPr>
          <p:nvPr/>
        </p:nvSpPr>
        <p:spPr bwMode="auto">
          <a:xfrm>
            <a:off x="2005013" y="3740360"/>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L1 Cache</a:t>
            </a:r>
          </a:p>
        </p:txBody>
      </p:sp>
      <p:sp>
        <p:nvSpPr>
          <p:cNvPr id="36" name="Rectangle 14"/>
          <p:cNvSpPr>
            <a:spLocks noChangeArrowheads="1"/>
          </p:cNvSpPr>
          <p:nvPr/>
        </p:nvSpPr>
        <p:spPr bwMode="auto">
          <a:xfrm>
            <a:off x="2006600" y="5106172"/>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L1 Cache</a:t>
            </a:r>
          </a:p>
        </p:txBody>
      </p:sp>
      <p:sp>
        <p:nvSpPr>
          <p:cNvPr id="38" name="Rectangle 14"/>
          <p:cNvSpPr>
            <a:spLocks noChangeArrowheads="1"/>
          </p:cNvSpPr>
          <p:nvPr/>
        </p:nvSpPr>
        <p:spPr bwMode="auto">
          <a:xfrm>
            <a:off x="2687638" y="4939716"/>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L2 Cache</a:t>
            </a:r>
          </a:p>
        </p:txBody>
      </p:sp>
      <p:sp>
        <p:nvSpPr>
          <p:cNvPr id="39" name="Rectangle 14"/>
          <p:cNvSpPr>
            <a:spLocks noChangeArrowheads="1"/>
          </p:cNvSpPr>
          <p:nvPr/>
        </p:nvSpPr>
        <p:spPr bwMode="auto">
          <a:xfrm>
            <a:off x="2684463" y="3528428"/>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ea typeface="ＭＳ Ｐゴシック" charset="0"/>
                <a:cs typeface="Helvetica" charset="0"/>
              </a:rPr>
              <a:t>L2 Cache</a:t>
            </a:r>
          </a:p>
        </p:txBody>
      </p:sp>
      <p:sp>
        <p:nvSpPr>
          <p:cNvPr id="19476" name="Rectangle 8"/>
          <p:cNvSpPr>
            <a:spLocks noChangeArrowheads="1"/>
          </p:cNvSpPr>
          <p:nvPr/>
        </p:nvSpPr>
        <p:spPr bwMode="auto">
          <a:xfrm>
            <a:off x="5638800" y="3732213"/>
            <a:ext cx="1143000" cy="2382837"/>
          </a:xfrm>
          <a:prstGeom prst="rect">
            <a:avLst/>
          </a:prstGeom>
          <a:solidFill>
            <a:srgbClr val="C0D2FE"/>
          </a:solidFill>
          <a:ln w="25400">
            <a:solidFill>
              <a:schemeClr val="tx1"/>
            </a:solidFill>
            <a:miter lim="800000"/>
            <a:headEnd/>
            <a:tailEnd/>
          </a:ln>
        </p:spPr>
        <p:txBody>
          <a:bodyPr wrap="none" anchor="ctr"/>
          <a:lstStyle/>
          <a:p>
            <a:pPr algn="ctr"/>
            <a:endParaRPr lang="en-US" sz="1600">
              <a:latin typeface="Helvetica" charset="0"/>
            </a:endParaRPr>
          </a:p>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14357" name="AutoShape 40"/>
          <p:cNvSpPr>
            <a:spLocks noChangeArrowheads="1"/>
          </p:cNvSpPr>
          <p:nvPr/>
        </p:nvSpPr>
        <p:spPr bwMode="auto">
          <a:xfrm>
            <a:off x="2216150" y="5346700"/>
            <a:ext cx="2562225" cy="609600"/>
          </a:xfrm>
          <a:prstGeom prst="leftArrow">
            <a:avLst>
              <a:gd name="adj1" fmla="val 50000"/>
              <a:gd name="adj2" fmla="val 57151"/>
            </a:avLst>
          </a:prstGeom>
          <a:solidFill>
            <a:srgbClr val="00FFFF"/>
          </a:solidFill>
          <a:ln w="38100">
            <a:solidFill>
              <a:schemeClr val="tx1"/>
            </a:solidFill>
            <a:miter lim="800000"/>
            <a:headEnd/>
            <a:tailEnd/>
          </a:ln>
        </p:spPr>
        <p:txBody>
          <a:bodyPr wrap="none" lIns="90478" tIns="44445" rIns="90478" bIns="44445" anchor="ctr"/>
          <a:lstStyle/>
          <a:p>
            <a:r>
              <a:rPr lang="en-US" altLang="ko-KR" sz="2000">
                <a:latin typeface="Helvetica" charset="0"/>
              </a:rPr>
              <a:t>Caching</a:t>
            </a:r>
          </a:p>
        </p:txBody>
      </p:sp>
      <p:sp>
        <p:nvSpPr>
          <p:cNvPr id="19478" name="Line 12"/>
          <p:cNvSpPr>
            <a:spLocks noChangeShapeType="1"/>
          </p:cNvSpPr>
          <p:nvPr/>
        </p:nvSpPr>
        <p:spPr bwMode="auto">
          <a:xfrm>
            <a:off x="2182813" y="6115050"/>
            <a:ext cx="4903787" cy="174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AutoShape 40"/>
          <p:cNvSpPr>
            <a:spLocks noChangeArrowheads="1"/>
          </p:cNvSpPr>
          <p:nvPr/>
        </p:nvSpPr>
        <p:spPr bwMode="auto">
          <a:xfrm>
            <a:off x="5181600" y="4071938"/>
            <a:ext cx="2562225" cy="609600"/>
          </a:xfrm>
          <a:prstGeom prst="leftArrow">
            <a:avLst>
              <a:gd name="adj1" fmla="val 50000"/>
              <a:gd name="adj2" fmla="val 57151"/>
            </a:avLst>
          </a:prstGeom>
          <a:solidFill>
            <a:srgbClr val="00FFFF"/>
          </a:solidFill>
          <a:ln w="38100">
            <a:solidFill>
              <a:schemeClr val="tx1"/>
            </a:solidFill>
            <a:miter lim="800000"/>
            <a:headEnd/>
            <a:tailEnd/>
          </a:ln>
        </p:spPr>
        <p:txBody>
          <a:bodyPr wrap="none" lIns="90478" tIns="44445" rIns="90478" bIns="44445" anchor="ctr"/>
          <a:lstStyle/>
          <a:p>
            <a:r>
              <a:rPr lang="en-US" altLang="ko-KR" sz="2000">
                <a:latin typeface="Helvetica" charset="0"/>
              </a:rPr>
              <a:t>Caching</a:t>
            </a:r>
          </a:p>
        </p:txBody>
      </p:sp>
    </p:spTree>
    <p:extLst>
      <p:ext uri="{BB962C8B-B14F-4D97-AF65-F5344CB8AC3E}">
        <p14:creationId xmlns:p14="http://schemas.microsoft.com/office/powerpoint/2010/main" val="202599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anim calcmode="lin" valueType="num">
                                      <p:cBhvr additive="base">
                                        <p:cTn id="7"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7">
                                            <p:txEl>
                                              <p:pRg st="1" end="1"/>
                                            </p:txEl>
                                          </p:spTgt>
                                        </p:tgtEl>
                                        <p:attrNameLst>
                                          <p:attrName>style.visibility</p:attrName>
                                        </p:attrNameLst>
                                      </p:cBhvr>
                                      <p:to>
                                        <p:strVal val="visible"/>
                                      </p:to>
                                    </p:set>
                                    <p:anim calcmode="lin" valueType="num">
                                      <p:cBhvr additive="base">
                                        <p:cTn id="11" dur="500" fill="hold"/>
                                        <p:tgtEl>
                                          <p:spTgt spid="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7">
                                            <p:txEl>
                                              <p:pRg st="2" end="2"/>
                                            </p:txEl>
                                          </p:spTgt>
                                        </p:tgtEl>
                                        <p:attrNameLst>
                                          <p:attrName>style.visibility</p:attrName>
                                        </p:attrNameLst>
                                      </p:cBhvr>
                                      <p:to>
                                        <p:strVal val="visible"/>
                                      </p:to>
                                    </p:set>
                                    <p:anim calcmode="lin" valueType="num">
                                      <p:cBhvr additive="base">
                                        <p:cTn id="17" dur="500" fill="hold"/>
                                        <p:tgtEl>
                                          <p:spTgt spid="4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7">
                                            <p:txEl>
                                              <p:pRg st="3" end="3"/>
                                            </p:txEl>
                                          </p:spTgt>
                                        </p:tgtEl>
                                        <p:attrNameLst>
                                          <p:attrName>style.visibility</p:attrName>
                                        </p:attrNameLst>
                                      </p:cBhvr>
                                      <p:to>
                                        <p:strVal val="visible"/>
                                      </p:to>
                                    </p:set>
                                    <p:anim calcmode="lin" valueType="num">
                                      <p:cBhvr additive="base">
                                        <p:cTn id="21" dur="500" fill="hold"/>
                                        <p:tgtEl>
                                          <p:spTgt spid="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7">
                                            <p:txEl>
                                              <p:pRg st="4" end="4"/>
                                            </p:txEl>
                                          </p:spTgt>
                                        </p:tgtEl>
                                        <p:attrNameLst>
                                          <p:attrName>style.visibility</p:attrName>
                                        </p:attrNameLst>
                                      </p:cBhvr>
                                      <p:to>
                                        <p:strVal val="visible"/>
                                      </p:to>
                                    </p:set>
                                    <p:anim calcmode="lin" valueType="num">
                                      <p:cBhvr additive="base">
                                        <p:cTn id="25" dur="500" fill="hold"/>
                                        <p:tgtEl>
                                          <p:spTgt spid="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7">
                                            <p:txEl>
                                              <p:pRg st="5" end="5"/>
                                            </p:txEl>
                                          </p:spTgt>
                                        </p:tgtEl>
                                        <p:attrNameLst>
                                          <p:attrName>style.visibility</p:attrName>
                                        </p:attrNameLst>
                                      </p:cBhvr>
                                      <p:to>
                                        <p:strVal val="visible"/>
                                      </p:to>
                                    </p:set>
                                    <p:anim calcmode="lin" valueType="num">
                                      <p:cBhvr additive="base">
                                        <p:cTn id="31" dur="500" fill="hold"/>
                                        <p:tgtEl>
                                          <p:spTgt spid="4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7">
                                            <p:txEl>
                                              <p:pRg st="5" end="5"/>
                                            </p:txEl>
                                          </p:spTgt>
                                        </p:tgtEl>
                                        <p:attrNameLst>
                                          <p:attrName>ppt_y</p:attrName>
                                        </p:attrNameLst>
                                      </p:cBhvr>
                                      <p:tavLst>
                                        <p:tav tm="0">
                                          <p:val>
                                            <p:strVal val="#ppt_y"/>
                                          </p:val>
                                        </p:tav>
                                        <p:tav tm="100000">
                                          <p:val>
                                            <p:strVal val="#ppt_y"/>
                                          </p:val>
                                        </p:tav>
                                      </p:tavLst>
                                    </p:anim>
                                  </p:childTnLst>
                                </p:cTn>
                              </p:par>
                              <p:par>
                                <p:cTn id="33" presetID="1" presetClass="entr" presetSubtype="0" fill="hold" nodeType="withEffect">
                                  <p:stCondLst>
                                    <p:cond delay="0"/>
                                  </p:stCondLst>
                                  <p:childTnLst>
                                    <p:set>
                                      <p:cBhvr>
                                        <p:cTn id="34" dur="1" fill="hold">
                                          <p:stCondLst>
                                            <p:cond delay="0"/>
                                          </p:stCondLst>
                                        </p:cTn>
                                        <p:tgtEl>
                                          <p:spTgt spid="1229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29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4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4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4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4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4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46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7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947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35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947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p"/>
      <p:bldP spid="19462" grpId="0" animBg="1"/>
      <p:bldP spid="19463" grpId="0"/>
      <p:bldP spid="19464" grpId="0" animBg="1"/>
      <p:bldP spid="19465" grpId="0"/>
      <p:bldP spid="19466" grpId="0" animBg="1"/>
      <p:bldP spid="19467" grpId="0" animBg="1"/>
      <p:bldP spid="19468" grpId="0"/>
      <p:bldP spid="19469" grpId="0" animBg="1"/>
      <p:bldP spid="19470" grpId="0" animBg="1"/>
      <p:bldP spid="19476" grpId="0" animBg="1"/>
      <p:bldP spid="14357" grpId="0" animBg="1"/>
      <p:bldP spid="19478"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381000" y="2590800"/>
            <a:ext cx="8382000" cy="2565400"/>
            <a:chOff x="240" y="1632"/>
            <a:chExt cx="5280" cy="1616"/>
          </a:xfrm>
        </p:grpSpPr>
        <p:sp>
          <p:nvSpPr>
            <p:cNvPr id="37892"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solidFill>
                <a:srgbClr val="FF66CC"/>
              </a:solidFill>
              <a:round/>
              <a:headEnd/>
              <a:tailEnd/>
            </a:ln>
          </p:spPr>
          <p:txBody>
            <a:bodyPr wrap="none" lIns="90478" tIns="44445" rIns="90478" bIns="44445" anchor="ctr"/>
            <a:lstStyle/>
            <a:p>
              <a:endParaRPr lang="ko-KR" altLang="en-US">
                <a:ea typeface="Gulim" charset="0"/>
                <a:cs typeface="Gulim" charset="0"/>
              </a:endParaRPr>
            </a:p>
          </p:txBody>
        </p:sp>
        <p:sp>
          <p:nvSpPr>
            <p:cNvPr id="37893"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sp3d>
            </a:bodyPr>
            <a:lstStyle/>
            <a:p>
              <a:r>
                <a:rPr lang="en-US" sz="3600" kern="10">
                  <a:ln w="9525">
                    <a:round/>
                    <a:headEnd/>
                    <a:tailEnd/>
                  </a:ln>
                  <a:gradFill rotWithShape="1">
                    <a:gsLst>
                      <a:gs pos="0">
                        <a:srgbClr val="FFE701"/>
                      </a:gs>
                      <a:gs pos="100000">
                        <a:srgbClr val="FE3E02"/>
                      </a:gs>
                    </a:gsLst>
                    <a:lin ang="5400000" scaled="1"/>
                  </a:gradFill>
                  <a:latin typeface="Impact"/>
                  <a:ea typeface="Impact"/>
                  <a:cs typeface="Impact"/>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a:latin typeface="Helvetica" charset="0"/>
                <a:ea typeface="Gulim" charset="0"/>
                <a:cs typeface="Gulim" charset="0"/>
              </a:rPr>
              <a:t>PTE helps us implement demand paging</a:t>
            </a:r>
          </a:p>
          <a:p>
            <a:pPr lvl="1">
              <a:lnSpc>
                <a:spcPct val="80000"/>
              </a:lnSpc>
              <a:spcBef>
                <a:spcPct val="20000"/>
              </a:spcBef>
            </a:pPr>
            <a:r>
              <a:rPr lang="en-US" altLang="ko-KR">
                <a:latin typeface="Helvetica" charset="0"/>
                <a:ea typeface="Gulim" charset="0"/>
                <a:cs typeface="Gulim" charset="0"/>
              </a:rPr>
              <a:t>Valid </a:t>
            </a:r>
            <a:r>
              <a:rPr lang="en-US" altLang="ko-KR">
                <a:latin typeface="Helvetica" charset="0"/>
                <a:ea typeface="Gulim" charset="0"/>
                <a:cs typeface="Gulim" charset="0"/>
                <a:sym typeface="Symbol" charset="0"/>
              </a:rPr>
              <a:t> Page in memory, PTE points at physical page</a:t>
            </a:r>
          </a:p>
          <a:p>
            <a:pPr lvl="1">
              <a:lnSpc>
                <a:spcPct val="80000"/>
              </a:lnSpc>
              <a:spcBef>
                <a:spcPct val="20000"/>
              </a:spcBef>
            </a:pPr>
            <a:r>
              <a:rPr lang="en-US" altLang="ko-KR">
                <a:latin typeface="Helvetica" charset="0"/>
                <a:ea typeface="Gulim" charset="0"/>
                <a:cs typeface="Gulim" charset="0"/>
                <a:sym typeface="Symbol" charset="0"/>
              </a:rPr>
              <a:t>Not Valid  Page not in memory; use info in PTE to find it on disk when necessary</a:t>
            </a:r>
          </a:p>
          <a:p>
            <a:pPr>
              <a:lnSpc>
                <a:spcPct val="80000"/>
              </a:lnSpc>
              <a:spcBef>
                <a:spcPct val="20000"/>
              </a:spcBef>
            </a:pPr>
            <a:r>
              <a:rPr lang="en-US" altLang="ko-KR">
                <a:latin typeface="Helvetica" charset="0"/>
                <a:ea typeface="Gulim" charset="0"/>
                <a:cs typeface="Gulim" charset="0"/>
                <a:sym typeface="Symbol" charset="0"/>
              </a:rPr>
              <a:t>Suppose user references page with invalid PTE?</a:t>
            </a:r>
          </a:p>
          <a:p>
            <a:pPr lvl="1">
              <a:lnSpc>
                <a:spcPct val="80000"/>
              </a:lnSpc>
              <a:spcBef>
                <a:spcPct val="20000"/>
              </a:spcBef>
            </a:pPr>
            <a:r>
              <a:rPr lang="en-US" altLang="ko-KR">
                <a:latin typeface="Helvetica" charset="0"/>
                <a:ea typeface="Gulim" charset="0"/>
                <a:cs typeface="Gulim" charset="0"/>
                <a:sym typeface="Symbol" charset="0"/>
              </a:rPr>
              <a:t>Memory Management Unit (MMU) traps to OS</a:t>
            </a:r>
          </a:p>
          <a:p>
            <a:pPr lvl="2">
              <a:lnSpc>
                <a:spcPct val="80000"/>
              </a:lnSpc>
              <a:spcBef>
                <a:spcPct val="20000"/>
              </a:spcBef>
            </a:pPr>
            <a:r>
              <a:rPr lang="en-US" altLang="ko-KR">
                <a:latin typeface="Helvetica" charset="0"/>
                <a:ea typeface="Gulim" charset="0"/>
                <a:cs typeface="Gulim" charset="0"/>
                <a:sym typeface="Symbol" charset="0"/>
              </a:rPr>
              <a:t>Resulting trap is a “Page Fault”</a:t>
            </a:r>
          </a:p>
          <a:p>
            <a:pPr lvl="1">
              <a:lnSpc>
                <a:spcPct val="80000"/>
              </a:lnSpc>
              <a:spcBef>
                <a:spcPct val="20000"/>
              </a:spcBef>
            </a:pPr>
            <a:r>
              <a:rPr lang="en-US" altLang="ko-KR">
                <a:latin typeface="Helvetica" charset="0"/>
                <a:ea typeface="Gulim" charset="0"/>
                <a:cs typeface="Gulim" charset="0"/>
                <a:sym typeface="Symbol" charset="0"/>
              </a:rPr>
              <a:t>What does OS do on a Page Fault?:</a:t>
            </a:r>
          </a:p>
          <a:p>
            <a:pPr lvl="2">
              <a:lnSpc>
                <a:spcPct val="80000"/>
              </a:lnSpc>
              <a:spcBef>
                <a:spcPct val="20000"/>
              </a:spcBef>
            </a:pPr>
            <a:r>
              <a:rPr lang="en-US" altLang="ko-KR">
                <a:latin typeface="Helvetica" charset="0"/>
                <a:ea typeface="Gulim" charset="0"/>
                <a:cs typeface="Gulim" charset="0"/>
                <a:sym typeface="Symbol" charset="0"/>
              </a:rPr>
              <a:t>Choose an old page to replace </a:t>
            </a:r>
          </a:p>
          <a:p>
            <a:pPr lvl="2">
              <a:lnSpc>
                <a:spcPct val="80000"/>
              </a:lnSpc>
              <a:spcBef>
                <a:spcPct val="20000"/>
              </a:spcBef>
            </a:pPr>
            <a:r>
              <a:rPr lang="en-US" altLang="ko-KR">
                <a:latin typeface="Helvetica" charset="0"/>
                <a:ea typeface="Gulim" charset="0"/>
                <a:cs typeface="Gulim" charset="0"/>
                <a:sym typeface="Symbol" charset="0"/>
              </a:rPr>
              <a:t>If old page modified (“D=1”), write contents back to disk</a:t>
            </a:r>
          </a:p>
          <a:p>
            <a:pPr lvl="2">
              <a:lnSpc>
                <a:spcPct val="80000"/>
              </a:lnSpc>
              <a:spcBef>
                <a:spcPct val="20000"/>
              </a:spcBef>
            </a:pPr>
            <a:r>
              <a:rPr lang="en-US" altLang="ko-KR">
                <a:latin typeface="Helvetica" charset="0"/>
                <a:ea typeface="Gulim" charset="0"/>
                <a:cs typeface="Gulim" charset="0"/>
                <a:sym typeface="Symbol" charset="0"/>
              </a:rPr>
              <a:t>Change its PTE and any cached TLB to be invalid</a:t>
            </a:r>
          </a:p>
          <a:p>
            <a:pPr lvl="2">
              <a:lnSpc>
                <a:spcPct val="80000"/>
              </a:lnSpc>
              <a:spcBef>
                <a:spcPct val="20000"/>
              </a:spcBef>
            </a:pPr>
            <a:r>
              <a:rPr lang="en-US" altLang="ko-KR">
                <a:latin typeface="Helvetica" charset="0"/>
                <a:ea typeface="Gulim" charset="0"/>
                <a:cs typeface="Gulim" charset="0"/>
                <a:sym typeface="Symbol" charset="0"/>
              </a:rPr>
              <a:t>Load new page into memory from disk</a:t>
            </a:r>
          </a:p>
          <a:p>
            <a:pPr lvl="2">
              <a:lnSpc>
                <a:spcPct val="80000"/>
              </a:lnSpc>
              <a:spcBef>
                <a:spcPct val="20000"/>
              </a:spcBef>
            </a:pPr>
            <a:r>
              <a:rPr lang="en-US" altLang="ko-KR">
                <a:latin typeface="Helvetica" charset="0"/>
                <a:ea typeface="Gulim" charset="0"/>
                <a:cs typeface="Gulim" charset="0"/>
                <a:sym typeface="Symbol" charset="0"/>
              </a:rPr>
              <a:t>Update page table entry, invalidate TLB for new entry</a:t>
            </a:r>
          </a:p>
          <a:p>
            <a:pPr lvl="2">
              <a:lnSpc>
                <a:spcPct val="80000"/>
              </a:lnSpc>
              <a:spcBef>
                <a:spcPct val="20000"/>
              </a:spcBef>
            </a:pPr>
            <a:r>
              <a:rPr lang="en-US" altLang="ko-KR">
                <a:latin typeface="Helvetica" charset="0"/>
                <a:ea typeface="Gulim" charset="0"/>
                <a:cs typeface="Gulim" charset="0"/>
                <a:sym typeface="Symbol" charset="0"/>
              </a:rPr>
              <a:t>Continue thread from original faulting location</a:t>
            </a:r>
          </a:p>
          <a:p>
            <a:pPr lvl="1">
              <a:lnSpc>
                <a:spcPct val="80000"/>
              </a:lnSpc>
              <a:spcBef>
                <a:spcPct val="20000"/>
              </a:spcBef>
            </a:pPr>
            <a:r>
              <a:rPr lang="en-US" altLang="ko-KR">
                <a:latin typeface="Helvetica" charset="0"/>
                <a:ea typeface="Gulim" charset="0"/>
                <a:cs typeface="Gulim" charset="0"/>
                <a:sym typeface="Symbol" charset="0"/>
              </a:rPr>
              <a:t>TLB for new page will be loaded when thread continued!</a:t>
            </a:r>
          </a:p>
          <a:p>
            <a:pPr lvl="1">
              <a:lnSpc>
                <a:spcPct val="80000"/>
              </a:lnSpc>
              <a:spcBef>
                <a:spcPct val="20000"/>
              </a:spcBef>
            </a:pPr>
            <a:r>
              <a:rPr lang="en-US" altLang="ko-KR">
                <a:latin typeface="Helvetica" charset="0"/>
                <a:ea typeface="Gulim" charset="0"/>
                <a:cs typeface="Gulim" charset="0"/>
                <a:sym typeface="Symbol" charset="0"/>
              </a:rPr>
              <a:t>While pulling pages off disk for one process, OS runs another process from ready queue</a:t>
            </a:r>
          </a:p>
          <a:p>
            <a:pPr lvl="2">
              <a:lnSpc>
                <a:spcPct val="80000"/>
              </a:lnSpc>
              <a:spcBef>
                <a:spcPct val="20000"/>
              </a:spcBef>
            </a:pPr>
            <a:r>
              <a:rPr lang="en-US" altLang="ko-KR">
                <a:latin typeface="Helvetica" charset="0"/>
                <a:ea typeface="Gulim" charset="0"/>
                <a:cs typeface="Gulim" charset="0"/>
                <a:sym typeface="Symbol" charset="0"/>
              </a:rPr>
              <a:t>Suspended process sits on wait queue</a:t>
            </a:r>
          </a:p>
        </p:txBody>
      </p:sp>
      <p:sp>
        <p:nvSpPr>
          <p:cNvPr id="37891" name="Rectangle 2"/>
          <p:cNvSpPr>
            <a:spLocks noGrp="1" noChangeArrowheads="1"/>
          </p:cNvSpPr>
          <p:nvPr>
            <p:ph type="title"/>
          </p:nvPr>
        </p:nvSpPr>
        <p:spPr/>
        <p:txBody>
          <a:bodyPr/>
          <a:lstStyle/>
          <a:p>
            <a:r>
              <a:rPr lang="en-US" altLang="ko-KR">
                <a:latin typeface="Helvetica" charset="0"/>
                <a:ea typeface="Gulim" charset="0"/>
                <a:cs typeface="Gulim" charset="0"/>
              </a:rPr>
              <a:t>Demand Paging Mechanisms</a:t>
            </a:r>
          </a:p>
        </p:txBody>
      </p:sp>
    </p:spTree>
    <p:extLst>
      <p:ext uri="{BB962C8B-B14F-4D97-AF65-F5344CB8AC3E}">
        <p14:creationId xmlns:p14="http://schemas.microsoft.com/office/powerpoint/2010/main" val="4143505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 calcmode="lin" valueType="num">
                                      <p:cBhvr additive="base">
                                        <p:cTn id="7" dur="500" fill="hold"/>
                                        <p:tgtEl>
                                          <p:spTgt spid="76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69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66979">
                                            <p:txEl>
                                              <p:pRg st="1" end="1"/>
                                            </p:txEl>
                                          </p:spTgt>
                                        </p:tgtEl>
                                        <p:attrNameLst>
                                          <p:attrName>style.visibility</p:attrName>
                                        </p:attrNameLst>
                                      </p:cBhvr>
                                      <p:to>
                                        <p:strVal val="visible"/>
                                      </p:to>
                                    </p:set>
                                    <p:anim calcmode="lin" valueType="num">
                                      <p:cBhvr additive="base">
                                        <p:cTn id="11" dur="500" fill="hold"/>
                                        <p:tgtEl>
                                          <p:spTgt spid="76697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6697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66979">
                                            <p:txEl>
                                              <p:pRg st="2" end="2"/>
                                            </p:txEl>
                                          </p:spTgt>
                                        </p:tgtEl>
                                        <p:attrNameLst>
                                          <p:attrName>style.visibility</p:attrName>
                                        </p:attrNameLst>
                                      </p:cBhvr>
                                      <p:to>
                                        <p:strVal val="visible"/>
                                      </p:to>
                                    </p:set>
                                    <p:anim calcmode="lin" valueType="num">
                                      <p:cBhvr additive="base">
                                        <p:cTn id="15" dur="500" fill="hold"/>
                                        <p:tgtEl>
                                          <p:spTgt spid="76697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66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66979">
                                            <p:txEl>
                                              <p:pRg st="3" end="3"/>
                                            </p:txEl>
                                          </p:spTgt>
                                        </p:tgtEl>
                                        <p:attrNameLst>
                                          <p:attrName>style.visibility</p:attrName>
                                        </p:attrNameLst>
                                      </p:cBhvr>
                                      <p:to>
                                        <p:strVal val="visible"/>
                                      </p:to>
                                    </p:set>
                                    <p:anim calcmode="lin" valueType="num">
                                      <p:cBhvr additive="base">
                                        <p:cTn id="21" dur="500" fill="hold"/>
                                        <p:tgtEl>
                                          <p:spTgt spid="76697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6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66979">
                                            <p:txEl>
                                              <p:pRg st="4" end="4"/>
                                            </p:txEl>
                                          </p:spTgt>
                                        </p:tgtEl>
                                        <p:attrNameLst>
                                          <p:attrName>style.visibility</p:attrName>
                                        </p:attrNameLst>
                                      </p:cBhvr>
                                      <p:to>
                                        <p:strVal val="visible"/>
                                      </p:to>
                                    </p:set>
                                    <p:anim calcmode="lin" valueType="num">
                                      <p:cBhvr additive="base">
                                        <p:cTn id="27" dur="500" fill="hold"/>
                                        <p:tgtEl>
                                          <p:spTgt spid="76697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6697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66979">
                                            <p:txEl>
                                              <p:pRg st="5" end="5"/>
                                            </p:txEl>
                                          </p:spTgt>
                                        </p:tgtEl>
                                        <p:attrNameLst>
                                          <p:attrName>style.visibility</p:attrName>
                                        </p:attrNameLst>
                                      </p:cBhvr>
                                      <p:to>
                                        <p:strVal val="visible"/>
                                      </p:to>
                                    </p:set>
                                    <p:anim calcmode="lin" valueType="num">
                                      <p:cBhvr additive="base">
                                        <p:cTn id="31" dur="500" fill="hold"/>
                                        <p:tgtEl>
                                          <p:spTgt spid="766979">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6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66979">
                                            <p:txEl>
                                              <p:pRg st="6" end="6"/>
                                            </p:txEl>
                                          </p:spTgt>
                                        </p:tgtEl>
                                        <p:attrNameLst>
                                          <p:attrName>style.visibility</p:attrName>
                                        </p:attrNameLst>
                                      </p:cBhvr>
                                      <p:to>
                                        <p:strVal val="visible"/>
                                      </p:to>
                                    </p:set>
                                    <p:anim calcmode="lin" valueType="num">
                                      <p:cBhvr additive="base">
                                        <p:cTn id="37" dur="500" fill="hold"/>
                                        <p:tgtEl>
                                          <p:spTgt spid="76697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69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6979">
                                            <p:txEl>
                                              <p:pRg st="7" end="7"/>
                                            </p:txEl>
                                          </p:spTgt>
                                        </p:tgtEl>
                                        <p:attrNameLst>
                                          <p:attrName>style.visibility</p:attrName>
                                        </p:attrNameLst>
                                      </p:cBhvr>
                                      <p:to>
                                        <p:strVal val="visible"/>
                                      </p:to>
                                    </p:set>
                                    <p:anim calcmode="lin" valueType="num">
                                      <p:cBhvr additive="base">
                                        <p:cTn id="43" dur="500" fill="hold"/>
                                        <p:tgtEl>
                                          <p:spTgt spid="76697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6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66979">
                                            <p:txEl>
                                              <p:pRg st="8" end="8"/>
                                            </p:txEl>
                                          </p:spTgt>
                                        </p:tgtEl>
                                        <p:attrNameLst>
                                          <p:attrName>style.visibility</p:attrName>
                                        </p:attrNameLst>
                                      </p:cBhvr>
                                      <p:to>
                                        <p:strVal val="visible"/>
                                      </p:to>
                                    </p:set>
                                    <p:anim calcmode="lin" valueType="num">
                                      <p:cBhvr additive="base">
                                        <p:cTn id="49" dur="500" fill="hold"/>
                                        <p:tgtEl>
                                          <p:spTgt spid="766979">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697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766979">
                                            <p:txEl>
                                              <p:pRg st="9" end="9"/>
                                            </p:txEl>
                                          </p:spTgt>
                                        </p:tgtEl>
                                        <p:attrNameLst>
                                          <p:attrName>style.visibility</p:attrName>
                                        </p:attrNameLst>
                                      </p:cBhvr>
                                      <p:to>
                                        <p:strVal val="visible"/>
                                      </p:to>
                                    </p:set>
                                    <p:anim calcmode="lin" valueType="num">
                                      <p:cBhvr additive="base">
                                        <p:cTn id="55" dur="500" fill="hold"/>
                                        <p:tgtEl>
                                          <p:spTgt spid="76697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6697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66979">
                                            <p:txEl>
                                              <p:pRg st="10" end="10"/>
                                            </p:txEl>
                                          </p:spTgt>
                                        </p:tgtEl>
                                        <p:attrNameLst>
                                          <p:attrName>style.visibility</p:attrName>
                                        </p:attrNameLst>
                                      </p:cBhvr>
                                      <p:to>
                                        <p:strVal val="visible"/>
                                      </p:to>
                                    </p:set>
                                    <p:anim calcmode="lin" valueType="num">
                                      <p:cBhvr additive="base">
                                        <p:cTn id="61" dur="500" fill="hold"/>
                                        <p:tgtEl>
                                          <p:spTgt spid="766979">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6697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766979">
                                            <p:txEl>
                                              <p:pRg st="11" end="11"/>
                                            </p:txEl>
                                          </p:spTgt>
                                        </p:tgtEl>
                                        <p:attrNameLst>
                                          <p:attrName>style.visibility</p:attrName>
                                        </p:attrNameLst>
                                      </p:cBhvr>
                                      <p:to>
                                        <p:strVal val="visible"/>
                                      </p:to>
                                    </p:set>
                                    <p:anim calcmode="lin" valueType="num">
                                      <p:cBhvr additive="base">
                                        <p:cTn id="67" dur="500" fill="hold"/>
                                        <p:tgtEl>
                                          <p:spTgt spid="766979">
                                            <p:txEl>
                                              <p:pRg st="11"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6697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66979">
                                            <p:txEl>
                                              <p:pRg st="12" end="12"/>
                                            </p:txEl>
                                          </p:spTgt>
                                        </p:tgtEl>
                                        <p:attrNameLst>
                                          <p:attrName>style.visibility</p:attrName>
                                        </p:attrNameLst>
                                      </p:cBhvr>
                                      <p:to>
                                        <p:strVal val="visible"/>
                                      </p:to>
                                    </p:set>
                                    <p:anim calcmode="lin" valueType="num">
                                      <p:cBhvr additive="base">
                                        <p:cTn id="73" dur="500" fill="hold"/>
                                        <p:tgtEl>
                                          <p:spTgt spid="766979">
                                            <p:txEl>
                                              <p:pRg st="12" end="12"/>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76697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10" fill="hold" nodeType="clickEffect">
                                  <p:stCondLst>
                                    <p:cond delay="0"/>
                                  </p:stCondLst>
                                  <p:childTnLst>
                                    <p:set>
                                      <p:cBhvr>
                                        <p:cTn id="78" dur="1" fill="hold">
                                          <p:stCondLst>
                                            <p:cond delay="0"/>
                                          </p:stCondLst>
                                        </p:cTn>
                                        <p:tgtEl>
                                          <p:spTgt spid="2"/>
                                        </p:tgtEl>
                                        <p:attrNameLst>
                                          <p:attrName>style.visibility</p:attrName>
                                        </p:attrNameLst>
                                      </p:cBhvr>
                                      <p:to>
                                        <p:strVal val="visible"/>
                                      </p:to>
                                    </p:set>
                                    <p:anim calcmode="lin" valueType="num">
                                      <p:cBhvr>
                                        <p:cTn id="79" dur="500" fill="hold"/>
                                        <p:tgtEl>
                                          <p:spTgt spid="2"/>
                                        </p:tgtEl>
                                        <p:attrNameLst>
                                          <p:attrName>ppt_w</p:attrName>
                                        </p:attrNameLst>
                                      </p:cBhvr>
                                      <p:tavLst>
                                        <p:tav tm="0">
                                          <p:val>
                                            <p:fltVal val="0"/>
                                          </p:val>
                                        </p:tav>
                                        <p:tav tm="100000">
                                          <p:val>
                                            <p:strVal val="#ppt_w"/>
                                          </p:val>
                                        </p:tav>
                                      </p:tavLst>
                                    </p:anim>
                                    <p:anim calcmode="lin" valueType="num">
                                      <p:cBhvr>
                                        <p:cTn id="8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66979">
                                            <p:txEl>
                                              <p:pRg st="13" end="13"/>
                                            </p:txEl>
                                          </p:spTgt>
                                        </p:tgtEl>
                                        <p:attrNameLst>
                                          <p:attrName>style.visibility</p:attrName>
                                        </p:attrNameLst>
                                      </p:cBhvr>
                                      <p:to>
                                        <p:strVal val="visible"/>
                                      </p:to>
                                    </p:set>
                                    <p:anim calcmode="lin" valueType="num">
                                      <p:cBhvr additive="base">
                                        <p:cTn id="85" dur="500" fill="hold"/>
                                        <p:tgtEl>
                                          <p:spTgt spid="766979">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76697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66979">
                                            <p:txEl>
                                              <p:pRg st="14" end="14"/>
                                            </p:txEl>
                                          </p:spTgt>
                                        </p:tgtEl>
                                        <p:attrNameLst>
                                          <p:attrName>style.visibility</p:attrName>
                                        </p:attrNameLst>
                                      </p:cBhvr>
                                      <p:to>
                                        <p:strVal val="visible"/>
                                      </p:to>
                                    </p:set>
                                    <p:anim calcmode="lin" valueType="num">
                                      <p:cBhvr additive="base">
                                        <p:cTn id="91" dur="500" fill="hold"/>
                                        <p:tgtEl>
                                          <p:spTgt spid="766979">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766979">
                                            <p:txEl>
                                              <p:pRg st="14" end="14"/>
                                            </p:tx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766979">
                                            <p:txEl>
                                              <p:pRg st="15" end="15"/>
                                            </p:txEl>
                                          </p:spTgt>
                                        </p:tgtEl>
                                        <p:attrNameLst>
                                          <p:attrName>style.visibility</p:attrName>
                                        </p:attrNameLst>
                                      </p:cBhvr>
                                      <p:to>
                                        <p:strVal val="visible"/>
                                      </p:to>
                                    </p:set>
                                    <p:anim calcmode="lin" valueType="num">
                                      <p:cBhvr additive="base">
                                        <p:cTn id="95" dur="500" fill="hold"/>
                                        <p:tgtEl>
                                          <p:spTgt spid="766979">
                                            <p:txEl>
                                              <p:pRg st="15" end="15"/>
                                            </p:tx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766979">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altLang="ko-KR">
                <a:latin typeface="Helvetica" charset="0"/>
                <a:ea typeface="Gulim" charset="0"/>
                <a:cs typeface="Gulim" charset="0"/>
              </a:rPr>
              <a:t>Steps in Handling a Page Fault</a:t>
            </a:r>
          </a:p>
        </p:txBody>
      </p:sp>
      <p:pic>
        <p:nvPicPr>
          <p:cNvPr id="39938"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600200" y="914400"/>
            <a:ext cx="6307138" cy="5280025"/>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8282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altLang="ko-KR">
                <a:latin typeface="Helvetica" charset="0"/>
                <a:ea typeface="Gulim" charset="0"/>
                <a:cs typeface="Gulim" charset="0"/>
              </a:rPr>
              <a:t>What Factors Lead to Misses?</a:t>
            </a:r>
          </a:p>
        </p:txBody>
      </p:sp>
      <p:sp>
        <p:nvSpPr>
          <p:cNvPr id="796675" name="Rectangle 3"/>
          <p:cNvSpPr>
            <a:spLocks noGrp="1" noChangeArrowheads="1"/>
          </p:cNvSpPr>
          <p:nvPr>
            <p:ph type="body" idx="1"/>
          </p:nvPr>
        </p:nvSpPr>
        <p:spPr>
          <a:xfrm>
            <a:off x="152400" y="685800"/>
            <a:ext cx="8991600" cy="6019800"/>
          </a:xfrm>
        </p:spPr>
        <p:txBody>
          <a:bodyPr/>
          <a:lstStyle/>
          <a:p>
            <a:pPr>
              <a:lnSpc>
                <a:spcPct val="80000"/>
              </a:lnSpc>
              <a:spcBef>
                <a:spcPct val="20000"/>
              </a:spcBef>
            </a:pPr>
            <a:r>
              <a:rPr lang="en-US" altLang="ko-KR">
                <a:solidFill>
                  <a:schemeClr val="hlink"/>
                </a:solidFill>
                <a:latin typeface="Helvetica" charset="0"/>
                <a:ea typeface="Gulim" charset="0"/>
                <a:cs typeface="Gulim" charset="0"/>
              </a:rPr>
              <a:t>Compulsory Misses: </a:t>
            </a:r>
          </a:p>
          <a:p>
            <a:pPr lvl="1">
              <a:lnSpc>
                <a:spcPct val="80000"/>
              </a:lnSpc>
              <a:spcBef>
                <a:spcPct val="20000"/>
              </a:spcBef>
            </a:pPr>
            <a:r>
              <a:rPr lang="en-US" altLang="ko-KR">
                <a:latin typeface="Helvetica" charset="0"/>
                <a:ea typeface="Gulim" charset="0"/>
                <a:cs typeface="Gulim" charset="0"/>
              </a:rPr>
              <a:t>Pages that have never been paged into memory before</a:t>
            </a:r>
          </a:p>
          <a:p>
            <a:pPr lvl="1">
              <a:lnSpc>
                <a:spcPct val="80000"/>
              </a:lnSpc>
              <a:spcBef>
                <a:spcPct val="20000"/>
              </a:spcBef>
            </a:pPr>
            <a:r>
              <a:rPr lang="en-US" altLang="ko-KR">
                <a:latin typeface="Helvetica" charset="0"/>
                <a:ea typeface="Gulim" charset="0"/>
                <a:cs typeface="Gulim" charset="0"/>
              </a:rPr>
              <a:t>How might we remove these misses?</a:t>
            </a:r>
          </a:p>
          <a:p>
            <a:pPr lvl="2">
              <a:lnSpc>
                <a:spcPct val="80000"/>
              </a:lnSpc>
              <a:spcBef>
                <a:spcPct val="20000"/>
              </a:spcBef>
            </a:pPr>
            <a:r>
              <a:rPr lang="en-US" altLang="ko-KR">
                <a:latin typeface="Helvetica" charset="0"/>
                <a:ea typeface="Gulim" charset="0"/>
                <a:cs typeface="Gulim" charset="0"/>
              </a:rPr>
              <a:t>Prefetching: loading them into memory before needed</a:t>
            </a:r>
          </a:p>
          <a:p>
            <a:pPr lvl="2">
              <a:lnSpc>
                <a:spcPct val="80000"/>
              </a:lnSpc>
              <a:spcBef>
                <a:spcPct val="20000"/>
              </a:spcBef>
            </a:pPr>
            <a:r>
              <a:rPr lang="en-US" altLang="ko-KR">
                <a:latin typeface="Helvetica" charset="0"/>
                <a:ea typeface="Gulim" charset="0"/>
                <a:cs typeface="Gulim" charset="0"/>
              </a:rPr>
              <a:t>Need to predict future somehow!  More later.</a:t>
            </a:r>
          </a:p>
          <a:p>
            <a:pPr>
              <a:lnSpc>
                <a:spcPct val="80000"/>
              </a:lnSpc>
              <a:spcBef>
                <a:spcPct val="20000"/>
              </a:spcBef>
            </a:pPr>
            <a:r>
              <a:rPr lang="en-US" altLang="ko-KR">
                <a:solidFill>
                  <a:schemeClr val="hlink"/>
                </a:solidFill>
                <a:latin typeface="Helvetica" charset="0"/>
                <a:ea typeface="Gulim" charset="0"/>
                <a:cs typeface="Gulim" charset="0"/>
              </a:rPr>
              <a:t>Capacity Misses:</a:t>
            </a:r>
          </a:p>
          <a:p>
            <a:pPr lvl="1">
              <a:lnSpc>
                <a:spcPct val="80000"/>
              </a:lnSpc>
              <a:spcBef>
                <a:spcPct val="20000"/>
              </a:spcBef>
            </a:pPr>
            <a:r>
              <a:rPr lang="en-US" altLang="ko-KR">
                <a:latin typeface="Helvetica" charset="0"/>
                <a:ea typeface="Gulim" charset="0"/>
                <a:cs typeface="Gulim" charset="0"/>
              </a:rPr>
              <a:t>Not enough memory. Must somehow increase size.</a:t>
            </a:r>
          </a:p>
          <a:p>
            <a:pPr lvl="1">
              <a:lnSpc>
                <a:spcPct val="80000"/>
              </a:lnSpc>
              <a:spcBef>
                <a:spcPct val="20000"/>
              </a:spcBef>
            </a:pPr>
            <a:r>
              <a:rPr lang="en-US" altLang="ko-KR">
                <a:latin typeface="Helvetica" charset="0"/>
                <a:ea typeface="Gulim" charset="0"/>
                <a:cs typeface="Gulim" charset="0"/>
              </a:rPr>
              <a:t>Can we do this?</a:t>
            </a:r>
          </a:p>
          <a:p>
            <a:pPr lvl="2">
              <a:lnSpc>
                <a:spcPct val="80000"/>
              </a:lnSpc>
              <a:spcBef>
                <a:spcPct val="20000"/>
              </a:spcBef>
            </a:pPr>
            <a:r>
              <a:rPr lang="en-US" altLang="ko-KR">
                <a:latin typeface="Helvetica" charset="0"/>
                <a:ea typeface="Gulim" charset="0"/>
                <a:cs typeface="Gulim" charset="0"/>
              </a:rPr>
              <a:t>One option: Increase amount of DRAM (not quick fix!)</a:t>
            </a:r>
          </a:p>
          <a:p>
            <a:pPr lvl="2">
              <a:lnSpc>
                <a:spcPct val="80000"/>
              </a:lnSpc>
              <a:spcBef>
                <a:spcPct val="20000"/>
              </a:spcBef>
            </a:pPr>
            <a:r>
              <a:rPr lang="en-US" altLang="ko-KR">
                <a:latin typeface="Helvetica" charset="0"/>
                <a:ea typeface="Gulim" charset="0"/>
                <a:cs typeface="Gulim" charset="0"/>
              </a:rPr>
              <a:t>Another option:  If multiple processes in memory: adjust percentage of memory allocated to each one!</a:t>
            </a:r>
          </a:p>
          <a:p>
            <a:pPr>
              <a:lnSpc>
                <a:spcPct val="80000"/>
              </a:lnSpc>
              <a:spcBef>
                <a:spcPct val="20000"/>
              </a:spcBef>
            </a:pPr>
            <a:r>
              <a:rPr lang="en-US" altLang="ko-KR">
                <a:solidFill>
                  <a:schemeClr val="hlink"/>
                </a:solidFill>
                <a:latin typeface="Helvetica" charset="0"/>
                <a:ea typeface="Gulim" charset="0"/>
                <a:cs typeface="Gulim" charset="0"/>
              </a:rPr>
              <a:t>Conflict Misses:</a:t>
            </a:r>
          </a:p>
          <a:p>
            <a:pPr lvl="1">
              <a:lnSpc>
                <a:spcPct val="80000"/>
              </a:lnSpc>
              <a:spcBef>
                <a:spcPct val="20000"/>
              </a:spcBef>
            </a:pPr>
            <a:r>
              <a:rPr lang="en-US" altLang="ko-KR">
                <a:latin typeface="Helvetica" charset="0"/>
                <a:ea typeface="Gulim" charset="0"/>
                <a:cs typeface="Gulim" charset="0"/>
              </a:rPr>
              <a:t>Technically, conflict misses don’t exist in virtual memory, since it is a “fully-associative” cache</a:t>
            </a:r>
          </a:p>
          <a:p>
            <a:pPr>
              <a:lnSpc>
                <a:spcPct val="80000"/>
              </a:lnSpc>
              <a:spcBef>
                <a:spcPct val="20000"/>
              </a:spcBef>
            </a:pPr>
            <a:r>
              <a:rPr lang="en-US" altLang="ko-KR">
                <a:solidFill>
                  <a:schemeClr val="hlink"/>
                </a:solidFill>
                <a:latin typeface="Helvetica" charset="0"/>
                <a:ea typeface="Gulim" charset="0"/>
                <a:cs typeface="Gulim" charset="0"/>
              </a:rPr>
              <a:t>Policy Misses:</a:t>
            </a:r>
          </a:p>
          <a:p>
            <a:pPr lvl="1">
              <a:lnSpc>
                <a:spcPct val="80000"/>
              </a:lnSpc>
              <a:spcBef>
                <a:spcPct val="20000"/>
              </a:spcBef>
            </a:pPr>
            <a:r>
              <a:rPr lang="en-US" altLang="ko-KR">
                <a:latin typeface="Helvetica" charset="0"/>
                <a:ea typeface="Gulim" charset="0"/>
                <a:cs typeface="Gulim" charset="0"/>
              </a:rPr>
              <a:t>Caused when pages were in memory, but kicked out prematurely because of the replacement policy</a:t>
            </a:r>
          </a:p>
          <a:p>
            <a:pPr lvl="1">
              <a:lnSpc>
                <a:spcPct val="80000"/>
              </a:lnSpc>
              <a:spcBef>
                <a:spcPct val="20000"/>
              </a:spcBef>
            </a:pPr>
            <a:r>
              <a:rPr lang="en-US" altLang="ko-KR">
                <a:latin typeface="Helvetica" charset="0"/>
                <a:ea typeface="Gulim" charset="0"/>
                <a:cs typeface="Gulim" charset="0"/>
              </a:rPr>
              <a:t>How to fix? Better replacement policy</a:t>
            </a:r>
          </a:p>
        </p:txBody>
      </p:sp>
    </p:spTree>
    <p:extLst>
      <p:ext uri="{BB962C8B-B14F-4D97-AF65-F5344CB8AC3E}">
        <p14:creationId xmlns:p14="http://schemas.microsoft.com/office/powerpoint/2010/main" val="3475838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anim calcmode="lin" valueType="num">
                                      <p:cBhvr additive="base">
                                        <p:cTn id="7" dur="500" fill="hold"/>
                                        <p:tgtEl>
                                          <p:spTgt spid="79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6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6675">
                                            <p:txEl>
                                              <p:pRg st="1" end="1"/>
                                            </p:txEl>
                                          </p:spTgt>
                                        </p:tgtEl>
                                        <p:attrNameLst>
                                          <p:attrName>style.visibility</p:attrName>
                                        </p:attrNameLst>
                                      </p:cBhvr>
                                      <p:to>
                                        <p:strVal val="visible"/>
                                      </p:to>
                                    </p:set>
                                    <p:anim calcmode="lin" valueType="num">
                                      <p:cBhvr additive="base">
                                        <p:cTn id="11" dur="500" fill="hold"/>
                                        <p:tgtEl>
                                          <p:spTgt spid="7966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6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6675">
                                            <p:txEl>
                                              <p:pRg st="2" end="2"/>
                                            </p:txEl>
                                          </p:spTgt>
                                        </p:tgtEl>
                                        <p:attrNameLst>
                                          <p:attrName>style.visibility</p:attrName>
                                        </p:attrNameLst>
                                      </p:cBhvr>
                                      <p:to>
                                        <p:strVal val="visible"/>
                                      </p:to>
                                    </p:set>
                                    <p:anim calcmode="lin" valueType="num">
                                      <p:cBhvr additive="base">
                                        <p:cTn id="15" dur="500" fill="hold"/>
                                        <p:tgtEl>
                                          <p:spTgt spid="7966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66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96675">
                                            <p:txEl>
                                              <p:pRg st="3" end="3"/>
                                            </p:txEl>
                                          </p:spTgt>
                                        </p:tgtEl>
                                        <p:attrNameLst>
                                          <p:attrName>style.visibility</p:attrName>
                                        </p:attrNameLst>
                                      </p:cBhvr>
                                      <p:to>
                                        <p:strVal val="visible"/>
                                      </p:to>
                                    </p:set>
                                    <p:anim calcmode="lin" valueType="num">
                                      <p:cBhvr additive="base">
                                        <p:cTn id="19" dur="500" fill="hold"/>
                                        <p:tgtEl>
                                          <p:spTgt spid="7966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9667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96675">
                                            <p:txEl>
                                              <p:pRg st="4" end="4"/>
                                            </p:txEl>
                                          </p:spTgt>
                                        </p:tgtEl>
                                        <p:attrNameLst>
                                          <p:attrName>style.visibility</p:attrName>
                                        </p:attrNameLst>
                                      </p:cBhvr>
                                      <p:to>
                                        <p:strVal val="visible"/>
                                      </p:to>
                                    </p:set>
                                    <p:anim calcmode="lin" valueType="num">
                                      <p:cBhvr additive="base">
                                        <p:cTn id="23" dur="500" fill="hold"/>
                                        <p:tgtEl>
                                          <p:spTgt spid="79667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96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96675">
                                            <p:txEl>
                                              <p:pRg st="5" end="5"/>
                                            </p:txEl>
                                          </p:spTgt>
                                        </p:tgtEl>
                                        <p:attrNameLst>
                                          <p:attrName>style.visibility</p:attrName>
                                        </p:attrNameLst>
                                      </p:cBhvr>
                                      <p:to>
                                        <p:strVal val="visible"/>
                                      </p:to>
                                    </p:set>
                                    <p:anim calcmode="lin" valueType="num">
                                      <p:cBhvr additive="base">
                                        <p:cTn id="29" dur="500" fill="hold"/>
                                        <p:tgtEl>
                                          <p:spTgt spid="79667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667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96675">
                                            <p:txEl>
                                              <p:pRg st="6" end="6"/>
                                            </p:txEl>
                                          </p:spTgt>
                                        </p:tgtEl>
                                        <p:attrNameLst>
                                          <p:attrName>style.visibility</p:attrName>
                                        </p:attrNameLst>
                                      </p:cBhvr>
                                      <p:to>
                                        <p:strVal val="visible"/>
                                      </p:to>
                                    </p:set>
                                    <p:anim calcmode="lin" valueType="num">
                                      <p:cBhvr additive="base">
                                        <p:cTn id="33" dur="500" fill="hold"/>
                                        <p:tgtEl>
                                          <p:spTgt spid="79667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667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6675">
                                            <p:txEl>
                                              <p:pRg st="7" end="7"/>
                                            </p:txEl>
                                          </p:spTgt>
                                        </p:tgtEl>
                                        <p:attrNameLst>
                                          <p:attrName>style.visibility</p:attrName>
                                        </p:attrNameLst>
                                      </p:cBhvr>
                                      <p:to>
                                        <p:strVal val="visible"/>
                                      </p:to>
                                    </p:set>
                                    <p:anim calcmode="lin" valueType="num">
                                      <p:cBhvr additive="base">
                                        <p:cTn id="37" dur="500" fill="hold"/>
                                        <p:tgtEl>
                                          <p:spTgt spid="79667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667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96675">
                                            <p:txEl>
                                              <p:pRg st="8" end="8"/>
                                            </p:txEl>
                                          </p:spTgt>
                                        </p:tgtEl>
                                        <p:attrNameLst>
                                          <p:attrName>style.visibility</p:attrName>
                                        </p:attrNameLst>
                                      </p:cBhvr>
                                      <p:to>
                                        <p:strVal val="visible"/>
                                      </p:to>
                                    </p:set>
                                    <p:anim calcmode="lin" valueType="num">
                                      <p:cBhvr additive="base">
                                        <p:cTn id="41" dur="500" fill="hold"/>
                                        <p:tgtEl>
                                          <p:spTgt spid="796675">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96675">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96675">
                                            <p:txEl>
                                              <p:pRg st="9" end="9"/>
                                            </p:txEl>
                                          </p:spTgt>
                                        </p:tgtEl>
                                        <p:attrNameLst>
                                          <p:attrName>style.visibility</p:attrName>
                                        </p:attrNameLst>
                                      </p:cBhvr>
                                      <p:to>
                                        <p:strVal val="visible"/>
                                      </p:to>
                                    </p:set>
                                    <p:anim calcmode="lin" valueType="num">
                                      <p:cBhvr additive="base">
                                        <p:cTn id="45" dur="500" fill="hold"/>
                                        <p:tgtEl>
                                          <p:spTgt spid="796675">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966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96675">
                                            <p:txEl>
                                              <p:pRg st="10" end="10"/>
                                            </p:txEl>
                                          </p:spTgt>
                                        </p:tgtEl>
                                        <p:attrNameLst>
                                          <p:attrName>style.visibility</p:attrName>
                                        </p:attrNameLst>
                                      </p:cBhvr>
                                      <p:to>
                                        <p:strVal val="visible"/>
                                      </p:to>
                                    </p:set>
                                    <p:anim calcmode="lin" valueType="num">
                                      <p:cBhvr additive="base">
                                        <p:cTn id="51" dur="500" fill="hold"/>
                                        <p:tgtEl>
                                          <p:spTgt spid="796675">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6675">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6675">
                                            <p:txEl>
                                              <p:pRg st="11" end="11"/>
                                            </p:txEl>
                                          </p:spTgt>
                                        </p:tgtEl>
                                        <p:attrNameLst>
                                          <p:attrName>style.visibility</p:attrName>
                                        </p:attrNameLst>
                                      </p:cBhvr>
                                      <p:to>
                                        <p:strVal val="visible"/>
                                      </p:to>
                                    </p:set>
                                    <p:anim calcmode="lin" valueType="num">
                                      <p:cBhvr additive="base">
                                        <p:cTn id="55" dur="500" fill="hold"/>
                                        <p:tgtEl>
                                          <p:spTgt spid="796675">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9667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796675">
                                            <p:txEl>
                                              <p:pRg st="12" end="12"/>
                                            </p:txEl>
                                          </p:spTgt>
                                        </p:tgtEl>
                                        <p:attrNameLst>
                                          <p:attrName>style.visibility</p:attrName>
                                        </p:attrNameLst>
                                      </p:cBhvr>
                                      <p:to>
                                        <p:strVal val="visible"/>
                                      </p:to>
                                    </p:set>
                                    <p:anim calcmode="lin" valueType="num">
                                      <p:cBhvr additive="base">
                                        <p:cTn id="61" dur="500" fill="hold"/>
                                        <p:tgtEl>
                                          <p:spTgt spid="796675">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96675">
                                            <p:txEl>
                                              <p:pRg st="12" end="12"/>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796675">
                                            <p:txEl>
                                              <p:pRg st="13" end="13"/>
                                            </p:txEl>
                                          </p:spTgt>
                                        </p:tgtEl>
                                        <p:attrNameLst>
                                          <p:attrName>style.visibility</p:attrName>
                                        </p:attrNameLst>
                                      </p:cBhvr>
                                      <p:to>
                                        <p:strVal val="visible"/>
                                      </p:to>
                                    </p:set>
                                    <p:anim calcmode="lin" valueType="num">
                                      <p:cBhvr additive="base">
                                        <p:cTn id="65" dur="500" fill="hold"/>
                                        <p:tgtEl>
                                          <p:spTgt spid="796675">
                                            <p:txEl>
                                              <p:pRg st="13" end="13"/>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96675">
                                            <p:txEl>
                                              <p:pRg st="13" end="13"/>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796675">
                                            <p:txEl>
                                              <p:pRg st="14" end="14"/>
                                            </p:txEl>
                                          </p:spTgt>
                                        </p:tgtEl>
                                        <p:attrNameLst>
                                          <p:attrName>style.visibility</p:attrName>
                                        </p:attrNameLst>
                                      </p:cBhvr>
                                      <p:to>
                                        <p:strVal val="visible"/>
                                      </p:to>
                                    </p:set>
                                    <p:anim calcmode="lin" valueType="num">
                                      <p:cBhvr additive="base">
                                        <p:cTn id="69" dur="500" fill="hold"/>
                                        <p:tgtEl>
                                          <p:spTgt spid="796675">
                                            <p:txEl>
                                              <p:pRg st="14" end="14"/>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9667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a:latin typeface="Helvetica" charset="0"/>
                <a:ea typeface="Gulim" charset="0"/>
                <a:cs typeface="Gulim" charset="0"/>
              </a:rPr>
              <a:t>Page Replacement Policies</a:t>
            </a:r>
          </a:p>
        </p:txBody>
      </p:sp>
      <p:sp>
        <p:nvSpPr>
          <p:cNvPr id="773123" name="Rectangle 3"/>
          <p:cNvSpPr>
            <a:spLocks noGrp="1" noChangeArrowheads="1"/>
          </p:cNvSpPr>
          <p:nvPr>
            <p:ph type="body" idx="1"/>
          </p:nvPr>
        </p:nvSpPr>
        <p:spPr>
          <a:xfrm>
            <a:off x="228600" y="685800"/>
            <a:ext cx="8686800" cy="6019800"/>
          </a:xfrm>
        </p:spPr>
        <p:txBody>
          <a:bodyPr/>
          <a:lstStyle/>
          <a:p>
            <a:pPr>
              <a:lnSpc>
                <a:spcPct val="80000"/>
              </a:lnSpc>
              <a:spcBef>
                <a:spcPct val="10000"/>
              </a:spcBef>
            </a:pPr>
            <a:r>
              <a:rPr lang="en-US" altLang="ko-KR">
                <a:latin typeface="Helvetica" charset="0"/>
                <a:ea typeface="Gulim" charset="0"/>
                <a:cs typeface="Gulim" charset="0"/>
              </a:rPr>
              <a:t>Why do we care about Replacement Policy?	</a:t>
            </a:r>
          </a:p>
          <a:p>
            <a:pPr lvl="1">
              <a:lnSpc>
                <a:spcPct val="80000"/>
              </a:lnSpc>
              <a:spcBef>
                <a:spcPct val="10000"/>
              </a:spcBef>
            </a:pPr>
            <a:r>
              <a:rPr lang="en-US" altLang="ko-KR">
                <a:latin typeface="Helvetica" charset="0"/>
                <a:ea typeface="Gulim" charset="0"/>
                <a:cs typeface="Gulim" charset="0"/>
              </a:rPr>
              <a:t>Replacement is an issue with any cache</a:t>
            </a:r>
          </a:p>
          <a:p>
            <a:pPr lvl="1">
              <a:lnSpc>
                <a:spcPct val="80000"/>
              </a:lnSpc>
              <a:spcBef>
                <a:spcPct val="10000"/>
              </a:spcBef>
            </a:pPr>
            <a:r>
              <a:rPr lang="en-US" altLang="ko-KR">
                <a:latin typeface="Helvetica" charset="0"/>
                <a:ea typeface="Gulim" charset="0"/>
                <a:cs typeface="Gulim" charset="0"/>
              </a:rPr>
              <a:t>Particularly important with pages</a:t>
            </a:r>
          </a:p>
          <a:p>
            <a:pPr lvl="2">
              <a:lnSpc>
                <a:spcPct val="80000"/>
              </a:lnSpc>
              <a:spcBef>
                <a:spcPct val="10000"/>
              </a:spcBef>
            </a:pPr>
            <a:r>
              <a:rPr lang="en-US" altLang="ko-KR">
                <a:latin typeface="Helvetica" charset="0"/>
                <a:ea typeface="Gulim" charset="0"/>
                <a:cs typeface="Gulim" charset="0"/>
              </a:rPr>
              <a:t>The cost of being wrong is high: must go to disk</a:t>
            </a:r>
          </a:p>
          <a:p>
            <a:pPr lvl="2">
              <a:lnSpc>
                <a:spcPct val="80000"/>
              </a:lnSpc>
              <a:spcBef>
                <a:spcPct val="10000"/>
              </a:spcBef>
            </a:pPr>
            <a:r>
              <a:rPr lang="en-US" altLang="ko-KR">
                <a:latin typeface="Helvetica" charset="0"/>
                <a:ea typeface="Gulim" charset="0"/>
                <a:cs typeface="Gulim" charset="0"/>
              </a:rPr>
              <a:t>Must keep important pages in memory, not toss them out</a:t>
            </a:r>
          </a:p>
          <a:p>
            <a:pPr>
              <a:lnSpc>
                <a:spcPct val="80000"/>
              </a:lnSpc>
              <a:spcBef>
                <a:spcPct val="10000"/>
              </a:spcBef>
            </a:pPr>
            <a:r>
              <a:rPr lang="en-US" altLang="ko-KR">
                <a:solidFill>
                  <a:schemeClr val="hlink"/>
                </a:solidFill>
                <a:latin typeface="Helvetica" charset="0"/>
                <a:ea typeface="Gulim" charset="0"/>
                <a:cs typeface="Gulim" charset="0"/>
              </a:rPr>
              <a:t>FIFO (First In, First Out)</a:t>
            </a:r>
          </a:p>
          <a:p>
            <a:pPr lvl="1">
              <a:lnSpc>
                <a:spcPct val="80000"/>
              </a:lnSpc>
              <a:spcBef>
                <a:spcPct val="10000"/>
              </a:spcBef>
            </a:pPr>
            <a:r>
              <a:rPr lang="en-US" altLang="ko-KR">
                <a:latin typeface="Helvetica" charset="0"/>
                <a:ea typeface="Gulim" charset="0"/>
                <a:cs typeface="Gulim" charset="0"/>
              </a:rPr>
              <a:t>Throw out oldest page.  Be fair – let every page live in memory for same amount of time.</a:t>
            </a:r>
          </a:p>
          <a:p>
            <a:pPr lvl="1">
              <a:lnSpc>
                <a:spcPct val="80000"/>
              </a:lnSpc>
              <a:spcBef>
                <a:spcPct val="10000"/>
              </a:spcBef>
            </a:pPr>
            <a:r>
              <a:rPr lang="en-US" altLang="ko-KR">
                <a:latin typeface="Helvetica" charset="0"/>
                <a:ea typeface="Gulim" charset="0"/>
                <a:cs typeface="Gulim" charset="0"/>
              </a:rPr>
              <a:t>Bad, because throws out heavily used pages instead of infrequently used pages</a:t>
            </a:r>
          </a:p>
          <a:p>
            <a:pPr>
              <a:lnSpc>
                <a:spcPct val="80000"/>
              </a:lnSpc>
              <a:spcBef>
                <a:spcPct val="10000"/>
              </a:spcBef>
            </a:pPr>
            <a:r>
              <a:rPr lang="en-US" altLang="ko-KR">
                <a:solidFill>
                  <a:schemeClr val="hlink"/>
                </a:solidFill>
                <a:latin typeface="Helvetica" charset="0"/>
                <a:ea typeface="Gulim" charset="0"/>
                <a:cs typeface="Gulim" charset="0"/>
              </a:rPr>
              <a:t>MIN (Minimum):</a:t>
            </a:r>
            <a:r>
              <a:rPr lang="en-US" altLang="ko-KR">
                <a:latin typeface="Helvetica" charset="0"/>
                <a:ea typeface="Gulim" charset="0"/>
                <a:cs typeface="Gulim" charset="0"/>
              </a:rPr>
              <a:t> </a:t>
            </a:r>
          </a:p>
          <a:p>
            <a:pPr lvl="1">
              <a:lnSpc>
                <a:spcPct val="80000"/>
              </a:lnSpc>
              <a:spcBef>
                <a:spcPct val="10000"/>
              </a:spcBef>
            </a:pPr>
            <a:r>
              <a:rPr lang="en-US" altLang="ko-KR">
                <a:latin typeface="Helvetica" charset="0"/>
                <a:ea typeface="Gulim" charset="0"/>
                <a:cs typeface="Gulim" charset="0"/>
              </a:rPr>
              <a:t>Replace page that won’t be used for the longest time </a:t>
            </a:r>
          </a:p>
          <a:p>
            <a:pPr lvl="1">
              <a:lnSpc>
                <a:spcPct val="80000"/>
              </a:lnSpc>
              <a:spcBef>
                <a:spcPct val="10000"/>
              </a:spcBef>
            </a:pPr>
            <a:r>
              <a:rPr lang="en-US" altLang="ko-KR">
                <a:latin typeface="Helvetica" charset="0"/>
                <a:ea typeface="Gulim" charset="0"/>
                <a:cs typeface="Gulim" charset="0"/>
              </a:rPr>
              <a:t>Great, but can’t really know future…</a:t>
            </a:r>
          </a:p>
          <a:p>
            <a:pPr lvl="1">
              <a:lnSpc>
                <a:spcPct val="80000"/>
              </a:lnSpc>
              <a:spcBef>
                <a:spcPct val="10000"/>
              </a:spcBef>
            </a:pPr>
            <a:r>
              <a:rPr lang="en-US" altLang="ko-KR">
                <a:latin typeface="Helvetica" charset="0"/>
                <a:ea typeface="Gulim" charset="0"/>
                <a:cs typeface="Gulim" charset="0"/>
              </a:rPr>
              <a:t>Makes good comparison case, however</a:t>
            </a:r>
          </a:p>
          <a:p>
            <a:pPr>
              <a:lnSpc>
                <a:spcPct val="80000"/>
              </a:lnSpc>
              <a:spcBef>
                <a:spcPct val="10000"/>
              </a:spcBef>
            </a:pPr>
            <a:r>
              <a:rPr lang="en-US" altLang="ko-KR">
                <a:solidFill>
                  <a:schemeClr val="hlink"/>
                </a:solidFill>
                <a:latin typeface="Helvetica" charset="0"/>
                <a:ea typeface="Gulim" charset="0"/>
                <a:cs typeface="Gulim" charset="0"/>
              </a:rPr>
              <a:t>RANDOM:</a:t>
            </a:r>
          </a:p>
          <a:p>
            <a:pPr lvl="1">
              <a:lnSpc>
                <a:spcPct val="80000"/>
              </a:lnSpc>
              <a:spcBef>
                <a:spcPct val="10000"/>
              </a:spcBef>
            </a:pPr>
            <a:r>
              <a:rPr lang="en-US" altLang="ko-KR">
                <a:latin typeface="Helvetica" charset="0"/>
                <a:ea typeface="Gulim" charset="0"/>
                <a:cs typeface="Gulim" charset="0"/>
              </a:rPr>
              <a:t>Pick random page for every replacement</a:t>
            </a:r>
          </a:p>
          <a:p>
            <a:pPr lvl="1">
              <a:lnSpc>
                <a:spcPct val="80000"/>
              </a:lnSpc>
              <a:spcBef>
                <a:spcPct val="10000"/>
              </a:spcBef>
            </a:pPr>
            <a:r>
              <a:rPr lang="en-US" altLang="ko-KR">
                <a:latin typeface="Helvetica" charset="0"/>
                <a:ea typeface="Gulim" charset="0"/>
                <a:cs typeface="Gulim" charset="0"/>
              </a:rPr>
              <a:t>Typical solution for TLB’s.  Simple hardware</a:t>
            </a:r>
          </a:p>
          <a:p>
            <a:pPr lvl="1">
              <a:lnSpc>
                <a:spcPct val="80000"/>
              </a:lnSpc>
              <a:spcBef>
                <a:spcPct val="10000"/>
              </a:spcBef>
            </a:pPr>
            <a:r>
              <a:rPr lang="en-US" altLang="ko-KR">
                <a:latin typeface="Helvetica" charset="0"/>
                <a:ea typeface="Gulim" charset="0"/>
                <a:cs typeface="Gulim" charset="0"/>
              </a:rPr>
              <a:t>Unpredictable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1337</Words>
  <Application>Microsoft Macintosh PowerPoint</Application>
  <PresentationFormat>On-screen Show (4:3)</PresentationFormat>
  <Paragraphs>208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vt:lpstr>
      <vt:lpstr>CS 162 Discussion Section Week 6  3/6 – 3/7</vt:lpstr>
      <vt:lpstr>Today’s Section</vt:lpstr>
      <vt:lpstr>Administrivia</vt:lpstr>
      <vt:lpstr>Lecture Review</vt:lpstr>
      <vt:lpstr>Demand Paging</vt:lpstr>
      <vt:lpstr>Demand Paging Mechanisms</vt:lpstr>
      <vt:lpstr>Steps in Handling a Page Fault</vt:lpstr>
      <vt:lpstr>What Factors Lead to Misses?</vt:lpstr>
      <vt:lpstr>Page Replacement Policies</vt:lpstr>
      <vt:lpstr>Compare and Contrast</vt:lpstr>
      <vt:lpstr>Implementing LRU &amp; Second Chance</vt:lpstr>
      <vt:lpstr>Clock Algorithm</vt:lpstr>
      <vt:lpstr>UserKernel (System Call)</vt:lpstr>
      <vt:lpstr>UserKernel (Exceptions: Traps and Interrupts)</vt:lpstr>
      <vt:lpstr>How Does User Deal with Timing?</vt:lpstr>
      <vt:lpstr>I/O Device Notifying the OS</vt:lpstr>
      <vt:lpstr>Worksheet…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162 Discussion Section Week 6  10/14 – 10/18</dc:title>
  <cp:lastModifiedBy>George Yiu</cp:lastModifiedBy>
  <cp:revision>9</cp:revision>
  <dcterms:modified xsi:type="dcterms:W3CDTF">2014-03-09T08:18:08Z</dcterms:modified>
</cp:coreProperties>
</file>