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73" r:id="rId2"/>
  </p:sldMasterIdLst>
  <p:notesMasterIdLst>
    <p:notesMasterId r:id="rId22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51717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98" name="Shape 3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51" name="Shape 4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58" name="Shape 4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3884839" y="8685610"/>
            <a:ext cx="2972027" cy="4564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sldNum" idx="12"/>
          </p:nvPr>
        </p:nvSpPr>
        <p:spPr>
          <a:xfrm>
            <a:off x="3884839" y="8685610"/>
            <a:ext cx="2972027" cy="4564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3737"/>
            <a:ext cx="4560886" cy="34226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912812" y="4343798"/>
            <a:ext cx="5031241" cy="41116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sldNum" idx="12"/>
          </p:nvPr>
        </p:nvSpPr>
        <p:spPr>
          <a:xfrm>
            <a:off x="3884839" y="8685610"/>
            <a:ext cx="2972027" cy="4564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None/>
              <a:defRPr/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 rot="5400000">
            <a:off x="2019300" y="-495299"/>
            <a:ext cx="5105399" cy="792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 rot="5400000">
            <a:off x="4610099" y="2095500"/>
            <a:ext cx="5867400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 rot="5400000">
            <a:off x="571499" y="190500"/>
            <a:ext cx="5867400" cy="579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6482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None/>
              <a:defRPr/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46482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8" name="Shape 8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 rot="5400000">
            <a:off x="2019300" y="-495299"/>
            <a:ext cx="5105399" cy="792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 rot="5400000">
            <a:off x="4610099" y="2095500"/>
            <a:ext cx="5867400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 rot="5400000">
            <a:off x="571499" y="190500"/>
            <a:ext cx="5867400" cy="579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46482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6482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7739063" y="6397625"/>
            <a:ext cx="992187" cy="3047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Lec 17. </a:t>
            </a:r>
          </a:p>
        </p:txBody>
      </p:sp>
      <p:sp>
        <p:nvSpPr>
          <p:cNvPr id="12" name="Shape 12"/>
          <p:cNvSpPr txBox="1"/>
          <p:nvPr/>
        </p:nvSpPr>
        <p:spPr>
          <a:xfrm>
            <a:off x="152400" y="6396037"/>
            <a:ext cx="684213" cy="3079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4/2/14</a:t>
            </a:r>
          </a:p>
        </p:txBody>
      </p:sp>
      <p:sp>
        <p:nvSpPr>
          <p:cNvPr id="13" name="Shape 13"/>
          <p:cNvSpPr txBox="1"/>
          <p:nvPr/>
        </p:nvSpPr>
        <p:spPr>
          <a:xfrm>
            <a:off x="1600200" y="6400800"/>
            <a:ext cx="5807075" cy="273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Anthony D. Joseph	 	CS162	        ©UCB Spring 2014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  <p:sp>
        <p:nvSpPr>
          <p:cNvPr id="57" name="Shape 57"/>
          <p:cNvSpPr/>
          <p:nvPr/>
        </p:nvSpPr>
        <p:spPr>
          <a:xfrm>
            <a:off x="7739063" y="6397625"/>
            <a:ext cx="992187" cy="3047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Lec 17. 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152400" y="6396037"/>
            <a:ext cx="684213" cy="3079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4/2/14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1600200" y="6400800"/>
            <a:ext cx="5807075" cy="273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Anthony D. Joseph	 	CS162	        ©UCB Spring 2014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76200" y="6096000"/>
            <a:ext cx="8839199" cy="685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2570843" y="2164694"/>
            <a:ext cx="4225837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i="0" u="none" strike="noStrike" cap="small" baseline="0">
                <a:solidFill>
                  <a:srgbClr val="00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CS162</a:t>
            </a:r>
          </a:p>
          <a:p>
            <a:pPr marL="0" marR="0" lvl="0" indent="0" algn="ctr" rtl="0">
              <a:buSzPct val="25000"/>
              <a:buNone/>
            </a:pPr>
            <a:r>
              <a:rPr lang="en-US" sz="5400" b="1" i="0" u="none" strike="noStrike" cap="small" baseline="0">
                <a:solidFill>
                  <a:srgbClr val="00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Section 8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Stop &amp; Wait w/o Errors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457200" y="762000"/>
            <a:ext cx="8686800" cy="16001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382588" marR="0" lvl="0" indent="-38258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Send; wait for ack; repeat</a:t>
            </a:r>
          </a:p>
          <a:p>
            <a:pPr marL="382588" marR="0" lvl="0" indent="-382588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RTT: Round Trip Time (RTT): time it takes a packet to travel from sender to receiver and back</a:t>
            </a:r>
          </a:p>
          <a:p>
            <a:pPr marL="782638" marR="0" lvl="1" indent="-388938" algn="l" rtl="0">
              <a:lnSpc>
                <a:spcPct val="8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One-way latency (d): one way delay from sender and receiver  </a:t>
            </a:r>
          </a:p>
        </p:txBody>
      </p:sp>
      <p:cxnSp>
        <p:nvCxnSpPr>
          <p:cNvPr id="249" name="Shape 249"/>
          <p:cNvCxnSpPr/>
          <p:nvPr/>
        </p:nvCxnSpPr>
        <p:spPr>
          <a:xfrm>
            <a:off x="1447800" y="2724150"/>
            <a:ext cx="0" cy="35813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50" name="Shape 250"/>
          <p:cNvCxnSpPr/>
          <p:nvPr/>
        </p:nvCxnSpPr>
        <p:spPr>
          <a:xfrm>
            <a:off x="5410200" y="2724150"/>
            <a:ext cx="0" cy="35813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51" name="Shape 251"/>
          <p:cNvGrpSpPr/>
          <p:nvPr/>
        </p:nvGrpSpPr>
        <p:grpSpPr>
          <a:xfrm>
            <a:off x="1447799" y="3181350"/>
            <a:ext cx="3983038" cy="685799"/>
            <a:chOff x="1447799" y="2743200"/>
            <a:chExt cx="3983522" cy="685799"/>
          </a:xfrm>
        </p:grpSpPr>
        <p:cxnSp>
          <p:nvCxnSpPr>
            <p:cNvPr id="252" name="Shape 252"/>
            <p:cNvCxnSpPr/>
            <p:nvPr/>
          </p:nvCxnSpPr>
          <p:spPr>
            <a:xfrm flipH="1">
              <a:off x="1447799" y="2819400"/>
              <a:ext cx="3983522" cy="609599"/>
            </a:xfrm>
            <a:prstGeom prst="straightConnector1">
              <a:avLst/>
            </a:prstGeom>
            <a:noFill/>
            <a:ln w="38100" cap="flat">
              <a:solidFill>
                <a:srgbClr val="3366FF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53" name="Shape 253"/>
            <p:cNvSpPr txBox="1"/>
            <p:nvPr/>
          </p:nvSpPr>
          <p:spPr>
            <a:xfrm>
              <a:off x="2764067" y="2743200"/>
              <a:ext cx="863414" cy="4000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1"/>
                  </a:solidFill>
                  <a:latin typeface="Tahoma"/>
                  <a:ea typeface="Tahoma"/>
                  <a:cs typeface="Tahoma"/>
                  <a:sym typeface="Tahoma"/>
                </a:rPr>
                <a:t>ACK 1</a:t>
              </a:r>
            </a:p>
          </p:txBody>
        </p:sp>
      </p:grpSp>
      <p:sp>
        <p:nvSpPr>
          <p:cNvPr id="254" name="Shape 254"/>
          <p:cNvSpPr txBox="1"/>
          <p:nvPr/>
        </p:nvSpPr>
        <p:spPr>
          <a:xfrm>
            <a:off x="685800" y="6076950"/>
            <a:ext cx="742949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Time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1082675" y="2266950"/>
            <a:ext cx="974725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Sender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4821237" y="2324100"/>
            <a:ext cx="1139825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Receiver</a:t>
            </a:r>
          </a:p>
        </p:txBody>
      </p:sp>
      <p:grpSp>
        <p:nvGrpSpPr>
          <p:cNvPr id="257" name="Shape 257"/>
          <p:cNvGrpSpPr/>
          <p:nvPr/>
        </p:nvGrpSpPr>
        <p:grpSpPr>
          <a:xfrm>
            <a:off x="1447800" y="2628900"/>
            <a:ext cx="3962399" cy="628649"/>
            <a:chOff x="1447800" y="2190690"/>
            <a:chExt cx="3962399" cy="628709"/>
          </a:xfrm>
        </p:grpSpPr>
        <p:cxnSp>
          <p:nvCxnSpPr>
            <p:cNvPr id="258" name="Shape 258"/>
            <p:cNvCxnSpPr/>
            <p:nvPr/>
          </p:nvCxnSpPr>
          <p:spPr>
            <a:xfrm>
              <a:off x="1447800" y="2362200"/>
              <a:ext cx="3962399" cy="457200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59" name="Shape 259"/>
            <p:cNvSpPr txBox="1"/>
            <p:nvPr/>
          </p:nvSpPr>
          <p:spPr>
            <a:xfrm>
              <a:off x="2895600" y="2190690"/>
              <a:ext cx="327307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1</a:t>
              </a:r>
            </a:p>
          </p:txBody>
        </p:sp>
      </p:grpSp>
      <p:grpSp>
        <p:nvGrpSpPr>
          <p:cNvPr id="260" name="Shape 260"/>
          <p:cNvGrpSpPr/>
          <p:nvPr/>
        </p:nvGrpSpPr>
        <p:grpSpPr>
          <a:xfrm>
            <a:off x="1447800" y="3714750"/>
            <a:ext cx="3962399" cy="628649"/>
            <a:chOff x="1447800" y="2190690"/>
            <a:chExt cx="3962399" cy="628709"/>
          </a:xfrm>
        </p:grpSpPr>
        <p:cxnSp>
          <p:nvCxnSpPr>
            <p:cNvPr id="261" name="Shape 261"/>
            <p:cNvCxnSpPr/>
            <p:nvPr/>
          </p:nvCxnSpPr>
          <p:spPr>
            <a:xfrm>
              <a:off x="1447800" y="2362200"/>
              <a:ext cx="3962399" cy="457200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62" name="Shape 262"/>
            <p:cNvSpPr txBox="1"/>
            <p:nvPr/>
          </p:nvSpPr>
          <p:spPr>
            <a:xfrm>
              <a:off x="2895600" y="2190690"/>
              <a:ext cx="327307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2</a:t>
              </a:r>
            </a:p>
          </p:txBody>
        </p:sp>
      </p:grpSp>
      <p:grpSp>
        <p:nvGrpSpPr>
          <p:cNvPr id="263" name="Shape 263"/>
          <p:cNvGrpSpPr/>
          <p:nvPr/>
        </p:nvGrpSpPr>
        <p:grpSpPr>
          <a:xfrm>
            <a:off x="1447799" y="4248150"/>
            <a:ext cx="3983038" cy="685799"/>
            <a:chOff x="1447799" y="2743200"/>
            <a:chExt cx="3983522" cy="685799"/>
          </a:xfrm>
        </p:grpSpPr>
        <p:cxnSp>
          <p:nvCxnSpPr>
            <p:cNvPr id="264" name="Shape 264"/>
            <p:cNvCxnSpPr/>
            <p:nvPr/>
          </p:nvCxnSpPr>
          <p:spPr>
            <a:xfrm flipH="1">
              <a:off x="1447799" y="2819400"/>
              <a:ext cx="3983522" cy="609599"/>
            </a:xfrm>
            <a:prstGeom prst="straightConnector1">
              <a:avLst/>
            </a:prstGeom>
            <a:noFill/>
            <a:ln w="38100" cap="flat">
              <a:solidFill>
                <a:srgbClr val="3366FF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65" name="Shape 265"/>
            <p:cNvSpPr txBox="1"/>
            <p:nvPr/>
          </p:nvSpPr>
          <p:spPr>
            <a:xfrm>
              <a:off x="2764067" y="2743200"/>
              <a:ext cx="863414" cy="4000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1"/>
                  </a:solidFill>
                  <a:latin typeface="Tahoma"/>
                  <a:ea typeface="Tahoma"/>
                  <a:cs typeface="Tahoma"/>
                  <a:sym typeface="Tahoma"/>
                </a:rPr>
                <a:t>ACK 2</a:t>
              </a:r>
            </a:p>
          </p:txBody>
        </p:sp>
      </p:grpSp>
      <p:grpSp>
        <p:nvGrpSpPr>
          <p:cNvPr id="266" name="Shape 266"/>
          <p:cNvGrpSpPr/>
          <p:nvPr/>
        </p:nvGrpSpPr>
        <p:grpSpPr>
          <a:xfrm>
            <a:off x="1447800" y="4762500"/>
            <a:ext cx="3962399" cy="628649"/>
            <a:chOff x="1447800" y="2190690"/>
            <a:chExt cx="3962399" cy="628709"/>
          </a:xfrm>
        </p:grpSpPr>
        <p:cxnSp>
          <p:nvCxnSpPr>
            <p:cNvPr id="267" name="Shape 267"/>
            <p:cNvCxnSpPr/>
            <p:nvPr/>
          </p:nvCxnSpPr>
          <p:spPr>
            <a:xfrm>
              <a:off x="1447800" y="2362200"/>
              <a:ext cx="3962399" cy="457200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68" name="Shape 268"/>
            <p:cNvSpPr txBox="1"/>
            <p:nvPr/>
          </p:nvSpPr>
          <p:spPr>
            <a:xfrm>
              <a:off x="2895600" y="2190690"/>
              <a:ext cx="327307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3</a:t>
              </a:r>
            </a:p>
          </p:txBody>
        </p:sp>
      </p:grpSp>
      <p:grpSp>
        <p:nvGrpSpPr>
          <p:cNvPr id="269" name="Shape 269"/>
          <p:cNvGrpSpPr/>
          <p:nvPr/>
        </p:nvGrpSpPr>
        <p:grpSpPr>
          <a:xfrm>
            <a:off x="498475" y="2800350"/>
            <a:ext cx="949325" cy="1066800"/>
            <a:chOff x="498475" y="2362200"/>
            <a:chExt cx="949324" cy="1066800"/>
          </a:xfrm>
        </p:grpSpPr>
        <p:cxnSp>
          <p:nvCxnSpPr>
            <p:cNvPr id="270" name="Shape 270"/>
            <p:cNvCxnSpPr/>
            <p:nvPr/>
          </p:nvCxnSpPr>
          <p:spPr>
            <a:xfrm rot="10800000">
              <a:off x="1066799" y="3429000"/>
              <a:ext cx="380998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1" name="Shape 271"/>
            <p:cNvCxnSpPr/>
            <p:nvPr/>
          </p:nvCxnSpPr>
          <p:spPr>
            <a:xfrm>
              <a:off x="1219200" y="2362200"/>
              <a:ext cx="0" cy="10667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stealth" w="lg" len="lg"/>
              <a:tailEnd type="stealth" w="lg" len="lg"/>
            </a:ln>
          </p:spPr>
        </p:cxnSp>
        <p:sp>
          <p:nvSpPr>
            <p:cNvPr id="272" name="Shape 272"/>
            <p:cNvSpPr txBox="1"/>
            <p:nvPr/>
          </p:nvSpPr>
          <p:spPr>
            <a:xfrm>
              <a:off x="498475" y="2667000"/>
              <a:ext cx="720724" cy="4000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RTT</a:t>
              </a:r>
            </a:p>
          </p:txBody>
        </p:sp>
        <p:cxnSp>
          <p:nvCxnSpPr>
            <p:cNvPr id="273" name="Shape 273"/>
            <p:cNvCxnSpPr/>
            <p:nvPr/>
          </p:nvCxnSpPr>
          <p:spPr>
            <a:xfrm rot="10800000">
              <a:off x="1066800" y="2362200"/>
              <a:ext cx="380998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74" name="Shape 274"/>
          <p:cNvGrpSpPr/>
          <p:nvPr/>
        </p:nvGrpSpPr>
        <p:grpSpPr>
          <a:xfrm>
            <a:off x="498475" y="3867150"/>
            <a:ext cx="949325" cy="1066800"/>
            <a:chOff x="498475" y="2362200"/>
            <a:chExt cx="949324" cy="1066800"/>
          </a:xfrm>
        </p:grpSpPr>
        <p:cxnSp>
          <p:nvCxnSpPr>
            <p:cNvPr id="275" name="Shape 275"/>
            <p:cNvCxnSpPr/>
            <p:nvPr/>
          </p:nvCxnSpPr>
          <p:spPr>
            <a:xfrm rot="10800000">
              <a:off x="1066799" y="3429000"/>
              <a:ext cx="380998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6" name="Shape 276"/>
            <p:cNvCxnSpPr/>
            <p:nvPr/>
          </p:nvCxnSpPr>
          <p:spPr>
            <a:xfrm>
              <a:off x="1219200" y="2362200"/>
              <a:ext cx="0" cy="10667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stealth" w="lg" len="lg"/>
              <a:tailEnd type="stealth" w="lg" len="lg"/>
            </a:ln>
          </p:spPr>
        </p:cxnSp>
        <p:sp>
          <p:nvSpPr>
            <p:cNvPr id="277" name="Shape 277"/>
            <p:cNvSpPr txBox="1"/>
            <p:nvPr/>
          </p:nvSpPr>
          <p:spPr>
            <a:xfrm>
              <a:off x="498475" y="2667000"/>
              <a:ext cx="720724" cy="4000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RTT</a:t>
              </a:r>
            </a:p>
          </p:txBody>
        </p:sp>
        <p:cxnSp>
          <p:nvCxnSpPr>
            <p:cNvPr id="278" name="Shape 278"/>
            <p:cNvCxnSpPr/>
            <p:nvPr/>
          </p:nvCxnSpPr>
          <p:spPr>
            <a:xfrm rot="10800000">
              <a:off x="1066800" y="2362200"/>
              <a:ext cx="380998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79" name="Shape 279"/>
          <p:cNvSpPr txBox="1"/>
          <p:nvPr/>
        </p:nvSpPr>
        <p:spPr>
          <a:xfrm>
            <a:off x="6553200" y="2819400"/>
            <a:ext cx="1860550" cy="1200150"/>
          </a:xfrm>
          <a:prstGeom prst="rect">
            <a:avLst/>
          </a:prstGeom>
          <a:solidFill>
            <a:srgbClr val="FAF55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RTT = 2*d </a:t>
            </a:r>
          </a:p>
          <a:p>
            <a:pPr marL="0" marR="0" lvl="0" indent="0" algn="l" rtl="0"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(if latency is </a:t>
            </a:r>
          </a:p>
          <a:p>
            <a:pPr marL="0" marR="0" lvl="0" indent="0" algn="l" rtl="0"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symmetric)</a:t>
            </a:r>
          </a:p>
        </p:txBody>
      </p:sp>
      <p:grpSp>
        <p:nvGrpSpPr>
          <p:cNvPr id="280" name="Shape 280"/>
          <p:cNvGrpSpPr/>
          <p:nvPr/>
        </p:nvGrpSpPr>
        <p:grpSpPr>
          <a:xfrm>
            <a:off x="5445125" y="2819399"/>
            <a:ext cx="914399" cy="457199"/>
            <a:chOff x="1066799" y="2362200"/>
            <a:chExt cx="914400" cy="457200"/>
          </a:xfrm>
        </p:grpSpPr>
        <p:cxnSp>
          <p:nvCxnSpPr>
            <p:cNvPr id="281" name="Shape 281"/>
            <p:cNvCxnSpPr/>
            <p:nvPr/>
          </p:nvCxnSpPr>
          <p:spPr>
            <a:xfrm rot="10800000">
              <a:off x="1066799" y="2819400"/>
              <a:ext cx="380998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2" name="Shape 282"/>
            <p:cNvCxnSpPr/>
            <p:nvPr/>
          </p:nvCxnSpPr>
          <p:spPr>
            <a:xfrm>
              <a:off x="1260473" y="2362200"/>
              <a:ext cx="0" cy="45720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stealth" w="lg" len="lg"/>
              <a:tailEnd type="stealth" w="lg" len="lg"/>
            </a:ln>
          </p:spPr>
        </p:cxnSp>
        <p:sp>
          <p:nvSpPr>
            <p:cNvPr id="283" name="Shape 283"/>
            <p:cNvSpPr txBox="1"/>
            <p:nvPr/>
          </p:nvSpPr>
          <p:spPr>
            <a:xfrm>
              <a:off x="1260475" y="2362200"/>
              <a:ext cx="720724" cy="4000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d</a:t>
              </a:r>
            </a:p>
          </p:txBody>
        </p:sp>
        <p:cxnSp>
          <p:nvCxnSpPr>
            <p:cNvPr id="284" name="Shape 284"/>
            <p:cNvCxnSpPr/>
            <p:nvPr/>
          </p:nvCxnSpPr>
          <p:spPr>
            <a:xfrm rot="10800000">
              <a:off x="1066800" y="2362200"/>
              <a:ext cx="380998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285" name="Shape 285"/>
          <p:cNvCxnSpPr/>
          <p:nvPr/>
        </p:nvCxnSpPr>
        <p:spPr>
          <a:xfrm rot="10800000">
            <a:off x="1447800" y="2819400"/>
            <a:ext cx="3962399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"/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"/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Stop &amp; Wait w/o Errors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92150" y="838200"/>
            <a:ext cx="8451850" cy="13715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382588" marR="0" lvl="0" indent="-3825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many packets can you send?</a:t>
            </a:r>
          </a:p>
          <a:p>
            <a:pPr marL="382588" marR="0" lvl="0" indent="-382588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 packet / RTT</a:t>
            </a:r>
          </a:p>
          <a:p>
            <a:pPr marL="382588" marR="0" lvl="0" indent="-382588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Throughput: number of bits delivered to receiver per sec</a:t>
            </a:r>
          </a:p>
        </p:txBody>
      </p:sp>
      <p:cxnSp>
        <p:nvCxnSpPr>
          <p:cNvPr id="292" name="Shape 292"/>
          <p:cNvCxnSpPr/>
          <p:nvPr/>
        </p:nvCxnSpPr>
        <p:spPr>
          <a:xfrm>
            <a:off x="1447800" y="2647950"/>
            <a:ext cx="0" cy="35813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93" name="Shape 293"/>
          <p:cNvCxnSpPr/>
          <p:nvPr/>
        </p:nvCxnSpPr>
        <p:spPr>
          <a:xfrm>
            <a:off x="5410200" y="2647950"/>
            <a:ext cx="0" cy="35813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94" name="Shape 294"/>
          <p:cNvGrpSpPr/>
          <p:nvPr/>
        </p:nvGrpSpPr>
        <p:grpSpPr>
          <a:xfrm>
            <a:off x="1447799" y="3105150"/>
            <a:ext cx="3983038" cy="685799"/>
            <a:chOff x="1447799" y="2743200"/>
            <a:chExt cx="3983522" cy="685799"/>
          </a:xfrm>
        </p:grpSpPr>
        <p:cxnSp>
          <p:nvCxnSpPr>
            <p:cNvPr id="295" name="Shape 295"/>
            <p:cNvCxnSpPr/>
            <p:nvPr/>
          </p:nvCxnSpPr>
          <p:spPr>
            <a:xfrm flipH="1">
              <a:off x="1447799" y="2819400"/>
              <a:ext cx="3983522" cy="609599"/>
            </a:xfrm>
            <a:prstGeom prst="straightConnector1">
              <a:avLst/>
            </a:prstGeom>
            <a:noFill/>
            <a:ln w="38100" cap="flat">
              <a:solidFill>
                <a:srgbClr val="3366FF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96" name="Shape 296"/>
            <p:cNvSpPr txBox="1"/>
            <p:nvPr/>
          </p:nvSpPr>
          <p:spPr>
            <a:xfrm>
              <a:off x="2764067" y="2743200"/>
              <a:ext cx="863414" cy="4000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1"/>
                  </a:solidFill>
                  <a:latin typeface="Tahoma"/>
                  <a:ea typeface="Tahoma"/>
                  <a:cs typeface="Tahoma"/>
                  <a:sym typeface="Tahoma"/>
                </a:rPr>
                <a:t>ACK 1</a:t>
              </a:r>
            </a:p>
          </p:txBody>
        </p:sp>
      </p:grpSp>
      <p:sp>
        <p:nvSpPr>
          <p:cNvPr id="297" name="Shape 297"/>
          <p:cNvSpPr txBox="1"/>
          <p:nvPr/>
        </p:nvSpPr>
        <p:spPr>
          <a:xfrm>
            <a:off x="685800" y="6000750"/>
            <a:ext cx="742949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Time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1082675" y="2190750"/>
            <a:ext cx="974725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Sender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4821237" y="2247900"/>
            <a:ext cx="1139825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Receiver</a:t>
            </a:r>
          </a:p>
        </p:txBody>
      </p:sp>
      <p:grpSp>
        <p:nvGrpSpPr>
          <p:cNvPr id="300" name="Shape 300"/>
          <p:cNvGrpSpPr/>
          <p:nvPr/>
        </p:nvGrpSpPr>
        <p:grpSpPr>
          <a:xfrm>
            <a:off x="1447800" y="2552700"/>
            <a:ext cx="3962399" cy="628649"/>
            <a:chOff x="1447800" y="2190690"/>
            <a:chExt cx="3962399" cy="628709"/>
          </a:xfrm>
        </p:grpSpPr>
        <p:cxnSp>
          <p:nvCxnSpPr>
            <p:cNvPr id="301" name="Shape 301"/>
            <p:cNvCxnSpPr/>
            <p:nvPr/>
          </p:nvCxnSpPr>
          <p:spPr>
            <a:xfrm>
              <a:off x="1447800" y="2362200"/>
              <a:ext cx="3962399" cy="457200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02" name="Shape 302"/>
            <p:cNvSpPr txBox="1"/>
            <p:nvPr/>
          </p:nvSpPr>
          <p:spPr>
            <a:xfrm>
              <a:off x="2895600" y="2190690"/>
              <a:ext cx="327307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1</a:t>
              </a:r>
            </a:p>
          </p:txBody>
        </p:sp>
      </p:grpSp>
      <p:grpSp>
        <p:nvGrpSpPr>
          <p:cNvPr id="303" name="Shape 303"/>
          <p:cNvGrpSpPr/>
          <p:nvPr/>
        </p:nvGrpSpPr>
        <p:grpSpPr>
          <a:xfrm>
            <a:off x="1447800" y="3638550"/>
            <a:ext cx="3962399" cy="628649"/>
            <a:chOff x="1447800" y="2190690"/>
            <a:chExt cx="3962399" cy="628709"/>
          </a:xfrm>
        </p:grpSpPr>
        <p:cxnSp>
          <p:nvCxnSpPr>
            <p:cNvPr id="304" name="Shape 304"/>
            <p:cNvCxnSpPr/>
            <p:nvPr/>
          </p:nvCxnSpPr>
          <p:spPr>
            <a:xfrm>
              <a:off x="1447800" y="2362200"/>
              <a:ext cx="3962399" cy="457200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05" name="Shape 305"/>
            <p:cNvSpPr txBox="1"/>
            <p:nvPr/>
          </p:nvSpPr>
          <p:spPr>
            <a:xfrm>
              <a:off x="2895600" y="2190690"/>
              <a:ext cx="327307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2</a:t>
              </a:r>
            </a:p>
          </p:txBody>
        </p:sp>
      </p:grpSp>
      <p:grpSp>
        <p:nvGrpSpPr>
          <p:cNvPr id="306" name="Shape 306"/>
          <p:cNvGrpSpPr/>
          <p:nvPr/>
        </p:nvGrpSpPr>
        <p:grpSpPr>
          <a:xfrm>
            <a:off x="1447799" y="4171950"/>
            <a:ext cx="3983038" cy="685799"/>
            <a:chOff x="1447799" y="2743200"/>
            <a:chExt cx="3983522" cy="685799"/>
          </a:xfrm>
        </p:grpSpPr>
        <p:cxnSp>
          <p:nvCxnSpPr>
            <p:cNvPr id="307" name="Shape 307"/>
            <p:cNvCxnSpPr/>
            <p:nvPr/>
          </p:nvCxnSpPr>
          <p:spPr>
            <a:xfrm flipH="1">
              <a:off x="1447799" y="2819400"/>
              <a:ext cx="3983522" cy="609599"/>
            </a:xfrm>
            <a:prstGeom prst="straightConnector1">
              <a:avLst/>
            </a:prstGeom>
            <a:noFill/>
            <a:ln w="38100" cap="flat">
              <a:solidFill>
                <a:srgbClr val="3366FF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08" name="Shape 308"/>
            <p:cNvSpPr txBox="1"/>
            <p:nvPr/>
          </p:nvSpPr>
          <p:spPr>
            <a:xfrm>
              <a:off x="2764067" y="2743200"/>
              <a:ext cx="863414" cy="4000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1"/>
                  </a:solidFill>
                  <a:latin typeface="Tahoma"/>
                  <a:ea typeface="Tahoma"/>
                  <a:cs typeface="Tahoma"/>
                  <a:sym typeface="Tahoma"/>
                </a:rPr>
                <a:t>ACK 2</a:t>
              </a:r>
            </a:p>
          </p:txBody>
        </p:sp>
      </p:grpSp>
      <p:grpSp>
        <p:nvGrpSpPr>
          <p:cNvPr id="309" name="Shape 309"/>
          <p:cNvGrpSpPr/>
          <p:nvPr/>
        </p:nvGrpSpPr>
        <p:grpSpPr>
          <a:xfrm>
            <a:off x="1447800" y="4686300"/>
            <a:ext cx="3962399" cy="628649"/>
            <a:chOff x="1447800" y="2190690"/>
            <a:chExt cx="3962399" cy="628709"/>
          </a:xfrm>
        </p:grpSpPr>
        <p:cxnSp>
          <p:nvCxnSpPr>
            <p:cNvPr id="310" name="Shape 310"/>
            <p:cNvCxnSpPr/>
            <p:nvPr/>
          </p:nvCxnSpPr>
          <p:spPr>
            <a:xfrm>
              <a:off x="1447800" y="2362200"/>
              <a:ext cx="3962399" cy="457200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11" name="Shape 311"/>
            <p:cNvSpPr txBox="1"/>
            <p:nvPr/>
          </p:nvSpPr>
          <p:spPr>
            <a:xfrm>
              <a:off x="2895600" y="2190690"/>
              <a:ext cx="327307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3</a:t>
              </a:r>
            </a:p>
          </p:txBody>
        </p:sp>
      </p:grpSp>
      <p:grpSp>
        <p:nvGrpSpPr>
          <p:cNvPr id="312" name="Shape 312"/>
          <p:cNvGrpSpPr/>
          <p:nvPr/>
        </p:nvGrpSpPr>
        <p:grpSpPr>
          <a:xfrm>
            <a:off x="498475" y="2724150"/>
            <a:ext cx="949325" cy="1066800"/>
            <a:chOff x="498475" y="2362200"/>
            <a:chExt cx="949324" cy="1066800"/>
          </a:xfrm>
        </p:grpSpPr>
        <p:cxnSp>
          <p:nvCxnSpPr>
            <p:cNvPr id="313" name="Shape 313"/>
            <p:cNvCxnSpPr/>
            <p:nvPr/>
          </p:nvCxnSpPr>
          <p:spPr>
            <a:xfrm rot="10800000">
              <a:off x="1066799" y="3429000"/>
              <a:ext cx="380998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4" name="Shape 314"/>
            <p:cNvCxnSpPr/>
            <p:nvPr/>
          </p:nvCxnSpPr>
          <p:spPr>
            <a:xfrm>
              <a:off x="1219200" y="2362200"/>
              <a:ext cx="0" cy="10667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stealth" w="lg" len="lg"/>
              <a:tailEnd type="stealth" w="lg" len="lg"/>
            </a:ln>
          </p:spPr>
        </p:cxnSp>
        <p:sp>
          <p:nvSpPr>
            <p:cNvPr id="315" name="Shape 315"/>
            <p:cNvSpPr txBox="1"/>
            <p:nvPr/>
          </p:nvSpPr>
          <p:spPr>
            <a:xfrm>
              <a:off x="498475" y="2667000"/>
              <a:ext cx="720724" cy="4000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RTT</a:t>
              </a:r>
            </a:p>
          </p:txBody>
        </p:sp>
        <p:cxnSp>
          <p:nvCxnSpPr>
            <p:cNvPr id="316" name="Shape 316"/>
            <p:cNvCxnSpPr/>
            <p:nvPr/>
          </p:nvCxnSpPr>
          <p:spPr>
            <a:xfrm rot="10800000">
              <a:off x="1066800" y="2362200"/>
              <a:ext cx="380998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17" name="Shape 317"/>
          <p:cNvGrpSpPr/>
          <p:nvPr/>
        </p:nvGrpSpPr>
        <p:grpSpPr>
          <a:xfrm>
            <a:off x="498475" y="3790950"/>
            <a:ext cx="949325" cy="1066800"/>
            <a:chOff x="498475" y="2362200"/>
            <a:chExt cx="949324" cy="1066800"/>
          </a:xfrm>
        </p:grpSpPr>
        <p:cxnSp>
          <p:nvCxnSpPr>
            <p:cNvPr id="318" name="Shape 318"/>
            <p:cNvCxnSpPr/>
            <p:nvPr/>
          </p:nvCxnSpPr>
          <p:spPr>
            <a:xfrm rot="10800000">
              <a:off x="1066799" y="3429000"/>
              <a:ext cx="380998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9" name="Shape 319"/>
            <p:cNvCxnSpPr/>
            <p:nvPr/>
          </p:nvCxnSpPr>
          <p:spPr>
            <a:xfrm>
              <a:off x="1219200" y="2362200"/>
              <a:ext cx="0" cy="10667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stealth" w="lg" len="lg"/>
              <a:tailEnd type="stealth" w="lg" len="lg"/>
            </a:ln>
          </p:spPr>
        </p:cxnSp>
        <p:sp>
          <p:nvSpPr>
            <p:cNvPr id="320" name="Shape 320"/>
            <p:cNvSpPr txBox="1"/>
            <p:nvPr/>
          </p:nvSpPr>
          <p:spPr>
            <a:xfrm>
              <a:off x="498475" y="2667000"/>
              <a:ext cx="720724" cy="4000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RTT</a:t>
              </a:r>
            </a:p>
          </p:txBody>
        </p:sp>
        <p:cxnSp>
          <p:nvCxnSpPr>
            <p:cNvPr id="321" name="Shape 321"/>
            <p:cNvCxnSpPr/>
            <p:nvPr/>
          </p:nvCxnSpPr>
          <p:spPr>
            <a:xfrm rot="10800000">
              <a:off x="1066800" y="2362200"/>
              <a:ext cx="380998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Stop &amp; Wait w/o Errors</a:t>
            </a:r>
          </a:p>
        </p:txBody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92150" y="838200"/>
            <a:ext cx="7918450" cy="13715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382588" marR="0" lvl="0" indent="-3825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Say, RTT = 100ms </a:t>
            </a:r>
          </a:p>
          <a:p>
            <a:pPr marL="382588" marR="0" lvl="0" indent="-382588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 packet = 1500 bytes</a:t>
            </a:r>
          </a:p>
          <a:p>
            <a:pPr marL="382588" marR="0" lvl="0" indent="-382588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Throughput = 1500*8bits/0.1s = 120 Kbps </a:t>
            </a:r>
          </a:p>
        </p:txBody>
      </p:sp>
      <p:cxnSp>
        <p:nvCxnSpPr>
          <p:cNvPr id="328" name="Shape 328"/>
          <p:cNvCxnSpPr/>
          <p:nvPr/>
        </p:nvCxnSpPr>
        <p:spPr>
          <a:xfrm>
            <a:off x="1447800" y="2667000"/>
            <a:ext cx="0" cy="35813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9" name="Shape 329"/>
          <p:cNvCxnSpPr/>
          <p:nvPr/>
        </p:nvCxnSpPr>
        <p:spPr>
          <a:xfrm>
            <a:off x="5410200" y="2667000"/>
            <a:ext cx="0" cy="35813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30" name="Shape 330"/>
          <p:cNvGrpSpPr/>
          <p:nvPr/>
        </p:nvGrpSpPr>
        <p:grpSpPr>
          <a:xfrm>
            <a:off x="1447799" y="3124200"/>
            <a:ext cx="3983038" cy="685799"/>
            <a:chOff x="1447799" y="2743200"/>
            <a:chExt cx="3983522" cy="685799"/>
          </a:xfrm>
        </p:grpSpPr>
        <p:cxnSp>
          <p:nvCxnSpPr>
            <p:cNvPr id="331" name="Shape 331"/>
            <p:cNvCxnSpPr/>
            <p:nvPr/>
          </p:nvCxnSpPr>
          <p:spPr>
            <a:xfrm flipH="1">
              <a:off x="1447799" y="2819400"/>
              <a:ext cx="3983522" cy="609599"/>
            </a:xfrm>
            <a:prstGeom prst="straightConnector1">
              <a:avLst/>
            </a:prstGeom>
            <a:noFill/>
            <a:ln w="38100" cap="flat">
              <a:solidFill>
                <a:srgbClr val="3366FF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32" name="Shape 332"/>
            <p:cNvSpPr txBox="1"/>
            <p:nvPr/>
          </p:nvSpPr>
          <p:spPr>
            <a:xfrm>
              <a:off x="2764067" y="2743200"/>
              <a:ext cx="863414" cy="4000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1"/>
                  </a:solidFill>
                  <a:latin typeface="Tahoma"/>
                  <a:ea typeface="Tahoma"/>
                  <a:cs typeface="Tahoma"/>
                  <a:sym typeface="Tahoma"/>
                </a:rPr>
                <a:t>ACK 1</a:t>
              </a:r>
            </a:p>
          </p:txBody>
        </p:sp>
      </p:grpSp>
      <p:sp>
        <p:nvSpPr>
          <p:cNvPr id="333" name="Shape 333"/>
          <p:cNvSpPr txBox="1"/>
          <p:nvPr/>
        </p:nvSpPr>
        <p:spPr>
          <a:xfrm>
            <a:off x="685800" y="6019800"/>
            <a:ext cx="742949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Time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1082675" y="2209800"/>
            <a:ext cx="974725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Sender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4821237" y="2266950"/>
            <a:ext cx="1139825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Receiver</a:t>
            </a:r>
          </a:p>
        </p:txBody>
      </p:sp>
      <p:grpSp>
        <p:nvGrpSpPr>
          <p:cNvPr id="336" name="Shape 336"/>
          <p:cNvGrpSpPr/>
          <p:nvPr/>
        </p:nvGrpSpPr>
        <p:grpSpPr>
          <a:xfrm>
            <a:off x="1447800" y="2571750"/>
            <a:ext cx="3962399" cy="628649"/>
            <a:chOff x="1447800" y="2190690"/>
            <a:chExt cx="3962399" cy="628709"/>
          </a:xfrm>
        </p:grpSpPr>
        <p:cxnSp>
          <p:nvCxnSpPr>
            <p:cNvPr id="337" name="Shape 337"/>
            <p:cNvCxnSpPr/>
            <p:nvPr/>
          </p:nvCxnSpPr>
          <p:spPr>
            <a:xfrm>
              <a:off x="1447800" y="2362200"/>
              <a:ext cx="3962399" cy="457200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38" name="Shape 338"/>
            <p:cNvSpPr txBox="1"/>
            <p:nvPr/>
          </p:nvSpPr>
          <p:spPr>
            <a:xfrm>
              <a:off x="2895600" y="2190690"/>
              <a:ext cx="327307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1</a:t>
              </a:r>
            </a:p>
          </p:txBody>
        </p:sp>
      </p:grpSp>
      <p:grpSp>
        <p:nvGrpSpPr>
          <p:cNvPr id="339" name="Shape 339"/>
          <p:cNvGrpSpPr/>
          <p:nvPr/>
        </p:nvGrpSpPr>
        <p:grpSpPr>
          <a:xfrm>
            <a:off x="1447800" y="3657600"/>
            <a:ext cx="3962399" cy="628649"/>
            <a:chOff x="1447800" y="2190690"/>
            <a:chExt cx="3962399" cy="628709"/>
          </a:xfrm>
        </p:grpSpPr>
        <p:cxnSp>
          <p:nvCxnSpPr>
            <p:cNvPr id="340" name="Shape 340"/>
            <p:cNvCxnSpPr/>
            <p:nvPr/>
          </p:nvCxnSpPr>
          <p:spPr>
            <a:xfrm>
              <a:off x="1447800" y="2362200"/>
              <a:ext cx="3962399" cy="457200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41" name="Shape 341"/>
            <p:cNvSpPr txBox="1"/>
            <p:nvPr/>
          </p:nvSpPr>
          <p:spPr>
            <a:xfrm>
              <a:off x="2895600" y="2190690"/>
              <a:ext cx="327307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2</a:t>
              </a:r>
            </a:p>
          </p:txBody>
        </p:sp>
      </p:grpSp>
      <p:grpSp>
        <p:nvGrpSpPr>
          <p:cNvPr id="342" name="Shape 342"/>
          <p:cNvGrpSpPr/>
          <p:nvPr/>
        </p:nvGrpSpPr>
        <p:grpSpPr>
          <a:xfrm>
            <a:off x="1447799" y="4191000"/>
            <a:ext cx="3983038" cy="685799"/>
            <a:chOff x="1447799" y="2743200"/>
            <a:chExt cx="3983522" cy="685799"/>
          </a:xfrm>
        </p:grpSpPr>
        <p:cxnSp>
          <p:nvCxnSpPr>
            <p:cNvPr id="343" name="Shape 343"/>
            <p:cNvCxnSpPr/>
            <p:nvPr/>
          </p:nvCxnSpPr>
          <p:spPr>
            <a:xfrm flipH="1">
              <a:off x="1447799" y="2819400"/>
              <a:ext cx="3983522" cy="609599"/>
            </a:xfrm>
            <a:prstGeom prst="straightConnector1">
              <a:avLst/>
            </a:prstGeom>
            <a:noFill/>
            <a:ln w="38100" cap="flat">
              <a:solidFill>
                <a:srgbClr val="3366FF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44" name="Shape 344"/>
            <p:cNvSpPr txBox="1"/>
            <p:nvPr/>
          </p:nvSpPr>
          <p:spPr>
            <a:xfrm>
              <a:off x="2764067" y="2743200"/>
              <a:ext cx="863414" cy="4000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1"/>
                  </a:solidFill>
                  <a:latin typeface="Tahoma"/>
                  <a:ea typeface="Tahoma"/>
                  <a:cs typeface="Tahoma"/>
                  <a:sym typeface="Tahoma"/>
                </a:rPr>
                <a:t>ACK 2</a:t>
              </a:r>
            </a:p>
          </p:txBody>
        </p:sp>
      </p:grpSp>
      <p:grpSp>
        <p:nvGrpSpPr>
          <p:cNvPr id="345" name="Shape 345"/>
          <p:cNvGrpSpPr/>
          <p:nvPr/>
        </p:nvGrpSpPr>
        <p:grpSpPr>
          <a:xfrm>
            <a:off x="1447800" y="4705350"/>
            <a:ext cx="3962399" cy="628649"/>
            <a:chOff x="1447800" y="2190690"/>
            <a:chExt cx="3962399" cy="628709"/>
          </a:xfrm>
        </p:grpSpPr>
        <p:cxnSp>
          <p:nvCxnSpPr>
            <p:cNvPr id="346" name="Shape 346"/>
            <p:cNvCxnSpPr/>
            <p:nvPr/>
          </p:nvCxnSpPr>
          <p:spPr>
            <a:xfrm>
              <a:off x="1447800" y="2362200"/>
              <a:ext cx="3962399" cy="457200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47" name="Shape 347"/>
            <p:cNvSpPr txBox="1"/>
            <p:nvPr/>
          </p:nvSpPr>
          <p:spPr>
            <a:xfrm>
              <a:off x="2895600" y="2190690"/>
              <a:ext cx="327307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3</a:t>
              </a:r>
            </a:p>
          </p:txBody>
        </p:sp>
      </p:grpSp>
      <p:grpSp>
        <p:nvGrpSpPr>
          <p:cNvPr id="348" name="Shape 348"/>
          <p:cNvGrpSpPr/>
          <p:nvPr/>
        </p:nvGrpSpPr>
        <p:grpSpPr>
          <a:xfrm>
            <a:off x="498475" y="2743200"/>
            <a:ext cx="949325" cy="1066800"/>
            <a:chOff x="498475" y="2362200"/>
            <a:chExt cx="949324" cy="1066800"/>
          </a:xfrm>
        </p:grpSpPr>
        <p:cxnSp>
          <p:nvCxnSpPr>
            <p:cNvPr id="349" name="Shape 349"/>
            <p:cNvCxnSpPr/>
            <p:nvPr/>
          </p:nvCxnSpPr>
          <p:spPr>
            <a:xfrm rot="10800000">
              <a:off x="1066799" y="3429000"/>
              <a:ext cx="380998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0" name="Shape 350"/>
            <p:cNvCxnSpPr/>
            <p:nvPr/>
          </p:nvCxnSpPr>
          <p:spPr>
            <a:xfrm>
              <a:off x="1219200" y="2362200"/>
              <a:ext cx="0" cy="10667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stealth" w="lg" len="lg"/>
              <a:tailEnd type="stealth" w="lg" len="lg"/>
            </a:ln>
          </p:spPr>
        </p:cxnSp>
        <p:sp>
          <p:nvSpPr>
            <p:cNvPr id="351" name="Shape 351"/>
            <p:cNvSpPr txBox="1"/>
            <p:nvPr/>
          </p:nvSpPr>
          <p:spPr>
            <a:xfrm>
              <a:off x="498475" y="2667000"/>
              <a:ext cx="720724" cy="4000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RTT</a:t>
              </a:r>
            </a:p>
          </p:txBody>
        </p:sp>
        <p:cxnSp>
          <p:nvCxnSpPr>
            <p:cNvPr id="352" name="Shape 352"/>
            <p:cNvCxnSpPr/>
            <p:nvPr/>
          </p:nvCxnSpPr>
          <p:spPr>
            <a:xfrm rot="10800000">
              <a:off x="1066800" y="2362200"/>
              <a:ext cx="380998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53" name="Shape 353"/>
          <p:cNvGrpSpPr/>
          <p:nvPr/>
        </p:nvGrpSpPr>
        <p:grpSpPr>
          <a:xfrm>
            <a:off x="498475" y="3810000"/>
            <a:ext cx="949325" cy="1066800"/>
            <a:chOff x="498475" y="2362200"/>
            <a:chExt cx="949324" cy="1066800"/>
          </a:xfrm>
        </p:grpSpPr>
        <p:cxnSp>
          <p:nvCxnSpPr>
            <p:cNvPr id="354" name="Shape 354"/>
            <p:cNvCxnSpPr/>
            <p:nvPr/>
          </p:nvCxnSpPr>
          <p:spPr>
            <a:xfrm rot="10800000">
              <a:off x="1066799" y="3429000"/>
              <a:ext cx="380998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5" name="Shape 355"/>
            <p:cNvCxnSpPr/>
            <p:nvPr/>
          </p:nvCxnSpPr>
          <p:spPr>
            <a:xfrm>
              <a:off x="1219200" y="2362200"/>
              <a:ext cx="0" cy="10667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stealth" w="lg" len="lg"/>
              <a:tailEnd type="stealth" w="lg" len="lg"/>
            </a:ln>
          </p:spPr>
        </p:cxnSp>
        <p:sp>
          <p:nvSpPr>
            <p:cNvPr id="356" name="Shape 356"/>
            <p:cNvSpPr txBox="1"/>
            <p:nvPr/>
          </p:nvSpPr>
          <p:spPr>
            <a:xfrm>
              <a:off x="498475" y="2667000"/>
              <a:ext cx="720724" cy="4000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RTT</a:t>
              </a:r>
            </a:p>
          </p:txBody>
        </p:sp>
        <p:cxnSp>
          <p:nvCxnSpPr>
            <p:cNvPr id="357" name="Shape 357"/>
            <p:cNvCxnSpPr/>
            <p:nvPr/>
          </p:nvCxnSpPr>
          <p:spPr>
            <a:xfrm rot="10800000">
              <a:off x="1066800" y="2362200"/>
              <a:ext cx="380998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58" name="Shape 358"/>
          <p:cNvSpPr/>
          <p:nvPr/>
        </p:nvSpPr>
        <p:spPr>
          <a:xfrm>
            <a:off x="5715000" y="3324248"/>
            <a:ext cx="2590800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82588" marR="0" lvl="0" indent="-382588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Throughput doesn’t depend on the network capacity → even if capacity is 1Gbps, we can only send 120 Kbps!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Stop &amp; Wait with Errors</a:t>
            </a:r>
          </a:p>
        </p:txBody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92150" y="838200"/>
            <a:ext cx="8451850" cy="13715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382588" marR="0" lvl="0" indent="-3825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If a loss wait for a retransmission timeout and retransmit</a:t>
            </a:r>
          </a:p>
          <a:p>
            <a:pPr marL="382588" marR="0" lvl="0" indent="-382588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Slow w/o errors. Even SLOWER with errors! Timeouts take a long time.</a:t>
            </a:r>
          </a:p>
        </p:txBody>
      </p:sp>
      <p:cxnSp>
        <p:nvCxnSpPr>
          <p:cNvPr id="365" name="Shape 365"/>
          <p:cNvCxnSpPr/>
          <p:nvPr/>
        </p:nvCxnSpPr>
        <p:spPr>
          <a:xfrm>
            <a:off x="1447800" y="2571750"/>
            <a:ext cx="0" cy="35813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6" name="Shape 366"/>
          <p:cNvCxnSpPr/>
          <p:nvPr/>
        </p:nvCxnSpPr>
        <p:spPr>
          <a:xfrm>
            <a:off x="5410200" y="2571750"/>
            <a:ext cx="0" cy="35813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67" name="Shape 367"/>
          <p:cNvGrpSpPr/>
          <p:nvPr/>
        </p:nvGrpSpPr>
        <p:grpSpPr>
          <a:xfrm>
            <a:off x="2133599" y="3028950"/>
            <a:ext cx="3297238" cy="552449"/>
            <a:chOff x="2133599" y="2743200"/>
            <a:chExt cx="3297721" cy="552449"/>
          </a:xfrm>
        </p:grpSpPr>
        <p:cxnSp>
          <p:nvCxnSpPr>
            <p:cNvPr id="368" name="Shape 368"/>
            <p:cNvCxnSpPr/>
            <p:nvPr/>
          </p:nvCxnSpPr>
          <p:spPr>
            <a:xfrm flipH="1">
              <a:off x="2133599" y="2819400"/>
              <a:ext cx="3297721" cy="476249"/>
            </a:xfrm>
            <a:prstGeom prst="straightConnector1">
              <a:avLst/>
            </a:prstGeom>
            <a:noFill/>
            <a:ln w="38100" cap="flat">
              <a:solidFill>
                <a:srgbClr val="3366FF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69" name="Shape 369"/>
            <p:cNvSpPr txBox="1"/>
            <p:nvPr/>
          </p:nvSpPr>
          <p:spPr>
            <a:xfrm>
              <a:off x="2764067" y="2743200"/>
              <a:ext cx="863414" cy="4000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1"/>
                  </a:solidFill>
                  <a:latin typeface="Tahoma"/>
                  <a:ea typeface="Tahoma"/>
                  <a:cs typeface="Tahoma"/>
                  <a:sym typeface="Tahoma"/>
                </a:rPr>
                <a:t>ACK 1</a:t>
              </a:r>
            </a:p>
          </p:txBody>
        </p:sp>
      </p:grpSp>
      <p:sp>
        <p:nvSpPr>
          <p:cNvPr id="370" name="Shape 370"/>
          <p:cNvSpPr txBox="1"/>
          <p:nvPr/>
        </p:nvSpPr>
        <p:spPr>
          <a:xfrm>
            <a:off x="685800" y="5924550"/>
            <a:ext cx="742949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Time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1082675" y="2114550"/>
            <a:ext cx="974725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Sender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4821237" y="2171700"/>
            <a:ext cx="1139825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Receiver</a:t>
            </a:r>
          </a:p>
        </p:txBody>
      </p:sp>
      <p:grpSp>
        <p:nvGrpSpPr>
          <p:cNvPr id="373" name="Shape 373"/>
          <p:cNvGrpSpPr/>
          <p:nvPr/>
        </p:nvGrpSpPr>
        <p:grpSpPr>
          <a:xfrm>
            <a:off x="1447800" y="2476500"/>
            <a:ext cx="3962399" cy="628649"/>
            <a:chOff x="1447800" y="2190690"/>
            <a:chExt cx="3962399" cy="628709"/>
          </a:xfrm>
        </p:grpSpPr>
        <p:cxnSp>
          <p:nvCxnSpPr>
            <p:cNvPr id="374" name="Shape 374"/>
            <p:cNvCxnSpPr/>
            <p:nvPr/>
          </p:nvCxnSpPr>
          <p:spPr>
            <a:xfrm>
              <a:off x="1447800" y="2362200"/>
              <a:ext cx="3962399" cy="457200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75" name="Shape 375"/>
            <p:cNvSpPr txBox="1"/>
            <p:nvPr/>
          </p:nvSpPr>
          <p:spPr>
            <a:xfrm>
              <a:off x="2895600" y="2190690"/>
              <a:ext cx="327307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1</a:t>
              </a:r>
            </a:p>
          </p:txBody>
        </p:sp>
      </p:grpSp>
      <p:grpSp>
        <p:nvGrpSpPr>
          <p:cNvPr id="376" name="Shape 376"/>
          <p:cNvGrpSpPr/>
          <p:nvPr/>
        </p:nvGrpSpPr>
        <p:grpSpPr>
          <a:xfrm>
            <a:off x="533400" y="2647950"/>
            <a:ext cx="873125" cy="1066800"/>
            <a:chOff x="574675" y="2362200"/>
            <a:chExt cx="873124" cy="1066800"/>
          </a:xfrm>
        </p:grpSpPr>
        <p:cxnSp>
          <p:nvCxnSpPr>
            <p:cNvPr id="377" name="Shape 377"/>
            <p:cNvCxnSpPr/>
            <p:nvPr/>
          </p:nvCxnSpPr>
          <p:spPr>
            <a:xfrm rot="10800000">
              <a:off x="1066799" y="3429000"/>
              <a:ext cx="380998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8" name="Shape 378"/>
            <p:cNvCxnSpPr/>
            <p:nvPr/>
          </p:nvCxnSpPr>
          <p:spPr>
            <a:xfrm>
              <a:off x="1219200" y="2362200"/>
              <a:ext cx="0" cy="10667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stealth" w="lg" len="lg"/>
              <a:tailEnd type="stealth" w="lg" len="lg"/>
            </a:ln>
          </p:spPr>
        </p:cxnSp>
        <p:sp>
          <p:nvSpPr>
            <p:cNvPr id="379" name="Shape 379"/>
            <p:cNvSpPr txBox="1"/>
            <p:nvPr/>
          </p:nvSpPr>
          <p:spPr>
            <a:xfrm>
              <a:off x="574675" y="2667000"/>
              <a:ext cx="720724" cy="4000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RTT</a:t>
              </a:r>
            </a:p>
          </p:txBody>
        </p:sp>
        <p:cxnSp>
          <p:nvCxnSpPr>
            <p:cNvPr id="380" name="Shape 380"/>
            <p:cNvCxnSpPr/>
            <p:nvPr/>
          </p:nvCxnSpPr>
          <p:spPr>
            <a:xfrm rot="10800000">
              <a:off x="1066800" y="2362200"/>
              <a:ext cx="380998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381" name="Shape 381"/>
          <p:cNvCxnSpPr/>
          <p:nvPr/>
        </p:nvCxnSpPr>
        <p:spPr>
          <a:xfrm flipH="1">
            <a:off x="2057400" y="3429000"/>
            <a:ext cx="152399" cy="304799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2" name="Shape 382"/>
          <p:cNvCxnSpPr/>
          <p:nvPr/>
        </p:nvCxnSpPr>
        <p:spPr>
          <a:xfrm>
            <a:off x="2057400" y="3429000"/>
            <a:ext cx="152399" cy="304799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83" name="Shape 383"/>
          <p:cNvGrpSpPr/>
          <p:nvPr/>
        </p:nvGrpSpPr>
        <p:grpSpPr>
          <a:xfrm>
            <a:off x="152399" y="2667000"/>
            <a:ext cx="1295399" cy="1904999"/>
            <a:chOff x="152400" y="2667000"/>
            <a:chExt cx="1295399" cy="1904801"/>
          </a:xfrm>
        </p:grpSpPr>
        <p:cxnSp>
          <p:nvCxnSpPr>
            <p:cNvPr id="384" name="Shape 384"/>
            <p:cNvCxnSpPr/>
            <p:nvPr/>
          </p:nvCxnSpPr>
          <p:spPr>
            <a:xfrm>
              <a:off x="1295400" y="2667000"/>
              <a:ext cx="0" cy="182880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stealth" w="lg" len="lg"/>
              <a:tailEnd type="stealth" w="lg" len="lg"/>
            </a:ln>
          </p:spPr>
        </p:cxnSp>
        <p:cxnSp>
          <p:nvCxnSpPr>
            <p:cNvPr id="385" name="Shape 385"/>
            <p:cNvCxnSpPr/>
            <p:nvPr/>
          </p:nvCxnSpPr>
          <p:spPr>
            <a:xfrm rot="10800000">
              <a:off x="1066800" y="4495800"/>
              <a:ext cx="380998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86" name="Shape 386"/>
            <p:cNvSpPr txBox="1"/>
            <p:nvPr/>
          </p:nvSpPr>
          <p:spPr>
            <a:xfrm>
              <a:off x="152400" y="4171746"/>
              <a:ext cx="1143000" cy="40005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timeout</a:t>
              </a:r>
            </a:p>
          </p:txBody>
        </p:sp>
      </p:grpSp>
      <p:grpSp>
        <p:nvGrpSpPr>
          <p:cNvPr id="387" name="Shape 387"/>
          <p:cNvGrpSpPr/>
          <p:nvPr/>
        </p:nvGrpSpPr>
        <p:grpSpPr>
          <a:xfrm>
            <a:off x="1447800" y="4324350"/>
            <a:ext cx="3962399" cy="628649"/>
            <a:chOff x="1447800" y="2190690"/>
            <a:chExt cx="3962399" cy="628709"/>
          </a:xfrm>
        </p:grpSpPr>
        <p:cxnSp>
          <p:nvCxnSpPr>
            <p:cNvPr id="388" name="Shape 388"/>
            <p:cNvCxnSpPr/>
            <p:nvPr/>
          </p:nvCxnSpPr>
          <p:spPr>
            <a:xfrm>
              <a:off x="1447800" y="2362200"/>
              <a:ext cx="3962399" cy="457200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89" name="Shape 389"/>
            <p:cNvSpPr txBox="1"/>
            <p:nvPr/>
          </p:nvSpPr>
          <p:spPr>
            <a:xfrm>
              <a:off x="2895600" y="2190690"/>
              <a:ext cx="327307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1</a:t>
              </a:r>
            </a:p>
          </p:txBody>
        </p:sp>
      </p:grp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Sliding Window</a:t>
            </a: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609600" y="990600"/>
            <a:ext cx="7924799" cy="53339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window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= set of adjacent sequence numbers</a:t>
            </a:r>
          </a:p>
          <a:p>
            <a:endParaRPr lang="en-US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size of the set is the </a:t>
            </a:r>
            <a:r>
              <a:rPr lang="en-US" sz="24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window size</a:t>
            </a:r>
          </a:p>
          <a:p>
            <a:endParaRPr lang="en-US" sz="2400" b="0" i="1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Assume window size is n</a:t>
            </a:r>
          </a:p>
          <a:p>
            <a:endParaRPr lang="en-US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Let A be the last ACK’d packet of sender without gap; then window of sender = {A+1, A+2, …, A+n}</a:t>
            </a:r>
            <a:b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	</a:t>
            </a:r>
          </a:p>
          <a:p>
            <a:pPr marL="285750" marR="0" lvl="0" indent="-28575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Sender can send packets in its window</a:t>
            </a:r>
            <a:b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	</a:t>
            </a:r>
          </a:p>
          <a:p>
            <a:pPr marL="285750" marR="0" lvl="0" indent="-28575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Let B be the last received packet without gap by receiver, then window of receiver = {B+1,…, B+n}</a:t>
            </a:r>
            <a:b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	</a:t>
            </a:r>
          </a:p>
          <a:p>
            <a:pPr marL="285750" marR="0" lvl="0" indent="-28575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Receiver can accept out of sequence, if in window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Sliding Window w/o Errors</a:t>
            </a:r>
          </a:p>
        </p:txBody>
      </p:sp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6857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Throughput = W*packet_size/RTT</a:t>
            </a:r>
          </a:p>
          <a:p>
            <a:endParaRPr lang="en-US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402" name="Shape 402"/>
          <p:cNvCxnSpPr/>
          <p:nvPr/>
        </p:nvCxnSpPr>
        <p:spPr>
          <a:xfrm>
            <a:off x="7543800" y="4648200"/>
            <a:ext cx="0" cy="1219199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03" name="Shape 403"/>
          <p:cNvSpPr txBox="1"/>
          <p:nvPr/>
        </p:nvSpPr>
        <p:spPr>
          <a:xfrm>
            <a:off x="7529513" y="5154612"/>
            <a:ext cx="857250" cy="460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Time</a:t>
            </a:r>
          </a:p>
        </p:txBody>
      </p:sp>
      <p:sp>
        <p:nvSpPr>
          <p:cNvPr id="404" name="Shape 404"/>
          <p:cNvSpPr txBox="1"/>
          <p:nvPr/>
        </p:nvSpPr>
        <p:spPr>
          <a:xfrm>
            <a:off x="2438400" y="1524000"/>
            <a:ext cx="4160837" cy="461962"/>
          </a:xfrm>
          <a:prstGeom prst="rect">
            <a:avLst/>
          </a:prstGeom>
          <a:solidFill>
            <a:srgbClr val="FFFFCC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Window size (W) = 3 packets</a:t>
            </a:r>
          </a:p>
        </p:txBody>
      </p:sp>
      <p:cxnSp>
        <p:nvCxnSpPr>
          <p:cNvPr id="405" name="Shape 405"/>
          <p:cNvCxnSpPr/>
          <p:nvPr/>
        </p:nvCxnSpPr>
        <p:spPr>
          <a:xfrm flipH="1">
            <a:off x="1981200" y="2124075"/>
            <a:ext cx="30162" cy="3635374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06" name="Shape 406"/>
          <p:cNvCxnSpPr/>
          <p:nvPr/>
        </p:nvCxnSpPr>
        <p:spPr>
          <a:xfrm flipH="1">
            <a:off x="7362825" y="2124075"/>
            <a:ext cx="3174" cy="3757612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07" name="Shape 407"/>
          <p:cNvCxnSpPr/>
          <p:nvPr/>
        </p:nvCxnSpPr>
        <p:spPr>
          <a:xfrm>
            <a:off x="2011363" y="2276475"/>
            <a:ext cx="5367336" cy="533399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8" name="Shape 408"/>
          <p:cNvCxnSpPr/>
          <p:nvPr/>
        </p:nvCxnSpPr>
        <p:spPr>
          <a:xfrm flipH="1">
            <a:off x="2011363" y="2886075"/>
            <a:ext cx="5367336" cy="533399"/>
          </a:xfrm>
          <a:prstGeom prst="straightConnector1">
            <a:avLst/>
          </a:prstGeom>
          <a:noFill/>
          <a:ln w="38100" cap="flat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09" name="Shape 409"/>
          <p:cNvSpPr txBox="1"/>
          <p:nvPr/>
        </p:nvSpPr>
        <p:spPr>
          <a:xfrm>
            <a:off x="1441450" y="5865812"/>
            <a:ext cx="1176338" cy="460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Sender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6788150" y="5865812"/>
            <a:ext cx="1403349" cy="460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Receiver</a:t>
            </a:r>
          </a:p>
        </p:txBody>
      </p:sp>
      <p:cxnSp>
        <p:nvCxnSpPr>
          <p:cNvPr id="411" name="Shape 411"/>
          <p:cNvCxnSpPr/>
          <p:nvPr/>
        </p:nvCxnSpPr>
        <p:spPr>
          <a:xfrm>
            <a:off x="2011363" y="2581275"/>
            <a:ext cx="5367336" cy="533399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2" name="Shape 412"/>
          <p:cNvCxnSpPr/>
          <p:nvPr/>
        </p:nvCxnSpPr>
        <p:spPr>
          <a:xfrm>
            <a:off x="2011363" y="2886075"/>
            <a:ext cx="5367336" cy="533399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3" name="Shape 413"/>
          <p:cNvCxnSpPr/>
          <p:nvPr/>
        </p:nvCxnSpPr>
        <p:spPr>
          <a:xfrm flipH="1">
            <a:off x="2011363" y="3190875"/>
            <a:ext cx="5367336" cy="533399"/>
          </a:xfrm>
          <a:prstGeom prst="straightConnector1">
            <a:avLst/>
          </a:prstGeom>
          <a:noFill/>
          <a:ln w="38100" cap="flat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4" name="Shape 414"/>
          <p:cNvCxnSpPr/>
          <p:nvPr/>
        </p:nvCxnSpPr>
        <p:spPr>
          <a:xfrm>
            <a:off x="2011363" y="3495675"/>
            <a:ext cx="5367336" cy="533399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5" name="Shape 415"/>
          <p:cNvCxnSpPr/>
          <p:nvPr/>
        </p:nvCxnSpPr>
        <p:spPr>
          <a:xfrm flipH="1">
            <a:off x="1997075" y="3505200"/>
            <a:ext cx="5367338" cy="533399"/>
          </a:xfrm>
          <a:prstGeom prst="straightConnector1">
            <a:avLst/>
          </a:prstGeom>
          <a:noFill/>
          <a:ln w="38100" cap="flat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416" name="Shape 416"/>
          <p:cNvGrpSpPr/>
          <p:nvPr/>
        </p:nvGrpSpPr>
        <p:grpSpPr>
          <a:xfrm>
            <a:off x="685800" y="1946274"/>
            <a:ext cx="1190624" cy="487362"/>
            <a:chOff x="432" y="1226"/>
            <a:chExt cx="749" cy="306"/>
          </a:xfrm>
        </p:grpSpPr>
        <p:sp>
          <p:nvSpPr>
            <p:cNvPr id="417" name="Shape 417"/>
            <p:cNvSpPr txBox="1"/>
            <p:nvPr/>
          </p:nvSpPr>
          <p:spPr>
            <a:xfrm>
              <a:off x="969" y="1247"/>
              <a:ext cx="212" cy="285"/>
            </a:xfrm>
            <a:prstGeom prst="rect">
              <a:avLst/>
            </a:prstGeom>
            <a:noFill/>
            <a:ln>
              <a:noFill/>
            </a:ln>
          </p:spPr>
          <p:txBody>
            <a:bodyPr lIns="82050" tIns="41025" rIns="82050" bIns="410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1</a:t>
              </a:r>
            </a:p>
          </p:txBody>
        </p:sp>
        <p:sp>
          <p:nvSpPr>
            <p:cNvPr id="418" name="Shape 418"/>
            <p:cNvSpPr txBox="1"/>
            <p:nvPr/>
          </p:nvSpPr>
          <p:spPr>
            <a:xfrm>
              <a:off x="432" y="1226"/>
              <a:ext cx="373" cy="289"/>
            </a:xfrm>
            <a:prstGeom prst="rect">
              <a:avLst/>
            </a:prstGeom>
            <a:noFill/>
            <a:ln>
              <a:noFill/>
            </a:ln>
          </p:spPr>
          <p:txBody>
            <a:bodyPr lIns="90475" tIns="44450" rIns="90475" bIns="444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{1}</a:t>
              </a:r>
            </a:p>
          </p:txBody>
        </p:sp>
      </p:grpSp>
      <p:grpSp>
        <p:nvGrpSpPr>
          <p:cNvPr id="419" name="Shape 419"/>
          <p:cNvGrpSpPr/>
          <p:nvPr/>
        </p:nvGrpSpPr>
        <p:grpSpPr>
          <a:xfrm>
            <a:off x="381000" y="2289175"/>
            <a:ext cx="1501774" cy="481013"/>
            <a:chOff x="240" y="1442"/>
            <a:chExt cx="945" cy="303"/>
          </a:xfrm>
        </p:grpSpPr>
        <p:sp>
          <p:nvSpPr>
            <p:cNvPr id="420" name="Shape 420"/>
            <p:cNvSpPr txBox="1"/>
            <p:nvPr/>
          </p:nvSpPr>
          <p:spPr>
            <a:xfrm>
              <a:off x="973" y="1460"/>
              <a:ext cx="212" cy="285"/>
            </a:xfrm>
            <a:prstGeom prst="rect">
              <a:avLst/>
            </a:prstGeom>
            <a:noFill/>
            <a:ln>
              <a:noFill/>
            </a:ln>
          </p:spPr>
          <p:txBody>
            <a:bodyPr lIns="82050" tIns="41025" rIns="82050" bIns="410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2</a:t>
              </a:r>
            </a:p>
          </p:txBody>
        </p:sp>
        <p:sp>
          <p:nvSpPr>
            <p:cNvPr id="421" name="Shape 421"/>
            <p:cNvSpPr txBox="1"/>
            <p:nvPr/>
          </p:nvSpPr>
          <p:spPr>
            <a:xfrm>
              <a:off x="240" y="1442"/>
              <a:ext cx="589" cy="289"/>
            </a:xfrm>
            <a:prstGeom prst="rect">
              <a:avLst/>
            </a:prstGeom>
            <a:noFill/>
            <a:ln>
              <a:noFill/>
            </a:ln>
          </p:spPr>
          <p:txBody>
            <a:bodyPr lIns="90475" tIns="44450" rIns="90475" bIns="444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{1, 2}</a:t>
              </a:r>
            </a:p>
          </p:txBody>
        </p:sp>
      </p:grpSp>
      <p:grpSp>
        <p:nvGrpSpPr>
          <p:cNvPr id="422" name="Shape 422"/>
          <p:cNvGrpSpPr/>
          <p:nvPr/>
        </p:nvGrpSpPr>
        <p:grpSpPr>
          <a:xfrm>
            <a:off x="152399" y="2670174"/>
            <a:ext cx="1730374" cy="461962"/>
            <a:chOff x="95" y="1681"/>
            <a:chExt cx="1089" cy="290"/>
          </a:xfrm>
        </p:grpSpPr>
        <p:sp>
          <p:nvSpPr>
            <p:cNvPr id="423" name="Shape 423"/>
            <p:cNvSpPr txBox="1"/>
            <p:nvPr/>
          </p:nvSpPr>
          <p:spPr>
            <a:xfrm>
              <a:off x="973" y="1687"/>
              <a:ext cx="212" cy="285"/>
            </a:xfrm>
            <a:prstGeom prst="rect">
              <a:avLst/>
            </a:prstGeom>
            <a:noFill/>
            <a:ln>
              <a:noFill/>
            </a:ln>
          </p:spPr>
          <p:txBody>
            <a:bodyPr lIns="82050" tIns="41025" rIns="82050" bIns="410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3</a:t>
              </a:r>
            </a:p>
          </p:txBody>
        </p:sp>
        <p:sp>
          <p:nvSpPr>
            <p:cNvPr id="424" name="Shape 424"/>
            <p:cNvSpPr txBox="1"/>
            <p:nvPr/>
          </p:nvSpPr>
          <p:spPr>
            <a:xfrm>
              <a:off x="95" y="1681"/>
              <a:ext cx="804" cy="289"/>
            </a:xfrm>
            <a:prstGeom prst="rect">
              <a:avLst/>
            </a:prstGeom>
            <a:noFill/>
            <a:ln>
              <a:noFill/>
            </a:ln>
          </p:spPr>
          <p:txBody>
            <a:bodyPr lIns="90475" tIns="44450" rIns="90475" bIns="444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{1, 2, 3}</a:t>
              </a:r>
            </a:p>
          </p:txBody>
        </p:sp>
      </p:grpSp>
      <p:grpSp>
        <p:nvGrpSpPr>
          <p:cNvPr id="425" name="Shape 425"/>
          <p:cNvGrpSpPr/>
          <p:nvPr/>
        </p:nvGrpSpPr>
        <p:grpSpPr>
          <a:xfrm>
            <a:off x="152399" y="3124200"/>
            <a:ext cx="1730374" cy="519113"/>
            <a:chOff x="95" y="1968"/>
            <a:chExt cx="1089" cy="327"/>
          </a:xfrm>
        </p:grpSpPr>
        <p:sp>
          <p:nvSpPr>
            <p:cNvPr id="426" name="Shape 426"/>
            <p:cNvSpPr txBox="1"/>
            <p:nvPr/>
          </p:nvSpPr>
          <p:spPr>
            <a:xfrm>
              <a:off x="973" y="2010"/>
              <a:ext cx="212" cy="285"/>
            </a:xfrm>
            <a:prstGeom prst="rect">
              <a:avLst/>
            </a:prstGeom>
            <a:noFill/>
            <a:ln>
              <a:noFill/>
            </a:ln>
          </p:spPr>
          <p:txBody>
            <a:bodyPr lIns="82050" tIns="41025" rIns="82050" bIns="410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4</a:t>
              </a:r>
            </a:p>
          </p:txBody>
        </p:sp>
        <p:sp>
          <p:nvSpPr>
            <p:cNvPr id="427" name="Shape 427"/>
            <p:cNvSpPr txBox="1"/>
            <p:nvPr/>
          </p:nvSpPr>
          <p:spPr>
            <a:xfrm>
              <a:off x="95" y="1968"/>
              <a:ext cx="804" cy="289"/>
            </a:xfrm>
            <a:prstGeom prst="rect">
              <a:avLst/>
            </a:prstGeom>
            <a:noFill/>
            <a:ln>
              <a:noFill/>
            </a:ln>
          </p:spPr>
          <p:txBody>
            <a:bodyPr lIns="90475" tIns="44450" rIns="90475" bIns="444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{2, 3, 4}</a:t>
              </a:r>
            </a:p>
          </p:txBody>
        </p:sp>
      </p:grpSp>
      <p:grpSp>
        <p:nvGrpSpPr>
          <p:cNvPr id="428" name="Shape 428"/>
          <p:cNvGrpSpPr/>
          <p:nvPr/>
        </p:nvGrpSpPr>
        <p:grpSpPr>
          <a:xfrm>
            <a:off x="152399" y="3505200"/>
            <a:ext cx="1730374" cy="474662"/>
            <a:chOff x="95" y="2207"/>
            <a:chExt cx="1089" cy="298"/>
          </a:xfrm>
        </p:grpSpPr>
        <p:sp>
          <p:nvSpPr>
            <p:cNvPr id="429" name="Shape 429"/>
            <p:cNvSpPr txBox="1"/>
            <p:nvPr/>
          </p:nvSpPr>
          <p:spPr>
            <a:xfrm>
              <a:off x="973" y="2221"/>
              <a:ext cx="212" cy="285"/>
            </a:xfrm>
            <a:prstGeom prst="rect">
              <a:avLst/>
            </a:prstGeom>
            <a:noFill/>
            <a:ln>
              <a:noFill/>
            </a:ln>
          </p:spPr>
          <p:txBody>
            <a:bodyPr lIns="82050" tIns="41025" rIns="82050" bIns="410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5</a:t>
              </a:r>
            </a:p>
          </p:txBody>
        </p:sp>
        <p:sp>
          <p:nvSpPr>
            <p:cNvPr id="430" name="Shape 430"/>
            <p:cNvSpPr txBox="1"/>
            <p:nvPr/>
          </p:nvSpPr>
          <p:spPr>
            <a:xfrm>
              <a:off x="95" y="2207"/>
              <a:ext cx="804" cy="289"/>
            </a:xfrm>
            <a:prstGeom prst="rect">
              <a:avLst/>
            </a:prstGeom>
            <a:noFill/>
            <a:ln>
              <a:noFill/>
            </a:ln>
          </p:spPr>
          <p:txBody>
            <a:bodyPr lIns="90475" tIns="44450" rIns="90475" bIns="444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{3, 4, 5}</a:t>
              </a:r>
            </a:p>
          </p:txBody>
        </p:sp>
      </p:grpSp>
      <p:sp>
        <p:nvSpPr>
          <p:cNvPr id="431" name="Shape 431"/>
          <p:cNvSpPr txBox="1"/>
          <p:nvPr/>
        </p:nvSpPr>
        <p:spPr>
          <a:xfrm>
            <a:off x="0" y="1371600"/>
            <a:ext cx="2362200" cy="70485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Unacked packets </a:t>
            </a:r>
          </a:p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sender’s window</a:t>
            </a:r>
          </a:p>
        </p:txBody>
      </p:sp>
      <p:sp>
        <p:nvSpPr>
          <p:cNvPr id="432" name="Shape 432"/>
          <p:cNvSpPr txBox="1"/>
          <p:nvPr/>
        </p:nvSpPr>
        <p:spPr>
          <a:xfrm>
            <a:off x="6629400" y="1371600"/>
            <a:ext cx="2503488" cy="70485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Out-o-seq packets</a:t>
            </a:r>
          </a:p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receiver’s window</a:t>
            </a:r>
          </a:p>
        </p:txBody>
      </p:sp>
      <p:sp>
        <p:nvSpPr>
          <p:cNvPr id="433" name="Shape 433"/>
          <p:cNvSpPr txBox="1"/>
          <p:nvPr/>
        </p:nvSpPr>
        <p:spPr>
          <a:xfrm>
            <a:off x="7605713" y="2479675"/>
            <a:ext cx="401637" cy="458788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{}</a:t>
            </a:r>
          </a:p>
        </p:txBody>
      </p:sp>
      <p:cxnSp>
        <p:nvCxnSpPr>
          <p:cNvPr id="434" name="Shape 434"/>
          <p:cNvCxnSpPr/>
          <p:nvPr/>
        </p:nvCxnSpPr>
        <p:spPr>
          <a:xfrm flipH="1">
            <a:off x="1997075" y="4114800"/>
            <a:ext cx="5367338" cy="533399"/>
          </a:xfrm>
          <a:prstGeom prst="straightConnector1">
            <a:avLst/>
          </a:prstGeom>
          <a:noFill/>
          <a:ln w="38100" cap="flat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35" name="Shape 435"/>
          <p:cNvCxnSpPr/>
          <p:nvPr/>
        </p:nvCxnSpPr>
        <p:spPr>
          <a:xfrm>
            <a:off x="1997075" y="3810000"/>
            <a:ext cx="5367338" cy="533399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36" name="Shape 436"/>
          <p:cNvCxnSpPr/>
          <p:nvPr/>
        </p:nvCxnSpPr>
        <p:spPr>
          <a:xfrm>
            <a:off x="1997075" y="4114800"/>
            <a:ext cx="5367338" cy="533399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437" name="Shape 437"/>
          <p:cNvGrpSpPr/>
          <p:nvPr/>
        </p:nvGrpSpPr>
        <p:grpSpPr>
          <a:xfrm>
            <a:off x="1997074" y="4419600"/>
            <a:ext cx="5367337" cy="1143000"/>
            <a:chOff x="1257" y="2784"/>
            <a:chExt cx="3380" cy="720"/>
          </a:xfrm>
        </p:grpSpPr>
        <p:cxnSp>
          <p:nvCxnSpPr>
            <p:cNvPr id="438" name="Shape 438"/>
            <p:cNvCxnSpPr/>
            <p:nvPr/>
          </p:nvCxnSpPr>
          <p:spPr>
            <a:xfrm flipH="1">
              <a:off x="1258" y="2784"/>
              <a:ext cx="3380" cy="336"/>
            </a:xfrm>
            <a:prstGeom prst="straightConnector1">
              <a:avLst/>
            </a:prstGeom>
            <a:noFill/>
            <a:ln w="38100" cap="flat">
              <a:solidFill>
                <a:srgbClr val="3366FF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439" name="Shape 439"/>
            <p:cNvCxnSpPr/>
            <p:nvPr/>
          </p:nvCxnSpPr>
          <p:spPr>
            <a:xfrm flipH="1">
              <a:off x="1258" y="2976"/>
              <a:ext cx="3380" cy="336"/>
            </a:xfrm>
            <a:prstGeom prst="straightConnector1">
              <a:avLst/>
            </a:prstGeom>
            <a:noFill/>
            <a:ln w="38100" cap="flat">
              <a:solidFill>
                <a:srgbClr val="3366FF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440" name="Shape 440"/>
            <p:cNvCxnSpPr/>
            <p:nvPr/>
          </p:nvCxnSpPr>
          <p:spPr>
            <a:xfrm>
              <a:off x="1257" y="2976"/>
              <a:ext cx="3380" cy="336"/>
            </a:xfrm>
            <a:prstGeom prst="straightConnector1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441" name="Shape 441"/>
            <p:cNvCxnSpPr/>
            <p:nvPr/>
          </p:nvCxnSpPr>
          <p:spPr>
            <a:xfrm>
              <a:off x="1257" y="3168"/>
              <a:ext cx="3380" cy="336"/>
            </a:xfrm>
            <a:prstGeom prst="straightConnector1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442" name="Shape 442"/>
          <p:cNvGrpSpPr/>
          <p:nvPr/>
        </p:nvGrpSpPr>
        <p:grpSpPr>
          <a:xfrm>
            <a:off x="152399" y="3889374"/>
            <a:ext cx="1724024" cy="458788"/>
            <a:chOff x="95" y="2450"/>
            <a:chExt cx="1085" cy="289"/>
          </a:xfrm>
        </p:grpSpPr>
        <p:sp>
          <p:nvSpPr>
            <p:cNvPr id="443" name="Shape 443"/>
            <p:cNvSpPr txBox="1"/>
            <p:nvPr/>
          </p:nvSpPr>
          <p:spPr>
            <a:xfrm>
              <a:off x="969" y="2454"/>
              <a:ext cx="212" cy="285"/>
            </a:xfrm>
            <a:prstGeom prst="rect">
              <a:avLst/>
            </a:prstGeom>
            <a:noFill/>
            <a:ln>
              <a:noFill/>
            </a:ln>
          </p:spPr>
          <p:txBody>
            <a:bodyPr lIns="82050" tIns="41025" rIns="82050" bIns="410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6</a:t>
              </a:r>
            </a:p>
          </p:txBody>
        </p:sp>
        <p:sp>
          <p:nvSpPr>
            <p:cNvPr id="444" name="Shape 444"/>
            <p:cNvSpPr txBox="1"/>
            <p:nvPr/>
          </p:nvSpPr>
          <p:spPr>
            <a:xfrm>
              <a:off x="95" y="2450"/>
              <a:ext cx="804" cy="289"/>
            </a:xfrm>
            <a:prstGeom prst="rect">
              <a:avLst/>
            </a:prstGeom>
            <a:noFill/>
            <a:ln>
              <a:noFill/>
            </a:ln>
          </p:spPr>
          <p:txBody>
            <a:bodyPr lIns="90475" tIns="44450" rIns="90475" bIns="444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{4, 5, 6}</a:t>
              </a:r>
            </a:p>
          </p:txBody>
        </p:sp>
      </p:grpSp>
      <p:sp>
        <p:nvSpPr>
          <p:cNvPr id="445" name="Shape 445"/>
          <p:cNvSpPr txBox="1"/>
          <p:nvPr/>
        </p:nvSpPr>
        <p:spPr>
          <a:xfrm>
            <a:off x="725487" y="4191000"/>
            <a:ext cx="268286" cy="1196975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</a:p>
          <a:p>
            <a:pPr marL="0" marR="0" lvl="0" indent="0" algn="l" rtl="0"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</a:p>
          <a:p>
            <a:pPr marL="0" marR="0" lvl="0" indent="0" algn="l" rtl="0"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</a:p>
        </p:txBody>
      </p:sp>
      <p:sp>
        <p:nvSpPr>
          <p:cNvPr id="446" name="Shape 446"/>
          <p:cNvSpPr txBox="1"/>
          <p:nvPr/>
        </p:nvSpPr>
        <p:spPr>
          <a:xfrm>
            <a:off x="7696200" y="3657600"/>
            <a:ext cx="268288" cy="1196975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</a:p>
          <a:p>
            <a:pPr marL="0" marR="0" lvl="0" indent="0" algn="l" rtl="0"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</a:p>
          <a:p>
            <a:pPr marL="0" marR="0" lvl="0" indent="0" algn="l" rtl="0"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</a:p>
        </p:txBody>
      </p:sp>
      <p:sp>
        <p:nvSpPr>
          <p:cNvPr id="447" name="Shape 447"/>
          <p:cNvSpPr txBox="1"/>
          <p:nvPr/>
        </p:nvSpPr>
        <p:spPr>
          <a:xfrm>
            <a:off x="7620000" y="2822575"/>
            <a:ext cx="401638" cy="458788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{}</a:t>
            </a:r>
          </a:p>
        </p:txBody>
      </p:sp>
      <p:sp>
        <p:nvSpPr>
          <p:cNvPr id="448" name="Shape 448"/>
          <p:cNvSpPr txBox="1"/>
          <p:nvPr/>
        </p:nvSpPr>
        <p:spPr>
          <a:xfrm>
            <a:off x="7620000" y="3203575"/>
            <a:ext cx="401638" cy="458788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{}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 txBox="1">
            <a:spLocks noGrp="1"/>
          </p:cNvSpPr>
          <p:nvPr>
            <p:ph type="title"/>
          </p:nvPr>
        </p:nvSpPr>
        <p:spPr>
          <a:xfrm>
            <a:off x="762000" y="152400"/>
            <a:ext cx="7772400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Example: Sliding Window w/o Errors</a:t>
            </a:r>
          </a:p>
        </p:txBody>
      </p:sp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152400" y="914400"/>
            <a:ext cx="8991600" cy="4724400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Assume 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Link capacity, C = 1Gbps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Latency between end-hosts, RTT = 80ms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packet_length = 1000 bytes 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the window size W to match link’s capacity, C?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Solution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want </a:t>
            </a:r>
            <a:r>
              <a:rPr lang="en-US" sz="22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Throughput = C 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the </a:t>
            </a:r>
            <a:r>
              <a:rPr lang="en-US" sz="22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optimal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case (max out our capacity)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Throughput = W*packet_size/RTT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 = W*packet_size/RTT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22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 = C*RTT/packet_size 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= 10</a:t>
            </a:r>
            <a:r>
              <a:rPr lang="en-US" sz="2200" b="0" i="0" u="none" strike="noStrike" cap="none" baseline="30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9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bps*80*10</a:t>
            </a:r>
            <a:r>
              <a:rPr lang="en-US" sz="2200" b="0" i="0" u="none" strike="noStrike" cap="none" baseline="30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-3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s/(8000b) = 10</a:t>
            </a:r>
            <a:r>
              <a:rPr lang="en-US" sz="2200" b="0" i="0" u="none" strike="noStrike" cap="none" baseline="30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packets </a:t>
            </a:r>
          </a:p>
          <a:p>
            <a:endParaRPr lang="en-US" sz="22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-US" sz="22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5" name="Shape 455"/>
          <p:cNvSpPr txBox="1"/>
          <p:nvPr/>
        </p:nvSpPr>
        <p:spPr>
          <a:xfrm>
            <a:off x="842962" y="5791200"/>
            <a:ext cx="7234236" cy="461962"/>
          </a:xfrm>
          <a:prstGeom prst="rect">
            <a:avLst/>
          </a:prstGeom>
          <a:solidFill>
            <a:srgbClr val="FAF55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Window size ~ Bandwidth (Capacity), delay (RTT/2)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"/>
                                        <p:tgtEl>
                                          <p:spTgt spid="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"/>
                                        <p:tgtEl>
                                          <p:spTgt spid="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"/>
                                        <p:tgtEl>
                                          <p:spTgt spid="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"/>
                                        <p:tgtEl>
                                          <p:spTgt spid="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4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"/>
                                        <p:tgtEl>
                                          <p:spTgt spid="4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"/>
                                        <p:tgtEl>
                                          <p:spTgt spid="4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"/>
                                        <p:tgtEl>
                                          <p:spTgt spid="4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"/>
                                        <p:tgtEl>
                                          <p:spTgt spid="4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4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"/>
                                        <p:tgtEl>
                                          <p:spTgt spid="4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Sliding Window with Errors</a:t>
            </a:r>
          </a:p>
        </p:txBody>
      </p:sp>
      <p:sp>
        <p:nvSpPr>
          <p:cNvPr id="461" name="Shape 461"/>
          <p:cNvSpPr txBox="1">
            <a:spLocks noGrp="1"/>
          </p:cNvSpPr>
          <p:nvPr>
            <p:ph type="body" idx="1"/>
          </p:nvPr>
        </p:nvSpPr>
        <p:spPr>
          <a:xfrm>
            <a:off x="609600" y="9906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Two approaches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Go-Back-n (GBN)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Selective Repeat (SR)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the absence of errors they behave identically</a:t>
            </a:r>
          </a:p>
          <a:p>
            <a:endParaRPr lang="en-US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Go-Back-n (GBN)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Transmit up to </a:t>
            </a:r>
            <a:r>
              <a:rPr lang="en-US" sz="22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unacknowledged packets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If timeout for ACK(</a:t>
            </a:r>
            <a:r>
              <a:rPr lang="en-US" sz="22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), retransmit </a:t>
            </a:r>
            <a:r>
              <a:rPr lang="en-US" sz="22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</a:t>
            </a:r>
            <a:r>
              <a:rPr lang="en-US" sz="22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k+1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…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Typically uses NACKs instead of ACKs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»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Recall, NACK specifies first in-sequence packet missed by receiver</a:t>
            </a:r>
          </a:p>
          <a:p>
            <a:endParaRPr lang="en-US" sz="2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Selective Repeat (SR)</a:t>
            </a: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Sender: transmit up to </a:t>
            </a:r>
            <a:r>
              <a:rPr lang="en-US" sz="24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unacknowledged packets</a:t>
            </a:r>
          </a:p>
          <a:p>
            <a:endParaRPr lang="en-US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Receiver: indicate packet </a:t>
            </a:r>
            <a:r>
              <a:rPr lang="en-US" sz="24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is missing (by ACKing packet k+1)</a:t>
            </a:r>
          </a:p>
          <a:p>
            <a:endParaRPr lang="en-US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Assume packet </a:t>
            </a:r>
            <a:r>
              <a:rPr lang="en-US" sz="24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is lost</a:t>
            </a:r>
          </a:p>
          <a:p>
            <a:endParaRPr lang="en-US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Sender: retransmit packet </a:t>
            </a:r>
            <a:r>
              <a:rPr lang="en-US" sz="24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(either immediately or after a timeout)</a:t>
            </a:r>
          </a:p>
          <a:p>
            <a:endParaRPr lang="en-US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SR Example with Errors</a:t>
            </a:r>
          </a:p>
        </p:txBody>
      </p:sp>
      <p:cxnSp>
        <p:nvCxnSpPr>
          <p:cNvPr id="473" name="Shape 473"/>
          <p:cNvCxnSpPr/>
          <p:nvPr/>
        </p:nvCxnSpPr>
        <p:spPr>
          <a:xfrm>
            <a:off x="7356475" y="4222750"/>
            <a:ext cx="0" cy="1219199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74" name="Shape 474"/>
          <p:cNvSpPr txBox="1"/>
          <p:nvPr/>
        </p:nvSpPr>
        <p:spPr>
          <a:xfrm>
            <a:off x="7432675" y="4730750"/>
            <a:ext cx="898524" cy="460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Time</a:t>
            </a:r>
          </a:p>
        </p:txBody>
      </p:sp>
      <p:cxnSp>
        <p:nvCxnSpPr>
          <p:cNvPr id="475" name="Shape 475"/>
          <p:cNvCxnSpPr/>
          <p:nvPr/>
        </p:nvCxnSpPr>
        <p:spPr>
          <a:xfrm>
            <a:off x="1808163" y="1538287"/>
            <a:ext cx="0" cy="4190999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76" name="Shape 476"/>
          <p:cNvCxnSpPr/>
          <p:nvPr/>
        </p:nvCxnSpPr>
        <p:spPr>
          <a:xfrm>
            <a:off x="7162800" y="1538287"/>
            <a:ext cx="0" cy="4190999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77" name="Shape 477"/>
          <p:cNvCxnSpPr/>
          <p:nvPr/>
        </p:nvCxnSpPr>
        <p:spPr>
          <a:xfrm>
            <a:off x="1808163" y="1690688"/>
            <a:ext cx="5367336" cy="533399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78" name="Shape 478"/>
          <p:cNvCxnSpPr/>
          <p:nvPr/>
        </p:nvCxnSpPr>
        <p:spPr>
          <a:xfrm>
            <a:off x="1808163" y="2843213"/>
            <a:ext cx="3871912" cy="38100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9" name="Shape 479"/>
          <p:cNvSpPr txBox="1"/>
          <p:nvPr/>
        </p:nvSpPr>
        <p:spPr>
          <a:xfrm>
            <a:off x="1208087" y="5711825"/>
            <a:ext cx="1227136" cy="460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Sender</a:t>
            </a:r>
          </a:p>
        </p:txBody>
      </p:sp>
      <p:sp>
        <p:nvSpPr>
          <p:cNvPr id="480" name="Shape 480"/>
          <p:cNvSpPr txBox="1"/>
          <p:nvPr/>
        </p:nvSpPr>
        <p:spPr>
          <a:xfrm>
            <a:off x="6553200" y="5711825"/>
            <a:ext cx="1466850" cy="460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Receiver</a:t>
            </a:r>
          </a:p>
        </p:txBody>
      </p:sp>
      <p:cxnSp>
        <p:nvCxnSpPr>
          <p:cNvPr id="481" name="Shape 481"/>
          <p:cNvCxnSpPr/>
          <p:nvPr/>
        </p:nvCxnSpPr>
        <p:spPr>
          <a:xfrm>
            <a:off x="1808163" y="1995488"/>
            <a:ext cx="5367336" cy="533399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82" name="Shape 482"/>
          <p:cNvCxnSpPr/>
          <p:nvPr/>
        </p:nvCxnSpPr>
        <p:spPr>
          <a:xfrm>
            <a:off x="1808163" y="2300288"/>
            <a:ext cx="5367336" cy="533399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83" name="Shape 483"/>
          <p:cNvCxnSpPr/>
          <p:nvPr/>
        </p:nvCxnSpPr>
        <p:spPr>
          <a:xfrm flipH="1">
            <a:off x="1808163" y="2605088"/>
            <a:ext cx="5367336" cy="533399"/>
          </a:xfrm>
          <a:prstGeom prst="straightConnector1">
            <a:avLst/>
          </a:prstGeom>
          <a:noFill/>
          <a:ln w="38100" cap="flat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84" name="Shape 484"/>
          <p:cNvCxnSpPr/>
          <p:nvPr/>
        </p:nvCxnSpPr>
        <p:spPr>
          <a:xfrm flipH="1">
            <a:off x="1808163" y="2909888"/>
            <a:ext cx="5367336" cy="533399"/>
          </a:xfrm>
          <a:prstGeom prst="straightConnector1">
            <a:avLst/>
          </a:prstGeom>
          <a:noFill/>
          <a:ln w="38100" cap="flat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85" name="Shape 485"/>
          <p:cNvCxnSpPr/>
          <p:nvPr/>
        </p:nvCxnSpPr>
        <p:spPr>
          <a:xfrm>
            <a:off x="1808163" y="3148013"/>
            <a:ext cx="5367336" cy="533399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86" name="Shape 486"/>
          <p:cNvCxnSpPr/>
          <p:nvPr/>
        </p:nvCxnSpPr>
        <p:spPr>
          <a:xfrm>
            <a:off x="1808163" y="3519487"/>
            <a:ext cx="5367336" cy="533399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87" name="Shape 487"/>
          <p:cNvCxnSpPr/>
          <p:nvPr/>
        </p:nvCxnSpPr>
        <p:spPr>
          <a:xfrm flipH="1">
            <a:off x="1808163" y="3757612"/>
            <a:ext cx="5367336" cy="533399"/>
          </a:xfrm>
          <a:prstGeom prst="straightConnector1">
            <a:avLst/>
          </a:prstGeom>
          <a:noFill/>
          <a:ln w="38100" cap="flat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88" name="Shape 488"/>
          <p:cNvSpPr txBox="1"/>
          <p:nvPr/>
        </p:nvSpPr>
        <p:spPr>
          <a:xfrm>
            <a:off x="1336675" y="1395412"/>
            <a:ext cx="336549" cy="452436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</a:p>
        </p:txBody>
      </p:sp>
      <p:sp>
        <p:nvSpPr>
          <p:cNvPr id="489" name="Shape 489"/>
          <p:cNvSpPr txBox="1"/>
          <p:nvPr/>
        </p:nvSpPr>
        <p:spPr>
          <a:xfrm>
            <a:off x="1343025" y="1731963"/>
            <a:ext cx="336549" cy="452436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</a:p>
        </p:txBody>
      </p:sp>
      <p:sp>
        <p:nvSpPr>
          <p:cNvPr id="490" name="Shape 490"/>
          <p:cNvSpPr txBox="1"/>
          <p:nvPr/>
        </p:nvSpPr>
        <p:spPr>
          <a:xfrm>
            <a:off x="1343025" y="2093913"/>
            <a:ext cx="336549" cy="452436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</a:p>
        </p:txBody>
      </p:sp>
      <p:sp>
        <p:nvSpPr>
          <p:cNvPr id="491" name="Shape 491"/>
          <p:cNvSpPr txBox="1"/>
          <p:nvPr/>
        </p:nvSpPr>
        <p:spPr>
          <a:xfrm>
            <a:off x="1343025" y="2605088"/>
            <a:ext cx="336549" cy="452436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</a:p>
        </p:txBody>
      </p:sp>
      <p:sp>
        <p:nvSpPr>
          <p:cNvPr id="492" name="Shape 492"/>
          <p:cNvSpPr txBox="1"/>
          <p:nvPr/>
        </p:nvSpPr>
        <p:spPr>
          <a:xfrm>
            <a:off x="1343025" y="2941638"/>
            <a:ext cx="336549" cy="452436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</a:p>
        </p:txBody>
      </p:sp>
      <p:sp>
        <p:nvSpPr>
          <p:cNvPr id="493" name="Shape 493"/>
          <p:cNvSpPr txBox="1"/>
          <p:nvPr/>
        </p:nvSpPr>
        <p:spPr>
          <a:xfrm>
            <a:off x="1343025" y="3236913"/>
            <a:ext cx="336549" cy="452436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6</a:t>
            </a:r>
          </a:p>
        </p:txBody>
      </p:sp>
      <p:sp>
        <p:nvSpPr>
          <p:cNvPr id="494" name="Shape 494"/>
          <p:cNvSpPr txBox="1"/>
          <p:nvPr/>
        </p:nvSpPr>
        <p:spPr>
          <a:xfrm>
            <a:off x="1343025" y="4071937"/>
            <a:ext cx="336549" cy="452436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1343025" y="5256212"/>
            <a:ext cx="336549" cy="452436"/>
          </a:xfrm>
          <a:prstGeom prst="rect">
            <a:avLst/>
          </a:prstGeom>
          <a:noFill/>
          <a:ln>
            <a:noFill/>
          </a:ln>
        </p:spPr>
        <p:txBody>
          <a:bodyPr lIns="82050" tIns="41025" rIns="82050" bIns="41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7</a:t>
            </a:r>
          </a:p>
        </p:txBody>
      </p:sp>
      <p:cxnSp>
        <p:nvCxnSpPr>
          <p:cNvPr id="496" name="Shape 496"/>
          <p:cNvCxnSpPr/>
          <p:nvPr/>
        </p:nvCxnSpPr>
        <p:spPr>
          <a:xfrm flipH="1">
            <a:off x="1808163" y="4129087"/>
            <a:ext cx="5365749" cy="533399"/>
          </a:xfrm>
          <a:prstGeom prst="straightConnector1">
            <a:avLst/>
          </a:prstGeom>
          <a:noFill/>
          <a:ln w="38100" cap="flat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97" name="Shape 497"/>
          <p:cNvCxnSpPr/>
          <p:nvPr/>
        </p:nvCxnSpPr>
        <p:spPr>
          <a:xfrm>
            <a:off x="1828800" y="4367212"/>
            <a:ext cx="5367338" cy="533399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98" name="Shape 498"/>
          <p:cNvCxnSpPr/>
          <p:nvPr/>
        </p:nvCxnSpPr>
        <p:spPr>
          <a:xfrm>
            <a:off x="5603875" y="3071813"/>
            <a:ext cx="152399" cy="304799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99" name="Shape 499"/>
          <p:cNvCxnSpPr/>
          <p:nvPr/>
        </p:nvCxnSpPr>
        <p:spPr>
          <a:xfrm flipH="1">
            <a:off x="5603875" y="3071813"/>
            <a:ext cx="152399" cy="304799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00" name="Shape 500"/>
          <p:cNvSpPr txBox="1"/>
          <p:nvPr/>
        </p:nvSpPr>
        <p:spPr>
          <a:xfrm>
            <a:off x="2936875" y="1143000"/>
            <a:ext cx="4160837" cy="461962"/>
          </a:xfrm>
          <a:prstGeom prst="rect">
            <a:avLst/>
          </a:prstGeom>
          <a:solidFill>
            <a:srgbClr val="FFFFCC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0" i="0" u="none" strike="noStrike" cap="none" baseline="0">
                <a:solidFill>
                  <a:srgbClr val="FC012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Window size (W) = 3 packets</a:t>
            </a:r>
          </a:p>
        </p:txBody>
      </p:sp>
      <p:sp>
        <p:nvSpPr>
          <p:cNvPr id="501" name="Shape 501"/>
          <p:cNvSpPr txBox="1"/>
          <p:nvPr/>
        </p:nvSpPr>
        <p:spPr>
          <a:xfrm>
            <a:off x="708025" y="1370012"/>
            <a:ext cx="593724" cy="45878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{1}</a:t>
            </a:r>
          </a:p>
        </p:txBody>
      </p:sp>
      <p:sp>
        <p:nvSpPr>
          <p:cNvPr id="502" name="Shape 502"/>
          <p:cNvSpPr txBox="1"/>
          <p:nvPr/>
        </p:nvSpPr>
        <p:spPr>
          <a:xfrm>
            <a:off x="403225" y="1712913"/>
            <a:ext cx="935038" cy="45878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{1, 2}</a:t>
            </a:r>
          </a:p>
        </p:txBody>
      </p:sp>
      <p:sp>
        <p:nvSpPr>
          <p:cNvPr id="503" name="Shape 503"/>
          <p:cNvSpPr txBox="1"/>
          <p:nvPr/>
        </p:nvSpPr>
        <p:spPr>
          <a:xfrm>
            <a:off x="76200" y="2093913"/>
            <a:ext cx="1277938" cy="45878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{1, 2, 3}</a:t>
            </a:r>
          </a:p>
        </p:txBody>
      </p:sp>
      <p:sp>
        <p:nvSpPr>
          <p:cNvPr id="504" name="Shape 504"/>
          <p:cNvSpPr txBox="1"/>
          <p:nvPr/>
        </p:nvSpPr>
        <p:spPr>
          <a:xfrm>
            <a:off x="76200" y="2547938"/>
            <a:ext cx="1277938" cy="45878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{2, 3, 4}</a:t>
            </a:r>
          </a:p>
        </p:txBody>
      </p:sp>
      <p:sp>
        <p:nvSpPr>
          <p:cNvPr id="505" name="Shape 505"/>
          <p:cNvSpPr txBox="1"/>
          <p:nvPr/>
        </p:nvSpPr>
        <p:spPr>
          <a:xfrm>
            <a:off x="76200" y="2928938"/>
            <a:ext cx="1277938" cy="45878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{3, 4, 5}</a:t>
            </a:r>
          </a:p>
        </p:txBody>
      </p:sp>
      <p:sp>
        <p:nvSpPr>
          <p:cNvPr id="506" name="Shape 506"/>
          <p:cNvSpPr txBox="1"/>
          <p:nvPr/>
        </p:nvSpPr>
        <p:spPr>
          <a:xfrm>
            <a:off x="76200" y="3313112"/>
            <a:ext cx="1277938" cy="45878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{4, 5, 6}</a:t>
            </a:r>
          </a:p>
        </p:txBody>
      </p:sp>
      <p:sp>
        <p:nvSpPr>
          <p:cNvPr id="507" name="Shape 507"/>
          <p:cNvSpPr txBox="1"/>
          <p:nvPr/>
        </p:nvSpPr>
        <p:spPr>
          <a:xfrm>
            <a:off x="152400" y="4040187"/>
            <a:ext cx="1106488" cy="45878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{4,5,6}</a:t>
            </a:r>
          </a:p>
        </p:txBody>
      </p:sp>
      <p:cxnSp>
        <p:nvCxnSpPr>
          <p:cNvPr id="508" name="Shape 508"/>
          <p:cNvCxnSpPr/>
          <p:nvPr/>
        </p:nvCxnSpPr>
        <p:spPr>
          <a:xfrm flipH="1">
            <a:off x="1752600" y="4951412"/>
            <a:ext cx="5365749" cy="533399"/>
          </a:xfrm>
          <a:prstGeom prst="straightConnector1">
            <a:avLst/>
          </a:prstGeom>
          <a:noFill/>
          <a:ln w="38100" cap="flat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09" name="Shape 509"/>
          <p:cNvCxnSpPr/>
          <p:nvPr/>
        </p:nvCxnSpPr>
        <p:spPr>
          <a:xfrm>
            <a:off x="1828800" y="5561012"/>
            <a:ext cx="3048000" cy="304799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10" name="Shape 510"/>
          <p:cNvSpPr txBox="1"/>
          <p:nvPr/>
        </p:nvSpPr>
        <p:spPr>
          <a:xfrm>
            <a:off x="609600" y="5259387"/>
            <a:ext cx="593724" cy="45878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{7}</a:t>
            </a:r>
          </a:p>
        </p:txBody>
      </p:sp>
      <p:cxnSp>
        <p:nvCxnSpPr>
          <p:cNvPr id="511" name="Shape 511"/>
          <p:cNvCxnSpPr/>
          <p:nvPr/>
        </p:nvCxnSpPr>
        <p:spPr>
          <a:xfrm flipH="1">
            <a:off x="1828800" y="2274888"/>
            <a:ext cx="5367338" cy="533399"/>
          </a:xfrm>
          <a:prstGeom prst="straightConnector1">
            <a:avLst/>
          </a:prstGeom>
          <a:noFill/>
          <a:ln w="38100" cap="flat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12" name="Shape 512"/>
          <p:cNvSpPr txBox="1"/>
          <p:nvPr/>
        </p:nvSpPr>
        <p:spPr>
          <a:xfrm>
            <a:off x="533400" y="762000"/>
            <a:ext cx="2362200" cy="70485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Unacked packets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sender’s window</a:t>
            </a:r>
          </a:p>
        </p:txBody>
      </p:sp>
      <p:sp>
        <p:nvSpPr>
          <p:cNvPr id="513" name="Shape 513"/>
          <p:cNvSpPr txBox="1"/>
          <p:nvPr/>
        </p:nvSpPr>
        <p:spPr>
          <a:xfrm rot="-370787">
            <a:off x="3308349" y="3711575"/>
            <a:ext cx="863600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rgbClr val="618FFD"/>
                </a:solidFill>
                <a:latin typeface="Tahoma"/>
                <a:ea typeface="Tahoma"/>
                <a:cs typeface="Tahoma"/>
                <a:sym typeface="Tahoma"/>
              </a:rPr>
              <a:t>ACK 5</a:t>
            </a:r>
          </a:p>
        </p:txBody>
      </p:sp>
      <p:sp>
        <p:nvSpPr>
          <p:cNvPr id="514" name="Shape 514"/>
          <p:cNvSpPr txBox="1"/>
          <p:nvPr/>
        </p:nvSpPr>
        <p:spPr>
          <a:xfrm rot="-370787">
            <a:off x="3308349" y="4125913"/>
            <a:ext cx="863600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rgbClr val="618FFD"/>
                </a:solidFill>
                <a:latin typeface="Tahoma"/>
                <a:ea typeface="Tahoma"/>
                <a:cs typeface="Tahoma"/>
                <a:sym typeface="Tahoma"/>
              </a:rPr>
              <a:t>ACK 6</a:t>
            </a:r>
          </a:p>
        </p:txBody>
      </p:sp>
      <p:sp>
        <p:nvSpPr>
          <p:cNvPr id="515" name="Shape 515"/>
          <p:cNvSpPr txBox="1"/>
          <p:nvPr/>
        </p:nvSpPr>
        <p:spPr>
          <a:xfrm>
            <a:off x="-76200" y="4419600"/>
            <a:ext cx="198119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 b="0" i="0" u="none" strike="noStrike" cap="none" baseline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 timeout, so resend immediately</a:t>
            </a:r>
          </a:p>
        </p:txBody>
      </p:sp>
      <p:sp>
        <p:nvSpPr>
          <p:cNvPr id="516" name="Shape 516"/>
          <p:cNvSpPr txBox="1"/>
          <p:nvPr/>
        </p:nvSpPr>
        <p:spPr>
          <a:xfrm>
            <a:off x="7591425" y="2708492"/>
            <a:ext cx="1552575" cy="18158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 you see why packet 7 can’t be sent along with 4? (Hint: think about the window size)</a:t>
            </a:r>
          </a:p>
        </p:txBody>
      </p:sp>
      <p:cxnSp>
        <p:nvCxnSpPr>
          <p:cNvPr id="517" name="Shape 517"/>
          <p:cNvCxnSpPr/>
          <p:nvPr/>
        </p:nvCxnSpPr>
        <p:spPr>
          <a:xfrm flipH="1">
            <a:off x="6857999" y="3542505"/>
            <a:ext cx="574674" cy="1196181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76200" y="6096000"/>
            <a:ext cx="8839199" cy="685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533400" y="76200"/>
            <a:ext cx="8077199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small" baseline="0">
                <a:solidFill>
                  <a:srgbClr val="00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Administrivia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457200" y="914400"/>
            <a:ext cx="8458200" cy="38472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-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Spring Break: It was last week!</a:t>
            </a:r>
          </a:p>
          <a:p>
            <a:endParaRPr lang="en-US" sz="2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buClr>
                <a:schemeClr val="dk1"/>
              </a:buClr>
              <a:buSzPct val="100000"/>
              <a:buFont typeface="Helvetica Neue"/>
              <a:buChar char="-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Project 3 design doc: Due on Tuesday (4/8) !!</a:t>
            </a:r>
          </a:p>
          <a:p>
            <a:endParaRPr lang="en-US" sz="2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buClr>
                <a:schemeClr val="dk1"/>
              </a:buClr>
              <a:buSzPct val="100000"/>
              <a:buFont typeface="Helvetica Neue"/>
              <a:buChar char="-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You’re done with nachos. Hooray! Read and understand the source for project 3 ASAP, as it is the same source for project 4.</a:t>
            </a:r>
          </a:p>
          <a:p>
            <a:endParaRPr lang="en-US" sz="2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-US" sz="2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buClr>
                <a:schemeClr val="dk1"/>
              </a:buClr>
              <a:buSzPct val="100000"/>
              <a:buFont typeface="Helvetica Neue"/>
              <a:buChar char="-"/>
            </a:pPr>
            <a:r>
              <a:rPr lang="en-US" sz="28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 not, do not, do not, do NOT: post, solicit, sell, flagrantly display, or indecently expose your code from projects 1 and 2 to the public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76200" y="6096000"/>
            <a:ext cx="8839199" cy="685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7" name="Shape 117"/>
          <p:cNvSpPr txBox="1"/>
          <p:nvPr/>
        </p:nvSpPr>
        <p:spPr>
          <a:xfrm>
            <a:off x="482600" y="2743200"/>
            <a:ext cx="845820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QUIZ TIME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Five Layers Summary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1219200"/>
            <a:ext cx="7562850" cy="1676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Lower three layers implemented everywhere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Top two layers implemented only at hosts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Logically, layers interacts with peer’s corresponding layer</a:t>
            </a:r>
          </a:p>
          <a:p>
            <a:endParaRPr lang="en-US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1066800" y="3505200"/>
            <a:ext cx="1703387" cy="381000"/>
          </a:xfrm>
          <a:prstGeom prst="rect">
            <a:avLst/>
          </a:prstGeom>
          <a:solidFill>
            <a:srgbClr val="FFFFCC"/>
          </a:solidFill>
          <a:ln w="254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2" name="Shape 132"/>
          <p:cNvSpPr txBox="1"/>
          <p:nvPr/>
        </p:nvSpPr>
        <p:spPr>
          <a:xfrm>
            <a:off x="1233487" y="3489325"/>
            <a:ext cx="1370012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Transport</a:t>
            </a:r>
          </a:p>
        </p:txBody>
      </p:sp>
      <p:sp>
        <p:nvSpPr>
          <p:cNvPr id="133" name="Shape 133"/>
          <p:cNvSpPr/>
          <p:nvPr/>
        </p:nvSpPr>
        <p:spPr>
          <a:xfrm>
            <a:off x="1066800" y="3886200"/>
            <a:ext cx="1703387" cy="381000"/>
          </a:xfrm>
          <a:prstGeom prst="rect">
            <a:avLst/>
          </a:prstGeom>
          <a:solidFill>
            <a:srgbClr val="99CCFF"/>
          </a:solidFill>
          <a:ln w="254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4" name="Shape 134"/>
          <p:cNvSpPr txBox="1"/>
          <p:nvPr/>
        </p:nvSpPr>
        <p:spPr>
          <a:xfrm>
            <a:off x="1325562" y="3870325"/>
            <a:ext cx="1185862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Network</a:t>
            </a:r>
          </a:p>
        </p:txBody>
      </p:sp>
      <p:sp>
        <p:nvSpPr>
          <p:cNvPr id="135" name="Shape 135"/>
          <p:cNvSpPr/>
          <p:nvPr/>
        </p:nvSpPr>
        <p:spPr>
          <a:xfrm>
            <a:off x="1066800" y="4267200"/>
            <a:ext cx="1703387" cy="381000"/>
          </a:xfrm>
          <a:prstGeom prst="rect">
            <a:avLst/>
          </a:prstGeom>
          <a:solidFill>
            <a:srgbClr val="99CCFF"/>
          </a:solidFill>
          <a:ln w="254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6" name="Shape 136"/>
          <p:cNvSpPr txBox="1"/>
          <p:nvPr/>
        </p:nvSpPr>
        <p:spPr>
          <a:xfrm>
            <a:off x="1331912" y="4251325"/>
            <a:ext cx="1171575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Datalink</a:t>
            </a:r>
          </a:p>
        </p:txBody>
      </p:sp>
      <p:sp>
        <p:nvSpPr>
          <p:cNvPr id="137" name="Shape 137"/>
          <p:cNvSpPr/>
          <p:nvPr/>
        </p:nvSpPr>
        <p:spPr>
          <a:xfrm>
            <a:off x="1066800" y="4648200"/>
            <a:ext cx="1703387" cy="381000"/>
          </a:xfrm>
          <a:prstGeom prst="rect">
            <a:avLst/>
          </a:prstGeom>
          <a:solidFill>
            <a:srgbClr val="99CCFF"/>
          </a:solidFill>
          <a:ln w="254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8" name="Shape 138"/>
          <p:cNvSpPr txBox="1"/>
          <p:nvPr/>
        </p:nvSpPr>
        <p:spPr>
          <a:xfrm>
            <a:off x="1311275" y="4632325"/>
            <a:ext cx="1214437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Physical</a:t>
            </a:r>
          </a:p>
        </p:txBody>
      </p:sp>
      <p:sp>
        <p:nvSpPr>
          <p:cNvPr id="139" name="Shape 139"/>
          <p:cNvSpPr/>
          <p:nvPr/>
        </p:nvSpPr>
        <p:spPr>
          <a:xfrm>
            <a:off x="6477000" y="3505200"/>
            <a:ext cx="1703387" cy="381000"/>
          </a:xfrm>
          <a:prstGeom prst="rect">
            <a:avLst/>
          </a:prstGeom>
          <a:solidFill>
            <a:srgbClr val="FFFFCC"/>
          </a:solidFill>
          <a:ln w="254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40" name="Shape 140"/>
          <p:cNvSpPr txBox="1"/>
          <p:nvPr/>
        </p:nvSpPr>
        <p:spPr>
          <a:xfrm>
            <a:off x="6643688" y="3489325"/>
            <a:ext cx="1370012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Transport</a:t>
            </a:r>
          </a:p>
        </p:txBody>
      </p:sp>
      <p:sp>
        <p:nvSpPr>
          <p:cNvPr id="141" name="Shape 141"/>
          <p:cNvSpPr/>
          <p:nvPr/>
        </p:nvSpPr>
        <p:spPr>
          <a:xfrm>
            <a:off x="6477000" y="3886200"/>
            <a:ext cx="1703387" cy="381000"/>
          </a:xfrm>
          <a:prstGeom prst="rect">
            <a:avLst/>
          </a:prstGeom>
          <a:solidFill>
            <a:srgbClr val="99CCFF"/>
          </a:solidFill>
          <a:ln w="254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42" name="Shape 142"/>
          <p:cNvSpPr txBox="1"/>
          <p:nvPr/>
        </p:nvSpPr>
        <p:spPr>
          <a:xfrm>
            <a:off x="6735763" y="3870325"/>
            <a:ext cx="1185862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Network</a:t>
            </a:r>
          </a:p>
        </p:txBody>
      </p:sp>
      <p:sp>
        <p:nvSpPr>
          <p:cNvPr id="143" name="Shape 143"/>
          <p:cNvSpPr/>
          <p:nvPr/>
        </p:nvSpPr>
        <p:spPr>
          <a:xfrm>
            <a:off x="6477000" y="4267200"/>
            <a:ext cx="1703387" cy="381000"/>
          </a:xfrm>
          <a:prstGeom prst="rect">
            <a:avLst/>
          </a:prstGeom>
          <a:solidFill>
            <a:srgbClr val="99CCFF"/>
          </a:solidFill>
          <a:ln w="254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44" name="Shape 144"/>
          <p:cNvSpPr txBox="1"/>
          <p:nvPr/>
        </p:nvSpPr>
        <p:spPr>
          <a:xfrm>
            <a:off x="6742113" y="4251325"/>
            <a:ext cx="1171575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Datalink</a:t>
            </a:r>
          </a:p>
        </p:txBody>
      </p:sp>
      <p:sp>
        <p:nvSpPr>
          <p:cNvPr id="145" name="Shape 145"/>
          <p:cNvSpPr/>
          <p:nvPr/>
        </p:nvSpPr>
        <p:spPr>
          <a:xfrm>
            <a:off x="6477000" y="4648200"/>
            <a:ext cx="1703387" cy="381000"/>
          </a:xfrm>
          <a:prstGeom prst="rect">
            <a:avLst/>
          </a:prstGeom>
          <a:solidFill>
            <a:srgbClr val="99CCFF"/>
          </a:solidFill>
          <a:ln w="254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46" name="Shape 146"/>
          <p:cNvSpPr txBox="1"/>
          <p:nvPr/>
        </p:nvSpPr>
        <p:spPr>
          <a:xfrm>
            <a:off x="6721475" y="4632325"/>
            <a:ext cx="1214437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Physical</a:t>
            </a:r>
          </a:p>
        </p:txBody>
      </p:sp>
      <p:sp>
        <p:nvSpPr>
          <p:cNvPr id="147" name="Shape 147"/>
          <p:cNvSpPr/>
          <p:nvPr/>
        </p:nvSpPr>
        <p:spPr>
          <a:xfrm>
            <a:off x="3706812" y="3886200"/>
            <a:ext cx="1703387" cy="381000"/>
          </a:xfrm>
          <a:prstGeom prst="rect">
            <a:avLst/>
          </a:prstGeom>
          <a:solidFill>
            <a:srgbClr val="99CCFF"/>
          </a:solidFill>
          <a:ln w="254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48" name="Shape 148"/>
          <p:cNvSpPr txBox="1"/>
          <p:nvPr/>
        </p:nvSpPr>
        <p:spPr>
          <a:xfrm>
            <a:off x="3965575" y="3870325"/>
            <a:ext cx="1185862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Network</a:t>
            </a:r>
          </a:p>
        </p:txBody>
      </p:sp>
      <p:sp>
        <p:nvSpPr>
          <p:cNvPr id="149" name="Shape 149"/>
          <p:cNvSpPr/>
          <p:nvPr/>
        </p:nvSpPr>
        <p:spPr>
          <a:xfrm>
            <a:off x="3706812" y="4267200"/>
            <a:ext cx="1703387" cy="381000"/>
          </a:xfrm>
          <a:prstGeom prst="rect">
            <a:avLst/>
          </a:prstGeom>
          <a:solidFill>
            <a:srgbClr val="99CCFF"/>
          </a:solidFill>
          <a:ln w="254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0" name="Shape 150"/>
          <p:cNvSpPr txBox="1"/>
          <p:nvPr/>
        </p:nvSpPr>
        <p:spPr>
          <a:xfrm>
            <a:off x="3971925" y="4251325"/>
            <a:ext cx="1171575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Datalink</a:t>
            </a:r>
          </a:p>
        </p:txBody>
      </p:sp>
      <p:sp>
        <p:nvSpPr>
          <p:cNvPr id="151" name="Shape 151"/>
          <p:cNvSpPr/>
          <p:nvPr/>
        </p:nvSpPr>
        <p:spPr>
          <a:xfrm>
            <a:off x="3706812" y="4648200"/>
            <a:ext cx="1703387" cy="381000"/>
          </a:xfrm>
          <a:prstGeom prst="rect">
            <a:avLst/>
          </a:prstGeom>
          <a:solidFill>
            <a:srgbClr val="99CCFF"/>
          </a:solidFill>
          <a:ln w="254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2" name="Shape 152"/>
          <p:cNvSpPr txBox="1"/>
          <p:nvPr/>
        </p:nvSpPr>
        <p:spPr>
          <a:xfrm>
            <a:off x="3951287" y="4632325"/>
            <a:ext cx="1214437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Physical</a:t>
            </a:r>
          </a:p>
        </p:txBody>
      </p:sp>
      <p:cxnSp>
        <p:nvCxnSpPr>
          <p:cNvPr id="153" name="Shape 153"/>
          <p:cNvCxnSpPr>
            <a:stCxn id="137" idx="3"/>
            <a:endCxn id="151" idx="1"/>
          </p:cNvCxnSpPr>
          <p:nvPr/>
        </p:nvCxnSpPr>
        <p:spPr>
          <a:xfrm>
            <a:off x="2770187" y="4838700"/>
            <a:ext cx="936624" cy="0"/>
          </a:xfrm>
          <a:prstGeom prst="straightConnector1">
            <a:avLst/>
          </a:prstGeom>
          <a:noFill/>
          <a:ln w="19050" cap="flat">
            <a:solidFill>
              <a:schemeClr val="dk1"/>
            </a:solidFill>
            <a:prstDash val="dot"/>
            <a:round/>
            <a:headEnd type="triangle" w="med" len="med"/>
            <a:tailEnd type="triangle" w="med" len="med"/>
          </a:ln>
        </p:spPr>
      </p:cxnSp>
      <p:cxnSp>
        <p:nvCxnSpPr>
          <p:cNvPr id="154" name="Shape 154"/>
          <p:cNvCxnSpPr>
            <a:stCxn id="135" idx="3"/>
            <a:endCxn id="149" idx="1"/>
          </p:cNvCxnSpPr>
          <p:nvPr/>
        </p:nvCxnSpPr>
        <p:spPr>
          <a:xfrm>
            <a:off x="2770187" y="4457700"/>
            <a:ext cx="936624" cy="0"/>
          </a:xfrm>
          <a:prstGeom prst="straightConnector1">
            <a:avLst/>
          </a:prstGeom>
          <a:noFill/>
          <a:ln w="19050" cap="flat">
            <a:solidFill>
              <a:schemeClr val="dk1"/>
            </a:solidFill>
            <a:prstDash val="dot"/>
            <a:round/>
            <a:headEnd type="triangle" w="med" len="med"/>
            <a:tailEnd type="triangle" w="med" len="med"/>
          </a:ln>
        </p:spPr>
      </p:cxnSp>
      <p:cxnSp>
        <p:nvCxnSpPr>
          <p:cNvPr id="155" name="Shape 155"/>
          <p:cNvCxnSpPr>
            <a:stCxn id="133" idx="3"/>
            <a:endCxn id="147" idx="1"/>
          </p:cNvCxnSpPr>
          <p:nvPr/>
        </p:nvCxnSpPr>
        <p:spPr>
          <a:xfrm>
            <a:off x="2770187" y="4076700"/>
            <a:ext cx="936624" cy="0"/>
          </a:xfrm>
          <a:prstGeom prst="straightConnector1">
            <a:avLst/>
          </a:prstGeom>
          <a:noFill/>
          <a:ln w="19050" cap="flat">
            <a:solidFill>
              <a:schemeClr val="dk1"/>
            </a:solidFill>
            <a:prstDash val="dot"/>
            <a:round/>
            <a:headEnd type="triangle" w="med" len="med"/>
            <a:tailEnd type="triangle" w="med" len="med"/>
          </a:ln>
        </p:spPr>
      </p:cxnSp>
      <p:cxnSp>
        <p:nvCxnSpPr>
          <p:cNvPr id="156" name="Shape 156"/>
          <p:cNvCxnSpPr>
            <a:stCxn id="151" idx="3"/>
            <a:endCxn id="145" idx="1"/>
          </p:cNvCxnSpPr>
          <p:nvPr/>
        </p:nvCxnSpPr>
        <p:spPr>
          <a:xfrm>
            <a:off x="5410199" y="4838700"/>
            <a:ext cx="1066800" cy="0"/>
          </a:xfrm>
          <a:prstGeom prst="straightConnector1">
            <a:avLst/>
          </a:prstGeom>
          <a:noFill/>
          <a:ln w="19050" cap="flat">
            <a:solidFill>
              <a:schemeClr val="dk1"/>
            </a:solidFill>
            <a:prstDash val="dot"/>
            <a:round/>
            <a:headEnd type="triangle" w="med" len="med"/>
            <a:tailEnd type="triangle" w="med" len="med"/>
          </a:ln>
        </p:spPr>
      </p:cxnSp>
      <p:cxnSp>
        <p:nvCxnSpPr>
          <p:cNvPr id="157" name="Shape 157"/>
          <p:cNvCxnSpPr>
            <a:stCxn id="149" idx="3"/>
            <a:endCxn id="143" idx="1"/>
          </p:cNvCxnSpPr>
          <p:nvPr/>
        </p:nvCxnSpPr>
        <p:spPr>
          <a:xfrm>
            <a:off x="5410199" y="4457700"/>
            <a:ext cx="1066800" cy="0"/>
          </a:xfrm>
          <a:prstGeom prst="straightConnector1">
            <a:avLst/>
          </a:prstGeom>
          <a:noFill/>
          <a:ln w="19050" cap="flat">
            <a:solidFill>
              <a:schemeClr val="dk1"/>
            </a:solidFill>
            <a:prstDash val="dot"/>
            <a:round/>
            <a:headEnd type="triangle" w="med" len="med"/>
            <a:tailEnd type="triangle" w="med" len="med"/>
          </a:ln>
        </p:spPr>
      </p:cxnSp>
      <p:cxnSp>
        <p:nvCxnSpPr>
          <p:cNvPr id="158" name="Shape 158"/>
          <p:cNvCxnSpPr>
            <a:stCxn id="147" idx="3"/>
            <a:endCxn id="141" idx="1"/>
          </p:cNvCxnSpPr>
          <p:nvPr/>
        </p:nvCxnSpPr>
        <p:spPr>
          <a:xfrm>
            <a:off x="5410199" y="4076700"/>
            <a:ext cx="1066800" cy="0"/>
          </a:xfrm>
          <a:prstGeom prst="straightConnector1">
            <a:avLst/>
          </a:prstGeom>
          <a:noFill/>
          <a:ln w="19050" cap="flat">
            <a:solidFill>
              <a:schemeClr val="dk1"/>
            </a:solidFill>
            <a:prstDash val="dot"/>
            <a:round/>
            <a:headEnd type="triangle" w="med" len="med"/>
            <a:tailEnd type="triangle" w="med" len="med"/>
          </a:ln>
        </p:spPr>
      </p:cxnSp>
      <p:cxnSp>
        <p:nvCxnSpPr>
          <p:cNvPr id="159" name="Shape 159"/>
          <p:cNvCxnSpPr>
            <a:stCxn id="131" idx="3"/>
            <a:endCxn id="139" idx="1"/>
          </p:cNvCxnSpPr>
          <p:nvPr/>
        </p:nvCxnSpPr>
        <p:spPr>
          <a:xfrm>
            <a:off x="2770187" y="3695700"/>
            <a:ext cx="3706812" cy="0"/>
          </a:xfrm>
          <a:prstGeom prst="straightConnector1">
            <a:avLst/>
          </a:prstGeom>
          <a:noFill/>
          <a:ln w="19050" cap="flat">
            <a:solidFill>
              <a:schemeClr val="dk1"/>
            </a:solidFill>
            <a:prstDash val="dot"/>
            <a:round/>
            <a:headEnd type="triangle" w="med" len="med"/>
            <a:tailEnd type="triangle" w="med" len="med"/>
          </a:ln>
        </p:spPr>
      </p:cxnSp>
      <p:grpSp>
        <p:nvGrpSpPr>
          <p:cNvPr id="160" name="Shape 160"/>
          <p:cNvGrpSpPr/>
          <p:nvPr/>
        </p:nvGrpSpPr>
        <p:grpSpPr>
          <a:xfrm>
            <a:off x="1066799" y="3124199"/>
            <a:ext cx="7113587" cy="396874"/>
            <a:chOff x="646" y="2279"/>
            <a:chExt cx="4480" cy="249"/>
          </a:xfrm>
        </p:grpSpPr>
        <p:sp>
          <p:nvSpPr>
            <p:cNvPr id="161" name="Shape 161"/>
            <p:cNvSpPr/>
            <p:nvPr/>
          </p:nvSpPr>
          <p:spPr>
            <a:xfrm>
              <a:off x="646" y="2279"/>
              <a:ext cx="1072" cy="239"/>
            </a:xfrm>
            <a:prstGeom prst="rect">
              <a:avLst/>
            </a:prstGeom>
            <a:solidFill>
              <a:srgbClr val="FFFFCC"/>
            </a:solidFill>
            <a:ln w="25400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2" name="Shape 162"/>
            <p:cNvSpPr txBox="1"/>
            <p:nvPr/>
          </p:nvSpPr>
          <p:spPr>
            <a:xfrm>
              <a:off x="694" y="2279"/>
              <a:ext cx="987" cy="2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1" i="0" u="none" strike="noStrike" cap="none" baseline="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Application</a:t>
              </a:r>
            </a:p>
          </p:txBody>
        </p:sp>
        <p:sp>
          <p:nvSpPr>
            <p:cNvPr id="163" name="Shape 163"/>
            <p:cNvSpPr/>
            <p:nvPr/>
          </p:nvSpPr>
          <p:spPr>
            <a:xfrm>
              <a:off x="4054" y="2279"/>
              <a:ext cx="1072" cy="239"/>
            </a:xfrm>
            <a:prstGeom prst="rect">
              <a:avLst/>
            </a:prstGeom>
            <a:solidFill>
              <a:srgbClr val="FFFFCC"/>
            </a:solidFill>
            <a:ln w="25400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4" name="Shape 164"/>
            <p:cNvSpPr txBox="1"/>
            <p:nvPr/>
          </p:nvSpPr>
          <p:spPr>
            <a:xfrm>
              <a:off x="4075" y="2279"/>
              <a:ext cx="987" cy="2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1" i="0" u="none" strike="noStrike" cap="none" baseline="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Application</a:t>
              </a:r>
            </a:p>
          </p:txBody>
        </p:sp>
        <p:cxnSp>
          <p:nvCxnSpPr>
            <p:cNvPr id="165" name="Shape 165"/>
            <p:cNvCxnSpPr/>
            <p:nvPr/>
          </p:nvCxnSpPr>
          <p:spPr>
            <a:xfrm>
              <a:off x="1728" y="2400"/>
              <a:ext cx="2348" cy="4"/>
            </a:xfrm>
            <a:prstGeom prst="straightConnector1">
              <a:avLst/>
            </a:prstGeom>
            <a:noFill/>
            <a:ln w="19050" cap="flat">
              <a:solidFill>
                <a:schemeClr val="dk1"/>
              </a:solidFill>
              <a:prstDash val="dot"/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166" name="Shape 166"/>
          <p:cNvSpPr txBox="1"/>
          <p:nvPr/>
        </p:nvSpPr>
        <p:spPr>
          <a:xfrm>
            <a:off x="1416050" y="5181600"/>
            <a:ext cx="1003300" cy="396874"/>
          </a:xfrm>
          <a:prstGeom prst="rect">
            <a:avLst/>
          </a:prstGeom>
          <a:noFill/>
          <a:ln>
            <a:noFill/>
          </a:ln>
        </p:spPr>
        <p:txBody>
          <a:bodyPr lIns="90325" tIns="44375" rIns="90325" bIns="443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rgbClr val="FF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Host A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6824663" y="5181600"/>
            <a:ext cx="1009649" cy="396874"/>
          </a:xfrm>
          <a:prstGeom prst="rect">
            <a:avLst/>
          </a:prstGeom>
          <a:noFill/>
          <a:ln>
            <a:noFill/>
          </a:ln>
        </p:spPr>
        <p:txBody>
          <a:bodyPr lIns="90325" tIns="44375" rIns="90325" bIns="443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rgbClr val="FF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Host B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4052887" y="5181600"/>
            <a:ext cx="1009649" cy="396874"/>
          </a:xfrm>
          <a:prstGeom prst="rect">
            <a:avLst/>
          </a:prstGeom>
          <a:noFill/>
          <a:ln>
            <a:noFill/>
          </a:ln>
        </p:spPr>
        <p:txBody>
          <a:bodyPr lIns="90325" tIns="44375" rIns="90325" bIns="443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rgbClr val="FF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Router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/>
        </p:nvSpPr>
        <p:spPr>
          <a:xfrm>
            <a:off x="533400" y="990600"/>
            <a:ext cx="8077199" cy="4343400"/>
          </a:xfrm>
          <a:prstGeom prst="rect">
            <a:avLst/>
          </a:prstGeom>
          <a:solidFill>
            <a:srgbClr val="CCFFFF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71487" y="66675"/>
            <a:ext cx="7453311" cy="1143000"/>
          </a:xfrm>
          <a:prstGeom prst="rect">
            <a:avLst/>
          </a:prstGeom>
          <a:noFill/>
          <a:ln>
            <a:noFill/>
          </a:ln>
        </p:spPr>
        <p:txBody>
          <a:bodyPr lIns="90450" tIns="44425" rIns="90450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Internet </a:t>
            </a:r>
            <a:r>
              <a:rPr lang="en-US" sz="3200" b="1" i="1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Hourglass</a:t>
            </a:r>
          </a:p>
        </p:txBody>
      </p:sp>
      <p:cxnSp>
        <p:nvCxnSpPr>
          <p:cNvPr id="176" name="Shape 176"/>
          <p:cNvCxnSpPr/>
          <p:nvPr/>
        </p:nvCxnSpPr>
        <p:spPr>
          <a:xfrm>
            <a:off x="2971800" y="3429000"/>
            <a:ext cx="2819400" cy="0"/>
          </a:xfrm>
          <a:prstGeom prst="straightConnector1">
            <a:avLst/>
          </a:prstGeom>
          <a:noFill/>
          <a:ln w="25400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77" name="Shape 177"/>
          <p:cNvSpPr/>
          <p:nvPr/>
        </p:nvSpPr>
        <p:spPr>
          <a:xfrm>
            <a:off x="6553200" y="3386137"/>
            <a:ext cx="1181100" cy="1346200"/>
          </a:xfrm>
          <a:custGeom>
            <a:avLst/>
            <a:gdLst/>
            <a:ahLst/>
            <a:cxnLst/>
            <a:rect l="0" t="0" r="0" b="0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5373687" y="3386137"/>
            <a:ext cx="1181100" cy="1346200"/>
          </a:xfrm>
          <a:custGeom>
            <a:avLst/>
            <a:gdLst/>
            <a:ahLst/>
            <a:cxnLst/>
            <a:rect l="0" t="0" r="0" b="0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9" name="Shape 179"/>
          <p:cNvSpPr/>
          <p:nvPr/>
        </p:nvSpPr>
        <p:spPr>
          <a:xfrm rot="10800000">
            <a:off x="6543675" y="1600199"/>
            <a:ext cx="1230313" cy="1677987"/>
          </a:xfrm>
          <a:custGeom>
            <a:avLst/>
            <a:gdLst/>
            <a:ahLst/>
            <a:cxnLst/>
            <a:rect l="0" t="0" r="0" b="0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80" name="Shape 180"/>
          <p:cNvSpPr/>
          <p:nvPr/>
        </p:nvSpPr>
        <p:spPr>
          <a:xfrm rot="10800000">
            <a:off x="5333999" y="1600199"/>
            <a:ext cx="1209675" cy="1677987"/>
          </a:xfrm>
          <a:custGeom>
            <a:avLst/>
            <a:gdLst/>
            <a:ahLst/>
            <a:cxnLst/>
            <a:rect l="0" t="0" r="0" b="0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81" name="Shape 181"/>
          <p:cNvCxnSpPr/>
          <p:nvPr/>
        </p:nvCxnSpPr>
        <p:spPr>
          <a:xfrm>
            <a:off x="5326062" y="1600200"/>
            <a:ext cx="2435224" cy="0"/>
          </a:xfrm>
          <a:prstGeom prst="straightConnector1">
            <a:avLst/>
          </a:prstGeom>
          <a:noFill/>
          <a:ln w="762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2" name="Shape 182"/>
          <p:cNvCxnSpPr/>
          <p:nvPr/>
        </p:nvCxnSpPr>
        <p:spPr>
          <a:xfrm>
            <a:off x="5326062" y="4719637"/>
            <a:ext cx="2359025" cy="0"/>
          </a:xfrm>
          <a:prstGeom prst="straightConnector1">
            <a:avLst/>
          </a:prstGeom>
          <a:noFill/>
          <a:ln w="762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3" name="Shape 183"/>
          <p:cNvSpPr/>
          <p:nvPr/>
        </p:nvSpPr>
        <p:spPr>
          <a:xfrm>
            <a:off x="6400800" y="3203575"/>
            <a:ext cx="304799" cy="217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5954712" y="3763962"/>
            <a:ext cx="1568449" cy="458786"/>
          </a:xfrm>
          <a:prstGeom prst="rect">
            <a:avLst/>
          </a:prstGeom>
          <a:noFill/>
          <a:ln>
            <a:noFill/>
          </a:ln>
        </p:spPr>
        <p:txBody>
          <a:bodyPr lIns="90450" tIns="44425" rIns="90450" bIns="44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Link</a:t>
            </a:r>
          </a:p>
        </p:txBody>
      </p:sp>
      <p:sp>
        <p:nvSpPr>
          <p:cNvPr id="185" name="Shape 185"/>
          <p:cNvSpPr/>
          <p:nvPr/>
        </p:nvSpPr>
        <p:spPr>
          <a:xfrm>
            <a:off x="6005512" y="4198937"/>
            <a:ext cx="1431924" cy="458786"/>
          </a:xfrm>
          <a:prstGeom prst="rect">
            <a:avLst/>
          </a:prstGeom>
          <a:noFill/>
          <a:ln>
            <a:noFill/>
          </a:ln>
        </p:spPr>
        <p:txBody>
          <a:bodyPr lIns="90450" tIns="44425" rIns="90450" bIns="44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Physical</a:t>
            </a:r>
          </a:p>
        </p:txBody>
      </p:sp>
      <p:sp>
        <p:nvSpPr>
          <p:cNvPr id="186" name="Shape 186"/>
          <p:cNvSpPr/>
          <p:nvPr/>
        </p:nvSpPr>
        <p:spPr>
          <a:xfrm>
            <a:off x="5783262" y="1801813"/>
            <a:ext cx="2028825" cy="458786"/>
          </a:xfrm>
          <a:prstGeom prst="rect">
            <a:avLst/>
          </a:prstGeom>
          <a:noFill/>
          <a:ln>
            <a:noFill/>
          </a:ln>
        </p:spPr>
        <p:txBody>
          <a:bodyPr lIns="90450" tIns="44425" rIns="90450" bIns="44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Applications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5086350" y="4722812"/>
            <a:ext cx="3297238" cy="461961"/>
          </a:xfrm>
          <a:prstGeom prst="rect">
            <a:avLst/>
          </a:prstGeom>
          <a:noFill/>
          <a:ln>
            <a:noFill/>
          </a:ln>
        </p:spPr>
        <p:txBody>
          <a:bodyPr lIns="91250" tIns="45625" rIns="91250" bIns="456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Hourglass Model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3962400" y="2971800"/>
            <a:ext cx="1597024" cy="519112"/>
          </a:xfrm>
          <a:prstGeom prst="rect">
            <a:avLst/>
          </a:prstGeom>
          <a:noFill/>
          <a:ln>
            <a:noFill/>
          </a:ln>
        </p:spPr>
        <p:txBody>
          <a:bodyPr lIns="91250" tIns="45625" rIns="91250" bIns="456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Waist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533400" y="5334000"/>
            <a:ext cx="7696199" cy="954088"/>
          </a:xfrm>
          <a:prstGeom prst="rect">
            <a:avLst/>
          </a:prstGeom>
          <a:noFill/>
          <a:ln>
            <a:noFill/>
          </a:ln>
        </p:spPr>
        <p:txBody>
          <a:bodyPr lIns="91250" tIns="45625" rIns="91250" bIns="456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There is just </a:t>
            </a:r>
            <a:r>
              <a:rPr lang="en-US" sz="2800" b="0" i="0" u="none" strike="noStrike" cap="none" baseline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one</a:t>
            </a:r>
            <a:r>
              <a:rPr lang="en-US" sz="28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network-layer protocol, </a:t>
            </a:r>
            <a:r>
              <a:rPr lang="en-US" sz="28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IP</a:t>
            </a:r>
          </a:p>
          <a:p>
            <a:pPr marL="0" marR="0" lvl="0" indent="0" algn="l" rtl="0">
              <a:lnSpc>
                <a:spcPct val="75000"/>
              </a:lnSpc>
              <a:spcBef>
                <a:spcPts val="140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“narrow waist” facilitates </a:t>
            </a:r>
            <a:r>
              <a:rPr lang="en-US" sz="2800" b="0" i="0" u="none" strike="noStrike" cap="none" baseline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interoperability</a:t>
            </a:r>
          </a:p>
        </p:txBody>
      </p:sp>
      <p:sp>
        <p:nvSpPr>
          <p:cNvPr id="190" name="Shape 190"/>
          <p:cNvSpPr/>
          <p:nvPr/>
        </p:nvSpPr>
        <p:spPr>
          <a:xfrm>
            <a:off x="914400" y="1828800"/>
            <a:ext cx="685799" cy="381000"/>
          </a:xfrm>
          <a:prstGeom prst="rect">
            <a:avLst/>
          </a:prstGeom>
          <a:solidFill>
            <a:srgbClr val="00CC66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SMTP</a:t>
            </a:r>
          </a:p>
        </p:txBody>
      </p:sp>
      <p:sp>
        <p:nvSpPr>
          <p:cNvPr id="191" name="Shape 191"/>
          <p:cNvSpPr/>
          <p:nvPr/>
        </p:nvSpPr>
        <p:spPr>
          <a:xfrm>
            <a:off x="1752600" y="1828800"/>
            <a:ext cx="685799" cy="381000"/>
          </a:xfrm>
          <a:prstGeom prst="rect">
            <a:avLst/>
          </a:prstGeom>
          <a:solidFill>
            <a:srgbClr val="FFFFFF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HTTP</a:t>
            </a:r>
          </a:p>
        </p:txBody>
      </p:sp>
      <p:sp>
        <p:nvSpPr>
          <p:cNvPr id="192" name="Shape 192"/>
          <p:cNvSpPr/>
          <p:nvPr/>
        </p:nvSpPr>
        <p:spPr>
          <a:xfrm>
            <a:off x="3429000" y="1828800"/>
            <a:ext cx="685799" cy="381000"/>
          </a:xfrm>
          <a:prstGeom prst="rect">
            <a:avLst/>
          </a:prstGeom>
          <a:solidFill>
            <a:srgbClr val="FFFFFF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NTP</a:t>
            </a:r>
          </a:p>
        </p:txBody>
      </p:sp>
      <p:sp>
        <p:nvSpPr>
          <p:cNvPr id="193" name="Shape 193"/>
          <p:cNvSpPr/>
          <p:nvPr/>
        </p:nvSpPr>
        <p:spPr>
          <a:xfrm>
            <a:off x="2590800" y="1828800"/>
            <a:ext cx="685799" cy="381000"/>
          </a:xfrm>
          <a:prstGeom prst="rect">
            <a:avLst/>
          </a:prstGeom>
          <a:solidFill>
            <a:srgbClr val="FFFFFF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DNS</a:t>
            </a:r>
          </a:p>
        </p:txBody>
      </p:sp>
      <p:sp>
        <p:nvSpPr>
          <p:cNvPr id="194" name="Shape 194"/>
          <p:cNvSpPr/>
          <p:nvPr/>
        </p:nvSpPr>
        <p:spPr>
          <a:xfrm>
            <a:off x="1295400" y="2514600"/>
            <a:ext cx="685799" cy="381000"/>
          </a:xfrm>
          <a:prstGeom prst="rect">
            <a:avLst/>
          </a:prstGeom>
          <a:solidFill>
            <a:schemeClr val="accent2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TCP</a:t>
            </a:r>
          </a:p>
        </p:txBody>
      </p:sp>
      <p:sp>
        <p:nvSpPr>
          <p:cNvPr id="195" name="Shape 195"/>
          <p:cNvSpPr/>
          <p:nvPr/>
        </p:nvSpPr>
        <p:spPr>
          <a:xfrm>
            <a:off x="3048000" y="2514600"/>
            <a:ext cx="685799" cy="381000"/>
          </a:xfrm>
          <a:prstGeom prst="rect">
            <a:avLst/>
          </a:prstGeom>
          <a:solidFill>
            <a:srgbClr val="FFFFFF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UDP</a:t>
            </a:r>
          </a:p>
        </p:txBody>
      </p:sp>
      <p:sp>
        <p:nvSpPr>
          <p:cNvPr id="196" name="Shape 196"/>
          <p:cNvSpPr/>
          <p:nvPr/>
        </p:nvSpPr>
        <p:spPr>
          <a:xfrm>
            <a:off x="2209800" y="3276600"/>
            <a:ext cx="685799" cy="381000"/>
          </a:xfrm>
          <a:prstGeom prst="rect">
            <a:avLst/>
          </a:prstGeom>
          <a:solidFill>
            <a:schemeClr val="accent1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IP</a:t>
            </a:r>
          </a:p>
        </p:txBody>
      </p:sp>
      <p:sp>
        <p:nvSpPr>
          <p:cNvPr id="197" name="Shape 197"/>
          <p:cNvSpPr/>
          <p:nvPr/>
        </p:nvSpPr>
        <p:spPr>
          <a:xfrm>
            <a:off x="609600" y="4076700"/>
            <a:ext cx="1219199" cy="457200"/>
          </a:xfrm>
          <a:prstGeom prst="rect">
            <a:avLst/>
          </a:prstGeom>
          <a:solidFill>
            <a:schemeClr val="folHlink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Ethernet</a:t>
            </a:r>
          </a:p>
        </p:txBody>
      </p:sp>
      <p:sp>
        <p:nvSpPr>
          <p:cNvPr id="198" name="Shape 198"/>
          <p:cNvSpPr/>
          <p:nvPr/>
        </p:nvSpPr>
        <p:spPr>
          <a:xfrm>
            <a:off x="1981200" y="4076700"/>
            <a:ext cx="990599" cy="457200"/>
          </a:xfrm>
          <a:prstGeom prst="rect">
            <a:avLst/>
          </a:prstGeom>
          <a:solidFill>
            <a:srgbClr val="FFFFFF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SONET</a:t>
            </a:r>
          </a:p>
        </p:txBody>
      </p:sp>
      <p:sp>
        <p:nvSpPr>
          <p:cNvPr id="199" name="Shape 199"/>
          <p:cNvSpPr/>
          <p:nvPr/>
        </p:nvSpPr>
        <p:spPr>
          <a:xfrm>
            <a:off x="3352800" y="4038600"/>
            <a:ext cx="914400" cy="533399"/>
          </a:xfrm>
          <a:prstGeom prst="rect">
            <a:avLst/>
          </a:prstGeom>
          <a:solidFill>
            <a:srgbClr val="FFFFFF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802.11</a:t>
            </a:r>
          </a:p>
        </p:txBody>
      </p:sp>
      <p:cxnSp>
        <p:nvCxnSpPr>
          <p:cNvPr id="200" name="Shape 200"/>
          <p:cNvCxnSpPr>
            <a:stCxn id="190" idx="2"/>
            <a:endCxn id="194" idx="0"/>
          </p:cNvCxnSpPr>
          <p:nvPr/>
        </p:nvCxnSpPr>
        <p:spPr>
          <a:xfrm>
            <a:off x="1257299" y="2209800"/>
            <a:ext cx="381000" cy="304799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1" name="Shape 201"/>
          <p:cNvCxnSpPr>
            <a:endCxn id="194" idx="0"/>
          </p:cNvCxnSpPr>
          <p:nvPr/>
        </p:nvCxnSpPr>
        <p:spPr>
          <a:xfrm flipH="1">
            <a:off x="1638299" y="2209800"/>
            <a:ext cx="419099" cy="304799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2" name="Shape 202"/>
          <p:cNvCxnSpPr>
            <a:stCxn id="193" idx="2"/>
          </p:cNvCxnSpPr>
          <p:nvPr/>
        </p:nvCxnSpPr>
        <p:spPr>
          <a:xfrm>
            <a:off x="2933699" y="2209800"/>
            <a:ext cx="419099" cy="304799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3" name="Shape 203"/>
          <p:cNvCxnSpPr>
            <a:stCxn id="192" idx="2"/>
          </p:cNvCxnSpPr>
          <p:nvPr/>
        </p:nvCxnSpPr>
        <p:spPr>
          <a:xfrm flipH="1">
            <a:off x="3352800" y="2209800"/>
            <a:ext cx="419099" cy="304799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4" name="Shape 204"/>
          <p:cNvCxnSpPr>
            <a:stCxn id="194" idx="2"/>
            <a:endCxn id="196" idx="0"/>
          </p:cNvCxnSpPr>
          <p:nvPr/>
        </p:nvCxnSpPr>
        <p:spPr>
          <a:xfrm>
            <a:off x="1638299" y="2895600"/>
            <a:ext cx="914400" cy="380999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5" name="Shape 205"/>
          <p:cNvCxnSpPr>
            <a:stCxn id="195" idx="2"/>
            <a:endCxn id="196" idx="0"/>
          </p:cNvCxnSpPr>
          <p:nvPr/>
        </p:nvCxnSpPr>
        <p:spPr>
          <a:xfrm flipH="1">
            <a:off x="2552699" y="2895600"/>
            <a:ext cx="838200" cy="380999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6" name="Shape 206"/>
          <p:cNvCxnSpPr>
            <a:stCxn id="196" idx="2"/>
            <a:endCxn id="199" idx="0"/>
          </p:cNvCxnSpPr>
          <p:nvPr/>
        </p:nvCxnSpPr>
        <p:spPr>
          <a:xfrm>
            <a:off x="2552699" y="3657600"/>
            <a:ext cx="1257300" cy="380999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7" name="Shape 207"/>
          <p:cNvCxnSpPr>
            <a:stCxn id="196" idx="2"/>
            <a:endCxn id="197" idx="0"/>
          </p:cNvCxnSpPr>
          <p:nvPr/>
        </p:nvCxnSpPr>
        <p:spPr>
          <a:xfrm flipH="1">
            <a:off x="1219199" y="3657600"/>
            <a:ext cx="1333500" cy="419099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8" name="Shape 208"/>
          <p:cNvCxnSpPr>
            <a:stCxn id="196" idx="2"/>
            <a:endCxn id="198" idx="0"/>
          </p:cNvCxnSpPr>
          <p:nvPr/>
        </p:nvCxnSpPr>
        <p:spPr>
          <a:xfrm flipH="1">
            <a:off x="2476499" y="3657600"/>
            <a:ext cx="76200" cy="419099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9" name="Shape 209"/>
          <p:cNvSpPr/>
          <p:nvPr/>
        </p:nvSpPr>
        <p:spPr>
          <a:xfrm>
            <a:off x="5943600" y="2514600"/>
            <a:ext cx="1601788" cy="458788"/>
          </a:xfrm>
          <a:prstGeom prst="rect">
            <a:avLst/>
          </a:prstGeom>
          <a:noFill/>
          <a:ln>
            <a:noFill/>
          </a:ln>
        </p:spPr>
        <p:txBody>
          <a:bodyPr lIns="90450" tIns="44425" rIns="90450" bIns="44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Transport</a:t>
            </a:r>
          </a:p>
        </p:txBody>
      </p:sp>
      <p:cxnSp>
        <p:nvCxnSpPr>
          <p:cNvPr id="210" name="Shape 210"/>
          <p:cNvCxnSpPr>
            <a:stCxn id="211" idx="0"/>
            <a:endCxn id="197" idx="2"/>
          </p:cNvCxnSpPr>
          <p:nvPr/>
        </p:nvCxnSpPr>
        <p:spPr>
          <a:xfrm rot="10800000">
            <a:off x="1219199" y="4533900"/>
            <a:ext cx="1333499" cy="228599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1" name="Shape 211"/>
          <p:cNvSpPr/>
          <p:nvPr/>
        </p:nvSpPr>
        <p:spPr>
          <a:xfrm>
            <a:off x="2057400" y="4762500"/>
            <a:ext cx="990599" cy="457200"/>
          </a:xfrm>
          <a:prstGeom prst="rect">
            <a:avLst/>
          </a:prstGeom>
          <a:solidFill>
            <a:srgbClr val="FFFFFF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Fiber</a:t>
            </a:r>
          </a:p>
        </p:txBody>
      </p:sp>
      <p:cxnSp>
        <p:nvCxnSpPr>
          <p:cNvPr id="212" name="Shape 212"/>
          <p:cNvCxnSpPr>
            <a:stCxn id="213" idx="0"/>
            <a:endCxn id="197" idx="2"/>
          </p:cNvCxnSpPr>
          <p:nvPr/>
        </p:nvCxnSpPr>
        <p:spPr>
          <a:xfrm rot="10800000">
            <a:off x="1219199" y="4533900"/>
            <a:ext cx="266699" cy="228599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3" name="Shape 213"/>
          <p:cNvSpPr/>
          <p:nvPr/>
        </p:nvSpPr>
        <p:spPr>
          <a:xfrm>
            <a:off x="990600" y="4762500"/>
            <a:ext cx="990599" cy="457200"/>
          </a:xfrm>
          <a:prstGeom prst="rect">
            <a:avLst/>
          </a:prstGeom>
          <a:solidFill>
            <a:srgbClr val="33CCCC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Copper</a:t>
            </a:r>
          </a:p>
        </p:txBody>
      </p:sp>
      <p:cxnSp>
        <p:nvCxnSpPr>
          <p:cNvPr id="214" name="Shape 214"/>
          <p:cNvCxnSpPr>
            <a:stCxn id="215" idx="0"/>
            <a:endCxn id="199" idx="2"/>
          </p:cNvCxnSpPr>
          <p:nvPr/>
        </p:nvCxnSpPr>
        <p:spPr>
          <a:xfrm rot="10800000">
            <a:off x="3810000" y="4571999"/>
            <a:ext cx="342899" cy="19050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5" name="Shape 215"/>
          <p:cNvSpPr/>
          <p:nvPr/>
        </p:nvSpPr>
        <p:spPr>
          <a:xfrm>
            <a:off x="3657600" y="4762500"/>
            <a:ext cx="990599" cy="457200"/>
          </a:xfrm>
          <a:prstGeom prst="rect">
            <a:avLst/>
          </a:prstGeom>
          <a:solidFill>
            <a:srgbClr val="FFFFFF"/>
          </a:soli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Radio</a:t>
            </a:r>
          </a:p>
        </p:txBody>
      </p:sp>
      <p:cxnSp>
        <p:nvCxnSpPr>
          <p:cNvPr id="216" name="Shape 216"/>
          <p:cNvCxnSpPr>
            <a:stCxn id="211" idx="0"/>
            <a:endCxn id="198" idx="2"/>
          </p:cNvCxnSpPr>
          <p:nvPr/>
        </p:nvCxnSpPr>
        <p:spPr>
          <a:xfrm rot="10800000">
            <a:off x="2476499" y="4533900"/>
            <a:ext cx="76200" cy="228599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Implications of Hourglass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533400" y="1295400"/>
            <a:ext cx="8077199" cy="4167187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Single Internet-layer module (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IP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Allows arbitrary networks to interoperate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Any network technology that supports IP can exchange packets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Allows applications to function on all networks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Applications that can run on IP can</a:t>
            </a:r>
            <a:r>
              <a:rPr lang="en-US" sz="2200" b="0" i="0" u="none" strike="noStrike" cap="none" baseline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use any network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Supports simultaneous innovations above and below IP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But changing IP itself, i.e., </a:t>
            </a:r>
            <a:r>
              <a:rPr lang="en-US" sz="22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IPv6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is very complicated and slow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TCP: Transport Control Protocol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09600" y="9906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Reliable, in-order, and at most once delivery</a:t>
            </a:r>
          </a:p>
          <a:p>
            <a:endParaRPr lang="en-US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Packets don’t necessarily have to be sent in order, and they don’t necessarily have to arrive in order.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Packets must be delivered to the application (top layer) in order. </a:t>
            </a:r>
          </a:p>
          <a:p>
            <a:endParaRPr lang="en-US" sz="22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Stream oriented: messages can be of arbitrary length</a:t>
            </a:r>
          </a:p>
          <a:p>
            <a:endParaRPr lang="en-US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Provides congestion and flow control</a:t>
            </a:r>
          </a:p>
          <a:p>
            <a:endParaRPr lang="en-US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Reliable Transfer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09600" y="11430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Retransmit missing packets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Numbering of packets and ACKs</a:t>
            </a:r>
          </a:p>
          <a:p>
            <a:endParaRPr lang="en-US" sz="22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 this efficiently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Keep transmitting whenever possible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Detect missing packets and retransmit quickly</a:t>
            </a:r>
          </a:p>
          <a:p>
            <a:endParaRPr lang="en-US" sz="22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Two schemes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Stop &amp; Wait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Sliding Window (Go-back-n and Selective Repeat)</a:t>
            </a:r>
          </a:p>
          <a:p>
            <a:endParaRPr lang="en-US" sz="22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-US" sz="22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Detecting Packet Loss?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Timeouts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Sender timeouts on not receiving ACK</a:t>
            </a:r>
          </a:p>
          <a:p>
            <a:endParaRPr lang="en-US" sz="22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Missing ACKs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Receiver ACKs each packet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Sender detects a missing packet when seeing a gap in the sequence of ACKs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Need to be careful! Packets and ACKs might be reordered</a:t>
            </a:r>
          </a:p>
          <a:p>
            <a:endParaRPr lang="en-US" sz="22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NACK: Negative ACK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Receiver sends a NACK specifying a packet it is missing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"/>
                                        <p:tgtEl>
                                          <p:spTgt spid="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"/>
                                        <p:tgtEl>
                                          <p:spTgt spid="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"/>
                                        <p:tgtEl>
                                          <p:spTgt spid="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1098</Words>
  <Application>Microsoft Macintosh PowerPoint</Application>
  <PresentationFormat>On-screen Show (4:3)</PresentationFormat>
  <Paragraphs>257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</vt:lpstr>
      <vt:lpstr>1_Office</vt:lpstr>
      <vt:lpstr>PowerPoint Presentation</vt:lpstr>
      <vt:lpstr>PowerPoint Presentation</vt:lpstr>
      <vt:lpstr>PowerPoint Presentation</vt:lpstr>
      <vt:lpstr>Five Layers Summary</vt:lpstr>
      <vt:lpstr>The Internet Hourglass</vt:lpstr>
      <vt:lpstr>Implications of Hourglass</vt:lpstr>
      <vt:lpstr>TCP: Transport Control Protocol</vt:lpstr>
      <vt:lpstr>Reliable Transfer</vt:lpstr>
      <vt:lpstr>Detecting Packet Loss?</vt:lpstr>
      <vt:lpstr>Stop &amp; Wait w/o Errors</vt:lpstr>
      <vt:lpstr>Stop &amp; Wait w/o Errors</vt:lpstr>
      <vt:lpstr>Stop &amp; Wait w/o Errors</vt:lpstr>
      <vt:lpstr>Stop &amp; Wait with Errors</vt:lpstr>
      <vt:lpstr>Sliding Window</vt:lpstr>
      <vt:lpstr>Sliding Window w/o Errors</vt:lpstr>
      <vt:lpstr>Example: Sliding Window w/o Errors</vt:lpstr>
      <vt:lpstr>Sliding Window with Errors</vt:lpstr>
      <vt:lpstr>Selective Repeat (SR)</vt:lpstr>
      <vt:lpstr>SR Example with Errors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Riyaz Faizullabhoy</cp:lastModifiedBy>
  <cp:revision>1</cp:revision>
  <dcterms:modified xsi:type="dcterms:W3CDTF">2014-04-14T16:57:33Z</dcterms:modified>
</cp:coreProperties>
</file>