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theme/theme7.xml" ContentType="application/vnd.openxmlformats-officedocument.theme+xml"/>
  <Override PartName="/ppt/slideLayouts/slideLayout61.xml" ContentType="application/vnd.openxmlformats-officedocument.presentationml.slideLayout+xml"/>
  <Override PartName="/ppt/theme/theme8.xml" ContentType="application/vnd.openxmlformats-officedocument.theme+xml"/>
  <Override PartName="/ppt/slideLayouts/slideLayout62.xml" ContentType="application/vnd.openxmlformats-officedocument.presentationml.slideLayout+xml"/>
  <Override PartName="/ppt/theme/theme9.xml" ContentType="application/vnd.openxmlformats-officedocument.theme+xml"/>
  <Override PartName="/ppt/slideLayouts/slideLayout63.xml" ContentType="application/vnd.openxmlformats-officedocument.presentationml.slideLayout+xml"/>
  <Override PartName="/ppt/theme/theme10.xml" ContentType="application/vnd.openxmlformats-officedocument.theme+xml"/>
  <Override PartName="/ppt/slideLayouts/slideLayout64.xml" ContentType="application/vnd.openxmlformats-officedocument.presentationml.slideLayout+xml"/>
  <Override PartName="/ppt/theme/theme11.xml" ContentType="application/vnd.openxmlformats-officedocument.theme+xml"/>
  <Override PartName="/ppt/slideLayouts/slideLayout65.xml" ContentType="application/vnd.openxmlformats-officedocument.presentationml.slideLayout+xml"/>
  <Override PartName="/ppt/theme/theme12.xml" ContentType="application/vnd.openxmlformats-officedocument.theme+xml"/>
  <Override PartName="/ppt/slideLayouts/slideLayout66.xml" ContentType="application/vnd.openxmlformats-officedocument.presentationml.slideLayout+xml"/>
  <Override PartName="/ppt/theme/theme13.xml" ContentType="application/vnd.openxmlformats-officedocument.theme+xml"/>
  <Override PartName="/ppt/slideLayouts/slideLayout67.xml" ContentType="application/vnd.openxmlformats-officedocument.presentationml.slideLayout+xml"/>
  <Override PartName="/ppt/theme/theme14.xml" ContentType="application/vnd.openxmlformats-officedocument.theme+xml"/>
  <Override PartName="/ppt/slideLayouts/slideLayout68.xml" ContentType="application/vnd.openxmlformats-officedocument.presentationml.slideLayout+xml"/>
  <Override PartName="/ppt/theme/theme15.xml" ContentType="application/vnd.openxmlformats-officedocument.theme+xml"/>
  <Override PartName="/ppt/slideLayouts/slideLayout69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  <p:sldMasterId id="2147483719" r:id="rId2"/>
    <p:sldMasterId id="2147483720" r:id="rId3"/>
    <p:sldMasterId id="2147483721" r:id="rId4"/>
    <p:sldMasterId id="2147483722" r:id="rId5"/>
    <p:sldMasterId id="2147483723" r:id="rId6"/>
    <p:sldMasterId id="2147483724" r:id="rId7"/>
    <p:sldMasterId id="2147483725" r:id="rId8"/>
    <p:sldMasterId id="2147483726" r:id="rId9"/>
    <p:sldMasterId id="2147483728" r:id="rId10"/>
    <p:sldMasterId id="2147483729" r:id="rId11"/>
    <p:sldMasterId id="2147483730" r:id="rId12"/>
    <p:sldMasterId id="2147483731" r:id="rId13"/>
    <p:sldMasterId id="2147483732" r:id="rId14"/>
    <p:sldMasterId id="2147483733" r:id="rId15"/>
    <p:sldMasterId id="2147483734" r:id="rId16"/>
  </p:sldMasterIdLst>
  <p:notesMasterIdLst>
    <p:notesMasterId r:id="rId52"/>
  </p:notesMasterIdLst>
  <p:sldIdLst>
    <p:sldId id="256" r:id="rId17"/>
    <p:sldId id="257" r:id="rId18"/>
    <p:sldId id="258" r:id="rId19"/>
    <p:sldId id="259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78" r:id="rId38"/>
    <p:sldId id="279" r:id="rId39"/>
    <p:sldId id="280" r:id="rId40"/>
    <p:sldId id="281" r:id="rId41"/>
    <p:sldId id="282" r:id="rId42"/>
    <p:sldId id="283" r:id="rId43"/>
    <p:sldId id="284" r:id="rId44"/>
    <p:sldId id="285" r:id="rId45"/>
    <p:sldId id="286" r:id="rId46"/>
    <p:sldId id="287" r:id="rId47"/>
    <p:sldId id="288" r:id="rId48"/>
    <p:sldId id="289" r:id="rId49"/>
    <p:sldId id="290" r:id="rId50"/>
    <p:sldId id="291" r:id="rId5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1D61742-AB4B-443E-B858-3349A38049E9}">
  <a:tblStyle styleId="{71D61742-AB4B-443E-B858-3349A38049E9}" styleName="Table_0"/>
  <a:tblStyle styleId="{2EA35F22-B276-4409-A700-8719204F4DBB}" styleName="Table_1"/>
  <a:tblStyle styleId="{5CB7A0DC-0120-43D2-A590-0E094BD1E2F0}" styleName="Table_2"/>
  <a:tblStyle styleId="{86484601-A1EF-4F22-894D-3729A79A0783}" styleName="Table_3"/>
  <a:tblStyle styleId="{4F8929D0-6DF5-4ABF-949F-2BE118BA4F01}" styleName="Table_4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Master" Target="slideMasters/slideMaster16.xml"/><Relationship Id="rId17" Type="http://schemas.openxmlformats.org/officeDocument/2006/relationships/slide" Target="slides/slide1.xml"/><Relationship Id="rId18" Type="http://schemas.openxmlformats.org/officeDocument/2006/relationships/slide" Target="slides/slide2.xml"/><Relationship Id="rId19" Type="http://schemas.openxmlformats.org/officeDocument/2006/relationships/slide" Target="slides/slide3.xml"/><Relationship Id="rId50" Type="http://schemas.openxmlformats.org/officeDocument/2006/relationships/slide" Target="slides/slide34.xml"/><Relationship Id="rId51" Type="http://schemas.openxmlformats.org/officeDocument/2006/relationships/slide" Target="slides/slide35.xml"/><Relationship Id="rId52" Type="http://schemas.openxmlformats.org/officeDocument/2006/relationships/notesMaster" Target="notesMasters/notes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24.xml"/><Relationship Id="rId41" Type="http://schemas.openxmlformats.org/officeDocument/2006/relationships/slide" Target="slides/slide25.xml"/><Relationship Id="rId42" Type="http://schemas.openxmlformats.org/officeDocument/2006/relationships/slide" Target="slides/slide26.xml"/><Relationship Id="rId43" Type="http://schemas.openxmlformats.org/officeDocument/2006/relationships/slide" Target="slides/slide27.xml"/><Relationship Id="rId44" Type="http://schemas.openxmlformats.org/officeDocument/2006/relationships/slide" Target="slides/slide28.xml"/><Relationship Id="rId45" Type="http://schemas.openxmlformats.org/officeDocument/2006/relationships/slide" Target="slides/slide29.xml"/><Relationship Id="rId46" Type="http://schemas.openxmlformats.org/officeDocument/2006/relationships/slide" Target="slides/slide30.xml"/><Relationship Id="rId47" Type="http://schemas.openxmlformats.org/officeDocument/2006/relationships/slide" Target="slides/slide31.xml"/><Relationship Id="rId48" Type="http://schemas.openxmlformats.org/officeDocument/2006/relationships/slide" Target="slides/slide32.xml"/><Relationship Id="rId49" Type="http://schemas.openxmlformats.org/officeDocument/2006/relationships/slide" Target="slides/slide3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30" Type="http://schemas.openxmlformats.org/officeDocument/2006/relationships/slide" Target="slides/slide14.xml"/><Relationship Id="rId31" Type="http://schemas.openxmlformats.org/officeDocument/2006/relationships/slide" Target="slides/slide15.xml"/><Relationship Id="rId32" Type="http://schemas.openxmlformats.org/officeDocument/2006/relationships/slide" Target="slides/slide16.xml"/><Relationship Id="rId33" Type="http://schemas.openxmlformats.org/officeDocument/2006/relationships/slide" Target="slides/slide17.xml"/><Relationship Id="rId34" Type="http://schemas.openxmlformats.org/officeDocument/2006/relationships/slide" Target="slides/slide18.xml"/><Relationship Id="rId35" Type="http://schemas.openxmlformats.org/officeDocument/2006/relationships/slide" Target="slides/slide19.xml"/><Relationship Id="rId36" Type="http://schemas.openxmlformats.org/officeDocument/2006/relationships/slide" Target="slides/slide20.xml"/><Relationship Id="rId37" Type="http://schemas.openxmlformats.org/officeDocument/2006/relationships/slide" Target="slides/slide21.xml"/><Relationship Id="rId38" Type="http://schemas.openxmlformats.org/officeDocument/2006/relationships/slide" Target="slides/slide22.xml"/><Relationship Id="rId39" Type="http://schemas.openxmlformats.org/officeDocument/2006/relationships/slide" Target="slides/slide23.xml"/><Relationship Id="rId20" Type="http://schemas.openxmlformats.org/officeDocument/2006/relationships/slide" Target="slides/slide4.xml"/><Relationship Id="rId21" Type="http://schemas.openxmlformats.org/officeDocument/2006/relationships/slide" Target="slides/slide5.xml"/><Relationship Id="rId22" Type="http://schemas.openxmlformats.org/officeDocument/2006/relationships/slide" Target="slides/slide6.xml"/><Relationship Id="rId23" Type="http://schemas.openxmlformats.org/officeDocument/2006/relationships/slide" Target="slides/slide7.xml"/><Relationship Id="rId24" Type="http://schemas.openxmlformats.org/officeDocument/2006/relationships/slide" Target="slides/slide8.xml"/><Relationship Id="rId25" Type="http://schemas.openxmlformats.org/officeDocument/2006/relationships/slide" Target="slides/slide9.xml"/><Relationship Id="rId26" Type="http://schemas.openxmlformats.org/officeDocument/2006/relationships/slide" Target="slides/slide10.xml"/><Relationship Id="rId27" Type="http://schemas.openxmlformats.org/officeDocument/2006/relationships/slide" Target="slides/slide11.xml"/><Relationship Id="rId28" Type="http://schemas.openxmlformats.org/officeDocument/2006/relationships/slide" Target="slides/slide12.xml"/><Relationship Id="rId29" Type="http://schemas.openxmlformats.org/officeDocument/2006/relationships/slide" Target="slides/slide13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02611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365" name="Shape 3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410" name="Shape 4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5500" tIns="47750" rIns="95500" bIns="4775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430" name="Shape 4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0" name="Shape 4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5500" tIns="47750" rIns="95500" bIns="4775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5500" tIns="47750" rIns="95500" bIns="4775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5500" tIns="47750" rIns="95500" bIns="4775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4" name="Shape 5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5500" tIns="47750" rIns="95500" bIns="4775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8" name="Shape 5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5500" tIns="47750" rIns="95500" bIns="4775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4" name="Shape 5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 b="0" i="0" u="none" strike="noStrike" cap="none" baseline="0">
                <a:latin typeface="Tahoma"/>
                <a:ea typeface="Tahoma"/>
                <a:cs typeface="Tahoma"/>
                <a:sym typeface="Tahoma"/>
              </a:rPr>
              <a:t>Lock Manager (LM) handles all lock and unlock requests</a:t>
            </a:r>
          </a:p>
          <a:p>
            <a:pPr marL="0" marR="0" lvl="1" indent="0" algn="l" rtl="0">
              <a:buSzPct val="25000"/>
              <a:buNone/>
            </a:pPr>
            <a:r>
              <a:rPr lang="en" sz="2400" b="0" i="0" u="none" strike="noStrike" cap="none" baseline="0">
                <a:latin typeface="Tahoma"/>
                <a:ea typeface="Tahoma"/>
                <a:cs typeface="Tahoma"/>
                <a:sym typeface="Tahoma"/>
              </a:rPr>
              <a:t>LM contains an entry for each currently held lock</a:t>
            </a:r>
          </a:p>
          <a:p>
            <a:endParaRPr lang="en" sz="2400" b="0" i="0" u="none" strike="noStrike" cap="none" baseline="0"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buSzPct val="25000"/>
              <a:buNone/>
            </a:pPr>
            <a:r>
              <a:rPr lang="en" sz="1100" b="0" i="0" u="none" strike="noStrike" cap="none" baseline="0">
                <a:latin typeface="Tahoma"/>
                <a:ea typeface="Tahoma"/>
                <a:cs typeface="Tahoma"/>
                <a:sym typeface="Tahoma"/>
              </a:rPr>
              <a:t>When lock request arrives see if anyone else holds a conflicting lock</a:t>
            </a:r>
          </a:p>
          <a:p>
            <a:pPr marL="0" marR="0" lvl="1" indent="0" algn="l" rtl="0">
              <a:buSzPct val="25000"/>
              <a:buNone/>
            </a:pPr>
            <a:r>
              <a:rPr lang="en" sz="2400" b="0" i="0" u="none" strike="noStrike" cap="none" baseline="0">
                <a:latin typeface="Tahoma"/>
                <a:ea typeface="Tahoma"/>
                <a:cs typeface="Tahoma"/>
                <a:sym typeface="Tahoma"/>
              </a:rPr>
              <a:t>If not, create an entry and grant the lock</a:t>
            </a:r>
          </a:p>
          <a:p>
            <a:pPr marL="0" marR="0" lvl="1" indent="0" algn="l" rtl="0">
              <a:buSzPct val="25000"/>
              <a:buNone/>
            </a:pPr>
            <a:r>
              <a:rPr lang="en" sz="2400" b="0" i="0" u="none" strike="noStrike" cap="none" baseline="0">
                <a:latin typeface="Tahoma"/>
                <a:ea typeface="Tahoma"/>
                <a:cs typeface="Tahoma"/>
                <a:sym typeface="Tahoma"/>
              </a:rPr>
              <a:t>Else, put the requestor on the wait queue</a:t>
            </a:r>
          </a:p>
          <a:p>
            <a:endParaRPr lang="en" sz="2400" b="0" i="0" u="none" strike="noStrike" cap="none" baseline="0"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buSzPct val="25000"/>
              <a:buNone/>
            </a:pPr>
            <a:r>
              <a:rPr lang="en" sz="1100" b="0" i="0" u="none" strike="noStrike" cap="none" baseline="0">
                <a:latin typeface="Tahoma"/>
                <a:ea typeface="Tahoma"/>
                <a:cs typeface="Tahoma"/>
                <a:sym typeface="Tahoma"/>
              </a:rPr>
              <a:t>Locking and unlocking are atomic operations</a:t>
            </a:r>
          </a:p>
          <a:p>
            <a:endParaRPr lang="en" sz="1100" b="0" i="0" u="none" strike="noStrike" cap="none" baseline="0"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buSzPct val="25000"/>
              <a:buNone/>
            </a:pPr>
            <a:r>
              <a:rPr lang="en" sz="1100" b="0" i="0" u="none" strike="noStrike" cap="none" baseline="0">
                <a:latin typeface="Tahoma"/>
                <a:ea typeface="Tahoma"/>
                <a:cs typeface="Tahoma"/>
                <a:sym typeface="Tahoma"/>
              </a:rPr>
              <a:t>Lock upgrade: share lock can be upgraded to exclusive lock</a:t>
            </a:r>
          </a:p>
          <a:p>
            <a:endParaRPr lang="en" sz="1100" b="0" i="0" u="none" strike="noStrike" cap="none" baseline="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2" name="Shape 5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 b="0" i="0" u="none" strike="noStrike" cap="none" baseline="0">
                <a:latin typeface="MS PGothic"/>
                <a:ea typeface="MS PGothic"/>
                <a:cs typeface="MS PGothic"/>
                <a:sym typeface="MS PGothic"/>
              </a:rPr>
              <a:t>3000, 2950, 3050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582" name="Shape 5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Shape 5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589" name="Shape 5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6" name="Shape 5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5500" tIns="47750" rIns="95500" bIns="4775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Shape 6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606" name="Shape 6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613" name="Shape 6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19" name="Shape 6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Shape 6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624" name="Shape 6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rPr>
              <a:t>A </a:t>
            </a:r>
            <a:r>
              <a:rPr lang="en" sz="1100" b="0" i="0" u="none" strike="noStrike" cap="none" baseline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data model </a:t>
            </a:r>
            <a:r>
              <a:rPr lang="en" sz="11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rPr>
              <a:t>is a collection of entities and their relationships</a:t>
            </a:r>
          </a:p>
          <a:p>
            <a:endParaRPr lang="en" sz="1100" b="0" i="0" u="none" strike="noStrike" cap="none" baseline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buSzPct val="25000"/>
              <a:buNone/>
            </a:pPr>
            <a:r>
              <a:rPr lang="en" sz="11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rPr>
              <a:t>A </a:t>
            </a:r>
            <a:r>
              <a:rPr lang="en" sz="1100" b="0" i="0" u="none" strike="noStrike" cap="none" baseline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schema</a:t>
            </a:r>
            <a:r>
              <a:rPr lang="en" sz="11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rPr>
              <a:t> is an instance of a data model</a:t>
            </a:r>
          </a:p>
          <a:p>
            <a:pPr marL="0" marR="0" lvl="1" indent="0" algn="l" rtl="0">
              <a:buSzPct val="25000"/>
              <a:buNone/>
            </a:pPr>
            <a:r>
              <a:rPr lang="en" sz="11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rPr>
              <a:t>E.g., describes the fields in the database; how the database is organized</a:t>
            </a:r>
          </a:p>
          <a:p>
            <a:endParaRPr lang="en" sz="1100" b="0" i="0" u="none" strike="noStrike" cap="none" baseline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buSzPct val="25000"/>
              <a:buNone/>
            </a:pPr>
            <a:r>
              <a:rPr lang="en" sz="11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rPr>
              <a:t>A </a:t>
            </a:r>
            <a:r>
              <a:rPr lang="en" sz="1100" b="0" i="0" u="none" strike="noStrike" cap="none" baseline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relational data model </a:t>
            </a:r>
            <a:r>
              <a:rPr lang="en" sz="11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rPr>
              <a:t>is the most used data model</a:t>
            </a:r>
          </a:p>
          <a:p>
            <a:pPr marL="0" marR="0" lvl="1" indent="0" algn="l" rtl="0">
              <a:buSzPct val="25000"/>
              <a:buNone/>
            </a:pPr>
            <a:r>
              <a:rPr lang="en" sz="1100" b="0" i="0" u="none" strike="noStrike" cap="none" baseline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Relation,</a:t>
            </a:r>
            <a:r>
              <a:rPr lang="en" sz="11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rPr>
              <a:t> a table with rows and columns </a:t>
            </a:r>
          </a:p>
          <a:p>
            <a:pPr marL="0" marR="0" lvl="1" indent="0" algn="l" rtl="0">
              <a:buSzPct val="25000"/>
              <a:buNone/>
            </a:pPr>
            <a:r>
              <a:rPr lang="en" sz="11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rPr>
              <a:t>Every relation has a </a:t>
            </a:r>
            <a:r>
              <a:rPr lang="en" sz="1100" b="0" i="0" u="none" strike="noStrike" cap="none" baseline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schema</a:t>
            </a:r>
            <a:r>
              <a:rPr lang="en" sz="1100" b="0" i="0" u="none" strike="noStrike" cap="none" baseline="0">
                <a:latin typeface="Trebuchet MS"/>
                <a:ea typeface="Trebuchet MS"/>
                <a:cs typeface="Trebuchet MS"/>
                <a:sym typeface="Trebuchet MS"/>
              </a:rPr>
              <a:t> which describes the fields in the columns</a:t>
            </a:r>
          </a:p>
          <a:p>
            <a:endParaRPr lang="en" sz="1100" b="0" i="0" u="none" strike="noStrike" cap="none" baseline="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sldNum" idx="12"/>
          </p:nvPr>
        </p:nvSpPr>
        <p:spPr>
          <a:xfrm>
            <a:off x="3884839" y="8685610"/>
            <a:ext cx="2972027" cy="4564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/>
              <a:t> </a:t>
            </a:r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6125" cy="3417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915080" y="4341812"/>
            <a:ext cx="5027839" cy="4115594"/>
          </a:xfrm>
          <a:prstGeom prst="rect">
            <a:avLst/>
          </a:prstGeom>
          <a:noFill/>
          <a:ln>
            <a:noFill/>
          </a:ln>
        </p:spPr>
        <p:txBody>
          <a:bodyPr lIns="97150" tIns="48575" rIns="97150" bIns="4857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sldNum" idx="12"/>
          </p:nvPr>
        </p:nvSpPr>
        <p:spPr>
          <a:xfrm>
            <a:off x="3884839" y="8685610"/>
            <a:ext cx="2972027" cy="4564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/>
              <a:t> </a:t>
            </a:r>
          </a:p>
        </p:txBody>
      </p:sp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6125" cy="3417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4925" tIns="47450" rIns="94925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 b="0" i="0" u="none" strike="noStrike" cap="none" baseline="0">
                <a:latin typeface="Tahoma"/>
                <a:ea typeface="Tahoma"/>
                <a:cs typeface="Tahoma"/>
                <a:sym typeface="Tahoma"/>
              </a:rPr>
              <a:t>Concurrent execution essential for good performance</a:t>
            </a:r>
          </a:p>
          <a:p>
            <a:pPr marL="0" marR="0" lvl="1" indent="0" algn="l" rtl="0">
              <a:buSzPct val="25000"/>
              <a:buNone/>
            </a:pPr>
            <a:r>
              <a:rPr lang="en" sz="1100" b="0" i="0" u="none" strike="noStrike" cap="none" baseline="0">
                <a:latin typeface="Tahoma"/>
                <a:ea typeface="Tahoma"/>
                <a:cs typeface="Tahoma"/>
                <a:sym typeface="Tahoma"/>
              </a:rPr>
              <a:t>Disk slow, so need to keep the CPU busy by working on several user programs concurrently</a:t>
            </a:r>
          </a:p>
          <a:p>
            <a:endParaRPr lang="en" sz="1100" b="0" i="0" u="none" strike="noStrike" cap="none" baseline="0"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buSzPct val="25000"/>
              <a:buNone/>
            </a:pPr>
            <a:r>
              <a:rPr lang="en" sz="1100" b="0" i="0" u="none" strike="noStrike" cap="none" baseline="0">
                <a:latin typeface="Tahoma"/>
                <a:ea typeface="Tahoma"/>
                <a:cs typeface="Tahoma"/>
                <a:sym typeface="Tahoma"/>
              </a:rPr>
              <a:t>DBMS only concerned about what data is read/written from/to the database</a:t>
            </a:r>
          </a:p>
          <a:p>
            <a:pPr marL="0" marR="0" lvl="1" indent="0" algn="l" rtl="0">
              <a:buSzPct val="25000"/>
              <a:buNone/>
            </a:pPr>
            <a:r>
              <a:rPr lang="en" sz="1100" b="0" i="0" u="none" strike="noStrike" cap="none" baseline="0">
                <a:latin typeface="Tahoma"/>
                <a:ea typeface="Tahoma"/>
                <a:cs typeface="Tahoma"/>
                <a:sym typeface="Tahoma"/>
              </a:rPr>
              <a:t>Not concerned about other operations performed by program on data</a:t>
            </a:r>
          </a:p>
          <a:p>
            <a:endParaRPr lang="en" sz="1100" b="0" i="0" u="none" strike="noStrike" cap="none" baseline="0"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buSzPct val="25000"/>
              <a:buNone/>
            </a:pPr>
            <a:r>
              <a:rPr lang="en" sz="1100" b="1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Transaction</a:t>
            </a:r>
            <a:r>
              <a:rPr lang="en" sz="1100" b="0" i="0" u="none" strike="noStrike" cap="none" baseline="0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" sz="1100" b="0" i="0" u="none" strike="noStrike" cap="none" baseline="0">
                <a:latin typeface="Tahoma"/>
                <a:ea typeface="Tahoma"/>
                <a:cs typeface="Tahoma"/>
                <a:sym typeface="Tahoma"/>
              </a:rPr>
              <a:t>– DBMS’s abstract view of a user program, i.e., a sequence of reads and writes.</a:t>
            </a:r>
          </a:p>
          <a:p>
            <a:endParaRPr lang="en" sz="1100" b="0" i="0" u="none" strike="noStrike" cap="none" baseline="0"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buSzPct val="25000"/>
              <a:buNone/>
            </a:pPr>
            <a:r>
              <a:rPr lang="en" sz="1100" b="0" i="0" u="none" strike="noStrike" cap="none" baseline="0">
                <a:latin typeface="Tahoma"/>
                <a:ea typeface="Tahoma"/>
                <a:cs typeface="Tahoma"/>
                <a:sym typeface="Tahoma"/>
              </a:rPr>
              <a:t>Locks are an important part of concurrency control. </a:t>
            </a:r>
          </a:p>
          <a:p>
            <a:endParaRPr lang="en" sz="1100" b="0" i="0" u="none" strike="noStrike" cap="none" baseline="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 rot="5400000">
            <a:off x="2019300" y="-495299"/>
            <a:ext cx="5105399" cy="79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 rot="5400000">
            <a:off x="4610099" y="2095500"/>
            <a:ext cx="5867400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 rot="5400000">
            <a:off x="571499" y="190500"/>
            <a:ext cx="5867400" cy="57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6482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633412" y="6453187"/>
            <a:ext cx="2895600" cy="4032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172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None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6482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 rot="5400000">
            <a:off x="2019300" y="-495299"/>
            <a:ext cx="5105399" cy="79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_AND_TWO_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4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4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 rot="5400000">
            <a:off x="4610099" y="2095500"/>
            <a:ext cx="5867400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 rot="5400000">
            <a:off x="571499" y="190500"/>
            <a:ext cx="5867400" cy="57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46482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633412" y="6453187"/>
            <a:ext cx="2895600" cy="4032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6553200" y="6172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None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2"/>
          </p:nvPr>
        </p:nvSpPr>
        <p:spPr>
          <a:xfrm>
            <a:off x="46482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 rot="5400000">
            <a:off x="2019300" y="-495299"/>
            <a:ext cx="5105399" cy="79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 rot="5400000">
            <a:off x="4610099" y="2095500"/>
            <a:ext cx="5867400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 rot="5400000">
            <a:off x="571499" y="190500"/>
            <a:ext cx="5867400" cy="57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2"/>
          </p:nvPr>
        </p:nvSpPr>
        <p:spPr>
          <a:xfrm>
            <a:off x="46482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ftr" idx="11"/>
          </p:nvPr>
        </p:nvSpPr>
        <p:spPr>
          <a:xfrm>
            <a:off x="633412" y="6453187"/>
            <a:ext cx="2895600" cy="4032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sldNum" idx="12"/>
          </p:nvPr>
        </p:nvSpPr>
        <p:spPr>
          <a:xfrm>
            <a:off x="6553200" y="6172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None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body" idx="2"/>
          </p:nvPr>
        </p:nvSpPr>
        <p:spPr>
          <a:xfrm>
            <a:off x="46482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190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285750" indent="-571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/>
            </a:lvl2pPr>
            <a:lvl3pPr marL="285750" indent="-571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/>
            </a:lvl3pPr>
            <a:lvl4pPr marL="285750" indent="190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85750" indent="-571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/>
            </a:lvl5pPr>
            <a:lvl6pPr marL="285750" indent="-571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/>
            </a:lvl6pPr>
            <a:lvl7pPr marL="285750" indent="190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285750" indent="-571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/>
            </a:lvl8pPr>
            <a:lvl9pPr marL="285750" indent="-571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94" name="Shape 19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 rot="5400000">
            <a:off x="2019300" y="-495299"/>
            <a:ext cx="5105399" cy="79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 rot="5400000">
            <a:off x="4610099" y="2095500"/>
            <a:ext cx="5867400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 rot="5400000">
            <a:off x="571499" y="190500"/>
            <a:ext cx="5867400" cy="57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body" idx="2"/>
          </p:nvPr>
        </p:nvSpPr>
        <p:spPr>
          <a:xfrm>
            <a:off x="46482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ftr" idx="11"/>
          </p:nvPr>
        </p:nvSpPr>
        <p:spPr>
          <a:xfrm>
            <a:off x="633412" y="6453187"/>
            <a:ext cx="2895600" cy="4032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sldNum" idx="12"/>
          </p:nvPr>
        </p:nvSpPr>
        <p:spPr>
          <a:xfrm>
            <a:off x="6553200" y="61722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None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Comic Sans MS"/>
              <a:buNone/>
              <a:defRPr/>
            </a:lvl6pPr>
            <a:lvl7pPr marL="2743200" indent="0" rtl="0">
              <a:buFont typeface="Comic Sans MS"/>
              <a:buNone/>
              <a:defRPr/>
            </a:lvl7pPr>
            <a:lvl8pPr marL="3200400" indent="0" rtl="0">
              <a:buFont typeface="Comic Sans MS"/>
              <a:buNone/>
              <a:defRPr/>
            </a:lvl8pPr>
            <a:lvl9pPr marL="3657600" indent="0" rtl="0">
              <a:buFont typeface="Comic Sans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Relationship Id="rId2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Relationship Id="rId2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Relationship Id="rId2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Relationship Id="rId2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theme" Target="../theme/theme16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2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5.xml"/><Relationship Id="rId14" Type="http://schemas.openxmlformats.org/officeDocument/2006/relationships/theme" Target="../theme/theme4.xml"/><Relationship Id="rId1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4.xml"/><Relationship Id="rId3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58.xml"/><Relationship Id="rId14" Type="http://schemas.openxmlformats.org/officeDocument/2006/relationships/theme" Target="../theme/theme5.xml"/><Relationship Id="rId1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Relationship Id="rId2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Relationship Id="rId2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Relationship Id="rId2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/>
            </a:lvl2pPr>
            <a:lvl3pPr marL="1143000" marR="0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/>
            </a:lvl3pPr>
            <a:lvl4pPr marL="1600200" marR="0" indent="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05740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/>
            </a:lvl5pPr>
            <a:lvl6pPr marL="251460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/>
            </a:lvl6pPr>
            <a:lvl7pPr marL="2971800" marR="0" indent="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/>
            </a:lvl8pPr>
            <a:lvl9pPr marL="388620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12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16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/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/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ctrTitle"/>
          </p:nvPr>
        </p:nvSpPr>
        <p:spPr>
          <a:xfrm>
            <a:off x="660897" y="1705933"/>
            <a:ext cx="7772400" cy="30307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4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CS 162</a:t>
            </a:r>
          </a:p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4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Discussion Section</a:t>
            </a:r>
            <a:br>
              <a:rPr lang="en" sz="4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</a:br>
            <a:r>
              <a:rPr lang="en" sz="4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Week 9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Atomicity</a:t>
            </a:r>
          </a:p>
        </p:txBody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transaction 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might</a:t>
            </a:r>
            <a:r>
              <a:rPr lang="en" sz="2200" b="0" i="0" u="none" strike="noStrike" cap="none" baseline="0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" sz="2200" b="0" i="1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commit</a:t>
            </a:r>
            <a:r>
              <a:rPr lang="en" sz="2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after completing all its operations, or 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it could </a:t>
            </a:r>
            <a:r>
              <a:rPr lang="en" sz="2200" b="0" i="1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abort</a:t>
            </a:r>
            <a:r>
              <a:rPr lang="en" sz="2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(or be aborted) after executing some operations</a:t>
            </a:r>
          </a:p>
          <a:p>
            <a:endParaRPr lang="en" sz="2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Atomic Transactions:  a user can think of a transaction as always either </a:t>
            </a:r>
            <a:r>
              <a:rPr lang="en" sz="2400" b="0" i="1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executing all its</a:t>
            </a:r>
            <a:r>
              <a:rPr lang="en" sz="24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operations, or </a:t>
            </a:r>
            <a:r>
              <a:rPr lang="en" sz="2400" b="0" i="1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not executing any</a:t>
            </a:r>
            <a:r>
              <a:rPr lang="en" sz="24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operations at all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Database/storage system </a:t>
            </a:r>
            <a:r>
              <a:rPr lang="en" sz="2200" b="0" i="1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logs</a:t>
            </a:r>
            <a:r>
              <a:rPr lang="en" sz="2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all actions so that it can </a:t>
            </a:r>
            <a:r>
              <a:rPr lang="en" sz="2200" b="0" i="1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undo</a:t>
            </a:r>
            <a:r>
              <a:rPr lang="en" sz="2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the actions of aborted transactions</a:t>
            </a:r>
          </a:p>
          <a:p>
            <a:endParaRPr lang="en" sz="2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Consistency</a:t>
            </a:r>
          </a:p>
        </p:txBody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381000" y="914400"/>
            <a:ext cx="8458200" cy="5105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follows integrity constraints (ICs)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If database/storage system is consistent before transaction, it will be after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System checks ICs and if they fail, the transaction rolls back (i.e., is aborted)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database enforces some ICs, depending on the ICs declared when the data has been created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Beyond this, database does not understand the semantics of the data  (e.g., it does not understand how the interest on a bank account is computed)</a:t>
            </a:r>
          </a:p>
          <a:p>
            <a:endParaRPr lang="en" sz="22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Isolation</a:t>
            </a:r>
          </a:p>
        </p:txBody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534399" cy="5105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Each transaction executes as if it was running by itself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It cannot see the partial results of another transaction</a:t>
            </a:r>
          </a:p>
          <a:p>
            <a:endParaRPr lang="en" sz="2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Techniques: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Pessimistic – don’t let problems arise in the first place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Optimistic – assume conflicts are rare, deal with them </a:t>
            </a:r>
            <a:r>
              <a:rPr lang="en" sz="2200" b="0" i="1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after</a:t>
            </a:r>
            <a:r>
              <a:rPr lang="en" sz="2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they happen</a:t>
            </a:r>
          </a:p>
          <a:p>
            <a:endParaRPr lang="en" sz="2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en" sz="2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Tahoma"/>
                <a:ea typeface="Tahoma"/>
                <a:cs typeface="Tahoma"/>
                <a:sym typeface="Tahoma"/>
              </a:rPr>
              <a:t>Durability</a:t>
            </a:r>
          </a:p>
        </p:txBody>
      </p:sp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should survive in the presence of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System crash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Disk crash → need backups</a:t>
            </a:r>
          </a:p>
          <a:p>
            <a:endParaRPr lang="en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75000"/>
              <a:buFont typeface="Tahoma"/>
              <a:buChar char="•"/>
            </a:pPr>
            <a:r>
              <a:rPr lang="en" sz="20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All committed updates and only those updates are reflected in the database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75000"/>
              <a:buFont typeface="Tahoma"/>
              <a:buChar char="–"/>
            </a:pPr>
            <a:r>
              <a:rPr lang="en" sz="20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Some care must be taken to handle the case of a crash occurring during the recovery process!</a:t>
            </a:r>
          </a:p>
          <a:p>
            <a:endParaRPr lang="en" sz="2000" b="0" i="0" u="none" strike="noStrike" cap="none" baseline="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3819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Goals of Transaction Scheduling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228600" y="1066800"/>
            <a:ext cx="8610599" cy="2438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Maximize system utilization, i.e., concurrency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Interleave operations from different transactions</a:t>
            </a:r>
          </a:p>
          <a:p>
            <a:endParaRPr lang="en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Preserve transaction semantics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Semantically equivalent to a </a:t>
            </a:r>
            <a:r>
              <a:rPr lang="en" sz="22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serial schedule</a:t>
            </a:r>
            <a:r>
              <a:rPr lang="en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i.e., one transaction runs at a time </a:t>
            </a:r>
          </a:p>
          <a:p>
            <a:endParaRPr lang="en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5" name="Shape 375"/>
          <p:cNvSpPr txBox="1"/>
          <p:nvPr/>
        </p:nvSpPr>
        <p:spPr>
          <a:xfrm>
            <a:off x="1839913" y="3581400"/>
            <a:ext cx="2274886" cy="461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Helvetica Neue"/>
              <a:buNone/>
            </a:pPr>
            <a:r>
              <a:rPr lang="en" sz="2400" b="1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T1:</a:t>
            </a:r>
            <a:r>
              <a:rPr lang="en" sz="24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R, W, R, W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4419600" y="3576637"/>
            <a:ext cx="2659062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40E2"/>
              </a:buClr>
              <a:buSzPct val="25000"/>
              <a:buFont typeface="Helvetica Neue"/>
              <a:buNone/>
            </a:pPr>
            <a:r>
              <a:rPr lang="en" sz="24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T2: </a:t>
            </a:r>
            <a:r>
              <a:rPr lang="en" sz="2400" b="0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R, W, R, R, W</a:t>
            </a:r>
          </a:p>
        </p:txBody>
      </p:sp>
      <p:grpSp>
        <p:nvGrpSpPr>
          <p:cNvPr id="377" name="Shape 377"/>
          <p:cNvGrpSpPr/>
          <p:nvPr/>
        </p:nvGrpSpPr>
        <p:grpSpPr>
          <a:xfrm>
            <a:off x="533400" y="4495799"/>
            <a:ext cx="3810000" cy="1443038"/>
            <a:chOff x="533400" y="4495799"/>
            <a:chExt cx="3810000" cy="1443038"/>
          </a:xfrm>
        </p:grpSpPr>
        <p:sp>
          <p:nvSpPr>
            <p:cNvPr id="378" name="Shape 378"/>
            <p:cNvSpPr txBox="1"/>
            <p:nvPr/>
          </p:nvSpPr>
          <p:spPr>
            <a:xfrm>
              <a:off x="533400" y="5476875"/>
              <a:ext cx="3809999" cy="4619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Helvetica Neue"/>
                <a:buNone/>
              </a:pPr>
              <a:r>
                <a:rPr lang="en" sz="2400" b="0" i="0" u="none" strike="noStrike" cap="none" baseline="0">
                  <a:solidFill>
                    <a:srgbClr val="FF0000"/>
                  </a:solidFill>
                  <a:latin typeface="Helvetica Neue"/>
                  <a:ea typeface="Helvetica Neue"/>
                  <a:cs typeface="Helvetica Neue"/>
                  <a:sym typeface="Helvetica Neue"/>
                  <a:rtl val="0"/>
                </a:rPr>
                <a:t>R, W, R, W, </a:t>
              </a:r>
              <a:r>
                <a:rPr lang="en" sz="2400" b="0" i="0" u="none" strike="noStrike" cap="none" baseline="0">
                  <a:solidFill>
                    <a:srgbClr val="2A40E2"/>
                  </a:solidFill>
                  <a:latin typeface="Helvetica Neue"/>
                  <a:ea typeface="Helvetica Neue"/>
                  <a:cs typeface="Helvetica Neue"/>
                  <a:sym typeface="Helvetica Neue"/>
                  <a:rtl val="0"/>
                </a:rPr>
                <a:t>R, W, R, R, W</a:t>
              </a:r>
            </a:p>
          </p:txBody>
        </p:sp>
        <p:sp>
          <p:nvSpPr>
            <p:cNvPr id="379" name="Shape 379"/>
            <p:cNvSpPr txBox="1"/>
            <p:nvPr/>
          </p:nvSpPr>
          <p:spPr>
            <a:xfrm>
              <a:off x="533400" y="5157787"/>
              <a:ext cx="3558737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Helvetica Neue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  <a:rtl val="0"/>
                </a:rPr>
                <a:t>Serial schedule (T1, then T2):</a:t>
              </a:r>
            </a:p>
          </p:txBody>
        </p:sp>
        <p:cxnSp>
          <p:nvCxnSpPr>
            <p:cNvPr id="380" name="Shape 380"/>
            <p:cNvCxnSpPr/>
            <p:nvPr/>
          </p:nvCxnSpPr>
          <p:spPr>
            <a:xfrm rot="10800000" flipH="1">
              <a:off x="2312768" y="4495799"/>
              <a:ext cx="2030631" cy="661988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</p:grpSp>
      <p:grpSp>
        <p:nvGrpSpPr>
          <p:cNvPr id="381" name="Shape 381"/>
          <p:cNvGrpSpPr/>
          <p:nvPr/>
        </p:nvGrpSpPr>
        <p:grpSpPr>
          <a:xfrm>
            <a:off x="4419599" y="4495799"/>
            <a:ext cx="4343400" cy="1447800"/>
            <a:chOff x="4419599" y="4495799"/>
            <a:chExt cx="4343400" cy="1447800"/>
          </a:xfrm>
        </p:grpSpPr>
        <p:sp>
          <p:nvSpPr>
            <p:cNvPr id="382" name="Shape 382"/>
            <p:cNvSpPr txBox="1"/>
            <p:nvPr/>
          </p:nvSpPr>
          <p:spPr>
            <a:xfrm>
              <a:off x="4953000" y="5481637"/>
              <a:ext cx="3809999" cy="46196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0E2"/>
                </a:buClr>
                <a:buSzPct val="25000"/>
                <a:buFont typeface="Helvetica Neue"/>
                <a:buNone/>
              </a:pPr>
              <a:r>
                <a:rPr lang="en" sz="2400" b="0" i="0" u="none" strike="noStrike" cap="none" baseline="0">
                  <a:solidFill>
                    <a:srgbClr val="2A40E2"/>
                  </a:solidFill>
                  <a:latin typeface="Helvetica Neue"/>
                  <a:ea typeface="Helvetica Neue"/>
                  <a:cs typeface="Helvetica Neue"/>
                  <a:sym typeface="Helvetica Neue"/>
                  <a:rtl val="0"/>
                </a:rPr>
                <a:t>R, W, R, R, W, </a:t>
              </a:r>
              <a:r>
                <a:rPr lang="en" sz="2400" b="0" i="0" u="none" strike="noStrike" cap="none" baseline="0">
                  <a:solidFill>
                    <a:srgbClr val="FF0000"/>
                  </a:solidFill>
                  <a:latin typeface="Helvetica Neue"/>
                  <a:ea typeface="Helvetica Neue"/>
                  <a:cs typeface="Helvetica Neue"/>
                  <a:sym typeface="Helvetica Neue"/>
                  <a:rtl val="0"/>
                </a:rPr>
                <a:t>R, W, R, W</a:t>
              </a:r>
            </a:p>
          </p:txBody>
        </p:sp>
        <p:sp>
          <p:nvSpPr>
            <p:cNvPr id="383" name="Shape 383"/>
            <p:cNvSpPr txBox="1"/>
            <p:nvPr/>
          </p:nvSpPr>
          <p:spPr>
            <a:xfrm>
              <a:off x="4953000" y="5157787"/>
              <a:ext cx="3558737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Helvetica Neue"/>
                <a:buNone/>
              </a:pPr>
              <a:r>
                <a:rPr lang="en" sz="2000" b="0" i="0" u="none" strike="noStrike" cap="none" baseline="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  <a:rtl val="0"/>
                </a:rPr>
                <a:t>Serial schedule (T2, then T1):</a:t>
              </a:r>
            </a:p>
          </p:txBody>
        </p:sp>
        <p:cxnSp>
          <p:nvCxnSpPr>
            <p:cNvPr id="384" name="Shape 384"/>
            <p:cNvCxnSpPr/>
            <p:nvPr/>
          </p:nvCxnSpPr>
          <p:spPr>
            <a:xfrm rot="10800000">
              <a:off x="4419599" y="4495799"/>
              <a:ext cx="2312769" cy="661988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</p:grpSp>
      <p:sp>
        <p:nvSpPr>
          <p:cNvPr id="385" name="Shape 385"/>
          <p:cNvSpPr/>
          <p:nvPr/>
        </p:nvSpPr>
        <p:spPr>
          <a:xfrm rot="5400000">
            <a:off x="4114800" y="1524000"/>
            <a:ext cx="533399" cy="5257799"/>
          </a:xfrm>
          <a:prstGeom prst="rightBrace">
            <a:avLst>
              <a:gd name="adj1" fmla="val 8351"/>
              <a:gd name="adj2" fmla="val 50000"/>
            </a:avLst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Two Key Questions</a:t>
            </a:r>
          </a:p>
        </p:txBody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09600" y="1219200"/>
            <a:ext cx="7924799" cy="4800600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AutoNum type="arabicParenR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a given schedule equivalent to a serial execution of transactions?  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AutoNum type="arabicParenR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do you come up with a schedule equivalent to a serial schedule?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92" name="Shape 392"/>
          <p:cNvSpPr txBox="1"/>
          <p:nvPr/>
        </p:nvSpPr>
        <p:spPr>
          <a:xfrm>
            <a:off x="533400" y="3571875"/>
            <a:ext cx="3809999" cy="461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Helvetica Neue"/>
              <a:buNone/>
            </a:pPr>
            <a:r>
              <a:rPr lang="en" sz="24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R, W, R, W, </a:t>
            </a:r>
            <a:r>
              <a:rPr lang="en" sz="2400" b="0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R, W, R, R, W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5181600" y="3576637"/>
            <a:ext cx="3809999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40E2"/>
              </a:buClr>
              <a:buSzPct val="25000"/>
              <a:buFont typeface="Helvetica Neue"/>
              <a:buNone/>
            </a:pPr>
            <a:r>
              <a:rPr lang="en" sz="2400" b="0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R, W, R, R, W, </a:t>
            </a:r>
            <a:r>
              <a:rPr lang="en" sz="24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R, W, R, W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2590800" y="2205038"/>
            <a:ext cx="3809999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Helvetica Neue"/>
              <a:buNone/>
            </a:pPr>
            <a:r>
              <a:rPr lang="en" sz="24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R, </a:t>
            </a:r>
            <a:r>
              <a:rPr lang="en" sz="2400" b="0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R, </a:t>
            </a:r>
            <a:r>
              <a:rPr lang="en" sz="24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W, </a:t>
            </a:r>
            <a:r>
              <a:rPr lang="en" sz="2400" b="0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W, </a:t>
            </a:r>
            <a:r>
              <a:rPr lang="en" sz="24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R, </a:t>
            </a:r>
            <a:r>
              <a:rPr lang="en" sz="2400" b="0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R, R, </a:t>
            </a:r>
            <a:r>
              <a:rPr lang="en" sz="24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W, </a:t>
            </a:r>
            <a:r>
              <a:rPr lang="en" sz="2400" b="0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1371600" y="2286000"/>
            <a:ext cx="13255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Schedule:</a:t>
            </a:r>
          </a:p>
        </p:txBody>
      </p:sp>
      <p:sp>
        <p:nvSpPr>
          <p:cNvPr id="396" name="Shape 396"/>
          <p:cNvSpPr txBox="1"/>
          <p:nvPr/>
        </p:nvSpPr>
        <p:spPr>
          <a:xfrm>
            <a:off x="533400" y="3252788"/>
            <a:ext cx="3559175" cy="708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Serial schedule (T1, then T2):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: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5153025" y="3252788"/>
            <a:ext cx="3559175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Serial schedule (T2, then T1):</a:t>
            </a:r>
          </a:p>
        </p:txBody>
      </p:sp>
      <p:cxnSp>
        <p:nvCxnSpPr>
          <p:cNvPr id="398" name="Shape 398"/>
          <p:cNvCxnSpPr>
            <a:stCxn id="396" idx="0"/>
          </p:cNvCxnSpPr>
          <p:nvPr/>
        </p:nvCxnSpPr>
        <p:spPr>
          <a:xfrm rot="10800000" flipH="1">
            <a:off x="2312987" y="2743200"/>
            <a:ext cx="1954212" cy="509588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399" name="Shape 399"/>
          <p:cNvCxnSpPr>
            <a:stCxn id="397" idx="0"/>
          </p:cNvCxnSpPr>
          <p:nvPr/>
        </p:nvCxnSpPr>
        <p:spPr>
          <a:xfrm rot="10800000">
            <a:off x="4648199" y="2743200"/>
            <a:ext cx="2284412" cy="509588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triangle" w="med" len="med"/>
            <a:tailEnd type="triangle" w="med" len="med"/>
          </a:ln>
        </p:spPr>
      </p:cxnSp>
      <p:pic>
        <p:nvPicPr>
          <p:cNvPr id="400" name="Shape 400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5867400" y="2589213"/>
            <a:ext cx="609599" cy="53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Shape 401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2590800" y="2593975"/>
            <a:ext cx="609599" cy="530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Transaction Scheduling</a:t>
            </a:r>
          </a:p>
        </p:txBody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Serial schedule: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schedule that </a:t>
            </a:r>
            <a:r>
              <a:rPr lang="en" sz="24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not interleave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the operations of different transactions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Transactions run serially (one at a time)</a:t>
            </a:r>
          </a:p>
          <a:p>
            <a:endParaRPr lang="en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Equivalent schedules: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 any storage/database state, the effect (on storage/database) and output of executing the first schedule is identical to the effect of executing the second schedule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</a:pPr>
            <a:r>
              <a:rPr lang="en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Serializable schedule: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schedule that is</a:t>
            </a:r>
            <a:r>
              <a:rPr lang="en" sz="24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equivalent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 some serial execution of the transactions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Intuitively: with a serializable schedule you only see things that could happen in situations where you were running transactions one-at-a-time</a:t>
            </a:r>
          </a:p>
          <a:p>
            <a:endParaRPr lang="en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"/>
                                        <p:tgtEl>
                                          <p:spTgt spid="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"/>
                                        <p:tgtEl>
                                          <p:spTgt spid="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"/>
                                        <p:tgtEl>
                                          <p:spTgt spid="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4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"/>
                                        <p:tgtEl>
                                          <p:spTgt spid="4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"/>
                                        <p:tgtEl>
                                          <p:spTgt spid="4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Tahoma"/>
                <a:ea typeface="Tahoma"/>
                <a:cs typeface="Tahoma"/>
                <a:sym typeface="Tahoma"/>
              </a:rPr>
              <a:t>Conflict Serializable Schedules</a:t>
            </a:r>
          </a:p>
        </p:txBody>
      </p:sp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228600" y="914400"/>
            <a:ext cx="8915400" cy="5486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Two operations </a:t>
            </a:r>
            <a:r>
              <a:rPr lang="en" sz="2400" b="1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conflict</a:t>
            </a:r>
            <a:r>
              <a:rPr lang="en" sz="2400" b="0" i="0" u="none" strike="noStrike" cap="none" baseline="0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if they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Belong to different transactions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Are on the same data 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At least one of them is a write</a:t>
            </a:r>
          </a:p>
          <a:p>
            <a:endParaRPr lang="en" sz="22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Two schedules are </a:t>
            </a:r>
            <a:r>
              <a:rPr lang="en" sz="2400" b="1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conflict equivalent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iff: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Involve same operations of same transactions 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Every pair of </a:t>
            </a:r>
            <a:r>
              <a:rPr lang="en" sz="2200" b="1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conflicting </a:t>
            </a: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operations is ordered the same way</a:t>
            </a:r>
          </a:p>
          <a:p>
            <a:endParaRPr lang="en" sz="22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Schedule S is </a:t>
            </a:r>
            <a:r>
              <a:rPr lang="en" sz="2400" b="1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conflict serializable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if S is conflict equivalent to some serial schedule</a:t>
            </a:r>
          </a:p>
        </p:txBody>
      </p:sp>
      <p:sp>
        <p:nvSpPr>
          <p:cNvPr id="414" name="Shape 414"/>
          <p:cNvSpPr txBox="1">
            <a:spLocks noGrp="1"/>
          </p:cNvSpPr>
          <p:nvPr>
            <p:ph type="ftr" idx="11"/>
          </p:nvPr>
        </p:nvSpPr>
        <p:spPr>
          <a:xfrm>
            <a:off x="633412" y="6453187"/>
            <a:ext cx="2895600" cy="403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
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"/>
                                        <p:tgtEl>
                                          <p:spTgt spid="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"/>
                                        <p:tgtEl>
                                          <p:spTgt spid="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2362200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If you can transform an interleaved schedule by swapping </a:t>
            </a:r>
            <a:r>
              <a:rPr lang="en" sz="2400" b="0" i="1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consecutive non-conflicting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operations of </a:t>
            </a:r>
            <a:r>
              <a:rPr lang="en" sz="2400" b="0" i="1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different transactions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into a serial schedule, then the original schedule </a:t>
            </a:r>
            <a:r>
              <a:rPr lang="en" sz="24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is </a:t>
            </a:r>
            <a:r>
              <a:rPr lang="en" sz="2400" b="1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conflict serializable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Example: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609600" y="2819400"/>
            <a:ext cx="7924799" cy="990599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T1:R(A),W(A),          R(B),W(B)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T2:          R(A),W(A),         R(B),W(B)           </a:t>
            </a:r>
          </a:p>
        </p:txBody>
      </p:sp>
      <p:grpSp>
        <p:nvGrpSpPr>
          <p:cNvPr id="421" name="Shape 421"/>
          <p:cNvGrpSpPr/>
          <p:nvPr/>
        </p:nvGrpSpPr>
        <p:grpSpPr>
          <a:xfrm>
            <a:off x="609600" y="3810000"/>
            <a:ext cx="7924799" cy="1295399"/>
            <a:chOff x="609600" y="3810000"/>
            <a:chExt cx="7924799" cy="1295399"/>
          </a:xfrm>
        </p:grpSpPr>
        <p:sp>
          <p:nvSpPr>
            <p:cNvPr id="422" name="Shape 422"/>
            <p:cNvSpPr txBox="1"/>
            <p:nvPr/>
          </p:nvSpPr>
          <p:spPr>
            <a:xfrm>
              <a:off x="609600" y="4114800"/>
              <a:ext cx="7924799" cy="990599"/>
            </a:xfrm>
            <a:prstGeom prst="rect">
              <a:avLst/>
            </a:prstGeom>
            <a:noFill/>
            <a:ln w="12700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475" tIns="44425" rIns="90475" bIns="44425" anchor="t" anchorCtr="0">
              <a:noAutofit/>
            </a:bodyPr>
            <a:lstStyle/>
            <a:p>
              <a:pPr marL="285750" marR="0" lvl="0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4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T1:R(A),W(A),     R(B),     W(B)</a:t>
              </a:r>
            </a:p>
            <a:p>
              <a:pPr marL="285750" marR="0" lvl="0" indent="-285750" algn="l" rtl="0">
                <a:lnSpc>
                  <a:spcPct val="90000"/>
                </a:lnSpc>
                <a:spcBef>
                  <a:spcPts val="72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4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T2:          R(A),     W(A),    R(B),W(B)           </a:t>
              </a:r>
            </a:p>
          </p:txBody>
        </p:sp>
        <p:sp>
          <p:nvSpPr>
            <p:cNvPr id="423" name="Shape 423"/>
            <p:cNvSpPr/>
            <p:nvPr/>
          </p:nvSpPr>
          <p:spPr>
            <a:xfrm>
              <a:off x="4495800" y="3810000"/>
              <a:ext cx="228600" cy="30479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AA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24" name="Shape 424"/>
          <p:cNvGrpSpPr/>
          <p:nvPr/>
        </p:nvGrpSpPr>
        <p:grpSpPr>
          <a:xfrm>
            <a:off x="609600" y="5105400"/>
            <a:ext cx="7924799" cy="1295399"/>
            <a:chOff x="609600" y="5105400"/>
            <a:chExt cx="7924799" cy="1295399"/>
          </a:xfrm>
        </p:grpSpPr>
        <p:sp>
          <p:nvSpPr>
            <p:cNvPr id="425" name="Shape 425"/>
            <p:cNvSpPr txBox="1"/>
            <p:nvPr/>
          </p:nvSpPr>
          <p:spPr>
            <a:xfrm>
              <a:off x="609600" y="5410200"/>
              <a:ext cx="7924799" cy="990599"/>
            </a:xfrm>
            <a:prstGeom prst="rect">
              <a:avLst/>
            </a:prstGeom>
            <a:noFill/>
            <a:ln w="12700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475" tIns="44425" rIns="90475" bIns="44425" anchor="t" anchorCtr="0">
              <a:noAutofit/>
            </a:bodyPr>
            <a:lstStyle/>
            <a:p>
              <a:pPr marL="285750" marR="0" lvl="0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4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T1:R(A),W(A),R(B),          W(B)</a:t>
              </a:r>
            </a:p>
            <a:p>
              <a:pPr marL="285750" marR="0" lvl="0" indent="-285750" algn="l" rtl="0">
                <a:lnSpc>
                  <a:spcPct val="90000"/>
                </a:lnSpc>
                <a:spcBef>
                  <a:spcPts val="72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4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T2:               R(A),W(A),    R(B),W(B)           </a:t>
              </a:r>
            </a:p>
          </p:txBody>
        </p:sp>
        <p:sp>
          <p:nvSpPr>
            <p:cNvPr id="426" name="Shape 426"/>
            <p:cNvSpPr/>
            <p:nvPr/>
          </p:nvSpPr>
          <p:spPr>
            <a:xfrm>
              <a:off x="4495800" y="5105400"/>
              <a:ext cx="228600" cy="30479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AA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27" name="Shape 427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6105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Tahoma"/>
                <a:ea typeface="Tahoma"/>
                <a:cs typeface="Tahoma"/>
                <a:sym typeface="Tahoma"/>
              </a:rPr>
              <a:t>Conflict Equivalence – Intuition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6105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Tahoma"/>
                <a:ea typeface="Tahoma"/>
                <a:cs typeface="Tahoma"/>
                <a:sym typeface="Tahoma"/>
              </a:rPr>
              <a:t>Conflict Equivalence – Intuition</a:t>
            </a:r>
          </a:p>
        </p:txBody>
      </p:sp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If you can transform an interleaved schedule by swapping </a:t>
            </a:r>
            <a:r>
              <a:rPr lang="en" sz="2400" b="0" i="1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consecutive non-conflicting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operations of </a:t>
            </a:r>
            <a:r>
              <a:rPr lang="en" sz="2400" b="0" i="1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different transactions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into a serial schedule, then the original schedule </a:t>
            </a:r>
            <a:r>
              <a:rPr lang="en" sz="24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is </a:t>
            </a:r>
            <a:r>
              <a:rPr lang="en" sz="2400" b="1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conflict serializable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Example: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609600" y="2819400"/>
            <a:ext cx="7924799" cy="990599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T1:R(A),W(A),R(B),          W(B)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T2:               R(A),W(A),    R(B),W(B)           </a:t>
            </a:r>
          </a:p>
        </p:txBody>
      </p:sp>
      <p:grpSp>
        <p:nvGrpSpPr>
          <p:cNvPr id="435" name="Shape 435"/>
          <p:cNvGrpSpPr/>
          <p:nvPr/>
        </p:nvGrpSpPr>
        <p:grpSpPr>
          <a:xfrm>
            <a:off x="609600" y="3810000"/>
            <a:ext cx="7924799" cy="1295399"/>
            <a:chOff x="609600" y="3810000"/>
            <a:chExt cx="7924799" cy="1295399"/>
          </a:xfrm>
        </p:grpSpPr>
        <p:sp>
          <p:nvSpPr>
            <p:cNvPr id="436" name="Shape 436"/>
            <p:cNvSpPr/>
            <p:nvPr/>
          </p:nvSpPr>
          <p:spPr>
            <a:xfrm>
              <a:off x="4495800" y="3810000"/>
              <a:ext cx="228600" cy="30479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AA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37" name="Shape 437"/>
            <p:cNvSpPr txBox="1"/>
            <p:nvPr/>
          </p:nvSpPr>
          <p:spPr>
            <a:xfrm>
              <a:off x="609600" y="4114800"/>
              <a:ext cx="7924799" cy="990599"/>
            </a:xfrm>
            <a:prstGeom prst="rect">
              <a:avLst/>
            </a:prstGeom>
            <a:noFill/>
            <a:ln w="12700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475" tIns="44425" rIns="90475" bIns="44425" anchor="t" anchorCtr="0">
              <a:noAutofit/>
            </a:bodyPr>
            <a:lstStyle/>
            <a:p>
              <a:pPr marL="285750" marR="0" lvl="0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4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T1:R(A),W(A),R(B),     W(B)</a:t>
              </a:r>
            </a:p>
            <a:p>
              <a:pPr marL="285750" marR="0" lvl="0" indent="-285750" algn="l" rtl="0">
                <a:lnSpc>
                  <a:spcPct val="90000"/>
                </a:lnSpc>
                <a:spcBef>
                  <a:spcPts val="72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4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T2:               R(A),     W(A),R(B),W(B)           </a:t>
              </a:r>
            </a:p>
          </p:txBody>
        </p:sp>
      </p:grpSp>
      <p:grpSp>
        <p:nvGrpSpPr>
          <p:cNvPr id="438" name="Shape 438"/>
          <p:cNvGrpSpPr/>
          <p:nvPr/>
        </p:nvGrpSpPr>
        <p:grpSpPr>
          <a:xfrm>
            <a:off x="609600" y="5105400"/>
            <a:ext cx="7924799" cy="1295399"/>
            <a:chOff x="609600" y="5105400"/>
            <a:chExt cx="7924799" cy="1295399"/>
          </a:xfrm>
        </p:grpSpPr>
        <p:sp>
          <p:nvSpPr>
            <p:cNvPr id="439" name="Shape 439"/>
            <p:cNvSpPr/>
            <p:nvPr/>
          </p:nvSpPr>
          <p:spPr>
            <a:xfrm>
              <a:off x="4495800" y="5105400"/>
              <a:ext cx="228600" cy="30479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AA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40" name="Shape 440"/>
            <p:cNvSpPr txBox="1"/>
            <p:nvPr/>
          </p:nvSpPr>
          <p:spPr>
            <a:xfrm>
              <a:off x="609600" y="5410200"/>
              <a:ext cx="7924799" cy="990599"/>
            </a:xfrm>
            <a:prstGeom prst="rect">
              <a:avLst/>
            </a:prstGeom>
            <a:noFill/>
            <a:ln w="12700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475" tIns="44425" rIns="90475" bIns="44425" anchor="t" anchorCtr="0">
              <a:noAutofit/>
            </a:bodyPr>
            <a:lstStyle/>
            <a:p>
              <a:pPr marL="285750" marR="0" lvl="0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4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T1:R(A),W(A),R(B),W(B)</a:t>
              </a:r>
            </a:p>
            <a:p>
              <a:pPr marL="285750" marR="0" lvl="0" indent="-285750" algn="l" rtl="0">
                <a:lnSpc>
                  <a:spcPct val="90000"/>
                </a:lnSpc>
                <a:spcBef>
                  <a:spcPts val="72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4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T2:                    R(A),W(A),R(B),W(B)         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4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Today’s Section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Administrivia (5 min)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Quiz (10 min)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Lecture Review (20 min)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Worksheet and Discussion (20 min)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Tahoma"/>
                <a:ea typeface="Tahoma"/>
                <a:cs typeface="Tahoma"/>
                <a:sym typeface="Tahoma"/>
              </a:rPr>
              <a:t>Dependency Graph</a:t>
            </a:r>
          </a:p>
        </p:txBody>
      </p:sp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" sz="2400" b="1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Dependency graph:  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Transactions represented as nodes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Edge from Ti to Tj: 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 operation of Ti conflicts with an operation of Tj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Ti appears earlier than Tj in the schedule</a:t>
            </a:r>
          </a:p>
          <a:p>
            <a:endParaRPr lang="en" sz="20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" sz="2400" b="1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Theorem: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Schedule is conflict serializable if and only if its dependency graph is acyclic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47" name="Shape 447"/>
          <p:cNvSpPr txBox="1">
            <a:spLocks noGrp="1"/>
          </p:cNvSpPr>
          <p:nvPr>
            <p:ph type="ftr" idx="11"/>
          </p:nvPr>
        </p:nvSpPr>
        <p:spPr>
          <a:xfrm>
            <a:off x="633412" y="6453187"/>
            <a:ext cx="2895600" cy="403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
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/>
          <p:nvPr/>
        </p:nvSpPr>
        <p:spPr>
          <a:xfrm rot="-4410350">
            <a:off x="6215856" y="1724818"/>
            <a:ext cx="858836" cy="1844675"/>
          </a:xfrm>
          <a:prstGeom prst="ellipse">
            <a:avLst/>
          </a:prstGeom>
          <a:solidFill>
            <a:srgbClr val="FFFFAA"/>
          </a:solidFill>
          <a:ln w="12700" cap="flat">
            <a:solidFill>
              <a:srgbClr val="D3D3D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53" name="Shape 453"/>
          <p:cNvSpPr/>
          <p:nvPr/>
        </p:nvSpPr>
        <p:spPr>
          <a:xfrm rot="-4410350">
            <a:off x="2590801" y="1690687"/>
            <a:ext cx="857249" cy="1844675"/>
          </a:xfrm>
          <a:prstGeom prst="ellipse">
            <a:avLst/>
          </a:prstGeom>
          <a:solidFill>
            <a:srgbClr val="FFFFAA"/>
          </a:solidFill>
          <a:ln w="12700" cap="flat">
            <a:solidFill>
              <a:srgbClr val="D3D3D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10668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Tahoma"/>
                <a:ea typeface="Tahoma"/>
                <a:cs typeface="Tahoma"/>
                <a:sym typeface="Tahoma"/>
              </a:rPr>
              <a:t>Example</a:t>
            </a:r>
          </a:p>
        </p:txBody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772400" cy="49530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Conflict serializable schedule: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 cycle!</a:t>
            </a:r>
          </a:p>
        </p:txBody>
      </p:sp>
      <p:sp>
        <p:nvSpPr>
          <p:cNvPr id="456" name="Shape 456"/>
          <p:cNvSpPr txBox="1">
            <a:spLocks noGrp="1"/>
          </p:cNvSpPr>
          <p:nvPr>
            <p:ph type="ftr" idx="11"/>
          </p:nvPr>
        </p:nvSpPr>
        <p:spPr>
          <a:xfrm>
            <a:off x="633412" y="6453187"/>
            <a:ext cx="2895600" cy="403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
</a:t>
            </a:r>
          </a:p>
        </p:txBody>
      </p:sp>
      <p:grpSp>
        <p:nvGrpSpPr>
          <p:cNvPr id="457" name="Shape 457"/>
          <p:cNvGrpSpPr/>
          <p:nvPr/>
        </p:nvGrpSpPr>
        <p:grpSpPr>
          <a:xfrm>
            <a:off x="1828800" y="3746500"/>
            <a:ext cx="673099" cy="673099"/>
            <a:chOff x="1828800" y="3746500"/>
            <a:chExt cx="673099" cy="673099"/>
          </a:xfrm>
        </p:grpSpPr>
        <p:sp>
          <p:nvSpPr>
            <p:cNvPr id="458" name="Shape 458"/>
            <p:cNvSpPr/>
            <p:nvPr/>
          </p:nvSpPr>
          <p:spPr>
            <a:xfrm>
              <a:off x="1828800" y="3746500"/>
              <a:ext cx="673099" cy="673099"/>
            </a:xfrm>
            <a:prstGeom prst="ellipse">
              <a:avLst/>
            </a:prstGeom>
            <a:noFill/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59" name="Shape 459"/>
            <p:cNvSpPr/>
            <p:nvPr/>
          </p:nvSpPr>
          <p:spPr>
            <a:xfrm>
              <a:off x="1884361" y="3878262"/>
              <a:ext cx="552135" cy="459099"/>
            </a:xfrm>
            <a:prstGeom prst="rect">
              <a:avLst/>
            </a:prstGeom>
            <a:noFill/>
            <a:ln>
              <a:noFill/>
            </a:ln>
          </p:spPr>
          <p:txBody>
            <a:bodyPr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4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T1</a:t>
              </a:r>
            </a:p>
          </p:txBody>
        </p:sp>
      </p:grpSp>
      <p:grpSp>
        <p:nvGrpSpPr>
          <p:cNvPr id="460" name="Shape 460"/>
          <p:cNvGrpSpPr/>
          <p:nvPr/>
        </p:nvGrpSpPr>
        <p:grpSpPr>
          <a:xfrm>
            <a:off x="4724400" y="3746500"/>
            <a:ext cx="673099" cy="673099"/>
            <a:chOff x="4724400" y="3746500"/>
            <a:chExt cx="673099" cy="673099"/>
          </a:xfrm>
        </p:grpSpPr>
        <p:sp>
          <p:nvSpPr>
            <p:cNvPr id="461" name="Shape 461"/>
            <p:cNvSpPr/>
            <p:nvPr/>
          </p:nvSpPr>
          <p:spPr>
            <a:xfrm>
              <a:off x="4724400" y="3746500"/>
              <a:ext cx="673099" cy="673099"/>
            </a:xfrm>
            <a:prstGeom prst="ellipse">
              <a:avLst/>
            </a:prstGeom>
            <a:noFill/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62" name="Shape 462"/>
            <p:cNvSpPr/>
            <p:nvPr/>
          </p:nvSpPr>
          <p:spPr>
            <a:xfrm>
              <a:off x="4779962" y="3878262"/>
              <a:ext cx="552135" cy="459099"/>
            </a:xfrm>
            <a:prstGeom prst="rect">
              <a:avLst/>
            </a:prstGeom>
            <a:noFill/>
            <a:ln>
              <a:noFill/>
            </a:ln>
          </p:spPr>
          <p:txBody>
            <a:bodyPr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4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T2</a:t>
              </a:r>
            </a:p>
          </p:txBody>
        </p:sp>
      </p:grpSp>
      <p:grpSp>
        <p:nvGrpSpPr>
          <p:cNvPr id="463" name="Shape 463"/>
          <p:cNvGrpSpPr/>
          <p:nvPr/>
        </p:nvGrpSpPr>
        <p:grpSpPr>
          <a:xfrm>
            <a:off x="2432049" y="3497263"/>
            <a:ext cx="2362199" cy="471486"/>
            <a:chOff x="1352" y="2352"/>
            <a:chExt cx="1487" cy="296"/>
          </a:xfrm>
        </p:grpSpPr>
        <p:cxnSp>
          <p:nvCxnSpPr>
            <p:cNvPr id="464" name="Shape 464"/>
            <p:cNvCxnSpPr/>
            <p:nvPr/>
          </p:nvCxnSpPr>
          <p:spPr>
            <a:xfrm>
              <a:off x="1352" y="2601"/>
              <a:ext cx="1487" cy="0"/>
            </a:xfrm>
            <a:prstGeom prst="straightConnector1">
              <a:avLst/>
            </a:prstGeom>
            <a:noFill/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5" name="Shape 465"/>
            <p:cNvCxnSpPr/>
            <p:nvPr/>
          </p:nvCxnSpPr>
          <p:spPr>
            <a:xfrm>
              <a:off x="2696" y="2553"/>
              <a:ext cx="144" cy="47"/>
            </a:xfrm>
            <a:prstGeom prst="straightConnector1">
              <a:avLst/>
            </a:prstGeom>
            <a:noFill/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6" name="Shape 466"/>
            <p:cNvCxnSpPr/>
            <p:nvPr/>
          </p:nvCxnSpPr>
          <p:spPr>
            <a:xfrm rot="10800000" flipH="1">
              <a:off x="2696" y="2600"/>
              <a:ext cx="144" cy="47"/>
            </a:xfrm>
            <a:prstGeom prst="straightConnector1">
              <a:avLst/>
            </a:prstGeom>
            <a:noFill/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67" name="Shape 467"/>
            <p:cNvSpPr/>
            <p:nvPr/>
          </p:nvSpPr>
          <p:spPr>
            <a:xfrm>
              <a:off x="1968" y="2352"/>
              <a:ext cx="230" cy="289"/>
            </a:xfrm>
            <a:prstGeom prst="rect">
              <a:avLst/>
            </a:prstGeom>
            <a:noFill/>
            <a:ln>
              <a:noFill/>
            </a:ln>
          </p:spPr>
          <p:txBody>
            <a:bodyPr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4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A</a:t>
              </a:r>
            </a:p>
          </p:txBody>
        </p:sp>
      </p:grpSp>
      <p:sp>
        <p:nvSpPr>
          <p:cNvPr id="468" name="Shape 468"/>
          <p:cNvSpPr/>
          <p:nvPr/>
        </p:nvSpPr>
        <p:spPr>
          <a:xfrm>
            <a:off x="5657850" y="3803650"/>
            <a:ext cx="3019424" cy="458788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" sz="2400" b="1" i="1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Dependency graph</a:t>
            </a:r>
          </a:p>
        </p:txBody>
      </p:sp>
      <p:sp>
        <p:nvSpPr>
          <p:cNvPr id="469" name="Shape 469"/>
          <p:cNvSpPr txBox="1"/>
          <p:nvPr/>
        </p:nvSpPr>
        <p:spPr>
          <a:xfrm>
            <a:off x="3713162" y="3497262"/>
            <a:ext cx="373061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B</a:t>
            </a:r>
          </a:p>
        </p:txBody>
      </p:sp>
      <p:sp>
        <p:nvSpPr>
          <p:cNvPr id="470" name="Shape 470"/>
          <p:cNvSpPr txBox="1"/>
          <p:nvPr/>
        </p:nvSpPr>
        <p:spPr>
          <a:xfrm>
            <a:off x="762000" y="2125663"/>
            <a:ext cx="7924799" cy="990599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T1:R(A),W(A),          R(B),W(B)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T2:          R(A),W(A),         R(B),W(B)           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/>
          <p:nvPr/>
        </p:nvSpPr>
        <p:spPr>
          <a:xfrm rot="4316524">
            <a:off x="6256338" y="1676399"/>
            <a:ext cx="858836" cy="1846263"/>
          </a:xfrm>
          <a:prstGeom prst="ellipse">
            <a:avLst/>
          </a:prstGeom>
          <a:solidFill>
            <a:srgbClr val="FFFFAA"/>
          </a:solidFill>
          <a:ln w="12700" cap="flat">
            <a:solidFill>
              <a:srgbClr val="D3D3D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76" name="Shape 476"/>
          <p:cNvSpPr/>
          <p:nvPr/>
        </p:nvSpPr>
        <p:spPr>
          <a:xfrm rot="-4410350">
            <a:off x="2590801" y="1690687"/>
            <a:ext cx="857249" cy="1844675"/>
          </a:xfrm>
          <a:prstGeom prst="ellipse">
            <a:avLst/>
          </a:prstGeom>
          <a:solidFill>
            <a:srgbClr val="FFFFAA"/>
          </a:solidFill>
          <a:ln w="12700" cap="flat">
            <a:solidFill>
              <a:srgbClr val="D3D3D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77" name="Shape 477"/>
          <p:cNvSpPr txBox="1">
            <a:spLocks noGrp="1"/>
          </p:cNvSpPr>
          <p:nvPr>
            <p:ph type="title"/>
          </p:nvPr>
        </p:nvSpPr>
        <p:spPr>
          <a:xfrm>
            <a:off x="10668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Tahoma"/>
                <a:ea typeface="Tahoma"/>
                <a:cs typeface="Tahoma"/>
                <a:sym typeface="Tahoma"/>
              </a:rPr>
              <a:t>Example</a:t>
            </a:r>
          </a:p>
        </p:txBody>
      </p:sp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772400" cy="50291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Conflict that is </a:t>
            </a:r>
            <a:r>
              <a:rPr lang="en" sz="2400" b="0" i="1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not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serializable: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Cycle: The output of T1 depends on T2, and vice-versa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79" name="Shape 479"/>
          <p:cNvSpPr txBox="1">
            <a:spLocks noGrp="1"/>
          </p:cNvSpPr>
          <p:nvPr>
            <p:ph type="ftr" idx="11"/>
          </p:nvPr>
        </p:nvSpPr>
        <p:spPr>
          <a:xfrm>
            <a:off x="633412" y="6453187"/>
            <a:ext cx="2895600" cy="403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
</a:t>
            </a:r>
          </a:p>
        </p:txBody>
      </p:sp>
      <p:sp>
        <p:nvSpPr>
          <p:cNvPr id="480" name="Shape 480"/>
          <p:cNvSpPr txBox="1"/>
          <p:nvPr/>
        </p:nvSpPr>
        <p:spPr>
          <a:xfrm>
            <a:off x="762000" y="2125663"/>
            <a:ext cx="7924799" cy="990599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T1:R(A),W(A),                   R(B),W(B)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T2:          R(A),W(A),R(B),W(B)           </a:t>
            </a:r>
          </a:p>
        </p:txBody>
      </p:sp>
      <p:sp>
        <p:nvSpPr>
          <p:cNvPr id="481" name="Shape 481"/>
          <p:cNvSpPr/>
          <p:nvPr/>
        </p:nvSpPr>
        <p:spPr>
          <a:xfrm>
            <a:off x="1544637" y="3754437"/>
            <a:ext cx="673099" cy="673099"/>
          </a:xfrm>
          <a:prstGeom prst="ellipse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82" name="Shape 482"/>
          <p:cNvSpPr/>
          <p:nvPr/>
        </p:nvSpPr>
        <p:spPr>
          <a:xfrm>
            <a:off x="4440237" y="3754437"/>
            <a:ext cx="673099" cy="673099"/>
          </a:xfrm>
          <a:prstGeom prst="ellipse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83" name="Shape 483"/>
          <p:cNvSpPr/>
          <p:nvPr/>
        </p:nvSpPr>
        <p:spPr>
          <a:xfrm>
            <a:off x="1600200" y="3886200"/>
            <a:ext cx="552449" cy="458788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T1</a:t>
            </a:r>
          </a:p>
        </p:txBody>
      </p:sp>
      <p:sp>
        <p:nvSpPr>
          <p:cNvPr id="484" name="Shape 484"/>
          <p:cNvSpPr/>
          <p:nvPr/>
        </p:nvSpPr>
        <p:spPr>
          <a:xfrm>
            <a:off x="4495800" y="3886200"/>
            <a:ext cx="552449" cy="458788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T2</a:t>
            </a:r>
          </a:p>
        </p:txBody>
      </p:sp>
      <p:grpSp>
        <p:nvGrpSpPr>
          <p:cNvPr id="485" name="Shape 485"/>
          <p:cNvGrpSpPr/>
          <p:nvPr/>
        </p:nvGrpSpPr>
        <p:grpSpPr>
          <a:xfrm>
            <a:off x="2147887" y="3505200"/>
            <a:ext cx="2362199" cy="471487"/>
            <a:chOff x="1352" y="2352"/>
            <a:chExt cx="1487" cy="296"/>
          </a:xfrm>
        </p:grpSpPr>
        <p:cxnSp>
          <p:nvCxnSpPr>
            <p:cNvPr id="486" name="Shape 486"/>
            <p:cNvCxnSpPr/>
            <p:nvPr/>
          </p:nvCxnSpPr>
          <p:spPr>
            <a:xfrm>
              <a:off x="1352" y="2601"/>
              <a:ext cx="1487" cy="0"/>
            </a:xfrm>
            <a:prstGeom prst="straightConnector1">
              <a:avLst/>
            </a:prstGeom>
            <a:noFill/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7" name="Shape 487"/>
            <p:cNvCxnSpPr/>
            <p:nvPr/>
          </p:nvCxnSpPr>
          <p:spPr>
            <a:xfrm>
              <a:off x="2696" y="2553"/>
              <a:ext cx="144" cy="47"/>
            </a:xfrm>
            <a:prstGeom prst="straightConnector1">
              <a:avLst/>
            </a:prstGeom>
            <a:noFill/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8" name="Shape 488"/>
            <p:cNvCxnSpPr/>
            <p:nvPr/>
          </p:nvCxnSpPr>
          <p:spPr>
            <a:xfrm rot="10800000" flipH="1">
              <a:off x="2696" y="2600"/>
              <a:ext cx="144" cy="47"/>
            </a:xfrm>
            <a:prstGeom prst="straightConnector1">
              <a:avLst/>
            </a:prstGeom>
            <a:noFill/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89" name="Shape 489"/>
            <p:cNvSpPr/>
            <p:nvPr/>
          </p:nvSpPr>
          <p:spPr>
            <a:xfrm>
              <a:off x="1968" y="2352"/>
              <a:ext cx="230" cy="289"/>
            </a:xfrm>
            <a:prstGeom prst="rect">
              <a:avLst/>
            </a:prstGeom>
            <a:noFill/>
            <a:ln>
              <a:noFill/>
            </a:ln>
          </p:spPr>
          <p:txBody>
            <a:bodyPr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4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A</a:t>
              </a:r>
            </a:p>
          </p:txBody>
        </p:sp>
      </p:grpSp>
      <p:grpSp>
        <p:nvGrpSpPr>
          <p:cNvPr id="490" name="Shape 490"/>
          <p:cNvGrpSpPr/>
          <p:nvPr/>
        </p:nvGrpSpPr>
        <p:grpSpPr>
          <a:xfrm>
            <a:off x="2147887" y="4205288"/>
            <a:ext cx="2362199" cy="649287"/>
            <a:chOff x="1352" y="2792"/>
            <a:chExt cx="1487" cy="460"/>
          </a:xfrm>
        </p:grpSpPr>
        <p:cxnSp>
          <p:nvCxnSpPr>
            <p:cNvPr id="491" name="Shape 491"/>
            <p:cNvCxnSpPr/>
            <p:nvPr/>
          </p:nvCxnSpPr>
          <p:spPr>
            <a:xfrm>
              <a:off x="1352" y="2840"/>
              <a:ext cx="1487" cy="0"/>
            </a:xfrm>
            <a:prstGeom prst="straightConnector1">
              <a:avLst/>
            </a:prstGeom>
            <a:noFill/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2" name="Shape 492"/>
            <p:cNvCxnSpPr/>
            <p:nvPr/>
          </p:nvCxnSpPr>
          <p:spPr>
            <a:xfrm>
              <a:off x="1352" y="2840"/>
              <a:ext cx="144" cy="47"/>
            </a:xfrm>
            <a:prstGeom prst="straightConnector1">
              <a:avLst/>
            </a:prstGeom>
            <a:noFill/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3" name="Shape 493"/>
            <p:cNvCxnSpPr/>
            <p:nvPr/>
          </p:nvCxnSpPr>
          <p:spPr>
            <a:xfrm rot="10800000" flipH="1">
              <a:off x="1352" y="2792"/>
              <a:ext cx="144" cy="47"/>
            </a:xfrm>
            <a:prstGeom prst="straightConnector1">
              <a:avLst/>
            </a:prstGeom>
            <a:noFill/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94" name="Shape 494"/>
            <p:cNvSpPr/>
            <p:nvPr/>
          </p:nvSpPr>
          <p:spPr>
            <a:xfrm>
              <a:off x="1968" y="2928"/>
              <a:ext cx="230" cy="325"/>
            </a:xfrm>
            <a:prstGeom prst="rect">
              <a:avLst/>
            </a:prstGeom>
            <a:noFill/>
            <a:ln>
              <a:noFill/>
            </a:ln>
          </p:spPr>
          <p:txBody>
            <a:bodyPr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ourier New"/>
                <a:buNone/>
              </a:pPr>
              <a:r>
                <a:rPr lang="en" sz="2400" b="0" i="0" u="none" strike="noStrike" cap="none" baseline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  <a:rtl val="0"/>
                </a:rPr>
                <a:t>B</a:t>
              </a:r>
            </a:p>
          </p:txBody>
        </p:sp>
      </p:grpSp>
      <p:sp>
        <p:nvSpPr>
          <p:cNvPr id="495" name="Shape 495"/>
          <p:cNvSpPr/>
          <p:nvPr/>
        </p:nvSpPr>
        <p:spPr>
          <a:xfrm>
            <a:off x="5486400" y="3886200"/>
            <a:ext cx="3019424" cy="458788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" sz="2400" b="1" i="1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Dependency graph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/>
          <p:nvPr/>
        </p:nvSpPr>
        <p:spPr>
          <a:xfrm>
            <a:off x="533400" y="1522412"/>
            <a:ext cx="4114800" cy="1531937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T1:R(A),     W(A),     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T2:     W(A),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T3:              W(A)</a:t>
            </a:r>
          </a:p>
        </p:txBody>
      </p:sp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xfrm>
            <a:off x="533400" y="152400"/>
            <a:ext cx="8305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Serializability ≠ Conflict Serializability</a:t>
            </a:r>
          </a:p>
        </p:txBody>
      </p:sp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638800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Following schedule is </a:t>
            </a:r>
            <a:r>
              <a:rPr lang="en" sz="24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not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conflict serializable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However, the schedule is serializable since its output is equivalent with the following serial schedule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Note: deciding whether a schedule is serializable (not conflict-serializable) is NP-complete  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3" name="Shape 503"/>
          <p:cNvSpPr/>
          <p:nvPr/>
        </p:nvSpPr>
        <p:spPr>
          <a:xfrm>
            <a:off x="5041900" y="1828800"/>
            <a:ext cx="673099" cy="673099"/>
          </a:xfrm>
          <a:prstGeom prst="ellipse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04" name="Shape 504"/>
          <p:cNvSpPr/>
          <p:nvPr/>
        </p:nvSpPr>
        <p:spPr>
          <a:xfrm>
            <a:off x="7937500" y="1828800"/>
            <a:ext cx="673099" cy="673099"/>
          </a:xfrm>
          <a:prstGeom prst="ellipse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05" name="Shape 505"/>
          <p:cNvSpPr/>
          <p:nvPr/>
        </p:nvSpPr>
        <p:spPr>
          <a:xfrm>
            <a:off x="5097462" y="1960563"/>
            <a:ext cx="552449" cy="45878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T1</a:t>
            </a:r>
          </a:p>
        </p:txBody>
      </p:sp>
      <p:sp>
        <p:nvSpPr>
          <p:cNvPr id="506" name="Shape 506"/>
          <p:cNvSpPr/>
          <p:nvPr/>
        </p:nvSpPr>
        <p:spPr>
          <a:xfrm>
            <a:off x="7993063" y="1960563"/>
            <a:ext cx="552449" cy="45878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T2</a:t>
            </a:r>
          </a:p>
        </p:txBody>
      </p:sp>
      <p:sp>
        <p:nvSpPr>
          <p:cNvPr id="507" name="Shape 507"/>
          <p:cNvSpPr/>
          <p:nvPr/>
        </p:nvSpPr>
        <p:spPr>
          <a:xfrm>
            <a:off x="6781800" y="1522412"/>
            <a:ext cx="366713" cy="45878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A</a:t>
            </a:r>
          </a:p>
        </p:txBody>
      </p:sp>
      <p:sp>
        <p:nvSpPr>
          <p:cNvPr id="508" name="Shape 508"/>
          <p:cNvSpPr/>
          <p:nvPr/>
        </p:nvSpPr>
        <p:spPr>
          <a:xfrm>
            <a:off x="5562600" y="1293812"/>
            <a:ext cx="3019424" cy="45878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" sz="1400" b="0" i="1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Dependency graph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x="762000" y="4038600"/>
            <a:ext cx="3886200" cy="1455738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T1:R(A),W(A),     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T2:          W(A),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T3:               WA   </a:t>
            </a:r>
          </a:p>
        </p:txBody>
      </p:sp>
      <p:sp>
        <p:nvSpPr>
          <p:cNvPr id="510" name="Shape 510"/>
          <p:cNvSpPr/>
          <p:nvPr/>
        </p:nvSpPr>
        <p:spPr>
          <a:xfrm>
            <a:off x="6629400" y="2438400"/>
            <a:ext cx="673099" cy="673099"/>
          </a:xfrm>
          <a:prstGeom prst="ellipse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11" name="Shape 511"/>
          <p:cNvSpPr/>
          <p:nvPr/>
        </p:nvSpPr>
        <p:spPr>
          <a:xfrm>
            <a:off x="6705600" y="2514600"/>
            <a:ext cx="552449" cy="458788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T3</a:t>
            </a:r>
          </a:p>
        </p:txBody>
      </p:sp>
      <p:cxnSp>
        <p:nvCxnSpPr>
          <p:cNvPr id="512" name="Shape 512"/>
          <p:cNvCxnSpPr>
            <a:stCxn id="503" idx="7"/>
            <a:endCxn id="504" idx="1"/>
          </p:cNvCxnSpPr>
          <p:nvPr/>
        </p:nvCxnSpPr>
        <p:spPr>
          <a:xfrm>
            <a:off x="5616426" y="1927373"/>
            <a:ext cx="2419646" cy="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513" name="Shape 513"/>
          <p:cNvCxnSpPr>
            <a:stCxn id="504" idx="2"/>
            <a:endCxn id="503" idx="6"/>
          </p:cNvCxnSpPr>
          <p:nvPr/>
        </p:nvCxnSpPr>
        <p:spPr>
          <a:xfrm rot="10800000">
            <a:off x="5714999" y="2165349"/>
            <a:ext cx="2222500" cy="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514" name="Shape 514"/>
          <p:cNvCxnSpPr>
            <a:stCxn id="504" idx="3"/>
            <a:endCxn id="510" idx="6"/>
          </p:cNvCxnSpPr>
          <p:nvPr/>
        </p:nvCxnSpPr>
        <p:spPr>
          <a:xfrm flipH="1">
            <a:off x="7302499" y="2403326"/>
            <a:ext cx="733573" cy="371623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515" name="Shape 515"/>
          <p:cNvCxnSpPr>
            <a:stCxn id="503" idx="5"/>
            <a:endCxn id="510" idx="2"/>
          </p:cNvCxnSpPr>
          <p:nvPr/>
        </p:nvCxnSpPr>
        <p:spPr>
          <a:xfrm>
            <a:off x="5616426" y="2403326"/>
            <a:ext cx="1012973" cy="371623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516" name="Shape 516"/>
          <p:cNvSpPr/>
          <p:nvPr/>
        </p:nvSpPr>
        <p:spPr>
          <a:xfrm>
            <a:off x="6553200" y="1752600"/>
            <a:ext cx="366713" cy="458788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A</a:t>
            </a:r>
          </a:p>
        </p:txBody>
      </p:sp>
      <p:sp>
        <p:nvSpPr>
          <p:cNvPr id="517" name="Shape 517"/>
          <p:cNvSpPr/>
          <p:nvPr/>
        </p:nvSpPr>
        <p:spPr>
          <a:xfrm>
            <a:off x="7481888" y="2132013"/>
            <a:ext cx="366711" cy="45878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A</a:t>
            </a:r>
          </a:p>
        </p:txBody>
      </p:sp>
      <p:sp>
        <p:nvSpPr>
          <p:cNvPr id="518" name="Shape 518"/>
          <p:cNvSpPr/>
          <p:nvPr/>
        </p:nvSpPr>
        <p:spPr>
          <a:xfrm>
            <a:off x="6096000" y="2209800"/>
            <a:ext cx="366713" cy="458788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rtl val="0"/>
              </a:rPr>
              <a:t>A</a:t>
            </a:r>
          </a:p>
        </p:txBody>
      </p:sp>
      <p:cxnSp>
        <p:nvCxnSpPr>
          <p:cNvPr id="519" name="Shape 519"/>
          <p:cNvCxnSpPr/>
          <p:nvPr/>
        </p:nvCxnSpPr>
        <p:spPr>
          <a:xfrm>
            <a:off x="1447800" y="1960563"/>
            <a:ext cx="533399" cy="171449"/>
          </a:xfrm>
          <a:prstGeom prst="straightConnector1">
            <a:avLst/>
          </a:prstGeom>
          <a:noFill/>
          <a:ln w="38100" cap="flat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0" name="Shape 520"/>
          <p:cNvCxnSpPr/>
          <p:nvPr/>
        </p:nvCxnSpPr>
        <p:spPr>
          <a:xfrm rot="10800000" flipH="1">
            <a:off x="2754313" y="1960563"/>
            <a:ext cx="369886" cy="142875"/>
          </a:xfrm>
          <a:prstGeom prst="straightConnector1">
            <a:avLst/>
          </a:prstGeom>
          <a:noFill/>
          <a:ln w="38100" cap="flat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1" name="Shape 521"/>
          <p:cNvCxnSpPr/>
          <p:nvPr/>
        </p:nvCxnSpPr>
        <p:spPr>
          <a:xfrm>
            <a:off x="2754313" y="2360613"/>
            <a:ext cx="903286" cy="228600"/>
          </a:xfrm>
          <a:prstGeom prst="straightConnector1">
            <a:avLst/>
          </a:prstGeom>
          <a:noFill/>
          <a:ln w="38100" cap="flat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2" name="Shape 522"/>
          <p:cNvCxnSpPr/>
          <p:nvPr/>
        </p:nvCxnSpPr>
        <p:spPr>
          <a:xfrm>
            <a:off x="3357562" y="2032000"/>
            <a:ext cx="452436" cy="482599"/>
          </a:xfrm>
          <a:prstGeom prst="straightConnector1">
            <a:avLst/>
          </a:prstGeom>
          <a:noFill/>
          <a:ln w="38100" cap="flat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Tahoma"/>
                <a:ea typeface="Tahoma"/>
                <a:cs typeface="Tahoma"/>
                <a:sym typeface="Tahoma"/>
              </a:rPr>
              <a:t>Locks</a:t>
            </a:r>
          </a:p>
        </p:txBody>
      </p:sp>
      <p:sp>
        <p:nvSpPr>
          <p:cNvPr id="528" name="Shape 528"/>
          <p:cNvSpPr txBox="1">
            <a:spLocks noGrp="1"/>
          </p:cNvSpPr>
          <p:nvPr>
            <p:ph type="body" idx="1"/>
          </p:nvPr>
        </p:nvSpPr>
        <p:spPr>
          <a:xfrm>
            <a:off x="533400" y="914400"/>
            <a:ext cx="7772400" cy="29717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“Locks” to control access to data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Two types of locks: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shared (S) lock – multiple concurrent transactions allowed to operate on data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exclusive (X) lock – only one transaction can operate on data at a time</a:t>
            </a:r>
          </a:p>
        </p:txBody>
      </p:sp>
      <p:sp>
        <p:nvSpPr>
          <p:cNvPr id="529" name="Shape 529"/>
          <p:cNvSpPr txBox="1">
            <a:spLocks noGrp="1"/>
          </p:cNvSpPr>
          <p:nvPr>
            <p:ph type="ftr" idx="11"/>
          </p:nvPr>
        </p:nvSpPr>
        <p:spPr>
          <a:xfrm>
            <a:off x="633412" y="6453187"/>
            <a:ext cx="2895600" cy="403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
</a:t>
            </a:r>
          </a:p>
        </p:txBody>
      </p:sp>
      <p:graphicFrame>
        <p:nvGraphicFramePr>
          <p:cNvPr id="530" name="Shape 530"/>
          <p:cNvGraphicFramePr/>
          <p:nvPr/>
        </p:nvGraphicFramePr>
        <p:xfrm>
          <a:off x="4114800" y="3948112"/>
          <a:ext cx="1371600" cy="1843125"/>
        </p:xfrm>
        <a:graphic>
          <a:graphicData uri="http://schemas.openxmlformats.org/drawingml/2006/table">
            <a:tbl>
              <a:tblPr>
                <a:noFill/>
                <a:tableStyleId>{71D61742-AB4B-443E-B858-3349A38049E9}</a:tableStyleId>
              </a:tblPr>
              <a:tblGrid>
                <a:gridCol w="457200"/>
                <a:gridCol w="457200"/>
                <a:gridCol w="457200"/>
              </a:tblGrid>
              <a:tr h="601675"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20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20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X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20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32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√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20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–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20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X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20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–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20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–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31" name="Shape 531"/>
          <p:cNvSpPr txBox="1"/>
          <p:nvPr/>
        </p:nvSpPr>
        <p:spPr>
          <a:xfrm>
            <a:off x="1905000" y="4195762"/>
            <a:ext cx="2133599" cy="1200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Lock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Compatibility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" sz="2400" b="1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Matrix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Tahoma"/>
                <a:ea typeface="Tahoma"/>
                <a:cs typeface="Tahoma"/>
                <a:sym typeface="Tahoma"/>
              </a:rPr>
              <a:t>Two-Phase Locking (2PL)</a:t>
            </a:r>
          </a:p>
        </p:txBody>
      </p:sp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152400" y="1066800"/>
            <a:ext cx="8686800" cy="32766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1) Each transaction must obtain: 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 (</a:t>
            </a:r>
            <a:r>
              <a:rPr lang="en" sz="2200" b="0" i="1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shared</a:t>
            </a: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) or X (</a:t>
            </a:r>
            <a:r>
              <a:rPr lang="en" sz="2200" b="0" i="1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exclusive</a:t>
            </a: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) lock on data before reading, 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X (</a:t>
            </a:r>
            <a:r>
              <a:rPr lang="en" sz="2200" b="0" i="1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exclusive</a:t>
            </a: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) lock on data before writing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2) A transaction can not request additional locks once it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releases any locks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Thus, each transaction has a “growing phase” followed by a “shrinking phase”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538" name="Shape 538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2743200" y="3814762"/>
            <a:ext cx="5791200" cy="2743199"/>
          </a:xfrm>
          <a:prstGeom prst="rect">
            <a:avLst/>
          </a:prstGeom>
        </p:spPr>
      </p:pic>
      <p:cxnSp>
        <p:nvCxnSpPr>
          <p:cNvPr id="539" name="Shape 539"/>
          <p:cNvCxnSpPr/>
          <p:nvPr/>
        </p:nvCxnSpPr>
        <p:spPr>
          <a:xfrm rot="5400000">
            <a:off x="4801393" y="5109368"/>
            <a:ext cx="3200399" cy="1587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40" name="Shape 540"/>
          <p:cNvSpPr txBox="1"/>
          <p:nvPr/>
        </p:nvSpPr>
        <p:spPr>
          <a:xfrm>
            <a:off x="3429000" y="3967162"/>
            <a:ext cx="1330324" cy="8302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0E30"/>
              </a:buClr>
              <a:buSzPct val="25000"/>
              <a:buFont typeface="Helvetica Neue"/>
              <a:buNone/>
            </a:pPr>
            <a:r>
              <a:rPr lang="en" sz="2400" b="0" i="0" u="none" strike="noStrike" cap="none" baseline="0">
                <a:solidFill>
                  <a:srgbClr val="CF0E3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Growing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0E30"/>
              </a:buClr>
              <a:buSzPct val="25000"/>
              <a:buFont typeface="Helvetica Neue"/>
              <a:buNone/>
            </a:pPr>
            <a:r>
              <a:rPr lang="en" sz="2400" b="0" i="0" u="none" strike="noStrike" cap="none" baseline="0">
                <a:solidFill>
                  <a:srgbClr val="CF0E3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Phase</a:t>
            </a:r>
          </a:p>
        </p:txBody>
      </p:sp>
      <p:sp>
        <p:nvSpPr>
          <p:cNvPr id="541" name="Shape 541"/>
          <p:cNvSpPr txBox="1"/>
          <p:nvPr/>
        </p:nvSpPr>
        <p:spPr>
          <a:xfrm>
            <a:off x="6642100" y="3967162"/>
            <a:ext cx="1468437" cy="8302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0E30"/>
              </a:buClr>
              <a:buSzPct val="25000"/>
              <a:buFont typeface="Helvetica Neue"/>
              <a:buNone/>
            </a:pPr>
            <a:r>
              <a:rPr lang="en" sz="2400" b="0" i="0" u="none" strike="noStrike" cap="none" baseline="0">
                <a:solidFill>
                  <a:srgbClr val="CF0E3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Shrinking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0E30"/>
              </a:buClr>
              <a:buSzPct val="25000"/>
              <a:buFont typeface="Helvetica Neue"/>
              <a:buNone/>
            </a:pPr>
            <a:r>
              <a:rPr lang="en" sz="2400" b="0" i="0" u="none" strike="noStrike" cap="none" baseline="0">
                <a:solidFill>
                  <a:srgbClr val="CF0E3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Phase</a:t>
            </a:r>
          </a:p>
        </p:txBody>
      </p:sp>
      <p:grpSp>
        <p:nvGrpSpPr>
          <p:cNvPr id="542" name="Shape 542"/>
          <p:cNvGrpSpPr/>
          <p:nvPr/>
        </p:nvGrpSpPr>
        <p:grpSpPr>
          <a:xfrm>
            <a:off x="6400800" y="3429000"/>
            <a:ext cx="2006599" cy="614362"/>
            <a:chOff x="6400800" y="3576935"/>
            <a:chExt cx="2006775" cy="614064"/>
          </a:xfrm>
        </p:grpSpPr>
        <p:cxnSp>
          <p:nvCxnSpPr>
            <p:cNvPr id="543" name="Shape 543"/>
            <p:cNvCxnSpPr/>
            <p:nvPr/>
          </p:nvCxnSpPr>
          <p:spPr>
            <a:xfrm rot="5400000">
              <a:off x="6400800" y="3886200"/>
              <a:ext cx="304799" cy="304799"/>
            </a:xfrm>
            <a:prstGeom prst="straightConnector1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sp>
          <p:nvSpPr>
            <p:cNvPr id="544" name="Shape 544"/>
            <p:cNvSpPr txBox="1"/>
            <p:nvPr/>
          </p:nvSpPr>
          <p:spPr>
            <a:xfrm>
              <a:off x="6700257" y="3576935"/>
              <a:ext cx="1707317" cy="46144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F0E30"/>
                </a:buClr>
                <a:buSzPct val="25000"/>
                <a:buFont typeface="Helvetica Neue"/>
                <a:buNone/>
              </a:pPr>
              <a:r>
                <a:rPr lang="en" sz="2400" b="0" i="0" u="none" strike="noStrike" cap="none" baseline="0">
                  <a:solidFill>
                    <a:srgbClr val="CF0E30"/>
                  </a:solidFill>
                  <a:latin typeface="Helvetica Neue"/>
                  <a:ea typeface="Helvetica Neue"/>
                  <a:cs typeface="Helvetica Neue"/>
                  <a:sym typeface="Helvetica Neue"/>
                  <a:rtl val="0"/>
                </a:rPr>
                <a:t>Lock Point!</a:t>
              </a:r>
            </a:p>
          </p:txBody>
        </p:sp>
      </p:grpSp>
      <p:sp>
        <p:nvSpPr>
          <p:cNvPr id="545" name="Shape 545"/>
          <p:cNvSpPr txBox="1"/>
          <p:nvPr/>
        </p:nvSpPr>
        <p:spPr>
          <a:xfrm>
            <a:off x="304800" y="4267200"/>
            <a:ext cx="2351087" cy="132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Avoid deadlock</a:t>
            </a:r>
            <a:br>
              <a:rPr lang="en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</a:br>
            <a:r>
              <a:rPr lang="en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by acquiring locks</a:t>
            </a:r>
            <a:br>
              <a:rPr lang="en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</a:br>
            <a:r>
              <a:rPr lang="en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 some </a:t>
            </a:r>
            <a:br>
              <a:rPr lang="en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</a:br>
            <a:r>
              <a:rPr lang="en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lexicographic order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5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5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5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Tahoma"/>
                <a:ea typeface="Tahoma"/>
                <a:cs typeface="Tahoma"/>
                <a:sym typeface="Tahoma"/>
              </a:rPr>
              <a:t>Two-Phase Locking (2PL)</a:t>
            </a: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86800" cy="5867400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2PL guarantees that the dependency graph of a schedule is acyclic. 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 every pair of transactions with a conflicting lock, one acquires is first → ordering of those two → total ordering. 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Therefore 2PL-compatible schedules are conflict serializable. 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Note: 2PL can still lead to deadlocks since locks are acquired incrementally.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 important variant of 2PL is </a:t>
            </a:r>
            <a:r>
              <a:rPr lang="en" sz="2400" b="1" i="0" u="none" strike="noStrike" cap="none" baseline="0">
                <a:solidFill>
                  <a:srgbClr val="C00000"/>
                </a:solidFill>
                <a:latin typeface="Tahoma"/>
                <a:ea typeface="Tahoma"/>
                <a:cs typeface="Tahoma"/>
                <a:sym typeface="Tahoma"/>
              </a:rPr>
              <a:t>strict 2PL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 where all locks are released at the end of the transaction. 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</a:p>
          <a:p>
            <a:endParaRPr lang="en" sz="20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5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5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5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"/>
                                        <p:tgtEl>
                                          <p:spTgt spid="5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"/>
                                        <p:tgtEl>
                                          <p:spTgt spid="5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Example</a:t>
            </a:r>
          </a:p>
        </p:txBody>
      </p:sp>
      <p:sp>
        <p:nvSpPr>
          <p:cNvPr id="557" name="Shape 557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T1 transfers $50 from account A to account B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T2 outputs the total of accounts A and B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Initially, A = $1000 and B = $2000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are the possible output values?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3000, 2950, 3050</a:t>
            </a:r>
          </a:p>
        </p:txBody>
      </p:sp>
      <p:sp>
        <p:nvSpPr>
          <p:cNvPr id="558" name="Shape 558"/>
          <p:cNvSpPr txBox="1"/>
          <p:nvPr/>
        </p:nvSpPr>
        <p:spPr>
          <a:xfrm>
            <a:off x="152400" y="1524000"/>
            <a:ext cx="8915400" cy="465138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nsolas"/>
              <a:buNone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  <a:rtl val="0"/>
              </a:rPr>
              <a:t>T1:Read(A),A:=A-50,Write(A),Read(B),B:=B+50,Write(B)</a:t>
            </a:r>
          </a:p>
        </p:txBody>
      </p:sp>
      <p:sp>
        <p:nvSpPr>
          <p:cNvPr id="559" name="Shape 559"/>
          <p:cNvSpPr txBox="1"/>
          <p:nvPr/>
        </p:nvSpPr>
        <p:spPr>
          <a:xfrm>
            <a:off x="152400" y="2887663"/>
            <a:ext cx="8915400" cy="465137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nsolas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  <a:rtl val="0"/>
              </a:rPr>
              <a:t>T2:Read(A),Read(B),PRINT(A+B)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title"/>
          </p:nvPr>
        </p:nvSpPr>
        <p:spPr>
          <a:xfrm>
            <a:off x="990600" y="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this a 2PL Schedule?</a:t>
            </a:r>
          </a:p>
        </p:txBody>
      </p:sp>
      <p:graphicFrame>
        <p:nvGraphicFramePr>
          <p:cNvPr id="565" name="Shape 565"/>
          <p:cNvGraphicFramePr/>
          <p:nvPr/>
        </p:nvGraphicFramePr>
        <p:xfrm>
          <a:off x="1066800" y="533400"/>
          <a:ext cx="7772400" cy="5491325"/>
        </p:xfrm>
        <a:graphic>
          <a:graphicData uri="http://schemas.openxmlformats.org/drawingml/2006/table">
            <a:tbl>
              <a:tblPr>
                <a:noFill/>
                <a:tableStyleId>{2EA35F22-B276-4409-A700-8719204F4DBB}</a:tableStyleId>
              </a:tblPr>
              <a:tblGrid>
                <a:gridCol w="457200"/>
                <a:gridCol w="3733800"/>
                <a:gridCol w="3581400"/>
              </a:tblGrid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Lock_X(A)   &lt;granted&gt;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Read(A)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Lock_S(A)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A: = A-50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9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4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Write(A)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accent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Unlock(A)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             </a:t>
                      </a: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&lt;granted&gt;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6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Read(A)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7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accent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Unlock(A)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8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Lock_S(B) &lt;granted&gt;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9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Lock_X(B)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10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Read(B)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11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          &lt;granted&gt;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accent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Unlock(B)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12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PRINT(A+B)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13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Read(B)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14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 := B +50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15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Write(B)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16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accent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Unlock(B)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6" name="Shape 566"/>
          <p:cNvSpPr txBox="1"/>
          <p:nvPr/>
        </p:nvSpPr>
        <p:spPr>
          <a:xfrm>
            <a:off x="633412" y="6224587"/>
            <a:ext cx="2895600" cy="403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
</a:t>
            </a:r>
          </a:p>
        </p:txBody>
      </p:sp>
      <p:sp>
        <p:nvSpPr>
          <p:cNvPr id="567" name="Shape 567"/>
          <p:cNvSpPr txBox="1"/>
          <p:nvPr/>
        </p:nvSpPr>
        <p:spPr>
          <a:xfrm>
            <a:off x="2819400" y="6057900"/>
            <a:ext cx="4238625" cy="461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0E30"/>
              </a:buClr>
              <a:buSzPct val="25000"/>
              <a:buFont typeface="Arial"/>
              <a:buNone/>
            </a:pPr>
            <a:r>
              <a:rPr lang="en" sz="2400" b="1" i="0" u="none" strike="noStrike" cap="none" baseline="0">
                <a:solidFill>
                  <a:srgbClr val="CF0E3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No, and it is not serializable</a:t>
            </a:r>
          </a:p>
        </p:txBody>
      </p:sp>
      <p:cxnSp>
        <p:nvCxnSpPr>
          <p:cNvPr id="568" name="Shape 568"/>
          <p:cNvCxnSpPr/>
          <p:nvPr/>
        </p:nvCxnSpPr>
        <p:spPr>
          <a:xfrm>
            <a:off x="2133600" y="3657600"/>
            <a:ext cx="0" cy="685799"/>
          </a:xfrm>
          <a:prstGeom prst="straightConnector1">
            <a:avLst/>
          </a:prstGeom>
          <a:noFill/>
          <a:ln w="31750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569" name="Shape 569"/>
          <p:cNvCxnSpPr/>
          <p:nvPr/>
        </p:nvCxnSpPr>
        <p:spPr>
          <a:xfrm>
            <a:off x="5791200" y="1219200"/>
            <a:ext cx="0" cy="1066799"/>
          </a:xfrm>
          <a:prstGeom prst="straightConnector1">
            <a:avLst/>
          </a:prstGeom>
          <a:noFill/>
          <a:ln w="31750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xfrm>
            <a:off x="990600" y="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this a 2PL Schedule?</a:t>
            </a:r>
          </a:p>
        </p:txBody>
      </p:sp>
      <p:graphicFrame>
        <p:nvGraphicFramePr>
          <p:cNvPr id="575" name="Shape 575"/>
          <p:cNvGraphicFramePr/>
          <p:nvPr/>
        </p:nvGraphicFramePr>
        <p:xfrm>
          <a:off x="1066800" y="533400"/>
          <a:ext cx="7772400" cy="5491325"/>
        </p:xfrm>
        <a:graphic>
          <a:graphicData uri="http://schemas.openxmlformats.org/drawingml/2006/table">
            <a:tbl>
              <a:tblPr>
                <a:noFill/>
                <a:tableStyleId>{5CB7A0DC-0120-43D2-A590-0E094BD1E2F0}</a:tableStyleId>
              </a:tblPr>
              <a:tblGrid>
                <a:gridCol w="457200"/>
                <a:gridCol w="3352800"/>
                <a:gridCol w="3962400"/>
              </a:tblGrid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Lock_X(A)  &lt;granted&gt;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Read(A)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Lock_S(A)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A: = A-50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9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4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Write(A)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Lock_X(B)  &lt;granted&gt;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6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accent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Unlock(A)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              </a:t>
                      </a: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&lt;granted&gt;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7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Read(A)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8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Lock_S(B)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9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Read(B)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10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 := B +50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11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Write(B)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12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accent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Unlock(B)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            </a:t>
                      </a: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&lt;granted&gt;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13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accent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Unlock(A)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14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Read(B)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15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accent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Unlock(B)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16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PRINT(A+B)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76" name="Shape 576"/>
          <p:cNvSpPr txBox="1"/>
          <p:nvPr/>
        </p:nvSpPr>
        <p:spPr>
          <a:xfrm>
            <a:off x="633412" y="6224587"/>
            <a:ext cx="2895600" cy="403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
</a:t>
            </a:r>
          </a:p>
        </p:txBody>
      </p:sp>
      <p:sp>
        <p:nvSpPr>
          <p:cNvPr id="577" name="Shape 577"/>
          <p:cNvSpPr txBox="1"/>
          <p:nvPr/>
        </p:nvSpPr>
        <p:spPr>
          <a:xfrm>
            <a:off x="3076575" y="6057900"/>
            <a:ext cx="3705224" cy="461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0E30"/>
              </a:buClr>
              <a:buSzPct val="25000"/>
              <a:buFont typeface="Arial"/>
              <a:buNone/>
            </a:pPr>
            <a:r>
              <a:rPr lang="en" sz="2400" b="1" i="0" u="none" strike="noStrike" cap="none" baseline="0">
                <a:solidFill>
                  <a:srgbClr val="CF0E30"/>
                </a:solidFill>
                <a:latin typeface="Arial"/>
                <a:ea typeface="Arial"/>
                <a:cs typeface="Arial"/>
                <a:sym typeface="Arial"/>
                <a:rtl val="0"/>
              </a:rPr>
              <a:t>Yes, so it is serializable</a:t>
            </a:r>
          </a:p>
        </p:txBody>
      </p:sp>
      <p:cxnSp>
        <p:nvCxnSpPr>
          <p:cNvPr id="578" name="Shape 578"/>
          <p:cNvCxnSpPr/>
          <p:nvPr/>
        </p:nvCxnSpPr>
        <p:spPr>
          <a:xfrm>
            <a:off x="5486400" y="1219200"/>
            <a:ext cx="0" cy="1371599"/>
          </a:xfrm>
          <a:prstGeom prst="straightConnector1">
            <a:avLst/>
          </a:prstGeom>
          <a:noFill/>
          <a:ln w="31750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579" name="Shape 579"/>
          <p:cNvCxnSpPr/>
          <p:nvPr/>
        </p:nvCxnSpPr>
        <p:spPr>
          <a:xfrm>
            <a:off x="5486400" y="3429000"/>
            <a:ext cx="0" cy="1219199"/>
          </a:xfrm>
          <a:prstGeom prst="straightConnector1">
            <a:avLst/>
          </a:prstGeom>
          <a:noFill/>
          <a:ln w="31750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4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Project 3</a:t>
            </a: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457200" y="1447209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Calibri"/>
              <a:buChar char="●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  <a:rtl val="0"/>
              </a:rPr>
              <a:t>
</a:t>
            </a:r>
            <a:r>
              <a:rPr lang="en" sz="3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Due 4/17 (Next Thursday) at 11:59 PM</a:t>
            </a:r>
          </a:p>
          <a:p>
            <a:pPr marL="438150" marR="0" lvl="2" indent="-6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nsolas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  <a:rtl val="0"/>
              </a:rPr>
              <a:t>submit proj3-code</a:t>
            </a:r>
          </a:p>
          <a:p>
            <a:endParaRPr lang="en" sz="2000" b="0" i="0" u="none" strike="noStrike" cap="none" baseline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  <a:rtl val="0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Questions?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Shape 584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Cascading Aborts</a:t>
            </a:r>
          </a:p>
        </p:txBody>
      </p:sp>
      <p:sp>
        <p:nvSpPr>
          <p:cNvPr id="585" name="Shape 585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Example: T1 aborts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Note: this is a 2PL schedule</a:t>
            </a:r>
          </a:p>
          <a:p>
            <a:endParaRPr lang="en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Rollback of T1 requires rollback of T2, since T2 reads a value written by T1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Solution:</a:t>
            </a:r>
            <a:r>
              <a:rPr lang="en" sz="24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" sz="2400" b="1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Strict Two-phase Locking (Strict 2PL)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same as 2PL except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All locks held by a transaction are released only when the transaction completes</a:t>
            </a:r>
            <a:r>
              <a:rPr lang="en" sz="22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endParaRPr lang="en" sz="2200" b="0" i="0" u="none" strike="noStrike" cap="none" baseline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86" name="Shape 586"/>
          <p:cNvSpPr txBox="1"/>
          <p:nvPr/>
        </p:nvSpPr>
        <p:spPr>
          <a:xfrm>
            <a:off x="152400" y="1828800"/>
            <a:ext cx="8763000" cy="990599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nsolas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  <a:rtl val="0"/>
              </a:rPr>
              <a:t>T1:X(A),R(A),W(A),X(B),~X(A)                  R(B),W(B),abort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nsolas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  <a:rtl val="0"/>
              </a:rPr>
              <a:t>T2:                        X(A),R(A),W(A),~X(A)         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"/>
                                        <p:tgtEl>
                                          <p:spTgt spid="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"/>
                                        <p:tgtEl>
                                          <p:spTgt spid="5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"/>
                                        <p:tgtEl>
                                          <p:spTgt spid="5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5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"/>
                                        <p:tgtEl>
                                          <p:spTgt spid="5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"/>
                                        <p:tgtEl>
                                          <p:spTgt spid="5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"/>
                                        <p:tgtEl>
                                          <p:spTgt spid="5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"/>
                                        <p:tgtEl>
                                          <p:spTgt spid="5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 txBox="1"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Tahoma"/>
                <a:ea typeface="Tahoma"/>
                <a:cs typeface="Tahoma"/>
                <a:sym typeface="Tahoma"/>
              </a:rPr>
              <a:t> Strict 2PL (cont’d)</a:t>
            </a:r>
          </a:p>
        </p:txBody>
      </p:sp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09600" y="1143000"/>
            <a:ext cx="7772400" cy="49530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533400" marR="0" lvl="1" indent="-533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" sz="2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All locks held by a transaction are released only when the transaction completes</a:t>
            </a:r>
          </a:p>
          <a:p>
            <a:endParaRPr lang="en" sz="2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533400" marR="0" lvl="0" indent="-5334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 effect, “shrinking phase” is delayed until:</a:t>
            </a:r>
          </a:p>
          <a:p>
            <a:pPr marL="533400" marR="0" lvl="1" indent="-5334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AutoNum type="alphaLcParenR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Transaction has committed (commit log record on disk), or</a:t>
            </a:r>
          </a:p>
          <a:p>
            <a:pPr marL="533400" marR="0" lvl="1" indent="-5334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AutoNum type="alphaLcParenR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Decision has been made to abort the transaction (then locks can be released after rollback)</a:t>
            </a:r>
          </a:p>
        </p:txBody>
      </p:sp>
      <p:sp>
        <p:nvSpPr>
          <p:cNvPr id="593" name="Shape 593"/>
          <p:cNvSpPr txBox="1">
            <a:spLocks noGrp="1"/>
          </p:cNvSpPr>
          <p:nvPr>
            <p:ph type="ftr" idx="11"/>
          </p:nvPr>
        </p:nvSpPr>
        <p:spPr>
          <a:xfrm>
            <a:off x="633412" y="6453187"/>
            <a:ext cx="2895600" cy="403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
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Shape 598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this a Strict 2PL schedule?</a:t>
            </a:r>
          </a:p>
        </p:txBody>
      </p:sp>
      <p:graphicFrame>
        <p:nvGraphicFramePr>
          <p:cNvPr id="599" name="Shape 599"/>
          <p:cNvGraphicFramePr/>
          <p:nvPr/>
        </p:nvGraphicFramePr>
        <p:xfrm>
          <a:off x="890587" y="685800"/>
          <a:ext cx="7772400" cy="5491325"/>
        </p:xfrm>
        <a:graphic>
          <a:graphicData uri="http://schemas.openxmlformats.org/drawingml/2006/table">
            <a:tbl>
              <a:tblPr>
                <a:noFill/>
                <a:tableStyleId>{86484601-A1EF-4F22-894D-3729A79A0783}</a:tableStyleId>
              </a:tblPr>
              <a:tblGrid>
                <a:gridCol w="481000"/>
                <a:gridCol w="3429000"/>
                <a:gridCol w="3862400"/>
              </a:tblGrid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Lock_X(A)  &lt;granted&gt;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Read(A)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Lock_S(A)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A: = A-50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9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4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Write(A)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Lock_X(B)  &lt;granted&gt;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6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accent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Unlock(A)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              </a:t>
                      </a: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&lt;granted&gt;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7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Read(A)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8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Lock_S(B)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9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Read(B)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10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 := B +50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11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Write(B)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12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accent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Unlock(B)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            </a:t>
                      </a: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&lt;granted&gt;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13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accent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Unlock(A)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14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Read(B)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15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accent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Unlock(B)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16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PRINT(A+B)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00" name="Shape 600"/>
          <p:cNvSpPr txBox="1"/>
          <p:nvPr/>
        </p:nvSpPr>
        <p:spPr>
          <a:xfrm>
            <a:off x="457200" y="6376987"/>
            <a:ext cx="2895600" cy="403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
</a:t>
            </a:r>
          </a:p>
        </p:txBody>
      </p:sp>
      <p:sp>
        <p:nvSpPr>
          <p:cNvPr id="601" name="Shape 601"/>
          <p:cNvSpPr txBox="1"/>
          <p:nvPr/>
        </p:nvSpPr>
        <p:spPr>
          <a:xfrm>
            <a:off x="2438400" y="6248400"/>
            <a:ext cx="4724400" cy="45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0E30"/>
              </a:buClr>
              <a:buSzPct val="25000"/>
              <a:buFont typeface="Arial"/>
              <a:buNone/>
            </a:pPr>
            <a:r>
              <a:rPr lang="en" sz="2400" b="1" i="0" u="none" strike="noStrike" cap="none" baseline="0">
                <a:solidFill>
                  <a:srgbClr val="CF0E3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No: Cascading Abort Possible</a:t>
            </a:r>
          </a:p>
        </p:txBody>
      </p:sp>
      <p:cxnSp>
        <p:nvCxnSpPr>
          <p:cNvPr id="602" name="Shape 602"/>
          <p:cNvCxnSpPr/>
          <p:nvPr/>
        </p:nvCxnSpPr>
        <p:spPr>
          <a:xfrm>
            <a:off x="5410200" y="1371600"/>
            <a:ext cx="0" cy="1371599"/>
          </a:xfrm>
          <a:prstGeom prst="straightConnector1">
            <a:avLst/>
          </a:prstGeom>
          <a:noFill/>
          <a:ln w="31750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603" name="Shape 603"/>
          <p:cNvCxnSpPr/>
          <p:nvPr/>
        </p:nvCxnSpPr>
        <p:spPr>
          <a:xfrm>
            <a:off x="5410200" y="3581400"/>
            <a:ext cx="0" cy="1219199"/>
          </a:xfrm>
          <a:prstGeom prst="straightConnector1">
            <a:avLst/>
          </a:prstGeom>
          <a:noFill/>
          <a:ln w="31750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this a Strict 2PL schedule?</a:t>
            </a:r>
          </a:p>
        </p:txBody>
      </p:sp>
      <p:graphicFrame>
        <p:nvGraphicFramePr>
          <p:cNvPr id="609" name="Shape 609"/>
          <p:cNvGraphicFramePr/>
          <p:nvPr/>
        </p:nvGraphicFramePr>
        <p:xfrm>
          <a:off x="1066800" y="762000"/>
          <a:ext cx="7772400" cy="5491325"/>
        </p:xfrm>
        <a:graphic>
          <a:graphicData uri="http://schemas.openxmlformats.org/drawingml/2006/table">
            <a:tbl>
              <a:tblPr>
                <a:noFill/>
                <a:tableStyleId>{4F8929D0-6DF5-4ABF-949F-2BE118BA4F01}</a:tableStyleId>
              </a:tblPr>
              <a:tblGrid>
                <a:gridCol w="457200"/>
                <a:gridCol w="3352800"/>
                <a:gridCol w="3962400"/>
              </a:tblGrid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Lock_X(A) &lt;granted&gt;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Read(A)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Lock_S(A)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A: = A-50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9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4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Write(A)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Lock_X(B) &lt;granted&gt;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6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Read(B)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7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 := B +50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8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Write(B)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9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accent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Unlock(A)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10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accent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Unlock(B)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           </a:t>
                      </a: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&lt;granted&gt;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11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Read(A)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12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Lock_S(B)  &lt;granted&gt;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13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Read(B)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14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PRINT(A+B)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15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accent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Unlock(A)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16</a:t>
                      </a:r>
                    </a:p>
                  </a:txBody>
                  <a:tcPr marL="91450" marR="91450" marT="45725" marB="457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ahoma"/>
                        <a:buNone/>
                      </a:pPr>
                      <a:r>
                        <a:rPr lang="en" sz="1600" b="1" i="0" u="none" strike="noStrike" cap="none" baseline="0">
                          <a:solidFill>
                            <a:schemeClr val="accent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Unlock(B)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10" name="Shape 610"/>
          <p:cNvCxnSpPr/>
          <p:nvPr/>
        </p:nvCxnSpPr>
        <p:spPr>
          <a:xfrm>
            <a:off x="5486400" y="1447800"/>
            <a:ext cx="0" cy="2743199"/>
          </a:xfrm>
          <a:prstGeom prst="straightConnector1">
            <a:avLst/>
          </a:prstGeom>
          <a:noFill/>
          <a:ln w="31750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Summary</a:t>
            </a:r>
          </a:p>
        </p:txBody>
      </p:sp>
      <p:sp>
        <p:nvSpPr>
          <p:cNvPr id="616" name="Shape 616"/>
          <p:cNvSpPr txBox="1">
            <a:spLocks noGrp="1"/>
          </p:cNvSpPr>
          <p:nvPr>
            <p:ph type="body" idx="1"/>
          </p:nvPr>
        </p:nvSpPr>
        <p:spPr>
          <a:xfrm>
            <a:off x="228600" y="914400"/>
            <a:ext cx="8610599" cy="5105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Transaction: a sequence of storage operations</a:t>
            </a:r>
          </a:p>
          <a:p>
            <a:endParaRPr lang="en" sz="20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ACID: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Atomicity: all operations in a transaction happen, or none happens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Consistency: if database/storage starts consistent, it ends up consistent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Isolation: execution of  one transaction is isolated from another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Durability: the results of a transaction persists</a:t>
            </a:r>
          </a:p>
          <a:p>
            <a:endParaRPr lang="en" sz="20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" sz="2000" b="1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Serial schedule: </a:t>
            </a:r>
            <a:r>
              <a:rPr lang="en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schedule that </a:t>
            </a:r>
            <a:r>
              <a:rPr lang="en" sz="2000" b="0" i="0" u="none" strike="noStrike" cap="none" baseline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does not interleave</a:t>
            </a:r>
            <a:r>
              <a:rPr lang="en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the operations of different transactions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Transactions run serially (one at a time)</a:t>
            </a:r>
          </a:p>
          <a:p>
            <a:endParaRPr lang="en" sz="20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Two phase locking (2PL) and strict 2PL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Ensure conflict-serializability for R/W operations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Deadlocks can be either detected or prevented</a:t>
            </a:r>
          </a:p>
          <a:p>
            <a:endParaRPr lang="en" sz="2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" sz="2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Shape 621"/>
          <p:cNvSpPr txBox="1"/>
          <p:nvPr/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524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
</a:t>
            </a:r>
          </a:p>
          <a:p>
            <a:endParaRPr lang="en" sz="1400" b="1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endParaRPr lang="en" sz="1400" b="1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endParaRPr lang="en" sz="1400" b="1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endParaRPr lang="en" sz="1400" b="1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524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4000" b="1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Worksheet…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457200" y="1283361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5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/>
            </a:r>
            <a:br>
              <a:rPr lang="en" sz="5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</a:br>
            <a:r>
              <a:rPr lang="en" sz="5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Quiz…</a:t>
            </a:r>
          </a:p>
          <a:p>
            <a:endParaRPr lang="en" sz="54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457200" y="219618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Lecture Review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a Database </a:t>
            </a: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09600" y="12192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large </a:t>
            </a:r>
            <a:r>
              <a:rPr lang="en" sz="24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organized collection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of data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Models real world, e.g., enterprise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Helvetica Neue"/>
              <a:buChar char="–"/>
            </a:pPr>
            <a:r>
              <a:rPr lang="en" sz="2200" b="0" i="0" u="none" strike="noStrike" cap="none" baseline="0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Entities</a:t>
            </a:r>
            <a:r>
              <a:rPr lang="en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(e.g., teams, games)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Helvetica Neue"/>
              <a:buChar char="–"/>
            </a:pPr>
            <a:r>
              <a:rPr lang="en" sz="22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Relationships</a:t>
            </a:r>
            <a:r>
              <a:rPr lang="en" sz="22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e.g., 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rgbClr val="004080"/>
              </a:buClr>
              <a:buSzPct val="25000"/>
              <a:buFont typeface="Helvetica Neue"/>
              <a:buNone/>
            </a:pPr>
            <a:r>
              <a:rPr lang="en" sz="2200" b="0" i="0" u="none" strike="noStrike" cap="none" baseline="0">
                <a:solidFill>
                  <a:srgbClr val="00408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</a:t>
            </a:r>
            <a:r>
              <a:rPr lang="en" sz="2200" b="0" i="0" u="none" strike="noStrike" cap="none" baseline="0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Cal</a:t>
            </a:r>
            <a:r>
              <a:rPr lang="en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" sz="22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plays against </a:t>
            </a:r>
            <a:r>
              <a:rPr lang="en" sz="2200" b="0" i="0" u="none" strike="noStrike" cap="none" baseline="0">
                <a:solidFill>
                  <a:srgbClr val="618FF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Stanford</a:t>
            </a:r>
            <a:r>
              <a:rPr lang="en" sz="2200" b="0" i="0" u="none" strike="noStrike" cap="none" baseline="0">
                <a:solidFill>
                  <a:srgbClr val="00408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" sz="22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</a:t>
            </a:r>
            <a:r>
              <a:rPr lang="en" sz="2200" b="0" i="0" u="none" strike="noStrike" cap="none" baseline="0">
                <a:solidFill>
                  <a:srgbClr val="00408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" sz="2200" b="0" i="0" u="none" strike="noStrike" cap="none" baseline="0">
                <a:solidFill>
                  <a:srgbClr val="618FF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Big Game</a:t>
            </a:r>
          </a:p>
          <a:p>
            <a:endParaRPr lang="en" sz="2200" b="0" i="0" u="none" strike="noStrike" cap="none" baseline="0">
              <a:solidFill>
                <a:srgbClr val="618FFD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ftr" idx="11"/>
          </p:nvPr>
        </p:nvSpPr>
        <p:spPr>
          <a:xfrm>
            <a:off x="633412" y="6453187"/>
            <a:ext cx="2895600" cy="403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400" b="1" i="0" u="none" strike="noStrike" cap="none" baseline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
</a:t>
            </a:r>
          </a:p>
        </p:txBody>
      </p:sp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a Database </a:t>
            </a:r>
            <a:r>
              <a:rPr lang="en" sz="3200" b="1" i="0" u="sng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System</a:t>
            </a: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?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533400" y="838200"/>
            <a:ext cx="7772400" cy="5562600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Helvetica Neue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
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</a:t>
            </a:r>
            <a:r>
              <a:rPr lang="en" sz="24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Database Management System (DBMS)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a software system designed to </a:t>
            </a:r>
            <a:r>
              <a:rPr lang="en" sz="2400" b="0" i="0" u="none" strike="noStrike" cap="none" baseline="0">
                <a:solidFill>
                  <a:srgbClr val="FC012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store, manage, and facilitate access to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databases.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DBMS provides: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Definition Language (DDL)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»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Define relations, schema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Manipulation Language (DML)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»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Queries – to retrieve, analyze and modify data.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Guarantees about durability, concurrency, semantics, etc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"/>
                                        <p:tgtEl>
                                          <p:spTgt spid="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Key concept: Transaction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09600" y="1143000"/>
            <a:ext cx="7924799" cy="2057400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 </a:t>
            </a:r>
            <a:r>
              <a:rPr lang="en" sz="2400" b="0" i="0" u="none" strike="noStrike" cap="none" baseline="0">
                <a:solidFill>
                  <a:srgbClr val="FC012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atomic sequence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of database actions (reads/writes)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Takes DB from one </a:t>
            </a:r>
            <a:r>
              <a:rPr lang="en" sz="2400" b="0" i="0" u="none" strike="noStrike" cap="none" baseline="0">
                <a:solidFill>
                  <a:srgbClr val="FC012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consistent state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to another</a:t>
            </a:r>
          </a:p>
        </p:txBody>
      </p:sp>
      <p:sp>
        <p:nvSpPr>
          <p:cNvPr id="332" name="Shape 332"/>
          <p:cNvSpPr/>
          <p:nvPr/>
        </p:nvSpPr>
        <p:spPr>
          <a:xfrm>
            <a:off x="609600" y="4495800"/>
            <a:ext cx="2819400" cy="1066799"/>
          </a:xfrm>
          <a:prstGeom prst="roundRect">
            <a:avLst>
              <a:gd name="adj" fmla="val 16667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3" name="Shape 333"/>
          <p:cNvSpPr txBox="1"/>
          <p:nvPr/>
        </p:nvSpPr>
        <p:spPr>
          <a:xfrm>
            <a:off x="762000" y="4813300"/>
            <a:ext cx="2579688" cy="461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consistent state 1</a:t>
            </a:r>
          </a:p>
        </p:txBody>
      </p:sp>
      <p:sp>
        <p:nvSpPr>
          <p:cNvPr id="334" name="Shape 334"/>
          <p:cNvSpPr/>
          <p:nvPr/>
        </p:nvSpPr>
        <p:spPr>
          <a:xfrm>
            <a:off x="5638800" y="4495800"/>
            <a:ext cx="2819400" cy="1066799"/>
          </a:xfrm>
          <a:prstGeom prst="roundRect">
            <a:avLst>
              <a:gd name="adj" fmla="val 16667"/>
            </a:avLst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5" name="Shape 335"/>
          <p:cNvSpPr txBox="1"/>
          <p:nvPr/>
        </p:nvSpPr>
        <p:spPr>
          <a:xfrm>
            <a:off x="5791200" y="4813300"/>
            <a:ext cx="2579688" cy="461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consistent state 2</a:t>
            </a:r>
          </a:p>
        </p:txBody>
      </p:sp>
      <p:cxnSp>
        <p:nvCxnSpPr>
          <p:cNvPr id="336" name="Shape 336"/>
          <p:cNvCxnSpPr/>
          <p:nvPr/>
        </p:nvCxnSpPr>
        <p:spPr>
          <a:xfrm>
            <a:off x="3429000" y="5029200"/>
            <a:ext cx="2209799" cy="0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37" name="Shape 337"/>
          <p:cNvSpPr txBox="1"/>
          <p:nvPr/>
        </p:nvSpPr>
        <p:spPr>
          <a:xfrm>
            <a:off x="3657600" y="4516437"/>
            <a:ext cx="1690688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Helvetica Neue"/>
              <a:buNone/>
            </a:pPr>
            <a:r>
              <a:rPr lang="en" sz="2400" b="0" i="0" u="none" strike="noStrike" cap="none" baseline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transaction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001000" cy="533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1" i="0" u="none" strike="noStrike" cap="none" baseline="0">
                <a:solidFill>
                  <a:srgbClr val="2A40E2"/>
                </a:solidFill>
                <a:latin typeface="Tahoma"/>
                <a:ea typeface="Tahoma"/>
                <a:cs typeface="Tahoma"/>
                <a:sym typeface="Tahoma"/>
              </a:rPr>
              <a:t>The ACID properties of Transactions</a:t>
            </a:r>
          </a:p>
        </p:txBody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228600" y="914400"/>
            <a:ext cx="8686800" cy="51053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Atomicity: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all actions in the transaction happen, or none happen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Consistency: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transactions maintain data integrity, e.g.,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Balance cannot be negative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Cannot reschedule meeting on February 30</a:t>
            </a:r>
          </a:p>
          <a:p>
            <a:endParaRPr lang="en" sz="22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Isolation: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execution of one transaction is isolated from that of all others; no problems from concurrency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" sz="24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Durability: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" sz="24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if a transaction commits, its effects persist despite crashes</a:t>
            </a:r>
          </a:p>
          <a:p>
            <a:endParaRPr lang="en" sz="24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4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5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6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7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8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9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20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7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8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9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0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1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2172</Words>
  <Application>Microsoft Macintosh PowerPoint</Application>
  <PresentationFormat>On-screen Show (4:3)</PresentationFormat>
  <Paragraphs>492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16</vt:i4>
      </vt:variant>
      <vt:variant>
        <vt:lpstr>Slide Titles</vt:lpstr>
      </vt:variant>
      <vt:variant>
        <vt:i4>35</vt:i4>
      </vt:variant>
    </vt:vector>
  </HeadingPairs>
  <TitlesOfParts>
    <vt:vector size="51" baseType="lpstr">
      <vt:lpstr>Custom Theme</vt:lpstr>
      <vt:lpstr>Office</vt:lpstr>
      <vt:lpstr>2_Office</vt:lpstr>
      <vt:lpstr>4_Office</vt:lpstr>
      <vt:lpstr>7_Office</vt:lpstr>
      <vt:lpstr>8_Office</vt:lpstr>
      <vt:lpstr>9_Office</vt:lpstr>
      <vt:lpstr>10_Office</vt:lpstr>
      <vt:lpstr>11_Office</vt:lpstr>
      <vt:lpstr>14_Office</vt:lpstr>
      <vt:lpstr>15_Office</vt:lpstr>
      <vt:lpstr>16_Office</vt:lpstr>
      <vt:lpstr>17_Office</vt:lpstr>
      <vt:lpstr>18_Office</vt:lpstr>
      <vt:lpstr>19_Office</vt:lpstr>
      <vt:lpstr>20_Office</vt:lpstr>
      <vt:lpstr>CS 162 Discussion Section Week 9 </vt:lpstr>
      <vt:lpstr>Today’s Section</vt:lpstr>
      <vt:lpstr>Project 3</vt:lpstr>
      <vt:lpstr>PowerPoint Presentation</vt:lpstr>
      <vt:lpstr>Lecture Review</vt:lpstr>
      <vt:lpstr>What is a Database </vt:lpstr>
      <vt:lpstr>What is a Database System?</vt:lpstr>
      <vt:lpstr>Key concept: Transaction</vt:lpstr>
      <vt:lpstr>The ACID properties of Transactions</vt:lpstr>
      <vt:lpstr>Atomicity</vt:lpstr>
      <vt:lpstr>Consistency</vt:lpstr>
      <vt:lpstr>Isolation</vt:lpstr>
      <vt:lpstr>Durability</vt:lpstr>
      <vt:lpstr>Goals of Transaction Scheduling</vt:lpstr>
      <vt:lpstr>Two Key Questions</vt:lpstr>
      <vt:lpstr>Transaction Scheduling</vt:lpstr>
      <vt:lpstr>Conflict Serializable Schedules</vt:lpstr>
      <vt:lpstr>Conflict Equivalence – Intuition</vt:lpstr>
      <vt:lpstr>Conflict Equivalence – Intuition</vt:lpstr>
      <vt:lpstr>Dependency Graph</vt:lpstr>
      <vt:lpstr>Example</vt:lpstr>
      <vt:lpstr>Example</vt:lpstr>
      <vt:lpstr>Serializability ≠ Conflict Serializability</vt:lpstr>
      <vt:lpstr>Locks</vt:lpstr>
      <vt:lpstr>Two-Phase Locking (2PL)</vt:lpstr>
      <vt:lpstr>Two-Phase Locking (2PL)</vt:lpstr>
      <vt:lpstr>Example</vt:lpstr>
      <vt:lpstr>Is this a 2PL Schedule?</vt:lpstr>
      <vt:lpstr>Is this a 2PL Schedule?</vt:lpstr>
      <vt:lpstr>Cascading Aborts</vt:lpstr>
      <vt:lpstr> Strict 2PL (cont’d)</vt:lpstr>
      <vt:lpstr>Is this a Strict 2PL schedule?</vt:lpstr>
      <vt:lpstr>Is this a Strict 2PL schedule?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 Discussion Section Week 9 </dc:title>
  <cp:lastModifiedBy>Riyaz Faizullabhoy</cp:lastModifiedBy>
  <cp:revision>1</cp:revision>
  <dcterms:modified xsi:type="dcterms:W3CDTF">2014-04-14T16:59:08Z</dcterms:modified>
</cp:coreProperties>
</file>