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embeddings/oleObject1.bin" ContentType="application/vnd.openxmlformats-officedocument.oleObject"/>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2.bin" ContentType="application/vnd.openxmlformats-officedocument.oleObject"/>
  <Override PartName="/ppt/notesSlides/notesSlide3.xml" ContentType="application/vnd.openxmlformats-officedocument.presentationml.notesSlide+xml"/>
  <Override PartName="/ppt/embeddings/oleObject3.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6"/>
  </p:notesMasterIdLst>
  <p:handoutMasterIdLst>
    <p:handoutMasterId r:id="rId87"/>
  </p:handoutMasterIdLst>
  <p:sldIdLst>
    <p:sldId id="257" r:id="rId2"/>
    <p:sldId id="409" r:id="rId3"/>
    <p:sldId id="273" r:id="rId4"/>
    <p:sldId id="385" r:id="rId5"/>
    <p:sldId id="291" r:id="rId6"/>
    <p:sldId id="259" r:id="rId7"/>
    <p:sldId id="260" r:id="rId8"/>
    <p:sldId id="261" r:id="rId9"/>
    <p:sldId id="336" r:id="rId10"/>
    <p:sldId id="337" r:id="rId11"/>
    <p:sldId id="278" r:id="rId12"/>
    <p:sldId id="286" r:id="rId13"/>
    <p:sldId id="287" r:id="rId14"/>
    <p:sldId id="289" r:id="rId15"/>
    <p:sldId id="355" r:id="rId16"/>
    <p:sldId id="280" r:id="rId17"/>
    <p:sldId id="281" r:id="rId18"/>
    <p:sldId id="339" r:id="rId19"/>
    <p:sldId id="338" r:id="rId20"/>
    <p:sldId id="382" r:id="rId21"/>
    <p:sldId id="360" r:id="rId22"/>
    <p:sldId id="383" r:id="rId23"/>
    <p:sldId id="376" r:id="rId24"/>
    <p:sldId id="393" r:id="rId25"/>
    <p:sldId id="284" r:id="rId26"/>
    <p:sldId id="283" r:id="rId27"/>
    <p:sldId id="413" r:id="rId28"/>
    <p:sldId id="411" r:id="rId29"/>
    <p:sldId id="386" r:id="rId30"/>
    <p:sldId id="412" r:id="rId31"/>
    <p:sldId id="384" r:id="rId32"/>
    <p:sldId id="351" r:id="rId33"/>
    <p:sldId id="350" r:id="rId34"/>
    <p:sldId id="395" r:id="rId35"/>
    <p:sldId id="359" r:id="rId36"/>
    <p:sldId id="352" r:id="rId37"/>
    <p:sldId id="375" r:id="rId38"/>
    <p:sldId id="387" r:id="rId39"/>
    <p:sldId id="388" r:id="rId40"/>
    <p:sldId id="396" r:id="rId41"/>
    <p:sldId id="377" r:id="rId42"/>
    <p:sldId id="397" r:id="rId43"/>
    <p:sldId id="398" r:id="rId44"/>
    <p:sldId id="399" r:id="rId45"/>
    <p:sldId id="400" r:id="rId46"/>
    <p:sldId id="401" r:id="rId47"/>
    <p:sldId id="402" r:id="rId48"/>
    <p:sldId id="371" r:id="rId49"/>
    <p:sldId id="394" r:id="rId50"/>
    <p:sldId id="378" r:id="rId51"/>
    <p:sldId id="403" r:id="rId52"/>
    <p:sldId id="404" r:id="rId53"/>
    <p:sldId id="405" r:id="rId54"/>
    <p:sldId id="406" r:id="rId55"/>
    <p:sldId id="407" r:id="rId56"/>
    <p:sldId id="408" r:id="rId57"/>
    <p:sldId id="379" r:id="rId58"/>
    <p:sldId id="410" r:id="rId59"/>
    <p:sldId id="389" r:id="rId60"/>
    <p:sldId id="365" r:id="rId61"/>
    <p:sldId id="366" r:id="rId62"/>
    <p:sldId id="367" r:id="rId63"/>
    <p:sldId id="368" r:id="rId64"/>
    <p:sldId id="369" r:id="rId65"/>
    <p:sldId id="370" r:id="rId66"/>
    <p:sldId id="390" r:id="rId67"/>
    <p:sldId id="296" r:id="rId68"/>
    <p:sldId id="321" r:id="rId69"/>
    <p:sldId id="357" r:id="rId70"/>
    <p:sldId id="324" r:id="rId71"/>
    <p:sldId id="358" r:id="rId72"/>
    <p:sldId id="328" r:id="rId73"/>
    <p:sldId id="327" r:id="rId74"/>
    <p:sldId id="334" r:id="rId75"/>
    <p:sldId id="329" r:id="rId76"/>
    <p:sldId id="344" r:id="rId77"/>
    <p:sldId id="345" r:id="rId78"/>
    <p:sldId id="325" r:id="rId79"/>
    <p:sldId id="356" r:id="rId80"/>
    <p:sldId id="330" r:id="rId81"/>
    <p:sldId id="348" r:id="rId82"/>
    <p:sldId id="374" r:id="rId83"/>
    <p:sldId id="391" r:id="rId84"/>
    <p:sldId id="272" r:id="rId8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FFE860"/>
    <a:srgbClr val="FF66A0"/>
    <a:srgbClr val="5FC052"/>
    <a:srgbClr val="EDEDED"/>
    <a:srgbClr val="A0B5D1"/>
    <a:srgbClr val="94AE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256" y="-96"/>
      </p:cViewPr>
      <p:guideLst>
        <p:guide orient="horz" pos="2160"/>
        <p:guide pos="2880"/>
      </p:guideLst>
    </p:cSldViewPr>
  </p:slideViewPr>
  <p:notesTextViewPr>
    <p:cViewPr>
      <p:scale>
        <a:sx n="100" d="100"/>
        <a:sy n="100" d="100"/>
      </p:scale>
      <p:origin x="0" y="0"/>
    </p:cViewPr>
  </p:notesTextViewPr>
  <p:sorterViewPr>
    <p:cViewPr>
      <p:scale>
        <a:sx n="75" d="100"/>
        <a:sy n="75" d="100"/>
      </p:scale>
      <p:origin x="0" y="4544"/>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viewProps" Target="viewProps.xml"/><Relationship Id="rId91" Type="http://schemas.openxmlformats.org/officeDocument/2006/relationships/theme" Target="theme/theme1.xml"/><Relationship Id="rId9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notesMaster" Target="notesMasters/notesMaster1.xml"/><Relationship Id="rId87" Type="http://schemas.openxmlformats.org/officeDocument/2006/relationships/handoutMaster" Target="handoutMasters/handoutMaster1.xml"/><Relationship Id="rId88" Type="http://schemas.openxmlformats.org/officeDocument/2006/relationships/printerSettings" Target="printerSettings/printerSettings1.bin"/><Relationship Id="rId8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8933265-5E23-BF49-B6BF-1934B9BC786E}" type="datetimeFigureOut">
              <a:rPr lang="en-US" smtClean="0"/>
              <a:pPr/>
              <a:t>8/27/13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4D7F38-D411-9B47-AFF4-70C571B83B5A}" type="slidenum">
              <a:rPr lang="en-US" smtClean="0"/>
              <a:pPr/>
              <a:t>‹#›</a:t>
            </a:fld>
            <a:endParaRPr lang="en-US"/>
          </a:p>
        </p:txBody>
      </p:sp>
    </p:spTree>
    <p:extLst>
      <p:ext uri="{BB962C8B-B14F-4D97-AF65-F5344CB8AC3E}">
        <p14:creationId xmlns:p14="http://schemas.microsoft.com/office/powerpoint/2010/main" val="42161881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AA1BC7-CCFC-484A-97F3-979F740C57F6}" type="datetimeFigureOut">
              <a:rPr lang="en-US" smtClean="0"/>
              <a:pPr/>
              <a:t>8/27/13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97FDFF-7B9F-7D4D-BFC0-AAD1F3D3D3CB}" type="slidenum">
              <a:rPr lang="en-US" smtClean="0"/>
              <a:pPr/>
              <a:t>‹#›</a:t>
            </a:fld>
            <a:endParaRPr lang="en-US"/>
          </a:p>
        </p:txBody>
      </p:sp>
    </p:spTree>
    <p:extLst>
      <p:ext uri="{BB962C8B-B14F-4D97-AF65-F5344CB8AC3E}">
        <p14:creationId xmlns:p14="http://schemas.microsoft.com/office/powerpoint/2010/main" val="9182552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516434" y="4342191"/>
            <a:ext cx="5909964" cy="4115405"/>
          </a:xfrm>
          <a:noFill/>
          <a:ln w="9525"/>
        </p:spPr>
        <p:txBody>
          <a:bodyPr lIns="90475" tIns="44444" rIns="90475" bIns="44444"/>
          <a:lstStyle/>
          <a:p>
            <a:endParaRPr lang="en-US"/>
          </a:p>
        </p:txBody>
      </p:sp>
      <p:sp>
        <p:nvSpPr>
          <p:cNvPr id="27651" name="Rectangle 3"/>
          <p:cNvSpPr>
            <a:spLocks noGrp="1" noRot="1" noChangeAspect="1" noChangeArrowheads="1" noTextEdit="1"/>
          </p:cNvSpPr>
          <p:nvPr>
            <p:ph type="sldImg"/>
          </p:nvPr>
        </p:nvSpPr>
        <p:spPr>
          <a:xfrm>
            <a:off x="1158875" y="587375"/>
            <a:ext cx="4552950" cy="3416300"/>
          </a:xfr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97FDFF-7B9F-7D4D-BFC0-AAD1F3D3D3CB}" type="slidenum">
              <a:rPr lang="en-US" smtClean="0"/>
              <a:pPr/>
              <a:t>34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a:ln/>
        </p:spPr>
      </p:sp>
      <p:sp>
        <p:nvSpPr>
          <p:cNvPr id="54275" name="Notes Placeholder 2"/>
          <p:cNvSpPr>
            <a:spLocks noGrp="1"/>
          </p:cNvSpPr>
          <p:nvPr>
            <p:ph type="body" idx="1"/>
          </p:nvPr>
        </p:nvSpPr>
        <p:spPr>
          <a:noFill/>
          <a:ln/>
        </p:spPr>
        <p:txBody>
          <a:bodyPr/>
          <a:lstStyle/>
          <a:p>
            <a:r>
              <a:rPr lang="en-US" smtClean="0">
                <a:latin typeface="Arial" pitchFamily="1" charset="0"/>
                <a:ea typeface="ＭＳ Ｐゴシック" pitchFamily="1" charset="-128"/>
                <a:cs typeface="ＭＳ Ｐゴシック" pitchFamily="1" charset="-128"/>
              </a:rPr>
              <a:t>VertLeftWhiteCheck1</a:t>
            </a:r>
          </a:p>
        </p:txBody>
      </p:sp>
      <p:sp>
        <p:nvSpPr>
          <p:cNvPr id="54276" name="Slide Number Placeholder 3"/>
          <p:cNvSpPr>
            <a:spLocks noGrp="1"/>
          </p:cNvSpPr>
          <p:nvPr>
            <p:ph type="sldNum" sz="quarter" idx="5"/>
          </p:nvPr>
        </p:nvSpPr>
        <p:spPr>
          <a:noFill/>
        </p:spPr>
        <p:txBody>
          <a:bodyPr/>
          <a:lstStyle/>
          <a:p>
            <a:fld id="{537DDFC7-9B43-2649-94E0-7B41AD675C67}" type="slidenum">
              <a:rPr lang="en-US" smtClean="0">
                <a:solidFill>
                  <a:srgbClr val="000000"/>
                </a:solidFill>
              </a:rPr>
              <a:pPr/>
              <a:t>38</a:t>
            </a:fld>
            <a:endParaRPr lang="en-US" smtClean="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a:ln/>
        </p:spPr>
      </p:sp>
      <p:sp>
        <p:nvSpPr>
          <p:cNvPr id="54275" name="Notes Placeholder 2"/>
          <p:cNvSpPr>
            <a:spLocks noGrp="1"/>
          </p:cNvSpPr>
          <p:nvPr>
            <p:ph type="body" idx="1"/>
          </p:nvPr>
        </p:nvSpPr>
        <p:spPr>
          <a:noFill/>
          <a:ln/>
        </p:spPr>
        <p:txBody>
          <a:bodyPr/>
          <a:lstStyle/>
          <a:p>
            <a:r>
              <a:rPr lang="en-US" smtClean="0">
                <a:latin typeface="Arial" pitchFamily="1" charset="0"/>
                <a:ea typeface="ＭＳ Ｐゴシック" pitchFamily="1" charset="-128"/>
                <a:cs typeface="ＭＳ Ｐゴシック" pitchFamily="1" charset="-128"/>
              </a:rPr>
              <a:t>VertLeftWhiteCheck1</a:t>
            </a:r>
          </a:p>
        </p:txBody>
      </p:sp>
      <p:sp>
        <p:nvSpPr>
          <p:cNvPr id="54276" name="Slide Number Placeholder 3"/>
          <p:cNvSpPr>
            <a:spLocks noGrp="1"/>
          </p:cNvSpPr>
          <p:nvPr>
            <p:ph type="sldNum" sz="quarter" idx="5"/>
          </p:nvPr>
        </p:nvSpPr>
        <p:spPr>
          <a:noFill/>
        </p:spPr>
        <p:txBody>
          <a:bodyPr/>
          <a:lstStyle/>
          <a:p>
            <a:fld id="{537DDFC7-9B43-2649-94E0-7B41AD675C67}" type="slidenum">
              <a:rPr lang="en-US" smtClean="0">
                <a:solidFill>
                  <a:srgbClr val="000000"/>
                </a:solidFill>
              </a:rPr>
              <a:pPr/>
              <a:t>39</a:t>
            </a:fld>
            <a:endParaRPr lang="en-US" smtClean="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97FDFF-7B9F-7D4D-BFC0-AAD1F3D3D3CB}" type="slidenum">
              <a:rPr lang="en-US" smtClean="0"/>
              <a:pPr/>
              <a:t>42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97FDFF-7B9F-7D4D-BFC0-AAD1F3D3D3CB}" type="slidenum">
              <a:rPr lang="en-US" smtClean="0"/>
              <a:pPr/>
              <a:t>43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97FDFF-7B9F-7D4D-BFC0-AAD1F3D3D3CB}" type="slidenum">
              <a:rPr lang="en-US" smtClean="0"/>
              <a:pPr/>
              <a:t>44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97FDFF-7B9F-7D4D-BFC0-AAD1F3D3D3CB}" type="slidenum">
              <a:rPr lang="en-US" smtClean="0"/>
              <a:pPr/>
              <a:t>45</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97FDFF-7B9F-7D4D-BFC0-AAD1F3D3D3CB}" type="slidenum">
              <a:rPr lang="en-US" smtClean="0"/>
              <a:pPr/>
              <a:t>46</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97FDFF-7B9F-7D4D-BFC0-AAD1F3D3D3CB}" type="slidenum">
              <a:rPr lang="en-US" smtClean="0"/>
              <a:pPr/>
              <a:t>47</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97FDFF-7B9F-7D4D-BFC0-AAD1F3D3D3CB}" type="slidenum">
              <a:rPr lang="en-US" smtClean="0"/>
              <a:pPr/>
              <a:t>51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516434" y="4342191"/>
            <a:ext cx="5909964" cy="4115405"/>
          </a:xfrm>
          <a:noFill/>
          <a:ln w="9525"/>
        </p:spPr>
        <p:txBody>
          <a:bodyPr lIns="90475" tIns="44444" rIns="90475" bIns="44444"/>
          <a:lstStyle/>
          <a:p>
            <a:endParaRPr lang="en-US" dirty="0"/>
          </a:p>
        </p:txBody>
      </p:sp>
      <p:sp>
        <p:nvSpPr>
          <p:cNvPr id="27651" name="Rectangle 3"/>
          <p:cNvSpPr>
            <a:spLocks noGrp="1" noRot="1" noChangeAspect="1" noChangeArrowheads="1" noTextEdit="1"/>
          </p:cNvSpPr>
          <p:nvPr>
            <p:ph type="sldImg"/>
          </p:nvPr>
        </p:nvSpPr>
        <p:spPr>
          <a:xfrm>
            <a:off x="1158875" y="587375"/>
            <a:ext cx="4552950" cy="3416300"/>
          </a:xfr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97FDFF-7B9F-7D4D-BFC0-AAD1F3D3D3CB}" type="slidenum">
              <a:rPr lang="en-US" smtClean="0"/>
              <a:pPr/>
              <a:t>52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97FDFF-7B9F-7D4D-BFC0-AAD1F3D3D3CB}" type="slidenum">
              <a:rPr lang="en-US" smtClean="0"/>
              <a:pPr/>
              <a:t>53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97FDFF-7B9F-7D4D-BFC0-AAD1F3D3D3CB}" type="slidenum">
              <a:rPr lang="en-US" smtClean="0"/>
              <a:pPr/>
              <a:t>54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97FDFF-7B9F-7D4D-BFC0-AAD1F3D3D3CB}" type="slidenum">
              <a:rPr lang="en-US" smtClean="0"/>
              <a:pPr/>
              <a:t>56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p:cNvSpPr>
          <p:nvPr>
            <p:ph type="sldImg"/>
          </p:nvPr>
        </p:nvSpPr>
        <p:spPr>
          <a:ln/>
        </p:spPr>
      </p:sp>
      <p:sp>
        <p:nvSpPr>
          <p:cNvPr id="88067" name="Notes Placeholder 2"/>
          <p:cNvSpPr>
            <a:spLocks noGrp="1"/>
          </p:cNvSpPr>
          <p:nvPr>
            <p:ph type="body" idx="1"/>
          </p:nvPr>
        </p:nvSpPr>
        <p:spPr>
          <a:noFill/>
          <a:ln/>
        </p:spPr>
        <p:txBody>
          <a:bodyPr/>
          <a:lstStyle/>
          <a:p>
            <a:pPr marL="0" lvl="1"/>
            <a:r>
              <a:rPr lang="en-US" smtClean="0">
                <a:latin typeface="Arial" pitchFamily="1" charset="0"/>
              </a:rPr>
              <a:t>CC2 = Cluster Compute Eight Extra Large</a:t>
            </a:r>
          </a:p>
          <a:p>
            <a:endParaRPr lang="en-US" smtClean="0">
              <a:latin typeface="Arial" pitchFamily="1" charset="0"/>
              <a:ea typeface="ＭＳ Ｐゴシック" pitchFamily="1" charset="-128"/>
              <a:cs typeface="ＭＳ Ｐゴシック" pitchFamily="1" charset="-128"/>
            </a:endParaRPr>
          </a:p>
        </p:txBody>
      </p:sp>
      <p:sp>
        <p:nvSpPr>
          <p:cNvPr id="88068" name="Slide Number Placeholder 3"/>
          <p:cNvSpPr>
            <a:spLocks noGrp="1"/>
          </p:cNvSpPr>
          <p:nvPr>
            <p:ph type="sldNum" sz="quarter" idx="5"/>
          </p:nvPr>
        </p:nvSpPr>
        <p:spPr>
          <a:noFill/>
        </p:spPr>
        <p:txBody>
          <a:bodyPr/>
          <a:lstStyle/>
          <a:p>
            <a:fld id="{6DCA1A6E-D4DD-A149-85B3-BB128C01C8D1}" type="slidenum">
              <a:rPr lang="en-US" smtClean="0"/>
              <a:pPr/>
              <a:t>63</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p:cNvSpPr>
          <p:nvPr>
            <p:ph type="sldImg"/>
          </p:nvPr>
        </p:nvSpPr>
        <p:spPr>
          <a:ln/>
        </p:spPr>
      </p:sp>
      <p:sp>
        <p:nvSpPr>
          <p:cNvPr id="91139" name="Notes Placeholder 2"/>
          <p:cNvSpPr>
            <a:spLocks noGrp="1"/>
          </p:cNvSpPr>
          <p:nvPr>
            <p:ph type="body" idx="1"/>
          </p:nvPr>
        </p:nvSpPr>
        <p:spPr>
          <a:noFill/>
          <a:ln/>
        </p:spPr>
        <p:txBody>
          <a:bodyPr/>
          <a:lstStyle/>
          <a:p>
            <a:r>
              <a:rPr lang="en-US" smtClean="0">
                <a:latin typeface="Arial" pitchFamily="1" charset="0"/>
                <a:ea typeface="ＭＳ Ｐゴシック" pitchFamily="1" charset="-128"/>
                <a:cs typeface="ＭＳ Ｐゴシック" pitchFamily="1" charset="-128"/>
              </a:rPr>
              <a:t>VertLeftWhiteCheck1</a:t>
            </a:r>
          </a:p>
          <a:p>
            <a:endParaRPr lang="en-US" smtClean="0">
              <a:latin typeface="Arial" pitchFamily="1" charset="0"/>
              <a:ea typeface="ＭＳ Ｐゴシック" pitchFamily="1" charset="-128"/>
              <a:cs typeface="ＭＳ Ｐゴシック" pitchFamily="1" charset="-128"/>
            </a:endParaRPr>
          </a:p>
          <a:p>
            <a:r>
              <a:rPr lang="en-US" smtClean="0">
                <a:latin typeface="Arial" pitchFamily="1" charset="0"/>
                <a:ea typeface="ＭＳ Ｐゴシック" pitchFamily="1" charset="-128"/>
                <a:cs typeface="ＭＳ Ｐゴシック" pitchFamily="1" charset="-128"/>
              </a:rPr>
              <a:t>Private datacenters cannot match cost of Warehouse Scale Computers even  if they just purchased the same type of hardware, since they don’t get the economies of scale at 1000 vs 100,000 in purchasing, housing, operators</a:t>
            </a:r>
            <a:endParaRPr lang="en-US" smtClean="0">
              <a:solidFill>
                <a:srgbClr val="000000"/>
              </a:solidFill>
              <a:latin typeface="Symbol" pitchFamily="1" charset="2"/>
              <a:ea typeface="ＭＳ Ｐゴシック" pitchFamily="1" charset="-128"/>
              <a:cs typeface="ＭＳ Ｐゴシック" pitchFamily="1" charset="-128"/>
            </a:endParaRPr>
          </a:p>
          <a:p>
            <a:endParaRPr lang="en-US" smtClean="0">
              <a:latin typeface="Arial" pitchFamily="1" charset="0"/>
              <a:ea typeface="ＭＳ Ｐゴシック" pitchFamily="1" charset="-128"/>
              <a:cs typeface="ＭＳ Ｐゴシック" pitchFamily="1" charset="-128"/>
            </a:endParaRPr>
          </a:p>
        </p:txBody>
      </p:sp>
      <p:sp>
        <p:nvSpPr>
          <p:cNvPr id="91140" name="Slide Number Placeholder 3"/>
          <p:cNvSpPr>
            <a:spLocks noGrp="1"/>
          </p:cNvSpPr>
          <p:nvPr>
            <p:ph type="sldNum" sz="quarter" idx="5"/>
          </p:nvPr>
        </p:nvSpPr>
        <p:spPr>
          <a:noFill/>
        </p:spPr>
        <p:txBody>
          <a:bodyPr/>
          <a:lstStyle/>
          <a:p>
            <a:fld id="{E1C07AB8-6322-A542-BB2C-83256DCE7CE3}" type="slidenum">
              <a:rPr lang="en-US" smtClean="0">
                <a:solidFill>
                  <a:srgbClr val="000000"/>
                </a:solidFill>
              </a:rPr>
              <a:pPr/>
              <a:t>65</a:t>
            </a:fld>
            <a:endParaRPr lang="en-US" smtClean="0">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p:cNvSpPr>
          <p:nvPr>
            <p:ph type="sldImg"/>
          </p:nvPr>
        </p:nvSpPr>
        <p:spPr>
          <a:ln/>
        </p:spPr>
      </p:sp>
      <p:sp>
        <p:nvSpPr>
          <p:cNvPr id="91139" name="Notes Placeholder 2"/>
          <p:cNvSpPr>
            <a:spLocks noGrp="1"/>
          </p:cNvSpPr>
          <p:nvPr>
            <p:ph type="body" idx="1"/>
          </p:nvPr>
        </p:nvSpPr>
        <p:spPr>
          <a:noFill/>
          <a:ln/>
        </p:spPr>
        <p:txBody>
          <a:bodyPr/>
          <a:lstStyle/>
          <a:p>
            <a:r>
              <a:rPr lang="en-US" smtClean="0">
                <a:latin typeface="Arial" pitchFamily="1" charset="0"/>
                <a:ea typeface="ＭＳ Ｐゴシック" pitchFamily="1" charset="-128"/>
                <a:cs typeface="ＭＳ Ｐゴシック" pitchFamily="1" charset="-128"/>
              </a:rPr>
              <a:t>VertLeftWhiteCheck1</a:t>
            </a:r>
          </a:p>
          <a:p>
            <a:endParaRPr lang="en-US" smtClean="0">
              <a:latin typeface="Arial" pitchFamily="1" charset="0"/>
              <a:ea typeface="ＭＳ Ｐゴシック" pitchFamily="1" charset="-128"/>
              <a:cs typeface="ＭＳ Ｐゴシック" pitchFamily="1" charset="-128"/>
            </a:endParaRPr>
          </a:p>
          <a:p>
            <a:r>
              <a:rPr lang="en-US" smtClean="0">
                <a:latin typeface="Arial" pitchFamily="1" charset="0"/>
                <a:ea typeface="ＭＳ Ｐゴシック" pitchFamily="1" charset="-128"/>
                <a:cs typeface="ＭＳ Ｐゴシック" pitchFamily="1" charset="-128"/>
              </a:rPr>
              <a:t>Private datacenters cannot match cost of Warehouse Scale Computers even  if they just purchased the same type of hardware, since they don’t get the economies of scale at 1000 vs 100,000 in purchasing, housing, operators</a:t>
            </a:r>
            <a:endParaRPr lang="en-US" smtClean="0">
              <a:solidFill>
                <a:srgbClr val="000000"/>
              </a:solidFill>
              <a:latin typeface="Symbol" pitchFamily="1" charset="2"/>
              <a:ea typeface="ＭＳ Ｐゴシック" pitchFamily="1" charset="-128"/>
              <a:cs typeface="ＭＳ Ｐゴシック" pitchFamily="1" charset="-128"/>
            </a:endParaRPr>
          </a:p>
          <a:p>
            <a:endParaRPr lang="en-US" smtClean="0">
              <a:latin typeface="Arial" pitchFamily="1" charset="0"/>
              <a:ea typeface="ＭＳ Ｐゴシック" pitchFamily="1" charset="-128"/>
              <a:cs typeface="ＭＳ Ｐゴシック" pitchFamily="1" charset="-128"/>
            </a:endParaRPr>
          </a:p>
        </p:txBody>
      </p:sp>
      <p:sp>
        <p:nvSpPr>
          <p:cNvPr id="91140" name="Slide Number Placeholder 3"/>
          <p:cNvSpPr>
            <a:spLocks noGrp="1"/>
          </p:cNvSpPr>
          <p:nvPr>
            <p:ph type="sldNum" sz="quarter" idx="5"/>
          </p:nvPr>
        </p:nvSpPr>
        <p:spPr>
          <a:noFill/>
        </p:spPr>
        <p:txBody>
          <a:bodyPr/>
          <a:lstStyle/>
          <a:p>
            <a:fld id="{E1C07AB8-6322-A542-BB2C-83256DCE7CE3}" type="slidenum">
              <a:rPr lang="en-US" smtClean="0">
                <a:solidFill>
                  <a:srgbClr val="000000"/>
                </a:solidFill>
              </a:rPr>
              <a:pPr/>
              <a:t>66</a:t>
            </a:fld>
            <a:endParaRPr lang="en-US" smtClean="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Most companies buy servers from the likes of Dell, Hewlett-Packard, IBM, or Sun Microsystems. But Google, which has hundreds of thousands of servers and considers running them part of its core expertise, designs and builds its own. Ben Jai, who designed many of Google's servers, unveiled a modern Google server before the hungry eyes of a technically sophisticated audience.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Google's big surprise: each server has its own 12-volt battery to supply power if there's a problem with the main source of electricity. The company also revealed for the first time that since 2005, its data centers have been composed of standard shipping containers--each with 1,160 servers and a power consumption that can reach 250 kilowatts.</a:t>
            </a:r>
            <a:endParaRPr lang="en-US"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It may sound geeky, but a number of attendees--the kind of folks who run data centers packed with thousands of servers for a living--were surprised not only by Google's built-in battery approach, but by the fact that the company has kept it secret for years. Jai said in an interview that Google has been using the design since 2005 and now is in its sixth or seventh generation of design.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 more: http://news.cnet.com/8301-1001_3-10209580-92.html#ixzz0yo8bhTOH</a:t>
            </a:r>
            <a:endParaRPr lang="en-US" dirty="0"/>
          </a:p>
        </p:txBody>
      </p:sp>
      <p:sp>
        <p:nvSpPr>
          <p:cNvPr id="4" name="Slide Number Placeholder 3"/>
          <p:cNvSpPr>
            <a:spLocks noGrp="1"/>
          </p:cNvSpPr>
          <p:nvPr>
            <p:ph type="sldNum" sz="quarter" idx="10"/>
          </p:nvPr>
        </p:nvSpPr>
        <p:spPr/>
        <p:txBody>
          <a:bodyPr/>
          <a:lstStyle/>
          <a:p>
            <a:fld id="{EF97FDFF-7B9F-7D4D-BFC0-AAD1F3D3D3CB}" type="slidenum">
              <a:rPr lang="en-US" smtClean="0"/>
              <a:pPr/>
              <a:t>70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9090C1A1-A7E6-4C4E-81AA-BB2203308F66}" type="slidenum">
              <a:rPr lang="en-US">
                <a:latin typeface="Arial" charset="0"/>
                <a:ea typeface="ＭＳ Ｐゴシック" charset="-128"/>
                <a:cs typeface="ＭＳ Ｐゴシック" charset="-128"/>
              </a:rPr>
              <a:pPr/>
              <a:t>78</a:t>
            </a:fld>
            <a:endParaRPr lang="en-US">
              <a:latin typeface="Arial" charset="0"/>
              <a:ea typeface="ＭＳ Ｐゴシック" charset="-128"/>
              <a:cs typeface="ＭＳ Ｐゴシック" charset="-128"/>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p:cNvSpPr>
          <p:nvPr>
            <p:ph type="sldImg"/>
          </p:nvPr>
        </p:nvSpPr>
        <p:spPr>
          <a:ln/>
        </p:spPr>
      </p:sp>
      <p:sp>
        <p:nvSpPr>
          <p:cNvPr id="91139" name="Notes Placeholder 2"/>
          <p:cNvSpPr>
            <a:spLocks noGrp="1"/>
          </p:cNvSpPr>
          <p:nvPr>
            <p:ph type="body" idx="1"/>
          </p:nvPr>
        </p:nvSpPr>
        <p:spPr>
          <a:noFill/>
          <a:ln/>
        </p:spPr>
        <p:txBody>
          <a:bodyPr/>
          <a:lstStyle/>
          <a:p>
            <a:r>
              <a:rPr lang="en-US" smtClean="0">
                <a:latin typeface="Arial" pitchFamily="1" charset="0"/>
                <a:ea typeface="ＭＳ Ｐゴシック" pitchFamily="1" charset="-128"/>
                <a:cs typeface="ＭＳ Ｐゴシック" pitchFamily="1" charset="-128"/>
              </a:rPr>
              <a:t>VertLeftWhiteCheck1</a:t>
            </a:r>
          </a:p>
          <a:p>
            <a:endParaRPr lang="en-US" smtClean="0">
              <a:latin typeface="Arial" pitchFamily="1" charset="0"/>
              <a:ea typeface="ＭＳ Ｐゴシック" pitchFamily="1" charset="-128"/>
              <a:cs typeface="ＭＳ Ｐゴシック" pitchFamily="1" charset="-128"/>
            </a:endParaRPr>
          </a:p>
          <a:p>
            <a:r>
              <a:rPr lang="en-US" smtClean="0">
                <a:latin typeface="Arial" pitchFamily="1" charset="0"/>
                <a:ea typeface="ＭＳ Ｐゴシック" pitchFamily="1" charset="-128"/>
                <a:cs typeface="ＭＳ Ｐゴシック" pitchFamily="1" charset="-128"/>
              </a:rPr>
              <a:t>Private datacenters cannot match cost of Warehouse Scale Computers even  if they just purchased the same type of hardware, since they don’t get the economies of scale at 1000 vs 100,000 in purchasing, housing, operators</a:t>
            </a:r>
            <a:endParaRPr lang="en-US" smtClean="0">
              <a:solidFill>
                <a:srgbClr val="000000"/>
              </a:solidFill>
              <a:latin typeface="Symbol" pitchFamily="1" charset="2"/>
              <a:ea typeface="ＭＳ Ｐゴシック" pitchFamily="1" charset="-128"/>
              <a:cs typeface="ＭＳ Ｐゴシック" pitchFamily="1" charset="-128"/>
            </a:endParaRPr>
          </a:p>
          <a:p>
            <a:endParaRPr lang="en-US" smtClean="0">
              <a:latin typeface="Arial" pitchFamily="1" charset="0"/>
              <a:ea typeface="ＭＳ Ｐゴシック" pitchFamily="1" charset="-128"/>
              <a:cs typeface="ＭＳ Ｐゴシック" pitchFamily="1" charset="-128"/>
            </a:endParaRPr>
          </a:p>
        </p:txBody>
      </p:sp>
      <p:sp>
        <p:nvSpPr>
          <p:cNvPr id="91140" name="Slide Number Placeholder 3"/>
          <p:cNvSpPr>
            <a:spLocks noGrp="1"/>
          </p:cNvSpPr>
          <p:nvPr>
            <p:ph type="sldNum" sz="quarter" idx="5"/>
          </p:nvPr>
        </p:nvSpPr>
        <p:spPr>
          <a:noFill/>
        </p:spPr>
        <p:txBody>
          <a:bodyPr/>
          <a:lstStyle/>
          <a:p>
            <a:fld id="{E1C07AB8-6322-A542-BB2C-83256DCE7CE3}" type="slidenum">
              <a:rPr lang="en-US" smtClean="0">
                <a:solidFill>
                  <a:srgbClr val="000000"/>
                </a:solidFill>
              </a:rPr>
              <a:pPr/>
              <a:t>82</a:t>
            </a:fld>
            <a:endParaRPr lang="en-US" smtClean="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body" idx="1"/>
          </p:nvPr>
        </p:nvSpPr>
        <p:spPr>
          <a:xfrm>
            <a:off x="516434" y="4342191"/>
            <a:ext cx="5909964" cy="4115405"/>
          </a:xfrm>
          <a:noFill/>
          <a:ln w="9525"/>
        </p:spPr>
        <p:txBody>
          <a:bodyPr lIns="90475" tIns="44444" rIns="90475" bIns="44444"/>
          <a:lstStyle/>
          <a:p>
            <a:endParaRPr lang="en-US"/>
          </a:p>
        </p:txBody>
      </p:sp>
      <p:sp>
        <p:nvSpPr>
          <p:cNvPr id="29699" name="Rectangle 3"/>
          <p:cNvSpPr>
            <a:spLocks noGrp="1" noRot="1" noChangeAspect="1" noChangeArrowheads="1"/>
          </p:cNvSpPr>
          <p:nvPr>
            <p:ph type="sldImg"/>
          </p:nvPr>
        </p:nvSpPr>
        <p:spPr>
          <a:xfrm>
            <a:off x="1158875" y="587375"/>
            <a:ext cx="4552950" cy="3416300"/>
          </a:xfr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p:cNvSpPr>
          <p:nvPr>
            <p:ph type="sldImg"/>
          </p:nvPr>
        </p:nvSpPr>
        <p:spPr>
          <a:ln/>
        </p:spPr>
      </p:sp>
      <p:sp>
        <p:nvSpPr>
          <p:cNvPr id="91139" name="Notes Placeholder 2"/>
          <p:cNvSpPr>
            <a:spLocks noGrp="1"/>
          </p:cNvSpPr>
          <p:nvPr>
            <p:ph type="body" idx="1"/>
          </p:nvPr>
        </p:nvSpPr>
        <p:spPr>
          <a:noFill/>
          <a:ln/>
        </p:spPr>
        <p:txBody>
          <a:bodyPr/>
          <a:lstStyle/>
          <a:p>
            <a:r>
              <a:rPr lang="en-US" smtClean="0">
                <a:latin typeface="Arial" pitchFamily="1" charset="0"/>
                <a:ea typeface="ＭＳ Ｐゴシック" pitchFamily="1" charset="-128"/>
                <a:cs typeface="ＭＳ Ｐゴシック" pitchFamily="1" charset="-128"/>
              </a:rPr>
              <a:t>VertLeftWhiteCheck1</a:t>
            </a:r>
          </a:p>
          <a:p>
            <a:endParaRPr lang="en-US" smtClean="0">
              <a:latin typeface="Arial" pitchFamily="1" charset="0"/>
              <a:ea typeface="ＭＳ Ｐゴシック" pitchFamily="1" charset="-128"/>
              <a:cs typeface="ＭＳ Ｐゴシック" pitchFamily="1" charset="-128"/>
            </a:endParaRPr>
          </a:p>
          <a:p>
            <a:r>
              <a:rPr lang="en-US" smtClean="0">
                <a:latin typeface="Arial" pitchFamily="1" charset="0"/>
                <a:ea typeface="ＭＳ Ｐゴシック" pitchFamily="1" charset="-128"/>
                <a:cs typeface="ＭＳ Ｐゴシック" pitchFamily="1" charset="-128"/>
              </a:rPr>
              <a:t>Private datacenters cannot match cost of Warehouse Scale Computers even  if they just purchased the same type of hardware, since they don’t get the economies of scale at 1000 vs 100,000 in purchasing, housing, operators</a:t>
            </a:r>
            <a:endParaRPr lang="en-US" smtClean="0">
              <a:solidFill>
                <a:srgbClr val="000000"/>
              </a:solidFill>
              <a:latin typeface="Symbol" pitchFamily="1" charset="2"/>
              <a:ea typeface="ＭＳ Ｐゴシック" pitchFamily="1" charset="-128"/>
              <a:cs typeface="ＭＳ Ｐゴシック" pitchFamily="1" charset="-128"/>
            </a:endParaRPr>
          </a:p>
          <a:p>
            <a:endParaRPr lang="en-US" smtClean="0">
              <a:latin typeface="Arial" pitchFamily="1" charset="0"/>
              <a:ea typeface="ＭＳ Ｐゴシック" pitchFamily="1" charset="-128"/>
              <a:cs typeface="ＭＳ Ｐゴシック" pitchFamily="1" charset="-128"/>
            </a:endParaRPr>
          </a:p>
        </p:txBody>
      </p:sp>
      <p:sp>
        <p:nvSpPr>
          <p:cNvPr id="91140" name="Slide Number Placeholder 3"/>
          <p:cNvSpPr>
            <a:spLocks noGrp="1"/>
          </p:cNvSpPr>
          <p:nvPr>
            <p:ph type="sldNum" sz="quarter" idx="5"/>
          </p:nvPr>
        </p:nvSpPr>
        <p:spPr>
          <a:noFill/>
        </p:spPr>
        <p:txBody>
          <a:bodyPr/>
          <a:lstStyle/>
          <a:p>
            <a:fld id="{E1C07AB8-6322-A542-BB2C-83256DCE7CE3}" type="slidenum">
              <a:rPr lang="en-US" smtClean="0">
                <a:solidFill>
                  <a:srgbClr val="000000"/>
                </a:solidFill>
              </a:rPr>
              <a:pPr/>
              <a:t>83</a:t>
            </a:fld>
            <a:endParaRPr lang="en-US" smtClean="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Capability computing vs. capacity computing</a:t>
            </a:r>
            <a:endParaRPr lang="en-US" dirty="0"/>
          </a:p>
        </p:txBody>
      </p:sp>
      <p:sp>
        <p:nvSpPr>
          <p:cNvPr id="4" name="Slide Number Placeholder 3"/>
          <p:cNvSpPr>
            <a:spLocks noGrp="1"/>
          </p:cNvSpPr>
          <p:nvPr>
            <p:ph type="sldNum" sz="quarter" idx="10"/>
          </p:nvPr>
        </p:nvSpPr>
        <p:spPr/>
        <p:txBody>
          <a:bodyPr/>
          <a:lstStyle/>
          <a:p>
            <a:fld id="{EF97FDFF-7B9F-7D4D-BFC0-AAD1F3D3D3CB}" type="slidenum">
              <a:rPr lang="en-US" smtClean="0"/>
              <a:pPr/>
              <a:t>14</a:t>
            </a:fld>
            <a:endParaRPr lang="en-US"/>
          </a:p>
        </p:txBody>
      </p:sp>
    </p:spTree>
    <p:extLst>
      <p:ext uri="{BB962C8B-B14F-4D97-AF65-F5344CB8AC3E}">
        <p14:creationId xmlns:p14="http://schemas.microsoft.com/office/powerpoint/2010/main" val="2869272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Rot="1" noChangeAspect="1" noChangeArrowheads="1" noTextEdit="1"/>
          </p:cNvSpPr>
          <p:nvPr>
            <p:ph type="sldImg"/>
          </p:nvPr>
        </p:nvSpPr>
        <p:spPr>
          <a:xfrm>
            <a:off x="1157288" y="587375"/>
            <a:ext cx="4556125" cy="3416300"/>
          </a:xfrm>
        </p:spPr>
      </p:sp>
      <p:sp>
        <p:nvSpPr>
          <p:cNvPr id="2560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a:ln/>
        </p:spPr>
      </p:sp>
      <p:sp>
        <p:nvSpPr>
          <p:cNvPr id="54275" name="Notes Placeholder 2"/>
          <p:cNvSpPr>
            <a:spLocks noGrp="1"/>
          </p:cNvSpPr>
          <p:nvPr>
            <p:ph type="body" idx="1"/>
          </p:nvPr>
        </p:nvSpPr>
        <p:spPr>
          <a:noFill/>
          <a:ln/>
        </p:spPr>
        <p:txBody>
          <a:bodyPr/>
          <a:lstStyle/>
          <a:p>
            <a:r>
              <a:rPr lang="en-US" smtClean="0">
                <a:latin typeface="Arial" pitchFamily="1" charset="0"/>
                <a:ea typeface="ＭＳ Ｐゴシック" pitchFamily="1" charset="-128"/>
                <a:cs typeface="ＭＳ Ｐゴシック" pitchFamily="1" charset="-128"/>
              </a:rPr>
              <a:t>VertLeftWhiteCheck1</a:t>
            </a:r>
          </a:p>
        </p:txBody>
      </p:sp>
      <p:sp>
        <p:nvSpPr>
          <p:cNvPr id="54276" name="Slide Number Placeholder 3"/>
          <p:cNvSpPr>
            <a:spLocks noGrp="1"/>
          </p:cNvSpPr>
          <p:nvPr>
            <p:ph type="sldNum" sz="quarter" idx="5"/>
          </p:nvPr>
        </p:nvSpPr>
        <p:spPr>
          <a:noFill/>
        </p:spPr>
        <p:txBody>
          <a:bodyPr/>
          <a:lstStyle/>
          <a:p>
            <a:fld id="{537DDFC7-9B43-2649-94E0-7B41AD675C67}" type="slidenum">
              <a:rPr lang="en-US" smtClean="0">
                <a:solidFill>
                  <a:srgbClr val="000000"/>
                </a:solidFill>
              </a:rPr>
              <a:pPr/>
              <a:t>21</a:t>
            </a:fld>
            <a:endParaRPr lang="en-US" smtClean="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a:ln/>
        </p:spPr>
      </p:sp>
      <p:sp>
        <p:nvSpPr>
          <p:cNvPr id="54275" name="Notes Placeholder 2"/>
          <p:cNvSpPr>
            <a:spLocks noGrp="1"/>
          </p:cNvSpPr>
          <p:nvPr>
            <p:ph type="body" idx="1"/>
          </p:nvPr>
        </p:nvSpPr>
        <p:spPr>
          <a:noFill/>
          <a:ln/>
        </p:spPr>
        <p:txBody>
          <a:bodyPr/>
          <a:lstStyle/>
          <a:p>
            <a:r>
              <a:rPr lang="en-US" smtClean="0">
                <a:latin typeface="Arial" pitchFamily="1" charset="0"/>
                <a:ea typeface="ＭＳ Ｐゴシック" pitchFamily="1" charset="-128"/>
                <a:cs typeface="ＭＳ Ｐゴシック" pitchFamily="1" charset="-128"/>
              </a:rPr>
              <a:t>VertLeftWhiteCheck1</a:t>
            </a:r>
          </a:p>
        </p:txBody>
      </p:sp>
      <p:sp>
        <p:nvSpPr>
          <p:cNvPr id="54276" name="Slide Number Placeholder 3"/>
          <p:cNvSpPr>
            <a:spLocks noGrp="1"/>
          </p:cNvSpPr>
          <p:nvPr>
            <p:ph type="sldNum" sz="quarter" idx="5"/>
          </p:nvPr>
        </p:nvSpPr>
        <p:spPr>
          <a:noFill/>
        </p:spPr>
        <p:txBody>
          <a:bodyPr/>
          <a:lstStyle/>
          <a:p>
            <a:fld id="{537DDFC7-9B43-2649-94E0-7B41AD675C67}" type="slidenum">
              <a:rPr lang="en-US" smtClean="0">
                <a:solidFill>
                  <a:srgbClr val="000000"/>
                </a:solidFill>
              </a:rPr>
              <a:pPr/>
              <a:t>22</a:t>
            </a:fld>
            <a:endParaRPr lang="en-US" smtClean="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97FDFF-7B9F-7D4D-BFC0-AAD1F3D3D3CB}" type="slidenum">
              <a:rPr lang="en-US" smtClean="0"/>
              <a:pPr/>
              <a:t>29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97FDFF-7B9F-7D4D-BFC0-AAD1F3D3D3CB}" type="slidenum">
              <a:rPr lang="en-US" smtClean="0"/>
              <a:pPr/>
              <a:t>31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vmlDrawing" Target="../drawings/vmlDrawing1.vml"/><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3366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1FCCE4CB-7A9F-574E-BDFF-8E29939578E0}" type="datetime1">
              <a:rPr lang="en-US" smtClean="0"/>
              <a:pPr/>
              <a:t>8/27/13</a:t>
            </a:fld>
            <a:endParaRPr lang="en-US"/>
          </a:p>
        </p:txBody>
      </p:sp>
      <p:sp>
        <p:nvSpPr>
          <p:cNvPr id="5" name="Footer Placeholder 4"/>
          <p:cNvSpPr>
            <a:spLocks noGrp="1"/>
          </p:cNvSpPr>
          <p:nvPr>
            <p:ph type="ftr" sz="quarter" idx="11"/>
          </p:nvPr>
        </p:nvSpPr>
        <p:spPr/>
        <p:txBody>
          <a:bodyPr/>
          <a:lstStyle/>
          <a:p>
            <a:r>
              <a:rPr lang="en-US" dirty="0" smtClean="0"/>
              <a:t>Fall 2013 --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0C695D-4654-B24D-AEA1-AE424E33EC5C}" type="datetime1">
              <a:rPr lang="en-US" smtClean="0"/>
              <a:pPr/>
              <a:t>8/27/13</a:t>
            </a:fld>
            <a:endParaRPr lang="en-US"/>
          </a:p>
        </p:txBody>
      </p:sp>
      <p:sp>
        <p:nvSpPr>
          <p:cNvPr id="5" name="Footer Placeholder 4"/>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D5AA99-97C8-334C-A260-D3C7976B58FF}" type="datetime1">
              <a:rPr lang="en-US" smtClean="0"/>
              <a:pPr/>
              <a:t>8/27/13</a:t>
            </a:fld>
            <a:endParaRPr lang="en-US"/>
          </a:p>
        </p:txBody>
      </p:sp>
      <p:sp>
        <p:nvSpPr>
          <p:cNvPr id="5" name="Footer Placeholder 4"/>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5727700" cy="474663"/>
          </a:xfrm>
        </p:spPr>
        <p:txBody>
          <a:bodyPr/>
          <a:lstStyle/>
          <a:p>
            <a:r>
              <a:rPr lang="en-US"/>
              <a:t>Click to edit Master title style</a:t>
            </a:r>
          </a:p>
        </p:txBody>
      </p:sp>
      <p:sp>
        <p:nvSpPr>
          <p:cNvPr id="3" name="Text Placeholder 2"/>
          <p:cNvSpPr>
            <a:spLocks noGrp="1"/>
          </p:cNvSpPr>
          <p:nvPr>
            <p:ph type="body" sz="half" idx="1"/>
          </p:nvPr>
        </p:nvSpPr>
        <p:spPr>
          <a:xfrm>
            <a:off x="685800" y="1143000"/>
            <a:ext cx="3848100" cy="2138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143000"/>
            <a:ext cx="3848100" cy="992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2287588"/>
            <a:ext cx="3848100" cy="993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graphicFrame>
        <p:nvGraphicFramePr>
          <p:cNvPr id="2" name="Object 3"/>
          <p:cNvGraphicFramePr>
            <a:graphicFrameLocks noChangeAspect="1"/>
          </p:cNvGraphicFramePr>
          <p:nvPr/>
        </p:nvGraphicFramePr>
        <p:xfrm>
          <a:off x="0" y="6781800"/>
          <a:ext cx="9144000" cy="87313"/>
        </p:xfrm>
        <a:graphic>
          <a:graphicData uri="http://schemas.openxmlformats.org/presentationml/2006/ole">
            <mc:AlternateContent xmlns:mc="http://schemas.openxmlformats.org/markup-compatibility/2006">
              <mc:Choice xmlns:v="urn:schemas-microsoft-com:vml" Requires="v">
                <p:oleObj spid="_x0000_s171059" name="Image" r:id="rId3" imgW="10057143" imgH="1269841" progId="">
                  <p:embed/>
                </p:oleObj>
              </mc:Choice>
              <mc:Fallback>
                <p:oleObj name="Image" r:id="rId3" imgW="10057143" imgH="1269841"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781800"/>
                        <a:ext cx="9144000" cy="8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3" name="Picture 8"/>
          <p:cNvPicPr>
            <a:picLocks noChangeAspect="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8153400" y="0"/>
            <a:ext cx="990600" cy="788988"/>
          </a:xfrm>
          <a:prstGeom prst="rect">
            <a:avLst/>
          </a:prstGeom>
          <a:noFill/>
          <a:ln w="9525">
            <a:noFill/>
            <a:miter lim="800000"/>
            <a:headEnd/>
            <a:tailEnd/>
          </a:ln>
        </p:spPr>
      </p:pic>
      <p:pic>
        <p:nvPicPr>
          <p:cNvPr id="4" name="Picture 9"/>
          <p:cNvPicPr>
            <a:picLocks noChangeAspect="1"/>
          </p:cNvPicPr>
          <p:nvPr userDrawn="1"/>
        </p:nvPicPr>
        <p:blipFill>
          <a:blip r:embed="rId6"/>
          <a:srcRect/>
          <a:stretch>
            <a:fillRect/>
          </a:stretch>
        </p:blipFill>
        <p:spPr bwMode="auto">
          <a:xfrm>
            <a:off x="8153400" y="831850"/>
            <a:ext cx="990600" cy="412750"/>
          </a:xfrm>
          <a:prstGeom prst="rect">
            <a:avLst/>
          </a:prstGeom>
          <a:noFill/>
          <a:ln w="9525">
            <a:noFill/>
            <a:miter lim="800000"/>
            <a:headEnd/>
            <a:tailEnd/>
          </a:ln>
        </p:spPr>
      </p:pic>
      <p:sp>
        <p:nvSpPr>
          <p:cNvPr id="5" name="Slide Number Placeholder 3"/>
          <p:cNvSpPr>
            <a:spLocks noGrp="1"/>
          </p:cNvSpPr>
          <p:nvPr>
            <p:ph type="sldNum" sz="quarter" idx="10"/>
          </p:nvPr>
        </p:nvSpPr>
        <p:spPr/>
        <p:txBody>
          <a:bodyPr/>
          <a:lstStyle>
            <a:lvl1pPr>
              <a:defRPr/>
            </a:lvl1pPr>
          </a:lstStyle>
          <a:p>
            <a:pPr>
              <a:defRPr/>
            </a:pPr>
            <a:fld id="{845CF6B1-C410-DE41-99C1-A52DCD7C2094}"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5EC22E-504A-8445-AD0F-9A961E941E61}" type="datetime1">
              <a:rPr lang="en-US" smtClean="0"/>
              <a:pPr/>
              <a:t>8/27/13</a:t>
            </a:fld>
            <a:endParaRPr lang="en-US"/>
          </a:p>
        </p:txBody>
      </p:sp>
      <p:sp>
        <p:nvSpPr>
          <p:cNvPr id="5" name="Footer Placeholder 4"/>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1B2323-41EC-4E4C-B836-4D1D17383F66}" type="datetime1">
              <a:rPr lang="en-US" smtClean="0"/>
              <a:pPr/>
              <a:t>8/27/13</a:t>
            </a:fld>
            <a:endParaRPr lang="en-US"/>
          </a:p>
        </p:txBody>
      </p:sp>
      <p:sp>
        <p:nvSpPr>
          <p:cNvPr id="5" name="Footer Placeholder 4"/>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CE39A9-750E-6C46-BEC7-FEF7294DAF19}" type="datetime1">
              <a:rPr lang="en-US" smtClean="0"/>
              <a:pPr/>
              <a:t>8/27/13</a:t>
            </a:fld>
            <a:endParaRPr lang="en-US"/>
          </a:p>
        </p:txBody>
      </p:sp>
      <p:sp>
        <p:nvSpPr>
          <p:cNvPr id="6" name="Footer Placeholder 5"/>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7" name="Slide Number Placeholder 6"/>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C3BFFCA-B498-7545-A64E-D7AFCB9C9E5E}" type="datetime1">
              <a:rPr lang="en-US" smtClean="0"/>
              <a:pPr/>
              <a:t>8/27/13</a:t>
            </a:fld>
            <a:endParaRPr lang="en-US"/>
          </a:p>
        </p:txBody>
      </p:sp>
      <p:sp>
        <p:nvSpPr>
          <p:cNvPr id="8" name="Footer Placeholder 7"/>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9" name="Slide Number Placeholder 8"/>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8B0D07-6B84-F94D-9A41-83743A53639E}" type="datetime1">
              <a:rPr lang="en-US" smtClean="0"/>
              <a:pPr/>
              <a:t>8/27/13</a:t>
            </a:fld>
            <a:endParaRPr lang="en-US"/>
          </a:p>
        </p:txBody>
      </p:sp>
      <p:sp>
        <p:nvSpPr>
          <p:cNvPr id="4" name="Footer Placeholder 3"/>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1E138B-B609-9F43-8E81-AEBC1182690E}" type="datetime1">
              <a:rPr lang="en-US" smtClean="0"/>
              <a:pPr/>
              <a:t>8/27/13</a:t>
            </a:fld>
            <a:endParaRPr lang="en-US"/>
          </a:p>
        </p:txBody>
      </p:sp>
      <p:sp>
        <p:nvSpPr>
          <p:cNvPr id="3" name="Footer Placeholder 2"/>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4" name="Slide Number Placeholder 3"/>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66F988-5F73-D94B-ACFA-58B3C2E7F2DE}" type="datetime1">
              <a:rPr lang="en-US" smtClean="0"/>
              <a:pPr/>
              <a:t>8/27/13</a:t>
            </a:fld>
            <a:endParaRPr lang="en-US"/>
          </a:p>
        </p:txBody>
      </p:sp>
      <p:sp>
        <p:nvSpPr>
          <p:cNvPr id="6" name="Footer Placeholder 5"/>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7" name="Slide Number Placeholder 6"/>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BCD5C-9658-9C4D-A553-A46845C706C8}" type="datetime1">
              <a:rPr lang="en-US" smtClean="0"/>
              <a:pPr/>
              <a:t>8/27/13</a:t>
            </a:fld>
            <a:endParaRPr lang="en-US"/>
          </a:p>
        </p:txBody>
      </p:sp>
      <p:sp>
        <p:nvSpPr>
          <p:cNvPr id="6" name="Footer Placeholder 5"/>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7" name="Slide Number Placeholder 6"/>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DE633-053F-634E-AB08-E6495BCAB709}" type="datetime1">
              <a:rPr lang="en-US" smtClean="0"/>
              <a:pPr/>
              <a:t>8/27/13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Fall 2013 -- Lecture #1</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63E4C-4642-794D-A2FD-70F6B81535F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xmlns:p14="http://schemas.microsoft.com/office/powerpoint/2010/main" id="1" dur="indefinite" restart="never" nodeType="tmRoot"/>
      </p:par>
    </p:tnLst>
  </p:timing>
  <p:hf hdr="0"/>
  <p:txStyles>
    <p:titleStyle>
      <a:lvl1pPr algn="ctr" defTabSz="457200" rtl="0" eaLnBrk="1" latinLnBrk="0" hangingPunct="1">
        <a:spcBef>
          <a:spcPct val="0"/>
        </a:spcBef>
        <a:buNone/>
        <a:defRPr sz="4400" kern="1200">
          <a:solidFill>
            <a:srgbClr val="FF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oleObject" Target="../embeddings/oleObject2.bin"/><Relationship Id="rId7" Type="http://schemas.openxmlformats.org/officeDocument/2006/relationships/image" Target="../media/image9.png"/><Relationship Id="rId8" Type="http://schemas.openxmlformats.org/officeDocument/2006/relationships/image" Target="../media/image12.jpeg"/><Relationship Id="rId9" Type="http://schemas.openxmlformats.org/officeDocument/2006/relationships/image" Target="../media/image13.png"/><Relationship Id="rId1" Type="http://schemas.openxmlformats.org/officeDocument/2006/relationships/vmlDrawing" Target="../drawings/vmlDrawing2.vml"/><Relationship Id="rId2"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 Id="rId3"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3.bin"/><Relationship Id="rId5" Type="http://schemas.openxmlformats.org/officeDocument/2006/relationships/image" Target="../media/image9.png"/><Relationship Id="rId6" Type="http://schemas.openxmlformats.org/officeDocument/2006/relationships/image" Target="../media/image16.png"/><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inst.eecs.Berkeley.edu/~cs61c/sp12sp"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www.eecs.berkeley.edu/Policies/ugrad.grading.s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hyperlink" Target="http://www.youtube.com/watch?v=COBpqsxGnHw" TargetMode="External"/><Relationship Id="rId6"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37.jp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4.jpeg"/></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6.xml"/><Relationship Id="rId2" Type="http://schemas.openxmlformats.org/officeDocument/2006/relationships/image" Target="../media/image5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png"/></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1" Type="http://schemas.openxmlformats.org/officeDocument/2006/relationships/slideLayout" Target="../slideLayouts/slideLayout6.xml"/><Relationship Id="rId2" Type="http://schemas.openxmlformats.org/officeDocument/2006/relationships/image" Target="../media/image5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g"/></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67.w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jpeg"/><Relationship Id="rId3" Type="http://schemas.openxmlformats.org/officeDocument/2006/relationships/image" Target="../media/image6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6400" y="1574801"/>
            <a:ext cx="8051800" cy="2025650"/>
          </a:xfrm>
        </p:spPr>
        <p:txBody>
          <a:bodyPr>
            <a:normAutofit fontScale="90000"/>
          </a:bodyPr>
          <a:lstStyle/>
          <a:p>
            <a:r>
              <a:rPr lang="en-US" dirty="0" smtClean="0"/>
              <a:t>CS 61C: </a:t>
            </a:r>
            <a:br>
              <a:rPr lang="en-US" dirty="0" smtClean="0"/>
            </a:br>
            <a:r>
              <a:rPr lang="en-US" dirty="0" smtClean="0"/>
              <a:t>Great Ideas in Computer Architecture </a:t>
            </a:r>
            <a:br>
              <a:rPr lang="en-US" dirty="0" smtClean="0"/>
            </a:br>
            <a:r>
              <a:rPr lang="en-US" i="1" dirty="0" smtClean="0"/>
              <a:t>Course Introduction</a:t>
            </a:r>
            <a:endParaRPr lang="en-US" i="1" dirty="0"/>
          </a:p>
        </p:txBody>
      </p:sp>
      <p:sp>
        <p:nvSpPr>
          <p:cNvPr id="3" name="Subtitle 2"/>
          <p:cNvSpPr>
            <a:spLocks noGrp="1"/>
          </p:cNvSpPr>
          <p:nvPr>
            <p:ph type="subTitle" idx="1"/>
          </p:nvPr>
        </p:nvSpPr>
        <p:spPr>
          <a:xfrm>
            <a:off x="1016000" y="3886200"/>
            <a:ext cx="6959600" cy="1752600"/>
          </a:xfrm>
        </p:spPr>
        <p:txBody>
          <a:bodyPr>
            <a:normAutofit fontScale="92500"/>
          </a:bodyPr>
          <a:lstStyle/>
          <a:p>
            <a:r>
              <a:rPr lang="en-US" dirty="0" smtClean="0"/>
              <a:t>Instructor:</a:t>
            </a:r>
          </a:p>
          <a:p>
            <a:r>
              <a:rPr lang="en-US" dirty="0" smtClean="0"/>
              <a:t>Randy H. Katz</a:t>
            </a:r>
          </a:p>
          <a:p>
            <a:r>
              <a:rPr lang="en-US" dirty="0" smtClean="0"/>
              <a:t>http://inst.eecs.Berkeley.edu/~cs61c/fa13</a:t>
            </a:r>
          </a:p>
        </p:txBody>
      </p:sp>
      <p:sp>
        <p:nvSpPr>
          <p:cNvPr id="9" name="Date Placeholder 8"/>
          <p:cNvSpPr>
            <a:spLocks noGrp="1"/>
          </p:cNvSpPr>
          <p:nvPr>
            <p:ph type="dt" sz="half" idx="10"/>
          </p:nvPr>
        </p:nvSpPr>
        <p:spPr/>
        <p:txBody>
          <a:bodyPr/>
          <a:lstStyle/>
          <a:p>
            <a:fld id="{CC6F5BF1-9206-B24D-AAAC-3DA345BBE3C9}" type="datetime1">
              <a:rPr lang="en-US" smtClean="0"/>
              <a:pPr/>
              <a:t>8/27/13</a:t>
            </a:fld>
            <a:endParaRPr lang="en-US"/>
          </a:p>
        </p:txBody>
      </p:sp>
      <p:sp>
        <p:nvSpPr>
          <p:cNvPr id="8" name="Footer Placeholder 7"/>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4" name="Slide Number Placeholder 3"/>
          <p:cNvSpPr>
            <a:spLocks noGrp="1"/>
          </p:cNvSpPr>
          <p:nvPr>
            <p:ph type="sldNum" sz="quarter" idx="12"/>
          </p:nvPr>
        </p:nvSpPr>
        <p:spPr/>
        <p:txBody>
          <a:bodyPr/>
          <a:lstStyle/>
          <a:p>
            <a:fld id="{F4BA2A7E-5181-A840-825F-018EFA86BC7E}" type="slidenum">
              <a:rPr lang="en-US" smtClean="0"/>
              <a:pPr/>
              <a:t>1</a:t>
            </a:fld>
            <a:endParaRPr lang="en-US"/>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3442017" y="2980266"/>
            <a:ext cx="5143176" cy="1625601"/>
            <a:chOff x="3442017" y="2980266"/>
            <a:chExt cx="5143176" cy="1625601"/>
          </a:xfrm>
        </p:grpSpPr>
        <p:grpSp>
          <p:nvGrpSpPr>
            <p:cNvPr id="54" name="Group 53"/>
            <p:cNvGrpSpPr/>
            <p:nvPr/>
          </p:nvGrpSpPr>
          <p:grpSpPr>
            <a:xfrm>
              <a:off x="3442017" y="2980266"/>
              <a:ext cx="5143176" cy="1625601"/>
              <a:chOff x="3442017" y="2980266"/>
              <a:chExt cx="5143176" cy="1625601"/>
            </a:xfrm>
          </p:grpSpPr>
          <p:pic>
            <p:nvPicPr>
              <p:cNvPr id="48" name="Picture 5"/>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3442017" y="3451864"/>
                <a:ext cx="1792390" cy="856882"/>
              </a:xfrm>
              <a:prstGeom prst="rect">
                <a:avLst/>
              </a:prstGeom>
              <a:noFill/>
              <a:ln w="9525">
                <a:noFill/>
                <a:miter lim="800000"/>
                <a:headEnd/>
                <a:tailEnd/>
              </a:ln>
            </p:spPr>
          </p:pic>
          <p:cxnSp>
            <p:nvCxnSpPr>
              <p:cNvPr id="135" name="Straight Connector 134"/>
              <p:cNvCxnSpPr>
                <a:endCxn id="98" idx="1"/>
              </p:cNvCxnSpPr>
              <p:nvPr/>
            </p:nvCxnSpPr>
            <p:spPr>
              <a:xfrm rot="10800000" flipV="1">
                <a:off x="5432954" y="2980266"/>
                <a:ext cx="1729843" cy="389478"/>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a:endCxn id="98" idx="0"/>
              </p:cNvCxnSpPr>
              <p:nvPr/>
            </p:nvCxnSpPr>
            <p:spPr>
              <a:xfrm>
                <a:off x="7501460" y="2980267"/>
                <a:ext cx="1083733" cy="389477"/>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grpSp>
            <p:nvGrpSpPr>
              <p:cNvPr id="3" name="Group 144"/>
              <p:cNvGrpSpPr/>
              <p:nvPr/>
            </p:nvGrpSpPr>
            <p:grpSpPr>
              <a:xfrm>
                <a:off x="3894659" y="3369744"/>
                <a:ext cx="4690534" cy="1236123"/>
                <a:chOff x="3539066" y="3369744"/>
                <a:chExt cx="4690534" cy="1236123"/>
              </a:xfrm>
            </p:grpSpPr>
            <p:sp>
              <p:nvSpPr>
                <p:cNvPr id="98" name="Freeform 97"/>
                <p:cNvSpPr/>
                <p:nvPr/>
              </p:nvSpPr>
              <p:spPr>
                <a:xfrm>
                  <a:off x="3539066" y="3369744"/>
                  <a:ext cx="4690534" cy="1236123"/>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Freeform 131"/>
                <p:cNvSpPr/>
                <p:nvPr/>
              </p:nvSpPr>
              <p:spPr>
                <a:xfrm>
                  <a:off x="4758265" y="3454411"/>
                  <a:ext cx="1185333" cy="314727"/>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Core</a:t>
                  </a:r>
                  <a:endParaRPr lang="en-US" dirty="0">
                    <a:solidFill>
                      <a:schemeClr val="tx1"/>
                    </a:solidFill>
                  </a:endParaRPr>
                </a:p>
              </p:txBody>
            </p:sp>
            <p:sp>
              <p:nvSpPr>
                <p:cNvPr id="133" name="Freeform 132"/>
                <p:cNvSpPr/>
                <p:nvPr/>
              </p:nvSpPr>
              <p:spPr>
                <a:xfrm>
                  <a:off x="6790242" y="3454411"/>
                  <a:ext cx="1185333" cy="314727"/>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Core</a:t>
                  </a:r>
                  <a:endParaRPr lang="en-US" dirty="0">
                    <a:solidFill>
                      <a:schemeClr val="tx1"/>
                    </a:solidFill>
                  </a:endParaRPr>
                </a:p>
              </p:txBody>
            </p:sp>
            <p:sp>
              <p:nvSpPr>
                <p:cNvPr id="138" name="Rectangle 137"/>
                <p:cNvSpPr/>
                <p:nvPr/>
              </p:nvSpPr>
              <p:spPr>
                <a:xfrm>
                  <a:off x="6242320" y="3413668"/>
                  <a:ext cx="344039" cy="369332"/>
                </a:xfrm>
                <a:prstGeom prst="rect">
                  <a:avLst/>
                </a:prstGeom>
              </p:spPr>
              <p:txBody>
                <a:bodyPr wrap="none">
                  <a:spAutoFit/>
                </a:bodyPr>
                <a:lstStyle/>
                <a:p>
                  <a:r>
                    <a:rPr lang="en-US" dirty="0" smtClean="0"/>
                    <a:t>…</a:t>
                  </a:r>
                  <a:endParaRPr lang="en-US" dirty="0"/>
                </a:p>
              </p:txBody>
            </p:sp>
            <p:sp>
              <p:nvSpPr>
                <p:cNvPr id="140" name="Freeform 139"/>
                <p:cNvSpPr/>
                <p:nvPr/>
              </p:nvSpPr>
              <p:spPr>
                <a:xfrm>
                  <a:off x="4284134" y="3810000"/>
                  <a:ext cx="3302000" cy="355600"/>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     </a:t>
                  </a:r>
                  <a:r>
                    <a:rPr lang="en-US" smtClean="0">
                      <a:solidFill>
                        <a:srgbClr val="000000"/>
                      </a:solidFill>
                    </a:rPr>
                    <a:t>Memory               </a:t>
                  </a:r>
                  <a:endParaRPr lang="en-US" dirty="0">
                    <a:solidFill>
                      <a:srgbClr val="000000"/>
                    </a:solidFill>
                  </a:endParaRPr>
                </a:p>
              </p:txBody>
            </p:sp>
            <p:sp>
              <p:nvSpPr>
                <p:cNvPr id="144" name="Freeform 143"/>
                <p:cNvSpPr/>
                <p:nvPr/>
              </p:nvSpPr>
              <p:spPr>
                <a:xfrm>
                  <a:off x="3826935" y="4199466"/>
                  <a:ext cx="3302000" cy="355600"/>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Input/Output</a:t>
                  </a:r>
                  <a:endParaRPr lang="en-US" dirty="0">
                    <a:solidFill>
                      <a:srgbClr val="000000"/>
                    </a:solidFill>
                  </a:endParaRPr>
                </a:p>
              </p:txBody>
            </p:sp>
          </p:grpSp>
        </p:grpSp>
        <p:sp>
          <p:nvSpPr>
            <p:cNvPr id="55" name="TextBox 54"/>
            <p:cNvSpPr txBox="1"/>
            <p:nvPr/>
          </p:nvSpPr>
          <p:spPr>
            <a:xfrm>
              <a:off x="6760107" y="3049938"/>
              <a:ext cx="1126593" cy="323165"/>
            </a:xfrm>
            <a:prstGeom prst="rect">
              <a:avLst/>
            </a:prstGeom>
            <a:noFill/>
          </p:spPr>
          <p:txBody>
            <a:bodyPr wrap="none" rtlCol="0">
              <a:spAutoFit/>
            </a:bodyPr>
            <a:lstStyle/>
            <a:p>
              <a:pPr algn="r">
                <a:lnSpc>
                  <a:spcPct val="80000"/>
                </a:lnSpc>
              </a:pPr>
              <a:r>
                <a:rPr lang="en-US" dirty="0" smtClean="0"/>
                <a:t>Computer</a:t>
              </a:r>
            </a:p>
          </p:txBody>
        </p:sp>
      </p:grpSp>
      <p:pic>
        <p:nvPicPr>
          <p:cNvPr id="47"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120266" y="2214862"/>
            <a:ext cx="1023734" cy="709634"/>
          </a:xfrm>
          <a:prstGeom prst="rect">
            <a:avLst/>
          </a:prstGeom>
          <a:noFill/>
          <a:ln w="9525">
            <a:noFill/>
            <a:miter lim="800000"/>
            <a:headEnd/>
            <a:tailEnd/>
          </a:ln>
          <a:effectLst/>
        </p:spPr>
      </p:pic>
      <p:sp>
        <p:nvSpPr>
          <p:cNvPr id="26627" name="Rectangle 5"/>
          <p:cNvSpPr>
            <a:spLocks noGrp="1" noChangeArrowheads="1"/>
          </p:cNvSpPr>
          <p:nvPr>
            <p:ph type="title"/>
          </p:nvPr>
        </p:nvSpPr>
        <p:spPr>
          <a:xfrm>
            <a:off x="457200" y="37576"/>
            <a:ext cx="8229600" cy="1143000"/>
          </a:xfrm>
        </p:spPr>
        <p:txBody>
          <a:bodyPr>
            <a:normAutofit fontScale="90000"/>
          </a:bodyPr>
          <a:lstStyle/>
          <a:p>
            <a:pPr>
              <a:lnSpc>
                <a:spcPct val="85000"/>
              </a:lnSpc>
            </a:pPr>
            <a:r>
              <a:rPr lang="en-US" dirty="0" smtClean="0"/>
              <a:t>New “Great Ideas”</a:t>
            </a:r>
            <a:br>
              <a:rPr lang="en-US" dirty="0" smtClean="0"/>
            </a:br>
            <a:r>
              <a:rPr lang="en-US" dirty="0" smtClean="0"/>
              <a:t>(It’s a bit more complicated!)</a:t>
            </a:r>
            <a:endParaRPr lang="en-US" dirty="0"/>
          </a:p>
        </p:txBody>
      </p:sp>
      <p:sp>
        <p:nvSpPr>
          <p:cNvPr id="43" name="Content Placeholder 42"/>
          <p:cNvSpPr>
            <a:spLocks noGrp="1"/>
          </p:cNvSpPr>
          <p:nvPr>
            <p:ph sz="half" idx="1"/>
          </p:nvPr>
        </p:nvSpPr>
        <p:spPr>
          <a:xfrm>
            <a:off x="-33866" y="1387066"/>
            <a:ext cx="3421902" cy="4525963"/>
          </a:xfrm>
        </p:spPr>
        <p:txBody>
          <a:bodyPr>
            <a:noAutofit/>
          </a:bodyPr>
          <a:lstStyle/>
          <a:p>
            <a:pPr>
              <a:lnSpc>
                <a:spcPct val="90000"/>
              </a:lnSpc>
            </a:pPr>
            <a:r>
              <a:rPr lang="en-US" sz="2400" dirty="0" smtClean="0"/>
              <a:t>Parallel Requests</a:t>
            </a:r>
          </a:p>
          <a:p>
            <a:pPr lvl="1">
              <a:lnSpc>
                <a:spcPct val="80000"/>
              </a:lnSpc>
              <a:buNone/>
            </a:pPr>
            <a:r>
              <a:rPr lang="en-US" sz="1800" dirty="0" smtClean="0"/>
              <a:t>Assigned to computer</a:t>
            </a:r>
          </a:p>
          <a:p>
            <a:pPr lvl="1">
              <a:lnSpc>
                <a:spcPct val="80000"/>
              </a:lnSpc>
              <a:buNone/>
            </a:pPr>
            <a:r>
              <a:rPr lang="en-US" sz="1800" dirty="0" smtClean="0"/>
              <a:t>e.g., Search “Katz”</a:t>
            </a:r>
          </a:p>
          <a:p>
            <a:pPr>
              <a:lnSpc>
                <a:spcPct val="90000"/>
              </a:lnSpc>
            </a:pPr>
            <a:r>
              <a:rPr lang="en-US" sz="2400" dirty="0" smtClean="0"/>
              <a:t>Parallel Threads</a:t>
            </a:r>
          </a:p>
          <a:p>
            <a:pPr lvl="1">
              <a:lnSpc>
                <a:spcPct val="80000"/>
              </a:lnSpc>
              <a:buNone/>
            </a:pPr>
            <a:r>
              <a:rPr lang="en-US" sz="1800" dirty="0" smtClean="0"/>
              <a:t>Assigned to core</a:t>
            </a:r>
          </a:p>
          <a:p>
            <a:pPr lvl="1">
              <a:lnSpc>
                <a:spcPct val="80000"/>
              </a:lnSpc>
              <a:buNone/>
            </a:pPr>
            <a:r>
              <a:rPr lang="en-US" sz="1800" dirty="0" smtClean="0"/>
              <a:t>e.g., Lookup, Ads</a:t>
            </a:r>
          </a:p>
          <a:p>
            <a:pPr>
              <a:lnSpc>
                <a:spcPct val="90000"/>
              </a:lnSpc>
            </a:pPr>
            <a:r>
              <a:rPr lang="en-US" sz="2400" dirty="0" smtClean="0"/>
              <a:t>Parallel Instructions</a:t>
            </a:r>
          </a:p>
          <a:p>
            <a:pPr lvl="1">
              <a:lnSpc>
                <a:spcPct val="80000"/>
              </a:lnSpc>
              <a:buNone/>
            </a:pPr>
            <a:r>
              <a:rPr lang="en-US" sz="1800" dirty="0" smtClean="0"/>
              <a:t>&gt;1 instruction @ one time</a:t>
            </a:r>
          </a:p>
          <a:p>
            <a:pPr lvl="1">
              <a:lnSpc>
                <a:spcPct val="80000"/>
              </a:lnSpc>
              <a:buNone/>
            </a:pPr>
            <a:r>
              <a:rPr lang="en-US" sz="1800" dirty="0" smtClean="0"/>
              <a:t>e.g., 5 pipelined instructions</a:t>
            </a:r>
          </a:p>
          <a:p>
            <a:pPr>
              <a:lnSpc>
                <a:spcPct val="90000"/>
              </a:lnSpc>
            </a:pPr>
            <a:r>
              <a:rPr lang="en-US" sz="2400" dirty="0" smtClean="0"/>
              <a:t>Parallel Data</a:t>
            </a:r>
          </a:p>
          <a:p>
            <a:pPr lvl="1">
              <a:lnSpc>
                <a:spcPct val="80000"/>
              </a:lnSpc>
              <a:buNone/>
            </a:pPr>
            <a:r>
              <a:rPr lang="en-US" sz="1800" dirty="0" smtClean="0"/>
              <a:t>&gt;1 data item @ one time</a:t>
            </a:r>
          </a:p>
          <a:p>
            <a:pPr lvl="1">
              <a:lnSpc>
                <a:spcPct val="80000"/>
              </a:lnSpc>
              <a:buNone/>
            </a:pPr>
            <a:r>
              <a:rPr lang="en-US" sz="1800" dirty="0" smtClean="0"/>
              <a:t>e.g., Add of 4 pairs of words</a:t>
            </a:r>
          </a:p>
          <a:p>
            <a:pPr>
              <a:lnSpc>
                <a:spcPct val="90000"/>
              </a:lnSpc>
            </a:pPr>
            <a:r>
              <a:rPr lang="en-US" sz="2400" dirty="0" smtClean="0"/>
              <a:t>Hardware Descriptions</a:t>
            </a:r>
          </a:p>
          <a:p>
            <a:pPr lvl="1">
              <a:lnSpc>
                <a:spcPct val="90000"/>
              </a:lnSpc>
              <a:buNone/>
            </a:pPr>
            <a:r>
              <a:rPr lang="en-US" sz="1800" dirty="0" smtClean="0"/>
              <a:t>All gates functioning in parallel at same time</a:t>
            </a:r>
          </a:p>
          <a:p>
            <a:pPr>
              <a:lnSpc>
                <a:spcPct val="90000"/>
              </a:lnSpc>
            </a:pPr>
            <a:r>
              <a:rPr lang="en-US" sz="2200" dirty="0" smtClean="0"/>
              <a:t>Programming Languages</a:t>
            </a:r>
            <a:endParaRPr lang="en-US" sz="1800" dirty="0" smtClean="0"/>
          </a:p>
        </p:txBody>
      </p:sp>
      <p:sp>
        <p:nvSpPr>
          <p:cNvPr id="44" name="Date Placeholder 43"/>
          <p:cNvSpPr>
            <a:spLocks noGrp="1"/>
          </p:cNvSpPr>
          <p:nvPr>
            <p:ph type="dt" sz="half" idx="10"/>
          </p:nvPr>
        </p:nvSpPr>
        <p:spPr/>
        <p:txBody>
          <a:bodyPr/>
          <a:lstStyle/>
          <a:p>
            <a:fld id="{3B5E13DC-9791-EF46-815E-45AFD21815D6}" type="datetime1">
              <a:rPr lang="en-US" smtClean="0"/>
              <a:pPr/>
              <a:t>8/27/13</a:t>
            </a:fld>
            <a:endParaRPr lang="en-US"/>
          </a:p>
        </p:txBody>
      </p:sp>
      <p:sp>
        <p:nvSpPr>
          <p:cNvPr id="46" name="Footer Placeholder 45"/>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45" name="Slide Number Placeholder 44"/>
          <p:cNvSpPr>
            <a:spLocks noGrp="1"/>
          </p:cNvSpPr>
          <p:nvPr>
            <p:ph type="sldNum" sz="quarter" idx="12"/>
          </p:nvPr>
        </p:nvSpPr>
        <p:spPr/>
        <p:txBody>
          <a:bodyPr/>
          <a:lstStyle/>
          <a:p>
            <a:fld id="{3CC63E4C-4642-794D-A2FD-70F6B81535F5}" type="slidenum">
              <a:rPr lang="en-US" smtClean="0"/>
              <a:pPr/>
              <a:t>10</a:t>
            </a:fld>
            <a:endParaRPr lang="en-US"/>
          </a:p>
        </p:txBody>
      </p:sp>
      <p:sp>
        <p:nvSpPr>
          <p:cNvPr id="97" name="TextBox 96"/>
          <p:cNvSpPr txBox="1"/>
          <p:nvPr/>
        </p:nvSpPr>
        <p:spPr>
          <a:xfrm>
            <a:off x="8170342" y="1665638"/>
            <a:ext cx="787395" cy="544765"/>
          </a:xfrm>
          <a:prstGeom prst="rect">
            <a:avLst/>
          </a:prstGeom>
          <a:noFill/>
        </p:spPr>
        <p:txBody>
          <a:bodyPr wrap="none" rtlCol="0">
            <a:spAutoFit/>
          </a:bodyPr>
          <a:lstStyle/>
          <a:p>
            <a:pPr algn="r">
              <a:lnSpc>
                <a:spcPct val="80000"/>
              </a:lnSpc>
            </a:pPr>
            <a:r>
              <a:rPr lang="en-US" dirty="0" smtClean="0"/>
              <a:t>Smart</a:t>
            </a:r>
            <a:br>
              <a:rPr lang="en-US" dirty="0" smtClean="0"/>
            </a:br>
            <a:r>
              <a:rPr lang="en-US" dirty="0" smtClean="0"/>
              <a:t>Phone</a:t>
            </a:r>
            <a:endParaRPr lang="en-US" dirty="0"/>
          </a:p>
        </p:txBody>
      </p:sp>
      <p:sp>
        <p:nvSpPr>
          <p:cNvPr id="118" name="TextBox 117"/>
          <p:cNvSpPr txBox="1"/>
          <p:nvPr/>
        </p:nvSpPr>
        <p:spPr>
          <a:xfrm>
            <a:off x="3916478" y="1665944"/>
            <a:ext cx="1305493" cy="766364"/>
          </a:xfrm>
          <a:prstGeom prst="rect">
            <a:avLst/>
          </a:prstGeom>
          <a:noFill/>
        </p:spPr>
        <p:txBody>
          <a:bodyPr wrap="square" rtlCol="0">
            <a:spAutoFit/>
          </a:bodyPr>
          <a:lstStyle/>
          <a:p>
            <a:pPr algn="r">
              <a:lnSpc>
                <a:spcPct val="80000"/>
              </a:lnSpc>
            </a:pPr>
            <a:r>
              <a:rPr lang="en-US" dirty="0" smtClean="0"/>
              <a:t>Warehouse Scale Computer</a:t>
            </a:r>
            <a:endParaRPr lang="en-US" dirty="0"/>
          </a:p>
        </p:txBody>
      </p:sp>
      <p:cxnSp>
        <p:nvCxnSpPr>
          <p:cNvPr id="168" name="Straight Connector 167"/>
          <p:cNvCxnSpPr/>
          <p:nvPr/>
        </p:nvCxnSpPr>
        <p:spPr>
          <a:xfrm rot="5400000">
            <a:off x="770573" y="3834054"/>
            <a:ext cx="5250171" cy="1588"/>
          </a:xfrm>
          <a:prstGeom prst="line">
            <a:avLst/>
          </a:prstGeom>
          <a:ln w="152400"/>
        </p:spPr>
        <p:style>
          <a:lnRef idx="2">
            <a:schemeClr val="accent1"/>
          </a:lnRef>
          <a:fillRef idx="0">
            <a:schemeClr val="accent1"/>
          </a:fillRef>
          <a:effectRef idx="1">
            <a:schemeClr val="accent1"/>
          </a:effectRef>
          <a:fontRef idx="minor">
            <a:schemeClr val="tx1"/>
          </a:fontRef>
        </p:style>
      </p:cxnSp>
      <p:sp>
        <p:nvSpPr>
          <p:cNvPr id="169" name="TextBox 168"/>
          <p:cNvSpPr txBox="1"/>
          <p:nvPr/>
        </p:nvSpPr>
        <p:spPr>
          <a:xfrm>
            <a:off x="1869899" y="1062860"/>
            <a:ext cx="3176233" cy="461665"/>
          </a:xfrm>
          <a:prstGeom prst="rect">
            <a:avLst/>
          </a:prstGeom>
          <a:noFill/>
        </p:spPr>
        <p:txBody>
          <a:bodyPr wrap="none" rtlCol="0">
            <a:spAutoFit/>
          </a:bodyPr>
          <a:lstStyle/>
          <a:p>
            <a:r>
              <a:rPr lang="en-US" sz="2400" i="1" dirty="0" smtClean="0"/>
              <a:t>Software        Hardware</a:t>
            </a:r>
            <a:endParaRPr lang="en-US" sz="2400" i="1" dirty="0"/>
          </a:p>
        </p:txBody>
      </p:sp>
      <p:sp>
        <p:nvSpPr>
          <p:cNvPr id="171" name="TextBox 170"/>
          <p:cNvSpPr txBox="1"/>
          <p:nvPr/>
        </p:nvSpPr>
        <p:spPr>
          <a:xfrm>
            <a:off x="2559950" y="2275669"/>
            <a:ext cx="1619354" cy="1205458"/>
          </a:xfrm>
          <a:prstGeom prst="rect">
            <a:avLst/>
          </a:prstGeom>
          <a:solidFill>
            <a:schemeClr val="bg1"/>
          </a:solidFill>
        </p:spPr>
        <p:txBody>
          <a:bodyPr wrap="none" rtlCol="0">
            <a:spAutoFit/>
          </a:bodyPr>
          <a:lstStyle/>
          <a:p>
            <a:pPr algn="ctr">
              <a:lnSpc>
                <a:spcPct val="90000"/>
              </a:lnSpc>
            </a:pPr>
            <a:r>
              <a:rPr lang="en-US" sz="2000" i="1" dirty="0" smtClean="0"/>
              <a:t>Leverage</a:t>
            </a:r>
            <a:br>
              <a:rPr lang="en-US" sz="2000" i="1" dirty="0" smtClean="0"/>
            </a:br>
            <a:r>
              <a:rPr lang="en-US" sz="2000" i="1" dirty="0" smtClean="0"/>
              <a:t>Parallelism &amp;</a:t>
            </a:r>
          </a:p>
          <a:p>
            <a:pPr algn="ctr">
              <a:lnSpc>
                <a:spcPct val="90000"/>
              </a:lnSpc>
            </a:pPr>
            <a:r>
              <a:rPr lang="en-US" sz="2000" i="1" dirty="0" smtClean="0"/>
              <a:t>Achieve High</a:t>
            </a:r>
            <a:br>
              <a:rPr lang="en-US" sz="2000" i="1" dirty="0" smtClean="0"/>
            </a:br>
            <a:r>
              <a:rPr lang="en-US" sz="2000" i="1" dirty="0" smtClean="0"/>
              <a:t>Performance</a:t>
            </a:r>
            <a:endParaRPr lang="en-US" sz="2000" i="1" dirty="0"/>
          </a:p>
        </p:txBody>
      </p:sp>
      <p:grpSp>
        <p:nvGrpSpPr>
          <p:cNvPr id="51" name="Group 50"/>
          <p:cNvGrpSpPr/>
          <p:nvPr/>
        </p:nvGrpSpPr>
        <p:grpSpPr>
          <a:xfrm>
            <a:off x="5831288" y="5537200"/>
            <a:ext cx="3267134" cy="1289820"/>
            <a:chOff x="5831288" y="5537200"/>
            <a:chExt cx="3267134" cy="1289820"/>
          </a:xfrm>
        </p:grpSpPr>
        <p:sp>
          <p:nvSpPr>
            <p:cNvPr id="166" name="TextBox 165"/>
            <p:cNvSpPr txBox="1"/>
            <p:nvPr/>
          </p:nvSpPr>
          <p:spPr>
            <a:xfrm>
              <a:off x="7849362" y="5985754"/>
              <a:ext cx="1249060" cy="369332"/>
            </a:xfrm>
            <a:prstGeom prst="rect">
              <a:avLst/>
            </a:prstGeom>
            <a:noFill/>
          </p:spPr>
          <p:txBody>
            <a:bodyPr wrap="none" rtlCol="0">
              <a:spAutoFit/>
            </a:bodyPr>
            <a:lstStyle/>
            <a:p>
              <a:r>
                <a:rPr lang="en-US" dirty="0" smtClean="0"/>
                <a:t>Logic Gates</a:t>
              </a:r>
              <a:endParaRPr lang="en-US" dirty="0"/>
            </a:p>
          </p:txBody>
        </p:sp>
        <p:cxnSp>
          <p:nvCxnSpPr>
            <p:cNvPr id="172" name="Straight Connector 171"/>
            <p:cNvCxnSpPr>
              <a:stCxn id="104" idx="2"/>
              <a:endCxn id="177" idx="3"/>
            </p:cNvCxnSpPr>
            <p:nvPr/>
          </p:nvCxnSpPr>
          <p:spPr>
            <a:xfrm flipH="1">
              <a:off x="7920438" y="5537200"/>
              <a:ext cx="54947" cy="581173"/>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p:cNvCxnSpPr>
              <a:stCxn id="104" idx="1"/>
              <a:endCxn id="177" idx="0"/>
            </p:cNvCxnSpPr>
            <p:nvPr/>
          </p:nvCxnSpPr>
          <p:spPr>
            <a:xfrm flipH="1">
              <a:off x="6543773" y="5537200"/>
              <a:ext cx="955786" cy="581173"/>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4" name="Group 177"/>
            <p:cNvGrpSpPr/>
            <p:nvPr/>
          </p:nvGrpSpPr>
          <p:grpSpPr>
            <a:xfrm>
              <a:off x="5831288" y="6109003"/>
              <a:ext cx="2089150" cy="718017"/>
              <a:chOff x="5831288" y="6139983"/>
              <a:chExt cx="2089150" cy="718017"/>
            </a:xfrm>
          </p:grpSpPr>
          <p:graphicFrame>
            <p:nvGraphicFramePr>
              <p:cNvPr id="93186" name="Object 2"/>
              <p:cNvGraphicFramePr>
                <a:graphicFrameLocks noChangeAspect="1"/>
              </p:cNvGraphicFramePr>
              <p:nvPr/>
            </p:nvGraphicFramePr>
            <p:xfrm>
              <a:off x="6560469" y="6139983"/>
              <a:ext cx="1044389" cy="718017"/>
            </p:xfrm>
            <a:graphic>
              <a:graphicData uri="http://schemas.openxmlformats.org/presentationml/2006/ole">
                <mc:AlternateContent xmlns:mc="http://schemas.openxmlformats.org/markup-compatibility/2006">
                  <mc:Choice xmlns:v="urn:schemas-microsoft-com:vml" Requires="v">
                    <p:oleObj spid="_x0000_s112694" name="Image" r:id="rId6" imgW="3492063" imgH="2400000" progId="">
                      <p:embed/>
                    </p:oleObj>
                  </mc:Choice>
                  <mc:Fallback>
                    <p:oleObj name="Image" r:id="rId6" imgW="3492063" imgH="2400000" progId="">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60469" y="6139983"/>
                            <a:ext cx="1044389" cy="718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177" name="Freeform 176"/>
              <p:cNvSpPr/>
              <p:nvPr/>
            </p:nvSpPr>
            <p:spPr>
              <a:xfrm>
                <a:off x="5831288" y="6149353"/>
                <a:ext cx="2089150" cy="708647"/>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dirty="0" smtClean="0">
                    <a:solidFill>
                      <a:srgbClr val="000000"/>
                    </a:solidFill>
                  </a:rPr>
                  <a:t>    </a:t>
                </a:r>
                <a:endParaRPr lang="en-US" dirty="0">
                  <a:solidFill>
                    <a:srgbClr val="000000"/>
                  </a:solidFill>
                </a:endParaRPr>
              </a:p>
            </p:txBody>
          </p:sp>
        </p:grpSp>
      </p:grpSp>
      <p:pic>
        <p:nvPicPr>
          <p:cNvPr id="117" name="Picture 116" descr="cern-racks.jpg"/>
          <p:cNvPicPr>
            <a:picLocks noChangeAspect="1"/>
          </p:cNvPicPr>
          <p:nvPr/>
        </p:nvPicPr>
        <p:blipFill>
          <a:blip r:embed="rId8"/>
          <a:stretch>
            <a:fillRect/>
          </a:stretch>
        </p:blipFill>
        <p:spPr>
          <a:xfrm>
            <a:off x="5173656" y="1334878"/>
            <a:ext cx="2859651" cy="1667628"/>
          </a:xfrm>
          <a:prstGeom prst="rect">
            <a:avLst/>
          </a:prstGeom>
        </p:spPr>
      </p:pic>
      <p:grpSp>
        <p:nvGrpSpPr>
          <p:cNvPr id="91" name="Group 90"/>
          <p:cNvGrpSpPr/>
          <p:nvPr/>
        </p:nvGrpSpPr>
        <p:grpSpPr>
          <a:xfrm>
            <a:off x="3365862" y="3454411"/>
            <a:ext cx="5625738" cy="2622539"/>
            <a:chOff x="3365862" y="3454411"/>
            <a:chExt cx="5625738" cy="2622539"/>
          </a:xfrm>
        </p:grpSpPr>
        <p:sp>
          <p:nvSpPr>
            <p:cNvPr id="151" name="Freeform 150"/>
            <p:cNvSpPr/>
            <p:nvPr/>
          </p:nvSpPr>
          <p:spPr>
            <a:xfrm>
              <a:off x="3971023" y="5625230"/>
              <a:ext cx="3626511" cy="341684"/>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Cache Memory</a:t>
              </a:r>
              <a:endParaRPr lang="en-US" dirty="0">
                <a:solidFill>
                  <a:srgbClr val="000000"/>
                </a:solidFill>
              </a:endParaRPr>
            </a:p>
          </p:txBody>
        </p:sp>
        <p:grpSp>
          <p:nvGrpSpPr>
            <p:cNvPr id="90" name="Group 89"/>
            <p:cNvGrpSpPr/>
            <p:nvPr/>
          </p:nvGrpSpPr>
          <p:grpSpPr>
            <a:xfrm>
              <a:off x="3365862" y="3454411"/>
              <a:ext cx="5625738" cy="2622539"/>
              <a:chOff x="3365862" y="3454411"/>
              <a:chExt cx="5625738" cy="2622539"/>
            </a:xfrm>
          </p:grpSpPr>
          <p:grpSp>
            <p:nvGrpSpPr>
              <p:cNvPr id="49" name="Group 48"/>
              <p:cNvGrpSpPr/>
              <p:nvPr/>
            </p:nvGrpSpPr>
            <p:grpSpPr>
              <a:xfrm>
                <a:off x="3365862" y="3454411"/>
                <a:ext cx="5625738" cy="2622539"/>
                <a:chOff x="3365862" y="3454411"/>
                <a:chExt cx="5454288" cy="2850775"/>
              </a:xfrm>
            </p:grpSpPr>
            <p:sp>
              <p:nvSpPr>
                <p:cNvPr id="147" name="Freeform 146"/>
                <p:cNvSpPr/>
                <p:nvPr/>
              </p:nvSpPr>
              <p:spPr>
                <a:xfrm>
                  <a:off x="3365862" y="4775213"/>
                  <a:ext cx="5454288" cy="1529973"/>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6" name="Straight Connector 155"/>
                <p:cNvCxnSpPr>
                  <a:stCxn id="133" idx="1"/>
                  <a:endCxn id="147" idx="1"/>
                </p:cNvCxnSpPr>
                <p:nvPr/>
              </p:nvCxnSpPr>
              <p:spPr>
                <a:xfrm flipH="1">
                  <a:off x="5154635" y="3454411"/>
                  <a:ext cx="2252893" cy="1320802"/>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a:stCxn id="133" idx="0"/>
                  <a:endCxn id="147" idx="0"/>
                </p:cNvCxnSpPr>
                <p:nvPr/>
              </p:nvCxnSpPr>
              <p:spPr>
                <a:xfrm>
                  <a:off x="8179845" y="3454411"/>
                  <a:ext cx="640305" cy="1320802"/>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62" name="TextBox 161"/>
              <p:cNvSpPr txBox="1"/>
              <p:nvPr/>
            </p:nvSpPr>
            <p:spPr>
              <a:xfrm>
                <a:off x="7515253" y="4306692"/>
                <a:ext cx="641304" cy="369332"/>
              </a:xfrm>
              <a:prstGeom prst="rect">
                <a:avLst/>
              </a:prstGeom>
              <a:noFill/>
            </p:spPr>
            <p:txBody>
              <a:bodyPr wrap="square" rtlCol="0">
                <a:spAutoFit/>
              </a:bodyPr>
              <a:lstStyle/>
              <a:p>
                <a:r>
                  <a:rPr lang="en-US" dirty="0" smtClean="0"/>
                  <a:t>Core</a:t>
                </a:r>
                <a:endParaRPr lang="en-US" dirty="0"/>
              </a:p>
            </p:txBody>
          </p:sp>
          <p:sp>
            <p:nvSpPr>
              <p:cNvPr id="163" name="Freeform 162"/>
              <p:cNvSpPr/>
              <p:nvPr/>
            </p:nvSpPr>
            <p:spPr>
              <a:xfrm>
                <a:off x="4108450" y="4718050"/>
                <a:ext cx="2705100" cy="850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dirty="0" smtClean="0">
                    <a:solidFill>
                      <a:srgbClr val="000000"/>
                    </a:solidFill>
                  </a:rPr>
                  <a:t>         Instruction </a:t>
                </a:r>
                <a:r>
                  <a:rPr lang="en-US" dirty="0" err="1" smtClean="0">
                    <a:solidFill>
                      <a:srgbClr val="000000"/>
                    </a:solidFill>
                  </a:rPr>
                  <a:t>Unit(s</a:t>
                </a:r>
                <a:r>
                  <a:rPr lang="en-US" dirty="0" smtClean="0">
                    <a:solidFill>
                      <a:srgbClr val="000000"/>
                    </a:solidFill>
                  </a:rPr>
                  <a:t>)</a:t>
                </a:r>
              </a:p>
              <a:p>
                <a:pPr algn="ctr">
                  <a:lnSpc>
                    <a:spcPct val="90000"/>
                  </a:lnSpc>
                </a:pPr>
                <a:endParaRPr lang="en-US" dirty="0" smtClean="0">
                  <a:solidFill>
                    <a:srgbClr val="000000"/>
                  </a:solidFill>
                </a:endParaRPr>
              </a:p>
              <a:p>
                <a:pPr algn="ctr">
                  <a:lnSpc>
                    <a:spcPct val="90000"/>
                  </a:lnSpc>
                </a:pPr>
                <a:endParaRPr lang="en-US" dirty="0">
                  <a:solidFill>
                    <a:srgbClr val="000000"/>
                  </a:solidFill>
                </a:endParaRPr>
              </a:p>
            </p:txBody>
          </p:sp>
          <p:sp>
            <p:nvSpPr>
              <p:cNvPr id="165" name="Freeform 164"/>
              <p:cNvSpPr/>
              <p:nvPr/>
            </p:nvSpPr>
            <p:spPr>
              <a:xfrm>
                <a:off x="6438900" y="4686300"/>
                <a:ext cx="2362199" cy="48895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dirty="0" smtClean="0">
                    <a:solidFill>
                      <a:srgbClr val="000000"/>
                    </a:solidFill>
                  </a:rPr>
                  <a:t>       Functional</a:t>
                </a:r>
              </a:p>
              <a:p>
                <a:pPr algn="ctr">
                  <a:lnSpc>
                    <a:spcPct val="90000"/>
                  </a:lnSpc>
                </a:pPr>
                <a:r>
                  <a:rPr lang="en-US" dirty="0" err="1" smtClean="0">
                    <a:solidFill>
                      <a:srgbClr val="000000"/>
                    </a:solidFill>
                  </a:rPr>
                  <a:t>Unit(s</a:t>
                </a:r>
                <a:r>
                  <a:rPr lang="en-US" dirty="0" smtClean="0">
                    <a:solidFill>
                      <a:srgbClr val="000000"/>
                    </a:solidFill>
                  </a:rPr>
                  <a:t>)</a:t>
                </a:r>
                <a:endParaRPr lang="en-US" dirty="0">
                  <a:solidFill>
                    <a:srgbClr val="000000"/>
                  </a:solidFill>
                </a:endParaRPr>
              </a:p>
            </p:txBody>
          </p:sp>
        </p:grpSp>
        <p:pic>
          <p:nvPicPr>
            <p:cNvPr id="57" name="Picture 56" descr="600px-Pipeline_5.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875262" y="4967719"/>
              <a:ext cx="908064" cy="654673"/>
            </a:xfrm>
            <a:prstGeom prst="rect">
              <a:avLst/>
            </a:prstGeom>
          </p:spPr>
        </p:pic>
        <p:grpSp>
          <p:nvGrpSpPr>
            <p:cNvPr id="89" name="Group 88"/>
            <p:cNvGrpSpPr/>
            <p:nvPr/>
          </p:nvGrpSpPr>
          <p:grpSpPr>
            <a:xfrm>
              <a:off x="6108909" y="5194300"/>
              <a:ext cx="2127517" cy="361950"/>
              <a:chOff x="6108909" y="5194300"/>
              <a:chExt cx="2127517" cy="361950"/>
            </a:xfrm>
          </p:grpSpPr>
          <p:grpSp>
            <p:nvGrpSpPr>
              <p:cNvPr id="69" name="Group 68"/>
              <p:cNvGrpSpPr/>
              <p:nvPr/>
            </p:nvGrpSpPr>
            <p:grpSpPr>
              <a:xfrm>
                <a:off x="7499559" y="5194300"/>
                <a:ext cx="736867" cy="342900"/>
                <a:chOff x="7499559" y="5194300"/>
                <a:chExt cx="736867" cy="342900"/>
              </a:xfrm>
            </p:grpSpPr>
            <p:sp>
              <p:nvSpPr>
                <p:cNvPr id="114" name="TextBox 113"/>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3</a:t>
                  </a:r>
                  <a:r>
                    <a:rPr lang="en-US" sz="1400" dirty="0" smtClean="0"/>
                    <a:t>+B</a:t>
                  </a:r>
                  <a:r>
                    <a:rPr lang="en-US" sz="1400" baseline="-25000" dirty="0" smtClean="0"/>
                    <a:t>3</a:t>
                  </a:r>
                  <a:endParaRPr lang="en-US" sz="1400" dirty="0"/>
                </a:p>
              </p:txBody>
            </p:sp>
            <p:sp>
              <p:nvSpPr>
                <p:cNvPr id="104" name="Freeform 103"/>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nvGrpSpPr>
              <p:cNvPr id="80" name="Group 79"/>
              <p:cNvGrpSpPr/>
              <p:nvPr/>
            </p:nvGrpSpPr>
            <p:grpSpPr>
              <a:xfrm>
                <a:off x="7036009" y="5200650"/>
                <a:ext cx="736867" cy="342900"/>
                <a:chOff x="7499559" y="5194300"/>
                <a:chExt cx="736867" cy="342900"/>
              </a:xfrm>
            </p:grpSpPr>
            <p:sp>
              <p:nvSpPr>
                <p:cNvPr id="81" name="TextBox 80"/>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2</a:t>
                  </a:r>
                  <a:r>
                    <a:rPr lang="en-US" sz="1400" dirty="0" smtClean="0"/>
                    <a:t>+B</a:t>
                  </a:r>
                  <a:r>
                    <a:rPr lang="en-US" sz="1400" baseline="-25000" dirty="0" smtClean="0"/>
                    <a:t>2</a:t>
                  </a:r>
                  <a:endParaRPr lang="en-US" sz="1400" dirty="0"/>
                </a:p>
              </p:txBody>
            </p:sp>
            <p:sp>
              <p:nvSpPr>
                <p:cNvPr id="82" name="Freeform 81"/>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nvGrpSpPr>
              <p:cNvPr id="83" name="Group 82"/>
              <p:cNvGrpSpPr/>
              <p:nvPr/>
            </p:nvGrpSpPr>
            <p:grpSpPr>
              <a:xfrm>
                <a:off x="6572459" y="5207000"/>
                <a:ext cx="736867" cy="342900"/>
                <a:chOff x="7499559" y="5194300"/>
                <a:chExt cx="736867" cy="342900"/>
              </a:xfrm>
            </p:grpSpPr>
            <p:sp>
              <p:nvSpPr>
                <p:cNvPr id="84" name="TextBox 83"/>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1</a:t>
                  </a:r>
                  <a:r>
                    <a:rPr lang="en-US" sz="1400" dirty="0" smtClean="0"/>
                    <a:t>+B</a:t>
                  </a:r>
                  <a:r>
                    <a:rPr lang="en-US" sz="1400" baseline="-25000" dirty="0" smtClean="0"/>
                    <a:t>1</a:t>
                  </a:r>
                  <a:endParaRPr lang="en-US" sz="1400" dirty="0"/>
                </a:p>
              </p:txBody>
            </p:sp>
            <p:sp>
              <p:nvSpPr>
                <p:cNvPr id="85" name="Freeform 84"/>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nvGrpSpPr>
              <p:cNvPr id="86" name="Group 85"/>
              <p:cNvGrpSpPr/>
              <p:nvPr/>
            </p:nvGrpSpPr>
            <p:grpSpPr>
              <a:xfrm>
                <a:off x="6108909" y="5213350"/>
                <a:ext cx="736867" cy="342900"/>
                <a:chOff x="7499559" y="5194300"/>
                <a:chExt cx="736867" cy="342900"/>
              </a:xfrm>
            </p:grpSpPr>
            <p:sp>
              <p:nvSpPr>
                <p:cNvPr id="87" name="TextBox 86"/>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0</a:t>
                  </a:r>
                  <a:r>
                    <a:rPr lang="en-US" sz="1400" dirty="0" smtClean="0"/>
                    <a:t>+B</a:t>
                  </a:r>
                  <a:r>
                    <a:rPr lang="en-US" sz="1400" baseline="-25000" dirty="0" smtClean="0"/>
                    <a:t>0</a:t>
                  </a:r>
                  <a:endParaRPr lang="en-US" sz="1400" dirty="0"/>
                </a:p>
              </p:txBody>
            </p:sp>
            <p:sp>
              <p:nvSpPr>
                <p:cNvPr id="88" name="Freeform 87"/>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grpSp>
      <p:grpSp>
        <p:nvGrpSpPr>
          <p:cNvPr id="61" name="Group 60"/>
          <p:cNvGrpSpPr/>
          <p:nvPr/>
        </p:nvGrpSpPr>
        <p:grpSpPr>
          <a:xfrm>
            <a:off x="4876800" y="2929464"/>
            <a:ext cx="1741094" cy="1659467"/>
            <a:chOff x="4284133" y="1250175"/>
            <a:chExt cx="3826933" cy="1780891"/>
          </a:xfrm>
        </p:grpSpPr>
        <p:sp>
          <p:nvSpPr>
            <p:cNvPr id="62" name="Rectangle 61"/>
            <p:cNvSpPr/>
            <p:nvPr/>
          </p:nvSpPr>
          <p:spPr>
            <a:xfrm>
              <a:off x="4284133" y="1595451"/>
              <a:ext cx="3826933" cy="1435615"/>
            </a:xfrm>
            <a:prstGeom prst="rect">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p:cNvSpPr txBox="1"/>
            <p:nvPr/>
          </p:nvSpPr>
          <p:spPr>
            <a:xfrm>
              <a:off x="4581890" y="1250175"/>
              <a:ext cx="3202168" cy="396356"/>
            </a:xfrm>
            <a:prstGeom prst="rect">
              <a:avLst/>
            </a:prstGeom>
            <a:noFill/>
          </p:spPr>
          <p:txBody>
            <a:bodyPr wrap="square" rtlCol="0">
              <a:spAutoFit/>
            </a:bodyPr>
            <a:lstStyle/>
            <a:p>
              <a:r>
                <a:rPr lang="en-US" dirty="0" smtClean="0">
                  <a:solidFill>
                    <a:srgbClr val="FF0000"/>
                  </a:solidFill>
                </a:rPr>
                <a:t>Project 2</a:t>
              </a:r>
              <a:endParaRPr lang="en-US" dirty="0">
                <a:solidFill>
                  <a:srgbClr val="FF0000"/>
                </a:solidFill>
              </a:endParaRPr>
            </a:p>
          </p:txBody>
        </p:sp>
      </p:grpSp>
      <p:grpSp>
        <p:nvGrpSpPr>
          <p:cNvPr id="75" name="Group 74"/>
          <p:cNvGrpSpPr/>
          <p:nvPr/>
        </p:nvGrpSpPr>
        <p:grpSpPr>
          <a:xfrm>
            <a:off x="0" y="679075"/>
            <a:ext cx="8788986" cy="4622800"/>
            <a:chOff x="0" y="795867"/>
            <a:chExt cx="8788986" cy="4622800"/>
          </a:xfrm>
        </p:grpSpPr>
        <p:grpSp>
          <p:nvGrpSpPr>
            <p:cNvPr id="60" name="Group 59"/>
            <p:cNvGrpSpPr/>
            <p:nvPr/>
          </p:nvGrpSpPr>
          <p:grpSpPr>
            <a:xfrm>
              <a:off x="3894667" y="795867"/>
              <a:ext cx="4894319" cy="2362200"/>
              <a:chOff x="4284133" y="795867"/>
              <a:chExt cx="4504853" cy="2362200"/>
            </a:xfrm>
          </p:grpSpPr>
          <p:sp>
            <p:nvSpPr>
              <p:cNvPr id="58" name="Rectangle 57"/>
              <p:cNvSpPr/>
              <p:nvPr/>
            </p:nvSpPr>
            <p:spPr>
              <a:xfrm>
                <a:off x="4284133" y="1261533"/>
                <a:ext cx="3826934" cy="1896534"/>
              </a:xfrm>
              <a:prstGeom prst="rect">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extBox 58"/>
              <p:cNvSpPr txBox="1"/>
              <p:nvPr/>
            </p:nvSpPr>
            <p:spPr>
              <a:xfrm>
                <a:off x="7772399" y="795867"/>
                <a:ext cx="1016587" cy="369332"/>
              </a:xfrm>
              <a:prstGeom prst="rect">
                <a:avLst/>
              </a:prstGeom>
              <a:noFill/>
              <a:ln w="25400" cap="flat" cmpd="sng" algn="ctr">
                <a:noFill/>
                <a:prstDash val="solid"/>
                <a:round/>
                <a:headEnd type="none" w="med" len="med"/>
                <a:tailEnd type="none" w="med" len="med"/>
              </a:ln>
            </p:spPr>
            <p:txBody>
              <a:bodyPr wrap="square" rtlCol="0">
                <a:spAutoFit/>
              </a:bodyPr>
              <a:lstStyle/>
              <a:p>
                <a:r>
                  <a:rPr lang="en-US" dirty="0" smtClean="0">
                    <a:solidFill>
                      <a:srgbClr val="FF0000"/>
                    </a:solidFill>
                  </a:rPr>
                  <a:t>Project 1</a:t>
                </a:r>
                <a:endParaRPr lang="en-US" dirty="0">
                  <a:solidFill>
                    <a:srgbClr val="FF0000"/>
                  </a:solidFill>
                </a:endParaRPr>
              </a:p>
            </p:txBody>
          </p:sp>
        </p:grpSp>
        <p:sp>
          <p:nvSpPr>
            <p:cNvPr id="73" name="Rectangle 72"/>
            <p:cNvSpPr/>
            <p:nvPr/>
          </p:nvSpPr>
          <p:spPr>
            <a:xfrm>
              <a:off x="0" y="4368800"/>
              <a:ext cx="3200400" cy="1049867"/>
            </a:xfrm>
            <a:prstGeom prst="rect">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2" name="Group 91"/>
          <p:cNvGrpSpPr/>
          <p:nvPr/>
        </p:nvGrpSpPr>
        <p:grpSpPr>
          <a:xfrm>
            <a:off x="0" y="2328328"/>
            <a:ext cx="9550986" cy="3242738"/>
            <a:chOff x="0" y="2277529"/>
            <a:chExt cx="9550986" cy="3242738"/>
          </a:xfrm>
        </p:grpSpPr>
        <p:grpSp>
          <p:nvGrpSpPr>
            <p:cNvPr id="65" name="Group 64"/>
            <p:cNvGrpSpPr/>
            <p:nvPr/>
          </p:nvGrpSpPr>
          <p:grpSpPr>
            <a:xfrm>
              <a:off x="5232400" y="3202301"/>
              <a:ext cx="4318586" cy="2317966"/>
              <a:chOff x="1678763" y="1362095"/>
              <a:chExt cx="9492273" cy="1681255"/>
            </a:xfrm>
          </p:grpSpPr>
          <p:sp>
            <p:nvSpPr>
              <p:cNvPr id="66" name="Rectangle 65"/>
              <p:cNvSpPr/>
              <p:nvPr/>
            </p:nvSpPr>
            <p:spPr>
              <a:xfrm>
                <a:off x="1678763" y="1362095"/>
                <a:ext cx="6469522" cy="1681255"/>
              </a:xfrm>
              <a:prstGeom prst="rect">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TextBox 66"/>
              <p:cNvSpPr txBox="1"/>
              <p:nvPr/>
            </p:nvSpPr>
            <p:spPr>
              <a:xfrm>
                <a:off x="7968868" y="1802865"/>
                <a:ext cx="3202168" cy="267882"/>
              </a:xfrm>
              <a:prstGeom prst="rect">
                <a:avLst/>
              </a:prstGeom>
              <a:noFill/>
            </p:spPr>
            <p:txBody>
              <a:bodyPr wrap="square" rtlCol="0">
                <a:spAutoFit/>
              </a:bodyPr>
              <a:lstStyle/>
              <a:p>
                <a:r>
                  <a:rPr lang="en-US" dirty="0" smtClean="0">
                    <a:solidFill>
                      <a:srgbClr val="FF0000"/>
                    </a:solidFill>
                  </a:rPr>
                  <a:t>Project 3</a:t>
                </a:r>
                <a:endParaRPr lang="en-US" dirty="0">
                  <a:solidFill>
                    <a:srgbClr val="FF0000"/>
                  </a:solidFill>
                </a:endParaRPr>
              </a:p>
            </p:txBody>
          </p:sp>
        </p:grpSp>
        <p:sp>
          <p:nvSpPr>
            <p:cNvPr id="76" name="Rectangle 75"/>
            <p:cNvSpPr/>
            <p:nvPr/>
          </p:nvSpPr>
          <p:spPr>
            <a:xfrm>
              <a:off x="0" y="4224861"/>
              <a:ext cx="3200400" cy="1049867"/>
            </a:xfrm>
            <a:prstGeom prst="rect">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p:cNvSpPr/>
            <p:nvPr/>
          </p:nvSpPr>
          <p:spPr>
            <a:xfrm>
              <a:off x="0" y="2277529"/>
              <a:ext cx="3200400" cy="1049867"/>
            </a:xfrm>
            <a:prstGeom prst="rect">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5" name="Group 94"/>
          <p:cNvGrpSpPr/>
          <p:nvPr/>
        </p:nvGrpSpPr>
        <p:grpSpPr>
          <a:xfrm>
            <a:off x="0" y="3378195"/>
            <a:ext cx="9313330" cy="3496738"/>
            <a:chOff x="0" y="3361262"/>
            <a:chExt cx="9313330" cy="3496738"/>
          </a:xfrm>
        </p:grpSpPr>
        <p:grpSp>
          <p:nvGrpSpPr>
            <p:cNvPr id="68" name="Group 67"/>
            <p:cNvGrpSpPr/>
            <p:nvPr/>
          </p:nvGrpSpPr>
          <p:grpSpPr>
            <a:xfrm>
              <a:off x="6062133" y="6028267"/>
              <a:ext cx="3251197" cy="829733"/>
              <a:chOff x="4284133" y="2140621"/>
              <a:chExt cx="7146148" cy="890445"/>
            </a:xfrm>
          </p:grpSpPr>
          <p:sp>
            <p:nvSpPr>
              <p:cNvPr id="70" name="Rectangle 69"/>
              <p:cNvSpPr/>
              <p:nvPr/>
            </p:nvSpPr>
            <p:spPr>
              <a:xfrm>
                <a:off x="4284133" y="2140621"/>
                <a:ext cx="3826933" cy="890445"/>
              </a:xfrm>
              <a:prstGeom prst="rect">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TextBox 70"/>
              <p:cNvSpPr txBox="1"/>
              <p:nvPr/>
            </p:nvSpPr>
            <p:spPr>
              <a:xfrm>
                <a:off x="8228113" y="2449545"/>
                <a:ext cx="3202168" cy="396356"/>
              </a:xfrm>
              <a:prstGeom prst="rect">
                <a:avLst/>
              </a:prstGeom>
              <a:solidFill>
                <a:srgbClr val="FFFFFF"/>
              </a:solidFill>
              <a:ln w="0" cap="flat" cmpd="sng" algn="ctr">
                <a:noFill/>
                <a:prstDash val="solid"/>
                <a:round/>
                <a:headEnd type="none" w="med" len="med"/>
                <a:tailEnd type="none" w="med" len="med"/>
              </a:ln>
            </p:spPr>
            <p:txBody>
              <a:bodyPr wrap="square" rtlCol="0">
                <a:spAutoFit/>
              </a:bodyPr>
              <a:lstStyle/>
              <a:p>
                <a:r>
                  <a:rPr lang="en-US" dirty="0" smtClean="0">
                    <a:solidFill>
                      <a:srgbClr val="FF0000"/>
                    </a:solidFill>
                  </a:rPr>
                  <a:t>Project 4</a:t>
                </a:r>
                <a:endParaRPr lang="en-US" dirty="0">
                  <a:solidFill>
                    <a:srgbClr val="FF0000"/>
                  </a:solidFill>
                </a:endParaRPr>
              </a:p>
            </p:txBody>
          </p:sp>
        </p:grpSp>
        <p:sp>
          <p:nvSpPr>
            <p:cNvPr id="79" name="Rectangle 78"/>
            <p:cNvSpPr/>
            <p:nvPr/>
          </p:nvSpPr>
          <p:spPr>
            <a:xfrm>
              <a:off x="0" y="5249323"/>
              <a:ext cx="3200400" cy="829734"/>
            </a:xfrm>
            <a:prstGeom prst="rect">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Rectangle 93"/>
            <p:cNvSpPr/>
            <p:nvPr/>
          </p:nvSpPr>
          <p:spPr>
            <a:xfrm>
              <a:off x="0" y="3361262"/>
              <a:ext cx="3200400" cy="897467"/>
            </a:xfrm>
            <a:prstGeom prst="rect">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
                                            <p:txEl>
                                              <p:pRg st="4" end="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xEl>
                                              <p:pRg st="6" end="6"/>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
                                            <p:txEl>
                                              <p:pRg st="7" end="7"/>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xEl>
                                              <p:pRg st="9" end="9"/>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
                                            <p:txEl>
                                              <p:pRg st="10" end="1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xEl>
                                              <p:pRg st="12" end="12"/>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3">
                                            <p:txEl>
                                              <p:pRg st="13" end="1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3">
                                            <p:txEl>
                                              <p:pRg st="14" end="14"/>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7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6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61"/>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9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92"/>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uild="p"/>
      <p:bldP spid="17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dirty="0" smtClean="0"/>
              <a:t>Great Ideas in Computer Architecture</a:t>
            </a:r>
            <a:endParaRPr lang="en-US" dirty="0"/>
          </a:p>
        </p:txBody>
      </p:sp>
      <p:sp>
        <p:nvSpPr>
          <p:cNvPr id="6" name="Content Placeholder 5"/>
          <p:cNvSpPr>
            <a:spLocks noGrp="1"/>
          </p:cNvSpPr>
          <p:nvPr>
            <p:ph idx="1"/>
          </p:nvPr>
        </p:nvSpPr>
        <p:spPr/>
        <p:txBody>
          <a:bodyPr>
            <a:normAutofit/>
          </a:bodyPr>
          <a:lstStyle/>
          <a:p>
            <a:pPr marL="514350" indent="-514350">
              <a:buFont typeface="+mj-lt"/>
              <a:buAutoNum type="arabicPeriod"/>
            </a:pPr>
            <a:r>
              <a:rPr lang="en-US" dirty="0" smtClean="0"/>
              <a:t>Design for Moore’s Law</a:t>
            </a:r>
          </a:p>
          <a:p>
            <a:pPr marL="514350" indent="-514350">
              <a:buFont typeface="+mj-lt"/>
              <a:buAutoNum type="arabicPeriod"/>
            </a:pPr>
            <a:r>
              <a:rPr lang="en-US" dirty="0" smtClean="0"/>
              <a:t>Abstraction to Simplify Design</a:t>
            </a:r>
          </a:p>
          <a:p>
            <a:pPr marL="514350" indent="-514350">
              <a:buFont typeface="+mj-lt"/>
              <a:buAutoNum type="arabicPeriod"/>
            </a:pPr>
            <a:r>
              <a:rPr lang="en-US" dirty="0" smtClean="0"/>
              <a:t>Make the Common Case Fast</a:t>
            </a:r>
          </a:p>
          <a:p>
            <a:pPr marL="514350" indent="-514350">
              <a:buFont typeface="+mj-lt"/>
              <a:buAutoNum type="arabicPeriod"/>
            </a:pPr>
            <a:r>
              <a:rPr lang="en-US" dirty="0" smtClean="0"/>
              <a:t>Dependability via Redundancy</a:t>
            </a:r>
          </a:p>
          <a:p>
            <a:pPr marL="514350" indent="-514350">
              <a:buFont typeface="+mj-lt"/>
              <a:buAutoNum type="arabicPeriod"/>
            </a:pPr>
            <a:r>
              <a:rPr lang="en-US" dirty="0" smtClean="0"/>
              <a:t>Memory Hierarchy</a:t>
            </a:r>
          </a:p>
          <a:p>
            <a:pPr marL="514350" indent="-514350">
              <a:buFont typeface="+mj-lt"/>
              <a:buAutoNum type="arabicPeriod"/>
            </a:pPr>
            <a:r>
              <a:rPr lang="en-US" dirty="0" smtClean="0"/>
              <a:t>Performance via Parallelism/Pipelining/Prediction</a:t>
            </a:r>
          </a:p>
        </p:txBody>
      </p:sp>
      <p:sp>
        <p:nvSpPr>
          <p:cNvPr id="3" name="Date Placeholder 2"/>
          <p:cNvSpPr>
            <a:spLocks noGrp="1"/>
          </p:cNvSpPr>
          <p:nvPr>
            <p:ph type="dt" sz="half" idx="10"/>
          </p:nvPr>
        </p:nvSpPr>
        <p:spPr/>
        <p:txBody>
          <a:bodyPr/>
          <a:lstStyle/>
          <a:p>
            <a:fld id="{31687C10-DD12-2940-858A-A4218CF5E05D}" type="datetime1">
              <a:rPr lang="en-US" smtClean="0"/>
              <a:pPr/>
              <a:t>8/27/13</a:t>
            </a:fld>
            <a:endParaRPr lang="en-US"/>
          </a:p>
        </p:txBody>
      </p:sp>
      <p:sp>
        <p:nvSpPr>
          <p:cNvPr id="4" name="Footer Placeholder 3"/>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11</a:t>
            </a:fld>
            <a:endParaRPr lang="en-US"/>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58661" y="240084"/>
            <a:ext cx="9047520" cy="6485912"/>
          </a:xfrm>
          <a:prstGeom prst="rect">
            <a:avLst/>
          </a:prstGeom>
          <a:noFill/>
          <a:ln w="9525">
            <a:noFill/>
            <a:miter lim="800000"/>
            <a:headEnd/>
            <a:tailEnd/>
          </a:ln>
          <a:effectLst/>
        </p:spPr>
      </p:pic>
      <p:sp>
        <p:nvSpPr>
          <p:cNvPr id="28" name="Title 27"/>
          <p:cNvSpPr>
            <a:spLocks noGrp="1"/>
          </p:cNvSpPr>
          <p:nvPr>
            <p:ph type="title"/>
          </p:nvPr>
        </p:nvSpPr>
        <p:spPr>
          <a:xfrm>
            <a:off x="457200" y="54509"/>
            <a:ext cx="7480300" cy="1143000"/>
          </a:xfrm>
        </p:spPr>
        <p:txBody>
          <a:bodyPr/>
          <a:lstStyle/>
          <a:p>
            <a:r>
              <a:rPr lang="en-US" dirty="0" smtClean="0"/>
              <a:t>Moore’s Law</a:t>
            </a:r>
            <a:endParaRPr lang="en-US" dirty="0"/>
          </a:p>
        </p:txBody>
      </p:sp>
      <p:sp>
        <p:nvSpPr>
          <p:cNvPr id="4" name="Date Placeholder 3"/>
          <p:cNvSpPr>
            <a:spLocks noGrp="1"/>
          </p:cNvSpPr>
          <p:nvPr>
            <p:ph type="dt" sz="half" idx="10"/>
          </p:nvPr>
        </p:nvSpPr>
        <p:spPr/>
        <p:txBody>
          <a:bodyPr/>
          <a:lstStyle/>
          <a:p>
            <a:fld id="{7DBEACE4-A45E-FA4F-A1CC-1F7C37062898}" type="datetime1">
              <a:rPr lang="en-US" smtClean="0"/>
              <a:pPr/>
              <a:t>8/27/13</a:t>
            </a:fld>
            <a:endParaRPr lang="en-US"/>
          </a:p>
        </p:txBody>
      </p:sp>
      <p:sp>
        <p:nvSpPr>
          <p:cNvPr id="5" name="Footer Placeholder 4"/>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12</a:t>
            </a:fld>
            <a:endParaRPr lang="en-US"/>
          </a:p>
        </p:txBody>
      </p:sp>
      <p:sp>
        <p:nvSpPr>
          <p:cNvPr id="29" name="Rectangle 6"/>
          <p:cNvSpPr>
            <a:spLocks noChangeArrowheads="1"/>
          </p:cNvSpPr>
          <p:nvPr/>
        </p:nvSpPr>
        <p:spPr bwMode="auto">
          <a:xfrm>
            <a:off x="0" y="0"/>
            <a:ext cx="6019800" cy="396875"/>
          </a:xfrm>
          <a:prstGeom prst="rect">
            <a:avLst/>
          </a:prstGeom>
          <a:noFill/>
          <a:ln w="12700">
            <a:noFill/>
            <a:miter lim="800000"/>
            <a:headEnd/>
            <a:tailEnd/>
          </a:ln>
        </p:spPr>
        <p:txBody>
          <a:bodyPr lIns="90487" tIns="44450" rIns="90487" bIns="44450">
            <a:prstTxWarp prst="textNoShape">
              <a:avLst/>
            </a:prstTxWarp>
            <a:spAutoFit/>
          </a:bodyPr>
          <a:lstStyle/>
          <a:p>
            <a:r>
              <a:rPr lang="en-US" sz="2000" b="1" dirty="0">
                <a:solidFill>
                  <a:schemeClr val="tx1"/>
                </a:solidFill>
                <a:ea typeface="Helvetica" charset="0"/>
                <a:cs typeface="Helvetica" charset="0"/>
              </a:rPr>
              <a:t>Predicts: 2X Transistors / chip every 2 years</a:t>
            </a:r>
            <a:endParaRPr lang="en-US" sz="1600" b="1" dirty="0">
              <a:solidFill>
                <a:schemeClr val="tx1"/>
              </a:solidFill>
              <a:ea typeface="Helvetica" charset="0"/>
              <a:cs typeface="Helvetica" charset="0"/>
            </a:endParaRPr>
          </a:p>
        </p:txBody>
      </p:sp>
      <p:pic>
        <p:nvPicPr>
          <p:cNvPr id="30" name="Picture 22" descr="gordon-moore"/>
          <p:cNvPicPr>
            <a:picLocks noChangeAspect="1" noChangeArrowheads="1"/>
          </p:cNvPicPr>
          <p:nvPr/>
        </p:nvPicPr>
        <p:blipFill>
          <a:blip r:embed="rId3"/>
          <a:srcRect/>
          <a:stretch>
            <a:fillRect/>
          </a:stretch>
        </p:blipFill>
        <p:spPr bwMode="auto">
          <a:xfrm>
            <a:off x="6500813" y="2554101"/>
            <a:ext cx="2008187" cy="2725738"/>
          </a:xfrm>
          <a:prstGeom prst="rect">
            <a:avLst/>
          </a:prstGeom>
          <a:noFill/>
          <a:ln w="9525">
            <a:noFill/>
            <a:miter lim="800000"/>
            <a:headEnd/>
            <a:tailEnd/>
          </a:ln>
        </p:spPr>
      </p:pic>
      <p:sp>
        <p:nvSpPr>
          <p:cNvPr id="31" name="Rectangle 23"/>
          <p:cNvSpPr>
            <a:spLocks noChangeArrowheads="1"/>
          </p:cNvSpPr>
          <p:nvPr/>
        </p:nvSpPr>
        <p:spPr bwMode="auto">
          <a:xfrm>
            <a:off x="5621867" y="5268726"/>
            <a:ext cx="3281843" cy="923330"/>
          </a:xfrm>
          <a:prstGeom prst="rect">
            <a:avLst/>
          </a:prstGeom>
          <a:noFill/>
          <a:ln w="12700">
            <a:noFill/>
            <a:miter lim="800000"/>
            <a:headEnd/>
            <a:tailEnd/>
          </a:ln>
        </p:spPr>
        <p:txBody>
          <a:bodyPr wrap="square">
            <a:prstTxWarp prst="textNoShape">
              <a:avLst/>
            </a:prstTxWarp>
            <a:spAutoFit/>
          </a:bodyPr>
          <a:lstStyle/>
          <a:p>
            <a:pPr algn="ctr"/>
            <a:r>
              <a:rPr lang="en-US" sz="1800" b="1" dirty="0">
                <a:solidFill>
                  <a:srgbClr val="FF0000"/>
                </a:solidFill>
                <a:ea typeface="Helvetica" charset="0"/>
                <a:cs typeface="Helvetica" charset="0"/>
              </a:rPr>
              <a:t>Gordon </a:t>
            </a:r>
            <a:r>
              <a:rPr lang="en-US" sz="1800" b="1" dirty="0" smtClean="0">
                <a:solidFill>
                  <a:srgbClr val="FF0000"/>
                </a:solidFill>
                <a:ea typeface="Helvetica" charset="0"/>
                <a:cs typeface="Helvetica" charset="0"/>
              </a:rPr>
              <a:t>Moore</a:t>
            </a:r>
            <a:r>
              <a:rPr lang="en-US" b="1" dirty="0" smtClean="0">
                <a:solidFill>
                  <a:srgbClr val="FF0000"/>
                </a:solidFill>
                <a:ea typeface="Helvetica" charset="0"/>
                <a:cs typeface="Helvetica" charset="0"/>
              </a:rPr>
              <a:t>, I</a:t>
            </a:r>
            <a:r>
              <a:rPr lang="en-US" sz="1800" b="1" dirty="0" smtClean="0">
                <a:solidFill>
                  <a:srgbClr val="FF0000"/>
                </a:solidFill>
                <a:ea typeface="Helvetica" charset="0"/>
                <a:cs typeface="Helvetica" charset="0"/>
              </a:rPr>
              <a:t>ntel </a:t>
            </a:r>
            <a:r>
              <a:rPr lang="en-US" sz="1800" b="1" dirty="0">
                <a:solidFill>
                  <a:srgbClr val="FF0000"/>
                </a:solidFill>
                <a:ea typeface="Helvetica" charset="0"/>
                <a:cs typeface="Helvetica" charset="0"/>
              </a:rPr>
              <a:t>Cofounder</a:t>
            </a:r>
            <a:br>
              <a:rPr lang="en-US" sz="1800" b="1" dirty="0">
                <a:solidFill>
                  <a:srgbClr val="FF0000"/>
                </a:solidFill>
                <a:ea typeface="Helvetica" charset="0"/>
                <a:cs typeface="Helvetica" charset="0"/>
              </a:rPr>
            </a:br>
            <a:r>
              <a:rPr lang="en-US" sz="1800" b="1" dirty="0">
                <a:solidFill>
                  <a:srgbClr val="FF0000"/>
                </a:solidFill>
                <a:ea typeface="Helvetica" charset="0"/>
                <a:cs typeface="Helvetica" charset="0"/>
              </a:rPr>
              <a:t>B.S. Cal </a:t>
            </a:r>
            <a:r>
              <a:rPr lang="en-US" sz="1800" b="1" dirty="0" smtClean="0">
                <a:solidFill>
                  <a:srgbClr val="FF0000"/>
                </a:solidFill>
                <a:ea typeface="Helvetica" charset="0"/>
                <a:cs typeface="Helvetica" charset="0"/>
              </a:rPr>
              <a:t>1950</a:t>
            </a:r>
            <a:br>
              <a:rPr lang="en-US" sz="1800" b="1" dirty="0" smtClean="0">
                <a:solidFill>
                  <a:srgbClr val="FF0000"/>
                </a:solidFill>
                <a:ea typeface="Helvetica" charset="0"/>
                <a:cs typeface="Helvetica" charset="0"/>
              </a:rPr>
            </a:br>
            <a:r>
              <a:rPr lang="en-US" sz="1800" b="1" dirty="0" smtClean="0">
                <a:solidFill>
                  <a:srgbClr val="FF0000"/>
                </a:solidFill>
                <a:ea typeface="Helvetica" charset="0"/>
                <a:cs typeface="Helvetica" charset="0"/>
              </a:rPr>
              <a:t>Cal Alumni </a:t>
            </a:r>
            <a:r>
              <a:rPr lang="en-US" b="1" dirty="0" smtClean="0">
                <a:solidFill>
                  <a:srgbClr val="FF0000"/>
                </a:solidFill>
                <a:ea typeface="Helvetica" charset="0"/>
                <a:cs typeface="Helvetica" charset="0"/>
              </a:rPr>
              <a:t>of Year 1997 </a:t>
            </a:r>
            <a:endParaRPr lang="en-US" sz="1800" b="1" dirty="0">
              <a:solidFill>
                <a:srgbClr val="FF0000"/>
              </a:solidFill>
              <a:ea typeface="Helvetica" charset="0"/>
              <a:cs typeface="Helvetica" charset="0"/>
            </a:endParaRPr>
          </a:p>
        </p:txBody>
      </p:sp>
      <p:sp>
        <p:nvSpPr>
          <p:cNvPr id="32" name="Rectangle 25"/>
          <p:cNvSpPr>
            <a:spLocks noChangeArrowheads="1"/>
          </p:cNvSpPr>
          <p:nvPr/>
        </p:nvSpPr>
        <p:spPr bwMode="auto">
          <a:xfrm rot="16200000">
            <a:off x="-2184576" y="3342919"/>
            <a:ext cx="4768879" cy="400110"/>
          </a:xfrm>
          <a:prstGeom prst="rect">
            <a:avLst/>
          </a:prstGeom>
          <a:noFill/>
          <a:ln w="12700">
            <a:noFill/>
            <a:miter lim="800000"/>
            <a:headEnd/>
            <a:tailEnd/>
          </a:ln>
        </p:spPr>
        <p:txBody>
          <a:bodyPr wrap="none">
            <a:prstTxWarp prst="textNoShape">
              <a:avLst/>
            </a:prstTxWarp>
            <a:spAutoFit/>
          </a:bodyPr>
          <a:lstStyle/>
          <a:p>
            <a:r>
              <a:rPr lang="en-US" sz="2000" b="1" dirty="0">
                <a:solidFill>
                  <a:schemeClr val="tx1"/>
                </a:solidFill>
                <a:ea typeface="Helvetica" charset="0"/>
                <a:cs typeface="Helvetica" charset="0"/>
              </a:rPr>
              <a:t># of transistors on an</a:t>
            </a:r>
            <a:r>
              <a:rPr lang="en-US" sz="2000" b="1" dirty="0" smtClean="0">
                <a:solidFill>
                  <a:schemeClr val="tx1"/>
                </a:solidFill>
                <a:ea typeface="Helvetica" charset="0"/>
                <a:cs typeface="Helvetica" charset="0"/>
              </a:rPr>
              <a:t>  integrated </a:t>
            </a:r>
            <a:r>
              <a:rPr lang="en-US" sz="2000" b="1" dirty="0">
                <a:solidFill>
                  <a:schemeClr val="tx1"/>
                </a:solidFill>
                <a:ea typeface="Helvetica" charset="0"/>
                <a:cs typeface="Helvetica" charset="0"/>
              </a:rPr>
              <a:t>circuit (IC)</a:t>
            </a:r>
          </a:p>
        </p:txBody>
      </p:sp>
      <p:sp>
        <p:nvSpPr>
          <p:cNvPr id="34" name="Rectangle 24"/>
          <p:cNvSpPr>
            <a:spLocks noChangeArrowheads="1"/>
          </p:cNvSpPr>
          <p:nvPr/>
        </p:nvSpPr>
        <p:spPr bwMode="auto">
          <a:xfrm>
            <a:off x="7662842" y="6236601"/>
            <a:ext cx="727075" cy="400050"/>
          </a:xfrm>
          <a:prstGeom prst="rect">
            <a:avLst/>
          </a:prstGeom>
          <a:noFill/>
          <a:ln w="12700">
            <a:noFill/>
            <a:miter lim="800000"/>
            <a:headEnd/>
            <a:tailEnd/>
          </a:ln>
        </p:spPr>
        <p:txBody>
          <a:bodyPr wrap="none">
            <a:prstTxWarp prst="textNoShape">
              <a:avLst/>
            </a:prstTxWarp>
            <a:spAutoFit/>
          </a:bodyPr>
          <a:lstStyle/>
          <a:p>
            <a:r>
              <a:rPr lang="en-US" sz="2000" b="1" dirty="0">
                <a:solidFill>
                  <a:schemeClr val="tx1"/>
                </a:solidFill>
                <a:ea typeface="Helvetica" charset="0"/>
                <a:cs typeface="Helvetica" charset="0"/>
              </a:rPr>
              <a:t>Year</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5"/>
          <p:cNvSpPr>
            <a:spLocks noGrp="1" noChangeArrowheads="1"/>
          </p:cNvSpPr>
          <p:nvPr>
            <p:ph type="title"/>
          </p:nvPr>
        </p:nvSpPr>
        <p:spPr>
          <a:xfrm>
            <a:off x="457200" y="122241"/>
            <a:ext cx="8229600" cy="1143000"/>
          </a:xfrm>
          <a:noFill/>
        </p:spPr>
        <p:txBody>
          <a:bodyPr>
            <a:normAutofit fontScale="90000"/>
          </a:bodyPr>
          <a:lstStyle/>
          <a:p>
            <a:pPr>
              <a:lnSpc>
                <a:spcPct val="80000"/>
              </a:lnSpc>
            </a:pPr>
            <a:r>
              <a:rPr lang="en-US" dirty="0" smtClean="0"/>
              <a:t>Abstraction via Layers of Representation</a:t>
            </a:r>
            <a:endParaRPr lang="en-US" dirty="0"/>
          </a:p>
        </p:txBody>
      </p:sp>
      <p:sp>
        <p:nvSpPr>
          <p:cNvPr id="26" name="Date Placeholder 25"/>
          <p:cNvSpPr>
            <a:spLocks noGrp="1"/>
          </p:cNvSpPr>
          <p:nvPr>
            <p:ph type="dt" sz="half" idx="10"/>
          </p:nvPr>
        </p:nvSpPr>
        <p:spPr/>
        <p:txBody>
          <a:bodyPr/>
          <a:lstStyle/>
          <a:p>
            <a:fld id="{55DE7D55-AFD2-834F-A717-B47512A7D6C0}" type="datetime1">
              <a:rPr lang="en-US" smtClean="0"/>
              <a:pPr/>
              <a:t>8/27/13</a:t>
            </a:fld>
            <a:endParaRPr lang="en-US"/>
          </a:p>
        </p:txBody>
      </p:sp>
      <p:sp>
        <p:nvSpPr>
          <p:cNvPr id="28" name="Footer Placeholder 27"/>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27" name="Slide Number Placeholder 26"/>
          <p:cNvSpPr>
            <a:spLocks noGrp="1"/>
          </p:cNvSpPr>
          <p:nvPr>
            <p:ph type="sldNum" sz="quarter" idx="12"/>
          </p:nvPr>
        </p:nvSpPr>
        <p:spPr/>
        <p:txBody>
          <a:bodyPr/>
          <a:lstStyle/>
          <a:p>
            <a:fld id="{3CC63E4C-4642-794D-A2FD-70F6B81535F5}" type="slidenum">
              <a:rPr lang="en-US" smtClean="0"/>
              <a:pPr/>
              <a:t>13</a:t>
            </a:fld>
            <a:endParaRPr lang="en-US"/>
          </a:p>
        </p:txBody>
      </p:sp>
      <p:sp>
        <p:nvSpPr>
          <p:cNvPr id="28676" name="Rectangle 18"/>
          <p:cNvSpPr>
            <a:spLocks noGrp="1" noChangeArrowheads="1"/>
          </p:cNvSpPr>
          <p:nvPr>
            <p:ph type="body" sz="half" idx="4294967295"/>
          </p:nvPr>
        </p:nvSpPr>
        <p:spPr>
          <a:xfrm>
            <a:off x="4635513" y="2066399"/>
            <a:ext cx="3848100" cy="896937"/>
          </a:xfrm>
          <a:noFill/>
        </p:spPr>
        <p:txBody>
          <a:bodyPr>
            <a:normAutofit lnSpcReduction="10000"/>
          </a:bodyPr>
          <a:lstStyle/>
          <a:p>
            <a:pPr marL="342900" indent="-342900">
              <a:lnSpc>
                <a:spcPct val="90000"/>
              </a:lnSpc>
              <a:spcBef>
                <a:spcPct val="0"/>
              </a:spcBef>
              <a:buFont typeface="Times" charset="0"/>
              <a:buNone/>
              <a:tabLst>
                <a:tab pos="1066800" algn="l"/>
              </a:tabLst>
            </a:pPr>
            <a:r>
              <a:rPr lang="en-US" sz="1600" dirty="0" err="1">
                <a:solidFill>
                  <a:srgbClr val="FF0000"/>
                </a:solidFill>
              </a:rPr>
              <a:t>lw</a:t>
            </a:r>
            <a:r>
              <a:rPr lang="en-US" sz="1600" dirty="0">
                <a:solidFill>
                  <a:srgbClr val="FF0000"/>
                </a:solidFill>
              </a:rPr>
              <a:t>	  $t0, 0($2)</a:t>
            </a:r>
          </a:p>
          <a:p>
            <a:pPr marL="342900" indent="-342900">
              <a:lnSpc>
                <a:spcPct val="90000"/>
              </a:lnSpc>
              <a:spcBef>
                <a:spcPct val="0"/>
              </a:spcBef>
              <a:buFont typeface="Times" charset="0"/>
              <a:buNone/>
              <a:tabLst>
                <a:tab pos="1066800" algn="l"/>
              </a:tabLst>
            </a:pPr>
            <a:r>
              <a:rPr lang="en-US" sz="1600" dirty="0" err="1">
                <a:solidFill>
                  <a:srgbClr val="FF0000"/>
                </a:solidFill>
              </a:rPr>
              <a:t>lw</a:t>
            </a:r>
            <a:r>
              <a:rPr lang="en-US" sz="1600" dirty="0">
                <a:solidFill>
                  <a:srgbClr val="FF0000"/>
                </a:solidFill>
              </a:rPr>
              <a:t>	  $t1, 4($2)</a:t>
            </a:r>
          </a:p>
          <a:p>
            <a:pPr marL="342900" indent="-342900">
              <a:lnSpc>
                <a:spcPct val="90000"/>
              </a:lnSpc>
              <a:spcBef>
                <a:spcPct val="0"/>
              </a:spcBef>
              <a:buFont typeface="Times" charset="0"/>
              <a:buNone/>
              <a:tabLst>
                <a:tab pos="1066800" algn="l"/>
              </a:tabLst>
            </a:pPr>
            <a:r>
              <a:rPr lang="en-US" sz="1600" dirty="0" err="1">
                <a:solidFill>
                  <a:srgbClr val="FF0000"/>
                </a:solidFill>
              </a:rPr>
              <a:t>sw</a:t>
            </a:r>
            <a:r>
              <a:rPr lang="en-US" sz="1600" dirty="0">
                <a:solidFill>
                  <a:srgbClr val="FF0000"/>
                </a:solidFill>
              </a:rPr>
              <a:t>	  $t1, 0($2)</a:t>
            </a:r>
          </a:p>
          <a:p>
            <a:pPr marL="342900" indent="-342900">
              <a:spcBef>
                <a:spcPct val="0"/>
              </a:spcBef>
              <a:buFont typeface="Times" charset="0"/>
              <a:buNone/>
              <a:tabLst>
                <a:tab pos="1066800" algn="l"/>
              </a:tabLst>
            </a:pPr>
            <a:r>
              <a:rPr lang="en-US" sz="1600" dirty="0" err="1">
                <a:solidFill>
                  <a:srgbClr val="FF0000"/>
                </a:solidFill>
              </a:rPr>
              <a:t>sw</a:t>
            </a:r>
            <a:r>
              <a:rPr lang="en-US" sz="1600" dirty="0">
                <a:solidFill>
                  <a:srgbClr val="FF0000"/>
                </a:solidFill>
              </a:rPr>
              <a:t>	  $t0, 4($2)</a:t>
            </a:r>
          </a:p>
        </p:txBody>
      </p:sp>
      <p:graphicFrame>
        <p:nvGraphicFramePr>
          <p:cNvPr id="28674" name="Object 2"/>
          <p:cNvGraphicFramePr>
            <a:graphicFrameLocks noGrp="1" noChangeAspect="1"/>
          </p:cNvGraphicFramePr>
          <p:nvPr>
            <p:ph sz="quarter" idx="4294967295"/>
            <p:extLst>
              <p:ext uri="{D42A27DB-BD31-4B8C-83A1-F6EECF244321}">
                <p14:modId xmlns:p14="http://schemas.microsoft.com/office/powerpoint/2010/main" val="2533922296"/>
              </p:ext>
            </p:extLst>
          </p:nvPr>
        </p:nvGraphicFramePr>
        <p:xfrm>
          <a:off x="4605868" y="5414437"/>
          <a:ext cx="1828800" cy="1257300"/>
        </p:xfrm>
        <a:graphic>
          <a:graphicData uri="http://schemas.openxmlformats.org/presentationml/2006/ole">
            <mc:AlternateContent xmlns:mc="http://schemas.openxmlformats.org/markup-compatibility/2006">
              <mc:Choice xmlns:v="urn:schemas-microsoft-com:vml" Requires="v">
                <p:oleObj spid="_x0000_s67638" name="Image" r:id="rId4" imgW="3492063" imgH="2400000" progId="">
                  <p:embed/>
                </p:oleObj>
              </mc:Choice>
              <mc:Fallback>
                <p:oleObj name="Image" r:id="rId4" imgW="3492063" imgH="2400000"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5868" y="5414437"/>
                        <a:ext cx="182880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28678" name="Rectangle 7"/>
          <p:cNvSpPr>
            <a:spLocks noChangeArrowheads="1"/>
          </p:cNvSpPr>
          <p:nvPr/>
        </p:nvSpPr>
        <p:spPr bwMode="auto">
          <a:xfrm>
            <a:off x="857250" y="1232094"/>
            <a:ext cx="2590800" cy="529119"/>
          </a:xfrm>
          <a:prstGeom prst="rect">
            <a:avLst/>
          </a:prstGeom>
          <a:noFill/>
          <a:ln w="28575">
            <a:solidFill>
              <a:schemeClr val="tx1"/>
            </a:solidFill>
            <a:miter lim="800000"/>
            <a:headEnd/>
            <a:tailEnd/>
          </a:ln>
          <a:effectLst/>
        </p:spPr>
        <p:txBody>
          <a:bodyPr lIns="63500" tIns="25400" rIns="63500" bIns="25400">
            <a:prstTxWarp prst="textNoShape">
              <a:avLst/>
            </a:prstTxWarp>
            <a:spAutoFit/>
          </a:bodyPr>
          <a:lstStyle/>
          <a:p>
            <a:pPr algn="ctr">
              <a:lnSpc>
                <a:spcPct val="85000"/>
              </a:lnSpc>
              <a:spcBef>
                <a:spcPct val="41000"/>
              </a:spcBef>
            </a:pPr>
            <a:r>
              <a:rPr lang="en-US" sz="1800" b="1" dirty="0">
                <a:solidFill>
                  <a:schemeClr val="tx1"/>
                </a:solidFill>
              </a:rPr>
              <a:t>High Level </a:t>
            </a:r>
            <a:r>
              <a:rPr lang="en-US" sz="1800" b="1" dirty="0" smtClean="0">
                <a:solidFill>
                  <a:schemeClr val="tx1"/>
                </a:solidFill>
              </a:rPr>
              <a:t>Language</a:t>
            </a:r>
            <a:br>
              <a:rPr lang="en-US" sz="1800" b="1" dirty="0" smtClean="0">
                <a:solidFill>
                  <a:schemeClr val="tx1"/>
                </a:solidFill>
              </a:rPr>
            </a:br>
            <a:r>
              <a:rPr lang="en-US" sz="1800" b="1" dirty="0" smtClean="0">
                <a:solidFill>
                  <a:schemeClr val="tx1"/>
                </a:solidFill>
              </a:rPr>
              <a:t>Program </a:t>
            </a:r>
            <a:r>
              <a:rPr lang="en-US" sz="1800" b="1" dirty="0">
                <a:solidFill>
                  <a:schemeClr val="tx1"/>
                </a:solidFill>
              </a:rPr>
              <a:t>(e.g., C)</a:t>
            </a:r>
          </a:p>
        </p:txBody>
      </p:sp>
      <p:sp>
        <p:nvSpPr>
          <p:cNvPr id="28679" name="Rectangle 8"/>
          <p:cNvSpPr>
            <a:spLocks noChangeArrowheads="1"/>
          </p:cNvSpPr>
          <p:nvPr/>
        </p:nvSpPr>
        <p:spPr bwMode="auto">
          <a:xfrm>
            <a:off x="857250" y="2178244"/>
            <a:ext cx="2800350" cy="529119"/>
          </a:xfrm>
          <a:prstGeom prst="rect">
            <a:avLst/>
          </a:prstGeom>
          <a:noFill/>
          <a:ln w="28575">
            <a:solidFill>
              <a:schemeClr val="tx1"/>
            </a:solidFill>
            <a:miter lim="800000"/>
            <a:headEnd/>
            <a:tailEnd/>
          </a:ln>
          <a:effectLst/>
        </p:spPr>
        <p:txBody>
          <a:bodyPr lIns="63500" tIns="25400" rIns="63500" bIns="25400">
            <a:prstTxWarp prst="textNoShape">
              <a:avLst/>
            </a:prstTxWarp>
            <a:spAutoFit/>
          </a:bodyPr>
          <a:lstStyle/>
          <a:p>
            <a:pPr algn="ctr">
              <a:lnSpc>
                <a:spcPct val="85000"/>
              </a:lnSpc>
              <a:spcBef>
                <a:spcPct val="41000"/>
              </a:spcBef>
            </a:pPr>
            <a:r>
              <a:rPr lang="en-US" sz="1800" b="1" dirty="0">
                <a:solidFill>
                  <a:srgbClr val="FF0000"/>
                </a:solidFill>
              </a:rPr>
              <a:t>Assembly  </a:t>
            </a:r>
            <a:r>
              <a:rPr lang="en-US" sz="1800" b="1" dirty="0" smtClean="0">
                <a:solidFill>
                  <a:srgbClr val="FF0000"/>
                </a:solidFill>
              </a:rPr>
              <a:t>Language Program </a:t>
            </a:r>
            <a:r>
              <a:rPr lang="en-US" sz="1800" b="1" dirty="0">
                <a:solidFill>
                  <a:srgbClr val="FF0000"/>
                </a:solidFill>
              </a:rPr>
              <a:t>(</a:t>
            </a:r>
            <a:r>
              <a:rPr lang="en-US" sz="1800" b="1" dirty="0" smtClean="0">
                <a:solidFill>
                  <a:srgbClr val="FF0000"/>
                </a:solidFill>
              </a:rPr>
              <a:t>e.g., MIPS</a:t>
            </a:r>
            <a:r>
              <a:rPr lang="en-US" sz="1800" b="1" dirty="0">
                <a:solidFill>
                  <a:srgbClr val="FF0000"/>
                </a:solidFill>
              </a:rPr>
              <a:t>)</a:t>
            </a:r>
          </a:p>
        </p:txBody>
      </p:sp>
      <p:sp>
        <p:nvSpPr>
          <p:cNvPr id="28680" name="Rectangle 9"/>
          <p:cNvSpPr>
            <a:spLocks noChangeArrowheads="1"/>
          </p:cNvSpPr>
          <p:nvPr/>
        </p:nvSpPr>
        <p:spPr bwMode="auto">
          <a:xfrm>
            <a:off x="908050" y="3092644"/>
            <a:ext cx="2590800" cy="546100"/>
          </a:xfrm>
          <a:prstGeom prst="rect">
            <a:avLst/>
          </a:prstGeom>
          <a:noFill/>
          <a:ln w="28575">
            <a:solidFill>
              <a:schemeClr val="tx1"/>
            </a:solidFill>
            <a:miter lim="800000"/>
            <a:headEnd/>
            <a:tailEnd/>
          </a:ln>
          <a:effectLst/>
        </p:spPr>
        <p:txBody>
          <a:bodyPr lIns="63500" tIns="25400" rIns="63500" bIns="25400">
            <a:prstTxWarp prst="textNoShape">
              <a:avLst/>
            </a:prstTxWarp>
            <a:spAutoFit/>
          </a:bodyPr>
          <a:lstStyle/>
          <a:p>
            <a:pPr algn="ctr">
              <a:lnSpc>
                <a:spcPct val="85000"/>
              </a:lnSpc>
              <a:spcBef>
                <a:spcPct val="41000"/>
              </a:spcBef>
            </a:pPr>
            <a:r>
              <a:rPr lang="en-US" sz="1800" b="1" dirty="0"/>
              <a:t>Machine  Language Program (MIPS)</a:t>
            </a:r>
          </a:p>
        </p:txBody>
      </p:sp>
      <p:sp>
        <p:nvSpPr>
          <p:cNvPr id="28681" name="Rectangle 10"/>
          <p:cNvSpPr>
            <a:spLocks noChangeArrowheads="1"/>
          </p:cNvSpPr>
          <p:nvPr/>
        </p:nvSpPr>
        <p:spPr bwMode="auto">
          <a:xfrm>
            <a:off x="304800" y="4464244"/>
            <a:ext cx="4038600" cy="561975"/>
          </a:xfrm>
          <a:prstGeom prst="rect">
            <a:avLst/>
          </a:prstGeom>
          <a:noFill/>
          <a:ln w="28575">
            <a:pattFill prst="pct70">
              <a:fgClr>
                <a:schemeClr val="tx1"/>
              </a:fgClr>
              <a:bgClr>
                <a:schemeClr val="bg1"/>
              </a:bgClr>
            </a:pattFill>
            <a:miter lim="800000"/>
            <a:headEnd/>
            <a:tailEnd/>
          </a:ln>
          <a:effectLst/>
        </p:spPr>
        <p:txBody>
          <a:bodyPr lIns="63500" tIns="25400" rIns="63500" bIns="25400">
            <a:prstTxWarp prst="textNoShape">
              <a:avLst/>
            </a:prstTxWarp>
            <a:spAutoFit/>
          </a:bodyPr>
          <a:lstStyle/>
          <a:p>
            <a:pPr algn="ctr">
              <a:lnSpc>
                <a:spcPct val="88000"/>
              </a:lnSpc>
              <a:spcBef>
                <a:spcPct val="43000"/>
              </a:spcBef>
            </a:pPr>
            <a:r>
              <a:rPr lang="en-US" sz="1800" b="1" dirty="0">
                <a:solidFill>
                  <a:srgbClr val="3366FF"/>
                </a:solidFill>
              </a:rPr>
              <a:t>Hardware Architecture </a:t>
            </a:r>
            <a:r>
              <a:rPr lang="en-US" sz="1800" b="1" dirty="0" smtClean="0">
                <a:solidFill>
                  <a:srgbClr val="3366FF"/>
                </a:solidFill>
              </a:rPr>
              <a:t>Description</a:t>
            </a:r>
            <a:br>
              <a:rPr lang="en-US" sz="1800" b="1" dirty="0" smtClean="0">
                <a:solidFill>
                  <a:srgbClr val="3366FF"/>
                </a:solidFill>
              </a:rPr>
            </a:br>
            <a:r>
              <a:rPr lang="en-US" sz="1800" b="1" dirty="0" smtClean="0">
                <a:solidFill>
                  <a:srgbClr val="3366FF"/>
                </a:solidFill>
              </a:rPr>
              <a:t>(</a:t>
            </a:r>
            <a:r>
              <a:rPr lang="en-US" sz="1800" b="1" dirty="0">
                <a:solidFill>
                  <a:srgbClr val="3366FF"/>
                </a:solidFill>
              </a:rPr>
              <a:t>e.g., block diagrams)</a:t>
            </a:r>
            <a:r>
              <a:rPr lang="en-US" sz="1800" dirty="0">
                <a:solidFill>
                  <a:srgbClr val="3366FF"/>
                </a:solidFill>
              </a:rPr>
              <a:t> </a:t>
            </a:r>
          </a:p>
        </p:txBody>
      </p:sp>
      <p:sp>
        <p:nvSpPr>
          <p:cNvPr id="28682" name="Line 11"/>
          <p:cNvSpPr>
            <a:spLocks noChangeShapeType="1"/>
          </p:cNvSpPr>
          <p:nvPr/>
        </p:nvSpPr>
        <p:spPr bwMode="auto">
          <a:xfrm>
            <a:off x="2057400" y="1778194"/>
            <a:ext cx="0" cy="40005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8683" name="Rectangle 13"/>
          <p:cNvSpPr>
            <a:spLocks noChangeArrowheads="1"/>
          </p:cNvSpPr>
          <p:nvPr/>
        </p:nvSpPr>
        <p:spPr bwMode="auto">
          <a:xfrm>
            <a:off x="2197100" y="1873444"/>
            <a:ext cx="1308100" cy="293670"/>
          </a:xfrm>
          <a:prstGeom prst="rect">
            <a:avLst/>
          </a:prstGeom>
          <a:noFill/>
          <a:ln w="12700">
            <a:noFill/>
            <a:miter lim="800000"/>
            <a:headEnd/>
            <a:tailEnd/>
          </a:ln>
        </p:spPr>
        <p:txBody>
          <a:bodyPr lIns="63500" tIns="25400" rIns="63500" bIns="25400">
            <a:prstTxWarp prst="textNoShape">
              <a:avLst/>
            </a:prstTxWarp>
            <a:spAutoFit/>
          </a:bodyPr>
          <a:lstStyle/>
          <a:p>
            <a:pPr algn="l">
              <a:lnSpc>
                <a:spcPct val="85000"/>
              </a:lnSpc>
            </a:pPr>
            <a:r>
              <a:rPr lang="en-US" sz="1800" b="1" i="1" dirty="0">
                <a:solidFill>
                  <a:schemeClr val="tx1"/>
                </a:solidFill>
              </a:rPr>
              <a:t>Compiler</a:t>
            </a:r>
          </a:p>
        </p:txBody>
      </p:sp>
      <p:sp>
        <p:nvSpPr>
          <p:cNvPr id="28684" name="Rectangle 14"/>
          <p:cNvSpPr>
            <a:spLocks noChangeArrowheads="1"/>
          </p:cNvSpPr>
          <p:nvPr/>
        </p:nvSpPr>
        <p:spPr bwMode="auto">
          <a:xfrm>
            <a:off x="2222500" y="2787844"/>
            <a:ext cx="1435100" cy="293670"/>
          </a:xfrm>
          <a:prstGeom prst="rect">
            <a:avLst/>
          </a:prstGeom>
          <a:noFill/>
          <a:ln w="12700">
            <a:noFill/>
            <a:miter lim="800000"/>
            <a:headEnd/>
            <a:tailEnd/>
          </a:ln>
        </p:spPr>
        <p:txBody>
          <a:bodyPr lIns="63500" tIns="25400" rIns="63500" bIns="25400">
            <a:prstTxWarp prst="textNoShape">
              <a:avLst/>
            </a:prstTxWarp>
            <a:spAutoFit/>
          </a:bodyPr>
          <a:lstStyle/>
          <a:p>
            <a:pPr algn="l">
              <a:lnSpc>
                <a:spcPct val="85000"/>
              </a:lnSpc>
            </a:pPr>
            <a:r>
              <a:rPr lang="en-US" sz="1800" b="1" i="1">
                <a:solidFill>
                  <a:schemeClr val="tx1"/>
                </a:solidFill>
              </a:rPr>
              <a:t>Assembler</a:t>
            </a:r>
          </a:p>
        </p:txBody>
      </p:sp>
      <p:sp>
        <p:nvSpPr>
          <p:cNvPr id="28685" name="Line 15"/>
          <p:cNvSpPr>
            <a:spLocks noChangeShapeType="1"/>
          </p:cNvSpPr>
          <p:nvPr/>
        </p:nvSpPr>
        <p:spPr bwMode="auto">
          <a:xfrm>
            <a:off x="2108200" y="3613344"/>
            <a:ext cx="0" cy="8509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8686" name="Rectangle 16"/>
          <p:cNvSpPr>
            <a:spLocks noChangeArrowheads="1"/>
          </p:cNvSpPr>
          <p:nvPr/>
        </p:nvSpPr>
        <p:spPr bwMode="auto">
          <a:xfrm>
            <a:off x="381000" y="3854644"/>
            <a:ext cx="1676400" cy="529119"/>
          </a:xfrm>
          <a:prstGeom prst="rect">
            <a:avLst/>
          </a:prstGeom>
          <a:noFill/>
          <a:ln w="12700">
            <a:noFill/>
            <a:miter lim="800000"/>
            <a:headEnd/>
            <a:tailEnd/>
          </a:ln>
        </p:spPr>
        <p:txBody>
          <a:bodyPr lIns="63500" tIns="25400" rIns="63500" bIns="25400">
            <a:prstTxWarp prst="textNoShape">
              <a:avLst/>
            </a:prstTxWarp>
            <a:spAutoFit/>
          </a:bodyPr>
          <a:lstStyle/>
          <a:p>
            <a:pPr algn="l">
              <a:lnSpc>
                <a:spcPct val="85000"/>
              </a:lnSpc>
            </a:pPr>
            <a:r>
              <a:rPr lang="en-US" sz="1800" b="1" i="1">
                <a:solidFill>
                  <a:schemeClr val="tx1"/>
                </a:solidFill>
              </a:rPr>
              <a:t>Machine Interpretation</a:t>
            </a:r>
          </a:p>
        </p:txBody>
      </p:sp>
      <p:sp>
        <p:nvSpPr>
          <p:cNvPr id="28687" name="Rectangle 17"/>
          <p:cNvSpPr>
            <a:spLocks noChangeArrowheads="1"/>
          </p:cNvSpPr>
          <p:nvPr/>
        </p:nvSpPr>
        <p:spPr bwMode="auto">
          <a:xfrm>
            <a:off x="4624585" y="1201543"/>
            <a:ext cx="3086100" cy="709630"/>
          </a:xfrm>
          <a:prstGeom prst="rect">
            <a:avLst/>
          </a:prstGeom>
          <a:noFill/>
          <a:ln w="12700">
            <a:noFill/>
            <a:miter lim="800000"/>
            <a:headEnd/>
            <a:tailEnd/>
          </a:ln>
        </p:spPr>
        <p:txBody>
          <a:bodyPr lIns="63500" tIns="25400" rIns="63500" bIns="25400">
            <a:prstTxWarp prst="textNoShape">
              <a:avLst/>
            </a:prstTxWarp>
            <a:spAutoFit/>
          </a:bodyPr>
          <a:lstStyle/>
          <a:p>
            <a:pPr marL="342900" indent="-342900" algn="l">
              <a:lnSpc>
                <a:spcPct val="78000"/>
              </a:lnSpc>
            </a:pPr>
            <a:r>
              <a:rPr lang="en-US" sz="1800" b="1" dirty="0">
                <a:solidFill>
                  <a:schemeClr val="tx1"/>
                </a:solidFill>
              </a:rPr>
              <a:t>temp = </a:t>
            </a:r>
            <a:r>
              <a:rPr lang="en-US" sz="1800" b="1" dirty="0" err="1">
                <a:solidFill>
                  <a:schemeClr val="tx1"/>
                </a:solidFill>
              </a:rPr>
              <a:t>v[k</a:t>
            </a:r>
            <a:r>
              <a:rPr lang="en-US" sz="1800" b="1" dirty="0">
                <a:solidFill>
                  <a:schemeClr val="tx1"/>
                </a:solidFill>
              </a:rPr>
              <a:t>];</a:t>
            </a:r>
          </a:p>
          <a:p>
            <a:pPr marL="342900" indent="-342900" algn="l">
              <a:lnSpc>
                <a:spcPct val="78000"/>
              </a:lnSpc>
            </a:pPr>
            <a:r>
              <a:rPr lang="en-US" sz="1800" b="1" dirty="0" err="1">
                <a:solidFill>
                  <a:schemeClr val="tx1"/>
                </a:solidFill>
              </a:rPr>
              <a:t>v[k</a:t>
            </a:r>
            <a:r>
              <a:rPr lang="en-US" sz="1800" b="1" dirty="0">
                <a:solidFill>
                  <a:schemeClr val="tx1"/>
                </a:solidFill>
              </a:rPr>
              <a:t>] = v[k+1];</a:t>
            </a:r>
          </a:p>
          <a:p>
            <a:pPr marL="342900" indent="-342900" algn="l">
              <a:lnSpc>
                <a:spcPct val="78000"/>
              </a:lnSpc>
            </a:pPr>
            <a:r>
              <a:rPr lang="en-US" sz="1800" b="1" dirty="0">
                <a:solidFill>
                  <a:schemeClr val="tx1"/>
                </a:solidFill>
              </a:rPr>
              <a:t>v[k+1] = temp;</a:t>
            </a:r>
            <a:endParaRPr lang="en-US" sz="1200" dirty="0">
              <a:solidFill>
                <a:schemeClr val="tx1"/>
              </a:solidFill>
            </a:endParaRPr>
          </a:p>
        </p:txBody>
      </p:sp>
      <p:sp>
        <p:nvSpPr>
          <p:cNvPr id="28688" name="Rectangle 19"/>
          <p:cNvSpPr>
            <a:spLocks noChangeArrowheads="1"/>
          </p:cNvSpPr>
          <p:nvPr/>
        </p:nvSpPr>
        <p:spPr bwMode="auto">
          <a:xfrm>
            <a:off x="4624585" y="4299140"/>
            <a:ext cx="2984500" cy="266700"/>
          </a:xfrm>
          <a:prstGeom prst="rect">
            <a:avLst/>
          </a:prstGeom>
          <a:noFill/>
          <a:ln w="12700">
            <a:noFill/>
            <a:miter lim="800000"/>
            <a:headEnd/>
            <a:tailEnd/>
          </a:ln>
        </p:spPr>
        <p:txBody>
          <a:bodyPr wrap="none" anchor="ctr">
            <a:prstTxWarp prst="textNoShape">
              <a:avLst/>
            </a:prstTxWarp>
          </a:bodyPr>
          <a:lstStyle/>
          <a:p>
            <a:endParaRPr lang="en-US"/>
          </a:p>
        </p:txBody>
      </p:sp>
      <p:sp>
        <p:nvSpPr>
          <p:cNvPr id="28689" name="Rectangle 20"/>
          <p:cNvSpPr>
            <a:spLocks noChangeArrowheads="1"/>
          </p:cNvSpPr>
          <p:nvPr/>
        </p:nvSpPr>
        <p:spPr bwMode="auto">
          <a:xfrm>
            <a:off x="4624585" y="2989986"/>
            <a:ext cx="4384575" cy="951542"/>
          </a:xfrm>
          <a:prstGeom prst="rect">
            <a:avLst/>
          </a:prstGeom>
          <a:noFill/>
          <a:ln w="12700">
            <a:noFill/>
            <a:miter lim="800000"/>
            <a:headEnd/>
            <a:tailEnd/>
          </a:ln>
        </p:spPr>
        <p:txBody>
          <a:bodyPr wrap="none" lIns="90487" tIns="44450" rIns="90487" bIns="44450">
            <a:prstTxWarp prst="textNoShape">
              <a:avLst/>
            </a:prstTxWarp>
            <a:spAutoFit/>
          </a:bodyPr>
          <a:lstStyle/>
          <a:p>
            <a:pPr algn="l"/>
            <a:r>
              <a:rPr lang="en-US" sz="1400" dirty="0">
                <a:latin typeface="Courier New" charset="0"/>
              </a:rPr>
              <a:t>0000 1001 1100 0110 1010 1111 0101 1000</a:t>
            </a:r>
          </a:p>
          <a:p>
            <a:pPr algn="l"/>
            <a:r>
              <a:rPr lang="en-US" sz="1400" dirty="0">
                <a:latin typeface="Courier New" charset="0"/>
              </a:rPr>
              <a:t>1010 1111 0101 1000 0000 1001 1100 0110 </a:t>
            </a:r>
          </a:p>
          <a:p>
            <a:pPr algn="l"/>
            <a:r>
              <a:rPr lang="en-US" sz="1400" dirty="0">
                <a:latin typeface="Courier New" charset="0"/>
              </a:rPr>
              <a:t>1100 0110 1010 1111 0101 1000 0000 1001 </a:t>
            </a:r>
          </a:p>
          <a:p>
            <a:pPr algn="l"/>
            <a:r>
              <a:rPr lang="en-US" sz="1400" dirty="0">
                <a:latin typeface="Courier New" charset="0"/>
              </a:rPr>
              <a:t>0101 1000 0000 1001 1100 0110 1010 1111</a:t>
            </a:r>
            <a:r>
              <a:rPr lang="en-US" sz="1400" dirty="0">
                <a:latin typeface="Courier" charset="0"/>
              </a:rPr>
              <a:t> </a:t>
            </a:r>
          </a:p>
        </p:txBody>
      </p:sp>
      <p:sp>
        <p:nvSpPr>
          <p:cNvPr id="28690" name="Rectangle 22"/>
          <p:cNvSpPr>
            <a:spLocks noChangeArrowheads="1"/>
          </p:cNvSpPr>
          <p:nvPr/>
        </p:nvSpPr>
        <p:spPr bwMode="auto">
          <a:xfrm>
            <a:off x="844550" y="3613344"/>
            <a:ext cx="2730500" cy="139700"/>
          </a:xfrm>
          <a:prstGeom prst="rect">
            <a:avLst/>
          </a:prstGeom>
          <a:solidFill>
            <a:srgbClr val="FF8DA0"/>
          </a:solidFill>
          <a:ln w="12700">
            <a:solidFill>
              <a:schemeClr val="tx1"/>
            </a:solidFill>
            <a:miter lim="800000"/>
            <a:headEnd/>
            <a:tailEnd/>
          </a:ln>
        </p:spPr>
        <p:txBody>
          <a:bodyPr wrap="none" anchor="ctr">
            <a:prstTxWarp prst="textNoShape">
              <a:avLst/>
            </a:prstTxWarp>
          </a:bodyPr>
          <a:lstStyle/>
          <a:p>
            <a:endParaRPr lang="en-US"/>
          </a:p>
        </p:txBody>
      </p:sp>
      <p:sp>
        <p:nvSpPr>
          <p:cNvPr id="28691" name="Line 23"/>
          <p:cNvSpPr>
            <a:spLocks noChangeShapeType="1"/>
          </p:cNvSpPr>
          <p:nvPr/>
        </p:nvSpPr>
        <p:spPr bwMode="auto">
          <a:xfrm flipH="1">
            <a:off x="2082800" y="2719582"/>
            <a:ext cx="3175" cy="366522"/>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8692" name="Rectangle 24"/>
          <p:cNvSpPr>
            <a:spLocks noChangeArrowheads="1"/>
          </p:cNvSpPr>
          <p:nvPr/>
        </p:nvSpPr>
        <p:spPr bwMode="auto">
          <a:xfrm>
            <a:off x="609600" y="5867594"/>
            <a:ext cx="3708400" cy="561975"/>
          </a:xfrm>
          <a:prstGeom prst="rect">
            <a:avLst/>
          </a:prstGeom>
          <a:noFill/>
          <a:ln w="28575">
            <a:pattFill prst="pct70">
              <a:fgClr>
                <a:schemeClr val="tx1"/>
              </a:fgClr>
              <a:bgClr>
                <a:schemeClr val="bg1"/>
              </a:bgClr>
            </a:pattFill>
            <a:miter lim="800000"/>
            <a:headEnd/>
            <a:tailEnd/>
          </a:ln>
          <a:effectLst/>
        </p:spPr>
        <p:txBody>
          <a:bodyPr lIns="63500" tIns="25400" rIns="63500" bIns="25400">
            <a:prstTxWarp prst="textNoShape">
              <a:avLst/>
            </a:prstTxWarp>
            <a:spAutoFit/>
          </a:bodyPr>
          <a:lstStyle/>
          <a:p>
            <a:pPr algn="ctr">
              <a:lnSpc>
                <a:spcPct val="88000"/>
              </a:lnSpc>
              <a:spcBef>
                <a:spcPct val="43000"/>
              </a:spcBef>
            </a:pPr>
            <a:r>
              <a:rPr lang="en-US" sz="1800" b="1" dirty="0">
                <a:solidFill>
                  <a:srgbClr val="005400"/>
                </a:solidFill>
              </a:rPr>
              <a:t>Logic Circuit Description</a:t>
            </a:r>
            <a:br>
              <a:rPr lang="en-US" sz="1800" b="1" dirty="0">
                <a:solidFill>
                  <a:srgbClr val="005400"/>
                </a:solidFill>
              </a:rPr>
            </a:br>
            <a:r>
              <a:rPr lang="en-US" sz="1800" b="1" dirty="0">
                <a:solidFill>
                  <a:srgbClr val="005400"/>
                </a:solidFill>
              </a:rPr>
              <a:t>(Circuit Schematic Diagrams)</a:t>
            </a:r>
          </a:p>
        </p:txBody>
      </p:sp>
      <p:sp>
        <p:nvSpPr>
          <p:cNvPr id="28693" name="Line 26"/>
          <p:cNvSpPr>
            <a:spLocks noChangeShapeType="1"/>
          </p:cNvSpPr>
          <p:nvPr/>
        </p:nvSpPr>
        <p:spPr bwMode="auto">
          <a:xfrm>
            <a:off x="2286000" y="5021457"/>
            <a:ext cx="0" cy="8509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8694" name="Rectangle 27"/>
          <p:cNvSpPr>
            <a:spLocks noChangeArrowheads="1"/>
          </p:cNvSpPr>
          <p:nvPr/>
        </p:nvSpPr>
        <p:spPr bwMode="auto">
          <a:xfrm>
            <a:off x="381000" y="5165919"/>
            <a:ext cx="1981200" cy="529119"/>
          </a:xfrm>
          <a:prstGeom prst="rect">
            <a:avLst/>
          </a:prstGeom>
          <a:noFill/>
          <a:ln w="12700">
            <a:noFill/>
            <a:miter lim="800000"/>
            <a:headEnd/>
            <a:tailEnd/>
          </a:ln>
        </p:spPr>
        <p:txBody>
          <a:bodyPr lIns="63500" tIns="25400" rIns="63500" bIns="25400">
            <a:prstTxWarp prst="textNoShape">
              <a:avLst/>
            </a:prstTxWarp>
            <a:spAutoFit/>
          </a:bodyPr>
          <a:lstStyle/>
          <a:p>
            <a:pPr algn="l">
              <a:lnSpc>
                <a:spcPct val="85000"/>
              </a:lnSpc>
            </a:pPr>
            <a:r>
              <a:rPr lang="en-US" sz="1800" b="1" i="1">
                <a:solidFill>
                  <a:schemeClr val="tx1"/>
                </a:solidFill>
              </a:rPr>
              <a:t>Architecture Implementation</a:t>
            </a:r>
          </a:p>
        </p:txBody>
      </p:sp>
      <p:pic>
        <p:nvPicPr>
          <p:cNvPr id="28695" name="Picture 35" descr="Picture 1"/>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624585" y="4042546"/>
            <a:ext cx="1638300" cy="1373188"/>
          </a:xfrm>
          <a:prstGeom prst="rect">
            <a:avLst/>
          </a:prstGeom>
          <a:noFill/>
          <a:ln w="9525">
            <a:noFill/>
            <a:miter lim="800000"/>
            <a:headEnd/>
            <a:tailEnd/>
          </a:ln>
        </p:spPr>
      </p:pic>
      <p:sp>
        <p:nvSpPr>
          <p:cNvPr id="28696" name="Rectangle 36"/>
          <p:cNvSpPr>
            <a:spLocks noChangeArrowheads="1"/>
          </p:cNvSpPr>
          <p:nvPr/>
        </p:nvSpPr>
        <p:spPr bwMode="auto">
          <a:xfrm>
            <a:off x="6009193" y="5156201"/>
            <a:ext cx="304800" cy="336550"/>
          </a:xfrm>
          <a:prstGeom prst="rect">
            <a:avLst/>
          </a:prstGeom>
          <a:solidFill>
            <a:schemeClr val="bg1"/>
          </a:solidFill>
          <a:ln w="12700">
            <a:noFill/>
            <a:miter lim="800000"/>
            <a:headEnd/>
            <a:tailEnd/>
          </a:ln>
        </p:spPr>
        <p:txBody>
          <a:bodyPr wrap="none" anchor="ctr">
            <a:prstTxWarp prst="textNoShape">
              <a:avLst/>
            </a:prstTxWarp>
          </a:bodyPr>
          <a:lstStyle/>
          <a:p>
            <a:endParaRPr lang="en-US"/>
          </a:p>
        </p:txBody>
      </p:sp>
      <p:sp>
        <p:nvSpPr>
          <p:cNvPr id="25" name="TextBox 24"/>
          <p:cNvSpPr txBox="1"/>
          <p:nvPr/>
        </p:nvSpPr>
        <p:spPr>
          <a:xfrm>
            <a:off x="6366936" y="2048974"/>
            <a:ext cx="2583760" cy="830997"/>
          </a:xfrm>
          <a:prstGeom prst="rect">
            <a:avLst/>
          </a:prstGeom>
          <a:noFill/>
        </p:spPr>
        <p:txBody>
          <a:bodyPr wrap="none" rtlCol="0">
            <a:spAutoFit/>
          </a:bodyPr>
          <a:lstStyle/>
          <a:p>
            <a:pPr algn="r"/>
            <a:r>
              <a:rPr lang="en-US" sz="1600" dirty="0" smtClean="0"/>
              <a:t>Anything can be represented</a:t>
            </a:r>
            <a:br>
              <a:rPr lang="en-US" sz="1600" dirty="0" smtClean="0"/>
            </a:br>
            <a:r>
              <a:rPr lang="en-US" sz="1600" dirty="0" smtClean="0"/>
              <a:t>as a </a:t>
            </a:r>
            <a:r>
              <a:rPr lang="en-US" sz="1600" i="1" dirty="0" smtClean="0"/>
              <a:t>number</a:t>
            </a:r>
            <a:r>
              <a:rPr lang="en-US" sz="1600" dirty="0" smtClean="0"/>
              <a:t>, </a:t>
            </a:r>
            <a:br>
              <a:rPr lang="en-US" sz="1600" dirty="0" smtClean="0"/>
            </a:br>
            <a:r>
              <a:rPr lang="en-US" sz="1600" dirty="0" smtClean="0"/>
              <a:t>i.e., data or instructions</a:t>
            </a:r>
            <a:endParaRPr lang="en-US" sz="16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Make the Common Case Fast</a:t>
            </a:r>
            <a:endParaRPr lang="en-US" dirty="0"/>
          </a:p>
        </p:txBody>
      </p:sp>
      <p:sp>
        <p:nvSpPr>
          <p:cNvPr id="3" name="Content Placeholder 2"/>
          <p:cNvSpPr>
            <a:spLocks noGrp="1"/>
          </p:cNvSpPr>
          <p:nvPr>
            <p:ph idx="1"/>
          </p:nvPr>
        </p:nvSpPr>
        <p:spPr>
          <a:xfrm>
            <a:off x="457200" y="1176875"/>
            <a:ext cx="8229600" cy="4525963"/>
          </a:xfrm>
        </p:spPr>
        <p:txBody>
          <a:bodyPr>
            <a:normAutofit/>
          </a:bodyPr>
          <a:lstStyle/>
          <a:p>
            <a:r>
              <a:rPr lang="en-US" dirty="0" smtClean="0"/>
              <a:t>In making a design tradeoff, favor the common over the infrequent case</a:t>
            </a:r>
          </a:p>
          <a:p>
            <a:r>
              <a:rPr lang="en-US" dirty="0" smtClean="0"/>
              <a:t>Don’t spend time optimizing code that is run infrequently</a:t>
            </a:r>
          </a:p>
          <a:p>
            <a:r>
              <a:rPr lang="en-US" dirty="0" smtClean="0"/>
              <a:t>Choose your performance metric and use measurement to determine the common case</a:t>
            </a:r>
          </a:p>
        </p:txBody>
      </p:sp>
      <p:sp>
        <p:nvSpPr>
          <p:cNvPr id="4" name="Date Placeholder 3"/>
          <p:cNvSpPr>
            <a:spLocks noGrp="1"/>
          </p:cNvSpPr>
          <p:nvPr>
            <p:ph type="dt" sz="half" idx="10"/>
          </p:nvPr>
        </p:nvSpPr>
        <p:spPr/>
        <p:txBody>
          <a:bodyPr/>
          <a:lstStyle/>
          <a:p>
            <a:fld id="{8E1D7090-E073-334E-B744-9C60E2BFD2E5}" type="datetime1">
              <a:rPr lang="en-US" smtClean="0"/>
              <a:pPr/>
              <a:t>8/27/13</a:t>
            </a:fld>
            <a:endParaRPr lang="en-US"/>
          </a:p>
        </p:txBody>
      </p:sp>
      <p:sp>
        <p:nvSpPr>
          <p:cNvPr id="5" name="Footer Placeholder 4"/>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14</a:t>
            </a:fld>
            <a:endParaRPr lang="en-US"/>
          </a:p>
        </p:txBody>
      </p:sp>
      <p:grpSp>
        <p:nvGrpSpPr>
          <p:cNvPr id="12" name="Group 11"/>
          <p:cNvGrpSpPr/>
          <p:nvPr/>
        </p:nvGrpSpPr>
        <p:grpSpPr>
          <a:xfrm>
            <a:off x="-33866" y="4539400"/>
            <a:ext cx="5063066" cy="2318600"/>
            <a:chOff x="-33866" y="4539400"/>
            <a:chExt cx="5063066" cy="2318600"/>
          </a:xfrm>
        </p:grpSpPr>
        <p:pic>
          <p:nvPicPr>
            <p:cNvPr id="10" name="Picture 9" descr="mclaren-mp4-27-2012-formula-1-race-car_100380110_l.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3866" y="4539400"/>
              <a:ext cx="5063066" cy="2318600"/>
            </a:xfrm>
            <a:prstGeom prst="rect">
              <a:avLst/>
            </a:prstGeom>
          </p:spPr>
        </p:pic>
        <p:sp>
          <p:nvSpPr>
            <p:cNvPr id="11" name="TextBox 10"/>
            <p:cNvSpPr txBox="1"/>
            <p:nvPr/>
          </p:nvSpPr>
          <p:spPr>
            <a:xfrm>
              <a:off x="3693366" y="4686360"/>
              <a:ext cx="1112166" cy="369332"/>
            </a:xfrm>
            <a:prstGeom prst="rect">
              <a:avLst/>
            </a:prstGeom>
            <a:noFill/>
          </p:spPr>
          <p:txBody>
            <a:bodyPr wrap="none" rtlCol="0">
              <a:spAutoFit/>
            </a:bodyPr>
            <a:lstStyle/>
            <a:p>
              <a:r>
                <a:rPr lang="en-US" dirty="0" smtClean="0"/>
                <a:t>Capability</a:t>
              </a:r>
              <a:endParaRPr lang="en-US" dirty="0"/>
            </a:p>
          </p:txBody>
        </p:sp>
      </p:grpSp>
      <p:grpSp>
        <p:nvGrpSpPr>
          <p:cNvPr id="14" name="Group 13"/>
          <p:cNvGrpSpPr/>
          <p:nvPr/>
        </p:nvGrpSpPr>
        <p:grpSpPr>
          <a:xfrm>
            <a:off x="5029202" y="4481724"/>
            <a:ext cx="4114798" cy="2376276"/>
            <a:chOff x="5029202" y="4481724"/>
            <a:chExt cx="4114798" cy="2376276"/>
          </a:xfrm>
        </p:grpSpPr>
        <p:pic>
          <p:nvPicPr>
            <p:cNvPr id="8" name="Picture 7" descr="toyota_12sienna7passvanv6fwd3a_angularfront_Regular.jpg"/>
            <p:cNvPicPr>
              <a:picLocks noChangeAspect="1"/>
            </p:cNvPicPr>
            <p:nvPr/>
          </p:nvPicPr>
          <p:blipFill rotWithShape="1">
            <a:blip r:embed="rId4" cstate="print">
              <a:extLst>
                <a:ext uri="{28A0092B-C50C-407E-A947-70E740481C1C}">
                  <a14:useLocalDpi xmlns:a14="http://schemas.microsoft.com/office/drawing/2010/main"/>
                </a:ext>
              </a:extLst>
            </a:blip>
            <a:srcRect r="-427"/>
            <a:stretch/>
          </p:blipFill>
          <p:spPr>
            <a:xfrm>
              <a:off x="5029202" y="4481724"/>
              <a:ext cx="4114798" cy="2376276"/>
            </a:xfrm>
            <a:prstGeom prst="rect">
              <a:avLst/>
            </a:prstGeom>
          </p:spPr>
        </p:pic>
        <p:sp>
          <p:nvSpPr>
            <p:cNvPr id="13" name="TextBox 12"/>
            <p:cNvSpPr txBox="1"/>
            <p:nvPr/>
          </p:nvSpPr>
          <p:spPr>
            <a:xfrm>
              <a:off x="7868475" y="6365275"/>
              <a:ext cx="982548" cy="369332"/>
            </a:xfrm>
            <a:prstGeom prst="rect">
              <a:avLst/>
            </a:prstGeom>
            <a:noFill/>
          </p:spPr>
          <p:txBody>
            <a:bodyPr wrap="none" rtlCol="0">
              <a:spAutoFit/>
            </a:bodyPr>
            <a:lstStyle/>
            <a:p>
              <a:r>
                <a:rPr lang="en-US" dirty="0" smtClean="0"/>
                <a:t>Capacity</a:t>
              </a:r>
              <a:endParaRPr lang="en-US" dirty="0"/>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Dependability via Redundancy</a:t>
            </a:r>
            <a:endParaRPr lang="en-US" dirty="0"/>
          </a:p>
        </p:txBody>
      </p:sp>
      <p:sp>
        <p:nvSpPr>
          <p:cNvPr id="3" name="Content Placeholder 2"/>
          <p:cNvSpPr>
            <a:spLocks noGrp="1"/>
          </p:cNvSpPr>
          <p:nvPr>
            <p:ph idx="1"/>
          </p:nvPr>
        </p:nvSpPr>
        <p:spPr>
          <a:xfrm>
            <a:off x="457199" y="1498600"/>
            <a:ext cx="8466667" cy="1210733"/>
          </a:xfrm>
        </p:spPr>
        <p:txBody>
          <a:bodyPr>
            <a:normAutofit/>
          </a:bodyPr>
          <a:lstStyle/>
          <a:p>
            <a:r>
              <a:rPr lang="en-US" dirty="0" smtClean="0"/>
              <a:t>Redundancy so that a failing piece doesn’t make the whole system fail</a:t>
            </a:r>
          </a:p>
          <a:p>
            <a:pPr lvl="1"/>
            <a:endParaRPr lang="en-US" dirty="0"/>
          </a:p>
        </p:txBody>
      </p:sp>
      <p:sp>
        <p:nvSpPr>
          <p:cNvPr id="4" name="Date Placeholder 3"/>
          <p:cNvSpPr>
            <a:spLocks noGrp="1"/>
          </p:cNvSpPr>
          <p:nvPr>
            <p:ph type="dt" sz="half" idx="10"/>
          </p:nvPr>
        </p:nvSpPr>
        <p:spPr/>
        <p:txBody>
          <a:bodyPr/>
          <a:lstStyle/>
          <a:p>
            <a:fld id="{7930C733-59E7-E94E-992D-B148BC92BF12}" type="datetime1">
              <a:rPr lang="en-US" smtClean="0"/>
              <a:pPr/>
              <a:t>8/27/13</a:t>
            </a:fld>
            <a:endParaRPr lang="en-US" dirty="0"/>
          </a:p>
        </p:txBody>
      </p:sp>
      <p:sp>
        <p:nvSpPr>
          <p:cNvPr id="5" name="Footer Placeholder 4"/>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15</a:t>
            </a:fld>
            <a:endParaRPr lang="en-US"/>
          </a:p>
        </p:txBody>
      </p:sp>
      <p:sp>
        <p:nvSpPr>
          <p:cNvPr id="11" name="Cube 10"/>
          <p:cNvSpPr/>
          <p:nvPr/>
        </p:nvSpPr>
        <p:spPr>
          <a:xfrm>
            <a:off x="1371595" y="4571989"/>
            <a:ext cx="1574800" cy="1320801"/>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t>1+1=2</a:t>
            </a:r>
            <a:endParaRPr lang="en-US" sz="2800" b="1" dirty="0"/>
          </a:p>
        </p:txBody>
      </p:sp>
      <p:sp>
        <p:nvSpPr>
          <p:cNvPr id="12" name="Cube 11"/>
          <p:cNvSpPr/>
          <p:nvPr/>
        </p:nvSpPr>
        <p:spPr>
          <a:xfrm>
            <a:off x="3708395" y="4555056"/>
            <a:ext cx="1574800" cy="1320801"/>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t>1+1=2</a:t>
            </a:r>
            <a:endParaRPr lang="en-US" sz="2800" b="1" dirty="0"/>
          </a:p>
        </p:txBody>
      </p:sp>
      <p:sp>
        <p:nvSpPr>
          <p:cNvPr id="13" name="Cube 12"/>
          <p:cNvSpPr/>
          <p:nvPr/>
        </p:nvSpPr>
        <p:spPr>
          <a:xfrm>
            <a:off x="6062129" y="4555056"/>
            <a:ext cx="1574800" cy="1320801"/>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t>1+1=1</a:t>
            </a:r>
            <a:endParaRPr lang="en-US" sz="2800" b="1" dirty="0"/>
          </a:p>
        </p:txBody>
      </p:sp>
      <p:grpSp>
        <p:nvGrpSpPr>
          <p:cNvPr id="8" name="Group 30"/>
          <p:cNvGrpSpPr/>
          <p:nvPr/>
        </p:nvGrpSpPr>
        <p:grpSpPr>
          <a:xfrm>
            <a:off x="2116667" y="2556923"/>
            <a:ext cx="4815877" cy="2150544"/>
            <a:chOff x="2116667" y="2556923"/>
            <a:chExt cx="4815877" cy="2150544"/>
          </a:xfrm>
        </p:grpSpPr>
        <p:grpSp>
          <p:nvGrpSpPr>
            <p:cNvPr id="9" name="Group 28"/>
            <p:cNvGrpSpPr/>
            <p:nvPr/>
          </p:nvGrpSpPr>
          <p:grpSpPr>
            <a:xfrm>
              <a:off x="2116667" y="2556923"/>
              <a:ext cx="4707467" cy="2150544"/>
              <a:chOff x="2116667" y="2556923"/>
              <a:chExt cx="4707467" cy="2150544"/>
            </a:xfrm>
          </p:grpSpPr>
          <p:sp>
            <p:nvSpPr>
              <p:cNvPr id="18" name="Cube 17"/>
              <p:cNvSpPr/>
              <p:nvPr/>
            </p:nvSpPr>
            <p:spPr>
              <a:xfrm>
                <a:off x="3826928" y="2556923"/>
                <a:ext cx="1574800" cy="1320801"/>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t>1+1=2</a:t>
                </a:r>
                <a:endParaRPr lang="en-US" sz="2800" b="1" dirty="0"/>
              </a:p>
            </p:txBody>
          </p:sp>
          <p:cxnSp>
            <p:nvCxnSpPr>
              <p:cNvPr id="20" name="Straight Arrow Connector 19"/>
              <p:cNvCxnSpPr>
                <a:endCxn id="18" idx="3"/>
              </p:cNvCxnSpPr>
              <p:nvPr/>
            </p:nvCxnSpPr>
            <p:spPr>
              <a:xfrm flipV="1">
                <a:off x="2116667" y="3877724"/>
                <a:ext cx="2332561" cy="829743"/>
              </a:xfrm>
              <a:prstGeom prst="straightConnector1">
                <a:avLst/>
              </a:prstGeom>
              <a:ln w="7620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endCxn id="18" idx="3"/>
              </p:cNvCxnSpPr>
              <p:nvPr/>
            </p:nvCxnSpPr>
            <p:spPr>
              <a:xfrm rot="16200000" flipV="1">
                <a:off x="4053410" y="4273543"/>
                <a:ext cx="812809" cy="21172"/>
              </a:xfrm>
              <a:prstGeom prst="straightConnector1">
                <a:avLst/>
              </a:prstGeom>
              <a:ln w="7620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endCxn id="18" idx="3"/>
              </p:cNvCxnSpPr>
              <p:nvPr/>
            </p:nvCxnSpPr>
            <p:spPr>
              <a:xfrm rot="10800000">
                <a:off x="4449229" y="3877725"/>
                <a:ext cx="2374905" cy="762009"/>
              </a:xfrm>
              <a:prstGeom prst="straightConnector1">
                <a:avLst/>
              </a:prstGeom>
              <a:ln w="76200">
                <a:solidFill>
                  <a:schemeClr val="tx2"/>
                </a:solidFill>
                <a:tailEnd type="arrow"/>
              </a:ln>
            </p:spPr>
            <p:style>
              <a:lnRef idx="2">
                <a:schemeClr val="accent1"/>
              </a:lnRef>
              <a:fillRef idx="0">
                <a:schemeClr val="accent1"/>
              </a:fillRef>
              <a:effectRef idx="1">
                <a:schemeClr val="accent1"/>
              </a:effectRef>
              <a:fontRef idx="minor">
                <a:schemeClr val="tx1"/>
              </a:fontRef>
            </p:style>
          </p:cxnSp>
        </p:grpSp>
        <p:sp>
          <p:nvSpPr>
            <p:cNvPr id="30" name="TextBox 29"/>
            <p:cNvSpPr txBox="1"/>
            <p:nvPr/>
          </p:nvSpPr>
          <p:spPr>
            <a:xfrm>
              <a:off x="5638800" y="2980266"/>
              <a:ext cx="1293744" cy="369332"/>
            </a:xfrm>
            <a:prstGeom prst="rect">
              <a:avLst/>
            </a:prstGeom>
            <a:noFill/>
          </p:spPr>
          <p:txBody>
            <a:bodyPr wrap="none" rtlCol="0">
              <a:spAutoFit/>
            </a:bodyPr>
            <a:lstStyle/>
            <a:p>
              <a:r>
                <a:rPr lang="en-US" dirty="0" smtClean="0"/>
                <a:t>2 of 3 agree</a:t>
              </a:r>
              <a:endParaRPr lang="en-US" dirty="0"/>
            </a:p>
          </p:txBody>
        </p:sp>
      </p:grpSp>
      <p:grpSp>
        <p:nvGrpSpPr>
          <p:cNvPr id="23" name="Group 22"/>
          <p:cNvGrpSpPr/>
          <p:nvPr/>
        </p:nvGrpSpPr>
        <p:grpSpPr>
          <a:xfrm>
            <a:off x="5909728" y="4368790"/>
            <a:ext cx="2909366" cy="1811867"/>
            <a:chOff x="5909728" y="4368790"/>
            <a:chExt cx="2909366" cy="1811867"/>
          </a:xfrm>
        </p:grpSpPr>
        <p:grpSp>
          <p:nvGrpSpPr>
            <p:cNvPr id="7" name="Group 16"/>
            <p:cNvGrpSpPr/>
            <p:nvPr/>
          </p:nvGrpSpPr>
          <p:grpSpPr>
            <a:xfrm>
              <a:off x="5909728" y="4368790"/>
              <a:ext cx="1811866" cy="1811867"/>
              <a:chOff x="5909728" y="4368790"/>
              <a:chExt cx="1811866" cy="1811867"/>
            </a:xfrm>
          </p:grpSpPr>
          <p:cxnSp>
            <p:nvCxnSpPr>
              <p:cNvPr id="15" name="Straight Connector 14"/>
              <p:cNvCxnSpPr/>
              <p:nvPr/>
            </p:nvCxnSpPr>
            <p:spPr>
              <a:xfrm rot="16200000" flipH="1">
                <a:off x="5909728" y="4402657"/>
                <a:ext cx="1778000" cy="1778000"/>
              </a:xfrm>
              <a:prstGeom prst="line">
                <a:avLst/>
              </a:prstGeom>
              <a:ln w="1016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5943594" y="4368790"/>
                <a:ext cx="1778000" cy="1778000"/>
              </a:xfrm>
              <a:prstGeom prst="line">
                <a:avLst/>
              </a:prstGeom>
              <a:ln w="101600">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22" name="TextBox 21"/>
            <p:cNvSpPr txBox="1"/>
            <p:nvPr/>
          </p:nvSpPr>
          <p:spPr>
            <a:xfrm>
              <a:off x="7907867" y="4978400"/>
              <a:ext cx="911227" cy="523220"/>
            </a:xfrm>
            <a:prstGeom prst="rect">
              <a:avLst/>
            </a:prstGeom>
            <a:noFill/>
          </p:spPr>
          <p:txBody>
            <a:bodyPr wrap="none" rtlCol="0">
              <a:spAutoFit/>
            </a:bodyPr>
            <a:lstStyle/>
            <a:p>
              <a:r>
                <a:rPr lang="en-US" sz="2800" b="1" dirty="0" smtClean="0">
                  <a:solidFill>
                    <a:srgbClr val="FF0000"/>
                  </a:solidFill>
                </a:rPr>
                <a:t>FAIL!</a:t>
              </a:r>
              <a:endParaRPr lang="en-US" sz="2800" b="1" dirty="0">
                <a:solidFill>
                  <a:srgbClr val="FF0000"/>
                </a:solidFill>
              </a:endParaRPr>
            </a:p>
          </p:txBody>
        </p:sp>
      </p:grpSp>
      <p:sp>
        <p:nvSpPr>
          <p:cNvPr id="24" name="TextBox 23"/>
          <p:cNvSpPr txBox="1"/>
          <p:nvPr/>
        </p:nvSpPr>
        <p:spPr>
          <a:xfrm>
            <a:off x="474142" y="6096003"/>
            <a:ext cx="5815602" cy="369332"/>
          </a:xfrm>
          <a:prstGeom prst="rect">
            <a:avLst/>
          </a:prstGeom>
          <a:noFill/>
        </p:spPr>
        <p:txBody>
          <a:bodyPr wrap="none" rtlCol="0">
            <a:spAutoFit/>
          </a:bodyPr>
          <a:lstStyle/>
          <a:p>
            <a:r>
              <a:rPr lang="en-US" dirty="0" smtClean="0"/>
              <a:t>Increasing transistor density reduces the cost of redundancy</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5000"/>
              </a:lnSpc>
            </a:pPr>
            <a:r>
              <a:rPr lang="en-US" dirty="0" smtClean="0"/>
              <a:t>Memory Hierarchy</a:t>
            </a:r>
            <a:endParaRPr lang="en-US" dirty="0"/>
          </a:p>
        </p:txBody>
      </p:sp>
      <p:sp>
        <p:nvSpPr>
          <p:cNvPr id="4" name="Date Placeholder 3"/>
          <p:cNvSpPr>
            <a:spLocks noGrp="1"/>
          </p:cNvSpPr>
          <p:nvPr>
            <p:ph type="dt" sz="half" idx="10"/>
          </p:nvPr>
        </p:nvSpPr>
        <p:spPr/>
        <p:txBody>
          <a:bodyPr/>
          <a:lstStyle/>
          <a:p>
            <a:fld id="{C56088FF-29EC-C14E-853B-F318770F80A1}" type="datetime1">
              <a:rPr lang="en-US" smtClean="0"/>
              <a:pPr/>
              <a:t>8/27/13</a:t>
            </a:fld>
            <a:endParaRPr lang="en-US"/>
          </a:p>
        </p:txBody>
      </p:sp>
      <p:sp>
        <p:nvSpPr>
          <p:cNvPr id="5" name="Footer Placeholder 4"/>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16</a:t>
            </a:fld>
            <a:endParaRPr lang="en-US"/>
          </a:p>
        </p:txBody>
      </p:sp>
      <p:pic>
        <p:nvPicPr>
          <p:cNvPr id="41987" name="Picture 3"/>
          <p:cNvPicPr>
            <a:picLocks noChangeAspect="1" noChangeArrowheads="1"/>
          </p:cNvPicPr>
          <p:nvPr/>
        </p:nvPicPr>
        <p:blipFill>
          <a:blip r:embed="rId2"/>
          <a:srcRect/>
          <a:stretch>
            <a:fillRect/>
          </a:stretch>
        </p:blipFill>
        <p:spPr bwMode="auto">
          <a:xfrm>
            <a:off x="56622" y="1388529"/>
            <a:ext cx="9053512" cy="5384800"/>
          </a:xfrm>
          <a:prstGeom prst="rect">
            <a:avLst/>
          </a:prstGeom>
          <a:noFill/>
          <a:ln w="9525">
            <a:noFill/>
            <a:miter lim="800000"/>
            <a:headEnd/>
            <a:tailEnd/>
          </a:ln>
          <a:effectLst/>
        </p:spPr>
      </p:pic>
      <p:grpSp>
        <p:nvGrpSpPr>
          <p:cNvPr id="7" name="Group 6"/>
          <p:cNvGrpSpPr/>
          <p:nvPr/>
        </p:nvGrpSpPr>
        <p:grpSpPr>
          <a:xfrm>
            <a:off x="160582" y="1801413"/>
            <a:ext cx="8890490" cy="5096941"/>
            <a:chOff x="160582" y="1801413"/>
            <a:chExt cx="8890490" cy="5096941"/>
          </a:xfrm>
        </p:grpSpPr>
        <p:sp>
          <p:nvSpPr>
            <p:cNvPr id="3" name="TextBox 2"/>
            <p:cNvSpPr txBox="1"/>
            <p:nvPr/>
          </p:nvSpPr>
          <p:spPr>
            <a:xfrm>
              <a:off x="160582" y="1801413"/>
              <a:ext cx="2163423" cy="830997"/>
            </a:xfrm>
            <a:prstGeom prst="rect">
              <a:avLst/>
            </a:prstGeom>
            <a:noFill/>
          </p:spPr>
          <p:txBody>
            <a:bodyPr wrap="none" rtlCol="0">
              <a:spAutoFit/>
            </a:bodyPr>
            <a:lstStyle/>
            <a:p>
              <a:r>
                <a:rPr lang="en-US" sz="2400" dirty="0" smtClean="0">
                  <a:solidFill>
                    <a:srgbClr val="FF0000"/>
                  </a:solidFill>
                </a:rPr>
                <a:t>Fast, Expensive, </a:t>
              </a:r>
            </a:p>
            <a:p>
              <a:r>
                <a:rPr lang="en-US" sz="2400" dirty="0" smtClean="0">
                  <a:solidFill>
                    <a:srgbClr val="FF0000"/>
                  </a:solidFill>
                </a:rPr>
                <a:t>but Small</a:t>
              </a:r>
              <a:endParaRPr lang="en-US" sz="2400" dirty="0">
                <a:solidFill>
                  <a:srgbClr val="FF0000"/>
                </a:solidFill>
              </a:endParaRPr>
            </a:p>
          </p:txBody>
        </p:sp>
        <p:sp>
          <p:nvSpPr>
            <p:cNvPr id="8" name="TextBox 7"/>
            <p:cNvSpPr txBox="1"/>
            <p:nvPr/>
          </p:nvSpPr>
          <p:spPr>
            <a:xfrm>
              <a:off x="7693759" y="5802669"/>
              <a:ext cx="1357313" cy="1095685"/>
            </a:xfrm>
            <a:prstGeom prst="rect">
              <a:avLst/>
            </a:prstGeom>
            <a:solidFill>
              <a:schemeClr val="bg1"/>
            </a:solidFill>
          </p:spPr>
          <p:txBody>
            <a:bodyPr wrap="none" rtlCol="0">
              <a:spAutoFit/>
            </a:bodyPr>
            <a:lstStyle/>
            <a:p>
              <a:pPr algn="r">
                <a:lnSpc>
                  <a:spcPct val="90000"/>
                </a:lnSpc>
              </a:pPr>
              <a:r>
                <a:rPr lang="en-US" sz="2400" dirty="0" smtClean="0">
                  <a:solidFill>
                    <a:srgbClr val="FF0000"/>
                  </a:solidFill>
                </a:rPr>
                <a:t>Cheap, </a:t>
              </a:r>
              <a:br>
                <a:rPr lang="en-US" sz="2400" dirty="0" smtClean="0">
                  <a:solidFill>
                    <a:srgbClr val="FF0000"/>
                  </a:solidFill>
                </a:rPr>
              </a:br>
              <a:r>
                <a:rPr lang="en-US" sz="2400" dirty="0" smtClean="0">
                  <a:solidFill>
                    <a:srgbClr val="FF0000"/>
                  </a:solidFill>
                </a:rPr>
                <a:t>Large, </a:t>
              </a:r>
              <a:br>
                <a:rPr lang="en-US" sz="2400" dirty="0" smtClean="0">
                  <a:solidFill>
                    <a:srgbClr val="FF0000"/>
                  </a:solidFill>
                </a:rPr>
              </a:br>
              <a:r>
                <a:rPr lang="en-US" sz="2400" dirty="0" smtClean="0">
                  <a:solidFill>
                    <a:srgbClr val="FF0000"/>
                  </a:solidFill>
                </a:rPr>
                <a:t>but Small</a:t>
              </a:r>
              <a:endParaRPr lang="en-US" sz="2400" dirty="0">
                <a:solidFill>
                  <a:srgbClr val="FF0000"/>
                </a:solidFill>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Parallelism/Pipelining/Prediction</a:t>
            </a:r>
            <a:endParaRPr lang="en-US" dirty="0"/>
          </a:p>
        </p:txBody>
      </p:sp>
      <p:pic>
        <p:nvPicPr>
          <p:cNvPr id="8" name="Picture 7" descr="bucket-brigad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62306"/>
            <a:ext cx="9144000" cy="4563122"/>
          </a:xfrm>
          <a:prstGeom prst="rect">
            <a:avLst/>
          </a:prstGeom>
        </p:spPr>
      </p:pic>
      <p:pic>
        <p:nvPicPr>
          <p:cNvPr id="43011" name="Picture 3"/>
          <p:cNvPicPr>
            <a:picLocks noChangeAspect="1" noChangeArrowheads="1"/>
          </p:cNvPicPr>
          <p:nvPr/>
        </p:nvPicPr>
        <p:blipFill>
          <a:blip r:embed="rId3"/>
          <a:srcRect/>
          <a:stretch>
            <a:fillRect/>
          </a:stretch>
        </p:blipFill>
        <p:spPr bwMode="auto">
          <a:xfrm>
            <a:off x="224680" y="1318155"/>
            <a:ext cx="8445187" cy="5099579"/>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fld id="{17383C5A-65E8-764F-B2FE-55A1C638AD27}" type="datetime1">
              <a:rPr lang="en-US" smtClean="0"/>
              <a:pPr/>
              <a:t>8/27/13</a:t>
            </a:fld>
            <a:endParaRPr lang="en-US"/>
          </a:p>
        </p:txBody>
      </p:sp>
      <p:pic>
        <p:nvPicPr>
          <p:cNvPr id="43010" name="Picture 2"/>
          <p:cNvPicPr>
            <a:picLocks noChangeAspect="1" noChangeArrowheads="1"/>
          </p:cNvPicPr>
          <p:nvPr/>
        </p:nvPicPr>
        <p:blipFill>
          <a:blip r:embed="rId4"/>
          <a:srcRect/>
          <a:stretch>
            <a:fillRect/>
          </a:stretch>
        </p:blipFill>
        <p:spPr bwMode="auto">
          <a:xfrm>
            <a:off x="203201" y="1426778"/>
            <a:ext cx="8808502" cy="5244954"/>
          </a:xfrm>
          <a:prstGeom prst="rect">
            <a:avLst/>
          </a:prstGeom>
          <a:noFill/>
          <a:ln w="9525">
            <a:noFill/>
            <a:miter lim="800000"/>
            <a:headEnd/>
            <a:tailEnd/>
          </a:ln>
          <a:effectLst/>
        </p:spPr>
      </p:pic>
      <p:sp>
        <p:nvSpPr>
          <p:cNvPr id="5" name="Footer Placeholder 4"/>
          <p:cNvSpPr>
            <a:spLocks noGrp="1"/>
          </p:cNvSpPr>
          <p:nvPr>
            <p:ph type="ftr" sz="quarter" idx="11"/>
          </p:nvPr>
        </p:nvSpPr>
        <p:spPr/>
        <p:txBody>
          <a:bodyPr/>
          <a:lstStyle/>
          <a:p>
            <a:r>
              <a:rPr lang="sv-SE" dirty="0" smtClean="0"/>
              <a:t>Fall 2013</a:t>
            </a:r>
            <a:r>
              <a:rPr lang="en-US" dirty="0" smtClean="0"/>
              <a:t> -- Lecture #1</a:t>
            </a:r>
            <a:endParaRPr lang="en-US" dirty="0"/>
          </a:p>
        </p:txBody>
      </p:sp>
      <p:pic>
        <p:nvPicPr>
          <p:cNvPr id="71682" name="Picture 2"/>
          <p:cNvPicPr>
            <a:picLocks noChangeAspect="1" noChangeArrowheads="1"/>
          </p:cNvPicPr>
          <p:nvPr/>
        </p:nvPicPr>
        <p:blipFill>
          <a:blip r:embed="rId5"/>
          <a:srcRect/>
          <a:stretch>
            <a:fillRect/>
          </a:stretch>
        </p:blipFill>
        <p:spPr bwMode="auto">
          <a:xfrm>
            <a:off x="3063360" y="1371598"/>
            <a:ext cx="4192167" cy="5198535"/>
          </a:xfrm>
          <a:prstGeom prst="rect">
            <a:avLst/>
          </a:prstGeom>
          <a:noFill/>
          <a:ln w="9525">
            <a:noFill/>
            <a:miter lim="800000"/>
            <a:headEnd/>
            <a:tailEnd/>
          </a:ln>
          <a:effectLst/>
        </p:spPr>
      </p:pic>
      <p:sp>
        <p:nvSpPr>
          <p:cNvPr id="6" name="Slide Number Placeholder 5"/>
          <p:cNvSpPr>
            <a:spLocks noGrp="1"/>
          </p:cNvSpPr>
          <p:nvPr>
            <p:ph type="sldNum" sz="quarter" idx="12"/>
          </p:nvPr>
        </p:nvSpPr>
        <p:spPr/>
        <p:txBody>
          <a:bodyPr/>
          <a:lstStyle/>
          <a:p>
            <a:fld id="{3CC63E4C-4642-794D-A2FD-70F6B81535F5}" type="slidenum">
              <a:rPr lang="en-US" smtClean="0"/>
              <a:pPr/>
              <a:t>17</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0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0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6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FACAFF9-8CDC-F942-B114-AB8290563F23}" type="datetime1">
              <a:rPr lang="en-US" smtClean="0"/>
              <a:pPr/>
              <a:t>8/27/13</a:t>
            </a:fld>
            <a:endParaRPr lang="en-US"/>
          </a:p>
        </p:txBody>
      </p:sp>
      <p:sp>
        <p:nvSpPr>
          <p:cNvPr id="5" name="Footer Placeholder 4"/>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18</a:t>
            </a:fld>
            <a:endParaRPr lang="en-US"/>
          </a:p>
        </p:txBody>
      </p:sp>
      <p:pic>
        <p:nvPicPr>
          <p:cNvPr id="72706" name="Picture 2"/>
          <p:cNvPicPr>
            <a:picLocks noChangeAspect="1" noChangeArrowheads="1"/>
          </p:cNvPicPr>
          <p:nvPr/>
        </p:nvPicPr>
        <p:blipFill>
          <a:blip r:embed="rId2"/>
          <a:srcRect/>
          <a:stretch>
            <a:fillRect/>
          </a:stretch>
        </p:blipFill>
        <p:spPr bwMode="auto">
          <a:xfrm>
            <a:off x="289462" y="0"/>
            <a:ext cx="8532812" cy="6843713"/>
          </a:xfrm>
          <a:prstGeom prst="rect">
            <a:avLst/>
          </a:prstGeom>
          <a:noFill/>
          <a:ln w="9525">
            <a:noFill/>
            <a:miter lim="800000"/>
            <a:headEnd/>
            <a:tailEnd/>
          </a:ln>
          <a:effectLst/>
        </p:spPr>
      </p:pic>
      <p:sp>
        <p:nvSpPr>
          <p:cNvPr id="2" name="TextBox 1"/>
          <p:cNvSpPr txBox="1"/>
          <p:nvPr/>
        </p:nvSpPr>
        <p:spPr>
          <a:xfrm>
            <a:off x="4538121" y="619583"/>
            <a:ext cx="1463562" cy="461665"/>
          </a:xfrm>
          <a:prstGeom prst="rect">
            <a:avLst/>
          </a:prstGeom>
          <a:solidFill>
            <a:srgbClr val="FFFFFF"/>
          </a:solidFill>
        </p:spPr>
        <p:txBody>
          <a:bodyPr wrap="none" rtlCol="0">
            <a:spAutoFit/>
          </a:bodyPr>
          <a:lstStyle/>
          <a:p>
            <a:r>
              <a:rPr lang="en-US" sz="2400" dirty="0" smtClean="0">
                <a:solidFill>
                  <a:srgbClr val="FF0000"/>
                </a:solidFill>
              </a:rPr>
              <a:t>XBOX One</a:t>
            </a:r>
            <a:endParaRPr lang="en-US" sz="2400" dirty="0">
              <a:solidFill>
                <a:srgbClr val="FF0000"/>
              </a:solidFill>
            </a:endParaRPr>
          </a:p>
        </p:txBody>
      </p:sp>
      <p:sp>
        <p:nvSpPr>
          <p:cNvPr id="7" name="TextBox 6"/>
          <p:cNvSpPr txBox="1"/>
          <p:nvPr/>
        </p:nvSpPr>
        <p:spPr>
          <a:xfrm>
            <a:off x="7338097" y="1499992"/>
            <a:ext cx="1805903" cy="1095685"/>
          </a:xfrm>
          <a:prstGeom prst="rect">
            <a:avLst/>
          </a:prstGeom>
          <a:solidFill>
            <a:srgbClr val="FFFFFF"/>
          </a:solidFill>
        </p:spPr>
        <p:txBody>
          <a:bodyPr wrap="none" rtlCol="0">
            <a:spAutoFit/>
          </a:bodyPr>
          <a:lstStyle/>
          <a:p>
            <a:pPr algn="ctr">
              <a:lnSpc>
                <a:spcPct val="90000"/>
              </a:lnSpc>
            </a:pPr>
            <a:r>
              <a:rPr lang="en-US" sz="2400" dirty="0" smtClean="0">
                <a:solidFill>
                  <a:srgbClr val="FF0000"/>
                </a:solidFill>
              </a:rPr>
              <a:t>Theoretic </a:t>
            </a:r>
            <a:br>
              <a:rPr lang="en-US" sz="2400" dirty="0" smtClean="0">
                <a:solidFill>
                  <a:srgbClr val="FF0000"/>
                </a:solidFill>
              </a:rPr>
            </a:br>
            <a:r>
              <a:rPr lang="en-US" sz="2400" dirty="0" smtClean="0">
                <a:solidFill>
                  <a:srgbClr val="FF0000"/>
                </a:solidFill>
              </a:rPr>
              <a:t>vs.</a:t>
            </a:r>
            <a:r>
              <a:rPr lang="en-US" sz="2400" dirty="0">
                <a:solidFill>
                  <a:srgbClr val="FF0000"/>
                </a:solidFill>
              </a:rPr>
              <a:t> </a:t>
            </a:r>
            <a:r>
              <a:rPr lang="en-US" sz="2400" dirty="0" smtClean="0">
                <a:solidFill>
                  <a:srgbClr val="FF0000"/>
                </a:solidFill>
              </a:rPr>
              <a:t>Real</a:t>
            </a:r>
            <a:br>
              <a:rPr lang="en-US" sz="2400" dirty="0" smtClean="0">
                <a:solidFill>
                  <a:srgbClr val="FF0000"/>
                </a:solidFill>
              </a:rPr>
            </a:br>
            <a:r>
              <a:rPr lang="en-US" sz="2400" dirty="0" smtClean="0">
                <a:solidFill>
                  <a:srgbClr val="FF0000"/>
                </a:solidFill>
              </a:rPr>
              <a:t>Performance</a:t>
            </a:r>
            <a:endParaRPr lang="en-US" sz="2400" dirty="0">
              <a:solidFill>
                <a:srgbClr val="FF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8006D66-7574-FD43-AC89-E8C0E381B8CB}" type="datetime1">
              <a:rPr lang="en-US" smtClean="0"/>
              <a:pPr/>
              <a:t>8/27/13</a:t>
            </a:fld>
            <a:endParaRPr lang="en-US"/>
          </a:p>
        </p:txBody>
      </p:sp>
      <p:sp>
        <p:nvSpPr>
          <p:cNvPr id="5" name="Footer Placeholder 4"/>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19</a:t>
            </a:fld>
            <a:endParaRPr lang="en-US"/>
          </a:p>
        </p:txBody>
      </p:sp>
      <p:pic>
        <p:nvPicPr>
          <p:cNvPr id="72708" name="Picture 4"/>
          <p:cNvPicPr>
            <a:picLocks noChangeAspect="1" noChangeArrowheads="1"/>
          </p:cNvPicPr>
          <p:nvPr/>
        </p:nvPicPr>
        <p:blipFill>
          <a:blip r:embed="rId2"/>
          <a:srcRect/>
          <a:stretch>
            <a:fillRect/>
          </a:stretch>
        </p:blipFill>
        <p:spPr bwMode="auto">
          <a:xfrm>
            <a:off x="0" y="371678"/>
            <a:ext cx="9144000" cy="5613722"/>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9950E9C-6866-7C40-9737-DFB12B885058}" type="datetime1">
              <a:rPr lang="en-US" smtClean="0"/>
              <a:t>8/27/13</a:t>
            </a:fld>
            <a:endParaRPr lang="en-US"/>
          </a:p>
        </p:txBody>
      </p:sp>
      <p:sp>
        <p:nvSpPr>
          <p:cNvPr id="5" name="Footer Placeholder 4"/>
          <p:cNvSpPr>
            <a:spLocks noGrp="1"/>
          </p:cNvSpPr>
          <p:nvPr>
            <p:ph type="ftr" sz="quarter" idx="11"/>
          </p:nvPr>
        </p:nvSpPr>
        <p:spPr/>
        <p:txBody>
          <a:bodyPr/>
          <a:lstStyle/>
          <a:p>
            <a:r>
              <a:rPr lang="en-US" dirty="0" smtClean="0"/>
              <a:t>Fall 2013 --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a:t>
            </a:fld>
            <a:endParaRPr lang="en-US"/>
          </a:p>
        </p:txBody>
      </p:sp>
      <p:pic>
        <p:nvPicPr>
          <p:cNvPr id="130050" name="Picture 2"/>
          <p:cNvPicPr>
            <a:picLocks noChangeAspect="1" noChangeArrowheads="1"/>
          </p:cNvPicPr>
          <p:nvPr/>
        </p:nvPicPr>
        <p:blipFill>
          <a:blip r:embed="rId2"/>
          <a:srcRect/>
          <a:stretch>
            <a:fillRect/>
          </a:stretch>
        </p:blipFill>
        <p:spPr bwMode="auto">
          <a:xfrm>
            <a:off x="270404" y="286278"/>
            <a:ext cx="8585728" cy="6074403"/>
          </a:xfrm>
          <a:prstGeom prst="rect">
            <a:avLst/>
          </a:prstGeom>
          <a:noFill/>
          <a:ln w="9525">
            <a:noFill/>
            <a:miter lim="800000"/>
            <a:headEnd/>
            <a:tailEnd/>
          </a:ln>
          <a:effectLst/>
        </p:spPr>
      </p:pic>
    </p:spTree>
    <p:extLst>
      <p:ext uri="{BB962C8B-B14F-4D97-AF65-F5344CB8AC3E}">
        <p14:creationId xmlns:p14="http://schemas.microsoft.com/office/powerpoint/2010/main" val="28399234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762000" y="152400"/>
            <a:ext cx="6630988" cy="474663"/>
          </a:xfrm>
        </p:spPr>
        <p:txBody>
          <a:bodyPr>
            <a:normAutofit fontScale="90000"/>
          </a:bodyPr>
          <a:lstStyle/>
          <a:p>
            <a:r>
              <a:rPr lang="en-US" dirty="0" smtClean="0"/>
              <a:t>Peer </a:t>
            </a:r>
            <a:r>
              <a:rPr lang="en-US" dirty="0"/>
              <a:t>Instruction</a:t>
            </a:r>
          </a:p>
        </p:txBody>
      </p:sp>
      <p:sp>
        <p:nvSpPr>
          <p:cNvPr id="235523" name="Rectangle 3"/>
          <p:cNvSpPr>
            <a:spLocks noGrp="1" noChangeArrowheads="1"/>
          </p:cNvSpPr>
          <p:nvPr>
            <p:ph idx="1"/>
          </p:nvPr>
        </p:nvSpPr>
        <p:spPr>
          <a:xfrm>
            <a:off x="152400" y="1371600"/>
            <a:ext cx="6705600" cy="4624388"/>
          </a:xfrm>
        </p:spPr>
        <p:txBody>
          <a:bodyPr>
            <a:normAutofit lnSpcReduction="10000"/>
          </a:bodyPr>
          <a:lstStyle/>
          <a:p>
            <a:r>
              <a:rPr lang="en-US" sz="2800" dirty="0"/>
              <a:t>Increase real-time learning in lecture, test understanding of concepts vs. details</a:t>
            </a:r>
            <a:br>
              <a:rPr lang="en-US" sz="2800" dirty="0"/>
            </a:br>
            <a:r>
              <a:rPr lang="en-US" sz="1800" dirty="0" err="1">
                <a:latin typeface="Courier New" pitchFamily="1" charset="0"/>
              </a:rPr>
              <a:t>mazur-www.harvard.edu/education/pi.phtml</a:t>
            </a:r>
            <a:endParaRPr lang="en-US" sz="2800" dirty="0"/>
          </a:p>
          <a:p>
            <a:r>
              <a:rPr lang="en-US" sz="2800" dirty="0"/>
              <a:t>As complete a “segment” </a:t>
            </a:r>
            <a:br>
              <a:rPr lang="en-US" sz="2800" dirty="0"/>
            </a:br>
            <a:r>
              <a:rPr lang="en-US" sz="2800" dirty="0"/>
              <a:t>ask multiple choice question</a:t>
            </a:r>
            <a:endParaRPr lang="en-US" sz="2800" dirty="0" smtClean="0"/>
          </a:p>
          <a:p>
            <a:pPr lvl="1"/>
            <a:r>
              <a:rPr lang="en-US" sz="2400" dirty="0" smtClean="0"/>
              <a:t>&lt;1 minute: </a:t>
            </a:r>
            <a:r>
              <a:rPr lang="en-US" sz="2400" dirty="0"/>
              <a:t>decide yourself, vote</a:t>
            </a:r>
            <a:endParaRPr lang="en-US" sz="2400" dirty="0" smtClean="0"/>
          </a:p>
          <a:p>
            <a:pPr lvl="1"/>
            <a:r>
              <a:rPr lang="en-US" sz="2400" dirty="0" smtClean="0"/>
              <a:t>&lt;2 minutes</a:t>
            </a:r>
            <a:r>
              <a:rPr lang="en-US" sz="2400" dirty="0"/>
              <a:t>: discuss in pairs, </a:t>
            </a:r>
            <a:br>
              <a:rPr lang="en-US" sz="2400" dirty="0"/>
            </a:br>
            <a:r>
              <a:rPr lang="en-US" sz="2400" dirty="0"/>
              <a:t>then team vote; flash </a:t>
            </a:r>
            <a:r>
              <a:rPr lang="en-US" sz="2400" dirty="0" smtClean="0"/>
              <a:t>card to pick answer</a:t>
            </a:r>
          </a:p>
          <a:p>
            <a:pPr lvl="2"/>
            <a:r>
              <a:rPr lang="en-US" sz="2000" dirty="0"/>
              <a:t>Try to convince partner;</a:t>
            </a:r>
            <a:r>
              <a:rPr lang="en-US" sz="2000" dirty="0" smtClean="0"/>
              <a:t> learn </a:t>
            </a:r>
            <a:r>
              <a:rPr lang="en-US" sz="2000" dirty="0"/>
              <a:t>by </a:t>
            </a:r>
            <a:r>
              <a:rPr lang="en-US" sz="2000" dirty="0" smtClean="0"/>
              <a:t>teaching</a:t>
            </a:r>
          </a:p>
          <a:p>
            <a:r>
              <a:rPr lang="en-US" dirty="0" smtClean="0"/>
              <a:t>Mark and save flash cards </a:t>
            </a:r>
            <a:br>
              <a:rPr lang="en-US" dirty="0" smtClean="0"/>
            </a:br>
            <a:r>
              <a:rPr lang="en-US" dirty="0" smtClean="0"/>
              <a:t>(get in discussion section)</a:t>
            </a:r>
            <a:endParaRPr lang="en-US" dirty="0"/>
          </a:p>
        </p:txBody>
      </p:sp>
      <p:pic>
        <p:nvPicPr>
          <p:cNvPr id="235525" name="Picture 5"/>
          <p:cNvPicPr>
            <a:picLocks noChangeAspect="1" noChangeArrowheads="1"/>
          </p:cNvPicPr>
          <p:nvPr/>
        </p:nvPicPr>
        <p:blipFill>
          <a:blip r:embed="rId3"/>
          <a:srcRect/>
          <a:stretch>
            <a:fillRect/>
          </a:stretch>
        </p:blipFill>
        <p:spPr bwMode="auto">
          <a:xfrm>
            <a:off x="6781800" y="1524000"/>
            <a:ext cx="2159000" cy="1612900"/>
          </a:xfrm>
          <a:prstGeom prst="rect">
            <a:avLst/>
          </a:prstGeom>
          <a:noFill/>
          <a:ln w="9525">
            <a:noFill/>
            <a:miter lim="800000"/>
            <a:headEnd/>
            <a:tailEnd/>
          </a:ln>
          <a:effectLst/>
        </p:spPr>
      </p:pic>
      <p:pic>
        <p:nvPicPr>
          <p:cNvPr id="235526" name="Picture 6"/>
          <p:cNvPicPr>
            <a:picLocks noChangeAspect="1" noChangeArrowheads="1"/>
          </p:cNvPicPr>
          <p:nvPr/>
        </p:nvPicPr>
        <p:blipFill>
          <a:blip r:embed="rId4"/>
          <a:srcRect/>
          <a:stretch>
            <a:fillRect/>
          </a:stretch>
        </p:blipFill>
        <p:spPr bwMode="auto">
          <a:xfrm>
            <a:off x="6807200" y="3352800"/>
            <a:ext cx="2054225" cy="3124200"/>
          </a:xfrm>
          <a:prstGeom prst="rect">
            <a:avLst/>
          </a:prstGeom>
          <a:noFill/>
          <a:ln w="9525">
            <a:noFill/>
            <a:miter lim="800000"/>
            <a:headEnd/>
            <a:tailEnd/>
          </a:ln>
          <a:effectLst/>
        </p:spPr>
      </p:pic>
      <p:sp>
        <p:nvSpPr>
          <p:cNvPr id="6" name="Rectangle 5"/>
          <p:cNvSpPr/>
          <p:nvPr/>
        </p:nvSpPr>
        <p:spPr>
          <a:xfrm>
            <a:off x="1676400" y="6096000"/>
            <a:ext cx="914400" cy="533400"/>
          </a:xfrm>
          <a:prstGeom prst="rect">
            <a:avLst/>
          </a:prstGeom>
          <a:solidFill>
            <a:srgbClr val="FF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1</a:t>
            </a:r>
            <a:endParaRPr lang="en-US" dirty="0"/>
          </a:p>
        </p:txBody>
      </p:sp>
      <p:sp>
        <p:nvSpPr>
          <p:cNvPr id="7" name="Rectangle 6"/>
          <p:cNvSpPr/>
          <p:nvPr/>
        </p:nvSpPr>
        <p:spPr>
          <a:xfrm>
            <a:off x="2667000" y="6096000"/>
            <a:ext cx="914400" cy="533400"/>
          </a:xfrm>
          <a:prstGeom prst="rect">
            <a:avLst/>
          </a:prstGeom>
          <a:solidFill>
            <a:srgbClr val="5FC05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2</a:t>
            </a:r>
            <a:endParaRPr lang="en-US" dirty="0"/>
          </a:p>
        </p:txBody>
      </p:sp>
      <p:sp>
        <p:nvSpPr>
          <p:cNvPr id="8" name="Rectangle 7"/>
          <p:cNvSpPr/>
          <p:nvPr/>
        </p:nvSpPr>
        <p:spPr>
          <a:xfrm>
            <a:off x="3657600" y="6096000"/>
            <a:ext cx="914400" cy="533400"/>
          </a:xfrm>
          <a:prstGeom prst="rect">
            <a:avLst/>
          </a:prstGeom>
          <a:solidFill>
            <a:srgbClr val="FF66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3</a:t>
            </a:r>
            <a:endParaRPr lang="en-US" dirty="0"/>
          </a:p>
        </p:txBody>
      </p:sp>
      <p:sp>
        <p:nvSpPr>
          <p:cNvPr id="9" name="Rectangle 8"/>
          <p:cNvSpPr/>
          <p:nvPr/>
        </p:nvSpPr>
        <p:spPr>
          <a:xfrm>
            <a:off x="4648200" y="6096000"/>
            <a:ext cx="914400" cy="533400"/>
          </a:xfrm>
          <a:prstGeom prst="rect">
            <a:avLst/>
          </a:prstGeom>
          <a:solidFill>
            <a:srgbClr val="FFE8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lumMod val="95000"/>
                    <a:lumOff val="5000"/>
                  </a:schemeClr>
                </a:solidFill>
              </a:rPr>
              <a:t>4</a:t>
            </a:r>
            <a:endParaRPr lang="en-US" dirty="0">
              <a:solidFill>
                <a:schemeClr val="tx1">
                  <a:lumMod val="95000"/>
                  <a:lumOff val="5000"/>
                </a:schemeClr>
              </a:solidFill>
            </a:endParaRPr>
          </a:p>
        </p:txBody>
      </p:sp>
    </p:spTree>
    <p:extLst>
      <p:ext uri="{BB962C8B-B14F-4D97-AF65-F5344CB8AC3E}">
        <p14:creationId xmlns:p14="http://schemas.microsoft.com/office/powerpoint/2010/main" val="172498832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Box 3"/>
          <p:cNvSpPr txBox="1">
            <a:spLocks noChangeArrowheads="1"/>
          </p:cNvSpPr>
          <p:nvPr/>
        </p:nvSpPr>
        <p:spPr bwMode="auto">
          <a:xfrm>
            <a:off x="1371600" y="2867562"/>
            <a:ext cx="6705600" cy="954107"/>
          </a:xfrm>
          <a:prstGeom prst="rect">
            <a:avLst/>
          </a:prstGeom>
          <a:noFill/>
          <a:ln w="9525">
            <a:noFill/>
            <a:miter lim="800000"/>
            <a:headEnd/>
            <a:tailEnd/>
          </a:ln>
        </p:spPr>
        <p:txBody>
          <a:bodyPr>
            <a:prstTxWarp prst="textNoShape">
              <a:avLst/>
            </a:prstTxWarp>
            <a:spAutoFit/>
          </a:bodyPr>
          <a:lstStyle/>
          <a:p>
            <a:r>
              <a:rPr lang="en-US" sz="2800" dirty="0" smtClean="0">
                <a:solidFill>
                  <a:srgbClr val="408000"/>
                </a:solidFill>
              </a:rPr>
              <a:t>Memory hierarchy goal: look ≈as fast as most expensive memory, ≈ as big as cheapest</a:t>
            </a:r>
            <a:endParaRPr lang="en-US" sz="2800" dirty="0">
              <a:solidFill>
                <a:srgbClr val="408000"/>
              </a:solidFill>
              <a:latin typeface="Symbol" pitchFamily="1" charset="2"/>
            </a:endParaRPr>
          </a:p>
        </p:txBody>
      </p:sp>
      <p:sp>
        <p:nvSpPr>
          <p:cNvPr id="53251" name="TextBox 4"/>
          <p:cNvSpPr txBox="1">
            <a:spLocks noChangeArrowheads="1"/>
          </p:cNvSpPr>
          <p:nvPr/>
        </p:nvSpPr>
        <p:spPr bwMode="auto">
          <a:xfrm>
            <a:off x="1371600" y="4137555"/>
            <a:ext cx="6705600" cy="954107"/>
          </a:xfrm>
          <a:prstGeom prst="rect">
            <a:avLst/>
          </a:prstGeom>
          <a:noFill/>
          <a:ln w="9525">
            <a:noFill/>
            <a:miter lim="800000"/>
            <a:headEnd/>
            <a:tailEnd/>
          </a:ln>
        </p:spPr>
        <p:txBody>
          <a:bodyPr>
            <a:prstTxWarp prst="textNoShape">
              <a:avLst/>
            </a:prstTxWarp>
            <a:spAutoFit/>
          </a:bodyPr>
          <a:lstStyle/>
          <a:p>
            <a:r>
              <a:rPr lang="en-US" sz="2800" dirty="0" smtClean="0">
                <a:solidFill>
                  <a:srgbClr val="FF0000"/>
                </a:solidFill>
              </a:rPr>
              <a:t>Moore’s Law means computers get twice as fast every ≈ 1.5 years</a:t>
            </a:r>
            <a:endParaRPr lang="en-US" sz="2800" dirty="0">
              <a:solidFill>
                <a:srgbClr val="FF0000"/>
              </a:solidFill>
              <a:latin typeface="Symbol" pitchFamily="1" charset="2"/>
            </a:endParaRPr>
          </a:p>
        </p:txBody>
      </p:sp>
      <p:sp>
        <p:nvSpPr>
          <p:cNvPr id="53252" name="TextBox 5"/>
          <p:cNvSpPr txBox="1">
            <a:spLocks noChangeArrowheads="1"/>
          </p:cNvSpPr>
          <p:nvPr/>
        </p:nvSpPr>
        <p:spPr bwMode="auto">
          <a:xfrm>
            <a:off x="1371600" y="5051955"/>
            <a:ext cx="6705600" cy="1384995"/>
          </a:xfrm>
          <a:prstGeom prst="rect">
            <a:avLst/>
          </a:prstGeom>
          <a:noFill/>
          <a:ln w="9525">
            <a:noFill/>
            <a:miter lim="800000"/>
            <a:headEnd/>
            <a:tailEnd/>
          </a:ln>
        </p:spPr>
        <p:txBody>
          <a:bodyPr>
            <a:prstTxWarp prst="textNoShape">
              <a:avLst/>
            </a:prstTxWarp>
            <a:spAutoFit/>
          </a:bodyPr>
          <a:lstStyle/>
          <a:p>
            <a:r>
              <a:rPr lang="en-US" sz="2800" b="1" dirty="0" smtClean="0">
                <a:ln>
                  <a:solidFill>
                    <a:schemeClr val="tx1"/>
                  </a:solidFill>
                </a:ln>
                <a:solidFill>
                  <a:srgbClr val="FFE860"/>
                </a:solidFill>
              </a:rPr>
              <a:t>The goal of levels of interpretation is to build the most efficient hardware and software</a:t>
            </a:r>
            <a:endParaRPr lang="en-US" sz="2800" b="1" dirty="0">
              <a:ln>
                <a:solidFill>
                  <a:schemeClr val="tx1"/>
                </a:solidFill>
              </a:ln>
              <a:solidFill>
                <a:srgbClr val="FFE860"/>
              </a:solidFill>
              <a:latin typeface="Symbol" pitchFamily="1" charset="2"/>
            </a:endParaRPr>
          </a:p>
        </p:txBody>
      </p:sp>
      <p:grpSp>
        <p:nvGrpSpPr>
          <p:cNvPr id="2" name="Group 10"/>
          <p:cNvGrpSpPr>
            <a:grpSpLocks/>
          </p:cNvGrpSpPr>
          <p:nvPr/>
        </p:nvGrpSpPr>
        <p:grpSpPr bwMode="auto">
          <a:xfrm>
            <a:off x="960438" y="1987028"/>
            <a:ext cx="7116762" cy="954107"/>
            <a:chOff x="960651" y="1743728"/>
            <a:chExt cx="7116549" cy="715593"/>
          </a:xfrm>
        </p:grpSpPr>
        <p:sp>
          <p:nvSpPr>
            <p:cNvPr id="53259" name="TextBox 2"/>
            <p:cNvSpPr txBox="1">
              <a:spLocks noChangeArrowheads="1"/>
            </p:cNvSpPr>
            <p:nvPr/>
          </p:nvSpPr>
          <p:spPr bwMode="auto">
            <a:xfrm>
              <a:off x="1371600" y="1743728"/>
              <a:ext cx="6705600" cy="715593"/>
            </a:xfrm>
            <a:prstGeom prst="rect">
              <a:avLst/>
            </a:prstGeom>
            <a:noFill/>
            <a:ln w="9525">
              <a:noFill/>
              <a:miter lim="800000"/>
              <a:headEnd/>
              <a:tailEnd/>
            </a:ln>
          </p:spPr>
          <p:txBody>
            <a:bodyPr>
              <a:prstTxWarp prst="textNoShape">
                <a:avLst/>
              </a:prstTxWarp>
              <a:spAutoFit/>
            </a:bodyPr>
            <a:lstStyle/>
            <a:p>
              <a:r>
                <a:rPr lang="en-US" sz="2800" dirty="0" smtClean="0">
                  <a:solidFill>
                    <a:srgbClr val="FF8000"/>
                  </a:solidFill>
                </a:rPr>
                <a:t>To offer a dependable system, you must use components that almost never fail</a:t>
              </a:r>
              <a:endParaRPr lang="en-US" sz="2800" dirty="0">
                <a:solidFill>
                  <a:srgbClr val="FF8000"/>
                </a:solidFill>
                <a:latin typeface="Symbol" pitchFamily="1" charset="2"/>
              </a:endParaRPr>
            </a:p>
          </p:txBody>
        </p:sp>
        <p:sp>
          <p:nvSpPr>
            <p:cNvPr id="53260" name="Rectangle 6"/>
            <p:cNvSpPr>
              <a:spLocks noChangeArrowheads="1"/>
            </p:cNvSpPr>
            <p:nvPr/>
          </p:nvSpPr>
          <p:spPr bwMode="auto">
            <a:xfrm>
              <a:off x="960651" y="1809750"/>
              <a:ext cx="415498" cy="276999"/>
            </a:xfrm>
            <a:prstGeom prst="rect">
              <a:avLst/>
            </a:prstGeom>
            <a:noFill/>
            <a:ln w="9525">
              <a:noFill/>
              <a:miter lim="800000"/>
              <a:headEnd/>
              <a:tailEnd/>
            </a:ln>
          </p:spPr>
          <p:txBody>
            <a:bodyPr wrap="none">
              <a:prstTxWarp prst="textNoShape">
                <a:avLst/>
              </a:prstTxWarp>
              <a:spAutoFit/>
            </a:bodyPr>
            <a:lstStyle/>
            <a:p>
              <a:r>
                <a:rPr lang="en-US">
                  <a:latin typeface="ＭＳ ゴシック" pitchFamily="1" charset="-128"/>
                  <a:ea typeface="ＭＳ ゴシック" pitchFamily="1" charset="-128"/>
                  <a:cs typeface="ＭＳ ゴシック" pitchFamily="1" charset="-128"/>
                </a:rPr>
                <a:t>☐</a:t>
              </a:r>
              <a:endParaRPr lang="en-US"/>
            </a:p>
          </p:txBody>
        </p:sp>
      </p:grpSp>
      <p:sp>
        <p:nvSpPr>
          <p:cNvPr id="53254" name="Rectangle 7"/>
          <p:cNvSpPr>
            <a:spLocks noChangeArrowheads="1"/>
          </p:cNvSpPr>
          <p:nvPr/>
        </p:nvSpPr>
        <p:spPr bwMode="auto">
          <a:xfrm>
            <a:off x="960438" y="2970749"/>
            <a:ext cx="415925" cy="369888"/>
          </a:xfrm>
          <a:prstGeom prst="rect">
            <a:avLst/>
          </a:prstGeom>
          <a:noFill/>
          <a:ln w="9525">
            <a:noFill/>
            <a:miter lim="800000"/>
            <a:headEnd/>
            <a:tailEnd/>
          </a:ln>
        </p:spPr>
        <p:txBody>
          <a:bodyPr wrap="none">
            <a:prstTxWarp prst="textNoShape">
              <a:avLst/>
            </a:prstTxWarp>
            <a:spAutoFit/>
          </a:bodyPr>
          <a:lstStyle/>
          <a:p>
            <a:r>
              <a:rPr lang="en-US">
                <a:latin typeface="ＭＳ ゴシック" pitchFamily="1" charset="-128"/>
                <a:ea typeface="ＭＳ ゴシック" pitchFamily="1" charset="-128"/>
                <a:cs typeface="ＭＳ ゴシック" pitchFamily="1" charset="-128"/>
              </a:rPr>
              <a:t>☐</a:t>
            </a:r>
            <a:endParaRPr lang="en-US"/>
          </a:p>
        </p:txBody>
      </p:sp>
      <p:sp>
        <p:nvSpPr>
          <p:cNvPr id="53255" name="Rectangle 8"/>
          <p:cNvSpPr>
            <a:spLocks noChangeArrowheads="1"/>
          </p:cNvSpPr>
          <p:nvPr/>
        </p:nvSpPr>
        <p:spPr bwMode="auto">
          <a:xfrm>
            <a:off x="960438" y="4257675"/>
            <a:ext cx="415925" cy="369888"/>
          </a:xfrm>
          <a:prstGeom prst="rect">
            <a:avLst/>
          </a:prstGeom>
          <a:noFill/>
          <a:ln w="9525">
            <a:noFill/>
            <a:miter lim="800000"/>
            <a:headEnd/>
            <a:tailEnd/>
          </a:ln>
        </p:spPr>
        <p:txBody>
          <a:bodyPr wrap="none">
            <a:prstTxWarp prst="textNoShape">
              <a:avLst/>
            </a:prstTxWarp>
            <a:spAutoFit/>
          </a:bodyPr>
          <a:lstStyle/>
          <a:p>
            <a:r>
              <a:rPr lang="en-US" dirty="0">
                <a:latin typeface="ＭＳ ゴシック" pitchFamily="1" charset="-128"/>
                <a:ea typeface="ＭＳ ゴシック" pitchFamily="1" charset="-128"/>
                <a:cs typeface="ＭＳ ゴシック" pitchFamily="1" charset="-128"/>
              </a:rPr>
              <a:t>☐</a:t>
            </a:r>
            <a:endParaRPr lang="en-US" dirty="0"/>
          </a:p>
        </p:txBody>
      </p:sp>
      <p:sp>
        <p:nvSpPr>
          <p:cNvPr id="53256" name="Rectangle 9"/>
          <p:cNvSpPr>
            <a:spLocks noChangeArrowheads="1"/>
          </p:cNvSpPr>
          <p:nvPr/>
        </p:nvSpPr>
        <p:spPr bwMode="auto">
          <a:xfrm>
            <a:off x="947738" y="5139267"/>
            <a:ext cx="415925" cy="368300"/>
          </a:xfrm>
          <a:prstGeom prst="rect">
            <a:avLst/>
          </a:prstGeom>
          <a:noFill/>
          <a:ln w="9525">
            <a:noFill/>
            <a:miter lim="800000"/>
            <a:headEnd/>
            <a:tailEnd/>
          </a:ln>
        </p:spPr>
        <p:txBody>
          <a:bodyPr wrap="none">
            <a:prstTxWarp prst="textNoShape">
              <a:avLst/>
            </a:prstTxWarp>
            <a:spAutoFit/>
          </a:bodyPr>
          <a:lstStyle/>
          <a:p>
            <a:r>
              <a:rPr lang="en-US">
                <a:latin typeface="ＭＳ ゴシック" pitchFamily="1" charset="-128"/>
                <a:ea typeface="ＭＳ ゴシック" pitchFamily="1" charset="-128"/>
                <a:cs typeface="ＭＳ ゴシック" pitchFamily="1" charset="-128"/>
              </a:rPr>
              <a:t>☐</a:t>
            </a:r>
            <a:endParaRPr lang="en-US"/>
          </a:p>
        </p:txBody>
      </p:sp>
      <p:sp>
        <p:nvSpPr>
          <p:cNvPr id="53257" name="Slide Number Placeholder 11"/>
          <p:cNvSpPr>
            <a:spLocks noGrp="1"/>
          </p:cNvSpPr>
          <p:nvPr>
            <p:ph type="sldNum" sz="quarter" idx="10"/>
          </p:nvPr>
        </p:nvSpPr>
        <p:spPr>
          <a:noFill/>
        </p:spPr>
        <p:txBody>
          <a:bodyPr/>
          <a:lstStyle/>
          <a:p>
            <a:fld id="{318A5DC7-8BDF-994F-9CC6-B289B75E5426}" type="slidenum">
              <a:rPr lang="en-US" smtClean="0"/>
              <a:pPr/>
              <a:t>21</a:t>
            </a:fld>
            <a:endParaRPr lang="en-US" smtClean="0"/>
          </a:p>
        </p:txBody>
      </p:sp>
      <p:sp>
        <p:nvSpPr>
          <p:cNvPr id="53258" name="TextBox 12"/>
          <p:cNvSpPr txBox="1">
            <a:spLocks noChangeArrowheads="1"/>
          </p:cNvSpPr>
          <p:nvPr/>
        </p:nvSpPr>
        <p:spPr bwMode="auto">
          <a:xfrm>
            <a:off x="685800" y="482600"/>
            <a:ext cx="5791200" cy="1384995"/>
          </a:xfrm>
          <a:prstGeom prst="rect">
            <a:avLst/>
          </a:prstGeom>
          <a:noFill/>
          <a:ln w="9525">
            <a:noFill/>
            <a:miter lim="800000"/>
            <a:headEnd/>
            <a:tailEnd/>
          </a:ln>
        </p:spPr>
        <p:txBody>
          <a:bodyPr>
            <a:prstTxWarp prst="textNoShape">
              <a:avLst/>
            </a:prstTxWarp>
            <a:spAutoFit/>
          </a:bodyPr>
          <a:lstStyle/>
          <a:p>
            <a:r>
              <a:rPr lang="en-US" sz="2800" dirty="0">
                <a:solidFill>
                  <a:srgbClr val="000000"/>
                </a:solidFill>
              </a:rPr>
              <a:t>Question: Which statement is</a:t>
            </a:r>
            <a:r>
              <a:rPr lang="en-US" sz="2800" dirty="0" smtClean="0">
                <a:solidFill>
                  <a:srgbClr val="000000"/>
                </a:solidFill>
              </a:rPr>
              <a:t> TRUE about Big Ideas in Computer Architecture?</a:t>
            </a:r>
            <a:endParaRPr lang="en-US" sz="28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Box 3"/>
          <p:cNvSpPr txBox="1">
            <a:spLocks noChangeArrowheads="1"/>
          </p:cNvSpPr>
          <p:nvPr/>
        </p:nvSpPr>
        <p:spPr bwMode="auto">
          <a:xfrm>
            <a:off x="1371600" y="2867562"/>
            <a:ext cx="6705600" cy="954107"/>
          </a:xfrm>
          <a:prstGeom prst="rect">
            <a:avLst/>
          </a:prstGeom>
          <a:noFill/>
          <a:ln w="9525">
            <a:noFill/>
            <a:miter lim="800000"/>
            <a:headEnd/>
            <a:tailEnd/>
          </a:ln>
        </p:spPr>
        <p:txBody>
          <a:bodyPr>
            <a:prstTxWarp prst="textNoShape">
              <a:avLst/>
            </a:prstTxWarp>
            <a:spAutoFit/>
          </a:bodyPr>
          <a:lstStyle/>
          <a:p>
            <a:r>
              <a:rPr lang="en-US" sz="2800" dirty="0" smtClean="0">
                <a:solidFill>
                  <a:srgbClr val="408000"/>
                </a:solidFill>
              </a:rPr>
              <a:t>Memory hierarchy goal: look ≈as fast as most expensive memory, ≈ as big as cheapest</a:t>
            </a:r>
            <a:endParaRPr lang="en-US" sz="2800" dirty="0">
              <a:solidFill>
                <a:srgbClr val="408000"/>
              </a:solidFill>
              <a:latin typeface="Symbol" pitchFamily="1" charset="2"/>
            </a:endParaRPr>
          </a:p>
        </p:txBody>
      </p:sp>
      <p:sp>
        <p:nvSpPr>
          <p:cNvPr id="53251" name="TextBox 4"/>
          <p:cNvSpPr txBox="1">
            <a:spLocks noChangeArrowheads="1"/>
          </p:cNvSpPr>
          <p:nvPr/>
        </p:nvSpPr>
        <p:spPr bwMode="auto">
          <a:xfrm>
            <a:off x="1371600" y="4137555"/>
            <a:ext cx="6705600" cy="954107"/>
          </a:xfrm>
          <a:prstGeom prst="rect">
            <a:avLst/>
          </a:prstGeom>
          <a:noFill/>
          <a:ln w="9525">
            <a:noFill/>
            <a:miter lim="800000"/>
            <a:headEnd/>
            <a:tailEnd/>
          </a:ln>
        </p:spPr>
        <p:txBody>
          <a:bodyPr>
            <a:prstTxWarp prst="textNoShape">
              <a:avLst/>
            </a:prstTxWarp>
            <a:spAutoFit/>
          </a:bodyPr>
          <a:lstStyle/>
          <a:p>
            <a:r>
              <a:rPr lang="en-US" sz="2800" dirty="0" smtClean="0">
                <a:solidFill>
                  <a:srgbClr val="FF0000"/>
                </a:solidFill>
              </a:rPr>
              <a:t>Moore’s Law means computers get twice as fast every ≈ 1.5 years</a:t>
            </a:r>
            <a:endParaRPr lang="en-US" sz="2800" dirty="0">
              <a:solidFill>
                <a:srgbClr val="FF0000"/>
              </a:solidFill>
              <a:latin typeface="Symbol" pitchFamily="1" charset="2"/>
            </a:endParaRPr>
          </a:p>
        </p:txBody>
      </p:sp>
      <p:sp>
        <p:nvSpPr>
          <p:cNvPr id="53252" name="TextBox 5"/>
          <p:cNvSpPr txBox="1">
            <a:spLocks noChangeArrowheads="1"/>
          </p:cNvSpPr>
          <p:nvPr/>
        </p:nvSpPr>
        <p:spPr bwMode="auto">
          <a:xfrm>
            <a:off x="1371600" y="5051955"/>
            <a:ext cx="6705600" cy="1384995"/>
          </a:xfrm>
          <a:prstGeom prst="rect">
            <a:avLst/>
          </a:prstGeom>
          <a:noFill/>
          <a:ln w="9525">
            <a:noFill/>
            <a:miter lim="800000"/>
            <a:headEnd/>
            <a:tailEnd/>
          </a:ln>
        </p:spPr>
        <p:txBody>
          <a:bodyPr>
            <a:prstTxWarp prst="textNoShape">
              <a:avLst/>
            </a:prstTxWarp>
            <a:spAutoFit/>
          </a:bodyPr>
          <a:lstStyle/>
          <a:p>
            <a:r>
              <a:rPr lang="en-US" sz="2800" b="1" dirty="0" smtClean="0">
                <a:ln>
                  <a:solidFill>
                    <a:schemeClr val="tx1"/>
                  </a:solidFill>
                </a:ln>
                <a:solidFill>
                  <a:srgbClr val="FFE860"/>
                </a:solidFill>
              </a:rPr>
              <a:t>The goal of levels of interpretation is to build the most efficient hardware and software</a:t>
            </a:r>
            <a:endParaRPr lang="en-US" sz="2800" b="1" dirty="0">
              <a:ln>
                <a:solidFill>
                  <a:schemeClr val="tx1"/>
                </a:solidFill>
              </a:ln>
              <a:solidFill>
                <a:srgbClr val="FFE860"/>
              </a:solidFill>
              <a:latin typeface="Symbol" pitchFamily="1" charset="2"/>
            </a:endParaRPr>
          </a:p>
        </p:txBody>
      </p:sp>
      <p:grpSp>
        <p:nvGrpSpPr>
          <p:cNvPr id="2" name="Group 10"/>
          <p:cNvGrpSpPr>
            <a:grpSpLocks/>
          </p:cNvGrpSpPr>
          <p:nvPr/>
        </p:nvGrpSpPr>
        <p:grpSpPr bwMode="auto">
          <a:xfrm>
            <a:off x="960438" y="1987028"/>
            <a:ext cx="7116762" cy="954107"/>
            <a:chOff x="960651" y="1743728"/>
            <a:chExt cx="7116549" cy="715593"/>
          </a:xfrm>
        </p:grpSpPr>
        <p:sp>
          <p:nvSpPr>
            <p:cNvPr id="53259" name="TextBox 2"/>
            <p:cNvSpPr txBox="1">
              <a:spLocks noChangeArrowheads="1"/>
            </p:cNvSpPr>
            <p:nvPr/>
          </p:nvSpPr>
          <p:spPr bwMode="auto">
            <a:xfrm>
              <a:off x="1371600" y="1743728"/>
              <a:ext cx="6705600" cy="715593"/>
            </a:xfrm>
            <a:prstGeom prst="rect">
              <a:avLst/>
            </a:prstGeom>
            <a:noFill/>
            <a:ln w="9525">
              <a:noFill/>
              <a:miter lim="800000"/>
              <a:headEnd/>
              <a:tailEnd/>
            </a:ln>
          </p:spPr>
          <p:txBody>
            <a:bodyPr>
              <a:prstTxWarp prst="textNoShape">
                <a:avLst/>
              </a:prstTxWarp>
              <a:spAutoFit/>
            </a:bodyPr>
            <a:lstStyle/>
            <a:p>
              <a:r>
                <a:rPr lang="en-US" sz="2800" dirty="0" smtClean="0">
                  <a:solidFill>
                    <a:srgbClr val="FF8000"/>
                  </a:solidFill>
                </a:rPr>
                <a:t>To offer a dependable system, you must use components that almost never fail</a:t>
              </a:r>
              <a:endParaRPr lang="en-US" sz="2800" dirty="0">
                <a:solidFill>
                  <a:srgbClr val="FF8000"/>
                </a:solidFill>
                <a:latin typeface="Symbol" pitchFamily="1" charset="2"/>
              </a:endParaRPr>
            </a:p>
          </p:txBody>
        </p:sp>
        <p:sp>
          <p:nvSpPr>
            <p:cNvPr id="53260" name="Rectangle 6"/>
            <p:cNvSpPr>
              <a:spLocks noChangeArrowheads="1"/>
            </p:cNvSpPr>
            <p:nvPr/>
          </p:nvSpPr>
          <p:spPr bwMode="auto">
            <a:xfrm>
              <a:off x="960651" y="1809750"/>
              <a:ext cx="415498" cy="276999"/>
            </a:xfrm>
            <a:prstGeom prst="rect">
              <a:avLst/>
            </a:prstGeom>
            <a:noFill/>
            <a:ln w="9525">
              <a:noFill/>
              <a:miter lim="800000"/>
              <a:headEnd/>
              <a:tailEnd/>
            </a:ln>
          </p:spPr>
          <p:txBody>
            <a:bodyPr wrap="none">
              <a:prstTxWarp prst="textNoShape">
                <a:avLst/>
              </a:prstTxWarp>
              <a:spAutoFit/>
            </a:bodyPr>
            <a:lstStyle/>
            <a:p>
              <a:r>
                <a:rPr lang="en-US">
                  <a:latin typeface="ＭＳ ゴシック" pitchFamily="1" charset="-128"/>
                  <a:ea typeface="ＭＳ ゴシック" pitchFamily="1" charset="-128"/>
                  <a:cs typeface="ＭＳ ゴシック" pitchFamily="1" charset="-128"/>
                </a:rPr>
                <a:t>☐</a:t>
              </a:r>
              <a:endParaRPr lang="en-US"/>
            </a:p>
          </p:txBody>
        </p:sp>
      </p:grpSp>
      <p:sp>
        <p:nvSpPr>
          <p:cNvPr id="53254" name="Rectangle 7"/>
          <p:cNvSpPr>
            <a:spLocks noChangeArrowheads="1"/>
          </p:cNvSpPr>
          <p:nvPr/>
        </p:nvSpPr>
        <p:spPr bwMode="auto">
          <a:xfrm>
            <a:off x="960438" y="2970749"/>
            <a:ext cx="415925" cy="369888"/>
          </a:xfrm>
          <a:prstGeom prst="rect">
            <a:avLst/>
          </a:prstGeom>
          <a:noFill/>
          <a:ln w="9525">
            <a:noFill/>
            <a:miter lim="800000"/>
            <a:headEnd/>
            <a:tailEnd/>
          </a:ln>
        </p:spPr>
        <p:txBody>
          <a:bodyPr wrap="none">
            <a:prstTxWarp prst="textNoShape">
              <a:avLst/>
            </a:prstTxWarp>
            <a:spAutoFit/>
          </a:bodyPr>
          <a:lstStyle/>
          <a:p>
            <a:r>
              <a:rPr lang="en-US">
                <a:latin typeface="ＭＳ ゴシック" pitchFamily="1" charset="-128"/>
                <a:ea typeface="ＭＳ ゴシック" pitchFamily="1" charset="-128"/>
                <a:cs typeface="ＭＳ ゴシック" pitchFamily="1" charset="-128"/>
              </a:rPr>
              <a:t>☐</a:t>
            </a:r>
            <a:endParaRPr lang="en-US"/>
          </a:p>
        </p:txBody>
      </p:sp>
      <p:sp>
        <p:nvSpPr>
          <p:cNvPr id="53255" name="Rectangle 8"/>
          <p:cNvSpPr>
            <a:spLocks noChangeArrowheads="1"/>
          </p:cNvSpPr>
          <p:nvPr/>
        </p:nvSpPr>
        <p:spPr bwMode="auto">
          <a:xfrm>
            <a:off x="960438" y="4257675"/>
            <a:ext cx="415925" cy="369888"/>
          </a:xfrm>
          <a:prstGeom prst="rect">
            <a:avLst/>
          </a:prstGeom>
          <a:noFill/>
          <a:ln w="9525">
            <a:noFill/>
            <a:miter lim="800000"/>
            <a:headEnd/>
            <a:tailEnd/>
          </a:ln>
        </p:spPr>
        <p:txBody>
          <a:bodyPr wrap="none">
            <a:prstTxWarp prst="textNoShape">
              <a:avLst/>
            </a:prstTxWarp>
            <a:spAutoFit/>
          </a:bodyPr>
          <a:lstStyle/>
          <a:p>
            <a:r>
              <a:rPr lang="en-US" dirty="0">
                <a:latin typeface="ＭＳ ゴシック" pitchFamily="1" charset="-128"/>
                <a:ea typeface="ＭＳ ゴシック" pitchFamily="1" charset="-128"/>
                <a:cs typeface="ＭＳ ゴシック" pitchFamily="1" charset="-128"/>
              </a:rPr>
              <a:t>☐</a:t>
            </a:r>
            <a:endParaRPr lang="en-US" dirty="0"/>
          </a:p>
        </p:txBody>
      </p:sp>
      <p:sp>
        <p:nvSpPr>
          <p:cNvPr id="53256" name="Rectangle 9"/>
          <p:cNvSpPr>
            <a:spLocks noChangeArrowheads="1"/>
          </p:cNvSpPr>
          <p:nvPr/>
        </p:nvSpPr>
        <p:spPr bwMode="auto">
          <a:xfrm>
            <a:off x="947738" y="5139267"/>
            <a:ext cx="415925" cy="368300"/>
          </a:xfrm>
          <a:prstGeom prst="rect">
            <a:avLst/>
          </a:prstGeom>
          <a:noFill/>
          <a:ln w="9525">
            <a:noFill/>
            <a:miter lim="800000"/>
            <a:headEnd/>
            <a:tailEnd/>
          </a:ln>
        </p:spPr>
        <p:txBody>
          <a:bodyPr wrap="none">
            <a:prstTxWarp prst="textNoShape">
              <a:avLst/>
            </a:prstTxWarp>
            <a:spAutoFit/>
          </a:bodyPr>
          <a:lstStyle/>
          <a:p>
            <a:r>
              <a:rPr lang="en-US">
                <a:latin typeface="ＭＳ ゴシック" pitchFamily="1" charset="-128"/>
                <a:ea typeface="ＭＳ ゴシック" pitchFamily="1" charset="-128"/>
                <a:cs typeface="ＭＳ ゴシック" pitchFamily="1" charset="-128"/>
              </a:rPr>
              <a:t>☐</a:t>
            </a:r>
            <a:endParaRPr lang="en-US"/>
          </a:p>
        </p:txBody>
      </p:sp>
      <p:sp>
        <p:nvSpPr>
          <p:cNvPr id="53257" name="Slide Number Placeholder 11"/>
          <p:cNvSpPr>
            <a:spLocks noGrp="1"/>
          </p:cNvSpPr>
          <p:nvPr>
            <p:ph type="sldNum" sz="quarter" idx="10"/>
          </p:nvPr>
        </p:nvSpPr>
        <p:spPr>
          <a:noFill/>
        </p:spPr>
        <p:txBody>
          <a:bodyPr/>
          <a:lstStyle/>
          <a:p>
            <a:fld id="{318A5DC7-8BDF-994F-9CC6-B289B75E5426}" type="slidenum">
              <a:rPr lang="en-US" smtClean="0"/>
              <a:pPr/>
              <a:t>22</a:t>
            </a:fld>
            <a:endParaRPr lang="en-US" smtClean="0"/>
          </a:p>
        </p:txBody>
      </p:sp>
      <p:sp>
        <p:nvSpPr>
          <p:cNvPr id="53258" name="TextBox 12"/>
          <p:cNvSpPr txBox="1">
            <a:spLocks noChangeArrowheads="1"/>
          </p:cNvSpPr>
          <p:nvPr/>
        </p:nvSpPr>
        <p:spPr bwMode="auto">
          <a:xfrm>
            <a:off x="685800" y="482600"/>
            <a:ext cx="5791200" cy="1384995"/>
          </a:xfrm>
          <a:prstGeom prst="rect">
            <a:avLst/>
          </a:prstGeom>
          <a:noFill/>
          <a:ln w="9525">
            <a:noFill/>
            <a:miter lim="800000"/>
            <a:headEnd/>
            <a:tailEnd/>
          </a:ln>
        </p:spPr>
        <p:txBody>
          <a:bodyPr>
            <a:prstTxWarp prst="textNoShape">
              <a:avLst/>
            </a:prstTxWarp>
            <a:spAutoFit/>
          </a:bodyPr>
          <a:lstStyle/>
          <a:p>
            <a:r>
              <a:rPr lang="en-US" sz="2800" dirty="0">
                <a:solidFill>
                  <a:srgbClr val="000000"/>
                </a:solidFill>
              </a:rPr>
              <a:t>Question: Which statement is</a:t>
            </a:r>
            <a:r>
              <a:rPr lang="en-US" sz="2800" dirty="0" smtClean="0">
                <a:solidFill>
                  <a:srgbClr val="000000"/>
                </a:solidFill>
              </a:rPr>
              <a:t> TRUE about Big Ideas in Computer Architecture?</a:t>
            </a:r>
            <a:endParaRPr lang="en-US" sz="2800" dirty="0">
              <a:solidFill>
                <a:srgbClr val="000000"/>
              </a:solidFill>
            </a:endParaRPr>
          </a:p>
        </p:txBody>
      </p:sp>
      <p:sp>
        <p:nvSpPr>
          <p:cNvPr id="3" name="Rectangle 2"/>
          <p:cNvSpPr/>
          <p:nvPr/>
        </p:nvSpPr>
        <p:spPr>
          <a:xfrm>
            <a:off x="609600" y="2929467"/>
            <a:ext cx="7467600" cy="1303866"/>
          </a:xfrm>
          <a:prstGeom prst="rect">
            <a:avLst/>
          </a:prstGeom>
          <a:noFill/>
          <a:ln w="762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accent2"/>
                </a:solidFill>
              </a:ln>
              <a:noFill/>
            </a:endParaRPr>
          </a:p>
        </p:txBody>
      </p:sp>
    </p:spTree>
    <p:extLst>
      <p:ext uri="{BB962C8B-B14F-4D97-AF65-F5344CB8AC3E}">
        <p14:creationId xmlns:p14="http://schemas.microsoft.com/office/powerpoint/2010/main" val="65701798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a:bodyPr>
          <a:lstStyle/>
          <a:p>
            <a:r>
              <a:rPr lang="en-US" dirty="0" smtClean="0">
                <a:solidFill>
                  <a:schemeClr val="tx1">
                    <a:lumMod val="50000"/>
                    <a:lumOff val="50000"/>
                  </a:schemeClr>
                </a:solidFill>
              </a:rPr>
              <a:t>Great Ideas in Computer Architecture</a:t>
            </a:r>
          </a:p>
          <a:p>
            <a:r>
              <a:rPr lang="en-US" dirty="0" err="1" smtClean="0"/>
              <a:t>Administrivia</a:t>
            </a:r>
            <a:endParaRPr lang="en-US" dirty="0" smtClean="0"/>
          </a:p>
          <a:p>
            <a:r>
              <a:rPr lang="en-US" dirty="0" err="1" smtClean="0">
                <a:solidFill>
                  <a:schemeClr val="tx1">
                    <a:lumMod val="50000"/>
                    <a:lumOff val="50000"/>
                  </a:schemeClr>
                </a:solidFill>
              </a:rPr>
              <a:t>PostPC</a:t>
            </a:r>
            <a:r>
              <a:rPr lang="en-US" dirty="0" smtClean="0">
                <a:solidFill>
                  <a:schemeClr val="tx1">
                    <a:lumMod val="50000"/>
                    <a:lumOff val="50000"/>
                  </a:schemeClr>
                </a:solidFill>
              </a:rPr>
              <a:t> Era: From Phones to Datacenters</a:t>
            </a:r>
          </a:p>
          <a:p>
            <a:r>
              <a:rPr lang="en-US" dirty="0" smtClean="0">
                <a:solidFill>
                  <a:schemeClr val="tx1">
                    <a:lumMod val="50000"/>
                    <a:lumOff val="50000"/>
                  </a:schemeClr>
                </a:solidFill>
              </a:rPr>
              <a:t>Software as a Service </a:t>
            </a:r>
          </a:p>
          <a:p>
            <a:r>
              <a:rPr lang="en-US" dirty="0" smtClean="0">
                <a:solidFill>
                  <a:schemeClr val="tx1">
                    <a:lumMod val="50000"/>
                    <a:lumOff val="50000"/>
                  </a:schemeClr>
                </a:solidFill>
              </a:rPr>
              <a:t>Cloud Computing</a:t>
            </a:r>
          </a:p>
          <a:p>
            <a:r>
              <a:rPr lang="en-US" dirty="0" smtClean="0">
                <a:solidFill>
                  <a:schemeClr val="tx1">
                    <a:lumMod val="50000"/>
                    <a:lumOff val="50000"/>
                  </a:schemeClr>
                </a:solidFill>
              </a:rPr>
              <a:t>Technology Break</a:t>
            </a:r>
          </a:p>
          <a:p>
            <a:r>
              <a:rPr lang="en-US" dirty="0" smtClean="0">
                <a:solidFill>
                  <a:schemeClr val="tx1">
                    <a:lumMod val="50000"/>
                    <a:lumOff val="50000"/>
                  </a:schemeClr>
                </a:solidFill>
              </a:rPr>
              <a:t>Warehouse Scale Computers in Depth</a:t>
            </a:r>
          </a:p>
          <a:p>
            <a:endParaRPr lang="en-US" dirty="0"/>
          </a:p>
        </p:txBody>
      </p:sp>
      <p:sp>
        <p:nvSpPr>
          <p:cNvPr id="4" name="Date Placeholder 3"/>
          <p:cNvSpPr>
            <a:spLocks noGrp="1"/>
          </p:cNvSpPr>
          <p:nvPr>
            <p:ph type="dt" sz="half" idx="10"/>
          </p:nvPr>
        </p:nvSpPr>
        <p:spPr/>
        <p:txBody>
          <a:bodyPr/>
          <a:lstStyle/>
          <a:p>
            <a:fld id="{AE1EAC7A-093B-9F43-9097-9132AEE0BDD1}" type="datetime1">
              <a:rPr lang="en-US" smtClean="0"/>
              <a:pPr/>
              <a:t>8/27/13</a:t>
            </a:fld>
            <a:endParaRPr lang="en-US"/>
          </a:p>
        </p:txBody>
      </p:sp>
      <p:sp>
        <p:nvSpPr>
          <p:cNvPr id="5" name="Footer Placeholder 4"/>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23</a:t>
            </a:fld>
            <a:endParaRPr lang="en-US"/>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Information</a:t>
            </a:r>
            <a:endParaRPr lang="en-US" dirty="0"/>
          </a:p>
        </p:txBody>
      </p:sp>
      <p:sp>
        <p:nvSpPr>
          <p:cNvPr id="3" name="Content Placeholder 2"/>
          <p:cNvSpPr>
            <a:spLocks noGrp="1"/>
          </p:cNvSpPr>
          <p:nvPr>
            <p:ph idx="1"/>
          </p:nvPr>
        </p:nvSpPr>
        <p:spPr>
          <a:xfrm>
            <a:off x="474134" y="1193800"/>
            <a:ext cx="7803093" cy="5461000"/>
          </a:xfrm>
        </p:spPr>
        <p:txBody>
          <a:bodyPr>
            <a:normAutofit/>
          </a:bodyPr>
          <a:lstStyle/>
          <a:p>
            <a:r>
              <a:rPr lang="en-US" dirty="0" smtClean="0"/>
              <a:t>Course Web: </a:t>
            </a:r>
            <a:r>
              <a:rPr lang="en-US" dirty="0" smtClean="0">
                <a:hlinkClick r:id="rId2"/>
              </a:rPr>
              <a:t>http://inst.eecs.Berkeley.edu/~cs61c/</a:t>
            </a:r>
            <a:r>
              <a:rPr lang="en-US" dirty="0">
                <a:hlinkClick r:id="rId2"/>
              </a:rPr>
              <a:t>f</a:t>
            </a:r>
            <a:r>
              <a:rPr lang="en-US" dirty="0" smtClean="0">
                <a:hlinkClick r:id="rId2"/>
              </a:rPr>
              <a:t>a13  </a:t>
            </a:r>
            <a:endParaRPr lang="en-US" dirty="0" smtClean="0"/>
          </a:p>
          <a:p>
            <a:r>
              <a:rPr lang="en-US" dirty="0" smtClean="0"/>
              <a:t>Instructor: Randy Katz</a:t>
            </a:r>
          </a:p>
          <a:p>
            <a:r>
              <a:rPr lang="en-US" dirty="0" smtClean="0"/>
              <a:t>Teaching Assistants: Kelvin Chou, </a:t>
            </a:r>
            <a:r>
              <a:rPr lang="en-US" dirty="0"/>
              <a:t>Jeff </a:t>
            </a:r>
            <a:r>
              <a:rPr lang="en-US" dirty="0" smtClean="0"/>
              <a:t>Dong, </a:t>
            </a:r>
            <a:r>
              <a:rPr lang="en-US" dirty="0" err="1" smtClean="0"/>
              <a:t>Riyaz</a:t>
            </a:r>
            <a:r>
              <a:rPr lang="en-US" dirty="0" smtClean="0"/>
              <a:t> </a:t>
            </a:r>
            <a:r>
              <a:rPr lang="en-US" dirty="0" err="1" smtClean="0"/>
              <a:t>Faizullabhoy</a:t>
            </a:r>
            <a:r>
              <a:rPr lang="en-US" dirty="0" smtClean="0"/>
              <a:t>, Winston Hsu, </a:t>
            </a:r>
            <a:r>
              <a:rPr lang="en-US" dirty="0" err="1" smtClean="0"/>
              <a:t>Sagar</a:t>
            </a:r>
            <a:r>
              <a:rPr lang="en-US" dirty="0" smtClean="0"/>
              <a:t> </a:t>
            </a:r>
            <a:r>
              <a:rPr lang="en-US" dirty="0" err="1" smtClean="0"/>
              <a:t>Karandikar</a:t>
            </a:r>
            <a:r>
              <a:rPr lang="en-US" dirty="0" smtClean="0"/>
              <a:t>, Kevin Liston, Ajay </a:t>
            </a:r>
            <a:r>
              <a:rPr lang="en-US" dirty="0" err="1" smtClean="0"/>
              <a:t>Tripathi</a:t>
            </a:r>
            <a:r>
              <a:rPr lang="en-US" dirty="0" smtClean="0"/>
              <a:t>, Kevin </a:t>
            </a:r>
            <a:r>
              <a:rPr lang="en-US" dirty="0" err="1" smtClean="0"/>
              <a:t>Yeun</a:t>
            </a:r>
            <a:r>
              <a:rPr lang="en-US" dirty="0" smtClean="0"/>
              <a:t>, Sung </a:t>
            </a:r>
            <a:r>
              <a:rPr lang="en-US" dirty="0" err="1"/>
              <a:t>Roa</a:t>
            </a:r>
            <a:r>
              <a:rPr lang="en-US" dirty="0"/>
              <a:t> </a:t>
            </a:r>
            <a:r>
              <a:rPr lang="en-US" dirty="0" smtClean="0"/>
              <a:t>Yoon</a:t>
            </a:r>
          </a:p>
        </p:txBody>
      </p:sp>
      <p:sp>
        <p:nvSpPr>
          <p:cNvPr id="4" name="Date Placeholder 3"/>
          <p:cNvSpPr>
            <a:spLocks noGrp="1"/>
          </p:cNvSpPr>
          <p:nvPr>
            <p:ph type="dt" sz="half" idx="10"/>
          </p:nvPr>
        </p:nvSpPr>
        <p:spPr/>
        <p:txBody>
          <a:bodyPr/>
          <a:lstStyle/>
          <a:p>
            <a:fld id="{F24E21CE-63B6-E24E-AE7E-C4FE4DEE8202}" type="datetime1">
              <a:rPr lang="en-US" smtClean="0"/>
              <a:pPr/>
              <a:t>8/27/13</a:t>
            </a:fld>
            <a:endParaRPr lang="en-US"/>
          </a:p>
        </p:txBody>
      </p:sp>
      <p:sp>
        <p:nvSpPr>
          <p:cNvPr id="5" name="Footer Placeholder 4"/>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24</a:t>
            </a:fld>
            <a:endParaRPr lang="en-US" dirty="0"/>
          </a:p>
        </p:txBody>
      </p:sp>
    </p:spTree>
    <p:extLst>
      <p:ext uri="{BB962C8B-B14F-4D97-AF65-F5344CB8AC3E}">
        <p14:creationId xmlns:p14="http://schemas.microsoft.com/office/powerpoint/2010/main" val="69949326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t="12841"/>
          <a:stretch/>
        </p:blipFill>
        <p:spPr>
          <a:xfrm>
            <a:off x="524514" y="4034117"/>
            <a:ext cx="2167467" cy="2420471"/>
          </a:xfrm>
          <a:prstGeom prst="rect">
            <a:avLst/>
          </a:prstGeom>
        </p:spPr>
      </p:pic>
      <p:sp>
        <p:nvSpPr>
          <p:cNvPr id="2" name="Title 1"/>
          <p:cNvSpPr>
            <a:spLocks noGrp="1"/>
          </p:cNvSpPr>
          <p:nvPr>
            <p:ph type="title"/>
          </p:nvPr>
        </p:nvSpPr>
        <p:spPr/>
        <p:txBody>
          <a:bodyPr/>
          <a:lstStyle/>
          <a:p>
            <a:r>
              <a:rPr lang="en-US" dirty="0" smtClean="0"/>
              <a:t>Course Information</a:t>
            </a:r>
            <a:endParaRPr lang="en-US" dirty="0"/>
          </a:p>
        </p:txBody>
      </p:sp>
      <p:sp>
        <p:nvSpPr>
          <p:cNvPr id="3" name="Content Placeholder 2"/>
          <p:cNvSpPr>
            <a:spLocks noGrp="1"/>
          </p:cNvSpPr>
          <p:nvPr>
            <p:ph idx="1"/>
          </p:nvPr>
        </p:nvSpPr>
        <p:spPr>
          <a:xfrm>
            <a:off x="474134" y="1193801"/>
            <a:ext cx="8356101" cy="2705846"/>
          </a:xfrm>
        </p:spPr>
        <p:txBody>
          <a:bodyPr>
            <a:normAutofit fontScale="85000" lnSpcReduction="20000"/>
          </a:bodyPr>
          <a:lstStyle/>
          <a:p>
            <a:r>
              <a:rPr lang="en-US" dirty="0" smtClean="0"/>
              <a:t>Textbooks: Average 15 pages of reading/week</a:t>
            </a:r>
          </a:p>
          <a:p>
            <a:pPr lvl="1"/>
            <a:r>
              <a:rPr lang="en-US" dirty="0" smtClean="0"/>
              <a:t>Barroso &amp; </a:t>
            </a:r>
            <a:r>
              <a:rPr lang="en-US" dirty="0" err="1" smtClean="0"/>
              <a:t>Holzle</a:t>
            </a:r>
            <a:r>
              <a:rPr lang="en-US" dirty="0" smtClean="0"/>
              <a:t>, </a:t>
            </a:r>
            <a:r>
              <a:rPr lang="en-US" i="1" dirty="0" smtClean="0"/>
              <a:t>The Datacenter as a Computer</a:t>
            </a:r>
            <a:br>
              <a:rPr lang="en-US" i="1" dirty="0" smtClean="0"/>
            </a:br>
            <a:r>
              <a:rPr lang="en-US" i="1" dirty="0" smtClean="0"/>
              <a:t>(free download from course page)</a:t>
            </a:r>
            <a:endParaRPr lang="en-US" dirty="0" smtClean="0"/>
          </a:p>
          <a:p>
            <a:pPr lvl="1"/>
            <a:r>
              <a:rPr lang="en-US" dirty="0" smtClean="0"/>
              <a:t>Patterson &amp; Hennessey, </a:t>
            </a:r>
            <a:r>
              <a:rPr lang="en-US" i="1" dirty="0" smtClean="0"/>
              <a:t>Computer Organization and Design</a:t>
            </a:r>
            <a:r>
              <a:rPr lang="en-US" dirty="0" smtClean="0"/>
              <a:t>, </a:t>
            </a:r>
            <a:br>
              <a:rPr lang="en-US" dirty="0" smtClean="0"/>
            </a:br>
            <a:r>
              <a:rPr lang="en-US" dirty="0" smtClean="0"/>
              <a:t>New 5</a:t>
            </a:r>
            <a:r>
              <a:rPr lang="en-US" baseline="30000" dirty="0" smtClean="0"/>
              <a:t>th</a:t>
            </a:r>
            <a:r>
              <a:rPr lang="en-US" dirty="0" smtClean="0"/>
              <a:t> Edition (coming late September)</a:t>
            </a:r>
          </a:p>
          <a:p>
            <a:pPr lvl="1"/>
            <a:r>
              <a:rPr lang="en-US" dirty="0" smtClean="0"/>
              <a:t>Kernighan &amp; Ritchie, </a:t>
            </a:r>
            <a:r>
              <a:rPr lang="en-US" i="1" dirty="0" smtClean="0"/>
              <a:t>The C Programming Language</a:t>
            </a:r>
            <a:r>
              <a:rPr lang="en-US" dirty="0" smtClean="0"/>
              <a:t>, 2</a:t>
            </a:r>
            <a:r>
              <a:rPr lang="en-US" baseline="30000" dirty="0" smtClean="0"/>
              <a:t>nd</a:t>
            </a:r>
            <a:r>
              <a:rPr lang="en-US" dirty="0" smtClean="0"/>
              <a:t> Edition</a:t>
            </a:r>
          </a:p>
        </p:txBody>
      </p:sp>
      <p:sp>
        <p:nvSpPr>
          <p:cNvPr id="4" name="Date Placeholder 3"/>
          <p:cNvSpPr>
            <a:spLocks noGrp="1"/>
          </p:cNvSpPr>
          <p:nvPr>
            <p:ph type="dt" sz="half" idx="10"/>
          </p:nvPr>
        </p:nvSpPr>
        <p:spPr/>
        <p:txBody>
          <a:bodyPr/>
          <a:lstStyle/>
          <a:p>
            <a:fld id="{F24E21CE-63B6-E24E-AE7E-C4FE4DEE8202}" type="datetime1">
              <a:rPr lang="en-US" smtClean="0"/>
              <a:pPr/>
              <a:t>8/27/13</a:t>
            </a:fld>
            <a:endParaRPr lang="en-US"/>
          </a:p>
        </p:txBody>
      </p:sp>
      <p:sp>
        <p:nvSpPr>
          <p:cNvPr id="5" name="Footer Placeholder 4"/>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25</a:t>
            </a:fld>
            <a:endParaRPr lang="en-US" dirty="0"/>
          </a:p>
        </p:txBody>
      </p:sp>
      <p:grpSp>
        <p:nvGrpSpPr>
          <p:cNvPr id="9" name="Group 16"/>
          <p:cNvGrpSpPr/>
          <p:nvPr/>
        </p:nvGrpSpPr>
        <p:grpSpPr>
          <a:xfrm>
            <a:off x="234647" y="3812955"/>
            <a:ext cx="2624676" cy="2624677"/>
            <a:chOff x="5909728" y="4368790"/>
            <a:chExt cx="1811866" cy="1811867"/>
          </a:xfrm>
        </p:grpSpPr>
        <p:cxnSp>
          <p:nvCxnSpPr>
            <p:cNvPr id="11" name="Straight Connector 10"/>
            <p:cNvCxnSpPr/>
            <p:nvPr/>
          </p:nvCxnSpPr>
          <p:spPr>
            <a:xfrm rot="16200000" flipH="1">
              <a:off x="5909728" y="4402657"/>
              <a:ext cx="1778000" cy="1778000"/>
            </a:xfrm>
            <a:prstGeom prst="line">
              <a:avLst/>
            </a:prstGeom>
            <a:ln w="1016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a:off x="5943594" y="4368790"/>
              <a:ext cx="1778000" cy="1778000"/>
            </a:xfrm>
            <a:prstGeom prst="line">
              <a:avLst/>
            </a:prstGeom>
            <a:ln w="101600">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3" name="TextBox 12"/>
          <p:cNvSpPr txBox="1"/>
          <p:nvPr/>
        </p:nvSpPr>
        <p:spPr>
          <a:xfrm>
            <a:off x="2984394" y="4714440"/>
            <a:ext cx="2263848" cy="923330"/>
          </a:xfrm>
          <a:prstGeom prst="rect">
            <a:avLst/>
          </a:prstGeom>
          <a:noFill/>
        </p:spPr>
        <p:txBody>
          <a:bodyPr wrap="none" rtlCol="0">
            <a:spAutoFit/>
          </a:bodyPr>
          <a:lstStyle/>
          <a:p>
            <a:pPr algn="ctr"/>
            <a:r>
              <a:rPr lang="en-US" dirty="0" smtClean="0"/>
              <a:t>Chapters 1-3 available</a:t>
            </a:r>
            <a:br>
              <a:rPr lang="en-US" dirty="0" smtClean="0"/>
            </a:br>
            <a:r>
              <a:rPr lang="en-US" dirty="0" smtClean="0"/>
              <a:t>at Copy Central on</a:t>
            </a:r>
            <a:br>
              <a:rPr lang="en-US" dirty="0" smtClean="0"/>
            </a:br>
            <a:r>
              <a:rPr lang="en-US" dirty="0" smtClean="0"/>
              <a:t>Bancroft</a:t>
            </a:r>
            <a:endParaRPr lang="en-US" dirty="0"/>
          </a:p>
        </p:txBody>
      </p:sp>
      <p:pic>
        <p:nvPicPr>
          <p:cNvPr id="14" name="Picture 13" descr="bancrof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00557" y="4069228"/>
            <a:ext cx="2950384" cy="2212789"/>
          </a:xfrm>
          <a:prstGeom prst="rect">
            <a:avLst/>
          </a:prstGeom>
        </p:spPr>
      </p:pic>
      <p:pic>
        <p:nvPicPr>
          <p:cNvPr id="8" name="Picture 7"/>
          <p:cNvPicPr>
            <a:picLocks noChangeAspect="1"/>
          </p:cNvPicPr>
          <p:nvPr/>
        </p:nvPicPr>
        <p:blipFill>
          <a:blip r:embed="rId4"/>
          <a:stretch>
            <a:fillRect/>
          </a:stretch>
        </p:blipFill>
        <p:spPr>
          <a:xfrm>
            <a:off x="523689" y="3937352"/>
            <a:ext cx="2105959" cy="2487353"/>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Organization</a:t>
            </a:r>
            <a:endParaRPr lang="en-US" dirty="0"/>
          </a:p>
        </p:txBody>
      </p:sp>
      <p:sp>
        <p:nvSpPr>
          <p:cNvPr id="3" name="Content Placeholder 2"/>
          <p:cNvSpPr>
            <a:spLocks noGrp="1"/>
          </p:cNvSpPr>
          <p:nvPr>
            <p:ph idx="1"/>
          </p:nvPr>
        </p:nvSpPr>
        <p:spPr>
          <a:xfrm>
            <a:off x="457200" y="1253068"/>
            <a:ext cx="8229600" cy="5317067"/>
          </a:xfrm>
        </p:spPr>
        <p:txBody>
          <a:bodyPr>
            <a:normAutofit fontScale="85000" lnSpcReduction="10000"/>
          </a:bodyPr>
          <a:lstStyle/>
          <a:p>
            <a:r>
              <a:rPr lang="en-US" dirty="0" smtClean="0"/>
              <a:t>Grading</a:t>
            </a:r>
          </a:p>
          <a:p>
            <a:pPr lvl="1"/>
            <a:r>
              <a:rPr lang="en-US" dirty="0" smtClean="0"/>
              <a:t>Participation and Altruism (5%)</a:t>
            </a:r>
          </a:p>
          <a:p>
            <a:pPr lvl="1"/>
            <a:r>
              <a:rPr lang="en-US" dirty="0" smtClean="0"/>
              <a:t>Homework (5%)</a:t>
            </a:r>
          </a:p>
          <a:p>
            <a:pPr lvl="1"/>
            <a:r>
              <a:rPr lang="en-US" dirty="0" smtClean="0"/>
              <a:t>Labs (20%)</a:t>
            </a:r>
          </a:p>
          <a:p>
            <a:pPr lvl="1"/>
            <a:r>
              <a:rPr lang="en-US" dirty="0" smtClean="0"/>
              <a:t>Projects (40%)</a:t>
            </a:r>
          </a:p>
          <a:p>
            <a:pPr marL="1371600" lvl="2" indent="-457200">
              <a:buFont typeface="+mj-lt"/>
              <a:buAutoNum type="arabicPeriod"/>
            </a:pPr>
            <a:r>
              <a:rPr lang="en-US" dirty="0" smtClean="0"/>
              <a:t>Data Parallelism (Map-Reduce on Amazon EC2, with partner)</a:t>
            </a:r>
          </a:p>
          <a:p>
            <a:pPr marL="1371600" lvl="2" indent="-457200">
              <a:buFont typeface="+mj-lt"/>
              <a:buAutoNum type="arabicPeriod"/>
            </a:pPr>
            <a:r>
              <a:rPr lang="en-US" dirty="0" smtClean="0"/>
              <a:t>Computer Instruction Set Simulator (C)</a:t>
            </a:r>
          </a:p>
          <a:p>
            <a:pPr marL="1371600" lvl="2" indent="-457200">
              <a:buFont typeface="+mj-lt"/>
              <a:buAutoNum type="arabicPeriod"/>
            </a:pPr>
            <a:r>
              <a:rPr lang="en-US" dirty="0" smtClean="0"/>
              <a:t>Performance Tuning of a Parallel Application using cache blocking, SIMD, MIMD (OpenMP, with partner)</a:t>
            </a:r>
          </a:p>
          <a:p>
            <a:pPr marL="1371600" lvl="2" indent="-457200">
              <a:buFont typeface="+mj-lt"/>
              <a:buAutoNum type="arabicPeriod"/>
            </a:pPr>
            <a:r>
              <a:rPr lang="en-US" dirty="0" smtClean="0"/>
              <a:t>Computer Processor Design (</a:t>
            </a:r>
            <a:r>
              <a:rPr lang="en-US" dirty="0" err="1" smtClean="0"/>
              <a:t>Logisim</a:t>
            </a:r>
            <a:r>
              <a:rPr lang="en-US" dirty="0" smtClean="0"/>
              <a:t>)</a:t>
            </a:r>
          </a:p>
          <a:p>
            <a:pPr lvl="1"/>
            <a:r>
              <a:rPr lang="en-US" dirty="0" smtClean="0"/>
              <a:t>Extra Credit: Performance Improvement Competition, anything goes</a:t>
            </a:r>
          </a:p>
          <a:p>
            <a:pPr lvl="1"/>
            <a:r>
              <a:rPr lang="en-US" dirty="0" smtClean="0"/>
              <a:t>Midterm (10%): </a:t>
            </a:r>
            <a:r>
              <a:rPr lang="en-US" b="1" dirty="0" smtClean="0"/>
              <a:t>6-9 PM </a:t>
            </a:r>
            <a:r>
              <a:rPr lang="en-US" b="1" dirty="0" err="1" smtClean="0"/>
              <a:t>Th</a:t>
            </a:r>
            <a:r>
              <a:rPr lang="en-US" b="1" dirty="0" smtClean="0"/>
              <a:t> October 17</a:t>
            </a:r>
            <a:r>
              <a:rPr lang="en-US" dirty="0" smtClean="0"/>
              <a:t>, Room TBD</a:t>
            </a:r>
          </a:p>
          <a:p>
            <a:pPr lvl="1"/>
            <a:r>
              <a:rPr lang="en-US" dirty="0" smtClean="0"/>
              <a:t>Final (20%): </a:t>
            </a:r>
            <a:r>
              <a:rPr lang="en-US" b="1" dirty="0" smtClean="0"/>
              <a:t>8-11 AM F December 20</a:t>
            </a:r>
          </a:p>
        </p:txBody>
      </p:sp>
      <p:sp>
        <p:nvSpPr>
          <p:cNvPr id="4" name="Date Placeholder 3"/>
          <p:cNvSpPr>
            <a:spLocks noGrp="1"/>
          </p:cNvSpPr>
          <p:nvPr>
            <p:ph type="dt" sz="half" idx="10"/>
          </p:nvPr>
        </p:nvSpPr>
        <p:spPr/>
        <p:txBody>
          <a:bodyPr/>
          <a:lstStyle/>
          <a:p>
            <a:fld id="{C7DC0A18-9F6E-7542-A8B6-0E19F0D784D2}" type="datetime1">
              <a:rPr lang="en-US" smtClean="0"/>
              <a:pPr/>
              <a:t>8/27/13</a:t>
            </a:fld>
            <a:endParaRPr lang="en-US"/>
          </a:p>
        </p:txBody>
      </p:sp>
      <p:sp>
        <p:nvSpPr>
          <p:cNvPr id="5" name="Footer Placeholder 4"/>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26</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I Need to Know Java?</a:t>
            </a:r>
            <a:endParaRPr lang="en-US" dirty="0"/>
          </a:p>
        </p:txBody>
      </p:sp>
      <p:sp>
        <p:nvSpPr>
          <p:cNvPr id="3" name="Content Placeholder 2"/>
          <p:cNvSpPr>
            <a:spLocks noGrp="1"/>
          </p:cNvSpPr>
          <p:nvPr>
            <p:ph idx="1"/>
          </p:nvPr>
        </p:nvSpPr>
        <p:spPr/>
        <p:txBody>
          <a:bodyPr>
            <a:normAutofit lnSpcReduction="10000"/>
          </a:bodyPr>
          <a:lstStyle/>
          <a:p>
            <a:r>
              <a:rPr lang="en-US" dirty="0" smtClean="0"/>
              <a:t>Java used in Labs 2, 3; Project #1 (</a:t>
            </a:r>
            <a:r>
              <a:rPr lang="en-US" dirty="0" err="1" smtClean="0"/>
              <a:t>MapReduce</a:t>
            </a:r>
            <a:r>
              <a:rPr lang="en-US" dirty="0" smtClean="0"/>
              <a:t>)</a:t>
            </a:r>
          </a:p>
          <a:p>
            <a:r>
              <a:rPr lang="en-US" dirty="0" smtClean="0"/>
              <a:t>Prerequisites:</a:t>
            </a:r>
          </a:p>
          <a:p>
            <a:pPr lvl="1"/>
            <a:r>
              <a:rPr lang="en-US" dirty="0" smtClean="0"/>
              <a:t>Official course catalog: “61A, along with either 61B or 61BL, or programming experience equivalent to that gained in 9C, 9F, or 9G”</a:t>
            </a:r>
          </a:p>
          <a:p>
            <a:pPr lvl="1"/>
            <a:r>
              <a:rPr lang="en-US" dirty="0" smtClean="0"/>
              <a:t>Course web page: “The only prerequisite is that you have taken Computer Science 61B, or at least have solid experience with a C-based programming language”</a:t>
            </a:r>
          </a:p>
          <a:p>
            <a:pPr lvl="1"/>
            <a:r>
              <a:rPr lang="en-US" i="1" dirty="0" smtClean="0"/>
              <a:t>61a + Python alone is not sufficient</a:t>
            </a:r>
            <a:endParaRPr lang="en-US" i="1" dirty="0"/>
          </a:p>
        </p:txBody>
      </p:sp>
      <p:sp>
        <p:nvSpPr>
          <p:cNvPr id="4" name="Date Placeholder 3"/>
          <p:cNvSpPr>
            <a:spLocks noGrp="1"/>
          </p:cNvSpPr>
          <p:nvPr>
            <p:ph type="dt" sz="half" idx="10"/>
          </p:nvPr>
        </p:nvSpPr>
        <p:spPr/>
        <p:txBody>
          <a:bodyPr/>
          <a:lstStyle/>
          <a:p>
            <a:fld id="{1FC5C507-5FDF-0648-9A3C-8BCF18B39ECE}" type="datetime1">
              <a:rPr lang="en-US" smtClean="0"/>
              <a:pPr/>
              <a:t>8/27/13</a:t>
            </a:fld>
            <a:endParaRPr lang="en-US"/>
          </a:p>
        </p:txBody>
      </p:sp>
      <p:sp>
        <p:nvSpPr>
          <p:cNvPr id="5" name="Footer Placeholder 4"/>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27</a:t>
            </a:fld>
            <a:endParaRPr lang="en-US"/>
          </a:p>
        </p:txBody>
      </p:sp>
    </p:spTree>
    <p:extLst>
      <p:ext uri="{BB962C8B-B14F-4D97-AF65-F5344CB8AC3E}">
        <p14:creationId xmlns:p14="http://schemas.microsoft.com/office/powerpoint/2010/main" val="190743049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Piazza for Course Q&amp;A</a:t>
            </a:r>
            <a:endParaRPr lang="en-US" dirty="0"/>
          </a:p>
        </p:txBody>
      </p:sp>
      <p:sp>
        <p:nvSpPr>
          <p:cNvPr id="4" name="Date Placeholder 3"/>
          <p:cNvSpPr>
            <a:spLocks noGrp="1"/>
          </p:cNvSpPr>
          <p:nvPr>
            <p:ph type="dt" sz="half" idx="10"/>
          </p:nvPr>
        </p:nvSpPr>
        <p:spPr/>
        <p:txBody>
          <a:bodyPr/>
          <a:lstStyle/>
          <a:p>
            <a:fld id="{DF5EC22E-504A-8445-AD0F-9A961E941E61}" type="datetime1">
              <a:rPr lang="en-US" smtClean="0"/>
              <a:pPr/>
              <a:t>8/27/13</a:t>
            </a:fld>
            <a:endParaRPr lang="en-US"/>
          </a:p>
        </p:txBody>
      </p:sp>
      <p:sp>
        <p:nvSpPr>
          <p:cNvPr id="5" name="Footer Placeholder 4"/>
          <p:cNvSpPr>
            <a:spLocks noGrp="1"/>
          </p:cNvSpPr>
          <p:nvPr>
            <p:ph type="ftr" sz="quarter" idx="11"/>
          </p:nvPr>
        </p:nvSpPr>
        <p:spPr/>
        <p:txBody>
          <a:bodyPr/>
          <a:lstStyle/>
          <a:p>
            <a:r>
              <a:rPr lang="sv-SE" smtClean="0"/>
              <a:t>Fall 2013</a:t>
            </a:r>
            <a:r>
              <a:rPr lang="en-US" smtClean="0"/>
              <a:t>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28</a:t>
            </a:fld>
            <a:endParaRPr lang="en-US"/>
          </a:p>
        </p:txBody>
      </p:sp>
      <p:pic>
        <p:nvPicPr>
          <p:cNvPr id="7" name="Picture 6" descr="Screen Shot 2013-08-26 at 7.53.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1902"/>
            <a:ext cx="9144000" cy="4387167"/>
          </a:xfrm>
          <a:prstGeom prst="rect">
            <a:avLst/>
          </a:prstGeom>
        </p:spPr>
      </p:pic>
      <p:sp>
        <p:nvSpPr>
          <p:cNvPr id="8" name="TextBox 7"/>
          <p:cNvSpPr txBox="1"/>
          <p:nvPr/>
        </p:nvSpPr>
        <p:spPr>
          <a:xfrm>
            <a:off x="58398" y="5562323"/>
            <a:ext cx="9105979" cy="923330"/>
          </a:xfrm>
          <a:prstGeom prst="rect">
            <a:avLst/>
          </a:prstGeom>
          <a:noFill/>
        </p:spPr>
        <p:txBody>
          <a:bodyPr wrap="none" rtlCol="0">
            <a:spAutoFit/>
          </a:bodyPr>
          <a:lstStyle/>
          <a:p>
            <a:r>
              <a:rPr lang="en-US" dirty="0" smtClean="0"/>
              <a:t>Good answers enhance participation, reposting questions already asked yield </a:t>
            </a:r>
            <a:r>
              <a:rPr lang="en-US" i="1" dirty="0" smtClean="0"/>
              <a:t>anti-participation</a:t>
            </a:r>
            <a:r>
              <a:rPr lang="en-US" dirty="0" smtClean="0"/>
              <a:t/>
            </a:r>
            <a:br>
              <a:rPr lang="en-US" dirty="0" smtClean="0"/>
            </a:br>
            <a:r>
              <a:rPr lang="en-US" dirty="0" smtClean="0"/>
              <a:t>(aka negative participation)</a:t>
            </a:r>
          </a:p>
          <a:p>
            <a:r>
              <a:rPr lang="en-US" dirty="0" smtClean="0"/>
              <a:t>TAs answer within 24 hours to encourage self-reliance and </a:t>
            </a:r>
            <a:r>
              <a:rPr lang="en-US" dirty="0" err="1" smtClean="0"/>
              <a:t>crowdsourced</a:t>
            </a:r>
            <a:r>
              <a:rPr lang="en-US" dirty="0" smtClean="0"/>
              <a:t> answers</a:t>
            </a:r>
            <a:endParaRPr lang="en-US" dirty="0"/>
          </a:p>
        </p:txBody>
      </p:sp>
    </p:spTree>
    <p:extLst>
      <p:ext uri="{BB962C8B-B14F-4D97-AF65-F5344CB8AC3E}">
        <p14:creationId xmlns:p14="http://schemas.microsoft.com/office/powerpoint/2010/main" val="371283722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EECS Grading Policy</a:t>
            </a:r>
            <a:endParaRPr lang="en-US" dirty="0"/>
          </a:p>
        </p:txBody>
      </p:sp>
      <p:sp>
        <p:nvSpPr>
          <p:cNvPr id="3" name="Content Placeholder 2"/>
          <p:cNvSpPr>
            <a:spLocks noGrp="1"/>
          </p:cNvSpPr>
          <p:nvPr>
            <p:ph idx="1"/>
          </p:nvPr>
        </p:nvSpPr>
        <p:spPr>
          <a:xfrm>
            <a:off x="457200" y="1600200"/>
            <a:ext cx="8229600" cy="4859867"/>
          </a:xfrm>
        </p:spPr>
        <p:txBody>
          <a:bodyPr>
            <a:normAutofit/>
          </a:bodyPr>
          <a:lstStyle/>
          <a:p>
            <a:r>
              <a:rPr lang="en-US" sz="2400" dirty="0" smtClean="0">
                <a:hlinkClick r:id="rId3"/>
              </a:rPr>
              <a:t>http://www.eecs.berkeley.edu/Policies/ugrad.grading.shtml</a:t>
            </a:r>
            <a:endParaRPr lang="en-US" sz="2400" dirty="0" smtClean="0"/>
          </a:p>
          <a:p>
            <a:pPr>
              <a:buNone/>
            </a:pPr>
            <a:r>
              <a:rPr lang="en-US" sz="2400" dirty="0" smtClean="0"/>
              <a:t>	“A typical GPA for courses in the lower division is 2.7. This GPA would result, for example, from 17% A's, 50% B's, 20% C's, 10% D's, and 3% F's. A class whose GPA falls outside the range 2.5 - 2.9 should be considered atypical.”</a:t>
            </a:r>
          </a:p>
          <a:p>
            <a:r>
              <a:rPr lang="en-US" sz="2400" dirty="0" smtClean="0"/>
              <a:t>Fall 2012: GPA 2.87 </a:t>
            </a:r>
            <a:br>
              <a:rPr lang="en-US" sz="2400" dirty="0" smtClean="0"/>
            </a:br>
            <a:r>
              <a:rPr lang="en-US" sz="2400" dirty="0" smtClean="0"/>
              <a:t>22% A's, 52% B's, 21% C's, </a:t>
            </a:r>
            <a:br>
              <a:rPr lang="en-US" sz="2400" dirty="0" smtClean="0"/>
            </a:br>
            <a:r>
              <a:rPr lang="en-US" sz="2400" dirty="0" smtClean="0"/>
              <a:t>2% D's, 3% F's</a:t>
            </a:r>
          </a:p>
          <a:p>
            <a:r>
              <a:rPr lang="en-US" sz="2400" dirty="0" smtClean="0"/>
              <a:t>Job/Intern Interviews: They grill</a:t>
            </a:r>
            <a:br>
              <a:rPr lang="en-US" sz="2400" dirty="0" smtClean="0"/>
            </a:br>
            <a:r>
              <a:rPr lang="en-US" sz="2400" dirty="0" smtClean="0"/>
              <a:t>you with technical questions, so</a:t>
            </a:r>
            <a:br>
              <a:rPr lang="en-US" sz="2400" dirty="0" smtClean="0"/>
            </a:br>
            <a:r>
              <a:rPr lang="en-US" sz="2400" dirty="0" smtClean="0"/>
              <a:t>it’s what you say, not your GPA</a:t>
            </a:r>
          </a:p>
          <a:p>
            <a:pPr>
              <a:buNone/>
            </a:pPr>
            <a:r>
              <a:rPr lang="en-US" sz="2400" dirty="0" smtClean="0"/>
              <a:t>	(61c gives you good stuff to say)</a:t>
            </a:r>
          </a:p>
          <a:p>
            <a:endParaRPr lang="en-US" sz="2400" dirty="0"/>
          </a:p>
        </p:txBody>
      </p:sp>
      <p:sp>
        <p:nvSpPr>
          <p:cNvPr id="4" name="Date Placeholder 3"/>
          <p:cNvSpPr>
            <a:spLocks noGrp="1"/>
          </p:cNvSpPr>
          <p:nvPr>
            <p:ph type="dt" sz="half" idx="10"/>
          </p:nvPr>
        </p:nvSpPr>
        <p:spPr/>
        <p:txBody>
          <a:bodyPr/>
          <a:lstStyle/>
          <a:p>
            <a:fld id="{EA69087E-E26E-A84B-9D45-9851E192FDA1}" type="datetime1">
              <a:rPr lang="en-US" smtClean="0"/>
              <a:pPr/>
              <a:t>8/27/13</a:t>
            </a:fld>
            <a:endParaRPr lang="en-US"/>
          </a:p>
        </p:txBody>
      </p:sp>
      <p:sp>
        <p:nvSpPr>
          <p:cNvPr id="5" name="Footer Placeholder 4"/>
          <p:cNvSpPr>
            <a:spLocks noGrp="1"/>
          </p:cNvSpPr>
          <p:nvPr>
            <p:ph type="ftr" sz="quarter" idx="11"/>
          </p:nvPr>
        </p:nvSpPr>
        <p:spPr/>
        <p:txBody>
          <a:bodyPr/>
          <a:lstStyle/>
          <a:p>
            <a:r>
              <a:rPr lang="en-US" dirty="0" smtClean="0"/>
              <a:t>Fall 2013 --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29</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525142859"/>
              </p:ext>
            </p:extLst>
          </p:nvPr>
        </p:nvGraphicFramePr>
        <p:xfrm>
          <a:off x="5469469" y="3733802"/>
          <a:ext cx="3352799" cy="2743200"/>
        </p:xfrm>
        <a:graphic>
          <a:graphicData uri="http://schemas.openxmlformats.org/drawingml/2006/table">
            <a:tbl>
              <a:tblPr firstRow="1" bandRow="1">
                <a:tableStyleId>{5C22544A-7EE6-4342-B048-85BDC9FD1C3A}</a:tableStyleId>
              </a:tblPr>
              <a:tblGrid>
                <a:gridCol w="990599"/>
                <a:gridCol w="1066800"/>
                <a:gridCol w="1295400"/>
              </a:tblGrid>
              <a:tr h="370840">
                <a:tc>
                  <a:txBody>
                    <a:bodyPr/>
                    <a:lstStyle/>
                    <a:p>
                      <a:endParaRPr lang="en-US" sz="2400" dirty="0"/>
                    </a:p>
                  </a:txBody>
                  <a:tcPr/>
                </a:tc>
                <a:tc>
                  <a:txBody>
                    <a:bodyPr/>
                    <a:lstStyle/>
                    <a:p>
                      <a:pPr algn="ctr"/>
                      <a:r>
                        <a:rPr lang="en-US" sz="2400" dirty="0" smtClean="0"/>
                        <a:t>Fall</a:t>
                      </a:r>
                      <a:endParaRPr lang="en-US" sz="2400" dirty="0"/>
                    </a:p>
                  </a:txBody>
                  <a:tcPr/>
                </a:tc>
                <a:tc>
                  <a:txBody>
                    <a:bodyPr/>
                    <a:lstStyle/>
                    <a:p>
                      <a:pPr algn="ctr"/>
                      <a:r>
                        <a:rPr lang="en-US" sz="2400" dirty="0" smtClean="0"/>
                        <a:t>Spring</a:t>
                      </a:r>
                      <a:endParaRPr lang="en-US" sz="2400" dirty="0"/>
                    </a:p>
                  </a:txBody>
                  <a:tcPr/>
                </a:tc>
              </a:tr>
              <a:tr h="370840">
                <a:tc>
                  <a:txBody>
                    <a:bodyPr/>
                    <a:lstStyle/>
                    <a:p>
                      <a:r>
                        <a:rPr lang="en-US" sz="2400" dirty="0" smtClean="0"/>
                        <a:t>2012</a:t>
                      </a:r>
                      <a:endParaRPr lang="en-US" sz="2400" dirty="0"/>
                    </a:p>
                  </a:txBody>
                  <a:tcPr/>
                </a:tc>
                <a:tc>
                  <a:txBody>
                    <a:bodyPr/>
                    <a:lstStyle/>
                    <a:p>
                      <a:pPr algn="ctr"/>
                      <a:r>
                        <a:rPr lang="en-US" sz="2400" b="1" dirty="0" smtClean="0"/>
                        <a:t>2.87</a:t>
                      </a:r>
                      <a:endParaRPr lang="en-US" sz="2400" b="1" dirty="0"/>
                    </a:p>
                  </a:txBody>
                  <a:tcPr/>
                </a:tc>
                <a:tc>
                  <a:txBody>
                    <a:bodyPr/>
                    <a:lstStyle/>
                    <a:p>
                      <a:pPr algn="ctr"/>
                      <a:r>
                        <a:rPr lang="en-US" sz="2400" dirty="0" smtClean="0"/>
                        <a:t>2.84</a:t>
                      </a:r>
                      <a:endParaRPr lang="en-US" sz="2400" dirty="0"/>
                    </a:p>
                  </a:txBody>
                  <a:tcPr/>
                </a:tc>
              </a:tr>
              <a:tr h="370840">
                <a:tc>
                  <a:txBody>
                    <a:bodyPr/>
                    <a:lstStyle/>
                    <a:p>
                      <a:r>
                        <a:rPr lang="en-US" sz="2400" dirty="0" smtClean="0"/>
                        <a:t>2011</a:t>
                      </a:r>
                      <a:endParaRPr lang="en-US" sz="2400" dirty="0"/>
                    </a:p>
                  </a:txBody>
                  <a:tcPr/>
                </a:tc>
                <a:tc>
                  <a:txBody>
                    <a:bodyPr/>
                    <a:lstStyle/>
                    <a:p>
                      <a:pPr algn="ctr"/>
                      <a:r>
                        <a:rPr lang="en-US" sz="2400" dirty="0" smtClean="0"/>
                        <a:t>2.72</a:t>
                      </a:r>
                      <a:endParaRPr lang="en-US" sz="2400" dirty="0"/>
                    </a:p>
                  </a:txBody>
                  <a:tcPr/>
                </a:tc>
                <a:tc>
                  <a:txBody>
                    <a:bodyPr/>
                    <a:lstStyle/>
                    <a:p>
                      <a:pPr algn="ctr"/>
                      <a:r>
                        <a:rPr lang="en-US" sz="2400" b="1" dirty="0" smtClean="0"/>
                        <a:t>2.85</a:t>
                      </a:r>
                      <a:endParaRPr lang="en-US" sz="2400" b="1" dirty="0"/>
                    </a:p>
                  </a:txBody>
                  <a:tcPr/>
                </a:tc>
              </a:tr>
              <a:tr h="370840">
                <a:tc>
                  <a:txBody>
                    <a:bodyPr/>
                    <a:lstStyle/>
                    <a:p>
                      <a:r>
                        <a:rPr lang="en-US" sz="2400" dirty="0" smtClean="0"/>
                        <a:t>2010</a:t>
                      </a:r>
                      <a:endParaRPr lang="en-US" sz="2400" dirty="0"/>
                    </a:p>
                  </a:txBody>
                  <a:tcPr/>
                </a:tc>
                <a:tc>
                  <a:txBody>
                    <a:bodyPr/>
                    <a:lstStyle/>
                    <a:p>
                      <a:pPr algn="ctr"/>
                      <a:r>
                        <a:rPr lang="en-US" sz="2400" b="1" dirty="0" smtClean="0"/>
                        <a:t>2.81</a:t>
                      </a:r>
                      <a:endParaRPr lang="en-US" sz="2400" b="1" dirty="0"/>
                    </a:p>
                  </a:txBody>
                  <a:tcPr/>
                </a:tc>
                <a:tc>
                  <a:txBody>
                    <a:bodyPr/>
                    <a:lstStyle/>
                    <a:p>
                      <a:pPr algn="ctr"/>
                      <a:r>
                        <a:rPr lang="en-US" sz="2400" b="0" dirty="0" smtClean="0"/>
                        <a:t>2.81</a:t>
                      </a:r>
                      <a:endParaRPr lang="en-US" sz="2400" b="0" dirty="0"/>
                    </a:p>
                  </a:txBody>
                  <a:tcPr/>
                </a:tc>
              </a:tr>
              <a:tr h="370840">
                <a:tc>
                  <a:txBody>
                    <a:bodyPr/>
                    <a:lstStyle/>
                    <a:p>
                      <a:r>
                        <a:rPr lang="en-US" sz="2400" dirty="0" smtClean="0"/>
                        <a:t>2009</a:t>
                      </a:r>
                      <a:endParaRPr lang="en-US" sz="2400" dirty="0"/>
                    </a:p>
                  </a:txBody>
                  <a:tcPr/>
                </a:tc>
                <a:tc>
                  <a:txBody>
                    <a:bodyPr/>
                    <a:lstStyle/>
                    <a:p>
                      <a:pPr algn="ctr"/>
                      <a:r>
                        <a:rPr lang="en-US" sz="2400" dirty="0" smtClean="0"/>
                        <a:t>2.71</a:t>
                      </a:r>
                      <a:endParaRPr lang="en-US" sz="2400" dirty="0"/>
                    </a:p>
                  </a:txBody>
                  <a:tcPr/>
                </a:tc>
                <a:tc>
                  <a:txBody>
                    <a:bodyPr/>
                    <a:lstStyle/>
                    <a:p>
                      <a:pPr algn="ctr"/>
                      <a:r>
                        <a:rPr lang="en-US" sz="2400" dirty="0" smtClean="0"/>
                        <a:t>2.81</a:t>
                      </a:r>
                      <a:endParaRPr lang="en-US" sz="2400" dirty="0"/>
                    </a:p>
                  </a:txBody>
                  <a:tcPr/>
                </a:tc>
              </a:tr>
              <a:tr h="370840">
                <a:tc>
                  <a:txBody>
                    <a:bodyPr/>
                    <a:lstStyle/>
                    <a:p>
                      <a:r>
                        <a:rPr lang="en-US" sz="2400" dirty="0" smtClean="0"/>
                        <a:t>2008</a:t>
                      </a:r>
                      <a:endParaRPr lang="en-US" sz="2400" dirty="0"/>
                    </a:p>
                  </a:txBody>
                  <a:tcPr/>
                </a:tc>
                <a:tc>
                  <a:txBody>
                    <a:bodyPr/>
                    <a:lstStyle/>
                    <a:p>
                      <a:pPr algn="ctr"/>
                      <a:r>
                        <a:rPr lang="en-US" sz="2400" dirty="0" smtClean="0"/>
                        <a:t>2.95</a:t>
                      </a:r>
                      <a:endParaRPr lang="en-US" sz="2400" dirty="0"/>
                    </a:p>
                  </a:txBody>
                  <a:tcPr/>
                </a:tc>
                <a:tc>
                  <a:txBody>
                    <a:bodyPr/>
                    <a:lstStyle/>
                    <a:p>
                      <a:pPr algn="ctr"/>
                      <a:r>
                        <a:rPr lang="en-US" sz="2400" dirty="0" smtClean="0"/>
                        <a:t>2.74</a:t>
                      </a:r>
                      <a:endParaRPr lang="en-US" sz="2400" dirty="0"/>
                    </a:p>
                  </a:txBody>
                  <a:tcPr/>
                </a:tc>
              </a:tr>
            </a:tbl>
          </a:graphicData>
        </a:graphic>
      </p:graphicFrame>
    </p:spTree>
    <p:extLst>
      <p:ext uri="{BB962C8B-B14F-4D97-AF65-F5344CB8AC3E}">
        <p14:creationId xmlns:p14="http://schemas.microsoft.com/office/powerpoint/2010/main" val="103259078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a:bodyPr>
          <a:lstStyle/>
          <a:p>
            <a:r>
              <a:rPr lang="en-US" dirty="0" smtClean="0"/>
              <a:t>Great Ideas in Computer Architecture</a:t>
            </a:r>
          </a:p>
          <a:p>
            <a:r>
              <a:rPr lang="en-US" dirty="0" err="1" smtClean="0"/>
              <a:t>Administrivia</a:t>
            </a:r>
            <a:endParaRPr lang="en-US" dirty="0" smtClean="0"/>
          </a:p>
          <a:p>
            <a:r>
              <a:rPr lang="en-US" dirty="0" err="1" smtClean="0"/>
              <a:t>PostPC</a:t>
            </a:r>
            <a:r>
              <a:rPr lang="en-US" dirty="0" smtClean="0"/>
              <a:t> Era: From Phones to Datacenters</a:t>
            </a:r>
          </a:p>
          <a:p>
            <a:r>
              <a:rPr lang="en-US" dirty="0" smtClean="0"/>
              <a:t>Software as a Service </a:t>
            </a:r>
          </a:p>
          <a:p>
            <a:r>
              <a:rPr lang="en-US" dirty="0" smtClean="0"/>
              <a:t>Cloud Computing</a:t>
            </a:r>
          </a:p>
          <a:p>
            <a:r>
              <a:rPr lang="en-US" dirty="0" smtClean="0"/>
              <a:t>Technology Break</a:t>
            </a:r>
          </a:p>
          <a:p>
            <a:r>
              <a:rPr lang="en-US" dirty="0" smtClean="0"/>
              <a:t>Warehouse Scale Computers in Depth</a:t>
            </a:r>
          </a:p>
          <a:p>
            <a:endParaRPr lang="en-US" dirty="0"/>
          </a:p>
        </p:txBody>
      </p:sp>
      <p:sp>
        <p:nvSpPr>
          <p:cNvPr id="4" name="Date Placeholder 3"/>
          <p:cNvSpPr>
            <a:spLocks noGrp="1"/>
          </p:cNvSpPr>
          <p:nvPr>
            <p:ph type="dt" sz="half" idx="10"/>
          </p:nvPr>
        </p:nvSpPr>
        <p:spPr/>
        <p:txBody>
          <a:bodyPr/>
          <a:lstStyle/>
          <a:p>
            <a:fld id="{AE1EAC7A-093B-9F43-9097-9132AEE0BDD1}" type="datetime1">
              <a:rPr lang="en-US" smtClean="0"/>
              <a:pPr/>
              <a:t>8/27/13</a:t>
            </a:fld>
            <a:endParaRPr lang="en-US"/>
          </a:p>
        </p:txBody>
      </p:sp>
      <p:sp>
        <p:nvSpPr>
          <p:cNvPr id="5" name="Footer Placeholder 4"/>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3</a:t>
            </a:fld>
            <a:endParaRPr lang="en-US"/>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Labs and Discussions</a:t>
            </a:r>
            <a:endParaRPr lang="en-US" dirty="0"/>
          </a:p>
        </p:txBody>
      </p:sp>
      <p:sp>
        <p:nvSpPr>
          <p:cNvPr id="3" name="Content Placeholder 2"/>
          <p:cNvSpPr>
            <a:spLocks noGrp="1"/>
          </p:cNvSpPr>
          <p:nvPr>
            <p:ph idx="1"/>
          </p:nvPr>
        </p:nvSpPr>
        <p:spPr/>
        <p:txBody>
          <a:bodyPr/>
          <a:lstStyle/>
          <a:p>
            <a:r>
              <a:rPr lang="en-US" dirty="0" smtClean="0"/>
              <a:t>Waitlisted?</a:t>
            </a:r>
          </a:p>
          <a:p>
            <a:pPr lvl="1"/>
            <a:r>
              <a:rPr lang="en-US" dirty="0" smtClean="0"/>
              <a:t>Limiting factor is lab space</a:t>
            </a:r>
          </a:p>
          <a:p>
            <a:pPr lvl="1"/>
            <a:r>
              <a:rPr lang="en-US" dirty="0" smtClean="0"/>
              <a:t>You can add only if someone drops</a:t>
            </a:r>
          </a:p>
          <a:p>
            <a:r>
              <a:rPr lang="en-US" dirty="0" smtClean="0"/>
              <a:t>Want to switch?</a:t>
            </a:r>
          </a:p>
          <a:p>
            <a:pPr lvl="1"/>
            <a:r>
              <a:rPr lang="en-US" dirty="0"/>
              <a:t>F</a:t>
            </a:r>
            <a:r>
              <a:rPr lang="en-US" dirty="0" smtClean="0"/>
              <a:t>ind someone in your desired lab section to swap with you who wants your lab, notify both TAs</a:t>
            </a:r>
          </a:p>
          <a:p>
            <a:pPr lvl="1"/>
            <a:r>
              <a:rPr lang="en-US" dirty="0"/>
              <a:t>G</a:t>
            </a:r>
            <a:r>
              <a:rPr lang="en-US" dirty="0" smtClean="0"/>
              <a:t>o to any discussion taught by your TA</a:t>
            </a:r>
            <a:endParaRPr lang="en-US" dirty="0"/>
          </a:p>
        </p:txBody>
      </p:sp>
      <p:sp>
        <p:nvSpPr>
          <p:cNvPr id="4" name="Date Placeholder 3"/>
          <p:cNvSpPr>
            <a:spLocks noGrp="1"/>
          </p:cNvSpPr>
          <p:nvPr>
            <p:ph type="dt" sz="half" idx="10"/>
          </p:nvPr>
        </p:nvSpPr>
        <p:spPr/>
        <p:txBody>
          <a:bodyPr/>
          <a:lstStyle/>
          <a:p>
            <a:fld id="{DF5EC22E-504A-8445-AD0F-9A961E941E61}" type="datetime1">
              <a:rPr lang="en-US" smtClean="0"/>
              <a:pPr/>
              <a:t>8/27/13</a:t>
            </a:fld>
            <a:endParaRPr lang="en-US"/>
          </a:p>
        </p:txBody>
      </p:sp>
      <p:sp>
        <p:nvSpPr>
          <p:cNvPr id="5" name="Footer Placeholder 4"/>
          <p:cNvSpPr>
            <a:spLocks noGrp="1"/>
          </p:cNvSpPr>
          <p:nvPr>
            <p:ph type="ftr" sz="quarter" idx="11"/>
          </p:nvPr>
        </p:nvSpPr>
        <p:spPr/>
        <p:txBody>
          <a:bodyPr/>
          <a:lstStyle/>
          <a:p>
            <a:r>
              <a:rPr lang="sv-SE" smtClean="0"/>
              <a:t>Fall 2013</a:t>
            </a:r>
            <a:r>
              <a:rPr lang="en-US" smtClean="0"/>
              <a:t>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30</a:t>
            </a:fld>
            <a:endParaRPr lang="en-US"/>
          </a:p>
        </p:txBody>
      </p:sp>
    </p:spTree>
    <p:extLst>
      <p:ext uri="{BB962C8B-B14F-4D97-AF65-F5344CB8AC3E}">
        <p14:creationId xmlns:p14="http://schemas.microsoft.com/office/powerpoint/2010/main" val="381420450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Labs and Discussions</a:t>
            </a:r>
            <a:endParaRPr lang="en-US" dirty="0"/>
          </a:p>
        </p:txBody>
      </p:sp>
      <p:sp>
        <p:nvSpPr>
          <p:cNvPr id="3" name="Content Placeholder 2"/>
          <p:cNvSpPr>
            <a:spLocks noGrp="1"/>
          </p:cNvSpPr>
          <p:nvPr>
            <p:ph idx="1"/>
          </p:nvPr>
        </p:nvSpPr>
        <p:spPr>
          <a:xfrm>
            <a:off x="457200" y="1600200"/>
            <a:ext cx="8331200" cy="4525963"/>
          </a:xfrm>
        </p:spPr>
        <p:txBody>
          <a:bodyPr>
            <a:normAutofit/>
          </a:bodyPr>
          <a:lstStyle/>
          <a:p>
            <a:r>
              <a:rPr lang="en-US" dirty="0" smtClean="0"/>
              <a:t>Labs start </a:t>
            </a:r>
            <a:r>
              <a:rPr lang="en-US" dirty="0"/>
              <a:t>w</a:t>
            </a:r>
            <a:r>
              <a:rPr lang="en-US" dirty="0" smtClean="0"/>
              <a:t>eek of 3 September</a:t>
            </a:r>
          </a:p>
          <a:p>
            <a:pPr lvl="1"/>
            <a:r>
              <a:rPr lang="en-US" dirty="0" smtClean="0"/>
              <a:t>Project Partners: only Project 3 and extra credit, </a:t>
            </a:r>
            <a:br>
              <a:rPr lang="en-US" dirty="0" smtClean="0"/>
            </a:br>
            <a:r>
              <a:rPr lang="en-US" dirty="0" smtClean="0"/>
              <a:t>OK if partners mix sections but have same TA</a:t>
            </a:r>
          </a:p>
          <a:p>
            <a:r>
              <a:rPr lang="en-US" dirty="0" smtClean="0"/>
              <a:t>First homework assignment due Sunday, 8 September by 11:59:59 PM</a:t>
            </a:r>
          </a:p>
          <a:p>
            <a:pPr lvl="1"/>
            <a:r>
              <a:rPr lang="en-US" dirty="0" smtClean="0"/>
              <a:t>Reading assignment on course page</a:t>
            </a:r>
          </a:p>
        </p:txBody>
      </p:sp>
      <p:sp>
        <p:nvSpPr>
          <p:cNvPr id="4" name="Date Placeholder 3"/>
          <p:cNvSpPr>
            <a:spLocks noGrp="1"/>
          </p:cNvSpPr>
          <p:nvPr>
            <p:ph type="dt" sz="half" idx="10"/>
          </p:nvPr>
        </p:nvSpPr>
        <p:spPr/>
        <p:txBody>
          <a:bodyPr/>
          <a:lstStyle/>
          <a:p>
            <a:fld id="{2F2E1938-C8CF-0247-A38E-E6A30FE91DD3}" type="datetime1">
              <a:rPr lang="en-US" smtClean="0"/>
              <a:pPr/>
              <a:t>8/27/13</a:t>
            </a:fld>
            <a:endParaRPr lang="en-US"/>
          </a:p>
        </p:txBody>
      </p:sp>
      <p:sp>
        <p:nvSpPr>
          <p:cNvPr id="5" name="Footer Placeholder 4"/>
          <p:cNvSpPr>
            <a:spLocks noGrp="1"/>
          </p:cNvSpPr>
          <p:nvPr>
            <p:ph type="ftr" sz="quarter" idx="11"/>
          </p:nvPr>
        </p:nvSpPr>
        <p:spPr/>
        <p:txBody>
          <a:bodyPr/>
          <a:lstStyle/>
          <a:p>
            <a:r>
              <a:rPr lang="en-US" dirty="0" smtClean="0"/>
              <a:t>Fall 2013 --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31</a:t>
            </a:fld>
            <a:endParaRPr lang="en-US"/>
          </a:p>
        </p:txBody>
      </p:sp>
    </p:spTree>
    <p:extLst>
      <p:ext uri="{BB962C8B-B14F-4D97-AF65-F5344CB8AC3E}">
        <p14:creationId xmlns:p14="http://schemas.microsoft.com/office/powerpoint/2010/main" val="63076471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Late Policy</a:t>
            </a:r>
            <a:endParaRPr lang="en-US" dirty="0"/>
          </a:p>
        </p:txBody>
      </p:sp>
      <p:sp>
        <p:nvSpPr>
          <p:cNvPr id="3" name="Content Placeholder 2"/>
          <p:cNvSpPr>
            <a:spLocks noGrp="1"/>
          </p:cNvSpPr>
          <p:nvPr>
            <p:ph idx="1"/>
          </p:nvPr>
        </p:nvSpPr>
        <p:spPr>
          <a:xfrm>
            <a:off x="474133" y="1413933"/>
            <a:ext cx="8229600" cy="4936067"/>
          </a:xfrm>
        </p:spPr>
        <p:txBody>
          <a:bodyPr>
            <a:normAutofit/>
          </a:bodyPr>
          <a:lstStyle/>
          <a:p>
            <a:r>
              <a:rPr lang="en-US" dirty="0" smtClean="0"/>
              <a:t>Assignments due Sundays at 11:59:59 PM</a:t>
            </a:r>
          </a:p>
          <a:p>
            <a:r>
              <a:rPr lang="en-US" dirty="0" smtClean="0"/>
              <a:t>There are no late </a:t>
            </a:r>
            <a:r>
              <a:rPr lang="en-US" dirty="0" err="1" smtClean="0"/>
              <a:t>homeworks</a:t>
            </a:r>
            <a:r>
              <a:rPr lang="en-US" dirty="0" smtClean="0"/>
              <a:t> (100% penalty)</a:t>
            </a:r>
          </a:p>
          <a:p>
            <a:r>
              <a:rPr lang="en-US" dirty="0" smtClean="0"/>
              <a:t>Late projects get 20% penalty, accepted up to Tuesdays at 11:59:59 PM</a:t>
            </a:r>
          </a:p>
          <a:p>
            <a:pPr lvl="1"/>
            <a:r>
              <a:rPr lang="en-US" dirty="0" smtClean="0"/>
              <a:t>No credit if  more than 48 hours late</a:t>
            </a:r>
          </a:p>
          <a:p>
            <a:pPr lvl="1"/>
            <a:r>
              <a:rPr lang="en-US" dirty="0" smtClean="0"/>
              <a:t>No “slip days”</a:t>
            </a:r>
          </a:p>
        </p:txBody>
      </p:sp>
      <p:sp>
        <p:nvSpPr>
          <p:cNvPr id="4" name="Date Placeholder 3"/>
          <p:cNvSpPr>
            <a:spLocks noGrp="1"/>
          </p:cNvSpPr>
          <p:nvPr>
            <p:ph type="dt" sz="half" idx="10"/>
          </p:nvPr>
        </p:nvSpPr>
        <p:spPr/>
        <p:txBody>
          <a:bodyPr/>
          <a:lstStyle/>
          <a:p>
            <a:fld id="{F61E545B-F446-344A-865C-EDEFC880DE07}" type="datetime1">
              <a:rPr lang="en-US" smtClean="0"/>
              <a:pPr/>
              <a:t>8/27/13</a:t>
            </a:fld>
            <a:endParaRPr lang="en-US"/>
          </a:p>
        </p:txBody>
      </p:sp>
      <p:sp>
        <p:nvSpPr>
          <p:cNvPr id="5" name="Footer Placeholder 4"/>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32</a:t>
            </a:fld>
            <a:endParaRPr lang="en-US"/>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Assignments and Independent Work</a:t>
            </a:r>
            <a:endParaRPr lang="en-US" dirty="0"/>
          </a:p>
        </p:txBody>
      </p:sp>
      <p:sp>
        <p:nvSpPr>
          <p:cNvPr id="3" name="Content Placeholder 2"/>
          <p:cNvSpPr>
            <a:spLocks noGrp="1"/>
          </p:cNvSpPr>
          <p:nvPr>
            <p:ph idx="1"/>
          </p:nvPr>
        </p:nvSpPr>
        <p:spPr>
          <a:xfrm>
            <a:off x="457199" y="1600200"/>
            <a:ext cx="8415868" cy="4783667"/>
          </a:xfrm>
        </p:spPr>
        <p:txBody>
          <a:bodyPr>
            <a:normAutofit fontScale="62500" lnSpcReduction="20000"/>
          </a:bodyPr>
          <a:lstStyle/>
          <a:p>
            <a:r>
              <a:rPr lang="en-US" dirty="0" smtClean="0"/>
              <a:t>With the exception of laboratories and assignments that explicitly permit you to work in groups, all </a:t>
            </a:r>
            <a:r>
              <a:rPr lang="en-US" dirty="0" err="1" smtClean="0"/>
              <a:t>homeworks</a:t>
            </a:r>
            <a:r>
              <a:rPr lang="en-US" dirty="0" smtClean="0"/>
              <a:t> and projects are to be YOUR work and your work ALONE.</a:t>
            </a:r>
          </a:p>
          <a:p>
            <a:r>
              <a:rPr lang="en-US" dirty="0" smtClean="0"/>
              <a:t>You are encouraged to discuss your assignments with other students, and extra credit will be assigned to students who help others, particularly by answering questions on the Google Group, but we expect that what you hand is yours.</a:t>
            </a:r>
          </a:p>
          <a:p>
            <a:r>
              <a:rPr lang="en-US" dirty="0" smtClean="0"/>
              <a:t>It is NOT acceptable to copy solutions from other students.</a:t>
            </a:r>
          </a:p>
          <a:p>
            <a:r>
              <a:rPr lang="en-US" dirty="0" smtClean="0"/>
              <a:t>It is NOT acceptable to copy (or start your) solutions from the Web. </a:t>
            </a:r>
          </a:p>
          <a:p>
            <a:r>
              <a:rPr lang="en-US" dirty="0" smtClean="0"/>
              <a:t>It is NOT acceptable to hire someone to do your project for you (we know all about those programming for hire websites, and we do scan them!).</a:t>
            </a:r>
          </a:p>
          <a:p>
            <a:r>
              <a:rPr lang="en-US" dirty="0" smtClean="0"/>
              <a:t>We have tools and methods, developed over many years, for detecting this. You WILL be caught, and the penalties WILL be severe. </a:t>
            </a:r>
          </a:p>
          <a:p>
            <a:r>
              <a:rPr lang="en-US" dirty="0" smtClean="0"/>
              <a:t>At the minimum a ZERO for the assignment, possibly an F in the course, and a letter to your university record documenting the incidence of cheating.</a:t>
            </a:r>
          </a:p>
          <a:p>
            <a:r>
              <a:rPr lang="en-US" dirty="0" smtClean="0"/>
              <a:t>(We catch people every time we teach 61C!)</a:t>
            </a:r>
            <a:endParaRPr lang="en-US" dirty="0"/>
          </a:p>
        </p:txBody>
      </p:sp>
      <p:sp>
        <p:nvSpPr>
          <p:cNvPr id="4" name="Date Placeholder 3"/>
          <p:cNvSpPr>
            <a:spLocks noGrp="1"/>
          </p:cNvSpPr>
          <p:nvPr>
            <p:ph type="dt" sz="half" idx="10"/>
          </p:nvPr>
        </p:nvSpPr>
        <p:spPr/>
        <p:txBody>
          <a:bodyPr/>
          <a:lstStyle/>
          <a:p>
            <a:fld id="{A0554CA2-5C2A-3B41-94BF-0FFFC5E7273C}" type="datetime1">
              <a:rPr lang="en-US" smtClean="0"/>
              <a:pPr/>
              <a:t>8/27/13</a:t>
            </a:fld>
            <a:endParaRPr lang="en-US"/>
          </a:p>
        </p:txBody>
      </p:sp>
      <p:sp>
        <p:nvSpPr>
          <p:cNvPr id="5" name="Footer Placeholder 4"/>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33</a:t>
            </a:fld>
            <a:endParaRPr lang="en-US"/>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srcRect/>
          <a:stretch>
            <a:fillRect/>
          </a:stretch>
        </p:blipFill>
        <p:spPr bwMode="auto">
          <a:xfrm>
            <a:off x="789282" y="2586770"/>
            <a:ext cx="3398419" cy="3122479"/>
          </a:xfrm>
          <a:prstGeom prst="rect">
            <a:avLst/>
          </a:prstGeom>
          <a:noFill/>
          <a:ln w="9525">
            <a:noFill/>
            <a:miter lim="800000"/>
            <a:headEnd/>
            <a:tailEnd/>
          </a:ln>
          <a:effectLst/>
        </p:spPr>
      </p:pic>
      <p:sp>
        <p:nvSpPr>
          <p:cNvPr id="2" name="Title 1"/>
          <p:cNvSpPr>
            <a:spLocks noGrp="1"/>
          </p:cNvSpPr>
          <p:nvPr>
            <p:ph type="title"/>
          </p:nvPr>
        </p:nvSpPr>
        <p:spPr/>
        <p:txBody>
          <a:bodyPr>
            <a:normAutofit/>
          </a:bodyPr>
          <a:lstStyle/>
          <a:p>
            <a:r>
              <a:rPr lang="en-US" dirty="0" smtClean="0"/>
              <a:t>Phones and Laptops in Lecture</a:t>
            </a:r>
            <a:endParaRPr lang="en-US" dirty="0"/>
          </a:p>
        </p:txBody>
      </p:sp>
      <p:sp>
        <p:nvSpPr>
          <p:cNvPr id="4" name="Slide Number Placeholder 3"/>
          <p:cNvSpPr>
            <a:spLocks noGrp="1"/>
          </p:cNvSpPr>
          <p:nvPr>
            <p:ph type="sldNum" sz="quarter" idx="12"/>
          </p:nvPr>
        </p:nvSpPr>
        <p:spPr/>
        <p:txBody>
          <a:bodyPr/>
          <a:lstStyle/>
          <a:p>
            <a:fld id="{F4BA2A7E-5181-A840-825F-018EFA86BC7E}" type="slidenum">
              <a:rPr lang="en-US" smtClean="0"/>
              <a:pPr/>
              <a:t>34</a:t>
            </a:fld>
            <a:endParaRPr lang="en-US"/>
          </a:p>
        </p:txBody>
      </p:sp>
      <p:pic>
        <p:nvPicPr>
          <p:cNvPr id="28675" name="Picture 3"/>
          <p:cNvPicPr>
            <a:picLocks noChangeAspect="1" noChangeArrowheads="1"/>
          </p:cNvPicPr>
          <p:nvPr/>
        </p:nvPicPr>
        <p:blipFill>
          <a:blip r:embed="rId4"/>
          <a:srcRect/>
          <a:stretch>
            <a:fillRect/>
          </a:stretch>
        </p:blipFill>
        <p:spPr bwMode="auto">
          <a:xfrm>
            <a:off x="5123321" y="2480924"/>
            <a:ext cx="3122479" cy="3122479"/>
          </a:xfrm>
          <a:prstGeom prst="rect">
            <a:avLst/>
          </a:prstGeom>
          <a:noFill/>
          <a:ln w="9525">
            <a:noFill/>
            <a:miter lim="800000"/>
            <a:headEnd/>
            <a:tailEnd/>
          </a:ln>
          <a:effectLst/>
        </p:spPr>
      </p:pic>
      <p:grpSp>
        <p:nvGrpSpPr>
          <p:cNvPr id="3" name="Group 17"/>
          <p:cNvGrpSpPr/>
          <p:nvPr/>
        </p:nvGrpSpPr>
        <p:grpSpPr>
          <a:xfrm>
            <a:off x="740868" y="2209822"/>
            <a:ext cx="7698972" cy="3499427"/>
            <a:chOff x="740868" y="2209822"/>
            <a:chExt cx="7698972" cy="3499427"/>
          </a:xfrm>
        </p:grpSpPr>
        <p:grpSp>
          <p:nvGrpSpPr>
            <p:cNvPr id="5" name="Group 13"/>
            <p:cNvGrpSpPr/>
            <p:nvPr/>
          </p:nvGrpSpPr>
          <p:grpSpPr>
            <a:xfrm>
              <a:off x="740868" y="2209822"/>
              <a:ext cx="3499427" cy="3499427"/>
              <a:chOff x="987828" y="2198668"/>
              <a:chExt cx="3499427" cy="3499427"/>
            </a:xfrm>
          </p:grpSpPr>
          <p:sp>
            <p:nvSpPr>
              <p:cNvPr id="7" name="Oval 6"/>
              <p:cNvSpPr/>
              <p:nvPr/>
            </p:nvSpPr>
            <p:spPr>
              <a:xfrm>
                <a:off x="987828" y="2198668"/>
                <a:ext cx="3499427" cy="3499427"/>
              </a:xfrm>
              <a:prstGeom prst="ellipse">
                <a:avLst/>
              </a:prstGeom>
              <a:noFill/>
              <a:ln w="152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a:stCxn id="7" idx="1"/>
                <a:endCxn id="7" idx="5"/>
              </p:cNvCxnSpPr>
              <p:nvPr/>
            </p:nvCxnSpPr>
            <p:spPr>
              <a:xfrm rot="16200000" flipH="1">
                <a:off x="1500306" y="2711147"/>
                <a:ext cx="2474469" cy="2474469"/>
              </a:xfrm>
              <a:prstGeom prst="line">
                <a:avLst/>
              </a:prstGeom>
              <a:ln w="1524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6" name="Group 14"/>
            <p:cNvGrpSpPr/>
            <p:nvPr/>
          </p:nvGrpSpPr>
          <p:grpSpPr>
            <a:xfrm>
              <a:off x="4940413" y="2209822"/>
              <a:ext cx="3499427" cy="3499427"/>
              <a:chOff x="987828" y="2198668"/>
              <a:chExt cx="3499427" cy="3499427"/>
            </a:xfrm>
          </p:grpSpPr>
          <p:sp>
            <p:nvSpPr>
              <p:cNvPr id="16" name="Oval 15"/>
              <p:cNvSpPr/>
              <p:nvPr/>
            </p:nvSpPr>
            <p:spPr>
              <a:xfrm>
                <a:off x="987828" y="2198668"/>
                <a:ext cx="3499427" cy="3499427"/>
              </a:xfrm>
              <a:prstGeom prst="ellipse">
                <a:avLst/>
              </a:prstGeom>
              <a:noFill/>
              <a:ln w="152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a:stCxn id="16" idx="1"/>
                <a:endCxn id="16" idx="5"/>
              </p:cNvCxnSpPr>
              <p:nvPr/>
            </p:nvCxnSpPr>
            <p:spPr>
              <a:xfrm rot="16200000" flipH="1">
                <a:off x="1500306" y="2711147"/>
                <a:ext cx="2474469" cy="2474469"/>
              </a:xfrm>
              <a:prstGeom prst="line">
                <a:avLst/>
              </a:prstGeom>
              <a:ln w="1524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sp>
        <p:nvSpPr>
          <p:cNvPr id="13" name="Footer Placeholder 12"/>
          <p:cNvSpPr>
            <a:spLocks noGrp="1"/>
          </p:cNvSpPr>
          <p:nvPr>
            <p:ph type="ftr" sz="quarter" idx="11"/>
          </p:nvPr>
        </p:nvSpPr>
        <p:spPr/>
        <p:txBody>
          <a:bodyPr/>
          <a:lstStyle/>
          <a:p>
            <a:r>
              <a:rPr lang="en-US" dirty="0" smtClean="0"/>
              <a:t>Fall 2013 -- Lecture #1</a:t>
            </a:r>
            <a:endParaRPr lang="en-US" dirty="0"/>
          </a:p>
        </p:txBody>
      </p:sp>
      <p:sp>
        <p:nvSpPr>
          <p:cNvPr id="14" name="Date Placeholder 13"/>
          <p:cNvSpPr>
            <a:spLocks noGrp="1"/>
          </p:cNvSpPr>
          <p:nvPr>
            <p:ph type="dt" sz="half" idx="10"/>
          </p:nvPr>
        </p:nvSpPr>
        <p:spPr/>
        <p:txBody>
          <a:bodyPr/>
          <a:lstStyle/>
          <a:p>
            <a:fld id="{1E4CABA8-3F52-9E46-952F-A2C1FD4B26B8}" type="datetime1">
              <a:rPr lang="en-US" smtClean="0"/>
              <a:pPr/>
              <a:t>8/27/13</a:t>
            </a:fld>
            <a:endParaRPr lang="en-US"/>
          </a:p>
        </p:txBody>
      </p:sp>
      <p:pic>
        <p:nvPicPr>
          <p:cNvPr id="15" name="Picture 14" descr="Screen Shot 2013-08-22 at 9.27.59 PM.png">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311885"/>
          </a:xfrm>
          <a:prstGeom prst="rect">
            <a:avLst/>
          </a:prstGeom>
        </p:spPr>
      </p:pic>
    </p:spTree>
    <p:extLst>
      <p:ext uri="{BB962C8B-B14F-4D97-AF65-F5344CB8AC3E}">
        <p14:creationId xmlns:p14="http://schemas.microsoft.com/office/powerpoint/2010/main" val="2147434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Phones and Laptops in Lecture</a:t>
            </a:r>
            <a:endParaRPr lang="en-US" dirty="0"/>
          </a:p>
        </p:txBody>
      </p:sp>
      <p:sp>
        <p:nvSpPr>
          <p:cNvPr id="10" name="Content Placeholder 9"/>
          <p:cNvSpPr>
            <a:spLocks noGrp="1"/>
          </p:cNvSpPr>
          <p:nvPr>
            <p:ph idx="1"/>
          </p:nvPr>
        </p:nvSpPr>
        <p:spPr>
          <a:xfrm>
            <a:off x="457200" y="1600201"/>
            <a:ext cx="8229600" cy="1223682"/>
          </a:xfrm>
        </p:spPr>
        <p:txBody>
          <a:bodyPr/>
          <a:lstStyle/>
          <a:p>
            <a:r>
              <a:rPr lang="en-US" dirty="0" smtClean="0"/>
              <a:t>“I like to take notes and follow along the lecture on my laptop …”</a:t>
            </a:r>
            <a:endParaRPr lang="en-US" dirty="0"/>
          </a:p>
        </p:txBody>
      </p:sp>
      <p:sp>
        <p:nvSpPr>
          <p:cNvPr id="5" name="Footer Placeholder 4"/>
          <p:cNvSpPr>
            <a:spLocks noGrp="1"/>
          </p:cNvSpPr>
          <p:nvPr>
            <p:ph type="ftr" sz="quarter" idx="11"/>
          </p:nvPr>
        </p:nvSpPr>
        <p:spPr/>
        <p:txBody>
          <a:bodyPr/>
          <a:lstStyle/>
          <a:p>
            <a:r>
              <a:rPr lang="en-US" dirty="0" smtClean="0"/>
              <a:t>Fall 2013 --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35</a:t>
            </a:fld>
            <a:endParaRPr lang="en-US"/>
          </a:p>
        </p:txBody>
      </p:sp>
      <p:pic>
        <p:nvPicPr>
          <p:cNvPr id="17" name="Picture 16" descr="622263_10101564907998633_823339725_o.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21128" y="2803057"/>
            <a:ext cx="4622800" cy="3467100"/>
          </a:xfrm>
          <a:prstGeom prst="rect">
            <a:avLst/>
          </a:prstGeom>
        </p:spPr>
      </p:pic>
      <p:grpSp>
        <p:nvGrpSpPr>
          <p:cNvPr id="13" name="Group 12"/>
          <p:cNvGrpSpPr/>
          <p:nvPr/>
        </p:nvGrpSpPr>
        <p:grpSpPr>
          <a:xfrm>
            <a:off x="286036" y="2861870"/>
            <a:ext cx="3795253" cy="3215771"/>
            <a:chOff x="300634" y="2803473"/>
            <a:chExt cx="3795253" cy="3215771"/>
          </a:xfrm>
        </p:grpSpPr>
        <p:pic>
          <p:nvPicPr>
            <p:cNvPr id="11" name="Picture 10" descr="57039_10101564909201223_1258340795_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0634" y="2803473"/>
              <a:ext cx="3795253" cy="2846440"/>
            </a:xfrm>
            <a:prstGeom prst="rect">
              <a:avLst/>
            </a:prstGeom>
          </p:spPr>
        </p:pic>
        <p:sp>
          <p:nvSpPr>
            <p:cNvPr id="12" name="TextBox 11"/>
            <p:cNvSpPr txBox="1"/>
            <p:nvPr/>
          </p:nvSpPr>
          <p:spPr>
            <a:xfrm>
              <a:off x="364958" y="5649912"/>
              <a:ext cx="3712750" cy="369332"/>
            </a:xfrm>
            <a:prstGeom prst="rect">
              <a:avLst/>
            </a:prstGeom>
            <a:noFill/>
          </p:spPr>
          <p:txBody>
            <a:bodyPr wrap="none" rtlCol="0">
              <a:spAutoFit/>
            </a:bodyPr>
            <a:lstStyle/>
            <a:p>
              <a:r>
                <a:rPr lang="en-US" dirty="0" smtClean="0"/>
                <a:t>Working on a programming project …</a:t>
              </a:r>
              <a:endParaRPr lang="en-US" dirty="0"/>
            </a:p>
          </p:txBody>
        </p:sp>
      </p:grpSp>
      <p:grpSp>
        <p:nvGrpSpPr>
          <p:cNvPr id="16" name="Group 15"/>
          <p:cNvGrpSpPr/>
          <p:nvPr/>
        </p:nvGrpSpPr>
        <p:grpSpPr>
          <a:xfrm>
            <a:off x="5021809" y="2830430"/>
            <a:ext cx="3844823" cy="3232612"/>
            <a:chOff x="5021809" y="2830430"/>
            <a:chExt cx="3844823" cy="3232612"/>
          </a:xfrm>
        </p:grpSpPr>
        <p:pic>
          <p:nvPicPr>
            <p:cNvPr id="14" name="Picture 13" descr="456208_10101564909700223_1963938380_o.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21809" y="2830430"/>
              <a:ext cx="3844823" cy="2883617"/>
            </a:xfrm>
            <a:prstGeom prst="rect">
              <a:avLst/>
            </a:prstGeom>
          </p:spPr>
        </p:pic>
        <p:sp>
          <p:nvSpPr>
            <p:cNvPr id="15" name="TextBox 14"/>
            <p:cNvSpPr txBox="1"/>
            <p:nvPr/>
          </p:nvSpPr>
          <p:spPr>
            <a:xfrm>
              <a:off x="5415964" y="5693710"/>
              <a:ext cx="3135669" cy="369332"/>
            </a:xfrm>
            <a:prstGeom prst="rect">
              <a:avLst/>
            </a:prstGeom>
            <a:noFill/>
          </p:spPr>
          <p:txBody>
            <a:bodyPr wrap="none" rtlCol="0">
              <a:spAutoFit/>
            </a:bodyPr>
            <a:lstStyle/>
            <a:p>
              <a:r>
                <a:rPr lang="en-US" dirty="0" smtClean="0"/>
                <a:t>Or maybe just texting friends …</a:t>
              </a:r>
              <a:endParaRPr lang="en-US" dirty="0"/>
            </a:p>
          </p:txBody>
        </p:sp>
      </p:grpSp>
      <p:grpSp>
        <p:nvGrpSpPr>
          <p:cNvPr id="20" name="Group 19"/>
          <p:cNvGrpSpPr/>
          <p:nvPr/>
        </p:nvGrpSpPr>
        <p:grpSpPr>
          <a:xfrm>
            <a:off x="321163" y="2847332"/>
            <a:ext cx="3795553" cy="3230310"/>
            <a:chOff x="321163" y="2847332"/>
            <a:chExt cx="3795553" cy="3230310"/>
          </a:xfrm>
        </p:grpSpPr>
        <p:pic>
          <p:nvPicPr>
            <p:cNvPr id="18" name="Picture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1163" y="2847332"/>
              <a:ext cx="3795553" cy="2846666"/>
            </a:xfrm>
            <a:prstGeom prst="rect">
              <a:avLst/>
            </a:prstGeom>
          </p:spPr>
        </p:pic>
        <p:sp>
          <p:nvSpPr>
            <p:cNvPr id="19" name="TextBox 18"/>
            <p:cNvSpPr txBox="1"/>
            <p:nvPr/>
          </p:nvSpPr>
          <p:spPr>
            <a:xfrm>
              <a:off x="423350" y="5708310"/>
              <a:ext cx="2121093" cy="369332"/>
            </a:xfrm>
            <a:prstGeom prst="rect">
              <a:avLst/>
            </a:prstGeom>
            <a:noFill/>
          </p:spPr>
          <p:txBody>
            <a:bodyPr wrap="none" rtlCol="0">
              <a:spAutoFit/>
            </a:bodyPr>
            <a:lstStyle/>
            <a:p>
              <a:r>
                <a:rPr lang="en-US" dirty="0" smtClean="0"/>
                <a:t>Reading Piazza posts</a:t>
              </a:r>
              <a:endParaRPr lang="en-US" dirty="0"/>
            </a:p>
          </p:txBody>
        </p:sp>
      </p:grpSp>
      <p:grpSp>
        <p:nvGrpSpPr>
          <p:cNvPr id="23" name="Group 22"/>
          <p:cNvGrpSpPr/>
          <p:nvPr/>
        </p:nvGrpSpPr>
        <p:grpSpPr>
          <a:xfrm>
            <a:off x="5021809" y="2821423"/>
            <a:ext cx="3830223" cy="3241618"/>
            <a:chOff x="5021809" y="2821423"/>
            <a:chExt cx="3830223" cy="3241618"/>
          </a:xfrm>
        </p:grpSpPr>
        <p:pic>
          <p:nvPicPr>
            <p:cNvPr id="21" name="Picture 2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21809" y="2821423"/>
              <a:ext cx="3830223" cy="2872668"/>
            </a:xfrm>
            <a:prstGeom prst="rect">
              <a:avLst/>
            </a:prstGeom>
          </p:spPr>
        </p:pic>
        <p:sp>
          <p:nvSpPr>
            <p:cNvPr id="22" name="TextBox 21"/>
            <p:cNvSpPr txBox="1"/>
            <p:nvPr/>
          </p:nvSpPr>
          <p:spPr>
            <a:xfrm>
              <a:off x="5810119" y="5693709"/>
              <a:ext cx="2739377" cy="369332"/>
            </a:xfrm>
            <a:prstGeom prst="rect">
              <a:avLst/>
            </a:prstGeom>
            <a:noFill/>
          </p:spPr>
          <p:txBody>
            <a:bodyPr wrap="none" rtlCol="0">
              <a:spAutoFit/>
            </a:bodyPr>
            <a:lstStyle/>
            <a:p>
              <a:r>
                <a:rPr lang="en-US" dirty="0" smtClean="0"/>
                <a:t>Or maybe texting friends …</a:t>
              </a:r>
              <a:endParaRPr lang="en-US" dirty="0"/>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Architecture of a Lecture</a:t>
            </a:r>
            <a:endParaRPr lang="en-US" dirty="0"/>
          </a:p>
        </p:txBody>
      </p:sp>
      <p:sp>
        <p:nvSpPr>
          <p:cNvPr id="4" name="Date Placeholder 3"/>
          <p:cNvSpPr>
            <a:spLocks noGrp="1"/>
          </p:cNvSpPr>
          <p:nvPr>
            <p:ph type="dt" sz="half" idx="10"/>
          </p:nvPr>
        </p:nvSpPr>
        <p:spPr/>
        <p:txBody>
          <a:bodyPr/>
          <a:lstStyle/>
          <a:p>
            <a:fld id="{1C6179CE-4A63-0B48-8158-C56F46B957FD}" type="datetime1">
              <a:rPr lang="en-US" smtClean="0"/>
              <a:pPr/>
              <a:t>8/27/13</a:t>
            </a:fld>
            <a:endParaRPr lang="en-US"/>
          </a:p>
        </p:txBody>
      </p:sp>
      <p:sp>
        <p:nvSpPr>
          <p:cNvPr id="5" name="Footer Placeholder 4"/>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36</a:t>
            </a:fld>
            <a:endParaRPr lang="en-US"/>
          </a:p>
        </p:txBody>
      </p:sp>
      <p:sp>
        <p:nvSpPr>
          <p:cNvPr id="8" name="TextBox 7"/>
          <p:cNvSpPr txBox="1"/>
          <p:nvPr/>
        </p:nvSpPr>
        <p:spPr>
          <a:xfrm>
            <a:off x="338674" y="3149600"/>
            <a:ext cx="1762822" cy="584776"/>
          </a:xfrm>
          <a:prstGeom prst="rect">
            <a:avLst/>
          </a:prstGeom>
          <a:noFill/>
        </p:spPr>
        <p:txBody>
          <a:bodyPr wrap="none" rtlCol="0">
            <a:spAutoFit/>
          </a:bodyPr>
          <a:lstStyle/>
          <a:p>
            <a:r>
              <a:rPr lang="en-US" sz="3200" dirty="0" smtClean="0"/>
              <a:t>Attention</a:t>
            </a:r>
            <a:endParaRPr lang="en-US" sz="3200" dirty="0"/>
          </a:p>
        </p:txBody>
      </p:sp>
      <p:sp>
        <p:nvSpPr>
          <p:cNvPr id="9" name="TextBox 8"/>
          <p:cNvSpPr txBox="1"/>
          <p:nvPr/>
        </p:nvSpPr>
        <p:spPr>
          <a:xfrm>
            <a:off x="3420541" y="5232400"/>
            <a:ext cx="2703384" cy="584776"/>
          </a:xfrm>
          <a:prstGeom prst="rect">
            <a:avLst/>
          </a:prstGeom>
          <a:noFill/>
        </p:spPr>
        <p:txBody>
          <a:bodyPr wrap="none" rtlCol="0">
            <a:spAutoFit/>
          </a:bodyPr>
          <a:lstStyle/>
          <a:p>
            <a:r>
              <a:rPr lang="en-US" sz="3200" dirty="0" smtClean="0"/>
              <a:t>Time (minutes)</a:t>
            </a:r>
            <a:endParaRPr lang="en-US" sz="3200" dirty="0"/>
          </a:p>
        </p:txBody>
      </p:sp>
      <p:cxnSp>
        <p:nvCxnSpPr>
          <p:cNvPr id="11" name="Straight Arrow Connector 10"/>
          <p:cNvCxnSpPr/>
          <p:nvPr/>
        </p:nvCxnSpPr>
        <p:spPr>
          <a:xfrm rot="5400000" flipH="1" flipV="1">
            <a:off x="685807" y="3124200"/>
            <a:ext cx="303106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2235207" y="4605870"/>
            <a:ext cx="5858933" cy="169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150541" y="4605870"/>
            <a:ext cx="392656" cy="584776"/>
          </a:xfrm>
          <a:prstGeom prst="rect">
            <a:avLst/>
          </a:prstGeom>
          <a:noFill/>
        </p:spPr>
        <p:txBody>
          <a:bodyPr wrap="none" rtlCol="0">
            <a:spAutoFit/>
          </a:bodyPr>
          <a:lstStyle/>
          <a:p>
            <a:r>
              <a:rPr lang="en-US" sz="3200" dirty="0" smtClean="0"/>
              <a:t>0</a:t>
            </a:r>
            <a:endParaRPr lang="en-US" sz="3200" dirty="0"/>
          </a:p>
        </p:txBody>
      </p:sp>
      <p:sp>
        <p:nvSpPr>
          <p:cNvPr id="15" name="TextBox 14"/>
          <p:cNvSpPr txBox="1"/>
          <p:nvPr/>
        </p:nvSpPr>
        <p:spPr>
          <a:xfrm>
            <a:off x="3268141" y="4605870"/>
            <a:ext cx="600645" cy="584776"/>
          </a:xfrm>
          <a:prstGeom prst="rect">
            <a:avLst/>
          </a:prstGeom>
          <a:noFill/>
        </p:spPr>
        <p:txBody>
          <a:bodyPr wrap="none" rtlCol="0">
            <a:spAutoFit/>
          </a:bodyPr>
          <a:lstStyle/>
          <a:p>
            <a:r>
              <a:rPr lang="en-US" sz="3200" dirty="0" smtClean="0"/>
              <a:t>20</a:t>
            </a:r>
            <a:endParaRPr lang="en-US" sz="3200" dirty="0"/>
          </a:p>
        </p:txBody>
      </p:sp>
      <p:sp>
        <p:nvSpPr>
          <p:cNvPr id="16" name="TextBox 15"/>
          <p:cNvSpPr txBox="1"/>
          <p:nvPr/>
        </p:nvSpPr>
        <p:spPr>
          <a:xfrm>
            <a:off x="3894674" y="4605870"/>
            <a:ext cx="600645" cy="584776"/>
          </a:xfrm>
          <a:prstGeom prst="rect">
            <a:avLst/>
          </a:prstGeom>
          <a:noFill/>
        </p:spPr>
        <p:txBody>
          <a:bodyPr wrap="none" rtlCol="0">
            <a:spAutoFit/>
          </a:bodyPr>
          <a:lstStyle/>
          <a:p>
            <a:r>
              <a:rPr lang="en-US" sz="3200" dirty="0" smtClean="0"/>
              <a:t>25</a:t>
            </a:r>
            <a:endParaRPr lang="en-US" sz="3200" dirty="0"/>
          </a:p>
        </p:txBody>
      </p:sp>
      <p:sp>
        <p:nvSpPr>
          <p:cNvPr id="17" name="TextBox 16"/>
          <p:cNvSpPr txBox="1"/>
          <p:nvPr/>
        </p:nvSpPr>
        <p:spPr>
          <a:xfrm>
            <a:off x="5266274" y="4605870"/>
            <a:ext cx="600645" cy="584776"/>
          </a:xfrm>
          <a:prstGeom prst="rect">
            <a:avLst/>
          </a:prstGeom>
          <a:noFill/>
        </p:spPr>
        <p:txBody>
          <a:bodyPr wrap="none" rtlCol="0">
            <a:spAutoFit/>
          </a:bodyPr>
          <a:lstStyle/>
          <a:p>
            <a:r>
              <a:rPr lang="en-US" sz="3200" dirty="0" smtClean="0"/>
              <a:t>50</a:t>
            </a:r>
            <a:endParaRPr lang="en-US" sz="3200" dirty="0"/>
          </a:p>
        </p:txBody>
      </p:sp>
      <p:sp>
        <p:nvSpPr>
          <p:cNvPr id="18" name="TextBox 17"/>
          <p:cNvSpPr txBox="1"/>
          <p:nvPr/>
        </p:nvSpPr>
        <p:spPr>
          <a:xfrm>
            <a:off x="5842007" y="4605870"/>
            <a:ext cx="600645" cy="584776"/>
          </a:xfrm>
          <a:prstGeom prst="rect">
            <a:avLst/>
          </a:prstGeom>
          <a:noFill/>
        </p:spPr>
        <p:txBody>
          <a:bodyPr wrap="none" rtlCol="0">
            <a:spAutoFit/>
          </a:bodyPr>
          <a:lstStyle/>
          <a:p>
            <a:r>
              <a:rPr lang="en-US" sz="3200" dirty="0" smtClean="0"/>
              <a:t>53</a:t>
            </a:r>
            <a:endParaRPr lang="en-US" sz="3200" dirty="0"/>
          </a:p>
        </p:txBody>
      </p:sp>
      <p:sp>
        <p:nvSpPr>
          <p:cNvPr id="19" name="TextBox 18"/>
          <p:cNvSpPr txBox="1"/>
          <p:nvPr/>
        </p:nvSpPr>
        <p:spPr>
          <a:xfrm>
            <a:off x="6993473" y="4605870"/>
            <a:ext cx="600645" cy="584776"/>
          </a:xfrm>
          <a:prstGeom prst="rect">
            <a:avLst/>
          </a:prstGeom>
          <a:noFill/>
        </p:spPr>
        <p:txBody>
          <a:bodyPr wrap="none" rtlCol="0">
            <a:spAutoFit/>
          </a:bodyPr>
          <a:lstStyle/>
          <a:p>
            <a:r>
              <a:rPr lang="en-US" sz="3200" dirty="0" smtClean="0"/>
              <a:t>78</a:t>
            </a:r>
            <a:endParaRPr lang="en-US" sz="3200" dirty="0"/>
          </a:p>
        </p:txBody>
      </p:sp>
      <p:sp>
        <p:nvSpPr>
          <p:cNvPr id="20" name="TextBox 19"/>
          <p:cNvSpPr txBox="1"/>
          <p:nvPr/>
        </p:nvSpPr>
        <p:spPr>
          <a:xfrm>
            <a:off x="7603073" y="4605870"/>
            <a:ext cx="600645" cy="584776"/>
          </a:xfrm>
          <a:prstGeom prst="rect">
            <a:avLst/>
          </a:prstGeom>
          <a:noFill/>
        </p:spPr>
        <p:txBody>
          <a:bodyPr wrap="none" rtlCol="0">
            <a:spAutoFit/>
          </a:bodyPr>
          <a:lstStyle/>
          <a:p>
            <a:r>
              <a:rPr lang="en-US" sz="3200" dirty="0" smtClean="0"/>
              <a:t>80</a:t>
            </a:r>
            <a:endParaRPr lang="en-US" sz="3200" dirty="0"/>
          </a:p>
        </p:txBody>
      </p:sp>
      <p:grpSp>
        <p:nvGrpSpPr>
          <p:cNvPr id="40" name="Group 39"/>
          <p:cNvGrpSpPr/>
          <p:nvPr/>
        </p:nvGrpSpPr>
        <p:grpSpPr>
          <a:xfrm>
            <a:off x="2540006" y="2997200"/>
            <a:ext cx="2413040" cy="1557866"/>
            <a:chOff x="2540006" y="2997200"/>
            <a:chExt cx="2413040" cy="1557866"/>
          </a:xfrm>
        </p:grpSpPr>
        <p:sp>
          <p:nvSpPr>
            <p:cNvPr id="37" name="TextBox 36"/>
            <p:cNvSpPr txBox="1"/>
            <p:nvPr/>
          </p:nvSpPr>
          <p:spPr>
            <a:xfrm>
              <a:off x="2540006" y="2997200"/>
              <a:ext cx="2413040" cy="584776"/>
            </a:xfrm>
            <a:prstGeom prst="rect">
              <a:avLst/>
            </a:prstGeom>
            <a:noFill/>
          </p:spPr>
          <p:txBody>
            <a:bodyPr wrap="none" rtlCol="0">
              <a:spAutoFit/>
            </a:bodyPr>
            <a:lstStyle/>
            <a:p>
              <a:r>
                <a:rPr lang="en-US" sz="3200" dirty="0" err="1" smtClean="0"/>
                <a:t>Administrivia</a:t>
              </a:r>
              <a:endParaRPr lang="en-US" sz="3200" dirty="0"/>
            </a:p>
          </p:txBody>
        </p:sp>
        <p:cxnSp>
          <p:nvCxnSpPr>
            <p:cNvPr id="39" name="Straight Arrow Connector 38"/>
            <p:cNvCxnSpPr/>
            <p:nvPr/>
          </p:nvCxnSpPr>
          <p:spPr>
            <a:xfrm rot="16200000" flipH="1">
              <a:off x="3276600" y="4072466"/>
              <a:ext cx="948267" cy="169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6400807" y="2963333"/>
            <a:ext cx="2411838" cy="1660261"/>
            <a:chOff x="6400807" y="2963333"/>
            <a:chExt cx="2411838" cy="1660261"/>
          </a:xfrm>
        </p:grpSpPr>
        <p:sp>
          <p:nvSpPr>
            <p:cNvPr id="31" name="TextBox 30"/>
            <p:cNvSpPr txBox="1"/>
            <p:nvPr/>
          </p:nvSpPr>
          <p:spPr>
            <a:xfrm>
              <a:off x="6400807" y="2963333"/>
              <a:ext cx="2411838" cy="1077218"/>
            </a:xfrm>
            <a:prstGeom prst="rect">
              <a:avLst/>
            </a:prstGeom>
            <a:noFill/>
          </p:spPr>
          <p:txBody>
            <a:bodyPr wrap="none" rtlCol="0">
              <a:spAutoFit/>
            </a:bodyPr>
            <a:lstStyle/>
            <a:p>
              <a:r>
                <a:rPr lang="en-US" sz="3200" dirty="0" smtClean="0"/>
                <a:t>“And in </a:t>
              </a:r>
              <a:br>
                <a:rPr lang="en-US" sz="3200" dirty="0" smtClean="0"/>
              </a:br>
              <a:r>
                <a:rPr lang="en-US" sz="3200" dirty="0" smtClean="0"/>
                <a:t>conclusion…”</a:t>
              </a:r>
              <a:endParaRPr lang="en-US" sz="3200" dirty="0"/>
            </a:p>
          </p:txBody>
        </p:sp>
        <p:cxnSp>
          <p:nvCxnSpPr>
            <p:cNvPr id="46" name="Straight Arrow Connector 45"/>
            <p:cNvCxnSpPr/>
            <p:nvPr/>
          </p:nvCxnSpPr>
          <p:spPr>
            <a:xfrm rot="5400000">
              <a:off x="7095067" y="4368800"/>
              <a:ext cx="5080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47" name="Group 46"/>
          <p:cNvGrpSpPr/>
          <p:nvPr/>
        </p:nvGrpSpPr>
        <p:grpSpPr>
          <a:xfrm>
            <a:off x="5198539" y="2912533"/>
            <a:ext cx="1125228" cy="1761065"/>
            <a:chOff x="4318006" y="2319866"/>
            <a:chExt cx="1125228" cy="1761065"/>
          </a:xfrm>
        </p:grpSpPr>
        <p:sp>
          <p:nvSpPr>
            <p:cNvPr id="48" name="TextBox 47"/>
            <p:cNvSpPr txBox="1"/>
            <p:nvPr/>
          </p:nvSpPr>
          <p:spPr>
            <a:xfrm>
              <a:off x="4318006" y="2319866"/>
              <a:ext cx="1125228" cy="1077218"/>
            </a:xfrm>
            <a:prstGeom prst="rect">
              <a:avLst/>
            </a:prstGeom>
            <a:noFill/>
          </p:spPr>
          <p:txBody>
            <a:bodyPr wrap="none" rtlCol="0">
              <a:spAutoFit/>
            </a:bodyPr>
            <a:lstStyle/>
            <a:p>
              <a:r>
                <a:rPr lang="en-US" sz="3200" dirty="0" smtClean="0"/>
                <a:t>Tech </a:t>
              </a:r>
              <a:br>
                <a:rPr lang="en-US" sz="3200" dirty="0" smtClean="0"/>
              </a:br>
              <a:r>
                <a:rPr lang="en-US" sz="3200" dirty="0" smtClean="0"/>
                <a:t>break</a:t>
              </a:r>
              <a:endParaRPr lang="en-US" sz="3200" dirty="0"/>
            </a:p>
          </p:txBody>
        </p:sp>
        <p:cxnSp>
          <p:nvCxnSpPr>
            <p:cNvPr id="49" name="Straight Arrow Connector 48"/>
            <p:cNvCxnSpPr/>
            <p:nvPr/>
          </p:nvCxnSpPr>
          <p:spPr>
            <a:xfrm rot="5400000">
              <a:off x="4258739" y="3699932"/>
              <a:ext cx="761995" cy="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53" name="TextBox 52"/>
          <p:cNvSpPr txBox="1"/>
          <p:nvPr/>
        </p:nvSpPr>
        <p:spPr>
          <a:xfrm>
            <a:off x="1371599" y="1964266"/>
            <a:ext cx="777176" cy="584776"/>
          </a:xfrm>
          <a:prstGeom prst="rect">
            <a:avLst/>
          </a:prstGeom>
          <a:noFill/>
        </p:spPr>
        <p:txBody>
          <a:bodyPr wrap="none" rtlCol="0">
            <a:spAutoFit/>
          </a:bodyPr>
          <a:lstStyle/>
          <a:p>
            <a:r>
              <a:rPr lang="en-US" sz="3200" dirty="0" smtClean="0"/>
              <a:t>Full</a:t>
            </a:r>
            <a:endParaRPr lang="en-US" sz="3200"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Architecture of a Lecture</a:t>
            </a:r>
            <a:endParaRPr lang="en-US" dirty="0"/>
          </a:p>
        </p:txBody>
      </p:sp>
      <p:sp>
        <p:nvSpPr>
          <p:cNvPr id="4" name="Date Placeholder 3"/>
          <p:cNvSpPr>
            <a:spLocks noGrp="1"/>
          </p:cNvSpPr>
          <p:nvPr>
            <p:ph type="dt" sz="half" idx="10"/>
          </p:nvPr>
        </p:nvSpPr>
        <p:spPr/>
        <p:txBody>
          <a:bodyPr/>
          <a:lstStyle/>
          <a:p>
            <a:fld id="{1C6179CE-4A63-0B48-8158-C56F46B957FD}" type="datetime1">
              <a:rPr lang="en-US" smtClean="0"/>
              <a:pPr/>
              <a:t>8/27/13</a:t>
            </a:fld>
            <a:endParaRPr lang="en-US"/>
          </a:p>
        </p:txBody>
      </p:sp>
      <p:sp>
        <p:nvSpPr>
          <p:cNvPr id="5" name="Footer Placeholder 4"/>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37</a:t>
            </a:fld>
            <a:endParaRPr lang="en-US"/>
          </a:p>
        </p:txBody>
      </p:sp>
      <p:sp>
        <p:nvSpPr>
          <p:cNvPr id="8" name="TextBox 7"/>
          <p:cNvSpPr txBox="1"/>
          <p:nvPr/>
        </p:nvSpPr>
        <p:spPr>
          <a:xfrm>
            <a:off x="338674" y="3149600"/>
            <a:ext cx="1762822" cy="584776"/>
          </a:xfrm>
          <a:prstGeom prst="rect">
            <a:avLst/>
          </a:prstGeom>
          <a:noFill/>
        </p:spPr>
        <p:txBody>
          <a:bodyPr wrap="none" rtlCol="0">
            <a:spAutoFit/>
          </a:bodyPr>
          <a:lstStyle/>
          <a:p>
            <a:r>
              <a:rPr lang="en-US" sz="3200" dirty="0" smtClean="0"/>
              <a:t>Attention</a:t>
            </a:r>
            <a:endParaRPr lang="en-US" sz="3200" dirty="0"/>
          </a:p>
        </p:txBody>
      </p:sp>
      <p:sp>
        <p:nvSpPr>
          <p:cNvPr id="9" name="TextBox 8"/>
          <p:cNvSpPr txBox="1"/>
          <p:nvPr/>
        </p:nvSpPr>
        <p:spPr>
          <a:xfrm>
            <a:off x="3420541" y="5232400"/>
            <a:ext cx="2703384" cy="584776"/>
          </a:xfrm>
          <a:prstGeom prst="rect">
            <a:avLst/>
          </a:prstGeom>
          <a:noFill/>
        </p:spPr>
        <p:txBody>
          <a:bodyPr wrap="none" rtlCol="0">
            <a:spAutoFit/>
          </a:bodyPr>
          <a:lstStyle/>
          <a:p>
            <a:r>
              <a:rPr lang="en-US" sz="3200" dirty="0" smtClean="0"/>
              <a:t>Time (minutes)</a:t>
            </a:r>
            <a:endParaRPr lang="en-US" sz="3200" dirty="0"/>
          </a:p>
        </p:txBody>
      </p:sp>
      <p:cxnSp>
        <p:nvCxnSpPr>
          <p:cNvPr id="11" name="Straight Arrow Connector 10"/>
          <p:cNvCxnSpPr/>
          <p:nvPr/>
        </p:nvCxnSpPr>
        <p:spPr>
          <a:xfrm rot="5400000" flipH="1" flipV="1">
            <a:off x="685807" y="3124200"/>
            <a:ext cx="303106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2235207" y="4605870"/>
            <a:ext cx="5858933" cy="169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150541" y="4605870"/>
            <a:ext cx="392656" cy="584776"/>
          </a:xfrm>
          <a:prstGeom prst="rect">
            <a:avLst/>
          </a:prstGeom>
          <a:noFill/>
        </p:spPr>
        <p:txBody>
          <a:bodyPr wrap="none" rtlCol="0">
            <a:spAutoFit/>
          </a:bodyPr>
          <a:lstStyle/>
          <a:p>
            <a:r>
              <a:rPr lang="en-US" sz="3200" dirty="0" smtClean="0"/>
              <a:t>0</a:t>
            </a:r>
            <a:endParaRPr lang="en-US" sz="3200" dirty="0"/>
          </a:p>
        </p:txBody>
      </p:sp>
      <p:sp>
        <p:nvSpPr>
          <p:cNvPr id="15" name="TextBox 14"/>
          <p:cNvSpPr txBox="1"/>
          <p:nvPr/>
        </p:nvSpPr>
        <p:spPr>
          <a:xfrm>
            <a:off x="3268141" y="4605870"/>
            <a:ext cx="600645" cy="584776"/>
          </a:xfrm>
          <a:prstGeom prst="rect">
            <a:avLst/>
          </a:prstGeom>
          <a:noFill/>
        </p:spPr>
        <p:txBody>
          <a:bodyPr wrap="none" rtlCol="0">
            <a:spAutoFit/>
          </a:bodyPr>
          <a:lstStyle/>
          <a:p>
            <a:r>
              <a:rPr lang="en-US" sz="3200" dirty="0" smtClean="0"/>
              <a:t>20</a:t>
            </a:r>
            <a:endParaRPr lang="en-US" sz="3200" dirty="0"/>
          </a:p>
        </p:txBody>
      </p:sp>
      <p:sp>
        <p:nvSpPr>
          <p:cNvPr id="16" name="TextBox 15"/>
          <p:cNvSpPr txBox="1"/>
          <p:nvPr/>
        </p:nvSpPr>
        <p:spPr>
          <a:xfrm>
            <a:off x="3894674" y="4605870"/>
            <a:ext cx="600645" cy="584776"/>
          </a:xfrm>
          <a:prstGeom prst="rect">
            <a:avLst/>
          </a:prstGeom>
          <a:noFill/>
        </p:spPr>
        <p:txBody>
          <a:bodyPr wrap="none" rtlCol="0">
            <a:spAutoFit/>
          </a:bodyPr>
          <a:lstStyle/>
          <a:p>
            <a:r>
              <a:rPr lang="en-US" sz="3200" dirty="0" smtClean="0"/>
              <a:t>25</a:t>
            </a:r>
            <a:endParaRPr lang="en-US" sz="3200" dirty="0"/>
          </a:p>
        </p:txBody>
      </p:sp>
      <p:sp>
        <p:nvSpPr>
          <p:cNvPr id="17" name="TextBox 16"/>
          <p:cNvSpPr txBox="1"/>
          <p:nvPr/>
        </p:nvSpPr>
        <p:spPr>
          <a:xfrm>
            <a:off x="5266274" y="4605870"/>
            <a:ext cx="600645" cy="584776"/>
          </a:xfrm>
          <a:prstGeom prst="rect">
            <a:avLst/>
          </a:prstGeom>
          <a:noFill/>
        </p:spPr>
        <p:txBody>
          <a:bodyPr wrap="none" rtlCol="0">
            <a:spAutoFit/>
          </a:bodyPr>
          <a:lstStyle/>
          <a:p>
            <a:r>
              <a:rPr lang="en-US" sz="3200" dirty="0" smtClean="0"/>
              <a:t>50</a:t>
            </a:r>
            <a:endParaRPr lang="en-US" sz="3200" dirty="0"/>
          </a:p>
        </p:txBody>
      </p:sp>
      <p:sp>
        <p:nvSpPr>
          <p:cNvPr id="18" name="TextBox 17"/>
          <p:cNvSpPr txBox="1"/>
          <p:nvPr/>
        </p:nvSpPr>
        <p:spPr>
          <a:xfrm>
            <a:off x="5842007" y="4605870"/>
            <a:ext cx="600645" cy="584776"/>
          </a:xfrm>
          <a:prstGeom prst="rect">
            <a:avLst/>
          </a:prstGeom>
          <a:noFill/>
        </p:spPr>
        <p:txBody>
          <a:bodyPr wrap="none" rtlCol="0">
            <a:spAutoFit/>
          </a:bodyPr>
          <a:lstStyle/>
          <a:p>
            <a:r>
              <a:rPr lang="en-US" sz="3200" dirty="0" smtClean="0"/>
              <a:t>53</a:t>
            </a:r>
            <a:endParaRPr lang="en-US" sz="3200" dirty="0"/>
          </a:p>
        </p:txBody>
      </p:sp>
      <p:sp>
        <p:nvSpPr>
          <p:cNvPr id="19" name="TextBox 18"/>
          <p:cNvSpPr txBox="1"/>
          <p:nvPr/>
        </p:nvSpPr>
        <p:spPr>
          <a:xfrm>
            <a:off x="6993473" y="4605870"/>
            <a:ext cx="600645" cy="584776"/>
          </a:xfrm>
          <a:prstGeom prst="rect">
            <a:avLst/>
          </a:prstGeom>
          <a:noFill/>
        </p:spPr>
        <p:txBody>
          <a:bodyPr wrap="none" rtlCol="0">
            <a:spAutoFit/>
          </a:bodyPr>
          <a:lstStyle/>
          <a:p>
            <a:r>
              <a:rPr lang="en-US" sz="3200" dirty="0" smtClean="0"/>
              <a:t>78</a:t>
            </a:r>
            <a:endParaRPr lang="en-US" sz="3200" dirty="0"/>
          </a:p>
        </p:txBody>
      </p:sp>
      <p:sp>
        <p:nvSpPr>
          <p:cNvPr id="20" name="TextBox 19"/>
          <p:cNvSpPr txBox="1"/>
          <p:nvPr/>
        </p:nvSpPr>
        <p:spPr>
          <a:xfrm>
            <a:off x="7603073" y="4605870"/>
            <a:ext cx="600645" cy="584776"/>
          </a:xfrm>
          <a:prstGeom prst="rect">
            <a:avLst/>
          </a:prstGeom>
          <a:noFill/>
        </p:spPr>
        <p:txBody>
          <a:bodyPr wrap="none" rtlCol="0">
            <a:spAutoFit/>
          </a:bodyPr>
          <a:lstStyle/>
          <a:p>
            <a:r>
              <a:rPr lang="en-US" sz="3200" dirty="0" smtClean="0"/>
              <a:t>80</a:t>
            </a:r>
            <a:endParaRPr lang="en-US" sz="3200" dirty="0"/>
          </a:p>
        </p:txBody>
      </p:sp>
      <p:sp>
        <p:nvSpPr>
          <p:cNvPr id="27" name="Freeform 26"/>
          <p:cNvSpPr/>
          <p:nvPr/>
        </p:nvSpPr>
        <p:spPr>
          <a:xfrm>
            <a:off x="2235207" y="2181578"/>
            <a:ext cx="1286933" cy="476955"/>
          </a:xfrm>
          <a:custGeom>
            <a:avLst/>
            <a:gdLst>
              <a:gd name="connsiteX0" fmla="*/ 0 w 1286933"/>
              <a:gd name="connsiteY0" fmla="*/ 53622 h 476955"/>
              <a:gd name="connsiteX1" fmla="*/ 931333 w 1286933"/>
              <a:gd name="connsiteY1" fmla="*/ 70555 h 476955"/>
              <a:gd name="connsiteX2" fmla="*/ 1286933 w 1286933"/>
              <a:gd name="connsiteY2" fmla="*/ 476955 h 476955"/>
              <a:gd name="connsiteX3" fmla="*/ 1286933 w 1286933"/>
              <a:gd name="connsiteY3" fmla="*/ 476955 h 476955"/>
            </a:gdLst>
            <a:ahLst/>
            <a:cxnLst>
              <a:cxn ang="0">
                <a:pos x="connsiteX0" y="connsiteY0"/>
              </a:cxn>
              <a:cxn ang="0">
                <a:pos x="connsiteX1" y="connsiteY1"/>
              </a:cxn>
              <a:cxn ang="0">
                <a:pos x="connsiteX2" y="connsiteY2"/>
              </a:cxn>
              <a:cxn ang="0">
                <a:pos x="connsiteX3" y="connsiteY3"/>
              </a:cxn>
            </a:cxnLst>
            <a:rect l="l" t="t" r="r" b="b"/>
            <a:pathLst>
              <a:path w="1286933" h="476955">
                <a:moveTo>
                  <a:pt x="0" y="53622"/>
                </a:moveTo>
                <a:cubicBezTo>
                  <a:pt x="358422" y="26811"/>
                  <a:pt x="716844" y="0"/>
                  <a:pt x="931333" y="70555"/>
                </a:cubicBezTo>
                <a:cubicBezTo>
                  <a:pt x="1145822" y="141110"/>
                  <a:pt x="1286933" y="476955"/>
                  <a:pt x="1286933" y="476955"/>
                </a:cubicBezTo>
                <a:lnTo>
                  <a:pt x="1286933" y="476955"/>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a:off x="3911607" y="2232378"/>
            <a:ext cx="1625600" cy="476955"/>
          </a:xfrm>
          <a:custGeom>
            <a:avLst/>
            <a:gdLst>
              <a:gd name="connsiteX0" fmla="*/ 0 w 1286933"/>
              <a:gd name="connsiteY0" fmla="*/ 53622 h 476955"/>
              <a:gd name="connsiteX1" fmla="*/ 931333 w 1286933"/>
              <a:gd name="connsiteY1" fmla="*/ 70555 h 476955"/>
              <a:gd name="connsiteX2" fmla="*/ 1286933 w 1286933"/>
              <a:gd name="connsiteY2" fmla="*/ 476955 h 476955"/>
              <a:gd name="connsiteX3" fmla="*/ 1286933 w 1286933"/>
              <a:gd name="connsiteY3" fmla="*/ 476955 h 476955"/>
            </a:gdLst>
            <a:ahLst/>
            <a:cxnLst>
              <a:cxn ang="0">
                <a:pos x="connsiteX0" y="connsiteY0"/>
              </a:cxn>
              <a:cxn ang="0">
                <a:pos x="connsiteX1" y="connsiteY1"/>
              </a:cxn>
              <a:cxn ang="0">
                <a:pos x="connsiteX2" y="connsiteY2"/>
              </a:cxn>
              <a:cxn ang="0">
                <a:pos x="connsiteX3" y="connsiteY3"/>
              </a:cxn>
            </a:cxnLst>
            <a:rect l="l" t="t" r="r" b="b"/>
            <a:pathLst>
              <a:path w="1286933" h="476955">
                <a:moveTo>
                  <a:pt x="0" y="53622"/>
                </a:moveTo>
                <a:cubicBezTo>
                  <a:pt x="358422" y="26811"/>
                  <a:pt x="716844" y="0"/>
                  <a:pt x="931333" y="70555"/>
                </a:cubicBezTo>
                <a:cubicBezTo>
                  <a:pt x="1145822" y="141110"/>
                  <a:pt x="1286933" y="476955"/>
                  <a:pt x="1286933" y="476955"/>
                </a:cubicBezTo>
                <a:lnTo>
                  <a:pt x="1286933" y="476955"/>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Freeform 29"/>
          <p:cNvSpPr/>
          <p:nvPr/>
        </p:nvSpPr>
        <p:spPr>
          <a:xfrm>
            <a:off x="5808141" y="2266245"/>
            <a:ext cx="1625600" cy="476955"/>
          </a:xfrm>
          <a:custGeom>
            <a:avLst/>
            <a:gdLst>
              <a:gd name="connsiteX0" fmla="*/ 0 w 1286933"/>
              <a:gd name="connsiteY0" fmla="*/ 53622 h 476955"/>
              <a:gd name="connsiteX1" fmla="*/ 931333 w 1286933"/>
              <a:gd name="connsiteY1" fmla="*/ 70555 h 476955"/>
              <a:gd name="connsiteX2" fmla="*/ 1286933 w 1286933"/>
              <a:gd name="connsiteY2" fmla="*/ 476955 h 476955"/>
              <a:gd name="connsiteX3" fmla="*/ 1286933 w 1286933"/>
              <a:gd name="connsiteY3" fmla="*/ 476955 h 476955"/>
            </a:gdLst>
            <a:ahLst/>
            <a:cxnLst>
              <a:cxn ang="0">
                <a:pos x="connsiteX0" y="connsiteY0"/>
              </a:cxn>
              <a:cxn ang="0">
                <a:pos x="connsiteX1" y="connsiteY1"/>
              </a:cxn>
              <a:cxn ang="0">
                <a:pos x="connsiteX2" y="connsiteY2"/>
              </a:cxn>
              <a:cxn ang="0">
                <a:pos x="connsiteX3" y="connsiteY3"/>
              </a:cxn>
            </a:cxnLst>
            <a:rect l="l" t="t" r="r" b="b"/>
            <a:pathLst>
              <a:path w="1286933" h="476955">
                <a:moveTo>
                  <a:pt x="0" y="53622"/>
                </a:moveTo>
                <a:cubicBezTo>
                  <a:pt x="358422" y="26811"/>
                  <a:pt x="716844" y="0"/>
                  <a:pt x="931333" y="70555"/>
                </a:cubicBezTo>
                <a:cubicBezTo>
                  <a:pt x="1145822" y="141110"/>
                  <a:pt x="1286933" y="476955"/>
                  <a:pt x="1286933" y="476955"/>
                </a:cubicBezTo>
                <a:lnTo>
                  <a:pt x="1286933" y="476955"/>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6" name="Straight Connector 35"/>
          <p:cNvCxnSpPr/>
          <p:nvPr/>
        </p:nvCxnSpPr>
        <p:spPr>
          <a:xfrm>
            <a:off x="7653867" y="2336800"/>
            <a:ext cx="372533" cy="1588"/>
          </a:xfrm>
          <a:prstGeom prst="line">
            <a:avLst/>
          </a:prstGeom>
        </p:spPr>
        <p:style>
          <a:lnRef idx="2">
            <a:schemeClr val="accent1"/>
          </a:lnRef>
          <a:fillRef idx="0">
            <a:schemeClr val="accent1"/>
          </a:fillRef>
          <a:effectRef idx="1">
            <a:schemeClr val="accent1"/>
          </a:effectRef>
          <a:fontRef idx="minor">
            <a:schemeClr val="tx1"/>
          </a:fontRef>
        </p:style>
      </p:cxnSp>
      <p:grpSp>
        <p:nvGrpSpPr>
          <p:cNvPr id="3" name="Group 39"/>
          <p:cNvGrpSpPr/>
          <p:nvPr/>
        </p:nvGrpSpPr>
        <p:grpSpPr>
          <a:xfrm>
            <a:off x="2540006" y="2997200"/>
            <a:ext cx="2413040" cy="1557866"/>
            <a:chOff x="2540006" y="2997200"/>
            <a:chExt cx="2413040" cy="1557866"/>
          </a:xfrm>
        </p:grpSpPr>
        <p:sp>
          <p:nvSpPr>
            <p:cNvPr id="37" name="TextBox 36"/>
            <p:cNvSpPr txBox="1"/>
            <p:nvPr/>
          </p:nvSpPr>
          <p:spPr>
            <a:xfrm>
              <a:off x="2540006" y="2997200"/>
              <a:ext cx="2413040" cy="584776"/>
            </a:xfrm>
            <a:prstGeom prst="rect">
              <a:avLst/>
            </a:prstGeom>
            <a:noFill/>
          </p:spPr>
          <p:txBody>
            <a:bodyPr wrap="none" rtlCol="0">
              <a:spAutoFit/>
            </a:bodyPr>
            <a:lstStyle/>
            <a:p>
              <a:r>
                <a:rPr lang="en-US" sz="3200" dirty="0" err="1" smtClean="0"/>
                <a:t>Administrivia</a:t>
              </a:r>
              <a:endParaRPr lang="en-US" sz="3200" dirty="0"/>
            </a:p>
          </p:txBody>
        </p:sp>
        <p:cxnSp>
          <p:nvCxnSpPr>
            <p:cNvPr id="39" name="Straight Arrow Connector 38"/>
            <p:cNvCxnSpPr/>
            <p:nvPr/>
          </p:nvCxnSpPr>
          <p:spPr>
            <a:xfrm rot="16200000" flipH="1">
              <a:off x="3276600" y="4072466"/>
              <a:ext cx="948267" cy="169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7" name="Group 51"/>
          <p:cNvGrpSpPr/>
          <p:nvPr/>
        </p:nvGrpSpPr>
        <p:grpSpPr>
          <a:xfrm>
            <a:off x="6400807" y="2963333"/>
            <a:ext cx="2411838" cy="1660261"/>
            <a:chOff x="6400807" y="2963333"/>
            <a:chExt cx="2411838" cy="1660261"/>
          </a:xfrm>
        </p:grpSpPr>
        <p:sp>
          <p:nvSpPr>
            <p:cNvPr id="31" name="TextBox 30"/>
            <p:cNvSpPr txBox="1"/>
            <p:nvPr/>
          </p:nvSpPr>
          <p:spPr>
            <a:xfrm>
              <a:off x="6400807" y="2963333"/>
              <a:ext cx="2411838" cy="1077218"/>
            </a:xfrm>
            <a:prstGeom prst="rect">
              <a:avLst/>
            </a:prstGeom>
            <a:noFill/>
          </p:spPr>
          <p:txBody>
            <a:bodyPr wrap="none" rtlCol="0">
              <a:spAutoFit/>
            </a:bodyPr>
            <a:lstStyle/>
            <a:p>
              <a:r>
                <a:rPr lang="en-US" sz="3200" dirty="0" smtClean="0"/>
                <a:t>“And in </a:t>
              </a:r>
              <a:br>
                <a:rPr lang="en-US" sz="3200" dirty="0" smtClean="0"/>
              </a:br>
              <a:r>
                <a:rPr lang="en-US" sz="3200" dirty="0" smtClean="0"/>
                <a:t>conclusion…”</a:t>
              </a:r>
              <a:endParaRPr lang="en-US" sz="3200" dirty="0"/>
            </a:p>
          </p:txBody>
        </p:sp>
        <p:cxnSp>
          <p:nvCxnSpPr>
            <p:cNvPr id="46" name="Straight Arrow Connector 45"/>
            <p:cNvCxnSpPr/>
            <p:nvPr/>
          </p:nvCxnSpPr>
          <p:spPr>
            <a:xfrm rot="5400000">
              <a:off x="7095067" y="4368800"/>
              <a:ext cx="5080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10" name="Group 46"/>
          <p:cNvGrpSpPr/>
          <p:nvPr/>
        </p:nvGrpSpPr>
        <p:grpSpPr>
          <a:xfrm>
            <a:off x="5198539" y="2912533"/>
            <a:ext cx="1125228" cy="1761065"/>
            <a:chOff x="4318006" y="2319866"/>
            <a:chExt cx="1125228" cy="1761065"/>
          </a:xfrm>
        </p:grpSpPr>
        <p:sp>
          <p:nvSpPr>
            <p:cNvPr id="48" name="TextBox 47"/>
            <p:cNvSpPr txBox="1"/>
            <p:nvPr/>
          </p:nvSpPr>
          <p:spPr>
            <a:xfrm>
              <a:off x="4318006" y="2319866"/>
              <a:ext cx="1125228" cy="1077218"/>
            </a:xfrm>
            <a:prstGeom prst="rect">
              <a:avLst/>
            </a:prstGeom>
            <a:noFill/>
          </p:spPr>
          <p:txBody>
            <a:bodyPr wrap="none" rtlCol="0">
              <a:spAutoFit/>
            </a:bodyPr>
            <a:lstStyle/>
            <a:p>
              <a:r>
                <a:rPr lang="en-US" sz="3200" dirty="0" smtClean="0"/>
                <a:t>Tech </a:t>
              </a:r>
              <a:br>
                <a:rPr lang="en-US" sz="3200" dirty="0" smtClean="0"/>
              </a:br>
              <a:r>
                <a:rPr lang="en-US" sz="3200" dirty="0" smtClean="0"/>
                <a:t>break</a:t>
              </a:r>
              <a:endParaRPr lang="en-US" sz="3200" dirty="0"/>
            </a:p>
          </p:txBody>
        </p:sp>
        <p:cxnSp>
          <p:nvCxnSpPr>
            <p:cNvPr id="49" name="Straight Arrow Connector 48"/>
            <p:cNvCxnSpPr/>
            <p:nvPr/>
          </p:nvCxnSpPr>
          <p:spPr>
            <a:xfrm rot="5400000">
              <a:off x="4258739" y="3699932"/>
              <a:ext cx="761995" cy="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53" name="TextBox 52"/>
          <p:cNvSpPr txBox="1"/>
          <p:nvPr/>
        </p:nvSpPr>
        <p:spPr>
          <a:xfrm>
            <a:off x="1371599" y="1964266"/>
            <a:ext cx="777176" cy="584776"/>
          </a:xfrm>
          <a:prstGeom prst="rect">
            <a:avLst/>
          </a:prstGeom>
          <a:noFill/>
        </p:spPr>
        <p:txBody>
          <a:bodyPr wrap="none" rtlCol="0">
            <a:spAutoFit/>
          </a:bodyPr>
          <a:lstStyle/>
          <a:p>
            <a:r>
              <a:rPr lang="en-US" sz="3200" dirty="0" smtClean="0"/>
              <a:t>Full</a:t>
            </a:r>
            <a:endParaRPr lang="en-US" sz="3200"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Box 3"/>
          <p:cNvSpPr txBox="1">
            <a:spLocks noChangeArrowheads="1"/>
          </p:cNvSpPr>
          <p:nvPr/>
        </p:nvSpPr>
        <p:spPr bwMode="auto">
          <a:xfrm>
            <a:off x="1371600" y="3240088"/>
            <a:ext cx="6705600" cy="954107"/>
          </a:xfrm>
          <a:prstGeom prst="rect">
            <a:avLst/>
          </a:prstGeom>
          <a:noFill/>
          <a:ln w="9525">
            <a:noFill/>
            <a:miter lim="800000"/>
            <a:headEnd/>
            <a:tailEnd/>
          </a:ln>
        </p:spPr>
        <p:txBody>
          <a:bodyPr>
            <a:prstTxWarp prst="textNoShape">
              <a:avLst/>
            </a:prstTxWarp>
            <a:spAutoFit/>
          </a:bodyPr>
          <a:lstStyle/>
          <a:p>
            <a:r>
              <a:rPr lang="en-US" sz="2800" dirty="0" smtClean="0">
                <a:solidFill>
                  <a:srgbClr val="408000"/>
                </a:solidFill>
              </a:rPr>
              <a:t>The midterm is Thursday October 17 in the evening (6-9PM)</a:t>
            </a:r>
          </a:p>
        </p:txBody>
      </p:sp>
      <p:sp>
        <p:nvSpPr>
          <p:cNvPr id="53251" name="TextBox 4"/>
          <p:cNvSpPr txBox="1">
            <a:spLocks noChangeArrowheads="1"/>
          </p:cNvSpPr>
          <p:nvPr/>
        </p:nvSpPr>
        <p:spPr bwMode="auto">
          <a:xfrm>
            <a:off x="1371599" y="4154488"/>
            <a:ext cx="7145867" cy="954107"/>
          </a:xfrm>
          <a:prstGeom prst="rect">
            <a:avLst/>
          </a:prstGeom>
          <a:noFill/>
          <a:ln w="9525">
            <a:noFill/>
            <a:miter lim="800000"/>
            <a:headEnd/>
            <a:tailEnd/>
          </a:ln>
        </p:spPr>
        <p:txBody>
          <a:bodyPr wrap="square">
            <a:prstTxWarp prst="textNoShape">
              <a:avLst/>
            </a:prstTxWarp>
            <a:spAutoFit/>
          </a:bodyPr>
          <a:lstStyle/>
          <a:p>
            <a:r>
              <a:rPr lang="en-US" sz="2800" dirty="0" smtClean="0">
                <a:solidFill>
                  <a:srgbClr val="FF66A0"/>
                </a:solidFill>
              </a:rPr>
              <a:t>It’s OK to book airline tickets before December 20; Katz will surely let me take final early</a:t>
            </a:r>
            <a:endParaRPr lang="en-US" sz="2800" dirty="0">
              <a:solidFill>
                <a:srgbClr val="FF66A0"/>
              </a:solidFill>
              <a:latin typeface="Symbol" pitchFamily="1" charset="2"/>
            </a:endParaRPr>
          </a:p>
        </p:txBody>
      </p:sp>
      <p:sp>
        <p:nvSpPr>
          <p:cNvPr id="53252" name="TextBox 5"/>
          <p:cNvSpPr txBox="1">
            <a:spLocks noChangeArrowheads="1"/>
          </p:cNvSpPr>
          <p:nvPr/>
        </p:nvSpPr>
        <p:spPr bwMode="auto">
          <a:xfrm>
            <a:off x="1371600" y="5068888"/>
            <a:ext cx="6705600" cy="954107"/>
          </a:xfrm>
          <a:prstGeom prst="rect">
            <a:avLst/>
          </a:prstGeom>
          <a:noFill/>
          <a:ln w="9525">
            <a:noFill/>
            <a:miter lim="800000"/>
            <a:headEnd/>
            <a:tailEnd/>
          </a:ln>
        </p:spPr>
        <p:txBody>
          <a:bodyPr>
            <a:prstTxWarp prst="textNoShape">
              <a:avLst/>
            </a:prstTxWarp>
            <a:spAutoFit/>
          </a:bodyPr>
          <a:lstStyle/>
          <a:p>
            <a:r>
              <a:rPr lang="en-US" sz="2800" b="1" dirty="0" smtClean="0">
                <a:ln>
                  <a:solidFill>
                    <a:schemeClr val="tx1"/>
                  </a:solidFill>
                </a:ln>
                <a:solidFill>
                  <a:srgbClr val="FFE860"/>
                </a:solidFill>
              </a:rPr>
              <a:t>It is OK to buy the 4</a:t>
            </a:r>
            <a:r>
              <a:rPr lang="en-US" sz="2800" b="1" baseline="30000" dirty="0" smtClean="0">
                <a:ln>
                  <a:solidFill>
                    <a:schemeClr val="tx1"/>
                  </a:solidFill>
                </a:ln>
                <a:solidFill>
                  <a:srgbClr val="FFE860"/>
                </a:solidFill>
              </a:rPr>
              <a:t>th</a:t>
            </a:r>
            <a:r>
              <a:rPr lang="en-US" sz="2800" b="1" dirty="0" smtClean="0">
                <a:ln>
                  <a:solidFill>
                    <a:schemeClr val="tx1"/>
                  </a:solidFill>
                </a:ln>
                <a:solidFill>
                  <a:srgbClr val="FFE860"/>
                </a:solidFill>
              </a:rPr>
              <a:t> edition of Computer Organization and Design</a:t>
            </a:r>
          </a:p>
        </p:txBody>
      </p:sp>
      <p:grpSp>
        <p:nvGrpSpPr>
          <p:cNvPr id="2" name="Group 10"/>
          <p:cNvGrpSpPr>
            <a:grpSpLocks/>
          </p:cNvGrpSpPr>
          <p:nvPr/>
        </p:nvGrpSpPr>
        <p:grpSpPr bwMode="auto">
          <a:xfrm>
            <a:off x="960438" y="2325688"/>
            <a:ext cx="7116762" cy="954107"/>
            <a:chOff x="960651" y="1743728"/>
            <a:chExt cx="7116549" cy="715593"/>
          </a:xfrm>
        </p:grpSpPr>
        <p:sp>
          <p:nvSpPr>
            <p:cNvPr id="53259" name="TextBox 2"/>
            <p:cNvSpPr txBox="1">
              <a:spLocks noChangeArrowheads="1"/>
            </p:cNvSpPr>
            <p:nvPr/>
          </p:nvSpPr>
          <p:spPr bwMode="auto">
            <a:xfrm>
              <a:off x="1371600" y="1743728"/>
              <a:ext cx="6705600" cy="715593"/>
            </a:xfrm>
            <a:prstGeom prst="rect">
              <a:avLst/>
            </a:prstGeom>
            <a:noFill/>
            <a:ln w="9525">
              <a:noFill/>
              <a:miter lim="800000"/>
              <a:headEnd/>
              <a:tailEnd/>
            </a:ln>
          </p:spPr>
          <p:txBody>
            <a:bodyPr>
              <a:prstTxWarp prst="textNoShape">
                <a:avLst/>
              </a:prstTxWarp>
              <a:spAutoFit/>
            </a:bodyPr>
            <a:lstStyle/>
            <a:p>
              <a:r>
                <a:rPr lang="en-US" sz="2800" dirty="0" smtClean="0">
                  <a:solidFill>
                    <a:srgbClr val="FF8000"/>
                  </a:solidFill>
                </a:rPr>
                <a:t>The midterm is Tuesday October 15 during class (12:30-2)</a:t>
              </a:r>
              <a:endParaRPr lang="en-US" sz="2800" dirty="0">
                <a:solidFill>
                  <a:srgbClr val="FF8000"/>
                </a:solidFill>
                <a:latin typeface="Symbol" pitchFamily="1" charset="2"/>
              </a:endParaRPr>
            </a:p>
          </p:txBody>
        </p:sp>
        <p:sp>
          <p:nvSpPr>
            <p:cNvPr id="53260" name="Rectangle 6"/>
            <p:cNvSpPr>
              <a:spLocks noChangeArrowheads="1"/>
            </p:cNvSpPr>
            <p:nvPr/>
          </p:nvSpPr>
          <p:spPr bwMode="auto">
            <a:xfrm>
              <a:off x="960651" y="1809750"/>
              <a:ext cx="415498" cy="276999"/>
            </a:xfrm>
            <a:prstGeom prst="rect">
              <a:avLst/>
            </a:prstGeom>
            <a:noFill/>
            <a:ln w="9525">
              <a:noFill/>
              <a:miter lim="800000"/>
              <a:headEnd/>
              <a:tailEnd/>
            </a:ln>
          </p:spPr>
          <p:txBody>
            <a:bodyPr wrap="none">
              <a:prstTxWarp prst="textNoShape">
                <a:avLst/>
              </a:prstTxWarp>
              <a:spAutoFit/>
            </a:bodyPr>
            <a:lstStyle/>
            <a:p>
              <a:r>
                <a:rPr lang="en-US">
                  <a:latin typeface="ＭＳ ゴシック" pitchFamily="1" charset="-128"/>
                  <a:ea typeface="ＭＳ ゴシック" pitchFamily="1" charset="-128"/>
                  <a:cs typeface="ＭＳ ゴシック" pitchFamily="1" charset="-128"/>
                </a:rPr>
                <a:t>☐</a:t>
              </a:r>
              <a:endParaRPr lang="en-US"/>
            </a:p>
          </p:txBody>
        </p:sp>
      </p:grpSp>
      <p:sp>
        <p:nvSpPr>
          <p:cNvPr id="53254" name="Rectangle 7"/>
          <p:cNvSpPr>
            <a:spLocks noChangeArrowheads="1"/>
          </p:cNvSpPr>
          <p:nvPr/>
        </p:nvSpPr>
        <p:spPr bwMode="auto">
          <a:xfrm>
            <a:off x="960438" y="3343275"/>
            <a:ext cx="415925" cy="369888"/>
          </a:xfrm>
          <a:prstGeom prst="rect">
            <a:avLst/>
          </a:prstGeom>
          <a:noFill/>
          <a:ln w="9525">
            <a:noFill/>
            <a:miter lim="800000"/>
            <a:headEnd/>
            <a:tailEnd/>
          </a:ln>
        </p:spPr>
        <p:txBody>
          <a:bodyPr wrap="none">
            <a:prstTxWarp prst="textNoShape">
              <a:avLst/>
            </a:prstTxWarp>
            <a:spAutoFit/>
          </a:bodyPr>
          <a:lstStyle/>
          <a:p>
            <a:r>
              <a:rPr lang="en-US">
                <a:latin typeface="ＭＳ ゴシック" pitchFamily="1" charset="-128"/>
                <a:ea typeface="ＭＳ ゴシック" pitchFamily="1" charset="-128"/>
                <a:cs typeface="ＭＳ ゴシック" pitchFamily="1" charset="-128"/>
              </a:rPr>
              <a:t>☐</a:t>
            </a:r>
            <a:endParaRPr lang="en-US"/>
          </a:p>
        </p:txBody>
      </p:sp>
      <p:sp>
        <p:nvSpPr>
          <p:cNvPr id="53255" name="Rectangle 8"/>
          <p:cNvSpPr>
            <a:spLocks noChangeArrowheads="1"/>
          </p:cNvSpPr>
          <p:nvPr/>
        </p:nvSpPr>
        <p:spPr bwMode="auto">
          <a:xfrm>
            <a:off x="960438" y="4257675"/>
            <a:ext cx="415925" cy="369888"/>
          </a:xfrm>
          <a:prstGeom prst="rect">
            <a:avLst/>
          </a:prstGeom>
          <a:noFill/>
          <a:ln w="9525">
            <a:noFill/>
            <a:miter lim="800000"/>
            <a:headEnd/>
            <a:tailEnd/>
          </a:ln>
        </p:spPr>
        <p:txBody>
          <a:bodyPr wrap="none">
            <a:prstTxWarp prst="textNoShape">
              <a:avLst/>
            </a:prstTxWarp>
            <a:spAutoFit/>
          </a:bodyPr>
          <a:lstStyle/>
          <a:p>
            <a:r>
              <a:rPr lang="en-US">
                <a:latin typeface="ＭＳ ゴシック" pitchFamily="1" charset="-128"/>
                <a:ea typeface="ＭＳ ゴシック" pitchFamily="1" charset="-128"/>
                <a:cs typeface="ＭＳ ゴシック" pitchFamily="1" charset="-128"/>
              </a:rPr>
              <a:t>☐</a:t>
            </a:r>
            <a:endParaRPr lang="en-US"/>
          </a:p>
        </p:txBody>
      </p:sp>
      <p:sp>
        <p:nvSpPr>
          <p:cNvPr id="53256" name="Rectangle 9"/>
          <p:cNvSpPr>
            <a:spLocks noChangeArrowheads="1"/>
          </p:cNvSpPr>
          <p:nvPr/>
        </p:nvSpPr>
        <p:spPr bwMode="auto">
          <a:xfrm>
            <a:off x="947738" y="5156200"/>
            <a:ext cx="415925" cy="368300"/>
          </a:xfrm>
          <a:prstGeom prst="rect">
            <a:avLst/>
          </a:prstGeom>
          <a:noFill/>
          <a:ln w="9525">
            <a:noFill/>
            <a:miter lim="800000"/>
            <a:headEnd/>
            <a:tailEnd/>
          </a:ln>
        </p:spPr>
        <p:txBody>
          <a:bodyPr wrap="none">
            <a:prstTxWarp prst="textNoShape">
              <a:avLst/>
            </a:prstTxWarp>
            <a:spAutoFit/>
          </a:bodyPr>
          <a:lstStyle/>
          <a:p>
            <a:r>
              <a:rPr lang="en-US">
                <a:latin typeface="ＭＳ ゴシック" pitchFamily="1" charset="-128"/>
                <a:ea typeface="ＭＳ ゴシック" pitchFamily="1" charset="-128"/>
                <a:cs typeface="ＭＳ ゴシック" pitchFamily="1" charset="-128"/>
              </a:rPr>
              <a:t>☐</a:t>
            </a:r>
            <a:endParaRPr lang="en-US"/>
          </a:p>
        </p:txBody>
      </p:sp>
      <p:sp>
        <p:nvSpPr>
          <p:cNvPr id="53257" name="Slide Number Placeholder 11"/>
          <p:cNvSpPr>
            <a:spLocks noGrp="1"/>
          </p:cNvSpPr>
          <p:nvPr>
            <p:ph type="sldNum" sz="quarter" idx="10"/>
          </p:nvPr>
        </p:nvSpPr>
        <p:spPr>
          <a:noFill/>
        </p:spPr>
        <p:txBody>
          <a:bodyPr/>
          <a:lstStyle/>
          <a:p>
            <a:fld id="{318A5DC7-8BDF-994F-9CC6-B289B75E5426}" type="slidenum">
              <a:rPr lang="en-US" smtClean="0"/>
              <a:pPr/>
              <a:t>38</a:t>
            </a:fld>
            <a:endParaRPr lang="en-US" dirty="0" smtClean="0"/>
          </a:p>
        </p:txBody>
      </p:sp>
      <p:sp>
        <p:nvSpPr>
          <p:cNvPr id="53258" name="TextBox 12"/>
          <p:cNvSpPr txBox="1">
            <a:spLocks noChangeArrowheads="1"/>
          </p:cNvSpPr>
          <p:nvPr/>
        </p:nvSpPr>
        <p:spPr bwMode="auto">
          <a:xfrm>
            <a:off x="685800" y="482600"/>
            <a:ext cx="5791200" cy="954107"/>
          </a:xfrm>
          <a:prstGeom prst="rect">
            <a:avLst/>
          </a:prstGeom>
          <a:noFill/>
          <a:ln w="9525">
            <a:noFill/>
            <a:miter lim="800000"/>
            <a:headEnd/>
            <a:tailEnd/>
          </a:ln>
        </p:spPr>
        <p:txBody>
          <a:bodyPr>
            <a:prstTxWarp prst="textNoShape">
              <a:avLst/>
            </a:prstTxWarp>
            <a:spAutoFit/>
          </a:bodyPr>
          <a:lstStyle/>
          <a:p>
            <a:r>
              <a:rPr lang="en-US" sz="2800" dirty="0">
                <a:solidFill>
                  <a:srgbClr val="000000"/>
                </a:solidFill>
              </a:rPr>
              <a:t>Question: Which </a:t>
            </a:r>
            <a:r>
              <a:rPr lang="en-US" sz="2800" dirty="0" smtClean="0">
                <a:solidFill>
                  <a:srgbClr val="000000"/>
                </a:solidFill>
              </a:rPr>
              <a:t>statements are TRUE about this class?</a:t>
            </a:r>
            <a:endParaRPr lang="en-US" sz="2800" dirty="0">
              <a:solidFill>
                <a:srgbClr val="000000"/>
              </a:solidFill>
            </a:endParaRPr>
          </a:p>
        </p:txBody>
      </p:sp>
    </p:spTree>
    <p:extLst>
      <p:ext uri="{BB962C8B-B14F-4D97-AF65-F5344CB8AC3E}">
        <p14:creationId xmlns:p14="http://schemas.microsoft.com/office/powerpoint/2010/main" val="256219768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Box 3"/>
          <p:cNvSpPr txBox="1">
            <a:spLocks noChangeArrowheads="1"/>
          </p:cNvSpPr>
          <p:nvPr/>
        </p:nvSpPr>
        <p:spPr bwMode="auto">
          <a:xfrm>
            <a:off x="1371600" y="3240088"/>
            <a:ext cx="6705600" cy="954107"/>
          </a:xfrm>
          <a:prstGeom prst="rect">
            <a:avLst/>
          </a:prstGeom>
          <a:noFill/>
          <a:ln w="9525">
            <a:noFill/>
            <a:miter lim="800000"/>
            <a:headEnd/>
            <a:tailEnd/>
          </a:ln>
        </p:spPr>
        <p:txBody>
          <a:bodyPr>
            <a:prstTxWarp prst="textNoShape">
              <a:avLst/>
            </a:prstTxWarp>
            <a:spAutoFit/>
          </a:bodyPr>
          <a:lstStyle/>
          <a:p>
            <a:r>
              <a:rPr lang="en-US" sz="2800" dirty="0" smtClean="0">
                <a:solidFill>
                  <a:srgbClr val="408000"/>
                </a:solidFill>
              </a:rPr>
              <a:t>The midterm is Thursday October 17 in the evening (6-9PM)</a:t>
            </a:r>
          </a:p>
        </p:txBody>
      </p:sp>
      <p:sp>
        <p:nvSpPr>
          <p:cNvPr id="53251" name="TextBox 4"/>
          <p:cNvSpPr txBox="1">
            <a:spLocks noChangeArrowheads="1"/>
          </p:cNvSpPr>
          <p:nvPr/>
        </p:nvSpPr>
        <p:spPr bwMode="auto">
          <a:xfrm>
            <a:off x="1371599" y="4154488"/>
            <a:ext cx="7145867" cy="954107"/>
          </a:xfrm>
          <a:prstGeom prst="rect">
            <a:avLst/>
          </a:prstGeom>
          <a:noFill/>
          <a:ln w="9525">
            <a:noFill/>
            <a:miter lim="800000"/>
            <a:headEnd/>
            <a:tailEnd/>
          </a:ln>
        </p:spPr>
        <p:txBody>
          <a:bodyPr wrap="square">
            <a:prstTxWarp prst="textNoShape">
              <a:avLst/>
            </a:prstTxWarp>
            <a:spAutoFit/>
          </a:bodyPr>
          <a:lstStyle/>
          <a:p>
            <a:r>
              <a:rPr lang="en-US" sz="2800" dirty="0" smtClean="0">
                <a:solidFill>
                  <a:srgbClr val="FF66A0"/>
                </a:solidFill>
              </a:rPr>
              <a:t>It’s OK to book airline tickets before December 20; Katz will surely let me take final early</a:t>
            </a:r>
            <a:endParaRPr lang="en-US" sz="2800" dirty="0">
              <a:solidFill>
                <a:srgbClr val="FF66A0"/>
              </a:solidFill>
              <a:latin typeface="Symbol" pitchFamily="1" charset="2"/>
            </a:endParaRPr>
          </a:p>
        </p:txBody>
      </p:sp>
      <p:sp>
        <p:nvSpPr>
          <p:cNvPr id="53252" name="TextBox 5"/>
          <p:cNvSpPr txBox="1">
            <a:spLocks noChangeArrowheads="1"/>
          </p:cNvSpPr>
          <p:nvPr/>
        </p:nvSpPr>
        <p:spPr bwMode="auto">
          <a:xfrm>
            <a:off x="1371600" y="5068888"/>
            <a:ext cx="6705600" cy="954107"/>
          </a:xfrm>
          <a:prstGeom prst="rect">
            <a:avLst/>
          </a:prstGeom>
          <a:noFill/>
          <a:ln w="9525">
            <a:noFill/>
            <a:miter lim="800000"/>
            <a:headEnd/>
            <a:tailEnd/>
          </a:ln>
        </p:spPr>
        <p:txBody>
          <a:bodyPr>
            <a:prstTxWarp prst="textNoShape">
              <a:avLst/>
            </a:prstTxWarp>
            <a:spAutoFit/>
          </a:bodyPr>
          <a:lstStyle/>
          <a:p>
            <a:r>
              <a:rPr lang="en-US" sz="2800" b="1" dirty="0" smtClean="0">
                <a:ln>
                  <a:solidFill>
                    <a:schemeClr val="tx1"/>
                  </a:solidFill>
                </a:ln>
                <a:solidFill>
                  <a:srgbClr val="FFE860"/>
                </a:solidFill>
              </a:rPr>
              <a:t>It is OK to buy the 4</a:t>
            </a:r>
            <a:r>
              <a:rPr lang="en-US" sz="2800" b="1" baseline="30000" dirty="0" smtClean="0">
                <a:ln>
                  <a:solidFill>
                    <a:schemeClr val="tx1"/>
                  </a:solidFill>
                </a:ln>
                <a:solidFill>
                  <a:srgbClr val="FFE860"/>
                </a:solidFill>
              </a:rPr>
              <a:t>th</a:t>
            </a:r>
            <a:r>
              <a:rPr lang="en-US" sz="2800" b="1" dirty="0" smtClean="0">
                <a:ln>
                  <a:solidFill>
                    <a:schemeClr val="tx1"/>
                  </a:solidFill>
                </a:ln>
                <a:solidFill>
                  <a:srgbClr val="FFE860"/>
                </a:solidFill>
              </a:rPr>
              <a:t> edition of Computer Organization and Design</a:t>
            </a:r>
          </a:p>
        </p:txBody>
      </p:sp>
      <p:grpSp>
        <p:nvGrpSpPr>
          <p:cNvPr id="2" name="Group 10"/>
          <p:cNvGrpSpPr>
            <a:grpSpLocks/>
          </p:cNvGrpSpPr>
          <p:nvPr/>
        </p:nvGrpSpPr>
        <p:grpSpPr bwMode="auto">
          <a:xfrm>
            <a:off x="960438" y="2325688"/>
            <a:ext cx="7116762" cy="954107"/>
            <a:chOff x="960651" y="1743728"/>
            <a:chExt cx="7116549" cy="715593"/>
          </a:xfrm>
        </p:grpSpPr>
        <p:sp>
          <p:nvSpPr>
            <p:cNvPr id="53259" name="TextBox 2"/>
            <p:cNvSpPr txBox="1">
              <a:spLocks noChangeArrowheads="1"/>
            </p:cNvSpPr>
            <p:nvPr/>
          </p:nvSpPr>
          <p:spPr bwMode="auto">
            <a:xfrm>
              <a:off x="1371600" y="1743728"/>
              <a:ext cx="6705600" cy="715593"/>
            </a:xfrm>
            <a:prstGeom prst="rect">
              <a:avLst/>
            </a:prstGeom>
            <a:noFill/>
            <a:ln w="9525">
              <a:noFill/>
              <a:miter lim="800000"/>
              <a:headEnd/>
              <a:tailEnd/>
            </a:ln>
          </p:spPr>
          <p:txBody>
            <a:bodyPr>
              <a:prstTxWarp prst="textNoShape">
                <a:avLst/>
              </a:prstTxWarp>
              <a:spAutoFit/>
            </a:bodyPr>
            <a:lstStyle/>
            <a:p>
              <a:r>
                <a:rPr lang="en-US" sz="2800" dirty="0" smtClean="0">
                  <a:solidFill>
                    <a:srgbClr val="FF8000"/>
                  </a:solidFill>
                </a:rPr>
                <a:t>The midterm is Tuesday October 17 during class (12:30-2)</a:t>
              </a:r>
              <a:endParaRPr lang="en-US" sz="2800" dirty="0">
                <a:solidFill>
                  <a:srgbClr val="FF8000"/>
                </a:solidFill>
                <a:latin typeface="Symbol" pitchFamily="1" charset="2"/>
              </a:endParaRPr>
            </a:p>
          </p:txBody>
        </p:sp>
        <p:sp>
          <p:nvSpPr>
            <p:cNvPr id="53260" name="Rectangle 6"/>
            <p:cNvSpPr>
              <a:spLocks noChangeArrowheads="1"/>
            </p:cNvSpPr>
            <p:nvPr/>
          </p:nvSpPr>
          <p:spPr bwMode="auto">
            <a:xfrm>
              <a:off x="960651" y="1809750"/>
              <a:ext cx="415498" cy="276999"/>
            </a:xfrm>
            <a:prstGeom prst="rect">
              <a:avLst/>
            </a:prstGeom>
            <a:noFill/>
            <a:ln w="9525">
              <a:noFill/>
              <a:miter lim="800000"/>
              <a:headEnd/>
              <a:tailEnd/>
            </a:ln>
          </p:spPr>
          <p:txBody>
            <a:bodyPr wrap="none">
              <a:prstTxWarp prst="textNoShape">
                <a:avLst/>
              </a:prstTxWarp>
              <a:spAutoFit/>
            </a:bodyPr>
            <a:lstStyle/>
            <a:p>
              <a:r>
                <a:rPr lang="en-US">
                  <a:latin typeface="ＭＳ ゴシック" pitchFamily="1" charset="-128"/>
                  <a:ea typeface="ＭＳ ゴシック" pitchFamily="1" charset="-128"/>
                  <a:cs typeface="ＭＳ ゴシック" pitchFamily="1" charset="-128"/>
                </a:rPr>
                <a:t>☐</a:t>
              </a:r>
              <a:endParaRPr lang="en-US"/>
            </a:p>
          </p:txBody>
        </p:sp>
      </p:grpSp>
      <p:sp>
        <p:nvSpPr>
          <p:cNvPr id="53254" name="Rectangle 7"/>
          <p:cNvSpPr>
            <a:spLocks noChangeArrowheads="1"/>
          </p:cNvSpPr>
          <p:nvPr/>
        </p:nvSpPr>
        <p:spPr bwMode="auto">
          <a:xfrm>
            <a:off x="960438" y="3343275"/>
            <a:ext cx="415925" cy="369888"/>
          </a:xfrm>
          <a:prstGeom prst="rect">
            <a:avLst/>
          </a:prstGeom>
          <a:noFill/>
          <a:ln w="9525">
            <a:noFill/>
            <a:miter lim="800000"/>
            <a:headEnd/>
            <a:tailEnd/>
          </a:ln>
        </p:spPr>
        <p:txBody>
          <a:bodyPr wrap="none">
            <a:prstTxWarp prst="textNoShape">
              <a:avLst/>
            </a:prstTxWarp>
            <a:spAutoFit/>
          </a:bodyPr>
          <a:lstStyle/>
          <a:p>
            <a:r>
              <a:rPr lang="en-US">
                <a:latin typeface="ＭＳ ゴシック" pitchFamily="1" charset="-128"/>
                <a:ea typeface="ＭＳ ゴシック" pitchFamily="1" charset="-128"/>
                <a:cs typeface="ＭＳ ゴシック" pitchFamily="1" charset="-128"/>
              </a:rPr>
              <a:t>☐</a:t>
            </a:r>
            <a:endParaRPr lang="en-US"/>
          </a:p>
        </p:txBody>
      </p:sp>
      <p:sp>
        <p:nvSpPr>
          <p:cNvPr id="53255" name="Rectangle 8"/>
          <p:cNvSpPr>
            <a:spLocks noChangeArrowheads="1"/>
          </p:cNvSpPr>
          <p:nvPr/>
        </p:nvSpPr>
        <p:spPr bwMode="auto">
          <a:xfrm>
            <a:off x="960438" y="4257675"/>
            <a:ext cx="415925" cy="369888"/>
          </a:xfrm>
          <a:prstGeom prst="rect">
            <a:avLst/>
          </a:prstGeom>
          <a:noFill/>
          <a:ln w="9525">
            <a:noFill/>
            <a:miter lim="800000"/>
            <a:headEnd/>
            <a:tailEnd/>
          </a:ln>
        </p:spPr>
        <p:txBody>
          <a:bodyPr wrap="none">
            <a:prstTxWarp prst="textNoShape">
              <a:avLst/>
            </a:prstTxWarp>
            <a:spAutoFit/>
          </a:bodyPr>
          <a:lstStyle/>
          <a:p>
            <a:r>
              <a:rPr lang="en-US">
                <a:latin typeface="ＭＳ ゴシック" pitchFamily="1" charset="-128"/>
                <a:ea typeface="ＭＳ ゴシック" pitchFamily="1" charset="-128"/>
                <a:cs typeface="ＭＳ ゴシック" pitchFamily="1" charset="-128"/>
              </a:rPr>
              <a:t>☐</a:t>
            </a:r>
            <a:endParaRPr lang="en-US"/>
          </a:p>
        </p:txBody>
      </p:sp>
      <p:sp>
        <p:nvSpPr>
          <p:cNvPr id="53256" name="Rectangle 9"/>
          <p:cNvSpPr>
            <a:spLocks noChangeArrowheads="1"/>
          </p:cNvSpPr>
          <p:nvPr/>
        </p:nvSpPr>
        <p:spPr bwMode="auto">
          <a:xfrm>
            <a:off x="947738" y="5156200"/>
            <a:ext cx="415925" cy="368300"/>
          </a:xfrm>
          <a:prstGeom prst="rect">
            <a:avLst/>
          </a:prstGeom>
          <a:noFill/>
          <a:ln w="9525">
            <a:noFill/>
            <a:miter lim="800000"/>
            <a:headEnd/>
            <a:tailEnd/>
          </a:ln>
        </p:spPr>
        <p:txBody>
          <a:bodyPr wrap="none">
            <a:prstTxWarp prst="textNoShape">
              <a:avLst/>
            </a:prstTxWarp>
            <a:spAutoFit/>
          </a:bodyPr>
          <a:lstStyle/>
          <a:p>
            <a:r>
              <a:rPr lang="en-US">
                <a:latin typeface="ＭＳ ゴシック" pitchFamily="1" charset="-128"/>
                <a:ea typeface="ＭＳ ゴシック" pitchFamily="1" charset="-128"/>
                <a:cs typeface="ＭＳ ゴシック" pitchFamily="1" charset="-128"/>
              </a:rPr>
              <a:t>☐</a:t>
            </a:r>
            <a:endParaRPr lang="en-US"/>
          </a:p>
        </p:txBody>
      </p:sp>
      <p:sp>
        <p:nvSpPr>
          <p:cNvPr id="53257" name="Slide Number Placeholder 11"/>
          <p:cNvSpPr>
            <a:spLocks noGrp="1"/>
          </p:cNvSpPr>
          <p:nvPr>
            <p:ph type="sldNum" sz="quarter" idx="10"/>
          </p:nvPr>
        </p:nvSpPr>
        <p:spPr>
          <a:noFill/>
        </p:spPr>
        <p:txBody>
          <a:bodyPr/>
          <a:lstStyle/>
          <a:p>
            <a:fld id="{318A5DC7-8BDF-994F-9CC6-B289B75E5426}" type="slidenum">
              <a:rPr lang="en-US" smtClean="0"/>
              <a:pPr/>
              <a:t>39</a:t>
            </a:fld>
            <a:endParaRPr lang="en-US" dirty="0" smtClean="0"/>
          </a:p>
        </p:txBody>
      </p:sp>
      <p:sp>
        <p:nvSpPr>
          <p:cNvPr id="53258" name="TextBox 12"/>
          <p:cNvSpPr txBox="1">
            <a:spLocks noChangeArrowheads="1"/>
          </p:cNvSpPr>
          <p:nvPr/>
        </p:nvSpPr>
        <p:spPr bwMode="auto">
          <a:xfrm>
            <a:off x="685800" y="482600"/>
            <a:ext cx="5791200" cy="954107"/>
          </a:xfrm>
          <a:prstGeom prst="rect">
            <a:avLst/>
          </a:prstGeom>
          <a:noFill/>
          <a:ln w="9525">
            <a:noFill/>
            <a:miter lim="800000"/>
            <a:headEnd/>
            <a:tailEnd/>
          </a:ln>
        </p:spPr>
        <p:txBody>
          <a:bodyPr>
            <a:prstTxWarp prst="textNoShape">
              <a:avLst/>
            </a:prstTxWarp>
            <a:spAutoFit/>
          </a:bodyPr>
          <a:lstStyle/>
          <a:p>
            <a:r>
              <a:rPr lang="en-US" sz="2800" dirty="0">
                <a:solidFill>
                  <a:srgbClr val="000000"/>
                </a:solidFill>
              </a:rPr>
              <a:t>Question: Which </a:t>
            </a:r>
            <a:r>
              <a:rPr lang="en-US" sz="2800" dirty="0" smtClean="0">
                <a:solidFill>
                  <a:srgbClr val="000000"/>
                </a:solidFill>
              </a:rPr>
              <a:t>statements are TRUE about this class?</a:t>
            </a:r>
            <a:endParaRPr lang="en-US" sz="2800" dirty="0">
              <a:solidFill>
                <a:srgbClr val="000000"/>
              </a:solidFill>
            </a:endParaRPr>
          </a:p>
        </p:txBody>
      </p:sp>
      <p:sp>
        <p:nvSpPr>
          <p:cNvPr id="3" name="Rectangle 2"/>
          <p:cNvSpPr/>
          <p:nvPr/>
        </p:nvSpPr>
        <p:spPr>
          <a:xfrm>
            <a:off x="728133" y="3318933"/>
            <a:ext cx="7806267" cy="846667"/>
          </a:xfrm>
          <a:prstGeom prst="rect">
            <a:avLst/>
          </a:prstGeom>
          <a:noFill/>
          <a:ln w="762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247067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a:bodyPr>
          <a:lstStyle/>
          <a:p>
            <a:r>
              <a:rPr lang="en-US" dirty="0" smtClean="0"/>
              <a:t>Great Ideas in Computer Architecture</a:t>
            </a:r>
          </a:p>
          <a:p>
            <a:r>
              <a:rPr lang="en-US" dirty="0" err="1" smtClean="0">
                <a:solidFill>
                  <a:schemeClr val="tx1">
                    <a:lumMod val="50000"/>
                    <a:lumOff val="50000"/>
                  </a:schemeClr>
                </a:solidFill>
              </a:rPr>
              <a:t>Administrivia</a:t>
            </a:r>
            <a:endParaRPr lang="en-US" dirty="0" smtClean="0">
              <a:solidFill>
                <a:schemeClr val="tx1">
                  <a:lumMod val="50000"/>
                  <a:lumOff val="50000"/>
                </a:schemeClr>
              </a:solidFill>
            </a:endParaRPr>
          </a:p>
          <a:p>
            <a:r>
              <a:rPr lang="en-US" dirty="0" err="1" smtClean="0">
                <a:solidFill>
                  <a:schemeClr val="tx1">
                    <a:lumMod val="50000"/>
                    <a:lumOff val="50000"/>
                  </a:schemeClr>
                </a:solidFill>
              </a:rPr>
              <a:t>PostPC</a:t>
            </a:r>
            <a:r>
              <a:rPr lang="en-US" dirty="0" smtClean="0">
                <a:solidFill>
                  <a:schemeClr val="tx1">
                    <a:lumMod val="50000"/>
                    <a:lumOff val="50000"/>
                  </a:schemeClr>
                </a:solidFill>
              </a:rPr>
              <a:t> Era: From Phones to Datacenters</a:t>
            </a:r>
          </a:p>
          <a:p>
            <a:r>
              <a:rPr lang="en-US" dirty="0" smtClean="0">
                <a:solidFill>
                  <a:schemeClr val="tx1">
                    <a:lumMod val="50000"/>
                    <a:lumOff val="50000"/>
                  </a:schemeClr>
                </a:solidFill>
              </a:rPr>
              <a:t>Software as a Service </a:t>
            </a:r>
          </a:p>
          <a:p>
            <a:r>
              <a:rPr lang="en-US" dirty="0" smtClean="0">
                <a:solidFill>
                  <a:schemeClr val="tx1">
                    <a:lumMod val="50000"/>
                    <a:lumOff val="50000"/>
                  </a:schemeClr>
                </a:solidFill>
              </a:rPr>
              <a:t>Cloud Computing</a:t>
            </a:r>
          </a:p>
          <a:p>
            <a:r>
              <a:rPr lang="en-US" dirty="0" smtClean="0">
                <a:solidFill>
                  <a:schemeClr val="tx1">
                    <a:lumMod val="50000"/>
                    <a:lumOff val="50000"/>
                  </a:schemeClr>
                </a:solidFill>
              </a:rPr>
              <a:t>Technology Break</a:t>
            </a:r>
          </a:p>
          <a:p>
            <a:r>
              <a:rPr lang="en-US" dirty="0" smtClean="0">
                <a:solidFill>
                  <a:schemeClr val="tx1">
                    <a:lumMod val="50000"/>
                    <a:lumOff val="50000"/>
                  </a:schemeClr>
                </a:solidFill>
              </a:rPr>
              <a:t>Warehouse Scale Computers in Depth</a:t>
            </a:r>
          </a:p>
          <a:p>
            <a:endParaRPr lang="en-US" dirty="0"/>
          </a:p>
        </p:txBody>
      </p:sp>
      <p:sp>
        <p:nvSpPr>
          <p:cNvPr id="4" name="Date Placeholder 3"/>
          <p:cNvSpPr>
            <a:spLocks noGrp="1"/>
          </p:cNvSpPr>
          <p:nvPr>
            <p:ph type="dt" sz="half" idx="10"/>
          </p:nvPr>
        </p:nvSpPr>
        <p:spPr/>
        <p:txBody>
          <a:bodyPr/>
          <a:lstStyle/>
          <a:p>
            <a:fld id="{AE1EAC7A-093B-9F43-9097-9132AEE0BDD1}" type="datetime1">
              <a:rPr lang="en-US" smtClean="0"/>
              <a:pPr/>
              <a:t>8/27/13</a:t>
            </a:fld>
            <a:endParaRPr lang="en-US"/>
          </a:p>
        </p:txBody>
      </p:sp>
      <p:sp>
        <p:nvSpPr>
          <p:cNvPr id="5" name="Footer Placeholder 4"/>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a:t>
            </a:fld>
            <a:endParaRPr lang="en-US"/>
          </a:p>
        </p:txBody>
      </p:sp>
    </p:spTree>
    <p:extLst>
      <p:ext uri="{BB962C8B-B14F-4D97-AF65-F5344CB8AC3E}">
        <p14:creationId xmlns:p14="http://schemas.microsoft.com/office/powerpoint/2010/main" val="64356300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CS61c in the News</a:t>
            </a:r>
            <a:endParaRPr lang="en-US" dirty="0"/>
          </a:p>
        </p:txBody>
      </p:sp>
      <p:sp>
        <p:nvSpPr>
          <p:cNvPr id="2" name="Slide Number Placeholder 1"/>
          <p:cNvSpPr>
            <a:spLocks noGrp="1"/>
          </p:cNvSpPr>
          <p:nvPr>
            <p:ph type="sldNum" sz="quarter" idx="12"/>
          </p:nvPr>
        </p:nvSpPr>
        <p:spPr/>
        <p:txBody>
          <a:bodyPr/>
          <a:lstStyle/>
          <a:p>
            <a:pPr>
              <a:defRPr/>
            </a:pPr>
            <a:fld id="{845CF6B1-C410-DE41-99C1-A52DCD7C2094}" type="slidenum">
              <a:rPr lang="en-US" smtClean="0"/>
              <a:pPr>
                <a:defRPr/>
              </a:pPr>
              <a:t>40</a:t>
            </a:fld>
            <a:endParaRPr lang="en-US" dirty="0"/>
          </a:p>
        </p:txBody>
      </p:sp>
      <p:pic>
        <p:nvPicPr>
          <p:cNvPr id="5" name="Picture 4" descr="Screen Shot 2013-08-25 at 2.29.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900" y="0"/>
            <a:ext cx="7174349" cy="6858000"/>
          </a:xfrm>
          <a:prstGeom prst="rect">
            <a:avLst/>
          </a:prstGeom>
        </p:spPr>
      </p:pic>
      <p:pic>
        <p:nvPicPr>
          <p:cNvPr id="4" name="Picture 3" descr="Screen Shot 2013-08-26 at 8.05.4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400" y="0"/>
            <a:ext cx="6293344" cy="6858000"/>
          </a:xfrm>
          <a:prstGeom prst="rect">
            <a:avLst/>
          </a:prstGeom>
        </p:spPr>
      </p:pic>
    </p:spTree>
    <p:extLst>
      <p:ext uri="{BB962C8B-B14F-4D97-AF65-F5344CB8AC3E}">
        <p14:creationId xmlns:p14="http://schemas.microsoft.com/office/powerpoint/2010/main" val="40502510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a:bodyPr>
          <a:lstStyle/>
          <a:p>
            <a:r>
              <a:rPr lang="en-US" dirty="0" smtClean="0">
                <a:solidFill>
                  <a:schemeClr val="tx1">
                    <a:lumMod val="50000"/>
                    <a:lumOff val="50000"/>
                  </a:schemeClr>
                </a:solidFill>
              </a:rPr>
              <a:t>Great Ideas in Computer Architecture</a:t>
            </a:r>
          </a:p>
          <a:p>
            <a:r>
              <a:rPr lang="en-US" dirty="0" err="1" smtClean="0">
                <a:solidFill>
                  <a:schemeClr val="tx1">
                    <a:lumMod val="50000"/>
                    <a:lumOff val="50000"/>
                  </a:schemeClr>
                </a:solidFill>
              </a:rPr>
              <a:t>Administrivia</a:t>
            </a:r>
            <a:endParaRPr lang="en-US" dirty="0" smtClean="0">
              <a:solidFill>
                <a:schemeClr val="tx1">
                  <a:lumMod val="50000"/>
                  <a:lumOff val="50000"/>
                </a:schemeClr>
              </a:solidFill>
            </a:endParaRPr>
          </a:p>
          <a:p>
            <a:r>
              <a:rPr lang="en-US" dirty="0" err="1" smtClean="0"/>
              <a:t>PostPC</a:t>
            </a:r>
            <a:r>
              <a:rPr lang="en-US" dirty="0" smtClean="0"/>
              <a:t> Era: From Phones to Datacenters</a:t>
            </a:r>
          </a:p>
          <a:p>
            <a:r>
              <a:rPr lang="en-US" dirty="0" smtClean="0">
                <a:solidFill>
                  <a:srgbClr val="7F7F7F"/>
                </a:solidFill>
              </a:rPr>
              <a:t>Software as a Service </a:t>
            </a:r>
          </a:p>
          <a:p>
            <a:r>
              <a:rPr lang="en-US" dirty="0" smtClean="0">
                <a:solidFill>
                  <a:srgbClr val="7F7F7F"/>
                </a:solidFill>
              </a:rPr>
              <a:t>Cloud Computing</a:t>
            </a:r>
          </a:p>
          <a:p>
            <a:r>
              <a:rPr lang="en-US" dirty="0" smtClean="0">
                <a:solidFill>
                  <a:srgbClr val="7F7F7F"/>
                </a:solidFill>
              </a:rPr>
              <a:t>Technology Break</a:t>
            </a:r>
          </a:p>
          <a:p>
            <a:r>
              <a:rPr lang="en-US" dirty="0" smtClean="0">
                <a:solidFill>
                  <a:srgbClr val="7F7F7F"/>
                </a:solidFill>
              </a:rPr>
              <a:t>Warehouse Scale Computers in Depth</a:t>
            </a:r>
          </a:p>
          <a:p>
            <a:endParaRPr lang="en-US" dirty="0"/>
          </a:p>
        </p:txBody>
      </p:sp>
      <p:sp>
        <p:nvSpPr>
          <p:cNvPr id="4" name="Date Placeholder 3"/>
          <p:cNvSpPr>
            <a:spLocks noGrp="1"/>
          </p:cNvSpPr>
          <p:nvPr>
            <p:ph type="dt" sz="half" idx="10"/>
          </p:nvPr>
        </p:nvSpPr>
        <p:spPr/>
        <p:txBody>
          <a:bodyPr/>
          <a:lstStyle/>
          <a:p>
            <a:fld id="{AE1EAC7A-093B-9F43-9097-9132AEE0BDD1}" type="datetime1">
              <a:rPr lang="en-US" smtClean="0"/>
              <a:pPr/>
              <a:t>8/27/13</a:t>
            </a:fld>
            <a:endParaRPr lang="en-US"/>
          </a:p>
        </p:txBody>
      </p:sp>
      <p:sp>
        <p:nvSpPr>
          <p:cNvPr id="5" name="Footer Placeholder 4"/>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41</a:t>
            </a:fld>
            <a:endParaRPr lang="en-US"/>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Computer Eras: Mainframe 1950s-60s</a:t>
            </a:r>
            <a:endParaRPr lang="en-US" dirty="0"/>
          </a:p>
        </p:txBody>
      </p:sp>
      <p:sp>
        <p:nvSpPr>
          <p:cNvPr id="4" name="Date Placeholder 3"/>
          <p:cNvSpPr>
            <a:spLocks noGrp="1"/>
          </p:cNvSpPr>
          <p:nvPr>
            <p:ph type="dt" sz="half" idx="10"/>
          </p:nvPr>
        </p:nvSpPr>
        <p:spPr/>
        <p:txBody>
          <a:bodyPr/>
          <a:lstStyle/>
          <a:p>
            <a:fld id="{2F2E1938-C8CF-0247-A38E-E6A30FE91DD3}" type="datetime1">
              <a:rPr lang="en-US" smtClean="0"/>
              <a:pPr/>
              <a:t>8/27/13</a:t>
            </a:fld>
            <a:endParaRPr lang="en-US" dirty="0"/>
          </a:p>
        </p:txBody>
      </p:sp>
      <p:sp>
        <p:nvSpPr>
          <p:cNvPr id="5" name="Footer Placeholder 4"/>
          <p:cNvSpPr>
            <a:spLocks noGrp="1"/>
          </p:cNvSpPr>
          <p:nvPr>
            <p:ph type="ftr" sz="quarter" idx="11"/>
          </p:nvPr>
        </p:nvSpPr>
        <p:spPr/>
        <p:txBody>
          <a:bodyPr/>
          <a:lstStyle/>
          <a:p>
            <a:r>
              <a:rPr lang="en-US" dirty="0" smtClean="0"/>
              <a:t>Fall 2013 --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42</a:t>
            </a:fld>
            <a:endParaRPr lang="en-US"/>
          </a:p>
        </p:txBody>
      </p:sp>
      <p:pic>
        <p:nvPicPr>
          <p:cNvPr id="8" name="Picture 7" descr="MainframeComputer1967.jpg"/>
          <p:cNvPicPr>
            <a:picLocks noChangeAspect="1"/>
          </p:cNvPicPr>
          <p:nvPr/>
        </p:nvPicPr>
        <p:blipFill>
          <a:blip r:embed="rId3"/>
          <a:stretch>
            <a:fillRect/>
          </a:stretch>
        </p:blipFill>
        <p:spPr>
          <a:xfrm>
            <a:off x="635000" y="1153583"/>
            <a:ext cx="7772400" cy="4178300"/>
          </a:xfrm>
          <a:prstGeom prst="rect">
            <a:avLst/>
          </a:prstGeom>
        </p:spPr>
      </p:pic>
      <p:sp>
        <p:nvSpPr>
          <p:cNvPr id="9" name="TextBox 8"/>
          <p:cNvSpPr txBox="1"/>
          <p:nvPr/>
        </p:nvSpPr>
        <p:spPr>
          <a:xfrm>
            <a:off x="457201" y="5288340"/>
            <a:ext cx="8358779" cy="1077218"/>
          </a:xfrm>
          <a:prstGeom prst="rect">
            <a:avLst/>
          </a:prstGeom>
          <a:noFill/>
        </p:spPr>
        <p:txBody>
          <a:bodyPr wrap="none" rtlCol="0">
            <a:spAutoFit/>
          </a:bodyPr>
          <a:lstStyle/>
          <a:p>
            <a:pPr marL="0" lvl="1"/>
            <a:r>
              <a:rPr lang="en-US" sz="3200" dirty="0" smtClean="0"/>
              <a:t>“Big Iron”: IBM, UNIVAC, … build $1M computers</a:t>
            </a:r>
            <a:br>
              <a:rPr lang="en-US" sz="3200" dirty="0" smtClean="0"/>
            </a:br>
            <a:r>
              <a:rPr lang="en-US" sz="3200" dirty="0" smtClean="0"/>
              <a:t> for businesses =&gt; timesharing OS (</a:t>
            </a:r>
            <a:r>
              <a:rPr lang="en-US" sz="3200" dirty="0" err="1" smtClean="0"/>
              <a:t>Multics</a:t>
            </a:r>
            <a:r>
              <a:rPr lang="en-US" sz="3200" dirty="0" smtClean="0"/>
              <a:t>)</a:t>
            </a:r>
          </a:p>
        </p:txBody>
      </p:sp>
      <p:grpSp>
        <p:nvGrpSpPr>
          <p:cNvPr id="27" name="Group 26"/>
          <p:cNvGrpSpPr/>
          <p:nvPr/>
        </p:nvGrpSpPr>
        <p:grpSpPr>
          <a:xfrm>
            <a:off x="1219200" y="1032933"/>
            <a:ext cx="4548856" cy="2302933"/>
            <a:chOff x="1219200" y="1032933"/>
            <a:chExt cx="4548856" cy="2302933"/>
          </a:xfrm>
        </p:grpSpPr>
        <p:sp>
          <p:nvSpPr>
            <p:cNvPr id="14" name="Rectangle 13"/>
            <p:cNvSpPr/>
            <p:nvPr/>
          </p:nvSpPr>
          <p:spPr>
            <a:xfrm>
              <a:off x="1219200" y="1540933"/>
              <a:ext cx="2827867" cy="1794933"/>
            </a:xfrm>
            <a:prstGeom prst="rect">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3217333" y="1032933"/>
              <a:ext cx="2550723" cy="523220"/>
            </a:xfrm>
            <a:prstGeom prst="rect">
              <a:avLst/>
            </a:prstGeom>
            <a:noFill/>
          </p:spPr>
          <p:txBody>
            <a:bodyPr wrap="none" rtlCol="0">
              <a:spAutoFit/>
            </a:bodyPr>
            <a:lstStyle/>
            <a:p>
              <a:r>
                <a:rPr lang="en-US" sz="2800" b="1" dirty="0" smtClean="0">
                  <a:solidFill>
                    <a:srgbClr val="FF0000"/>
                  </a:solidFill>
                </a:rPr>
                <a:t>Processor (CPU)</a:t>
              </a:r>
              <a:endParaRPr lang="en-US" sz="2800" b="1" dirty="0">
                <a:solidFill>
                  <a:srgbClr val="FF0000"/>
                </a:solidFill>
              </a:endParaRPr>
            </a:p>
          </p:txBody>
        </p:sp>
      </p:grpSp>
      <p:grpSp>
        <p:nvGrpSpPr>
          <p:cNvPr id="66" name="Group 65"/>
          <p:cNvGrpSpPr/>
          <p:nvPr/>
        </p:nvGrpSpPr>
        <p:grpSpPr>
          <a:xfrm>
            <a:off x="812801" y="1964267"/>
            <a:ext cx="7620000" cy="3452687"/>
            <a:chOff x="812801" y="1964267"/>
            <a:chExt cx="7620000" cy="3452687"/>
          </a:xfrm>
        </p:grpSpPr>
        <p:grpSp>
          <p:nvGrpSpPr>
            <p:cNvPr id="64" name="Group 63"/>
            <p:cNvGrpSpPr/>
            <p:nvPr/>
          </p:nvGrpSpPr>
          <p:grpSpPr>
            <a:xfrm>
              <a:off x="812801" y="1964267"/>
              <a:ext cx="7620000" cy="3452687"/>
              <a:chOff x="812801" y="1964267"/>
              <a:chExt cx="7620000" cy="3452687"/>
            </a:xfrm>
          </p:grpSpPr>
          <p:sp>
            <p:nvSpPr>
              <p:cNvPr id="31" name="Oval 30"/>
              <p:cNvSpPr/>
              <p:nvPr/>
            </p:nvSpPr>
            <p:spPr>
              <a:xfrm>
                <a:off x="4792133" y="3667671"/>
                <a:ext cx="1671347" cy="1250406"/>
              </a:xfrm>
              <a:prstGeom prst="ellipse">
                <a:avLst/>
              </a:prstGeom>
              <a:noFill/>
              <a:ln w="7620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2784433" y="3451580"/>
                <a:ext cx="712951" cy="1250406"/>
              </a:xfrm>
              <a:prstGeom prst="ellipse">
                <a:avLst/>
              </a:prstGeom>
              <a:noFill/>
              <a:ln w="7620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096933" y="2899114"/>
                <a:ext cx="1049867" cy="1114086"/>
              </a:xfrm>
              <a:prstGeom prst="ellipse">
                <a:avLst/>
              </a:prstGeom>
              <a:noFill/>
              <a:ln w="7620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3352800" y="2201333"/>
                <a:ext cx="3488266" cy="1286934"/>
              </a:xfrm>
              <a:prstGeom prst="ellipse">
                <a:avLst/>
              </a:prstGeom>
              <a:noFill/>
              <a:ln w="7620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6806161" y="1964267"/>
                <a:ext cx="847705" cy="1371600"/>
              </a:xfrm>
              <a:prstGeom prst="ellipse">
                <a:avLst/>
              </a:prstGeom>
              <a:noFill/>
              <a:ln w="7620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7144829" y="2429933"/>
                <a:ext cx="746104" cy="1481667"/>
              </a:xfrm>
              <a:prstGeom prst="ellipse">
                <a:avLst/>
              </a:prstGeom>
              <a:noFill/>
              <a:ln w="7620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7585095" y="3014133"/>
                <a:ext cx="746104" cy="1405467"/>
              </a:xfrm>
              <a:prstGeom prst="ellipse">
                <a:avLst/>
              </a:prstGeom>
              <a:noFill/>
              <a:ln w="7620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7755467" y="3437467"/>
                <a:ext cx="677334" cy="1316781"/>
              </a:xfrm>
              <a:prstGeom prst="ellipse">
                <a:avLst/>
              </a:prstGeom>
              <a:noFill/>
              <a:ln w="7620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1" name="Straight Arrow Connector 40"/>
              <p:cNvCxnSpPr/>
              <p:nvPr/>
            </p:nvCxnSpPr>
            <p:spPr>
              <a:xfrm flipV="1">
                <a:off x="4402667" y="3666067"/>
                <a:ext cx="2810934" cy="16679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8" idx="2"/>
              </p:cNvCxnSpPr>
              <p:nvPr/>
            </p:nvCxnSpPr>
            <p:spPr>
              <a:xfrm rot="5400000" flipH="1" flipV="1">
                <a:off x="5741460" y="3233209"/>
                <a:ext cx="878413" cy="33189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3437467" y="4893734"/>
                <a:ext cx="677514" cy="523220"/>
              </a:xfrm>
              <a:prstGeom prst="rect">
                <a:avLst/>
              </a:prstGeom>
              <a:noFill/>
            </p:spPr>
            <p:txBody>
              <a:bodyPr wrap="none" rtlCol="0">
                <a:spAutoFit/>
              </a:bodyPr>
              <a:lstStyle/>
              <a:p>
                <a:r>
                  <a:rPr lang="en-US" sz="2800" b="1" dirty="0" smtClean="0">
                    <a:solidFill>
                      <a:srgbClr val="3366FF"/>
                    </a:solidFill>
                  </a:rPr>
                  <a:t>I/O</a:t>
                </a:r>
                <a:endParaRPr lang="en-US" sz="2800" b="1" dirty="0">
                  <a:solidFill>
                    <a:srgbClr val="3366FF"/>
                  </a:solidFill>
                </a:endParaRPr>
              </a:p>
            </p:txBody>
          </p:sp>
          <p:cxnSp>
            <p:nvCxnSpPr>
              <p:cNvPr id="47" name="Straight Arrow Connector 46"/>
              <p:cNvCxnSpPr>
                <a:endCxn id="32" idx="4"/>
              </p:cNvCxnSpPr>
              <p:nvPr/>
            </p:nvCxnSpPr>
            <p:spPr>
              <a:xfrm rot="16200000" flipV="1">
                <a:off x="3057848" y="4785048"/>
                <a:ext cx="259481" cy="933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rot="16200000" flipV="1">
                <a:off x="3403603" y="4538136"/>
                <a:ext cx="626533" cy="3217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rot="5400000" flipH="1" flipV="1">
                <a:off x="3505202" y="4097866"/>
                <a:ext cx="1676399" cy="5249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4131733" y="3386666"/>
                <a:ext cx="2895601" cy="19642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1" name="Oval 50"/>
              <p:cNvSpPr/>
              <p:nvPr/>
            </p:nvSpPr>
            <p:spPr>
              <a:xfrm>
                <a:off x="812801" y="2286000"/>
                <a:ext cx="1998133" cy="2827867"/>
              </a:xfrm>
              <a:prstGeom prst="ellipse">
                <a:avLst/>
              </a:prstGeom>
              <a:noFill/>
              <a:ln w="7620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2" name="Straight Arrow Connector 51"/>
              <p:cNvCxnSpPr/>
              <p:nvPr/>
            </p:nvCxnSpPr>
            <p:spPr>
              <a:xfrm rot="16200000" flipV="1">
                <a:off x="2091268" y="3750732"/>
                <a:ext cx="1490134" cy="13377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5" name="Oval 64"/>
              <p:cNvSpPr/>
              <p:nvPr/>
            </p:nvSpPr>
            <p:spPr>
              <a:xfrm>
                <a:off x="6272700" y="3197580"/>
                <a:ext cx="712951" cy="1250406"/>
              </a:xfrm>
              <a:prstGeom prst="ellipse">
                <a:avLst/>
              </a:prstGeom>
              <a:noFill/>
              <a:ln w="7620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0" name="Straight Arrow Connector 29"/>
            <p:cNvCxnSpPr/>
            <p:nvPr/>
          </p:nvCxnSpPr>
          <p:spPr>
            <a:xfrm rot="5400000" flipH="1" flipV="1">
              <a:off x="3797561" y="4057175"/>
              <a:ext cx="1526335" cy="8918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965666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Minicomputer Eras: 1970s</a:t>
            </a:r>
            <a:endParaRPr lang="en-US" dirty="0"/>
          </a:p>
        </p:txBody>
      </p:sp>
      <p:sp>
        <p:nvSpPr>
          <p:cNvPr id="4" name="Date Placeholder 3"/>
          <p:cNvSpPr>
            <a:spLocks noGrp="1"/>
          </p:cNvSpPr>
          <p:nvPr>
            <p:ph type="dt" sz="half" idx="10"/>
          </p:nvPr>
        </p:nvSpPr>
        <p:spPr/>
        <p:txBody>
          <a:bodyPr/>
          <a:lstStyle/>
          <a:p>
            <a:fld id="{2F2E1938-C8CF-0247-A38E-E6A30FE91DD3}" type="datetime1">
              <a:rPr lang="en-US" smtClean="0"/>
              <a:pPr/>
              <a:t>8/27/13</a:t>
            </a:fld>
            <a:endParaRPr lang="en-US" dirty="0"/>
          </a:p>
        </p:txBody>
      </p:sp>
      <p:sp>
        <p:nvSpPr>
          <p:cNvPr id="5" name="Footer Placeholder 4"/>
          <p:cNvSpPr>
            <a:spLocks noGrp="1"/>
          </p:cNvSpPr>
          <p:nvPr>
            <p:ph type="ftr" sz="quarter" idx="11"/>
          </p:nvPr>
        </p:nvSpPr>
        <p:spPr/>
        <p:txBody>
          <a:bodyPr/>
          <a:lstStyle/>
          <a:p>
            <a:r>
              <a:rPr lang="en-US" dirty="0" smtClean="0"/>
              <a:t>Fall 2013 --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43</a:t>
            </a:fld>
            <a:endParaRPr lang="en-US"/>
          </a:p>
        </p:txBody>
      </p:sp>
      <p:sp>
        <p:nvSpPr>
          <p:cNvPr id="9" name="TextBox 8"/>
          <p:cNvSpPr txBox="1"/>
          <p:nvPr/>
        </p:nvSpPr>
        <p:spPr>
          <a:xfrm>
            <a:off x="457201" y="5288340"/>
            <a:ext cx="8348132" cy="1077218"/>
          </a:xfrm>
          <a:prstGeom prst="rect">
            <a:avLst/>
          </a:prstGeom>
          <a:noFill/>
        </p:spPr>
        <p:txBody>
          <a:bodyPr wrap="square" rtlCol="0">
            <a:spAutoFit/>
          </a:bodyPr>
          <a:lstStyle/>
          <a:p>
            <a:pPr marL="0" lvl="1"/>
            <a:r>
              <a:rPr lang="en-US" sz="3200" dirty="0" smtClean="0"/>
              <a:t>Using integrated circuits, Digital, HP… build $10k computers for labs, universities =&gt; UNIX OS</a:t>
            </a:r>
          </a:p>
        </p:txBody>
      </p:sp>
      <p:pic>
        <p:nvPicPr>
          <p:cNvPr id="8" name="Picture 7" descr="vax11780.jpg"/>
          <p:cNvPicPr>
            <a:picLocks noChangeAspect="1"/>
          </p:cNvPicPr>
          <p:nvPr/>
        </p:nvPicPr>
        <p:blipFill>
          <a:blip r:embed="rId3"/>
          <a:stretch>
            <a:fillRect/>
          </a:stretch>
        </p:blipFill>
        <p:spPr>
          <a:xfrm>
            <a:off x="2562225" y="1209675"/>
            <a:ext cx="3566224" cy="3938058"/>
          </a:xfrm>
          <a:prstGeom prst="rect">
            <a:avLst/>
          </a:prstGeom>
        </p:spPr>
      </p:pic>
    </p:spTree>
    <p:extLst>
      <p:ext uri="{BB962C8B-B14F-4D97-AF65-F5344CB8AC3E}">
        <p14:creationId xmlns:p14="http://schemas.microsoft.com/office/powerpoint/2010/main" val="20403630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PC Era: Mid 1980s - Mid 2000s</a:t>
            </a:r>
            <a:endParaRPr lang="en-US" dirty="0"/>
          </a:p>
        </p:txBody>
      </p:sp>
      <p:sp>
        <p:nvSpPr>
          <p:cNvPr id="4" name="Date Placeholder 3"/>
          <p:cNvSpPr>
            <a:spLocks noGrp="1"/>
          </p:cNvSpPr>
          <p:nvPr>
            <p:ph type="dt" sz="half" idx="10"/>
          </p:nvPr>
        </p:nvSpPr>
        <p:spPr/>
        <p:txBody>
          <a:bodyPr/>
          <a:lstStyle/>
          <a:p>
            <a:fld id="{2F2E1938-C8CF-0247-A38E-E6A30FE91DD3}" type="datetime1">
              <a:rPr lang="en-US" smtClean="0"/>
              <a:pPr/>
              <a:t>8/27/13</a:t>
            </a:fld>
            <a:endParaRPr lang="en-US" dirty="0"/>
          </a:p>
        </p:txBody>
      </p:sp>
      <p:sp>
        <p:nvSpPr>
          <p:cNvPr id="5" name="Footer Placeholder 4"/>
          <p:cNvSpPr>
            <a:spLocks noGrp="1"/>
          </p:cNvSpPr>
          <p:nvPr>
            <p:ph type="ftr" sz="quarter" idx="11"/>
          </p:nvPr>
        </p:nvSpPr>
        <p:spPr/>
        <p:txBody>
          <a:bodyPr/>
          <a:lstStyle/>
          <a:p>
            <a:r>
              <a:rPr lang="en-US" dirty="0" smtClean="0"/>
              <a:t>Fall 2013 --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44</a:t>
            </a:fld>
            <a:endParaRPr lang="en-US"/>
          </a:p>
        </p:txBody>
      </p:sp>
      <p:sp>
        <p:nvSpPr>
          <p:cNvPr id="9" name="TextBox 8"/>
          <p:cNvSpPr txBox="1"/>
          <p:nvPr/>
        </p:nvSpPr>
        <p:spPr>
          <a:xfrm>
            <a:off x="457201" y="5288340"/>
            <a:ext cx="8314266" cy="1077218"/>
          </a:xfrm>
          <a:prstGeom prst="rect">
            <a:avLst/>
          </a:prstGeom>
          <a:noFill/>
        </p:spPr>
        <p:txBody>
          <a:bodyPr wrap="square" rtlCol="0">
            <a:spAutoFit/>
          </a:bodyPr>
          <a:lstStyle/>
          <a:p>
            <a:pPr marL="0" lvl="1"/>
            <a:r>
              <a:rPr lang="en-US" sz="3200" dirty="0" smtClean="0"/>
              <a:t>Using microprocessors, Apple, IBM, … build $1k computers for individuals =&gt; Windows OS, Linux</a:t>
            </a:r>
          </a:p>
        </p:txBody>
      </p:sp>
      <p:pic>
        <p:nvPicPr>
          <p:cNvPr id="8" name="Picture 7" descr="IBM_PC_5150.jpg"/>
          <p:cNvPicPr>
            <a:picLocks noChangeAspect="1"/>
          </p:cNvPicPr>
          <p:nvPr/>
        </p:nvPicPr>
        <p:blipFill>
          <a:blip r:embed="rId3"/>
          <a:stretch>
            <a:fillRect/>
          </a:stretch>
        </p:blipFill>
        <p:spPr>
          <a:xfrm>
            <a:off x="1642533" y="1461559"/>
            <a:ext cx="5181600" cy="3744516"/>
          </a:xfrm>
          <a:prstGeom prst="rect">
            <a:avLst/>
          </a:prstGeom>
        </p:spPr>
      </p:pic>
    </p:spTree>
    <p:extLst>
      <p:ext uri="{BB962C8B-B14F-4D97-AF65-F5344CB8AC3E}">
        <p14:creationId xmlns:p14="http://schemas.microsoft.com/office/powerpoint/2010/main" val="32133454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PostPC</a:t>
            </a:r>
            <a:r>
              <a:rPr lang="en-US" dirty="0" smtClean="0"/>
              <a:t> Era: Late 2000s - ??</a:t>
            </a:r>
            <a:endParaRPr lang="en-US" dirty="0"/>
          </a:p>
        </p:txBody>
      </p:sp>
      <p:sp>
        <p:nvSpPr>
          <p:cNvPr id="10" name="Content Placeholder 9"/>
          <p:cNvSpPr>
            <a:spLocks noGrp="1"/>
          </p:cNvSpPr>
          <p:nvPr>
            <p:ph sz="half" idx="1"/>
          </p:nvPr>
        </p:nvSpPr>
        <p:spPr>
          <a:xfrm>
            <a:off x="2201333" y="1447801"/>
            <a:ext cx="2963334" cy="2904066"/>
          </a:xfrm>
        </p:spPr>
        <p:txBody>
          <a:bodyPr>
            <a:normAutofit fontScale="92500" lnSpcReduction="20000"/>
          </a:bodyPr>
          <a:lstStyle/>
          <a:p>
            <a:pPr marL="342900" lvl="1" indent="-342900">
              <a:buNone/>
            </a:pPr>
            <a:r>
              <a:rPr lang="en-US" dirty="0" smtClean="0">
                <a:solidFill>
                  <a:srgbClr val="0000FF"/>
                </a:solidFill>
              </a:rPr>
              <a:t>	Personal Mobile Devices (PMD)</a:t>
            </a:r>
            <a:r>
              <a:rPr lang="en-US" dirty="0" smtClean="0"/>
              <a:t>: Relying on wireless networking, Apple, Nokia, … build $500 </a:t>
            </a:r>
            <a:r>
              <a:rPr lang="en-US" dirty="0" err="1" smtClean="0"/>
              <a:t>smartphone</a:t>
            </a:r>
            <a:r>
              <a:rPr lang="en-US" dirty="0" smtClean="0"/>
              <a:t> and tablet computers for individuals </a:t>
            </a:r>
            <a:br>
              <a:rPr lang="en-US" dirty="0" smtClean="0"/>
            </a:br>
            <a:r>
              <a:rPr lang="en-US" dirty="0" smtClean="0"/>
              <a:t>=&gt; Android OS</a:t>
            </a:r>
          </a:p>
          <a:p>
            <a:endParaRPr lang="en-US" dirty="0"/>
          </a:p>
        </p:txBody>
      </p:sp>
      <p:sp>
        <p:nvSpPr>
          <p:cNvPr id="11" name="Content Placeholder 10"/>
          <p:cNvSpPr>
            <a:spLocks noGrp="1"/>
          </p:cNvSpPr>
          <p:nvPr>
            <p:ph sz="half" idx="2"/>
          </p:nvPr>
        </p:nvSpPr>
        <p:spPr>
          <a:xfrm>
            <a:off x="795867" y="4174067"/>
            <a:ext cx="4351867" cy="2040467"/>
          </a:xfrm>
        </p:spPr>
        <p:txBody>
          <a:bodyPr>
            <a:normAutofit fontScale="92500" lnSpcReduction="20000"/>
          </a:bodyPr>
          <a:lstStyle/>
          <a:p>
            <a:pPr marL="342900" lvl="1" indent="-342900" algn="r">
              <a:buNone/>
            </a:pPr>
            <a:r>
              <a:rPr lang="en-US" dirty="0" smtClean="0">
                <a:solidFill>
                  <a:srgbClr val="0000FF"/>
                </a:solidFill>
              </a:rPr>
              <a:t>Cloud Computing</a:t>
            </a:r>
            <a:r>
              <a:rPr lang="en-US" dirty="0" smtClean="0"/>
              <a:t>: </a:t>
            </a:r>
            <a:br>
              <a:rPr lang="en-US" dirty="0" smtClean="0"/>
            </a:br>
            <a:r>
              <a:rPr lang="en-US" dirty="0" smtClean="0"/>
              <a:t>Using Local Area Networks, Amazon, Google, … build $200M </a:t>
            </a:r>
            <a:r>
              <a:rPr lang="en-US" dirty="0" smtClean="0">
                <a:solidFill>
                  <a:srgbClr val="0000FF"/>
                </a:solidFill>
              </a:rPr>
              <a:t>Warehouse Scale Computers </a:t>
            </a:r>
            <a:br>
              <a:rPr lang="en-US" dirty="0" smtClean="0">
                <a:solidFill>
                  <a:srgbClr val="0000FF"/>
                </a:solidFill>
              </a:rPr>
            </a:br>
            <a:r>
              <a:rPr lang="en-US" dirty="0" smtClean="0"/>
              <a:t>with 100,000 servers for </a:t>
            </a:r>
            <a:br>
              <a:rPr lang="en-US" dirty="0" smtClean="0"/>
            </a:br>
            <a:r>
              <a:rPr lang="en-US" dirty="0" smtClean="0"/>
              <a:t>Internet Services for </a:t>
            </a:r>
            <a:r>
              <a:rPr lang="en-US" dirty="0" err="1" smtClean="0"/>
              <a:t>PMDs</a:t>
            </a:r>
            <a:endParaRPr lang="en-US" dirty="0" smtClean="0"/>
          </a:p>
          <a:p>
            <a:pPr marL="342900" lvl="1" indent="-342900" algn="r">
              <a:buNone/>
            </a:pPr>
            <a:r>
              <a:rPr lang="en-US" dirty="0" smtClean="0"/>
              <a:t>=&gt; MapReduce/</a:t>
            </a:r>
            <a:r>
              <a:rPr lang="en-US" dirty="0" err="1" smtClean="0"/>
              <a:t>Hadoop</a:t>
            </a:r>
            <a:endParaRPr lang="en-US" dirty="0" smtClean="0"/>
          </a:p>
        </p:txBody>
      </p:sp>
      <p:sp>
        <p:nvSpPr>
          <p:cNvPr id="4" name="Date Placeholder 3"/>
          <p:cNvSpPr>
            <a:spLocks noGrp="1"/>
          </p:cNvSpPr>
          <p:nvPr>
            <p:ph type="dt" sz="half" idx="10"/>
          </p:nvPr>
        </p:nvSpPr>
        <p:spPr/>
        <p:txBody>
          <a:bodyPr/>
          <a:lstStyle/>
          <a:p>
            <a:fld id="{2F2E1938-C8CF-0247-A38E-E6A30FE91DD3}" type="datetime1">
              <a:rPr lang="en-US" smtClean="0"/>
              <a:pPr/>
              <a:t>8/27/13</a:t>
            </a:fld>
            <a:endParaRPr lang="en-US" dirty="0"/>
          </a:p>
        </p:txBody>
      </p:sp>
      <p:sp>
        <p:nvSpPr>
          <p:cNvPr id="5" name="Footer Placeholder 4"/>
          <p:cNvSpPr>
            <a:spLocks noGrp="1"/>
          </p:cNvSpPr>
          <p:nvPr>
            <p:ph type="ftr" sz="quarter" idx="11"/>
          </p:nvPr>
        </p:nvSpPr>
        <p:spPr/>
        <p:txBody>
          <a:bodyPr/>
          <a:lstStyle/>
          <a:p>
            <a:r>
              <a:rPr lang="en-US" dirty="0" smtClean="0"/>
              <a:t>Fall 2013 --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45</a:t>
            </a:fld>
            <a:endParaRPr lang="en-US"/>
          </a:p>
        </p:txBody>
      </p:sp>
      <p:pic>
        <p:nvPicPr>
          <p:cNvPr id="12" name="Picture 11" descr="iphone.jpg"/>
          <p:cNvPicPr>
            <a:picLocks noChangeAspect="1"/>
          </p:cNvPicPr>
          <p:nvPr/>
        </p:nvPicPr>
        <p:blipFill>
          <a:blip r:embed="rId3"/>
          <a:stretch>
            <a:fillRect/>
          </a:stretch>
        </p:blipFill>
        <p:spPr>
          <a:xfrm>
            <a:off x="0" y="1524000"/>
            <a:ext cx="2527610" cy="2590801"/>
          </a:xfrm>
          <a:prstGeom prst="rect">
            <a:avLst/>
          </a:prstGeom>
        </p:spPr>
      </p:pic>
      <p:pic>
        <p:nvPicPr>
          <p:cNvPr id="14" name="Picture 13" descr="ms_chicago_datacenter_container.jpg"/>
          <p:cNvPicPr>
            <a:picLocks noChangeAspect="1"/>
          </p:cNvPicPr>
          <p:nvPr/>
        </p:nvPicPr>
        <p:blipFill>
          <a:blip r:embed="rId4"/>
          <a:stretch>
            <a:fillRect/>
          </a:stretch>
        </p:blipFill>
        <p:spPr>
          <a:xfrm>
            <a:off x="5309954" y="1403773"/>
            <a:ext cx="3376846" cy="4934204"/>
          </a:xfrm>
          <a:prstGeom prst="rect">
            <a:avLst/>
          </a:prstGeom>
        </p:spPr>
      </p:pic>
    </p:spTree>
    <p:extLst>
      <p:ext uri="{BB962C8B-B14F-4D97-AF65-F5344CB8AC3E}">
        <p14:creationId xmlns:p14="http://schemas.microsoft.com/office/powerpoint/2010/main" val="197262775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Advanced RISC Machine (ARM)</a:t>
            </a:r>
            <a:br>
              <a:rPr lang="en-US" dirty="0" smtClean="0"/>
            </a:br>
            <a:r>
              <a:rPr lang="en-US" dirty="0" smtClean="0"/>
              <a:t>instruction set inside the iPhone</a:t>
            </a:r>
            <a:endParaRPr lang="en-US" dirty="0"/>
          </a:p>
        </p:txBody>
      </p:sp>
      <p:sp>
        <p:nvSpPr>
          <p:cNvPr id="4" name="Date Placeholder 3"/>
          <p:cNvSpPr>
            <a:spLocks noGrp="1"/>
          </p:cNvSpPr>
          <p:nvPr>
            <p:ph type="dt" sz="half" idx="10"/>
          </p:nvPr>
        </p:nvSpPr>
        <p:spPr/>
        <p:txBody>
          <a:bodyPr/>
          <a:lstStyle/>
          <a:p>
            <a:fld id="{887BBF42-24AA-8E45-A310-CAC0A27DBA7A}" type="datetime1">
              <a:rPr lang="en-US" smtClean="0"/>
              <a:pPr/>
              <a:t>8/27/13</a:t>
            </a:fld>
            <a:endParaRPr lang="en-US"/>
          </a:p>
        </p:txBody>
      </p:sp>
      <p:sp>
        <p:nvSpPr>
          <p:cNvPr id="6" name="Slide Number Placeholder 5"/>
          <p:cNvSpPr>
            <a:spLocks noGrp="1"/>
          </p:cNvSpPr>
          <p:nvPr>
            <p:ph type="sldNum" sz="quarter" idx="12"/>
          </p:nvPr>
        </p:nvSpPr>
        <p:spPr/>
        <p:txBody>
          <a:bodyPr/>
          <a:lstStyle/>
          <a:p>
            <a:fld id="{3CC63E4C-4642-794D-A2FD-70F6B81535F5}" type="slidenum">
              <a:rPr lang="en-US" smtClean="0"/>
              <a:pPr/>
              <a:t>46</a:t>
            </a:fld>
            <a:endParaRPr lang="en-US"/>
          </a:p>
        </p:txBody>
      </p:sp>
      <p:pic>
        <p:nvPicPr>
          <p:cNvPr id="123906" name="Picture 2"/>
          <p:cNvPicPr>
            <a:picLocks noChangeAspect="1" noChangeArrowheads="1"/>
          </p:cNvPicPr>
          <p:nvPr/>
        </p:nvPicPr>
        <p:blipFill>
          <a:blip r:embed="rId3"/>
          <a:srcRect/>
          <a:stretch>
            <a:fillRect/>
          </a:stretch>
        </p:blipFill>
        <p:spPr bwMode="auto">
          <a:xfrm>
            <a:off x="524932" y="1272116"/>
            <a:ext cx="7830991" cy="4360438"/>
          </a:xfrm>
          <a:prstGeom prst="rect">
            <a:avLst/>
          </a:prstGeom>
          <a:noFill/>
          <a:ln w="9525">
            <a:noFill/>
            <a:miter lim="800000"/>
            <a:headEnd/>
            <a:tailEnd/>
          </a:ln>
          <a:effectLst/>
        </p:spPr>
      </p:pic>
      <p:sp>
        <p:nvSpPr>
          <p:cNvPr id="7" name="TextBox 6"/>
          <p:cNvSpPr txBox="1"/>
          <p:nvPr/>
        </p:nvSpPr>
        <p:spPr>
          <a:xfrm>
            <a:off x="423332" y="5520268"/>
            <a:ext cx="8229601" cy="1077218"/>
          </a:xfrm>
          <a:prstGeom prst="rect">
            <a:avLst/>
          </a:prstGeom>
          <a:noFill/>
        </p:spPr>
        <p:txBody>
          <a:bodyPr wrap="square" rtlCol="0">
            <a:spAutoFit/>
          </a:bodyPr>
          <a:lstStyle/>
          <a:p>
            <a:r>
              <a:rPr lang="en-US" sz="3200" dirty="0" smtClean="0"/>
              <a:t>You will how to design and program a related RISC computer: MIPS</a:t>
            </a:r>
            <a:endParaRPr lang="en-US" sz="3200" dirty="0"/>
          </a:p>
        </p:txBody>
      </p:sp>
      <p:sp>
        <p:nvSpPr>
          <p:cNvPr id="5" name="Footer Placeholder 4"/>
          <p:cNvSpPr>
            <a:spLocks noGrp="1"/>
          </p:cNvSpPr>
          <p:nvPr>
            <p:ph type="ftr" sz="quarter" idx="11"/>
          </p:nvPr>
        </p:nvSpPr>
        <p:spPr/>
        <p:txBody>
          <a:bodyPr/>
          <a:lstStyle/>
          <a:p>
            <a:r>
              <a:rPr lang="en-US" dirty="0" smtClean="0"/>
              <a:t>Fall 2013 -- Lecture #1</a:t>
            </a:r>
            <a:endParaRPr lang="en-US" dirty="0"/>
          </a:p>
        </p:txBody>
      </p:sp>
    </p:spTree>
    <p:extLst>
      <p:ext uri="{BB962C8B-B14F-4D97-AF65-F5344CB8AC3E}">
        <p14:creationId xmlns:p14="http://schemas.microsoft.com/office/powerpoint/2010/main" val="27946469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err="1" smtClean="0"/>
              <a:t>iPhone</a:t>
            </a:r>
            <a:r>
              <a:rPr lang="en-US" dirty="0" smtClean="0"/>
              <a:t> Innards</a:t>
            </a:r>
            <a:endParaRPr lang="en-US" dirty="0"/>
          </a:p>
        </p:txBody>
      </p:sp>
      <p:sp>
        <p:nvSpPr>
          <p:cNvPr id="4" name="Date Placeholder 3"/>
          <p:cNvSpPr>
            <a:spLocks noGrp="1"/>
          </p:cNvSpPr>
          <p:nvPr>
            <p:ph type="dt" sz="half" idx="10"/>
          </p:nvPr>
        </p:nvSpPr>
        <p:spPr/>
        <p:txBody>
          <a:bodyPr/>
          <a:lstStyle/>
          <a:p>
            <a:fld id="{19E43803-55C5-B745-BE9B-78AD8AE61F6B}" type="datetime1">
              <a:rPr lang="en-US" smtClean="0"/>
              <a:pPr/>
              <a:t>8/27/13</a:t>
            </a:fld>
            <a:endParaRPr lang="en-US"/>
          </a:p>
        </p:txBody>
      </p:sp>
      <p:sp>
        <p:nvSpPr>
          <p:cNvPr id="5" name="Footer Placeholder 4"/>
          <p:cNvSpPr>
            <a:spLocks noGrp="1"/>
          </p:cNvSpPr>
          <p:nvPr>
            <p:ph type="ftr" sz="quarter" idx="11"/>
          </p:nvPr>
        </p:nvSpPr>
        <p:spPr/>
        <p:txBody>
          <a:bodyPr/>
          <a:lstStyle/>
          <a:p>
            <a:r>
              <a:rPr lang="en-US" dirty="0" smtClean="0"/>
              <a:t>Fall 2012 --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47</a:t>
            </a:fld>
            <a:endParaRPr lang="en-US" dirty="0"/>
          </a:p>
        </p:txBody>
      </p:sp>
      <p:pic>
        <p:nvPicPr>
          <p:cNvPr id="76802" name="Picture 2"/>
          <p:cNvPicPr>
            <a:picLocks noChangeAspect="1" noChangeArrowheads="1"/>
          </p:cNvPicPr>
          <p:nvPr/>
        </p:nvPicPr>
        <p:blipFill>
          <a:blip r:embed="rId3"/>
          <a:srcRect/>
          <a:stretch>
            <a:fillRect/>
          </a:stretch>
        </p:blipFill>
        <p:spPr bwMode="auto">
          <a:xfrm>
            <a:off x="2109868" y="1401507"/>
            <a:ext cx="5550127" cy="4153658"/>
          </a:xfrm>
          <a:prstGeom prst="rect">
            <a:avLst/>
          </a:prstGeom>
          <a:noFill/>
          <a:ln w="9525">
            <a:noFill/>
            <a:miter lim="800000"/>
            <a:headEnd/>
            <a:tailEnd/>
          </a:ln>
          <a:effectLst/>
        </p:spPr>
      </p:pic>
      <p:grpSp>
        <p:nvGrpSpPr>
          <p:cNvPr id="3" name="Group 9"/>
          <p:cNvGrpSpPr/>
          <p:nvPr/>
        </p:nvGrpSpPr>
        <p:grpSpPr>
          <a:xfrm>
            <a:off x="2121889" y="1409858"/>
            <a:ext cx="5521488" cy="4132223"/>
            <a:chOff x="1399228" y="1322760"/>
            <a:chExt cx="6393134" cy="4784553"/>
          </a:xfrm>
        </p:grpSpPr>
        <p:pic>
          <p:nvPicPr>
            <p:cNvPr id="76803" name="Picture 3"/>
            <p:cNvPicPr>
              <a:picLocks noChangeAspect="1" noChangeArrowheads="1"/>
            </p:cNvPicPr>
            <p:nvPr/>
          </p:nvPicPr>
          <p:blipFill>
            <a:blip r:embed="rId4"/>
            <a:srcRect/>
            <a:stretch>
              <a:fillRect/>
            </a:stretch>
          </p:blipFill>
          <p:spPr bwMode="auto">
            <a:xfrm>
              <a:off x="1399228" y="1322760"/>
              <a:ext cx="6393134" cy="4784553"/>
            </a:xfrm>
            <a:prstGeom prst="rect">
              <a:avLst/>
            </a:prstGeom>
            <a:noFill/>
            <a:ln w="9525">
              <a:noFill/>
              <a:miter lim="800000"/>
              <a:headEnd/>
              <a:tailEnd/>
            </a:ln>
            <a:effectLst/>
          </p:spPr>
        </p:pic>
        <p:sp>
          <p:nvSpPr>
            <p:cNvPr id="9" name="TextBox 8"/>
            <p:cNvSpPr txBox="1"/>
            <p:nvPr/>
          </p:nvSpPr>
          <p:spPr>
            <a:xfrm>
              <a:off x="4444532" y="4733969"/>
              <a:ext cx="2210862" cy="748364"/>
            </a:xfrm>
            <a:prstGeom prst="rect">
              <a:avLst/>
            </a:prstGeom>
            <a:noFill/>
          </p:spPr>
          <p:txBody>
            <a:bodyPr wrap="square" rtlCol="0">
              <a:spAutoFit/>
            </a:bodyPr>
            <a:lstStyle/>
            <a:p>
              <a:r>
                <a:rPr lang="en-US" dirty="0" smtClean="0"/>
                <a:t>1 GHz ARM Cortex A8</a:t>
              </a:r>
              <a:endParaRPr lang="en-US" dirty="0"/>
            </a:p>
          </p:txBody>
        </p:sp>
      </p:grpSp>
      <p:pic>
        <p:nvPicPr>
          <p:cNvPr id="76806" name="Picture 6"/>
          <p:cNvPicPr>
            <a:picLocks noChangeAspect="1" noChangeArrowheads="1"/>
          </p:cNvPicPr>
          <p:nvPr/>
        </p:nvPicPr>
        <p:blipFill>
          <a:blip r:embed="rId5"/>
          <a:srcRect/>
          <a:stretch>
            <a:fillRect/>
          </a:stretch>
        </p:blipFill>
        <p:spPr bwMode="auto">
          <a:xfrm>
            <a:off x="1254022" y="1310788"/>
            <a:ext cx="7046767" cy="4241836"/>
          </a:xfrm>
          <a:prstGeom prst="rect">
            <a:avLst/>
          </a:prstGeom>
          <a:noFill/>
          <a:ln w="9525">
            <a:noFill/>
            <a:miter lim="800000"/>
            <a:headEnd/>
            <a:tailEnd/>
          </a:ln>
          <a:effectLst/>
        </p:spPr>
      </p:pic>
      <p:sp>
        <p:nvSpPr>
          <p:cNvPr id="18" name="TextBox 17"/>
          <p:cNvSpPr txBox="1"/>
          <p:nvPr/>
        </p:nvSpPr>
        <p:spPr>
          <a:xfrm>
            <a:off x="592666" y="5448013"/>
            <a:ext cx="8229601" cy="1077218"/>
          </a:xfrm>
          <a:prstGeom prst="rect">
            <a:avLst/>
          </a:prstGeom>
          <a:noFill/>
        </p:spPr>
        <p:txBody>
          <a:bodyPr wrap="square" rtlCol="0">
            <a:spAutoFit/>
          </a:bodyPr>
          <a:lstStyle/>
          <a:p>
            <a:r>
              <a:rPr lang="en-US" sz="3200" dirty="0" smtClean="0"/>
              <a:t>You will about multiple processors, data level parallelism, caches in 61C</a:t>
            </a:r>
            <a:endParaRPr lang="en-US" sz="3200" dirty="0"/>
          </a:p>
        </p:txBody>
      </p:sp>
      <p:grpSp>
        <p:nvGrpSpPr>
          <p:cNvPr id="113" name="Group 112"/>
          <p:cNvGrpSpPr/>
          <p:nvPr/>
        </p:nvGrpSpPr>
        <p:grpSpPr>
          <a:xfrm>
            <a:off x="1175767" y="812801"/>
            <a:ext cx="7968233" cy="4790420"/>
            <a:chOff x="1175767" y="812801"/>
            <a:chExt cx="7968233" cy="4790420"/>
          </a:xfrm>
        </p:grpSpPr>
        <p:grpSp>
          <p:nvGrpSpPr>
            <p:cNvPr id="85" name="Group 84"/>
            <p:cNvGrpSpPr/>
            <p:nvPr/>
          </p:nvGrpSpPr>
          <p:grpSpPr>
            <a:xfrm>
              <a:off x="1175767" y="812801"/>
              <a:ext cx="7968233" cy="4790420"/>
              <a:chOff x="1175767" y="812801"/>
              <a:chExt cx="7968233" cy="4790420"/>
            </a:xfrm>
          </p:grpSpPr>
          <p:sp>
            <p:nvSpPr>
              <p:cNvPr id="14" name="Oval 13"/>
              <p:cNvSpPr/>
              <p:nvPr/>
            </p:nvSpPr>
            <p:spPr>
              <a:xfrm>
                <a:off x="5750529" y="3667671"/>
                <a:ext cx="712951" cy="1250406"/>
              </a:xfrm>
              <a:prstGeom prst="ellipse">
                <a:avLst/>
              </a:prstGeom>
              <a:noFill/>
              <a:ln w="7620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3140033" y="3722513"/>
                <a:ext cx="712951" cy="1250406"/>
              </a:xfrm>
              <a:prstGeom prst="ellipse">
                <a:avLst/>
              </a:prstGeom>
              <a:noFill/>
              <a:ln w="7620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3644582" y="3119247"/>
                <a:ext cx="712951" cy="1114086"/>
              </a:xfrm>
              <a:prstGeom prst="ellipse">
                <a:avLst/>
              </a:prstGeom>
              <a:noFill/>
              <a:ln w="7620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5553096" y="1210733"/>
                <a:ext cx="877478" cy="910383"/>
              </a:xfrm>
              <a:prstGeom prst="ellipse">
                <a:avLst/>
              </a:prstGeom>
              <a:noFill/>
              <a:ln w="7620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395900" y="4571999"/>
                <a:ext cx="712951" cy="762001"/>
              </a:xfrm>
              <a:prstGeom prst="ellipse">
                <a:avLst/>
              </a:prstGeom>
              <a:noFill/>
              <a:ln w="7620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7737496" y="1591733"/>
                <a:ext cx="746104" cy="766449"/>
              </a:xfrm>
              <a:prstGeom prst="ellipse">
                <a:avLst/>
              </a:prstGeom>
              <a:noFill/>
              <a:ln w="7620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7754429" y="2226733"/>
                <a:ext cx="746104" cy="766449"/>
              </a:xfrm>
              <a:prstGeom prst="ellipse">
                <a:avLst/>
              </a:prstGeom>
              <a:noFill/>
              <a:ln w="7620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7771362" y="2861733"/>
                <a:ext cx="746104" cy="766449"/>
              </a:xfrm>
              <a:prstGeom prst="ellipse">
                <a:avLst/>
              </a:prstGeom>
              <a:noFill/>
              <a:ln w="7620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7788295" y="3496733"/>
                <a:ext cx="746104" cy="766449"/>
              </a:xfrm>
              <a:prstGeom prst="ellipse">
                <a:avLst/>
              </a:prstGeom>
              <a:noFill/>
              <a:ln w="7620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8466486" y="4825999"/>
                <a:ext cx="677514" cy="523220"/>
              </a:xfrm>
              <a:prstGeom prst="rect">
                <a:avLst/>
              </a:prstGeom>
              <a:noFill/>
            </p:spPr>
            <p:txBody>
              <a:bodyPr wrap="square" rtlCol="0">
                <a:spAutoFit/>
              </a:bodyPr>
              <a:lstStyle/>
              <a:p>
                <a:r>
                  <a:rPr lang="en-US" sz="2800" b="1" dirty="0" smtClean="0">
                    <a:solidFill>
                      <a:srgbClr val="3366FF"/>
                    </a:solidFill>
                  </a:rPr>
                  <a:t>I/O</a:t>
                </a:r>
                <a:endParaRPr lang="en-US" sz="2800" b="1" dirty="0">
                  <a:solidFill>
                    <a:srgbClr val="3366FF"/>
                  </a:solidFill>
                </a:endParaRPr>
              </a:p>
            </p:txBody>
          </p:sp>
          <p:cxnSp>
            <p:nvCxnSpPr>
              <p:cNvPr id="56" name="Straight Arrow Connector 55"/>
              <p:cNvCxnSpPr>
                <a:endCxn id="29" idx="6"/>
              </p:cNvCxnSpPr>
              <p:nvPr/>
            </p:nvCxnSpPr>
            <p:spPr>
              <a:xfrm rot="16200000" flipV="1">
                <a:off x="7837013" y="3925412"/>
                <a:ext cx="1564109" cy="2032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rot="16200000" flipV="1">
                <a:off x="8111068" y="4538134"/>
                <a:ext cx="507999" cy="338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32" idx="1"/>
              </p:cNvCxnSpPr>
              <p:nvPr/>
            </p:nvCxnSpPr>
            <p:spPr>
              <a:xfrm rot="10800000">
                <a:off x="6502400" y="4436533"/>
                <a:ext cx="1964086" cy="6510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8094134" y="812801"/>
                <a:ext cx="677514" cy="523220"/>
              </a:xfrm>
              <a:prstGeom prst="rect">
                <a:avLst/>
              </a:prstGeom>
              <a:noFill/>
            </p:spPr>
            <p:txBody>
              <a:bodyPr wrap="none" rtlCol="0">
                <a:spAutoFit/>
              </a:bodyPr>
              <a:lstStyle/>
              <a:p>
                <a:r>
                  <a:rPr lang="en-US" sz="2800" b="1" dirty="0" smtClean="0">
                    <a:solidFill>
                      <a:srgbClr val="3366FF"/>
                    </a:solidFill>
                  </a:rPr>
                  <a:t>I/O</a:t>
                </a:r>
                <a:endParaRPr lang="en-US" sz="2800" b="1" dirty="0">
                  <a:solidFill>
                    <a:srgbClr val="3366FF"/>
                  </a:solidFill>
                </a:endParaRPr>
              </a:p>
            </p:txBody>
          </p:sp>
          <p:sp>
            <p:nvSpPr>
              <p:cNvPr id="65" name="TextBox 64"/>
              <p:cNvSpPr txBox="1"/>
              <p:nvPr/>
            </p:nvSpPr>
            <p:spPr>
              <a:xfrm>
                <a:off x="3505200" y="5080001"/>
                <a:ext cx="677514" cy="523220"/>
              </a:xfrm>
              <a:prstGeom prst="rect">
                <a:avLst/>
              </a:prstGeom>
              <a:noFill/>
            </p:spPr>
            <p:txBody>
              <a:bodyPr wrap="none" rtlCol="0">
                <a:spAutoFit/>
              </a:bodyPr>
              <a:lstStyle/>
              <a:p>
                <a:r>
                  <a:rPr lang="en-US" sz="2800" b="1" dirty="0" smtClean="0">
                    <a:solidFill>
                      <a:srgbClr val="3366FF"/>
                    </a:solidFill>
                  </a:rPr>
                  <a:t>I/O</a:t>
                </a:r>
                <a:endParaRPr lang="en-US" sz="2800" b="1" dirty="0">
                  <a:solidFill>
                    <a:srgbClr val="3366FF"/>
                  </a:solidFill>
                </a:endParaRPr>
              </a:p>
            </p:txBody>
          </p:sp>
          <p:cxnSp>
            <p:nvCxnSpPr>
              <p:cNvPr id="67" name="Straight Arrow Connector 66"/>
              <p:cNvCxnSpPr/>
              <p:nvPr/>
            </p:nvCxnSpPr>
            <p:spPr>
              <a:xfrm rot="10800000">
                <a:off x="2184401" y="5080000"/>
                <a:ext cx="1202267" cy="254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a:endCxn id="15" idx="4"/>
              </p:cNvCxnSpPr>
              <p:nvPr/>
            </p:nvCxnSpPr>
            <p:spPr>
              <a:xfrm rot="16200000" flipV="1">
                <a:off x="3413448" y="5055981"/>
                <a:ext cx="259481" cy="933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rot="5400000" flipH="1" flipV="1">
                <a:off x="3606799" y="4605868"/>
                <a:ext cx="897468" cy="1862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a:stCxn id="64" idx="1"/>
              </p:cNvCxnSpPr>
              <p:nvPr/>
            </p:nvCxnSpPr>
            <p:spPr>
              <a:xfrm rot="10800000" flipV="1">
                <a:off x="6485468" y="1074411"/>
                <a:ext cx="1608667" cy="4326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stCxn id="64" idx="2"/>
              </p:cNvCxnSpPr>
              <p:nvPr/>
            </p:nvCxnSpPr>
            <p:spPr>
              <a:xfrm rot="16200000" flipH="1">
                <a:off x="7940923" y="1827989"/>
                <a:ext cx="1051579" cy="676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3" name="Oval 92"/>
              <p:cNvSpPr/>
              <p:nvPr/>
            </p:nvSpPr>
            <p:spPr>
              <a:xfrm>
                <a:off x="1175767" y="2997199"/>
                <a:ext cx="1076366" cy="762001"/>
              </a:xfrm>
              <a:prstGeom prst="ellipse">
                <a:avLst/>
              </a:prstGeom>
              <a:noFill/>
              <a:ln w="7620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4" name="Straight Arrow Connector 93"/>
              <p:cNvCxnSpPr/>
              <p:nvPr/>
            </p:nvCxnSpPr>
            <p:spPr>
              <a:xfrm rot="16200000" flipV="1">
                <a:off x="2091268" y="3750732"/>
                <a:ext cx="1490134" cy="13377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80" name="Straight Arrow Connector 79"/>
            <p:cNvCxnSpPr>
              <a:stCxn id="64" idx="2"/>
              <a:endCxn id="27" idx="7"/>
            </p:cNvCxnSpPr>
            <p:nvPr/>
          </p:nvCxnSpPr>
          <p:spPr>
            <a:xfrm rot="5400000">
              <a:off x="8219636" y="1490722"/>
              <a:ext cx="367956" cy="585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92" name="Group 91"/>
          <p:cNvGrpSpPr/>
          <p:nvPr/>
        </p:nvGrpSpPr>
        <p:grpSpPr>
          <a:xfrm>
            <a:off x="1439334" y="1202267"/>
            <a:ext cx="6265328" cy="3098800"/>
            <a:chOff x="1439334" y="1202267"/>
            <a:chExt cx="6265328" cy="3098800"/>
          </a:xfrm>
        </p:grpSpPr>
        <p:grpSp>
          <p:nvGrpSpPr>
            <p:cNvPr id="91" name="Group 90"/>
            <p:cNvGrpSpPr/>
            <p:nvPr/>
          </p:nvGrpSpPr>
          <p:grpSpPr>
            <a:xfrm>
              <a:off x="1524000" y="1202267"/>
              <a:ext cx="6180662" cy="3098800"/>
              <a:chOff x="1524000" y="1202267"/>
              <a:chExt cx="6180662" cy="3098800"/>
            </a:xfrm>
          </p:grpSpPr>
          <p:sp>
            <p:nvSpPr>
              <p:cNvPr id="20" name="Rectangle 19"/>
              <p:cNvSpPr/>
              <p:nvPr/>
            </p:nvSpPr>
            <p:spPr>
              <a:xfrm>
                <a:off x="3064933" y="1981200"/>
                <a:ext cx="2116667" cy="1032933"/>
              </a:xfrm>
              <a:prstGeom prst="rect">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1524000" y="3149601"/>
                <a:ext cx="524933" cy="389466"/>
              </a:xfrm>
              <a:prstGeom prst="rect">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6637866" y="1727198"/>
                <a:ext cx="1016000" cy="592667"/>
              </a:xfrm>
              <a:prstGeom prst="rect">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654798" y="2438399"/>
                <a:ext cx="1016000" cy="508000"/>
              </a:xfrm>
              <a:prstGeom prst="rect">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6671730" y="2997199"/>
                <a:ext cx="1016000" cy="609600"/>
              </a:xfrm>
              <a:prstGeom prst="rect">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6688662" y="3640666"/>
                <a:ext cx="1016000" cy="660401"/>
              </a:xfrm>
              <a:prstGeom prst="rect">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Arrow Connector 35"/>
              <p:cNvCxnSpPr/>
              <p:nvPr/>
            </p:nvCxnSpPr>
            <p:spPr>
              <a:xfrm rot="5400000">
                <a:off x="3564467" y="1786467"/>
                <a:ext cx="321733"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4538133" y="1608667"/>
                <a:ext cx="2032000" cy="57573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4385733" y="1574800"/>
                <a:ext cx="2201334" cy="1016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endCxn id="24" idx="1"/>
              </p:cNvCxnSpPr>
              <p:nvPr/>
            </p:nvCxnSpPr>
            <p:spPr>
              <a:xfrm>
                <a:off x="4436533" y="1676399"/>
                <a:ext cx="2235197" cy="1625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4351867" y="1608666"/>
                <a:ext cx="2370666" cy="218440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3031067" y="1202267"/>
                <a:ext cx="1633781" cy="523220"/>
              </a:xfrm>
              <a:prstGeom prst="rect">
                <a:avLst/>
              </a:prstGeom>
              <a:noFill/>
            </p:spPr>
            <p:txBody>
              <a:bodyPr wrap="none" rtlCol="0">
                <a:spAutoFit/>
              </a:bodyPr>
              <a:lstStyle/>
              <a:p>
                <a:r>
                  <a:rPr lang="en-US" sz="2800" b="1" dirty="0" smtClean="0">
                    <a:solidFill>
                      <a:srgbClr val="FF0000"/>
                    </a:solidFill>
                  </a:rPr>
                  <a:t>Processor</a:t>
                </a:r>
                <a:endParaRPr lang="en-US" sz="2800" b="1" dirty="0">
                  <a:solidFill>
                    <a:srgbClr val="FF0000"/>
                  </a:solidFill>
                </a:endParaRPr>
              </a:p>
            </p:txBody>
          </p:sp>
          <p:cxnSp>
            <p:nvCxnSpPr>
              <p:cNvPr id="34" name="Straight Arrow Connector 33"/>
              <p:cNvCxnSpPr/>
              <p:nvPr/>
            </p:nvCxnSpPr>
            <p:spPr>
              <a:xfrm rot="5400000">
                <a:off x="1820333" y="1667935"/>
                <a:ext cx="1524002" cy="147320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87" name="Rectangle 86"/>
            <p:cNvSpPr/>
            <p:nvPr/>
          </p:nvSpPr>
          <p:spPr>
            <a:xfrm>
              <a:off x="1439334" y="3725334"/>
              <a:ext cx="643465" cy="440266"/>
            </a:xfrm>
            <a:prstGeom prst="rect">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8" name="Straight Arrow Connector 87"/>
            <p:cNvCxnSpPr/>
            <p:nvPr/>
          </p:nvCxnSpPr>
          <p:spPr>
            <a:xfrm rot="5400000">
              <a:off x="1659465" y="2099735"/>
              <a:ext cx="2116670" cy="130386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17" name="Group 116"/>
          <p:cNvGrpSpPr/>
          <p:nvPr/>
        </p:nvGrpSpPr>
        <p:grpSpPr>
          <a:xfrm>
            <a:off x="2302934" y="2421467"/>
            <a:ext cx="3729405" cy="3668018"/>
            <a:chOff x="2302934" y="2421467"/>
            <a:chExt cx="3729405" cy="3668018"/>
          </a:xfrm>
        </p:grpSpPr>
        <p:sp>
          <p:nvSpPr>
            <p:cNvPr id="96" name="Frame 95"/>
            <p:cNvSpPr/>
            <p:nvPr/>
          </p:nvSpPr>
          <p:spPr>
            <a:xfrm>
              <a:off x="4250267" y="4368800"/>
              <a:ext cx="846666" cy="660400"/>
            </a:xfrm>
            <a:prstGeom prst="fram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7" name="Frame 96"/>
            <p:cNvSpPr/>
            <p:nvPr/>
          </p:nvSpPr>
          <p:spPr>
            <a:xfrm>
              <a:off x="5063067" y="4368800"/>
              <a:ext cx="846666" cy="660400"/>
            </a:xfrm>
            <a:prstGeom prst="fram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8" name="Frame 97"/>
            <p:cNvSpPr/>
            <p:nvPr/>
          </p:nvSpPr>
          <p:spPr>
            <a:xfrm>
              <a:off x="2302934" y="2421467"/>
              <a:ext cx="846666" cy="660400"/>
            </a:xfrm>
            <a:prstGeom prst="fram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116" name="Group 115"/>
            <p:cNvGrpSpPr/>
            <p:nvPr/>
          </p:nvGrpSpPr>
          <p:grpSpPr>
            <a:xfrm>
              <a:off x="3149601" y="3251200"/>
              <a:ext cx="2882738" cy="2838285"/>
              <a:chOff x="3149601" y="3251200"/>
              <a:chExt cx="2882738" cy="2838285"/>
            </a:xfrm>
          </p:grpSpPr>
          <p:sp>
            <p:nvSpPr>
              <p:cNvPr id="114" name="TextBox 113"/>
              <p:cNvSpPr txBox="1"/>
              <p:nvPr/>
            </p:nvSpPr>
            <p:spPr>
              <a:xfrm>
                <a:off x="4385734" y="5012267"/>
                <a:ext cx="1646605" cy="1077218"/>
              </a:xfrm>
              <a:prstGeom prst="rect">
                <a:avLst/>
              </a:prstGeom>
              <a:noFill/>
            </p:spPr>
            <p:txBody>
              <a:bodyPr wrap="square" rtlCol="0">
                <a:spAutoFit/>
              </a:bodyPr>
              <a:lstStyle/>
              <a:p>
                <a:r>
                  <a:rPr lang="en-US" sz="3200" b="1" dirty="0" smtClean="0">
                    <a:solidFill>
                      <a:srgbClr val="008000"/>
                    </a:solidFill>
                  </a:rPr>
                  <a:t>Memory</a:t>
                </a:r>
              </a:p>
              <a:p>
                <a:endParaRPr lang="en-US" sz="3200" dirty="0"/>
              </a:p>
            </p:txBody>
          </p:sp>
          <p:cxnSp>
            <p:nvCxnSpPr>
              <p:cNvPr id="102" name="Straight Arrow Connector 101"/>
              <p:cNvCxnSpPr/>
              <p:nvPr/>
            </p:nvCxnSpPr>
            <p:spPr>
              <a:xfrm rot="16200000" flipV="1">
                <a:off x="2717801" y="3683000"/>
                <a:ext cx="2099734" cy="1236133"/>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rot="5400000" flipH="1" flipV="1">
                <a:off x="5723467" y="5164667"/>
                <a:ext cx="237067" cy="1588"/>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H="1" flipV="1">
                <a:off x="4461133" y="5046133"/>
                <a:ext cx="92333" cy="26161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5138404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Not 80x86 vs. MIPS?</a:t>
            </a:r>
            <a:endParaRPr lang="en-US" dirty="0"/>
          </a:p>
        </p:txBody>
      </p:sp>
      <p:sp>
        <p:nvSpPr>
          <p:cNvPr id="3" name="Content Placeholder 2"/>
          <p:cNvSpPr>
            <a:spLocks noGrp="1"/>
          </p:cNvSpPr>
          <p:nvPr>
            <p:ph idx="1"/>
          </p:nvPr>
        </p:nvSpPr>
        <p:spPr>
          <a:xfrm>
            <a:off x="457199" y="1600200"/>
            <a:ext cx="8520745" cy="4525963"/>
          </a:xfrm>
        </p:spPr>
        <p:txBody>
          <a:bodyPr>
            <a:normAutofit fontScale="92500" lnSpcReduction="10000"/>
          </a:bodyPr>
          <a:lstStyle/>
          <a:p>
            <a:pPr>
              <a:lnSpc>
                <a:spcPct val="90000"/>
              </a:lnSpc>
            </a:pPr>
            <a:r>
              <a:rPr lang="en-US" dirty="0" smtClean="0">
                <a:ea typeface="ＭＳ Ｐゴシック" charset="-128"/>
                <a:cs typeface="ＭＳ Ｐゴシック" charset="-128"/>
              </a:rPr>
              <a:t>Once learn one, easy to pick up others</a:t>
            </a:r>
          </a:p>
          <a:p>
            <a:pPr>
              <a:lnSpc>
                <a:spcPct val="90000"/>
              </a:lnSpc>
            </a:pPr>
            <a:r>
              <a:rPr lang="en-US" dirty="0" smtClean="0">
                <a:ea typeface="ＭＳ Ｐゴシック" charset="-128"/>
                <a:cs typeface="ＭＳ Ｐゴシック" charset="-128"/>
              </a:rPr>
              <a:t>80x86 instruction set is not beautiful</a:t>
            </a:r>
          </a:p>
          <a:p>
            <a:pPr lvl="1">
              <a:lnSpc>
                <a:spcPct val="90000"/>
              </a:lnSpc>
            </a:pPr>
            <a:r>
              <a:rPr lang="en-US" dirty="0" smtClean="0">
                <a:ea typeface="ＭＳ Ｐゴシック" charset="-128"/>
                <a:cs typeface="ＭＳ Ｐゴシック" charset="-128"/>
              </a:rPr>
              <a:t>≈ Full suitcase then add clothes on way to plane</a:t>
            </a:r>
          </a:p>
          <a:p>
            <a:pPr lvl="1">
              <a:lnSpc>
                <a:spcPct val="90000"/>
              </a:lnSpc>
            </a:pPr>
            <a:r>
              <a:rPr lang="en-US" dirty="0" smtClean="0">
                <a:ea typeface="ＭＳ Ｐゴシック" charset="-128"/>
                <a:cs typeface="ＭＳ Ｐゴシック" charset="-128"/>
              </a:rPr>
              <a:t>Class time precious; why spend on minutiae?</a:t>
            </a:r>
          </a:p>
          <a:p>
            <a:pPr>
              <a:lnSpc>
                <a:spcPct val="90000"/>
              </a:lnSpc>
            </a:pPr>
            <a:r>
              <a:rPr lang="en-US" dirty="0" smtClean="0">
                <a:ea typeface="ＭＳ Ｐゴシック" charset="-128"/>
                <a:cs typeface="ＭＳ Ｐゴシック" charset="-128"/>
              </a:rPr>
              <a:t>MIPS represents energy efficient processor of client (</a:t>
            </a:r>
            <a:r>
              <a:rPr lang="en-US" dirty="0" err="1" smtClean="0">
                <a:ea typeface="ＭＳ Ｐゴシック" charset="-128"/>
                <a:cs typeface="ＭＳ Ｐゴシック" charset="-128"/>
              </a:rPr>
              <a:t>PostPC</a:t>
            </a:r>
            <a:r>
              <a:rPr lang="en-US" dirty="0" smtClean="0">
                <a:ea typeface="ＭＳ Ｐゴシック" charset="-128"/>
                <a:cs typeface="ＭＳ Ｐゴシック" charset="-128"/>
              </a:rPr>
              <a:t> era) vs. fast processor of desktop (PC era)</a:t>
            </a:r>
          </a:p>
          <a:p>
            <a:r>
              <a:rPr lang="en-US" dirty="0" smtClean="0"/>
              <a:t>MIPS represents more popular instruction set: </a:t>
            </a:r>
          </a:p>
          <a:p>
            <a:pPr lvl="1">
              <a:lnSpc>
                <a:spcPct val="90000"/>
              </a:lnSpc>
              <a:buNone/>
            </a:pPr>
            <a:r>
              <a:rPr lang="en-US" dirty="0">
                <a:ea typeface="ＭＳ Ｐゴシック" charset="-128"/>
                <a:cs typeface="ＭＳ Ｐゴシック" charset="-128"/>
              </a:rPr>
              <a:t>2012 Revenue share ($56.5 billion): Intel 65.3%, </a:t>
            </a:r>
            <a:r>
              <a:rPr lang="en-US" i="1" dirty="0">
                <a:ea typeface="ＭＳ Ｐゴシック" charset="-128"/>
                <a:cs typeface="ＭＳ Ｐゴシック" charset="-128"/>
              </a:rPr>
              <a:t>Qualcomm 9.4%</a:t>
            </a:r>
            <a:r>
              <a:rPr lang="en-US" dirty="0">
                <a:ea typeface="ＭＳ Ｐゴシック" charset="-128"/>
                <a:cs typeface="ＭＳ Ｐゴシック" charset="-128"/>
              </a:rPr>
              <a:t>, </a:t>
            </a:r>
            <a:r>
              <a:rPr lang="en-US" i="1" dirty="0">
                <a:ea typeface="ＭＳ Ｐゴシック" charset="-128"/>
                <a:cs typeface="ＭＳ Ｐゴシック" charset="-128"/>
              </a:rPr>
              <a:t>Samsung 8.2% </a:t>
            </a:r>
            <a:r>
              <a:rPr lang="en-US" dirty="0">
                <a:ea typeface="ＭＳ Ｐゴシック" charset="-128"/>
                <a:cs typeface="ＭＳ Ｐゴシック" charset="-128"/>
              </a:rPr>
              <a:t>, AMD 6.4%</a:t>
            </a:r>
          </a:p>
          <a:p>
            <a:pPr lvl="1">
              <a:lnSpc>
                <a:spcPct val="90000"/>
              </a:lnSpc>
              <a:buNone/>
            </a:pPr>
            <a:r>
              <a:rPr lang="en-US" dirty="0" smtClean="0">
                <a:ea typeface="ＭＳ Ｐゴシック" charset="-128"/>
                <a:cs typeface="ＭＳ Ｐゴシック" charset="-128"/>
              </a:rPr>
              <a:t>2012 </a:t>
            </a:r>
            <a:r>
              <a:rPr lang="en-US" dirty="0">
                <a:ea typeface="ＭＳ Ｐゴシック" charset="-128"/>
                <a:cs typeface="ＭＳ Ｐゴシック" charset="-128"/>
              </a:rPr>
              <a:t>P</a:t>
            </a:r>
            <a:r>
              <a:rPr lang="en-US" dirty="0" smtClean="0">
                <a:ea typeface="ＭＳ Ｐゴシック" charset="-128"/>
                <a:cs typeface="ＭＳ Ｐゴシック" charset="-128"/>
              </a:rPr>
              <a:t>rocessor Share: approx. 6B ARM</a:t>
            </a:r>
            <a:r>
              <a:rPr lang="en-US" dirty="0">
                <a:ea typeface="ＭＳ Ｐゴシック" charset="-128"/>
                <a:cs typeface="ＭＳ Ｐゴシック" charset="-128"/>
              </a:rPr>
              <a:t> </a:t>
            </a:r>
            <a:r>
              <a:rPr lang="en-US" dirty="0" smtClean="0">
                <a:ea typeface="ＭＳ Ｐゴシック" charset="-128"/>
                <a:cs typeface="ＭＳ Ｐゴシック" charset="-128"/>
              </a:rPr>
              <a:t>vs. 200M 80x86 (30X more)</a:t>
            </a:r>
          </a:p>
        </p:txBody>
      </p:sp>
      <p:sp>
        <p:nvSpPr>
          <p:cNvPr id="4" name="Date Placeholder 3"/>
          <p:cNvSpPr>
            <a:spLocks noGrp="1"/>
          </p:cNvSpPr>
          <p:nvPr>
            <p:ph type="dt" sz="half" idx="10"/>
          </p:nvPr>
        </p:nvSpPr>
        <p:spPr/>
        <p:txBody>
          <a:bodyPr/>
          <a:lstStyle/>
          <a:p>
            <a:fld id="{DF5EC22E-504A-8445-AD0F-9A961E941E61}" type="datetime1">
              <a:rPr lang="en-US" smtClean="0"/>
              <a:pPr/>
              <a:t>8/27/13</a:t>
            </a:fld>
            <a:endParaRPr lang="en-US"/>
          </a:p>
        </p:txBody>
      </p:sp>
      <p:sp>
        <p:nvSpPr>
          <p:cNvPr id="5" name="Footer Placeholder 4"/>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48</a:t>
            </a:fld>
            <a:endParaRPr lang="en-US"/>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Microprocessors Revenue</a:t>
            </a:r>
            <a:endParaRPr lang="en-US" dirty="0"/>
          </a:p>
        </p:txBody>
      </p:sp>
      <p:sp>
        <p:nvSpPr>
          <p:cNvPr id="4" name="Date Placeholder 3"/>
          <p:cNvSpPr>
            <a:spLocks noGrp="1"/>
          </p:cNvSpPr>
          <p:nvPr>
            <p:ph type="dt" sz="half" idx="10"/>
          </p:nvPr>
        </p:nvSpPr>
        <p:spPr/>
        <p:txBody>
          <a:bodyPr/>
          <a:lstStyle/>
          <a:p>
            <a:fld id="{DF5EC22E-504A-8445-AD0F-9A961E941E61}" type="datetime1">
              <a:rPr lang="en-US" smtClean="0"/>
              <a:pPr/>
              <a:t>8/27/13</a:t>
            </a:fld>
            <a:endParaRPr lang="en-US"/>
          </a:p>
        </p:txBody>
      </p:sp>
      <p:sp>
        <p:nvSpPr>
          <p:cNvPr id="5" name="Footer Placeholder 4"/>
          <p:cNvSpPr>
            <a:spLocks noGrp="1"/>
          </p:cNvSpPr>
          <p:nvPr>
            <p:ph type="ftr" sz="quarter" idx="11"/>
          </p:nvPr>
        </p:nvSpPr>
        <p:spPr/>
        <p:txBody>
          <a:bodyPr/>
          <a:lstStyle/>
          <a:p>
            <a:r>
              <a:rPr lang="sv-SE" smtClean="0"/>
              <a:t>Fall 2013</a:t>
            </a:r>
            <a:r>
              <a:rPr lang="en-US" smtClean="0"/>
              <a:t>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49</a:t>
            </a:fld>
            <a:endParaRPr lang="en-US"/>
          </a:p>
        </p:txBody>
      </p:sp>
      <p:pic>
        <p:nvPicPr>
          <p:cNvPr id="7" name="Picture 6" descr="Screen Shot 2013-08-25 at 2.07.1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5700"/>
            <a:ext cx="9144000" cy="4523232"/>
          </a:xfrm>
          <a:prstGeom prst="rect">
            <a:avLst/>
          </a:prstGeom>
        </p:spPr>
      </p:pic>
    </p:spTree>
    <p:extLst>
      <p:ext uri="{BB962C8B-B14F-4D97-AF65-F5344CB8AC3E}">
        <p14:creationId xmlns:p14="http://schemas.microsoft.com/office/powerpoint/2010/main" val="238127706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CS61c is NOT about C Programming</a:t>
            </a:r>
            <a:endParaRPr lang="en-US" dirty="0"/>
          </a:p>
        </p:txBody>
      </p:sp>
      <p:sp>
        <p:nvSpPr>
          <p:cNvPr id="3" name="Content Placeholder 2"/>
          <p:cNvSpPr>
            <a:spLocks noGrp="1"/>
          </p:cNvSpPr>
          <p:nvPr>
            <p:ph idx="1"/>
          </p:nvPr>
        </p:nvSpPr>
        <p:spPr/>
        <p:txBody>
          <a:bodyPr>
            <a:normAutofit lnSpcReduction="10000"/>
          </a:bodyPr>
          <a:lstStyle/>
          <a:p>
            <a:r>
              <a:rPr lang="en-US" dirty="0" smtClean="0"/>
              <a:t>It’s about the hardware-software interface</a:t>
            </a:r>
          </a:p>
          <a:p>
            <a:pPr lvl="1"/>
            <a:r>
              <a:rPr lang="en-US" dirty="0" smtClean="0"/>
              <a:t>What does the programmer need to know to achieve the highest possible performance</a:t>
            </a:r>
          </a:p>
          <a:p>
            <a:r>
              <a:rPr lang="en-US" dirty="0" smtClean="0"/>
              <a:t>Languages like C are closer to the underlying hardware, unlike languages like Python! </a:t>
            </a:r>
          </a:p>
          <a:p>
            <a:pPr lvl="1"/>
            <a:r>
              <a:rPr lang="en-US" dirty="0" smtClean="0"/>
              <a:t>Allows us to talk about key hardware features in higher level terms</a:t>
            </a:r>
          </a:p>
          <a:p>
            <a:pPr lvl="1"/>
            <a:r>
              <a:rPr lang="en-US" dirty="0" smtClean="0"/>
              <a:t>Allows programmer to explicitly harness underlying hardware parallelism for high performance: “programming for performance”</a:t>
            </a:r>
            <a:endParaRPr lang="en-US" dirty="0"/>
          </a:p>
        </p:txBody>
      </p:sp>
      <p:sp>
        <p:nvSpPr>
          <p:cNvPr id="4" name="Date Placeholder 3"/>
          <p:cNvSpPr>
            <a:spLocks noGrp="1"/>
          </p:cNvSpPr>
          <p:nvPr>
            <p:ph type="dt" sz="half" idx="10"/>
          </p:nvPr>
        </p:nvSpPr>
        <p:spPr/>
        <p:txBody>
          <a:bodyPr/>
          <a:lstStyle/>
          <a:p>
            <a:fld id="{BA6B6E63-8336-5346-AB97-AC58D456DCE3}" type="datetime1">
              <a:rPr lang="en-US" smtClean="0"/>
              <a:pPr/>
              <a:t>8/27/13</a:t>
            </a:fld>
            <a:endParaRPr lang="en-US"/>
          </a:p>
        </p:txBody>
      </p:sp>
      <p:sp>
        <p:nvSpPr>
          <p:cNvPr id="5" name="Footer Placeholder 4"/>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5</a:t>
            </a:fld>
            <a:endParaRPr lang="en-US"/>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a:bodyPr>
          <a:lstStyle/>
          <a:p>
            <a:r>
              <a:rPr lang="en-US" dirty="0" smtClean="0">
                <a:solidFill>
                  <a:schemeClr val="tx1">
                    <a:lumMod val="50000"/>
                    <a:lumOff val="50000"/>
                  </a:schemeClr>
                </a:solidFill>
              </a:rPr>
              <a:t>Great Ideas in Computer Architecture</a:t>
            </a:r>
          </a:p>
          <a:p>
            <a:r>
              <a:rPr lang="en-US" dirty="0" err="1" smtClean="0">
                <a:solidFill>
                  <a:schemeClr val="tx1">
                    <a:lumMod val="50000"/>
                    <a:lumOff val="50000"/>
                  </a:schemeClr>
                </a:solidFill>
              </a:rPr>
              <a:t>Administrivia</a:t>
            </a:r>
            <a:endParaRPr lang="en-US" dirty="0" smtClean="0">
              <a:solidFill>
                <a:schemeClr val="tx1">
                  <a:lumMod val="50000"/>
                  <a:lumOff val="50000"/>
                </a:schemeClr>
              </a:solidFill>
            </a:endParaRPr>
          </a:p>
          <a:p>
            <a:r>
              <a:rPr lang="en-US" dirty="0" err="1" smtClean="0">
                <a:solidFill>
                  <a:schemeClr val="tx1">
                    <a:lumMod val="50000"/>
                    <a:lumOff val="50000"/>
                  </a:schemeClr>
                </a:solidFill>
              </a:rPr>
              <a:t>PostPC</a:t>
            </a:r>
            <a:r>
              <a:rPr lang="en-US" dirty="0" smtClean="0">
                <a:solidFill>
                  <a:schemeClr val="tx1">
                    <a:lumMod val="50000"/>
                    <a:lumOff val="50000"/>
                  </a:schemeClr>
                </a:solidFill>
              </a:rPr>
              <a:t> Era: From Phones to Datacenters</a:t>
            </a:r>
          </a:p>
          <a:p>
            <a:r>
              <a:rPr lang="en-US" dirty="0" smtClean="0"/>
              <a:t>Software as a Service </a:t>
            </a:r>
          </a:p>
          <a:p>
            <a:r>
              <a:rPr lang="en-US" dirty="0" smtClean="0"/>
              <a:t>Cloud Computing</a:t>
            </a:r>
          </a:p>
          <a:p>
            <a:r>
              <a:rPr lang="en-US" dirty="0" smtClean="0">
                <a:solidFill>
                  <a:srgbClr val="7F7F7F"/>
                </a:solidFill>
              </a:rPr>
              <a:t>Technology Break</a:t>
            </a:r>
          </a:p>
          <a:p>
            <a:r>
              <a:rPr lang="en-US" dirty="0" smtClean="0">
                <a:solidFill>
                  <a:srgbClr val="7F7F7F"/>
                </a:solidFill>
              </a:rPr>
              <a:t>Warehouse Scale Computers in Depth</a:t>
            </a:r>
          </a:p>
          <a:p>
            <a:endParaRPr lang="en-US" dirty="0"/>
          </a:p>
        </p:txBody>
      </p:sp>
      <p:sp>
        <p:nvSpPr>
          <p:cNvPr id="4" name="Date Placeholder 3"/>
          <p:cNvSpPr>
            <a:spLocks noGrp="1"/>
          </p:cNvSpPr>
          <p:nvPr>
            <p:ph type="dt" sz="half" idx="10"/>
          </p:nvPr>
        </p:nvSpPr>
        <p:spPr/>
        <p:txBody>
          <a:bodyPr/>
          <a:lstStyle/>
          <a:p>
            <a:fld id="{AE1EAC7A-093B-9F43-9097-9132AEE0BDD1}" type="datetime1">
              <a:rPr lang="en-US" smtClean="0"/>
              <a:pPr/>
              <a:t>8/27/13</a:t>
            </a:fld>
            <a:endParaRPr lang="en-US"/>
          </a:p>
        </p:txBody>
      </p:sp>
      <p:sp>
        <p:nvSpPr>
          <p:cNvPr id="5" name="Footer Placeholder 4"/>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50</a:t>
            </a:fld>
            <a:endParaRPr lang="en-US"/>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smtClean="0"/>
              <a:t>Software as a Service: SaaS</a:t>
            </a:r>
          </a:p>
        </p:txBody>
      </p:sp>
      <p:sp>
        <p:nvSpPr>
          <p:cNvPr id="66563" name="Content Placeholder 2"/>
          <p:cNvSpPr>
            <a:spLocks noGrp="1"/>
          </p:cNvSpPr>
          <p:nvPr>
            <p:ph idx="1"/>
          </p:nvPr>
        </p:nvSpPr>
        <p:spPr/>
        <p:txBody>
          <a:bodyPr/>
          <a:lstStyle/>
          <a:p>
            <a:r>
              <a:rPr lang="en-US" smtClean="0"/>
              <a:t>Traditional SW: binary code installed and runs wholly on client device</a:t>
            </a:r>
          </a:p>
          <a:p>
            <a:r>
              <a:rPr lang="en-US" smtClean="0"/>
              <a:t>SaaS delivers SW &amp; data as service over Internet via thin program (e.g., browser) running on client device</a:t>
            </a:r>
          </a:p>
          <a:p>
            <a:pPr lvl="1"/>
            <a:r>
              <a:rPr lang="en-US" smtClean="0"/>
              <a:t>Search, social networking, video </a:t>
            </a:r>
          </a:p>
          <a:p>
            <a:r>
              <a:rPr lang="en-US" smtClean="0"/>
              <a:t>Now also SaaS version of traditional SW </a:t>
            </a:r>
          </a:p>
          <a:p>
            <a:pPr lvl="1"/>
            <a:r>
              <a:rPr lang="en-US" smtClean="0"/>
              <a:t>E.g., Microsoft Office 365, TurboTax Online</a:t>
            </a:r>
          </a:p>
          <a:p>
            <a:endParaRPr lang="en-US" smtClean="0"/>
          </a:p>
        </p:txBody>
      </p:sp>
      <p:sp>
        <p:nvSpPr>
          <p:cNvPr id="8" name="Date Placeholder 3"/>
          <p:cNvSpPr>
            <a:spLocks noGrp="1"/>
          </p:cNvSpPr>
          <p:nvPr>
            <p:ph type="dt" sz="half" idx="10"/>
          </p:nvPr>
        </p:nvSpPr>
        <p:spPr>
          <a:xfrm>
            <a:off x="457200" y="6356350"/>
            <a:ext cx="2133600" cy="365125"/>
          </a:xfrm>
        </p:spPr>
        <p:txBody>
          <a:bodyPr/>
          <a:lstStyle/>
          <a:p>
            <a:fld id="{DF5EC22E-504A-8445-AD0F-9A961E941E61}" type="datetime1">
              <a:rPr lang="en-US" smtClean="0"/>
              <a:pPr/>
              <a:t>8/27/13</a:t>
            </a:fld>
            <a:endParaRPr lang="en-US"/>
          </a:p>
        </p:txBody>
      </p:sp>
      <p:sp>
        <p:nvSpPr>
          <p:cNvPr id="9" name="Footer Placeholder 4"/>
          <p:cNvSpPr>
            <a:spLocks noGrp="1"/>
          </p:cNvSpPr>
          <p:nvPr>
            <p:ph type="ftr" sz="quarter" idx="11"/>
          </p:nvPr>
        </p:nvSpPr>
        <p:spPr>
          <a:xfrm>
            <a:off x="3124200" y="6356350"/>
            <a:ext cx="2895600" cy="365125"/>
          </a:xfrm>
        </p:spPr>
        <p:txBody>
          <a:bodyPr/>
          <a:lstStyle/>
          <a:p>
            <a:r>
              <a:rPr lang="en-US" dirty="0" smtClean="0"/>
              <a:t>Fall 2013 -- Lecture #1</a:t>
            </a:r>
            <a:endParaRPr lang="en-US" dirty="0"/>
          </a:p>
        </p:txBody>
      </p:sp>
      <p:sp>
        <p:nvSpPr>
          <p:cNvPr id="10" name="Slide Number Placeholder 5"/>
          <p:cNvSpPr>
            <a:spLocks noGrp="1"/>
          </p:cNvSpPr>
          <p:nvPr>
            <p:ph type="sldNum" sz="quarter" idx="12"/>
          </p:nvPr>
        </p:nvSpPr>
        <p:spPr>
          <a:xfrm>
            <a:off x="6553200" y="6356350"/>
            <a:ext cx="2133600" cy="365125"/>
          </a:xfrm>
        </p:spPr>
        <p:txBody>
          <a:bodyPr/>
          <a:lstStyle/>
          <a:p>
            <a:fld id="{3CC63E4C-4642-794D-A2FD-70F6B81535F5}" type="slidenum">
              <a:rPr lang="en-US" smtClean="0"/>
              <a:pPr/>
              <a:t>51</a:t>
            </a:fld>
            <a:endParaRPr lang="en-US"/>
          </a:p>
        </p:txBody>
      </p:sp>
    </p:spTree>
    <p:extLst>
      <p:ext uri="{BB962C8B-B14F-4D97-AF65-F5344CB8AC3E}">
        <p14:creationId xmlns:p14="http://schemas.microsoft.com/office/powerpoint/2010/main" val="324093188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smtClean="0">
                <a:ea typeface="ＭＳ Ｐゴシック" pitchFamily="1" charset="-128"/>
                <a:cs typeface="ＭＳ Ｐゴシック" pitchFamily="1" charset="-128"/>
              </a:rPr>
              <a:t>6 Reasons for SaaS</a:t>
            </a:r>
          </a:p>
        </p:txBody>
      </p:sp>
      <p:sp>
        <p:nvSpPr>
          <p:cNvPr id="67587" name="Content Placeholder 2"/>
          <p:cNvSpPr>
            <a:spLocks noGrp="1"/>
          </p:cNvSpPr>
          <p:nvPr>
            <p:ph idx="1"/>
          </p:nvPr>
        </p:nvSpPr>
        <p:spPr/>
        <p:txBody>
          <a:bodyPr>
            <a:normAutofit fontScale="92500" lnSpcReduction="10000"/>
          </a:bodyPr>
          <a:lstStyle/>
          <a:p>
            <a:pPr marL="514350" indent="-514350">
              <a:buFont typeface="Helvetica" pitchFamily="1" charset="0"/>
              <a:buAutoNum type="arabicPeriod"/>
            </a:pPr>
            <a:r>
              <a:rPr lang="en-US" smtClean="0">
                <a:ea typeface="ＭＳ Ｐゴシック" pitchFamily="1" charset="-128"/>
                <a:cs typeface="ＭＳ Ｐゴシック" pitchFamily="1" charset="-128"/>
              </a:rPr>
              <a:t>No install worries about HW capability, OS</a:t>
            </a:r>
          </a:p>
          <a:p>
            <a:pPr marL="514350" indent="-514350">
              <a:buFont typeface="Helvetica" pitchFamily="1" charset="0"/>
              <a:buAutoNum type="arabicPeriod"/>
            </a:pPr>
            <a:r>
              <a:rPr lang="en-US" smtClean="0">
                <a:ea typeface="ＭＳ Ｐゴシック" pitchFamily="1" charset="-128"/>
                <a:cs typeface="ＭＳ Ｐゴシック" pitchFamily="1" charset="-128"/>
              </a:rPr>
              <a:t>No worries about data loss (at remote site)</a:t>
            </a:r>
          </a:p>
          <a:p>
            <a:pPr marL="514350" indent="-514350">
              <a:buFont typeface="Helvetica" pitchFamily="1" charset="0"/>
              <a:buAutoNum type="arabicPeriod"/>
            </a:pPr>
            <a:r>
              <a:rPr lang="en-US" smtClean="0">
                <a:ea typeface="ＭＳ Ｐゴシック" pitchFamily="1" charset="-128"/>
                <a:cs typeface="ＭＳ Ｐゴシック" pitchFamily="1" charset="-128"/>
              </a:rPr>
              <a:t>Easy for groups to interact with same data</a:t>
            </a:r>
          </a:p>
          <a:p>
            <a:pPr marL="514350" indent="-514350">
              <a:buFont typeface="Helvetica" pitchFamily="1" charset="0"/>
              <a:buAutoNum type="arabicPeriod"/>
            </a:pPr>
            <a:r>
              <a:rPr lang="en-US" smtClean="0">
                <a:ea typeface="ＭＳ Ｐゴシック" pitchFamily="1" charset="-128"/>
                <a:cs typeface="ＭＳ Ｐゴシック" pitchFamily="1" charset="-128"/>
              </a:rPr>
              <a:t>If data is large or changed frequently, simpler to keep 1 copy at central site</a:t>
            </a:r>
          </a:p>
          <a:p>
            <a:pPr marL="514350" indent="-514350">
              <a:buFont typeface="Helvetica" pitchFamily="1" charset="0"/>
              <a:buAutoNum type="arabicPeriod"/>
            </a:pPr>
            <a:r>
              <a:rPr lang="en-US" smtClean="0">
                <a:ea typeface="ＭＳ Ｐゴシック" pitchFamily="1" charset="-128"/>
                <a:cs typeface="ＭＳ Ｐゴシック" pitchFamily="1" charset="-128"/>
              </a:rPr>
              <a:t>1 copy of SW, controlled HW environment =&gt; no compatibility hassles for developers</a:t>
            </a:r>
          </a:p>
          <a:p>
            <a:pPr marL="514350" indent="-514350">
              <a:buFont typeface="Helvetica" pitchFamily="1" charset="0"/>
              <a:buAutoNum type="arabicPeriod"/>
            </a:pPr>
            <a:r>
              <a:rPr lang="en-US" smtClean="0">
                <a:ea typeface="ＭＳ Ｐゴシック" pitchFamily="1" charset="-128"/>
                <a:cs typeface="ＭＳ Ｐゴシック" pitchFamily="1" charset="-128"/>
              </a:rPr>
              <a:t>1 copy =&gt; simplifies upgrades  for developers </a:t>
            </a:r>
            <a:r>
              <a:rPr lang="en-US" i="1" smtClean="0">
                <a:ea typeface="ＭＳ Ｐゴシック" pitchFamily="1" charset="-128"/>
                <a:cs typeface="ＭＳ Ｐゴシック" pitchFamily="1" charset="-128"/>
              </a:rPr>
              <a:t>and </a:t>
            </a:r>
            <a:r>
              <a:rPr lang="en-US" smtClean="0">
                <a:ea typeface="ＭＳ Ｐゴシック" pitchFamily="1" charset="-128"/>
                <a:cs typeface="ＭＳ Ｐゴシック" pitchFamily="1" charset="-128"/>
              </a:rPr>
              <a:t>no user upgrade requests</a:t>
            </a:r>
          </a:p>
          <a:p>
            <a:pPr marL="514350" indent="-514350">
              <a:buFont typeface="Helvetica" pitchFamily="1" charset="0"/>
              <a:buAutoNum type="arabicPeriod"/>
            </a:pPr>
            <a:endParaRPr lang="en-US">
              <a:ea typeface="ＭＳ Ｐゴシック" pitchFamily="1" charset="-128"/>
              <a:cs typeface="ＭＳ Ｐゴシック" pitchFamily="1" charset="-128"/>
            </a:endParaRPr>
          </a:p>
        </p:txBody>
      </p:sp>
      <p:sp>
        <p:nvSpPr>
          <p:cNvPr id="5" name="Date Placeholder 3"/>
          <p:cNvSpPr>
            <a:spLocks noGrp="1"/>
          </p:cNvSpPr>
          <p:nvPr>
            <p:ph type="dt" sz="half" idx="10"/>
          </p:nvPr>
        </p:nvSpPr>
        <p:spPr>
          <a:xfrm>
            <a:off x="457200" y="6356350"/>
            <a:ext cx="2133600" cy="365125"/>
          </a:xfrm>
        </p:spPr>
        <p:txBody>
          <a:bodyPr/>
          <a:lstStyle/>
          <a:p>
            <a:fld id="{DF5EC22E-504A-8445-AD0F-9A961E941E61}" type="datetime1">
              <a:rPr lang="en-US" smtClean="0"/>
              <a:pPr/>
              <a:t>8/27/13</a:t>
            </a:fld>
            <a:endParaRPr lang="en-US"/>
          </a:p>
        </p:txBody>
      </p:sp>
      <p:sp>
        <p:nvSpPr>
          <p:cNvPr id="6" name="Footer Placeholder 4"/>
          <p:cNvSpPr>
            <a:spLocks noGrp="1"/>
          </p:cNvSpPr>
          <p:nvPr>
            <p:ph type="ftr" sz="quarter" idx="11"/>
          </p:nvPr>
        </p:nvSpPr>
        <p:spPr>
          <a:xfrm>
            <a:off x="3124200" y="6356350"/>
            <a:ext cx="2895600" cy="365125"/>
          </a:xfrm>
        </p:spPr>
        <p:txBody>
          <a:bodyPr/>
          <a:lstStyle/>
          <a:p>
            <a:r>
              <a:rPr lang="en-US" dirty="0" smtClean="0"/>
              <a:t>Fall 2013 -- Lecture #1</a:t>
            </a:r>
            <a:endParaRPr lang="en-US" dirty="0"/>
          </a:p>
        </p:txBody>
      </p:sp>
      <p:sp>
        <p:nvSpPr>
          <p:cNvPr id="7" name="Slide Number Placeholder 5"/>
          <p:cNvSpPr>
            <a:spLocks noGrp="1"/>
          </p:cNvSpPr>
          <p:nvPr>
            <p:ph type="sldNum" sz="quarter" idx="12"/>
          </p:nvPr>
        </p:nvSpPr>
        <p:spPr>
          <a:xfrm>
            <a:off x="6553200" y="6356350"/>
            <a:ext cx="2133600" cy="365125"/>
          </a:xfrm>
        </p:spPr>
        <p:txBody>
          <a:bodyPr/>
          <a:lstStyle/>
          <a:p>
            <a:fld id="{3CC63E4C-4642-794D-A2FD-70F6B81535F5}" type="slidenum">
              <a:rPr lang="en-US" smtClean="0"/>
              <a:pPr/>
              <a:t>52</a:t>
            </a:fld>
            <a:endParaRPr lang="en-US"/>
          </a:p>
        </p:txBody>
      </p:sp>
    </p:spTree>
    <p:extLst>
      <p:ext uri="{BB962C8B-B14F-4D97-AF65-F5344CB8AC3E}">
        <p14:creationId xmlns:p14="http://schemas.microsoft.com/office/powerpoint/2010/main" val="22756054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5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5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5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5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Platform as a Service</a:t>
            </a:r>
            <a:endParaRPr lang="en-US" dirty="0"/>
          </a:p>
        </p:txBody>
      </p:sp>
      <p:sp>
        <p:nvSpPr>
          <p:cNvPr id="4" name="Date Placeholder 3"/>
          <p:cNvSpPr>
            <a:spLocks noGrp="1"/>
          </p:cNvSpPr>
          <p:nvPr>
            <p:ph type="dt" sz="half" idx="10"/>
          </p:nvPr>
        </p:nvSpPr>
        <p:spPr/>
        <p:txBody>
          <a:bodyPr/>
          <a:lstStyle/>
          <a:p>
            <a:fld id="{2F2E1938-C8CF-0247-A38E-E6A30FE91DD3}" type="datetime1">
              <a:rPr lang="en-US" smtClean="0"/>
              <a:pPr/>
              <a:t>8/27/13</a:t>
            </a:fld>
            <a:endParaRPr lang="en-US"/>
          </a:p>
        </p:txBody>
      </p:sp>
      <p:sp>
        <p:nvSpPr>
          <p:cNvPr id="5" name="Footer Placeholder 4"/>
          <p:cNvSpPr>
            <a:spLocks noGrp="1"/>
          </p:cNvSpPr>
          <p:nvPr>
            <p:ph type="ftr" sz="quarter" idx="11"/>
          </p:nvPr>
        </p:nvSpPr>
        <p:spPr/>
        <p:txBody>
          <a:bodyPr/>
          <a:lstStyle/>
          <a:p>
            <a:r>
              <a:rPr lang="en-US" dirty="0" err="1" smtClean="0"/>
              <a:t>Falll</a:t>
            </a:r>
            <a:r>
              <a:rPr lang="en-US" dirty="0" smtClean="0"/>
              <a:t> 2013 --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53</a:t>
            </a:fld>
            <a:endParaRPr lang="en-US"/>
          </a:p>
        </p:txBody>
      </p:sp>
      <p:pic>
        <p:nvPicPr>
          <p:cNvPr id="3" name="Picture 2" descr="Screen Shot 2013-08-25 at 2.38.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064"/>
            <a:ext cx="9144000" cy="6144846"/>
          </a:xfrm>
          <a:prstGeom prst="rect">
            <a:avLst/>
          </a:prstGeom>
        </p:spPr>
      </p:pic>
    </p:spTree>
    <p:extLst>
      <p:ext uri="{BB962C8B-B14F-4D97-AF65-F5344CB8AC3E}">
        <p14:creationId xmlns:p14="http://schemas.microsoft.com/office/powerpoint/2010/main" val="29661683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dirty="0" smtClean="0">
                <a:ea typeface="ＭＳ Ｐゴシック" pitchFamily="1" charset="-128"/>
                <a:cs typeface="ＭＳ Ｐゴシック" pitchFamily="1" charset="-128"/>
              </a:rPr>
              <a:t>SaaS Infrastructure?</a:t>
            </a:r>
          </a:p>
        </p:txBody>
      </p:sp>
      <p:sp>
        <p:nvSpPr>
          <p:cNvPr id="80899" name="Content Placeholder 2"/>
          <p:cNvSpPr>
            <a:spLocks noGrp="1"/>
          </p:cNvSpPr>
          <p:nvPr>
            <p:ph idx="1"/>
          </p:nvPr>
        </p:nvSpPr>
        <p:spPr/>
        <p:txBody>
          <a:bodyPr/>
          <a:lstStyle/>
          <a:p>
            <a:pPr>
              <a:defRPr/>
            </a:pPr>
            <a:r>
              <a:rPr lang="en-US" dirty="0" smtClean="0">
                <a:ea typeface="ＭＳ Ｐゴシック" pitchFamily="1" charset="-128"/>
                <a:cs typeface="ＭＳ Ｐゴシック" pitchFamily="1" charset="-128"/>
              </a:rPr>
              <a:t>SaaS demands on infrastructure</a:t>
            </a:r>
          </a:p>
          <a:p>
            <a:pPr marL="514350" indent="-514350">
              <a:buFont typeface="+mj-lt"/>
              <a:buAutoNum type="arabicPeriod"/>
              <a:defRPr/>
            </a:pPr>
            <a:r>
              <a:rPr lang="en-US" dirty="0" smtClean="0">
                <a:ea typeface="ＭＳ Ｐゴシック" pitchFamily="1" charset="-128"/>
                <a:cs typeface="ＭＳ Ｐゴシック" pitchFamily="1" charset="-128"/>
              </a:rPr>
              <a:t>Communication: allow customers to interact with service</a:t>
            </a:r>
          </a:p>
          <a:p>
            <a:pPr marL="514350" indent="-514350">
              <a:buFont typeface="+mj-lt"/>
              <a:buAutoNum type="arabicPeriod"/>
              <a:defRPr/>
            </a:pPr>
            <a:r>
              <a:rPr lang="en-US" dirty="0" smtClean="0">
                <a:ea typeface="ＭＳ Ｐゴシック" pitchFamily="1" charset="-128"/>
                <a:cs typeface="ＭＳ Ｐゴシック" pitchFamily="1" charset="-128"/>
              </a:rPr>
              <a:t>Scalability: fluctuations in demand during + new services to add users rapidly</a:t>
            </a:r>
          </a:p>
          <a:p>
            <a:pPr marL="514350" indent="-514350">
              <a:buFont typeface="+mj-lt"/>
              <a:buAutoNum type="arabicPeriod"/>
              <a:defRPr/>
            </a:pPr>
            <a:r>
              <a:rPr lang="en-US" dirty="0" smtClean="0">
                <a:ea typeface="ＭＳ Ｐゴシック" pitchFamily="1" charset="-128"/>
                <a:cs typeface="ＭＳ Ｐゴシック" pitchFamily="1" charset="-128"/>
              </a:rPr>
              <a:t>Dependability:  service and communication continuously available 24x7</a:t>
            </a:r>
            <a:endParaRPr lang="en-US" dirty="0">
              <a:ea typeface="ＭＳ Ｐゴシック" pitchFamily="1" charset="-128"/>
              <a:cs typeface="ＭＳ Ｐゴシック" pitchFamily="1" charset="-128"/>
            </a:endParaRPr>
          </a:p>
        </p:txBody>
      </p:sp>
      <p:sp>
        <p:nvSpPr>
          <p:cNvPr id="5" name="Date Placeholder 3"/>
          <p:cNvSpPr>
            <a:spLocks noGrp="1"/>
          </p:cNvSpPr>
          <p:nvPr>
            <p:ph type="dt" sz="half" idx="10"/>
          </p:nvPr>
        </p:nvSpPr>
        <p:spPr>
          <a:xfrm>
            <a:off x="457200" y="6356350"/>
            <a:ext cx="2133600" cy="365125"/>
          </a:xfrm>
        </p:spPr>
        <p:txBody>
          <a:bodyPr/>
          <a:lstStyle/>
          <a:p>
            <a:fld id="{DF5EC22E-504A-8445-AD0F-9A961E941E61}" type="datetime1">
              <a:rPr lang="en-US" smtClean="0"/>
              <a:pPr/>
              <a:t>8/27/13</a:t>
            </a:fld>
            <a:endParaRPr lang="en-US"/>
          </a:p>
        </p:txBody>
      </p:sp>
      <p:sp>
        <p:nvSpPr>
          <p:cNvPr id="6" name="Footer Placeholder 4"/>
          <p:cNvSpPr>
            <a:spLocks noGrp="1"/>
          </p:cNvSpPr>
          <p:nvPr>
            <p:ph type="ftr" sz="quarter" idx="11"/>
          </p:nvPr>
        </p:nvSpPr>
        <p:spPr>
          <a:xfrm>
            <a:off x="3124200" y="6356350"/>
            <a:ext cx="2895600" cy="365125"/>
          </a:xfrm>
        </p:spPr>
        <p:txBody>
          <a:bodyPr/>
          <a:lstStyle/>
          <a:p>
            <a:r>
              <a:rPr lang="en-US" dirty="0" smtClean="0"/>
              <a:t>Fall 2013 -- Lecture #1</a:t>
            </a:r>
            <a:endParaRPr lang="en-US" dirty="0"/>
          </a:p>
        </p:txBody>
      </p:sp>
      <p:sp>
        <p:nvSpPr>
          <p:cNvPr id="7" name="Slide Number Placeholder 5"/>
          <p:cNvSpPr>
            <a:spLocks noGrp="1"/>
          </p:cNvSpPr>
          <p:nvPr>
            <p:ph type="sldNum" sz="quarter" idx="12"/>
          </p:nvPr>
        </p:nvSpPr>
        <p:spPr>
          <a:xfrm>
            <a:off x="6553200" y="6356350"/>
            <a:ext cx="2133600" cy="365125"/>
          </a:xfrm>
        </p:spPr>
        <p:txBody>
          <a:bodyPr/>
          <a:lstStyle/>
          <a:p>
            <a:fld id="{3CC63E4C-4642-794D-A2FD-70F6B81535F5}" type="slidenum">
              <a:rPr lang="en-US" smtClean="0"/>
              <a:pPr/>
              <a:t>54</a:t>
            </a:fld>
            <a:endParaRPr lang="en-US"/>
          </a:p>
        </p:txBody>
      </p:sp>
    </p:spTree>
    <p:extLst>
      <p:ext uri="{BB962C8B-B14F-4D97-AF65-F5344CB8AC3E}">
        <p14:creationId xmlns:p14="http://schemas.microsoft.com/office/powerpoint/2010/main" val="20129985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8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8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8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dirty="0" smtClean="0">
                <a:ea typeface="ＭＳ Ｐゴシック" pitchFamily="1" charset="-128"/>
                <a:cs typeface="ＭＳ Ｐゴシック" pitchFamily="1" charset="-128"/>
              </a:rPr>
              <a:t>Clusters</a:t>
            </a:r>
          </a:p>
        </p:txBody>
      </p:sp>
      <p:sp>
        <p:nvSpPr>
          <p:cNvPr id="3" name="Content Placeholder 2"/>
          <p:cNvSpPr>
            <a:spLocks noGrp="1"/>
          </p:cNvSpPr>
          <p:nvPr>
            <p:ph idx="1"/>
          </p:nvPr>
        </p:nvSpPr>
        <p:spPr>
          <a:xfrm>
            <a:off x="304800" y="1219200"/>
            <a:ext cx="8534400" cy="4754563"/>
          </a:xfrm>
        </p:spPr>
        <p:txBody>
          <a:bodyPr>
            <a:normAutofit lnSpcReduction="10000"/>
          </a:bodyPr>
          <a:lstStyle/>
          <a:p>
            <a:pPr>
              <a:defRPr/>
            </a:pPr>
            <a:r>
              <a:rPr lang="en-US" dirty="0" smtClean="0"/>
              <a:t>Clusters: Commodity computers connected by commodity Ethernet switches</a:t>
            </a:r>
          </a:p>
          <a:p>
            <a:pPr marL="514350" indent="-514350">
              <a:buFont typeface="+mj-lt"/>
              <a:buAutoNum type="arabicPeriod"/>
              <a:defRPr/>
            </a:pPr>
            <a:r>
              <a:rPr lang="en-US" dirty="0" smtClean="0"/>
              <a:t>More scalable than conventional servers</a:t>
            </a:r>
          </a:p>
          <a:p>
            <a:pPr marL="514350" indent="-514350">
              <a:buFont typeface="+mj-lt"/>
              <a:buAutoNum type="arabicPeriod"/>
              <a:defRPr/>
            </a:pPr>
            <a:r>
              <a:rPr lang="en-US" dirty="0" smtClean="0"/>
              <a:t>Much cheaper than conventional servers</a:t>
            </a:r>
          </a:p>
          <a:p>
            <a:pPr marL="914400" lvl="1" indent="-514350">
              <a:defRPr/>
            </a:pPr>
            <a:r>
              <a:rPr lang="en-US" dirty="0" smtClean="0"/>
              <a:t> 20X for equivalent vs. largest servers</a:t>
            </a:r>
          </a:p>
          <a:p>
            <a:pPr marL="514350" indent="-514350">
              <a:buFont typeface="+mj-lt"/>
              <a:buAutoNum type="arabicPeriod"/>
              <a:defRPr/>
            </a:pPr>
            <a:r>
              <a:rPr lang="en-US" dirty="0" smtClean="0"/>
              <a:t>Few operators for 1000s servers</a:t>
            </a:r>
          </a:p>
          <a:p>
            <a:pPr marL="914400" lvl="1" indent="-514350">
              <a:defRPr/>
            </a:pPr>
            <a:r>
              <a:rPr lang="en-US" dirty="0" smtClean="0"/>
              <a:t>Careful selection of identical HW/SW</a:t>
            </a:r>
          </a:p>
          <a:p>
            <a:pPr marL="914400" lvl="1" indent="-514350">
              <a:defRPr/>
            </a:pPr>
            <a:r>
              <a:rPr lang="en-US" dirty="0" smtClean="0"/>
              <a:t>Virtual Machine Monitors simplify operation</a:t>
            </a:r>
          </a:p>
          <a:p>
            <a:pPr marL="514350" indent="-514350">
              <a:buFont typeface="+mj-lt"/>
              <a:buAutoNum type="arabicPeriod"/>
              <a:defRPr/>
            </a:pPr>
            <a:r>
              <a:rPr lang="en-US" dirty="0" smtClean="0"/>
              <a:t>Dependability via extensive redundancy</a:t>
            </a:r>
          </a:p>
          <a:p>
            <a:pPr>
              <a:defRPr/>
            </a:pPr>
            <a:endParaRPr lang="en-US" dirty="0"/>
          </a:p>
        </p:txBody>
      </p:sp>
      <p:sp>
        <p:nvSpPr>
          <p:cNvPr id="5" name="Date Placeholder 3"/>
          <p:cNvSpPr>
            <a:spLocks noGrp="1"/>
          </p:cNvSpPr>
          <p:nvPr>
            <p:ph type="dt" sz="half" idx="10"/>
          </p:nvPr>
        </p:nvSpPr>
        <p:spPr>
          <a:xfrm>
            <a:off x="457200" y="6356350"/>
            <a:ext cx="2133600" cy="365125"/>
          </a:xfrm>
        </p:spPr>
        <p:txBody>
          <a:bodyPr/>
          <a:lstStyle/>
          <a:p>
            <a:fld id="{DF5EC22E-504A-8445-AD0F-9A961E941E61}" type="datetime1">
              <a:rPr lang="en-US" smtClean="0"/>
              <a:pPr/>
              <a:t>8/27/13</a:t>
            </a:fld>
            <a:endParaRPr lang="en-US"/>
          </a:p>
        </p:txBody>
      </p:sp>
      <p:sp>
        <p:nvSpPr>
          <p:cNvPr id="6" name="Footer Placeholder 4"/>
          <p:cNvSpPr>
            <a:spLocks noGrp="1"/>
          </p:cNvSpPr>
          <p:nvPr>
            <p:ph type="ftr" sz="quarter" idx="11"/>
          </p:nvPr>
        </p:nvSpPr>
        <p:spPr>
          <a:xfrm>
            <a:off x="3124200" y="6356350"/>
            <a:ext cx="2895600" cy="365125"/>
          </a:xfrm>
        </p:spPr>
        <p:txBody>
          <a:bodyPr/>
          <a:lstStyle/>
          <a:p>
            <a:r>
              <a:rPr lang="en-US" dirty="0" smtClean="0"/>
              <a:t>Fall 2013 -- Lecture #1</a:t>
            </a:r>
            <a:endParaRPr lang="en-US" dirty="0"/>
          </a:p>
        </p:txBody>
      </p:sp>
      <p:sp>
        <p:nvSpPr>
          <p:cNvPr id="7" name="Slide Number Placeholder 5"/>
          <p:cNvSpPr>
            <a:spLocks noGrp="1"/>
          </p:cNvSpPr>
          <p:nvPr>
            <p:ph type="sldNum" sz="quarter" idx="12"/>
          </p:nvPr>
        </p:nvSpPr>
        <p:spPr>
          <a:xfrm>
            <a:off x="6553200" y="6356350"/>
            <a:ext cx="2133600" cy="365125"/>
          </a:xfrm>
        </p:spPr>
        <p:txBody>
          <a:bodyPr/>
          <a:lstStyle/>
          <a:p>
            <a:fld id="{3CC63E4C-4642-794D-A2FD-70F6B81535F5}" type="slidenum">
              <a:rPr lang="en-US" smtClean="0"/>
              <a:pPr/>
              <a:t>55</a:t>
            </a:fld>
            <a:endParaRPr lang="en-US"/>
          </a:p>
        </p:txBody>
      </p:sp>
    </p:spTree>
    <p:extLst>
      <p:ext uri="{BB962C8B-B14F-4D97-AF65-F5344CB8AC3E}">
        <p14:creationId xmlns:p14="http://schemas.microsoft.com/office/powerpoint/2010/main" val="19563284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5"/>
          <p:cNvSpPr>
            <a:spLocks noGrp="1"/>
          </p:cNvSpPr>
          <p:nvPr>
            <p:ph type="title"/>
          </p:nvPr>
        </p:nvSpPr>
        <p:spPr/>
        <p:txBody>
          <a:bodyPr>
            <a:normAutofit/>
          </a:bodyPr>
          <a:lstStyle/>
          <a:p>
            <a:r>
              <a:rPr lang="en-US" dirty="0" smtClean="0">
                <a:ea typeface="ＭＳ Ｐゴシック" charset="-128"/>
                <a:cs typeface="ＭＳ Ｐゴシック" charset="-128"/>
              </a:rPr>
              <a:t>The Big Switch: Cloud Computing</a:t>
            </a:r>
          </a:p>
        </p:txBody>
      </p:sp>
      <p:sp>
        <p:nvSpPr>
          <p:cNvPr id="19460" name="Content Placeholder 7"/>
          <p:cNvSpPr>
            <a:spLocks noGrp="1"/>
          </p:cNvSpPr>
          <p:nvPr>
            <p:ph idx="1"/>
          </p:nvPr>
        </p:nvSpPr>
        <p:spPr>
          <a:xfrm>
            <a:off x="3454405" y="1168402"/>
            <a:ext cx="5469461" cy="5181600"/>
          </a:xfrm>
        </p:spPr>
        <p:txBody>
          <a:bodyPr>
            <a:noAutofit/>
          </a:bodyPr>
          <a:lstStyle/>
          <a:p>
            <a:pPr>
              <a:lnSpc>
                <a:spcPct val="85000"/>
              </a:lnSpc>
              <a:buFontTx/>
              <a:buNone/>
            </a:pPr>
            <a:r>
              <a:rPr lang="en-US" sz="2400" dirty="0" smtClean="0">
                <a:ea typeface="ＭＳ Ｐゴシック" charset="-128"/>
                <a:cs typeface="ＭＳ Ｐゴシック" charset="-128"/>
              </a:rPr>
              <a:t>	“A hundred years ago, companies stopped generating their own power with steam engines and dynamos and plugged into the newly built electric grid. The cheap power pumped out by electric utilities didn’t just change how businesses operate. It set off a chain reaction of economic and social transformations that brought the modern world into existence. Today, a similar revolution is under way. Hooked up to the Internet’s global computing grid, massive information-processing plants have begun pumping data and software code into our homes and businesses. This time, it’s computing that’s turning into a utility.”</a:t>
            </a:r>
          </a:p>
        </p:txBody>
      </p:sp>
      <p:sp>
        <p:nvSpPr>
          <p:cNvPr id="6" name="Date Placeholder 5"/>
          <p:cNvSpPr>
            <a:spLocks noGrp="1"/>
          </p:cNvSpPr>
          <p:nvPr>
            <p:ph type="dt" sz="half" idx="10"/>
          </p:nvPr>
        </p:nvSpPr>
        <p:spPr/>
        <p:txBody>
          <a:bodyPr/>
          <a:lstStyle/>
          <a:p>
            <a:fld id="{B8915FAA-F83B-0C4D-BFE6-18C8B7CF15CB}" type="datetime1">
              <a:rPr lang="en-US" smtClean="0"/>
              <a:pPr/>
              <a:t>8/27/13</a:t>
            </a:fld>
            <a:endParaRPr lang="en-US"/>
          </a:p>
        </p:txBody>
      </p:sp>
      <p:sp>
        <p:nvSpPr>
          <p:cNvPr id="7" name="Footer Placeholder 6"/>
          <p:cNvSpPr>
            <a:spLocks noGrp="1"/>
          </p:cNvSpPr>
          <p:nvPr>
            <p:ph type="ftr" sz="quarter" idx="11"/>
          </p:nvPr>
        </p:nvSpPr>
        <p:spPr/>
        <p:txBody>
          <a:bodyPr/>
          <a:lstStyle/>
          <a:p>
            <a:r>
              <a:rPr lang="en-US" dirty="0" smtClean="0"/>
              <a:t>Fall 2013 -- Lecture #1</a:t>
            </a:r>
            <a:endParaRPr lang="en-US" dirty="0"/>
          </a:p>
        </p:txBody>
      </p:sp>
      <p:sp>
        <p:nvSpPr>
          <p:cNvPr id="19459" name="Slide Number Placeholder 3"/>
          <p:cNvSpPr>
            <a:spLocks noGrp="1"/>
          </p:cNvSpPr>
          <p:nvPr>
            <p:ph type="sldNum" sz="quarter" idx="12"/>
          </p:nvPr>
        </p:nvSpPr>
        <p:spPr>
          <a:noFill/>
        </p:spPr>
        <p:txBody>
          <a:bodyPr/>
          <a:lstStyle/>
          <a:p>
            <a:fld id="{B250534F-5255-3D41-AF42-E7FB719555A6}" type="slidenum">
              <a:rPr lang="en-US" smtClean="0">
                <a:latin typeface="Arial" charset="0"/>
              </a:rPr>
              <a:pPr/>
              <a:t>56</a:t>
            </a:fld>
            <a:endParaRPr lang="en-US" smtClean="0">
              <a:latin typeface="Arial" charset="0"/>
            </a:endParaRPr>
          </a:p>
        </p:txBody>
      </p:sp>
      <p:pic>
        <p:nvPicPr>
          <p:cNvPr id="19461" name="Picture 4"/>
          <p:cNvPicPr>
            <a:picLocks noChangeAspect="1"/>
          </p:cNvPicPr>
          <p:nvPr/>
        </p:nvPicPr>
        <p:blipFill>
          <a:blip r:embed="rId3"/>
          <a:srcRect/>
          <a:stretch>
            <a:fillRect/>
          </a:stretch>
        </p:blipFill>
        <p:spPr bwMode="auto">
          <a:xfrm>
            <a:off x="119063" y="1268413"/>
            <a:ext cx="3454400" cy="5245100"/>
          </a:xfrm>
          <a:prstGeom prst="rect">
            <a:avLst/>
          </a:prstGeom>
          <a:noFill/>
          <a:ln w="9525">
            <a:noFill/>
            <a:miter lim="800000"/>
            <a:headEnd/>
            <a:tailEnd/>
          </a:ln>
        </p:spPr>
      </p:pic>
    </p:spTree>
    <p:extLst>
      <p:ext uri="{BB962C8B-B14F-4D97-AF65-F5344CB8AC3E}">
        <p14:creationId xmlns:p14="http://schemas.microsoft.com/office/powerpoint/2010/main" val="33660998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a:bodyPr>
          <a:lstStyle/>
          <a:p>
            <a:r>
              <a:rPr lang="en-US" dirty="0" smtClean="0">
                <a:solidFill>
                  <a:schemeClr val="tx1">
                    <a:lumMod val="50000"/>
                    <a:lumOff val="50000"/>
                  </a:schemeClr>
                </a:solidFill>
              </a:rPr>
              <a:t>Great Ideas in Computer Architecture</a:t>
            </a:r>
          </a:p>
          <a:p>
            <a:r>
              <a:rPr lang="en-US" dirty="0" err="1" smtClean="0">
                <a:solidFill>
                  <a:schemeClr val="tx1">
                    <a:lumMod val="50000"/>
                    <a:lumOff val="50000"/>
                  </a:schemeClr>
                </a:solidFill>
              </a:rPr>
              <a:t>Administrivia</a:t>
            </a:r>
            <a:endParaRPr lang="en-US" dirty="0" smtClean="0">
              <a:solidFill>
                <a:schemeClr val="tx1">
                  <a:lumMod val="50000"/>
                  <a:lumOff val="50000"/>
                </a:schemeClr>
              </a:solidFill>
            </a:endParaRPr>
          </a:p>
          <a:p>
            <a:r>
              <a:rPr lang="en-US" dirty="0" err="1" smtClean="0">
                <a:solidFill>
                  <a:schemeClr val="tx1">
                    <a:lumMod val="50000"/>
                    <a:lumOff val="50000"/>
                  </a:schemeClr>
                </a:solidFill>
              </a:rPr>
              <a:t>PostPC</a:t>
            </a:r>
            <a:r>
              <a:rPr lang="en-US" dirty="0" smtClean="0">
                <a:solidFill>
                  <a:schemeClr val="tx1">
                    <a:lumMod val="50000"/>
                    <a:lumOff val="50000"/>
                  </a:schemeClr>
                </a:solidFill>
              </a:rPr>
              <a:t> Era: From Phones to Datacenters</a:t>
            </a:r>
          </a:p>
          <a:p>
            <a:r>
              <a:rPr lang="en-US" dirty="0" smtClean="0">
                <a:solidFill>
                  <a:schemeClr val="tx1">
                    <a:lumMod val="50000"/>
                    <a:lumOff val="50000"/>
                  </a:schemeClr>
                </a:solidFill>
              </a:rPr>
              <a:t>Software as a Service </a:t>
            </a:r>
          </a:p>
          <a:p>
            <a:r>
              <a:rPr lang="en-US" dirty="0" smtClean="0">
                <a:solidFill>
                  <a:schemeClr val="tx1">
                    <a:lumMod val="50000"/>
                    <a:lumOff val="50000"/>
                  </a:schemeClr>
                </a:solidFill>
              </a:rPr>
              <a:t>Cloud Computing</a:t>
            </a:r>
          </a:p>
          <a:p>
            <a:r>
              <a:rPr lang="en-US" dirty="0" smtClean="0"/>
              <a:t>Technology Break</a:t>
            </a:r>
          </a:p>
          <a:p>
            <a:r>
              <a:rPr lang="en-US" dirty="0" smtClean="0">
                <a:solidFill>
                  <a:schemeClr val="tx1">
                    <a:lumMod val="50000"/>
                    <a:lumOff val="50000"/>
                  </a:schemeClr>
                </a:solidFill>
              </a:rPr>
              <a:t>Warehouse Scale Computers in Depth</a:t>
            </a:r>
          </a:p>
          <a:p>
            <a:endParaRPr lang="en-US" dirty="0"/>
          </a:p>
        </p:txBody>
      </p:sp>
      <p:sp>
        <p:nvSpPr>
          <p:cNvPr id="4" name="Date Placeholder 3"/>
          <p:cNvSpPr>
            <a:spLocks noGrp="1"/>
          </p:cNvSpPr>
          <p:nvPr>
            <p:ph type="dt" sz="half" idx="10"/>
          </p:nvPr>
        </p:nvSpPr>
        <p:spPr/>
        <p:txBody>
          <a:bodyPr/>
          <a:lstStyle/>
          <a:p>
            <a:fld id="{AE1EAC7A-093B-9F43-9097-9132AEE0BDD1}" type="datetime1">
              <a:rPr lang="en-US" smtClean="0"/>
              <a:pPr/>
              <a:t>8/27/13</a:t>
            </a:fld>
            <a:endParaRPr lang="en-US"/>
          </a:p>
        </p:txBody>
      </p:sp>
      <p:sp>
        <p:nvSpPr>
          <p:cNvPr id="5" name="Footer Placeholder 4"/>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57</a:t>
            </a:fld>
            <a:endParaRPr lang="en-US"/>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9950E9C-6866-7C40-9737-DFB12B885058}" type="datetime1">
              <a:rPr lang="en-US" smtClean="0"/>
              <a:t>8/27/13</a:t>
            </a:fld>
            <a:endParaRPr lang="en-US"/>
          </a:p>
        </p:txBody>
      </p:sp>
      <p:sp>
        <p:nvSpPr>
          <p:cNvPr id="5" name="Footer Placeholder 4"/>
          <p:cNvSpPr>
            <a:spLocks noGrp="1"/>
          </p:cNvSpPr>
          <p:nvPr>
            <p:ph type="ftr" sz="quarter" idx="11"/>
          </p:nvPr>
        </p:nvSpPr>
        <p:spPr/>
        <p:txBody>
          <a:bodyPr/>
          <a:lstStyle/>
          <a:p>
            <a:r>
              <a:rPr lang="en-US" dirty="0" smtClean="0"/>
              <a:t>Fall 2013 -- Lecture </a:t>
            </a:r>
            <a:r>
              <a:rPr lang="en-US" smtClean="0"/>
              <a:t>#1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58</a:t>
            </a:fld>
            <a:endParaRPr lang="en-US"/>
          </a:p>
        </p:txBody>
      </p:sp>
      <p:pic>
        <p:nvPicPr>
          <p:cNvPr id="130050" name="Picture 2"/>
          <p:cNvPicPr>
            <a:picLocks noChangeAspect="1" noChangeArrowheads="1"/>
          </p:cNvPicPr>
          <p:nvPr/>
        </p:nvPicPr>
        <p:blipFill>
          <a:blip r:embed="rId2"/>
          <a:srcRect/>
          <a:stretch>
            <a:fillRect/>
          </a:stretch>
        </p:blipFill>
        <p:spPr bwMode="auto">
          <a:xfrm>
            <a:off x="270404" y="286278"/>
            <a:ext cx="8585728" cy="6074403"/>
          </a:xfrm>
          <a:prstGeom prst="rect">
            <a:avLst/>
          </a:prstGeom>
          <a:noFill/>
          <a:ln w="9525">
            <a:noFill/>
            <a:miter lim="800000"/>
            <a:headEnd/>
            <a:tailEnd/>
          </a:ln>
          <a:effectLst/>
        </p:spPr>
      </p:pic>
    </p:spTree>
    <p:extLst>
      <p:ext uri="{BB962C8B-B14F-4D97-AF65-F5344CB8AC3E}">
        <p14:creationId xmlns:p14="http://schemas.microsoft.com/office/powerpoint/2010/main" val="14895554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a:bodyPr>
          <a:lstStyle/>
          <a:p>
            <a:r>
              <a:rPr lang="en-US" dirty="0" smtClean="0">
                <a:solidFill>
                  <a:schemeClr val="tx1">
                    <a:lumMod val="50000"/>
                    <a:lumOff val="50000"/>
                  </a:schemeClr>
                </a:solidFill>
              </a:rPr>
              <a:t>Great Ideas in Computer Architecture</a:t>
            </a:r>
          </a:p>
          <a:p>
            <a:r>
              <a:rPr lang="en-US" dirty="0" err="1" smtClean="0">
                <a:solidFill>
                  <a:schemeClr val="tx1">
                    <a:lumMod val="50000"/>
                    <a:lumOff val="50000"/>
                  </a:schemeClr>
                </a:solidFill>
              </a:rPr>
              <a:t>Administrivia</a:t>
            </a:r>
            <a:endParaRPr lang="en-US" dirty="0" smtClean="0">
              <a:solidFill>
                <a:schemeClr val="tx1">
                  <a:lumMod val="50000"/>
                  <a:lumOff val="50000"/>
                </a:schemeClr>
              </a:solidFill>
            </a:endParaRPr>
          </a:p>
          <a:p>
            <a:r>
              <a:rPr lang="en-US" dirty="0" err="1" smtClean="0">
                <a:solidFill>
                  <a:schemeClr val="tx1">
                    <a:lumMod val="50000"/>
                    <a:lumOff val="50000"/>
                  </a:schemeClr>
                </a:solidFill>
              </a:rPr>
              <a:t>PostPC</a:t>
            </a:r>
            <a:r>
              <a:rPr lang="en-US" dirty="0" smtClean="0">
                <a:solidFill>
                  <a:schemeClr val="tx1">
                    <a:lumMod val="50000"/>
                    <a:lumOff val="50000"/>
                  </a:schemeClr>
                </a:solidFill>
              </a:rPr>
              <a:t> Era: From Phones to Datacenters</a:t>
            </a:r>
          </a:p>
          <a:p>
            <a:r>
              <a:rPr lang="en-US" dirty="0" smtClean="0">
                <a:solidFill>
                  <a:schemeClr val="tx1">
                    <a:lumMod val="50000"/>
                    <a:lumOff val="50000"/>
                  </a:schemeClr>
                </a:solidFill>
              </a:rPr>
              <a:t>Software as a Service </a:t>
            </a:r>
          </a:p>
          <a:p>
            <a:r>
              <a:rPr lang="en-US" dirty="0" smtClean="0">
                <a:solidFill>
                  <a:schemeClr val="tx1">
                    <a:lumMod val="50000"/>
                    <a:lumOff val="50000"/>
                  </a:schemeClr>
                </a:solidFill>
              </a:rPr>
              <a:t>Cloud Computing</a:t>
            </a:r>
          </a:p>
          <a:p>
            <a:r>
              <a:rPr lang="en-US" dirty="0" smtClean="0">
                <a:solidFill>
                  <a:srgbClr val="7F7F7F"/>
                </a:solidFill>
              </a:rPr>
              <a:t>Technology Break</a:t>
            </a:r>
          </a:p>
          <a:p>
            <a:r>
              <a:rPr lang="en-US" dirty="0" smtClean="0"/>
              <a:t>Warehouse Scale Computers in Depth</a:t>
            </a:r>
          </a:p>
          <a:p>
            <a:endParaRPr lang="en-US" dirty="0"/>
          </a:p>
        </p:txBody>
      </p:sp>
      <p:sp>
        <p:nvSpPr>
          <p:cNvPr id="4" name="Date Placeholder 3"/>
          <p:cNvSpPr>
            <a:spLocks noGrp="1"/>
          </p:cNvSpPr>
          <p:nvPr>
            <p:ph type="dt" sz="half" idx="10"/>
          </p:nvPr>
        </p:nvSpPr>
        <p:spPr/>
        <p:txBody>
          <a:bodyPr/>
          <a:lstStyle/>
          <a:p>
            <a:fld id="{AE1EAC7A-093B-9F43-9097-9132AEE0BDD1}" type="datetime1">
              <a:rPr lang="en-US" smtClean="0"/>
              <a:pPr/>
              <a:t>8/27/13</a:t>
            </a:fld>
            <a:endParaRPr lang="en-US"/>
          </a:p>
        </p:txBody>
      </p:sp>
      <p:sp>
        <p:nvSpPr>
          <p:cNvPr id="5" name="Footer Placeholder 4"/>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59</a:t>
            </a:fld>
            <a:endParaRPr lang="en-US"/>
          </a:p>
        </p:txBody>
      </p:sp>
    </p:spTree>
    <p:extLst>
      <p:ext uri="{BB962C8B-B14F-4D97-AF65-F5344CB8AC3E}">
        <p14:creationId xmlns:p14="http://schemas.microsoft.com/office/powerpoint/2010/main" val="29894577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Old Machine Structures</a:t>
            </a:r>
            <a:endParaRPr lang="en-US" dirty="0"/>
          </a:p>
        </p:txBody>
      </p:sp>
      <p:sp>
        <p:nvSpPr>
          <p:cNvPr id="6" name="Date Placeholder 5"/>
          <p:cNvSpPr>
            <a:spLocks noGrp="1"/>
          </p:cNvSpPr>
          <p:nvPr>
            <p:ph type="dt" sz="half" idx="10"/>
          </p:nvPr>
        </p:nvSpPr>
        <p:spPr/>
        <p:txBody>
          <a:bodyPr/>
          <a:lstStyle/>
          <a:p>
            <a:fld id="{3DBE150C-C351-3046-98FB-A8A32DACFB82}" type="datetime1">
              <a:rPr lang="en-US" smtClean="0"/>
              <a:pPr/>
              <a:t>8/27/13</a:t>
            </a:fld>
            <a:endParaRPr lang="en-US"/>
          </a:p>
        </p:txBody>
      </p:sp>
      <p:sp>
        <p:nvSpPr>
          <p:cNvPr id="5" name="Footer Placeholder 4"/>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4" name="Slide Number Placeholder 3"/>
          <p:cNvSpPr>
            <a:spLocks noGrp="1"/>
          </p:cNvSpPr>
          <p:nvPr>
            <p:ph type="sldNum" sz="quarter" idx="12"/>
          </p:nvPr>
        </p:nvSpPr>
        <p:spPr/>
        <p:txBody>
          <a:bodyPr/>
          <a:lstStyle/>
          <a:p>
            <a:fld id="{F4BA2A7E-5181-A840-825F-018EFA86BC7E}" type="slidenum">
              <a:rPr lang="en-US" smtClean="0"/>
              <a:pPr/>
              <a:t>6</a:t>
            </a:fld>
            <a:endParaRPr lang="en-US"/>
          </a:p>
        </p:txBody>
      </p:sp>
      <p:pic>
        <p:nvPicPr>
          <p:cNvPr id="31746" name="Picture 2"/>
          <p:cNvPicPr>
            <a:picLocks noChangeAspect="1" noChangeArrowheads="1"/>
          </p:cNvPicPr>
          <p:nvPr/>
        </p:nvPicPr>
        <p:blipFill>
          <a:blip r:embed="rId2"/>
          <a:srcRect/>
          <a:stretch>
            <a:fillRect/>
          </a:stretch>
        </p:blipFill>
        <p:spPr bwMode="auto">
          <a:xfrm>
            <a:off x="1254573" y="1309203"/>
            <a:ext cx="6657232" cy="4994042"/>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US" smtClean="0">
                <a:ea typeface="ＭＳ Ｐゴシック" pitchFamily="1" charset="-128"/>
                <a:cs typeface="ＭＳ Ｐゴシック" pitchFamily="1" charset="-128"/>
              </a:rPr>
              <a:t>Warehouse Scale Computers</a:t>
            </a:r>
          </a:p>
        </p:txBody>
      </p:sp>
      <p:sp>
        <p:nvSpPr>
          <p:cNvPr id="83971" name="Content Placeholder 2"/>
          <p:cNvSpPr>
            <a:spLocks noGrp="1"/>
          </p:cNvSpPr>
          <p:nvPr>
            <p:ph idx="1"/>
          </p:nvPr>
        </p:nvSpPr>
        <p:spPr>
          <a:xfrm>
            <a:off x="304800" y="1371600"/>
            <a:ext cx="8610600" cy="4754563"/>
          </a:xfrm>
        </p:spPr>
        <p:txBody>
          <a:bodyPr/>
          <a:lstStyle/>
          <a:p>
            <a:r>
              <a:rPr lang="en-US" dirty="0" smtClean="0">
                <a:ea typeface="ＭＳ Ｐゴシック" pitchFamily="1" charset="-128"/>
                <a:cs typeface="ＭＳ Ｐゴシック" pitchFamily="1" charset="-128"/>
              </a:rPr>
              <a:t>Economies of scale pushed down cost of largest datacenter by factors 3X to 8X</a:t>
            </a:r>
          </a:p>
          <a:p>
            <a:pPr lvl="1"/>
            <a:r>
              <a:rPr lang="en-US" dirty="0" smtClean="0"/>
              <a:t>Purchase, house, operate 100K </a:t>
            </a:r>
            <a:r>
              <a:rPr lang="en-US" dirty="0" err="1" smtClean="0"/>
              <a:t>v</a:t>
            </a:r>
            <a:r>
              <a:rPr lang="en-US" dirty="0" smtClean="0"/>
              <a:t>. 1K computers</a:t>
            </a:r>
          </a:p>
          <a:p>
            <a:r>
              <a:rPr lang="en-US" dirty="0" smtClean="0">
                <a:ea typeface="ＭＳ Ｐゴシック" pitchFamily="1" charset="-128"/>
                <a:cs typeface="ＭＳ Ｐゴシック" pitchFamily="1" charset="-128"/>
              </a:rPr>
              <a:t>Traditional datacenters utilized 10% - 20%</a:t>
            </a:r>
          </a:p>
          <a:p>
            <a:r>
              <a:rPr lang="en-US" dirty="0" smtClean="0">
                <a:ea typeface="ＭＳ Ｐゴシック" pitchFamily="1" charset="-128"/>
                <a:cs typeface="ＭＳ Ｐゴシック" pitchFamily="1" charset="-128"/>
              </a:rPr>
              <a:t>Make profit offering pay-as-you-go use at less than your costs for as many computers as you need</a:t>
            </a:r>
          </a:p>
          <a:p>
            <a:pPr lvl="1"/>
            <a:endParaRPr lang="en-US" dirty="0" smtClean="0"/>
          </a:p>
        </p:txBody>
      </p:sp>
      <p:sp>
        <p:nvSpPr>
          <p:cNvPr id="83972" name="Slide Number Placeholder 3"/>
          <p:cNvSpPr>
            <a:spLocks noGrp="1"/>
          </p:cNvSpPr>
          <p:nvPr>
            <p:ph type="sldNum" sz="quarter" idx="12"/>
          </p:nvPr>
        </p:nvSpPr>
        <p:spPr>
          <a:noFill/>
        </p:spPr>
        <p:txBody>
          <a:bodyPr/>
          <a:lstStyle/>
          <a:p>
            <a:fld id="{A562DBCD-38FA-CB44-8066-6D88CC2DF085}" type="slidenum">
              <a:rPr lang="en-US" smtClean="0"/>
              <a:pPr/>
              <a:t>60</a:t>
            </a:fld>
            <a:endParaRPr lang="en-US" smtClean="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97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397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39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normAutofit fontScale="90000"/>
          </a:bodyPr>
          <a:lstStyle/>
          <a:p>
            <a:r>
              <a:rPr lang="en-US" smtClean="0">
                <a:ea typeface="ＭＳ Ｐゴシック" pitchFamily="1" charset="-128"/>
                <a:cs typeface="ＭＳ Ｐゴシック" pitchFamily="1" charset="-128"/>
              </a:rPr>
              <a:t>Utility Computing / </a:t>
            </a:r>
            <a:br>
              <a:rPr lang="en-US" smtClean="0">
                <a:ea typeface="ＭＳ Ｐゴシック" pitchFamily="1" charset="-128"/>
                <a:cs typeface="ＭＳ Ｐゴシック" pitchFamily="1" charset="-128"/>
              </a:rPr>
            </a:br>
            <a:r>
              <a:rPr lang="en-US" smtClean="0">
                <a:ea typeface="ＭＳ Ｐゴシック" pitchFamily="1" charset="-128"/>
                <a:cs typeface="ＭＳ Ｐゴシック" pitchFamily="1" charset="-128"/>
              </a:rPr>
              <a:t>Public Cloud Computing</a:t>
            </a:r>
          </a:p>
        </p:txBody>
      </p:sp>
      <p:sp>
        <p:nvSpPr>
          <p:cNvPr id="84995" name="Content Placeholder 2"/>
          <p:cNvSpPr>
            <a:spLocks noGrp="1"/>
          </p:cNvSpPr>
          <p:nvPr>
            <p:ph idx="1"/>
          </p:nvPr>
        </p:nvSpPr>
        <p:spPr/>
        <p:txBody>
          <a:bodyPr>
            <a:normAutofit lnSpcReduction="10000"/>
          </a:bodyPr>
          <a:lstStyle/>
          <a:p>
            <a:r>
              <a:rPr lang="en-US" dirty="0" smtClean="0">
                <a:ea typeface="ＭＳ Ｐゴシック" pitchFamily="1" charset="-128"/>
                <a:cs typeface="ＭＳ Ｐゴシック" pitchFamily="1" charset="-128"/>
              </a:rPr>
              <a:t>Offers computing, storage, communication at pennies per hour </a:t>
            </a:r>
          </a:p>
          <a:p>
            <a:r>
              <a:rPr lang="en-US" dirty="0" smtClean="0">
                <a:ea typeface="ＭＳ Ｐゴシック" pitchFamily="1" charset="-128"/>
                <a:cs typeface="ＭＳ Ｐゴシック" pitchFamily="1" charset="-128"/>
              </a:rPr>
              <a:t>No premium to scale:</a:t>
            </a:r>
          </a:p>
          <a:p>
            <a:pPr lvl="1">
              <a:buFontTx/>
              <a:buNone/>
            </a:pPr>
            <a:r>
              <a:rPr lang="en-US" dirty="0" smtClean="0"/>
              <a:t>      1000 computers @       1 hour </a:t>
            </a:r>
            <a:br>
              <a:rPr lang="en-US" dirty="0" smtClean="0"/>
            </a:br>
            <a:r>
              <a:rPr lang="en-US" dirty="0" smtClean="0"/>
              <a:t>=       1 computer   @ 1000 hours</a:t>
            </a:r>
          </a:p>
          <a:p>
            <a:r>
              <a:rPr lang="en-US" dirty="0" smtClean="0">
                <a:ea typeface="ＭＳ Ｐゴシック" pitchFamily="1" charset="-128"/>
                <a:cs typeface="ＭＳ Ｐゴシック" pitchFamily="1" charset="-128"/>
              </a:rPr>
              <a:t>Illusion of infinite scalability to cloud user</a:t>
            </a:r>
          </a:p>
          <a:p>
            <a:pPr lvl="1"/>
            <a:r>
              <a:rPr lang="en-US" dirty="0" smtClean="0"/>
              <a:t>As many computers as you can afford</a:t>
            </a:r>
          </a:p>
          <a:p>
            <a:r>
              <a:rPr lang="en-US" dirty="0" smtClean="0">
                <a:ea typeface="ＭＳ Ｐゴシック" pitchFamily="1" charset="-128"/>
                <a:cs typeface="ＭＳ Ｐゴシック" pitchFamily="1" charset="-128"/>
              </a:rPr>
              <a:t>Leading examples: Amazon Web Services, Google App Engine, Microsoft Azure</a:t>
            </a:r>
          </a:p>
        </p:txBody>
      </p:sp>
      <p:sp>
        <p:nvSpPr>
          <p:cNvPr id="84996" name="Slide Number Placeholder 3"/>
          <p:cNvSpPr>
            <a:spLocks noGrp="1"/>
          </p:cNvSpPr>
          <p:nvPr>
            <p:ph type="sldNum" sz="quarter" idx="12"/>
          </p:nvPr>
        </p:nvSpPr>
        <p:spPr>
          <a:noFill/>
        </p:spPr>
        <p:txBody>
          <a:bodyPr/>
          <a:lstStyle/>
          <a:p>
            <a:fld id="{111CD013-9B08-4242-9A73-5295CC015BB0}" type="slidenum">
              <a:rPr lang="en-US" smtClean="0"/>
              <a:pPr/>
              <a:t>61</a:t>
            </a:fld>
            <a:endParaRPr lang="en-US" smtClean="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499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499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49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US" smtClean="0">
                <a:ea typeface="ＭＳ Ｐゴシック" pitchFamily="1" charset="-128"/>
                <a:cs typeface="ＭＳ Ｐゴシック" pitchFamily="1" charset="-128"/>
              </a:rPr>
              <a:t>2012 AWS Instances &amp; Prices</a:t>
            </a:r>
          </a:p>
        </p:txBody>
      </p:sp>
      <p:sp>
        <p:nvSpPr>
          <p:cNvPr id="86019" name="Slide Number Placeholder 3"/>
          <p:cNvSpPr>
            <a:spLocks noGrp="1"/>
          </p:cNvSpPr>
          <p:nvPr>
            <p:ph type="sldNum" sz="quarter" idx="12"/>
          </p:nvPr>
        </p:nvSpPr>
        <p:spPr>
          <a:noFill/>
        </p:spPr>
        <p:txBody>
          <a:bodyPr/>
          <a:lstStyle/>
          <a:p>
            <a:fld id="{1BA322A5-6736-4E49-8481-768328003FB9}" type="slidenum">
              <a:rPr lang="en-US" smtClean="0"/>
              <a:pPr/>
              <a:t>62</a:t>
            </a:fld>
            <a:endParaRPr lang="en-US" smtClean="0"/>
          </a:p>
        </p:txBody>
      </p:sp>
      <p:graphicFrame>
        <p:nvGraphicFramePr>
          <p:cNvPr id="5" name="Table 4"/>
          <p:cNvGraphicFramePr>
            <a:graphicFrameLocks noGrp="1"/>
          </p:cNvGraphicFramePr>
          <p:nvPr/>
        </p:nvGraphicFramePr>
        <p:xfrm>
          <a:off x="0" y="1371600"/>
          <a:ext cx="9105678" cy="3194087"/>
        </p:xfrm>
        <a:graphic>
          <a:graphicData uri="http://schemas.openxmlformats.org/drawingml/2006/table">
            <a:tbl>
              <a:tblPr/>
              <a:tblGrid>
                <a:gridCol w="3061526"/>
                <a:gridCol w="824674"/>
                <a:gridCol w="564060"/>
                <a:gridCol w="836397"/>
                <a:gridCol w="710148"/>
                <a:gridCol w="836397"/>
                <a:gridCol w="820617"/>
                <a:gridCol w="651981"/>
                <a:gridCol w="799878"/>
              </a:tblGrid>
              <a:tr h="597877">
                <a:tc>
                  <a:txBody>
                    <a:bodyPr/>
                    <a:lstStyle/>
                    <a:p>
                      <a:pPr algn="ctr" fontAlgn="ctr"/>
                      <a:r>
                        <a:rPr lang="en-US" sz="1200" b="0" i="0" u="none" strike="noStrike">
                          <a:latin typeface="Verdana"/>
                        </a:rPr>
                        <a:t>Instance</a:t>
                      </a:r>
                    </a:p>
                  </a:txBody>
                  <a:tcPr marL="15781" marR="15781" marT="1578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latin typeface="Verdana"/>
                        </a:rPr>
                        <a:t>Per Hour</a:t>
                      </a:r>
                    </a:p>
                  </a:txBody>
                  <a:tcPr marL="15781" marR="15781" marT="1578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latin typeface="Verdana"/>
                        </a:rPr>
                        <a:t>Ratio to Small</a:t>
                      </a:r>
                    </a:p>
                  </a:txBody>
                  <a:tcPr marL="15781" marR="15781" marT="1578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latin typeface="Verdana"/>
                        </a:rPr>
                        <a:t>Compute Units</a:t>
                      </a:r>
                    </a:p>
                  </a:txBody>
                  <a:tcPr marL="15781" marR="15781" marT="1578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latin typeface="Verdana"/>
                        </a:rPr>
                        <a:t>Virtual Cores</a:t>
                      </a:r>
                    </a:p>
                  </a:txBody>
                  <a:tcPr marL="15781" marR="15781" marT="1578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latin typeface="Verdana"/>
                        </a:rPr>
                        <a:t>Compute Unit/ Core</a:t>
                      </a:r>
                    </a:p>
                  </a:txBody>
                  <a:tcPr marL="15781" marR="15781" marT="1578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latin typeface="Verdana"/>
                        </a:rPr>
                        <a:t>Memory (GB)</a:t>
                      </a:r>
                    </a:p>
                  </a:txBody>
                  <a:tcPr marL="15781" marR="15781" marT="1578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latin typeface="Verdana"/>
                        </a:rPr>
                        <a:t>Disk (GB)</a:t>
                      </a:r>
                    </a:p>
                  </a:txBody>
                  <a:tcPr marL="15781" marR="15781" marT="1578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latin typeface="Verdana"/>
                        </a:rPr>
                        <a:t>Address</a:t>
                      </a:r>
                    </a:p>
                  </a:txBody>
                  <a:tcPr marL="15781" marR="15781" marT="1578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292">
                <a:tc>
                  <a:txBody>
                    <a:bodyPr/>
                    <a:lstStyle/>
                    <a:p>
                      <a:pPr algn="l" fontAlgn="b"/>
                      <a:r>
                        <a:rPr lang="en-US" sz="1200" b="0" i="0" u="none" strike="noStrike">
                          <a:latin typeface="Verdana"/>
                        </a:rPr>
                        <a:t>Standard Small</a:t>
                      </a:r>
                    </a:p>
                  </a:txBody>
                  <a:tcPr marL="15781" marR="15781" marT="15781"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latin typeface="Verdana"/>
                        </a:rPr>
                        <a:t>$0.085 </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latin typeface="Verdana"/>
                        </a:rPr>
                        <a:t>1.0</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1.0</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1</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1.00</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1.7</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latin typeface="Verdana"/>
                        </a:rPr>
                        <a:t>160</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latin typeface="Verdana"/>
                        </a:rPr>
                        <a:t>32 bit</a:t>
                      </a:r>
                    </a:p>
                  </a:txBody>
                  <a:tcPr marL="15781" marR="15781" marT="15781"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292">
                <a:tc>
                  <a:txBody>
                    <a:bodyPr/>
                    <a:lstStyle/>
                    <a:p>
                      <a:pPr algn="l" fontAlgn="b"/>
                      <a:r>
                        <a:rPr lang="en-US" sz="1200" b="0" i="0" u="none" strike="noStrike">
                          <a:latin typeface="Verdana"/>
                        </a:rPr>
                        <a:t>Standard Large</a:t>
                      </a:r>
                    </a:p>
                  </a:txBody>
                  <a:tcPr marL="15781" marR="15781" marT="15781"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$0.340 </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4.0</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latin typeface="Verdana"/>
                        </a:rPr>
                        <a:t>4.0</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2</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2.00</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7.5</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latin typeface="Verdana"/>
                        </a:rPr>
                        <a:t>850</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latin typeface="Verdana"/>
                        </a:rPr>
                        <a:t>64 bit</a:t>
                      </a:r>
                    </a:p>
                  </a:txBody>
                  <a:tcPr marL="15781" marR="15781" marT="15781"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292">
                <a:tc>
                  <a:txBody>
                    <a:bodyPr/>
                    <a:lstStyle/>
                    <a:p>
                      <a:pPr algn="l" fontAlgn="b"/>
                      <a:r>
                        <a:rPr lang="en-US" sz="1200" b="0" i="0" u="none" strike="noStrike">
                          <a:latin typeface="Verdana"/>
                        </a:rPr>
                        <a:t>Standard Extra Large</a:t>
                      </a:r>
                    </a:p>
                  </a:txBody>
                  <a:tcPr marL="15781" marR="15781" marT="15781"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$0.680 </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8.0</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8.0</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latin typeface="Verdana"/>
                        </a:rPr>
                        <a:t>4</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2.00</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15.0</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latin typeface="Verdana"/>
                        </a:rPr>
                        <a:t>1690</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latin typeface="Verdana"/>
                        </a:rPr>
                        <a:t>64 bit</a:t>
                      </a:r>
                    </a:p>
                  </a:txBody>
                  <a:tcPr marL="15781" marR="15781" marT="15781"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292">
                <a:tc>
                  <a:txBody>
                    <a:bodyPr/>
                    <a:lstStyle/>
                    <a:p>
                      <a:pPr algn="l" fontAlgn="b"/>
                      <a:r>
                        <a:rPr lang="en-US" sz="1200" b="0" i="0" u="none" strike="noStrike">
                          <a:latin typeface="Verdana"/>
                        </a:rPr>
                        <a:t>High-Memory Extra Large</a:t>
                      </a:r>
                    </a:p>
                  </a:txBody>
                  <a:tcPr marL="15781" marR="15781" marT="15781"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$0.500 </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5.9</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6.5</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2</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latin typeface="Verdana"/>
                        </a:rPr>
                        <a:t>3.25</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17.1</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420</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latin typeface="Verdana"/>
                        </a:rPr>
                        <a:t>64 bit</a:t>
                      </a:r>
                    </a:p>
                  </a:txBody>
                  <a:tcPr marL="15781" marR="15781" marT="15781"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292">
                <a:tc>
                  <a:txBody>
                    <a:bodyPr/>
                    <a:lstStyle/>
                    <a:p>
                      <a:pPr algn="l" fontAlgn="b"/>
                      <a:r>
                        <a:rPr lang="en-US" sz="1200" b="0" i="0" u="none" strike="noStrike">
                          <a:latin typeface="Verdana"/>
                        </a:rPr>
                        <a:t>High-Memory Double Extra Large</a:t>
                      </a:r>
                    </a:p>
                  </a:txBody>
                  <a:tcPr marL="15781" marR="15781" marT="15781"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$1.200 </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14.1</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13.0</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4</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3.25</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latin typeface="Verdana"/>
                        </a:rPr>
                        <a:t>34.2</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850</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latin typeface="Verdana"/>
                        </a:rPr>
                        <a:t>64 bit</a:t>
                      </a:r>
                    </a:p>
                  </a:txBody>
                  <a:tcPr marL="15781" marR="15781" marT="15781"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292">
                <a:tc>
                  <a:txBody>
                    <a:bodyPr/>
                    <a:lstStyle/>
                    <a:p>
                      <a:pPr algn="l" fontAlgn="b"/>
                      <a:r>
                        <a:rPr lang="en-US" sz="1200" b="0" i="0" u="none" strike="noStrike">
                          <a:latin typeface="Verdana"/>
                        </a:rPr>
                        <a:t>High-Memory Quadruple Extra Large</a:t>
                      </a:r>
                    </a:p>
                  </a:txBody>
                  <a:tcPr marL="15781" marR="15781" marT="15781"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$2.400 </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28.2</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26.0</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8</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3.25</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latin typeface="Verdana"/>
                        </a:rPr>
                        <a:t>68.4</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1690</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latin typeface="Verdana"/>
                        </a:rPr>
                        <a:t>64 bit</a:t>
                      </a:r>
                    </a:p>
                  </a:txBody>
                  <a:tcPr marL="15781" marR="15781" marT="15781"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292">
                <a:tc>
                  <a:txBody>
                    <a:bodyPr/>
                    <a:lstStyle/>
                    <a:p>
                      <a:pPr algn="l" fontAlgn="b"/>
                      <a:r>
                        <a:rPr lang="en-US" sz="1200" b="0" i="0" u="none" strike="noStrike">
                          <a:latin typeface="Verdana"/>
                        </a:rPr>
                        <a:t>High-CPU Medium</a:t>
                      </a:r>
                    </a:p>
                  </a:txBody>
                  <a:tcPr marL="15781" marR="15781" marT="15781"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$0.170 </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2.0</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5.0</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2</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2.50</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latin typeface="Verdana"/>
                        </a:rPr>
                        <a:t>1.7</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latin typeface="Verdana"/>
                        </a:rPr>
                        <a:t>350</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latin typeface="Verdana"/>
                        </a:rPr>
                        <a:t>32 bit</a:t>
                      </a:r>
                    </a:p>
                  </a:txBody>
                  <a:tcPr marL="15781" marR="15781" marT="15781"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292">
                <a:tc>
                  <a:txBody>
                    <a:bodyPr/>
                    <a:lstStyle/>
                    <a:p>
                      <a:pPr algn="l" fontAlgn="b"/>
                      <a:r>
                        <a:rPr lang="en-US" sz="1200" b="0" i="0" u="none" strike="noStrike">
                          <a:latin typeface="Verdana"/>
                        </a:rPr>
                        <a:t>High-CPU Extra Large</a:t>
                      </a:r>
                    </a:p>
                  </a:txBody>
                  <a:tcPr marL="15781" marR="15781" marT="15781"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$0.680 </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8.0</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20.0</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8</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2.50</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latin typeface="Verdana"/>
                        </a:rPr>
                        <a:t>7.0</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1690</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latin typeface="Verdana"/>
                        </a:rPr>
                        <a:t>64 bit</a:t>
                      </a:r>
                    </a:p>
                  </a:txBody>
                  <a:tcPr marL="15781" marR="15781" marT="15781"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292">
                <a:tc>
                  <a:txBody>
                    <a:bodyPr/>
                    <a:lstStyle/>
                    <a:p>
                      <a:pPr algn="l" fontAlgn="b"/>
                      <a:r>
                        <a:rPr lang="en-US" sz="1200" b="0" i="0" u="none" strike="noStrike">
                          <a:latin typeface="Verdana"/>
                        </a:rPr>
                        <a:t>Cluster Quadruple Extra Large</a:t>
                      </a:r>
                    </a:p>
                  </a:txBody>
                  <a:tcPr marL="15781" marR="15781" marT="15781"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$1.300 </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15.3</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33.5</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16</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latin typeface="Verdana"/>
                        </a:rPr>
                        <a:t>2.09</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latin typeface="Verdana"/>
                        </a:rPr>
                        <a:t>23.0</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1690</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latin typeface="Verdana"/>
                        </a:rPr>
                        <a:t>64 bit</a:t>
                      </a:r>
                    </a:p>
                  </a:txBody>
                  <a:tcPr marL="15781" marR="15781" marT="15781"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292">
                <a:tc>
                  <a:txBody>
                    <a:bodyPr/>
                    <a:lstStyle/>
                    <a:p>
                      <a:pPr algn="l" fontAlgn="b"/>
                      <a:r>
                        <a:rPr lang="en-US" sz="1200" b="0" i="0" u="none" strike="noStrike">
                          <a:latin typeface="Verdana"/>
                        </a:rPr>
                        <a:t>Eight Extra Large</a:t>
                      </a:r>
                    </a:p>
                  </a:txBody>
                  <a:tcPr marL="15781" marR="15781" marT="15781"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$2.400 </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28.2</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88.0</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32</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2.75</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latin typeface="Verdana"/>
                        </a:rPr>
                        <a:t>60.5</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Verdana"/>
                        </a:rPr>
                        <a:t>1690</a:t>
                      </a:r>
                    </a:p>
                  </a:txBody>
                  <a:tcPr marL="15781" marR="15781" marT="1578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latin typeface="Verdana"/>
                        </a:rPr>
                        <a:t>64 bit</a:t>
                      </a:r>
                    </a:p>
                  </a:txBody>
                  <a:tcPr marL="15781" marR="15781" marT="15781"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smtClean="0">
                <a:ea typeface="ＭＳ Ｐゴシック" pitchFamily="1" charset="-128"/>
                <a:cs typeface="ＭＳ Ｐゴシック" pitchFamily="1" charset="-128"/>
              </a:rPr>
              <a:t>Supercomputer for hire</a:t>
            </a:r>
          </a:p>
        </p:txBody>
      </p:sp>
      <p:sp>
        <p:nvSpPr>
          <p:cNvPr id="3" name="Content Placeholder 2"/>
          <p:cNvSpPr>
            <a:spLocks noGrp="1"/>
          </p:cNvSpPr>
          <p:nvPr>
            <p:ph idx="1"/>
          </p:nvPr>
        </p:nvSpPr>
        <p:spPr/>
        <p:txBody>
          <a:bodyPr>
            <a:normAutofit lnSpcReduction="10000"/>
          </a:bodyPr>
          <a:lstStyle/>
          <a:p>
            <a:r>
              <a:rPr lang="en-US" dirty="0" smtClean="0">
                <a:ea typeface="ＭＳ Ｐゴシック" pitchFamily="1" charset="-128"/>
                <a:cs typeface="ＭＳ Ｐゴシック" pitchFamily="1" charset="-128"/>
              </a:rPr>
              <a:t>Top 500 supercomputer competition</a:t>
            </a:r>
          </a:p>
          <a:p>
            <a:r>
              <a:rPr lang="en-US" dirty="0" smtClean="0">
                <a:ea typeface="ＭＳ Ｐゴシック" pitchFamily="1" charset="-128"/>
                <a:cs typeface="ＭＳ Ｐゴシック" pitchFamily="1" charset="-128"/>
              </a:rPr>
              <a:t>290 Eight Extra Large (@ $2.40/hour)</a:t>
            </a:r>
            <a:br>
              <a:rPr lang="en-US" dirty="0" smtClean="0">
                <a:ea typeface="ＭＳ Ｐゴシック" pitchFamily="1" charset="-128"/>
                <a:cs typeface="ＭＳ Ｐゴシック" pitchFamily="1" charset="-128"/>
              </a:rPr>
            </a:br>
            <a:r>
              <a:rPr lang="en-US" dirty="0" smtClean="0">
                <a:ea typeface="ＭＳ Ｐゴシック" pitchFamily="1" charset="-128"/>
                <a:cs typeface="ＭＳ Ｐゴシック" pitchFamily="1" charset="-128"/>
              </a:rPr>
              <a:t>= 240 </a:t>
            </a:r>
            <a:r>
              <a:rPr lang="en-US" dirty="0" err="1" smtClean="0">
                <a:ea typeface="ＭＳ Ｐゴシック" pitchFamily="1" charset="-128"/>
                <a:cs typeface="ＭＳ Ｐゴシック" pitchFamily="1" charset="-128"/>
              </a:rPr>
              <a:t>TeraFLOPS</a:t>
            </a:r>
            <a:endParaRPr lang="en-US" dirty="0" smtClean="0">
              <a:ea typeface="ＭＳ Ｐゴシック" pitchFamily="1" charset="-128"/>
              <a:cs typeface="ＭＳ Ｐゴシック" pitchFamily="1" charset="-128"/>
            </a:endParaRPr>
          </a:p>
          <a:p>
            <a:r>
              <a:rPr lang="en-US" dirty="0" smtClean="0">
                <a:ea typeface="ＭＳ Ｐゴシック" pitchFamily="1" charset="-128"/>
                <a:cs typeface="ＭＳ Ｐゴシック" pitchFamily="1" charset="-128"/>
              </a:rPr>
              <a:t>42</a:t>
            </a:r>
            <a:r>
              <a:rPr lang="en-US" baseline="30000" dirty="0" smtClean="0">
                <a:ea typeface="ＭＳ Ｐゴシック" pitchFamily="1" charset="-128"/>
                <a:cs typeface="ＭＳ Ｐゴシック" pitchFamily="1" charset="-128"/>
              </a:rPr>
              <a:t>nd</a:t>
            </a:r>
            <a:r>
              <a:rPr lang="en-US" dirty="0" smtClean="0">
                <a:ea typeface="ＭＳ Ｐゴシック" pitchFamily="1" charset="-128"/>
                <a:cs typeface="ＭＳ Ｐゴシック" pitchFamily="1" charset="-128"/>
              </a:rPr>
              <a:t>/500 supercomputer @ ~$700 per hour</a:t>
            </a:r>
          </a:p>
          <a:p>
            <a:r>
              <a:rPr lang="en-US" dirty="0" smtClean="0">
                <a:ea typeface="ＭＳ Ｐゴシック" pitchFamily="1" charset="-128"/>
                <a:cs typeface="ＭＳ Ｐゴシック" pitchFamily="1" charset="-128"/>
              </a:rPr>
              <a:t>Credit card =&gt; can use 1000s computers</a:t>
            </a:r>
          </a:p>
          <a:p>
            <a:r>
              <a:rPr lang="en-US" dirty="0" err="1" smtClean="0">
                <a:ea typeface="ＭＳ Ｐゴシック" pitchFamily="1" charset="-128"/>
                <a:cs typeface="ＭＳ Ｐゴシック" pitchFamily="1" charset="-128"/>
              </a:rPr>
              <a:t>FarmVille</a:t>
            </a:r>
            <a:r>
              <a:rPr lang="en-US" dirty="0" smtClean="0">
                <a:ea typeface="ＭＳ Ｐゴシック" pitchFamily="1" charset="-128"/>
                <a:cs typeface="ＭＳ Ｐゴシック" pitchFamily="1" charset="-128"/>
              </a:rPr>
              <a:t> on AWS</a:t>
            </a:r>
          </a:p>
          <a:p>
            <a:pPr lvl="1"/>
            <a:r>
              <a:rPr lang="en-US" dirty="0" smtClean="0"/>
              <a:t>Prior biggest online game 5M users</a:t>
            </a:r>
          </a:p>
          <a:p>
            <a:pPr lvl="1"/>
            <a:r>
              <a:rPr lang="en-US" dirty="0" smtClean="0"/>
              <a:t>What if startup had to build datacenter? How big?</a:t>
            </a:r>
          </a:p>
          <a:p>
            <a:pPr lvl="1"/>
            <a:r>
              <a:rPr lang="en-US" dirty="0" smtClean="0"/>
              <a:t>4 days =1M; 2 months = 10M; 9 months = 75M</a:t>
            </a:r>
          </a:p>
          <a:p>
            <a:endParaRPr lang="en-US" dirty="0" smtClean="0">
              <a:ea typeface="ＭＳ Ｐゴシック" pitchFamily="1" charset="-128"/>
              <a:cs typeface="ＭＳ Ｐゴシック" pitchFamily="1" charset="-128"/>
            </a:endParaRPr>
          </a:p>
          <a:p>
            <a:endParaRPr lang="en-US" dirty="0" smtClean="0">
              <a:ea typeface="ＭＳ Ｐゴシック" pitchFamily="1" charset="-128"/>
              <a:cs typeface="ＭＳ Ｐゴシック" pitchFamily="1" charset="-128"/>
            </a:endParaRPr>
          </a:p>
        </p:txBody>
      </p:sp>
      <p:sp>
        <p:nvSpPr>
          <p:cNvPr id="87044" name="Slide Number Placeholder 3"/>
          <p:cNvSpPr>
            <a:spLocks noGrp="1"/>
          </p:cNvSpPr>
          <p:nvPr>
            <p:ph type="sldNum" sz="quarter" idx="12"/>
          </p:nvPr>
        </p:nvSpPr>
        <p:spPr>
          <a:noFill/>
        </p:spPr>
        <p:txBody>
          <a:bodyPr/>
          <a:lstStyle/>
          <a:p>
            <a:fld id="{4F536380-8332-694A-AE3E-0CBCE4B69C27}" type="slidenum">
              <a:rPr lang="en-US" smtClean="0"/>
              <a:pPr/>
              <a:t>63</a:t>
            </a:fld>
            <a:endParaRPr lang="en-US" smtClean="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r>
              <a:rPr lang="en-US" smtClean="0">
                <a:ea typeface="ＭＳ Ｐゴシック" pitchFamily="1" charset="-128"/>
                <a:cs typeface="ＭＳ Ｐゴシック" pitchFamily="1" charset="-128"/>
              </a:rPr>
              <a:t>IBM Watson for Hire?</a:t>
            </a:r>
          </a:p>
        </p:txBody>
      </p:sp>
      <p:sp>
        <p:nvSpPr>
          <p:cNvPr id="89091" name="Content Placeholder 2"/>
          <p:cNvSpPr>
            <a:spLocks noGrp="1"/>
          </p:cNvSpPr>
          <p:nvPr>
            <p:ph idx="1"/>
          </p:nvPr>
        </p:nvSpPr>
        <p:spPr/>
        <p:txBody>
          <a:bodyPr/>
          <a:lstStyle/>
          <a:p>
            <a:r>
              <a:rPr lang="en-US" dirty="0" smtClean="0">
                <a:ea typeface="ＭＳ Ｐゴシック" pitchFamily="1" charset="-128"/>
                <a:cs typeface="ＭＳ Ｐゴシック" pitchFamily="1" charset="-128"/>
              </a:rPr>
              <a:t>Jeopardy Champion IBM Watson</a:t>
            </a:r>
          </a:p>
          <a:p>
            <a:r>
              <a:rPr lang="en-US" dirty="0" smtClean="0">
                <a:ea typeface="ＭＳ Ｐゴシック" pitchFamily="1" charset="-128"/>
                <a:cs typeface="ＭＳ Ｐゴシック" pitchFamily="1" charset="-128"/>
              </a:rPr>
              <a:t>Hardware: 90 IBM Power 750 servers</a:t>
            </a:r>
          </a:p>
          <a:p>
            <a:pPr lvl="1"/>
            <a:r>
              <a:rPr lang="en-US" dirty="0" smtClean="0"/>
              <a:t>3.5 GHz 8 cores/server</a:t>
            </a:r>
          </a:p>
          <a:p>
            <a:r>
              <a:rPr lang="en-US" smtClean="0">
                <a:ea typeface="ＭＳ Ｐゴシック" pitchFamily="1" charset="-128"/>
                <a:cs typeface="ＭＳ Ｐゴシック" pitchFamily="1" charset="-128"/>
              </a:rPr>
              <a:t>90 @ ~</a:t>
            </a:r>
            <a:r>
              <a:rPr lang="en-US" dirty="0" smtClean="0">
                <a:ea typeface="ＭＳ Ｐゴシック" pitchFamily="1" charset="-128"/>
                <a:cs typeface="ＭＳ Ｐゴシック" pitchFamily="1" charset="-128"/>
              </a:rPr>
              <a:t>$2.40/hour = ~$200/hour</a:t>
            </a:r>
          </a:p>
          <a:p>
            <a:r>
              <a:rPr lang="en-US" dirty="0" smtClean="0">
                <a:ea typeface="ＭＳ Ｐゴシック" pitchFamily="1" charset="-128"/>
                <a:cs typeface="ＭＳ Ｐゴシック" pitchFamily="1" charset="-128"/>
              </a:rPr>
              <a:t>Cost of human lawyer or account</a:t>
            </a:r>
          </a:p>
          <a:p>
            <a:r>
              <a:rPr lang="en-US" dirty="0" smtClean="0">
                <a:ea typeface="ＭＳ Ｐゴシック" pitchFamily="1" charset="-128"/>
                <a:cs typeface="ＭＳ Ｐゴシック" pitchFamily="1" charset="-128"/>
              </a:rPr>
              <a:t>For what tasks could AI be as good as highly trained person @ $200/hour?</a:t>
            </a:r>
          </a:p>
          <a:p>
            <a:r>
              <a:rPr lang="en-US" dirty="0" smtClean="0">
                <a:ea typeface="ＭＳ Ｐゴシック" pitchFamily="1" charset="-128"/>
                <a:cs typeface="ＭＳ Ｐゴシック" pitchFamily="1" charset="-128"/>
              </a:rPr>
              <a:t>What would this mean for society?</a:t>
            </a:r>
          </a:p>
        </p:txBody>
      </p:sp>
      <p:sp>
        <p:nvSpPr>
          <p:cNvPr id="89092" name="Slide Number Placeholder 3"/>
          <p:cNvSpPr>
            <a:spLocks noGrp="1"/>
          </p:cNvSpPr>
          <p:nvPr>
            <p:ph type="sldNum" sz="quarter" idx="12"/>
          </p:nvPr>
        </p:nvSpPr>
        <p:spPr>
          <a:noFill/>
        </p:spPr>
        <p:txBody>
          <a:bodyPr/>
          <a:lstStyle/>
          <a:p>
            <a:fld id="{11DBC25F-3D87-B240-B7B1-0515D0FD3248}" type="slidenum">
              <a:rPr lang="en-US" smtClean="0"/>
              <a:pPr/>
              <a:t>64</a:t>
            </a:fld>
            <a:endParaRPr lang="en-US" smtClean="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909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909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9091">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9091">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9091">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90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Box 3"/>
          <p:cNvSpPr txBox="1">
            <a:spLocks noChangeArrowheads="1"/>
          </p:cNvSpPr>
          <p:nvPr/>
        </p:nvSpPr>
        <p:spPr bwMode="auto">
          <a:xfrm>
            <a:off x="1371600" y="3240088"/>
            <a:ext cx="6705600" cy="954087"/>
          </a:xfrm>
          <a:prstGeom prst="rect">
            <a:avLst/>
          </a:prstGeom>
          <a:noFill/>
          <a:ln w="9525">
            <a:noFill/>
            <a:miter lim="800000"/>
            <a:headEnd/>
            <a:tailEnd/>
          </a:ln>
        </p:spPr>
        <p:txBody>
          <a:bodyPr>
            <a:prstTxWarp prst="textNoShape">
              <a:avLst/>
            </a:prstTxWarp>
            <a:spAutoFit/>
          </a:bodyPr>
          <a:lstStyle/>
          <a:p>
            <a:r>
              <a:rPr lang="en-US" sz="2800">
                <a:solidFill>
                  <a:srgbClr val="408000"/>
                </a:solidFill>
              </a:rPr>
              <a:t>The Internet supplies the communication for SaaS</a:t>
            </a:r>
            <a:endParaRPr lang="en-US" sz="2800">
              <a:solidFill>
                <a:srgbClr val="408000"/>
              </a:solidFill>
              <a:latin typeface="Symbol" pitchFamily="1" charset="2"/>
            </a:endParaRPr>
          </a:p>
        </p:txBody>
      </p:sp>
      <p:sp>
        <p:nvSpPr>
          <p:cNvPr id="90115" name="TextBox 4"/>
          <p:cNvSpPr txBox="1">
            <a:spLocks noChangeArrowheads="1"/>
          </p:cNvSpPr>
          <p:nvPr/>
        </p:nvSpPr>
        <p:spPr bwMode="auto">
          <a:xfrm>
            <a:off x="1371600" y="4154488"/>
            <a:ext cx="6705600" cy="954087"/>
          </a:xfrm>
          <a:prstGeom prst="rect">
            <a:avLst/>
          </a:prstGeom>
          <a:noFill/>
          <a:ln w="9525">
            <a:noFill/>
            <a:miter lim="800000"/>
            <a:headEnd/>
            <a:tailEnd/>
          </a:ln>
        </p:spPr>
        <p:txBody>
          <a:bodyPr>
            <a:prstTxWarp prst="textNoShape">
              <a:avLst/>
            </a:prstTxWarp>
            <a:spAutoFit/>
          </a:bodyPr>
          <a:lstStyle/>
          <a:p>
            <a:r>
              <a:rPr lang="en-US" sz="2800">
                <a:solidFill>
                  <a:srgbClr val="FF0000"/>
                </a:solidFill>
              </a:rPr>
              <a:t>Cloud computing uses HW clusters + SW layer using redundancy for dependability</a:t>
            </a:r>
            <a:endParaRPr lang="en-US" sz="2800">
              <a:solidFill>
                <a:srgbClr val="FF0000"/>
              </a:solidFill>
              <a:latin typeface="Symbol" pitchFamily="1" charset="2"/>
            </a:endParaRPr>
          </a:p>
        </p:txBody>
      </p:sp>
      <p:sp>
        <p:nvSpPr>
          <p:cNvPr id="90116" name="TextBox 5"/>
          <p:cNvSpPr txBox="1">
            <a:spLocks noChangeArrowheads="1"/>
          </p:cNvSpPr>
          <p:nvPr/>
        </p:nvSpPr>
        <p:spPr bwMode="auto">
          <a:xfrm>
            <a:off x="1371600" y="5068888"/>
            <a:ext cx="6705600" cy="1384300"/>
          </a:xfrm>
          <a:prstGeom prst="rect">
            <a:avLst/>
          </a:prstGeom>
          <a:noFill/>
          <a:ln w="9525">
            <a:noFill/>
            <a:miter lim="800000"/>
            <a:headEnd/>
            <a:tailEnd/>
          </a:ln>
        </p:spPr>
        <p:txBody>
          <a:bodyPr>
            <a:prstTxWarp prst="textNoShape">
              <a:avLst/>
            </a:prstTxWarp>
            <a:spAutoFit/>
          </a:bodyPr>
          <a:lstStyle/>
          <a:p>
            <a:r>
              <a:rPr lang="en-US" sz="2800" b="1" dirty="0">
                <a:ln>
                  <a:solidFill>
                    <a:schemeClr val="tx1"/>
                  </a:solidFill>
                </a:ln>
                <a:solidFill>
                  <a:srgbClr val="FFE860"/>
                </a:solidFill>
              </a:rPr>
              <a:t>Private datacenters could match cost of Warehouse Scale Computers if they just purchased the same type of hardware</a:t>
            </a:r>
            <a:endParaRPr lang="en-US" sz="2800" b="1" dirty="0">
              <a:ln>
                <a:solidFill>
                  <a:schemeClr val="tx1"/>
                </a:solidFill>
              </a:ln>
              <a:solidFill>
                <a:srgbClr val="FFE860"/>
              </a:solidFill>
              <a:latin typeface="Symbol" pitchFamily="1" charset="2"/>
            </a:endParaRPr>
          </a:p>
        </p:txBody>
      </p:sp>
      <p:grpSp>
        <p:nvGrpSpPr>
          <p:cNvPr id="2" name="Group 10"/>
          <p:cNvGrpSpPr>
            <a:grpSpLocks/>
          </p:cNvGrpSpPr>
          <p:nvPr/>
        </p:nvGrpSpPr>
        <p:grpSpPr bwMode="auto">
          <a:xfrm>
            <a:off x="960438" y="2325688"/>
            <a:ext cx="7116762" cy="954087"/>
            <a:chOff x="960651" y="1743727"/>
            <a:chExt cx="7116549" cy="716857"/>
          </a:xfrm>
        </p:grpSpPr>
        <p:sp>
          <p:nvSpPr>
            <p:cNvPr id="90123" name="TextBox 2"/>
            <p:cNvSpPr txBox="1">
              <a:spLocks noChangeArrowheads="1"/>
            </p:cNvSpPr>
            <p:nvPr/>
          </p:nvSpPr>
          <p:spPr bwMode="auto">
            <a:xfrm>
              <a:off x="1371600" y="1743727"/>
              <a:ext cx="6705600" cy="716857"/>
            </a:xfrm>
            <a:prstGeom prst="rect">
              <a:avLst/>
            </a:prstGeom>
            <a:noFill/>
            <a:ln w="9525">
              <a:noFill/>
              <a:miter lim="800000"/>
              <a:headEnd/>
              <a:tailEnd/>
            </a:ln>
          </p:spPr>
          <p:txBody>
            <a:bodyPr>
              <a:prstTxWarp prst="textNoShape">
                <a:avLst/>
              </a:prstTxWarp>
              <a:spAutoFit/>
            </a:bodyPr>
            <a:lstStyle/>
            <a:p>
              <a:r>
                <a:rPr lang="en-US" sz="2800">
                  <a:solidFill>
                    <a:srgbClr val="FF8000"/>
                  </a:solidFill>
                </a:rPr>
                <a:t>Clusters are collections of commodity servers connected by LAN switches</a:t>
              </a:r>
              <a:endParaRPr lang="en-US" sz="2800">
                <a:solidFill>
                  <a:srgbClr val="FF8000"/>
                </a:solidFill>
                <a:latin typeface="Symbol" pitchFamily="1" charset="2"/>
              </a:endParaRPr>
            </a:p>
          </p:txBody>
        </p:sp>
        <p:sp>
          <p:nvSpPr>
            <p:cNvPr id="90124" name="Rectangle 6"/>
            <p:cNvSpPr>
              <a:spLocks noChangeArrowheads="1"/>
            </p:cNvSpPr>
            <p:nvPr/>
          </p:nvSpPr>
          <p:spPr bwMode="auto">
            <a:xfrm>
              <a:off x="960651" y="1809750"/>
              <a:ext cx="415498" cy="276999"/>
            </a:xfrm>
            <a:prstGeom prst="rect">
              <a:avLst/>
            </a:prstGeom>
            <a:noFill/>
            <a:ln w="9525">
              <a:noFill/>
              <a:miter lim="800000"/>
              <a:headEnd/>
              <a:tailEnd/>
            </a:ln>
          </p:spPr>
          <p:txBody>
            <a:bodyPr wrap="none">
              <a:prstTxWarp prst="textNoShape">
                <a:avLst/>
              </a:prstTxWarp>
              <a:spAutoFit/>
            </a:bodyPr>
            <a:lstStyle/>
            <a:p>
              <a:r>
                <a:rPr lang="en-US">
                  <a:latin typeface="ＭＳ ゴシック" pitchFamily="1" charset="-128"/>
                  <a:ea typeface="ＭＳ ゴシック" pitchFamily="1" charset="-128"/>
                  <a:cs typeface="ＭＳ ゴシック" pitchFamily="1" charset="-128"/>
                </a:rPr>
                <a:t>☐</a:t>
              </a:r>
              <a:endParaRPr lang="en-US"/>
            </a:p>
          </p:txBody>
        </p:sp>
      </p:grpSp>
      <p:sp>
        <p:nvSpPr>
          <p:cNvPr id="90118" name="Rectangle 7"/>
          <p:cNvSpPr>
            <a:spLocks noChangeArrowheads="1"/>
          </p:cNvSpPr>
          <p:nvPr/>
        </p:nvSpPr>
        <p:spPr bwMode="auto">
          <a:xfrm>
            <a:off x="960438" y="3343275"/>
            <a:ext cx="415925" cy="369888"/>
          </a:xfrm>
          <a:prstGeom prst="rect">
            <a:avLst/>
          </a:prstGeom>
          <a:noFill/>
          <a:ln w="9525">
            <a:noFill/>
            <a:miter lim="800000"/>
            <a:headEnd/>
            <a:tailEnd/>
          </a:ln>
        </p:spPr>
        <p:txBody>
          <a:bodyPr wrap="none">
            <a:prstTxWarp prst="textNoShape">
              <a:avLst/>
            </a:prstTxWarp>
            <a:spAutoFit/>
          </a:bodyPr>
          <a:lstStyle/>
          <a:p>
            <a:r>
              <a:rPr lang="en-US">
                <a:latin typeface="ＭＳ ゴシック" pitchFamily="1" charset="-128"/>
                <a:ea typeface="ＭＳ ゴシック" pitchFamily="1" charset="-128"/>
                <a:cs typeface="ＭＳ ゴシック" pitchFamily="1" charset="-128"/>
              </a:rPr>
              <a:t>☐</a:t>
            </a:r>
            <a:endParaRPr lang="en-US"/>
          </a:p>
        </p:txBody>
      </p:sp>
      <p:sp>
        <p:nvSpPr>
          <p:cNvPr id="90119" name="Rectangle 8"/>
          <p:cNvSpPr>
            <a:spLocks noChangeArrowheads="1"/>
          </p:cNvSpPr>
          <p:nvPr/>
        </p:nvSpPr>
        <p:spPr bwMode="auto">
          <a:xfrm>
            <a:off x="960438" y="4257675"/>
            <a:ext cx="415925" cy="369888"/>
          </a:xfrm>
          <a:prstGeom prst="rect">
            <a:avLst/>
          </a:prstGeom>
          <a:noFill/>
          <a:ln w="9525">
            <a:noFill/>
            <a:miter lim="800000"/>
            <a:headEnd/>
            <a:tailEnd/>
          </a:ln>
        </p:spPr>
        <p:txBody>
          <a:bodyPr wrap="none">
            <a:prstTxWarp prst="textNoShape">
              <a:avLst/>
            </a:prstTxWarp>
            <a:spAutoFit/>
          </a:bodyPr>
          <a:lstStyle/>
          <a:p>
            <a:r>
              <a:rPr lang="en-US">
                <a:latin typeface="ＭＳ ゴシック" pitchFamily="1" charset="-128"/>
                <a:ea typeface="ＭＳ ゴシック" pitchFamily="1" charset="-128"/>
                <a:cs typeface="ＭＳ ゴシック" pitchFamily="1" charset="-128"/>
              </a:rPr>
              <a:t>☐</a:t>
            </a:r>
            <a:endParaRPr lang="en-US"/>
          </a:p>
        </p:txBody>
      </p:sp>
      <p:sp>
        <p:nvSpPr>
          <p:cNvPr id="90120" name="Rectangle 9"/>
          <p:cNvSpPr>
            <a:spLocks noChangeArrowheads="1"/>
          </p:cNvSpPr>
          <p:nvPr/>
        </p:nvSpPr>
        <p:spPr bwMode="auto">
          <a:xfrm>
            <a:off x="947738" y="5156200"/>
            <a:ext cx="415925" cy="368300"/>
          </a:xfrm>
          <a:prstGeom prst="rect">
            <a:avLst/>
          </a:prstGeom>
          <a:noFill/>
          <a:ln w="9525">
            <a:noFill/>
            <a:miter lim="800000"/>
            <a:headEnd/>
            <a:tailEnd/>
          </a:ln>
        </p:spPr>
        <p:txBody>
          <a:bodyPr wrap="none">
            <a:prstTxWarp prst="textNoShape">
              <a:avLst/>
            </a:prstTxWarp>
            <a:spAutoFit/>
          </a:bodyPr>
          <a:lstStyle/>
          <a:p>
            <a:r>
              <a:rPr lang="en-US">
                <a:latin typeface="ＭＳ ゴシック" pitchFamily="1" charset="-128"/>
                <a:ea typeface="ＭＳ ゴシック" pitchFamily="1" charset="-128"/>
                <a:cs typeface="ＭＳ ゴシック" pitchFamily="1" charset="-128"/>
              </a:rPr>
              <a:t>☐</a:t>
            </a:r>
            <a:endParaRPr lang="en-US"/>
          </a:p>
        </p:txBody>
      </p:sp>
      <p:sp>
        <p:nvSpPr>
          <p:cNvPr id="90121" name="Slide Number Placeholder 11"/>
          <p:cNvSpPr>
            <a:spLocks noGrp="1"/>
          </p:cNvSpPr>
          <p:nvPr>
            <p:ph type="sldNum" sz="quarter" idx="10"/>
          </p:nvPr>
        </p:nvSpPr>
        <p:spPr>
          <a:noFill/>
        </p:spPr>
        <p:txBody>
          <a:bodyPr/>
          <a:lstStyle/>
          <a:p>
            <a:fld id="{F7C4806D-1599-4A4B-AB7D-A7C0BE86767E}" type="slidenum">
              <a:rPr lang="en-US" smtClean="0"/>
              <a:pPr/>
              <a:t>65</a:t>
            </a:fld>
            <a:endParaRPr lang="en-US" smtClean="0"/>
          </a:p>
        </p:txBody>
      </p:sp>
      <p:sp>
        <p:nvSpPr>
          <p:cNvPr id="90122" name="TextBox 12"/>
          <p:cNvSpPr txBox="1">
            <a:spLocks noChangeArrowheads="1"/>
          </p:cNvSpPr>
          <p:nvPr/>
        </p:nvSpPr>
        <p:spPr bwMode="auto">
          <a:xfrm>
            <a:off x="685800" y="482600"/>
            <a:ext cx="5791200" cy="954107"/>
          </a:xfrm>
          <a:prstGeom prst="rect">
            <a:avLst/>
          </a:prstGeom>
          <a:noFill/>
          <a:ln w="9525">
            <a:noFill/>
            <a:miter lim="800000"/>
            <a:headEnd/>
            <a:tailEnd/>
          </a:ln>
        </p:spPr>
        <p:txBody>
          <a:bodyPr>
            <a:prstTxWarp prst="textNoShape">
              <a:avLst/>
            </a:prstTxWarp>
            <a:spAutoFit/>
          </a:bodyPr>
          <a:lstStyle/>
          <a:p>
            <a:r>
              <a:rPr lang="en-US" sz="2800" dirty="0">
                <a:solidFill>
                  <a:srgbClr val="000000"/>
                </a:solidFill>
              </a:rPr>
              <a:t>Which statements</a:t>
            </a:r>
            <a:r>
              <a:rPr lang="en-US" sz="2800" dirty="0" smtClean="0">
                <a:solidFill>
                  <a:srgbClr val="000000"/>
                </a:solidFill>
              </a:rPr>
              <a:t> are NOT </a:t>
            </a:r>
            <a:r>
              <a:rPr lang="en-US" sz="2800" dirty="0">
                <a:solidFill>
                  <a:srgbClr val="000000"/>
                </a:solidFill>
              </a:rPr>
              <a:t>true about </a:t>
            </a:r>
            <a:r>
              <a:rPr lang="en-US" sz="2800" dirty="0" smtClean="0">
                <a:solidFill>
                  <a:srgbClr val="000000"/>
                </a:solidFill>
              </a:rPr>
              <a:t>SaaS and </a:t>
            </a:r>
            <a:r>
              <a:rPr lang="en-US" sz="2800" dirty="0">
                <a:solidFill>
                  <a:srgbClr val="000000"/>
                </a:solidFill>
              </a:rPr>
              <a:t>Cloud Computing?</a:t>
            </a: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Box 3"/>
          <p:cNvSpPr txBox="1">
            <a:spLocks noChangeArrowheads="1"/>
          </p:cNvSpPr>
          <p:nvPr/>
        </p:nvSpPr>
        <p:spPr bwMode="auto">
          <a:xfrm>
            <a:off x="1371600" y="3240088"/>
            <a:ext cx="6705600" cy="954087"/>
          </a:xfrm>
          <a:prstGeom prst="rect">
            <a:avLst/>
          </a:prstGeom>
          <a:noFill/>
          <a:ln w="9525">
            <a:noFill/>
            <a:miter lim="800000"/>
            <a:headEnd/>
            <a:tailEnd/>
          </a:ln>
        </p:spPr>
        <p:txBody>
          <a:bodyPr>
            <a:prstTxWarp prst="textNoShape">
              <a:avLst/>
            </a:prstTxWarp>
            <a:spAutoFit/>
          </a:bodyPr>
          <a:lstStyle/>
          <a:p>
            <a:r>
              <a:rPr lang="en-US" sz="2800">
                <a:solidFill>
                  <a:srgbClr val="408000"/>
                </a:solidFill>
              </a:rPr>
              <a:t>The Internet supplies the communication for SaaS</a:t>
            </a:r>
            <a:endParaRPr lang="en-US" sz="2800">
              <a:solidFill>
                <a:srgbClr val="408000"/>
              </a:solidFill>
              <a:latin typeface="Symbol" pitchFamily="1" charset="2"/>
            </a:endParaRPr>
          </a:p>
        </p:txBody>
      </p:sp>
      <p:sp>
        <p:nvSpPr>
          <p:cNvPr id="90115" name="TextBox 4"/>
          <p:cNvSpPr txBox="1">
            <a:spLocks noChangeArrowheads="1"/>
          </p:cNvSpPr>
          <p:nvPr/>
        </p:nvSpPr>
        <p:spPr bwMode="auto">
          <a:xfrm>
            <a:off x="1371600" y="4154488"/>
            <a:ext cx="6705600" cy="954087"/>
          </a:xfrm>
          <a:prstGeom prst="rect">
            <a:avLst/>
          </a:prstGeom>
          <a:noFill/>
          <a:ln w="9525">
            <a:noFill/>
            <a:miter lim="800000"/>
            <a:headEnd/>
            <a:tailEnd/>
          </a:ln>
        </p:spPr>
        <p:txBody>
          <a:bodyPr>
            <a:prstTxWarp prst="textNoShape">
              <a:avLst/>
            </a:prstTxWarp>
            <a:spAutoFit/>
          </a:bodyPr>
          <a:lstStyle/>
          <a:p>
            <a:r>
              <a:rPr lang="en-US" sz="2800">
                <a:solidFill>
                  <a:srgbClr val="FF0000"/>
                </a:solidFill>
              </a:rPr>
              <a:t>Cloud computing uses HW clusters + SW layer using redundancy for dependability</a:t>
            </a:r>
            <a:endParaRPr lang="en-US" sz="2800">
              <a:solidFill>
                <a:srgbClr val="FF0000"/>
              </a:solidFill>
              <a:latin typeface="Symbol" pitchFamily="1" charset="2"/>
            </a:endParaRPr>
          </a:p>
        </p:txBody>
      </p:sp>
      <p:sp>
        <p:nvSpPr>
          <p:cNvPr id="90116" name="TextBox 5"/>
          <p:cNvSpPr txBox="1">
            <a:spLocks noChangeArrowheads="1"/>
          </p:cNvSpPr>
          <p:nvPr/>
        </p:nvSpPr>
        <p:spPr bwMode="auto">
          <a:xfrm>
            <a:off x="1371600" y="5068888"/>
            <a:ext cx="6705600" cy="1384300"/>
          </a:xfrm>
          <a:prstGeom prst="rect">
            <a:avLst/>
          </a:prstGeom>
          <a:noFill/>
          <a:ln w="9525">
            <a:noFill/>
            <a:miter lim="800000"/>
            <a:headEnd/>
            <a:tailEnd/>
          </a:ln>
        </p:spPr>
        <p:txBody>
          <a:bodyPr>
            <a:prstTxWarp prst="textNoShape">
              <a:avLst/>
            </a:prstTxWarp>
            <a:spAutoFit/>
          </a:bodyPr>
          <a:lstStyle/>
          <a:p>
            <a:r>
              <a:rPr lang="en-US" sz="2800" b="1" dirty="0">
                <a:ln>
                  <a:solidFill>
                    <a:schemeClr val="tx1"/>
                  </a:solidFill>
                </a:ln>
                <a:solidFill>
                  <a:srgbClr val="FFE860"/>
                </a:solidFill>
              </a:rPr>
              <a:t>Private datacenters could match cost of Warehouse Scale Computers if they just purchased the same type of hardware</a:t>
            </a:r>
            <a:endParaRPr lang="en-US" sz="2800" b="1" dirty="0">
              <a:ln>
                <a:solidFill>
                  <a:schemeClr val="tx1"/>
                </a:solidFill>
              </a:ln>
              <a:solidFill>
                <a:srgbClr val="FFE860"/>
              </a:solidFill>
              <a:latin typeface="Symbol" pitchFamily="1" charset="2"/>
            </a:endParaRPr>
          </a:p>
        </p:txBody>
      </p:sp>
      <p:grpSp>
        <p:nvGrpSpPr>
          <p:cNvPr id="2" name="Group 10"/>
          <p:cNvGrpSpPr>
            <a:grpSpLocks/>
          </p:cNvGrpSpPr>
          <p:nvPr/>
        </p:nvGrpSpPr>
        <p:grpSpPr bwMode="auto">
          <a:xfrm>
            <a:off x="960438" y="2325688"/>
            <a:ext cx="7116762" cy="954087"/>
            <a:chOff x="960651" y="1743727"/>
            <a:chExt cx="7116549" cy="716857"/>
          </a:xfrm>
        </p:grpSpPr>
        <p:sp>
          <p:nvSpPr>
            <p:cNvPr id="90123" name="TextBox 2"/>
            <p:cNvSpPr txBox="1">
              <a:spLocks noChangeArrowheads="1"/>
            </p:cNvSpPr>
            <p:nvPr/>
          </p:nvSpPr>
          <p:spPr bwMode="auto">
            <a:xfrm>
              <a:off x="1371600" y="1743727"/>
              <a:ext cx="6705600" cy="716857"/>
            </a:xfrm>
            <a:prstGeom prst="rect">
              <a:avLst/>
            </a:prstGeom>
            <a:noFill/>
            <a:ln w="9525">
              <a:noFill/>
              <a:miter lim="800000"/>
              <a:headEnd/>
              <a:tailEnd/>
            </a:ln>
          </p:spPr>
          <p:txBody>
            <a:bodyPr>
              <a:prstTxWarp prst="textNoShape">
                <a:avLst/>
              </a:prstTxWarp>
              <a:spAutoFit/>
            </a:bodyPr>
            <a:lstStyle/>
            <a:p>
              <a:r>
                <a:rPr lang="en-US" sz="2800">
                  <a:solidFill>
                    <a:srgbClr val="FF8000"/>
                  </a:solidFill>
                </a:rPr>
                <a:t>Clusters are collections of commodity servers connected by LAN switches</a:t>
              </a:r>
              <a:endParaRPr lang="en-US" sz="2800">
                <a:solidFill>
                  <a:srgbClr val="FF8000"/>
                </a:solidFill>
                <a:latin typeface="Symbol" pitchFamily="1" charset="2"/>
              </a:endParaRPr>
            </a:p>
          </p:txBody>
        </p:sp>
        <p:sp>
          <p:nvSpPr>
            <p:cNvPr id="90124" name="Rectangle 6"/>
            <p:cNvSpPr>
              <a:spLocks noChangeArrowheads="1"/>
            </p:cNvSpPr>
            <p:nvPr/>
          </p:nvSpPr>
          <p:spPr bwMode="auto">
            <a:xfrm>
              <a:off x="960651" y="1809750"/>
              <a:ext cx="415498" cy="276999"/>
            </a:xfrm>
            <a:prstGeom prst="rect">
              <a:avLst/>
            </a:prstGeom>
            <a:noFill/>
            <a:ln w="9525">
              <a:noFill/>
              <a:miter lim="800000"/>
              <a:headEnd/>
              <a:tailEnd/>
            </a:ln>
          </p:spPr>
          <p:txBody>
            <a:bodyPr wrap="none">
              <a:prstTxWarp prst="textNoShape">
                <a:avLst/>
              </a:prstTxWarp>
              <a:spAutoFit/>
            </a:bodyPr>
            <a:lstStyle/>
            <a:p>
              <a:r>
                <a:rPr lang="en-US">
                  <a:latin typeface="ＭＳ ゴシック" pitchFamily="1" charset="-128"/>
                  <a:ea typeface="ＭＳ ゴシック" pitchFamily="1" charset="-128"/>
                  <a:cs typeface="ＭＳ ゴシック" pitchFamily="1" charset="-128"/>
                </a:rPr>
                <a:t>☐</a:t>
              </a:r>
              <a:endParaRPr lang="en-US"/>
            </a:p>
          </p:txBody>
        </p:sp>
      </p:grpSp>
      <p:sp>
        <p:nvSpPr>
          <p:cNvPr id="90118" name="Rectangle 7"/>
          <p:cNvSpPr>
            <a:spLocks noChangeArrowheads="1"/>
          </p:cNvSpPr>
          <p:nvPr/>
        </p:nvSpPr>
        <p:spPr bwMode="auto">
          <a:xfrm>
            <a:off x="960438" y="3343275"/>
            <a:ext cx="415925" cy="369888"/>
          </a:xfrm>
          <a:prstGeom prst="rect">
            <a:avLst/>
          </a:prstGeom>
          <a:noFill/>
          <a:ln w="9525">
            <a:noFill/>
            <a:miter lim="800000"/>
            <a:headEnd/>
            <a:tailEnd/>
          </a:ln>
        </p:spPr>
        <p:txBody>
          <a:bodyPr wrap="none">
            <a:prstTxWarp prst="textNoShape">
              <a:avLst/>
            </a:prstTxWarp>
            <a:spAutoFit/>
          </a:bodyPr>
          <a:lstStyle/>
          <a:p>
            <a:r>
              <a:rPr lang="en-US">
                <a:latin typeface="ＭＳ ゴシック" pitchFamily="1" charset="-128"/>
                <a:ea typeface="ＭＳ ゴシック" pitchFamily="1" charset="-128"/>
                <a:cs typeface="ＭＳ ゴシック" pitchFamily="1" charset="-128"/>
              </a:rPr>
              <a:t>☐</a:t>
            </a:r>
            <a:endParaRPr lang="en-US"/>
          </a:p>
        </p:txBody>
      </p:sp>
      <p:sp>
        <p:nvSpPr>
          <p:cNvPr id="90119" name="Rectangle 8"/>
          <p:cNvSpPr>
            <a:spLocks noChangeArrowheads="1"/>
          </p:cNvSpPr>
          <p:nvPr/>
        </p:nvSpPr>
        <p:spPr bwMode="auto">
          <a:xfrm>
            <a:off x="960438" y="4257675"/>
            <a:ext cx="415925" cy="369888"/>
          </a:xfrm>
          <a:prstGeom prst="rect">
            <a:avLst/>
          </a:prstGeom>
          <a:noFill/>
          <a:ln w="9525">
            <a:noFill/>
            <a:miter lim="800000"/>
            <a:headEnd/>
            <a:tailEnd/>
          </a:ln>
        </p:spPr>
        <p:txBody>
          <a:bodyPr wrap="none">
            <a:prstTxWarp prst="textNoShape">
              <a:avLst/>
            </a:prstTxWarp>
            <a:spAutoFit/>
          </a:bodyPr>
          <a:lstStyle/>
          <a:p>
            <a:r>
              <a:rPr lang="en-US">
                <a:latin typeface="ＭＳ ゴシック" pitchFamily="1" charset="-128"/>
                <a:ea typeface="ＭＳ ゴシック" pitchFamily="1" charset="-128"/>
                <a:cs typeface="ＭＳ ゴシック" pitchFamily="1" charset="-128"/>
              </a:rPr>
              <a:t>☐</a:t>
            </a:r>
            <a:endParaRPr lang="en-US"/>
          </a:p>
        </p:txBody>
      </p:sp>
      <p:sp>
        <p:nvSpPr>
          <p:cNvPr id="90120" name="Rectangle 9"/>
          <p:cNvSpPr>
            <a:spLocks noChangeArrowheads="1"/>
          </p:cNvSpPr>
          <p:nvPr/>
        </p:nvSpPr>
        <p:spPr bwMode="auto">
          <a:xfrm>
            <a:off x="947738" y="5156200"/>
            <a:ext cx="415925" cy="368300"/>
          </a:xfrm>
          <a:prstGeom prst="rect">
            <a:avLst/>
          </a:prstGeom>
          <a:noFill/>
          <a:ln w="9525">
            <a:noFill/>
            <a:miter lim="800000"/>
            <a:headEnd/>
            <a:tailEnd/>
          </a:ln>
        </p:spPr>
        <p:txBody>
          <a:bodyPr wrap="none">
            <a:prstTxWarp prst="textNoShape">
              <a:avLst/>
            </a:prstTxWarp>
            <a:spAutoFit/>
          </a:bodyPr>
          <a:lstStyle/>
          <a:p>
            <a:r>
              <a:rPr lang="en-US">
                <a:latin typeface="ＭＳ ゴシック" pitchFamily="1" charset="-128"/>
                <a:ea typeface="ＭＳ ゴシック" pitchFamily="1" charset="-128"/>
                <a:cs typeface="ＭＳ ゴシック" pitchFamily="1" charset="-128"/>
              </a:rPr>
              <a:t>☐</a:t>
            </a:r>
            <a:endParaRPr lang="en-US"/>
          </a:p>
        </p:txBody>
      </p:sp>
      <p:sp>
        <p:nvSpPr>
          <p:cNvPr id="90121" name="Slide Number Placeholder 11"/>
          <p:cNvSpPr>
            <a:spLocks noGrp="1"/>
          </p:cNvSpPr>
          <p:nvPr>
            <p:ph type="sldNum" sz="quarter" idx="10"/>
          </p:nvPr>
        </p:nvSpPr>
        <p:spPr>
          <a:noFill/>
        </p:spPr>
        <p:txBody>
          <a:bodyPr/>
          <a:lstStyle/>
          <a:p>
            <a:fld id="{F7C4806D-1599-4A4B-AB7D-A7C0BE86767E}" type="slidenum">
              <a:rPr lang="en-US" smtClean="0"/>
              <a:pPr/>
              <a:t>66</a:t>
            </a:fld>
            <a:endParaRPr lang="en-US" smtClean="0"/>
          </a:p>
        </p:txBody>
      </p:sp>
      <p:sp>
        <p:nvSpPr>
          <p:cNvPr id="90122" name="TextBox 12"/>
          <p:cNvSpPr txBox="1">
            <a:spLocks noChangeArrowheads="1"/>
          </p:cNvSpPr>
          <p:nvPr/>
        </p:nvSpPr>
        <p:spPr bwMode="auto">
          <a:xfrm>
            <a:off x="685800" y="482600"/>
            <a:ext cx="5791200" cy="954107"/>
          </a:xfrm>
          <a:prstGeom prst="rect">
            <a:avLst/>
          </a:prstGeom>
          <a:noFill/>
          <a:ln w="9525">
            <a:noFill/>
            <a:miter lim="800000"/>
            <a:headEnd/>
            <a:tailEnd/>
          </a:ln>
        </p:spPr>
        <p:txBody>
          <a:bodyPr>
            <a:prstTxWarp prst="textNoShape">
              <a:avLst/>
            </a:prstTxWarp>
            <a:spAutoFit/>
          </a:bodyPr>
          <a:lstStyle/>
          <a:p>
            <a:r>
              <a:rPr lang="en-US" sz="2800" dirty="0">
                <a:solidFill>
                  <a:srgbClr val="000000"/>
                </a:solidFill>
              </a:rPr>
              <a:t>Which statements</a:t>
            </a:r>
            <a:r>
              <a:rPr lang="en-US" sz="2800" dirty="0" smtClean="0">
                <a:solidFill>
                  <a:srgbClr val="000000"/>
                </a:solidFill>
              </a:rPr>
              <a:t> are NOT </a:t>
            </a:r>
            <a:r>
              <a:rPr lang="en-US" sz="2800" dirty="0">
                <a:solidFill>
                  <a:srgbClr val="000000"/>
                </a:solidFill>
              </a:rPr>
              <a:t>true about </a:t>
            </a:r>
            <a:r>
              <a:rPr lang="en-US" sz="2800" dirty="0" smtClean="0">
                <a:solidFill>
                  <a:srgbClr val="000000"/>
                </a:solidFill>
              </a:rPr>
              <a:t>SaaS and </a:t>
            </a:r>
            <a:r>
              <a:rPr lang="en-US" sz="2800" dirty="0">
                <a:solidFill>
                  <a:srgbClr val="000000"/>
                </a:solidFill>
              </a:rPr>
              <a:t>Cloud Computing?</a:t>
            </a:r>
          </a:p>
        </p:txBody>
      </p:sp>
      <p:sp>
        <p:nvSpPr>
          <p:cNvPr id="3" name="Rectangle 2"/>
          <p:cNvSpPr/>
          <p:nvPr/>
        </p:nvSpPr>
        <p:spPr>
          <a:xfrm>
            <a:off x="829733" y="5147733"/>
            <a:ext cx="7061200" cy="1422400"/>
          </a:xfrm>
          <a:prstGeom prst="rect">
            <a:avLst/>
          </a:prstGeom>
          <a:noFill/>
          <a:ln w="762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411266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139174"/>
            <a:ext cx="8229600" cy="1143000"/>
          </a:xfrm>
        </p:spPr>
        <p:txBody>
          <a:bodyPr/>
          <a:lstStyle/>
          <a:p>
            <a:r>
              <a:rPr lang="en-US" dirty="0" smtClean="0"/>
              <a:t>E.g., Google’s Oregon WSC</a:t>
            </a:r>
          </a:p>
        </p:txBody>
      </p:sp>
      <p:sp>
        <p:nvSpPr>
          <p:cNvPr id="12" name="Date Placeholder 11"/>
          <p:cNvSpPr>
            <a:spLocks noGrp="1"/>
          </p:cNvSpPr>
          <p:nvPr>
            <p:ph type="dt" sz="half" idx="10"/>
          </p:nvPr>
        </p:nvSpPr>
        <p:spPr/>
        <p:txBody>
          <a:bodyPr/>
          <a:lstStyle/>
          <a:p>
            <a:fld id="{FD8F08F3-BCB5-C446-BECA-67D7A56FE98C}" type="datetime1">
              <a:rPr lang="en-US" smtClean="0"/>
              <a:pPr/>
              <a:t>8/27/13</a:t>
            </a:fld>
            <a:endParaRPr lang="en-US"/>
          </a:p>
        </p:txBody>
      </p:sp>
      <p:sp>
        <p:nvSpPr>
          <p:cNvPr id="13" name="Footer Placeholder 12"/>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28675" name="Slide Number Placeholder 2"/>
          <p:cNvSpPr>
            <a:spLocks noGrp="1"/>
          </p:cNvSpPr>
          <p:nvPr>
            <p:ph type="sldNum" sz="quarter" idx="12"/>
          </p:nvPr>
        </p:nvSpPr>
        <p:spPr/>
        <p:txBody>
          <a:bodyPr/>
          <a:lstStyle/>
          <a:p>
            <a:fld id="{D15BC594-4544-5148-94B8-8AC833ADF43A}" type="slidenum">
              <a:rPr lang="en-US" smtClean="0"/>
              <a:pPr/>
              <a:t>67</a:t>
            </a:fld>
            <a:endParaRPr lang="en-US" smtClean="0"/>
          </a:p>
        </p:txBody>
      </p:sp>
      <p:pic>
        <p:nvPicPr>
          <p:cNvPr id="28676" name="Picture 3"/>
          <p:cNvPicPr>
            <a:picLocks noChangeAspect="1"/>
          </p:cNvPicPr>
          <p:nvPr/>
        </p:nvPicPr>
        <p:blipFill>
          <a:blip r:embed="rId2"/>
          <a:srcRect/>
          <a:stretch>
            <a:fillRect/>
          </a:stretch>
        </p:blipFill>
        <p:spPr bwMode="auto">
          <a:xfrm>
            <a:off x="187325" y="1152525"/>
            <a:ext cx="8764588" cy="5651500"/>
          </a:xfrm>
          <a:prstGeom prst="rect">
            <a:avLst/>
          </a:prstGeom>
          <a:noFill/>
          <a:ln w="9525">
            <a:noFill/>
            <a:miter lim="800000"/>
            <a:headEnd/>
            <a:tailEnd/>
          </a:ln>
        </p:spPr>
      </p:pic>
      <p:pic>
        <p:nvPicPr>
          <p:cNvPr id="7" name="Picture 7"/>
          <p:cNvPicPr>
            <a:picLocks noChangeAspect="1" noChangeArrowheads="1"/>
          </p:cNvPicPr>
          <p:nvPr/>
        </p:nvPicPr>
        <p:blipFill>
          <a:blip r:embed="rId3"/>
          <a:srcRect/>
          <a:stretch>
            <a:fillRect/>
          </a:stretch>
        </p:blipFill>
        <p:spPr bwMode="auto">
          <a:xfrm>
            <a:off x="3330575" y="4203700"/>
            <a:ext cx="5791200" cy="2278063"/>
          </a:xfrm>
          <a:prstGeom prst="rect">
            <a:avLst/>
          </a:prstGeom>
          <a:noFill/>
          <a:ln w="9525">
            <a:noFill/>
            <a:miter lim="800000"/>
            <a:headEnd/>
            <a:tailEnd/>
          </a:ln>
        </p:spPr>
      </p:pic>
      <p:grpSp>
        <p:nvGrpSpPr>
          <p:cNvPr id="2" name="Group 10"/>
          <p:cNvGrpSpPr>
            <a:grpSpLocks/>
          </p:cNvGrpSpPr>
          <p:nvPr/>
        </p:nvGrpSpPr>
        <p:grpSpPr bwMode="auto">
          <a:xfrm>
            <a:off x="76200" y="4203700"/>
            <a:ext cx="5486400" cy="2441575"/>
            <a:chOff x="0" y="2926"/>
            <a:chExt cx="3456" cy="1538"/>
          </a:xfrm>
        </p:grpSpPr>
        <p:pic>
          <p:nvPicPr>
            <p:cNvPr id="28679" name="Picture 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2926"/>
              <a:ext cx="2050" cy="1538"/>
            </a:xfrm>
            <a:prstGeom prst="rect">
              <a:avLst/>
            </a:prstGeom>
            <a:noFill/>
            <a:ln w="9525">
              <a:noFill/>
              <a:miter lim="800000"/>
              <a:headEnd/>
              <a:tailEnd/>
            </a:ln>
          </p:spPr>
        </p:pic>
        <p:sp>
          <p:nvSpPr>
            <p:cNvPr id="28680" name="Rectangle 8"/>
            <p:cNvSpPr>
              <a:spLocks noChangeArrowheads="1"/>
            </p:cNvSpPr>
            <p:nvPr/>
          </p:nvSpPr>
          <p:spPr bwMode="auto">
            <a:xfrm>
              <a:off x="3024" y="3696"/>
              <a:ext cx="432" cy="432"/>
            </a:xfrm>
            <a:prstGeom prst="rect">
              <a:avLst/>
            </a:prstGeom>
            <a:noFill/>
            <a:ln w="76200">
              <a:solidFill>
                <a:srgbClr val="FF0000"/>
              </a:solidFill>
              <a:miter lim="800000"/>
              <a:headEnd/>
              <a:tailEnd/>
            </a:ln>
          </p:spPr>
          <p:txBody>
            <a:bodyPr wrap="none" anchor="ctr">
              <a:prstTxWarp prst="textNoShape">
                <a:avLst/>
              </a:prstTxWarp>
            </a:bodyPr>
            <a:lstStyle/>
            <a:p>
              <a:endParaRPr lang="en-US"/>
            </a:p>
          </p:txBody>
        </p:sp>
        <p:sp>
          <p:nvSpPr>
            <p:cNvPr id="28681" name="Line 9"/>
            <p:cNvSpPr>
              <a:spLocks noChangeShapeType="1"/>
            </p:cNvSpPr>
            <p:nvPr/>
          </p:nvSpPr>
          <p:spPr bwMode="auto">
            <a:xfrm flipH="1" flipV="1">
              <a:off x="1872" y="3744"/>
              <a:ext cx="1152" cy="192"/>
            </a:xfrm>
            <a:prstGeom prst="line">
              <a:avLst/>
            </a:prstGeom>
            <a:noFill/>
            <a:ln w="38100">
              <a:solidFill>
                <a:srgbClr val="FF0000"/>
              </a:solidFill>
              <a:round/>
              <a:headEnd/>
              <a:tailEnd type="triangle" w="med" len="med"/>
            </a:ln>
          </p:spPr>
          <p:txBody>
            <a:bodyPr wrap="none" anchor="ctr">
              <a:prstTxWarp prst="textNoShape">
                <a:avLst/>
              </a:prstTxWarp>
            </a:bodyPr>
            <a:lstStyle/>
            <a:p>
              <a:endParaRPr lang="en-US"/>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Equipment Inside a WSC</a:t>
            </a:r>
            <a:endParaRPr lang="en-US" dirty="0"/>
          </a:p>
        </p:txBody>
      </p:sp>
      <p:sp>
        <p:nvSpPr>
          <p:cNvPr id="3" name="Date Placeholder 2"/>
          <p:cNvSpPr>
            <a:spLocks noGrp="1"/>
          </p:cNvSpPr>
          <p:nvPr>
            <p:ph type="dt" sz="half" idx="10"/>
          </p:nvPr>
        </p:nvSpPr>
        <p:spPr/>
        <p:txBody>
          <a:bodyPr/>
          <a:lstStyle/>
          <a:p>
            <a:fld id="{75D87501-1E13-E74B-9AC4-C38BFD246D55}" type="datetime1">
              <a:rPr lang="en-US" smtClean="0"/>
              <a:pPr/>
              <a:t>8/27/13</a:t>
            </a:fld>
            <a:endParaRPr lang="en-US"/>
          </a:p>
        </p:txBody>
      </p:sp>
      <p:sp>
        <p:nvSpPr>
          <p:cNvPr id="4" name="Footer Placeholder 3"/>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68</a:t>
            </a:fld>
            <a:endParaRPr lang="en-US"/>
          </a:p>
        </p:txBody>
      </p:sp>
      <p:pic>
        <p:nvPicPr>
          <p:cNvPr id="9" name="Picture 8"/>
          <p:cNvPicPr>
            <a:picLocks noChangeAspect="1"/>
          </p:cNvPicPr>
          <p:nvPr/>
        </p:nvPicPr>
        <p:blipFill>
          <a:blip r:embed="rId2"/>
          <a:stretch>
            <a:fillRect/>
          </a:stretch>
        </p:blipFill>
        <p:spPr>
          <a:xfrm>
            <a:off x="-32797" y="1202267"/>
            <a:ext cx="9209592" cy="4453465"/>
          </a:xfrm>
          <a:prstGeom prst="rect">
            <a:avLst/>
          </a:prstGeom>
        </p:spPr>
      </p:pic>
      <p:sp>
        <p:nvSpPr>
          <p:cNvPr id="10" name="TextBox 9"/>
          <p:cNvSpPr txBox="1"/>
          <p:nvPr/>
        </p:nvSpPr>
        <p:spPr>
          <a:xfrm>
            <a:off x="0" y="3115737"/>
            <a:ext cx="3031067" cy="2092881"/>
          </a:xfrm>
          <a:prstGeom prst="rect">
            <a:avLst/>
          </a:prstGeom>
          <a:noFill/>
        </p:spPr>
        <p:txBody>
          <a:bodyPr wrap="square" rtlCol="0">
            <a:spAutoFit/>
          </a:bodyPr>
          <a:lstStyle/>
          <a:p>
            <a:pPr>
              <a:lnSpc>
                <a:spcPct val="90000"/>
              </a:lnSpc>
            </a:pPr>
            <a:r>
              <a:rPr lang="en-US" sz="2400" dirty="0" smtClean="0">
                <a:solidFill>
                  <a:srgbClr val="0000FF"/>
                </a:solidFill>
              </a:rPr>
              <a:t>Server </a:t>
            </a:r>
            <a:r>
              <a:rPr lang="en-US" sz="2400" dirty="0" smtClean="0"/>
              <a:t>(in rack format):</a:t>
            </a:r>
          </a:p>
          <a:p>
            <a:pPr>
              <a:lnSpc>
                <a:spcPct val="90000"/>
              </a:lnSpc>
            </a:pPr>
            <a:r>
              <a:rPr lang="en-US" sz="2400" dirty="0" smtClean="0"/>
              <a:t>1 ¾ inches high “1U”, </a:t>
            </a:r>
            <a:br>
              <a:rPr lang="en-US" sz="2400" dirty="0" smtClean="0"/>
            </a:br>
            <a:r>
              <a:rPr lang="en-US" sz="2400" dirty="0" smtClean="0"/>
              <a:t>x 19 inches x 16-20 inches: 8 cores, 16 GB DRAM, 4x1 TB disk</a:t>
            </a:r>
            <a:endParaRPr lang="en-US" sz="2400" dirty="0"/>
          </a:p>
        </p:txBody>
      </p:sp>
      <p:sp>
        <p:nvSpPr>
          <p:cNvPr id="11" name="TextBox 10"/>
          <p:cNvSpPr txBox="1"/>
          <p:nvPr/>
        </p:nvSpPr>
        <p:spPr>
          <a:xfrm>
            <a:off x="474133" y="5350933"/>
            <a:ext cx="4859867" cy="1095685"/>
          </a:xfrm>
          <a:prstGeom prst="rect">
            <a:avLst/>
          </a:prstGeom>
          <a:noFill/>
        </p:spPr>
        <p:txBody>
          <a:bodyPr wrap="square" rtlCol="0">
            <a:spAutoFit/>
          </a:bodyPr>
          <a:lstStyle/>
          <a:p>
            <a:pPr>
              <a:lnSpc>
                <a:spcPct val="90000"/>
              </a:lnSpc>
            </a:pPr>
            <a:r>
              <a:rPr lang="en-US" sz="2400" dirty="0" smtClean="0"/>
              <a:t>7 foot </a:t>
            </a:r>
            <a:r>
              <a:rPr lang="en-US" sz="2400" dirty="0" smtClean="0">
                <a:solidFill>
                  <a:srgbClr val="0000FF"/>
                </a:solidFill>
              </a:rPr>
              <a:t>Rack</a:t>
            </a:r>
            <a:r>
              <a:rPr lang="en-US" sz="2400" dirty="0" smtClean="0"/>
              <a:t>:  40-80 servers + Ethernet local area network (1-10 </a:t>
            </a:r>
            <a:r>
              <a:rPr lang="en-US" sz="2400" dirty="0" err="1" smtClean="0"/>
              <a:t>Gbps</a:t>
            </a:r>
            <a:r>
              <a:rPr lang="en-US" sz="2400" dirty="0" smtClean="0"/>
              <a:t>) switch in middle (“rack switch”)</a:t>
            </a:r>
            <a:endParaRPr lang="en-US" sz="2400" dirty="0"/>
          </a:p>
        </p:txBody>
      </p:sp>
      <p:sp>
        <p:nvSpPr>
          <p:cNvPr id="12" name="TextBox 11"/>
          <p:cNvSpPr txBox="1"/>
          <p:nvPr/>
        </p:nvSpPr>
        <p:spPr>
          <a:xfrm>
            <a:off x="5791192" y="4419599"/>
            <a:ext cx="3352800" cy="2092881"/>
          </a:xfrm>
          <a:prstGeom prst="rect">
            <a:avLst/>
          </a:prstGeom>
          <a:noFill/>
        </p:spPr>
        <p:txBody>
          <a:bodyPr wrap="square" rtlCol="0">
            <a:spAutoFit/>
          </a:bodyPr>
          <a:lstStyle/>
          <a:p>
            <a:pPr>
              <a:lnSpc>
                <a:spcPct val="90000"/>
              </a:lnSpc>
            </a:pPr>
            <a:r>
              <a:rPr lang="en-US" sz="2400" dirty="0" smtClean="0">
                <a:solidFill>
                  <a:srgbClr val="0000FF"/>
                </a:solidFill>
              </a:rPr>
              <a:t>Array </a:t>
            </a:r>
            <a:r>
              <a:rPr lang="en-US" sz="2400" dirty="0" smtClean="0"/>
              <a:t>(aka cluster):  </a:t>
            </a:r>
            <a:br>
              <a:rPr lang="en-US" sz="2400" dirty="0" smtClean="0"/>
            </a:br>
            <a:r>
              <a:rPr lang="en-US" sz="2400" dirty="0" smtClean="0"/>
              <a:t>16-32 server racks + larger local area network switch (“array switch”) 10X faster =&gt; cost 100X: cost f(N</a:t>
            </a:r>
            <a:r>
              <a:rPr lang="en-US" sz="2400" baseline="30000" dirty="0" smtClean="0"/>
              <a:t>2</a:t>
            </a:r>
            <a:r>
              <a:rPr lang="en-US" sz="2400" dirty="0" smtClean="0"/>
              <a:t>)</a:t>
            </a:r>
            <a:endParaRPr lang="en-US" sz="2400" dirty="0"/>
          </a:p>
        </p:txBody>
      </p:sp>
      <p:sp>
        <p:nvSpPr>
          <p:cNvPr id="34" name="Rectangle 33"/>
          <p:cNvSpPr/>
          <p:nvPr/>
        </p:nvSpPr>
        <p:spPr>
          <a:xfrm>
            <a:off x="3014133" y="1540933"/>
            <a:ext cx="1100667" cy="3843867"/>
          </a:xfrm>
          <a:prstGeom prst="rect">
            <a:avLst/>
          </a:prstGeom>
          <a:solidFill>
            <a:schemeClr val="bg1"/>
          </a:solidFill>
          <a:ln w="762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xit" presetSubtype="4" fill="hold" grpId="2" nodeType="clickEffect">
                                  <p:stCondLst>
                                    <p:cond delay="0"/>
                                  </p:stCondLst>
                                  <p:childTnLst>
                                    <p:animEffect transition="out" filter="slide(fromBottom)">
                                      <p:cBhvr>
                                        <p:cTn id="10" dur="500"/>
                                        <p:tgtEl>
                                          <p:spTgt spid="34"/>
                                        </p:tgtEl>
                                      </p:cBhvr>
                                    </p:animEffect>
                                    <p:set>
                                      <p:cBhvr>
                                        <p:cTn id="11" dur="1" fill="hold">
                                          <p:stCondLst>
                                            <p:cond delay="499"/>
                                          </p:stCondLst>
                                        </p:cTn>
                                        <p:tgtEl>
                                          <p:spTgt spid="3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34" grpId="2"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Server, Rack, Array</a:t>
            </a:r>
            <a:endParaRPr lang="en-US" dirty="0"/>
          </a:p>
        </p:txBody>
      </p:sp>
      <p:sp>
        <p:nvSpPr>
          <p:cNvPr id="3" name="Date Placeholder 2"/>
          <p:cNvSpPr>
            <a:spLocks noGrp="1"/>
          </p:cNvSpPr>
          <p:nvPr>
            <p:ph type="dt" sz="half" idx="10"/>
          </p:nvPr>
        </p:nvSpPr>
        <p:spPr/>
        <p:txBody>
          <a:bodyPr/>
          <a:lstStyle/>
          <a:p>
            <a:fld id="{100DD7C8-7F3C-1541-B75B-5AA0C844DC36}" type="datetime1">
              <a:rPr lang="en-US" smtClean="0"/>
              <a:pPr/>
              <a:t>8/27/13</a:t>
            </a:fld>
            <a:endParaRPr lang="en-US"/>
          </a:p>
        </p:txBody>
      </p:sp>
      <p:sp>
        <p:nvSpPr>
          <p:cNvPr id="4" name="Footer Placeholder 3"/>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69</a:t>
            </a:fld>
            <a:endParaRPr lang="en-US"/>
          </a:p>
        </p:txBody>
      </p:sp>
      <p:pic>
        <p:nvPicPr>
          <p:cNvPr id="7" name="Picture 6" descr="array.jpg"/>
          <p:cNvPicPr>
            <a:picLocks noChangeAspect="1"/>
          </p:cNvPicPr>
          <p:nvPr/>
        </p:nvPicPr>
        <p:blipFill>
          <a:blip r:embed="rId2"/>
          <a:stretch>
            <a:fillRect/>
          </a:stretch>
        </p:blipFill>
        <p:spPr>
          <a:xfrm>
            <a:off x="4660904" y="1621367"/>
            <a:ext cx="4279900" cy="4597400"/>
          </a:xfrm>
          <a:prstGeom prst="rect">
            <a:avLst/>
          </a:prstGeom>
        </p:spPr>
      </p:pic>
      <p:pic>
        <p:nvPicPr>
          <p:cNvPr id="9" name="Picture 8" descr="rack2.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45341" y="1845733"/>
            <a:ext cx="2211493" cy="4334933"/>
          </a:xfrm>
          <a:prstGeom prst="rect">
            <a:avLst/>
          </a:prstGeom>
        </p:spPr>
      </p:pic>
      <p:pic>
        <p:nvPicPr>
          <p:cNvPr id="12" name="Picture 11" descr="server.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3200" y="3926641"/>
            <a:ext cx="1557867" cy="39588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“Great Ideas”</a:t>
            </a:r>
            <a:endParaRPr lang="en-US" dirty="0"/>
          </a:p>
        </p:txBody>
      </p:sp>
      <p:sp>
        <p:nvSpPr>
          <p:cNvPr id="7" name="Date Placeholder 6"/>
          <p:cNvSpPr>
            <a:spLocks noGrp="1"/>
          </p:cNvSpPr>
          <p:nvPr>
            <p:ph type="dt" sz="half" idx="10"/>
          </p:nvPr>
        </p:nvSpPr>
        <p:spPr/>
        <p:txBody>
          <a:bodyPr/>
          <a:lstStyle/>
          <a:p>
            <a:fld id="{A74F6782-A5C3-854C-B92D-C0B45F65E6E3}" type="datetime1">
              <a:rPr lang="en-US" smtClean="0"/>
              <a:pPr/>
              <a:t>8/27/13</a:t>
            </a:fld>
            <a:endParaRPr lang="en-US"/>
          </a:p>
        </p:txBody>
      </p:sp>
      <p:sp>
        <p:nvSpPr>
          <p:cNvPr id="6" name="Footer Placeholder 5"/>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3" name="Slide Number Placeholder 2"/>
          <p:cNvSpPr>
            <a:spLocks noGrp="1"/>
          </p:cNvSpPr>
          <p:nvPr>
            <p:ph type="sldNum" sz="quarter" idx="12"/>
          </p:nvPr>
        </p:nvSpPr>
        <p:spPr/>
        <p:txBody>
          <a:bodyPr/>
          <a:lstStyle/>
          <a:p>
            <a:fld id="{F4BA2A7E-5181-A840-825F-018EFA86BC7E}" type="slidenum">
              <a:rPr lang="en-US" smtClean="0"/>
              <a:pPr/>
              <a:t>7</a:t>
            </a:fld>
            <a:endParaRPr lang="en-US"/>
          </a:p>
        </p:txBody>
      </p:sp>
      <p:sp>
        <p:nvSpPr>
          <p:cNvPr id="8" name="TextBox 7"/>
          <p:cNvSpPr txBox="1"/>
          <p:nvPr/>
        </p:nvSpPr>
        <p:spPr>
          <a:xfrm>
            <a:off x="0" y="0"/>
            <a:ext cx="2065867" cy="1569660"/>
          </a:xfrm>
          <a:prstGeom prst="rect">
            <a:avLst/>
          </a:prstGeom>
          <a:noFill/>
        </p:spPr>
        <p:txBody>
          <a:bodyPr wrap="square" rtlCol="0">
            <a:spAutoFit/>
          </a:bodyPr>
          <a:lstStyle/>
          <a:p>
            <a:r>
              <a:rPr lang="en-US" sz="3200" dirty="0" smtClean="0"/>
              <a:t>Personal Mobile Devices</a:t>
            </a:r>
            <a:endParaRPr lang="en-US" sz="3200" dirty="0"/>
          </a:p>
        </p:txBody>
      </p:sp>
      <p:pic>
        <p:nvPicPr>
          <p:cNvPr id="9" name="Picture 8" descr="archimedes_35438535_51_610x43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93333" y="1401400"/>
            <a:ext cx="7027334" cy="502281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Server Internals</a:t>
            </a:r>
            <a:endParaRPr lang="en-US" dirty="0"/>
          </a:p>
        </p:txBody>
      </p:sp>
      <p:sp>
        <p:nvSpPr>
          <p:cNvPr id="4" name="Date Placeholder 3"/>
          <p:cNvSpPr>
            <a:spLocks noGrp="1"/>
          </p:cNvSpPr>
          <p:nvPr>
            <p:ph type="dt" sz="half" idx="10"/>
          </p:nvPr>
        </p:nvSpPr>
        <p:spPr/>
        <p:txBody>
          <a:bodyPr/>
          <a:lstStyle/>
          <a:p>
            <a:fld id="{7A3AD90F-D46D-1D42-9B0B-BF179F3CE5B2}" type="datetime1">
              <a:rPr lang="en-US" smtClean="0"/>
              <a:pPr/>
              <a:t>8/27/13</a:t>
            </a:fld>
            <a:endParaRPr lang="en-US"/>
          </a:p>
        </p:txBody>
      </p:sp>
      <p:sp>
        <p:nvSpPr>
          <p:cNvPr id="5" name="Footer Placeholder 4"/>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70</a:t>
            </a:fld>
            <a:endParaRPr lang="en-US"/>
          </a:p>
        </p:txBody>
      </p:sp>
      <p:pic>
        <p:nvPicPr>
          <p:cNvPr id="110594" name="Picture 2"/>
          <p:cNvPicPr>
            <a:picLocks noChangeAspect="1" noChangeArrowheads="1"/>
          </p:cNvPicPr>
          <p:nvPr/>
        </p:nvPicPr>
        <p:blipFill>
          <a:blip r:embed="rId3"/>
          <a:srcRect/>
          <a:stretch>
            <a:fillRect/>
          </a:stretch>
        </p:blipFill>
        <p:spPr bwMode="auto">
          <a:xfrm>
            <a:off x="254000" y="1314450"/>
            <a:ext cx="8561648" cy="4743450"/>
          </a:xfrm>
          <a:prstGeom prst="rect">
            <a:avLst/>
          </a:prstGeom>
          <a:noFill/>
          <a:ln w="9525">
            <a:noFill/>
            <a:miter lim="800000"/>
            <a:headEnd/>
            <a:tailEnd/>
          </a:ln>
          <a:effectLst/>
        </p:spPr>
      </p:pic>
      <p:sp>
        <p:nvSpPr>
          <p:cNvPr id="8" name="TextBox 7"/>
          <p:cNvSpPr txBox="1"/>
          <p:nvPr/>
        </p:nvSpPr>
        <p:spPr>
          <a:xfrm>
            <a:off x="571500" y="1778000"/>
            <a:ext cx="1505540" cy="369332"/>
          </a:xfrm>
          <a:prstGeom prst="rect">
            <a:avLst/>
          </a:prstGeom>
          <a:noFill/>
        </p:spPr>
        <p:txBody>
          <a:bodyPr wrap="none" rtlCol="0">
            <a:spAutoFit/>
          </a:bodyPr>
          <a:lstStyle/>
          <a:p>
            <a:r>
              <a:rPr lang="en-US" dirty="0" smtClean="0"/>
              <a:t>Google Server</a:t>
            </a:r>
            <a:endParaRPr lang="en-US" dirty="0"/>
          </a:p>
        </p:txBody>
      </p:sp>
      <p:pic>
        <p:nvPicPr>
          <p:cNvPr id="110595" name="Picture 3"/>
          <p:cNvPicPr>
            <a:picLocks noChangeAspect="1" noChangeArrowheads="1"/>
          </p:cNvPicPr>
          <p:nvPr/>
        </p:nvPicPr>
        <p:blipFill>
          <a:blip r:embed="rId4"/>
          <a:srcRect/>
          <a:stretch>
            <a:fillRect/>
          </a:stretch>
        </p:blipFill>
        <p:spPr bwMode="auto">
          <a:xfrm>
            <a:off x="249238" y="1477963"/>
            <a:ext cx="8653462" cy="492978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5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57200" y="0"/>
            <a:ext cx="8229600" cy="1143000"/>
          </a:xfrm>
        </p:spPr>
        <p:txBody>
          <a:bodyPr>
            <a:normAutofit/>
          </a:bodyPr>
          <a:lstStyle/>
          <a:p>
            <a:r>
              <a:rPr lang="en-US" dirty="0" smtClean="0"/>
              <a:t>Coping with Performance in Array</a:t>
            </a:r>
            <a:endParaRPr lang="en-US" dirty="0"/>
          </a:p>
        </p:txBody>
      </p:sp>
      <p:graphicFrame>
        <p:nvGraphicFramePr>
          <p:cNvPr id="12" name="Content Placeholder 11"/>
          <p:cNvGraphicFramePr>
            <a:graphicFrameLocks noGrp="1"/>
          </p:cNvGraphicFramePr>
          <p:nvPr>
            <p:ph idx="1"/>
          </p:nvPr>
        </p:nvGraphicFramePr>
        <p:xfrm>
          <a:off x="558799" y="1499814"/>
          <a:ext cx="8128000" cy="5273521"/>
        </p:xfrm>
        <a:graphic>
          <a:graphicData uri="http://schemas.openxmlformats.org/drawingml/2006/table">
            <a:tbl>
              <a:tblPr firstRow="1" bandRow="1">
                <a:tableStyleId>{5C22544A-7EE6-4342-B048-85BDC9FD1C3A}</a:tableStyleId>
              </a:tblPr>
              <a:tblGrid>
                <a:gridCol w="4201430"/>
                <a:gridCol w="1166437"/>
                <a:gridCol w="1353364"/>
                <a:gridCol w="1406769"/>
              </a:tblGrid>
              <a:tr h="500743">
                <a:tc>
                  <a:txBody>
                    <a:bodyPr/>
                    <a:lstStyle/>
                    <a:p>
                      <a:pPr marL="0" marR="0" algn="ct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solidFill>
                            <a:srgbClr val="000000"/>
                          </a:solidFill>
                          <a:latin typeface="Times"/>
                          <a:ea typeface="Times New Roman"/>
                          <a:cs typeface="Times"/>
                        </a:rPr>
                        <a:t> </a:t>
                      </a:r>
                    </a:p>
                  </a:txBody>
                  <a:tcPr marL="0" marR="76200" marT="50800" marB="12700" anchor="ctr"/>
                </a:tc>
                <a:tc>
                  <a:txBody>
                    <a:bodyPr/>
                    <a:lstStyle/>
                    <a:p>
                      <a:pPr marL="0" marR="0" algn="ct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a:solidFill>
                            <a:srgbClr val="000000"/>
                          </a:solidFill>
                          <a:latin typeface="Times"/>
                          <a:ea typeface="Times New Roman"/>
                          <a:cs typeface="Times"/>
                        </a:rPr>
                        <a:t>Local</a:t>
                      </a:r>
                    </a:p>
                  </a:txBody>
                  <a:tcPr marL="0" marR="76200" marT="50800" marB="12700" anchor="ctr"/>
                </a:tc>
                <a:tc>
                  <a:txBody>
                    <a:bodyPr/>
                    <a:lstStyle/>
                    <a:p>
                      <a:pPr marL="0" marR="0" algn="ct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solidFill>
                            <a:srgbClr val="000000"/>
                          </a:solidFill>
                          <a:latin typeface="Times"/>
                          <a:ea typeface="Times New Roman"/>
                          <a:cs typeface="Times"/>
                        </a:rPr>
                        <a:t>Rack</a:t>
                      </a:r>
                    </a:p>
                  </a:txBody>
                  <a:tcPr marL="0" marR="76200" marT="50800" marB="12700" anchor="ctr"/>
                </a:tc>
                <a:tc>
                  <a:txBody>
                    <a:bodyPr/>
                    <a:lstStyle/>
                    <a:p>
                      <a:pPr marL="0" marR="0" algn="ct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solidFill>
                            <a:srgbClr val="000000"/>
                          </a:solidFill>
                          <a:latin typeface="Times"/>
                          <a:ea typeface="Times New Roman"/>
                          <a:cs typeface="Times"/>
                        </a:rPr>
                        <a:t>Array</a:t>
                      </a:r>
                    </a:p>
                  </a:txBody>
                  <a:tcPr marL="0" marR="76200" marT="50800" marB="12700" anchor="ctr"/>
                </a:tc>
              </a:tr>
              <a:tr h="500743">
                <a:tc>
                  <a:txBody>
                    <a:bodyPr/>
                    <a:lstStyle/>
                    <a:p>
                      <a:pPr marL="0" marR="0" algn="ct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smtClean="0">
                          <a:solidFill>
                            <a:srgbClr val="000000"/>
                          </a:solidFill>
                          <a:latin typeface="Times"/>
                          <a:ea typeface="Times New Roman"/>
                          <a:cs typeface="Times"/>
                        </a:rPr>
                        <a:t>Racks</a:t>
                      </a:r>
                      <a:endParaRPr lang="en-US" sz="2400" dirty="0">
                        <a:solidFill>
                          <a:srgbClr val="000000"/>
                        </a:solidFill>
                        <a:latin typeface="Times"/>
                        <a:ea typeface="Times New Roman"/>
                        <a:cs typeface="Times"/>
                      </a:endParaRP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smtClean="0">
                          <a:solidFill>
                            <a:srgbClr val="000000"/>
                          </a:solidFill>
                          <a:latin typeface="Times"/>
                          <a:ea typeface="Times New Roman"/>
                          <a:cs typeface="Times"/>
                        </a:rPr>
                        <a:t>--</a:t>
                      </a:r>
                      <a:endParaRPr lang="en-US" sz="2400" dirty="0">
                        <a:solidFill>
                          <a:srgbClr val="000000"/>
                        </a:solidFill>
                        <a:latin typeface="Times"/>
                        <a:ea typeface="Times New Roman"/>
                        <a:cs typeface="Times"/>
                      </a:endParaRP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smtClean="0">
                          <a:solidFill>
                            <a:srgbClr val="000000"/>
                          </a:solidFill>
                          <a:latin typeface="Times"/>
                          <a:ea typeface="Times New Roman"/>
                          <a:cs typeface="Times"/>
                        </a:rPr>
                        <a:t>1</a:t>
                      </a:r>
                      <a:endParaRPr lang="en-US" sz="2400" dirty="0">
                        <a:solidFill>
                          <a:srgbClr val="000000"/>
                        </a:solidFill>
                        <a:latin typeface="Times"/>
                        <a:ea typeface="Times New Roman"/>
                        <a:cs typeface="Times"/>
                      </a:endParaRP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smtClean="0">
                          <a:solidFill>
                            <a:srgbClr val="000000"/>
                          </a:solidFill>
                          <a:latin typeface="Times"/>
                          <a:ea typeface="Times New Roman"/>
                          <a:cs typeface="Times"/>
                        </a:rPr>
                        <a:t>30</a:t>
                      </a:r>
                      <a:endParaRPr lang="en-US" sz="2400" dirty="0">
                        <a:solidFill>
                          <a:srgbClr val="000000"/>
                        </a:solidFill>
                        <a:latin typeface="Times"/>
                        <a:ea typeface="Times New Roman"/>
                        <a:cs typeface="Times"/>
                      </a:endParaRPr>
                    </a:p>
                  </a:txBody>
                  <a:tcPr marL="0" marR="76200" marT="50800" marB="12700" anchor="ctr"/>
                </a:tc>
              </a:tr>
              <a:tr h="500743">
                <a:tc>
                  <a:txBody>
                    <a:bodyPr/>
                    <a:lstStyle/>
                    <a:p>
                      <a:pPr marL="0" marR="0" algn="ct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smtClean="0">
                          <a:solidFill>
                            <a:srgbClr val="000000"/>
                          </a:solidFill>
                          <a:latin typeface="Times"/>
                          <a:ea typeface="Times New Roman"/>
                          <a:cs typeface="Times"/>
                        </a:rPr>
                        <a:t>Servers</a:t>
                      </a:r>
                      <a:endParaRPr lang="en-US" sz="2400" dirty="0">
                        <a:solidFill>
                          <a:srgbClr val="000000"/>
                        </a:solidFill>
                        <a:latin typeface="Times"/>
                        <a:ea typeface="Times New Roman"/>
                        <a:cs typeface="Times"/>
                      </a:endParaRP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smtClean="0">
                          <a:solidFill>
                            <a:srgbClr val="000000"/>
                          </a:solidFill>
                          <a:latin typeface="Times"/>
                          <a:ea typeface="Times New Roman"/>
                          <a:cs typeface="Times"/>
                        </a:rPr>
                        <a:t>1</a:t>
                      </a:r>
                      <a:endParaRPr lang="en-US" sz="2400" dirty="0">
                        <a:solidFill>
                          <a:srgbClr val="000000"/>
                        </a:solidFill>
                        <a:latin typeface="Times"/>
                        <a:ea typeface="Times New Roman"/>
                        <a:cs typeface="Times"/>
                      </a:endParaRP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smtClean="0">
                          <a:solidFill>
                            <a:srgbClr val="000000"/>
                          </a:solidFill>
                          <a:latin typeface="Times"/>
                          <a:ea typeface="Times New Roman"/>
                          <a:cs typeface="Times"/>
                        </a:rPr>
                        <a:t>80</a:t>
                      </a:r>
                      <a:endParaRPr lang="en-US" sz="2400" dirty="0">
                        <a:solidFill>
                          <a:srgbClr val="000000"/>
                        </a:solidFill>
                        <a:latin typeface="Times"/>
                        <a:ea typeface="Times New Roman"/>
                        <a:cs typeface="Times"/>
                      </a:endParaRP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smtClean="0">
                          <a:solidFill>
                            <a:srgbClr val="000000"/>
                          </a:solidFill>
                          <a:latin typeface="Times"/>
                          <a:ea typeface="Times New Roman"/>
                          <a:cs typeface="Times"/>
                        </a:rPr>
                        <a:t>2400</a:t>
                      </a:r>
                      <a:endParaRPr lang="en-US" sz="2400" dirty="0">
                        <a:solidFill>
                          <a:srgbClr val="000000"/>
                        </a:solidFill>
                        <a:latin typeface="Times"/>
                        <a:ea typeface="Times New Roman"/>
                        <a:cs typeface="Times"/>
                      </a:endParaRPr>
                    </a:p>
                  </a:txBody>
                  <a:tcPr marL="0" marR="76200" marT="50800" marB="12700" anchor="ctr"/>
                </a:tc>
              </a:tr>
              <a:tr h="766834">
                <a:tc>
                  <a:txBody>
                    <a:bodyPr/>
                    <a:lstStyle/>
                    <a:p>
                      <a:pPr marL="0" marR="0" algn="ct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smtClean="0">
                          <a:solidFill>
                            <a:srgbClr val="000000"/>
                          </a:solidFill>
                          <a:latin typeface="Times"/>
                          <a:ea typeface="Times New Roman"/>
                          <a:cs typeface="Times"/>
                        </a:rPr>
                        <a:t>Cores (Processors)</a:t>
                      </a:r>
                      <a:endParaRPr lang="en-US" sz="2400" dirty="0">
                        <a:solidFill>
                          <a:srgbClr val="000000"/>
                        </a:solidFill>
                        <a:latin typeface="Times"/>
                        <a:ea typeface="Times New Roman"/>
                        <a:cs typeface="Times"/>
                      </a:endParaRP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smtClean="0">
                          <a:solidFill>
                            <a:srgbClr val="000000"/>
                          </a:solidFill>
                          <a:latin typeface="Times"/>
                          <a:ea typeface="Times New Roman"/>
                          <a:cs typeface="Times"/>
                        </a:rPr>
                        <a:t> 8</a:t>
                      </a:r>
                      <a:endParaRPr lang="en-US" sz="2400" dirty="0">
                        <a:solidFill>
                          <a:srgbClr val="000000"/>
                        </a:solidFill>
                        <a:latin typeface="Times"/>
                        <a:ea typeface="Times New Roman"/>
                        <a:cs typeface="Times"/>
                      </a:endParaRP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smtClean="0">
                          <a:solidFill>
                            <a:srgbClr val="000000"/>
                          </a:solidFill>
                          <a:latin typeface="Times"/>
                          <a:ea typeface="Times New Roman"/>
                          <a:cs typeface="Times"/>
                        </a:rPr>
                        <a:t> 640</a:t>
                      </a:r>
                      <a:endParaRPr lang="en-US" sz="2400" dirty="0">
                        <a:solidFill>
                          <a:srgbClr val="000000"/>
                        </a:solidFill>
                        <a:latin typeface="Times"/>
                        <a:ea typeface="Times New Roman"/>
                        <a:cs typeface="Times"/>
                      </a:endParaRP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smtClean="0">
                          <a:solidFill>
                            <a:srgbClr val="000000"/>
                          </a:solidFill>
                          <a:latin typeface="Times"/>
                          <a:ea typeface="Times New Roman"/>
                          <a:cs typeface="Times"/>
                        </a:rPr>
                        <a:t> 19,200 </a:t>
                      </a:r>
                      <a:endParaRPr lang="en-US" sz="2400" dirty="0">
                        <a:solidFill>
                          <a:srgbClr val="000000"/>
                        </a:solidFill>
                        <a:latin typeface="Times"/>
                        <a:ea typeface="Times New Roman"/>
                        <a:cs typeface="Times"/>
                      </a:endParaRPr>
                    </a:p>
                  </a:txBody>
                  <a:tcPr marL="0" marR="76200" marT="50800" marB="12700" anchor="ctr"/>
                </a:tc>
              </a:tr>
              <a:tr h="500743">
                <a:tc>
                  <a:txBody>
                    <a:bodyPr/>
                    <a:lstStyle/>
                    <a:p>
                      <a:pPr marL="0" marR="0" algn="ct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solidFill>
                            <a:srgbClr val="000000"/>
                          </a:solidFill>
                          <a:latin typeface="Times"/>
                          <a:ea typeface="Times New Roman"/>
                          <a:cs typeface="Times"/>
                        </a:rPr>
                        <a:t>DRAM Capacity (GB)</a:t>
                      </a: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solidFill>
                            <a:srgbClr val="000000"/>
                          </a:solidFill>
                          <a:latin typeface="Times"/>
                          <a:ea typeface="Times New Roman"/>
                          <a:cs typeface="Times"/>
                        </a:rPr>
                        <a:t> 16 </a:t>
                      </a: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solidFill>
                            <a:srgbClr val="000000"/>
                          </a:solidFill>
                          <a:latin typeface="Times"/>
                          <a:ea typeface="Times New Roman"/>
                          <a:cs typeface="Times"/>
                        </a:rPr>
                        <a:t> </a:t>
                      </a:r>
                      <a:r>
                        <a:rPr lang="en-US" sz="2400" dirty="0" smtClean="0">
                          <a:solidFill>
                            <a:srgbClr val="000000"/>
                          </a:solidFill>
                          <a:latin typeface="Times"/>
                          <a:ea typeface="Times New Roman"/>
                          <a:cs typeface="Times"/>
                        </a:rPr>
                        <a:t>1,280 </a:t>
                      </a:r>
                      <a:endParaRPr lang="en-US" sz="2400" dirty="0">
                        <a:solidFill>
                          <a:srgbClr val="000000"/>
                        </a:solidFill>
                        <a:latin typeface="Times"/>
                        <a:ea typeface="Times New Roman"/>
                        <a:cs typeface="Times"/>
                      </a:endParaRP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smtClean="0">
                          <a:solidFill>
                            <a:srgbClr val="000000"/>
                          </a:solidFill>
                          <a:latin typeface="Times"/>
                          <a:ea typeface="Times New Roman"/>
                          <a:cs typeface="Times"/>
                        </a:rPr>
                        <a:t> 38,400 </a:t>
                      </a:r>
                      <a:endParaRPr lang="en-US" sz="2400" dirty="0">
                        <a:solidFill>
                          <a:srgbClr val="000000"/>
                        </a:solidFill>
                        <a:latin typeface="Times"/>
                        <a:ea typeface="Times New Roman"/>
                        <a:cs typeface="Times"/>
                      </a:endParaRPr>
                    </a:p>
                  </a:txBody>
                  <a:tcPr marL="0" marR="76200" marT="50800" marB="12700" anchor="ctr"/>
                </a:tc>
              </a:tr>
              <a:tr h="500743">
                <a:tc>
                  <a:txBody>
                    <a:bodyPr/>
                    <a:lstStyle/>
                    <a:p>
                      <a:pPr marL="0" marR="0" algn="ct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solidFill>
                            <a:srgbClr val="000000"/>
                          </a:solidFill>
                          <a:latin typeface="Times"/>
                          <a:ea typeface="Times New Roman"/>
                          <a:cs typeface="Times"/>
                        </a:rPr>
                        <a:t>Disk Capacity (GB)</a:t>
                      </a: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smtClean="0">
                          <a:solidFill>
                            <a:srgbClr val="000000"/>
                          </a:solidFill>
                          <a:latin typeface="Times"/>
                          <a:ea typeface="Times New Roman"/>
                          <a:cs typeface="Times"/>
                        </a:rPr>
                        <a:t> 4,000 </a:t>
                      </a:r>
                      <a:endParaRPr lang="en-US" sz="2400" dirty="0">
                        <a:solidFill>
                          <a:srgbClr val="000000"/>
                        </a:solidFill>
                        <a:latin typeface="Times"/>
                        <a:ea typeface="Times New Roman"/>
                        <a:cs typeface="Times"/>
                      </a:endParaRP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smtClean="0">
                          <a:solidFill>
                            <a:srgbClr val="000000"/>
                          </a:solidFill>
                          <a:latin typeface="Times"/>
                          <a:ea typeface="Times New Roman"/>
                          <a:cs typeface="Times"/>
                        </a:rPr>
                        <a:t> 320,000 </a:t>
                      </a:r>
                      <a:endParaRPr lang="en-US" sz="2400" dirty="0">
                        <a:solidFill>
                          <a:srgbClr val="000000"/>
                        </a:solidFill>
                        <a:latin typeface="Times"/>
                        <a:ea typeface="Times New Roman"/>
                        <a:cs typeface="Times"/>
                      </a:endParaRP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smtClean="0">
                          <a:solidFill>
                            <a:srgbClr val="000000"/>
                          </a:solidFill>
                          <a:latin typeface="Times"/>
                          <a:ea typeface="Times New Roman"/>
                          <a:cs typeface="Times"/>
                        </a:rPr>
                        <a:t> 9,600,000 </a:t>
                      </a:r>
                      <a:endParaRPr lang="en-US" sz="2400" dirty="0">
                        <a:solidFill>
                          <a:srgbClr val="000000"/>
                        </a:solidFill>
                        <a:latin typeface="Times"/>
                        <a:ea typeface="Times New Roman"/>
                        <a:cs typeface="Times"/>
                      </a:endParaRPr>
                    </a:p>
                  </a:txBody>
                  <a:tcPr marL="0" marR="76200" marT="50800" marB="12700" anchor="ctr"/>
                </a:tc>
              </a:tr>
              <a:tr h="500743">
                <a:tc>
                  <a:txBody>
                    <a:bodyPr/>
                    <a:lstStyle/>
                    <a:p>
                      <a:pPr marL="0" marR="0" algn="ct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solidFill>
                            <a:srgbClr val="000000"/>
                          </a:solidFill>
                          <a:latin typeface="Times"/>
                          <a:ea typeface="Times New Roman"/>
                          <a:cs typeface="Times"/>
                        </a:rPr>
                        <a:t>DRAM Latency (microseconds)</a:t>
                      </a: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solidFill>
                            <a:srgbClr val="000000"/>
                          </a:solidFill>
                          <a:latin typeface="Times"/>
                          <a:ea typeface="Times New Roman"/>
                          <a:cs typeface="Times"/>
                        </a:rPr>
                        <a:t>0.1</a:t>
                      </a: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a:solidFill>
                            <a:srgbClr val="000000"/>
                          </a:solidFill>
                          <a:latin typeface="Times"/>
                          <a:ea typeface="Times New Roman"/>
                          <a:cs typeface="Times"/>
                        </a:rPr>
                        <a:t> 100 </a:t>
                      </a: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solidFill>
                            <a:srgbClr val="000000"/>
                          </a:solidFill>
                          <a:latin typeface="Times"/>
                          <a:ea typeface="Times New Roman"/>
                          <a:cs typeface="Times"/>
                        </a:rPr>
                        <a:t> 300 </a:t>
                      </a:r>
                    </a:p>
                  </a:txBody>
                  <a:tcPr marL="0" marR="76200" marT="50800" marB="12700" anchor="ctr"/>
                </a:tc>
              </a:tr>
              <a:tr h="500743">
                <a:tc>
                  <a:txBody>
                    <a:bodyPr/>
                    <a:lstStyle/>
                    <a:p>
                      <a:pPr marL="0" marR="0" algn="ct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a:solidFill>
                            <a:srgbClr val="000000"/>
                          </a:solidFill>
                          <a:latin typeface="Times"/>
                          <a:ea typeface="Times New Roman"/>
                          <a:cs typeface="Times"/>
                        </a:rPr>
                        <a:t>Disk Latency (microseconds)</a:t>
                      </a: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solidFill>
                            <a:srgbClr val="000000"/>
                          </a:solidFill>
                          <a:latin typeface="Times"/>
                          <a:ea typeface="Times New Roman"/>
                          <a:cs typeface="Times"/>
                        </a:rPr>
                        <a:t> 10,000 </a:t>
                      </a: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solidFill>
                            <a:srgbClr val="000000"/>
                          </a:solidFill>
                          <a:latin typeface="Times"/>
                          <a:ea typeface="Times New Roman"/>
                          <a:cs typeface="Times"/>
                        </a:rPr>
                        <a:t> 11,000 </a:t>
                      </a: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a:solidFill>
                            <a:srgbClr val="000000"/>
                          </a:solidFill>
                          <a:latin typeface="Times"/>
                          <a:ea typeface="Times New Roman"/>
                          <a:cs typeface="Times"/>
                        </a:rPr>
                        <a:t> 12,000 </a:t>
                      </a:r>
                    </a:p>
                  </a:txBody>
                  <a:tcPr marL="0" marR="76200" marT="50800" marB="12700" anchor="ctr"/>
                </a:tc>
              </a:tr>
              <a:tr h="500743">
                <a:tc>
                  <a:txBody>
                    <a:bodyPr/>
                    <a:lstStyle/>
                    <a:p>
                      <a:pPr marL="0" marR="0" algn="ct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a:solidFill>
                            <a:srgbClr val="000000"/>
                          </a:solidFill>
                          <a:latin typeface="Times"/>
                          <a:ea typeface="Times New Roman"/>
                          <a:cs typeface="Times"/>
                        </a:rPr>
                        <a:t>DRAM Bandwidth (MB/sec)</a:t>
                      </a: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a:solidFill>
                            <a:srgbClr val="000000"/>
                          </a:solidFill>
                          <a:latin typeface="Times"/>
                          <a:ea typeface="Times New Roman"/>
                          <a:cs typeface="Times"/>
                        </a:rPr>
                        <a:t> 20,000 </a:t>
                      </a: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solidFill>
                            <a:srgbClr val="000000"/>
                          </a:solidFill>
                          <a:latin typeface="Times"/>
                          <a:ea typeface="Times New Roman"/>
                          <a:cs typeface="Times"/>
                        </a:rPr>
                        <a:t> 100 </a:t>
                      </a: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solidFill>
                            <a:srgbClr val="000000"/>
                          </a:solidFill>
                          <a:latin typeface="Times"/>
                          <a:ea typeface="Times New Roman"/>
                          <a:cs typeface="Times"/>
                        </a:rPr>
                        <a:t> 10 </a:t>
                      </a:r>
                    </a:p>
                  </a:txBody>
                  <a:tcPr marL="0" marR="76200" marT="50800" marB="12700" anchor="ctr"/>
                </a:tc>
              </a:tr>
              <a:tr h="500743">
                <a:tc>
                  <a:txBody>
                    <a:bodyPr/>
                    <a:lstStyle/>
                    <a:p>
                      <a:pPr marL="0" marR="0" algn="ct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solidFill>
                            <a:srgbClr val="000000"/>
                          </a:solidFill>
                          <a:latin typeface="Times"/>
                          <a:ea typeface="Times New Roman"/>
                          <a:cs typeface="Times"/>
                        </a:rPr>
                        <a:t>Disk Bandwidth (MB/sec)</a:t>
                      </a: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a:solidFill>
                            <a:srgbClr val="000000"/>
                          </a:solidFill>
                          <a:latin typeface="Times"/>
                          <a:ea typeface="Times New Roman"/>
                          <a:cs typeface="Times"/>
                        </a:rPr>
                        <a:t> 200 </a:t>
                      </a: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a:solidFill>
                            <a:srgbClr val="000000"/>
                          </a:solidFill>
                          <a:latin typeface="Times"/>
                          <a:ea typeface="Times New Roman"/>
                          <a:cs typeface="Times"/>
                        </a:rPr>
                        <a:t> 100 </a:t>
                      </a: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solidFill>
                            <a:srgbClr val="000000"/>
                          </a:solidFill>
                          <a:latin typeface="Times"/>
                          <a:ea typeface="Times New Roman"/>
                          <a:cs typeface="Times"/>
                        </a:rPr>
                        <a:t> 10 </a:t>
                      </a:r>
                    </a:p>
                  </a:txBody>
                  <a:tcPr marL="0" marR="76200" marT="50800" marB="12700" anchor="ctr"/>
                </a:tc>
              </a:tr>
            </a:tbl>
          </a:graphicData>
        </a:graphic>
      </p:graphicFrame>
      <p:sp>
        <p:nvSpPr>
          <p:cNvPr id="4" name="Date Placeholder 3"/>
          <p:cNvSpPr>
            <a:spLocks noGrp="1"/>
          </p:cNvSpPr>
          <p:nvPr>
            <p:ph type="dt" sz="half" idx="10"/>
          </p:nvPr>
        </p:nvSpPr>
        <p:spPr/>
        <p:txBody>
          <a:bodyPr/>
          <a:lstStyle/>
          <a:p>
            <a:fld id="{8796D29B-7363-8B4A-A8B2-2A9C9910584E}" type="datetime1">
              <a:rPr lang="en-US" smtClean="0"/>
              <a:pPr/>
              <a:t>8/27/13</a:t>
            </a:fld>
            <a:endParaRPr lang="en-US"/>
          </a:p>
        </p:txBody>
      </p:sp>
      <p:sp>
        <p:nvSpPr>
          <p:cNvPr id="5" name="Footer Placeholder 4"/>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71</a:t>
            </a:fld>
            <a:endParaRPr lang="en-US"/>
          </a:p>
        </p:txBody>
      </p:sp>
      <p:grpSp>
        <p:nvGrpSpPr>
          <p:cNvPr id="2" name="Group 25"/>
          <p:cNvGrpSpPr/>
          <p:nvPr/>
        </p:nvGrpSpPr>
        <p:grpSpPr>
          <a:xfrm>
            <a:off x="1845733" y="745067"/>
            <a:ext cx="7298267" cy="4927601"/>
            <a:chOff x="1845733" y="745067"/>
            <a:chExt cx="7298267" cy="4927601"/>
          </a:xfrm>
        </p:grpSpPr>
        <p:grpSp>
          <p:nvGrpSpPr>
            <p:cNvPr id="3" name="Group 15"/>
            <p:cNvGrpSpPr/>
            <p:nvPr/>
          </p:nvGrpSpPr>
          <p:grpSpPr>
            <a:xfrm>
              <a:off x="4622799" y="4690534"/>
              <a:ext cx="4080934" cy="982134"/>
              <a:chOff x="4622799" y="4487334"/>
              <a:chExt cx="4080934" cy="982134"/>
            </a:xfrm>
          </p:grpSpPr>
          <p:sp>
            <p:nvSpPr>
              <p:cNvPr id="14" name="Frame 13"/>
              <p:cNvSpPr/>
              <p:nvPr/>
            </p:nvSpPr>
            <p:spPr>
              <a:xfrm>
                <a:off x="7213600" y="4487334"/>
                <a:ext cx="1490133" cy="474133"/>
              </a:xfrm>
              <a:prstGeom prst="fram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Frame 14"/>
              <p:cNvSpPr/>
              <p:nvPr/>
            </p:nvSpPr>
            <p:spPr>
              <a:xfrm>
                <a:off x="4622799" y="4995335"/>
                <a:ext cx="1337734" cy="474133"/>
              </a:xfrm>
              <a:prstGeom prst="fram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21" name="TextBox 20"/>
            <p:cNvSpPr txBox="1"/>
            <p:nvPr/>
          </p:nvSpPr>
          <p:spPr>
            <a:xfrm>
              <a:off x="1845733" y="745067"/>
              <a:ext cx="7298267" cy="461665"/>
            </a:xfrm>
            <a:prstGeom prst="rect">
              <a:avLst/>
            </a:prstGeom>
            <a:noFill/>
          </p:spPr>
          <p:txBody>
            <a:bodyPr wrap="square" rtlCol="0">
              <a:spAutoFit/>
            </a:bodyPr>
            <a:lstStyle/>
            <a:p>
              <a:r>
                <a:rPr lang="en-US" sz="2400" dirty="0" smtClean="0"/>
                <a:t>Lower latency to DRAM in another server than local disk</a:t>
              </a:r>
              <a:endParaRPr lang="en-US" sz="2400" dirty="0"/>
            </a:p>
          </p:txBody>
        </p:sp>
      </p:grpSp>
      <p:grpSp>
        <p:nvGrpSpPr>
          <p:cNvPr id="7" name="Group 26"/>
          <p:cNvGrpSpPr/>
          <p:nvPr/>
        </p:nvGrpSpPr>
        <p:grpSpPr>
          <a:xfrm>
            <a:off x="965200" y="1066799"/>
            <a:ext cx="8178800" cy="5604932"/>
            <a:chOff x="965200" y="1066799"/>
            <a:chExt cx="8178800" cy="5604932"/>
          </a:xfrm>
        </p:grpSpPr>
        <p:grpSp>
          <p:nvGrpSpPr>
            <p:cNvPr id="8" name="Group 22"/>
            <p:cNvGrpSpPr/>
            <p:nvPr/>
          </p:nvGrpSpPr>
          <p:grpSpPr>
            <a:xfrm>
              <a:off x="4673600" y="5689602"/>
              <a:ext cx="2658532" cy="982129"/>
              <a:chOff x="4673601" y="5520269"/>
              <a:chExt cx="2658532" cy="982129"/>
            </a:xfrm>
          </p:grpSpPr>
          <p:sp>
            <p:nvSpPr>
              <p:cNvPr id="18" name="Frame 17"/>
              <p:cNvSpPr/>
              <p:nvPr/>
            </p:nvSpPr>
            <p:spPr>
              <a:xfrm>
                <a:off x="4673601" y="6028265"/>
                <a:ext cx="1270000" cy="474133"/>
              </a:xfrm>
              <a:prstGeom prst="fram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Frame 18"/>
              <p:cNvSpPr/>
              <p:nvPr/>
            </p:nvSpPr>
            <p:spPr>
              <a:xfrm>
                <a:off x="5875866" y="5520269"/>
                <a:ext cx="1456267" cy="474133"/>
              </a:xfrm>
              <a:prstGeom prst="fram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25" name="TextBox 24"/>
            <p:cNvSpPr txBox="1"/>
            <p:nvPr/>
          </p:nvSpPr>
          <p:spPr>
            <a:xfrm>
              <a:off x="965200" y="1066799"/>
              <a:ext cx="8178800" cy="461665"/>
            </a:xfrm>
            <a:prstGeom prst="rect">
              <a:avLst/>
            </a:prstGeom>
            <a:noFill/>
          </p:spPr>
          <p:txBody>
            <a:bodyPr wrap="square" rtlCol="0">
              <a:spAutoFit/>
            </a:bodyPr>
            <a:lstStyle/>
            <a:p>
              <a:r>
                <a:rPr lang="en-US" sz="2400" dirty="0" smtClean="0"/>
                <a:t>Higher bandwidth to local disk than to DRAM in another server</a:t>
              </a:r>
              <a:endParaRPr lang="en-US" sz="2400" dirty="0"/>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Coping with Workload Variation</a:t>
            </a:r>
            <a:endParaRPr lang="en-US" dirty="0"/>
          </a:p>
        </p:txBody>
      </p:sp>
      <p:sp>
        <p:nvSpPr>
          <p:cNvPr id="3" name="Content Placeholder 2"/>
          <p:cNvSpPr>
            <a:spLocks noGrp="1"/>
          </p:cNvSpPr>
          <p:nvPr>
            <p:ph idx="1"/>
          </p:nvPr>
        </p:nvSpPr>
        <p:spPr>
          <a:xfrm>
            <a:off x="626534" y="5845704"/>
            <a:ext cx="8229600" cy="1012296"/>
          </a:xfrm>
        </p:spPr>
        <p:txBody>
          <a:bodyPr/>
          <a:lstStyle/>
          <a:p>
            <a:r>
              <a:rPr lang="en-US" dirty="0" smtClean="0"/>
              <a:t>Online service: Peak usage 2X off-peak</a:t>
            </a:r>
            <a:endParaRPr lang="en-US" dirty="0"/>
          </a:p>
        </p:txBody>
      </p:sp>
      <p:sp>
        <p:nvSpPr>
          <p:cNvPr id="4" name="Date Placeholder 3"/>
          <p:cNvSpPr>
            <a:spLocks noGrp="1"/>
          </p:cNvSpPr>
          <p:nvPr>
            <p:ph type="dt" sz="half" idx="10"/>
          </p:nvPr>
        </p:nvSpPr>
        <p:spPr/>
        <p:txBody>
          <a:bodyPr/>
          <a:lstStyle/>
          <a:p>
            <a:fld id="{2C131203-A61B-6347-B4DF-645D72147409}" type="datetime1">
              <a:rPr lang="en-US" smtClean="0"/>
              <a:pPr/>
              <a:t>8/27/13</a:t>
            </a:fld>
            <a:endParaRPr lang="en-US"/>
          </a:p>
        </p:txBody>
      </p:sp>
      <p:sp>
        <p:nvSpPr>
          <p:cNvPr id="5" name="Footer Placeholder 4"/>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72</a:t>
            </a:fld>
            <a:endParaRPr lang="en-US"/>
          </a:p>
        </p:txBody>
      </p:sp>
      <p:pic>
        <p:nvPicPr>
          <p:cNvPr id="7" name="Picture 6"/>
          <p:cNvPicPr>
            <a:picLocks noChangeAspect="1"/>
          </p:cNvPicPr>
          <p:nvPr/>
        </p:nvPicPr>
        <p:blipFill>
          <a:blip r:embed="rId2"/>
          <a:stretch>
            <a:fillRect/>
          </a:stretch>
        </p:blipFill>
        <p:spPr>
          <a:xfrm>
            <a:off x="1236132" y="1250950"/>
            <a:ext cx="7133167" cy="4091432"/>
          </a:xfrm>
          <a:prstGeom prst="rect">
            <a:avLst/>
          </a:prstGeom>
        </p:spPr>
      </p:pic>
      <p:sp>
        <p:nvSpPr>
          <p:cNvPr id="8" name="TextBox 7"/>
          <p:cNvSpPr txBox="1"/>
          <p:nvPr/>
        </p:nvSpPr>
        <p:spPr>
          <a:xfrm>
            <a:off x="1100667" y="5283200"/>
            <a:ext cx="1319291" cy="461665"/>
          </a:xfrm>
          <a:prstGeom prst="rect">
            <a:avLst/>
          </a:prstGeom>
          <a:noFill/>
        </p:spPr>
        <p:txBody>
          <a:bodyPr wrap="none" rtlCol="0">
            <a:spAutoFit/>
          </a:bodyPr>
          <a:lstStyle/>
          <a:p>
            <a:r>
              <a:rPr lang="en-US" sz="2400" dirty="0" smtClean="0"/>
              <a:t>Midnight</a:t>
            </a:r>
            <a:endParaRPr lang="en-US" sz="2400" dirty="0"/>
          </a:p>
        </p:txBody>
      </p:sp>
      <p:sp>
        <p:nvSpPr>
          <p:cNvPr id="9" name="TextBox 8"/>
          <p:cNvSpPr txBox="1"/>
          <p:nvPr/>
        </p:nvSpPr>
        <p:spPr>
          <a:xfrm>
            <a:off x="4114801" y="5283200"/>
            <a:ext cx="869649" cy="461665"/>
          </a:xfrm>
          <a:prstGeom prst="rect">
            <a:avLst/>
          </a:prstGeom>
          <a:noFill/>
        </p:spPr>
        <p:txBody>
          <a:bodyPr wrap="none" rtlCol="0">
            <a:spAutoFit/>
          </a:bodyPr>
          <a:lstStyle/>
          <a:p>
            <a:r>
              <a:rPr lang="en-US" sz="2400" dirty="0" smtClean="0"/>
              <a:t>Noon</a:t>
            </a:r>
            <a:endParaRPr lang="en-US" sz="2400" dirty="0"/>
          </a:p>
        </p:txBody>
      </p:sp>
      <p:sp>
        <p:nvSpPr>
          <p:cNvPr id="10" name="TextBox 9"/>
          <p:cNvSpPr txBox="1"/>
          <p:nvPr/>
        </p:nvSpPr>
        <p:spPr>
          <a:xfrm>
            <a:off x="6841067" y="5283200"/>
            <a:ext cx="1319291" cy="461665"/>
          </a:xfrm>
          <a:prstGeom prst="rect">
            <a:avLst/>
          </a:prstGeom>
          <a:noFill/>
        </p:spPr>
        <p:txBody>
          <a:bodyPr wrap="none" rtlCol="0">
            <a:spAutoFit/>
          </a:bodyPr>
          <a:lstStyle/>
          <a:p>
            <a:r>
              <a:rPr lang="en-US" sz="2400" dirty="0" smtClean="0"/>
              <a:t>Midnight</a:t>
            </a:r>
            <a:endParaRPr lang="en-US" sz="2400" dirty="0"/>
          </a:p>
        </p:txBody>
      </p:sp>
      <p:sp>
        <p:nvSpPr>
          <p:cNvPr id="11" name="TextBox 10"/>
          <p:cNvSpPr txBox="1"/>
          <p:nvPr/>
        </p:nvSpPr>
        <p:spPr>
          <a:xfrm>
            <a:off x="524933" y="2105504"/>
            <a:ext cx="677108" cy="1708961"/>
          </a:xfrm>
          <a:prstGeom prst="rect">
            <a:avLst/>
          </a:prstGeom>
          <a:noFill/>
        </p:spPr>
        <p:txBody>
          <a:bodyPr vert="vert270" wrap="none" rtlCol="0">
            <a:spAutoFit/>
          </a:bodyPr>
          <a:lstStyle/>
          <a:p>
            <a:r>
              <a:rPr lang="en-US" sz="3200" dirty="0" smtClean="0"/>
              <a:t>Workload</a:t>
            </a:r>
            <a:endParaRPr lang="en-US" sz="3200" dirty="0"/>
          </a:p>
        </p:txBody>
      </p:sp>
      <p:grpSp>
        <p:nvGrpSpPr>
          <p:cNvPr id="15" name="Group 14"/>
          <p:cNvGrpSpPr/>
          <p:nvPr/>
        </p:nvGrpSpPr>
        <p:grpSpPr>
          <a:xfrm>
            <a:off x="3674533" y="2133599"/>
            <a:ext cx="643467" cy="1794933"/>
            <a:chOff x="3674533" y="2133599"/>
            <a:chExt cx="643467" cy="1794933"/>
          </a:xfrm>
        </p:grpSpPr>
        <p:cxnSp>
          <p:nvCxnSpPr>
            <p:cNvPr id="13" name="Straight Arrow Connector 12"/>
            <p:cNvCxnSpPr/>
            <p:nvPr/>
          </p:nvCxnSpPr>
          <p:spPr>
            <a:xfrm rot="16200000" flipH="1">
              <a:off x="3412067" y="3022599"/>
              <a:ext cx="1794933" cy="16933"/>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674533" y="2709334"/>
              <a:ext cx="605655" cy="584776"/>
            </a:xfrm>
            <a:prstGeom prst="rect">
              <a:avLst/>
            </a:prstGeom>
            <a:noFill/>
          </p:spPr>
          <p:txBody>
            <a:bodyPr wrap="none" rtlCol="0">
              <a:spAutoFit/>
            </a:bodyPr>
            <a:lstStyle/>
            <a:p>
              <a:r>
                <a:rPr lang="en-US" sz="3200" dirty="0" smtClean="0"/>
                <a:t>2X</a:t>
              </a:r>
              <a:endParaRPr lang="en-US" sz="3200" dirty="0"/>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Impact of latency, bandwidth, failure, varying workload on WSC software?</a:t>
            </a:r>
            <a:endParaRPr lang="en-US" dirty="0"/>
          </a:p>
        </p:txBody>
      </p:sp>
      <p:sp>
        <p:nvSpPr>
          <p:cNvPr id="3" name="Content Placeholder 2"/>
          <p:cNvSpPr>
            <a:spLocks noGrp="1"/>
          </p:cNvSpPr>
          <p:nvPr>
            <p:ph idx="1"/>
          </p:nvPr>
        </p:nvSpPr>
        <p:spPr>
          <a:xfrm>
            <a:off x="457200" y="1600200"/>
            <a:ext cx="8229600" cy="4715933"/>
          </a:xfrm>
        </p:spPr>
        <p:txBody>
          <a:bodyPr>
            <a:normAutofit fontScale="92500"/>
          </a:bodyPr>
          <a:lstStyle/>
          <a:p>
            <a:r>
              <a:rPr lang="en-US" dirty="0" smtClean="0"/>
              <a:t>WSC Software must take care where it places data within an array to get good performance</a:t>
            </a:r>
          </a:p>
          <a:p>
            <a:r>
              <a:rPr lang="en-US" dirty="0" smtClean="0"/>
              <a:t>WSC Software must cope with failures gracefully</a:t>
            </a:r>
          </a:p>
          <a:p>
            <a:r>
              <a:rPr lang="en-US" dirty="0" smtClean="0"/>
              <a:t>WSC Software must scale up and down gracefully in response to varying demand</a:t>
            </a:r>
          </a:p>
          <a:p>
            <a:r>
              <a:rPr lang="en-US" dirty="0" smtClean="0"/>
              <a:t>More elaborate hierarchy of memories, failure tolerance, workload accommodation makes </a:t>
            </a:r>
            <a:br>
              <a:rPr lang="en-US" dirty="0" smtClean="0"/>
            </a:br>
            <a:r>
              <a:rPr lang="en-US" dirty="0" smtClean="0"/>
              <a:t>WSC software development more challenging than software for single computer</a:t>
            </a:r>
            <a:endParaRPr lang="en-US" dirty="0"/>
          </a:p>
        </p:txBody>
      </p:sp>
      <p:sp>
        <p:nvSpPr>
          <p:cNvPr id="4" name="Date Placeholder 3"/>
          <p:cNvSpPr>
            <a:spLocks noGrp="1"/>
          </p:cNvSpPr>
          <p:nvPr>
            <p:ph type="dt" sz="half" idx="10"/>
          </p:nvPr>
        </p:nvSpPr>
        <p:spPr/>
        <p:txBody>
          <a:bodyPr/>
          <a:lstStyle/>
          <a:p>
            <a:fld id="{09305976-D139-8745-91B6-F895979640B9}" type="datetime1">
              <a:rPr lang="en-US" smtClean="0"/>
              <a:pPr/>
              <a:t>8/27/13</a:t>
            </a:fld>
            <a:endParaRPr lang="en-US"/>
          </a:p>
        </p:txBody>
      </p:sp>
      <p:sp>
        <p:nvSpPr>
          <p:cNvPr id="5" name="Footer Placeholder 4"/>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73</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85283" y="1151467"/>
            <a:ext cx="7505700" cy="2692400"/>
          </a:xfrm>
          <a:prstGeom prst="rect">
            <a:avLst/>
          </a:prstGeom>
        </p:spPr>
      </p:pic>
      <p:sp>
        <p:nvSpPr>
          <p:cNvPr id="2" name="Title 1"/>
          <p:cNvSpPr>
            <a:spLocks noGrp="1"/>
          </p:cNvSpPr>
          <p:nvPr>
            <p:ph type="title"/>
          </p:nvPr>
        </p:nvSpPr>
        <p:spPr/>
        <p:txBody>
          <a:bodyPr/>
          <a:lstStyle/>
          <a:p>
            <a:r>
              <a:rPr lang="en-US" dirty="0" smtClean="0"/>
              <a:t>Power vs. Server Utilization</a:t>
            </a:r>
            <a:endParaRPr lang="en-US" dirty="0"/>
          </a:p>
        </p:txBody>
      </p:sp>
      <p:sp>
        <p:nvSpPr>
          <p:cNvPr id="3" name="Content Placeholder 2"/>
          <p:cNvSpPr>
            <a:spLocks noGrp="1"/>
          </p:cNvSpPr>
          <p:nvPr>
            <p:ph idx="1"/>
          </p:nvPr>
        </p:nvSpPr>
        <p:spPr>
          <a:xfrm>
            <a:off x="609598" y="3759201"/>
            <a:ext cx="8534401" cy="2777066"/>
          </a:xfrm>
        </p:spPr>
        <p:txBody>
          <a:bodyPr>
            <a:normAutofit fontScale="92500" lnSpcReduction="20000"/>
          </a:bodyPr>
          <a:lstStyle/>
          <a:p>
            <a:r>
              <a:rPr lang="en-US" dirty="0" smtClean="0"/>
              <a:t>Server power usage as load varies idle to 100%</a:t>
            </a:r>
          </a:p>
          <a:p>
            <a:r>
              <a:rPr lang="en-US" dirty="0" smtClean="0"/>
              <a:t>Uses ½ peak power when idle!</a:t>
            </a:r>
          </a:p>
          <a:p>
            <a:r>
              <a:rPr lang="en-US" dirty="0" smtClean="0"/>
              <a:t>Uses ⅔ peak power when 10% utilized! 90%@ 50%!</a:t>
            </a:r>
          </a:p>
          <a:p>
            <a:r>
              <a:rPr lang="en-US" dirty="0" smtClean="0"/>
              <a:t>Most servers in WSC utilized 10% to 50%</a:t>
            </a:r>
          </a:p>
          <a:p>
            <a:r>
              <a:rPr lang="en-US" dirty="0" smtClean="0"/>
              <a:t>Goal should be </a:t>
            </a:r>
            <a:r>
              <a:rPr lang="en-US" i="1" dirty="0" smtClean="0">
                <a:solidFill>
                  <a:srgbClr val="0000FF"/>
                </a:solidFill>
              </a:rPr>
              <a:t>Energy-Proportionality</a:t>
            </a:r>
            <a:r>
              <a:rPr lang="en-US" dirty="0" smtClean="0"/>
              <a:t>: </a:t>
            </a:r>
            <a:br>
              <a:rPr lang="en-US" dirty="0" smtClean="0"/>
            </a:br>
            <a:r>
              <a:rPr lang="en-US" dirty="0" smtClean="0"/>
              <a:t>% peak load = % peak energy</a:t>
            </a:r>
            <a:endParaRPr lang="en-US" dirty="0"/>
          </a:p>
        </p:txBody>
      </p:sp>
      <p:sp>
        <p:nvSpPr>
          <p:cNvPr id="4" name="Date Placeholder 3"/>
          <p:cNvSpPr>
            <a:spLocks noGrp="1"/>
          </p:cNvSpPr>
          <p:nvPr>
            <p:ph type="dt" sz="half" idx="10"/>
          </p:nvPr>
        </p:nvSpPr>
        <p:spPr/>
        <p:txBody>
          <a:bodyPr/>
          <a:lstStyle/>
          <a:p>
            <a:fld id="{A2233060-128E-F447-A90C-6E66C9A85D51}" type="datetime1">
              <a:rPr lang="en-US" smtClean="0"/>
              <a:pPr/>
              <a:t>8/27/13</a:t>
            </a:fld>
            <a:endParaRPr lang="en-US"/>
          </a:p>
        </p:txBody>
      </p:sp>
      <p:sp>
        <p:nvSpPr>
          <p:cNvPr id="5" name="Footer Placeholder 4"/>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74</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Usage Effectiveness</a:t>
            </a:r>
            <a:endParaRPr lang="en-US" dirty="0"/>
          </a:p>
        </p:txBody>
      </p:sp>
      <p:sp>
        <p:nvSpPr>
          <p:cNvPr id="3" name="Content Placeholder 2"/>
          <p:cNvSpPr>
            <a:spLocks noGrp="1"/>
          </p:cNvSpPr>
          <p:nvPr>
            <p:ph idx="1"/>
          </p:nvPr>
        </p:nvSpPr>
        <p:spPr/>
        <p:txBody>
          <a:bodyPr/>
          <a:lstStyle/>
          <a:p>
            <a:r>
              <a:rPr lang="en-US" dirty="0" smtClean="0"/>
              <a:t>Overall WSC Energy Efficiency: amount of computational work performed divided by the total energy used in the process</a:t>
            </a:r>
          </a:p>
          <a:p>
            <a:r>
              <a:rPr lang="en-US" dirty="0" smtClean="0"/>
              <a:t>Power Usage Effectiveness (PUE):</a:t>
            </a:r>
            <a:br>
              <a:rPr lang="en-US" dirty="0" smtClean="0"/>
            </a:br>
            <a:r>
              <a:rPr lang="en-US" dirty="0" smtClean="0"/>
              <a:t>Total building power / IT equipment power</a:t>
            </a:r>
          </a:p>
          <a:p>
            <a:pPr lvl="1"/>
            <a:r>
              <a:rPr lang="en-US" dirty="0"/>
              <a:t>P</a:t>
            </a:r>
            <a:r>
              <a:rPr lang="en-US" dirty="0" smtClean="0"/>
              <a:t>ower efficiency measure for WSC, </a:t>
            </a:r>
            <a:r>
              <a:rPr lang="en-US" i="1" dirty="0" smtClean="0"/>
              <a:t>not </a:t>
            </a:r>
            <a:r>
              <a:rPr lang="en-US" dirty="0" smtClean="0"/>
              <a:t>including efficiency of servers, networking gear</a:t>
            </a:r>
          </a:p>
          <a:p>
            <a:pPr lvl="1"/>
            <a:r>
              <a:rPr lang="en-US" dirty="0" smtClean="0"/>
              <a:t>1.0 = perfection</a:t>
            </a:r>
            <a:endParaRPr lang="en-US" dirty="0"/>
          </a:p>
        </p:txBody>
      </p:sp>
      <p:sp>
        <p:nvSpPr>
          <p:cNvPr id="4" name="Date Placeholder 3"/>
          <p:cNvSpPr>
            <a:spLocks noGrp="1"/>
          </p:cNvSpPr>
          <p:nvPr>
            <p:ph type="dt" sz="half" idx="10"/>
          </p:nvPr>
        </p:nvSpPr>
        <p:spPr/>
        <p:txBody>
          <a:bodyPr/>
          <a:lstStyle/>
          <a:p>
            <a:fld id="{1D9AF955-5200-8F44-891A-298679EB8F3B}" type="datetime1">
              <a:rPr lang="en-US" smtClean="0"/>
              <a:pPr/>
              <a:t>8/27/13</a:t>
            </a:fld>
            <a:endParaRPr lang="en-US"/>
          </a:p>
        </p:txBody>
      </p:sp>
      <p:sp>
        <p:nvSpPr>
          <p:cNvPr id="5" name="Footer Placeholder 4"/>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75</a:t>
            </a:fld>
            <a:endParaRPr lang="en-US"/>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PUE in the Wild (2007)</a:t>
            </a:r>
            <a:endParaRPr lang="en-US" dirty="0"/>
          </a:p>
        </p:txBody>
      </p:sp>
      <p:sp>
        <p:nvSpPr>
          <p:cNvPr id="4" name="Date Placeholder 3"/>
          <p:cNvSpPr>
            <a:spLocks noGrp="1"/>
          </p:cNvSpPr>
          <p:nvPr>
            <p:ph type="dt" sz="half" idx="10"/>
          </p:nvPr>
        </p:nvSpPr>
        <p:spPr/>
        <p:txBody>
          <a:bodyPr/>
          <a:lstStyle/>
          <a:p>
            <a:fld id="{1D7C1E8C-A1C7-3946-91EC-3FCFCC671286}" type="datetime1">
              <a:rPr lang="en-US" smtClean="0"/>
              <a:pPr/>
              <a:t>8/27/13</a:t>
            </a:fld>
            <a:endParaRPr lang="en-US"/>
          </a:p>
        </p:txBody>
      </p:sp>
      <p:sp>
        <p:nvSpPr>
          <p:cNvPr id="5" name="Footer Placeholder 4"/>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76</a:t>
            </a:fld>
            <a:endParaRPr lang="en-US"/>
          </a:p>
        </p:txBody>
      </p:sp>
      <p:pic>
        <p:nvPicPr>
          <p:cNvPr id="7" name="Picture 6"/>
          <p:cNvPicPr>
            <a:picLocks noChangeAspect="1"/>
          </p:cNvPicPr>
          <p:nvPr/>
        </p:nvPicPr>
        <p:blipFill>
          <a:blip r:embed="rId2"/>
          <a:stretch>
            <a:fillRect/>
          </a:stretch>
        </p:blipFill>
        <p:spPr>
          <a:xfrm>
            <a:off x="372534" y="1339850"/>
            <a:ext cx="8331200" cy="49911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High PUE: Where Does Power Go?</a:t>
            </a:r>
            <a:endParaRPr lang="en-US" dirty="0"/>
          </a:p>
        </p:txBody>
      </p:sp>
      <p:sp>
        <p:nvSpPr>
          <p:cNvPr id="4" name="Date Placeholder 3"/>
          <p:cNvSpPr>
            <a:spLocks noGrp="1"/>
          </p:cNvSpPr>
          <p:nvPr>
            <p:ph type="dt" sz="half" idx="10"/>
          </p:nvPr>
        </p:nvSpPr>
        <p:spPr/>
        <p:txBody>
          <a:bodyPr/>
          <a:lstStyle/>
          <a:p>
            <a:fld id="{79194D9D-1C41-B044-BF0E-827B1CA8C278}" type="datetime1">
              <a:rPr lang="en-US" smtClean="0"/>
              <a:pPr/>
              <a:t>8/27/13</a:t>
            </a:fld>
            <a:endParaRPr lang="en-US"/>
          </a:p>
        </p:txBody>
      </p:sp>
      <p:sp>
        <p:nvSpPr>
          <p:cNvPr id="5" name="Footer Placeholder 4"/>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77</a:t>
            </a:fld>
            <a:endParaRPr lang="en-US"/>
          </a:p>
        </p:txBody>
      </p:sp>
      <p:pic>
        <p:nvPicPr>
          <p:cNvPr id="7" name="Picture 6"/>
          <p:cNvPicPr>
            <a:picLocks noChangeAspect="1"/>
          </p:cNvPicPr>
          <p:nvPr/>
        </p:nvPicPr>
        <p:blipFill>
          <a:blip r:embed="rId2"/>
          <a:stretch>
            <a:fillRect/>
          </a:stretch>
        </p:blipFill>
        <p:spPr>
          <a:xfrm>
            <a:off x="2199217" y="2146299"/>
            <a:ext cx="4914900" cy="3987800"/>
          </a:xfrm>
          <a:prstGeom prst="rect">
            <a:avLst/>
          </a:prstGeom>
        </p:spPr>
      </p:pic>
      <p:sp>
        <p:nvSpPr>
          <p:cNvPr id="8" name="TextBox 7"/>
          <p:cNvSpPr txBox="1"/>
          <p:nvPr/>
        </p:nvSpPr>
        <p:spPr>
          <a:xfrm>
            <a:off x="6602998" y="4795897"/>
            <a:ext cx="2154155" cy="2062103"/>
          </a:xfrm>
          <a:prstGeom prst="rect">
            <a:avLst/>
          </a:prstGeom>
          <a:noFill/>
        </p:spPr>
        <p:txBody>
          <a:bodyPr wrap="none" rtlCol="0">
            <a:spAutoFit/>
          </a:bodyPr>
          <a:lstStyle/>
          <a:p>
            <a:r>
              <a:rPr lang="en-US" sz="3200" dirty="0" smtClean="0"/>
              <a:t>Computer </a:t>
            </a:r>
          </a:p>
          <a:p>
            <a:r>
              <a:rPr lang="en-US" sz="3200" dirty="0" smtClean="0"/>
              <a:t>Room </a:t>
            </a:r>
          </a:p>
          <a:p>
            <a:r>
              <a:rPr lang="en-US" sz="3200" dirty="0" smtClean="0"/>
              <a:t>Air </a:t>
            </a:r>
            <a:br>
              <a:rPr lang="en-US" sz="3200" dirty="0" smtClean="0"/>
            </a:br>
            <a:r>
              <a:rPr lang="en-US" sz="3200" dirty="0" smtClean="0"/>
              <a:t>Conditioner</a:t>
            </a:r>
            <a:endParaRPr lang="en-US" sz="3200" dirty="0"/>
          </a:p>
        </p:txBody>
      </p:sp>
      <p:sp>
        <p:nvSpPr>
          <p:cNvPr id="9" name="TextBox 8"/>
          <p:cNvSpPr txBox="1"/>
          <p:nvPr/>
        </p:nvSpPr>
        <p:spPr>
          <a:xfrm>
            <a:off x="5574062" y="1744132"/>
            <a:ext cx="3248205" cy="1569660"/>
          </a:xfrm>
          <a:prstGeom prst="rect">
            <a:avLst/>
          </a:prstGeom>
          <a:noFill/>
        </p:spPr>
        <p:txBody>
          <a:bodyPr wrap="none" rtlCol="0">
            <a:spAutoFit/>
          </a:bodyPr>
          <a:lstStyle/>
          <a:p>
            <a:pPr algn="r"/>
            <a:r>
              <a:rPr lang="en-US" sz="3200" dirty="0" smtClean="0"/>
              <a:t>Chiller cools warm </a:t>
            </a:r>
          </a:p>
          <a:p>
            <a:pPr algn="r"/>
            <a:r>
              <a:rPr lang="en-US" sz="3200" dirty="0" smtClean="0"/>
              <a:t>water from Air </a:t>
            </a:r>
          </a:p>
          <a:p>
            <a:pPr algn="r"/>
            <a:r>
              <a:rPr lang="en-US" sz="3200" dirty="0" smtClean="0"/>
              <a:t>Conditioner</a:t>
            </a:r>
            <a:endParaRPr lang="en-US" sz="3200" dirty="0"/>
          </a:p>
        </p:txBody>
      </p:sp>
      <p:sp>
        <p:nvSpPr>
          <p:cNvPr id="10" name="TextBox 9"/>
          <p:cNvSpPr txBox="1"/>
          <p:nvPr/>
        </p:nvSpPr>
        <p:spPr>
          <a:xfrm>
            <a:off x="1659466" y="1270000"/>
            <a:ext cx="2865288" cy="1569660"/>
          </a:xfrm>
          <a:prstGeom prst="rect">
            <a:avLst/>
          </a:prstGeom>
          <a:noFill/>
        </p:spPr>
        <p:txBody>
          <a:bodyPr wrap="none" rtlCol="0">
            <a:spAutoFit/>
          </a:bodyPr>
          <a:lstStyle/>
          <a:p>
            <a:r>
              <a:rPr lang="en-US" sz="3200" dirty="0" smtClean="0"/>
              <a:t>Uninterruptable</a:t>
            </a:r>
          </a:p>
          <a:p>
            <a:r>
              <a:rPr lang="en-US" sz="3200" dirty="0" smtClean="0"/>
              <a:t>Power Supply </a:t>
            </a:r>
          </a:p>
          <a:p>
            <a:r>
              <a:rPr lang="en-US" sz="3200" dirty="0" smtClean="0"/>
              <a:t>(battery)</a:t>
            </a:r>
            <a:endParaRPr lang="en-US" sz="3200" dirty="0"/>
          </a:p>
        </p:txBody>
      </p:sp>
      <p:sp>
        <p:nvSpPr>
          <p:cNvPr id="11" name="TextBox 10"/>
          <p:cNvSpPr txBox="1"/>
          <p:nvPr/>
        </p:nvSpPr>
        <p:spPr>
          <a:xfrm>
            <a:off x="1727198" y="5029199"/>
            <a:ext cx="2127505" cy="1077218"/>
          </a:xfrm>
          <a:prstGeom prst="rect">
            <a:avLst/>
          </a:prstGeom>
          <a:noFill/>
        </p:spPr>
        <p:txBody>
          <a:bodyPr wrap="none" rtlCol="0">
            <a:spAutoFit/>
          </a:bodyPr>
          <a:lstStyle/>
          <a:p>
            <a:r>
              <a:rPr lang="en-US" sz="3200" dirty="0" smtClean="0"/>
              <a:t>Servers + </a:t>
            </a:r>
            <a:br>
              <a:rPr lang="en-US" sz="3200" dirty="0" smtClean="0"/>
            </a:br>
            <a:r>
              <a:rPr lang="en-US" sz="3200" dirty="0" smtClean="0"/>
              <a:t>Networking</a:t>
            </a:r>
            <a:endParaRPr lang="en-US" sz="3200" dirty="0"/>
          </a:p>
        </p:txBody>
      </p:sp>
      <p:sp>
        <p:nvSpPr>
          <p:cNvPr id="12" name="TextBox 11"/>
          <p:cNvSpPr txBox="1"/>
          <p:nvPr/>
        </p:nvSpPr>
        <p:spPr>
          <a:xfrm>
            <a:off x="270934" y="3014133"/>
            <a:ext cx="2153755" cy="1569660"/>
          </a:xfrm>
          <a:prstGeom prst="rect">
            <a:avLst/>
          </a:prstGeom>
          <a:noFill/>
        </p:spPr>
        <p:txBody>
          <a:bodyPr wrap="none" rtlCol="0">
            <a:spAutoFit/>
          </a:bodyPr>
          <a:lstStyle/>
          <a:p>
            <a:pPr algn="r"/>
            <a:r>
              <a:rPr lang="en-US" sz="3200" dirty="0" smtClean="0"/>
              <a:t>Power </a:t>
            </a:r>
            <a:br>
              <a:rPr lang="en-US" sz="3200" dirty="0" smtClean="0"/>
            </a:br>
            <a:r>
              <a:rPr lang="en-US" sz="3200" dirty="0" smtClean="0"/>
              <a:t>Distribution</a:t>
            </a:r>
          </a:p>
          <a:p>
            <a:r>
              <a:rPr lang="en-US" sz="3200" dirty="0" smtClean="0"/>
              <a:t>Unit</a:t>
            </a:r>
            <a:endParaRPr lang="en-US" sz="3200" dirty="0"/>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2"/>
          <p:cNvSpPr>
            <a:spLocks noGrp="1" noChangeArrowheads="1"/>
          </p:cNvSpPr>
          <p:nvPr>
            <p:ph type="title"/>
          </p:nvPr>
        </p:nvSpPr>
        <p:spPr>
          <a:xfrm>
            <a:off x="457200" y="0"/>
            <a:ext cx="8229600" cy="1143000"/>
          </a:xfrm>
        </p:spPr>
        <p:txBody>
          <a:bodyPr>
            <a:normAutofit fontScale="90000"/>
          </a:bodyPr>
          <a:lstStyle/>
          <a:p>
            <a:r>
              <a:rPr lang="en-US" dirty="0" smtClean="0">
                <a:ea typeface="ＭＳ Ｐゴシック" charset="-128"/>
                <a:cs typeface="ＭＳ Ｐゴシック" charset="-128"/>
              </a:rPr>
              <a:t>Servers and Networking Power Only</a:t>
            </a:r>
            <a:endParaRPr lang="en-US" dirty="0">
              <a:ea typeface="ＭＳ Ｐゴシック" charset="-128"/>
              <a:cs typeface="ＭＳ Ｐゴシック" charset="-128"/>
            </a:endParaRPr>
          </a:p>
        </p:txBody>
      </p:sp>
      <p:sp>
        <p:nvSpPr>
          <p:cNvPr id="8" name="Date Placeholder 7"/>
          <p:cNvSpPr>
            <a:spLocks noGrp="1"/>
          </p:cNvSpPr>
          <p:nvPr>
            <p:ph type="dt" sz="half" idx="10"/>
          </p:nvPr>
        </p:nvSpPr>
        <p:spPr/>
        <p:txBody>
          <a:bodyPr/>
          <a:lstStyle/>
          <a:p>
            <a:fld id="{B4AC4A44-2F73-194D-B30A-5E5574E9FC39}" type="datetime1">
              <a:rPr lang="en-US" smtClean="0"/>
              <a:pPr/>
              <a:t>8/27/13</a:t>
            </a:fld>
            <a:endParaRPr lang="en-US"/>
          </a:p>
        </p:txBody>
      </p:sp>
      <p:sp>
        <p:nvSpPr>
          <p:cNvPr id="9" name="Footer Placeholder 8"/>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51203" name="Slide Number Placeholder 6"/>
          <p:cNvSpPr>
            <a:spLocks noGrp="1"/>
          </p:cNvSpPr>
          <p:nvPr>
            <p:ph type="sldNum" sz="quarter" idx="12"/>
          </p:nvPr>
        </p:nvSpPr>
        <p:spPr>
          <a:noFill/>
        </p:spPr>
        <p:txBody>
          <a:bodyPr/>
          <a:lstStyle/>
          <a:p>
            <a:fld id="{65065569-CC11-0546-B500-37C4ED8C1EE0}" type="slidenum">
              <a:rPr lang="en-US">
                <a:latin typeface="Arial" charset="0"/>
                <a:ea typeface="ＭＳ Ｐゴシック" charset="-128"/>
                <a:cs typeface="ＭＳ Ｐゴシック" charset="-128"/>
              </a:rPr>
              <a:pPr/>
              <a:t>78</a:t>
            </a:fld>
            <a:endParaRPr lang="en-US">
              <a:latin typeface="Arial" charset="0"/>
              <a:ea typeface="ＭＳ Ｐゴシック" charset="-128"/>
              <a:cs typeface="ＭＳ Ｐゴシック" charset="-128"/>
            </a:endParaRPr>
          </a:p>
        </p:txBody>
      </p:sp>
      <p:grpSp>
        <p:nvGrpSpPr>
          <p:cNvPr id="2" name="Group 45"/>
          <p:cNvGrpSpPr>
            <a:grpSpLocks/>
          </p:cNvGrpSpPr>
          <p:nvPr/>
        </p:nvGrpSpPr>
        <p:grpSpPr bwMode="auto">
          <a:xfrm>
            <a:off x="1248833" y="1031875"/>
            <a:ext cx="6669088" cy="5622925"/>
            <a:chOff x="1172" y="1217"/>
            <a:chExt cx="2677" cy="2257"/>
          </a:xfrm>
        </p:grpSpPr>
        <p:pic>
          <p:nvPicPr>
            <p:cNvPr id="51206" name="Picture 46"/>
            <p:cNvPicPr>
              <a:picLocks noChangeAspect="1" noChangeArrowheads="1"/>
            </p:cNvPicPr>
            <p:nvPr/>
          </p:nvPicPr>
          <p:blipFill>
            <a:blip r:embed="rId3"/>
            <a:srcRect/>
            <a:stretch>
              <a:fillRect/>
            </a:stretch>
          </p:blipFill>
          <p:spPr bwMode="auto">
            <a:xfrm>
              <a:off x="1185" y="1217"/>
              <a:ext cx="2664" cy="2257"/>
            </a:xfrm>
            <a:prstGeom prst="rect">
              <a:avLst/>
            </a:prstGeom>
            <a:noFill/>
            <a:ln w="9525">
              <a:noFill/>
              <a:miter lim="800000"/>
              <a:headEnd/>
              <a:tailEnd/>
            </a:ln>
          </p:spPr>
        </p:pic>
        <p:sp>
          <p:nvSpPr>
            <p:cNvPr id="51207" name="Text Box 47"/>
            <p:cNvSpPr txBox="1">
              <a:spLocks noChangeArrowheads="1"/>
            </p:cNvSpPr>
            <p:nvPr/>
          </p:nvSpPr>
          <p:spPr bwMode="auto">
            <a:xfrm>
              <a:off x="1172" y="2893"/>
              <a:ext cx="372" cy="208"/>
            </a:xfrm>
            <a:prstGeom prst="rect">
              <a:avLst/>
            </a:prstGeom>
            <a:noFill/>
            <a:ln w="9525">
              <a:noFill/>
              <a:miter lim="800000"/>
              <a:headEnd/>
              <a:tailEnd/>
            </a:ln>
          </p:spPr>
          <p:txBody>
            <a:bodyPr wrap="none">
              <a:prstTxWarp prst="textNoShape">
                <a:avLst/>
              </a:prstTxWarp>
              <a:spAutoFit/>
            </a:bodyPr>
            <a:lstStyle/>
            <a:p>
              <a:r>
                <a:rPr lang="en-US" sz="1400"/>
                <a:t>Peak</a:t>
              </a:r>
              <a:br>
                <a:rPr lang="en-US" sz="1400"/>
              </a:br>
              <a:r>
                <a:rPr lang="en-US" sz="1400"/>
                <a:t>Power %</a:t>
              </a:r>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Containers in WSCs</a:t>
            </a:r>
            <a:endParaRPr lang="en-US" dirty="0"/>
          </a:p>
        </p:txBody>
      </p:sp>
      <p:sp>
        <p:nvSpPr>
          <p:cNvPr id="4" name="Date Placeholder 3"/>
          <p:cNvSpPr>
            <a:spLocks noGrp="1"/>
          </p:cNvSpPr>
          <p:nvPr>
            <p:ph type="dt" sz="half" idx="10"/>
          </p:nvPr>
        </p:nvSpPr>
        <p:spPr/>
        <p:txBody>
          <a:bodyPr/>
          <a:lstStyle/>
          <a:p>
            <a:fld id="{980B8C0A-85CF-6B4F-8445-C70A83B18560}" type="datetime1">
              <a:rPr lang="en-US" smtClean="0"/>
              <a:pPr/>
              <a:t>8/27/13</a:t>
            </a:fld>
            <a:endParaRPr lang="en-US"/>
          </a:p>
        </p:txBody>
      </p:sp>
      <p:sp>
        <p:nvSpPr>
          <p:cNvPr id="5" name="Footer Placeholder 4"/>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79</a:t>
            </a:fld>
            <a:endParaRPr lang="en-US"/>
          </a:p>
        </p:txBody>
      </p:sp>
      <p:pic>
        <p:nvPicPr>
          <p:cNvPr id="7" name="Picture 6" descr="ms_chicago_datacenter_container.jpg"/>
          <p:cNvPicPr>
            <a:picLocks noChangeAspect="1"/>
          </p:cNvPicPr>
          <p:nvPr/>
        </p:nvPicPr>
        <p:blipFill>
          <a:blip r:embed="rId2"/>
          <a:stretch>
            <a:fillRect/>
          </a:stretch>
        </p:blipFill>
        <p:spPr>
          <a:xfrm>
            <a:off x="5672667" y="1759405"/>
            <a:ext cx="2980266" cy="4354727"/>
          </a:xfrm>
          <a:prstGeom prst="rect">
            <a:avLst/>
          </a:prstGeom>
        </p:spPr>
      </p:pic>
      <p:pic>
        <p:nvPicPr>
          <p:cNvPr id="8" name="Picture 7" descr="ms_chicago_datacenter_interior.jpg"/>
          <p:cNvPicPr>
            <a:picLocks noChangeAspect="1"/>
          </p:cNvPicPr>
          <p:nvPr/>
        </p:nvPicPr>
        <p:blipFill>
          <a:blip r:embed="rId3"/>
          <a:stretch>
            <a:fillRect/>
          </a:stretch>
        </p:blipFill>
        <p:spPr>
          <a:xfrm>
            <a:off x="835713" y="1820333"/>
            <a:ext cx="4532154" cy="4342184"/>
          </a:xfrm>
          <a:prstGeom prst="rect">
            <a:avLst/>
          </a:prstGeom>
        </p:spPr>
      </p:pic>
      <p:sp>
        <p:nvSpPr>
          <p:cNvPr id="9" name="TextBox 8"/>
          <p:cNvSpPr txBox="1"/>
          <p:nvPr/>
        </p:nvSpPr>
        <p:spPr>
          <a:xfrm>
            <a:off x="2116666" y="1236133"/>
            <a:ext cx="2041344" cy="584776"/>
          </a:xfrm>
          <a:prstGeom prst="rect">
            <a:avLst/>
          </a:prstGeom>
          <a:noFill/>
        </p:spPr>
        <p:txBody>
          <a:bodyPr wrap="none" rtlCol="0">
            <a:spAutoFit/>
          </a:bodyPr>
          <a:lstStyle/>
          <a:p>
            <a:r>
              <a:rPr lang="en-US" sz="3200" dirty="0" smtClean="0"/>
              <a:t>Inside WSC</a:t>
            </a:r>
            <a:endParaRPr lang="en-US" sz="3200" dirty="0"/>
          </a:p>
        </p:txBody>
      </p:sp>
      <p:sp>
        <p:nvSpPr>
          <p:cNvPr id="10" name="TextBox 9"/>
          <p:cNvSpPr txBox="1"/>
          <p:nvPr/>
        </p:nvSpPr>
        <p:spPr>
          <a:xfrm>
            <a:off x="5706533" y="1151466"/>
            <a:ext cx="2903960" cy="584776"/>
          </a:xfrm>
          <a:prstGeom prst="rect">
            <a:avLst/>
          </a:prstGeom>
          <a:noFill/>
        </p:spPr>
        <p:txBody>
          <a:bodyPr wrap="none" rtlCol="0">
            <a:spAutoFit/>
          </a:bodyPr>
          <a:lstStyle/>
          <a:p>
            <a:r>
              <a:rPr lang="en-US" sz="3200" dirty="0" smtClean="0"/>
              <a:t>Inside Container</a:t>
            </a:r>
            <a:endParaRPr lang="en-US" sz="3200" dirty="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344465" y="-251250"/>
            <a:ext cx="8793132" cy="7157475"/>
          </a:xfrm>
          <a:prstGeom prst="rect">
            <a:avLst/>
          </a:prstGeom>
          <a:noFill/>
          <a:ln w="9525">
            <a:noFill/>
            <a:miter lim="800000"/>
            <a:headEnd/>
            <a:tailEnd/>
          </a:ln>
          <a:effectLst/>
        </p:spPr>
      </p:pic>
      <p:sp>
        <p:nvSpPr>
          <p:cNvPr id="10" name="Date Placeholder 9"/>
          <p:cNvSpPr>
            <a:spLocks noGrp="1"/>
          </p:cNvSpPr>
          <p:nvPr>
            <p:ph type="dt" sz="half" idx="10"/>
          </p:nvPr>
        </p:nvSpPr>
        <p:spPr/>
        <p:txBody>
          <a:bodyPr/>
          <a:lstStyle/>
          <a:p>
            <a:fld id="{2F14874A-CA8B-DD46-B959-B45D1A20D959}" type="datetime1">
              <a:rPr lang="en-US" smtClean="0"/>
              <a:pPr/>
              <a:t>8/27/13</a:t>
            </a:fld>
            <a:endParaRPr lang="en-US"/>
          </a:p>
        </p:txBody>
      </p:sp>
      <p:sp>
        <p:nvSpPr>
          <p:cNvPr id="9" name="Footer Placeholder 8"/>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3" name="Slide Number Placeholder 2"/>
          <p:cNvSpPr>
            <a:spLocks noGrp="1"/>
          </p:cNvSpPr>
          <p:nvPr>
            <p:ph type="sldNum" sz="quarter" idx="12"/>
          </p:nvPr>
        </p:nvSpPr>
        <p:spPr/>
        <p:txBody>
          <a:bodyPr/>
          <a:lstStyle/>
          <a:p>
            <a:fld id="{F4BA2A7E-5181-A840-825F-018EFA86BC7E}" type="slidenum">
              <a:rPr lang="en-US" smtClean="0"/>
              <a:pPr/>
              <a:t>8</a:t>
            </a:fld>
            <a:endParaRPr lang="en-US"/>
          </a:p>
        </p:txBody>
      </p:sp>
      <p:pic>
        <p:nvPicPr>
          <p:cNvPr id="22531"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62468" y="1693333"/>
            <a:ext cx="8496375" cy="3014134"/>
          </a:xfrm>
          <a:prstGeom prst="rect">
            <a:avLst/>
          </a:prstGeom>
          <a:noFill/>
          <a:ln w="9525">
            <a:noFill/>
            <a:miter lim="800000"/>
            <a:headEnd/>
            <a:tailEnd/>
          </a:ln>
          <a:effectLst/>
        </p:spPr>
      </p:pic>
      <p:sp>
        <p:nvSpPr>
          <p:cNvPr id="7" name="TextBox 6"/>
          <p:cNvSpPr txBox="1"/>
          <p:nvPr/>
        </p:nvSpPr>
        <p:spPr>
          <a:xfrm>
            <a:off x="0" y="0"/>
            <a:ext cx="2086228" cy="1569660"/>
          </a:xfrm>
          <a:prstGeom prst="rect">
            <a:avLst/>
          </a:prstGeom>
          <a:noFill/>
        </p:spPr>
        <p:txBody>
          <a:bodyPr wrap="none" rtlCol="0">
            <a:spAutoFit/>
          </a:bodyPr>
          <a:lstStyle/>
          <a:p>
            <a:r>
              <a:rPr lang="en-US" sz="3200" dirty="0" smtClean="0"/>
              <a:t>Warehouse</a:t>
            </a:r>
          </a:p>
          <a:p>
            <a:r>
              <a:rPr lang="en-US" sz="3200" dirty="0" smtClean="0"/>
              <a:t>Scale </a:t>
            </a:r>
          </a:p>
          <a:p>
            <a:r>
              <a:rPr lang="en-US" sz="3200" dirty="0" smtClean="0"/>
              <a:t>Computer</a:t>
            </a:r>
            <a:endParaRPr lang="en-US" sz="32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WSC A PUE: 1.24</a:t>
            </a:r>
            <a:endParaRPr lang="en-US" dirty="0"/>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a:pPr>
            <a:r>
              <a:rPr lang="en-US" dirty="0" smtClean="0"/>
              <a:t>Careful air flow handling</a:t>
            </a:r>
          </a:p>
          <a:p>
            <a:r>
              <a:rPr lang="en-US" dirty="0" smtClean="0"/>
              <a:t>Don’t mix server hot air exhaust with cold air (separate warm aisle from cold aisle)</a:t>
            </a:r>
          </a:p>
          <a:p>
            <a:pPr marL="514350" indent="-514350">
              <a:buFont typeface="+mj-lt"/>
              <a:buAutoNum type="arabicPeriod" startAt="2"/>
            </a:pPr>
            <a:r>
              <a:rPr lang="en-US" dirty="0" smtClean="0"/>
              <a:t>Elevated cold aisle temperatures</a:t>
            </a:r>
          </a:p>
          <a:p>
            <a:r>
              <a:rPr lang="en-US" dirty="0" smtClean="0"/>
              <a:t>81°F instead of traditional 65°- 68°F</a:t>
            </a:r>
          </a:p>
          <a:p>
            <a:pPr marL="514350" indent="-514350">
              <a:buFont typeface="+mj-lt"/>
              <a:buAutoNum type="arabicPeriod" startAt="3"/>
            </a:pPr>
            <a:r>
              <a:rPr lang="en-US" dirty="0" smtClean="0"/>
              <a:t>Measure vs. estimate PUE, publish PUE, and improve operation</a:t>
            </a:r>
          </a:p>
          <a:p>
            <a:pPr marL="514350" indent="-514350"/>
            <a:r>
              <a:rPr lang="en-US" dirty="0" smtClean="0"/>
              <a:t>Note – subject of marketing</a:t>
            </a:r>
          </a:p>
          <a:p>
            <a:pPr marL="914400" lvl="1" indent="-514350"/>
            <a:r>
              <a:rPr lang="en-US" dirty="0" smtClean="0"/>
              <a:t>Average on a good day with artificial load</a:t>
            </a:r>
            <a:br>
              <a:rPr lang="en-US" dirty="0" smtClean="0"/>
            </a:br>
            <a:r>
              <a:rPr lang="en-US" dirty="0" smtClean="0"/>
              <a:t>(</a:t>
            </a:r>
            <a:r>
              <a:rPr lang="en-US" dirty="0" err="1" smtClean="0"/>
              <a:t>Facebook’s</a:t>
            </a:r>
            <a:r>
              <a:rPr lang="en-US" dirty="0" smtClean="0"/>
              <a:t> 1.07) or real load for quarter (Google)</a:t>
            </a:r>
          </a:p>
          <a:p>
            <a:endParaRPr lang="en-US" dirty="0" smtClean="0"/>
          </a:p>
          <a:p>
            <a:endParaRPr lang="en-US" dirty="0" smtClean="0"/>
          </a:p>
          <a:p>
            <a:pPr marL="514350" indent="-514350">
              <a:buNone/>
            </a:pPr>
            <a:endParaRPr lang="en-US" dirty="0"/>
          </a:p>
        </p:txBody>
      </p:sp>
      <p:sp>
        <p:nvSpPr>
          <p:cNvPr id="4" name="Date Placeholder 3"/>
          <p:cNvSpPr>
            <a:spLocks noGrp="1"/>
          </p:cNvSpPr>
          <p:nvPr>
            <p:ph type="dt" sz="half" idx="10"/>
          </p:nvPr>
        </p:nvSpPr>
        <p:spPr/>
        <p:txBody>
          <a:bodyPr/>
          <a:lstStyle/>
          <a:p>
            <a:fld id="{E87A44AC-A0BE-6746-96EE-F4B31396C246}" type="datetime1">
              <a:rPr lang="en-US" smtClean="0"/>
              <a:pPr/>
              <a:t>8/27/13</a:t>
            </a:fld>
            <a:endParaRPr lang="en-US"/>
          </a:p>
        </p:txBody>
      </p:sp>
      <p:sp>
        <p:nvSpPr>
          <p:cNvPr id="5" name="Footer Placeholder 4"/>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80</a:t>
            </a:fld>
            <a:endParaRPr lang="en-US"/>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datacenterpue.png"/>
          <p:cNvPicPr>
            <a:picLocks noChangeAspect="1"/>
          </p:cNvPicPr>
          <p:nvPr/>
        </p:nvPicPr>
        <p:blipFill>
          <a:blip r:embed="rId2"/>
          <a:stretch>
            <a:fillRect/>
          </a:stretch>
        </p:blipFill>
        <p:spPr>
          <a:xfrm>
            <a:off x="1379185" y="1091494"/>
            <a:ext cx="6351764" cy="5081411"/>
          </a:xfrm>
          <a:prstGeom prst="rect">
            <a:avLst/>
          </a:prstGeom>
        </p:spPr>
      </p:pic>
      <p:sp>
        <p:nvSpPr>
          <p:cNvPr id="2" name="Title 1"/>
          <p:cNvSpPr>
            <a:spLocks noGrp="1"/>
          </p:cNvSpPr>
          <p:nvPr>
            <p:ph type="title"/>
          </p:nvPr>
        </p:nvSpPr>
        <p:spPr/>
        <p:txBody>
          <a:bodyPr/>
          <a:lstStyle/>
          <a:p>
            <a:r>
              <a:rPr lang="en-US" dirty="0" smtClean="0"/>
              <a:t>Google WSC PUE: Quarterly </a:t>
            </a:r>
            <a:r>
              <a:rPr lang="en-US" dirty="0" err="1" smtClean="0"/>
              <a:t>Avg</a:t>
            </a:r>
            <a:endParaRPr lang="en-US" dirty="0"/>
          </a:p>
        </p:txBody>
      </p:sp>
      <p:sp>
        <p:nvSpPr>
          <p:cNvPr id="3" name="Content Placeholder 2"/>
          <p:cNvSpPr>
            <a:spLocks noGrp="1"/>
          </p:cNvSpPr>
          <p:nvPr>
            <p:ph idx="1"/>
          </p:nvPr>
        </p:nvSpPr>
        <p:spPr>
          <a:xfrm>
            <a:off x="643466" y="6138333"/>
            <a:ext cx="8229600" cy="719667"/>
          </a:xfrm>
        </p:spPr>
        <p:txBody>
          <a:bodyPr>
            <a:normAutofit/>
          </a:bodyPr>
          <a:lstStyle/>
          <a:p>
            <a:r>
              <a:rPr lang="en-US" sz="2000" dirty="0" err="1" smtClean="0"/>
              <a:t>www.google.com/corporate/green/datacenters/measuring.htm</a:t>
            </a:r>
            <a:endParaRPr lang="en-US" sz="2000" dirty="0"/>
          </a:p>
        </p:txBody>
      </p:sp>
      <p:sp>
        <p:nvSpPr>
          <p:cNvPr id="4" name="Date Placeholder 3"/>
          <p:cNvSpPr>
            <a:spLocks noGrp="1"/>
          </p:cNvSpPr>
          <p:nvPr>
            <p:ph type="dt" sz="half" idx="10"/>
          </p:nvPr>
        </p:nvSpPr>
        <p:spPr/>
        <p:txBody>
          <a:bodyPr/>
          <a:lstStyle/>
          <a:p>
            <a:fld id="{64686BA4-5BD3-E541-8AA4-A940D13E1BAA}" type="datetime1">
              <a:rPr lang="en-US" smtClean="0"/>
              <a:pPr/>
              <a:t>8/27/13</a:t>
            </a:fld>
            <a:endParaRPr lang="en-US"/>
          </a:p>
        </p:txBody>
      </p:sp>
      <p:sp>
        <p:nvSpPr>
          <p:cNvPr id="5" name="Footer Placeholder 4"/>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81</a:t>
            </a:fld>
            <a:endParaRPr lang="en-US"/>
          </a:p>
        </p:txBody>
      </p:sp>
      <p:sp>
        <p:nvSpPr>
          <p:cNvPr id="8" name="TextBox 7"/>
          <p:cNvSpPr txBox="1"/>
          <p:nvPr/>
        </p:nvSpPr>
        <p:spPr>
          <a:xfrm>
            <a:off x="440267" y="3488267"/>
            <a:ext cx="860332" cy="584776"/>
          </a:xfrm>
          <a:prstGeom prst="rect">
            <a:avLst/>
          </a:prstGeom>
          <a:noFill/>
        </p:spPr>
        <p:txBody>
          <a:bodyPr wrap="none" rtlCol="0">
            <a:spAutoFit/>
          </a:bodyPr>
          <a:lstStyle/>
          <a:p>
            <a:r>
              <a:rPr lang="en-US" sz="3200" dirty="0" smtClean="0"/>
              <a:t>PUE</a:t>
            </a:r>
            <a:endParaRPr lang="en-US" sz="32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Box 3"/>
          <p:cNvSpPr txBox="1">
            <a:spLocks noChangeArrowheads="1"/>
          </p:cNvSpPr>
          <p:nvPr/>
        </p:nvSpPr>
        <p:spPr bwMode="auto">
          <a:xfrm>
            <a:off x="1371600" y="3240088"/>
            <a:ext cx="6705600" cy="954087"/>
          </a:xfrm>
          <a:prstGeom prst="rect">
            <a:avLst/>
          </a:prstGeom>
          <a:noFill/>
          <a:ln w="9525">
            <a:noFill/>
            <a:miter lim="800000"/>
            <a:headEnd/>
            <a:tailEnd/>
          </a:ln>
        </p:spPr>
        <p:txBody>
          <a:bodyPr>
            <a:prstTxWarp prst="textNoShape">
              <a:avLst/>
            </a:prstTxWarp>
            <a:spAutoFit/>
          </a:bodyPr>
          <a:lstStyle/>
          <a:p>
            <a:r>
              <a:rPr lang="en-US" sz="2800">
                <a:solidFill>
                  <a:srgbClr val="408000"/>
                </a:solidFill>
              </a:rPr>
              <a:t>The Internet supplies the communication for SaaS</a:t>
            </a:r>
            <a:endParaRPr lang="en-US" sz="2800">
              <a:solidFill>
                <a:srgbClr val="408000"/>
              </a:solidFill>
              <a:latin typeface="Symbol" pitchFamily="1" charset="2"/>
            </a:endParaRPr>
          </a:p>
        </p:txBody>
      </p:sp>
      <p:sp>
        <p:nvSpPr>
          <p:cNvPr id="90115" name="TextBox 4"/>
          <p:cNvSpPr txBox="1">
            <a:spLocks noChangeArrowheads="1"/>
          </p:cNvSpPr>
          <p:nvPr/>
        </p:nvSpPr>
        <p:spPr bwMode="auto">
          <a:xfrm>
            <a:off x="1371600" y="4154488"/>
            <a:ext cx="6705600" cy="954107"/>
          </a:xfrm>
          <a:prstGeom prst="rect">
            <a:avLst/>
          </a:prstGeom>
          <a:noFill/>
          <a:ln w="9525">
            <a:noFill/>
            <a:miter lim="800000"/>
            <a:headEnd/>
            <a:tailEnd/>
          </a:ln>
        </p:spPr>
        <p:txBody>
          <a:bodyPr>
            <a:prstTxWarp prst="textNoShape">
              <a:avLst/>
            </a:prstTxWarp>
            <a:spAutoFit/>
          </a:bodyPr>
          <a:lstStyle/>
          <a:p>
            <a:r>
              <a:rPr lang="en-US" sz="2800" dirty="0" smtClean="0">
                <a:solidFill>
                  <a:srgbClr val="FF0000"/>
                </a:solidFill>
              </a:rPr>
              <a:t>Power Usage Effectiveness (PUE) also measures efficiency of the individual servers</a:t>
            </a:r>
            <a:endParaRPr lang="en-US" sz="2800" dirty="0">
              <a:solidFill>
                <a:srgbClr val="FF0000"/>
              </a:solidFill>
              <a:latin typeface="Symbol" pitchFamily="1" charset="2"/>
            </a:endParaRPr>
          </a:p>
        </p:txBody>
      </p:sp>
      <p:sp>
        <p:nvSpPr>
          <p:cNvPr id="90116" name="TextBox 5"/>
          <p:cNvSpPr txBox="1">
            <a:spLocks noChangeArrowheads="1"/>
          </p:cNvSpPr>
          <p:nvPr/>
        </p:nvSpPr>
        <p:spPr bwMode="auto">
          <a:xfrm>
            <a:off x="1371600" y="5068888"/>
            <a:ext cx="6705600" cy="954107"/>
          </a:xfrm>
          <a:prstGeom prst="rect">
            <a:avLst/>
          </a:prstGeom>
          <a:noFill/>
          <a:ln w="9525">
            <a:noFill/>
            <a:miter lim="800000"/>
            <a:headEnd/>
            <a:tailEnd/>
          </a:ln>
        </p:spPr>
        <p:txBody>
          <a:bodyPr>
            <a:prstTxWarp prst="textNoShape">
              <a:avLst/>
            </a:prstTxWarp>
            <a:spAutoFit/>
          </a:bodyPr>
          <a:lstStyle/>
          <a:p>
            <a:r>
              <a:rPr lang="en-US" sz="2800" b="1" dirty="0" smtClean="0">
                <a:ln>
                  <a:solidFill>
                    <a:schemeClr val="tx1"/>
                  </a:solidFill>
                </a:ln>
                <a:solidFill>
                  <a:srgbClr val="FFE860"/>
                </a:solidFill>
              </a:rPr>
              <a:t>The goal of energy proportionality is energy usage should track equipment utilization</a:t>
            </a:r>
            <a:endParaRPr lang="en-US" sz="2800" b="1" dirty="0">
              <a:ln>
                <a:solidFill>
                  <a:schemeClr val="tx1"/>
                </a:solidFill>
              </a:ln>
              <a:solidFill>
                <a:srgbClr val="FFE860"/>
              </a:solidFill>
            </a:endParaRPr>
          </a:p>
        </p:txBody>
      </p:sp>
      <p:grpSp>
        <p:nvGrpSpPr>
          <p:cNvPr id="2" name="Group 10"/>
          <p:cNvGrpSpPr>
            <a:grpSpLocks/>
          </p:cNvGrpSpPr>
          <p:nvPr/>
        </p:nvGrpSpPr>
        <p:grpSpPr bwMode="auto">
          <a:xfrm>
            <a:off x="960438" y="2325688"/>
            <a:ext cx="7116762" cy="954107"/>
            <a:chOff x="960651" y="1743729"/>
            <a:chExt cx="7116549" cy="716873"/>
          </a:xfrm>
        </p:grpSpPr>
        <p:sp>
          <p:nvSpPr>
            <p:cNvPr id="90123" name="TextBox 2"/>
            <p:cNvSpPr txBox="1">
              <a:spLocks noChangeArrowheads="1"/>
            </p:cNvSpPr>
            <p:nvPr/>
          </p:nvSpPr>
          <p:spPr bwMode="auto">
            <a:xfrm>
              <a:off x="1371600" y="1743729"/>
              <a:ext cx="6705600" cy="716873"/>
            </a:xfrm>
            <a:prstGeom prst="rect">
              <a:avLst/>
            </a:prstGeom>
            <a:noFill/>
            <a:ln w="9525">
              <a:noFill/>
              <a:miter lim="800000"/>
              <a:headEnd/>
              <a:tailEnd/>
            </a:ln>
          </p:spPr>
          <p:txBody>
            <a:bodyPr>
              <a:prstTxWarp prst="textNoShape">
                <a:avLst/>
              </a:prstTxWarp>
              <a:spAutoFit/>
            </a:bodyPr>
            <a:lstStyle/>
            <a:p>
              <a:r>
                <a:rPr lang="en-US" sz="2800" dirty="0" smtClean="0">
                  <a:solidFill>
                    <a:srgbClr val="FF8000"/>
                  </a:solidFill>
                </a:rPr>
                <a:t>Servers, IT equipment represent less than half of WSC power budget</a:t>
              </a:r>
              <a:endParaRPr lang="en-US" sz="2800" dirty="0">
                <a:solidFill>
                  <a:srgbClr val="FF8000"/>
                </a:solidFill>
                <a:latin typeface="Symbol" pitchFamily="1" charset="2"/>
              </a:endParaRPr>
            </a:p>
          </p:txBody>
        </p:sp>
        <p:sp>
          <p:nvSpPr>
            <p:cNvPr id="90124" name="Rectangle 6"/>
            <p:cNvSpPr>
              <a:spLocks noChangeArrowheads="1"/>
            </p:cNvSpPr>
            <p:nvPr/>
          </p:nvSpPr>
          <p:spPr bwMode="auto">
            <a:xfrm>
              <a:off x="960651" y="1809750"/>
              <a:ext cx="415498" cy="276999"/>
            </a:xfrm>
            <a:prstGeom prst="rect">
              <a:avLst/>
            </a:prstGeom>
            <a:noFill/>
            <a:ln w="9525">
              <a:noFill/>
              <a:miter lim="800000"/>
              <a:headEnd/>
              <a:tailEnd/>
            </a:ln>
          </p:spPr>
          <p:txBody>
            <a:bodyPr wrap="none">
              <a:prstTxWarp prst="textNoShape">
                <a:avLst/>
              </a:prstTxWarp>
              <a:spAutoFit/>
            </a:bodyPr>
            <a:lstStyle/>
            <a:p>
              <a:r>
                <a:rPr lang="en-US">
                  <a:latin typeface="ＭＳ ゴシック" pitchFamily="1" charset="-128"/>
                  <a:ea typeface="ＭＳ ゴシック" pitchFamily="1" charset="-128"/>
                  <a:cs typeface="ＭＳ ゴシック" pitchFamily="1" charset="-128"/>
                </a:rPr>
                <a:t>☐</a:t>
              </a:r>
              <a:endParaRPr lang="en-US"/>
            </a:p>
          </p:txBody>
        </p:sp>
      </p:grpSp>
      <p:sp>
        <p:nvSpPr>
          <p:cNvPr id="90118" name="Rectangle 7"/>
          <p:cNvSpPr>
            <a:spLocks noChangeArrowheads="1"/>
          </p:cNvSpPr>
          <p:nvPr/>
        </p:nvSpPr>
        <p:spPr bwMode="auto">
          <a:xfrm>
            <a:off x="960438" y="3343275"/>
            <a:ext cx="415925" cy="369888"/>
          </a:xfrm>
          <a:prstGeom prst="rect">
            <a:avLst/>
          </a:prstGeom>
          <a:noFill/>
          <a:ln w="9525">
            <a:noFill/>
            <a:miter lim="800000"/>
            <a:headEnd/>
            <a:tailEnd/>
          </a:ln>
        </p:spPr>
        <p:txBody>
          <a:bodyPr wrap="none">
            <a:prstTxWarp prst="textNoShape">
              <a:avLst/>
            </a:prstTxWarp>
            <a:spAutoFit/>
          </a:bodyPr>
          <a:lstStyle/>
          <a:p>
            <a:r>
              <a:rPr lang="en-US">
                <a:latin typeface="ＭＳ ゴシック" pitchFamily="1" charset="-128"/>
                <a:ea typeface="ＭＳ ゴシック" pitchFamily="1" charset="-128"/>
                <a:cs typeface="ＭＳ ゴシック" pitchFamily="1" charset="-128"/>
              </a:rPr>
              <a:t>☐</a:t>
            </a:r>
            <a:endParaRPr lang="en-US"/>
          </a:p>
        </p:txBody>
      </p:sp>
      <p:sp>
        <p:nvSpPr>
          <p:cNvPr id="90119" name="Rectangle 8"/>
          <p:cNvSpPr>
            <a:spLocks noChangeArrowheads="1"/>
          </p:cNvSpPr>
          <p:nvPr/>
        </p:nvSpPr>
        <p:spPr bwMode="auto">
          <a:xfrm>
            <a:off x="960438" y="4257675"/>
            <a:ext cx="415925" cy="369888"/>
          </a:xfrm>
          <a:prstGeom prst="rect">
            <a:avLst/>
          </a:prstGeom>
          <a:noFill/>
          <a:ln w="9525">
            <a:noFill/>
            <a:miter lim="800000"/>
            <a:headEnd/>
            <a:tailEnd/>
          </a:ln>
        </p:spPr>
        <p:txBody>
          <a:bodyPr wrap="none">
            <a:prstTxWarp prst="textNoShape">
              <a:avLst/>
            </a:prstTxWarp>
            <a:spAutoFit/>
          </a:bodyPr>
          <a:lstStyle/>
          <a:p>
            <a:r>
              <a:rPr lang="en-US">
                <a:latin typeface="ＭＳ ゴシック" pitchFamily="1" charset="-128"/>
                <a:ea typeface="ＭＳ ゴシック" pitchFamily="1" charset="-128"/>
                <a:cs typeface="ＭＳ ゴシック" pitchFamily="1" charset="-128"/>
              </a:rPr>
              <a:t>☐</a:t>
            </a:r>
            <a:endParaRPr lang="en-US"/>
          </a:p>
        </p:txBody>
      </p:sp>
      <p:sp>
        <p:nvSpPr>
          <p:cNvPr id="90120" name="Rectangle 9"/>
          <p:cNvSpPr>
            <a:spLocks noChangeArrowheads="1"/>
          </p:cNvSpPr>
          <p:nvPr/>
        </p:nvSpPr>
        <p:spPr bwMode="auto">
          <a:xfrm>
            <a:off x="947738" y="5156200"/>
            <a:ext cx="415925" cy="368300"/>
          </a:xfrm>
          <a:prstGeom prst="rect">
            <a:avLst/>
          </a:prstGeom>
          <a:noFill/>
          <a:ln w="9525">
            <a:noFill/>
            <a:miter lim="800000"/>
            <a:headEnd/>
            <a:tailEnd/>
          </a:ln>
        </p:spPr>
        <p:txBody>
          <a:bodyPr wrap="none">
            <a:prstTxWarp prst="textNoShape">
              <a:avLst/>
            </a:prstTxWarp>
            <a:spAutoFit/>
          </a:bodyPr>
          <a:lstStyle/>
          <a:p>
            <a:r>
              <a:rPr lang="en-US">
                <a:latin typeface="ＭＳ ゴシック" pitchFamily="1" charset="-128"/>
                <a:ea typeface="ＭＳ ゴシック" pitchFamily="1" charset="-128"/>
                <a:cs typeface="ＭＳ ゴシック" pitchFamily="1" charset="-128"/>
              </a:rPr>
              <a:t>☐</a:t>
            </a:r>
            <a:endParaRPr lang="en-US"/>
          </a:p>
        </p:txBody>
      </p:sp>
      <p:sp>
        <p:nvSpPr>
          <p:cNvPr id="90121" name="Slide Number Placeholder 11"/>
          <p:cNvSpPr>
            <a:spLocks noGrp="1"/>
          </p:cNvSpPr>
          <p:nvPr>
            <p:ph type="sldNum" sz="quarter" idx="10"/>
          </p:nvPr>
        </p:nvSpPr>
        <p:spPr>
          <a:noFill/>
        </p:spPr>
        <p:txBody>
          <a:bodyPr/>
          <a:lstStyle/>
          <a:p>
            <a:fld id="{F7C4806D-1599-4A4B-AB7D-A7C0BE86767E}" type="slidenum">
              <a:rPr lang="en-US" smtClean="0"/>
              <a:pPr/>
              <a:t>82</a:t>
            </a:fld>
            <a:endParaRPr lang="en-US" smtClean="0"/>
          </a:p>
        </p:txBody>
      </p:sp>
      <p:sp>
        <p:nvSpPr>
          <p:cNvPr id="90122" name="TextBox 12"/>
          <p:cNvSpPr txBox="1">
            <a:spLocks noChangeArrowheads="1"/>
          </p:cNvSpPr>
          <p:nvPr/>
        </p:nvSpPr>
        <p:spPr bwMode="auto">
          <a:xfrm>
            <a:off x="685800" y="482600"/>
            <a:ext cx="5791200" cy="954107"/>
          </a:xfrm>
          <a:prstGeom prst="rect">
            <a:avLst/>
          </a:prstGeom>
          <a:noFill/>
          <a:ln w="9525">
            <a:noFill/>
            <a:miter lim="800000"/>
            <a:headEnd/>
            <a:tailEnd/>
          </a:ln>
        </p:spPr>
        <p:txBody>
          <a:bodyPr>
            <a:prstTxWarp prst="textNoShape">
              <a:avLst/>
            </a:prstTxWarp>
            <a:spAutoFit/>
          </a:bodyPr>
          <a:lstStyle/>
          <a:p>
            <a:r>
              <a:rPr lang="en-US" sz="2800" dirty="0">
                <a:solidFill>
                  <a:srgbClr val="000000"/>
                </a:solidFill>
              </a:rPr>
              <a:t>Which statements</a:t>
            </a:r>
            <a:r>
              <a:rPr lang="en-US" sz="2800" dirty="0" smtClean="0">
                <a:solidFill>
                  <a:srgbClr val="000000"/>
                </a:solidFill>
              </a:rPr>
              <a:t> are NOT </a:t>
            </a:r>
            <a:r>
              <a:rPr lang="en-US" sz="2800" dirty="0">
                <a:solidFill>
                  <a:srgbClr val="000000"/>
                </a:solidFill>
              </a:rPr>
              <a:t>true about</a:t>
            </a:r>
            <a:r>
              <a:rPr lang="en-US" sz="2800" dirty="0" smtClean="0">
                <a:solidFill>
                  <a:srgbClr val="000000"/>
                </a:solidFill>
              </a:rPr>
              <a:t> Warehouse Scale Computing?</a:t>
            </a:r>
            <a:endParaRPr lang="en-US" sz="28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Box 3"/>
          <p:cNvSpPr txBox="1">
            <a:spLocks noChangeArrowheads="1"/>
          </p:cNvSpPr>
          <p:nvPr/>
        </p:nvSpPr>
        <p:spPr bwMode="auto">
          <a:xfrm>
            <a:off x="1371600" y="3240088"/>
            <a:ext cx="6705600" cy="954087"/>
          </a:xfrm>
          <a:prstGeom prst="rect">
            <a:avLst/>
          </a:prstGeom>
          <a:noFill/>
          <a:ln w="9525">
            <a:noFill/>
            <a:miter lim="800000"/>
            <a:headEnd/>
            <a:tailEnd/>
          </a:ln>
        </p:spPr>
        <p:txBody>
          <a:bodyPr>
            <a:prstTxWarp prst="textNoShape">
              <a:avLst/>
            </a:prstTxWarp>
            <a:spAutoFit/>
          </a:bodyPr>
          <a:lstStyle/>
          <a:p>
            <a:r>
              <a:rPr lang="en-US" sz="2800">
                <a:solidFill>
                  <a:srgbClr val="408000"/>
                </a:solidFill>
              </a:rPr>
              <a:t>The Internet supplies the communication for SaaS</a:t>
            </a:r>
            <a:endParaRPr lang="en-US" sz="2800">
              <a:solidFill>
                <a:srgbClr val="408000"/>
              </a:solidFill>
              <a:latin typeface="Symbol" pitchFamily="1" charset="2"/>
            </a:endParaRPr>
          </a:p>
        </p:txBody>
      </p:sp>
      <p:sp>
        <p:nvSpPr>
          <p:cNvPr id="90115" name="TextBox 4"/>
          <p:cNvSpPr txBox="1">
            <a:spLocks noChangeArrowheads="1"/>
          </p:cNvSpPr>
          <p:nvPr/>
        </p:nvSpPr>
        <p:spPr bwMode="auto">
          <a:xfrm>
            <a:off x="1371600" y="4154488"/>
            <a:ext cx="6705600" cy="954107"/>
          </a:xfrm>
          <a:prstGeom prst="rect">
            <a:avLst/>
          </a:prstGeom>
          <a:noFill/>
          <a:ln w="9525">
            <a:noFill/>
            <a:miter lim="800000"/>
            <a:headEnd/>
            <a:tailEnd/>
          </a:ln>
        </p:spPr>
        <p:txBody>
          <a:bodyPr>
            <a:prstTxWarp prst="textNoShape">
              <a:avLst/>
            </a:prstTxWarp>
            <a:spAutoFit/>
          </a:bodyPr>
          <a:lstStyle/>
          <a:p>
            <a:r>
              <a:rPr lang="en-US" sz="2800" dirty="0" smtClean="0">
                <a:solidFill>
                  <a:srgbClr val="FF0000"/>
                </a:solidFill>
              </a:rPr>
              <a:t>Power Usage Effectiveness (PUE) also measures efficiency of the individual servers</a:t>
            </a:r>
            <a:endParaRPr lang="en-US" sz="2800" dirty="0">
              <a:solidFill>
                <a:srgbClr val="FF0000"/>
              </a:solidFill>
              <a:latin typeface="Symbol" pitchFamily="1" charset="2"/>
            </a:endParaRPr>
          </a:p>
        </p:txBody>
      </p:sp>
      <p:sp>
        <p:nvSpPr>
          <p:cNvPr id="90116" name="TextBox 5"/>
          <p:cNvSpPr txBox="1">
            <a:spLocks noChangeArrowheads="1"/>
          </p:cNvSpPr>
          <p:nvPr/>
        </p:nvSpPr>
        <p:spPr bwMode="auto">
          <a:xfrm>
            <a:off x="1371600" y="5068888"/>
            <a:ext cx="6705600" cy="954107"/>
          </a:xfrm>
          <a:prstGeom prst="rect">
            <a:avLst/>
          </a:prstGeom>
          <a:noFill/>
          <a:ln w="9525">
            <a:noFill/>
            <a:miter lim="800000"/>
            <a:headEnd/>
            <a:tailEnd/>
          </a:ln>
        </p:spPr>
        <p:txBody>
          <a:bodyPr>
            <a:prstTxWarp prst="textNoShape">
              <a:avLst/>
            </a:prstTxWarp>
            <a:spAutoFit/>
          </a:bodyPr>
          <a:lstStyle/>
          <a:p>
            <a:r>
              <a:rPr lang="en-US" sz="2800" b="1" dirty="0" smtClean="0">
                <a:ln>
                  <a:solidFill>
                    <a:schemeClr val="tx1"/>
                  </a:solidFill>
                </a:ln>
                <a:solidFill>
                  <a:srgbClr val="FFE860"/>
                </a:solidFill>
              </a:rPr>
              <a:t>The goal of energy proportionality is energy usage should track equipment utilization</a:t>
            </a:r>
            <a:endParaRPr lang="en-US" sz="2800" b="1" dirty="0">
              <a:ln>
                <a:solidFill>
                  <a:schemeClr val="tx1"/>
                </a:solidFill>
              </a:ln>
              <a:solidFill>
                <a:srgbClr val="FFE860"/>
              </a:solidFill>
            </a:endParaRPr>
          </a:p>
        </p:txBody>
      </p:sp>
      <p:grpSp>
        <p:nvGrpSpPr>
          <p:cNvPr id="2" name="Group 10"/>
          <p:cNvGrpSpPr>
            <a:grpSpLocks/>
          </p:cNvGrpSpPr>
          <p:nvPr/>
        </p:nvGrpSpPr>
        <p:grpSpPr bwMode="auto">
          <a:xfrm>
            <a:off x="960438" y="2325688"/>
            <a:ext cx="7116762" cy="954107"/>
            <a:chOff x="960651" y="1743729"/>
            <a:chExt cx="7116549" cy="716873"/>
          </a:xfrm>
        </p:grpSpPr>
        <p:sp>
          <p:nvSpPr>
            <p:cNvPr id="90123" name="TextBox 2"/>
            <p:cNvSpPr txBox="1">
              <a:spLocks noChangeArrowheads="1"/>
            </p:cNvSpPr>
            <p:nvPr/>
          </p:nvSpPr>
          <p:spPr bwMode="auto">
            <a:xfrm>
              <a:off x="1371600" y="1743729"/>
              <a:ext cx="6705600" cy="716873"/>
            </a:xfrm>
            <a:prstGeom prst="rect">
              <a:avLst/>
            </a:prstGeom>
            <a:noFill/>
            <a:ln w="9525">
              <a:noFill/>
              <a:miter lim="800000"/>
              <a:headEnd/>
              <a:tailEnd/>
            </a:ln>
          </p:spPr>
          <p:txBody>
            <a:bodyPr>
              <a:prstTxWarp prst="textNoShape">
                <a:avLst/>
              </a:prstTxWarp>
              <a:spAutoFit/>
            </a:bodyPr>
            <a:lstStyle/>
            <a:p>
              <a:r>
                <a:rPr lang="en-US" sz="2800" dirty="0" smtClean="0">
                  <a:solidFill>
                    <a:srgbClr val="FF8000"/>
                  </a:solidFill>
                </a:rPr>
                <a:t>Servers, IT equipment represent less than half of WSC power budget</a:t>
              </a:r>
              <a:endParaRPr lang="en-US" sz="2800" dirty="0">
                <a:solidFill>
                  <a:srgbClr val="FF8000"/>
                </a:solidFill>
                <a:latin typeface="Symbol" pitchFamily="1" charset="2"/>
              </a:endParaRPr>
            </a:p>
          </p:txBody>
        </p:sp>
        <p:sp>
          <p:nvSpPr>
            <p:cNvPr id="90124" name="Rectangle 6"/>
            <p:cNvSpPr>
              <a:spLocks noChangeArrowheads="1"/>
            </p:cNvSpPr>
            <p:nvPr/>
          </p:nvSpPr>
          <p:spPr bwMode="auto">
            <a:xfrm>
              <a:off x="960651" y="1809750"/>
              <a:ext cx="415498" cy="276999"/>
            </a:xfrm>
            <a:prstGeom prst="rect">
              <a:avLst/>
            </a:prstGeom>
            <a:noFill/>
            <a:ln w="9525">
              <a:noFill/>
              <a:miter lim="800000"/>
              <a:headEnd/>
              <a:tailEnd/>
            </a:ln>
          </p:spPr>
          <p:txBody>
            <a:bodyPr wrap="none">
              <a:prstTxWarp prst="textNoShape">
                <a:avLst/>
              </a:prstTxWarp>
              <a:spAutoFit/>
            </a:bodyPr>
            <a:lstStyle/>
            <a:p>
              <a:r>
                <a:rPr lang="en-US">
                  <a:latin typeface="ＭＳ ゴシック" pitchFamily="1" charset="-128"/>
                  <a:ea typeface="ＭＳ ゴシック" pitchFamily="1" charset="-128"/>
                  <a:cs typeface="ＭＳ ゴシック" pitchFamily="1" charset="-128"/>
                </a:rPr>
                <a:t>☐</a:t>
              </a:r>
              <a:endParaRPr lang="en-US"/>
            </a:p>
          </p:txBody>
        </p:sp>
      </p:grpSp>
      <p:sp>
        <p:nvSpPr>
          <p:cNvPr id="90118" name="Rectangle 7"/>
          <p:cNvSpPr>
            <a:spLocks noChangeArrowheads="1"/>
          </p:cNvSpPr>
          <p:nvPr/>
        </p:nvSpPr>
        <p:spPr bwMode="auto">
          <a:xfrm>
            <a:off x="960438" y="3343275"/>
            <a:ext cx="415925" cy="369888"/>
          </a:xfrm>
          <a:prstGeom prst="rect">
            <a:avLst/>
          </a:prstGeom>
          <a:noFill/>
          <a:ln w="9525">
            <a:noFill/>
            <a:miter lim="800000"/>
            <a:headEnd/>
            <a:tailEnd/>
          </a:ln>
        </p:spPr>
        <p:txBody>
          <a:bodyPr wrap="none">
            <a:prstTxWarp prst="textNoShape">
              <a:avLst/>
            </a:prstTxWarp>
            <a:spAutoFit/>
          </a:bodyPr>
          <a:lstStyle/>
          <a:p>
            <a:r>
              <a:rPr lang="en-US">
                <a:latin typeface="ＭＳ ゴシック" pitchFamily="1" charset="-128"/>
                <a:ea typeface="ＭＳ ゴシック" pitchFamily="1" charset="-128"/>
                <a:cs typeface="ＭＳ ゴシック" pitchFamily="1" charset="-128"/>
              </a:rPr>
              <a:t>☐</a:t>
            </a:r>
            <a:endParaRPr lang="en-US"/>
          </a:p>
        </p:txBody>
      </p:sp>
      <p:sp>
        <p:nvSpPr>
          <p:cNvPr id="90119" name="Rectangle 8"/>
          <p:cNvSpPr>
            <a:spLocks noChangeArrowheads="1"/>
          </p:cNvSpPr>
          <p:nvPr/>
        </p:nvSpPr>
        <p:spPr bwMode="auto">
          <a:xfrm>
            <a:off x="960438" y="4257675"/>
            <a:ext cx="415925" cy="369888"/>
          </a:xfrm>
          <a:prstGeom prst="rect">
            <a:avLst/>
          </a:prstGeom>
          <a:noFill/>
          <a:ln w="9525">
            <a:noFill/>
            <a:miter lim="800000"/>
            <a:headEnd/>
            <a:tailEnd/>
          </a:ln>
        </p:spPr>
        <p:txBody>
          <a:bodyPr wrap="none">
            <a:prstTxWarp prst="textNoShape">
              <a:avLst/>
            </a:prstTxWarp>
            <a:spAutoFit/>
          </a:bodyPr>
          <a:lstStyle/>
          <a:p>
            <a:r>
              <a:rPr lang="en-US">
                <a:latin typeface="ＭＳ ゴシック" pitchFamily="1" charset="-128"/>
                <a:ea typeface="ＭＳ ゴシック" pitchFamily="1" charset="-128"/>
                <a:cs typeface="ＭＳ ゴシック" pitchFamily="1" charset="-128"/>
              </a:rPr>
              <a:t>☐</a:t>
            </a:r>
            <a:endParaRPr lang="en-US"/>
          </a:p>
        </p:txBody>
      </p:sp>
      <p:sp>
        <p:nvSpPr>
          <p:cNvPr id="90120" name="Rectangle 9"/>
          <p:cNvSpPr>
            <a:spLocks noChangeArrowheads="1"/>
          </p:cNvSpPr>
          <p:nvPr/>
        </p:nvSpPr>
        <p:spPr bwMode="auto">
          <a:xfrm>
            <a:off x="947738" y="5156200"/>
            <a:ext cx="415925" cy="368300"/>
          </a:xfrm>
          <a:prstGeom prst="rect">
            <a:avLst/>
          </a:prstGeom>
          <a:noFill/>
          <a:ln w="9525">
            <a:noFill/>
            <a:miter lim="800000"/>
            <a:headEnd/>
            <a:tailEnd/>
          </a:ln>
        </p:spPr>
        <p:txBody>
          <a:bodyPr wrap="none">
            <a:prstTxWarp prst="textNoShape">
              <a:avLst/>
            </a:prstTxWarp>
            <a:spAutoFit/>
          </a:bodyPr>
          <a:lstStyle/>
          <a:p>
            <a:r>
              <a:rPr lang="en-US">
                <a:latin typeface="ＭＳ ゴシック" pitchFamily="1" charset="-128"/>
                <a:ea typeface="ＭＳ ゴシック" pitchFamily="1" charset="-128"/>
                <a:cs typeface="ＭＳ ゴシック" pitchFamily="1" charset="-128"/>
              </a:rPr>
              <a:t>☐</a:t>
            </a:r>
            <a:endParaRPr lang="en-US"/>
          </a:p>
        </p:txBody>
      </p:sp>
      <p:sp>
        <p:nvSpPr>
          <p:cNvPr id="90121" name="Slide Number Placeholder 11"/>
          <p:cNvSpPr>
            <a:spLocks noGrp="1"/>
          </p:cNvSpPr>
          <p:nvPr>
            <p:ph type="sldNum" sz="quarter" idx="10"/>
          </p:nvPr>
        </p:nvSpPr>
        <p:spPr>
          <a:noFill/>
        </p:spPr>
        <p:txBody>
          <a:bodyPr/>
          <a:lstStyle/>
          <a:p>
            <a:fld id="{F7C4806D-1599-4A4B-AB7D-A7C0BE86767E}" type="slidenum">
              <a:rPr lang="en-US" smtClean="0"/>
              <a:pPr/>
              <a:t>83</a:t>
            </a:fld>
            <a:endParaRPr lang="en-US" smtClean="0"/>
          </a:p>
        </p:txBody>
      </p:sp>
      <p:sp>
        <p:nvSpPr>
          <p:cNvPr id="90122" name="TextBox 12"/>
          <p:cNvSpPr txBox="1">
            <a:spLocks noChangeArrowheads="1"/>
          </p:cNvSpPr>
          <p:nvPr/>
        </p:nvSpPr>
        <p:spPr bwMode="auto">
          <a:xfrm>
            <a:off x="685800" y="482600"/>
            <a:ext cx="5791200" cy="954107"/>
          </a:xfrm>
          <a:prstGeom prst="rect">
            <a:avLst/>
          </a:prstGeom>
          <a:noFill/>
          <a:ln w="9525">
            <a:noFill/>
            <a:miter lim="800000"/>
            <a:headEnd/>
            <a:tailEnd/>
          </a:ln>
        </p:spPr>
        <p:txBody>
          <a:bodyPr>
            <a:prstTxWarp prst="textNoShape">
              <a:avLst/>
            </a:prstTxWarp>
            <a:spAutoFit/>
          </a:bodyPr>
          <a:lstStyle/>
          <a:p>
            <a:r>
              <a:rPr lang="en-US" sz="2800" dirty="0">
                <a:solidFill>
                  <a:srgbClr val="000000"/>
                </a:solidFill>
              </a:rPr>
              <a:t>Which statements</a:t>
            </a:r>
            <a:r>
              <a:rPr lang="en-US" sz="2800" dirty="0" smtClean="0">
                <a:solidFill>
                  <a:srgbClr val="000000"/>
                </a:solidFill>
              </a:rPr>
              <a:t> are NOT </a:t>
            </a:r>
            <a:r>
              <a:rPr lang="en-US" sz="2800" dirty="0">
                <a:solidFill>
                  <a:srgbClr val="000000"/>
                </a:solidFill>
              </a:rPr>
              <a:t>true about</a:t>
            </a:r>
            <a:r>
              <a:rPr lang="en-US" sz="2800" dirty="0" smtClean="0">
                <a:solidFill>
                  <a:srgbClr val="000000"/>
                </a:solidFill>
              </a:rPr>
              <a:t> Warehouse Scale Computing?</a:t>
            </a:r>
            <a:endParaRPr lang="en-US" sz="2800" dirty="0">
              <a:solidFill>
                <a:srgbClr val="000000"/>
              </a:solidFill>
            </a:endParaRPr>
          </a:p>
        </p:txBody>
      </p:sp>
      <p:sp>
        <p:nvSpPr>
          <p:cNvPr id="3" name="Rectangle 2"/>
          <p:cNvSpPr/>
          <p:nvPr/>
        </p:nvSpPr>
        <p:spPr>
          <a:xfrm>
            <a:off x="897467" y="4233333"/>
            <a:ext cx="7399866" cy="897467"/>
          </a:xfrm>
          <a:prstGeom prst="rect">
            <a:avLst/>
          </a:prstGeom>
          <a:noFill/>
          <a:ln w="762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4348732"/>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In Conclusion …</a:t>
            </a:r>
            <a:endParaRPr lang="en-US" dirty="0"/>
          </a:p>
        </p:txBody>
      </p:sp>
      <p:sp>
        <p:nvSpPr>
          <p:cNvPr id="3" name="Content Placeholder 2"/>
          <p:cNvSpPr>
            <a:spLocks noGrp="1"/>
          </p:cNvSpPr>
          <p:nvPr>
            <p:ph idx="1"/>
          </p:nvPr>
        </p:nvSpPr>
        <p:spPr>
          <a:xfrm>
            <a:off x="491066" y="1193799"/>
            <a:ext cx="8331200" cy="5461001"/>
          </a:xfrm>
        </p:spPr>
        <p:txBody>
          <a:bodyPr>
            <a:normAutofit fontScale="85000" lnSpcReduction="10000"/>
          </a:bodyPr>
          <a:lstStyle/>
          <a:p>
            <a:r>
              <a:rPr lang="en-US" dirty="0" smtClean="0"/>
              <a:t>CS61c: Learn about great ideas in computer architecture to enable high performance programming via parallelism, not just learn C</a:t>
            </a:r>
          </a:p>
          <a:p>
            <a:pPr marL="971550" lvl="1" indent="-514350">
              <a:buFont typeface="+mj-lt"/>
              <a:buAutoNum type="arabicPeriod"/>
            </a:pPr>
            <a:r>
              <a:rPr lang="en-US" dirty="0"/>
              <a:t>Design for Moore’s Law</a:t>
            </a:r>
          </a:p>
          <a:p>
            <a:pPr marL="971550" lvl="1" indent="-514350">
              <a:buFont typeface="+mj-lt"/>
              <a:buAutoNum type="arabicPeriod"/>
            </a:pPr>
            <a:r>
              <a:rPr lang="en-US" dirty="0"/>
              <a:t>Abstraction to Simplify Design</a:t>
            </a:r>
          </a:p>
          <a:p>
            <a:pPr marL="971550" lvl="1" indent="-514350">
              <a:buFont typeface="+mj-lt"/>
              <a:buAutoNum type="arabicPeriod"/>
            </a:pPr>
            <a:r>
              <a:rPr lang="en-US" dirty="0"/>
              <a:t>Make the Common Case Fast</a:t>
            </a:r>
          </a:p>
          <a:p>
            <a:pPr marL="971550" lvl="1" indent="-514350">
              <a:buFont typeface="+mj-lt"/>
              <a:buAutoNum type="arabicPeriod"/>
            </a:pPr>
            <a:r>
              <a:rPr lang="en-US" dirty="0"/>
              <a:t>Dependability via Redundancy</a:t>
            </a:r>
          </a:p>
          <a:p>
            <a:pPr marL="971550" lvl="1" indent="-514350">
              <a:buFont typeface="+mj-lt"/>
              <a:buAutoNum type="arabicPeriod"/>
            </a:pPr>
            <a:r>
              <a:rPr lang="en-US" dirty="0"/>
              <a:t>Memory Hierarchy</a:t>
            </a:r>
          </a:p>
          <a:p>
            <a:pPr marL="971550" lvl="1" indent="-514350">
              <a:buFont typeface="+mj-lt"/>
              <a:buAutoNum type="arabicPeriod"/>
            </a:pPr>
            <a:r>
              <a:rPr lang="en-US" dirty="0"/>
              <a:t>Performance via Parallelism/Pipelining/</a:t>
            </a:r>
            <a:r>
              <a:rPr lang="en-US" dirty="0" err="1" smtClean="0"/>
              <a:t>Predictiony</a:t>
            </a:r>
            <a:endParaRPr lang="en-US" dirty="0" smtClean="0"/>
          </a:p>
          <a:p>
            <a:r>
              <a:rPr lang="en-US" dirty="0" smtClean="0"/>
              <a:t>Post PC Era: Parallel processing, smart phone to WSC</a:t>
            </a:r>
          </a:p>
          <a:p>
            <a:r>
              <a:rPr lang="en-US" dirty="0" smtClean="0"/>
              <a:t>WSC SW must cope with failures, varying load, varying HW latency bandwidth</a:t>
            </a:r>
          </a:p>
          <a:p>
            <a:r>
              <a:rPr lang="en-US" dirty="0" smtClean="0"/>
              <a:t>WSC HW sensitive to cost, energy efficiency</a:t>
            </a:r>
          </a:p>
          <a:p>
            <a:endParaRPr lang="en-US" dirty="0" smtClean="0"/>
          </a:p>
          <a:p>
            <a:endParaRPr lang="en-US" dirty="0"/>
          </a:p>
        </p:txBody>
      </p:sp>
      <p:sp>
        <p:nvSpPr>
          <p:cNvPr id="6" name="Date Placeholder 5"/>
          <p:cNvSpPr>
            <a:spLocks noGrp="1"/>
          </p:cNvSpPr>
          <p:nvPr>
            <p:ph type="dt" sz="half" idx="10"/>
          </p:nvPr>
        </p:nvSpPr>
        <p:spPr/>
        <p:txBody>
          <a:bodyPr/>
          <a:lstStyle/>
          <a:p>
            <a:fld id="{5DD28B9A-FB54-5045-86CD-C56A692A661C}" type="datetime1">
              <a:rPr lang="en-US" smtClean="0"/>
              <a:pPr/>
              <a:t>8/27/13</a:t>
            </a:fld>
            <a:endParaRPr lang="en-US"/>
          </a:p>
        </p:txBody>
      </p:sp>
      <p:sp>
        <p:nvSpPr>
          <p:cNvPr id="5" name="Footer Placeholder 4"/>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4" name="Slide Number Placeholder 3"/>
          <p:cNvSpPr>
            <a:spLocks noGrp="1"/>
          </p:cNvSpPr>
          <p:nvPr>
            <p:ph type="sldNum" sz="quarter" idx="12"/>
          </p:nvPr>
        </p:nvSpPr>
        <p:spPr/>
        <p:txBody>
          <a:bodyPr/>
          <a:lstStyle/>
          <a:p>
            <a:fld id="{F4BA2A7E-5181-A840-825F-018EFA86BC7E}" type="slidenum">
              <a:rPr lang="en-US" smtClean="0"/>
              <a:pPr/>
              <a:t>84</a:t>
            </a:fld>
            <a:endParaRPr lang="en-US"/>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5"/>
          <p:cNvSpPr>
            <a:spLocks noGrp="1" noChangeArrowheads="1"/>
          </p:cNvSpPr>
          <p:nvPr>
            <p:ph type="title"/>
          </p:nvPr>
        </p:nvSpPr>
        <p:spPr/>
        <p:txBody>
          <a:bodyPr/>
          <a:lstStyle/>
          <a:p>
            <a:r>
              <a:rPr lang="en-US" dirty="0" smtClean="0"/>
              <a:t>Old Machine Structures</a:t>
            </a:r>
            <a:endParaRPr lang="en-US" dirty="0"/>
          </a:p>
        </p:txBody>
      </p:sp>
      <p:sp>
        <p:nvSpPr>
          <p:cNvPr id="44" name="Date Placeholder 43"/>
          <p:cNvSpPr>
            <a:spLocks noGrp="1"/>
          </p:cNvSpPr>
          <p:nvPr>
            <p:ph type="dt" sz="half" idx="10"/>
          </p:nvPr>
        </p:nvSpPr>
        <p:spPr/>
        <p:txBody>
          <a:bodyPr/>
          <a:lstStyle/>
          <a:p>
            <a:fld id="{790351A0-823F-F848-99D9-694B053781A3}" type="datetime1">
              <a:rPr lang="en-US" smtClean="0"/>
              <a:pPr/>
              <a:t>8/27/13</a:t>
            </a:fld>
            <a:endParaRPr lang="en-US"/>
          </a:p>
        </p:txBody>
      </p:sp>
      <p:sp>
        <p:nvSpPr>
          <p:cNvPr id="46" name="Footer Placeholder 45"/>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45" name="Slide Number Placeholder 44"/>
          <p:cNvSpPr>
            <a:spLocks noGrp="1"/>
          </p:cNvSpPr>
          <p:nvPr>
            <p:ph type="sldNum" sz="quarter" idx="12"/>
          </p:nvPr>
        </p:nvSpPr>
        <p:spPr/>
        <p:txBody>
          <a:bodyPr/>
          <a:lstStyle/>
          <a:p>
            <a:fld id="{3CC63E4C-4642-794D-A2FD-70F6B81535F5}" type="slidenum">
              <a:rPr lang="en-US" smtClean="0"/>
              <a:pPr/>
              <a:t>9</a:t>
            </a:fld>
            <a:endParaRPr lang="en-US"/>
          </a:p>
        </p:txBody>
      </p:sp>
      <p:grpSp>
        <p:nvGrpSpPr>
          <p:cNvPr id="2" name="Group 42"/>
          <p:cNvGrpSpPr/>
          <p:nvPr/>
        </p:nvGrpSpPr>
        <p:grpSpPr>
          <a:xfrm>
            <a:off x="30998" y="1908610"/>
            <a:ext cx="9042679" cy="3766055"/>
            <a:chOff x="495300" y="2171952"/>
            <a:chExt cx="8305800" cy="3459163"/>
          </a:xfrm>
        </p:grpSpPr>
        <p:sp>
          <p:nvSpPr>
            <p:cNvPr id="26663" name="Oval 3" descr="5%"/>
            <p:cNvSpPr>
              <a:spLocks noChangeArrowheads="1"/>
            </p:cNvSpPr>
            <p:nvPr/>
          </p:nvSpPr>
          <p:spPr bwMode="auto">
            <a:xfrm>
              <a:off x="495300" y="2753734"/>
              <a:ext cx="8305800" cy="2035427"/>
            </a:xfrm>
            <a:prstGeom prst="ellipse">
              <a:avLst/>
            </a:prstGeom>
            <a:pattFill prst="pct5">
              <a:fgClr>
                <a:schemeClr val="hlink"/>
              </a:fgClr>
              <a:bgClr>
                <a:srgbClr val="FFFFFF"/>
              </a:bgClr>
            </a:pattFill>
            <a:ln w="28575">
              <a:solidFill>
                <a:schemeClr val="accent2"/>
              </a:solidFill>
              <a:round/>
              <a:headEnd/>
              <a:tailEnd/>
            </a:ln>
          </p:spPr>
          <p:txBody>
            <a:bodyPr wrap="none" anchor="ctr">
              <a:prstTxWarp prst="textNoShape">
                <a:avLst/>
              </a:prstTxWarp>
            </a:bodyPr>
            <a:lstStyle/>
            <a:p>
              <a:endParaRPr lang="en-US"/>
            </a:p>
          </p:txBody>
        </p:sp>
        <p:sp>
          <p:nvSpPr>
            <p:cNvPr id="26664" name="Text Box 4"/>
            <p:cNvSpPr txBox="1">
              <a:spLocks noChangeArrowheads="1"/>
            </p:cNvSpPr>
            <p:nvPr/>
          </p:nvSpPr>
          <p:spPr bwMode="auto">
            <a:xfrm>
              <a:off x="7277100" y="2472054"/>
              <a:ext cx="1524000" cy="537123"/>
            </a:xfrm>
            <a:prstGeom prst="rect">
              <a:avLst/>
            </a:prstGeom>
            <a:noFill/>
            <a:ln w="12700">
              <a:noFill/>
              <a:miter lim="800000"/>
              <a:headEnd/>
              <a:tailEnd/>
            </a:ln>
          </p:spPr>
          <p:txBody>
            <a:bodyPr wrap="square">
              <a:prstTxWarp prst="textNoShape">
                <a:avLst/>
              </a:prstTxWarp>
              <a:spAutoFit/>
            </a:bodyPr>
            <a:lstStyle/>
            <a:p>
              <a:pPr algn="l"/>
              <a:r>
                <a:rPr lang="en-US" sz="3200" b="1" dirty="0" smtClean="0">
                  <a:solidFill>
                    <a:srgbClr val="FF0000"/>
                  </a:solidFill>
                </a:rPr>
                <a:t>CS61c</a:t>
              </a:r>
              <a:endParaRPr lang="en-US" sz="3200" dirty="0">
                <a:solidFill>
                  <a:srgbClr val="FF0000"/>
                </a:solidFill>
              </a:endParaRPr>
            </a:p>
          </p:txBody>
        </p:sp>
        <p:sp>
          <p:nvSpPr>
            <p:cNvPr id="26629" name="Rectangle 7"/>
            <p:cNvSpPr>
              <a:spLocks noChangeArrowheads="1"/>
            </p:cNvSpPr>
            <p:nvPr/>
          </p:nvSpPr>
          <p:spPr bwMode="auto">
            <a:xfrm>
              <a:off x="4914900" y="3848352"/>
              <a:ext cx="1282700" cy="305783"/>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I/O system</a:t>
              </a:r>
            </a:p>
          </p:txBody>
        </p:sp>
        <p:sp>
          <p:nvSpPr>
            <p:cNvPr id="26630" name="Rectangle 8"/>
            <p:cNvSpPr>
              <a:spLocks noChangeArrowheads="1"/>
            </p:cNvSpPr>
            <p:nvPr/>
          </p:nvSpPr>
          <p:spPr bwMode="auto">
            <a:xfrm>
              <a:off x="3251200" y="5265990"/>
              <a:ext cx="25400" cy="279400"/>
            </a:xfrm>
            <a:prstGeom prst="rect">
              <a:avLst/>
            </a:prstGeom>
            <a:noFill/>
            <a:ln w="76200">
              <a:noFill/>
              <a:miter lim="800000"/>
              <a:headEnd/>
              <a:tailEnd/>
            </a:ln>
          </p:spPr>
          <p:txBody>
            <a:bodyPr wrap="none" anchor="ctr">
              <a:prstTxWarp prst="textNoShape">
                <a:avLst/>
              </a:prstTxWarp>
            </a:bodyPr>
            <a:lstStyle/>
            <a:p>
              <a:endParaRPr lang="en-US"/>
            </a:p>
          </p:txBody>
        </p:sp>
        <p:sp>
          <p:nvSpPr>
            <p:cNvPr id="26631" name="Rectangle 9"/>
            <p:cNvSpPr>
              <a:spLocks noChangeArrowheads="1"/>
            </p:cNvSpPr>
            <p:nvPr/>
          </p:nvSpPr>
          <p:spPr bwMode="auto">
            <a:xfrm>
              <a:off x="2705100" y="3848352"/>
              <a:ext cx="1244600" cy="305783"/>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Processor</a:t>
              </a:r>
            </a:p>
          </p:txBody>
        </p:sp>
        <p:sp>
          <p:nvSpPr>
            <p:cNvPr id="26632" name="Rectangle 10"/>
            <p:cNvSpPr>
              <a:spLocks noChangeArrowheads="1"/>
            </p:cNvSpPr>
            <p:nvPr/>
          </p:nvSpPr>
          <p:spPr bwMode="auto">
            <a:xfrm>
              <a:off x="2628900" y="3842002"/>
              <a:ext cx="3810000" cy="3810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6633" name="Line 11"/>
            <p:cNvSpPr>
              <a:spLocks noChangeShapeType="1"/>
            </p:cNvSpPr>
            <p:nvPr/>
          </p:nvSpPr>
          <p:spPr bwMode="auto">
            <a:xfrm>
              <a:off x="4914900" y="3848352"/>
              <a:ext cx="0" cy="371475"/>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34" name="Rectangle 12"/>
            <p:cNvSpPr>
              <a:spLocks noChangeArrowheads="1"/>
            </p:cNvSpPr>
            <p:nvPr/>
          </p:nvSpPr>
          <p:spPr bwMode="auto">
            <a:xfrm>
              <a:off x="3086100" y="2933952"/>
              <a:ext cx="1117600" cy="305783"/>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Compiler</a:t>
              </a:r>
            </a:p>
          </p:txBody>
        </p:sp>
        <p:sp>
          <p:nvSpPr>
            <p:cNvPr id="26635" name="Rectangle 13"/>
            <p:cNvSpPr>
              <a:spLocks noChangeArrowheads="1"/>
            </p:cNvSpPr>
            <p:nvPr/>
          </p:nvSpPr>
          <p:spPr bwMode="auto">
            <a:xfrm>
              <a:off x="3086100" y="3314952"/>
              <a:ext cx="1295400" cy="3302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6636" name="Rectangle 14"/>
            <p:cNvSpPr>
              <a:spLocks noChangeArrowheads="1"/>
            </p:cNvSpPr>
            <p:nvPr/>
          </p:nvSpPr>
          <p:spPr bwMode="auto">
            <a:xfrm>
              <a:off x="4610100" y="2629152"/>
              <a:ext cx="1206500" cy="305783"/>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Operating</a:t>
              </a:r>
            </a:p>
          </p:txBody>
        </p:sp>
        <p:sp>
          <p:nvSpPr>
            <p:cNvPr id="26637" name="Rectangle 15"/>
            <p:cNvSpPr>
              <a:spLocks noChangeArrowheads="1"/>
            </p:cNvSpPr>
            <p:nvPr/>
          </p:nvSpPr>
          <p:spPr bwMode="auto">
            <a:xfrm>
              <a:off x="4622800" y="2933952"/>
              <a:ext cx="1270000" cy="565299"/>
            </a:xfrm>
            <a:prstGeom prst="rect">
              <a:avLst/>
            </a:prstGeom>
            <a:noFill/>
            <a:ln w="12700">
              <a:noFill/>
              <a:miter lim="800000"/>
              <a:headEnd/>
              <a:tailEnd/>
            </a:ln>
          </p:spPr>
          <p:txBody>
            <a:bodyPr wrap="square" lIns="63500" tIns="25400" rIns="63500" bIns="25400">
              <a:prstTxWarp prst="textNoShape">
                <a:avLst/>
              </a:prstTxWarp>
              <a:spAutoFit/>
            </a:bodyPr>
            <a:lstStyle/>
            <a:p>
              <a:pPr>
                <a:lnSpc>
                  <a:spcPct val="102000"/>
                </a:lnSpc>
              </a:pPr>
              <a:r>
                <a:rPr lang="en-US" sz="1800" b="1">
                  <a:solidFill>
                    <a:schemeClr val="tx1"/>
                  </a:solidFill>
                </a:rPr>
                <a:t>System</a:t>
              </a:r>
            </a:p>
            <a:p>
              <a:pPr>
                <a:lnSpc>
                  <a:spcPct val="102000"/>
                </a:lnSpc>
              </a:pPr>
              <a:r>
                <a:rPr lang="en-US" sz="1800" b="1">
                  <a:solidFill>
                    <a:schemeClr val="tx1"/>
                  </a:solidFill>
                </a:rPr>
                <a:t>(Mac OSX)</a:t>
              </a:r>
            </a:p>
          </p:txBody>
        </p:sp>
        <p:sp>
          <p:nvSpPr>
            <p:cNvPr id="26638" name="Line 16"/>
            <p:cNvSpPr>
              <a:spLocks noChangeShapeType="1"/>
            </p:cNvSpPr>
            <p:nvPr/>
          </p:nvSpPr>
          <p:spPr bwMode="auto">
            <a:xfrm flipV="1">
              <a:off x="3848100" y="2629152"/>
              <a:ext cx="0" cy="3556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39" name="Line 17"/>
            <p:cNvSpPr>
              <a:spLocks noChangeShapeType="1"/>
            </p:cNvSpPr>
            <p:nvPr/>
          </p:nvSpPr>
          <p:spPr bwMode="auto">
            <a:xfrm>
              <a:off x="3854450" y="2629152"/>
              <a:ext cx="220345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40" name="Line 18"/>
            <p:cNvSpPr>
              <a:spLocks noChangeShapeType="1"/>
            </p:cNvSpPr>
            <p:nvPr/>
          </p:nvSpPr>
          <p:spPr bwMode="auto">
            <a:xfrm>
              <a:off x="6057900" y="2629152"/>
              <a:ext cx="0" cy="10541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41" name="Rectangle 19"/>
            <p:cNvSpPr>
              <a:spLocks noChangeArrowheads="1"/>
            </p:cNvSpPr>
            <p:nvPr/>
          </p:nvSpPr>
          <p:spPr bwMode="auto">
            <a:xfrm>
              <a:off x="3009900" y="2273552"/>
              <a:ext cx="2870200" cy="305783"/>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Application (ex: browser)</a:t>
              </a:r>
            </a:p>
          </p:txBody>
        </p:sp>
        <p:sp>
          <p:nvSpPr>
            <p:cNvPr id="26642" name="Line 20"/>
            <p:cNvSpPr>
              <a:spLocks noChangeShapeType="1"/>
            </p:cNvSpPr>
            <p:nvPr/>
          </p:nvSpPr>
          <p:spPr bwMode="auto">
            <a:xfrm flipV="1">
              <a:off x="2781300" y="2171952"/>
              <a:ext cx="0" cy="14478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43" name="Line 21"/>
            <p:cNvSpPr>
              <a:spLocks noChangeShapeType="1"/>
            </p:cNvSpPr>
            <p:nvPr/>
          </p:nvSpPr>
          <p:spPr bwMode="auto">
            <a:xfrm>
              <a:off x="5905500" y="2178302"/>
              <a:ext cx="0" cy="4445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44" name="Rectangle 22"/>
            <p:cNvSpPr>
              <a:spLocks noChangeArrowheads="1"/>
            </p:cNvSpPr>
            <p:nvPr/>
          </p:nvSpPr>
          <p:spPr bwMode="auto">
            <a:xfrm>
              <a:off x="3540125" y="4669090"/>
              <a:ext cx="1651000" cy="305783"/>
            </a:xfrm>
            <a:prstGeom prst="rect">
              <a:avLst/>
            </a:prstGeom>
            <a:noFill/>
            <a:ln w="508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Digital Design</a:t>
              </a:r>
            </a:p>
          </p:txBody>
        </p:sp>
        <p:sp>
          <p:nvSpPr>
            <p:cNvPr id="26645" name="Rectangle 23"/>
            <p:cNvSpPr>
              <a:spLocks noChangeArrowheads="1"/>
            </p:cNvSpPr>
            <p:nvPr/>
          </p:nvSpPr>
          <p:spPr bwMode="auto">
            <a:xfrm>
              <a:off x="3076575" y="4672265"/>
              <a:ext cx="2654300" cy="3429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6646" name="Rectangle 24"/>
            <p:cNvSpPr>
              <a:spLocks noChangeArrowheads="1"/>
            </p:cNvSpPr>
            <p:nvPr/>
          </p:nvSpPr>
          <p:spPr bwMode="auto">
            <a:xfrm>
              <a:off x="3527425" y="4996115"/>
              <a:ext cx="1676400" cy="305783"/>
            </a:xfrm>
            <a:prstGeom prst="rect">
              <a:avLst/>
            </a:prstGeom>
            <a:noFill/>
            <a:ln w="508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Circuit Design</a:t>
              </a:r>
            </a:p>
          </p:txBody>
        </p:sp>
        <p:sp>
          <p:nvSpPr>
            <p:cNvPr id="26647" name="Rectangle 25"/>
            <p:cNvSpPr>
              <a:spLocks noChangeArrowheads="1"/>
            </p:cNvSpPr>
            <p:nvPr/>
          </p:nvSpPr>
          <p:spPr bwMode="auto">
            <a:xfrm>
              <a:off x="3248025" y="5021515"/>
              <a:ext cx="2247900" cy="3048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6648" name="Rectangle 26" descr="50%"/>
            <p:cNvSpPr>
              <a:spLocks noChangeArrowheads="1"/>
            </p:cNvSpPr>
            <p:nvPr/>
          </p:nvSpPr>
          <p:spPr bwMode="auto">
            <a:xfrm>
              <a:off x="1181100" y="3619752"/>
              <a:ext cx="5670550" cy="225425"/>
            </a:xfrm>
            <a:prstGeom prst="rect">
              <a:avLst/>
            </a:prstGeom>
            <a:pattFill prst="pct50">
              <a:fgClr>
                <a:schemeClr val="accent1"/>
              </a:fgClr>
              <a:bgClr>
                <a:schemeClr val="bg1"/>
              </a:bgClr>
            </a:pattFill>
            <a:ln w="12700">
              <a:solidFill>
                <a:schemeClr val="tx1"/>
              </a:solidFill>
              <a:miter lim="800000"/>
              <a:headEnd/>
              <a:tailEnd/>
            </a:ln>
          </p:spPr>
          <p:txBody>
            <a:bodyPr wrap="none" anchor="ctr">
              <a:prstTxWarp prst="textNoShape">
                <a:avLst/>
              </a:prstTxWarp>
            </a:bodyPr>
            <a:lstStyle/>
            <a:p>
              <a:endParaRPr lang="en-US"/>
            </a:p>
          </p:txBody>
        </p:sp>
        <p:sp>
          <p:nvSpPr>
            <p:cNvPr id="26649" name="Rectangle 27"/>
            <p:cNvSpPr>
              <a:spLocks noChangeArrowheads="1"/>
            </p:cNvSpPr>
            <p:nvPr/>
          </p:nvSpPr>
          <p:spPr bwMode="auto">
            <a:xfrm>
              <a:off x="6845300" y="3619752"/>
              <a:ext cx="1727200" cy="486002"/>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85000"/>
                </a:lnSpc>
              </a:pPr>
              <a:r>
                <a:rPr lang="en-US" sz="1800" b="1">
                  <a:solidFill>
                    <a:schemeClr val="tx1"/>
                  </a:solidFill>
                </a:rPr>
                <a:t>Instruction Set</a:t>
              </a:r>
            </a:p>
            <a:p>
              <a:pPr algn="l">
                <a:lnSpc>
                  <a:spcPct val="85000"/>
                </a:lnSpc>
              </a:pPr>
              <a:r>
                <a:rPr lang="en-US" sz="1800" b="1">
                  <a:solidFill>
                    <a:schemeClr val="tx1"/>
                  </a:solidFill>
                </a:rPr>
                <a:t> Architecture</a:t>
              </a:r>
            </a:p>
          </p:txBody>
        </p:sp>
        <p:sp>
          <p:nvSpPr>
            <p:cNvPr id="26650" name="Line 28"/>
            <p:cNvSpPr>
              <a:spLocks noChangeShapeType="1"/>
            </p:cNvSpPr>
            <p:nvPr/>
          </p:nvSpPr>
          <p:spPr bwMode="auto">
            <a:xfrm>
              <a:off x="2787650" y="2171952"/>
              <a:ext cx="311785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51" name="Rectangle 29"/>
            <p:cNvSpPr>
              <a:spLocks noChangeArrowheads="1"/>
            </p:cNvSpPr>
            <p:nvPr/>
          </p:nvSpPr>
          <p:spPr bwMode="auto">
            <a:xfrm>
              <a:off x="3224213" y="4273802"/>
              <a:ext cx="2327275" cy="336880"/>
            </a:xfrm>
            <a:prstGeom prst="rect">
              <a:avLst/>
            </a:prstGeom>
            <a:noFill/>
            <a:ln w="12700">
              <a:noFill/>
              <a:miter lim="800000"/>
              <a:headEnd/>
              <a:tailEnd/>
            </a:ln>
          </p:spPr>
          <p:txBody>
            <a:bodyPr wrap="square" lIns="90487" tIns="44450" rIns="90487" bIns="44450">
              <a:prstTxWarp prst="textNoShape">
                <a:avLst/>
              </a:prstTxWarp>
              <a:spAutoFit/>
            </a:bodyPr>
            <a:lstStyle/>
            <a:p>
              <a:pPr algn="l"/>
              <a:r>
                <a:rPr lang="en-US" sz="1800" b="1">
                  <a:solidFill>
                    <a:schemeClr val="tx1"/>
                  </a:solidFill>
                </a:rPr>
                <a:t>Datapath &amp; Control </a:t>
              </a:r>
            </a:p>
          </p:txBody>
        </p:sp>
        <p:sp>
          <p:nvSpPr>
            <p:cNvPr id="26652" name="Rectangle 30"/>
            <p:cNvSpPr>
              <a:spLocks noChangeArrowheads="1"/>
            </p:cNvSpPr>
            <p:nvPr/>
          </p:nvSpPr>
          <p:spPr bwMode="auto">
            <a:xfrm>
              <a:off x="2940050" y="4226177"/>
              <a:ext cx="2882900" cy="4445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6653" name="Rectangle 31"/>
            <p:cNvSpPr>
              <a:spLocks noChangeArrowheads="1"/>
            </p:cNvSpPr>
            <p:nvPr/>
          </p:nvSpPr>
          <p:spPr bwMode="auto">
            <a:xfrm>
              <a:off x="3695700" y="5297740"/>
              <a:ext cx="1295400" cy="308610"/>
            </a:xfrm>
            <a:prstGeom prst="rect">
              <a:avLst/>
            </a:prstGeom>
            <a:noFill/>
            <a:ln w="12700">
              <a:noFill/>
              <a:miter lim="800000"/>
              <a:headEnd/>
              <a:tailEnd/>
            </a:ln>
          </p:spPr>
          <p:txBody>
            <a:bodyPr wrap="square" lIns="90487" tIns="44450" rIns="90487" bIns="44450">
              <a:prstTxWarp prst="textNoShape">
                <a:avLst/>
              </a:prstTxWarp>
              <a:spAutoFit/>
            </a:bodyPr>
            <a:lstStyle/>
            <a:p>
              <a:r>
                <a:rPr lang="en-US" sz="1600" b="1">
                  <a:solidFill>
                    <a:schemeClr val="tx1"/>
                  </a:solidFill>
                </a:rPr>
                <a:t>transistors</a:t>
              </a:r>
            </a:p>
          </p:txBody>
        </p:sp>
        <p:sp>
          <p:nvSpPr>
            <p:cNvPr id="26654" name="Rectangle 32"/>
            <p:cNvSpPr>
              <a:spLocks noChangeArrowheads="1"/>
            </p:cNvSpPr>
            <p:nvPr/>
          </p:nvSpPr>
          <p:spPr bwMode="auto">
            <a:xfrm>
              <a:off x="3330575" y="5332665"/>
              <a:ext cx="2044700" cy="29845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6655" name="Line 33"/>
            <p:cNvSpPr>
              <a:spLocks noChangeShapeType="1"/>
            </p:cNvSpPr>
            <p:nvPr/>
          </p:nvSpPr>
          <p:spPr bwMode="auto">
            <a:xfrm>
              <a:off x="3924300" y="3848352"/>
              <a:ext cx="0" cy="3810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56" name="Rectangle 34"/>
            <p:cNvSpPr>
              <a:spLocks noChangeArrowheads="1"/>
            </p:cNvSpPr>
            <p:nvPr/>
          </p:nvSpPr>
          <p:spPr bwMode="auto">
            <a:xfrm>
              <a:off x="3911600" y="3848352"/>
              <a:ext cx="1003300" cy="305783"/>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Memory</a:t>
              </a:r>
            </a:p>
          </p:txBody>
        </p:sp>
        <p:sp>
          <p:nvSpPr>
            <p:cNvPr id="26657" name="Text Box 35"/>
            <p:cNvSpPr txBox="1">
              <a:spLocks noChangeArrowheads="1"/>
            </p:cNvSpPr>
            <p:nvPr/>
          </p:nvSpPr>
          <p:spPr bwMode="auto">
            <a:xfrm>
              <a:off x="1104900" y="3772152"/>
              <a:ext cx="1341438" cy="367505"/>
            </a:xfrm>
            <a:prstGeom prst="rect">
              <a:avLst/>
            </a:prstGeom>
            <a:noFill/>
            <a:ln w="12700">
              <a:noFill/>
              <a:miter lim="800000"/>
              <a:headEnd/>
              <a:tailEnd/>
            </a:ln>
          </p:spPr>
          <p:txBody>
            <a:bodyPr wrap="square">
              <a:prstTxWarp prst="textNoShape">
                <a:avLst/>
              </a:prstTxWarp>
              <a:spAutoFit/>
            </a:bodyPr>
            <a:lstStyle/>
            <a:p>
              <a:pPr algn="l"/>
              <a:r>
                <a:rPr lang="en-US" sz="2000" b="1"/>
                <a:t>Hardware</a:t>
              </a:r>
            </a:p>
          </p:txBody>
        </p:sp>
        <p:sp>
          <p:nvSpPr>
            <p:cNvPr id="26658" name="Text Box 36"/>
            <p:cNvSpPr txBox="1">
              <a:spLocks noChangeArrowheads="1"/>
            </p:cNvSpPr>
            <p:nvPr/>
          </p:nvSpPr>
          <p:spPr bwMode="auto">
            <a:xfrm>
              <a:off x="1104900" y="3238752"/>
              <a:ext cx="1257300" cy="367505"/>
            </a:xfrm>
            <a:prstGeom prst="rect">
              <a:avLst/>
            </a:prstGeom>
            <a:noFill/>
            <a:ln w="12700">
              <a:noFill/>
              <a:miter lim="800000"/>
              <a:headEnd/>
              <a:tailEnd/>
            </a:ln>
          </p:spPr>
          <p:txBody>
            <a:bodyPr wrap="square">
              <a:prstTxWarp prst="textNoShape">
                <a:avLst/>
              </a:prstTxWarp>
              <a:spAutoFit/>
            </a:bodyPr>
            <a:lstStyle/>
            <a:p>
              <a:pPr algn="l"/>
              <a:r>
                <a:rPr lang="en-US" sz="2000" b="1"/>
                <a:t>Software</a:t>
              </a:r>
            </a:p>
          </p:txBody>
        </p:sp>
        <p:sp>
          <p:nvSpPr>
            <p:cNvPr id="26659" name="Line 37"/>
            <p:cNvSpPr>
              <a:spLocks noChangeShapeType="1"/>
            </p:cNvSpPr>
            <p:nvPr/>
          </p:nvSpPr>
          <p:spPr bwMode="auto">
            <a:xfrm flipV="1">
              <a:off x="2476500" y="2629152"/>
              <a:ext cx="0" cy="990600"/>
            </a:xfrm>
            <a:prstGeom prst="line">
              <a:avLst/>
            </a:prstGeom>
            <a:noFill/>
            <a:ln w="38100">
              <a:solidFill>
                <a:schemeClr val="tx1"/>
              </a:solidFill>
              <a:round/>
              <a:headEnd/>
              <a:tailEnd type="triangle" w="med" len="med"/>
            </a:ln>
          </p:spPr>
          <p:txBody>
            <a:bodyPr wrap="none" anchor="ctr">
              <a:prstTxWarp prst="textNoShape">
                <a:avLst/>
              </a:prstTxWarp>
            </a:bodyPr>
            <a:lstStyle/>
            <a:p>
              <a:endParaRPr lang="en-US"/>
            </a:p>
          </p:txBody>
        </p:sp>
        <p:sp>
          <p:nvSpPr>
            <p:cNvPr id="26660" name="Line 38"/>
            <p:cNvSpPr>
              <a:spLocks noChangeShapeType="1"/>
            </p:cNvSpPr>
            <p:nvPr/>
          </p:nvSpPr>
          <p:spPr bwMode="auto">
            <a:xfrm>
              <a:off x="2476500" y="3843590"/>
              <a:ext cx="0" cy="1066800"/>
            </a:xfrm>
            <a:prstGeom prst="line">
              <a:avLst/>
            </a:prstGeom>
            <a:noFill/>
            <a:ln w="38100">
              <a:solidFill>
                <a:schemeClr val="tx1"/>
              </a:solidFill>
              <a:round/>
              <a:headEnd/>
              <a:tailEnd type="triangle" w="med" len="med"/>
            </a:ln>
          </p:spPr>
          <p:txBody>
            <a:bodyPr wrap="none" anchor="ctr">
              <a:prstTxWarp prst="textNoShape">
                <a:avLst/>
              </a:prstTxWarp>
            </a:bodyPr>
            <a:lstStyle/>
            <a:p>
              <a:endParaRPr lang="en-US"/>
            </a:p>
          </p:txBody>
        </p:sp>
        <p:sp>
          <p:nvSpPr>
            <p:cNvPr id="26661" name="Rectangle 39"/>
            <p:cNvSpPr>
              <a:spLocks noChangeArrowheads="1"/>
            </p:cNvSpPr>
            <p:nvPr/>
          </p:nvSpPr>
          <p:spPr bwMode="auto">
            <a:xfrm>
              <a:off x="3098800" y="2984752"/>
              <a:ext cx="1143000" cy="3302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6662" name="Rectangle 40"/>
            <p:cNvSpPr>
              <a:spLocks noChangeArrowheads="1"/>
            </p:cNvSpPr>
            <p:nvPr/>
          </p:nvSpPr>
          <p:spPr bwMode="auto">
            <a:xfrm>
              <a:off x="3086100" y="3314952"/>
              <a:ext cx="1371600" cy="305783"/>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Assembler</a:t>
              </a:r>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9830</TotalTime>
  <Words>4469</Words>
  <Application>Microsoft Macintosh PowerPoint</Application>
  <PresentationFormat>On-screen Show (4:3)</PresentationFormat>
  <Paragraphs>970</Paragraphs>
  <Slides>84</Slides>
  <Notes>30</Notes>
  <HiddenSlides>3</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84</vt:i4>
      </vt:variant>
    </vt:vector>
  </HeadingPairs>
  <TitlesOfParts>
    <vt:vector size="86" baseType="lpstr">
      <vt:lpstr>Office Theme</vt:lpstr>
      <vt:lpstr>Image</vt:lpstr>
      <vt:lpstr>CS 61C:  Great Ideas in Computer Architecture  Course Introduction</vt:lpstr>
      <vt:lpstr>PowerPoint Presentation</vt:lpstr>
      <vt:lpstr>Agenda</vt:lpstr>
      <vt:lpstr>Agenda</vt:lpstr>
      <vt:lpstr>CS61c is NOT about C Programming</vt:lpstr>
      <vt:lpstr>Old Machine Structures</vt:lpstr>
      <vt:lpstr>New “Great Ideas”</vt:lpstr>
      <vt:lpstr>PowerPoint Presentation</vt:lpstr>
      <vt:lpstr>Old Machine Structures</vt:lpstr>
      <vt:lpstr>New “Great Ideas” (It’s a bit more complicated!)</vt:lpstr>
      <vt:lpstr>Great Ideas in Computer Architecture</vt:lpstr>
      <vt:lpstr>Moore’s Law</vt:lpstr>
      <vt:lpstr>Abstraction via Layers of Representation</vt:lpstr>
      <vt:lpstr>Make the Common Case Fast</vt:lpstr>
      <vt:lpstr>Dependability via Redundancy</vt:lpstr>
      <vt:lpstr>Memory Hierarchy</vt:lpstr>
      <vt:lpstr>Parallelism/Pipelining/Prediction</vt:lpstr>
      <vt:lpstr>PowerPoint Presentation</vt:lpstr>
      <vt:lpstr>PowerPoint Presentation</vt:lpstr>
      <vt:lpstr>Peer Instruction</vt:lpstr>
      <vt:lpstr>PowerPoint Presentation</vt:lpstr>
      <vt:lpstr>PowerPoint Presentation</vt:lpstr>
      <vt:lpstr>Agenda</vt:lpstr>
      <vt:lpstr>Course Information</vt:lpstr>
      <vt:lpstr>Course Information</vt:lpstr>
      <vt:lpstr>Course Organization</vt:lpstr>
      <vt:lpstr>Do I Need to Know Java?</vt:lpstr>
      <vt:lpstr>Piazza for Course Q&amp;A</vt:lpstr>
      <vt:lpstr>EECS Grading Policy</vt:lpstr>
      <vt:lpstr>Labs and Discussions</vt:lpstr>
      <vt:lpstr>Labs and Discussions</vt:lpstr>
      <vt:lpstr>Late Policy</vt:lpstr>
      <vt:lpstr>Assignments and Independent Work</vt:lpstr>
      <vt:lpstr>Phones and Laptops in Lecture</vt:lpstr>
      <vt:lpstr>Phones and Laptops in Lecture</vt:lpstr>
      <vt:lpstr>Architecture of a Lecture</vt:lpstr>
      <vt:lpstr>Architecture of a Lecture</vt:lpstr>
      <vt:lpstr>PowerPoint Presentation</vt:lpstr>
      <vt:lpstr>PowerPoint Presentation</vt:lpstr>
      <vt:lpstr>CS61c in the News</vt:lpstr>
      <vt:lpstr>Agenda</vt:lpstr>
      <vt:lpstr>Computer Eras: Mainframe 1950s-60s</vt:lpstr>
      <vt:lpstr>Minicomputer Eras: 1970s</vt:lpstr>
      <vt:lpstr>PC Era: Mid 1980s - Mid 2000s</vt:lpstr>
      <vt:lpstr>PostPC Era: Late 2000s - ??</vt:lpstr>
      <vt:lpstr>Advanced RISC Machine (ARM) instruction set inside the iPhone</vt:lpstr>
      <vt:lpstr>iPhone Innards</vt:lpstr>
      <vt:lpstr>Why Not 80x86 vs. MIPS?</vt:lpstr>
      <vt:lpstr>Microprocessors Revenue</vt:lpstr>
      <vt:lpstr>Agenda</vt:lpstr>
      <vt:lpstr>Software as a Service: SaaS</vt:lpstr>
      <vt:lpstr>6 Reasons for SaaS</vt:lpstr>
      <vt:lpstr>Platform as a Service</vt:lpstr>
      <vt:lpstr>SaaS Infrastructure?</vt:lpstr>
      <vt:lpstr>Clusters</vt:lpstr>
      <vt:lpstr>The Big Switch: Cloud Computing</vt:lpstr>
      <vt:lpstr>Agenda</vt:lpstr>
      <vt:lpstr>PowerPoint Presentation</vt:lpstr>
      <vt:lpstr>Agenda</vt:lpstr>
      <vt:lpstr>Warehouse Scale Computers</vt:lpstr>
      <vt:lpstr>Utility Computing /  Public Cloud Computing</vt:lpstr>
      <vt:lpstr>2012 AWS Instances &amp; Prices</vt:lpstr>
      <vt:lpstr>Supercomputer for hire</vt:lpstr>
      <vt:lpstr>IBM Watson for Hire?</vt:lpstr>
      <vt:lpstr>PowerPoint Presentation</vt:lpstr>
      <vt:lpstr>PowerPoint Presentation</vt:lpstr>
      <vt:lpstr>E.g., Google’s Oregon WSC</vt:lpstr>
      <vt:lpstr>Equipment Inside a WSC</vt:lpstr>
      <vt:lpstr>Server, Rack, Array</vt:lpstr>
      <vt:lpstr>Google Server Internals</vt:lpstr>
      <vt:lpstr>Coping with Performance in Array</vt:lpstr>
      <vt:lpstr>Coping with Workload Variation</vt:lpstr>
      <vt:lpstr>Impact of latency, bandwidth, failure, varying workload on WSC software?</vt:lpstr>
      <vt:lpstr>Power vs. Server Utilization</vt:lpstr>
      <vt:lpstr>Power Usage Effectiveness</vt:lpstr>
      <vt:lpstr>PUE in the Wild (2007)</vt:lpstr>
      <vt:lpstr>High PUE: Where Does Power Go?</vt:lpstr>
      <vt:lpstr>Servers and Networking Power Only</vt:lpstr>
      <vt:lpstr>Containers in WSCs</vt:lpstr>
      <vt:lpstr>Google WSC A PUE: 1.24</vt:lpstr>
      <vt:lpstr>Google WSC PUE: Quarterly Avg</vt:lpstr>
      <vt:lpstr>PowerPoint Presentation</vt:lpstr>
      <vt:lpstr>PowerPoint Presentation</vt:lpstr>
      <vt:lpstr>And In Conclusion …</vt:lpstr>
    </vt:vector>
  </TitlesOfParts>
  <Manager/>
  <Company>UC Berkeley</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61C: Great Ideas in Computer Architecture (Machine Structures)</dc:title>
  <dc:subject/>
  <dc:creator>Randy Katz</dc:creator>
  <cp:keywords/>
  <dc:description/>
  <cp:lastModifiedBy>Randy Katz</cp:lastModifiedBy>
  <cp:revision>158</cp:revision>
  <cp:lastPrinted>2012-01-16T15:35:12Z</cp:lastPrinted>
  <dcterms:created xsi:type="dcterms:W3CDTF">2012-01-21T14:14:13Z</dcterms:created>
  <dcterms:modified xsi:type="dcterms:W3CDTF">2013-08-27T19:20:23Z</dcterms:modified>
  <cp:category/>
</cp:coreProperties>
</file>