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vml" ContentType="application/vnd.openxmlformats-officedocument.vmlDrawin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embeddings/oleObject1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2.bin" ContentType="application/vnd.openxmlformats-officedocument.oleObject"/>
  <Override PartName="/ppt/notesSlides/notesSlide2.xml" ContentType="application/vnd.openxmlformats-officedocument.presentationml.notesSlide+xml"/>
  <Override PartName="/ppt/embeddings/oleObject3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423" r:id="rId2"/>
    <p:sldId id="273" r:id="rId3"/>
    <p:sldId id="452" r:id="rId4"/>
    <p:sldId id="426" r:id="rId5"/>
    <p:sldId id="427" r:id="rId6"/>
    <p:sldId id="462" r:id="rId7"/>
    <p:sldId id="463" r:id="rId8"/>
    <p:sldId id="464" r:id="rId9"/>
    <p:sldId id="465" r:id="rId10"/>
    <p:sldId id="467" r:id="rId11"/>
    <p:sldId id="468" r:id="rId12"/>
    <p:sldId id="469" r:id="rId13"/>
    <p:sldId id="470" r:id="rId14"/>
    <p:sldId id="471" r:id="rId15"/>
    <p:sldId id="472" r:id="rId16"/>
    <p:sldId id="442" r:id="rId17"/>
    <p:sldId id="443" r:id="rId18"/>
    <p:sldId id="444" r:id="rId19"/>
    <p:sldId id="445" r:id="rId20"/>
    <p:sldId id="446" r:id="rId21"/>
    <p:sldId id="447" r:id="rId22"/>
    <p:sldId id="448" r:id="rId23"/>
    <p:sldId id="449" r:id="rId24"/>
    <p:sldId id="457" r:id="rId25"/>
    <p:sldId id="450" r:id="rId26"/>
    <p:sldId id="458" r:id="rId27"/>
    <p:sldId id="410" r:id="rId28"/>
    <p:sldId id="411" r:id="rId29"/>
    <p:sldId id="412" r:id="rId30"/>
    <p:sldId id="413" r:id="rId31"/>
    <p:sldId id="453" r:id="rId32"/>
    <p:sldId id="433" r:id="rId33"/>
    <p:sldId id="454" r:id="rId34"/>
    <p:sldId id="451" r:id="rId35"/>
    <p:sldId id="379" r:id="rId36"/>
    <p:sldId id="380" r:id="rId37"/>
    <p:sldId id="436" r:id="rId38"/>
    <p:sldId id="459" r:id="rId39"/>
    <p:sldId id="352" r:id="rId40"/>
    <p:sldId id="353" r:id="rId41"/>
    <p:sldId id="354" r:id="rId42"/>
    <p:sldId id="355" r:id="rId43"/>
    <p:sldId id="356" r:id="rId44"/>
    <p:sldId id="357" r:id="rId45"/>
    <p:sldId id="358" r:id="rId46"/>
    <p:sldId id="437" r:id="rId47"/>
    <p:sldId id="460" r:id="rId48"/>
    <p:sldId id="438" r:id="rId49"/>
    <p:sldId id="461" r:id="rId50"/>
    <p:sldId id="367" r:id="rId51"/>
    <p:sldId id="368" r:id="rId52"/>
    <p:sldId id="392" r:id="rId53"/>
    <p:sldId id="455" r:id="rId54"/>
    <p:sldId id="456" r:id="rId55"/>
    <p:sldId id="359" r:id="rId56"/>
    <p:sldId id="361" r:id="rId57"/>
    <p:sldId id="428" r:id="rId58"/>
    <p:sldId id="362" r:id="rId59"/>
    <p:sldId id="430" r:id="rId60"/>
    <p:sldId id="432" r:id="rId61"/>
    <p:sldId id="429" r:id="rId62"/>
    <p:sldId id="431" r:id="rId63"/>
    <p:sldId id="370" r:id="rId6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54" autoAdjust="0"/>
    <p:restoredTop sz="94660"/>
  </p:normalViewPr>
  <p:slideViewPr>
    <p:cSldViewPr snapToGrid="0">
      <p:cViewPr>
        <p:scale>
          <a:sx n="75" d="100"/>
          <a:sy n="75" d="100"/>
        </p:scale>
        <p:origin x="-456" y="-3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notesMaster" Target="notesMasters/notesMaster1.xml"/><Relationship Id="rId66" Type="http://schemas.openxmlformats.org/officeDocument/2006/relationships/handoutMaster" Target="handoutMasters/handoutMaster1.xml"/><Relationship Id="rId67" Type="http://schemas.openxmlformats.org/officeDocument/2006/relationships/printerSettings" Target="printerSettings/printerSettings1.bin"/><Relationship Id="rId68" Type="http://schemas.openxmlformats.org/officeDocument/2006/relationships/presProps" Target="presProps.xml"/><Relationship Id="rId69" Type="http://schemas.openxmlformats.org/officeDocument/2006/relationships/viewProps" Target="view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heme" Target="theme/theme1.xml"/><Relationship Id="rId71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33265-5E23-BF49-B6BF-1934B9BC786E}" type="datetimeFigureOut">
              <a:rPr lang="en-US" smtClean="0"/>
              <a:pPr/>
              <a:t>9/9/13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D7F38-D411-9B47-AFF4-70C571B83B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099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A1BC7-CCFC-484A-97F3-979F740C57F6}" type="datetimeFigureOut">
              <a:rPr lang="en-US" smtClean="0"/>
              <a:pPr/>
              <a:t>9/9/13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7FDFF-7B9F-7D4D-BFC0-AAD1F3D3D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6072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6434" y="4342191"/>
            <a:ext cx="5909964" cy="4115405"/>
          </a:xfrm>
          <a:noFill/>
          <a:ln w="9525"/>
        </p:spPr>
        <p:txBody>
          <a:bodyPr lIns="90475" tIns="44444" rIns="90475" bIns="44444"/>
          <a:lstStyle/>
          <a:p>
            <a:endParaRPr lang="en-US"/>
          </a:p>
        </p:txBody>
      </p:sp>
      <p:sp>
        <p:nvSpPr>
          <p:cNvPr id="276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587375"/>
            <a:ext cx="4552950" cy="3416300"/>
          </a:xfr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VertLeftWhiteCheck1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B is correct; </a:t>
            </a:r>
            <a:r>
              <a:rPr lang="en-US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points</a:t>
            </a:r>
            <a:r>
              <a:rPr lang="en-US" baseline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to </a:t>
            </a:r>
            <a:r>
              <a:rPr lang="en-US" baseline="0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x</a:t>
            </a:r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DDFC7-9B43-2649-94E0-7B41AD675C67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60463" y="587375"/>
            <a:ext cx="4552950" cy="3414713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6211" y="4342777"/>
            <a:ext cx="5909289" cy="411511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7" tIns="45713" rIns="91427" bIns="4571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60463" y="587375"/>
            <a:ext cx="4552950" cy="3414713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6211" y="4342777"/>
            <a:ext cx="5909289" cy="411511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7" tIns="45713" rIns="91427" bIns="4571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941" tIns="44970" rIns="89941" bIns="4497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60463" y="587375"/>
            <a:ext cx="4552950" cy="3414713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6211" y="4342777"/>
            <a:ext cx="5909289" cy="411511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7" tIns="45713" rIns="91427" bIns="4571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60463" y="587375"/>
            <a:ext cx="4552950" cy="3414713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2867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16211" y="4342777"/>
            <a:ext cx="5909289" cy="411511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7" tIns="45713" rIns="91427" bIns="4571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60463" y="587375"/>
            <a:ext cx="4552950" cy="3414713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6211" y="4342777"/>
            <a:ext cx="5909289" cy="411511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7" tIns="45713" rIns="91427" bIns="4571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VertLeftWhiteCheck1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 is correct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DDFC7-9B43-2649-94E0-7B41AD675C67}" type="slidenum">
              <a:rPr lang="en-US" smtClean="0">
                <a:solidFill>
                  <a:srgbClr val="000000"/>
                </a:solidFill>
              </a:rPr>
              <a:pPr/>
              <a:t>23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VertLeftWhiteCheck1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 is correct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DDFC7-9B43-2649-94E0-7B41AD675C67}" type="slidenum">
              <a:rPr lang="en-US" smtClean="0">
                <a:solidFill>
                  <a:srgbClr val="000000"/>
                </a:solidFill>
              </a:rPr>
              <a:pPr/>
              <a:t>24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VertLeftWhiteCheck1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C is wrong; </a:t>
            </a:r>
            <a:r>
              <a:rPr lang="en-US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variable length</a:t>
            </a:r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DDFC7-9B43-2649-94E0-7B41AD675C67}" type="slidenum">
              <a:rPr lang="en-US" smtClean="0">
                <a:solidFill>
                  <a:srgbClr val="000000"/>
                </a:solidFill>
              </a:rPr>
              <a:pPr/>
              <a:t>25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6434" y="4342191"/>
            <a:ext cx="5909964" cy="4115405"/>
          </a:xfrm>
          <a:noFill/>
          <a:ln w="9525"/>
        </p:spPr>
        <p:txBody>
          <a:bodyPr lIns="90475" tIns="44444" rIns="90475" bIns="44444"/>
          <a:lstStyle/>
          <a:p>
            <a:endParaRPr lang="en-US"/>
          </a:p>
        </p:txBody>
      </p:sp>
      <p:sp>
        <p:nvSpPr>
          <p:cNvPr id="29699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8875" y="587375"/>
            <a:ext cx="4552950" cy="3416300"/>
          </a:xfr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VertLeftWhiteCheck1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C is wrong; </a:t>
            </a:r>
            <a:r>
              <a:rPr lang="en-US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variable length</a:t>
            </a:r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DDFC7-9B43-2649-94E0-7B41AD675C67}" type="slidenum">
              <a:rPr lang="en-US" smtClean="0">
                <a:solidFill>
                  <a:srgbClr val="000000"/>
                </a:solidFill>
              </a:rPr>
              <a:pPr/>
              <a:t>26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difference</a:t>
            </a:r>
            <a:r>
              <a:rPr lang="en-US" baseline="0" dirty="0" smtClean="0"/>
              <a:t> is that you cannot reassign the name a to point to another object, so the compiler knows at compile time the size of the array, which {10*40}, which is why it prints 40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8875" y="587375"/>
            <a:ext cx="4552950" cy="3414713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6211" y="4342777"/>
            <a:ext cx="5909289" cy="411511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6" tIns="45712" rIns="91426" bIns="4571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941" tIns="44970" rIns="89941" bIns="4497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VertLeftWhiteCheck1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algn="l"/>
            <a:r>
              <a:rPr lang="en-US" sz="1200" dirty="0" smtClean="0">
                <a:solidFill>
                  <a:schemeClr val="folHlink"/>
                </a:solidFill>
                <a:latin typeface="Courier" charset="0"/>
              </a:rPr>
              <a:t>B: 104 10 5 10       then 104 11 5 11</a:t>
            </a:r>
            <a:br>
              <a:rPr lang="en-US" sz="1200" dirty="0" smtClean="0">
                <a:solidFill>
                  <a:schemeClr val="folHlink"/>
                </a:solidFill>
                <a:latin typeface="Courier" charset="0"/>
              </a:rPr>
            </a:br>
            <a:r>
              <a:rPr lang="en-US" sz="1200" dirty="0" smtClean="0">
                <a:solidFill>
                  <a:schemeClr val="folHlink"/>
                </a:solidFill>
                <a:latin typeface="Courier" charset="0"/>
              </a:rPr>
              <a:t/>
            </a:r>
            <a:br>
              <a:rPr lang="en-US" sz="1200" dirty="0" smtClean="0">
                <a:solidFill>
                  <a:schemeClr val="folHlink"/>
                </a:solidFill>
                <a:latin typeface="Courier" charset="0"/>
              </a:rPr>
            </a:br>
            <a:r>
              <a:rPr lang="en-US" sz="1200" dirty="0" smtClean="0">
                <a:solidFill>
                  <a:schemeClr val="folHlink"/>
                </a:solidFill>
              </a:rPr>
              <a:t>…because </a:t>
            </a:r>
            <a:r>
              <a:rPr lang="en-US" sz="1200" dirty="0" err="1" smtClean="0">
                <a:solidFill>
                  <a:schemeClr val="folHlink"/>
                </a:solidFill>
                <a:latin typeface="Courier" charset="0"/>
              </a:rPr>
              <a:t>ints</a:t>
            </a:r>
            <a:r>
              <a:rPr lang="en-US" sz="1200" dirty="0" smtClean="0">
                <a:solidFill>
                  <a:schemeClr val="folHlink"/>
                </a:solidFill>
              </a:rPr>
              <a:t> in this system are 4-bytes long and </a:t>
            </a:r>
            <a:br>
              <a:rPr lang="en-US" sz="1200" dirty="0" smtClean="0">
                <a:solidFill>
                  <a:schemeClr val="folHlink"/>
                </a:solidFill>
              </a:rPr>
            </a:br>
            <a:r>
              <a:rPr lang="en-US" sz="1200" dirty="0" smtClean="0">
                <a:solidFill>
                  <a:schemeClr val="folHlink"/>
                </a:solidFill>
              </a:rPr>
              <a:t>the actual address increments by 4 even though it appears to only </a:t>
            </a:r>
            <a:r>
              <a:rPr lang="en-US" sz="1200" dirty="0" err="1" smtClean="0">
                <a:solidFill>
                  <a:schemeClr val="folHlink"/>
                </a:solidFill>
              </a:rPr>
              <a:t>incrememt</a:t>
            </a:r>
            <a:r>
              <a:rPr lang="en-US" sz="1200" dirty="0" smtClean="0">
                <a:solidFill>
                  <a:schemeClr val="folHlink"/>
                </a:solidFill>
              </a:rPr>
              <a:t> 1.</a:t>
            </a:r>
            <a:endParaRPr lang="en-US" sz="1200" dirty="0">
              <a:solidFill>
                <a:schemeClr val="folHlink"/>
              </a:solidFill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DDFC7-9B43-2649-94E0-7B41AD675C67}" type="slidenum">
              <a:rPr lang="en-US" smtClean="0">
                <a:solidFill>
                  <a:srgbClr val="000000"/>
                </a:solidFill>
              </a:rPr>
              <a:pPr/>
              <a:t>37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VertLeftWhiteCheck1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algn="l"/>
            <a:r>
              <a:rPr lang="en-US" sz="1200" dirty="0" smtClean="0">
                <a:solidFill>
                  <a:schemeClr val="folHlink"/>
                </a:solidFill>
                <a:latin typeface="Courier" charset="0"/>
              </a:rPr>
              <a:t>B: 104 10 5 10       then 104 11 5 11</a:t>
            </a:r>
            <a:br>
              <a:rPr lang="en-US" sz="1200" dirty="0" smtClean="0">
                <a:solidFill>
                  <a:schemeClr val="folHlink"/>
                </a:solidFill>
                <a:latin typeface="Courier" charset="0"/>
              </a:rPr>
            </a:br>
            <a:r>
              <a:rPr lang="en-US" sz="1200" dirty="0" smtClean="0">
                <a:solidFill>
                  <a:schemeClr val="folHlink"/>
                </a:solidFill>
                <a:latin typeface="Courier" charset="0"/>
              </a:rPr>
              <a:t/>
            </a:r>
            <a:br>
              <a:rPr lang="en-US" sz="1200" dirty="0" smtClean="0">
                <a:solidFill>
                  <a:schemeClr val="folHlink"/>
                </a:solidFill>
                <a:latin typeface="Courier" charset="0"/>
              </a:rPr>
            </a:br>
            <a:r>
              <a:rPr lang="en-US" sz="1200" dirty="0" smtClean="0">
                <a:solidFill>
                  <a:schemeClr val="folHlink"/>
                </a:solidFill>
              </a:rPr>
              <a:t>…because </a:t>
            </a:r>
            <a:r>
              <a:rPr lang="en-US" sz="1200" dirty="0" err="1" smtClean="0">
                <a:solidFill>
                  <a:schemeClr val="folHlink"/>
                </a:solidFill>
                <a:latin typeface="Courier" charset="0"/>
              </a:rPr>
              <a:t>ints</a:t>
            </a:r>
            <a:r>
              <a:rPr lang="en-US" sz="1200" dirty="0" smtClean="0">
                <a:solidFill>
                  <a:schemeClr val="folHlink"/>
                </a:solidFill>
              </a:rPr>
              <a:t> in this system are 4-bytes long and </a:t>
            </a:r>
            <a:br>
              <a:rPr lang="en-US" sz="1200" dirty="0" smtClean="0">
                <a:solidFill>
                  <a:schemeClr val="folHlink"/>
                </a:solidFill>
              </a:rPr>
            </a:br>
            <a:r>
              <a:rPr lang="en-US" sz="1200" dirty="0" smtClean="0">
                <a:solidFill>
                  <a:schemeClr val="folHlink"/>
                </a:solidFill>
              </a:rPr>
              <a:t>the actual address increments by 4 even though it appears to only </a:t>
            </a:r>
            <a:r>
              <a:rPr lang="en-US" sz="1200" dirty="0" err="1" smtClean="0">
                <a:solidFill>
                  <a:schemeClr val="folHlink"/>
                </a:solidFill>
              </a:rPr>
              <a:t>incrememt</a:t>
            </a:r>
            <a:r>
              <a:rPr lang="en-US" sz="1200" dirty="0" smtClean="0">
                <a:solidFill>
                  <a:schemeClr val="folHlink"/>
                </a:solidFill>
              </a:rPr>
              <a:t> 1.</a:t>
            </a:r>
            <a:endParaRPr lang="en-US" sz="1200" dirty="0">
              <a:solidFill>
                <a:schemeClr val="folHlink"/>
              </a:solidFill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DDFC7-9B43-2649-94E0-7B41AD675C67}" type="slidenum">
              <a:rPr lang="en-US" smtClean="0">
                <a:solidFill>
                  <a:srgbClr val="000000"/>
                </a:solidFill>
              </a:rPr>
              <a:pPr/>
              <a:t>38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60463" y="587375"/>
            <a:ext cx="4552950" cy="3414713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6211" y="4342777"/>
            <a:ext cx="5909289" cy="411511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7" tIns="45713" rIns="91427" bIns="4571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60463" y="587375"/>
            <a:ext cx="4552950" cy="3414713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6211" y="4342777"/>
            <a:ext cx="5909289" cy="411511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7" tIns="45713" rIns="91427" bIns="4571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60463" y="587375"/>
            <a:ext cx="4552950" cy="3414713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6211" y="4342777"/>
            <a:ext cx="5909289" cy="411511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7" tIns="45713" rIns="91427" bIns="4571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8875" y="587375"/>
            <a:ext cx="4552950" cy="3414713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624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16211" y="4342777"/>
            <a:ext cx="5909289" cy="411511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6" tIns="45712" rIns="91426" bIns="4571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941" tIns="44970" rIns="89941" bIns="4497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941" tIns="44970" rIns="89941" bIns="4497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8875" y="587375"/>
            <a:ext cx="4552950" cy="3414713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6211" y="4342777"/>
            <a:ext cx="5909289" cy="411511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6" tIns="45712" rIns="91426" bIns="4571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VertLeftWhiteCheck1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algn="l"/>
            <a:r>
              <a:rPr lang="en-US" sz="1200" dirty="0" smtClean="0">
                <a:solidFill>
                  <a:schemeClr val="folHlink"/>
                </a:solidFill>
                <a:latin typeface="Courier" charset="0"/>
              </a:rPr>
              <a:t>A: can’t add pointers together</a:t>
            </a:r>
          </a:p>
          <a:p>
            <a:pPr algn="l"/>
            <a:endParaRPr lang="en-US" sz="1200" dirty="0" smtClean="0">
              <a:solidFill>
                <a:schemeClr val="folHlink"/>
              </a:solidFill>
              <a:latin typeface="Courier" charset="0"/>
            </a:endParaRPr>
          </a:p>
          <a:p>
            <a:pPr algn="l"/>
            <a:r>
              <a:rPr lang="en-US" sz="1200" dirty="0" smtClean="0">
                <a:solidFill>
                  <a:schemeClr val="folHlink"/>
                </a:solidFill>
                <a:latin typeface="Courier" charset="0"/>
              </a:rPr>
              <a:t>Note:</a:t>
            </a:r>
            <a:r>
              <a:rPr lang="en-US" sz="1200" baseline="0" dirty="0" smtClean="0">
                <a:solidFill>
                  <a:schemeClr val="folHlink"/>
                </a:solidFill>
                <a:latin typeface="Courier" charset="0"/>
              </a:rPr>
              <a:t> difference is OK, length of substring</a:t>
            </a:r>
            <a:r>
              <a:rPr lang="en-US" sz="1200" dirty="0" smtClean="0">
                <a:solidFill>
                  <a:schemeClr val="folHlink"/>
                </a:solidFill>
                <a:latin typeface="Courier" charset="0"/>
              </a:rPr>
              <a:t/>
            </a:r>
            <a:br>
              <a:rPr lang="en-US" sz="1200" dirty="0" smtClean="0">
                <a:solidFill>
                  <a:schemeClr val="folHlink"/>
                </a:solidFill>
                <a:latin typeface="Courier" charset="0"/>
              </a:rPr>
            </a:br>
            <a:r>
              <a:rPr lang="en-US" sz="1200" dirty="0" smtClean="0">
                <a:solidFill>
                  <a:schemeClr val="folHlink"/>
                </a:solidFill>
                <a:latin typeface="Courier" charset="0"/>
              </a:rPr>
              <a:t/>
            </a:r>
            <a:br>
              <a:rPr lang="en-US" sz="1200" dirty="0" smtClean="0">
                <a:solidFill>
                  <a:schemeClr val="folHlink"/>
                </a:solidFill>
                <a:latin typeface="Courier" charset="0"/>
              </a:rPr>
            </a:br>
            <a:r>
              <a:rPr lang="en-US" sz="1200" dirty="0" smtClean="0">
                <a:solidFill>
                  <a:schemeClr val="folHlink"/>
                </a:solidFill>
              </a:rPr>
              <a:t>…because </a:t>
            </a:r>
            <a:r>
              <a:rPr lang="en-US" sz="1200" dirty="0" err="1" smtClean="0">
                <a:solidFill>
                  <a:schemeClr val="folHlink"/>
                </a:solidFill>
                <a:latin typeface="Courier" charset="0"/>
              </a:rPr>
              <a:t>ints</a:t>
            </a:r>
            <a:r>
              <a:rPr lang="en-US" sz="1200" dirty="0" smtClean="0">
                <a:solidFill>
                  <a:schemeClr val="folHlink"/>
                </a:solidFill>
              </a:rPr>
              <a:t> in this system are 4-bytes long and </a:t>
            </a:r>
            <a:br>
              <a:rPr lang="en-US" sz="1200" dirty="0" smtClean="0">
                <a:solidFill>
                  <a:schemeClr val="folHlink"/>
                </a:solidFill>
              </a:rPr>
            </a:br>
            <a:r>
              <a:rPr lang="en-US" sz="1200" dirty="0" smtClean="0">
                <a:solidFill>
                  <a:schemeClr val="folHlink"/>
                </a:solidFill>
              </a:rPr>
              <a:t>the actual address increments by 4 even though it appears to only </a:t>
            </a:r>
            <a:r>
              <a:rPr lang="en-US" sz="1200" dirty="0" err="1" smtClean="0">
                <a:solidFill>
                  <a:schemeClr val="folHlink"/>
                </a:solidFill>
              </a:rPr>
              <a:t>incrememt</a:t>
            </a:r>
            <a:r>
              <a:rPr lang="en-US" sz="1200" dirty="0" smtClean="0">
                <a:solidFill>
                  <a:schemeClr val="folHlink"/>
                </a:solidFill>
              </a:rPr>
              <a:t> 1.</a:t>
            </a:r>
            <a:endParaRPr lang="en-US" sz="1200" dirty="0">
              <a:solidFill>
                <a:schemeClr val="folHlink"/>
              </a:solidFill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DDFC7-9B43-2649-94E0-7B41AD675C67}" type="slidenum">
              <a:rPr lang="en-US" smtClean="0">
                <a:solidFill>
                  <a:srgbClr val="000000"/>
                </a:solidFill>
              </a:rPr>
              <a:pPr/>
              <a:t>46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VertLeftWhiteCheck1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algn="l"/>
            <a:r>
              <a:rPr lang="en-US" sz="1200" dirty="0" smtClean="0">
                <a:solidFill>
                  <a:schemeClr val="folHlink"/>
                </a:solidFill>
                <a:latin typeface="Courier" charset="0"/>
              </a:rPr>
              <a:t>A: can’t add pointers together</a:t>
            </a:r>
          </a:p>
          <a:p>
            <a:pPr algn="l"/>
            <a:endParaRPr lang="en-US" sz="1200" dirty="0" smtClean="0">
              <a:solidFill>
                <a:schemeClr val="folHlink"/>
              </a:solidFill>
              <a:latin typeface="Courier" charset="0"/>
            </a:endParaRPr>
          </a:p>
          <a:p>
            <a:pPr algn="l"/>
            <a:r>
              <a:rPr lang="en-US" sz="1200" dirty="0" smtClean="0">
                <a:solidFill>
                  <a:schemeClr val="folHlink"/>
                </a:solidFill>
                <a:latin typeface="Courier" charset="0"/>
              </a:rPr>
              <a:t>Note:</a:t>
            </a:r>
            <a:r>
              <a:rPr lang="en-US" sz="1200" baseline="0" dirty="0" smtClean="0">
                <a:solidFill>
                  <a:schemeClr val="folHlink"/>
                </a:solidFill>
                <a:latin typeface="Courier" charset="0"/>
              </a:rPr>
              <a:t> difference is OK, length of substring</a:t>
            </a:r>
            <a:r>
              <a:rPr lang="en-US" sz="1200" dirty="0" smtClean="0">
                <a:solidFill>
                  <a:schemeClr val="folHlink"/>
                </a:solidFill>
                <a:latin typeface="Courier" charset="0"/>
              </a:rPr>
              <a:t/>
            </a:r>
            <a:br>
              <a:rPr lang="en-US" sz="1200" dirty="0" smtClean="0">
                <a:solidFill>
                  <a:schemeClr val="folHlink"/>
                </a:solidFill>
                <a:latin typeface="Courier" charset="0"/>
              </a:rPr>
            </a:br>
            <a:r>
              <a:rPr lang="en-US" sz="1200" dirty="0" smtClean="0">
                <a:solidFill>
                  <a:schemeClr val="folHlink"/>
                </a:solidFill>
                <a:latin typeface="Courier" charset="0"/>
              </a:rPr>
              <a:t/>
            </a:r>
            <a:br>
              <a:rPr lang="en-US" sz="1200" dirty="0" smtClean="0">
                <a:solidFill>
                  <a:schemeClr val="folHlink"/>
                </a:solidFill>
                <a:latin typeface="Courier" charset="0"/>
              </a:rPr>
            </a:br>
            <a:r>
              <a:rPr lang="en-US" sz="1200" dirty="0" smtClean="0">
                <a:solidFill>
                  <a:schemeClr val="folHlink"/>
                </a:solidFill>
              </a:rPr>
              <a:t>…because </a:t>
            </a:r>
            <a:r>
              <a:rPr lang="en-US" sz="1200" dirty="0" err="1" smtClean="0">
                <a:solidFill>
                  <a:schemeClr val="folHlink"/>
                </a:solidFill>
                <a:latin typeface="Courier" charset="0"/>
              </a:rPr>
              <a:t>ints</a:t>
            </a:r>
            <a:r>
              <a:rPr lang="en-US" sz="1200" dirty="0" smtClean="0">
                <a:solidFill>
                  <a:schemeClr val="folHlink"/>
                </a:solidFill>
              </a:rPr>
              <a:t> in this system are 4-bytes long and </a:t>
            </a:r>
            <a:br>
              <a:rPr lang="en-US" sz="1200" dirty="0" smtClean="0">
                <a:solidFill>
                  <a:schemeClr val="folHlink"/>
                </a:solidFill>
              </a:rPr>
            </a:br>
            <a:r>
              <a:rPr lang="en-US" sz="1200" dirty="0" smtClean="0">
                <a:solidFill>
                  <a:schemeClr val="folHlink"/>
                </a:solidFill>
              </a:rPr>
              <a:t>the actual address increments by 4 even though it appears to only </a:t>
            </a:r>
            <a:r>
              <a:rPr lang="en-US" sz="1200" dirty="0" err="1" smtClean="0">
                <a:solidFill>
                  <a:schemeClr val="folHlink"/>
                </a:solidFill>
              </a:rPr>
              <a:t>incrememt</a:t>
            </a:r>
            <a:r>
              <a:rPr lang="en-US" sz="1200" dirty="0" smtClean="0">
                <a:solidFill>
                  <a:schemeClr val="folHlink"/>
                </a:solidFill>
              </a:rPr>
              <a:t> 1.</a:t>
            </a:r>
            <a:endParaRPr lang="en-US" sz="1200" dirty="0">
              <a:solidFill>
                <a:schemeClr val="folHlink"/>
              </a:solidFill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DDFC7-9B43-2649-94E0-7B41AD675C67}" type="slidenum">
              <a:rPr lang="en-US" smtClean="0">
                <a:solidFill>
                  <a:srgbClr val="000000"/>
                </a:solidFill>
              </a:rPr>
              <a:pPr/>
              <a:t>47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VertLeftWhiteCheck1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algn="l"/>
            <a:r>
              <a:rPr lang="en-US" sz="1200" dirty="0" smtClean="0">
                <a:solidFill>
                  <a:schemeClr val="folHlink"/>
                </a:solidFill>
                <a:latin typeface="Courier" charset="0"/>
              </a:rPr>
              <a:t>B: can’t compare to integer;</a:t>
            </a:r>
            <a:r>
              <a:rPr lang="en-US" sz="1200" baseline="0" dirty="0" smtClean="0">
                <a:solidFill>
                  <a:schemeClr val="folHlink"/>
                </a:solidFill>
                <a:latin typeface="Courier" charset="0"/>
              </a:rPr>
              <a:t> 0 acting as null</a:t>
            </a:r>
            <a:r>
              <a:rPr lang="en-US" sz="1200" dirty="0" smtClean="0">
                <a:solidFill>
                  <a:schemeClr val="folHlink"/>
                </a:solidFill>
                <a:latin typeface="Courier" charset="0"/>
              </a:rPr>
              <a:t/>
            </a:r>
            <a:br>
              <a:rPr lang="en-US" sz="1200" dirty="0" smtClean="0">
                <a:solidFill>
                  <a:schemeClr val="folHlink"/>
                </a:solidFill>
                <a:latin typeface="Courier" charset="0"/>
              </a:rPr>
            </a:br>
            <a:r>
              <a:rPr lang="en-US" sz="1200" dirty="0" smtClean="0">
                <a:solidFill>
                  <a:schemeClr val="folHlink"/>
                </a:solidFill>
                <a:latin typeface="Courier" charset="0"/>
              </a:rPr>
              <a:t/>
            </a:r>
            <a:br>
              <a:rPr lang="en-US" sz="1200" dirty="0" smtClean="0">
                <a:solidFill>
                  <a:schemeClr val="folHlink"/>
                </a:solidFill>
                <a:latin typeface="Courier" charset="0"/>
              </a:rPr>
            </a:br>
            <a:r>
              <a:rPr lang="en-US" sz="1200" dirty="0" smtClean="0">
                <a:solidFill>
                  <a:schemeClr val="folHlink"/>
                </a:solidFill>
              </a:rPr>
              <a:t>…because </a:t>
            </a:r>
            <a:r>
              <a:rPr lang="en-US" sz="1200" dirty="0" err="1" smtClean="0">
                <a:solidFill>
                  <a:schemeClr val="folHlink"/>
                </a:solidFill>
                <a:latin typeface="Courier" charset="0"/>
              </a:rPr>
              <a:t>ints</a:t>
            </a:r>
            <a:r>
              <a:rPr lang="en-US" sz="1200" dirty="0" smtClean="0">
                <a:solidFill>
                  <a:schemeClr val="folHlink"/>
                </a:solidFill>
              </a:rPr>
              <a:t> in this system are 4-bytes long and </a:t>
            </a:r>
            <a:br>
              <a:rPr lang="en-US" sz="1200" dirty="0" smtClean="0">
                <a:solidFill>
                  <a:schemeClr val="folHlink"/>
                </a:solidFill>
              </a:rPr>
            </a:br>
            <a:r>
              <a:rPr lang="en-US" sz="1200" dirty="0" smtClean="0">
                <a:solidFill>
                  <a:schemeClr val="folHlink"/>
                </a:solidFill>
              </a:rPr>
              <a:t>the actual address increments by 4 even though it appears to only </a:t>
            </a:r>
            <a:r>
              <a:rPr lang="en-US" sz="1200" dirty="0" err="1" smtClean="0">
                <a:solidFill>
                  <a:schemeClr val="folHlink"/>
                </a:solidFill>
              </a:rPr>
              <a:t>incrememt</a:t>
            </a:r>
            <a:r>
              <a:rPr lang="en-US" sz="1200" dirty="0" smtClean="0">
                <a:solidFill>
                  <a:schemeClr val="folHlink"/>
                </a:solidFill>
              </a:rPr>
              <a:t> 1.</a:t>
            </a:r>
            <a:endParaRPr lang="en-US" sz="1200" dirty="0">
              <a:solidFill>
                <a:schemeClr val="folHlink"/>
              </a:solidFill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DDFC7-9B43-2649-94E0-7B41AD675C67}" type="slidenum">
              <a:rPr lang="en-US" smtClean="0">
                <a:solidFill>
                  <a:srgbClr val="000000"/>
                </a:solidFill>
              </a:rPr>
              <a:pPr/>
              <a:t>48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VertLeftWhiteCheck1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algn="l"/>
            <a:r>
              <a:rPr lang="en-US" sz="1200" dirty="0" smtClean="0">
                <a:solidFill>
                  <a:schemeClr val="folHlink"/>
                </a:solidFill>
                <a:latin typeface="Courier" charset="0"/>
              </a:rPr>
              <a:t>B: can’t compare to integer;</a:t>
            </a:r>
            <a:r>
              <a:rPr lang="en-US" sz="1200" baseline="0" dirty="0" smtClean="0">
                <a:solidFill>
                  <a:schemeClr val="folHlink"/>
                </a:solidFill>
                <a:latin typeface="Courier" charset="0"/>
              </a:rPr>
              <a:t> 0 acting as null</a:t>
            </a:r>
            <a:r>
              <a:rPr lang="en-US" sz="1200" dirty="0" smtClean="0">
                <a:solidFill>
                  <a:schemeClr val="folHlink"/>
                </a:solidFill>
                <a:latin typeface="Courier" charset="0"/>
              </a:rPr>
              <a:t/>
            </a:r>
            <a:br>
              <a:rPr lang="en-US" sz="1200" dirty="0" smtClean="0">
                <a:solidFill>
                  <a:schemeClr val="folHlink"/>
                </a:solidFill>
                <a:latin typeface="Courier" charset="0"/>
              </a:rPr>
            </a:br>
            <a:r>
              <a:rPr lang="en-US" sz="1200" dirty="0" smtClean="0">
                <a:solidFill>
                  <a:schemeClr val="folHlink"/>
                </a:solidFill>
                <a:latin typeface="Courier" charset="0"/>
              </a:rPr>
              <a:t/>
            </a:r>
            <a:br>
              <a:rPr lang="en-US" sz="1200" dirty="0" smtClean="0">
                <a:solidFill>
                  <a:schemeClr val="folHlink"/>
                </a:solidFill>
                <a:latin typeface="Courier" charset="0"/>
              </a:rPr>
            </a:br>
            <a:r>
              <a:rPr lang="en-US" sz="1200" dirty="0" smtClean="0">
                <a:solidFill>
                  <a:schemeClr val="folHlink"/>
                </a:solidFill>
              </a:rPr>
              <a:t>…because </a:t>
            </a:r>
            <a:r>
              <a:rPr lang="en-US" sz="1200" dirty="0" err="1" smtClean="0">
                <a:solidFill>
                  <a:schemeClr val="folHlink"/>
                </a:solidFill>
                <a:latin typeface="Courier" charset="0"/>
              </a:rPr>
              <a:t>ints</a:t>
            </a:r>
            <a:r>
              <a:rPr lang="en-US" sz="1200" dirty="0" smtClean="0">
                <a:solidFill>
                  <a:schemeClr val="folHlink"/>
                </a:solidFill>
              </a:rPr>
              <a:t> in this system are 4-bytes long and </a:t>
            </a:r>
            <a:br>
              <a:rPr lang="en-US" sz="1200" dirty="0" smtClean="0">
                <a:solidFill>
                  <a:schemeClr val="folHlink"/>
                </a:solidFill>
              </a:rPr>
            </a:br>
            <a:r>
              <a:rPr lang="en-US" sz="1200" dirty="0" smtClean="0">
                <a:solidFill>
                  <a:schemeClr val="folHlink"/>
                </a:solidFill>
              </a:rPr>
              <a:t>the actual address increments by 4 even though it appears to only </a:t>
            </a:r>
            <a:r>
              <a:rPr lang="en-US" sz="1200" dirty="0" err="1" smtClean="0">
                <a:solidFill>
                  <a:schemeClr val="folHlink"/>
                </a:solidFill>
              </a:rPr>
              <a:t>incrememt</a:t>
            </a:r>
            <a:r>
              <a:rPr lang="en-US" sz="1200" dirty="0" smtClean="0">
                <a:solidFill>
                  <a:schemeClr val="folHlink"/>
                </a:solidFill>
              </a:rPr>
              <a:t> 1.</a:t>
            </a:r>
            <a:endParaRPr lang="en-US" sz="1200" dirty="0">
              <a:solidFill>
                <a:schemeClr val="folHlink"/>
              </a:solidFill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DDFC7-9B43-2649-94E0-7B41AD675C67}" type="slidenum">
              <a:rPr lang="en-US" smtClean="0">
                <a:solidFill>
                  <a:srgbClr val="000000"/>
                </a:solidFill>
              </a:rPr>
              <a:pPr/>
              <a:t>49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8875" y="587375"/>
            <a:ext cx="4552950" cy="3414713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6211" y="4342777"/>
            <a:ext cx="5909289" cy="411511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7" tIns="45713" rIns="91427" bIns="4571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8875" y="587375"/>
            <a:ext cx="4552950" cy="3414713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6211" y="4342777"/>
            <a:ext cx="5909289" cy="411511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7" tIns="45713" rIns="91427" bIns="4571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941" tIns="44970" rIns="89941" bIns="4497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942" tIns="44971" rIns="89942" bIns="4497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941" tIns="44970" rIns="89941" bIns="4497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942" tIns="44971" rIns="89942" bIns="4497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first assignment is straightforward: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a pointer to an integer value, so *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an integer, and it’s sensible to assign that value to the integer variable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y.The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second statement is illegal. Since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itself an integer, not a pointer — that is, not the memory address of something else — it makes no sense to dereference it. (That is, it makes no sense to ask what value is stored at memory location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since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x’s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value is just a number, not a memory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address.)But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third, legal C statement says, “Pretend that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does contain a pointer to an integer, dereference that pointer, and set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the value found at that location in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memory.”The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most likely result of this instruction is a runtime error, because the value of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won’t in fact be a legal memory address, so the hardware will complain about an attempt to fetch a value from a nonexistent address.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8875" y="587375"/>
            <a:ext cx="4552950" cy="3414713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6211" y="4342777"/>
            <a:ext cx="5909289" cy="411511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7" tIns="45713" rIns="91427" bIns="4571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20483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942" tIns="44971" rIns="89942" bIns="44971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VertLeftWhiteCheck1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 is wrong:</a:t>
            </a:r>
            <a:r>
              <a:rPr lang="en-US" baseline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short, int, long are 16, 32, 64 signed integers, but they could all be 64 bits in C</a:t>
            </a:r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B is wrong. Java</a:t>
            </a:r>
            <a:r>
              <a:rPr lang="en-US" baseline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has </a:t>
            </a:r>
            <a:r>
              <a:rPr lang="en-US" baseline="0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boolean</a:t>
            </a:r>
            <a:r>
              <a:rPr lang="en-US" baseline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, byte; C has long long, </a:t>
            </a:r>
            <a:r>
              <a:rPr lang="en-US" baseline="0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unisigned</a:t>
            </a:r>
            <a:r>
              <a:rPr lang="en-US" baseline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int</a:t>
            </a:r>
          </a:p>
          <a:p>
            <a:r>
              <a:rPr lang="en-US" baseline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C is wrong; Java uses JIT; also, still compile to produce byte codes</a:t>
            </a:r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DDFC7-9B43-2649-94E0-7B41AD675C67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398713"/>
            <a:ext cx="0" cy="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057" y="6276365"/>
            <a:ext cx="5402380" cy="24793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79" tIns="43240" rIns="86479" bIns="43240">
            <a:normAutofit fontScale="92500" lnSpcReduction="10000"/>
          </a:bodyPr>
          <a:lstStyle/>
          <a:p>
            <a:pPr marL="223959" indent="-223959"/>
            <a:r>
              <a:rPr lang="en-US" dirty="0"/>
              <a:t>See following answer slide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VertLeftWhiteCheck1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B is correct; </a:t>
            </a:r>
            <a:r>
              <a:rPr lang="en-US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points</a:t>
            </a:r>
            <a:r>
              <a:rPr lang="en-US" baseline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to </a:t>
            </a:r>
            <a:r>
              <a:rPr lang="en-US" baseline="0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x</a:t>
            </a:r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DDFC7-9B43-2649-94E0-7B41AD675C67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66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55D6-59A8-1140-A84C-41A7E10E1DDC}" type="datetime1">
              <a:rPr lang="en-US" smtClean="0"/>
              <a:pPr/>
              <a:t>9/9/13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E2F7-6CC0-0748-BA00-FACC888DF0C3}" type="datetime1">
              <a:rPr lang="en-US" smtClean="0"/>
              <a:pPr/>
              <a:t>9/9/13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1AF2-588B-F649-B4D1-9CE2B54B9C2F}" type="datetime1">
              <a:rPr lang="en-US" smtClean="0"/>
              <a:pPr/>
              <a:t>9/9/13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3848100" cy="99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2287588"/>
            <a:ext cx="3848100" cy="99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0" y="6781800"/>
          <a:ext cx="9144000" cy="8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28" name="Image" r:id="rId3" imgW="10057143" imgH="1269841" progId="">
                  <p:embed/>
                </p:oleObj>
              </mc:Choice>
              <mc:Fallback>
                <p:oleObj name="Image" r:id="rId3" imgW="10057143" imgH="1269841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781800"/>
                        <a:ext cx="9144000" cy="87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8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153400" y="0"/>
            <a:ext cx="99060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8153400" y="831850"/>
            <a:ext cx="990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CF6B1-C410-DE41-99C1-A52DCD7C20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D6E1F-8C1D-AB47-9D70-C5AA21649548}" type="datetime1">
              <a:rPr lang="en-US" smtClean="0"/>
              <a:pPr/>
              <a:t>9/9/13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5794-3AD1-5E4C-B1FD-23856E2D639C}" type="datetime1">
              <a:rPr lang="en-US" smtClean="0"/>
              <a:pPr/>
              <a:t>9/9/13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B5736-17C0-B84E-A4D3-F69F886CC62B}" type="datetime1">
              <a:rPr lang="en-US" smtClean="0"/>
              <a:pPr/>
              <a:t>9/9/13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8CAD3-C7FD-974C-B55F-641F2ECB88B5}" type="datetime1">
              <a:rPr lang="en-US" smtClean="0"/>
              <a:pPr/>
              <a:t>9/9/13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A09FD-8006-4341-871D-E2A5A771FB6F}" type="datetime1">
              <a:rPr lang="en-US" smtClean="0"/>
              <a:pPr/>
              <a:t>9/9/13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14A30-009E-4641-8054-1A41708DFF10}" type="datetime1">
              <a:rPr lang="en-US" smtClean="0"/>
              <a:pPr/>
              <a:t>9/9/13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D95C-765A-9E41-B8EE-672FAB686AFA}" type="datetime1">
              <a:rPr lang="en-US" smtClean="0"/>
              <a:pPr/>
              <a:t>9/9/13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7685-CEFF-C84E-A9A0-6F1DD2B88B7B}" type="datetime1">
              <a:rPr lang="en-US" smtClean="0"/>
              <a:pPr/>
              <a:t>9/9/13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EC104-B4BC-B340-9A86-4154FAEB58EE}" type="datetime1">
              <a:rPr lang="en-US" smtClean="0"/>
              <a:pPr/>
              <a:t>9/9/13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Fall 2013 -- Lecture #4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5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png"/><Relationship Id="rId7" Type="http://schemas.openxmlformats.org/officeDocument/2006/relationships/image" Target="../media/image6.jpe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4.png"/><Relationship Id="rId6" Type="http://schemas.openxmlformats.org/officeDocument/2006/relationships/image" Target="../media/image9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00" y="1574801"/>
            <a:ext cx="8051800" cy="20256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CS 61C: </a:t>
            </a:r>
            <a:br>
              <a:rPr lang="en-US" dirty="0" smtClean="0"/>
            </a:br>
            <a:r>
              <a:rPr lang="en-US" dirty="0" smtClean="0"/>
              <a:t>Great Ideas in Computer Architecture </a:t>
            </a:r>
            <a:br>
              <a:rPr lang="en-US" dirty="0" smtClean="0"/>
            </a:br>
            <a:r>
              <a:rPr lang="en-US" i="1" dirty="0" smtClean="0"/>
              <a:t>Introduction to C, Part II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3886200"/>
            <a:ext cx="6959600" cy="1752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Instructor:</a:t>
            </a:r>
          </a:p>
          <a:p>
            <a:r>
              <a:rPr lang="en-US" dirty="0" smtClean="0"/>
              <a:t>Randy H. Katz</a:t>
            </a:r>
          </a:p>
          <a:p>
            <a:r>
              <a:rPr lang="en-US" dirty="0" smtClean="0"/>
              <a:t>http://inst.eecs.Berkeley.edu/~cs61c/fa13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#4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ACE7-04A3-3746-81A1-B2EE292A0324}" type="datetime1">
              <a:rPr lang="en-US" smtClean="0"/>
              <a:pPr/>
              <a:t>9/9/13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C Pointer Dangers</a:t>
            </a: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Declaring a pointer just allocates space to hold the pointer – it does not allocate the thing being pointed to!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Local variables in C are not initialized, they may contain anything (aka “garbage”)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What does the following code do?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4FF9-9906-B145-B6EA-4652648BBF8D}" type="datetime1">
              <a:rPr lang="en-US" smtClean="0"/>
              <a:pPr/>
              <a:t>9/9/13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743200" y="3810000"/>
            <a:ext cx="3386063" cy="23165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>
                <a:solidFill>
                  <a:schemeClr val="tx1"/>
                </a:solidFill>
                <a:latin typeface="Courier New"/>
                <a:cs typeface="Courier New"/>
              </a:rPr>
              <a:t>void </a:t>
            </a:r>
            <a:r>
              <a:rPr lang="en-US" sz="3200" b="1" dirty="0" err="1">
                <a:solidFill>
                  <a:schemeClr val="tx1"/>
                </a:solidFill>
                <a:latin typeface="Courier New"/>
                <a:cs typeface="Courier New"/>
              </a:rPr>
              <a:t>f</a:t>
            </a:r>
            <a:r>
              <a:rPr lang="en-US" sz="3200" b="1" dirty="0">
                <a:solidFill>
                  <a:schemeClr val="tx1"/>
                </a:solidFill>
                <a:latin typeface="Courier New"/>
                <a:cs typeface="Courier New"/>
              </a:rPr>
              <a:t>()</a:t>
            </a:r>
          </a:p>
          <a:p>
            <a:pPr>
              <a:lnSpc>
                <a:spcPct val="90000"/>
              </a:lnSpc>
            </a:pPr>
            <a:r>
              <a:rPr lang="en-US" sz="3200" b="1" dirty="0">
                <a:solidFill>
                  <a:schemeClr val="tx1"/>
                </a:solidFill>
                <a:latin typeface="Courier New"/>
                <a:cs typeface="Courier New"/>
              </a:rPr>
              <a:t>{</a:t>
            </a:r>
          </a:p>
          <a:p>
            <a:pPr>
              <a:lnSpc>
                <a:spcPct val="90000"/>
              </a:lnSpc>
            </a:pPr>
            <a:r>
              <a:rPr lang="en-US" sz="3200" b="1" dirty="0">
                <a:solidFill>
                  <a:schemeClr val="tx1"/>
                </a:solidFill>
                <a:latin typeface="Courier New"/>
                <a:cs typeface="Courier New"/>
              </a:rPr>
              <a:t>    </a:t>
            </a:r>
            <a:r>
              <a:rPr lang="en-US" sz="3200" b="1" dirty="0" err="1">
                <a:solidFill>
                  <a:schemeClr val="tx1"/>
                </a:solidFill>
                <a:latin typeface="Courier New"/>
                <a:cs typeface="Courier New"/>
              </a:rPr>
              <a:t>int</a:t>
            </a:r>
            <a:r>
              <a:rPr lang="en-US" sz="3200" b="1" dirty="0">
                <a:solidFill>
                  <a:schemeClr val="tx1"/>
                </a:solidFill>
                <a:latin typeface="Courier New"/>
                <a:cs typeface="Courier New"/>
              </a:rPr>
              <a:t> *</a:t>
            </a:r>
            <a:r>
              <a:rPr lang="en-US" sz="3200" b="1" dirty="0" err="1">
                <a:solidFill>
                  <a:schemeClr val="tx1"/>
                </a:solidFill>
                <a:latin typeface="Courier New"/>
                <a:cs typeface="Courier New"/>
              </a:rPr>
              <a:t>ptr</a:t>
            </a:r>
            <a:r>
              <a:rPr lang="en-US" sz="3200" b="1" dirty="0">
                <a:solidFill>
                  <a:schemeClr val="tx1"/>
                </a:solidFill>
                <a:latin typeface="Courier New"/>
                <a:cs typeface="Courier New"/>
              </a:rPr>
              <a:t>;</a:t>
            </a:r>
          </a:p>
          <a:p>
            <a:pPr>
              <a:lnSpc>
                <a:spcPct val="90000"/>
              </a:lnSpc>
            </a:pPr>
            <a:r>
              <a:rPr lang="en-US" sz="3200" b="1" dirty="0">
                <a:solidFill>
                  <a:schemeClr val="tx1"/>
                </a:solidFill>
                <a:latin typeface="Courier New"/>
                <a:cs typeface="Courier New"/>
              </a:rPr>
              <a:t>    *</a:t>
            </a:r>
            <a:r>
              <a:rPr lang="en-US" sz="3200" b="1" dirty="0" err="1">
                <a:solidFill>
                  <a:schemeClr val="tx1"/>
                </a:solidFill>
                <a:latin typeface="Courier New"/>
                <a:cs typeface="Courier New"/>
              </a:rPr>
              <a:t>ptr</a:t>
            </a:r>
            <a:r>
              <a:rPr lang="en-US" sz="3200" b="1" dirty="0">
                <a:solidFill>
                  <a:schemeClr val="tx1"/>
                </a:solidFill>
                <a:latin typeface="Courier New"/>
                <a:cs typeface="Courier New"/>
              </a:rPr>
              <a:t> = 5;</a:t>
            </a:r>
          </a:p>
          <a:p>
            <a:pPr>
              <a:lnSpc>
                <a:spcPct val="90000"/>
              </a:lnSpc>
            </a:pPr>
            <a:r>
              <a:rPr lang="en-US" sz="3200" b="1" dirty="0">
                <a:solidFill>
                  <a:schemeClr val="tx1"/>
                </a:solidFill>
                <a:latin typeface="Courier New"/>
                <a:cs typeface="Courier New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91187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Pointers and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066800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err="1" smtClean="0">
                <a:latin typeface="Courier New"/>
                <a:cs typeface="Courier New"/>
              </a:rPr>
              <a:t>struct</a:t>
            </a:r>
            <a:r>
              <a:rPr lang="en-US" sz="2400" b="1" dirty="0" smtClean="0">
                <a:latin typeface="Courier New"/>
                <a:cs typeface="Courier New"/>
              </a:rPr>
              <a:t> Point {</a:t>
            </a:r>
          </a:p>
          <a:p>
            <a:pPr>
              <a:buNone/>
            </a:pPr>
            <a:r>
              <a:rPr lang="en-US" sz="2400" b="1" dirty="0" smtClean="0">
                <a:latin typeface="Courier New"/>
                <a:cs typeface="Courier New"/>
              </a:rPr>
              <a:t>    </a:t>
            </a:r>
            <a:r>
              <a:rPr lang="en-US" sz="2400" b="1" dirty="0" err="1" smtClean="0">
                <a:latin typeface="Courier New"/>
                <a:cs typeface="Courier New"/>
              </a:rPr>
              <a:t>int</a:t>
            </a:r>
            <a:r>
              <a:rPr lang="en-US" sz="2400" b="1" dirty="0" smtClean="0">
                <a:latin typeface="Courier New"/>
                <a:cs typeface="Courier New"/>
              </a:rPr>
              <a:t> </a:t>
            </a:r>
            <a:r>
              <a:rPr lang="en-US" sz="2400" b="1" dirty="0" err="1" smtClean="0">
                <a:latin typeface="Courier New"/>
                <a:cs typeface="Courier New"/>
              </a:rPr>
              <a:t>x</a:t>
            </a:r>
            <a:r>
              <a:rPr lang="en-US" sz="2400" b="1" dirty="0" smtClean="0">
                <a:latin typeface="Courier New"/>
                <a:cs typeface="Courier New"/>
              </a:rPr>
              <a:t>;</a:t>
            </a:r>
          </a:p>
          <a:p>
            <a:pPr>
              <a:buNone/>
            </a:pPr>
            <a:r>
              <a:rPr lang="en-US" sz="2400" b="1" dirty="0" smtClean="0">
                <a:latin typeface="Courier New"/>
                <a:cs typeface="Courier New"/>
              </a:rPr>
              <a:t>    </a:t>
            </a:r>
            <a:r>
              <a:rPr lang="en-US" sz="2400" b="1" dirty="0" err="1" smtClean="0">
                <a:latin typeface="Courier New"/>
                <a:cs typeface="Courier New"/>
              </a:rPr>
              <a:t>int</a:t>
            </a:r>
            <a:r>
              <a:rPr lang="en-US" sz="2400" b="1" dirty="0" smtClean="0">
                <a:latin typeface="Courier New"/>
                <a:cs typeface="Courier New"/>
              </a:rPr>
              <a:t> </a:t>
            </a:r>
            <a:r>
              <a:rPr lang="en-US" sz="2400" b="1" dirty="0" err="1" smtClean="0">
                <a:latin typeface="Courier New"/>
                <a:cs typeface="Courier New"/>
              </a:rPr>
              <a:t>y</a:t>
            </a:r>
            <a:r>
              <a:rPr lang="en-US" sz="2400" b="1" dirty="0" smtClean="0">
                <a:latin typeface="Courier New"/>
                <a:cs typeface="Courier New"/>
              </a:rPr>
              <a:t>;</a:t>
            </a:r>
          </a:p>
          <a:p>
            <a:pPr>
              <a:buNone/>
            </a:pPr>
            <a:r>
              <a:rPr lang="en-US" sz="2400" b="1" dirty="0" smtClean="0">
                <a:latin typeface="Courier New"/>
                <a:cs typeface="Courier New"/>
              </a:rPr>
              <a:t>};</a:t>
            </a:r>
          </a:p>
          <a:p>
            <a:pPr>
              <a:buNone/>
            </a:pPr>
            <a:endParaRPr lang="en-US" sz="2400" b="1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2400" b="1" dirty="0" smtClean="0">
                <a:latin typeface="Courier New"/>
                <a:cs typeface="Courier New"/>
              </a:rPr>
              <a:t>Point p1;</a:t>
            </a:r>
          </a:p>
          <a:p>
            <a:pPr>
              <a:buNone/>
            </a:pPr>
            <a:r>
              <a:rPr lang="en-US" sz="2400" b="1" dirty="0" smtClean="0">
                <a:latin typeface="Courier New"/>
                <a:cs typeface="Courier New"/>
              </a:rPr>
              <a:t>Point p2;</a:t>
            </a:r>
          </a:p>
          <a:p>
            <a:pPr>
              <a:buNone/>
            </a:pPr>
            <a:r>
              <a:rPr lang="en-US" sz="2400" b="1" dirty="0" smtClean="0">
                <a:latin typeface="Courier New"/>
                <a:cs typeface="Courier New"/>
              </a:rPr>
              <a:t>Point *</a:t>
            </a:r>
            <a:r>
              <a:rPr lang="en-US" sz="2400" b="1" dirty="0" err="1" smtClean="0">
                <a:latin typeface="Courier New"/>
                <a:cs typeface="Courier New"/>
              </a:rPr>
              <a:t>paddr</a:t>
            </a:r>
            <a:r>
              <a:rPr lang="en-US" sz="2400" b="1" dirty="0" smtClean="0">
                <a:latin typeface="Courier New"/>
                <a:cs typeface="Courier New"/>
              </a:rPr>
              <a:t>;</a:t>
            </a:r>
            <a:endParaRPr lang="en-US" sz="2400" b="1" dirty="0">
              <a:latin typeface="Courier New"/>
              <a:cs typeface="Courier New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241800" y="1066800"/>
            <a:ext cx="45212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latin typeface="Courier New"/>
                <a:cs typeface="Courier New"/>
              </a:rPr>
              <a:t>/* dot notation */</a:t>
            </a:r>
          </a:p>
          <a:p>
            <a:pPr>
              <a:buNone/>
            </a:pPr>
            <a:r>
              <a:rPr lang="en-US" sz="2400" b="1" dirty="0" err="1" smtClean="0">
                <a:latin typeface="Courier New"/>
                <a:cs typeface="Courier New"/>
              </a:rPr>
              <a:t>int</a:t>
            </a:r>
            <a:r>
              <a:rPr lang="en-US" sz="2400" b="1" dirty="0" smtClean="0">
                <a:latin typeface="Courier New"/>
                <a:cs typeface="Courier New"/>
              </a:rPr>
              <a:t> </a:t>
            </a:r>
            <a:r>
              <a:rPr lang="en-US" sz="2400" b="1" dirty="0" err="1" smtClean="0">
                <a:latin typeface="Courier New"/>
                <a:cs typeface="Courier New"/>
              </a:rPr>
              <a:t>h</a:t>
            </a:r>
            <a:r>
              <a:rPr lang="en-US" sz="2400" b="1" dirty="0" smtClean="0">
                <a:latin typeface="Courier New"/>
                <a:cs typeface="Courier New"/>
              </a:rPr>
              <a:t> = p1.x;</a:t>
            </a:r>
          </a:p>
          <a:p>
            <a:pPr>
              <a:buNone/>
            </a:pPr>
            <a:r>
              <a:rPr lang="en-US" sz="2400" b="1" dirty="0" smtClean="0">
                <a:latin typeface="Courier New"/>
                <a:cs typeface="Courier New"/>
              </a:rPr>
              <a:t>p2.y = p1.y;</a:t>
            </a:r>
          </a:p>
          <a:p>
            <a:pPr>
              <a:buNone/>
            </a:pPr>
            <a:endParaRPr lang="en-US" sz="2400" b="1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2400" b="1" dirty="0" smtClean="0">
                <a:latin typeface="Courier New"/>
                <a:cs typeface="Courier New"/>
              </a:rPr>
              <a:t>/* arrow notation */</a:t>
            </a:r>
          </a:p>
          <a:p>
            <a:pPr>
              <a:buNone/>
            </a:pPr>
            <a:r>
              <a:rPr lang="en-US" sz="2400" b="1" dirty="0" err="1" smtClean="0">
                <a:latin typeface="Courier New"/>
                <a:cs typeface="Courier New"/>
              </a:rPr>
              <a:t>int</a:t>
            </a:r>
            <a:r>
              <a:rPr lang="en-US" sz="2400" b="1" dirty="0" smtClean="0">
                <a:latin typeface="Courier New"/>
                <a:cs typeface="Courier New"/>
              </a:rPr>
              <a:t> </a:t>
            </a:r>
            <a:r>
              <a:rPr lang="en-US" sz="2400" b="1" dirty="0" err="1" smtClean="0">
                <a:latin typeface="Courier New"/>
                <a:cs typeface="Courier New"/>
              </a:rPr>
              <a:t>h</a:t>
            </a:r>
            <a:r>
              <a:rPr lang="en-US" sz="2400" b="1" dirty="0" smtClean="0">
                <a:latin typeface="Courier New"/>
                <a:cs typeface="Courier New"/>
              </a:rPr>
              <a:t> = </a:t>
            </a:r>
            <a:r>
              <a:rPr lang="en-US" sz="2400" b="1" dirty="0" err="1" smtClean="0">
                <a:latin typeface="Courier New"/>
                <a:cs typeface="Courier New"/>
              </a:rPr>
              <a:t>paddr</a:t>
            </a:r>
            <a:r>
              <a:rPr lang="en-US" sz="2400" b="1" dirty="0" smtClean="0">
                <a:latin typeface="Courier New"/>
                <a:cs typeface="Courier New"/>
              </a:rPr>
              <a:t>-&gt;</a:t>
            </a:r>
            <a:r>
              <a:rPr lang="en-US" sz="2400" b="1" dirty="0" err="1" smtClean="0">
                <a:latin typeface="Courier New"/>
                <a:cs typeface="Courier New"/>
              </a:rPr>
              <a:t>x</a:t>
            </a:r>
            <a:r>
              <a:rPr lang="en-US" sz="2400" b="1" dirty="0" smtClean="0">
                <a:latin typeface="Courier New"/>
                <a:cs typeface="Courier New"/>
              </a:rPr>
              <a:t>;</a:t>
            </a:r>
          </a:p>
          <a:p>
            <a:pPr>
              <a:buNone/>
            </a:pPr>
            <a:r>
              <a:rPr lang="en-US" sz="2400" b="1" dirty="0" err="1" smtClean="0">
                <a:latin typeface="Courier New"/>
                <a:cs typeface="Courier New"/>
              </a:rPr>
              <a:t>int</a:t>
            </a:r>
            <a:r>
              <a:rPr lang="en-US" sz="2400" b="1" dirty="0" smtClean="0">
                <a:latin typeface="Courier New"/>
                <a:cs typeface="Courier New"/>
              </a:rPr>
              <a:t> </a:t>
            </a:r>
            <a:r>
              <a:rPr lang="en-US" sz="2400" b="1" dirty="0" err="1" smtClean="0">
                <a:latin typeface="Courier New"/>
                <a:cs typeface="Courier New"/>
              </a:rPr>
              <a:t>h</a:t>
            </a:r>
            <a:r>
              <a:rPr lang="en-US" sz="2400" b="1" dirty="0" smtClean="0">
                <a:latin typeface="Courier New"/>
                <a:cs typeface="Courier New"/>
              </a:rPr>
              <a:t> = (*</a:t>
            </a:r>
            <a:r>
              <a:rPr lang="en-US" sz="2400" b="1" dirty="0" err="1" smtClean="0">
                <a:latin typeface="Courier New"/>
                <a:cs typeface="Courier New"/>
              </a:rPr>
              <a:t>paddr).x</a:t>
            </a:r>
            <a:r>
              <a:rPr lang="en-US" sz="2400" b="1" dirty="0" smtClean="0">
                <a:latin typeface="Courier New"/>
                <a:cs typeface="Courier New"/>
              </a:rPr>
              <a:t>;</a:t>
            </a:r>
          </a:p>
          <a:p>
            <a:pPr>
              <a:buNone/>
            </a:pPr>
            <a:endParaRPr lang="en-US" sz="2400" b="1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2400" b="1" dirty="0" smtClean="0">
                <a:latin typeface="Courier New"/>
                <a:cs typeface="Courier New"/>
              </a:rPr>
              <a:t>/* This works too */</a:t>
            </a:r>
          </a:p>
          <a:p>
            <a:pPr>
              <a:buNone/>
            </a:pPr>
            <a:r>
              <a:rPr lang="en-US" sz="2400" b="1" dirty="0" smtClean="0">
                <a:latin typeface="Courier New"/>
                <a:cs typeface="Courier New"/>
              </a:rPr>
              <a:t>p1 = p2;</a:t>
            </a:r>
            <a:endParaRPr lang="en-US" sz="2400" b="1" dirty="0">
              <a:latin typeface="Courier New"/>
              <a:cs typeface="Courier New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551C9-96C0-9B4A-9F40-A2E1F83AFB26}" type="datetime1">
              <a:rPr lang="en-US" smtClean="0"/>
              <a:pPr/>
              <a:t>9/9/13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12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3"/>
          <p:cNvSpPr txBox="1">
            <a:spLocks noChangeArrowheads="1"/>
          </p:cNvSpPr>
          <p:nvPr/>
        </p:nvSpPr>
        <p:spPr bwMode="auto">
          <a:xfrm>
            <a:off x="1371600" y="3240088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408000"/>
                </a:solidFill>
              </a:rPr>
              <a:t>2</a:t>
            </a:r>
          </a:p>
        </p:txBody>
      </p:sp>
      <p:sp>
        <p:nvSpPr>
          <p:cNvPr id="53251" name="TextBox 4"/>
          <p:cNvSpPr txBox="1">
            <a:spLocks noChangeArrowheads="1"/>
          </p:cNvSpPr>
          <p:nvPr/>
        </p:nvSpPr>
        <p:spPr bwMode="auto">
          <a:xfrm>
            <a:off x="1371600" y="4154488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FF66A0"/>
                </a:solidFill>
              </a:rPr>
              <a:t>3</a:t>
            </a:r>
            <a:endParaRPr lang="en-US" sz="2800" dirty="0">
              <a:solidFill>
                <a:srgbClr val="FF66A0"/>
              </a:solidFill>
              <a:latin typeface="Symbol" pitchFamily="1" charset="2"/>
            </a:endParaRPr>
          </a:p>
        </p:txBody>
      </p:sp>
      <p:sp>
        <p:nvSpPr>
          <p:cNvPr id="53252" name="TextBox 5"/>
          <p:cNvSpPr txBox="1">
            <a:spLocks noChangeArrowheads="1"/>
          </p:cNvSpPr>
          <p:nvPr/>
        </p:nvSpPr>
        <p:spPr bwMode="auto">
          <a:xfrm>
            <a:off x="1371600" y="5068888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</a:rPr>
              <a:t>≥4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60438" y="2325688"/>
            <a:ext cx="7116762" cy="523220"/>
            <a:chOff x="960651" y="1743728"/>
            <a:chExt cx="7116549" cy="392422"/>
          </a:xfrm>
        </p:grpSpPr>
        <p:sp>
          <p:nvSpPr>
            <p:cNvPr id="53259" name="TextBox 2"/>
            <p:cNvSpPr txBox="1">
              <a:spLocks noChangeArrowheads="1"/>
            </p:cNvSpPr>
            <p:nvPr/>
          </p:nvSpPr>
          <p:spPr bwMode="auto">
            <a:xfrm>
              <a:off x="1371600" y="1743728"/>
              <a:ext cx="6705600" cy="392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 dirty="0" smtClean="0">
                  <a:solidFill>
                    <a:srgbClr val="FF8000"/>
                  </a:solidFill>
                  <a:latin typeface="Courier"/>
                  <a:cs typeface="Courier"/>
                </a:rPr>
                <a:t>1</a:t>
              </a:r>
              <a:endParaRPr lang="en-US" sz="2800" dirty="0">
                <a:solidFill>
                  <a:srgbClr val="FF8000"/>
                </a:solidFill>
                <a:latin typeface="Symbol" pitchFamily="1" charset="2"/>
              </a:endParaRPr>
            </a:p>
          </p:txBody>
        </p:sp>
        <p:sp>
          <p:nvSpPr>
            <p:cNvPr id="53260" name="Rectangle 6"/>
            <p:cNvSpPr>
              <a:spLocks noChangeArrowheads="1"/>
            </p:cNvSpPr>
            <p:nvPr/>
          </p:nvSpPr>
          <p:spPr bwMode="auto">
            <a:xfrm>
              <a:off x="960651" y="1809750"/>
              <a:ext cx="41549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ＭＳ ゴシック" pitchFamily="1" charset="-128"/>
                  <a:ea typeface="ＭＳ ゴシック" pitchFamily="1" charset="-128"/>
                  <a:cs typeface="ＭＳ ゴシック" pitchFamily="1" charset="-128"/>
                </a:rPr>
                <a:t>☐</a:t>
              </a:r>
              <a:endParaRPr lang="en-US"/>
            </a:p>
          </p:txBody>
        </p:sp>
      </p:grpSp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960438" y="3343275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5" name="Rectangle 8"/>
          <p:cNvSpPr>
            <a:spLocks noChangeArrowheads="1"/>
          </p:cNvSpPr>
          <p:nvPr/>
        </p:nvSpPr>
        <p:spPr bwMode="auto">
          <a:xfrm>
            <a:off x="960438" y="4257675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6" name="Rectangle 9"/>
          <p:cNvSpPr>
            <a:spLocks noChangeArrowheads="1"/>
          </p:cNvSpPr>
          <p:nvPr/>
        </p:nvSpPr>
        <p:spPr bwMode="auto">
          <a:xfrm>
            <a:off x="947738" y="5156200"/>
            <a:ext cx="415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7" name="Slide Number Placeholder 1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18A5DC7-8BDF-994F-9CC6-B289B75E5426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53258" name="TextBox 12"/>
          <p:cNvSpPr txBox="1">
            <a:spLocks noChangeArrowheads="1"/>
          </p:cNvSpPr>
          <p:nvPr/>
        </p:nvSpPr>
        <p:spPr bwMode="auto">
          <a:xfrm>
            <a:off x="685800" y="482600"/>
            <a:ext cx="579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How many logic and syntax errors?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06624" y="1365249"/>
            <a:ext cx="66833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urier New"/>
                <a:cs typeface="Courier New"/>
              </a:rPr>
              <a:t>void main(); {</a:t>
            </a:r>
            <a:br>
              <a:rPr lang="en-US" sz="2400" dirty="0" smtClean="0">
                <a:latin typeface="Courier New"/>
                <a:cs typeface="Courier New"/>
              </a:rPr>
            </a:br>
            <a:r>
              <a:rPr lang="en-US" sz="2400" dirty="0" smtClean="0">
                <a:latin typeface="Courier New"/>
                <a:cs typeface="Courier New"/>
              </a:rPr>
              <a:t>  int *</a:t>
            </a:r>
            <a:r>
              <a:rPr lang="en-US" sz="2400" dirty="0" err="1" smtClean="0">
                <a:latin typeface="Courier New"/>
                <a:cs typeface="Courier New"/>
              </a:rPr>
              <a:t>p</a:t>
            </a:r>
            <a:r>
              <a:rPr lang="en-US" sz="2400" dirty="0" smtClean="0">
                <a:latin typeface="Courier New"/>
                <a:cs typeface="Courier New"/>
              </a:rPr>
              <a:t>, </a:t>
            </a:r>
            <a:r>
              <a:rPr lang="en-US" sz="2400" dirty="0" err="1" smtClean="0">
                <a:latin typeface="Courier New"/>
                <a:cs typeface="Courier New"/>
              </a:rPr>
              <a:t>x</a:t>
            </a:r>
            <a:r>
              <a:rPr lang="en-US" sz="2400" dirty="0" smtClean="0">
                <a:latin typeface="Courier New"/>
                <a:cs typeface="Courier New"/>
              </a:rPr>
              <a:t>=5, </a:t>
            </a:r>
            <a:r>
              <a:rPr lang="en-US" sz="2400" dirty="0" err="1" smtClean="0">
                <a:latin typeface="Courier New"/>
                <a:cs typeface="Courier New"/>
              </a:rPr>
              <a:t>y</a:t>
            </a:r>
            <a:r>
              <a:rPr lang="en-US" sz="2400" dirty="0" smtClean="0">
                <a:latin typeface="Courier New"/>
                <a:cs typeface="Courier New"/>
              </a:rPr>
              <a:t>; // init</a:t>
            </a:r>
            <a:br>
              <a:rPr lang="en-US" sz="2400" dirty="0" smtClean="0">
                <a:latin typeface="Courier New"/>
                <a:cs typeface="Courier New"/>
              </a:rPr>
            </a:br>
            <a:r>
              <a:rPr lang="en-US" sz="2400" dirty="0" smtClean="0">
                <a:latin typeface="Courier New"/>
                <a:cs typeface="Courier New"/>
              </a:rPr>
              <a:t>  </a:t>
            </a:r>
            <a:r>
              <a:rPr lang="en-US" sz="2400" dirty="0" err="1" smtClean="0">
                <a:latin typeface="Courier New"/>
                <a:cs typeface="Courier New"/>
              </a:rPr>
              <a:t>y</a:t>
            </a:r>
            <a:r>
              <a:rPr lang="en-US" sz="2400" dirty="0" smtClean="0">
                <a:latin typeface="Courier New"/>
                <a:cs typeface="Courier New"/>
              </a:rPr>
              <a:t> = *(</a:t>
            </a:r>
            <a:r>
              <a:rPr lang="en-US" sz="2400" dirty="0" err="1" smtClean="0">
                <a:latin typeface="Courier New"/>
                <a:cs typeface="Courier New"/>
              </a:rPr>
              <a:t>p</a:t>
            </a:r>
            <a:r>
              <a:rPr lang="en-US" sz="2400" dirty="0" smtClean="0">
                <a:latin typeface="Courier New"/>
                <a:cs typeface="Courier New"/>
              </a:rPr>
              <a:t> = &amp;</a:t>
            </a:r>
            <a:r>
              <a:rPr lang="en-US" sz="2400" dirty="0" err="1" smtClean="0">
                <a:latin typeface="Courier New"/>
                <a:cs typeface="Courier New"/>
              </a:rPr>
              <a:t>x</a:t>
            </a:r>
            <a:r>
              <a:rPr lang="en-US" sz="2400" dirty="0" smtClean="0">
                <a:latin typeface="Courier New"/>
                <a:cs typeface="Courier New"/>
              </a:rPr>
              <a:t>) + 1;</a:t>
            </a:r>
            <a:br>
              <a:rPr lang="en-US" sz="2400" dirty="0" smtClean="0">
                <a:latin typeface="Courier New"/>
                <a:cs typeface="Courier New"/>
              </a:rPr>
            </a:br>
            <a:r>
              <a:rPr lang="en-US" sz="2400" dirty="0" smtClean="0">
                <a:latin typeface="Courier New"/>
                <a:cs typeface="Courier New"/>
              </a:rPr>
              <a:t>  int </a:t>
            </a:r>
            <a:r>
              <a:rPr lang="en-US" sz="2400" dirty="0" err="1" smtClean="0">
                <a:latin typeface="Courier New"/>
                <a:cs typeface="Courier New"/>
              </a:rPr>
              <a:t>z</a:t>
            </a:r>
            <a:r>
              <a:rPr lang="en-US" sz="2400" dirty="0" smtClean="0">
                <a:latin typeface="Courier New"/>
                <a:cs typeface="Courier New"/>
              </a:rPr>
              <a:t>;</a:t>
            </a:r>
            <a:br>
              <a:rPr lang="en-US" sz="2400" dirty="0" smtClean="0">
                <a:latin typeface="Courier New"/>
                <a:cs typeface="Courier New"/>
              </a:rPr>
            </a:br>
            <a:r>
              <a:rPr lang="en-US" sz="2400" dirty="0" smtClean="0">
                <a:latin typeface="Courier New"/>
                <a:cs typeface="Courier New"/>
              </a:rPr>
              <a:t>  flip-</a:t>
            </a:r>
            <a:r>
              <a:rPr lang="en-US" sz="2400" dirty="0" err="1" smtClean="0">
                <a:latin typeface="Courier New"/>
                <a:cs typeface="Courier New"/>
              </a:rPr>
              <a:t>sign(p</a:t>
            </a:r>
            <a:r>
              <a:rPr lang="en-US" sz="2400" dirty="0" smtClean="0">
                <a:latin typeface="Courier New"/>
                <a:cs typeface="Courier New"/>
              </a:rPr>
              <a:t>);</a:t>
            </a:r>
            <a:br>
              <a:rPr lang="en-US" sz="2400" dirty="0" smtClean="0">
                <a:latin typeface="Courier New"/>
                <a:cs typeface="Courier New"/>
              </a:rPr>
            </a:br>
            <a:r>
              <a:rPr lang="en-US" sz="2400" dirty="0" smtClean="0">
                <a:latin typeface="Courier New"/>
                <a:cs typeface="Courier New"/>
              </a:rPr>
              <a:t>  </a:t>
            </a:r>
            <a:r>
              <a:rPr lang="en-US" sz="2400" dirty="0" err="1" smtClean="0">
                <a:latin typeface="Courier New"/>
                <a:cs typeface="Courier New"/>
              </a:rPr>
              <a:t>printf("x</a:t>
            </a:r>
            <a:r>
              <a:rPr lang="en-US" sz="2400" dirty="0" smtClean="0">
                <a:latin typeface="Courier New"/>
                <a:cs typeface="Courier New"/>
              </a:rPr>
              <a:t>=%</a:t>
            </a:r>
            <a:r>
              <a:rPr lang="en-US" sz="2400" dirty="0" err="1" smtClean="0">
                <a:latin typeface="Courier New"/>
                <a:cs typeface="Courier New"/>
              </a:rPr>
              <a:t>d,y</a:t>
            </a:r>
            <a:r>
              <a:rPr lang="en-US" sz="2400" dirty="0" smtClean="0">
                <a:latin typeface="Courier New"/>
                <a:cs typeface="Courier New"/>
              </a:rPr>
              <a:t>=%</a:t>
            </a:r>
            <a:r>
              <a:rPr lang="en-US" sz="2400" dirty="0" err="1" smtClean="0">
                <a:latin typeface="Courier New"/>
                <a:cs typeface="Courier New"/>
              </a:rPr>
              <a:t>d,p</a:t>
            </a:r>
            <a:r>
              <a:rPr lang="en-US" sz="2400" dirty="0" smtClean="0">
                <a:latin typeface="Courier New"/>
                <a:cs typeface="Courier New"/>
              </a:rPr>
              <a:t>=%</a:t>
            </a:r>
            <a:r>
              <a:rPr lang="en-US" sz="2400" dirty="0" err="1" smtClean="0">
                <a:latin typeface="Courier New"/>
                <a:cs typeface="Courier New"/>
              </a:rPr>
              <a:t>d\n",x,y,p</a:t>
            </a:r>
            <a:r>
              <a:rPr lang="en-US" sz="2400" dirty="0" smtClean="0">
                <a:latin typeface="Courier New"/>
                <a:cs typeface="Courier New"/>
              </a:rPr>
              <a:t>);</a:t>
            </a:r>
            <a:br>
              <a:rPr lang="en-US" sz="2400" dirty="0" smtClean="0">
                <a:latin typeface="Courier New"/>
                <a:cs typeface="Courier New"/>
              </a:rPr>
            </a:br>
            <a:r>
              <a:rPr lang="en-US" sz="2400" dirty="0" smtClean="0">
                <a:latin typeface="Courier New"/>
                <a:cs typeface="Courier New"/>
              </a:rPr>
              <a:t>}</a:t>
            </a:r>
            <a:br>
              <a:rPr lang="en-US" sz="2400" dirty="0" smtClean="0">
                <a:latin typeface="Courier New"/>
                <a:cs typeface="Courier New"/>
              </a:rPr>
            </a:br>
            <a:r>
              <a:rPr lang="en-US" sz="2400" dirty="0" smtClean="0">
                <a:latin typeface="Courier New"/>
                <a:cs typeface="Courier New"/>
              </a:rPr>
              <a:t>flip-</a:t>
            </a:r>
            <a:r>
              <a:rPr lang="en-US" sz="2400" dirty="0" err="1" smtClean="0">
                <a:latin typeface="Courier New"/>
                <a:cs typeface="Courier New"/>
              </a:rPr>
              <a:t>sign(int</a:t>
            </a:r>
            <a:r>
              <a:rPr lang="en-US" sz="2400" dirty="0" smtClean="0">
                <a:latin typeface="Courier New"/>
                <a:cs typeface="Courier New"/>
              </a:rPr>
              <a:t> *</a:t>
            </a:r>
            <a:r>
              <a:rPr lang="en-US" sz="2400" dirty="0" err="1" smtClean="0">
                <a:latin typeface="Courier New"/>
                <a:cs typeface="Courier New"/>
              </a:rPr>
              <a:t>n</a:t>
            </a:r>
            <a:r>
              <a:rPr lang="en-US" sz="2400" dirty="0" smtClean="0">
                <a:latin typeface="Courier New"/>
                <a:cs typeface="Courier New"/>
              </a:rPr>
              <a:t>){*</a:t>
            </a:r>
            <a:r>
              <a:rPr lang="en-US" sz="2400" dirty="0" err="1" smtClean="0">
                <a:latin typeface="Courier New"/>
                <a:cs typeface="Courier New"/>
              </a:rPr>
              <a:t>n</a:t>
            </a:r>
            <a:r>
              <a:rPr lang="en-US" sz="2400" dirty="0" smtClean="0">
                <a:latin typeface="Courier New"/>
                <a:cs typeface="Courier New"/>
              </a:rPr>
              <a:t> = -(*</a:t>
            </a:r>
            <a:r>
              <a:rPr lang="en-US" sz="2400" dirty="0" err="1" smtClean="0">
                <a:latin typeface="Courier New"/>
                <a:cs typeface="Courier New"/>
              </a:rPr>
              <a:t>n</a:t>
            </a:r>
            <a:r>
              <a:rPr lang="en-US" sz="2400" dirty="0" smtClean="0">
                <a:latin typeface="Courier New"/>
                <a:cs typeface="Courier New"/>
              </a:rPr>
              <a:t>)} </a:t>
            </a:r>
            <a:endParaRPr lang="en-US" sz="2400" dirty="0"/>
          </a:p>
        </p:txBody>
      </p:sp>
      <p:sp>
        <p:nvSpPr>
          <p:cNvPr id="14" name="Date Placeholder 3"/>
          <p:cNvSpPr txBox="1">
            <a:spLocks/>
          </p:cNvSpPr>
          <p:nvPr/>
        </p:nvSpPr>
        <p:spPr>
          <a:xfrm>
            <a:off x="457200" y="64214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E88B8913-1146-9443-A88E-30EBF793BCD9}" type="datetime1">
              <a:rPr lang="en-US" smtClean="0"/>
              <a:pPr algn="l"/>
              <a:t>9/9/13</a:t>
            </a:fld>
            <a:endParaRPr lang="en-US" dirty="0"/>
          </a:p>
        </p:txBody>
      </p:sp>
      <p:sp>
        <p:nvSpPr>
          <p:cNvPr id="15" name="Footer Placeholder 4"/>
          <p:cNvSpPr txBox="1">
            <a:spLocks/>
          </p:cNvSpPr>
          <p:nvPr/>
        </p:nvSpPr>
        <p:spPr>
          <a:xfrm>
            <a:off x="3124200" y="642147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200" dirty="0" smtClean="0">
                <a:solidFill>
                  <a:schemeClr val="bg1">
                    <a:lumMod val="50000"/>
                  </a:schemeClr>
                </a:solidFill>
              </a:rPr>
              <a:t>Fall 2013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-- Lecture #4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582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 Answer</a:t>
            </a:r>
            <a:endParaRPr 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6582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sz="3484" b="1" dirty="0" smtClean="0">
                <a:solidFill>
                  <a:srgbClr val="FF0000"/>
                </a:solidFill>
                <a:latin typeface="Courier New"/>
                <a:cs typeface="Courier New"/>
              </a:rPr>
              <a:t>void </a:t>
            </a:r>
            <a:r>
              <a:rPr lang="en-US" sz="3484" dirty="0" smtClean="0">
                <a:latin typeface="Courier New"/>
                <a:cs typeface="Courier New"/>
              </a:rPr>
              <a:t>main()</a:t>
            </a:r>
            <a:r>
              <a:rPr lang="en-US" sz="3484" b="1" dirty="0" smtClean="0">
                <a:solidFill>
                  <a:srgbClr val="FF0000"/>
                </a:solidFill>
                <a:latin typeface="Courier New"/>
                <a:cs typeface="Courier New"/>
              </a:rPr>
              <a:t>;</a:t>
            </a:r>
            <a:r>
              <a:rPr lang="en-US" sz="3484" dirty="0" smtClean="0">
                <a:latin typeface="Courier New"/>
                <a:cs typeface="Courier New"/>
              </a:rPr>
              <a:t> {</a:t>
            </a:r>
            <a:r>
              <a:rPr lang="en-US" sz="3484" dirty="0">
                <a:latin typeface="Courier New"/>
                <a:cs typeface="Courier New"/>
              </a:rPr>
              <a:t> </a:t>
            </a:r>
            <a:r>
              <a:rPr lang="en-US" sz="3484" dirty="0" smtClean="0">
                <a:latin typeface="Courier New"/>
                <a:cs typeface="Courier New"/>
              </a:rPr>
              <a:t>//</a:t>
            </a:r>
            <a:r>
              <a:rPr lang="en-US" sz="3484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int</a:t>
            </a:r>
            <a:r>
              <a:rPr lang="en-US" sz="3484" b="1" dirty="0" smtClean="0">
                <a:solidFill>
                  <a:srgbClr val="FF0000"/>
                </a:solidFill>
                <a:latin typeface="Courier New"/>
                <a:cs typeface="Courier New"/>
              </a:rPr>
              <a:t> main(void){</a:t>
            </a:r>
          </a:p>
          <a:p>
            <a:pPr>
              <a:buNone/>
            </a:pPr>
            <a:r>
              <a:rPr lang="en-US" sz="3484" dirty="0">
                <a:latin typeface="Courier New"/>
                <a:cs typeface="Courier New"/>
              </a:rPr>
              <a:t>	</a:t>
            </a:r>
            <a:r>
              <a:rPr lang="en-US" sz="3484" dirty="0" smtClean="0">
                <a:latin typeface="Courier New"/>
                <a:cs typeface="Courier New"/>
              </a:rPr>
              <a:t>  </a:t>
            </a:r>
            <a:r>
              <a:rPr lang="en-US" sz="3484" dirty="0" err="1" smtClean="0">
                <a:latin typeface="Courier New"/>
                <a:cs typeface="Courier New"/>
              </a:rPr>
              <a:t>int</a:t>
            </a:r>
            <a:r>
              <a:rPr lang="en-US" sz="3484" dirty="0" smtClean="0">
                <a:latin typeface="Courier New"/>
                <a:cs typeface="Courier New"/>
              </a:rPr>
              <a:t> *p, x=5, y; // init</a:t>
            </a:r>
            <a:br>
              <a:rPr lang="en-US" sz="3484" dirty="0" smtClean="0">
                <a:latin typeface="Courier New"/>
                <a:cs typeface="Courier New"/>
              </a:rPr>
            </a:br>
            <a:r>
              <a:rPr lang="en-US" sz="3484" dirty="0" smtClean="0">
                <a:latin typeface="Courier New"/>
                <a:cs typeface="Courier New"/>
              </a:rPr>
              <a:t>  y = *(p = &amp;x) + 1;</a:t>
            </a:r>
            <a:br>
              <a:rPr lang="en-US" sz="3484" dirty="0" smtClean="0">
                <a:latin typeface="Courier New"/>
                <a:cs typeface="Courier New"/>
              </a:rPr>
            </a:br>
            <a:r>
              <a:rPr lang="en-US" sz="3484" dirty="0" smtClean="0">
                <a:latin typeface="Courier New"/>
                <a:cs typeface="Courier New"/>
              </a:rPr>
              <a:t>  </a:t>
            </a:r>
            <a:r>
              <a:rPr lang="en-US" sz="3484" dirty="0" err="1" smtClean="0">
                <a:latin typeface="Courier New"/>
                <a:cs typeface="Courier New"/>
              </a:rPr>
              <a:t>int</a:t>
            </a:r>
            <a:r>
              <a:rPr lang="en-US" sz="3484" dirty="0" smtClean="0">
                <a:latin typeface="Courier New"/>
                <a:cs typeface="Courier New"/>
              </a:rPr>
              <a:t> z;</a:t>
            </a:r>
            <a:br>
              <a:rPr lang="en-US" sz="3484" dirty="0" smtClean="0">
                <a:latin typeface="Courier New"/>
                <a:cs typeface="Courier New"/>
              </a:rPr>
            </a:br>
            <a:r>
              <a:rPr lang="en-US" sz="3484" dirty="0" smtClean="0">
                <a:latin typeface="Courier New"/>
                <a:cs typeface="Courier New"/>
              </a:rPr>
              <a:t>  flip</a:t>
            </a:r>
            <a:r>
              <a:rPr lang="en-US" sz="3484" b="1" dirty="0" smtClean="0">
                <a:solidFill>
                  <a:srgbClr val="FF0000"/>
                </a:solidFill>
                <a:latin typeface="Courier New"/>
                <a:cs typeface="Courier New"/>
              </a:rPr>
              <a:t>-</a:t>
            </a:r>
            <a:r>
              <a:rPr lang="en-US" sz="3484" dirty="0" smtClean="0">
                <a:latin typeface="Courier New"/>
                <a:cs typeface="Courier New"/>
              </a:rPr>
              <a:t>sign(p);</a:t>
            </a:r>
            <a:br>
              <a:rPr lang="en-US" sz="3484" dirty="0" smtClean="0">
                <a:latin typeface="Courier New"/>
                <a:cs typeface="Courier New"/>
              </a:rPr>
            </a:br>
            <a:r>
              <a:rPr lang="en-US" sz="3484" dirty="0" smtClean="0">
                <a:latin typeface="Courier New"/>
                <a:cs typeface="Courier New"/>
              </a:rPr>
              <a:t>  </a:t>
            </a:r>
            <a:r>
              <a:rPr lang="en-US" sz="3484" dirty="0" err="1" smtClean="0">
                <a:latin typeface="Courier New"/>
                <a:cs typeface="Courier New"/>
              </a:rPr>
              <a:t>printf</a:t>
            </a:r>
            <a:r>
              <a:rPr lang="en-US" sz="3484" dirty="0" smtClean="0">
                <a:latin typeface="Courier New"/>
                <a:cs typeface="Courier New"/>
              </a:rPr>
              <a:t>("x=%</a:t>
            </a:r>
            <a:r>
              <a:rPr lang="en-US" sz="3484" dirty="0" err="1" smtClean="0">
                <a:latin typeface="Courier New"/>
                <a:cs typeface="Courier New"/>
              </a:rPr>
              <a:t>d,y</a:t>
            </a:r>
            <a:r>
              <a:rPr lang="en-US" sz="3484" dirty="0" smtClean="0">
                <a:latin typeface="Courier New"/>
                <a:cs typeface="Courier New"/>
              </a:rPr>
              <a:t>=%</a:t>
            </a:r>
            <a:r>
              <a:rPr lang="en-US" sz="3484" dirty="0" err="1" smtClean="0">
                <a:latin typeface="Courier New"/>
                <a:cs typeface="Courier New"/>
              </a:rPr>
              <a:t>d,p</a:t>
            </a:r>
            <a:r>
              <a:rPr lang="en-US" sz="3484" dirty="0" smtClean="0">
                <a:latin typeface="Courier New"/>
                <a:cs typeface="Courier New"/>
              </a:rPr>
              <a:t>=%d\n",</a:t>
            </a:r>
            <a:r>
              <a:rPr lang="en-US" sz="3484" dirty="0" err="1" smtClean="0">
                <a:latin typeface="Courier New"/>
                <a:cs typeface="Courier New"/>
              </a:rPr>
              <a:t>x,y</a:t>
            </a:r>
            <a:r>
              <a:rPr lang="en-US" sz="3484" dirty="0" smtClean="0">
                <a:latin typeface="Courier New"/>
                <a:cs typeface="Courier New"/>
              </a:rPr>
              <a:t>,</a:t>
            </a:r>
            <a:r>
              <a:rPr lang="en-US" sz="3484" b="1" dirty="0" smtClean="0">
                <a:solidFill>
                  <a:srgbClr val="FF0000"/>
                </a:solidFill>
                <a:latin typeface="Courier New"/>
                <a:cs typeface="Courier New"/>
              </a:rPr>
              <a:t>*</a:t>
            </a:r>
            <a:r>
              <a:rPr lang="en-US" sz="3484" dirty="0" smtClean="0">
                <a:latin typeface="Courier New"/>
                <a:cs typeface="Courier New"/>
              </a:rPr>
              <a:t>p);</a:t>
            </a:r>
            <a:br>
              <a:rPr lang="en-US" sz="3484" dirty="0" smtClean="0">
                <a:latin typeface="Courier New"/>
                <a:cs typeface="Courier New"/>
              </a:rPr>
            </a:br>
            <a:r>
              <a:rPr lang="en-US" sz="3484" dirty="0" smtClean="0">
                <a:latin typeface="Courier New"/>
                <a:cs typeface="Courier New"/>
              </a:rPr>
              <a:t>}</a:t>
            </a:r>
            <a:br>
              <a:rPr lang="en-US" sz="3484" dirty="0" smtClean="0">
                <a:latin typeface="Courier New"/>
                <a:cs typeface="Courier New"/>
              </a:rPr>
            </a:br>
            <a:r>
              <a:rPr lang="en-US" sz="3484" dirty="0" smtClean="0">
                <a:latin typeface="Courier New"/>
                <a:cs typeface="Courier New"/>
              </a:rPr>
              <a:t>flip</a:t>
            </a:r>
            <a:r>
              <a:rPr lang="en-US" sz="3484" b="1" dirty="0" smtClean="0">
                <a:solidFill>
                  <a:srgbClr val="FF0000"/>
                </a:solidFill>
                <a:latin typeface="Courier New"/>
                <a:cs typeface="Courier New"/>
              </a:rPr>
              <a:t>-</a:t>
            </a:r>
            <a:r>
              <a:rPr lang="en-US" sz="3484" dirty="0" smtClean="0">
                <a:latin typeface="Courier New"/>
                <a:cs typeface="Courier New"/>
              </a:rPr>
              <a:t>sign(</a:t>
            </a:r>
            <a:r>
              <a:rPr lang="en-US" sz="3484" dirty="0" err="1" smtClean="0">
                <a:latin typeface="Courier New"/>
                <a:cs typeface="Courier New"/>
              </a:rPr>
              <a:t>int</a:t>
            </a:r>
            <a:r>
              <a:rPr lang="en-US" sz="3484" dirty="0" smtClean="0">
                <a:latin typeface="Courier New"/>
                <a:cs typeface="Courier New"/>
              </a:rPr>
              <a:t> *n){*n = -(*n)</a:t>
            </a:r>
            <a:r>
              <a:rPr lang="en-US" sz="3484" b="1" dirty="0" smtClean="0">
                <a:solidFill>
                  <a:srgbClr val="FF0000"/>
                </a:solidFill>
                <a:latin typeface="Courier New"/>
                <a:cs typeface="Courier New"/>
              </a:rPr>
              <a:t>;</a:t>
            </a:r>
            <a:r>
              <a:rPr lang="en-US" sz="3484" dirty="0" smtClean="0">
                <a:latin typeface="Courier New"/>
                <a:cs typeface="Courier New"/>
              </a:rPr>
              <a:t>} </a:t>
            </a:r>
          </a:p>
          <a:p>
            <a:pPr>
              <a:buNone/>
            </a:pPr>
            <a:r>
              <a:rPr lang="en-US" sz="3484" dirty="0">
                <a:latin typeface="Courier New"/>
                <a:cs typeface="Courier New"/>
              </a:rPr>
              <a:t>	</a:t>
            </a:r>
            <a:r>
              <a:rPr lang="en-US" sz="3484" dirty="0" smtClean="0">
                <a:latin typeface="Courier New"/>
                <a:cs typeface="Courier New"/>
              </a:rPr>
              <a:t>// </a:t>
            </a:r>
            <a:r>
              <a:rPr lang="en-US" sz="3484" b="1" dirty="0" smtClean="0">
                <a:solidFill>
                  <a:srgbClr val="FF0000"/>
                </a:solidFill>
                <a:latin typeface="Courier New"/>
                <a:cs typeface="Courier New"/>
              </a:rPr>
              <a:t>return (0); }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3600" i="1" dirty="0" smtClean="0"/>
              <a:t>More than four </a:t>
            </a:r>
            <a:r>
              <a:rPr lang="en-US" sz="3613" i="1" dirty="0" smtClean="0"/>
              <a:t>syntax + logic errors in this C code</a:t>
            </a:r>
          </a:p>
          <a:p>
            <a:pPr>
              <a:buNone/>
            </a:pPr>
            <a:r>
              <a:rPr lang="en-US" sz="3613" dirty="0" smtClean="0"/>
              <a:t>	</a:t>
            </a:r>
            <a:endParaRPr lang="en-US" sz="3613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2FB5-8C2F-F145-AE2C-69F94D237F7F}" type="datetime1">
              <a:rPr lang="en-US" smtClean="0"/>
              <a:pPr/>
              <a:t>9/9/13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73072" y="1573853"/>
            <a:ext cx="1049171" cy="524619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078485" y="1656687"/>
            <a:ext cx="386536" cy="400904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flipV="1">
            <a:off x="2098340" y="3074253"/>
            <a:ext cx="265020" cy="248506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flipV="1">
            <a:off x="1684740" y="4004199"/>
            <a:ext cx="265020" cy="248506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flipH="1" flipV="1">
            <a:off x="7386147" y="3310025"/>
            <a:ext cx="385991" cy="399293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flipH="1" flipV="1">
            <a:off x="6558401" y="4017781"/>
            <a:ext cx="385991" cy="399293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90223" y="1114778"/>
            <a:ext cx="371697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smtClean="0">
                <a:solidFill>
                  <a:srgbClr val="FF0000"/>
                </a:solidFill>
                <a:latin typeface="Courier New"/>
                <a:cs typeface="Courier New"/>
              </a:rPr>
              <a:t>#insert &lt;</a:t>
            </a:r>
            <a:r>
              <a:rPr lang="en-US" sz="27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stdio.h</a:t>
            </a:r>
            <a:r>
              <a:rPr lang="en-US" sz="2700" b="1" dirty="0" smtClean="0">
                <a:solidFill>
                  <a:srgbClr val="FF0000"/>
                </a:solidFill>
                <a:latin typeface="Courier New"/>
                <a:cs typeface="Courier New"/>
              </a:rPr>
              <a:t>&gt;</a:t>
            </a:r>
            <a:endParaRPr lang="en-US" sz="2700" b="1" dirty="0">
              <a:solidFill>
                <a:srgbClr val="FF0000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5020652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3"/>
          <p:cNvSpPr txBox="1">
            <a:spLocks noChangeArrowheads="1"/>
          </p:cNvSpPr>
          <p:nvPr/>
        </p:nvSpPr>
        <p:spPr bwMode="auto">
          <a:xfrm>
            <a:off x="1371600" y="3240088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err="1" smtClean="0">
                <a:solidFill>
                  <a:srgbClr val="408000"/>
                </a:solidFill>
                <a:latin typeface="Courier"/>
                <a:cs typeface="Courier"/>
              </a:rPr>
              <a:t>x</a:t>
            </a:r>
            <a:r>
              <a:rPr lang="en-US" sz="2800" dirty="0" smtClean="0">
                <a:solidFill>
                  <a:srgbClr val="408000"/>
                </a:solidFill>
                <a:latin typeface="Courier"/>
                <a:cs typeface="Courier"/>
              </a:rPr>
              <a:t>=-5,y=6,p=-5</a:t>
            </a:r>
          </a:p>
        </p:txBody>
      </p:sp>
      <p:sp>
        <p:nvSpPr>
          <p:cNvPr id="53251" name="TextBox 4"/>
          <p:cNvSpPr txBox="1">
            <a:spLocks noChangeArrowheads="1"/>
          </p:cNvSpPr>
          <p:nvPr/>
        </p:nvSpPr>
        <p:spPr bwMode="auto">
          <a:xfrm>
            <a:off x="1371600" y="4154488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err="1" smtClean="0">
                <a:solidFill>
                  <a:srgbClr val="FF66A0"/>
                </a:solidFill>
                <a:latin typeface="Courier"/>
                <a:cs typeface="Courier"/>
              </a:rPr>
              <a:t>x</a:t>
            </a:r>
            <a:r>
              <a:rPr lang="en-US" sz="2800" dirty="0" smtClean="0">
                <a:solidFill>
                  <a:srgbClr val="FF66A0"/>
                </a:solidFill>
                <a:latin typeface="Courier"/>
                <a:cs typeface="Courier"/>
              </a:rPr>
              <a:t>=-5,y=4,p=-5</a:t>
            </a:r>
          </a:p>
        </p:txBody>
      </p:sp>
      <p:sp>
        <p:nvSpPr>
          <p:cNvPr id="53252" name="TextBox 5"/>
          <p:cNvSpPr txBox="1">
            <a:spLocks noChangeArrowheads="1"/>
          </p:cNvSpPr>
          <p:nvPr/>
        </p:nvSpPr>
        <p:spPr bwMode="auto">
          <a:xfrm>
            <a:off x="1371600" y="5068888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latin typeface="Courier"/>
                <a:cs typeface="Courier"/>
              </a:rPr>
              <a:t>x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latin typeface="Courier"/>
                <a:cs typeface="Courier"/>
              </a:rPr>
              <a:t>=-5,y=-6,p=-5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60438" y="2325688"/>
            <a:ext cx="7116762" cy="523220"/>
            <a:chOff x="960651" y="1743728"/>
            <a:chExt cx="7116549" cy="392422"/>
          </a:xfrm>
        </p:grpSpPr>
        <p:sp>
          <p:nvSpPr>
            <p:cNvPr id="53259" name="TextBox 2"/>
            <p:cNvSpPr txBox="1">
              <a:spLocks noChangeArrowheads="1"/>
            </p:cNvSpPr>
            <p:nvPr/>
          </p:nvSpPr>
          <p:spPr bwMode="auto">
            <a:xfrm>
              <a:off x="1371600" y="1743728"/>
              <a:ext cx="6705600" cy="392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 dirty="0" err="1" smtClean="0">
                  <a:solidFill>
                    <a:srgbClr val="FF8000"/>
                  </a:solidFill>
                  <a:latin typeface="Courier"/>
                  <a:cs typeface="Courier"/>
                </a:rPr>
                <a:t>x</a:t>
              </a:r>
              <a:r>
                <a:rPr lang="en-US" sz="2800" dirty="0" smtClean="0">
                  <a:solidFill>
                    <a:srgbClr val="FF8000"/>
                  </a:solidFill>
                  <a:latin typeface="Courier"/>
                  <a:cs typeface="Courier"/>
                </a:rPr>
                <a:t>=5,y=6,p=-5</a:t>
              </a:r>
              <a:endParaRPr lang="en-US" sz="2800" dirty="0">
                <a:solidFill>
                  <a:srgbClr val="FF8000"/>
                </a:solidFill>
                <a:latin typeface="Symbol" pitchFamily="1" charset="2"/>
              </a:endParaRPr>
            </a:p>
          </p:txBody>
        </p:sp>
        <p:sp>
          <p:nvSpPr>
            <p:cNvPr id="53260" name="Rectangle 6"/>
            <p:cNvSpPr>
              <a:spLocks noChangeArrowheads="1"/>
            </p:cNvSpPr>
            <p:nvPr/>
          </p:nvSpPr>
          <p:spPr bwMode="auto">
            <a:xfrm>
              <a:off x="960651" y="1809750"/>
              <a:ext cx="41549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ＭＳ ゴシック" pitchFamily="1" charset="-128"/>
                  <a:ea typeface="ＭＳ ゴシック" pitchFamily="1" charset="-128"/>
                  <a:cs typeface="ＭＳ ゴシック" pitchFamily="1" charset="-128"/>
                </a:rPr>
                <a:t>☐</a:t>
              </a:r>
              <a:endParaRPr lang="en-US"/>
            </a:p>
          </p:txBody>
        </p:sp>
      </p:grpSp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960438" y="3343275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5" name="Rectangle 8"/>
          <p:cNvSpPr>
            <a:spLocks noChangeArrowheads="1"/>
          </p:cNvSpPr>
          <p:nvPr/>
        </p:nvSpPr>
        <p:spPr bwMode="auto">
          <a:xfrm>
            <a:off x="960438" y="4257675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6" name="Rectangle 9"/>
          <p:cNvSpPr>
            <a:spLocks noChangeArrowheads="1"/>
          </p:cNvSpPr>
          <p:nvPr/>
        </p:nvSpPr>
        <p:spPr bwMode="auto">
          <a:xfrm>
            <a:off x="947738" y="5156200"/>
            <a:ext cx="415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7" name="Slide Number Placeholder 1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18A5DC7-8BDF-994F-9CC6-B289B75E5426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53258" name="TextBox 12"/>
          <p:cNvSpPr txBox="1">
            <a:spLocks noChangeArrowheads="1"/>
          </p:cNvSpPr>
          <p:nvPr/>
        </p:nvSpPr>
        <p:spPr bwMode="auto">
          <a:xfrm>
            <a:off x="685800" y="482600"/>
            <a:ext cx="579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What is output after correct errors?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45000" y="1682749"/>
            <a:ext cx="4699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urier New"/>
                <a:cs typeface="Courier New"/>
              </a:rPr>
              <a:t>void main(); {</a:t>
            </a:r>
            <a:br>
              <a:rPr lang="en-US" sz="2000" dirty="0" smtClean="0">
                <a:latin typeface="Courier New"/>
                <a:cs typeface="Courier New"/>
              </a:rPr>
            </a:br>
            <a:r>
              <a:rPr lang="en-US" sz="2000" dirty="0" smtClean="0">
                <a:latin typeface="Courier New"/>
                <a:cs typeface="Courier New"/>
              </a:rPr>
              <a:t>  int *</a:t>
            </a:r>
            <a:r>
              <a:rPr lang="en-US" sz="2000" dirty="0" err="1" smtClean="0">
                <a:latin typeface="Courier New"/>
                <a:cs typeface="Courier New"/>
              </a:rPr>
              <a:t>p</a:t>
            </a:r>
            <a:r>
              <a:rPr lang="en-US" sz="2000" dirty="0" smtClean="0">
                <a:latin typeface="Courier New"/>
                <a:cs typeface="Courier New"/>
              </a:rPr>
              <a:t>, </a:t>
            </a:r>
            <a:r>
              <a:rPr lang="en-US" sz="2000" dirty="0" err="1" smtClean="0">
                <a:latin typeface="Courier New"/>
                <a:cs typeface="Courier New"/>
              </a:rPr>
              <a:t>x</a:t>
            </a:r>
            <a:r>
              <a:rPr lang="en-US" sz="2000" dirty="0" smtClean="0">
                <a:latin typeface="Courier New"/>
                <a:cs typeface="Courier New"/>
              </a:rPr>
              <a:t>=5, </a:t>
            </a:r>
            <a:r>
              <a:rPr lang="en-US" sz="2000" dirty="0" err="1" smtClean="0">
                <a:latin typeface="Courier New"/>
                <a:cs typeface="Courier New"/>
              </a:rPr>
              <a:t>y</a:t>
            </a:r>
            <a:r>
              <a:rPr lang="en-US" sz="2000" dirty="0" smtClean="0">
                <a:latin typeface="Courier New"/>
                <a:cs typeface="Courier New"/>
              </a:rPr>
              <a:t>; // init</a:t>
            </a:r>
            <a:br>
              <a:rPr lang="en-US" sz="2000" dirty="0" smtClean="0">
                <a:latin typeface="Courier New"/>
                <a:cs typeface="Courier New"/>
              </a:rPr>
            </a:br>
            <a:r>
              <a:rPr lang="en-US" sz="2000" dirty="0" smtClean="0">
                <a:latin typeface="Courier New"/>
                <a:cs typeface="Courier New"/>
              </a:rPr>
              <a:t>  int </a:t>
            </a:r>
            <a:r>
              <a:rPr lang="en-US" sz="2000" dirty="0" err="1" smtClean="0">
                <a:latin typeface="Courier New"/>
                <a:cs typeface="Courier New"/>
              </a:rPr>
              <a:t>z</a:t>
            </a:r>
            <a:r>
              <a:rPr lang="en-US" sz="2000" dirty="0" smtClean="0">
                <a:latin typeface="Courier New"/>
                <a:cs typeface="Courier New"/>
              </a:rPr>
              <a:t>;</a:t>
            </a:r>
          </a:p>
          <a:p>
            <a:r>
              <a:rPr lang="en-US" sz="2000" dirty="0" smtClean="0">
                <a:latin typeface="Courier New"/>
                <a:cs typeface="Courier New"/>
              </a:rPr>
              <a:t>  y = *(p = &amp;x) + 1;</a:t>
            </a:r>
            <a:br>
              <a:rPr lang="en-US" sz="2000" dirty="0" smtClean="0">
                <a:latin typeface="Courier New"/>
                <a:cs typeface="Courier New"/>
              </a:rPr>
            </a:br>
            <a:r>
              <a:rPr lang="en-US" sz="2000" dirty="0" smtClean="0">
                <a:latin typeface="Courier New"/>
                <a:cs typeface="Courier New"/>
              </a:rPr>
              <a:t>  </a:t>
            </a:r>
            <a:r>
              <a:rPr lang="en-US" sz="2000" dirty="0" err="1" smtClean="0">
                <a:latin typeface="Courier New"/>
                <a:cs typeface="Courier New"/>
              </a:rPr>
              <a:t>flip_sign</a:t>
            </a:r>
            <a:r>
              <a:rPr lang="en-US" sz="2000" dirty="0" smtClean="0">
                <a:latin typeface="Courier New"/>
                <a:cs typeface="Courier New"/>
              </a:rPr>
              <a:t>(p);</a:t>
            </a:r>
            <a:br>
              <a:rPr lang="en-US" sz="2000" dirty="0" smtClean="0">
                <a:latin typeface="Courier New"/>
                <a:cs typeface="Courier New"/>
              </a:rPr>
            </a:br>
            <a:r>
              <a:rPr lang="en-US" sz="2000" dirty="0" smtClean="0">
                <a:latin typeface="Courier New"/>
                <a:cs typeface="Courier New"/>
              </a:rPr>
              <a:t>  </a:t>
            </a:r>
            <a:r>
              <a:rPr lang="en-US" sz="2000" dirty="0" err="1" smtClean="0">
                <a:latin typeface="Courier New"/>
                <a:cs typeface="Courier New"/>
              </a:rPr>
              <a:t>printf</a:t>
            </a:r>
            <a:r>
              <a:rPr lang="en-US" sz="2000" dirty="0" smtClean="0">
                <a:latin typeface="Courier New"/>
                <a:cs typeface="Courier New"/>
              </a:rPr>
              <a:t>("x=%</a:t>
            </a:r>
            <a:r>
              <a:rPr lang="en-US" sz="2000" dirty="0" err="1" smtClean="0">
                <a:latin typeface="Courier New"/>
                <a:cs typeface="Courier New"/>
              </a:rPr>
              <a:t>d,y</a:t>
            </a:r>
            <a:r>
              <a:rPr lang="en-US" sz="2000" dirty="0" smtClean="0">
                <a:latin typeface="Courier New"/>
                <a:cs typeface="Courier New"/>
              </a:rPr>
              <a:t>=%</a:t>
            </a:r>
            <a:r>
              <a:rPr lang="en-US" sz="2000" dirty="0" err="1" smtClean="0">
                <a:latin typeface="Courier New"/>
                <a:cs typeface="Courier New"/>
              </a:rPr>
              <a:t>d,p</a:t>
            </a:r>
            <a:r>
              <a:rPr lang="en-US" sz="2000" dirty="0" smtClean="0">
                <a:latin typeface="Courier New"/>
                <a:cs typeface="Courier New"/>
              </a:rPr>
              <a:t>=%d\n",</a:t>
            </a:r>
          </a:p>
          <a:p>
            <a:r>
              <a:rPr lang="en-US" sz="2000" dirty="0" smtClean="0">
                <a:latin typeface="Courier New"/>
                <a:cs typeface="Courier New"/>
              </a:rPr>
              <a:t>	</a:t>
            </a:r>
            <a:r>
              <a:rPr lang="en-US" sz="2000" dirty="0" err="1" smtClean="0">
                <a:latin typeface="Courier New"/>
                <a:cs typeface="Courier New"/>
              </a:rPr>
              <a:t>x,y</a:t>
            </a:r>
            <a:r>
              <a:rPr lang="en-US" sz="2000" dirty="0" smtClean="0">
                <a:latin typeface="Courier New"/>
                <a:cs typeface="Courier New"/>
              </a:rPr>
              <a:t>,*p);</a:t>
            </a:r>
            <a:br>
              <a:rPr lang="en-US" sz="2000" dirty="0" smtClean="0">
                <a:latin typeface="Courier New"/>
                <a:cs typeface="Courier New"/>
              </a:rPr>
            </a:br>
            <a:r>
              <a:rPr lang="en-US" sz="2000" dirty="0" smtClean="0">
                <a:latin typeface="Courier New"/>
                <a:cs typeface="Courier New"/>
              </a:rPr>
              <a:t>}</a:t>
            </a:r>
            <a:br>
              <a:rPr lang="en-US" sz="2000" dirty="0" smtClean="0">
                <a:latin typeface="Courier New"/>
                <a:cs typeface="Courier New"/>
              </a:rPr>
            </a:br>
            <a:r>
              <a:rPr lang="en-US" sz="2000" dirty="0" err="1" smtClean="0">
                <a:latin typeface="Courier New"/>
                <a:cs typeface="Courier New"/>
              </a:rPr>
              <a:t>flip_sign</a:t>
            </a:r>
            <a:r>
              <a:rPr lang="en-US" sz="2000" dirty="0" smtClean="0">
                <a:latin typeface="Courier New"/>
                <a:cs typeface="Courier New"/>
              </a:rPr>
              <a:t>(</a:t>
            </a:r>
            <a:r>
              <a:rPr lang="en-US" sz="2000" dirty="0" err="1" smtClean="0">
                <a:latin typeface="Courier New"/>
                <a:cs typeface="Courier New"/>
              </a:rPr>
              <a:t>int</a:t>
            </a:r>
            <a:r>
              <a:rPr lang="en-US" sz="2000" dirty="0" smtClean="0">
                <a:latin typeface="Courier New"/>
                <a:cs typeface="Courier New"/>
              </a:rPr>
              <a:t> *n)</a:t>
            </a:r>
            <a:br>
              <a:rPr lang="en-US" sz="2000" dirty="0" smtClean="0">
                <a:latin typeface="Courier New"/>
                <a:cs typeface="Courier New"/>
              </a:rPr>
            </a:br>
            <a:r>
              <a:rPr lang="en-US" sz="2000" dirty="0" smtClean="0">
                <a:latin typeface="Courier New"/>
                <a:cs typeface="Courier New"/>
              </a:rPr>
              <a:t>	{*n = -(*n); } </a:t>
            </a:r>
            <a:endParaRPr lang="en-US" sz="2000" dirty="0"/>
          </a:p>
        </p:txBody>
      </p:sp>
      <p:sp>
        <p:nvSpPr>
          <p:cNvPr id="14" name="Date Placeholder 3"/>
          <p:cNvSpPr txBox="1">
            <a:spLocks/>
          </p:cNvSpPr>
          <p:nvPr/>
        </p:nvSpPr>
        <p:spPr>
          <a:xfrm>
            <a:off x="457200" y="64214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E88B8913-1146-9443-A88E-30EBF793BCD9}" type="datetime1">
              <a:rPr lang="en-US" smtClean="0"/>
              <a:pPr algn="l"/>
              <a:t>9/9/13</a:t>
            </a:fld>
            <a:endParaRPr lang="en-US" dirty="0"/>
          </a:p>
        </p:txBody>
      </p:sp>
      <p:sp>
        <p:nvSpPr>
          <p:cNvPr id="15" name="Footer Placeholder 4"/>
          <p:cNvSpPr txBox="1">
            <a:spLocks/>
          </p:cNvSpPr>
          <p:nvPr/>
        </p:nvSpPr>
        <p:spPr>
          <a:xfrm>
            <a:off x="3124200" y="642147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200" dirty="0" smtClean="0">
                <a:solidFill>
                  <a:schemeClr val="bg1">
                    <a:lumMod val="50000"/>
                  </a:schemeClr>
                </a:solidFill>
              </a:rPr>
              <a:t>Fall 2013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-- Lecture #4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24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3"/>
          <p:cNvSpPr txBox="1">
            <a:spLocks noChangeArrowheads="1"/>
          </p:cNvSpPr>
          <p:nvPr/>
        </p:nvSpPr>
        <p:spPr bwMode="auto">
          <a:xfrm>
            <a:off x="1371600" y="3240088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err="1" smtClean="0">
                <a:solidFill>
                  <a:srgbClr val="408000"/>
                </a:solidFill>
                <a:latin typeface="Courier"/>
                <a:cs typeface="Courier"/>
              </a:rPr>
              <a:t>x</a:t>
            </a:r>
            <a:r>
              <a:rPr lang="en-US" sz="2800" dirty="0" smtClean="0">
                <a:solidFill>
                  <a:srgbClr val="408000"/>
                </a:solidFill>
                <a:latin typeface="Courier"/>
                <a:cs typeface="Courier"/>
              </a:rPr>
              <a:t>=-5,y=6,p=-5</a:t>
            </a:r>
          </a:p>
        </p:txBody>
      </p:sp>
      <p:sp>
        <p:nvSpPr>
          <p:cNvPr id="53251" name="TextBox 4"/>
          <p:cNvSpPr txBox="1">
            <a:spLocks noChangeArrowheads="1"/>
          </p:cNvSpPr>
          <p:nvPr/>
        </p:nvSpPr>
        <p:spPr bwMode="auto">
          <a:xfrm>
            <a:off x="1371600" y="4154488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err="1" smtClean="0">
                <a:solidFill>
                  <a:srgbClr val="FF66A0"/>
                </a:solidFill>
                <a:latin typeface="Courier"/>
                <a:cs typeface="Courier"/>
              </a:rPr>
              <a:t>x</a:t>
            </a:r>
            <a:r>
              <a:rPr lang="en-US" sz="2800" dirty="0" smtClean="0">
                <a:solidFill>
                  <a:srgbClr val="FF66A0"/>
                </a:solidFill>
                <a:latin typeface="Courier"/>
                <a:cs typeface="Courier"/>
              </a:rPr>
              <a:t>=-5,y=4,p=-5</a:t>
            </a:r>
          </a:p>
        </p:txBody>
      </p:sp>
      <p:sp>
        <p:nvSpPr>
          <p:cNvPr id="53252" name="TextBox 5"/>
          <p:cNvSpPr txBox="1">
            <a:spLocks noChangeArrowheads="1"/>
          </p:cNvSpPr>
          <p:nvPr/>
        </p:nvSpPr>
        <p:spPr bwMode="auto">
          <a:xfrm>
            <a:off x="1371600" y="5068888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latin typeface="Courier"/>
                <a:cs typeface="Courier"/>
              </a:rPr>
              <a:t>x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latin typeface="Courier"/>
                <a:cs typeface="Courier"/>
              </a:rPr>
              <a:t>=-5,y=-6,p=-5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60438" y="2325688"/>
            <a:ext cx="7116762" cy="523220"/>
            <a:chOff x="960651" y="1743728"/>
            <a:chExt cx="7116549" cy="392422"/>
          </a:xfrm>
        </p:grpSpPr>
        <p:sp>
          <p:nvSpPr>
            <p:cNvPr id="53259" name="TextBox 2"/>
            <p:cNvSpPr txBox="1">
              <a:spLocks noChangeArrowheads="1"/>
            </p:cNvSpPr>
            <p:nvPr/>
          </p:nvSpPr>
          <p:spPr bwMode="auto">
            <a:xfrm>
              <a:off x="1371600" y="1743728"/>
              <a:ext cx="6705600" cy="392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 dirty="0" err="1" smtClean="0">
                  <a:solidFill>
                    <a:srgbClr val="FF8000"/>
                  </a:solidFill>
                  <a:latin typeface="Courier"/>
                  <a:cs typeface="Courier"/>
                </a:rPr>
                <a:t>x</a:t>
              </a:r>
              <a:r>
                <a:rPr lang="en-US" sz="2800" dirty="0" smtClean="0">
                  <a:solidFill>
                    <a:srgbClr val="FF8000"/>
                  </a:solidFill>
                  <a:latin typeface="Courier"/>
                  <a:cs typeface="Courier"/>
                </a:rPr>
                <a:t>=5,y=6,p=-5</a:t>
              </a:r>
              <a:endParaRPr lang="en-US" sz="2800" dirty="0">
                <a:solidFill>
                  <a:srgbClr val="FF8000"/>
                </a:solidFill>
                <a:latin typeface="Symbol" pitchFamily="1" charset="2"/>
              </a:endParaRPr>
            </a:p>
          </p:txBody>
        </p:sp>
        <p:sp>
          <p:nvSpPr>
            <p:cNvPr id="53260" name="Rectangle 6"/>
            <p:cNvSpPr>
              <a:spLocks noChangeArrowheads="1"/>
            </p:cNvSpPr>
            <p:nvPr/>
          </p:nvSpPr>
          <p:spPr bwMode="auto">
            <a:xfrm>
              <a:off x="960651" y="1809750"/>
              <a:ext cx="41549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ＭＳ ゴシック" pitchFamily="1" charset="-128"/>
                  <a:ea typeface="ＭＳ ゴシック" pitchFamily="1" charset="-128"/>
                  <a:cs typeface="ＭＳ ゴシック" pitchFamily="1" charset="-128"/>
                </a:rPr>
                <a:t>☐</a:t>
              </a:r>
              <a:endParaRPr lang="en-US"/>
            </a:p>
          </p:txBody>
        </p:sp>
      </p:grpSp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960438" y="3343275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5" name="Rectangle 8"/>
          <p:cNvSpPr>
            <a:spLocks noChangeArrowheads="1"/>
          </p:cNvSpPr>
          <p:nvPr/>
        </p:nvSpPr>
        <p:spPr bwMode="auto">
          <a:xfrm>
            <a:off x="960438" y="4257675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6" name="Rectangle 9"/>
          <p:cNvSpPr>
            <a:spLocks noChangeArrowheads="1"/>
          </p:cNvSpPr>
          <p:nvPr/>
        </p:nvSpPr>
        <p:spPr bwMode="auto">
          <a:xfrm>
            <a:off x="947738" y="5156200"/>
            <a:ext cx="415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7" name="Slide Number Placeholder 1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18A5DC7-8BDF-994F-9CC6-B289B75E5426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53258" name="TextBox 12"/>
          <p:cNvSpPr txBox="1">
            <a:spLocks noChangeArrowheads="1"/>
          </p:cNvSpPr>
          <p:nvPr/>
        </p:nvSpPr>
        <p:spPr bwMode="auto">
          <a:xfrm>
            <a:off x="685800" y="482600"/>
            <a:ext cx="579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What is output after correct errors?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45000" y="1682749"/>
            <a:ext cx="4699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urier New"/>
                <a:cs typeface="Courier New"/>
              </a:rPr>
              <a:t>void main(); {</a:t>
            </a:r>
            <a:br>
              <a:rPr lang="en-US" sz="2000" dirty="0" smtClean="0">
                <a:latin typeface="Courier New"/>
                <a:cs typeface="Courier New"/>
              </a:rPr>
            </a:br>
            <a:r>
              <a:rPr lang="en-US" sz="2000" dirty="0" smtClean="0">
                <a:latin typeface="Courier New"/>
                <a:cs typeface="Courier New"/>
              </a:rPr>
              <a:t>  int *</a:t>
            </a:r>
            <a:r>
              <a:rPr lang="en-US" sz="2000" dirty="0" err="1" smtClean="0">
                <a:latin typeface="Courier New"/>
                <a:cs typeface="Courier New"/>
              </a:rPr>
              <a:t>p</a:t>
            </a:r>
            <a:r>
              <a:rPr lang="en-US" sz="2000" dirty="0" smtClean="0">
                <a:latin typeface="Courier New"/>
                <a:cs typeface="Courier New"/>
              </a:rPr>
              <a:t>, </a:t>
            </a:r>
            <a:r>
              <a:rPr lang="en-US" sz="2000" dirty="0" err="1" smtClean="0">
                <a:latin typeface="Courier New"/>
                <a:cs typeface="Courier New"/>
              </a:rPr>
              <a:t>x</a:t>
            </a:r>
            <a:r>
              <a:rPr lang="en-US" sz="2000" dirty="0" smtClean="0">
                <a:latin typeface="Courier New"/>
                <a:cs typeface="Courier New"/>
              </a:rPr>
              <a:t>=5, </a:t>
            </a:r>
            <a:r>
              <a:rPr lang="en-US" sz="2000" dirty="0" err="1" smtClean="0">
                <a:latin typeface="Courier New"/>
                <a:cs typeface="Courier New"/>
              </a:rPr>
              <a:t>y</a:t>
            </a:r>
            <a:r>
              <a:rPr lang="en-US" sz="2000" dirty="0" smtClean="0">
                <a:latin typeface="Courier New"/>
                <a:cs typeface="Courier New"/>
              </a:rPr>
              <a:t>; // init</a:t>
            </a:r>
            <a:br>
              <a:rPr lang="en-US" sz="2000" dirty="0" smtClean="0">
                <a:latin typeface="Courier New"/>
                <a:cs typeface="Courier New"/>
              </a:rPr>
            </a:br>
            <a:r>
              <a:rPr lang="en-US" sz="2000" dirty="0" smtClean="0">
                <a:latin typeface="Courier New"/>
                <a:cs typeface="Courier New"/>
              </a:rPr>
              <a:t>  int </a:t>
            </a:r>
            <a:r>
              <a:rPr lang="en-US" sz="2000" dirty="0" err="1" smtClean="0">
                <a:latin typeface="Courier New"/>
                <a:cs typeface="Courier New"/>
              </a:rPr>
              <a:t>z</a:t>
            </a:r>
            <a:r>
              <a:rPr lang="en-US" sz="2000" dirty="0" smtClean="0">
                <a:latin typeface="Courier New"/>
                <a:cs typeface="Courier New"/>
              </a:rPr>
              <a:t>;</a:t>
            </a:r>
          </a:p>
          <a:p>
            <a:r>
              <a:rPr lang="en-US" sz="2000" dirty="0" smtClean="0">
                <a:latin typeface="Courier New"/>
                <a:cs typeface="Courier New"/>
              </a:rPr>
              <a:t>  y = *(p = &amp;x) + 1;</a:t>
            </a:r>
            <a:br>
              <a:rPr lang="en-US" sz="2000" dirty="0" smtClean="0">
                <a:latin typeface="Courier New"/>
                <a:cs typeface="Courier New"/>
              </a:rPr>
            </a:br>
            <a:r>
              <a:rPr lang="en-US" sz="2000" dirty="0" smtClean="0">
                <a:latin typeface="Courier New"/>
                <a:cs typeface="Courier New"/>
              </a:rPr>
              <a:t>  </a:t>
            </a:r>
            <a:r>
              <a:rPr lang="en-US" sz="2000" dirty="0" err="1" smtClean="0">
                <a:latin typeface="Courier New"/>
                <a:cs typeface="Courier New"/>
              </a:rPr>
              <a:t>flip_sign</a:t>
            </a:r>
            <a:r>
              <a:rPr lang="en-US" sz="2000" dirty="0" smtClean="0">
                <a:latin typeface="Courier New"/>
                <a:cs typeface="Courier New"/>
              </a:rPr>
              <a:t>(p);</a:t>
            </a:r>
            <a:br>
              <a:rPr lang="en-US" sz="2000" dirty="0" smtClean="0">
                <a:latin typeface="Courier New"/>
                <a:cs typeface="Courier New"/>
              </a:rPr>
            </a:br>
            <a:r>
              <a:rPr lang="en-US" sz="2000" dirty="0" smtClean="0">
                <a:latin typeface="Courier New"/>
                <a:cs typeface="Courier New"/>
              </a:rPr>
              <a:t>  </a:t>
            </a:r>
            <a:r>
              <a:rPr lang="en-US" sz="2000" dirty="0" err="1" smtClean="0">
                <a:latin typeface="Courier New"/>
                <a:cs typeface="Courier New"/>
              </a:rPr>
              <a:t>printf</a:t>
            </a:r>
            <a:r>
              <a:rPr lang="en-US" sz="2000" dirty="0" smtClean="0">
                <a:latin typeface="Courier New"/>
                <a:cs typeface="Courier New"/>
              </a:rPr>
              <a:t>("x=%</a:t>
            </a:r>
            <a:r>
              <a:rPr lang="en-US" sz="2000" dirty="0" err="1" smtClean="0">
                <a:latin typeface="Courier New"/>
                <a:cs typeface="Courier New"/>
              </a:rPr>
              <a:t>d,y</a:t>
            </a:r>
            <a:r>
              <a:rPr lang="en-US" sz="2000" dirty="0" smtClean="0">
                <a:latin typeface="Courier New"/>
                <a:cs typeface="Courier New"/>
              </a:rPr>
              <a:t>=%</a:t>
            </a:r>
            <a:r>
              <a:rPr lang="en-US" sz="2000" dirty="0" err="1" smtClean="0">
                <a:latin typeface="Courier New"/>
                <a:cs typeface="Courier New"/>
              </a:rPr>
              <a:t>d,p</a:t>
            </a:r>
            <a:r>
              <a:rPr lang="en-US" sz="2000" dirty="0" smtClean="0">
                <a:latin typeface="Courier New"/>
                <a:cs typeface="Courier New"/>
              </a:rPr>
              <a:t>=%d\n",</a:t>
            </a:r>
          </a:p>
          <a:p>
            <a:r>
              <a:rPr lang="en-US" sz="2000" dirty="0" smtClean="0">
                <a:latin typeface="Courier New"/>
                <a:cs typeface="Courier New"/>
              </a:rPr>
              <a:t>	</a:t>
            </a:r>
            <a:r>
              <a:rPr lang="en-US" sz="2000" dirty="0" err="1" smtClean="0">
                <a:latin typeface="Courier New"/>
                <a:cs typeface="Courier New"/>
              </a:rPr>
              <a:t>x,y</a:t>
            </a:r>
            <a:r>
              <a:rPr lang="en-US" sz="2000" dirty="0" smtClean="0">
                <a:latin typeface="Courier New"/>
                <a:cs typeface="Courier New"/>
              </a:rPr>
              <a:t>,*p);</a:t>
            </a:r>
            <a:br>
              <a:rPr lang="en-US" sz="2000" dirty="0" smtClean="0">
                <a:latin typeface="Courier New"/>
                <a:cs typeface="Courier New"/>
              </a:rPr>
            </a:br>
            <a:r>
              <a:rPr lang="en-US" sz="2000" dirty="0" smtClean="0">
                <a:latin typeface="Courier New"/>
                <a:cs typeface="Courier New"/>
              </a:rPr>
              <a:t>}</a:t>
            </a:r>
            <a:br>
              <a:rPr lang="en-US" sz="2000" dirty="0" smtClean="0">
                <a:latin typeface="Courier New"/>
                <a:cs typeface="Courier New"/>
              </a:rPr>
            </a:br>
            <a:r>
              <a:rPr lang="en-US" sz="2000" dirty="0" err="1" smtClean="0">
                <a:latin typeface="Courier New"/>
                <a:cs typeface="Courier New"/>
              </a:rPr>
              <a:t>flip_sign</a:t>
            </a:r>
            <a:r>
              <a:rPr lang="en-US" sz="2000" dirty="0" smtClean="0">
                <a:latin typeface="Courier New"/>
                <a:cs typeface="Courier New"/>
              </a:rPr>
              <a:t>(</a:t>
            </a:r>
            <a:r>
              <a:rPr lang="en-US" sz="2000" dirty="0" err="1" smtClean="0">
                <a:latin typeface="Courier New"/>
                <a:cs typeface="Courier New"/>
              </a:rPr>
              <a:t>int</a:t>
            </a:r>
            <a:r>
              <a:rPr lang="en-US" sz="2000" dirty="0" smtClean="0">
                <a:latin typeface="Courier New"/>
                <a:cs typeface="Courier New"/>
              </a:rPr>
              <a:t> *n)</a:t>
            </a:r>
            <a:br>
              <a:rPr lang="en-US" sz="2000" dirty="0" smtClean="0">
                <a:latin typeface="Courier New"/>
                <a:cs typeface="Courier New"/>
              </a:rPr>
            </a:br>
            <a:r>
              <a:rPr lang="en-US" sz="2000" dirty="0" smtClean="0">
                <a:latin typeface="Courier New"/>
                <a:cs typeface="Courier New"/>
              </a:rPr>
              <a:t>	{*n = -(*n); } </a:t>
            </a:r>
            <a:endParaRPr lang="en-US" sz="2000" dirty="0"/>
          </a:p>
        </p:txBody>
      </p:sp>
      <p:sp>
        <p:nvSpPr>
          <p:cNvPr id="14" name="Date Placeholder 3"/>
          <p:cNvSpPr txBox="1">
            <a:spLocks/>
          </p:cNvSpPr>
          <p:nvPr/>
        </p:nvSpPr>
        <p:spPr>
          <a:xfrm>
            <a:off x="457200" y="64214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E88B8913-1146-9443-A88E-30EBF793BCD9}" type="datetime1">
              <a:rPr lang="en-US" smtClean="0"/>
              <a:pPr algn="l"/>
              <a:t>9/9/13</a:t>
            </a:fld>
            <a:endParaRPr lang="en-US" dirty="0"/>
          </a:p>
        </p:txBody>
      </p:sp>
      <p:sp>
        <p:nvSpPr>
          <p:cNvPr id="15" name="Footer Placeholder 4"/>
          <p:cNvSpPr txBox="1">
            <a:spLocks/>
          </p:cNvSpPr>
          <p:nvPr/>
        </p:nvSpPr>
        <p:spPr>
          <a:xfrm>
            <a:off x="3124200" y="642147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200" dirty="0" smtClean="0">
                <a:solidFill>
                  <a:schemeClr val="bg1">
                    <a:lumMod val="50000"/>
                  </a:schemeClr>
                </a:solidFill>
              </a:rPr>
              <a:t>Fall 2013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-- Lecture #4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43282" y="3096765"/>
            <a:ext cx="3734084" cy="857250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7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Arrays (1/5)</a:t>
            </a:r>
            <a:endParaRPr lang="en-US"/>
          </a:p>
        </p:txBody>
      </p:sp>
      <p:sp>
        <p:nvSpPr>
          <p:cNvPr id="2150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Declaration: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int</a:t>
            </a:r>
            <a:r>
              <a:rPr lang="en-US" dirty="0" smtClean="0">
                <a:latin typeface="Courier New"/>
                <a:cs typeface="Courier New"/>
              </a:rPr>
              <a:t> ar[2];</a:t>
            </a:r>
          </a:p>
          <a:p>
            <a:pPr>
              <a:buNone/>
            </a:pPr>
            <a:r>
              <a:rPr lang="en-US" dirty="0" smtClean="0"/>
              <a:t>	declares a 2-element integer array: just a block of memory </a:t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int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err="1" smtClean="0">
                <a:latin typeface="Courier New"/>
                <a:cs typeface="Courier New"/>
              </a:rPr>
              <a:t>ar</a:t>
            </a:r>
            <a:r>
              <a:rPr lang="en-US" dirty="0" smtClean="0">
                <a:latin typeface="Courier New"/>
                <a:cs typeface="Courier New"/>
              </a:rPr>
              <a:t>[] = {795, 635};</a:t>
            </a:r>
          </a:p>
          <a:p>
            <a:pPr>
              <a:buNone/>
            </a:pPr>
            <a:r>
              <a:rPr lang="en-US" dirty="0" smtClean="0"/>
              <a:t>	declares and initializes a 2-element integer array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Accessing elements: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>
                <a:latin typeface="Courier New"/>
                <a:cs typeface="Courier New"/>
              </a:rPr>
              <a:t>ar[num</a:t>
            </a:r>
            <a:r>
              <a:rPr lang="en-US" dirty="0" smtClean="0">
                <a:latin typeface="Courier New"/>
                <a:cs typeface="Courier New"/>
              </a:rPr>
              <a:t>]</a:t>
            </a:r>
          </a:p>
          <a:p>
            <a:pPr>
              <a:buNone/>
            </a:pPr>
            <a:r>
              <a:rPr lang="en-US" dirty="0" smtClean="0"/>
              <a:t>	returns the </a:t>
            </a:r>
            <a:r>
              <a:rPr lang="en-US" dirty="0" err="1" smtClean="0"/>
              <a:t>num</a:t>
            </a:r>
            <a:r>
              <a:rPr lang="en-US" baseline="30000" dirty="0" err="1" smtClean="0"/>
              <a:t>th</a:t>
            </a:r>
            <a:r>
              <a:rPr lang="en-US" dirty="0" smtClean="0"/>
              <a:t> element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4C8D-1E99-314E-8B3E-4EEFFD4B1607}" type="datetime1">
              <a:rPr lang="en-US" smtClean="0"/>
              <a:pPr/>
              <a:t>9/9/13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2011 -- Lecture #4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Arrays (2/5)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Arrays are (almost) identical to pointers</a:t>
            </a:r>
          </a:p>
          <a:p>
            <a:pPr lvl="1"/>
            <a:r>
              <a:rPr lang="en-US" dirty="0" smtClean="0">
                <a:latin typeface="Courier New"/>
                <a:cs typeface="Courier New"/>
              </a:rPr>
              <a:t>char *string</a:t>
            </a:r>
            <a:r>
              <a:rPr lang="en-US" dirty="0" smtClean="0">
                <a:latin typeface="+mj-lt"/>
                <a:cs typeface="Courier New"/>
              </a:rPr>
              <a:t> </a:t>
            </a:r>
            <a:r>
              <a:rPr lang="en-US" dirty="0" smtClean="0"/>
              <a:t>and </a:t>
            </a:r>
            <a:r>
              <a:rPr lang="en-US" dirty="0" smtClean="0">
                <a:latin typeface="Courier New"/>
                <a:cs typeface="Courier New"/>
              </a:rPr>
              <a:t>char string[]</a:t>
            </a:r>
            <a:r>
              <a:rPr lang="en-US" dirty="0" smtClean="0">
                <a:latin typeface="+mj-lt"/>
                <a:cs typeface="Courier New"/>
              </a:rPr>
              <a:t> </a:t>
            </a:r>
            <a:r>
              <a:rPr lang="en-US" dirty="0" smtClean="0"/>
              <a:t>are nearly identical declarations</a:t>
            </a:r>
          </a:p>
          <a:p>
            <a:pPr lvl="1"/>
            <a:r>
              <a:rPr lang="en-US" dirty="0" smtClean="0"/>
              <a:t>Differ in subtle ways: incrementing, declaration of filled arrays</a:t>
            </a:r>
          </a:p>
          <a:p>
            <a:pPr lvl="1"/>
            <a:r>
              <a:rPr lang="en-US" dirty="0" smtClean="0"/>
              <a:t>End of C string marking by 0 in last character</a:t>
            </a:r>
          </a:p>
          <a:p>
            <a:r>
              <a:rPr lang="en-US" i="1" dirty="0" smtClean="0"/>
              <a:t>Key Concept</a:t>
            </a:r>
            <a:r>
              <a:rPr lang="en-US" dirty="0" smtClean="0"/>
              <a:t>: Array variable is a “pointer” to the first (0</a:t>
            </a:r>
            <a:r>
              <a:rPr lang="en-US" baseline="30000" dirty="0" smtClean="0"/>
              <a:t>th</a:t>
            </a:r>
            <a:r>
              <a:rPr lang="en-US" dirty="0" smtClean="0"/>
              <a:t>) element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01578-3B1F-6444-87BC-DE807CF2A026}" type="datetime1">
              <a:rPr lang="en-US" smtClean="0"/>
              <a:pPr/>
              <a:t>9/9/13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2011 -- Lecture #4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 Strings</a:t>
            </a: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String in C is just an array of characters</a:t>
            </a:r>
          </a:p>
          <a:p>
            <a:pPr>
              <a:buNone/>
            </a:pPr>
            <a:r>
              <a:rPr lang="en-US" dirty="0" smtClean="0"/>
              <a:t>			</a:t>
            </a:r>
            <a:r>
              <a:rPr lang="en-US" dirty="0" smtClean="0">
                <a:latin typeface="Courier New"/>
                <a:cs typeface="Courier New"/>
              </a:rPr>
              <a:t>char string[] = "</a:t>
            </a:r>
            <a:r>
              <a:rPr lang="en-US" dirty="0" err="1" smtClean="0">
                <a:latin typeface="Courier New"/>
                <a:cs typeface="Courier New"/>
              </a:rPr>
              <a:t>abc</a:t>
            </a:r>
            <a:r>
              <a:rPr lang="en-US" dirty="0" smtClean="0">
                <a:latin typeface="Courier New"/>
                <a:cs typeface="Courier New"/>
              </a:rPr>
              <a:t>";</a:t>
            </a:r>
          </a:p>
          <a:p>
            <a:r>
              <a:rPr lang="en-US" dirty="0" smtClean="0"/>
              <a:t>How do you tell how long a string is?</a:t>
            </a:r>
          </a:p>
          <a:p>
            <a:pPr lvl="1"/>
            <a:r>
              <a:rPr lang="en-US" dirty="0" smtClean="0"/>
              <a:t>Last character is followed by a 0 byte </a:t>
            </a:r>
            <a:br>
              <a:rPr lang="en-US" dirty="0" smtClean="0"/>
            </a:br>
            <a:r>
              <a:rPr lang="en-US" dirty="0" smtClean="0"/>
              <a:t>(aka “null terminator”)					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CBA5-1583-DE45-B4A2-92C42D74D278}" type="datetime1">
              <a:rPr lang="en-US" smtClean="0"/>
              <a:pPr/>
              <a:t>9/9/13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786457" y="4250264"/>
            <a:ext cx="4986762" cy="2308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int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strlen(char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s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[])</a:t>
            </a:r>
          </a:p>
          <a:p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{</a:t>
            </a:r>
          </a:p>
          <a:p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int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n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 = 0;</a:t>
            </a:r>
          </a:p>
          <a:p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    while (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s[n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] != 0) 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n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++;</a:t>
            </a:r>
          </a:p>
          <a:p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    return 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n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;</a:t>
            </a:r>
          </a:p>
          <a:p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}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Arrays (3/5)</a:t>
            </a: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6993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Consequences:</a:t>
            </a: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ar</a:t>
            </a:r>
            <a:r>
              <a:rPr lang="en-US" dirty="0" smtClean="0"/>
              <a:t> is an array variable, but looks like a pointer</a:t>
            </a:r>
          </a:p>
          <a:p>
            <a:pPr lvl="1"/>
            <a:r>
              <a:rPr lang="en-US" dirty="0" smtClean="0">
                <a:latin typeface="Courier New"/>
                <a:cs typeface="Courier New"/>
              </a:rPr>
              <a:t>ar[0]</a:t>
            </a:r>
            <a:r>
              <a:rPr lang="en-US" dirty="0" smtClean="0"/>
              <a:t> is the same as </a:t>
            </a:r>
            <a:r>
              <a:rPr lang="en-US" dirty="0" smtClean="0">
                <a:latin typeface="Courier New"/>
                <a:cs typeface="Courier New"/>
              </a:rPr>
              <a:t>*</a:t>
            </a:r>
            <a:r>
              <a:rPr lang="en-US" dirty="0" err="1" smtClean="0">
                <a:latin typeface="Courier New"/>
                <a:cs typeface="Courier New"/>
              </a:rPr>
              <a:t>ar</a:t>
            </a:r>
            <a:endParaRPr lang="en-US" dirty="0" smtClean="0">
              <a:latin typeface="Courier New"/>
              <a:cs typeface="Courier New"/>
            </a:endParaRPr>
          </a:p>
          <a:p>
            <a:pPr lvl="1"/>
            <a:r>
              <a:rPr lang="en-US" dirty="0" smtClean="0">
                <a:latin typeface="Courier New"/>
                <a:cs typeface="Courier New"/>
              </a:rPr>
              <a:t>ar[2]</a:t>
            </a:r>
            <a:r>
              <a:rPr lang="en-US" dirty="0" smtClean="0"/>
              <a:t> is the same as </a:t>
            </a:r>
            <a:r>
              <a:rPr lang="en-US" dirty="0" smtClean="0">
                <a:latin typeface="Courier New"/>
                <a:cs typeface="Courier New"/>
              </a:rPr>
              <a:t>*(ar+2)</a:t>
            </a:r>
          </a:p>
          <a:p>
            <a:pPr lvl="1"/>
            <a:r>
              <a:rPr lang="en-US" dirty="0" smtClean="0"/>
              <a:t>We can use pointer arithmetic to conveniently access arrays</a:t>
            </a:r>
          </a:p>
          <a:p>
            <a:r>
              <a:rPr lang="en-US" dirty="0" smtClean="0"/>
              <a:t>Declared arrays are only allocated while the scope is valid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dirty="0" smtClean="0">
                <a:latin typeface="Courier New"/>
                <a:cs typeface="Courier New"/>
              </a:rPr>
              <a:t>char *</a:t>
            </a:r>
            <a:r>
              <a:rPr lang="en-US" dirty="0" err="1" smtClean="0">
                <a:latin typeface="Courier New"/>
                <a:cs typeface="Courier New"/>
              </a:rPr>
              <a:t>foo</a:t>
            </a:r>
            <a:r>
              <a:rPr lang="en-US" dirty="0" smtClean="0">
                <a:latin typeface="Courier New"/>
                <a:cs typeface="Courier New"/>
              </a:rPr>
              <a:t>() {</a:t>
            </a:r>
            <a:br>
              <a:rPr lang="en-US" dirty="0" smtClean="0">
                <a:latin typeface="Courier New"/>
                <a:cs typeface="Courier New"/>
              </a:rPr>
            </a:br>
            <a:r>
              <a:rPr lang="en-US" dirty="0" smtClean="0">
                <a:latin typeface="Courier New"/>
                <a:cs typeface="Courier New"/>
              </a:rPr>
              <a:t>   char string[32]; ...;</a:t>
            </a:r>
            <a:br>
              <a:rPr lang="en-US" dirty="0" smtClean="0">
                <a:latin typeface="Courier New"/>
                <a:cs typeface="Courier New"/>
              </a:rPr>
            </a:br>
            <a:r>
              <a:rPr lang="en-US" dirty="0" smtClean="0">
                <a:latin typeface="Courier New"/>
                <a:cs typeface="Courier New"/>
              </a:rPr>
              <a:t>   return string;</a:t>
            </a:r>
            <a:br>
              <a:rPr lang="en-US" dirty="0" smtClean="0">
                <a:latin typeface="Courier New"/>
                <a:cs typeface="Courier New"/>
              </a:rPr>
            </a:br>
            <a:r>
              <a:rPr lang="en-US" dirty="0" smtClean="0">
                <a:latin typeface="Courier New"/>
                <a:cs typeface="Courier New"/>
              </a:rPr>
              <a:t>}</a:t>
            </a:r>
            <a:r>
              <a:rPr lang="en-US" dirty="0" smtClean="0"/>
              <a:t> </a:t>
            </a:r>
          </a:p>
          <a:p>
            <a:pPr lvl="1">
              <a:buNone/>
            </a:pPr>
            <a:r>
              <a:rPr lang="en-US" sz="3226" dirty="0" smtClean="0"/>
              <a:t>is incorrect </a:t>
            </a:r>
            <a:r>
              <a:rPr lang="en-US" sz="3226" b="1" i="1" dirty="0" smtClean="0">
                <a:solidFill>
                  <a:srgbClr val="FF0000"/>
                </a:solidFill>
              </a:rPr>
              <a:t>and very very bad</a:t>
            </a:r>
            <a:endParaRPr lang="en-US" sz="3226" b="1" i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FA8E0-1190-D24C-A73A-D96741066861}" type="datetime1">
              <a:rPr lang="en-US" smtClean="0"/>
              <a:pPr/>
              <a:t>9/9/13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2011 -- Lecture #4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Pointers and Arrays</a:t>
            </a:r>
          </a:p>
          <a:p>
            <a:r>
              <a:rPr lang="en-US" dirty="0" err="1" smtClean="0"/>
              <a:t>Administrivia</a:t>
            </a:r>
            <a:endParaRPr lang="en-US" dirty="0" smtClean="0"/>
          </a:p>
          <a:p>
            <a:r>
              <a:rPr lang="en-US" dirty="0" smtClean="0"/>
              <a:t>Pointer arithmetic</a:t>
            </a:r>
          </a:p>
          <a:p>
            <a:r>
              <a:rPr lang="en-US" dirty="0" smtClean="0"/>
              <a:t>Arrays vs. pointers</a:t>
            </a:r>
          </a:p>
          <a:p>
            <a:r>
              <a:rPr lang="en-US" dirty="0" smtClean="0"/>
              <a:t>Technology Break</a:t>
            </a:r>
          </a:p>
          <a:p>
            <a:r>
              <a:rPr lang="en-US" dirty="0" smtClean="0"/>
              <a:t>Pointer Problems</a:t>
            </a:r>
          </a:p>
          <a:p>
            <a:r>
              <a:rPr lang="en-US" dirty="0" smtClean="0"/>
              <a:t>Criticisms of C</a:t>
            </a:r>
          </a:p>
          <a:p>
            <a:r>
              <a:rPr lang="en-US" dirty="0" smtClean="0"/>
              <a:t>And in Conclusion, 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664F4-3C3E-B54C-9CD8-56957D547062}" type="datetime1">
              <a:rPr lang="en-US" smtClean="0"/>
              <a:pPr/>
              <a:t>9/9/13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Arrays (4/5)</a:t>
            </a:r>
            <a:endParaRPr lang="en-US" dirty="0"/>
          </a:p>
        </p:txBody>
      </p:sp>
      <p:sp>
        <p:nvSpPr>
          <p:cNvPr id="2765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Array size </a:t>
            </a:r>
            <a:r>
              <a:rPr lang="en-US" i="1" dirty="0" err="1" smtClean="0"/>
              <a:t>n</a:t>
            </a:r>
            <a:r>
              <a:rPr lang="en-US" dirty="0" smtClean="0"/>
              <a:t>; want to access from </a:t>
            </a:r>
            <a:r>
              <a:rPr lang="en-US" i="1" dirty="0" smtClean="0"/>
              <a:t>0</a:t>
            </a:r>
            <a:r>
              <a:rPr lang="en-US" dirty="0" smtClean="0"/>
              <a:t> to </a:t>
            </a:r>
            <a:r>
              <a:rPr lang="en-US" i="1" dirty="0" smtClean="0"/>
              <a:t>n-1</a:t>
            </a:r>
            <a:r>
              <a:rPr lang="en-US" dirty="0" smtClean="0"/>
              <a:t>, so you should use counter AND utilize a variable for declaration &amp; </a:t>
            </a:r>
            <a:r>
              <a:rPr lang="en-US" dirty="0" err="1" smtClean="0"/>
              <a:t>incrementation</a:t>
            </a:r>
            <a:endParaRPr lang="en-US" dirty="0" smtClean="0"/>
          </a:p>
          <a:p>
            <a:pPr lvl="1"/>
            <a:r>
              <a:rPr lang="en-US" dirty="0" smtClean="0"/>
              <a:t>Bad pattern</a:t>
            </a:r>
            <a:br>
              <a:rPr lang="en-US" dirty="0" smtClean="0"/>
            </a:br>
            <a:r>
              <a:rPr lang="en-US" dirty="0" err="1" smtClean="0">
                <a:latin typeface="Courier New"/>
                <a:cs typeface="Courier New"/>
              </a:rPr>
              <a:t>int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err="1" smtClean="0">
                <a:latin typeface="Courier New"/>
                <a:cs typeface="Courier New"/>
              </a:rPr>
              <a:t>i</a:t>
            </a:r>
            <a:r>
              <a:rPr lang="en-US" dirty="0" smtClean="0">
                <a:latin typeface="Courier New"/>
                <a:cs typeface="Courier New"/>
              </a:rPr>
              <a:t>, ar[10];</a:t>
            </a:r>
            <a:br>
              <a:rPr lang="en-US" dirty="0" smtClean="0">
                <a:latin typeface="Courier New"/>
                <a:cs typeface="Courier New"/>
              </a:rPr>
            </a:br>
            <a:r>
              <a:rPr lang="en-US" dirty="0" err="1" smtClean="0">
                <a:latin typeface="Courier New"/>
                <a:cs typeface="Courier New"/>
              </a:rPr>
              <a:t>for(i</a:t>
            </a:r>
            <a:r>
              <a:rPr lang="en-US" dirty="0" smtClean="0">
                <a:latin typeface="Courier New"/>
                <a:cs typeface="Courier New"/>
              </a:rPr>
              <a:t> = 0; </a:t>
            </a:r>
            <a:r>
              <a:rPr lang="en-US" dirty="0" err="1" smtClean="0">
                <a:latin typeface="Courier New"/>
                <a:cs typeface="Courier New"/>
              </a:rPr>
              <a:t>i</a:t>
            </a:r>
            <a:r>
              <a:rPr lang="en-US" dirty="0" smtClean="0">
                <a:latin typeface="Courier New"/>
                <a:cs typeface="Courier New"/>
              </a:rPr>
              <a:t> &lt; 10; </a:t>
            </a:r>
            <a:r>
              <a:rPr lang="en-US" dirty="0" err="1" smtClean="0">
                <a:latin typeface="Courier New"/>
                <a:cs typeface="Courier New"/>
              </a:rPr>
              <a:t>i</a:t>
            </a:r>
            <a:r>
              <a:rPr lang="en-US" dirty="0" smtClean="0">
                <a:latin typeface="Courier New"/>
                <a:cs typeface="Courier New"/>
              </a:rPr>
              <a:t>++){ ... }</a:t>
            </a:r>
          </a:p>
          <a:p>
            <a:pPr lvl="1"/>
            <a:r>
              <a:rPr lang="en-US" dirty="0" smtClean="0"/>
              <a:t>Better pattern</a:t>
            </a:r>
            <a:br>
              <a:rPr lang="en-US" dirty="0" smtClean="0"/>
            </a:br>
            <a:r>
              <a:rPr lang="en-US" dirty="0" err="1" smtClean="0">
                <a:latin typeface="Courier New"/>
                <a:cs typeface="Courier New"/>
              </a:rPr>
              <a:t>int</a:t>
            </a:r>
            <a:r>
              <a:rPr lang="en-US" dirty="0" smtClean="0">
                <a:latin typeface="Courier New"/>
                <a:cs typeface="Courier New"/>
              </a:rPr>
              <a:t> ARRAY_SIZE = 10</a:t>
            </a:r>
            <a:br>
              <a:rPr lang="en-US" dirty="0" smtClean="0">
                <a:latin typeface="Courier New"/>
                <a:cs typeface="Courier New"/>
              </a:rPr>
            </a:br>
            <a:r>
              <a:rPr lang="en-US" dirty="0" err="1" smtClean="0">
                <a:latin typeface="Courier New"/>
                <a:cs typeface="Courier New"/>
              </a:rPr>
              <a:t>int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err="1" smtClean="0">
                <a:latin typeface="Courier New"/>
                <a:cs typeface="Courier New"/>
              </a:rPr>
              <a:t>i</a:t>
            </a:r>
            <a:r>
              <a:rPr lang="en-US" dirty="0" smtClean="0">
                <a:latin typeface="Courier New"/>
                <a:cs typeface="Courier New"/>
              </a:rPr>
              <a:t>, </a:t>
            </a:r>
            <a:r>
              <a:rPr lang="en-US" dirty="0" err="1" smtClean="0">
                <a:latin typeface="Courier New"/>
                <a:cs typeface="Courier New"/>
              </a:rPr>
              <a:t>a[ARRAY_SIZE</a:t>
            </a:r>
            <a:r>
              <a:rPr lang="en-US" dirty="0" smtClean="0">
                <a:latin typeface="Courier New"/>
                <a:cs typeface="Courier New"/>
              </a:rPr>
              <a:t>];</a:t>
            </a:r>
            <a:br>
              <a:rPr lang="en-US" dirty="0" smtClean="0">
                <a:latin typeface="Courier New"/>
                <a:cs typeface="Courier New"/>
              </a:rPr>
            </a:br>
            <a:r>
              <a:rPr lang="en-US" dirty="0" err="1" smtClean="0">
                <a:latin typeface="Courier New"/>
                <a:cs typeface="Courier New"/>
              </a:rPr>
              <a:t>for(i</a:t>
            </a:r>
            <a:r>
              <a:rPr lang="en-US" dirty="0" smtClean="0">
                <a:latin typeface="Courier New"/>
                <a:cs typeface="Courier New"/>
              </a:rPr>
              <a:t> = 0; </a:t>
            </a:r>
            <a:r>
              <a:rPr lang="en-US" dirty="0" err="1" smtClean="0">
                <a:latin typeface="Courier New"/>
                <a:cs typeface="Courier New"/>
              </a:rPr>
              <a:t>i</a:t>
            </a:r>
            <a:r>
              <a:rPr lang="en-US" dirty="0" smtClean="0">
                <a:latin typeface="Courier New"/>
                <a:cs typeface="Courier New"/>
              </a:rPr>
              <a:t> &lt; ARRAY_SIZE; </a:t>
            </a:r>
            <a:r>
              <a:rPr lang="en-US" dirty="0" err="1" smtClean="0">
                <a:latin typeface="Courier New"/>
                <a:cs typeface="Courier New"/>
              </a:rPr>
              <a:t>i</a:t>
            </a:r>
            <a:r>
              <a:rPr lang="en-US" dirty="0" smtClean="0">
                <a:latin typeface="Courier New"/>
                <a:cs typeface="Courier New"/>
              </a:rPr>
              <a:t>++){ ... }</a:t>
            </a:r>
          </a:p>
          <a:p>
            <a:r>
              <a:rPr lang="en-US" dirty="0" smtClean="0"/>
              <a:t>SINGLE SOURCE OF TRUTH</a:t>
            </a:r>
          </a:p>
          <a:p>
            <a:pPr lvl="1"/>
            <a:r>
              <a:rPr lang="en-US" dirty="0" smtClean="0"/>
              <a:t>You’re utilizing indirection and avoiding maintaining two copies of the number 10</a:t>
            </a:r>
          </a:p>
          <a:p>
            <a:pPr lvl="1"/>
            <a:r>
              <a:rPr lang="en-US" dirty="0" smtClean="0"/>
              <a:t>DRY: “Don’t Repeat Yourself”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D692-BEA5-874D-8C5F-D482D32A1034}" type="datetime1">
              <a:rPr lang="en-US" smtClean="0"/>
              <a:pPr/>
              <a:t>9/9/13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2011 -- Lecture #4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Arrays (5/5)</a:t>
            </a:r>
            <a:endParaRPr lang="en-US"/>
          </a:p>
        </p:txBody>
      </p:sp>
      <p:sp>
        <p:nvSpPr>
          <p:cNvPr id="296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Pitfall: An array in C does not know its own length, and its bounds are not checked!</a:t>
            </a:r>
          </a:p>
          <a:p>
            <a:pPr lvl="1"/>
            <a:r>
              <a:rPr lang="en-US" dirty="0" smtClean="0"/>
              <a:t>Consequence: We can accidentally access off the end of an array</a:t>
            </a:r>
          </a:p>
          <a:p>
            <a:pPr lvl="1"/>
            <a:r>
              <a:rPr lang="en-US" dirty="0" smtClean="0"/>
              <a:t>Consequence: We must pass the array </a:t>
            </a:r>
            <a:r>
              <a:rPr lang="en-US" i="1" dirty="0" smtClean="0"/>
              <a:t>and its size </a:t>
            </a:r>
            <a:r>
              <a:rPr lang="en-US" dirty="0" smtClean="0"/>
              <a:t>to any procedure that is going to manipulate it</a:t>
            </a:r>
          </a:p>
          <a:p>
            <a:r>
              <a:rPr lang="en-US" dirty="0" smtClean="0"/>
              <a:t>Segmentation faults and bus errors:</a:t>
            </a:r>
          </a:p>
          <a:p>
            <a:pPr lvl="1"/>
            <a:r>
              <a:rPr lang="en-US" dirty="0" smtClean="0"/>
              <a:t>These are VERY difficult to find; </a:t>
            </a:r>
            <a:br>
              <a:rPr lang="en-US" dirty="0" smtClean="0"/>
            </a:br>
            <a:r>
              <a:rPr lang="en-US" dirty="0" smtClean="0"/>
              <a:t>be careful! (You’ll learn how to debug these in lab)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E5AB7-9751-9744-907C-91856B12A401}" type="datetime1">
              <a:rPr lang="en-US" smtClean="0"/>
              <a:pPr/>
              <a:t>9/9/13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2011 -- Lecture #4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 And in Conclusion ...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600200"/>
            <a:ext cx="8623300" cy="4525963"/>
          </a:xfrm>
        </p:spPr>
        <p:txBody>
          <a:bodyPr>
            <a:normAutofit fontScale="92500"/>
          </a:bodyPr>
          <a:lstStyle/>
          <a:p>
            <a:r>
              <a:rPr lang="en-US" dirty="0"/>
              <a:t>Array indexing is syntactic sugar for pointers</a:t>
            </a:r>
          </a:p>
          <a:p>
            <a:r>
              <a:rPr lang="en-US" sz="3000" dirty="0" err="1">
                <a:latin typeface="Courier New"/>
                <a:cs typeface="Courier New"/>
              </a:rPr>
              <a:t>a[i</a:t>
            </a:r>
            <a:r>
              <a:rPr lang="en-US" sz="3000" dirty="0">
                <a:latin typeface="Courier New"/>
                <a:cs typeface="Courier New"/>
              </a:rPr>
              <a:t>]</a:t>
            </a:r>
            <a:r>
              <a:rPr lang="en-US" dirty="0"/>
              <a:t> is treated as</a:t>
            </a:r>
            <a:r>
              <a:rPr lang="en-US" dirty="0">
                <a:latin typeface="Comic Sans MS" charset="0"/>
              </a:rPr>
              <a:t> </a:t>
            </a:r>
            <a:r>
              <a:rPr lang="en-US" sz="3000" dirty="0">
                <a:latin typeface="Courier New"/>
                <a:cs typeface="Courier New"/>
              </a:rPr>
              <a:t>*(</a:t>
            </a:r>
            <a:r>
              <a:rPr lang="en-US" sz="3000" dirty="0" err="1">
                <a:latin typeface="Courier New"/>
                <a:cs typeface="Courier New"/>
              </a:rPr>
              <a:t>a+i</a:t>
            </a:r>
            <a:r>
              <a:rPr lang="en-US" sz="3000" dirty="0">
                <a:latin typeface="Courier New"/>
                <a:cs typeface="Courier New"/>
              </a:rPr>
              <a:t>)</a:t>
            </a:r>
            <a:endParaRPr lang="en-US" sz="3000" dirty="0" smtClean="0">
              <a:latin typeface="Courier New"/>
              <a:cs typeface="Courier New"/>
            </a:endParaRPr>
          </a:p>
          <a:p>
            <a:r>
              <a:rPr lang="en-US" dirty="0" smtClean="0"/>
              <a:t>E.g., three equivalent ways to </a:t>
            </a:r>
            <a:r>
              <a:rPr lang="en-US" dirty="0"/>
              <a:t>zero</a:t>
            </a:r>
            <a:r>
              <a:rPr lang="en-US" dirty="0" smtClean="0"/>
              <a:t> an </a:t>
            </a:r>
            <a:r>
              <a:rPr lang="en-US" dirty="0"/>
              <a:t>array:</a:t>
            </a:r>
          </a:p>
          <a:p>
            <a:pPr lvl="1"/>
            <a:r>
              <a:rPr lang="en-US" sz="3000" dirty="0">
                <a:latin typeface="Courier New"/>
                <a:cs typeface="Courier New"/>
              </a:rPr>
              <a:t>for (</a:t>
            </a:r>
            <a:r>
              <a:rPr lang="en-US" sz="3000" dirty="0" err="1" smtClean="0">
                <a:latin typeface="Courier New"/>
                <a:cs typeface="Courier New"/>
              </a:rPr>
              <a:t>i</a:t>
            </a:r>
            <a:r>
              <a:rPr lang="en-US" sz="3000" dirty="0" smtClean="0">
                <a:latin typeface="Courier New"/>
                <a:cs typeface="Courier New"/>
              </a:rPr>
              <a:t>=0</a:t>
            </a:r>
            <a:r>
              <a:rPr lang="en-US" sz="3000" dirty="0">
                <a:latin typeface="Courier New"/>
                <a:cs typeface="Courier New"/>
              </a:rPr>
              <a:t>; </a:t>
            </a:r>
            <a:r>
              <a:rPr lang="en-US" sz="3000" dirty="0" err="1">
                <a:latin typeface="Courier New"/>
                <a:cs typeface="Courier New"/>
              </a:rPr>
              <a:t>i</a:t>
            </a:r>
            <a:r>
              <a:rPr lang="en-US" sz="3000" dirty="0">
                <a:latin typeface="Courier New"/>
                <a:cs typeface="Courier New"/>
              </a:rPr>
              <a:t> &lt; size; </a:t>
            </a:r>
            <a:r>
              <a:rPr lang="en-US" sz="3000" dirty="0" err="1">
                <a:latin typeface="Courier New"/>
                <a:cs typeface="Courier New"/>
              </a:rPr>
              <a:t>i</a:t>
            </a:r>
            <a:r>
              <a:rPr lang="en-US" sz="3000" dirty="0">
                <a:latin typeface="Courier New"/>
                <a:cs typeface="Courier New"/>
              </a:rPr>
              <a:t>++) </a:t>
            </a:r>
            <a:r>
              <a:rPr lang="en-US" sz="3000" dirty="0" err="1">
                <a:latin typeface="Courier New"/>
                <a:cs typeface="Courier New"/>
              </a:rPr>
              <a:t>a[i</a:t>
            </a:r>
            <a:r>
              <a:rPr lang="en-US" sz="3000" dirty="0">
                <a:latin typeface="Courier New"/>
                <a:cs typeface="Courier New"/>
              </a:rPr>
              <a:t>] = 0;</a:t>
            </a:r>
          </a:p>
          <a:p>
            <a:pPr lvl="1"/>
            <a:r>
              <a:rPr lang="en-US" sz="3000" dirty="0">
                <a:latin typeface="Courier New"/>
                <a:cs typeface="Courier New"/>
              </a:rPr>
              <a:t>for (</a:t>
            </a:r>
            <a:r>
              <a:rPr lang="en-US" sz="3000" dirty="0" err="1" smtClean="0">
                <a:latin typeface="Courier New"/>
                <a:cs typeface="Courier New"/>
              </a:rPr>
              <a:t>i</a:t>
            </a:r>
            <a:r>
              <a:rPr lang="en-US" sz="3000" dirty="0" smtClean="0">
                <a:latin typeface="Courier New"/>
                <a:cs typeface="Courier New"/>
              </a:rPr>
              <a:t>=0</a:t>
            </a:r>
            <a:r>
              <a:rPr lang="en-US" sz="3000" dirty="0">
                <a:latin typeface="Courier New"/>
                <a:cs typeface="Courier New"/>
              </a:rPr>
              <a:t>; </a:t>
            </a:r>
            <a:r>
              <a:rPr lang="en-US" sz="3000" dirty="0" err="1">
                <a:latin typeface="Courier New"/>
                <a:cs typeface="Courier New"/>
              </a:rPr>
              <a:t>i</a:t>
            </a:r>
            <a:r>
              <a:rPr lang="en-US" sz="3000" dirty="0">
                <a:latin typeface="Courier New"/>
                <a:cs typeface="Courier New"/>
              </a:rPr>
              <a:t> &lt; size; </a:t>
            </a:r>
            <a:r>
              <a:rPr lang="en-US" sz="3000" dirty="0" err="1">
                <a:latin typeface="Courier New"/>
                <a:cs typeface="Courier New"/>
              </a:rPr>
              <a:t>i</a:t>
            </a:r>
            <a:r>
              <a:rPr lang="en-US" sz="3000" dirty="0">
                <a:latin typeface="Courier New"/>
                <a:cs typeface="Courier New"/>
              </a:rPr>
              <a:t>++) *(</a:t>
            </a:r>
            <a:r>
              <a:rPr lang="en-US" sz="3000" dirty="0" err="1">
                <a:latin typeface="Courier New"/>
                <a:cs typeface="Courier New"/>
              </a:rPr>
              <a:t>a+i</a:t>
            </a:r>
            <a:r>
              <a:rPr lang="en-US" sz="3000" dirty="0">
                <a:latin typeface="Courier New"/>
                <a:cs typeface="Courier New"/>
              </a:rPr>
              <a:t>) = 0;</a:t>
            </a:r>
          </a:p>
          <a:p>
            <a:pPr lvl="1"/>
            <a:r>
              <a:rPr lang="en-US" sz="3000" dirty="0">
                <a:latin typeface="Courier New"/>
                <a:cs typeface="Courier New"/>
              </a:rPr>
              <a:t>for (</a:t>
            </a:r>
            <a:r>
              <a:rPr lang="en-US" sz="3000" dirty="0" err="1" smtClean="0">
                <a:latin typeface="Courier New"/>
                <a:cs typeface="Courier New"/>
              </a:rPr>
              <a:t>p</a:t>
            </a:r>
            <a:r>
              <a:rPr lang="en-US" sz="3000" dirty="0" smtClean="0">
                <a:latin typeface="Courier New"/>
                <a:cs typeface="Courier New"/>
              </a:rPr>
              <a:t>=a</a:t>
            </a:r>
            <a:r>
              <a:rPr lang="en-US" sz="3000" dirty="0">
                <a:latin typeface="Courier New"/>
                <a:cs typeface="Courier New"/>
              </a:rPr>
              <a:t>;</a:t>
            </a:r>
            <a:r>
              <a:rPr lang="en-US" sz="3000" dirty="0" smtClean="0">
                <a:latin typeface="Courier New"/>
                <a:cs typeface="Courier New"/>
              </a:rPr>
              <a:t> </a:t>
            </a:r>
            <a:r>
              <a:rPr lang="en-US" sz="3000" dirty="0" err="1" smtClean="0">
                <a:latin typeface="Courier New"/>
                <a:cs typeface="Courier New"/>
              </a:rPr>
              <a:t>p</a:t>
            </a:r>
            <a:r>
              <a:rPr lang="en-US" sz="3000" dirty="0" smtClean="0">
                <a:latin typeface="Courier New"/>
                <a:cs typeface="Courier New"/>
              </a:rPr>
              <a:t> </a:t>
            </a:r>
            <a:r>
              <a:rPr lang="en-US" sz="3000" dirty="0">
                <a:latin typeface="Courier New"/>
                <a:cs typeface="Courier New"/>
              </a:rPr>
              <a:t>&lt; </a:t>
            </a:r>
            <a:r>
              <a:rPr lang="en-US" sz="3000" dirty="0" err="1">
                <a:latin typeface="Courier New"/>
                <a:cs typeface="Courier New"/>
              </a:rPr>
              <a:t>a+size</a:t>
            </a:r>
            <a:r>
              <a:rPr lang="en-US" sz="3000" dirty="0">
                <a:latin typeface="Courier New"/>
                <a:cs typeface="Courier New"/>
              </a:rPr>
              <a:t>; </a:t>
            </a:r>
            <a:r>
              <a:rPr lang="en-US" sz="3000" dirty="0" err="1">
                <a:latin typeface="Courier New"/>
                <a:cs typeface="Courier New"/>
              </a:rPr>
              <a:t>p</a:t>
            </a:r>
            <a:r>
              <a:rPr lang="en-US" sz="3000" dirty="0">
                <a:latin typeface="Courier New"/>
                <a:cs typeface="Courier New"/>
              </a:rPr>
              <a:t>++) *</a:t>
            </a:r>
            <a:r>
              <a:rPr lang="en-US" sz="3000" dirty="0" err="1">
                <a:latin typeface="Courier New"/>
                <a:cs typeface="Courier New"/>
              </a:rPr>
              <a:t>p</a:t>
            </a:r>
            <a:r>
              <a:rPr lang="en-US" sz="3000" dirty="0">
                <a:latin typeface="Courier New"/>
                <a:cs typeface="Courier New"/>
              </a:rPr>
              <a:t> = 0;</a:t>
            </a:r>
            <a:r>
              <a:rPr lang="en-US" dirty="0">
                <a:latin typeface="Comic Sans MS" charset="0"/>
              </a:rPr>
              <a:t/>
            </a:r>
            <a:br>
              <a:rPr lang="en-US" dirty="0">
                <a:latin typeface="Comic Sans MS" charset="0"/>
              </a:rPr>
            </a:br>
            <a:endParaRPr lang="en-US" dirty="0" smtClean="0">
              <a:latin typeface="Comic Sans MS" charset="0"/>
            </a:endParaRPr>
          </a:p>
          <a:p>
            <a:pPr>
              <a:buNone/>
            </a:pPr>
            <a:endParaRPr lang="en-US" dirty="0">
              <a:latin typeface="Comic Sans MS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B0FD-ACDE-9246-B26C-BA784CC91E98}" type="datetime1">
              <a:rPr lang="en-US" smtClean="0"/>
              <a:pPr/>
              <a:t>9/9/13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2011 -- Lecture #4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3"/>
          <p:cNvSpPr txBox="1">
            <a:spLocks noChangeArrowheads="1"/>
          </p:cNvSpPr>
          <p:nvPr/>
        </p:nvSpPr>
        <p:spPr bwMode="auto">
          <a:xfrm>
            <a:off x="1371600" y="3240088"/>
            <a:ext cx="6705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408000"/>
                </a:solidFill>
                <a:latin typeface="+mj-lt"/>
                <a:cs typeface="Courier"/>
              </a:rPr>
              <a:t>No syntax errors; it changes characters in string </a:t>
            </a:r>
            <a:r>
              <a:rPr lang="en-US" sz="2800" dirty="0" err="1" smtClean="0">
                <a:solidFill>
                  <a:srgbClr val="408000"/>
                </a:solidFill>
                <a:latin typeface="Courier"/>
                <a:cs typeface="Courier"/>
              </a:rPr>
              <a:t>t</a:t>
            </a:r>
            <a:r>
              <a:rPr lang="en-US" sz="2800" dirty="0" smtClean="0">
                <a:solidFill>
                  <a:srgbClr val="408000"/>
                </a:solidFill>
                <a:latin typeface="+mj-lt"/>
                <a:cs typeface="Courier"/>
              </a:rPr>
              <a:t> to next character in the string </a:t>
            </a:r>
            <a:r>
              <a:rPr lang="en-US" sz="2800" dirty="0" err="1" smtClean="0">
                <a:solidFill>
                  <a:srgbClr val="408000"/>
                </a:solidFill>
                <a:latin typeface="Courier"/>
                <a:cs typeface="Courier"/>
              </a:rPr>
              <a:t>s</a:t>
            </a:r>
            <a:r>
              <a:rPr lang="en-US" sz="2800" dirty="0" smtClean="0">
                <a:solidFill>
                  <a:srgbClr val="408000"/>
                </a:solidFill>
                <a:latin typeface="+mj-lt"/>
                <a:cs typeface="Courier"/>
              </a:rPr>
              <a:t> </a:t>
            </a:r>
          </a:p>
        </p:txBody>
      </p:sp>
      <p:sp>
        <p:nvSpPr>
          <p:cNvPr id="53251" name="TextBox 4"/>
          <p:cNvSpPr txBox="1">
            <a:spLocks noChangeArrowheads="1"/>
          </p:cNvSpPr>
          <p:nvPr/>
        </p:nvSpPr>
        <p:spPr bwMode="auto">
          <a:xfrm>
            <a:off x="1371600" y="4154488"/>
            <a:ext cx="6705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FF66A0"/>
                </a:solidFill>
                <a:latin typeface="+mj-lt"/>
                <a:cs typeface="Courier"/>
              </a:rPr>
              <a:t>No syntax errors; it copies a string at address </a:t>
            </a:r>
            <a:r>
              <a:rPr lang="en-US" sz="2800" dirty="0" err="1" smtClean="0">
                <a:solidFill>
                  <a:srgbClr val="FF66A0"/>
                </a:solidFill>
                <a:latin typeface="Courier"/>
                <a:cs typeface="Courier"/>
              </a:rPr>
              <a:t>t</a:t>
            </a:r>
            <a:r>
              <a:rPr lang="en-US" sz="2800" dirty="0" smtClean="0">
                <a:solidFill>
                  <a:srgbClr val="FF66A0"/>
                </a:solidFill>
                <a:latin typeface="+mj-lt"/>
                <a:cs typeface="Courier"/>
              </a:rPr>
              <a:t> to the string at address </a:t>
            </a:r>
            <a:r>
              <a:rPr lang="en-US" sz="2800" dirty="0" err="1" smtClean="0">
                <a:solidFill>
                  <a:srgbClr val="FF66A0"/>
                </a:solidFill>
                <a:latin typeface="Courier"/>
                <a:cs typeface="Courier"/>
              </a:rPr>
              <a:t>s</a:t>
            </a:r>
            <a:endParaRPr lang="en-US" sz="2800" dirty="0" smtClean="0">
              <a:solidFill>
                <a:srgbClr val="FF66A0"/>
              </a:solidFill>
              <a:latin typeface="Courier"/>
              <a:cs typeface="Courier"/>
            </a:endParaRPr>
          </a:p>
        </p:txBody>
      </p:sp>
      <p:sp>
        <p:nvSpPr>
          <p:cNvPr id="53252" name="TextBox 5"/>
          <p:cNvSpPr txBox="1">
            <a:spLocks noChangeArrowheads="1"/>
          </p:cNvSpPr>
          <p:nvPr/>
        </p:nvSpPr>
        <p:spPr bwMode="auto">
          <a:xfrm>
            <a:off x="1371600" y="5068888"/>
            <a:ext cx="6705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latin typeface="+mj-lt"/>
                <a:cs typeface="Courier"/>
              </a:rPr>
              <a:t>No syntax errors; it appends the string at address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latin typeface="Courier"/>
                <a:cs typeface="Courier"/>
              </a:rPr>
              <a:t>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latin typeface="+mj-lt"/>
                <a:cs typeface="Courier"/>
              </a:rPr>
              <a:t> to the end of the string at address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latin typeface="Courier"/>
                <a:cs typeface="Courier"/>
              </a:rPr>
              <a:t>s</a:t>
            </a:r>
            <a:endParaRPr lang="en-US" sz="2800" b="1" dirty="0" smtClean="0">
              <a:ln>
                <a:solidFill>
                  <a:schemeClr val="tx1"/>
                </a:solidFill>
              </a:ln>
              <a:solidFill>
                <a:srgbClr val="FFE860"/>
              </a:solidFill>
              <a:latin typeface="Courier"/>
              <a:cs typeface="Courier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60438" y="2325688"/>
            <a:ext cx="7116762" cy="523220"/>
            <a:chOff x="960651" y="1743728"/>
            <a:chExt cx="7116549" cy="392422"/>
          </a:xfrm>
        </p:grpSpPr>
        <p:sp>
          <p:nvSpPr>
            <p:cNvPr id="53259" name="TextBox 2"/>
            <p:cNvSpPr txBox="1">
              <a:spLocks noChangeArrowheads="1"/>
            </p:cNvSpPr>
            <p:nvPr/>
          </p:nvSpPr>
          <p:spPr bwMode="auto">
            <a:xfrm>
              <a:off x="1371600" y="1743728"/>
              <a:ext cx="6705600" cy="392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 dirty="0" smtClean="0">
                  <a:solidFill>
                    <a:srgbClr val="FF8000"/>
                  </a:solidFill>
                  <a:latin typeface="+mj-lt"/>
                  <a:cs typeface="Courier"/>
                </a:rPr>
                <a:t>It has syntax errors</a:t>
              </a:r>
              <a:endParaRPr lang="en-US" sz="2800" dirty="0">
                <a:solidFill>
                  <a:srgbClr val="FF8000"/>
                </a:solidFill>
                <a:latin typeface="+mj-lt"/>
              </a:endParaRPr>
            </a:p>
          </p:txBody>
        </p:sp>
        <p:sp>
          <p:nvSpPr>
            <p:cNvPr id="53260" name="Rectangle 6"/>
            <p:cNvSpPr>
              <a:spLocks noChangeArrowheads="1"/>
            </p:cNvSpPr>
            <p:nvPr/>
          </p:nvSpPr>
          <p:spPr bwMode="auto">
            <a:xfrm>
              <a:off x="960651" y="1809750"/>
              <a:ext cx="41549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ＭＳ ゴシック" pitchFamily="1" charset="-128"/>
                  <a:ea typeface="ＭＳ ゴシック" pitchFamily="1" charset="-128"/>
                  <a:cs typeface="ＭＳ ゴシック" pitchFamily="1" charset="-128"/>
                </a:rPr>
                <a:t>☐</a:t>
              </a:r>
              <a:endParaRPr lang="en-US" dirty="0"/>
            </a:p>
          </p:txBody>
        </p:sp>
      </p:grpSp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960438" y="3343275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5" name="Rectangle 8"/>
          <p:cNvSpPr>
            <a:spLocks noChangeArrowheads="1"/>
          </p:cNvSpPr>
          <p:nvPr/>
        </p:nvSpPr>
        <p:spPr bwMode="auto">
          <a:xfrm>
            <a:off x="960438" y="4257675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6" name="Rectangle 9"/>
          <p:cNvSpPr>
            <a:spLocks noChangeArrowheads="1"/>
          </p:cNvSpPr>
          <p:nvPr/>
        </p:nvSpPr>
        <p:spPr bwMode="auto">
          <a:xfrm>
            <a:off x="947738" y="5156200"/>
            <a:ext cx="415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7" name="Slide Number Placeholder 1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18A5DC7-8BDF-994F-9CC6-B289B75E5426}" type="slidenum">
              <a:rPr lang="en-US" smtClean="0"/>
              <a:pPr/>
              <a:t>23</a:t>
            </a:fld>
            <a:endParaRPr lang="en-US" dirty="0" smtClean="0"/>
          </a:p>
        </p:txBody>
      </p:sp>
      <p:sp>
        <p:nvSpPr>
          <p:cNvPr id="53258" name="TextBox 12"/>
          <p:cNvSpPr txBox="1">
            <a:spLocks noChangeArrowheads="1"/>
          </p:cNvSpPr>
          <p:nvPr/>
        </p:nvSpPr>
        <p:spPr bwMode="auto">
          <a:xfrm>
            <a:off x="685800" y="482600"/>
            <a:ext cx="579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What is TRUE about this function?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93959" y="1164690"/>
            <a:ext cx="49500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urier New"/>
                <a:cs typeface="Courier New"/>
              </a:rPr>
              <a:t>void </a:t>
            </a:r>
            <a:r>
              <a:rPr lang="en-US" sz="2400" dirty="0" err="1" smtClean="0">
                <a:latin typeface="Courier New"/>
                <a:cs typeface="Courier New"/>
              </a:rPr>
              <a:t>foo(char</a:t>
            </a:r>
            <a:r>
              <a:rPr lang="en-US" sz="2400" dirty="0" smtClean="0">
                <a:latin typeface="Courier New"/>
                <a:cs typeface="Courier New"/>
              </a:rPr>
              <a:t> *</a:t>
            </a:r>
            <a:r>
              <a:rPr lang="en-US" sz="2400" dirty="0" err="1" smtClean="0">
                <a:latin typeface="Courier New"/>
                <a:cs typeface="Courier New"/>
              </a:rPr>
              <a:t>s</a:t>
            </a:r>
            <a:r>
              <a:rPr lang="en-US" sz="2400" dirty="0" smtClean="0">
                <a:latin typeface="Courier New"/>
                <a:cs typeface="Courier New"/>
              </a:rPr>
              <a:t>, char *</a:t>
            </a:r>
            <a:r>
              <a:rPr lang="en-US" sz="2400" dirty="0" err="1" smtClean="0">
                <a:latin typeface="Courier New"/>
                <a:cs typeface="Courier New"/>
              </a:rPr>
              <a:t>t</a:t>
            </a:r>
            <a:r>
              <a:rPr lang="en-US" sz="2400" dirty="0" smtClean="0">
                <a:latin typeface="Courier New"/>
                <a:cs typeface="Courier New"/>
              </a:rPr>
              <a:t>) </a:t>
            </a:r>
            <a:br>
              <a:rPr lang="en-US" sz="2400" dirty="0" smtClean="0">
                <a:latin typeface="Courier New"/>
                <a:cs typeface="Courier New"/>
              </a:rPr>
            </a:br>
            <a:r>
              <a:rPr lang="en-US" sz="2400" dirty="0" smtClean="0">
                <a:latin typeface="Courier New"/>
                <a:cs typeface="Courier New"/>
              </a:rPr>
              <a:t>{ while (*</a:t>
            </a:r>
            <a:r>
              <a:rPr lang="en-US" sz="2400" dirty="0" err="1" smtClean="0">
                <a:latin typeface="Courier New"/>
                <a:cs typeface="Courier New"/>
              </a:rPr>
              <a:t>s</a:t>
            </a:r>
            <a:r>
              <a:rPr lang="en-US" sz="2400" dirty="0" smtClean="0">
                <a:latin typeface="Courier New"/>
                <a:cs typeface="Courier New"/>
              </a:rPr>
              <a:t>)</a:t>
            </a:r>
          </a:p>
          <a:p>
            <a:r>
              <a:rPr lang="en-US" sz="2400" dirty="0" smtClean="0">
                <a:latin typeface="Courier New"/>
                <a:cs typeface="Courier New"/>
              </a:rPr>
              <a:t>		</a:t>
            </a:r>
            <a:r>
              <a:rPr lang="en-US" sz="2400" dirty="0" err="1" smtClean="0">
                <a:latin typeface="Courier New"/>
                <a:cs typeface="Courier New"/>
              </a:rPr>
              <a:t>s</a:t>
            </a:r>
            <a:r>
              <a:rPr lang="en-US" sz="2400" dirty="0" smtClean="0">
                <a:latin typeface="Courier New"/>
                <a:cs typeface="Courier New"/>
              </a:rPr>
              <a:t>++;</a:t>
            </a:r>
          </a:p>
          <a:p>
            <a:r>
              <a:rPr lang="en-US" sz="2400" dirty="0" smtClean="0">
                <a:latin typeface="Courier New"/>
                <a:cs typeface="Courier New"/>
              </a:rPr>
              <a:t>  while (*</a:t>
            </a:r>
            <a:r>
              <a:rPr lang="en-US" sz="2400" dirty="0" err="1" smtClean="0">
                <a:latin typeface="Courier New"/>
                <a:cs typeface="Courier New"/>
              </a:rPr>
              <a:t>s</a:t>
            </a:r>
            <a:r>
              <a:rPr lang="en-US" sz="2400" dirty="0" smtClean="0">
                <a:latin typeface="Courier New"/>
                <a:cs typeface="Courier New"/>
              </a:rPr>
              <a:t>++ = *</a:t>
            </a:r>
            <a:r>
              <a:rPr lang="en-US" sz="2400" dirty="0" err="1" smtClean="0">
                <a:latin typeface="Courier New"/>
                <a:cs typeface="Courier New"/>
              </a:rPr>
              <a:t>t</a:t>
            </a:r>
            <a:r>
              <a:rPr lang="en-US" sz="2400" dirty="0" smtClean="0">
                <a:latin typeface="Courier New"/>
                <a:cs typeface="Courier New"/>
              </a:rPr>
              <a:t>++)</a:t>
            </a:r>
          </a:p>
          <a:p>
            <a:r>
              <a:rPr lang="en-US" sz="2400" dirty="0" smtClean="0">
                <a:latin typeface="Courier New"/>
                <a:cs typeface="Courier New"/>
              </a:rPr>
              <a:t>		;	</a:t>
            </a:r>
            <a:br>
              <a:rPr lang="en-US" sz="2400" dirty="0" smtClean="0">
                <a:latin typeface="Courier New"/>
                <a:cs typeface="Courier New"/>
              </a:rPr>
            </a:br>
            <a:r>
              <a:rPr lang="en-US" sz="2400" dirty="0" smtClean="0">
                <a:latin typeface="Courier New"/>
                <a:cs typeface="Courier New"/>
              </a:rPr>
              <a:t>}</a:t>
            </a:r>
            <a:br>
              <a:rPr lang="en-US" sz="2400" dirty="0" smtClean="0">
                <a:latin typeface="Courier New"/>
                <a:cs typeface="Courier New"/>
              </a:rPr>
            </a:b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3"/>
          <p:cNvSpPr txBox="1">
            <a:spLocks noChangeArrowheads="1"/>
          </p:cNvSpPr>
          <p:nvPr/>
        </p:nvSpPr>
        <p:spPr bwMode="auto">
          <a:xfrm>
            <a:off x="1371600" y="3240088"/>
            <a:ext cx="6705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408000"/>
                </a:solidFill>
                <a:latin typeface="+mj-lt"/>
                <a:cs typeface="Courier"/>
              </a:rPr>
              <a:t>No syntax errors; it changes characters in string </a:t>
            </a:r>
            <a:r>
              <a:rPr lang="en-US" sz="2800" dirty="0" err="1" smtClean="0">
                <a:solidFill>
                  <a:srgbClr val="408000"/>
                </a:solidFill>
                <a:latin typeface="Courier"/>
                <a:cs typeface="Courier"/>
              </a:rPr>
              <a:t>t</a:t>
            </a:r>
            <a:r>
              <a:rPr lang="en-US" sz="2800" dirty="0" smtClean="0">
                <a:solidFill>
                  <a:srgbClr val="408000"/>
                </a:solidFill>
                <a:latin typeface="+mj-lt"/>
                <a:cs typeface="Courier"/>
              </a:rPr>
              <a:t> to next character in the string </a:t>
            </a:r>
            <a:r>
              <a:rPr lang="en-US" sz="2800" dirty="0" err="1" smtClean="0">
                <a:solidFill>
                  <a:srgbClr val="408000"/>
                </a:solidFill>
                <a:latin typeface="Courier"/>
                <a:cs typeface="Courier"/>
              </a:rPr>
              <a:t>s</a:t>
            </a:r>
            <a:r>
              <a:rPr lang="en-US" sz="2800" dirty="0" smtClean="0">
                <a:solidFill>
                  <a:srgbClr val="408000"/>
                </a:solidFill>
                <a:latin typeface="+mj-lt"/>
                <a:cs typeface="Courier"/>
              </a:rPr>
              <a:t> </a:t>
            </a:r>
          </a:p>
        </p:txBody>
      </p:sp>
      <p:sp>
        <p:nvSpPr>
          <p:cNvPr id="53251" name="TextBox 4"/>
          <p:cNvSpPr txBox="1">
            <a:spLocks noChangeArrowheads="1"/>
          </p:cNvSpPr>
          <p:nvPr/>
        </p:nvSpPr>
        <p:spPr bwMode="auto">
          <a:xfrm>
            <a:off x="1371600" y="4154488"/>
            <a:ext cx="6705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FF66A0"/>
                </a:solidFill>
                <a:latin typeface="+mj-lt"/>
                <a:cs typeface="Courier"/>
              </a:rPr>
              <a:t>No syntax errors; it copies a string at address </a:t>
            </a:r>
            <a:r>
              <a:rPr lang="en-US" sz="2800" dirty="0" err="1" smtClean="0">
                <a:solidFill>
                  <a:srgbClr val="FF66A0"/>
                </a:solidFill>
                <a:latin typeface="Courier"/>
                <a:cs typeface="Courier"/>
              </a:rPr>
              <a:t>t</a:t>
            </a:r>
            <a:r>
              <a:rPr lang="en-US" sz="2800" dirty="0" smtClean="0">
                <a:solidFill>
                  <a:srgbClr val="FF66A0"/>
                </a:solidFill>
                <a:latin typeface="+mj-lt"/>
                <a:cs typeface="Courier"/>
              </a:rPr>
              <a:t> to the string at address </a:t>
            </a:r>
            <a:r>
              <a:rPr lang="en-US" sz="2800" dirty="0" err="1" smtClean="0">
                <a:solidFill>
                  <a:srgbClr val="FF66A0"/>
                </a:solidFill>
                <a:latin typeface="Courier"/>
                <a:cs typeface="Courier"/>
              </a:rPr>
              <a:t>s</a:t>
            </a:r>
            <a:endParaRPr lang="en-US" sz="2800" dirty="0" smtClean="0">
              <a:solidFill>
                <a:srgbClr val="FF66A0"/>
              </a:solidFill>
              <a:latin typeface="Courier"/>
              <a:cs typeface="Courier"/>
            </a:endParaRPr>
          </a:p>
        </p:txBody>
      </p:sp>
      <p:sp>
        <p:nvSpPr>
          <p:cNvPr id="53252" name="TextBox 5"/>
          <p:cNvSpPr txBox="1">
            <a:spLocks noChangeArrowheads="1"/>
          </p:cNvSpPr>
          <p:nvPr/>
        </p:nvSpPr>
        <p:spPr bwMode="auto">
          <a:xfrm>
            <a:off x="1371600" y="5068888"/>
            <a:ext cx="6705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latin typeface="+mj-lt"/>
                <a:cs typeface="Courier"/>
              </a:rPr>
              <a:t>No syntax errors; it appends the string at address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latin typeface="Courier"/>
                <a:cs typeface="Courier"/>
              </a:rPr>
              <a:t>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latin typeface="+mj-lt"/>
                <a:cs typeface="Courier"/>
              </a:rPr>
              <a:t> to the end of the string at address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latin typeface="Courier"/>
                <a:cs typeface="Courier"/>
              </a:rPr>
              <a:t>s</a:t>
            </a:r>
            <a:endParaRPr lang="en-US" sz="2800" b="1" dirty="0" smtClean="0">
              <a:ln>
                <a:solidFill>
                  <a:schemeClr val="tx1"/>
                </a:solidFill>
              </a:ln>
              <a:solidFill>
                <a:srgbClr val="FFE860"/>
              </a:solidFill>
              <a:latin typeface="Courier"/>
              <a:cs typeface="Courier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60438" y="2325688"/>
            <a:ext cx="7116762" cy="523220"/>
            <a:chOff x="960651" y="1743728"/>
            <a:chExt cx="7116549" cy="392422"/>
          </a:xfrm>
        </p:grpSpPr>
        <p:sp>
          <p:nvSpPr>
            <p:cNvPr id="53259" name="TextBox 2"/>
            <p:cNvSpPr txBox="1">
              <a:spLocks noChangeArrowheads="1"/>
            </p:cNvSpPr>
            <p:nvPr/>
          </p:nvSpPr>
          <p:spPr bwMode="auto">
            <a:xfrm>
              <a:off x="1371600" y="1743728"/>
              <a:ext cx="6705600" cy="392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 dirty="0" smtClean="0">
                  <a:solidFill>
                    <a:srgbClr val="FF8000"/>
                  </a:solidFill>
                  <a:latin typeface="+mj-lt"/>
                  <a:cs typeface="Courier"/>
                </a:rPr>
                <a:t>It has syntax errors</a:t>
              </a:r>
              <a:endParaRPr lang="en-US" sz="2800" dirty="0">
                <a:solidFill>
                  <a:srgbClr val="FF8000"/>
                </a:solidFill>
                <a:latin typeface="+mj-lt"/>
              </a:endParaRPr>
            </a:p>
          </p:txBody>
        </p:sp>
        <p:sp>
          <p:nvSpPr>
            <p:cNvPr id="53260" name="Rectangle 6"/>
            <p:cNvSpPr>
              <a:spLocks noChangeArrowheads="1"/>
            </p:cNvSpPr>
            <p:nvPr/>
          </p:nvSpPr>
          <p:spPr bwMode="auto">
            <a:xfrm>
              <a:off x="960651" y="1809750"/>
              <a:ext cx="41549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ＭＳ ゴシック" pitchFamily="1" charset="-128"/>
                  <a:ea typeface="ＭＳ ゴシック" pitchFamily="1" charset="-128"/>
                  <a:cs typeface="ＭＳ ゴシック" pitchFamily="1" charset="-128"/>
                </a:rPr>
                <a:t>☐</a:t>
              </a:r>
              <a:endParaRPr lang="en-US" dirty="0"/>
            </a:p>
          </p:txBody>
        </p:sp>
      </p:grpSp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960438" y="3343275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5" name="Rectangle 8"/>
          <p:cNvSpPr>
            <a:spLocks noChangeArrowheads="1"/>
          </p:cNvSpPr>
          <p:nvPr/>
        </p:nvSpPr>
        <p:spPr bwMode="auto">
          <a:xfrm>
            <a:off x="960438" y="4257675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6" name="Rectangle 9"/>
          <p:cNvSpPr>
            <a:spLocks noChangeArrowheads="1"/>
          </p:cNvSpPr>
          <p:nvPr/>
        </p:nvSpPr>
        <p:spPr bwMode="auto">
          <a:xfrm>
            <a:off x="947738" y="5156200"/>
            <a:ext cx="415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7" name="Slide Number Placeholder 1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18A5DC7-8BDF-994F-9CC6-B289B75E5426}" type="slidenum">
              <a:rPr lang="en-US" smtClean="0"/>
              <a:pPr/>
              <a:t>24</a:t>
            </a:fld>
            <a:endParaRPr lang="en-US" dirty="0" smtClean="0"/>
          </a:p>
        </p:txBody>
      </p:sp>
      <p:sp>
        <p:nvSpPr>
          <p:cNvPr id="53258" name="TextBox 12"/>
          <p:cNvSpPr txBox="1">
            <a:spLocks noChangeArrowheads="1"/>
          </p:cNvSpPr>
          <p:nvPr/>
        </p:nvSpPr>
        <p:spPr bwMode="auto">
          <a:xfrm>
            <a:off x="685800" y="482600"/>
            <a:ext cx="579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What is TRUE about this function?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93959" y="1164690"/>
            <a:ext cx="49500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urier New"/>
                <a:cs typeface="Courier New"/>
              </a:rPr>
              <a:t>void </a:t>
            </a:r>
            <a:r>
              <a:rPr lang="en-US" sz="2400" dirty="0" err="1" smtClean="0">
                <a:latin typeface="Courier New"/>
                <a:cs typeface="Courier New"/>
              </a:rPr>
              <a:t>foo(char</a:t>
            </a:r>
            <a:r>
              <a:rPr lang="en-US" sz="2400" dirty="0" smtClean="0">
                <a:latin typeface="Courier New"/>
                <a:cs typeface="Courier New"/>
              </a:rPr>
              <a:t> *</a:t>
            </a:r>
            <a:r>
              <a:rPr lang="en-US" sz="2400" dirty="0" err="1" smtClean="0">
                <a:latin typeface="Courier New"/>
                <a:cs typeface="Courier New"/>
              </a:rPr>
              <a:t>s</a:t>
            </a:r>
            <a:r>
              <a:rPr lang="en-US" sz="2400" dirty="0" smtClean="0">
                <a:latin typeface="Courier New"/>
                <a:cs typeface="Courier New"/>
              </a:rPr>
              <a:t>, char *</a:t>
            </a:r>
            <a:r>
              <a:rPr lang="en-US" sz="2400" dirty="0" err="1" smtClean="0">
                <a:latin typeface="Courier New"/>
                <a:cs typeface="Courier New"/>
              </a:rPr>
              <a:t>t</a:t>
            </a:r>
            <a:r>
              <a:rPr lang="en-US" sz="2400" dirty="0" smtClean="0">
                <a:latin typeface="Courier New"/>
                <a:cs typeface="Courier New"/>
              </a:rPr>
              <a:t>) </a:t>
            </a:r>
            <a:br>
              <a:rPr lang="en-US" sz="2400" dirty="0" smtClean="0">
                <a:latin typeface="Courier New"/>
                <a:cs typeface="Courier New"/>
              </a:rPr>
            </a:br>
            <a:r>
              <a:rPr lang="en-US" sz="2400" dirty="0" smtClean="0">
                <a:latin typeface="Courier New"/>
                <a:cs typeface="Courier New"/>
              </a:rPr>
              <a:t>{ while (*</a:t>
            </a:r>
            <a:r>
              <a:rPr lang="en-US" sz="2400" dirty="0" err="1" smtClean="0">
                <a:latin typeface="Courier New"/>
                <a:cs typeface="Courier New"/>
              </a:rPr>
              <a:t>s</a:t>
            </a:r>
            <a:r>
              <a:rPr lang="en-US" sz="2400" dirty="0" smtClean="0">
                <a:latin typeface="Courier New"/>
                <a:cs typeface="Courier New"/>
              </a:rPr>
              <a:t>)</a:t>
            </a:r>
          </a:p>
          <a:p>
            <a:r>
              <a:rPr lang="en-US" sz="2400" dirty="0" smtClean="0">
                <a:latin typeface="Courier New"/>
                <a:cs typeface="Courier New"/>
              </a:rPr>
              <a:t>		</a:t>
            </a:r>
            <a:r>
              <a:rPr lang="en-US" sz="2400" dirty="0" err="1" smtClean="0">
                <a:latin typeface="Courier New"/>
                <a:cs typeface="Courier New"/>
              </a:rPr>
              <a:t>s</a:t>
            </a:r>
            <a:r>
              <a:rPr lang="en-US" sz="2400" dirty="0" smtClean="0">
                <a:latin typeface="Courier New"/>
                <a:cs typeface="Courier New"/>
              </a:rPr>
              <a:t>++;</a:t>
            </a:r>
          </a:p>
          <a:p>
            <a:r>
              <a:rPr lang="en-US" sz="2400" dirty="0" smtClean="0">
                <a:latin typeface="Courier New"/>
                <a:cs typeface="Courier New"/>
              </a:rPr>
              <a:t>  while (*</a:t>
            </a:r>
            <a:r>
              <a:rPr lang="en-US" sz="2400" dirty="0" err="1" smtClean="0">
                <a:latin typeface="Courier New"/>
                <a:cs typeface="Courier New"/>
              </a:rPr>
              <a:t>s</a:t>
            </a:r>
            <a:r>
              <a:rPr lang="en-US" sz="2400" dirty="0" smtClean="0">
                <a:latin typeface="Courier New"/>
                <a:cs typeface="Courier New"/>
              </a:rPr>
              <a:t>++ = *</a:t>
            </a:r>
            <a:r>
              <a:rPr lang="en-US" sz="2400" dirty="0" err="1" smtClean="0">
                <a:latin typeface="Courier New"/>
                <a:cs typeface="Courier New"/>
              </a:rPr>
              <a:t>t</a:t>
            </a:r>
            <a:r>
              <a:rPr lang="en-US" sz="2400" dirty="0" smtClean="0">
                <a:latin typeface="Courier New"/>
                <a:cs typeface="Courier New"/>
              </a:rPr>
              <a:t>++)</a:t>
            </a:r>
          </a:p>
          <a:p>
            <a:r>
              <a:rPr lang="en-US" sz="2400" dirty="0" smtClean="0">
                <a:latin typeface="Courier New"/>
                <a:cs typeface="Courier New"/>
              </a:rPr>
              <a:t>		;	</a:t>
            </a:r>
            <a:br>
              <a:rPr lang="en-US" sz="2400" dirty="0" smtClean="0">
                <a:latin typeface="Courier New"/>
                <a:cs typeface="Courier New"/>
              </a:rPr>
            </a:br>
            <a:r>
              <a:rPr lang="en-US" sz="2400" dirty="0" smtClean="0">
                <a:latin typeface="Courier New"/>
                <a:cs typeface="Courier New"/>
              </a:rPr>
              <a:t>}</a:t>
            </a:r>
            <a:br>
              <a:rPr lang="en-US" sz="2400" dirty="0" smtClean="0">
                <a:latin typeface="Courier New"/>
                <a:cs typeface="Courier New"/>
              </a:rPr>
            </a:b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880533" y="5130800"/>
            <a:ext cx="7061200" cy="1371600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8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3"/>
          <p:cNvSpPr txBox="1">
            <a:spLocks noChangeArrowheads="1"/>
          </p:cNvSpPr>
          <p:nvPr/>
        </p:nvSpPr>
        <p:spPr bwMode="auto">
          <a:xfrm>
            <a:off x="1371600" y="3240088"/>
            <a:ext cx="6705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408000"/>
                </a:solidFill>
              </a:rPr>
              <a:t>As Java was derived from C, it has the same control flow constructs</a:t>
            </a:r>
          </a:p>
        </p:txBody>
      </p:sp>
      <p:sp>
        <p:nvSpPr>
          <p:cNvPr id="53251" name="TextBox 4"/>
          <p:cNvSpPr txBox="1">
            <a:spLocks noChangeArrowheads="1"/>
          </p:cNvSpPr>
          <p:nvPr/>
        </p:nvSpPr>
        <p:spPr bwMode="auto">
          <a:xfrm>
            <a:off x="1371600" y="4154488"/>
            <a:ext cx="6705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FF66A0"/>
                </a:solidFill>
              </a:rPr>
              <a:t>Like Java, in C you can check the length of an array ( </a:t>
            </a:r>
            <a:r>
              <a:rPr lang="en-US" sz="2800" dirty="0" err="1" smtClean="0">
                <a:solidFill>
                  <a:srgbClr val="FF66A0"/>
                </a:solidFill>
                <a:latin typeface="Courier"/>
                <a:cs typeface="Courier"/>
              </a:rPr>
              <a:t>a.length</a:t>
            </a:r>
            <a:r>
              <a:rPr lang="en-US" sz="2800" dirty="0" smtClean="0">
                <a:solidFill>
                  <a:srgbClr val="FF66A0"/>
                </a:solidFill>
              </a:rPr>
              <a:t> gives no. elements in </a:t>
            </a:r>
            <a:r>
              <a:rPr lang="en-US" sz="2800" dirty="0" smtClean="0">
                <a:solidFill>
                  <a:srgbClr val="FF66A0"/>
                </a:solidFill>
                <a:latin typeface="Courier"/>
                <a:cs typeface="Courier"/>
              </a:rPr>
              <a:t>a</a:t>
            </a:r>
            <a:r>
              <a:rPr lang="en-US" sz="2800" dirty="0" smtClean="0">
                <a:solidFill>
                  <a:srgbClr val="FF66A0"/>
                </a:solidFill>
              </a:rPr>
              <a:t>)</a:t>
            </a:r>
            <a:endParaRPr lang="en-US" sz="2800" dirty="0">
              <a:solidFill>
                <a:srgbClr val="FF66A0"/>
              </a:solidFill>
              <a:latin typeface="Symbol" pitchFamily="1" charset="2"/>
            </a:endParaRPr>
          </a:p>
        </p:txBody>
      </p:sp>
      <p:sp>
        <p:nvSpPr>
          <p:cNvPr id="53252" name="TextBox 5"/>
          <p:cNvSpPr txBox="1">
            <a:spLocks noChangeArrowheads="1"/>
          </p:cNvSpPr>
          <p:nvPr/>
        </p:nvSpPr>
        <p:spPr bwMode="auto">
          <a:xfrm>
            <a:off x="1371600" y="5068888"/>
            <a:ext cx="6705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</a:rPr>
              <a:t>C has pointers but Java does not allow you to manipulate pointers or memory addresses of any kind 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60438" y="2325688"/>
            <a:ext cx="7116762" cy="954107"/>
            <a:chOff x="960651" y="1743728"/>
            <a:chExt cx="7116549" cy="715593"/>
          </a:xfrm>
        </p:grpSpPr>
        <p:sp>
          <p:nvSpPr>
            <p:cNvPr id="53259" name="TextBox 2"/>
            <p:cNvSpPr txBox="1">
              <a:spLocks noChangeArrowheads="1"/>
            </p:cNvSpPr>
            <p:nvPr/>
          </p:nvSpPr>
          <p:spPr bwMode="auto">
            <a:xfrm>
              <a:off x="1371600" y="1743728"/>
              <a:ext cx="6705600" cy="715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 dirty="0" smtClean="0">
                  <a:solidFill>
                    <a:srgbClr val="FF8000"/>
                  </a:solidFill>
                </a:rPr>
                <a:t>Arrays in C are just pointers to the 0-th element</a:t>
              </a:r>
              <a:endParaRPr lang="en-US" sz="2800" dirty="0">
                <a:solidFill>
                  <a:srgbClr val="FF8000"/>
                </a:solidFill>
                <a:latin typeface="Symbol" pitchFamily="1" charset="2"/>
              </a:endParaRPr>
            </a:p>
          </p:txBody>
        </p:sp>
        <p:sp>
          <p:nvSpPr>
            <p:cNvPr id="53260" name="Rectangle 6"/>
            <p:cNvSpPr>
              <a:spLocks noChangeArrowheads="1"/>
            </p:cNvSpPr>
            <p:nvPr/>
          </p:nvSpPr>
          <p:spPr bwMode="auto">
            <a:xfrm>
              <a:off x="960651" y="1809750"/>
              <a:ext cx="41549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ＭＳ ゴシック" pitchFamily="1" charset="-128"/>
                  <a:ea typeface="ＭＳ ゴシック" pitchFamily="1" charset="-128"/>
                  <a:cs typeface="ＭＳ ゴシック" pitchFamily="1" charset="-128"/>
                </a:rPr>
                <a:t>☐</a:t>
              </a:r>
              <a:endParaRPr lang="en-US"/>
            </a:p>
          </p:txBody>
        </p:sp>
      </p:grpSp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960438" y="3343275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5" name="Rectangle 8"/>
          <p:cNvSpPr>
            <a:spLocks noChangeArrowheads="1"/>
          </p:cNvSpPr>
          <p:nvPr/>
        </p:nvSpPr>
        <p:spPr bwMode="auto">
          <a:xfrm>
            <a:off x="960438" y="4257675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6" name="Rectangle 9"/>
          <p:cNvSpPr>
            <a:spLocks noChangeArrowheads="1"/>
          </p:cNvSpPr>
          <p:nvPr/>
        </p:nvSpPr>
        <p:spPr bwMode="auto">
          <a:xfrm>
            <a:off x="947738" y="5156200"/>
            <a:ext cx="415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7" name="Slide Number Placeholder 1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18A5DC7-8BDF-994F-9CC6-B289B75E5426}" type="slidenum">
              <a:rPr lang="en-US" smtClean="0"/>
              <a:pPr/>
              <a:t>25</a:t>
            </a:fld>
            <a:endParaRPr lang="en-US" dirty="0" smtClean="0"/>
          </a:p>
        </p:txBody>
      </p:sp>
      <p:sp>
        <p:nvSpPr>
          <p:cNvPr id="53258" name="TextBox 12"/>
          <p:cNvSpPr txBox="1">
            <a:spLocks noChangeArrowheads="1"/>
          </p:cNvSpPr>
          <p:nvPr/>
        </p:nvSpPr>
        <p:spPr bwMode="auto">
          <a:xfrm>
            <a:off x="685800" y="482600"/>
            <a:ext cx="5791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Question: Which </a:t>
            </a:r>
            <a:r>
              <a:rPr lang="en-US" sz="2800" dirty="0" smtClean="0">
                <a:solidFill>
                  <a:srgbClr val="000000"/>
                </a:solidFill>
              </a:rPr>
              <a:t>statement is FALSE regarding C and Java?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3"/>
          <p:cNvSpPr txBox="1">
            <a:spLocks noChangeArrowheads="1"/>
          </p:cNvSpPr>
          <p:nvPr/>
        </p:nvSpPr>
        <p:spPr bwMode="auto">
          <a:xfrm>
            <a:off x="1371600" y="3240088"/>
            <a:ext cx="6705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408000"/>
                </a:solidFill>
              </a:rPr>
              <a:t>As Java was derived from C, it has the same control flow constructs</a:t>
            </a:r>
          </a:p>
        </p:txBody>
      </p:sp>
      <p:sp>
        <p:nvSpPr>
          <p:cNvPr id="53251" name="TextBox 4"/>
          <p:cNvSpPr txBox="1">
            <a:spLocks noChangeArrowheads="1"/>
          </p:cNvSpPr>
          <p:nvPr/>
        </p:nvSpPr>
        <p:spPr bwMode="auto">
          <a:xfrm>
            <a:off x="1371600" y="4154488"/>
            <a:ext cx="6705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FF66A0"/>
                </a:solidFill>
              </a:rPr>
              <a:t>Like Java, in C you can check the length of an array ( </a:t>
            </a:r>
            <a:r>
              <a:rPr lang="en-US" sz="2800" dirty="0" err="1" smtClean="0">
                <a:solidFill>
                  <a:srgbClr val="FF66A0"/>
                </a:solidFill>
                <a:latin typeface="Courier"/>
                <a:cs typeface="Courier"/>
              </a:rPr>
              <a:t>a.length</a:t>
            </a:r>
            <a:r>
              <a:rPr lang="en-US" sz="2800" dirty="0" smtClean="0">
                <a:solidFill>
                  <a:srgbClr val="FF66A0"/>
                </a:solidFill>
              </a:rPr>
              <a:t> gives no. elements in </a:t>
            </a:r>
            <a:r>
              <a:rPr lang="en-US" sz="2800" dirty="0" smtClean="0">
                <a:solidFill>
                  <a:srgbClr val="FF66A0"/>
                </a:solidFill>
                <a:latin typeface="Courier"/>
                <a:cs typeface="Courier"/>
              </a:rPr>
              <a:t>a</a:t>
            </a:r>
            <a:r>
              <a:rPr lang="en-US" sz="2800" dirty="0" smtClean="0">
                <a:solidFill>
                  <a:srgbClr val="FF66A0"/>
                </a:solidFill>
              </a:rPr>
              <a:t>)</a:t>
            </a:r>
            <a:endParaRPr lang="en-US" sz="2800" dirty="0">
              <a:solidFill>
                <a:srgbClr val="FF66A0"/>
              </a:solidFill>
              <a:latin typeface="Symbol" pitchFamily="1" charset="2"/>
            </a:endParaRPr>
          </a:p>
        </p:txBody>
      </p:sp>
      <p:sp>
        <p:nvSpPr>
          <p:cNvPr id="53252" name="TextBox 5"/>
          <p:cNvSpPr txBox="1">
            <a:spLocks noChangeArrowheads="1"/>
          </p:cNvSpPr>
          <p:nvPr/>
        </p:nvSpPr>
        <p:spPr bwMode="auto">
          <a:xfrm>
            <a:off x="1371600" y="5068888"/>
            <a:ext cx="6705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</a:rPr>
              <a:t>C has pointers but Java does not allow you to manipulate pointers or memory addresses of any kind 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60438" y="2325688"/>
            <a:ext cx="7116762" cy="954107"/>
            <a:chOff x="960651" y="1743728"/>
            <a:chExt cx="7116549" cy="715593"/>
          </a:xfrm>
        </p:grpSpPr>
        <p:sp>
          <p:nvSpPr>
            <p:cNvPr id="53259" name="TextBox 2"/>
            <p:cNvSpPr txBox="1">
              <a:spLocks noChangeArrowheads="1"/>
            </p:cNvSpPr>
            <p:nvPr/>
          </p:nvSpPr>
          <p:spPr bwMode="auto">
            <a:xfrm>
              <a:off x="1371600" y="1743728"/>
              <a:ext cx="6705600" cy="715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 dirty="0" smtClean="0">
                  <a:solidFill>
                    <a:srgbClr val="FF8000"/>
                  </a:solidFill>
                </a:rPr>
                <a:t>Arrays in C are just pointers to the 0-th element</a:t>
              </a:r>
              <a:endParaRPr lang="en-US" sz="2800" dirty="0">
                <a:solidFill>
                  <a:srgbClr val="FF8000"/>
                </a:solidFill>
                <a:latin typeface="Symbol" pitchFamily="1" charset="2"/>
              </a:endParaRPr>
            </a:p>
          </p:txBody>
        </p:sp>
        <p:sp>
          <p:nvSpPr>
            <p:cNvPr id="53260" name="Rectangle 6"/>
            <p:cNvSpPr>
              <a:spLocks noChangeArrowheads="1"/>
            </p:cNvSpPr>
            <p:nvPr/>
          </p:nvSpPr>
          <p:spPr bwMode="auto">
            <a:xfrm>
              <a:off x="960651" y="1809750"/>
              <a:ext cx="41549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ＭＳ ゴシック" pitchFamily="1" charset="-128"/>
                  <a:ea typeface="ＭＳ ゴシック" pitchFamily="1" charset="-128"/>
                  <a:cs typeface="ＭＳ ゴシック" pitchFamily="1" charset="-128"/>
                </a:rPr>
                <a:t>☐</a:t>
              </a:r>
              <a:endParaRPr lang="en-US"/>
            </a:p>
          </p:txBody>
        </p:sp>
      </p:grpSp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960438" y="3343275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5" name="Rectangle 8"/>
          <p:cNvSpPr>
            <a:spLocks noChangeArrowheads="1"/>
          </p:cNvSpPr>
          <p:nvPr/>
        </p:nvSpPr>
        <p:spPr bwMode="auto">
          <a:xfrm>
            <a:off x="960438" y="4257675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6" name="Rectangle 9"/>
          <p:cNvSpPr>
            <a:spLocks noChangeArrowheads="1"/>
          </p:cNvSpPr>
          <p:nvPr/>
        </p:nvSpPr>
        <p:spPr bwMode="auto">
          <a:xfrm>
            <a:off x="947738" y="5156200"/>
            <a:ext cx="415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7" name="Slide Number Placeholder 1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18A5DC7-8BDF-994F-9CC6-B289B75E5426}" type="slidenum">
              <a:rPr lang="en-US" smtClean="0"/>
              <a:pPr/>
              <a:t>26</a:t>
            </a:fld>
            <a:endParaRPr lang="en-US" dirty="0" smtClean="0"/>
          </a:p>
        </p:txBody>
      </p:sp>
      <p:sp>
        <p:nvSpPr>
          <p:cNvPr id="53258" name="TextBox 12"/>
          <p:cNvSpPr txBox="1">
            <a:spLocks noChangeArrowheads="1"/>
          </p:cNvSpPr>
          <p:nvPr/>
        </p:nvSpPr>
        <p:spPr bwMode="auto">
          <a:xfrm>
            <a:off x="685800" y="482600"/>
            <a:ext cx="5791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Question: Which </a:t>
            </a:r>
            <a:r>
              <a:rPr lang="en-US" sz="2800" dirty="0" smtClean="0">
                <a:solidFill>
                  <a:srgbClr val="000000"/>
                </a:solidFill>
              </a:rPr>
              <a:t>statement is FALSE regarding C and Java?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48265" y="4199485"/>
            <a:ext cx="7061200" cy="931315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0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3087534-143E-4645-9F19-F94D896463DD}" type="datetime1">
              <a:rPr lang="en-US" smtClean="0"/>
              <a:pPr/>
              <a:t>9/9/13</a:t>
            </a:fld>
            <a:endParaRPr lang="en-US"/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Fall 2013 -- Lecture #4</a:t>
            </a:r>
            <a:endParaRPr lang="en-US" dirty="0"/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64392F-6F07-1144-8315-6BB650C02F5C}" type="slidenum">
              <a:rPr lang="en-US"/>
              <a:pPr/>
              <a:t>27</a:t>
            </a:fld>
            <a:endParaRPr lang="en-US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Pointer Arithmetic</a:t>
            </a: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1563688"/>
          </a:xfrm>
        </p:spPr>
        <p:txBody>
          <a:bodyPr/>
          <a:lstStyle/>
          <a:p>
            <a:pPr lvl="1" eaLnBrk="1" hangingPunct="1">
              <a:buFont typeface="Wingdings" charset="2"/>
              <a:buNone/>
            </a:pPr>
            <a:r>
              <a:rPr lang="en-US" i="1"/>
              <a:t>pointer</a:t>
            </a:r>
            <a:r>
              <a:rPr lang="en-US"/>
              <a:t> + </a:t>
            </a:r>
            <a:r>
              <a:rPr lang="en-US" i="1"/>
              <a:t>number</a:t>
            </a:r>
            <a:r>
              <a:rPr lang="en-US"/>
              <a:t>		</a:t>
            </a:r>
            <a:r>
              <a:rPr lang="en-US" i="1"/>
              <a:t>pointer</a:t>
            </a:r>
            <a:r>
              <a:rPr lang="en-US"/>
              <a:t> – </a:t>
            </a:r>
            <a:r>
              <a:rPr lang="en-US" i="1"/>
              <a:t>number</a:t>
            </a:r>
          </a:p>
          <a:p>
            <a:pPr lvl="1" eaLnBrk="1" hangingPunct="1">
              <a:buFont typeface="Wingdings" charset="2"/>
              <a:buNone/>
            </a:pPr>
            <a:endParaRPr lang="en-US"/>
          </a:p>
          <a:p>
            <a:pPr lvl="1" eaLnBrk="1" hangingPunct="1">
              <a:buFont typeface="Wingdings" charset="2"/>
              <a:buNone/>
            </a:pPr>
            <a:r>
              <a:rPr lang="en-US"/>
              <a:t>E.g., </a:t>
            </a:r>
            <a:r>
              <a:rPr lang="en-US" i="1"/>
              <a:t>pointer</a:t>
            </a:r>
            <a:r>
              <a:rPr lang="en-US"/>
              <a:t> </a:t>
            </a:r>
            <a:r>
              <a:rPr lang="en-US">
                <a:latin typeface="Courier New" charset="0"/>
              </a:rPr>
              <a:t>+ 1</a:t>
            </a:r>
            <a:r>
              <a:rPr lang="en-US"/>
              <a:t>	   adds 1 </a:t>
            </a:r>
            <a:r>
              <a:rPr lang="en-US" u="sng"/>
              <a:t>something</a:t>
            </a:r>
            <a:r>
              <a:rPr lang="en-US"/>
              <a:t> to a pointer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00163" y="2801938"/>
            <a:ext cx="6551612" cy="1568450"/>
            <a:chOff x="816" y="1872"/>
            <a:chExt cx="4127" cy="988"/>
          </a:xfrm>
        </p:grpSpPr>
        <p:sp>
          <p:nvSpPr>
            <p:cNvPr id="29710" name="Text Box 5"/>
            <p:cNvSpPr txBox="1">
              <a:spLocks noChangeArrowheads="1"/>
            </p:cNvSpPr>
            <p:nvPr/>
          </p:nvSpPr>
          <p:spPr bwMode="auto">
            <a:xfrm>
              <a:off x="816" y="1872"/>
              <a:ext cx="892" cy="9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b="1" dirty="0">
                  <a:latin typeface="Courier New" charset="0"/>
                </a:rPr>
                <a:t>char   *</a:t>
              </a:r>
              <a:r>
                <a:rPr lang="en-US" sz="1600" b="1" dirty="0" err="1">
                  <a:latin typeface="Courier New" charset="0"/>
                </a:rPr>
                <a:t>p</a:t>
              </a:r>
              <a:r>
                <a:rPr lang="en-US" sz="1600" b="1" dirty="0">
                  <a:latin typeface="Courier New" charset="0"/>
                </a:rPr>
                <a:t>;</a:t>
              </a:r>
            </a:p>
            <a:p>
              <a:r>
                <a:rPr lang="en-US" sz="1600" b="1" dirty="0">
                  <a:latin typeface="Courier New" charset="0"/>
                </a:rPr>
                <a:t>char    a;</a:t>
              </a:r>
            </a:p>
            <a:p>
              <a:r>
                <a:rPr lang="en-US" sz="1600" b="1" dirty="0">
                  <a:latin typeface="Courier New" charset="0"/>
                </a:rPr>
                <a:t>char    </a:t>
              </a:r>
              <a:r>
                <a:rPr lang="en-US" sz="1600" b="1" dirty="0" err="1">
                  <a:latin typeface="Courier New" charset="0"/>
                </a:rPr>
                <a:t>b</a:t>
              </a:r>
              <a:r>
                <a:rPr lang="en-US" sz="1600" b="1" dirty="0">
                  <a:latin typeface="Courier New" charset="0"/>
                </a:rPr>
                <a:t>;</a:t>
              </a:r>
            </a:p>
            <a:p>
              <a:endParaRPr lang="en-US" sz="1600" b="1" dirty="0">
                <a:latin typeface="Courier New" charset="0"/>
              </a:endParaRPr>
            </a:p>
            <a:p>
              <a:r>
                <a:rPr lang="en-US" sz="1600" b="1" dirty="0" err="1">
                  <a:latin typeface="Courier New" charset="0"/>
                </a:rPr>
                <a:t>p</a:t>
              </a:r>
              <a:r>
                <a:rPr lang="en-US" sz="1600" b="1" dirty="0">
                  <a:latin typeface="Courier New" charset="0"/>
                </a:rPr>
                <a:t> = &amp;a;</a:t>
              </a:r>
            </a:p>
            <a:p>
              <a:r>
                <a:rPr lang="en-US" sz="1600" b="1" dirty="0" err="1">
                  <a:latin typeface="Courier New" charset="0"/>
                </a:rPr>
                <a:t>p</a:t>
              </a:r>
              <a:r>
                <a:rPr lang="en-US" sz="1600" b="1" dirty="0">
                  <a:latin typeface="Courier New" charset="0"/>
                </a:rPr>
                <a:t> += 1;</a:t>
              </a:r>
            </a:p>
          </p:txBody>
        </p:sp>
        <p:sp>
          <p:nvSpPr>
            <p:cNvPr id="29711" name="Text Box 6"/>
            <p:cNvSpPr txBox="1">
              <a:spLocks noChangeArrowheads="1"/>
            </p:cNvSpPr>
            <p:nvPr/>
          </p:nvSpPr>
          <p:spPr bwMode="auto">
            <a:xfrm>
              <a:off x="4128" y="1872"/>
              <a:ext cx="815" cy="9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latin typeface="Courier New" charset="0"/>
                </a:rPr>
                <a:t>int   *p;</a:t>
              </a:r>
            </a:p>
            <a:p>
              <a:r>
                <a:rPr lang="en-US" sz="1600" b="1">
                  <a:latin typeface="Courier New" charset="0"/>
                </a:rPr>
                <a:t>int    a;</a:t>
              </a:r>
            </a:p>
            <a:p>
              <a:r>
                <a:rPr lang="en-US" sz="1600" b="1">
                  <a:latin typeface="Courier New" charset="0"/>
                </a:rPr>
                <a:t>int    b;</a:t>
              </a:r>
            </a:p>
            <a:p>
              <a:endParaRPr lang="en-US" sz="1600" b="1">
                <a:latin typeface="Courier New" charset="0"/>
              </a:endParaRPr>
            </a:p>
            <a:p>
              <a:r>
                <a:rPr lang="en-US" sz="1600" b="1">
                  <a:latin typeface="Courier New" charset="0"/>
                </a:rPr>
                <a:t>p = &amp;a;</a:t>
              </a:r>
            </a:p>
            <a:p>
              <a:r>
                <a:rPr lang="en-US" sz="1600" b="1">
                  <a:latin typeface="Courier New" charset="0"/>
                </a:rPr>
                <a:t>p += 1;</a:t>
              </a:r>
            </a:p>
          </p:txBody>
        </p:sp>
      </p:grpSp>
      <p:sp>
        <p:nvSpPr>
          <p:cNvPr id="107528" name="Text Box 8"/>
          <p:cNvSpPr txBox="1">
            <a:spLocks noChangeArrowheads="1"/>
          </p:cNvSpPr>
          <p:nvPr/>
        </p:nvSpPr>
        <p:spPr bwMode="auto">
          <a:xfrm>
            <a:off x="2697163" y="4038600"/>
            <a:ext cx="377983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+mj-lt"/>
              </a:rPr>
              <a:t>In each, </a:t>
            </a:r>
            <a:r>
              <a:rPr lang="en-US" sz="2000" dirty="0" err="1">
                <a:latin typeface="+mj-lt"/>
              </a:rPr>
              <a:t>p</a:t>
            </a:r>
            <a:r>
              <a:rPr lang="en-US" sz="2000" dirty="0">
                <a:latin typeface="+mj-lt"/>
              </a:rPr>
              <a:t> now points to </a:t>
            </a:r>
            <a:r>
              <a:rPr lang="en-US" sz="2000" dirty="0" err="1">
                <a:latin typeface="+mj-lt"/>
              </a:rPr>
              <a:t>b</a:t>
            </a:r>
            <a:endParaRPr lang="en-US" sz="2000" dirty="0">
              <a:latin typeface="+mj-lt"/>
            </a:endParaRPr>
          </a:p>
          <a:p>
            <a:pPr algn="ctr"/>
            <a:r>
              <a:rPr lang="en-US" sz="2000" dirty="0">
                <a:latin typeface="+mj-lt"/>
              </a:rPr>
              <a:t>(Assuming compiler doesn’t reorder variables in memory)</a:t>
            </a:r>
          </a:p>
        </p:txBody>
      </p:sp>
      <p:sp>
        <p:nvSpPr>
          <p:cNvPr id="107529" name="Line 9"/>
          <p:cNvSpPr>
            <a:spLocks noChangeShapeType="1"/>
          </p:cNvSpPr>
          <p:nvPr/>
        </p:nvSpPr>
        <p:spPr bwMode="auto">
          <a:xfrm flipH="1">
            <a:off x="2514600" y="4191000"/>
            <a:ext cx="471488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30" name="Line 10"/>
          <p:cNvSpPr>
            <a:spLocks noChangeShapeType="1"/>
          </p:cNvSpPr>
          <p:nvPr/>
        </p:nvSpPr>
        <p:spPr bwMode="auto">
          <a:xfrm>
            <a:off x="6157913" y="4191000"/>
            <a:ext cx="471487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32" name="Text Box 12"/>
          <p:cNvSpPr txBox="1">
            <a:spLocks noChangeArrowheads="1"/>
          </p:cNvSpPr>
          <p:nvPr/>
        </p:nvSpPr>
        <p:spPr bwMode="auto">
          <a:xfrm>
            <a:off x="533400" y="4981575"/>
            <a:ext cx="28908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+mj-lt"/>
              </a:rPr>
              <a:t>Adds </a:t>
            </a:r>
            <a:r>
              <a:rPr lang="en-US" sz="2000" dirty="0">
                <a:latin typeface="Courier New"/>
                <a:cs typeface="Courier New"/>
              </a:rPr>
              <a:t>1*</a:t>
            </a:r>
            <a:r>
              <a:rPr lang="en-US" sz="2000" dirty="0" err="1">
                <a:latin typeface="Courier New"/>
                <a:cs typeface="Courier New"/>
              </a:rPr>
              <a:t>sizeof(char</a:t>
            </a:r>
            <a:r>
              <a:rPr lang="en-US" sz="2000" dirty="0">
                <a:latin typeface="Courier New"/>
                <a:cs typeface="Courier New"/>
              </a:rPr>
              <a:t>) </a:t>
            </a:r>
            <a:r>
              <a:rPr lang="en-US" sz="2000" dirty="0">
                <a:latin typeface="+mj-lt"/>
              </a:rPr>
              <a:t>to the memory address</a:t>
            </a:r>
          </a:p>
        </p:txBody>
      </p:sp>
      <p:sp>
        <p:nvSpPr>
          <p:cNvPr id="107533" name="Text Box 13"/>
          <p:cNvSpPr txBox="1">
            <a:spLocks noChangeArrowheads="1"/>
          </p:cNvSpPr>
          <p:nvPr/>
        </p:nvSpPr>
        <p:spPr bwMode="auto">
          <a:xfrm>
            <a:off x="5715000" y="4981575"/>
            <a:ext cx="28003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+mj-lt"/>
              </a:rPr>
              <a:t>Adds </a:t>
            </a:r>
            <a:r>
              <a:rPr lang="en-US" sz="2000" dirty="0">
                <a:latin typeface="Courier New"/>
                <a:cs typeface="Courier New"/>
              </a:rPr>
              <a:t>1*</a:t>
            </a:r>
            <a:r>
              <a:rPr lang="en-US" sz="2000" dirty="0" err="1">
                <a:latin typeface="Courier New"/>
                <a:cs typeface="Courier New"/>
              </a:rPr>
              <a:t>sizeof(int</a:t>
            </a:r>
            <a:r>
              <a:rPr lang="en-US" sz="2000" dirty="0">
                <a:latin typeface="Courier New"/>
                <a:cs typeface="Courier New"/>
              </a:rPr>
              <a:t>)</a:t>
            </a:r>
            <a:r>
              <a:rPr lang="en-US" sz="2000" dirty="0">
                <a:latin typeface="+mj-lt"/>
              </a:rPr>
              <a:t> to the memory address</a:t>
            </a:r>
          </a:p>
        </p:txBody>
      </p:sp>
      <p:sp>
        <p:nvSpPr>
          <p:cNvPr id="107534" name="Text Box 14"/>
          <p:cNvSpPr txBox="1">
            <a:spLocks noChangeArrowheads="1"/>
          </p:cNvSpPr>
          <p:nvPr/>
        </p:nvSpPr>
        <p:spPr bwMode="auto">
          <a:xfrm>
            <a:off x="2082322" y="5759450"/>
            <a:ext cx="49237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i="1" dirty="0">
                <a:latin typeface="+mj-lt"/>
              </a:rPr>
              <a:t>Pointer arithmetic should be used </a:t>
            </a:r>
            <a:r>
              <a:rPr lang="en-US" sz="2000" i="1" u="sng" dirty="0">
                <a:latin typeface="+mj-lt"/>
              </a:rPr>
              <a:t>cautiously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8" grpId="0"/>
      <p:bldP spid="107529" grpId="0" animBg="1"/>
      <p:bldP spid="107530" grpId="0" animBg="1"/>
      <p:bldP spid="107532" grpId="0"/>
      <p:bldP spid="107533" grpId="0"/>
      <p:bldP spid="107534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F634BF8-E598-6249-9411-98429EDDA633}" type="datetime1">
              <a:rPr lang="en-US" smtClean="0"/>
              <a:pPr/>
              <a:t>9/9/13</a:t>
            </a:fld>
            <a:endParaRPr lang="en-US"/>
          </a:p>
        </p:txBody>
      </p:sp>
      <p:sp>
        <p:nvSpPr>
          <p:cNvPr id="33795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Fall 2013 -- Lecture #4</a:t>
            </a:r>
            <a:endParaRPr lang="en-US" dirty="0"/>
          </a:p>
        </p:txBody>
      </p:sp>
      <p:sp>
        <p:nvSpPr>
          <p:cNvPr id="3379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8B0B51-796C-3442-9685-4192E4132C58}" type="slidenum">
              <a:rPr lang="en-US"/>
              <a:pPr/>
              <a:t>28</a:t>
            </a:fld>
            <a:endParaRPr lang="en-US"/>
          </a:p>
        </p:txBody>
      </p:sp>
      <p:sp>
        <p:nvSpPr>
          <p:cNvPr id="33797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Arrays and Pointers</a:t>
            </a:r>
          </a:p>
        </p:txBody>
      </p:sp>
      <p:sp>
        <p:nvSpPr>
          <p:cNvPr id="33798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727200"/>
            <a:ext cx="4953000" cy="4398963"/>
          </a:xfrm>
        </p:spPr>
        <p:txBody>
          <a:bodyPr/>
          <a:lstStyle/>
          <a:p>
            <a:pPr marL="0" indent="0" eaLnBrk="1" hangingPunct="1">
              <a:buNone/>
            </a:pPr>
            <a:endParaRPr lang="en-US" sz="2000" dirty="0" smtClean="0"/>
          </a:p>
          <a:p>
            <a:pPr marL="0" indent="0" eaLnBrk="1" hangingPunct="1"/>
            <a:r>
              <a:rPr lang="en-US" sz="2000" dirty="0" smtClean="0"/>
              <a:t>  Array </a:t>
            </a:r>
            <a:r>
              <a:rPr lang="en-US" sz="2000" dirty="0" err="1">
                <a:sym typeface="Symbol" charset="2"/>
              </a:rPr>
              <a:t></a:t>
            </a:r>
            <a:r>
              <a:rPr lang="en-US" sz="2000" dirty="0">
                <a:sym typeface="Symbol" charset="2"/>
              </a:rPr>
              <a:t> </a:t>
            </a:r>
            <a:r>
              <a:rPr lang="en-US" sz="2000" dirty="0"/>
              <a:t>pointer to the initial (0th) array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   element</a:t>
            </a:r>
            <a:endParaRPr lang="en-US" sz="2000" dirty="0"/>
          </a:p>
          <a:p>
            <a:pPr marL="0" indent="0" eaLnBrk="1" hangingPunct="1"/>
            <a:endParaRPr lang="en-US" sz="2000" dirty="0"/>
          </a:p>
          <a:p>
            <a:pPr lvl="1" eaLnBrk="1" hangingPunct="1">
              <a:buFont typeface="Wingdings" charset="2"/>
              <a:buNone/>
            </a:pPr>
            <a:r>
              <a:rPr lang="en-US" sz="2000" dirty="0" err="1">
                <a:solidFill>
                  <a:schemeClr val="tx1"/>
                </a:solidFill>
                <a:latin typeface="Courier New" charset="0"/>
              </a:rPr>
              <a:t>a[i</a:t>
            </a:r>
            <a:r>
              <a:rPr lang="en-US" sz="2000" dirty="0">
                <a:solidFill>
                  <a:schemeClr val="tx1"/>
                </a:solidFill>
                <a:latin typeface="Courier New" charset="0"/>
              </a:rPr>
              <a:t>]  </a:t>
            </a:r>
            <a:r>
              <a:rPr lang="en-US" sz="2000" dirty="0" err="1">
                <a:solidFill>
                  <a:schemeClr val="tx1"/>
                </a:solidFill>
                <a:latin typeface="Courier New" charset="0"/>
                <a:sym typeface="Symbol" charset="2"/>
              </a:rPr>
              <a:t></a:t>
            </a:r>
            <a:r>
              <a:rPr lang="en-US" sz="2000" dirty="0">
                <a:solidFill>
                  <a:schemeClr val="tx1"/>
                </a:solidFill>
                <a:latin typeface="Courier New" charset="0"/>
                <a:sym typeface="Symbol" charset="2"/>
              </a:rPr>
              <a:t>  *(</a:t>
            </a:r>
            <a:r>
              <a:rPr lang="en-US" sz="2000" dirty="0" err="1">
                <a:solidFill>
                  <a:schemeClr val="tx1"/>
                </a:solidFill>
                <a:latin typeface="Courier New" charset="0"/>
                <a:sym typeface="Symbol" charset="2"/>
              </a:rPr>
              <a:t>a+i</a:t>
            </a:r>
            <a:r>
              <a:rPr lang="en-US" sz="2000" dirty="0">
                <a:solidFill>
                  <a:schemeClr val="tx1"/>
                </a:solidFill>
                <a:latin typeface="Courier New" charset="0"/>
                <a:sym typeface="Symbol" charset="2"/>
              </a:rPr>
              <a:t>)</a:t>
            </a:r>
          </a:p>
          <a:p>
            <a:pPr marL="0" indent="0" eaLnBrk="1" hangingPunct="1"/>
            <a:endParaRPr lang="en-US" sz="2000" dirty="0" smtClean="0"/>
          </a:p>
          <a:p>
            <a:pPr marL="0" indent="0" eaLnBrk="1" hangingPunct="1"/>
            <a:r>
              <a:rPr lang="en-US" sz="2000" dirty="0" smtClean="0"/>
              <a:t>  An </a:t>
            </a:r>
            <a:r>
              <a:rPr lang="en-US" sz="2000" dirty="0"/>
              <a:t>array is passed to a function as a pointer</a:t>
            </a:r>
          </a:p>
          <a:p>
            <a:pPr lvl="1" eaLnBrk="1" hangingPunct="1"/>
            <a:r>
              <a:rPr lang="en-US" sz="1800" dirty="0"/>
              <a:t>The array size is lost!</a:t>
            </a:r>
          </a:p>
          <a:p>
            <a:pPr marL="0" indent="0" eaLnBrk="1" hangingPunct="1"/>
            <a:endParaRPr lang="en-US" sz="2000" dirty="0" smtClean="0"/>
          </a:p>
          <a:p>
            <a:pPr marL="0" indent="0" eaLnBrk="1" hangingPunct="1"/>
            <a:r>
              <a:rPr lang="en-US" sz="2000" dirty="0" smtClean="0"/>
              <a:t>  Usually </a:t>
            </a:r>
            <a:r>
              <a:rPr lang="en-US" sz="2000" dirty="0"/>
              <a:t>bad style to interchange arrays and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    pointers</a:t>
            </a:r>
            <a:endParaRPr lang="en-US" sz="2000" dirty="0"/>
          </a:p>
          <a:p>
            <a:pPr lvl="1" eaLnBrk="1" hangingPunct="1"/>
            <a:r>
              <a:rPr lang="en-US" sz="1800" dirty="0"/>
              <a:t>Avoid pointer arithmetic!</a:t>
            </a:r>
          </a:p>
        </p:txBody>
      </p:sp>
      <p:sp>
        <p:nvSpPr>
          <p:cNvPr id="119815" name="Text Box 7"/>
          <p:cNvSpPr txBox="1">
            <a:spLocks noChangeArrowheads="1"/>
          </p:cNvSpPr>
          <p:nvPr/>
        </p:nvSpPr>
        <p:spPr bwMode="auto">
          <a:xfrm>
            <a:off x="5334000" y="1841500"/>
            <a:ext cx="2001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 i="1">
                <a:latin typeface="Tahoma" charset="0"/>
              </a:rPr>
              <a:t>Really </a:t>
            </a:r>
            <a:r>
              <a:rPr lang="en-US" sz="1600" b="1">
                <a:latin typeface="Courier New" charset="0"/>
              </a:rPr>
              <a:t>int *array</a:t>
            </a:r>
          </a:p>
        </p:txBody>
      </p:sp>
      <p:sp>
        <p:nvSpPr>
          <p:cNvPr id="119816" name="Line 8"/>
          <p:cNvSpPr>
            <a:spLocks noChangeShapeType="1"/>
          </p:cNvSpPr>
          <p:nvPr/>
        </p:nvSpPr>
        <p:spPr bwMode="auto">
          <a:xfrm>
            <a:off x="6324600" y="21336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817" name="Text Box 9"/>
          <p:cNvSpPr txBox="1">
            <a:spLocks noChangeArrowheads="1"/>
          </p:cNvSpPr>
          <p:nvPr/>
        </p:nvSpPr>
        <p:spPr bwMode="auto">
          <a:xfrm>
            <a:off x="5181600" y="2286000"/>
            <a:ext cx="3616325" cy="3870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600" b="1">
                <a:latin typeface="Courier New" charset="0"/>
              </a:rPr>
              <a:t>int </a:t>
            </a:r>
          </a:p>
          <a:p>
            <a:pPr eaLnBrk="0" hangingPunct="0">
              <a:spcBef>
                <a:spcPct val="20000"/>
              </a:spcBef>
            </a:pPr>
            <a:r>
              <a:rPr lang="en-US" sz="1600" b="1">
                <a:latin typeface="Courier New" charset="0"/>
              </a:rPr>
              <a:t>foo(int array[],</a:t>
            </a:r>
          </a:p>
          <a:p>
            <a:pPr eaLnBrk="0" hangingPunct="0">
              <a:spcBef>
                <a:spcPct val="20000"/>
              </a:spcBef>
            </a:pPr>
            <a:r>
              <a:rPr lang="en-US" sz="1600" b="1">
                <a:latin typeface="Courier New" charset="0"/>
              </a:rPr>
              <a:t>    unsigned int size)</a:t>
            </a:r>
          </a:p>
          <a:p>
            <a:pPr eaLnBrk="0" hangingPunct="0">
              <a:spcBef>
                <a:spcPct val="20000"/>
              </a:spcBef>
            </a:pPr>
            <a:r>
              <a:rPr lang="en-US" sz="1600" b="1">
                <a:latin typeface="Courier New" charset="0"/>
              </a:rPr>
              <a:t>{</a:t>
            </a:r>
          </a:p>
          <a:p>
            <a:pPr eaLnBrk="0" hangingPunct="0">
              <a:spcBef>
                <a:spcPct val="20000"/>
              </a:spcBef>
            </a:pPr>
            <a:r>
              <a:rPr lang="en-US" sz="1600" b="1">
                <a:latin typeface="Courier New" charset="0"/>
              </a:rPr>
              <a:t>   … array[size - 1] …</a:t>
            </a:r>
          </a:p>
          <a:p>
            <a:pPr eaLnBrk="0" hangingPunct="0">
              <a:spcBef>
                <a:spcPct val="20000"/>
              </a:spcBef>
            </a:pPr>
            <a:r>
              <a:rPr lang="en-US" sz="1600" b="1">
                <a:latin typeface="Courier New" charset="0"/>
              </a:rPr>
              <a:t>}</a:t>
            </a:r>
          </a:p>
          <a:p>
            <a:pPr eaLnBrk="0" hangingPunct="0">
              <a:spcBef>
                <a:spcPct val="20000"/>
              </a:spcBef>
            </a:pPr>
            <a:endParaRPr lang="en-US" sz="1600" b="1">
              <a:latin typeface="Courier New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1600" b="1">
                <a:latin typeface="Courier New" charset="0"/>
              </a:rPr>
              <a:t>int</a:t>
            </a:r>
          </a:p>
          <a:p>
            <a:pPr eaLnBrk="0" hangingPunct="0">
              <a:spcBef>
                <a:spcPct val="20000"/>
              </a:spcBef>
            </a:pPr>
            <a:r>
              <a:rPr lang="en-US" sz="1600" b="1">
                <a:latin typeface="Courier New" charset="0"/>
              </a:rPr>
              <a:t>main(void)</a:t>
            </a:r>
          </a:p>
          <a:p>
            <a:pPr eaLnBrk="0" hangingPunct="0">
              <a:spcBef>
                <a:spcPct val="20000"/>
              </a:spcBef>
            </a:pPr>
            <a:r>
              <a:rPr lang="en-US" sz="1600" b="1">
                <a:latin typeface="Courier New" charset="0"/>
              </a:rPr>
              <a:t>{</a:t>
            </a:r>
          </a:p>
          <a:p>
            <a:pPr eaLnBrk="0" hangingPunct="0">
              <a:spcBef>
                <a:spcPct val="20000"/>
              </a:spcBef>
            </a:pPr>
            <a:r>
              <a:rPr lang="en-US" sz="1600" b="1">
                <a:latin typeface="Courier New" charset="0"/>
              </a:rPr>
              <a:t>   int a[10], b[5];</a:t>
            </a:r>
          </a:p>
          <a:p>
            <a:pPr eaLnBrk="0" hangingPunct="0">
              <a:spcBef>
                <a:spcPct val="20000"/>
              </a:spcBef>
            </a:pPr>
            <a:r>
              <a:rPr lang="en-US" sz="1600" b="1">
                <a:latin typeface="Courier New" charset="0"/>
              </a:rPr>
              <a:t>   … foo(a, 10)… foo(b, 5) …</a:t>
            </a:r>
          </a:p>
          <a:p>
            <a:pPr eaLnBrk="0" hangingPunct="0">
              <a:spcBef>
                <a:spcPct val="20000"/>
              </a:spcBef>
            </a:pPr>
            <a:r>
              <a:rPr lang="en-US" sz="1600" b="1">
                <a:latin typeface="Courier New" charset="0"/>
              </a:rPr>
              <a:t>}</a:t>
            </a:r>
            <a:endParaRPr lang="en-US" sz="2400" b="1" u="sng">
              <a:latin typeface="Courier New" charset="0"/>
            </a:endParaRPr>
          </a:p>
        </p:txBody>
      </p:sp>
      <p:sp>
        <p:nvSpPr>
          <p:cNvPr id="119819" name="Text Box 11"/>
          <p:cNvSpPr txBox="1">
            <a:spLocks noChangeArrowheads="1"/>
          </p:cNvSpPr>
          <p:nvPr/>
        </p:nvSpPr>
        <p:spPr bwMode="auto">
          <a:xfrm>
            <a:off x="7358063" y="1676400"/>
            <a:ext cx="14446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>
                <a:latin typeface="Tahoma" charset="0"/>
              </a:rPr>
              <a:t>Must explicitly</a:t>
            </a:r>
          </a:p>
          <a:p>
            <a:pPr eaLnBrk="0" hangingPunct="0"/>
            <a:r>
              <a:rPr lang="en-US" sz="1600">
                <a:latin typeface="Tahoma" charset="0"/>
              </a:rPr>
              <a:t>pass the size</a:t>
            </a:r>
          </a:p>
        </p:txBody>
      </p:sp>
      <p:sp>
        <p:nvSpPr>
          <p:cNvPr id="119820" name="Line 12"/>
          <p:cNvSpPr>
            <a:spLocks noChangeShapeType="1"/>
          </p:cNvSpPr>
          <p:nvPr/>
        </p:nvSpPr>
        <p:spPr bwMode="auto">
          <a:xfrm flipH="1">
            <a:off x="7620000" y="2209800"/>
            <a:ext cx="381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821" name="Text Box 13"/>
          <p:cNvSpPr txBox="1">
            <a:spLocks noChangeArrowheads="1"/>
          </p:cNvSpPr>
          <p:nvPr/>
        </p:nvSpPr>
        <p:spPr bwMode="auto">
          <a:xfrm>
            <a:off x="5791200" y="1143000"/>
            <a:ext cx="2225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ahoma" charset="0"/>
              </a:rPr>
              <a:t>Passing arrays: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5" grpId="0"/>
      <p:bldP spid="119816" grpId="0" animBg="1"/>
      <p:bldP spid="119817" grpId="0" animBg="1"/>
      <p:bldP spid="119819" grpId="0"/>
      <p:bldP spid="119820" grpId="0" animBg="1"/>
      <p:bldP spid="1198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40FBC71-33FC-2C45-B6F2-93C65A42C6FC}" type="datetime1">
              <a:rPr lang="en-US" smtClean="0"/>
              <a:pPr/>
              <a:t>9/9/13</a:t>
            </a:fld>
            <a:endParaRPr lang="en-US"/>
          </a:p>
        </p:txBody>
      </p:sp>
      <p:sp>
        <p:nvSpPr>
          <p:cNvPr id="34819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Fall 2013 -- Lecture #4</a:t>
            </a:r>
            <a:endParaRPr lang="en-US" dirty="0"/>
          </a:p>
        </p:txBody>
      </p:sp>
      <p:sp>
        <p:nvSpPr>
          <p:cNvPr id="3482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CEDE59-AB15-AA4E-B3C4-8DEBFC68365A}" type="slidenum">
              <a:rPr lang="en-US"/>
              <a:pPr/>
              <a:t>29</a:t>
            </a:fld>
            <a:endParaRPr lang="en-US"/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Arrays and Pointers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533400" y="1371600"/>
            <a:ext cx="4419600" cy="445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600" b="1">
                <a:latin typeface="Courier New" charset="0"/>
              </a:rPr>
              <a:t>int </a:t>
            </a:r>
          </a:p>
          <a:p>
            <a:pPr eaLnBrk="0" hangingPunct="0">
              <a:spcBef>
                <a:spcPct val="20000"/>
              </a:spcBef>
            </a:pPr>
            <a:r>
              <a:rPr lang="en-US" sz="1600" b="1">
                <a:latin typeface="Courier New" charset="0"/>
              </a:rPr>
              <a:t>foo(int array[],</a:t>
            </a:r>
          </a:p>
          <a:p>
            <a:pPr eaLnBrk="0" hangingPunct="0">
              <a:spcBef>
                <a:spcPct val="20000"/>
              </a:spcBef>
            </a:pPr>
            <a:r>
              <a:rPr lang="en-US" sz="1600" b="1">
                <a:latin typeface="Courier New" charset="0"/>
              </a:rPr>
              <a:t>    unsigned int size)</a:t>
            </a:r>
          </a:p>
          <a:p>
            <a:pPr eaLnBrk="0" hangingPunct="0">
              <a:spcBef>
                <a:spcPct val="20000"/>
              </a:spcBef>
            </a:pPr>
            <a:r>
              <a:rPr lang="en-US" sz="1600" b="1">
                <a:latin typeface="Courier New" charset="0"/>
              </a:rPr>
              <a:t>{</a:t>
            </a:r>
          </a:p>
          <a:p>
            <a:pPr eaLnBrk="0" hangingPunct="0">
              <a:spcBef>
                <a:spcPct val="20000"/>
              </a:spcBef>
            </a:pPr>
            <a:r>
              <a:rPr lang="en-US" sz="1600" b="1">
                <a:latin typeface="Courier New" charset="0"/>
              </a:rPr>
              <a:t>   …</a:t>
            </a:r>
          </a:p>
          <a:p>
            <a:pPr eaLnBrk="0" hangingPunct="0">
              <a:spcBef>
                <a:spcPct val="20000"/>
              </a:spcBef>
            </a:pPr>
            <a:r>
              <a:rPr lang="en-US" sz="1600" b="1">
                <a:latin typeface="Courier New" charset="0"/>
              </a:rPr>
              <a:t>   printf(“%d\n”, sizeof(array));</a:t>
            </a:r>
          </a:p>
          <a:p>
            <a:pPr eaLnBrk="0" hangingPunct="0">
              <a:spcBef>
                <a:spcPct val="20000"/>
              </a:spcBef>
            </a:pPr>
            <a:r>
              <a:rPr lang="en-US" sz="1600" b="1">
                <a:latin typeface="Courier New" charset="0"/>
              </a:rPr>
              <a:t>}</a:t>
            </a:r>
          </a:p>
          <a:p>
            <a:pPr eaLnBrk="0" hangingPunct="0">
              <a:spcBef>
                <a:spcPct val="20000"/>
              </a:spcBef>
            </a:pPr>
            <a:endParaRPr lang="en-US" sz="1600" b="1">
              <a:latin typeface="Courier New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1600" b="1">
                <a:latin typeface="Courier New" charset="0"/>
              </a:rPr>
              <a:t>int</a:t>
            </a:r>
          </a:p>
          <a:p>
            <a:pPr eaLnBrk="0" hangingPunct="0">
              <a:spcBef>
                <a:spcPct val="20000"/>
              </a:spcBef>
            </a:pPr>
            <a:r>
              <a:rPr lang="en-US" sz="1600" b="1">
                <a:latin typeface="Courier New" charset="0"/>
              </a:rPr>
              <a:t>main(void)</a:t>
            </a:r>
          </a:p>
          <a:p>
            <a:pPr eaLnBrk="0" hangingPunct="0">
              <a:spcBef>
                <a:spcPct val="20000"/>
              </a:spcBef>
            </a:pPr>
            <a:r>
              <a:rPr lang="en-US" sz="1600" b="1">
                <a:latin typeface="Courier New" charset="0"/>
              </a:rPr>
              <a:t>{</a:t>
            </a:r>
          </a:p>
          <a:p>
            <a:pPr eaLnBrk="0" hangingPunct="0">
              <a:spcBef>
                <a:spcPct val="20000"/>
              </a:spcBef>
            </a:pPr>
            <a:r>
              <a:rPr lang="en-US" sz="1600" b="1">
                <a:latin typeface="Courier New" charset="0"/>
              </a:rPr>
              <a:t>   int a[10], b[5];</a:t>
            </a:r>
          </a:p>
          <a:p>
            <a:pPr eaLnBrk="0" hangingPunct="0">
              <a:spcBef>
                <a:spcPct val="20000"/>
              </a:spcBef>
            </a:pPr>
            <a:r>
              <a:rPr lang="en-US" sz="1600" b="1">
                <a:latin typeface="Courier New" charset="0"/>
              </a:rPr>
              <a:t>   … foo(a, 10)… foo(b, 5) …</a:t>
            </a:r>
          </a:p>
          <a:p>
            <a:pPr eaLnBrk="0" hangingPunct="0">
              <a:spcBef>
                <a:spcPct val="20000"/>
              </a:spcBef>
            </a:pPr>
            <a:r>
              <a:rPr lang="en-US" sz="1600" b="1">
                <a:latin typeface="Courier New" charset="0"/>
              </a:rPr>
              <a:t>   printf(“%d\n”, sizeof(a));</a:t>
            </a:r>
          </a:p>
          <a:p>
            <a:pPr eaLnBrk="0" hangingPunct="0">
              <a:spcBef>
                <a:spcPct val="20000"/>
              </a:spcBef>
            </a:pPr>
            <a:r>
              <a:rPr lang="en-US" sz="1600" b="1">
                <a:latin typeface="Courier New" charset="0"/>
              </a:rPr>
              <a:t>}</a:t>
            </a:r>
            <a:endParaRPr lang="en-US" sz="2400" b="1" u="sng">
              <a:latin typeface="Courier New" charset="0"/>
            </a:endParaRPr>
          </a:p>
        </p:txBody>
      </p:sp>
      <p:sp>
        <p:nvSpPr>
          <p:cNvPr id="34823" name="Line 11"/>
          <p:cNvSpPr>
            <a:spLocks noChangeShapeType="1"/>
          </p:cNvSpPr>
          <p:nvPr/>
        </p:nvSpPr>
        <p:spPr bwMode="auto">
          <a:xfrm flipH="1">
            <a:off x="4724400" y="2743200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4" name="Line 12"/>
          <p:cNvSpPr>
            <a:spLocks noChangeShapeType="1"/>
          </p:cNvSpPr>
          <p:nvPr/>
        </p:nvSpPr>
        <p:spPr bwMode="auto">
          <a:xfrm flipH="1">
            <a:off x="4267200" y="5105400"/>
            <a:ext cx="1219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5" name="Text Box 13"/>
          <p:cNvSpPr txBox="1">
            <a:spLocks noChangeArrowheads="1"/>
          </p:cNvSpPr>
          <p:nvPr/>
        </p:nvSpPr>
        <p:spPr bwMode="auto">
          <a:xfrm>
            <a:off x="5486400" y="2514600"/>
            <a:ext cx="233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What does this print?</a:t>
            </a:r>
          </a:p>
        </p:txBody>
      </p:sp>
      <p:sp>
        <p:nvSpPr>
          <p:cNvPr id="34826" name="Text Box 14"/>
          <p:cNvSpPr txBox="1">
            <a:spLocks noChangeArrowheads="1"/>
          </p:cNvSpPr>
          <p:nvPr/>
        </p:nvSpPr>
        <p:spPr bwMode="auto">
          <a:xfrm>
            <a:off x="5486400" y="4876800"/>
            <a:ext cx="233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What does this print?</a:t>
            </a:r>
          </a:p>
        </p:txBody>
      </p:sp>
      <p:sp>
        <p:nvSpPr>
          <p:cNvPr id="125967" name="Text Box 15"/>
          <p:cNvSpPr txBox="1">
            <a:spLocks noChangeArrowheads="1"/>
          </p:cNvSpPr>
          <p:nvPr/>
        </p:nvSpPr>
        <p:spPr bwMode="auto">
          <a:xfrm>
            <a:off x="8077200" y="25146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8</a:t>
            </a:r>
          </a:p>
        </p:txBody>
      </p:sp>
      <p:sp>
        <p:nvSpPr>
          <p:cNvPr id="125968" name="Text Box 16"/>
          <p:cNvSpPr txBox="1">
            <a:spLocks noChangeArrowheads="1"/>
          </p:cNvSpPr>
          <p:nvPr/>
        </p:nvSpPr>
        <p:spPr bwMode="auto">
          <a:xfrm>
            <a:off x="7924800" y="48768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40</a:t>
            </a:r>
          </a:p>
        </p:txBody>
      </p:sp>
      <p:sp>
        <p:nvSpPr>
          <p:cNvPr id="125969" name="Text Box 17"/>
          <p:cNvSpPr txBox="1">
            <a:spLocks noChangeArrowheads="1"/>
          </p:cNvSpPr>
          <p:nvPr/>
        </p:nvSpPr>
        <p:spPr bwMode="auto">
          <a:xfrm>
            <a:off x="5715000" y="2981325"/>
            <a:ext cx="283033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... because </a:t>
            </a:r>
            <a:r>
              <a:rPr lang="en-US" sz="1600" b="1" dirty="0">
                <a:latin typeface="Courier New" charset="0"/>
              </a:rPr>
              <a:t>array</a:t>
            </a:r>
            <a:r>
              <a:rPr lang="en-US" dirty="0"/>
              <a:t> is really</a:t>
            </a:r>
          </a:p>
          <a:p>
            <a:r>
              <a:rPr lang="en-US" dirty="0"/>
              <a:t>a </a:t>
            </a:r>
            <a:r>
              <a:rPr lang="en-US" dirty="0" smtClean="0"/>
              <a:t>pointer (and a pointer is </a:t>
            </a:r>
            <a:br>
              <a:rPr lang="en-US" dirty="0" smtClean="0"/>
            </a:br>
            <a:r>
              <a:rPr lang="en-US" dirty="0" smtClean="0"/>
              <a:t>architecture dependent, but  </a:t>
            </a:r>
            <a:br>
              <a:rPr lang="en-US" dirty="0" smtClean="0"/>
            </a:br>
            <a:r>
              <a:rPr lang="en-US" dirty="0" smtClean="0"/>
              <a:t>likely to be 8 on modern</a:t>
            </a:r>
            <a:br>
              <a:rPr lang="en-US" dirty="0" smtClean="0"/>
            </a:br>
            <a:r>
              <a:rPr lang="en-US" dirty="0" smtClean="0"/>
              <a:t>machines!)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7" grpId="0"/>
      <p:bldP spid="125968" grpId="0"/>
      <p:bldP spid="12596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Pointers and Arrays</a:t>
            </a:r>
          </a:p>
          <a:p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Administrivia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Pointer arithmetic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Arrays vs. pointers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Technology Break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Pointer Problems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Criticisms of C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 in Conclusion, …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664F4-3C3E-B54C-9CD8-56957D547062}" type="datetime1">
              <a:rPr lang="en-US" smtClean="0"/>
              <a:pPr/>
              <a:t>9/9/13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20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C9BEB94-2CF1-2043-B28C-0CE1F44A09BC}" type="datetime1">
              <a:rPr lang="en-US" smtClean="0"/>
              <a:pPr/>
              <a:t>9/9/13</a:t>
            </a:fld>
            <a:endParaRPr lang="en-US"/>
          </a:p>
        </p:txBody>
      </p:sp>
      <p:sp>
        <p:nvSpPr>
          <p:cNvPr id="358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Fall 2013 -- Lecture #4</a:t>
            </a:r>
            <a:endParaRPr lang="en-US" dirty="0"/>
          </a:p>
        </p:txBody>
      </p:sp>
      <p:sp>
        <p:nvSpPr>
          <p:cNvPr id="358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1E4AE6-9F99-1945-924E-7C6587D5ECEB}" type="slidenum">
              <a:rPr lang="en-US"/>
              <a:pPr/>
              <a:t>30</a:t>
            </a:fld>
            <a:endParaRPr lang="en-US"/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Arrays and Pointers</a:t>
            </a:r>
          </a:p>
        </p:txBody>
      </p:sp>
      <p:sp>
        <p:nvSpPr>
          <p:cNvPr id="35846" name="Text Box 4"/>
          <p:cNvSpPr txBox="1">
            <a:spLocks noChangeArrowheads="1"/>
          </p:cNvSpPr>
          <p:nvPr/>
        </p:nvSpPr>
        <p:spPr bwMode="auto">
          <a:xfrm>
            <a:off x="530225" y="2298700"/>
            <a:ext cx="3127375" cy="210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600" b="1">
                <a:latin typeface="Courier New" charset="0"/>
              </a:rPr>
              <a:t>int  i;</a:t>
            </a:r>
          </a:p>
          <a:p>
            <a:pPr eaLnBrk="0" hangingPunct="0">
              <a:spcBef>
                <a:spcPct val="20000"/>
              </a:spcBef>
            </a:pPr>
            <a:r>
              <a:rPr lang="en-US" sz="1600" b="1">
                <a:latin typeface="Courier New" charset="0"/>
              </a:rPr>
              <a:t>int  array[10];</a:t>
            </a:r>
          </a:p>
          <a:p>
            <a:pPr eaLnBrk="0" hangingPunct="0">
              <a:spcBef>
                <a:spcPct val="20000"/>
              </a:spcBef>
            </a:pPr>
            <a:endParaRPr lang="en-US" sz="1600" b="1">
              <a:latin typeface="Courier New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1600" b="1">
                <a:latin typeface="Courier New" charset="0"/>
              </a:rPr>
              <a:t>for (i = 0; i &lt; 10; i++)</a:t>
            </a:r>
          </a:p>
          <a:p>
            <a:pPr eaLnBrk="0" hangingPunct="0">
              <a:spcBef>
                <a:spcPct val="20000"/>
              </a:spcBef>
            </a:pPr>
            <a:r>
              <a:rPr lang="en-US" sz="1600" b="1">
                <a:latin typeface="Courier New" charset="0"/>
              </a:rPr>
              <a:t>{</a:t>
            </a:r>
          </a:p>
          <a:p>
            <a:pPr eaLnBrk="0" hangingPunct="0">
              <a:spcBef>
                <a:spcPct val="20000"/>
              </a:spcBef>
            </a:pPr>
            <a:r>
              <a:rPr lang="en-US" sz="1600" b="1">
                <a:latin typeface="Courier New" charset="0"/>
              </a:rPr>
              <a:t>  array[i] = …;</a:t>
            </a:r>
          </a:p>
          <a:p>
            <a:pPr eaLnBrk="0" hangingPunct="0">
              <a:spcBef>
                <a:spcPct val="20000"/>
              </a:spcBef>
            </a:pPr>
            <a:r>
              <a:rPr lang="en-US" sz="1600" b="1">
                <a:latin typeface="Courier New" charset="0"/>
              </a:rPr>
              <a:t>}</a:t>
            </a:r>
            <a:endParaRPr lang="en-US" sz="2400" b="1" u="sng">
              <a:latin typeface="Courier New" charset="0"/>
            </a:endParaRPr>
          </a:p>
        </p:txBody>
      </p:sp>
      <p:sp>
        <p:nvSpPr>
          <p:cNvPr id="35847" name="Text Box 5"/>
          <p:cNvSpPr txBox="1">
            <a:spLocks noChangeArrowheads="1"/>
          </p:cNvSpPr>
          <p:nvPr/>
        </p:nvSpPr>
        <p:spPr bwMode="auto">
          <a:xfrm>
            <a:off x="3962400" y="2298700"/>
            <a:ext cx="4594225" cy="210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600" b="1">
                <a:latin typeface="Courier New" charset="0"/>
              </a:rPr>
              <a:t>int *p;</a:t>
            </a:r>
          </a:p>
          <a:p>
            <a:pPr eaLnBrk="0" hangingPunct="0">
              <a:spcBef>
                <a:spcPct val="20000"/>
              </a:spcBef>
            </a:pPr>
            <a:r>
              <a:rPr lang="en-US" sz="1600" b="1">
                <a:latin typeface="Courier New" charset="0"/>
              </a:rPr>
              <a:t>int  array[10];</a:t>
            </a:r>
          </a:p>
          <a:p>
            <a:pPr eaLnBrk="0" hangingPunct="0">
              <a:spcBef>
                <a:spcPct val="20000"/>
              </a:spcBef>
            </a:pPr>
            <a:endParaRPr lang="en-US" sz="1600" b="1">
              <a:latin typeface="Courier New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1600" b="1">
                <a:latin typeface="Courier New" charset="0"/>
              </a:rPr>
              <a:t>for (p = array; p &lt; &amp;array[10]; p++)</a:t>
            </a:r>
          </a:p>
          <a:p>
            <a:pPr eaLnBrk="0" hangingPunct="0">
              <a:spcBef>
                <a:spcPct val="20000"/>
              </a:spcBef>
            </a:pPr>
            <a:r>
              <a:rPr lang="en-US" sz="1600" b="1">
                <a:latin typeface="Courier New" charset="0"/>
              </a:rPr>
              <a:t>{</a:t>
            </a:r>
          </a:p>
          <a:p>
            <a:pPr eaLnBrk="0" hangingPunct="0">
              <a:spcBef>
                <a:spcPct val="20000"/>
              </a:spcBef>
            </a:pPr>
            <a:r>
              <a:rPr lang="en-US" sz="1600" b="1">
                <a:latin typeface="Courier New" charset="0"/>
              </a:rPr>
              <a:t>  *p = …;</a:t>
            </a:r>
          </a:p>
          <a:p>
            <a:pPr eaLnBrk="0" hangingPunct="0">
              <a:spcBef>
                <a:spcPct val="20000"/>
              </a:spcBef>
            </a:pPr>
            <a:r>
              <a:rPr lang="en-US" sz="1600" b="1">
                <a:latin typeface="Courier New" charset="0"/>
              </a:rPr>
              <a:t>}</a:t>
            </a:r>
            <a:endParaRPr lang="en-US" sz="2400" b="1" u="sng">
              <a:latin typeface="Courier New" charset="0"/>
            </a:endParaRPr>
          </a:p>
        </p:txBody>
      </p:sp>
      <p:sp>
        <p:nvSpPr>
          <p:cNvPr id="123910" name="Oval 6"/>
          <p:cNvSpPr>
            <a:spLocks noChangeArrowheads="1"/>
          </p:cNvSpPr>
          <p:nvPr/>
        </p:nvSpPr>
        <p:spPr bwMode="auto">
          <a:xfrm>
            <a:off x="4572000" y="3048000"/>
            <a:ext cx="12954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911" name="Oval 7"/>
          <p:cNvSpPr>
            <a:spLocks noChangeArrowheads="1"/>
          </p:cNvSpPr>
          <p:nvPr/>
        </p:nvSpPr>
        <p:spPr bwMode="auto">
          <a:xfrm>
            <a:off x="5943600" y="3048000"/>
            <a:ext cx="18288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912" name="Oval 8"/>
          <p:cNvSpPr>
            <a:spLocks noChangeArrowheads="1"/>
          </p:cNvSpPr>
          <p:nvPr/>
        </p:nvSpPr>
        <p:spPr bwMode="auto">
          <a:xfrm>
            <a:off x="7848600" y="3124200"/>
            <a:ext cx="6096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913" name="Oval 9"/>
          <p:cNvSpPr>
            <a:spLocks noChangeArrowheads="1"/>
          </p:cNvSpPr>
          <p:nvPr/>
        </p:nvSpPr>
        <p:spPr bwMode="auto">
          <a:xfrm>
            <a:off x="4114800" y="3733800"/>
            <a:ext cx="6096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91733" y="4842933"/>
            <a:ext cx="5747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These code sequences have the same effect!</a:t>
            </a:r>
            <a:endParaRPr lang="en-US" sz="24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0" grpId="0" animBg="1"/>
      <p:bldP spid="123910" grpId="1" animBg="1"/>
      <p:bldP spid="123911" grpId="0" animBg="1"/>
      <p:bldP spid="123911" grpId="1" animBg="1"/>
      <p:bldP spid="123912" grpId="0" animBg="1"/>
      <p:bldP spid="123912" grpId="1" animBg="1"/>
      <p:bldP spid="1239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Arrays</a:t>
            </a:r>
          </a:p>
          <a:p>
            <a:r>
              <a:rPr lang="en-US" dirty="0" err="1" smtClean="0"/>
              <a:t>Administrivia</a:t>
            </a:r>
            <a:endParaRPr lang="en-US" dirty="0" smtClean="0"/>
          </a:p>
          <a:p>
            <a:r>
              <a:rPr lang="en-US" dirty="0" smtClean="0">
                <a:solidFill>
                  <a:srgbClr val="7F7F7F"/>
                </a:solidFill>
              </a:rPr>
              <a:t>Pointer arithmetic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Arrays vs. pointers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Technology Break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Pointer Problems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Criticisms of C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And in Conclusion, …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664F4-3C3E-B54C-9CD8-56957D547062}" type="datetime1">
              <a:rPr lang="en-US" smtClean="0"/>
              <a:pPr/>
              <a:t>9/9/13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526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CS61c is relentless!</a:t>
            </a:r>
          </a:p>
          <a:p>
            <a:pPr lvl="1"/>
            <a:r>
              <a:rPr lang="en-US" dirty="0" smtClean="0"/>
              <a:t>Lab #2, HW #2 posted</a:t>
            </a:r>
          </a:p>
          <a:p>
            <a:pPr lvl="1"/>
            <a:r>
              <a:rPr lang="en-US" dirty="0" smtClean="0"/>
              <a:t>HW #2 due Sunday before midnight</a:t>
            </a:r>
          </a:p>
          <a:p>
            <a:r>
              <a:rPr lang="en-US" dirty="0" smtClean="0"/>
              <a:t>Midterm rooms determined!</a:t>
            </a:r>
          </a:p>
          <a:p>
            <a:pPr lvl="1"/>
            <a:r>
              <a:rPr lang="en-US" dirty="0" smtClean="0"/>
              <a:t>1 </a:t>
            </a:r>
            <a:r>
              <a:rPr lang="en-US" dirty="0" err="1" smtClean="0"/>
              <a:t>Pimental</a:t>
            </a:r>
            <a:r>
              <a:rPr lang="en-US" dirty="0" smtClean="0"/>
              <a:t>, 10 Evans, 155 </a:t>
            </a:r>
            <a:r>
              <a:rPr lang="en-US" dirty="0" err="1" smtClean="0"/>
              <a:t>Dwinelle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0E75-0245-E74E-AED7-7AC43F44C8FA}" type="datetime1">
              <a:rPr lang="en-US" smtClean="0"/>
              <a:pPr/>
              <a:t>9/9/13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 61c in the News</a:t>
            </a:r>
            <a:endParaRPr lang="en-US" dirty="0"/>
          </a:p>
        </p:txBody>
      </p:sp>
      <p:pic>
        <p:nvPicPr>
          <p:cNvPr id="7" name="Content Placeholder 6" descr="Screen Shot 2013-09-10 at 11.39.55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94" b="21094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D6E1F-8C1D-AB47-9D70-C5AA21649548}" type="datetime1">
              <a:rPr lang="en-US" smtClean="0"/>
              <a:pPr/>
              <a:t>9/9/13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2013 -- Lecture #4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8" name="Picture 7" descr="Screen Shot 2013-09-10 at 11.42.4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0"/>
            <a:ext cx="73112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893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Pointers and Arrays</a:t>
            </a:r>
          </a:p>
          <a:p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Administrivia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 smtClean="0"/>
              <a:t>Pointer arithmetic</a:t>
            </a:r>
          </a:p>
          <a:p>
            <a:r>
              <a:rPr lang="en-US" dirty="0" smtClean="0"/>
              <a:t>Arrays vs. pointers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Technology Break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Pointer Problems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Criticisms of C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And in Conclusion ...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664F4-3C3E-B54C-9CD8-56957D547062}" type="datetime1">
              <a:rPr lang="en-US" smtClean="0"/>
              <a:pPr/>
              <a:t>9/9/13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Pointer Arithmetic (1/2)</a:t>
            </a: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Since a pointer is just a memory address, we can </a:t>
            </a:r>
            <a:br>
              <a:rPr lang="en-US" dirty="0" smtClean="0"/>
            </a:br>
            <a:r>
              <a:rPr lang="en-US" dirty="0" smtClean="0"/>
              <a:t>add to it to step through an array</a:t>
            </a:r>
          </a:p>
          <a:p>
            <a:r>
              <a:rPr lang="en-US" dirty="0" smtClean="0">
                <a:latin typeface="Courier New"/>
                <a:cs typeface="Courier New"/>
              </a:rPr>
              <a:t>p+1</a:t>
            </a:r>
            <a:r>
              <a:rPr lang="en-US" dirty="0" smtClean="0"/>
              <a:t> correctly computes a </a:t>
            </a:r>
            <a:r>
              <a:rPr lang="en-US" dirty="0" err="1" smtClean="0"/>
              <a:t>ptr</a:t>
            </a:r>
            <a:r>
              <a:rPr lang="en-US" dirty="0" smtClean="0"/>
              <a:t> to the next array element automatically depending on </a:t>
            </a:r>
            <a:r>
              <a:rPr lang="en-US" dirty="0" err="1" smtClean="0">
                <a:latin typeface="Courier New"/>
                <a:cs typeface="Courier New"/>
              </a:rPr>
              <a:t>sizeof(type</a:t>
            </a:r>
            <a:r>
              <a:rPr lang="en-US" dirty="0" smtClean="0">
                <a:latin typeface="Courier New"/>
                <a:cs typeface="Courier New"/>
              </a:rPr>
              <a:t>)</a:t>
            </a:r>
          </a:p>
          <a:p>
            <a:r>
              <a:rPr lang="en-US" dirty="0" smtClean="0">
                <a:latin typeface="Courier New"/>
                <a:cs typeface="Courier New"/>
              </a:rPr>
              <a:t>*</a:t>
            </a:r>
            <a:r>
              <a:rPr lang="en-US" dirty="0" err="1" smtClean="0">
                <a:latin typeface="Courier New"/>
                <a:cs typeface="Courier New"/>
              </a:rPr>
              <a:t>p</a:t>
            </a:r>
            <a:r>
              <a:rPr lang="en-US" dirty="0" smtClean="0">
                <a:latin typeface="Courier New"/>
                <a:cs typeface="Courier New"/>
              </a:rPr>
              <a:t>++</a:t>
            </a:r>
            <a:r>
              <a:rPr lang="en-US" dirty="0" smtClean="0"/>
              <a:t> vs. </a:t>
            </a:r>
            <a:r>
              <a:rPr lang="en-US" dirty="0" smtClean="0">
                <a:latin typeface="Courier New"/>
                <a:cs typeface="Courier New"/>
              </a:rPr>
              <a:t>(*</a:t>
            </a:r>
            <a:r>
              <a:rPr lang="en-US" dirty="0" err="1" smtClean="0">
                <a:latin typeface="Courier New"/>
                <a:cs typeface="Courier New"/>
              </a:rPr>
              <a:t>p</a:t>
            </a:r>
            <a:r>
              <a:rPr lang="en-US" dirty="0" smtClean="0">
                <a:latin typeface="Courier New"/>
                <a:cs typeface="Courier New"/>
              </a:rPr>
              <a:t>)++</a:t>
            </a:r>
            <a:r>
              <a:rPr lang="en-US" dirty="0" smtClean="0"/>
              <a:t> ?</a:t>
            </a:r>
          </a:p>
          <a:p>
            <a:pPr lvl="1">
              <a:buNone/>
            </a:pPr>
            <a:r>
              <a:rPr lang="en-US" dirty="0" smtClean="0"/>
              <a:t> </a:t>
            </a:r>
            <a:r>
              <a:rPr lang="en-US" dirty="0" err="1" smtClean="0">
                <a:latin typeface="Courier New"/>
                <a:cs typeface="Courier New"/>
              </a:rPr>
              <a:t>x</a:t>
            </a:r>
            <a:r>
              <a:rPr lang="en-US" dirty="0" smtClean="0">
                <a:latin typeface="Courier New"/>
                <a:cs typeface="Courier New"/>
              </a:rPr>
              <a:t> = *</a:t>
            </a:r>
            <a:r>
              <a:rPr lang="en-US" dirty="0" err="1" smtClean="0">
                <a:latin typeface="Courier New"/>
                <a:cs typeface="Courier New"/>
              </a:rPr>
              <a:t>p</a:t>
            </a:r>
            <a:r>
              <a:rPr lang="en-US" dirty="0" smtClean="0">
                <a:latin typeface="Courier New"/>
                <a:cs typeface="Courier New"/>
              </a:rPr>
              <a:t>++</a:t>
            </a:r>
            <a:r>
              <a:rPr lang="en-US" dirty="0" smtClean="0">
                <a:cs typeface="Courier New"/>
              </a:rPr>
              <a:t>      </a:t>
            </a:r>
            <a:r>
              <a:rPr lang="en-US" dirty="0" err="1" smtClean="0"/>
              <a:t></a:t>
            </a:r>
            <a:r>
              <a:rPr lang="en-US" dirty="0" smtClean="0"/>
              <a:t>    </a:t>
            </a:r>
            <a:r>
              <a:rPr lang="en-US" dirty="0" err="1" smtClean="0">
                <a:latin typeface="Courier New"/>
                <a:cs typeface="Courier New"/>
              </a:rPr>
              <a:t>x</a:t>
            </a:r>
            <a:r>
              <a:rPr lang="en-US" dirty="0" smtClean="0">
                <a:latin typeface="Courier New"/>
                <a:cs typeface="Courier New"/>
              </a:rPr>
              <a:t> = *</a:t>
            </a:r>
            <a:r>
              <a:rPr lang="en-US" dirty="0" err="1" smtClean="0">
                <a:latin typeface="Courier New"/>
                <a:cs typeface="Courier New"/>
              </a:rPr>
              <a:t>p</a:t>
            </a:r>
            <a:r>
              <a:rPr lang="en-US" dirty="0" smtClean="0">
                <a:latin typeface="Courier New"/>
                <a:cs typeface="Courier New"/>
              </a:rPr>
              <a:t>;  </a:t>
            </a:r>
            <a:r>
              <a:rPr lang="en-US" dirty="0" err="1" smtClean="0">
                <a:latin typeface="Courier New"/>
                <a:cs typeface="Courier New"/>
              </a:rPr>
              <a:t>p</a:t>
            </a:r>
            <a:r>
              <a:rPr lang="en-US" dirty="0" smtClean="0">
                <a:latin typeface="Courier New"/>
                <a:cs typeface="Courier New"/>
              </a:rPr>
              <a:t> =  </a:t>
            </a:r>
            <a:r>
              <a:rPr lang="en-US" dirty="0" err="1" smtClean="0">
                <a:latin typeface="Courier New"/>
                <a:cs typeface="Courier New"/>
              </a:rPr>
              <a:t>p</a:t>
            </a:r>
            <a:r>
              <a:rPr lang="en-US" dirty="0" smtClean="0">
                <a:latin typeface="Courier New"/>
                <a:cs typeface="Courier New"/>
              </a:rPr>
              <a:t> + 1;</a:t>
            </a:r>
          </a:p>
          <a:p>
            <a:pPr lvl="1">
              <a:buNone/>
            </a:pPr>
            <a:r>
              <a:rPr lang="en-US" dirty="0" smtClean="0"/>
              <a:t> </a:t>
            </a:r>
            <a:r>
              <a:rPr lang="en-US" dirty="0" err="1" smtClean="0">
                <a:latin typeface="Courier New"/>
                <a:cs typeface="Courier New"/>
              </a:rPr>
              <a:t>x</a:t>
            </a:r>
            <a:r>
              <a:rPr lang="en-US" dirty="0" smtClean="0">
                <a:latin typeface="Courier New"/>
                <a:cs typeface="Courier New"/>
              </a:rPr>
              <a:t> = (*</a:t>
            </a:r>
            <a:r>
              <a:rPr lang="en-US" dirty="0" err="1" smtClean="0">
                <a:latin typeface="Courier New"/>
                <a:cs typeface="Courier New"/>
              </a:rPr>
              <a:t>p</a:t>
            </a:r>
            <a:r>
              <a:rPr lang="en-US" dirty="0" smtClean="0">
                <a:latin typeface="Courier New"/>
                <a:cs typeface="Courier New"/>
              </a:rPr>
              <a:t>)++</a:t>
            </a:r>
            <a:r>
              <a:rPr lang="en-US" dirty="0" smtClean="0"/>
              <a:t> </a:t>
            </a:r>
            <a:r>
              <a:rPr lang="en-US" dirty="0" err="1" smtClean="0"/>
              <a:t></a:t>
            </a:r>
            <a:r>
              <a:rPr lang="en-US" dirty="0" smtClean="0"/>
              <a:t>    </a:t>
            </a:r>
            <a:r>
              <a:rPr lang="en-US" dirty="0" err="1" smtClean="0">
                <a:latin typeface="Courier New"/>
                <a:cs typeface="Courier New"/>
              </a:rPr>
              <a:t>x</a:t>
            </a:r>
            <a:r>
              <a:rPr lang="en-US" dirty="0" smtClean="0">
                <a:latin typeface="Courier New"/>
                <a:cs typeface="Courier New"/>
              </a:rPr>
              <a:t> = *</a:t>
            </a:r>
            <a:r>
              <a:rPr lang="en-US" dirty="0" err="1" smtClean="0">
                <a:latin typeface="Courier New"/>
                <a:cs typeface="Courier New"/>
              </a:rPr>
              <a:t>p</a:t>
            </a:r>
            <a:r>
              <a:rPr lang="en-US" dirty="0" smtClean="0">
                <a:latin typeface="Courier New"/>
                <a:cs typeface="Courier New"/>
              </a:rPr>
              <a:t>; *</a:t>
            </a:r>
            <a:r>
              <a:rPr lang="en-US" dirty="0" err="1" smtClean="0">
                <a:latin typeface="Courier New"/>
                <a:cs typeface="Courier New"/>
              </a:rPr>
              <a:t>p</a:t>
            </a:r>
            <a:r>
              <a:rPr lang="en-US" dirty="0" smtClean="0">
                <a:latin typeface="Courier New"/>
                <a:cs typeface="Courier New"/>
              </a:rPr>
              <a:t> = *</a:t>
            </a:r>
            <a:r>
              <a:rPr lang="en-US" dirty="0" err="1" smtClean="0">
                <a:latin typeface="Courier New"/>
                <a:cs typeface="Courier New"/>
              </a:rPr>
              <a:t>p</a:t>
            </a:r>
            <a:r>
              <a:rPr lang="en-US" dirty="0" smtClean="0">
                <a:latin typeface="Courier New"/>
                <a:cs typeface="Courier New"/>
              </a:rPr>
              <a:t> + 1;</a:t>
            </a:r>
          </a:p>
          <a:p>
            <a:pPr lvl="1">
              <a:buNone/>
            </a:pPr>
            <a:r>
              <a:rPr lang="en-US" i="1" dirty="0" smtClean="0">
                <a:latin typeface="+mj-lt"/>
                <a:cs typeface="Courier New"/>
              </a:rPr>
              <a:t>This is a C syntax/semantics thing</a:t>
            </a:r>
          </a:p>
          <a:p>
            <a:r>
              <a:rPr lang="en-US" dirty="0" smtClean="0"/>
              <a:t>What if we have an array of large </a:t>
            </a:r>
            <a:r>
              <a:rPr lang="en-US" dirty="0" err="1" smtClean="0"/>
              <a:t>structs</a:t>
            </a:r>
            <a:r>
              <a:rPr lang="en-US" dirty="0" smtClean="0"/>
              <a:t> (objects)?</a:t>
            </a:r>
          </a:p>
          <a:p>
            <a:pPr lvl="1"/>
            <a:r>
              <a:rPr lang="en-US" dirty="0" smtClean="0"/>
              <a:t>C takes care of it in the same way it handles arrays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99D5-F01F-7F4F-BFA1-6CB72A8B7B3F}" type="datetime1">
              <a:rPr lang="en-US" smtClean="0"/>
              <a:pPr/>
              <a:t>9/9/13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Every addition or subtraction to a pointer steps the number of bytes of thing it is declared to point to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This is why type-casting can get you into trouble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1 byte for a char, 4 bytes for an </a:t>
            </a:r>
            <a:r>
              <a:rPr lang="en-US" dirty="0" err="1" smtClean="0"/>
              <a:t>int</a:t>
            </a:r>
            <a:r>
              <a:rPr lang="en-US" dirty="0" smtClean="0"/>
              <a:t>, etc.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Following are equivalent:</a:t>
            </a:r>
            <a:endParaRPr lang="en-US" dirty="0"/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295400" y="4313751"/>
            <a:ext cx="6002590" cy="23698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Courier New" charset="0"/>
              </a:rPr>
              <a:t>int</a:t>
            </a:r>
            <a:r>
              <a:rPr lang="en-US" sz="2800" dirty="0">
                <a:solidFill>
                  <a:schemeClr val="tx1"/>
                </a:solidFill>
                <a:latin typeface="Courier New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ourier New" charset="0"/>
              </a:rPr>
              <a:t>get(int</a:t>
            </a:r>
            <a:r>
              <a:rPr lang="en-US" sz="2800" dirty="0">
                <a:solidFill>
                  <a:schemeClr val="tx1"/>
                </a:solidFill>
                <a:latin typeface="Courier New" charset="0"/>
              </a:rPr>
              <a:t> array[], </a:t>
            </a:r>
            <a:r>
              <a:rPr lang="en-US" sz="2800" dirty="0" err="1">
                <a:solidFill>
                  <a:schemeClr val="tx1"/>
                </a:solidFill>
                <a:latin typeface="Courier New" charset="0"/>
              </a:rPr>
              <a:t>int</a:t>
            </a:r>
            <a:r>
              <a:rPr lang="en-US" sz="2800" dirty="0">
                <a:solidFill>
                  <a:schemeClr val="tx1"/>
                </a:solidFill>
                <a:latin typeface="Courier New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ourier New" charset="0"/>
              </a:rPr>
              <a:t>n</a:t>
            </a:r>
            <a:r>
              <a:rPr lang="en-US" sz="2800" dirty="0">
                <a:solidFill>
                  <a:schemeClr val="tx1"/>
                </a:solidFill>
                <a:latin typeface="Courier New" charset="0"/>
              </a:rPr>
              <a:t>)</a:t>
            </a:r>
          </a:p>
          <a:p>
            <a:r>
              <a:rPr lang="en-US" sz="2400" dirty="0">
                <a:solidFill>
                  <a:schemeClr val="tx1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2400" dirty="0">
                <a:solidFill>
                  <a:schemeClr val="tx1"/>
                </a:solidFill>
                <a:latin typeface="Courier New"/>
                <a:cs typeface="Courier New"/>
              </a:rPr>
              <a:t>    return  (</a:t>
            </a:r>
            <a:r>
              <a:rPr lang="en-US" sz="2400" dirty="0" err="1">
                <a:solidFill>
                  <a:schemeClr val="tx1"/>
                </a:solidFill>
                <a:latin typeface="Courier New"/>
                <a:cs typeface="Courier New"/>
              </a:rPr>
              <a:t>array[n</a:t>
            </a:r>
            <a:r>
              <a:rPr lang="en-US" sz="2400" dirty="0">
                <a:solidFill>
                  <a:schemeClr val="tx1"/>
                </a:solidFill>
                <a:latin typeface="Courier New"/>
                <a:cs typeface="Courier New"/>
              </a:rPr>
              <a:t>]);</a:t>
            </a:r>
          </a:p>
          <a:p>
            <a:r>
              <a:rPr lang="en-US" sz="2400" dirty="0">
                <a:solidFill>
                  <a:schemeClr val="tx1"/>
                </a:solidFill>
                <a:latin typeface="Courier New"/>
                <a:cs typeface="Courier New"/>
              </a:rPr>
              <a:t>	</a:t>
            </a:r>
            <a:r>
              <a:rPr lang="en-US" sz="2400" dirty="0">
                <a:solidFill>
                  <a:srgbClr val="FF0000"/>
                </a:solidFill>
                <a:latin typeface="Courier New"/>
                <a:cs typeface="Courier New"/>
              </a:rPr>
              <a:t>// OR...</a:t>
            </a:r>
          </a:p>
          <a:p>
            <a:r>
              <a:rPr lang="en-US" sz="2400" dirty="0">
                <a:solidFill>
                  <a:schemeClr val="tx1"/>
                </a:solidFill>
                <a:latin typeface="Courier New"/>
                <a:cs typeface="Courier New"/>
              </a:rPr>
              <a:t>    return *(array + </a:t>
            </a:r>
            <a:r>
              <a:rPr lang="en-US" sz="2400" dirty="0" err="1">
                <a:solidFill>
                  <a:schemeClr val="tx1"/>
                </a:solidFill>
                <a:latin typeface="Courier New"/>
                <a:cs typeface="Courier New"/>
              </a:rPr>
              <a:t>n</a:t>
            </a:r>
            <a:r>
              <a:rPr lang="en-US" sz="2400" dirty="0">
                <a:solidFill>
                  <a:schemeClr val="tx1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2400" dirty="0">
                <a:solidFill>
                  <a:schemeClr val="tx1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Pointer Arithmetic (2/2)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261D0-9819-2B4B-98D1-5C3D26C31220}" type="datetime1">
              <a:rPr lang="en-US" smtClean="0"/>
              <a:pPr/>
              <a:t>9/9/13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3"/>
          <p:cNvSpPr txBox="1">
            <a:spLocks noChangeArrowheads="1"/>
          </p:cNvSpPr>
          <p:nvPr/>
        </p:nvSpPr>
        <p:spPr bwMode="auto">
          <a:xfrm>
            <a:off x="1371600" y="3240088"/>
            <a:ext cx="6705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408000"/>
                </a:solidFill>
                <a:latin typeface="+mj-lt"/>
                <a:cs typeface="Courier"/>
              </a:rPr>
              <a:t>104 10 5 10       </a:t>
            </a:r>
            <a:br>
              <a:rPr lang="en-US" sz="2800" dirty="0" smtClean="0">
                <a:solidFill>
                  <a:srgbClr val="408000"/>
                </a:solidFill>
                <a:latin typeface="+mj-lt"/>
                <a:cs typeface="Courier"/>
              </a:rPr>
            </a:br>
            <a:r>
              <a:rPr lang="en-US" sz="2800" dirty="0" smtClean="0">
                <a:solidFill>
                  <a:srgbClr val="408000"/>
                </a:solidFill>
                <a:latin typeface="+mj-lt"/>
                <a:cs typeface="Courier"/>
              </a:rPr>
              <a:t>104 11 5 11</a:t>
            </a:r>
          </a:p>
        </p:txBody>
      </p:sp>
      <p:sp>
        <p:nvSpPr>
          <p:cNvPr id="53251" name="TextBox 4"/>
          <p:cNvSpPr txBox="1">
            <a:spLocks noChangeArrowheads="1"/>
          </p:cNvSpPr>
          <p:nvPr/>
        </p:nvSpPr>
        <p:spPr bwMode="auto">
          <a:xfrm>
            <a:off x="1371600" y="4154488"/>
            <a:ext cx="6705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FF66A0"/>
                </a:solidFill>
                <a:latin typeface="+mj-lt"/>
                <a:cs typeface="Courier"/>
              </a:rPr>
              <a:t>101 &lt;other&gt; 5 10  </a:t>
            </a:r>
            <a:br>
              <a:rPr lang="en-US" sz="2800" dirty="0" smtClean="0">
                <a:solidFill>
                  <a:srgbClr val="FF66A0"/>
                </a:solidFill>
                <a:latin typeface="+mj-lt"/>
                <a:cs typeface="Courier"/>
              </a:rPr>
            </a:br>
            <a:r>
              <a:rPr lang="en-US" sz="2800" dirty="0" smtClean="0">
                <a:solidFill>
                  <a:srgbClr val="FF66A0"/>
                </a:solidFill>
                <a:latin typeface="+mj-lt"/>
                <a:cs typeface="Courier"/>
              </a:rPr>
              <a:t>101 &lt;3-others&gt;</a:t>
            </a:r>
            <a:endParaRPr lang="en-US" sz="2800" dirty="0" smtClean="0">
              <a:solidFill>
                <a:srgbClr val="FF66A0"/>
              </a:solidFill>
              <a:latin typeface="Courier"/>
              <a:cs typeface="Courier"/>
            </a:endParaRPr>
          </a:p>
        </p:txBody>
      </p:sp>
      <p:sp>
        <p:nvSpPr>
          <p:cNvPr id="53252" name="TextBox 5"/>
          <p:cNvSpPr txBox="1">
            <a:spLocks noChangeArrowheads="1"/>
          </p:cNvSpPr>
          <p:nvPr/>
        </p:nvSpPr>
        <p:spPr bwMode="auto">
          <a:xfrm>
            <a:off x="1371600" y="5068888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latin typeface="+mj-lt"/>
                <a:cs typeface="Courier"/>
              </a:rPr>
              <a:t>Error message</a:t>
            </a:r>
            <a:endParaRPr lang="en-US" sz="2800" b="1" dirty="0" smtClean="0">
              <a:ln>
                <a:solidFill>
                  <a:schemeClr val="tx1"/>
                </a:solidFill>
              </a:ln>
              <a:solidFill>
                <a:srgbClr val="FFE860"/>
              </a:solidFill>
              <a:latin typeface="Courier"/>
              <a:cs typeface="Courier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60438" y="2325688"/>
            <a:ext cx="7116762" cy="954107"/>
            <a:chOff x="960651" y="1743728"/>
            <a:chExt cx="7116549" cy="715593"/>
          </a:xfrm>
        </p:grpSpPr>
        <p:sp>
          <p:nvSpPr>
            <p:cNvPr id="53259" name="TextBox 2"/>
            <p:cNvSpPr txBox="1">
              <a:spLocks noChangeArrowheads="1"/>
            </p:cNvSpPr>
            <p:nvPr/>
          </p:nvSpPr>
          <p:spPr bwMode="auto">
            <a:xfrm>
              <a:off x="1371600" y="1743728"/>
              <a:ext cx="6705600" cy="715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 dirty="0" smtClean="0">
                  <a:solidFill>
                    <a:srgbClr val="FF8000"/>
                  </a:solidFill>
                  <a:latin typeface="+mj-lt"/>
                  <a:cs typeface="Courier"/>
                </a:rPr>
                <a:t>101 10 5 10 </a:t>
              </a:r>
              <a:br>
                <a:rPr lang="en-US" sz="2800" dirty="0" smtClean="0">
                  <a:solidFill>
                    <a:srgbClr val="FF8000"/>
                  </a:solidFill>
                  <a:latin typeface="+mj-lt"/>
                  <a:cs typeface="Courier"/>
                </a:rPr>
              </a:br>
              <a:r>
                <a:rPr lang="en-US" sz="2800" dirty="0" smtClean="0">
                  <a:solidFill>
                    <a:srgbClr val="FF8000"/>
                  </a:solidFill>
                  <a:latin typeface="+mj-lt"/>
                  <a:cs typeface="Courier"/>
                </a:rPr>
                <a:t>101 11 5 11</a:t>
              </a:r>
              <a:endParaRPr lang="en-US" sz="2800" dirty="0">
                <a:solidFill>
                  <a:srgbClr val="FF8000"/>
                </a:solidFill>
                <a:latin typeface="+mj-lt"/>
              </a:endParaRPr>
            </a:p>
          </p:txBody>
        </p:sp>
        <p:sp>
          <p:nvSpPr>
            <p:cNvPr id="53260" name="Rectangle 6"/>
            <p:cNvSpPr>
              <a:spLocks noChangeArrowheads="1"/>
            </p:cNvSpPr>
            <p:nvPr/>
          </p:nvSpPr>
          <p:spPr bwMode="auto">
            <a:xfrm>
              <a:off x="960651" y="1809750"/>
              <a:ext cx="41549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ＭＳ ゴシック" pitchFamily="1" charset="-128"/>
                  <a:ea typeface="ＭＳ ゴシック" pitchFamily="1" charset="-128"/>
                  <a:cs typeface="ＭＳ ゴシック" pitchFamily="1" charset="-128"/>
                </a:rPr>
                <a:t>☐</a:t>
              </a:r>
              <a:endParaRPr lang="en-US" dirty="0"/>
            </a:p>
          </p:txBody>
        </p:sp>
      </p:grpSp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960438" y="3343275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5" name="Rectangle 8"/>
          <p:cNvSpPr>
            <a:spLocks noChangeArrowheads="1"/>
          </p:cNvSpPr>
          <p:nvPr/>
        </p:nvSpPr>
        <p:spPr bwMode="auto">
          <a:xfrm>
            <a:off x="960438" y="4257675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6" name="Rectangle 9"/>
          <p:cNvSpPr>
            <a:spLocks noChangeArrowheads="1"/>
          </p:cNvSpPr>
          <p:nvPr/>
        </p:nvSpPr>
        <p:spPr bwMode="auto">
          <a:xfrm>
            <a:off x="947738" y="5156200"/>
            <a:ext cx="415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7" name="Slide Number Placeholder 1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18A5DC7-8BDF-994F-9CC6-B289B75E5426}" type="slidenum">
              <a:rPr lang="en-US" smtClean="0"/>
              <a:pPr/>
              <a:t>37</a:t>
            </a:fld>
            <a:endParaRPr lang="en-US" dirty="0" smtClean="0"/>
          </a:p>
        </p:txBody>
      </p:sp>
      <p:sp>
        <p:nvSpPr>
          <p:cNvPr id="53258" name="TextBox 12"/>
          <p:cNvSpPr txBox="1">
            <a:spLocks noChangeArrowheads="1"/>
          </p:cNvSpPr>
          <p:nvPr/>
        </p:nvSpPr>
        <p:spPr bwMode="auto">
          <a:xfrm>
            <a:off x="685800" y="482600"/>
            <a:ext cx="5791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/>
              <a:t>If the first </a:t>
            </a:r>
            <a:r>
              <a:rPr lang="en-US" sz="2800" dirty="0" err="1" smtClean="0"/>
              <a:t>printf</a:t>
            </a:r>
            <a:r>
              <a:rPr lang="en-US" sz="2800" dirty="0" smtClean="0"/>
              <a:t> outputs 100 5 5 10, what will the next two </a:t>
            </a:r>
            <a:r>
              <a:rPr lang="en-US" sz="2800" dirty="0" err="1" smtClean="0"/>
              <a:t>printf</a:t>
            </a:r>
            <a:r>
              <a:rPr lang="en-US" sz="2800" dirty="0" smtClean="0"/>
              <a:t> output?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93959" y="1588023"/>
            <a:ext cx="495004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latin typeface="Courier New"/>
                <a:cs typeface="Courier New"/>
              </a:rPr>
              <a:t>int </a:t>
            </a:r>
            <a:r>
              <a:rPr lang="en-US" sz="2000" dirty="0" err="1" smtClean="0">
                <a:latin typeface="Courier New"/>
                <a:cs typeface="Courier New"/>
              </a:rPr>
              <a:t>main(void</a:t>
            </a:r>
            <a:r>
              <a:rPr lang="en-US" sz="2000" dirty="0" smtClean="0">
                <a:latin typeface="Courier New"/>
                <a:cs typeface="Courier New"/>
              </a:rPr>
              <a:t>){</a:t>
            </a:r>
            <a:br>
              <a:rPr lang="en-US" sz="2000" dirty="0" smtClean="0">
                <a:latin typeface="Courier New"/>
                <a:cs typeface="Courier New"/>
              </a:rPr>
            </a:br>
            <a:r>
              <a:rPr lang="en-US" sz="2000" dirty="0" smtClean="0">
                <a:latin typeface="Courier New"/>
                <a:cs typeface="Courier New"/>
              </a:rPr>
              <a:t>   int </a:t>
            </a:r>
            <a:r>
              <a:rPr lang="en-US" sz="2000" dirty="0" smtClean="0">
                <a:solidFill>
                  <a:srgbClr val="3366FF"/>
                </a:solidFill>
                <a:latin typeface="Courier New"/>
                <a:cs typeface="Courier New"/>
              </a:rPr>
              <a:t>A[]</a:t>
            </a:r>
            <a:r>
              <a:rPr lang="en-US" sz="2000" dirty="0" smtClean="0">
                <a:latin typeface="Courier New"/>
                <a:cs typeface="Courier New"/>
              </a:rPr>
              <a:t> = {5,10};</a:t>
            </a:r>
            <a:br>
              <a:rPr lang="en-US" sz="2000" dirty="0" smtClean="0">
                <a:latin typeface="Courier New"/>
                <a:cs typeface="Courier New"/>
              </a:rPr>
            </a:br>
            <a:r>
              <a:rPr lang="en-US" sz="2000" dirty="0" smtClean="0">
                <a:latin typeface="Courier New"/>
                <a:cs typeface="Courier New"/>
              </a:rPr>
              <a:t>   int </a:t>
            </a:r>
            <a:r>
              <a:rPr lang="en-US" sz="2000" dirty="0" smtClean="0">
                <a:solidFill>
                  <a:srgbClr val="FF0000"/>
                </a:solidFill>
                <a:latin typeface="Courier New"/>
                <a:cs typeface="Courier New"/>
              </a:rPr>
              <a:t>*</a:t>
            </a:r>
            <a:r>
              <a:rPr lang="en-US" sz="20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p</a:t>
            </a:r>
            <a:r>
              <a:rPr lang="en-US" sz="2000" dirty="0" smtClean="0">
                <a:latin typeface="Courier New"/>
                <a:cs typeface="Courier New"/>
              </a:rPr>
              <a:t> = </a:t>
            </a:r>
            <a:r>
              <a:rPr lang="en-US" sz="2000" dirty="0" smtClean="0">
                <a:solidFill>
                  <a:srgbClr val="3366FF"/>
                </a:solidFill>
                <a:latin typeface="Courier New"/>
                <a:cs typeface="Courier New"/>
              </a:rPr>
              <a:t>A</a:t>
            </a:r>
            <a:r>
              <a:rPr lang="en-US" sz="2000" dirty="0" smtClean="0">
                <a:latin typeface="Courier New"/>
                <a:cs typeface="Courier New"/>
              </a:rPr>
              <a:t>;</a:t>
            </a:r>
            <a:br>
              <a:rPr lang="en-US" sz="2000" dirty="0" smtClean="0">
                <a:latin typeface="Courier New"/>
                <a:cs typeface="Courier New"/>
              </a:rPr>
            </a:br>
            <a:r>
              <a:rPr lang="en-US" sz="2000" dirty="0" smtClean="0">
                <a:latin typeface="Courier New"/>
                <a:cs typeface="Courier New"/>
              </a:rPr>
              <a:t>   </a:t>
            </a:r>
            <a:r>
              <a:rPr lang="en-US" sz="2000" dirty="0" err="1" smtClean="0">
                <a:latin typeface="Courier New"/>
                <a:cs typeface="Courier New"/>
              </a:rPr>
              <a:t>printf(“%u</a:t>
            </a:r>
            <a:r>
              <a:rPr lang="en-US" sz="2000" dirty="0" smtClean="0">
                <a:latin typeface="Courier New"/>
                <a:cs typeface="Courier New"/>
              </a:rPr>
              <a:t> %</a:t>
            </a:r>
            <a:r>
              <a:rPr lang="en-US" sz="2000" dirty="0" err="1" smtClean="0">
                <a:latin typeface="Courier New"/>
                <a:cs typeface="Courier New"/>
              </a:rPr>
              <a:t>d</a:t>
            </a:r>
            <a:r>
              <a:rPr lang="en-US" sz="2000" dirty="0" smtClean="0">
                <a:latin typeface="Courier New"/>
                <a:cs typeface="Courier New"/>
              </a:rPr>
              <a:t> %</a:t>
            </a:r>
            <a:r>
              <a:rPr lang="en-US" sz="2000" dirty="0" err="1" smtClean="0">
                <a:latin typeface="Courier New"/>
                <a:cs typeface="Courier New"/>
              </a:rPr>
              <a:t>d</a:t>
            </a:r>
            <a:r>
              <a:rPr lang="en-US" sz="2000" dirty="0" smtClean="0">
                <a:latin typeface="Courier New"/>
                <a:cs typeface="Courier New"/>
              </a:rPr>
              <a:t> %</a:t>
            </a:r>
            <a:r>
              <a:rPr lang="en-US" sz="2000" dirty="0" err="1" smtClean="0">
                <a:latin typeface="Courier New"/>
                <a:cs typeface="Courier New"/>
              </a:rPr>
              <a:t>d\n</a:t>
            </a:r>
            <a:r>
              <a:rPr lang="en-US" sz="2000" dirty="0" smtClean="0">
                <a:latin typeface="Courier New"/>
                <a:cs typeface="Courier New"/>
              </a:rPr>
              <a:t>”, </a:t>
            </a:r>
            <a:br>
              <a:rPr lang="en-US" sz="2000" dirty="0" smtClean="0">
                <a:latin typeface="Courier New"/>
                <a:cs typeface="Courier New"/>
              </a:rPr>
            </a:br>
            <a:r>
              <a:rPr lang="en-US" sz="2000" dirty="0" smtClean="0">
                <a:latin typeface="Courier New"/>
                <a:cs typeface="Courier New"/>
              </a:rPr>
              <a:t>          </a:t>
            </a:r>
            <a:r>
              <a:rPr lang="en-US" sz="20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p</a:t>
            </a:r>
            <a:r>
              <a:rPr lang="en-US" sz="2000" dirty="0" smtClean="0">
                <a:latin typeface="Courier New"/>
                <a:cs typeface="Courier New"/>
              </a:rPr>
              <a:t>, </a:t>
            </a:r>
            <a:r>
              <a:rPr lang="en-US" sz="2000" dirty="0" smtClean="0">
                <a:solidFill>
                  <a:srgbClr val="FF0000"/>
                </a:solidFill>
                <a:latin typeface="Courier New"/>
                <a:cs typeface="Courier New"/>
              </a:rPr>
              <a:t>*</a:t>
            </a:r>
            <a:r>
              <a:rPr lang="en-US" sz="20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p</a:t>
            </a:r>
            <a:r>
              <a:rPr lang="en-US" sz="2000" dirty="0" smtClean="0">
                <a:latin typeface="Courier New"/>
                <a:cs typeface="Courier New"/>
              </a:rPr>
              <a:t>, </a:t>
            </a:r>
            <a:r>
              <a:rPr lang="en-US" sz="2000" dirty="0" smtClean="0">
                <a:solidFill>
                  <a:srgbClr val="3366FF"/>
                </a:solidFill>
                <a:latin typeface="Courier New"/>
                <a:cs typeface="Courier New"/>
              </a:rPr>
              <a:t>A[0]</a:t>
            </a:r>
            <a:r>
              <a:rPr lang="en-US" sz="2000" dirty="0" smtClean="0">
                <a:latin typeface="Courier New"/>
                <a:cs typeface="Courier New"/>
              </a:rPr>
              <a:t>, </a:t>
            </a:r>
            <a:r>
              <a:rPr lang="en-US" sz="2000" dirty="0" smtClean="0">
                <a:solidFill>
                  <a:srgbClr val="3366FF"/>
                </a:solidFill>
                <a:latin typeface="Courier New"/>
                <a:cs typeface="Courier New"/>
              </a:rPr>
              <a:t>A[1]</a:t>
            </a:r>
            <a:r>
              <a:rPr lang="en-US" sz="2000" dirty="0" smtClean="0">
                <a:latin typeface="Courier New"/>
                <a:cs typeface="Courier New"/>
              </a:rPr>
              <a:t>);</a:t>
            </a:r>
            <a:br>
              <a:rPr lang="en-US" sz="2000" dirty="0" smtClean="0">
                <a:latin typeface="Courier New"/>
                <a:cs typeface="Courier New"/>
              </a:rPr>
            </a:br>
            <a:r>
              <a:rPr lang="en-US" sz="2000" dirty="0" smtClean="0">
                <a:latin typeface="Courier New"/>
                <a:cs typeface="Courier New"/>
              </a:rPr>
              <a:t>   </a:t>
            </a:r>
            <a:r>
              <a:rPr lang="en-US" sz="20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p</a:t>
            </a:r>
            <a:r>
              <a:rPr lang="en-US" sz="2000" dirty="0" smtClean="0">
                <a:latin typeface="Courier New"/>
                <a:cs typeface="Courier New"/>
              </a:rPr>
              <a:t> =  </a:t>
            </a:r>
            <a:r>
              <a:rPr lang="en-US" sz="20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p</a:t>
            </a:r>
            <a:r>
              <a:rPr lang="en-US" sz="2000" dirty="0" smtClean="0">
                <a:latin typeface="Courier New"/>
                <a:cs typeface="Courier New"/>
              </a:rPr>
              <a:t> + 1;</a:t>
            </a:r>
            <a:br>
              <a:rPr lang="en-US" sz="2000" dirty="0" smtClean="0">
                <a:latin typeface="Courier New"/>
                <a:cs typeface="Courier New"/>
              </a:rPr>
            </a:br>
            <a:r>
              <a:rPr lang="en-US" sz="2000" dirty="0" smtClean="0">
                <a:latin typeface="Courier New"/>
                <a:cs typeface="Courier New"/>
              </a:rPr>
              <a:t>    </a:t>
            </a:r>
            <a:r>
              <a:rPr lang="en-US" sz="2000" dirty="0" err="1" smtClean="0">
                <a:latin typeface="Courier New"/>
                <a:cs typeface="Courier New"/>
              </a:rPr>
              <a:t>printf(“%u</a:t>
            </a:r>
            <a:r>
              <a:rPr lang="en-US" sz="2000" dirty="0" smtClean="0">
                <a:latin typeface="Courier New"/>
                <a:cs typeface="Courier New"/>
              </a:rPr>
              <a:t> %</a:t>
            </a:r>
            <a:r>
              <a:rPr lang="en-US" sz="2000" dirty="0" err="1" smtClean="0">
                <a:latin typeface="Courier New"/>
                <a:cs typeface="Courier New"/>
              </a:rPr>
              <a:t>d</a:t>
            </a:r>
            <a:r>
              <a:rPr lang="en-US" sz="2000" dirty="0" smtClean="0">
                <a:latin typeface="Courier New"/>
                <a:cs typeface="Courier New"/>
              </a:rPr>
              <a:t> %</a:t>
            </a:r>
            <a:r>
              <a:rPr lang="en-US" sz="2000" dirty="0" err="1" smtClean="0">
                <a:latin typeface="Courier New"/>
                <a:cs typeface="Courier New"/>
              </a:rPr>
              <a:t>d</a:t>
            </a:r>
            <a:r>
              <a:rPr lang="en-US" sz="2000" dirty="0" smtClean="0">
                <a:latin typeface="Courier New"/>
                <a:cs typeface="Courier New"/>
              </a:rPr>
              <a:t> %</a:t>
            </a:r>
            <a:r>
              <a:rPr lang="en-US" sz="2000" dirty="0" err="1" smtClean="0">
                <a:latin typeface="Courier New"/>
                <a:cs typeface="Courier New"/>
              </a:rPr>
              <a:t>d\n</a:t>
            </a:r>
            <a:r>
              <a:rPr lang="en-US" sz="2000" dirty="0" smtClean="0">
                <a:latin typeface="Courier New"/>
                <a:cs typeface="Courier New"/>
              </a:rPr>
              <a:t>”, </a:t>
            </a:r>
            <a:br>
              <a:rPr lang="en-US" sz="2000" dirty="0" smtClean="0">
                <a:latin typeface="Courier New"/>
                <a:cs typeface="Courier New"/>
              </a:rPr>
            </a:br>
            <a:r>
              <a:rPr lang="en-US" sz="2000" dirty="0" smtClean="0">
                <a:latin typeface="Courier New"/>
                <a:cs typeface="Courier New"/>
              </a:rPr>
              <a:t>          </a:t>
            </a:r>
            <a:r>
              <a:rPr lang="en-US" sz="20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p</a:t>
            </a:r>
            <a:r>
              <a:rPr lang="en-US" sz="2000" dirty="0" smtClean="0">
                <a:latin typeface="Courier New"/>
                <a:cs typeface="Courier New"/>
              </a:rPr>
              <a:t>, </a:t>
            </a:r>
            <a:r>
              <a:rPr lang="en-US" sz="2000" dirty="0" smtClean="0">
                <a:solidFill>
                  <a:srgbClr val="FF0000"/>
                </a:solidFill>
                <a:latin typeface="Courier New"/>
                <a:cs typeface="Courier New"/>
              </a:rPr>
              <a:t>*</a:t>
            </a:r>
            <a:r>
              <a:rPr lang="en-US" sz="20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p</a:t>
            </a:r>
            <a:r>
              <a:rPr lang="en-US" sz="2000" dirty="0" smtClean="0">
                <a:latin typeface="Courier New"/>
                <a:cs typeface="Courier New"/>
              </a:rPr>
              <a:t>, </a:t>
            </a:r>
            <a:r>
              <a:rPr lang="en-US" sz="2000" dirty="0" smtClean="0">
                <a:solidFill>
                  <a:srgbClr val="3366FF"/>
                </a:solidFill>
                <a:latin typeface="Courier New"/>
                <a:cs typeface="Courier New"/>
              </a:rPr>
              <a:t>A[0]</a:t>
            </a:r>
            <a:r>
              <a:rPr lang="en-US" sz="2000" dirty="0" smtClean="0">
                <a:latin typeface="Courier New"/>
                <a:cs typeface="Courier New"/>
              </a:rPr>
              <a:t>, </a:t>
            </a:r>
            <a:r>
              <a:rPr lang="en-US" sz="2000" dirty="0" smtClean="0">
                <a:solidFill>
                  <a:srgbClr val="3366FF"/>
                </a:solidFill>
                <a:latin typeface="Courier New"/>
                <a:cs typeface="Courier New"/>
              </a:rPr>
              <a:t>A[1]</a:t>
            </a:r>
            <a:r>
              <a:rPr lang="en-US" sz="2000" dirty="0" smtClean="0">
                <a:latin typeface="Courier New"/>
                <a:cs typeface="Courier New"/>
              </a:rPr>
              <a:t>);</a:t>
            </a:r>
            <a:br>
              <a:rPr lang="en-US" sz="2000" dirty="0" smtClean="0">
                <a:latin typeface="Courier New"/>
                <a:cs typeface="Courier New"/>
              </a:rPr>
            </a:br>
            <a:r>
              <a:rPr lang="en-US" sz="2000" dirty="0" smtClean="0">
                <a:latin typeface="Courier New"/>
                <a:cs typeface="Courier New"/>
              </a:rPr>
              <a:t>   *</a:t>
            </a:r>
            <a:r>
              <a:rPr lang="en-US" sz="20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p</a:t>
            </a:r>
            <a:r>
              <a:rPr lang="en-US" sz="2000" dirty="0" smtClean="0">
                <a:latin typeface="Courier New"/>
                <a:cs typeface="Courier New"/>
              </a:rPr>
              <a:t> = *</a:t>
            </a:r>
            <a:r>
              <a:rPr lang="en-US" sz="20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p</a:t>
            </a:r>
            <a:r>
              <a:rPr lang="en-US" sz="2000" dirty="0" smtClean="0">
                <a:latin typeface="Courier New"/>
                <a:cs typeface="Courier New"/>
              </a:rPr>
              <a:t> + 1;</a:t>
            </a:r>
            <a:br>
              <a:rPr lang="en-US" sz="2000" dirty="0" smtClean="0">
                <a:latin typeface="Courier New"/>
                <a:cs typeface="Courier New"/>
              </a:rPr>
            </a:br>
            <a:r>
              <a:rPr lang="en-US" sz="2000" dirty="0" smtClean="0">
                <a:latin typeface="Courier New"/>
                <a:cs typeface="Courier New"/>
              </a:rPr>
              <a:t>    </a:t>
            </a:r>
            <a:r>
              <a:rPr lang="en-US" sz="2000" dirty="0" err="1" smtClean="0">
                <a:latin typeface="Courier New"/>
                <a:cs typeface="Courier New"/>
              </a:rPr>
              <a:t>printf(“%u</a:t>
            </a:r>
            <a:r>
              <a:rPr lang="en-US" sz="2000" dirty="0" smtClean="0">
                <a:latin typeface="Courier New"/>
                <a:cs typeface="Courier New"/>
              </a:rPr>
              <a:t> %</a:t>
            </a:r>
            <a:r>
              <a:rPr lang="en-US" sz="2000" dirty="0" err="1" smtClean="0">
                <a:latin typeface="Courier New"/>
                <a:cs typeface="Courier New"/>
              </a:rPr>
              <a:t>d</a:t>
            </a:r>
            <a:r>
              <a:rPr lang="en-US" sz="2000" dirty="0" smtClean="0">
                <a:latin typeface="Courier New"/>
                <a:cs typeface="Courier New"/>
              </a:rPr>
              <a:t> %</a:t>
            </a:r>
            <a:r>
              <a:rPr lang="en-US" sz="2000" dirty="0" err="1" smtClean="0">
                <a:latin typeface="Courier New"/>
                <a:cs typeface="Courier New"/>
              </a:rPr>
              <a:t>d</a:t>
            </a:r>
            <a:r>
              <a:rPr lang="en-US" sz="2000" dirty="0" smtClean="0">
                <a:latin typeface="Courier New"/>
                <a:cs typeface="Courier New"/>
              </a:rPr>
              <a:t> %</a:t>
            </a:r>
            <a:r>
              <a:rPr lang="en-US" sz="2000" dirty="0" err="1" smtClean="0">
                <a:latin typeface="Courier New"/>
                <a:cs typeface="Courier New"/>
              </a:rPr>
              <a:t>d\n</a:t>
            </a:r>
            <a:r>
              <a:rPr lang="en-US" sz="2000" dirty="0" smtClean="0">
                <a:latin typeface="Courier New"/>
                <a:cs typeface="Courier New"/>
              </a:rPr>
              <a:t>”, </a:t>
            </a:r>
            <a:br>
              <a:rPr lang="en-US" sz="2000" dirty="0" smtClean="0">
                <a:latin typeface="Courier New"/>
                <a:cs typeface="Courier New"/>
              </a:rPr>
            </a:br>
            <a:r>
              <a:rPr lang="en-US" sz="2000" dirty="0" smtClean="0">
                <a:latin typeface="Courier New"/>
                <a:cs typeface="Courier New"/>
              </a:rPr>
              <a:t>          </a:t>
            </a:r>
            <a:r>
              <a:rPr lang="en-US" sz="20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p</a:t>
            </a:r>
            <a:r>
              <a:rPr lang="en-US" sz="2000" dirty="0" smtClean="0">
                <a:latin typeface="Courier New"/>
                <a:cs typeface="Courier New"/>
              </a:rPr>
              <a:t>, </a:t>
            </a:r>
            <a:r>
              <a:rPr lang="en-US" sz="2000" dirty="0" smtClean="0">
                <a:solidFill>
                  <a:srgbClr val="FF0000"/>
                </a:solidFill>
                <a:latin typeface="Courier New"/>
                <a:cs typeface="Courier New"/>
              </a:rPr>
              <a:t>*</a:t>
            </a:r>
            <a:r>
              <a:rPr lang="en-US" sz="20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p</a:t>
            </a:r>
            <a:r>
              <a:rPr lang="en-US" sz="2000" dirty="0" smtClean="0">
                <a:latin typeface="Courier New"/>
                <a:cs typeface="Courier New"/>
              </a:rPr>
              <a:t>, </a:t>
            </a:r>
            <a:r>
              <a:rPr lang="en-US" sz="2000" dirty="0" smtClean="0">
                <a:solidFill>
                  <a:srgbClr val="3366FF"/>
                </a:solidFill>
                <a:latin typeface="Courier New"/>
                <a:cs typeface="Courier New"/>
              </a:rPr>
              <a:t>A[0]</a:t>
            </a:r>
            <a:r>
              <a:rPr lang="en-US" sz="2000" dirty="0" smtClean="0">
                <a:latin typeface="Courier New"/>
                <a:cs typeface="Courier New"/>
              </a:rPr>
              <a:t>, </a:t>
            </a:r>
            <a:r>
              <a:rPr lang="en-US" sz="2000" dirty="0" smtClean="0">
                <a:solidFill>
                  <a:srgbClr val="3366FF"/>
                </a:solidFill>
                <a:latin typeface="Courier New"/>
                <a:cs typeface="Courier New"/>
              </a:rPr>
              <a:t>A[1]</a:t>
            </a:r>
            <a:r>
              <a:rPr lang="en-US" sz="2000" dirty="0" smtClean="0">
                <a:latin typeface="Courier New"/>
                <a:cs typeface="Courier New"/>
              </a:rPr>
              <a:t>);</a:t>
            </a:r>
            <a:br>
              <a:rPr lang="en-US" sz="2000" dirty="0" smtClean="0">
                <a:latin typeface="Courier New"/>
                <a:cs typeface="Courier New"/>
              </a:rPr>
            </a:br>
            <a:r>
              <a:rPr lang="en-US" sz="2000" dirty="0" smtClean="0">
                <a:latin typeface="Courier New"/>
                <a:cs typeface="Courier New"/>
              </a:rPr>
              <a:t>}</a:t>
            </a:r>
          </a:p>
          <a:p>
            <a:r>
              <a:rPr lang="en-US" sz="2000" dirty="0" smtClean="0">
                <a:latin typeface="Courier New"/>
                <a:cs typeface="Courier New"/>
              </a:rPr>
              <a:t/>
            </a:r>
            <a:br>
              <a:rPr lang="en-US" sz="2000" dirty="0" smtClean="0">
                <a:latin typeface="Courier New"/>
                <a:cs typeface="Courier New"/>
              </a:rPr>
            </a:br>
            <a:endParaRPr lang="en-US" sz="2000" dirty="0"/>
          </a:p>
        </p:txBody>
      </p:sp>
      <p:grpSp>
        <p:nvGrpSpPr>
          <p:cNvPr id="14" name="Group 4"/>
          <p:cNvGrpSpPr>
            <a:grpSpLocks/>
          </p:cNvGrpSpPr>
          <p:nvPr/>
        </p:nvGrpSpPr>
        <p:grpSpPr bwMode="auto">
          <a:xfrm>
            <a:off x="5045052" y="5024962"/>
            <a:ext cx="3057525" cy="1617663"/>
            <a:chOff x="2922" y="88"/>
            <a:chExt cx="1926" cy="1019"/>
          </a:xfrm>
        </p:grpSpPr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3024" y="475"/>
              <a:ext cx="1824" cy="3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6"/>
            <p:cNvSpPr>
              <a:spLocks noChangeShapeType="1"/>
            </p:cNvSpPr>
            <p:nvPr/>
          </p:nvSpPr>
          <p:spPr bwMode="auto">
            <a:xfrm>
              <a:off x="3456" y="475"/>
              <a:ext cx="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7"/>
            <p:cNvSpPr>
              <a:spLocks noChangeShapeType="1"/>
            </p:cNvSpPr>
            <p:nvPr/>
          </p:nvSpPr>
          <p:spPr bwMode="auto">
            <a:xfrm>
              <a:off x="3888" y="475"/>
              <a:ext cx="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8"/>
            <p:cNvSpPr>
              <a:spLocks noChangeShapeType="1"/>
            </p:cNvSpPr>
            <p:nvPr/>
          </p:nvSpPr>
          <p:spPr bwMode="auto">
            <a:xfrm>
              <a:off x="4368" y="475"/>
              <a:ext cx="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>
              <a:off x="3389" y="816"/>
              <a:ext cx="590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3366FF"/>
                  </a:solidFill>
                  <a:latin typeface="Courier New" charset="0"/>
                </a:rPr>
                <a:t>A[1]</a:t>
              </a:r>
            </a:p>
          </p:txBody>
        </p:sp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3120" y="481"/>
              <a:ext cx="289" cy="4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b="1">
                  <a:solidFill>
                    <a:schemeClr val="tx1"/>
                  </a:solidFill>
                  <a:latin typeface="Courier New" charset="0"/>
                </a:rPr>
                <a:t>5</a:t>
              </a:r>
            </a:p>
          </p:txBody>
        </p:sp>
        <p:sp>
          <p:nvSpPr>
            <p:cNvPr id="21" name="Text Box 11"/>
            <p:cNvSpPr txBox="1">
              <a:spLocks noChangeArrowheads="1"/>
            </p:cNvSpPr>
            <p:nvPr/>
          </p:nvSpPr>
          <p:spPr bwMode="auto">
            <a:xfrm>
              <a:off x="3456" y="481"/>
              <a:ext cx="462" cy="4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b="1">
                  <a:solidFill>
                    <a:schemeClr val="tx1"/>
                  </a:solidFill>
                  <a:latin typeface="Courier New" charset="0"/>
                </a:rPr>
                <a:t>10</a:t>
              </a:r>
            </a:p>
          </p:txBody>
        </p:sp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>
              <a:off x="2922" y="816"/>
              <a:ext cx="590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3366FF"/>
                  </a:solidFill>
                  <a:latin typeface="Courier New" charset="0"/>
                </a:rPr>
                <a:t>A[0]</a:t>
              </a:r>
            </a:p>
          </p:txBody>
        </p:sp>
        <p:sp>
          <p:nvSpPr>
            <p:cNvPr id="23" name="Text Box 13"/>
            <p:cNvSpPr txBox="1">
              <a:spLocks noChangeArrowheads="1"/>
            </p:cNvSpPr>
            <p:nvPr/>
          </p:nvSpPr>
          <p:spPr bwMode="auto">
            <a:xfrm>
              <a:off x="4482" y="816"/>
              <a:ext cx="231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FF0000"/>
                  </a:solidFill>
                  <a:latin typeface="Courier New" charset="0"/>
                </a:rPr>
                <a:t>p</a:t>
              </a:r>
              <a:endParaRPr lang="en-US" sz="2400" b="1" dirty="0">
                <a:solidFill>
                  <a:srgbClr val="FF0000"/>
                </a:solidFill>
                <a:latin typeface="Courier New" charset="0"/>
              </a:endParaRPr>
            </a:p>
          </p:txBody>
        </p:sp>
        <p:sp>
          <p:nvSpPr>
            <p:cNvPr id="24" name="Freeform 14"/>
            <p:cNvSpPr>
              <a:spLocks/>
            </p:cNvSpPr>
            <p:nvPr/>
          </p:nvSpPr>
          <p:spPr bwMode="auto">
            <a:xfrm>
              <a:off x="3307" y="88"/>
              <a:ext cx="1336" cy="582"/>
            </a:xfrm>
            <a:custGeom>
              <a:avLst/>
              <a:gdLst>
                <a:gd name="T0" fmla="*/ 2195 w 813"/>
                <a:gd name="T1" fmla="*/ 601 h 564"/>
                <a:gd name="T2" fmla="*/ 1007 w 813"/>
                <a:gd name="T3" fmla="*/ 37 h 564"/>
                <a:gd name="T4" fmla="*/ 0 w 813"/>
                <a:gd name="T5" fmla="*/ 375 h 564"/>
                <a:gd name="T6" fmla="*/ 0 60000 65536"/>
                <a:gd name="T7" fmla="*/ 0 60000 65536"/>
                <a:gd name="T8" fmla="*/ 0 60000 65536"/>
                <a:gd name="T9" fmla="*/ 0 w 813"/>
                <a:gd name="T10" fmla="*/ 0 h 564"/>
                <a:gd name="T11" fmla="*/ 813 w 813"/>
                <a:gd name="T12" fmla="*/ 564 h 5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3" h="564">
                  <a:moveTo>
                    <a:pt x="813" y="564"/>
                  </a:moveTo>
                  <a:cubicBezTo>
                    <a:pt x="673" y="340"/>
                    <a:pt x="509" y="70"/>
                    <a:pt x="373" y="35"/>
                  </a:cubicBezTo>
                  <a:cubicBezTo>
                    <a:pt x="237" y="0"/>
                    <a:pt x="78" y="286"/>
                    <a:pt x="0" y="352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3"/>
          <p:cNvSpPr txBox="1">
            <a:spLocks noChangeArrowheads="1"/>
          </p:cNvSpPr>
          <p:nvPr/>
        </p:nvSpPr>
        <p:spPr bwMode="auto">
          <a:xfrm>
            <a:off x="1371600" y="3240088"/>
            <a:ext cx="6705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408000"/>
                </a:solidFill>
                <a:latin typeface="+mj-lt"/>
                <a:cs typeface="Courier"/>
              </a:rPr>
              <a:t>104 10 5 10       </a:t>
            </a:r>
            <a:br>
              <a:rPr lang="en-US" sz="2800" dirty="0" smtClean="0">
                <a:solidFill>
                  <a:srgbClr val="408000"/>
                </a:solidFill>
                <a:latin typeface="+mj-lt"/>
                <a:cs typeface="Courier"/>
              </a:rPr>
            </a:br>
            <a:r>
              <a:rPr lang="en-US" sz="2800" dirty="0" smtClean="0">
                <a:solidFill>
                  <a:srgbClr val="408000"/>
                </a:solidFill>
                <a:latin typeface="+mj-lt"/>
                <a:cs typeface="Courier"/>
              </a:rPr>
              <a:t>104 11 5 11</a:t>
            </a:r>
          </a:p>
        </p:txBody>
      </p:sp>
      <p:sp>
        <p:nvSpPr>
          <p:cNvPr id="53251" name="TextBox 4"/>
          <p:cNvSpPr txBox="1">
            <a:spLocks noChangeArrowheads="1"/>
          </p:cNvSpPr>
          <p:nvPr/>
        </p:nvSpPr>
        <p:spPr bwMode="auto">
          <a:xfrm>
            <a:off x="1371600" y="4154488"/>
            <a:ext cx="6705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FF66A0"/>
                </a:solidFill>
                <a:latin typeface="+mj-lt"/>
                <a:cs typeface="Courier"/>
              </a:rPr>
              <a:t>101 &lt;other&gt; 5 10  </a:t>
            </a:r>
            <a:br>
              <a:rPr lang="en-US" sz="2800" dirty="0" smtClean="0">
                <a:solidFill>
                  <a:srgbClr val="FF66A0"/>
                </a:solidFill>
                <a:latin typeface="+mj-lt"/>
                <a:cs typeface="Courier"/>
              </a:rPr>
            </a:br>
            <a:r>
              <a:rPr lang="en-US" sz="2800" dirty="0" smtClean="0">
                <a:solidFill>
                  <a:srgbClr val="FF66A0"/>
                </a:solidFill>
                <a:latin typeface="+mj-lt"/>
                <a:cs typeface="Courier"/>
              </a:rPr>
              <a:t>101 &lt;3-others&gt;</a:t>
            </a:r>
            <a:endParaRPr lang="en-US" sz="2800" dirty="0" smtClean="0">
              <a:solidFill>
                <a:srgbClr val="FF66A0"/>
              </a:solidFill>
              <a:latin typeface="Courier"/>
              <a:cs typeface="Courier"/>
            </a:endParaRPr>
          </a:p>
        </p:txBody>
      </p:sp>
      <p:sp>
        <p:nvSpPr>
          <p:cNvPr id="53252" name="TextBox 5"/>
          <p:cNvSpPr txBox="1">
            <a:spLocks noChangeArrowheads="1"/>
          </p:cNvSpPr>
          <p:nvPr/>
        </p:nvSpPr>
        <p:spPr bwMode="auto">
          <a:xfrm>
            <a:off x="1371600" y="5068888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latin typeface="+mj-lt"/>
                <a:cs typeface="Courier"/>
              </a:rPr>
              <a:t>Error message</a:t>
            </a:r>
            <a:endParaRPr lang="en-US" sz="2800" b="1" dirty="0" smtClean="0">
              <a:ln>
                <a:solidFill>
                  <a:schemeClr val="tx1"/>
                </a:solidFill>
              </a:ln>
              <a:solidFill>
                <a:srgbClr val="FFE860"/>
              </a:solidFill>
              <a:latin typeface="Courier"/>
              <a:cs typeface="Courier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60438" y="2325688"/>
            <a:ext cx="7116762" cy="954107"/>
            <a:chOff x="960651" y="1743728"/>
            <a:chExt cx="7116549" cy="715593"/>
          </a:xfrm>
        </p:grpSpPr>
        <p:sp>
          <p:nvSpPr>
            <p:cNvPr id="53259" name="TextBox 2"/>
            <p:cNvSpPr txBox="1">
              <a:spLocks noChangeArrowheads="1"/>
            </p:cNvSpPr>
            <p:nvPr/>
          </p:nvSpPr>
          <p:spPr bwMode="auto">
            <a:xfrm>
              <a:off x="1371600" y="1743728"/>
              <a:ext cx="6705600" cy="715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 dirty="0" smtClean="0">
                  <a:solidFill>
                    <a:srgbClr val="FF8000"/>
                  </a:solidFill>
                  <a:latin typeface="+mj-lt"/>
                  <a:cs typeface="Courier"/>
                </a:rPr>
                <a:t>101 10 5 10 </a:t>
              </a:r>
              <a:br>
                <a:rPr lang="en-US" sz="2800" dirty="0" smtClean="0">
                  <a:solidFill>
                    <a:srgbClr val="FF8000"/>
                  </a:solidFill>
                  <a:latin typeface="+mj-lt"/>
                  <a:cs typeface="Courier"/>
                </a:rPr>
              </a:br>
              <a:r>
                <a:rPr lang="en-US" sz="2800" dirty="0" smtClean="0">
                  <a:solidFill>
                    <a:srgbClr val="FF8000"/>
                  </a:solidFill>
                  <a:latin typeface="+mj-lt"/>
                  <a:cs typeface="Courier"/>
                </a:rPr>
                <a:t>101 11 5 11</a:t>
              </a:r>
              <a:endParaRPr lang="en-US" sz="2800" dirty="0">
                <a:solidFill>
                  <a:srgbClr val="FF8000"/>
                </a:solidFill>
                <a:latin typeface="+mj-lt"/>
              </a:endParaRPr>
            </a:p>
          </p:txBody>
        </p:sp>
        <p:sp>
          <p:nvSpPr>
            <p:cNvPr id="53260" name="Rectangle 6"/>
            <p:cNvSpPr>
              <a:spLocks noChangeArrowheads="1"/>
            </p:cNvSpPr>
            <p:nvPr/>
          </p:nvSpPr>
          <p:spPr bwMode="auto">
            <a:xfrm>
              <a:off x="960651" y="1809750"/>
              <a:ext cx="41549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ＭＳ ゴシック" pitchFamily="1" charset="-128"/>
                  <a:ea typeface="ＭＳ ゴシック" pitchFamily="1" charset="-128"/>
                  <a:cs typeface="ＭＳ ゴシック" pitchFamily="1" charset="-128"/>
                </a:rPr>
                <a:t>☐</a:t>
              </a:r>
              <a:endParaRPr lang="en-US" dirty="0"/>
            </a:p>
          </p:txBody>
        </p:sp>
      </p:grpSp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960438" y="3343275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5" name="Rectangle 8"/>
          <p:cNvSpPr>
            <a:spLocks noChangeArrowheads="1"/>
          </p:cNvSpPr>
          <p:nvPr/>
        </p:nvSpPr>
        <p:spPr bwMode="auto">
          <a:xfrm>
            <a:off x="960438" y="4257675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6" name="Rectangle 9"/>
          <p:cNvSpPr>
            <a:spLocks noChangeArrowheads="1"/>
          </p:cNvSpPr>
          <p:nvPr/>
        </p:nvSpPr>
        <p:spPr bwMode="auto">
          <a:xfrm>
            <a:off x="947738" y="5156200"/>
            <a:ext cx="415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7" name="Slide Number Placeholder 1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18A5DC7-8BDF-994F-9CC6-B289B75E5426}" type="slidenum">
              <a:rPr lang="en-US" smtClean="0"/>
              <a:pPr/>
              <a:t>38</a:t>
            </a:fld>
            <a:endParaRPr lang="en-US" dirty="0" smtClean="0"/>
          </a:p>
        </p:txBody>
      </p:sp>
      <p:sp>
        <p:nvSpPr>
          <p:cNvPr id="53258" name="TextBox 12"/>
          <p:cNvSpPr txBox="1">
            <a:spLocks noChangeArrowheads="1"/>
          </p:cNvSpPr>
          <p:nvPr/>
        </p:nvSpPr>
        <p:spPr bwMode="auto">
          <a:xfrm>
            <a:off x="685800" y="482600"/>
            <a:ext cx="5791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/>
              <a:t>If the first </a:t>
            </a:r>
            <a:r>
              <a:rPr lang="en-US" sz="2800" dirty="0" err="1" smtClean="0"/>
              <a:t>printf</a:t>
            </a:r>
            <a:r>
              <a:rPr lang="en-US" sz="2800" dirty="0" smtClean="0"/>
              <a:t> outputs 100 5 5 10, what will the next two </a:t>
            </a:r>
            <a:r>
              <a:rPr lang="en-US" sz="2800" dirty="0" err="1" smtClean="0"/>
              <a:t>printf</a:t>
            </a:r>
            <a:r>
              <a:rPr lang="en-US" sz="2800" dirty="0" smtClean="0"/>
              <a:t> output?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93959" y="1588023"/>
            <a:ext cx="495004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latin typeface="Courier New"/>
                <a:cs typeface="Courier New"/>
              </a:rPr>
              <a:t>int </a:t>
            </a:r>
            <a:r>
              <a:rPr lang="en-US" sz="2000" dirty="0" err="1" smtClean="0">
                <a:latin typeface="Courier New"/>
                <a:cs typeface="Courier New"/>
              </a:rPr>
              <a:t>main(void</a:t>
            </a:r>
            <a:r>
              <a:rPr lang="en-US" sz="2000" dirty="0" smtClean="0">
                <a:latin typeface="Courier New"/>
                <a:cs typeface="Courier New"/>
              </a:rPr>
              <a:t>){</a:t>
            </a:r>
            <a:br>
              <a:rPr lang="en-US" sz="2000" dirty="0" smtClean="0">
                <a:latin typeface="Courier New"/>
                <a:cs typeface="Courier New"/>
              </a:rPr>
            </a:br>
            <a:r>
              <a:rPr lang="en-US" sz="2000" dirty="0" smtClean="0">
                <a:latin typeface="Courier New"/>
                <a:cs typeface="Courier New"/>
              </a:rPr>
              <a:t>   int </a:t>
            </a:r>
            <a:r>
              <a:rPr lang="en-US" sz="2000" dirty="0" smtClean="0">
                <a:solidFill>
                  <a:srgbClr val="3366FF"/>
                </a:solidFill>
                <a:latin typeface="Courier New"/>
                <a:cs typeface="Courier New"/>
              </a:rPr>
              <a:t>A[]</a:t>
            </a:r>
            <a:r>
              <a:rPr lang="en-US" sz="2000" dirty="0" smtClean="0">
                <a:latin typeface="Courier New"/>
                <a:cs typeface="Courier New"/>
              </a:rPr>
              <a:t> = {5,10};</a:t>
            </a:r>
            <a:br>
              <a:rPr lang="en-US" sz="2000" dirty="0" smtClean="0">
                <a:latin typeface="Courier New"/>
                <a:cs typeface="Courier New"/>
              </a:rPr>
            </a:br>
            <a:r>
              <a:rPr lang="en-US" sz="2000" dirty="0" smtClean="0">
                <a:latin typeface="Courier New"/>
                <a:cs typeface="Courier New"/>
              </a:rPr>
              <a:t>   int </a:t>
            </a:r>
            <a:r>
              <a:rPr lang="en-US" sz="2000" dirty="0" smtClean="0">
                <a:solidFill>
                  <a:srgbClr val="FF0000"/>
                </a:solidFill>
                <a:latin typeface="Courier New"/>
                <a:cs typeface="Courier New"/>
              </a:rPr>
              <a:t>*</a:t>
            </a:r>
            <a:r>
              <a:rPr lang="en-US" sz="20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p</a:t>
            </a:r>
            <a:r>
              <a:rPr lang="en-US" sz="2000" dirty="0" smtClean="0">
                <a:latin typeface="Courier New"/>
                <a:cs typeface="Courier New"/>
              </a:rPr>
              <a:t> = </a:t>
            </a:r>
            <a:r>
              <a:rPr lang="en-US" sz="2000" dirty="0" smtClean="0">
                <a:solidFill>
                  <a:srgbClr val="3366FF"/>
                </a:solidFill>
                <a:latin typeface="Courier New"/>
                <a:cs typeface="Courier New"/>
              </a:rPr>
              <a:t>A</a:t>
            </a:r>
            <a:r>
              <a:rPr lang="en-US" sz="2000" dirty="0" smtClean="0">
                <a:latin typeface="Courier New"/>
                <a:cs typeface="Courier New"/>
              </a:rPr>
              <a:t>;</a:t>
            </a:r>
            <a:br>
              <a:rPr lang="en-US" sz="2000" dirty="0" smtClean="0">
                <a:latin typeface="Courier New"/>
                <a:cs typeface="Courier New"/>
              </a:rPr>
            </a:br>
            <a:r>
              <a:rPr lang="en-US" sz="2000" dirty="0" smtClean="0">
                <a:latin typeface="Courier New"/>
                <a:cs typeface="Courier New"/>
              </a:rPr>
              <a:t>   </a:t>
            </a:r>
            <a:r>
              <a:rPr lang="en-US" sz="2000" dirty="0" err="1" smtClean="0">
                <a:latin typeface="Courier New"/>
                <a:cs typeface="Courier New"/>
              </a:rPr>
              <a:t>printf(“%u</a:t>
            </a:r>
            <a:r>
              <a:rPr lang="en-US" sz="2000" dirty="0" smtClean="0">
                <a:latin typeface="Courier New"/>
                <a:cs typeface="Courier New"/>
              </a:rPr>
              <a:t> %</a:t>
            </a:r>
            <a:r>
              <a:rPr lang="en-US" sz="2000" dirty="0" err="1" smtClean="0">
                <a:latin typeface="Courier New"/>
                <a:cs typeface="Courier New"/>
              </a:rPr>
              <a:t>d</a:t>
            </a:r>
            <a:r>
              <a:rPr lang="en-US" sz="2000" dirty="0" smtClean="0">
                <a:latin typeface="Courier New"/>
                <a:cs typeface="Courier New"/>
              </a:rPr>
              <a:t> %</a:t>
            </a:r>
            <a:r>
              <a:rPr lang="en-US" sz="2000" dirty="0" err="1" smtClean="0">
                <a:latin typeface="Courier New"/>
                <a:cs typeface="Courier New"/>
              </a:rPr>
              <a:t>d</a:t>
            </a:r>
            <a:r>
              <a:rPr lang="en-US" sz="2000" dirty="0" smtClean="0">
                <a:latin typeface="Courier New"/>
                <a:cs typeface="Courier New"/>
              </a:rPr>
              <a:t> %</a:t>
            </a:r>
            <a:r>
              <a:rPr lang="en-US" sz="2000" dirty="0" err="1" smtClean="0">
                <a:latin typeface="Courier New"/>
                <a:cs typeface="Courier New"/>
              </a:rPr>
              <a:t>d\n</a:t>
            </a:r>
            <a:r>
              <a:rPr lang="en-US" sz="2000" dirty="0" smtClean="0">
                <a:latin typeface="Courier New"/>
                <a:cs typeface="Courier New"/>
              </a:rPr>
              <a:t>”, </a:t>
            </a:r>
            <a:br>
              <a:rPr lang="en-US" sz="2000" dirty="0" smtClean="0">
                <a:latin typeface="Courier New"/>
                <a:cs typeface="Courier New"/>
              </a:rPr>
            </a:br>
            <a:r>
              <a:rPr lang="en-US" sz="2000" dirty="0" smtClean="0">
                <a:latin typeface="Courier New"/>
                <a:cs typeface="Courier New"/>
              </a:rPr>
              <a:t>          </a:t>
            </a:r>
            <a:r>
              <a:rPr lang="en-US" sz="20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p</a:t>
            </a:r>
            <a:r>
              <a:rPr lang="en-US" sz="2000" dirty="0" smtClean="0">
                <a:latin typeface="Courier New"/>
                <a:cs typeface="Courier New"/>
              </a:rPr>
              <a:t>, </a:t>
            </a:r>
            <a:r>
              <a:rPr lang="en-US" sz="2000" dirty="0" smtClean="0">
                <a:solidFill>
                  <a:srgbClr val="FF0000"/>
                </a:solidFill>
                <a:latin typeface="Courier New"/>
                <a:cs typeface="Courier New"/>
              </a:rPr>
              <a:t>*</a:t>
            </a:r>
            <a:r>
              <a:rPr lang="en-US" sz="20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p</a:t>
            </a:r>
            <a:r>
              <a:rPr lang="en-US" sz="2000" dirty="0" smtClean="0">
                <a:latin typeface="Courier New"/>
                <a:cs typeface="Courier New"/>
              </a:rPr>
              <a:t>, </a:t>
            </a:r>
            <a:r>
              <a:rPr lang="en-US" sz="2000" dirty="0" smtClean="0">
                <a:solidFill>
                  <a:srgbClr val="3366FF"/>
                </a:solidFill>
                <a:latin typeface="Courier New"/>
                <a:cs typeface="Courier New"/>
              </a:rPr>
              <a:t>A[0]</a:t>
            </a:r>
            <a:r>
              <a:rPr lang="en-US" sz="2000" dirty="0" smtClean="0">
                <a:latin typeface="Courier New"/>
                <a:cs typeface="Courier New"/>
              </a:rPr>
              <a:t>, </a:t>
            </a:r>
            <a:r>
              <a:rPr lang="en-US" sz="2000" dirty="0" smtClean="0">
                <a:solidFill>
                  <a:srgbClr val="3366FF"/>
                </a:solidFill>
                <a:latin typeface="Courier New"/>
                <a:cs typeface="Courier New"/>
              </a:rPr>
              <a:t>A[1]</a:t>
            </a:r>
            <a:r>
              <a:rPr lang="en-US" sz="2000" dirty="0" smtClean="0">
                <a:latin typeface="Courier New"/>
                <a:cs typeface="Courier New"/>
              </a:rPr>
              <a:t>);</a:t>
            </a:r>
            <a:br>
              <a:rPr lang="en-US" sz="2000" dirty="0" smtClean="0">
                <a:latin typeface="Courier New"/>
                <a:cs typeface="Courier New"/>
              </a:rPr>
            </a:br>
            <a:r>
              <a:rPr lang="en-US" sz="2000" dirty="0" smtClean="0">
                <a:latin typeface="Courier New"/>
                <a:cs typeface="Courier New"/>
              </a:rPr>
              <a:t>   </a:t>
            </a:r>
            <a:r>
              <a:rPr lang="en-US" sz="20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p</a:t>
            </a:r>
            <a:r>
              <a:rPr lang="en-US" sz="2000" dirty="0" smtClean="0">
                <a:latin typeface="Courier New"/>
                <a:cs typeface="Courier New"/>
              </a:rPr>
              <a:t> =  </a:t>
            </a:r>
            <a:r>
              <a:rPr lang="en-US" sz="20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p</a:t>
            </a:r>
            <a:r>
              <a:rPr lang="en-US" sz="2000" dirty="0" smtClean="0">
                <a:latin typeface="Courier New"/>
                <a:cs typeface="Courier New"/>
              </a:rPr>
              <a:t> + 1;</a:t>
            </a:r>
            <a:br>
              <a:rPr lang="en-US" sz="2000" dirty="0" smtClean="0">
                <a:latin typeface="Courier New"/>
                <a:cs typeface="Courier New"/>
              </a:rPr>
            </a:br>
            <a:r>
              <a:rPr lang="en-US" sz="2000" dirty="0" smtClean="0">
                <a:latin typeface="Courier New"/>
                <a:cs typeface="Courier New"/>
              </a:rPr>
              <a:t>    </a:t>
            </a:r>
            <a:r>
              <a:rPr lang="en-US" sz="2000" dirty="0" err="1" smtClean="0">
                <a:latin typeface="Courier New"/>
                <a:cs typeface="Courier New"/>
              </a:rPr>
              <a:t>printf(“%u</a:t>
            </a:r>
            <a:r>
              <a:rPr lang="en-US" sz="2000" dirty="0" smtClean="0">
                <a:latin typeface="Courier New"/>
                <a:cs typeface="Courier New"/>
              </a:rPr>
              <a:t> %</a:t>
            </a:r>
            <a:r>
              <a:rPr lang="en-US" sz="2000" dirty="0" err="1" smtClean="0">
                <a:latin typeface="Courier New"/>
                <a:cs typeface="Courier New"/>
              </a:rPr>
              <a:t>d</a:t>
            </a:r>
            <a:r>
              <a:rPr lang="en-US" sz="2000" dirty="0" smtClean="0">
                <a:latin typeface="Courier New"/>
                <a:cs typeface="Courier New"/>
              </a:rPr>
              <a:t> %</a:t>
            </a:r>
            <a:r>
              <a:rPr lang="en-US" sz="2000" dirty="0" err="1" smtClean="0">
                <a:latin typeface="Courier New"/>
                <a:cs typeface="Courier New"/>
              </a:rPr>
              <a:t>d</a:t>
            </a:r>
            <a:r>
              <a:rPr lang="en-US" sz="2000" dirty="0" smtClean="0">
                <a:latin typeface="Courier New"/>
                <a:cs typeface="Courier New"/>
              </a:rPr>
              <a:t> %</a:t>
            </a:r>
            <a:r>
              <a:rPr lang="en-US" sz="2000" dirty="0" err="1" smtClean="0">
                <a:latin typeface="Courier New"/>
                <a:cs typeface="Courier New"/>
              </a:rPr>
              <a:t>d\n</a:t>
            </a:r>
            <a:r>
              <a:rPr lang="en-US" sz="2000" dirty="0" smtClean="0">
                <a:latin typeface="Courier New"/>
                <a:cs typeface="Courier New"/>
              </a:rPr>
              <a:t>”, </a:t>
            </a:r>
            <a:br>
              <a:rPr lang="en-US" sz="2000" dirty="0" smtClean="0">
                <a:latin typeface="Courier New"/>
                <a:cs typeface="Courier New"/>
              </a:rPr>
            </a:br>
            <a:r>
              <a:rPr lang="en-US" sz="2000" dirty="0" smtClean="0">
                <a:latin typeface="Courier New"/>
                <a:cs typeface="Courier New"/>
              </a:rPr>
              <a:t>          </a:t>
            </a:r>
            <a:r>
              <a:rPr lang="en-US" sz="20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p</a:t>
            </a:r>
            <a:r>
              <a:rPr lang="en-US" sz="2000" dirty="0" smtClean="0">
                <a:latin typeface="Courier New"/>
                <a:cs typeface="Courier New"/>
              </a:rPr>
              <a:t>, </a:t>
            </a:r>
            <a:r>
              <a:rPr lang="en-US" sz="2000" dirty="0" smtClean="0">
                <a:solidFill>
                  <a:srgbClr val="FF0000"/>
                </a:solidFill>
                <a:latin typeface="Courier New"/>
                <a:cs typeface="Courier New"/>
              </a:rPr>
              <a:t>*</a:t>
            </a:r>
            <a:r>
              <a:rPr lang="en-US" sz="20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p</a:t>
            </a:r>
            <a:r>
              <a:rPr lang="en-US" sz="2000" dirty="0" smtClean="0">
                <a:latin typeface="Courier New"/>
                <a:cs typeface="Courier New"/>
              </a:rPr>
              <a:t>, </a:t>
            </a:r>
            <a:r>
              <a:rPr lang="en-US" sz="2000" dirty="0" smtClean="0">
                <a:solidFill>
                  <a:srgbClr val="3366FF"/>
                </a:solidFill>
                <a:latin typeface="Courier New"/>
                <a:cs typeface="Courier New"/>
              </a:rPr>
              <a:t>A[0]</a:t>
            </a:r>
            <a:r>
              <a:rPr lang="en-US" sz="2000" dirty="0" smtClean="0">
                <a:latin typeface="Courier New"/>
                <a:cs typeface="Courier New"/>
              </a:rPr>
              <a:t>, </a:t>
            </a:r>
            <a:r>
              <a:rPr lang="en-US" sz="2000" dirty="0" smtClean="0">
                <a:solidFill>
                  <a:srgbClr val="3366FF"/>
                </a:solidFill>
                <a:latin typeface="Courier New"/>
                <a:cs typeface="Courier New"/>
              </a:rPr>
              <a:t>A[1]</a:t>
            </a:r>
            <a:r>
              <a:rPr lang="en-US" sz="2000" dirty="0" smtClean="0">
                <a:latin typeface="Courier New"/>
                <a:cs typeface="Courier New"/>
              </a:rPr>
              <a:t>);</a:t>
            </a:r>
            <a:br>
              <a:rPr lang="en-US" sz="2000" dirty="0" smtClean="0">
                <a:latin typeface="Courier New"/>
                <a:cs typeface="Courier New"/>
              </a:rPr>
            </a:br>
            <a:r>
              <a:rPr lang="en-US" sz="2000" dirty="0" smtClean="0">
                <a:latin typeface="Courier New"/>
                <a:cs typeface="Courier New"/>
              </a:rPr>
              <a:t>   *</a:t>
            </a:r>
            <a:r>
              <a:rPr lang="en-US" sz="20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p</a:t>
            </a:r>
            <a:r>
              <a:rPr lang="en-US" sz="2000" dirty="0" smtClean="0">
                <a:latin typeface="Courier New"/>
                <a:cs typeface="Courier New"/>
              </a:rPr>
              <a:t> = *</a:t>
            </a:r>
            <a:r>
              <a:rPr lang="en-US" sz="20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p</a:t>
            </a:r>
            <a:r>
              <a:rPr lang="en-US" sz="2000" dirty="0" smtClean="0">
                <a:latin typeface="Courier New"/>
                <a:cs typeface="Courier New"/>
              </a:rPr>
              <a:t> + 1;</a:t>
            </a:r>
            <a:br>
              <a:rPr lang="en-US" sz="2000" dirty="0" smtClean="0">
                <a:latin typeface="Courier New"/>
                <a:cs typeface="Courier New"/>
              </a:rPr>
            </a:br>
            <a:r>
              <a:rPr lang="en-US" sz="2000" dirty="0" smtClean="0">
                <a:latin typeface="Courier New"/>
                <a:cs typeface="Courier New"/>
              </a:rPr>
              <a:t>    </a:t>
            </a:r>
            <a:r>
              <a:rPr lang="en-US" sz="2000" dirty="0" err="1" smtClean="0">
                <a:latin typeface="Courier New"/>
                <a:cs typeface="Courier New"/>
              </a:rPr>
              <a:t>printf(“%u</a:t>
            </a:r>
            <a:r>
              <a:rPr lang="en-US" sz="2000" dirty="0" smtClean="0">
                <a:latin typeface="Courier New"/>
                <a:cs typeface="Courier New"/>
              </a:rPr>
              <a:t> %</a:t>
            </a:r>
            <a:r>
              <a:rPr lang="en-US" sz="2000" dirty="0" err="1" smtClean="0">
                <a:latin typeface="Courier New"/>
                <a:cs typeface="Courier New"/>
              </a:rPr>
              <a:t>d</a:t>
            </a:r>
            <a:r>
              <a:rPr lang="en-US" sz="2000" dirty="0" smtClean="0">
                <a:latin typeface="Courier New"/>
                <a:cs typeface="Courier New"/>
              </a:rPr>
              <a:t> %</a:t>
            </a:r>
            <a:r>
              <a:rPr lang="en-US" sz="2000" dirty="0" err="1" smtClean="0">
                <a:latin typeface="Courier New"/>
                <a:cs typeface="Courier New"/>
              </a:rPr>
              <a:t>d</a:t>
            </a:r>
            <a:r>
              <a:rPr lang="en-US" sz="2000" dirty="0" smtClean="0">
                <a:latin typeface="Courier New"/>
                <a:cs typeface="Courier New"/>
              </a:rPr>
              <a:t> %</a:t>
            </a:r>
            <a:r>
              <a:rPr lang="en-US" sz="2000" dirty="0" err="1" smtClean="0">
                <a:latin typeface="Courier New"/>
                <a:cs typeface="Courier New"/>
              </a:rPr>
              <a:t>d\n</a:t>
            </a:r>
            <a:r>
              <a:rPr lang="en-US" sz="2000" dirty="0" smtClean="0">
                <a:latin typeface="Courier New"/>
                <a:cs typeface="Courier New"/>
              </a:rPr>
              <a:t>”, </a:t>
            </a:r>
            <a:br>
              <a:rPr lang="en-US" sz="2000" dirty="0" smtClean="0">
                <a:latin typeface="Courier New"/>
                <a:cs typeface="Courier New"/>
              </a:rPr>
            </a:br>
            <a:r>
              <a:rPr lang="en-US" sz="2000" dirty="0" smtClean="0">
                <a:latin typeface="Courier New"/>
                <a:cs typeface="Courier New"/>
              </a:rPr>
              <a:t>          </a:t>
            </a:r>
            <a:r>
              <a:rPr lang="en-US" sz="20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p</a:t>
            </a:r>
            <a:r>
              <a:rPr lang="en-US" sz="2000" dirty="0" smtClean="0">
                <a:latin typeface="Courier New"/>
                <a:cs typeface="Courier New"/>
              </a:rPr>
              <a:t>, </a:t>
            </a:r>
            <a:r>
              <a:rPr lang="en-US" sz="2000" dirty="0" smtClean="0">
                <a:solidFill>
                  <a:srgbClr val="FF0000"/>
                </a:solidFill>
                <a:latin typeface="Courier New"/>
                <a:cs typeface="Courier New"/>
              </a:rPr>
              <a:t>*</a:t>
            </a:r>
            <a:r>
              <a:rPr lang="en-US" sz="20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p</a:t>
            </a:r>
            <a:r>
              <a:rPr lang="en-US" sz="2000" dirty="0" smtClean="0">
                <a:latin typeface="Courier New"/>
                <a:cs typeface="Courier New"/>
              </a:rPr>
              <a:t>, </a:t>
            </a:r>
            <a:r>
              <a:rPr lang="en-US" sz="2000" dirty="0" smtClean="0">
                <a:solidFill>
                  <a:srgbClr val="3366FF"/>
                </a:solidFill>
                <a:latin typeface="Courier New"/>
                <a:cs typeface="Courier New"/>
              </a:rPr>
              <a:t>A[0]</a:t>
            </a:r>
            <a:r>
              <a:rPr lang="en-US" sz="2000" dirty="0" smtClean="0">
                <a:latin typeface="Courier New"/>
                <a:cs typeface="Courier New"/>
              </a:rPr>
              <a:t>, </a:t>
            </a:r>
            <a:r>
              <a:rPr lang="en-US" sz="2000" dirty="0" smtClean="0">
                <a:solidFill>
                  <a:srgbClr val="3366FF"/>
                </a:solidFill>
                <a:latin typeface="Courier New"/>
                <a:cs typeface="Courier New"/>
              </a:rPr>
              <a:t>A[1]</a:t>
            </a:r>
            <a:r>
              <a:rPr lang="en-US" sz="2000" dirty="0" smtClean="0">
                <a:latin typeface="Courier New"/>
                <a:cs typeface="Courier New"/>
              </a:rPr>
              <a:t>);</a:t>
            </a:r>
            <a:br>
              <a:rPr lang="en-US" sz="2000" dirty="0" smtClean="0">
                <a:latin typeface="Courier New"/>
                <a:cs typeface="Courier New"/>
              </a:rPr>
            </a:br>
            <a:r>
              <a:rPr lang="en-US" sz="2000" dirty="0" smtClean="0">
                <a:latin typeface="Courier New"/>
                <a:cs typeface="Courier New"/>
              </a:rPr>
              <a:t>}</a:t>
            </a:r>
          </a:p>
          <a:p>
            <a:r>
              <a:rPr lang="en-US" sz="2000" dirty="0" smtClean="0">
                <a:latin typeface="Courier New"/>
                <a:cs typeface="Courier New"/>
              </a:rPr>
              <a:t/>
            </a:r>
            <a:br>
              <a:rPr lang="en-US" sz="2000" dirty="0" smtClean="0">
                <a:latin typeface="Courier New"/>
                <a:cs typeface="Courier New"/>
              </a:rPr>
            </a:br>
            <a:endParaRPr lang="en-US" sz="2000" dirty="0"/>
          </a:p>
        </p:txBody>
      </p:sp>
      <p:grpSp>
        <p:nvGrpSpPr>
          <p:cNvPr id="14" name="Group 4"/>
          <p:cNvGrpSpPr>
            <a:grpSpLocks/>
          </p:cNvGrpSpPr>
          <p:nvPr/>
        </p:nvGrpSpPr>
        <p:grpSpPr bwMode="auto">
          <a:xfrm>
            <a:off x="5045052" y="5024962"/>
            <a:ext cx="3057525" cy="1617663"/>
            <a:chOff x="2922" y="88"/>
            <a:chExt cx="1926" cy="1019"/>
          </a:xfrm>
        </p:grpSpPr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3024" y="475"/>
              <a:ext cx="1824" cy="3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6"/>
            <p:cNvSpPr>
              <a:spLocks noChangeShapeType="1"/>
            </p:cNvSpPr>
            <p:nvPr/>
          </p:nvSpPr>
          <p:spPr bwMode="auto">
            <a:xfrm>
              <a:off x="3456" y="475"/>
              <a:ext cx="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7"/>
            <p:cNvSpPr>
              <a:spLocks noChangeShapeType="1"/>
            </p:cNvSpPr>
            <p:nvPr/>
          </p:nvSpPr>
          <p:spPr bwMode="auto">
            <a:xfrm>
              <a:off x="3888" y="475"/>
              <a:ext cx="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8"/>
            <p:cNvSpPr>
              <a:spLocks noChangeShapeType="1"/>
            </p:cNvSpPr>
            <p:nvPr/>
          </p:nvSpPr>
          <p:spPr bwMode="auto">
            <a:xfrm>
              <a:off x="4368" y="475"/>
              <a:ext cx="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>
              <a:off x="3389" y="816"/>
              <a:ext cx="590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3366FF"/>
                  </a:solidFill>
                  <a:latin typeface="Courier New" charset="0"/>
                </a:rPr>
                <a:t>A[1]</a:t>
              </a:r>
            </a:p>
          </p:txBody>
        </p:sp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3120" y="481"/>
              <a:ext cx="289" cy="4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b="1">
                  <a:solidFill>
                    <a:schemeClr val="tx1"/>
                  </a:solidFill>
                  <a:latin typeface="Courier New" charset="0"/>
                </a:rPr>
                <a:t>5</a:t>
              </a:r>
            </a:p>
          </p:txBody>
        </p:sp>
        <p:sp>
          <p:nvSpPr>
            <p:cNvPr id="21" name="Text Box 11"/>
            <p:cNvSpPr txBox="1">
              <a:spLocks noChangeArrowheads="1"/>
            </p:cNvSpPr>
            <p:nvPr/>
          </p:nvSpPr>
          <p:spPr bwMode="auto">
            <a:xfrm>
              <a:off x="3456" y="481"/>
              <a:ext cx="462" cy="4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b="1">
                  <a:solidFill>
                    <a:schemeClr val="tx1"/>
                  </a:solidFill>
                  <a:latin typeface="Courier New" charset="0"/>
                </a:rPr>
                <a:t>10</a:t>
              </a:r>
            </a:p>
          </p:txBody>
        </p:sp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>
              <a:off x="2922" y="816"/>
              <a:ext cx="590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3366FF"/>
                  </a:solidFill>
                  <a:latin typeface="Courier New" charset="0"/>
                </a:rPr>
                <a:t>A[0]</a:t>
              </a:r>
            </a:p>
          </p:txBody>
        </p:sp>
        <p:sp>
          <p:nvSpPr>
            <p:cNvPr id="23" name="Text Box 13"/>
            <p:cNvSpPr txBox="1">
              <a:spLocks noChangeArrowheads="1"/>
            </p:cNvSpPr>
            <p:nvPr/>
          </p:nvSpPr>
          <p:spPr bwMode="auto">
            <a:xfrm>
              <a:off x="4482" y="816"/>
              <a:ext cx="231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FF0000"/>
                  </a:solidFill>
                  <a:latin typeface="Courier New" charset="0"/>
                </a:rPr>
                <a:t>p</a:t>
              </a:r>
              <a:endParaRPr lang="en-US" sz="2400" b="1" dirty="0">
                <a:solidFill>
                  <a:srgbClr val="FF0000"/>
                </a:solidFill>
                <a:latin typeface="Courier New" charset="0"/>
              </a:endParaRPr>
            </a:p>
          </p:txBody>
        </p:sp>
        <p:sp>
          <p:nvSpPr>
            <p:cNvPr id="24" name="Freeform 14"/>
            <p:cNvSpPr>
              <a:spLocks/>
            </p:cNvSpPr>
            <p:nvPr/>
          </p:nvSpPr>
          <p:spPr bwMode="auto">
            <a:xfrm>
              <a:off x="3307" y="88"/>
              <a:ext cx="1336" cy="582"/>
            </a:xfrm>
            <a:custGeom>
              <a:avLst/>
              <a:gdLst>
                <a:gd name="T0" fmla="*/ 2195 w 813"/>
                <a:gd name="T1" fmla="*/ 601 h 564"/>
                <a:gd name="T2" fmla="*/ 1007 w 813"/>
                <a:gd name="T3" fmla="*/ 37 h 564"/>
                <a:gd name="T4" fmla="*/ 0 w 813"/>
                <a:gd name="T5" fmla="*/ 375 h 564"/>
                <a:gd name="T6" fmla="*/ 0 60000 65536"/>
                <a:gd name="T7" fmla="*/ 0 60000 65536"/>
                <a:gd name="T8" fmla="*/ 0 60000 65536"/>
                <a:gd name="T9" fmla="*/ 0 w 813"/>
                <a:gd name="T10" fmla="*/ 0 h 564"/>
                <a:gd name="T11" fmla="*/ 813 w 813"/>
                <a:gd name="T12" fmla="*/ 564 h 5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3" h="564">
                  <a:moveTo>
                    <a:pt x="813" y="564"/>
                  </a:moveTo>
                  <a:cubicBezTo>
                    <a:pt x="673" y="340"/>
                    <a:pt x="509" y="70"/>
                    <a:pt x="373" y="35"/>
                  </a:cubicBezTo>
                  <a:cubicBezTo>
                    <a:pt x="237" y="0"/>
                    <a:pt x="78" y="286"/>
                    <a:pt x="0" y="352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965200" y="3302000"/>
            <a:ext cx="2675467" cy="914400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868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Pointers &amp; Allocation (1/2)</a:t>
            </a: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 declaring a pointer:</a:t>
            </a: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int</a:t>
            </a:r>
            <a:r>
              <a:rPr lang="en-US" dirty="0" smtClean="0">
                <a:latin typeface="Courier New"/>
                <a:cs typeface="Courier New"/>
              </a:rPr>
              <a:t> *</a:t>
            </a:r>
            <a:r>
              <a:rPr lang="en-US" dirty="0" err="1" smtClean="0">
                <a:latin typeface="Courier New"/>
                <a:cs typeface="Courier New"/>
              </a:rPr>
              <a:t>ptr</a:t>
            </a:r>
            <a:r>
              <a:rPr lang="en-US" dirty="0" smtClean="0">
                <a:latin typeface="Courier New"/>
                <a:cs typeface="Courier New"/>
              </a:rPr>
              <a:t>;</a:t>
            </a:r>
          </a:p>
          <a:p>
            <a:r>
              <a:rPr lang="en-US" dirty="0" err="1" smtClean="0">
                <a:latin typeface="Courier New"/>
                <a:cs typeface="Courier New"/>
              </a:rPr>
              <a:t>ptr</a:t>
            </a:r>
            <a:r>
              <a:rPr lang="en-US" dirty="0" smtClean="0"/>
              <a:t> doesn’t actually point to anything yet (points somewhere, but don’t know where).  We can either:</a:t>
            </a:r>
          </a:p>
          <a:p>
            <a:pPr lvl="1"/>
            <a:r>
              <a:rPr lang="en-US" dirty="0" smtClean="0"/>
              <a:t>Make it point to something that already exists, </a:t>
            </a:r>
            <a:r>
              <a:rPr lang="en-US" i="1" dirty="0" smtClean="0"/>
              <a:t>or</a:t>
            </a:r>
          </a:p>
          <a:p>
            <a:pPr lvl="1"/>
            <a:r>
              <a:rPr lang="en-US" dirty="0" smtClean="0"/>
              <a:t>Allocate room in memory for something new that it will point to …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1AB38-8D88-0646-83E0-2F0B216103C3}" type="datetime1">
              <a:rPr lang="en-US" smtClean="0"/>
              <a:pPr/>
              <a:t>9/9/13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20266" y="2214862"/>
            <a:ext cx="1023734" cy="70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7576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dirty="0" smtClean="0"/>
              <a:t>New-School Machine Structures</a:t>
            </a:r>
            <a:br>
              <a:rPr lang="en-US" dirty="0" smtClean="0"/>
            </a:br>
            <a:r>
              <a:rPr lang="en-US" dirty="0" smtClean="0"/>
              <a:t>(It’s a bit more complicated!)</a:t>
            </a:r>
            <a:endParaRPr lang="en-US" dirty="0"/>
          </a:p>
        </p:txBody>
      </p:sp>
      <p:sp>
        <p:nvSpPr>
          <p:cNvPr id="43" name="Content Placeholder 42"/>
          <p:cNvSpPr>
            <a:spLocks noGrp="1"/>
          </p:cNvSpPr>
          <p:nvPr>
            <p:ph sz="half" idx="1"/>
          </p:nvPr>
        </p:nvSpPr>
        <p:spPr>
          <a:xfrm>
            <a:off x="0" y="1387066"/>
            <a:ext cx="3421902" cy="523782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Parallel Requests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Assigned to computer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Search “Katz”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Threads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Assigned to core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Lookup, Ads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Instructions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&gt;1 instruction @ one time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5 pipelined instructions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Data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&gt;1 data item @ one time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Add of 4 pairs of words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Hardware descriptions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All gates @ one time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Programming Languages</a:t>
            </a:r>
          </a:p>
        </p:txBody>
      </p:sp>
      <p:sp>
        <p:nvSpPr>
          <p:cNvPr id="44" name="Date Placeholder 4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DDC6-F6BB-C94E-8E6D-50C9FD812798}" type="datetime1">
              <a:rPr lang="en-US" smtClean="0"/>
              <a:pPr/>
              <a:t>9/9/13</a:t>
            </a:fld>
            <a:endParaRPr lang="en-US"/>
          </a:p>
        </p:txBody>
      </p:sp>
      <p:sp>
        <p:nvSpPr>
          <p:cNvPr id="46" name="Footer Placeholder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#4</a:t>
            </a:r>
            <a:endParaRPr lang="en-US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8170342" y="1665638"/>
            <a:ext cx="787395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Smart</a:t>
            </a:r>
            <a:br>
              <a:rPr lang="en-US" dirty="0" smtClean="0"/>
            </a:br>
            <a:r>
              <a:rPr lang="en-US" dirty="0" smtClean="0"/>
              <a:t>Phone</a:t>
            </a:r>
            <a:endParaRPr lang="en-US" dirty="0"/>
          </a:p>
        </p:txBody>
      </p:sp>
      <p:sp>
        <p:nvSpPr>
          <p:cNvPr id="118" name="TextBox 117"/>
          <p:cNvSpPr txBox="1"/>
          <p:nvPr/>
        </p:nvSpPr>
        <p:spPr>
          <a:xfrm>
            <a:off x="3831813" y="1665944"/>
            <a:ext cx="1305493" cy="76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Warehouse Scale Computer</a:t>
            </a:r>
            <a:endParaRPr lang="en-US" dirty="0"/>
          </a:p>
        </p:txBody>
      </p:sp>
      <p:cxnSp>
        <p:nvCxnSpPr>
          <p:cNvPr id="168" name="Straight Connector 167"/>
          <p:cNvCxnSpPr/>
          <p:nvPr/>
        </p:nvCxnSpPr>
        <p:spPr>
          <a:xfrm rot="5400000">
            <a:off x="736707" y="3834054"/>
            <a:ext cx="5250171" cy="1588"/>
          </a:xfrm>
          <a:prstGeom prst="line">
            <a:avLst/>
          </a:prstGeom>
          <a:ln w="152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" name="TextBox 168"/>
          <p:cNvSpPr txBox="1"/>
          <p:nvPr/>
        </p:nvSpPr>
        <p:spPr>
          <a:xfrm>
            <a:off x="1869899" y="1062860"/>
            <a:ext cx="3176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Software        Hardware</a:t>
            </a:r>
            <a:endParaRPr lang="en-US" sz="2400" i="1" dirty="0"/>
          </a:p>
        </p:txBody>
      </p:sp>
      <p:sp>
        <p:nvSpPr>
          <p:cNvPr id="171" name="TextBox 170"/>
          <p:cNvSpPr txBox="1"/>
          <p:nvPr/>
        </p:nvSpPr>
        <p:spPr>
          <a:xfrm>
            <a:off x="2475285" y="2275669"/>
            <a:ext cx="1619354" cy="120545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i="1" dirty="0" smtClean="0"/>
              <a:t>Harness</a:t>
            </a:r>
            <a:br>
              <a:rPr lang="en-US" sz="2000" i="1" dirty="0" smtClean="0"/>
            </a:br>
            <a:r>
              <a:rPr lang="en-US" sz="2000" i="1" dirty="0" smtClean="0"/>
              <a:t>Parallelism &amp;</a:t>
            </a:r>
          </a:p>
          <a:p>
            <a:pPr algn="ctr">
              <a:lnSpc>
                <a:spcPct val="90000"/>
              </a:lnSpc>
            </a:pPr>
            <a:r>
              <a:rPr lang="en-US" sz="2000" i="1" dirty="0" smtClean="0"/>
              <a:t>Achieve High</a:t>
            </a:r>
            <a:br>
              <a:rPr lang="en-US" sz="2000" i="1" dirty="0" smtClean="0"/>
            </a:br>
            <a:r>
              <a:rPr lang="en-US" sz="2000" i="1" dirty="0" smtClean="0"/>
              <a:t>Performance</a:t>
            </a:r>
            <a:endParaRPr lang="en-US" sz="2000" i="1" dirty="0"/>
          </a:p>
        </p:txBody>
      </p:sp>
      <p:grpSp>
        <p:nvGrpSpPr>
          <p:cNvPr id="2" name="Group 50"/>
          <p:cNvGrpSpPr/>
          <p:nvPr/>
        </p:nvGrpSpPr>
        <p:grpSpPr>
          <a:xfrm>
            <a:off x="5831288" y="5537200"/>
            <a:ext cx="3360062" cy="1289820"/>
            <a:chOff x="5831288" y="5537200"/>
            <a:chExt cx="3360062" cy="1289820"/>
          </a:xfrm>
        </p:grpSpPr>
        <p:sp>
          <p:nvSpPr>
            <p:cNvPr id="166" name="TextBox 165"/>
            <p:cNvSpPr txBox="1"/>
            <p:nvPr/>
          </p:nvSpPr>
          <p:spPr>
            <a:xfrm>
              <a:off x="7942290" y="5985754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Logic Gates</a:t>
              </a:r>
              <a:endParaRPr lang="en-US" dirty="0"/>
            </a:p>
          </p:txBody>
        </p:sp>
        <p:cxnSp>
          <p:nvCxnSpPr>
            <p:cNvPr id="172" name="Straight Connector 171"/>
            <p:cNvCxnSpPr>
              <a:stCxn id="104" idx="2"/>
              <a:endCxn id="177" idx="3"/>
            </p:cNvCxnSpPr>
            <p:nvPr/>
          </p:nvCxnSpPr>
          <p:spPr>
            <a:xfrm flipH="1">
              <a:off x="7920438" y="5537200"/>
              <a:ext cx="54947" cy="581173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stCxn id="104" idx="1"/>
              <a:endCxn id="177" idx="0"/>
            </p:cNvCxnSpPr>
            <p:nvPr/>
          </p:nvCxnSpPr>
          <p:spPr>
            <a:xfrm flipH="1">
              <a:off x="6543773" y="5537200"/>
              <a:ext cx="955786" cy="581173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177"/>
            <p:cNvGrpSpPr/>
            <p:nvPr/>
          </p:nvGrpSpPr>
          <p:grpSpPr>
            <a:xfrm>
              <a:off x="5831288" y="6109003"/>
              <a:ext cx="2089150" cy="718017"/>
              <a:chOff x="5831288" y="6139983"/>
              <a:chExt cx="2089150" cy="718017"/>
            </a:xfrm>
          </p:grpSpPr>
          <p:graphicFrame>
            <p:nvGraphicFramePr>
              <p:cNvPr id="93186" name="Object 2"/>
              <p:cNvGraphicFramePr>
                <a:graphicFrameLocks noChangeAspect="1"/>
              </p:cNvGraphicFramePr>
              <p:nvPr/>
            </p:nvGraphicFramePr>
            <p:xfrm>
              <a:off x="6560469" y="6139983"/>
              <a:ext cx="1044389" cy="7180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9096" name="Image" r:id="rId5" imgW="3492063" imgH="2400000" progId="">
                      <p:embed/>
                    </p:oleObj>
                  </mc:Choice>
                  <mc:Fallback>
                    <p:oleObj name="Image" r:id="rId5" imgW="3492063" imgH="2400000" progId="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560469" y="6139983"/>
                            <a:ext cx="1044389" cy="71801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7" name="Freeform 176"/>
              <p:cNvSpPr/>
              <p:nvPr/>
            </p:nvSpPr>
            <p:spPr>
              <a:xfrm>
                <a:off x="5831288" y="6149353"/>
                <a:ext cx="2089150" cy="708647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117" name="Picture 116" descr="cern-rack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3656" y="1334878"/>
            <a:ext cx="2859651" cy="1667628"/>
          </a:xfrm>
          <a:prstGeom prst="rect">
            <a:avLst/>
          </a:prstGeom>
        </p:spPr>
      </p:pic>
      <p:grpSp>
        <p:nvGrpSpPr>
          <p:cNvPr id="4" name="Group 55"/>
          <p:cNvGrpSpPr/>
          <p:nvPr/>
        </p:nvGrpSpPr>
        <p:grpSpPr>
          <a:xfrm>
            <a:off x="3442017" y="2980266"/>
            <a:ext cx="5143176" cy="1625601"/>
            <a:chOff x="3442017" y="2980266"/>
            <a:chExt cx="5143176" cy="1625601"/>
          </a:xfrm>
        </p:grpSpPr>
        <p:grpSp>
          <p:nvGrpSpPr>
            <p:cNvPr id="5" name="Group 53"/>
            <p:cNvGrpSpPr/>
            <p:nvPr/>
          </p:nvGrpSpPr>
          <p:grpSpPr>
            <a:xfrm>
              <a:off x="3442017" y="2980266"/>
              <a:ext cx="5143176" cy="1625601"/>
              <a:chOff x="3442017" y="2980266"/>
              <a:chExt cx="5143176" cy="1625601"/>
            </a:xfrm>
          </p:grpSpPr>
          <p:pic>
            <p:nvPicPr>
              <p:cNvPr id="48" name="Picture 5"/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3442017" y="3451864"/>
                <a:ext cx="1792390" cy="8568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35" name="Straight Connector 134"/>
              <p:cNvCxnSpPr>
                <a:endCxn id="98" idx="1"/>
              </p:cNvCxnSpPr>
              <p:nvPr/>
            </p:nvCxnSpPr>
            <p:spPr>
              <a:xfrm rot="10800000" flipV="1">
                <a:off x="5432954" y="2980266"/>
                <a:ext cx="1729843" cy="389478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>
                <a:endCxn id="98" idx="0"/>
              </p:cNvCxnSpPr>
              <p:nvPr/>
            </p:nvCxnSpPr>
            <p:spPr>
              <a:xfrm>
                <a:off x="7501460" y="2980267"/>
                <a:ext cx="1083733" cy="389477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oup 144"/>
              <p:cNvGrpSpPr/>
              <p:nvPr/>
            </p:nvGrpSpPr>
            <p:grpSpPr>
              <a:xfrm>
                <a:off x="3894659" y="3369744"/>
                <a:ext cx="4690534" cy="1236123"/>
                <a:chOff x="3539066" y="3369744"/>
                <a:chExt cx="4690534" cy="1236123"/>
              </a:xfrm>
            </p:grpSpPr>
            <p:sp>
              <p:nvSpPr>
                <p:cNvPr id="98" name="Freeform 97"/>
                <p:cNvSpPr/>
                <p:nvPr/>
              </p:nvSpPr>
              <p:spPr>
                <a:xfrm>
                  <a:off x="3539066" y="3369744"/>
                  <a:ext cx="4690534" cy="1236123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Freeform 131"/>
                <p:cNvSpPr/>
                <p:nvPr/>
              </p:nvSpPr>
              <p:spPr>
                <a:xfrm>
                  <a:off x="4758265" y="3454411"/>
                  <a:ext cx="1185333" cy="314727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Core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" name="Freeform 132"/>
                <p:cNvSpPr/>
                <p:nvPr/>
              </p:nvSpPr>
              <p:spPr>
                <a:xfrm>
                  <a:off x="6790242" y="3454411"/>
                  <a:ext cx="1185333" cy="314727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Core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" name="Rectangle 137"/>
                <p:cNvSpPr/>
                <p:nvPr/>
              </p:nvSpPr>
              <p:spPr>
                <a:xfrm>
                  <a:off x="6242320" y="3413668"/>
                  <a:ext cx="3440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…</a:t>
                  </a:r>
                  <a:endParaRPr lang="en-US" dirty="0"/>
                </a:p>
              </p:txBody>
            </p:sp>
            <p:sp>
              <p:nvSpPr>
                <p:cNvPr id="140" name="Freeform 139"/>
                <p:cNvSpPr/>
                <p:nvPr/>
              </p:nvSpPr>
              <p:spPr>
                <a:xfrm>
                  <a:off x="4284134" y="3810000"/>
                  <a:ext cx="3302000" cy="355600"/>
                </a:xfrm>
                <a:custGeom>
                  <a:avLst/>
                  <a:gdLst>
                    <a:gd name="connsiteX0" fmla="*/ 423334 w 3302000"/>
                    <a:gd name="connsiteY0" fmla="*/ 0 h 355600"/>
                    <a:gd name="connsiteX1" fmla="*/ 3302000 w 3302000"/>
                    <a:gd name="connsiteY1" fmla="*/ 0 h 355600"/>
                    <a:gd name="connsiteX2" fmla="*/ 2895600 w 3302000"/>
                    <a:gd name="connsiteY2" fmla="*/ 355600 h 355600"/>
                    <a:gd name="connsiteX3" fmla="*/ 0 w 3302000"/>
                    <a:gd name="connsiteY3" fmla="*/ 338666 h 355600"/>
                    <a:gd name="connsiteX4" fmla="*/ 423334 w 3302000"/>
                    <a:gd name="connsiteY4" fmla="*/ 0 h 35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02000" h="355600">
                      <a:moveTo>
                        <a:pt x="423334" y="0"/>
                      </a:moveTo>
                      <a:lnTo>
                        <a:pt x="3302000" y="0"/>
                      </a:lnTo>
                      <a:lnTo>
                        <a:pt x="2895600" y="355600"/>
                      </a:lnTo>
                      <a:lnTo>
                        <a:pt x="0" y="338666"/>
                      </a:lnTo>
                      <a:lnTo>
                        <a:pt x="423334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</a:rPr>
                    <a:t>     Memory               (Cache)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4" name="Freeform 143"/>
                <p:cNvSpPr/>
                <p:nvPr/>
              </p:nvSpPr>
              <p:spPr>
                <a:xfrm>
                  <a:off x="3826935" y="4199466"/>
                  <a:ext cx="3302000" cy="355600"/>
                </a:xfrm>
                <a:custGeom>
                  <a:avLst/>
                  <a:gdLst>
                    <a:gd name="connsiteX0" fmla="*/ 423334 w 3302000"/>
                    <a:gd name="connsiteY0" fmla="*/ 0 h 355600"/>
                    <a:gd name="connsiteX1" fmla="*/ 3302000 w 3302000"/>
                    <a:gd name="connsiteY1" fmla="*/ 0 h 355600"/>
                    <a:gd name="connsiteX2" fmla="*/ 2895600 w 3302000"/>
                    <a:gd name="connsiteY2" fmla="*/ 355600 h 355600"/>
                    <a:gd name="connsiteX3" fmla="*/ 0 w 3302000"/>
                    <a:gd name="connsiteY3" fmla="*/ 338666 h 355600"/>
                    <a:gd name="connsiteX4" fmla="*/ 423334 w 3302000"/>
                    <a:gd name="connsiteY4" fmla="*/ 0 h 35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02000" h="355600">
                      <a:moveTo>
                        <a:pt x="423334" y="0"/>
                      </a:moveTo>
                      <a:lnTo>
                        <a:pt x="3302000" y="0"/>
                      </a:lnTo>
                      <a:lnTo>
                        <a:pt x="2895600" y="355600"/>
                      </a:lnTo>
                      <a:lnTo>
                        <a:pt x="0" y="338666"/>
                      </a:lnTo>
                      <a:lnTo>
                        <a:pt x="423334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</a:rPr>
                    <a:t>Input/Output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55" name="TextBox 54"/>
            <p:cNvSpPr txBox="1"/>
            <p:nvPr/>
          </p:nvSpPr>
          <p:spPr>
            <a:xfrm>
              <a:off x="6760107" y="3049938"/>
              <a:ext cx="1126593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dirty="0" smtClean="0"/>
                <a:t>Computer</a:t>
              </a:r>
            </a:p>
          </p:txBody>
        </p:sp>
      </p:grpSp>
      <p:grpSp>
        <p:nvGrpSpPr>
          <p:cNvPr id="7" name="Group 90"/>
          <p:cNvGrpSpPr/>
          <p:nvPr/>
        </p:nvGrpSpPr>
        <p:grpSpPr>
          <a:xfrm>
            <a:off x="3365862" y="3454411"/>
            <a:ext cx="5625738" cy="2622539"/>
            <a:chOff x="3365862" y="3454411"/>
            <a:chExt cx="5625738" cy="2622539"/>
          </a:xfrm>
        </p:grpSpPr>
        <p:sp>
          <p:nvSpPr>
            <p:cNvPr id="151" name="Freeform 150"/>
            <p:cNvSpPr/>
            <p:nvPr/>
          </p:nvSpPr>
          <p:spPr>
            <a:xfrm>
              <a:off x="3971023" y="5625230"/>
              <a:ext cx="3626511" cy="341684"/>
            </a:xfrm>
            <a:custGeom>
              <a:avLst/>
              <a:gdLst>
                <a:gd name="connsiteX0" fmla="*/ 423334 w 3302000"/>
                <a:gd name="connsiteY0" fmla="*/ 0 h 355600"/>
                <a:gd name="connsiteX1" fmla="*/ 3302000 w 3302000"/>
                <a:gd name="connsiteY1" fmla="*/ 0 h 355600"/>
                <a:gd name="connsiteX2" fmla="*/ 2895600 w 3302000"/>
                <a:gd name="connsiteY2" fmla="*/ 355600 h 355600"/>
                <a:gd name="connsiteX3" fmla="*/ 0 w 3302000"/>
                <a:gd name="connsiteY3" fmla="*/ 338666 h 355600"/>
                <a:gd name="connsiteX4" fmla="*/ 423334 w 3302000"/>
                <a:gd name="connsiteY4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2000" h="355600">
                  <a:moveTo>
                    <a:pt x="423334" y="0"/>
                  </a:moveTo>
                  <a:lnTo>
                    <a:pt x="3302000" y="0"/>
                  </a:lnTo>
                  <a:lnTo>
                    <a:pt x="2895600" y="355600"/>
                  </a:lnTo>
                  <a:lnTo>
                    <a:pt x="0" y="338666"/>
                  </a:lnTo>
                  <a:lnTo>
                    <a:pt x="423334" y="0"/>
                  </a:lnTo>
                  <a:close/>
                </a:path>
              </a:pathLst>
            </a:cu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Cache Memory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8" name="Group 89"/>
            <p:cNvGrpSpPr/>
            <p:nvPr/>
          </p:nvGrpSpPr>
          <p:grpSpPr>
            <a:xfrm>
              <a:off x="3365862" y="3454411"/>
              <a:ext cx="5625738" cy="2622539"/>
              <a:chOff x="3365862" y="3454411"/>
              <a:chExt cx="5625738" cy="2622539"/>
            </a:xfrm>
          </p:grpSpPr>
          <p:grpSp>
            <p:nvGrpSpPr>
              <p:cNvPr id="9" name="Group 48"/>
              <p:cNvGrpSpPr/>
              <p:nvPr/>
            </p:nvGrpSpPr>
            <p:grpSpPr>
              <a:xfrm>
                <a:off x="3365862" y="3454411"/>
                <a:ext cx="5625738" cy="2622539"/>
                <a:chOff x="3365862" y="3454411"/>
                <a:chExt cx="5454288" cy="2850775"/>
              </a:xfrm>
            </p:grpSpPr>
            <p:sp>
              <p:nvSpPr>
                <p:cNvPr id="147" name="Freeform 146"/>
                <p:cNvSpPr/>
                <p:nvPr/>
              </p:nvSpPr>
              <p:spPr>
                <a:xfrm>
                  <a:off x="3365862" y="4775213"/>
                  <a:ext cx="5454288" cy="1529973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stCxn id="133" idx="1"/>
                  <a:endCxn id="147" idx="1"/>
                </p:cNvCxnSpPr>
                <p:nvPr/>
              </p:nvCxnSpPr>
              <p:spPr>
                <a:xfrm flipH="1">
                  <a:off x="5154635" y="3454411"/>
                  <a:ext cx="2252893" cy="1320802"/>
                </a:xfrm>
                <a:prstGeom prst="line">
                  <a:avLst/>
                </a:prstGeom>
                <a:ln w="25400" cap="flat" cmpd="sng" algn="ctr">
                  <a:solidFill>
                    <a:schemeClr val="accent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>
                  <a:stCxn id="133" idx="0"/>
                  <a:endCxn id="147" idx="0"/>
                </p:cNvCxnSpPr>
                <p:nvPr/>
              </p:nvCxnSpPr>
              <p:spPr>
                <a:xfrm>
                  <a:off x="8179845" y="3454411"/>
                  <a:ext cx="640305" cy="1320802"/>
                </a:xfrm>
                <a:prstGeom prst="line">
                  <a:avLst/>
                </a:prstGeom>
                <a:ln w="25400" cap="flat" cmpd="sng" algn="ctr">
                  <a:solidFill>
                    <a:schemeClr val="accent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2" name="TextBox 161"/>
              <p:cNvSpPr txBox="1"/>
              <p:nvPr/>
            </p:nvSpPr>
            <p:spPr>
              <a:xfrm>
                <a:off x="7515253" y="4306692"/>
                <a:ext cx="6413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Core</a:t>
                </a:r>
                <a:endParaRPr lang="en-US" dirty="0"/>
              </a:p>
            </p:txBody>
          </p:sp>
          <p:sp>
            <p:nvSpPr>
              <p:cNvPr id="163" name="Freeform 162"/>
              <p:cNvSpPr/>
              <p:nvPr/>
            </p:nvSpPr>
            <p:spPr>
              <a:xfrm>
                <a:off x="4108450" y="4718050"/>
                <a:ext cx="2705100" cy="850900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     Instruction </a:t>
                </a:r>
                <a:r>
                  <a:rPr lang="en-US" dirty="0" err="1" smtClean="0">
                    <a:solidFill>
                      <a:srgbClr val="000000"/>
                    </a:solidFill>
                  </a:rPr>
                  <a:t>Unit(s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</a:t>
                </a:r>
              </a:p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rgbClr val="000000"/>
                  </a:solidFill>
                </a:endParaRPr>
              </a:p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Freeform 164"/>
              <p:cNvSpPr/>
              <p:nvPr/>
            </p:nvSpPr>
            <p:spPr>
              <a:xfrm>
                <a:off x="6438900" y="4686300"/>
                <a:ext cx="2362199" cy="488950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   Functional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dirty="0" err="1" smtClean="0">
                    <a:solidFill>
                      <a:srgbClr val="000000"/>
                    </a:solidFill>
                  </a:rPr>
                  <a:t>Unit(s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57" name="Picture 56" descr="600px-Pipeline_5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75262" y="4921249"/>
              <a:ext cx="908064" cy="654673"/>
            </a:xfrm>
            <a:prstGeom prst="rect">
              <a:avLst/>
            </a:prstGeom>
          </p:spPr>
        </p:pic>
        <p:grpSp>
          <p:nvGrpSpPr>
            <p:cNvPr id="10" name="Group 88"/>
            <p:cNvGrpSpPr/>
            <p:nvPr/>
          </p:nvGrpSpPr>
          <p:grpSpPr>
            <a:xfrm>
              <a:off x="6108909" y="5194300"/>
              <a:ext cx="2127517" cy="361950"/>
              <a:chOff x="6108909" y="5194300"/>
              <a:chExt cx="2127517" cy="361950"/>
            </a:xfrm>
          </p:grpSpPr>
          <p:grpSp>
            <p:nvGrpSpPr>
              <p:cNvPr id="11" name="Group 68"/>
              <p:cNvGrpSpPr/>
              <p:nvPr/>
            </p:nvGrpSpPr>
            <p:grpSpPr>
              <a:xfrm>
                <a:off x="7499559" y="5194300"/>
                <a:ext cx="736867" cy="342900"/>
                <a:chOff x="7499559" y="5194300"/>
                <a:chExt cx="736867" cy="342900"/>
              </a:xfrm>
            </p:grpSpPr>
            <p:sp>
              <p:nvSpPr>
                <p:cNvPr id="114" name="TextBox 113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3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3</a:t>
                  </a:r>
                  <a:endParaRPr lang="en-US" sz="1400" dirty="0"/>
                </a:p>
              </p:txBody>
            </p:sp>
            <p:sp>
              <p:nvSpPr>
                <p:cNvPr id="104" name="Freeform 103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2" name="Group 79"/>
              <p:cNvGrpSpPr/>
              <p:nvPr/>
            </p:nvGrpSpPr>
            <p:grpSpPr>
              <a:xfrm>
                <a:off x="7036009" y="5200650"/>
                <a:ext cx="736867" cy="342900"/>
                <a:chOff x="7499559" y="5194300"/>
                <a:chExt cx="736867" cy="342900"/>
              </a:xfrm>
            </p:grpSpPr>
            <p:sp>
              <p:nvSpPr>
                <p:cNvPr id="81" name="TextBox 80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2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2</a:t>
                  </a:r>
                  <a:endParaRPr lang="en-US" sz="1400" dirty="0"/>
                </a:p>
              </p:txBody>
            </p:sp>
            <p:sp>
              <p:nvSpPr>
                <p:cNvPr id="82" name="Freeform 81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3" name="Group 82"/>
              <p:cNvGrpSpPr/>
              <p:nvPr/>
            </p:nvGrpSpPr>
            <p:grpSpPr>
              <a:xfrm>
                <a:off x="6572459" y="5207000"/>
                <a:ext cx="736867" cy="342900"/>
                <a:chOff x="7499559" y="5194300"/>
                <a:chExt cx="736867" cy="342900"/>
              </a:xfrm>
            </p:grpSpPr>
            <p:sp>
              <p:nvSpPr>
                <p:cNvPr id="84" name="TextBox 83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1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1</a:t>
                  </a:r>
                  <a:endParaRPr lang="en-US" sz="1400" dirty="0"/>
                </a:p>
              </p:txBody>
            </p:sp>
            <p:sp>
              <p:nvSpPr>
                <p:cNvPr id="85" name="Freeform 84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4" name="Group 85"/>
              <p:cNvGrpSpPr/>
              <p:nvPr/>
            </p:nvGrpSpPr>
            <p:grpSpPr>
              <a:xfrm>
                <a:off x="6108909" y="5213350"/>
                <a:ext cx="736867" cy="342900"/>
                <a:chOff x="7499559" y="5194300"/>
                <a:chExt cx="736867" cy="342900"/>
              </a:xfrm>
            </p:grpSpPr>
            <p:sp>
              <p:nvSpPr>
                <p:cNvPr id="87" name="TextBox 86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0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0</a:t>
                  </a:r>
                  <a:endParaRPr lang="en-US" sz="1400" dirty="0"/>
                </a:p>
              </p:txBody>
            </p:sp>
            <p:sp>
              <p:nvSpPr>
                <p:cNvPr id="88" name="Freeform 87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15" name="Group 64"/>
          <p:cNvGrpSpPr/>
          <p:nvPr/>
        </p:nvGrpSpPr>
        <p:grpSpPr>
          <a:xfrm>
            <a:off x="0" y="5968006"/>
            <a:ext cx="4403307" cy="647999"/>
            <a:chOff x="3596766" y="2488086"/>
            <a:chExt cx="7004719" cy="2103155"/>
          </a:xfrm>
        </p:grpSpPr>
        <p:sp>
          <p:nvSpPr>
            <p:cNvPr id="60" name="Rectangle 59"/>
            <p:cNvSpPr/>
            <p:nvPr/>
          </p:nvSpPr>
          <p:spPr>
            <a:xfrm>
              <a:off x="3596766" y="2948340"/>
              <a:ext cx="5213089" cy="1642901"/>
            </a:xfrm>
            <a:prstGeom prst="rect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8977722" y="2488086"/>
              <a:ext cx="1623763" cy="2097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Today’s Lecture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Pointers &amp; Allocation (2/2)</a:t>
            </a: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Pointing to something that already exists:</a:t>
            </a: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int</a:t>
            </a:r>
            <a:r>
              <a:rPr lang="en-US" dirty="0" smtClean="0">
                <a:latin typeface="Courier New"/>
                <a:cs typeface="Courier New"/>
              </a:rPr>
              <a:t> *</a:t>
            </a:r>
            <a:r>
              <a:rPr lang="en-US" dirty="0" err="1" smtClean="0">
                <a:latin typeface="Courier New"/>
                <a:cs typeface="Courier New"/>
              </a:rPr>
              <a:t>ptr</a:t>
            </a:r>
            <a:r>
              <a:rPr lang="en-US" dirty="0" smtClean="0">
                <a:latin typeface="Courier New"/>
                <a:cs typeface="Courier New"/>
              </a:rPr>
              <a:t>, var1, var2; var1 = 5;	</a:t>
            </a:r>
            <a:br>
              <a:rPr lang="en-US" dirty="0" smtClean="0">
                <a:latin typeface="Courier New"/>
                <a:cs typeface="Courier New"/>
              </a:rPr>
            </a:br>
            <a:r>
              <a:rPr lang="en-US" dirty="0" err="1" smtClean="0">
                <a:latin typeface="Courier New"/>
                <a:cs typeface="Courier New"/>
              </a:rPr>
              <a:t>ptr</a:t>
            </a:r>
            <a:r>
              <a:rPr lang="en-US" dirty="0" smtClean="0">
                <a:latin typeface="Courier New"/>
                <a:cs typeface="Courier New"/>
              </a:rPr>
              <a:t>  = &amp;var1;         var2 = *</a:t>
            </a:r>
            <a:r>
              <a:rPr lang="en-US" dirty="0" err="1" smtClean="0">
                <a:latin typeface="Courier New"/>
                <a:cs typeface="Courier New"/>
              </a:rPr>
              <a:t>ptr</a:t>
            </a:r>
            <a:r>
              <a:rPr lang="en-US" dirty="0" smtClean="0">
                <a:latin typeface="Courier New"/>
                <a:cs typeface="Courier New"/>
              </a:rPr>
              <a:t>;</a:t>
            </a:r>
          </a:p>
          <a:p>
            <a:r>
              <a:rPr lang="en-US" dirty="0" smtClean="0">
                <a:latin typeface="Courier New"/>
                <a:cs typeface="Courier New"/>
              </a:rPr>
              <a:t>var1</a:t>
            </a:r>
            <a:r>
              <a:rPr lang="en-US" dirty="0" smtClean="0"/>
              <a:t> and </a:t>
            </a:r>
            <a:r>
              <a:rPr lang="en-US" dirty="0" smtClean="0">
                <a:latin typeface="Courier New"/>
                <a:cs typeface="Courier New"/>
              </a:rPr>
              <a:t>var2</a:t>
            </a:r>
            <a:r>
              <a:rPr lang="en-US" dirty="0" smtClean="0"/>
              <a:t> have space implicitly allocated for them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FBCA-7489-8B49-955E-C1D5E9441571}" type="datetime1">
              <a:rPr lang="en-US" smtClean="0"/>
              <a:pPr/>
              <a:t>9/9/13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#4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40</a:t>
            </a:fld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92163" y="4953000"/>
            <a:ext cx="1874837" cy="747713"/>
            <a:chOff x="-173" y="1632"/>
            <a:chExt cx="1181" cy="471"/>
          </a:xfrm>
        </p:grpSpPr>
        <p:sp>
          <p:nvSpPr>
            <p:cNvPr id="57361" name="Rectangle 5"/>
            <p:cNvSpPr>
              <a:spLocks noChangeArrowheads="1"/>
            </p:cNvSpPr>
            <p:nvPr/>
          </p:nvSpPr>
          <p:spPr bwMode="auto">
            <a:xfrm>
              <a:off x="384" y="1632"/>
              <a:ext cx="624" cy="43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62" name="Text Box 6"/>
            <p:cNvSpPr txBox="1">
              <a:spLocks noChangeArrowheads="1"/>
            </p:cNvSpPr>
            <p:nvPr/>
          </p:nvSpPr>
          <p:spPr bwMode="auto">
            <a:xfrm>
              <a:off x="-173" y="1776"/>
              <a:ext cx="519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800" b="1">
                  <a:solidFill>
                    <a:schemeClr val="tx1"/>
                  </a:solidFill>
                  <a:latin typeface="Courier New" charset="0"/>
                </a:rPr>
                <a:t>ptr</a:t>
              </a:r>
              <a:endParaRPr lang="en-US" sz="2000"/>
            </a:p>
          </p:txBody>
        </p:sp>
        <p:sp>
          <p:nvSpPr>
            <p:cNvPr id="57363" name="Text Box 7"/>
            <p:cNvSpPr txBox="1">
              <a:spLocks noChangeArrowheads="1"/>
            </p:cNvSpPr>
            <p:nvPr/>
          </p:nvSpPr>
          <p:spPr bwMode="auto">
            <a:xfrm>
              <a:off x="576" y="1818"/>
              <a:ext cx="11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 sz="2000"/>
            </a:p>
          </p:txBody>
        </p:sp>
      </p:grpSp>
      <p:sp>
        <p:nvSpPr>
          <p:cNvPr id="57349" name="Rectangle 8"/>
          <p:cNvSpPr>
            <a:spLocks noChangeArrowheads="1"/>
          </p:cNvSpPr>
          <p:nvPr/>
        </p:nvSpPr>
        <p:spPr bwMode="auto">
          <a:xfrm>
            <a:off x="4114800" y="4953000"/>
            <a:ext cx="990600" cy="685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0" name="Text Box 9"/>
          <p:cNvSpPr txBox="1">
            <a:spLocks noChangeArrowheads="1"/>
          </p:cNvSpPr>
          <p:nvPr/>
        </p:nvSpPr>
        <p:spPr bwMode="auto">
          <a:xfrm>
            <a:off x="3168650" y="5181600"/>
            <a:ext cx="1038225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2800" b="1">
                <a:solidFill>
                  <a:schemeClr val="tx1"/>
                </a:solidFill>
                <a:latin typeface="Courier New" charset="0"/>
              </a:rPr>
              <a:t>var1</a:t>
            </a:r>
            <a:endParaRPr lang="en-US" sz="2000"/>
          </a:p>
        </p:txBody>
      </p:sp>
      <p:sp>
        <p:nvSpPr>
          <p:cNvPr id="57351" name="Text Box 10"/>
          <p:cNvSpPr txBox="1">
            <a:spLocks noChangeArrowheads="1"/>
          </p:cNvSpPr>
          <p:nvPr/>
        </p:nvSpPr>
        <p:spPr bwMode="auto">
          <a:xfrm>
            <a:off x="4419600" y="5029200"/>
            <a:ext cx="396875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Courier New" charset="0"/>
              </a:rPr>
              <a:t>?</a:t>
            </a:r>
            <a:endParaRPr lang="en-US" sz="2000"/>
          </a:p>
        </p:txBody>
      </p:sp>
      <p:sp>
        <p:nvSpPr>
          <p:cNvPr id="57352" name="Rectangle 11"/>
          <p:cNvSpPr>
            <a:spLocks noChangeArrowheads="1"/>
          </p:cNvSpPr>
          <p:nvPr/>
        </p:nvSpPr>
        <p:spPr bwMode="auto">
          <a:xfrm>
            <a:off x="6324600" y="4953000"/>
            <a:ext cx="990600" cy="685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3" name="Text Box 12"/>
          <p:cNvSpPr txBox="1">
            <a:spLocks noChangeArrowheads="1"/>
          </p:cNvSpPr>
          <p:nvPr/>
        </p:nvSpPr>
        <p:spPr bwMode="auto">
          <a:xfrm>
            <a:off x="5378450" y="5181600"/>
            <a:ext cx="1038225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2800" b="1">
                <a:solidFill>
                  <a:schemeClr val="tx1"/>
                </a:solidFill>
                <a:latin typeface="Courier New" charset="0"/>
              </a:rPr>
              <a:t>var2</a:t>
            </a:r>
            <a:endParaRPr lang="en-US" sz="2000"/>
          </a:p>
        </p:txBody>
      </p:sp>
      <p:sp>
        <p:nvSpPr>
          <p:cNvPr id="57354" name="Text Box 13"/>
          <p:cNvSpPr txBox="1">
            <a:spLocks noChangeArrowheads="1"/>
          </p:cNvSpPr>
          <p:nvPr/>
        </p:nvSpPr>
        <p:spPr bwMode="auto">
          <a:xfrm>
            <a:off x="6629400" y="5029200"/>
            <a:ext cx="396875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Courier New" charset="0"/>
              </a:rPr>
              <a:t>?</a:t>
            </a:r>
            <a:endParaRPr lang="en-US" sz="2000"/>
          </a:p>
        </p:txBody>
      </p:sp>
      <p:sp>
        <p:nvSpPr>
          <p:cNvPr id="1560590" name="Rectangle 14"/>
          <p:cNvSpPr>
            <a:spLocks noChangeArrowheads="1"/>
          </p:cNvSpPr>
          <p:nvPr/>
        </p:nvSpPr>
        <p:spPr bwMode="auto">
          <a:xfrm>
            <a:off x="4419600" y="5029200"/>
            <a:ext cx="428625" cy="57943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chemeClr val="accent2"/>
                </a:solidFill>
                <a:latin typeface="Courier New" charset="0"/>
              </a:rPr>
              <a:t>5</a:t>
            </a:r>
          </a:p>
        </p:txBody>
      </p:sp>
      <p:sp>
        <p:nvSpPr>
          <p:cNvPr id="1560591" name="Rectangle 15"/>
          <p:cNvSpPr>
            <a:spLocks noChangeArrowheads="1"/>
          </p:cNvSpPr>
          <p:nvPr/>
        </p:nvSpPr>
        <p:spPr bwMode="auto">
          <a:xfrm>
            <a:off x="6657975" y="5029200"/>
            <a:ext cx="428625" cy="57943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chemeClr val="accent2"/>
                </a:solidFill>
                <a:latin typeface="Courier New" charset="0"/>
              </a:rPr>
              <a:t>5</a:t>
            </a:r>
          </a:p>
        </p:txBody>
      </p:sp>
      <p:sp>
        <p:nvSpPr>
          <p:cNvPr id="57357" name="Rectangle 16"/>
          <p:cNvSpPr>
            <a:spLocks noChangeArrowheads="1"/>
          </p:cNvSpPr>
          <p:nvPr/>
        </p:nvSpPr>
        <p:spPr bwMode="auto">
          <a:xfrm>
            <a:off x="1981200" y="5043488"/>
            <a:ext cx="396875" cy="51911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Courier New" charset="0"/>
              </a:rPr>
              <a:t>?</a:t>
            </a: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981200" y="4876800"/>
            <a:ext cx="2057400" cy="685800"/>
            <a:chOff x="1248" y="3072"/>
            <a:chExt cx="1296" cy="432"/>
          </a:xfrm>
        </p:grpSpPr>
        <p:sp>
          <p:nvSpPr>
            <p:cNvPr id="57359" name="Rectangle 18"/>
            <p:cNvSpPr>
              <a:spLocks noChangeArrowheads="1"/>
            </p:cNvSpPr>
            <p:nvPr/>
          </p:nvSpPr>
          <p:spPr bwMode="auto">
            <a:xfrm>
              <a:off x="1248" y="3177"/>
              <a:ext cx="250" cy="327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Courier New" charset="0"/>
                </a:rPr>
                <a:t> </a:t>
              </a:r>
            </a:p>
          </p:txBody>
        </p:sp>
        <p:sp>
          <p:nvSpPr>
            <p:cNvPr id="57360" name="Freeform 19"/>
            <p:cNvSpPr>
              <a:spLocks/>
            </p:cNvSpPr>
            <p:nvPr/>
          </p:nvSpPr>
          <p:spPr bwMode="auto">
            <a:xfrm>
              <a:off x="1392" y="3072"/>
              <a:ext cx="1152" cy="288"/>
            </a:xfrm>
            <a:custGeom>
              <a:avLst/>
              <a:gdLst>
                <a:gd name="T0" fmla="*/ 0 w 720"/>
                <a:gd name="T1" fmla="*/ 186 h 392"/>
                <a:gd name="T2" fmla="*/ 982 w 720"/>
                <a:gd name="T3" fmla="*/ 4 h 392"/>
                <a:gd name="T4" fmla="*/ 1843 w 720"/>
                <a:gd name="T5" fmla="*/ 212 h 392"/>
                <a:gd name="T6" fmla="*/ 0 60000 65536"/>
                <a:gd name="T7" fmla="*/ 0 60000 65536"/>
                <a:gd name="T8" fmla="*/ 0 60000 65536"/>
                <a:gd name="T9" fmla="*/ 0 w 720"/>
                <a:gd name="T10" fmla="*/ 0 h 392"/>
                <a:gd name="T11" fmla="*/ 720 w 720"/>
                <a:gd name="T12" fmla="*/ 392 h 3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392">
                  <a:moveTo>
                    <a:pt x="0" y="344"/>
                  </a:moveTo>
                  <a:cubicBezTo>
                    <a:pt x="132" y="172"/>
                    <a:pt x="264" y="0"/>
                    <a:pt x="384" y="8"/>
                  </a:cubicBezTo>
                  <a:cubicBezTo>
                    <a:pt x="504" y="16"/>
                    <a:pt x="612" y="204"/>
                    <a:pt x="720" y="392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0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0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0590" grpId="0" animBg="1" autoUpdateAnimBg="0"/>
      <p:bldP spid="1560591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Arrays</a:t>
            </a:r>
            <a:br>
              <a:rPr lang="en-US" dirty="0" smtClean="0"/>
            </a:br>
            <a:r>
              <a:rPr lang="en-US" dirty="0" smtClean="0"/>
              <a:t>(one element past array </a:t>
            </a:r>
            <a:r>
              <a:rPr lang="en-US" i="1" dirty="0" smtClean="0"/>
              <a:t>must </a:t>
            </a:r>
            <a:r>
              <a:rPr lang="en-US" dirty="0" smtClean="0"/>
              <a:t>be valid)</a:t>
            </a:r>
            <a:endParaRPr lang="en-US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Array size </a:t>
            </a:r>
            <a:r>
              <a:rPr lang="en-US" dirty="0" err="1" smtClean="0">
                <a:latin typeface="Courier New"/>
                <a:cs typeface="Courier New"/>
              </a:rPr>
              <a:t>n</a:t>
            </a:r>
            <a:r>
              <a:rPr lang="en-US" dirty="0" smtClean="0"/>
              <a:t>; want to access from 0 to n-1, but test for exit by comparing to address one element past the array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>
                <a:latin typeface="Courier New"/>
                <a:cs typeface="Courier New"/>
              </a:rPr>
              <a:t>int</a:t>
            </a:r>
            <a:r>
              <a:rPr lang="en-US" dirty="0" smtClean="0">
                <a:latin typeface="Courier New"/>
                <a:cs typeface="Courier New"/>
              </a:rPr>
              <a:t> ar[10], *</a:t>
            </a:r>
            <a:r>
              <a:rPr lang="en-US" dirty="0" err="1" smtClean="0">
                <a:latin typeface="Courier New"/>
                <a:cs typeface="Courier New"/>
              </a:rPr>
              <a:t>p</a:t>
            </a:r>
            <a:r>
              <a:rPr lang="en-US" dirty="0" smtClean="0">
                <a:latin typeface="Courier New"/>
                <a:cs typeface="Courier New"/>
              </a:rPr>
              <a:t>, *</a:t>
            </a:r>
            <a:r>
              <a:rPr lang="en-US" dirty="0" err="1" smtClean="0">
                <a:latin typeface="Courier New"/>
                <a:cs typeface="Courier New"/>
              </a:rPr>
              <a:t>q</a:t>
            </a:r>
            <a:r>
              <a:rPr lang="en-US" dirty="0" smtClean="0">
                <a:latin typeface="Courier New"/>
                <a:cs typeface="Courier New"/>
              </a:rPr>
              <a:t>, sum = 0;</a:t>
            </a:r>
            <a:br>
              <a:rPr lang="en-US" dirty="0" smtClean="0">
                <a:latin typeface="Courier New"/>
                <a:cs typeface="Courier New"/>
              </a:rPr>
            </a:br>
            <a:r>
              <a:rPr lang="en-US" dirty="0" smtClean="0">
                <a:latin typeface="Courier New"/>
                <a:cs typeface="Courier New"/>
              </a:rPr>
              <a:t>...</a:t>
            </a:r>
            <a:br>
              <a:rPr lang="en-US" dirty="0" smtClean="0">
                <a:latin typeface="Courier New"/>
                <a:cs typeface="Courier New"/>
              </a:rPr>
            </a:br>
            <a:r>
              <a:rPr lang="en-US" dirty="0" err="1" smtClean="0">
                <a:latin typeface="Courier New"/>
                <a:cs typeface="Courier New"/>
              </a:rPr>
              <a:t>p</a:t>
            </a:r>
            <a:r>
              <a:rPr lang="en-US" dirty="0" smtClean="0">
                <a:latin typeface="Courier New"/>
                <a:cs typeface="Courier New"/>
              </a:rPr>
              <a:t> = &amp;ar[0]; </a:t>
            </a:r>
            <a:r>
              <a:rPr lang="en-US" dirty="0" err="1" smtClean="0">
                <a:latin typeface="Courier New"/>
                <a:cs typeface="Courier New"/>
              </a:rPr>
              <a:t>q</a:t>
            </a:r>
            <a:r>
              <a:rPr lang="en-US" dirty="0" smtClean="0">
                <a:latin typeface="Courier New"/>
                <a:cs typeface="Courier New"/>
              </a:rPr>
              <a:t> = &amp;ar[10];</a:t>
            </a:r>
            <a:br>
              <a:rPr lang="en-US" dirty="0" smtClean="0">
                <a:latin typeface="Courier New"/>
                <a:cs typeface="Courier New"/>
              </a:rPr>
            </a:br>
            <a:r>
              <a:rPr lang="en-US" dirty="0" smtClean="0">
                <a:latin typeface="Courier New"/>
                <a:cs typeface="Courier New"/>
              </a:rPr>
              <a:t>while (</a:t>
            </a:r>
            <a:r>
              <a:rPr lang="en-US" dirty="0" err="1" smtClean="0">
                <a:latin typeface="Courier New"/>
                <a:cs typeface="Courier New"/>
              </a:rPr>
              <a:t>p</a:t>
            </a:r>
            <a:r>
              <a:rPr lang="en-US" dirty="0" smtClean="0">
                <a:latin typeface="Courier New"/>
                <a:cs typeface="Courier New"/>
              </a:rPr>
              <a:t> != </a:t>
            </a:r>
            <a:r>
              <a:rPr lang="en-US" dirty="0" err="1" smtClean="0">
                <a:latin typeface="Courier New"/>
                <a:cs typeface="Courier New"/>
              </a:rPr>
              <a:t>q</a:t>
            </a:r>
            <a:r>
              <a:rPr lang="en-US" dirty="0" smtClean="0">
                <a:latin typeface="Courier New"/>
                <a:cs typeface="Courier New"/>
              </a:rPr>
              <a:t>)</a:t>
            </a:r>
            <a:br>
              <a:rPr lang="en-US" dirty="0" smtClean="0">
                <a:latin typeface="Courier New"/>
                <a:cs typeface="Courier New"/>
              </a:rPr>
            </a:br>
            <a:r>
              <a:rPr lang="en-US" dirty="0" smtClean="0">
                <a:latin typeface="Courier New"/>
                <a:cs typeface="Courier New"/>
              </a:rPr>
              <a:t>   /* sum = sum + *</a:t>
            </a:r>
            <a:r>
              <a:rPr lang="en-US" dirty="0" err="1" smtClean="0">
                <a:latin typeface="Courier New"/>
                <a:cs typeface="Courier New"/>
              </a:rPr>
              <a:t>p</a:t>
            </a:r>
            <a:r>
              <a:rPr lang="en-US" dirty="0" smtClean="0">
                <a:latin typeface="Courier New"/>
                <a:cs typeface="Courier New"/>
              </a:rPr>
              <a:t>; </a:t>
            </a:r>
            <a:r>
              <a:rPr lang="en-US" dirty="0" err="1" smtClean="0">
                <a:latin typeface="Courier New"/>
                <a:cs typeface="Courier New"/>
              </a:rPr>
              <a:t>p</a:t>
            </a:r>
            <a:r>
              <a:rPr lang="en-US" dirty="0" smtClean="0">
                <a:latin typeface="Courier New"/>
                <a:cs typeface="Courier New"/>
              </a:rPr>
              <a:t> = </a:t>
            </a:r>
            <a:r>
              <a:rPr lang="en-US" dirty="0" err="1" smtClean="0">
                <a:latin typeface="Courier New"/>
                <a:cs typeface="Courier New"/>
              </a:rPr>
              <a:t>p</a:t>
            </a:r>
            <a:r>
              <a:rPr lang="en-US" dirty="0" smtClean="0">
                <a:latin typeface="Courier New"/>
                <a:cs typeface="Courier New"/>
              </a:rPr>
              <a:t> + 1; */</a:t>
            </a:r>
            <a:br>
              <a:rPr lang="en-US" dirty="0" smtClean="0">
                <a:latin typeface="Courier New"/>
                <a:cs typeface="Courier New"/>
              </a:rPr>
            </a:br>
            <a:r>
              <a:rPr lang="en-US" dirty="0" smtClean="0">
                <a:latin typeface="Courier New"/>
                <a:cs typeface="Courier New"/>
              </a:rPr>
              <a:t>   sum += *</a:t>
            </a:r>
            <a:r>
              <a:rPr lang="en-US" dirty="0" err="1" smtClean="0">
                <a:latin typeface="Courier New"/>
                <a:cs typeface="Courier New"/>
              </a:rPr>
              <a:t>p</a:t>
            </a:r>
            <a:r>
              <a:rPr lang="en-US" dirty="0" smtClean="0">
                <a:latin typeface="Courier New"/>
                <a:cs typeface="Courier New"/>
              </a:rPr>
              <a:t>++;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i="1" dirty="0" smtClean="0"/>
              <a:t>Is this legal?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C defines that one element past end of array must be a valid address, i.e., will not cause an bus error or address error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1A4D-64B4-8342-860D-49F4A7942460}" type="datetime1">
              <a:rPr lang="en-US" smtClean="0"/>
              <a:pPr/>
              <a:t>9/9/13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Pointer Arithmetic</a:t>
            </a: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is valid pointer arithmetic?</a:t>
            </a:r>
          </a:p>
          <a:p>
            <a:pPr lvl="1"/>
            <a:r>
              <a:rPr lang="en-US" dirty="0" smtClean="0"/>
              <a:t>Add an integer to a pointer</a:t>
            </a:r>
          </a:p>
          <a:p>
            <a:pPr lvl="1"/>
            <a:r>
              <a:rPr lang="en-US" dirty="0" smtClean="0"/>
              <a:t>Subtract 2 pointers (in the same array)</a:t>
            </a:r>
          </a:p>
          <a:p>
            <a:pPr lvl="1"/>
            <a:r>
              <a:rPr lang="en-US" dirty="0" smtClean="0"/>
              <a:t>Compare pointers (&lt;, &lt;=, ==, !=, &gt;, &gt;=)</a:t>
            </a:r>
          </a:p>
          <a:p>
            <a:pPr lvl="1"/>
            <a:r>
              <a:rPr lang="en-US" dirty="0" smtClean="0"/>
              <a:t>Compare pointer to NULL (indicates that the pointer points to nothing)</a:t>
            </a:r>
          </a:p>
          <a:p>
            <a:r>
              <a:rPr lang="en-US" dirty="0" smtClean="0"/>
              <a:t>Everything else is illegal since it makes no sense:</a:t>
            </a:r>
          </a:p>
          <a:p>
            <a:pPr lvl="1"/>
            <a:r>
              <a:rPr lang="en-US" dirty="0" smtClean="0"/>
              <a:t>Adding two pointers</a:t>
            </a:r>
          </a:p>
          <a:p>
            <a:pPr lvl="1"/>
            <a:r>
              <a:rPr lang="en-US" dirty="0" smtClean="0"/>
              <a:t>Multiplying pointers </a:t>
            </a:r>
          </a:p>
          <a:p>
            <a:pPr lvl="1"/>
            <a:r>
              <a:rPr lang="en-US" dirty="0" smtClean="0"/>
              <a:t>Subtract pointer from integer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BF19-C858-3441-A4E2-5A55B4DBB709}" type="datetime1">
              <a:rPr lang="en-US" smtClean="0"/>
              <a:pPr/>
              <a:t>9/9/13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Pointer Arithmetic to Copy Memory</a:t>
            </a:r>
            <a:endParaRPr lang="en-US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can use pointer arithmetic to “walk” through memory: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2B695-DC44-AD43-B5B9-BD9FA8E47AB8}" type="datetime1">
              <a:rPr lang="en-US" smtClean="0"/>
              <a:pPr/>
              <a:t>9/9/13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685800" y="2611956"/>
            <a:ext cx="7941898" cy="31085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Courier New" charset="0"/>
              </a:rPr>
              <a:t>void </a:t>
            </a:r>
            <a:r>
              <a:rPr lang="en-US" sz="2800" dirty="0" err="1">
                <a:solidFill>
                  <a:schemeClr val="tx1"/>
                </a:solidFill>
                <a:latin typeface="Courier New" charset="0"/>
              </a:rPr>
              <a:t>copy(int</a:t>
            </a:r>
            <a:r>
              <a:rPr lang="en-US" sz="2800" dirty="0">
                <a:solidFill>
                  <a:schemeClr val="tx1"/>
                </a:solidFill>
                <a:latin typeface="Courier New" charset="0"/>
              </a:rPr>
              <a:t> *from, </a:t>
            </a:r>
            <a:r>
              <a:rPr lang="en-US" sz="2800" dirty="0" err="1">
                <a:solidFill>
                  <a:schemeClr val="tx1"/>
                </a:solidFill>
                <a:latin typeface="Courier New" charset="0"/>
              </a:rPr>
              <a:t>int</a:t>
            </a:r>
            <a:r>
              <a:rPr lang="en-US" sz="2800" dirty="0">
                <a:solidFill>
                  <a:schemeClr val="tx1"/>
                </a:solidFill>
                <a:latin typeface="Courier New" charset="0"/>
              </a:rPr>
              <a:t> *to, </a:t>
            </a:r>
            <a:r>
              <a:rPr lang="en-US" sz="2800" dirty="0" err="1">
                <a:solidFill>
                  <a:schemeClr val="tx1"/>
                </a:solidFill>
                <a:latin typeface="Courier New" charset="0"/>
              </a:rPr>
              <a:t>int</a:t>
            </a:r>
            <a:r>
              <a:rPr lang="en-US" sz="2800" dirty="0">
                <a:solidFill>
                  <a:schemeClr val="tx1"/>
                </a:solidFill>
                <a:latin typeface="Courier New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ourier New" charset="0"/>
              </a:rPr>
              <a:t>n</a:t>
            </a:r>
            <a:r>
              <a:rPr lang="en-US" sz="2800" dirty="0">
                <a:solidFill>
                  <a:schemeClr val="tx1"/>
                </a:solidFill>
                <a:latin typeface="Courier New" charset="0"/>
              </a:rPr>
              <a:t>)</a:t>
            </a:r>
            <a:r>
              <a:rPr lang="en-US" sz="2800" dirty="0" smtClean="0">
                <a:solidFill>
                  <a:schemeClr val="tx1"/>
                </a:solidFill>
                <a:latin typeface="Courier New" charset="0"/>
              </a:rPr>
              <a:t> </a:t>
            </a:r>
            <a:br>
              <a:rPr lang="en-US" sz="2800" dirty="0" smtClean="0">
                <a:solidFill>
                  <a:schemeClr val="tx1"/>
                </a:solidFill>
                <a:latin typeface="Courier New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Courier New" charset="0"/>
              </a:rPr>
              <a:t>   {</a:t>
            </a:r>
            <a:endParaRPr lang="en-US" sz="2800" dirty="0">
              <a:solidFill>
                <a:schemeClr val="tx1"/>
              </a:solidFill>
              <a:latin typeface="Courier New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Courier New" charset="0"/>
              </a:rPr>
              <a:t>    </a:t>
            </a:r>
            <a:r>
              <a:rPr lang="en-US" sz="2800" dirty="0" err="1">
                <a:solidFill>
                  <a:schemeClr val="tx1"/>
                </a:solidFill>
                <a:latin typeface="Courier New" charset="0"/>
              </a:rPr>
              <a:t>int</a:t>
            </a:r>
            <a:r>
              <a:rPr lang="en-US" sz="2800" dirty="0">
                <a:solidFill>
                  <a:schemeClr val="tx1"/>
                </a:solidFill>
                <a:latin typeface="Courier New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ourier New" charset="0"/>
              </a:rPr>
              <a:t>i</a:t>
            </a:r>
            <a:r>
              <a:rPr lang="en-US" sz="2800" dirty="0">
                <a:solidFill>
                  <a:schemeClr val="tx1"/>
                </a:solidFill>
                <a:latin typeface="Courier New" charset="0"/>
              </a:rPr>
              <a:t>;</a:t>
            </a:r>
          </a:p>
          <a:p>
            <a:r>
              <a:rPr lang="en-US" sz="2800" dirty="0">
                <a:solidFill>
                  <a:schemeClr val="tx1"/>
                </a:solidFill>
                <a:latin typeface="Courier New" charset="0"/>
              </a:rPr>
              <a:t>    for (</a:t>
            </a:r>
            <a:r>
              <a:rPr lang="en-US" sz="2800" dirty="0" err="1">
                <a:solidFill>
                  <a:schemeClr val="tx1"/>
                </a:solidFill>
                <a:latin typeface="Courier New" charset="0"/>
              </a:rPr>
              <a:t>i</a:t>
            </a:r>
            <a:r>
              <a:rPr lang="en-US" sz="2800" dirty="0">
                <a:solidFill>
                  <a:schemeClr val="tx1"/>
                </a:solidFill>
                <a:latin typeface="Courier New" charset="0"/>
              </a:rPr>
              <a:t>=0; </a:t>
            </a:r>
            <a:r>
              <a:rPr lang="en-US" sz="2800" dirty="0" err="1">
                <a:solidFill>
                  <a:schemeClr val="tx1"/>
                </a:solidFill>
                <a:latin typeface="Courier New" charset="0"/>
              </a:rPr>
              <a:t>i</a:t>
            </a:r>
            <a:r>
              <a:rPr lang="en-US" sz="2800" dirty="0">
                <a:solidFill>
                  <a:schemeClr val="tx1"/>
                </a:solidFill>
                <a:latin typeface="Courier New" charset="0"/>
              </a:rPr>
              <a:t>&lt;</a:t>
            </a:r>
            <a:r>
              <a:rPr lang="en-US" sz="2800" dirty="0" err="1">
                <a:solidFill>
                  <a:schemeClr val="tx1"/>
                </a:solidFill>
                <a:latin typeface="Courier New" charset="0"/>
              </a:rPr>
              <a:t>n</a:t>
            </a:r>
            <a:r>
              <a:rPr lang="en-US" sz="2800" dirty="0">
                <a:solidFill>
                  <a:schemeClr val="tx1"/>
                </a:solidFill>
                <a:latin typeface="Courier New" charset="0"/>
              </a:rPr>
              <a:t>; </a:t>
            </a:r>
            <a:r>
              <a:rPr lang="en-US" sz="2800" dirty="0" err="1">
                <a:solidFill>
                  <a:schemeClr val="tx1"/>
                </a:solidFill>
                <a:latin typeface="Courier New" charset="0"/>
              </a:rPr>
              <a:t>i</a:t>
            </a:r>
            <a:r>
              <a:rPr lang="en-US" sz="2800" dirty="0">
                <a:solidFill>
                  <a:schemeClr val="tx1"/>
                </a:solidFill>
                <a:latin typeface="Courier New" charset="0"/>
              </a:rPr>
              <a:t>++) {</a:t>
            </a:r>
          </a:p>
          <a:p>
            <a:r>
              <a:rPr lang="en-US" sz="2800" dirty="0">
                <a:solidFill>
                  <a:schemeClr val="tx1"/>
                </a:solidFill>
                <a:latin typeface="Courier New" charset="0"/>
              </a:rPr>
              <a:t>        *to++ = *from++;</a:t>
            </a:r>
          </a:p>
          <a:p>
            <a:r>
              <a:rPr lang="en-US" sz="2800" dirty="0">
                <a:solidFill>
                  <a:schemeClr val="tx1"/>
                </a:solidFill>
                <a:latin typeface="Courier New" charset="0"/>
              </a:rPr>
              <a:t>  </a:t>
            </a:r>
            <a:r>
              <a:rPr lang="en-US" sz="2800" dirty="0" smtClean="0">
                <a:solidFill>
                  <a:schemeClr val="tx1"/>
                </a:solidFill>
                <a:latin typeface="Courier New" charset="0"/>
              </a:rPr>
              <a:t> }</a:t>
            </a:r>
            <a:endParaRPr lang="en-US" sz="2800" dirty="0">
              <a:solidFill>
                <a:schemeClr val="tx1"/>
              </a:solidFill>
              <a:latin typeface="Courier New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Courier New" charset="0"/>
              </a:rPr>
              <a:t>}</a:t>
            </a:r>
            <a:endParaRPr lang="en-US" sz="2400" dirty="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685800" y="5799647"/>
            <a:ext cx="7848600" cy="4411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Note we had to pass size (</a:t>
            </a:r>
            <a:r>
              <a:rPr lang="en-US" sz="3200" dirty="0" err="1">
                <a:solidFill>
                  <a:schemeClr val="tx1"/>
                </a:solidFill>
                <a:latin typeface="Courier New" charset="0"/>
              </a:rPr>
              <a:t>n</a:t>
            </a:r>
            <a:r>
              <a:rPr lang="en-US" sz="3200" dirty="0">
                <a:solidFill>
                  <a:schemeClr val="tx1"/>
                </a:solidFill>
              </a:rPr>
              <a:t>) to </a:t>
            </a:r>
            <a:r>
              <a:rPr lang="en-US" sz="3200" dirty="0">
                <a:solidFill>
                  <a:schemeClr val="tx1"/>
                </a:solidFill>
                <a:latin typeface="Courier New" charset="0"/>
              </a:rPr>
              <a:t>copy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Arrays vs. Pointers</a:t>
            </a:r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3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2800" dirty="0" smtClean="0"/>
              <a:t>Array name is a read-only pointer to the 0th element of the array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2800" dirty="0" smtClean="0"/>
              <a:t>Array parameter can be declared as an array or a pointer; an array argument can be passed as a pointer</a:t>
            </a:r>
            <a:endParaRPr lang="en-US" sz="28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47379-6112-ED4B-B314-953E52A3C7AF}" type="datetime1">
              <a:rPr lang="en-US" smtClean="0"/>
              <a:pPr/>
              <a:t>9/9/13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#4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609600" y="3496203"/>
            <a:ext cx="4063282" cy="24252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int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strlen(char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 </a:t>
            </a:r>
            <a:r>
              <a:rPr lang="en-US" sz="2400" dirty="0" err="1">
                <a:solidFill>
                  <a:srgbClr val="3366FF"/>
                </a:solidFill>
                <a:latin typeface="Courier New" charset="0"/>
              </a:rPr>
              <a:t>s</a:t>
            </a:r>
            <a:r>
              <a:rPr lang="en-US" sz="2400" dirty="0">
                <a:solidFill>
                  <a:srgbClr val="3366FF"/>
                </a:solidFill>
                <a:latin typeface="Courier New" charset="0"/>
              </a:rPr>
              <a:t>[]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{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int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n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 = 0;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    while (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s[n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] != 0)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        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n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++;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    return 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n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;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}</a:t>
            </a: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4800600" y="3496203"/>
            <a:ext cx="4063282" cy="24252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int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strlen(char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ourier New" charset="0"/>
              </a:rPr>
              <a:t>*</a:t>
            </a:r>
            <a:r>
              <a:rPr lang="en-US" sz="2400" dirty="0" err="1">
                <a:solidFill>
                  <a:srgbClr val="FF0000"/>
                </a:solidFill>
                <a:latin typeface="Courier New" charset="0"/>
              </a:rPr>
              <a:t>s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{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int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n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 = 0;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    while (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s[n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] != 0)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        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n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++;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    return 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n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;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}</a:t>
            </a:r>
          </a:p>
        </p:txBody>
      </p:sp>
      <p:sp>
        <p:nvSpPr>
          <p:cNvPr id="65542" name="AutoShape 6"/>
          <p:cNvSpPr>
            <a:spLocks noChangeArrowheads="1"/>
          </p:cNvSpPr>
          <p:nvPr/>
        </p:nvSpPr>
        <p:spPr bwMode="auto">
          <a:xfrm>
            <a:off x="2260599" y="4912104"/>
            <a:ext cx="2667000" cy="1610558"/>
          </a:xfrm>
          <a:prstGeom prst="upArrowCallout">
            <a:avLst>
              <a:gd name="adj1" fmla="val 16539"/>
              <a:gd name="adj2" fmla="val 27581"/>
              <a:gd name="adj3" fmla="val 29949"/>
              <a:gd name="adj4" fmla="val 51190"/>
            </a:avLst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</a:rPr>
              <a:t>Could be written:</a:t>
            </a:r>
            <a:br>
              <a:rPr lang="en-US" sz="2400" dirty="0">
                <a:solidFill>
                  <a:schemeClr val="accent2"/>
                </a:solidFill>
              </a:rPr>
            </a:br>
            <a:r>
              <a:rPr lang="en-US" sz="2400" dirty="0">
                <a:solidFill>
                  <a:schemeClr val="accent2"/>
                </a:solidFill>
                <a:latin typeface="Courier New" charset="0"/>
              </a:rPr>
              <a:t>while (</a:t>
            </a:r>
            <a:r>
              <a:rPr lang="en-US" sz="2400" dirty="0" err="1">
                <a:solidFill>
                  <a:schemeClr val="accent2"/>
                </a:solidFill>
                <a:latin typeface="Courier New" charset="0"/>
              </a:rPr>
              <a:t>s[n</a:t>
            </a:r>
            <a:r>
              <a:rPr lang="en-US" sz="2400" dirty="0">
                <a:solidFill>
                  <a:schemeClr val="accent2"/>
                </a:solidFill>
                <a:latin typeface="Courier New" charset="0"/>
              </a:rPr>
              <a:t>])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Pointer Arithmetic And in Conclusion ...</a:t>
            </a:r>
            <a:endParaRPr lang="en-US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>
                <a:latin typeface="Courier New"/>
                <a:cs typeface="Courier New"/>
              </a:rPr>
              <a:t>x</a:t>
            </a:r>
            <a:r>
              <a:rPr lang="en-US" dirty="0" smtClean="0">
                <a:latin typeface="Courier New"/>
                <a:cs typeface="Courier New"/>
              </a:rPr>
              <a:t> = *(p+1) </a:t>
            </a:r>
            <a:r>
              <a:rPr lang="en-US" dirty="0" smtClean="0">
                <a:latin typeface="+mj-lt"/>
                <a:cs typeface="Courier New"/>
              </a:rPr>
              <a:t>?</a:t>
            </a:r>
          </a:p>
          <a:p>
            <a:pPr lvl="1">
              <a:buNone/>
            </a:pPr>
            <a:r>
              <a:rPr lang="en-US" dirty="0" err="1" smtClean="0"/>
              <a:t></a:t>
            </a:r>
            <a:r>
              <a:rPr lang="en-US" dirty="0" smtClean="0"/>
              <a:t> </a:t>
            </a:r>
            <a:r>
              <a:rPr lang="en-US" dirty="0" err="1" smtClean="0">
                <a:latin typeface="Courier New"/>
                <a:cs typeface="Courier New"/>
              </a:rPr>
              <a:t>x</a:t>
            </a:r>
            <a:r>
              <a:rPr lang="en-US" dirty="0" smtClean="0">
                <a:latin typeface="Courier New"/>
                <a:cs typeface="Courier New"/>
              </a:rPr>
              <a:t> = *(p+1); </a:t>
            </a:r>
          </a:p>
          <a:p>
            <a:r>
              <a:rPr lang="en-US" dirty="0" err="1" smtClean="0">
                <a:latin typeface="Courier New"/>
                <a:cs typeface="Courier New"/>
              </a:rPr>
              <a:t>x</a:t>
            </a:r>
            <a:r>
              <a:rPr lang="en-US" dirty="0" smtClean="0">
                <a:latin typeface="Courier New"/>
                <a:cs typeface="Courier New"/>
              </a:rPr>
              <a:t> = *p+1 </a:t>
            </a:r>
            <a:r>
              <a:rPr lang="en-US" dirty="0" smtClean="0">
                <a:latin typeface="+mj-lt"/>
                <a:cs typeface="Courier New"/>
              </a:rPr>
              <a:t>?</a:t>
            </a:r>
          </a:p>
          <a:p>
            <a:pPr lvl="1">
              <a:buNone/>
            </a:pPr>
            <a:r>
              <a:rPr lang="en-US" dirty="0" err="1" smtClean="0"/>
              <a:t></a:t>
            </a:r>
            <a:r>
              <a:rPr lang="en-US" dirty="0" smtClean="0"/>
              <a:t> </a:t>
            </a:r>
            <a:r>
              <a:rPr lang="en-US" dirty="0" err="1" smtClean="0">
                <a:latin typeface="Courier New"/>
                <a:cs typeface="Courier New"/>
              </a:rPr>
              <a:t>x</a:t>
            </a:r>
            <a:r>
              <a:rPr lang="en-US" dirty="0" smtClean="0">
                <a:latin typeface="Courier New"/>
                <a:cs typeface="Courier New"/>
              </a:rPr>
              <a:t> = (*</a:t>
            </a:r>
            <a:r>
              <a:rPr lang="en-US" dirty="0" err="1" smtClean="0">
                <a:latin typeface="Courier New"/>
                <a:cs typeface="Courier New"/>
              </a:rPr>
              <a:t>p</a:t>
            </a:r>
            <a:r>
              <a:rPr lang="en-US" dirty="0" smtClean="0">
                <a:latin typeface="Courier New"/>
                <a:cs typeface="Courier New"/>
              </a:rPr>
              <a:t>) + 1 ;</a:t>
            </a:r>
          </a:p>
          <a:p>
            <a:r>
              <a:rPr lang="en-US" dirty="0" err="1" smtClean="0">
                <a:latin typeface="Courier New"/>
                <a:cs typeface="Courier New"/>
              </a:rPr>
              <a:t>x</a:t>
            </a:r>
            <a:r>
              <a:rPr lang="en-US" dirty="0" smtClean="0">
                <a:latin typeface="Courier New"/>
                <a:cs typeface="Courier New"/>
              </a:rPr>
              <a:t> = </a:t>
            </a:r>
            <a:r>
              <a:rPr lang="en-US" b="1" dirty="0" smtClean="0">
                <a:solidFill>
                  <a:srgbClr val="FF0000"/>
                </a:solidFill>
                <a:latin typeface="Courier New"/>
                <a:cs typeface="Courier New"/>
              </a:rPr>
              <a:t>(*</a:t>
            </a:r>
            <a:r>
              <a:rPr lang="en-US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p</a:t>
            </a:r>
            <a:r>
              <a:rPr lang="en-US" b="1" dirty="0" smtClean="0">
                <a:solidFill>
                  <a:srgbClr val="FF0000"/>
                </a:solidFill>
                <a:latin typeface="Courier New"/>
                <a:cs typeface="Courier New"/>
              </a:rPr>
              <a:t>)++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smtClean="0">
                <a:cs typeface="Courier New"/>
              </a:rPr>
              <a:t>?</a:t>
            </a:r>
            <a:r>
              <a:rPr lang="en-US" dirty="0" smtClean="0">
                <a:latin typeface="Courier New"/>
                <a:cs typeface="Courier New"/>
              </a:rPr>
              <a:t> </a:t>
            </a:r>
          </a:p>
          <a:p>
            <a:pPr lvl="1">
              <a:buNone/>
            </a:pPr>
            <a:r>
              <a:rPr lang="en-US" dirty="0" err="1" smtClean="0"/>
              <a:t></a:t>
            </a:r>
            <a:r>
              <a:rPr lang="en-US" dirty="0" smtClean="0"/>
              <a:t> </a:t>
            </a:r>
            <a:r>
              <a:rPr lang="en-US" dirty="0" err="1" smtClean="0">
                <a:latin typeface="Courier New"/>
                <a:cs typeface="Courier New"/>
              </a:rPr>
              <a:t>x</a:t>
            </a:r>
            <a:r>
              <a:rPr lang="en-US" dirty="0" smtClean="0">
                <a:latin typeface="Courier New"/>
                <a:cs typeface="Courier New"/>
              </a:rPr>
              <a:t> = *</a:t>
            </a:r>
            <a:r>
              <a:rPr lang="en-US" dirty="0" err="1" smtClean="0">
                <a:latin typeface="Courier New"/>
                <a:cs typeface="Courier New"/>
              </a:rPr>
              <a:t>p</a:t>
            </a:r>
            <a:r>
              <a:rPr lang="en-US" dirty="0" smtClean="0">
                <a:latin typeface="Courier New"/>
                <a:cs typeface="Courier New"/>
              </a:rPr>
              <a:t> ; *</a:t>
            </a:r>
            <a:r>
              <a:rPr lang="en-US" dirty="0" err="1" smtClean="0">
                <a:latin typeface="Courier New"/>
                <a:cs typeface="Courier New"/>
              </a:rPr>
              <a:t>p</a:t>
            </a:r>
            <a:r>
              <a:rPr lang="en-US" dirty="0" smtClean="0">
                <a:latin typeface="Courier New"/>
                <a:cs typeface="Courier New"/>
              </a:rPr>
              <a:t> = *</a:t>
            </a:r>
            <a:r>
              <a:rPr lang="en-US" dirty="0" err="1" smtClean="0">
                <a:latin typeface="Courier New"/>
                <a:cs typeface="Courier New"/>
              </a:rPr>
              <a:t>p</a:t>
            </a:r>
            <a:r>
              <a:rPr lang="en-US" dirty="0" smtClean="0">
                <a:latin typeface="Courier New"/>
                <a:cs typeface="Courier New"/>
              </a:rPr>
              <a:t> + 1;</a:t>
            </a:r>
          </a:p>
          <a:p>
            <a:r>
              <a:rPr lang="en-US" dirty="0" err="1" smtClean="0">
                <a:latin typeface="Courier New"/>
                <a:cs typeface="Courier New"/>
              </a:rPr>
              <a:t>x</a:t>
            </a:r>
            <a:r>
              <a:rPr lang="en-US" dirty="0" smtClean="0">
                <a:latin typeface="Courier New"/>
                <a:cs typeface="Courier New"/>
              </a:rPr>
              <a:t> = *</a:t>
            </a:r>
            <a:r>
              <a:rPr lang="en-US" dirty="0" err="1" smtClean="0">
                <a:latin typeface="Courier New"/>
                <a:cs typeface="Courier New"/>
              </a:rPr>
              <a:t>p</a:t>
            </a:r>
            <a:r>
              <a:rPr lang="en-US" dirty="0" smtClean="0">
                <a:latin typeface="Courier New"/>
                <a:cs typeface="Courier New"/>
              </a:rPr>
              <a:t>++ </a:t>
            </a:r>
            <a:r>
              <a:rPr lang="en-US" dirty="0" smtClean="0">
                <a:cs typeface="Courier New"/>
              </a:rPr>
              <a:t>?</a:t>
            </a:r>
            <a:r>
              <a:rPr lang="en-US" dirty="0" smtClean="0">
                <a:latin typeface="Courier New"/>
                <a:cs typeface="Courier New"/>
              </a:rPr>
              <a:t> (*</a:t>
            </a:r>
            <a:r>
              <a:rPr lang="en-US" dirty="0" err="1" smtClean="0">
                <a:latin typeface="Courier New"/>
                <a:cs typeface="Courier New"/>
              </a:rPr>
              <a:t>p</a:t>
            </a:r>
            <a:r>
              <a:rPr lang="en-US" dirty="0" smtClean="0">
                <a:latin typeface="Courier New"/>
                <a:cs typeface="Courier New"/>
              </a:rPr>
              <a:t>++) </a:t>
            </a:r>
            <a:r>
              <a:rPr lang="en-US" dirty="0" smtClean="0">
                <a:cs typeface="Courier New"/>
              </a:rPr>
              <a:t>?</a:t>
            </a:r>
            <a:r>
              <a:rPr lang="en-US" dirty="0" smtClean="0">
                <a:latin typeface="Courier New"/>
                <a:cs typeface="Courier New"/>
              </a:rPr>
              <a:t> *(</a:t>
            </a:r>
            <a:r>
              <a:rPr lang="en-US" dirty="0" err="1" smtClean="0">
                <a:latin typeface="Courier New"/>
                <a:cs typeface="Courier New"/>
              </a:rPr>
              <a:t>p</a:t>
            </a:r>
            <a:r>
              <a:rPr lang="en-US" dirty="0" smtClean="0">
                <a:latin typeface="Courier New"/>
                <a:cs typeface="Courier New"/>
              </a:rPr>
              <a:t>)++ </a:t>
            </a:r>
            <a:r>
              <a:rPr lang="en-US" dirty="0" smtClean="0">
                <a:latin typeface="+mj-lt"/>
                <a:cs typeface="Courier New"/>
              </a:rPr>
              <a:t>?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b="1" dirty="0" smtClean="0">
                <a:solidFill>
                  <a:srgbClr val="3366FF"/>
                </a:solidFill>
                <a:latin typeface="Courier New"/>
                <a:cs typeface="Courier New"/>
              </a:rPr>
              <a:t>*(</a:t>
            </a:r>
            <a:r>
              <a:rPr lang="en-US" b="1" dirty="0" err="1" smtClean="0">
                <a:solidFill>
                  <a:srgbClr val="3366FF"/>
                </a:solidFill>
                <a:latin typeface="Courier New"/>
                <a:cs typeface="Courier New"/>
              </a:rPr>
              <a:t>p</a:t>
            </a:r>
            <a:r>
              <a:rPr lang="en-US" b="1" dirty="0" smtClean="0">
                <a:solidFill>
                  <a:srgbClr val="3366FF"/>
                </a:solidFill>
                <a:latin typeface="Courier New"/>
                <a:cs typeface="Courier New"/>
              </a:rPr>
              <a:t>++)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+mj-lt"/>
                <a:cs typeface="Courier New"/>
              </a:rPr>
              <a:t>?</a:t>
            </a:r>
          </a:p>
          <a:p>
            <a:pPr lvl="1">
              <a:buNone/>
            </a:pPr>
            <a:r>
              <a:rPr lang="en-US" dirty="0" err="1" smtClean="0"/>
              <a:t></a:t>
            </a:r>
            <a:r>
              <a:rPr lang="en-US" dirty="0" smtClean="0"/>
              <a:t> </a:t>
            </a:r>
            <a:r>
              <a:rPr lang="en-US" dirty="0" err="1" smtClean="0">
                <a:latin typeface="Courier New"/>
                <a:cs typeface="Courier New"/>
              </a:rPr>
              <a:t>x</a:t>
            </a:r>
            <a:r>
              <a:rPr lang="en-US" dirty="0" smtClean="0">
                <a:latin typeface="Courier New"/>
                <a:cs typeface="Courier New"/>
              </a:rPr>
              <a:t> = *</a:t>
            </a:r>
            <a:r>
              <a:rPr lang="en-US" dirty="0" err="1" smtClean="0">
                <a:latin typeface="Courier New"/>
                <a:cs typeface="Courier New"/>
              </a:rPr>
              <a:t>p</a:t>
            </a:r>
            <a:r>
              <a:rPr lang="en-US" dirty="0" smtClean="0">
                <a:latin typeface="Courier New"/>
                <a:cs typeface="Courier New"/>
              </a:rPr>
              <a:t> ; </a:t>
            </a:r>
            <a:r>
              <a:rPr lang="en-US" dirty="0" err="1" smtClean="0">
                <a:latin typeface="Courier New"/>
                <a:cs typeface="Courier New"/>
              </a:rPr>
              <a:t>p</a:t>
            </a:r>
            <a:r>
              <a:rPr lang="en-US" dirty="0" smtClean="0">
                <a:latin typeface="Courier New"/>
                <a:cs typeface="Courier New"/>
              </a:rPr>
              <a:t> =  </a:t>
            </a:r>
            <a:r>
              <a:rPr lang="en-US" dirty="0" err="1" smtClean="0">
                <a:latin typeface="Courier New"/>
                <a:cs typeface="Courier New"/>
              </a:rPr>
              <a:t>p</a:t>
            </a:r>
            <a:r>
              <a:rPr lang="en-US" dirty="0" smtClean="0">
                <a:latin typeface="Courier New"/>
                <a:cs typeface="Courier New"/>
              </a:rPr>
              <a:t> + 1;</a:t>
            </a:r>
          </a:p>
          <a:p>
            <a:r>
              <a:rPr lang="en-US" dirty="0" err="1" smtClean="0">
                <a:latin typeface="Courier New"/>
                <a:cs typeface="Courier New"/>
              </a:rPr>
              <a:t>x</a:t>
            </a:r>
            <a:r>
              <a:rPr lang="en-US" dirty="0" smtClean="0">
                <a:latin typeface="Courier New"/>
                <a:cs typeface="Courier New"/>
              </a:rPr>
              <a:t> = *++</a:t>
            </a:r>
            <a:r>
              <a:rPr lang="en-US" dirty="0" err="1" smtClean="0">
                <a:latin typeface="Courier New"/>
                <a:cs typeface="Courier New"/>
              </a:rPr>
              <a:t>p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smtClean="0">
                <a:cs typeface="Courier New"/>
              </a:rPr>
              <a:t>?</a:t>
            </a:r>
            <a:r>
              <a:rPr lang="en-US" dirty="0" smtClean="0"/>
              <a:t> </a:t>
            </a:r>
          </a:p>
          <a:p>
            <a:pPr lvl="1">
              <a:buNone/>
            </a:pPr>
            <a:r>
              <a:rPr lang="en-US" dirty="0" err="1" smtClean="0"/>
              <a:t></a:t>
            </a:r>
            <a:r>
              <a:rPr lang="en-US" dirty="0" smtClean="0"/>
              <a:t> </a:t>
            </a:r>
            <a:r>
              <a:rPr lang="en-US" dirty="0" err="1" smtClean="0">
                <a:latin typeface="Courier New"/>
                <a:cs typeface="Courier New"/>
              </a:rPr>
              <a:t>p</a:t>
            </a:r>
            <a:r>
              <a:rPr lang="en-US" dirty="0" smtClean="0">
                <a:latin typeface="Courier New"/>
                <a:cs typeface="Courier New"/>
              </a:rPr>
              <a:t> = </a:t>
            </a:r>
            <a:r>
              <a:rPr lang="en-US" dirty="0" err="1" smtClean="0">
                <a:latin typeface="Courier New"/>
                <a:cs typeface="Courier New"/>
              </a:rPr>
              <a:t>p</a:t>
            </a:r>
            <a:r>
              <a:rPr lang="en-US" dirty="0" smtClean="0">
                <a:latin typeface="Courier New"/>
                <a:cs typeface="Courier New"/>
              </a:rPr>
              <a:t> + 1 ;  </a:t>
            </a:r>
            <a:r>
              <a:rPr lang="en-US" dirty="0" err="1" smtClean="0">
                <a:latin typeface="Courier New"/>
                <a:cs typeface="Courier New"/>
              </a:rPr>
              <a:t>x</a:t>
            </a:r>
            <a:r>
              <a:rPr lang="en-US" dirty="0" smtClean="0">
                <a:latin typeface="Courier New"/>
                <a:cs typeface="Courier New"/>
              </a:rPr>
              <a:t> = *</a:t>
            </a:r>
            <a:r>
              <a:rPr lang="en-US" dirty="0" err="1" smtClean="0">
                <a:latin typeface="Courier New"/>
                <a:cs typeface="Courier New"/>
              </a:rPr>
              <a:t>p</a:t>
            </a:r>
            <a:r>
              <a:rPr lang="en-US" dirty="0" smtClean="0">
                <a:latin typeface="Courier New"/>
                <a:cs typeface="Courier New"/>
              </a:rPr>
              <a:t> ;</a:t>
            </a:r>
          </a:p>
          <a:p>
            <a:r>
              <a:rPr lang="en-US" sz="3429" dirty="0" smtClean="0"/>
              <a:t>Lesson?</a:t>
            </a:r>
          </a:p>
          <a:p>
            <a:pPr lvl="1"/>
            <a:r>
              <a:rPr lang="en-US" dirty="0" smtClean="0"/>
              <a:t>Using anything but the standard </a:t>
            </a:r>
            <a:r>
              <a:rPr lang="en-US" dirty="0" smtClean="0">
                <a:latin typeface="Courier New"/>
                <a:cs typeface="Courier New"/>
              </a:rPr>
              <a:t>*</a:t>
            </a:r>
            <a:r>
              <a:rPr lang="en-US" dirty="0" err="1" smtClean="0">
                <a:latin typeface="Courier New"/>
                <a:cs typeface="Courier New"/>
              </a:rPr>
              <a:t>p</a:t>
            </a:r>
            <a:r>
              <a:rPr lang="en-US" dirty="0" smtClean="0">
                <a:latin typeface="Courier New"/>
                <a:cs typeface="Courier New"/>
              </a:rPr>
              <a:t>++</a:t>
            </a:r>
            <a:r>
              <a:rPr lang="en-US" dirty="0" smtClean="0"/>
              <a:t> , </a:t>
            </a:r>
            <a:r>
              <a:rPr lang="en-US" dirty="0" smtClean="0">
                <a:latin typeface="Courier New"/>
                <a:cs typeface="Courier New"/>
              </a:rPr>
              <a:t>(*</a:t>
            </a:r>
            <a:r>
              <a:rPr lang="en-US" dirty="0" err="1" smtClean="0">
                <a:latin typeface="Courier New"/>
                <a:cs typeface="Courier New"/>
              </a:rPr>
              <a:t>p</a:t>
            </a:r>
            <a:r>
              <a:rPr lang="en-US" dirty="0" smtClean="0">
                <a:latin typeface="Courier New"/>
                <a:cs typeface="Courier New"/>
              </a:rPr>
              <a:t>)++</a:t>
            </a:r>
            <a:r>
              <a:rPr lang="en-US" dirty="0" smtClean="0"/>
              <a:t> causes more problems than it solves!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874A0-D695-CC4B-9231-F3E9FDD5BCE0}" type="datetime1">
              <a:rPr lang="en-US" smtClean="0"/>
              <a:pPr/>
              <a:t>9/9/13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778934" y="2929468"/>
            <a:ext cx="2167466" cy="33866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5520269" y="3539068"/>
            <a:ext cx="1557865" cy="33866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3"/>
          <p:cNvSpPr txBox="1">
            <a:spLocks noChangeArrowheads="1"/>
          </p:cNvSpPr>
          <p:nvPr/>
        </p:nvSpPr>
        <p:spPr bwMode="auto">
          <a:xfrm>
            <a:off x="1371600" y="3240088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408000"/>
                </a:solidFill>
                <a:latin typeface="+mj-lt"/>
                <a:cs typeface="Courier"/>
              </a:rPr>
              <a:t>Pointer – integer</a:t>
            </a:r>
          </a:p>
        </p:txBody>
      </p:sp>
      <p:sp>
        <p:nvSpPr>
          <p:cNvPr id="53251" name="TextBox 4"/>
          <p:cNvSpPr txBox="1">
            <a:spLocks noChangeArrowheads="1"/>
          </p:cNvSpPr>
          <p:nvPr/>
        </p:nvSpPr>
        <p:spPr bwMode="auto">
          <a:xfrm>
            <a:off x="1371600" y="4154488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FF66A0"/>
                </a:solidFill>
                <a:latin typeface="+mj-lt"/>
                <a:cs typeface="Courier"/>
              </a:rPr>
              <a:t>Integer + pointer</a:t>
            </a:r>
          </a:p>
        </p:txBody>
      </p:sp>
      <p:sp>
        <p:nvSpPr>
          <p:cNvPr id="53252" name="TextBox 5"/>
          <p:cNvSpPr txBox="1">
            <a:spLocks noChangeArrowheads="1"/>
          </p:cNvSpPr>
          <p:nvPr/>
        </p:nvSpPr>
        <p:spPr bwMode="auto">
          <a:xfrm>
            <a:off x="1371600" y="5068888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latin typeface="+mj-lt"/>
                <a:cs typeface="Courier"/>
              </a:rPr>
              <a:t>Pointer – pointer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60438" y="2325688"/>
            <a:ext cx="7116762" cy="523220"/>
            <a:chOff x="960651" y="1743728"/>
            <a:chExt cx="7116549" cy="392422"/>
          </a:xfrm>
        </p:grpSpPr>
        <p:sp>
          <p:nvSpPr>
            <p:cNvPr id="53259" name="TextBox 2"/>
            <p:cNvSpPr txBox="1">
              <a:spLocks noChangeArrowheads="1"/>
            </p:cNvSpPr>
            <p:nvPr/>
          </p:nvSpPr>
          <p:spPr bwMode="auto">
            <a:xfrm>
              <a:off x="1371600" y="1743728"/>
              <a:ext cx="6705600" cy="392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 dirty="0" smtClean="0">
                  <a:solidFill>
                    <a:srgbClr val="FF8000"/>
                  </a:solidFill>
                  <a:latin typeface="+mj-lt"/>
                  <a:cs typeface="Courier"/>
                </a:rPr>
                <a:t>Pointer + pointer</a:t>
              </a:r>
            </a:p>
          </p:txBody>
        </p:sp>
        <p:sp>
          <p:nvSpPr>
            <p:cNvPr id="53260" name="Rectangle 6"/>
            <p:cNvSpPr>
              <a:spLocks noChangeArrowheads="1"/>
            </p:cNvSpPr>
            <p:nvPr/>
          </p:nvSpPr>
          <p:spPr bwMode="auto">
            <a:xfrm>
              <a:off x="960651" y="1809750"/>
              <a:ext cx="41549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ＭＳ ゴシック" pitchFamily="1" charset="-128"/>
                  <a:ea typeface="ＭＳ ゴシック" pitchFamily="1" charset="-128"/>
                  <a:cs typeface="ＭＳ ゴシック" pitchFamily="1" charset="-128"/>
                </a:rPr>
                <a:t>☐</a:t>
              </a:r>
              <a:endParaRPr lang="en-US" dirty="0"/>
            </a:p>
          </p:txBody>
        </p:sp>
      </p:grpSp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960438" y="3343275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5" name="Rectangle 8"/>
          <p:cNvSpPr>
            <a:spLocks noChangeArrowheads="1"/>
          </p:cNvSpPr>
          <p:nvPr/>
        </p:nvSpPr>
        <p:spPr bwMode="auto">
          <a:xfrm>
            <a:off x="960438" y="4257675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6" name="Rectangle 9"/>
          <p:cNvSpPr>
            <a:spLocks noChangeArrowheads="1"/>
          </p:cNvSpPr>
          <p:nvPr/>
        </p:nvSpPr>
        <p:spPr bwMode="auto">
          <a:xfrm>
            <a:off x="947738" y="5156200"/>
            <a:ext cx="415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7" name="Slide Number Placeholder 1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18A5DC7-8BDF-994F-9CC6-B289B75E5426}" type="slidenum">
              <a:rPr lang="en-US" smtClean="0"/>
              <a:pPr/>
              <a:t>46</a:t>
            </a:fld>
            <a:endParaRPr lang="en-US" dirty="0" smtClean="0"/>
          </a:p>
        </p:txBody>
      </p:sp>
      <p:sp>
        <p:nvSpPr>
          <p:cNvPr id="53258" name="TextBox 12"/>
          <p:cNvSpPr txBox="1">
            <a:spLocks noChangeArrowheads="1"/>
          </p:cNvSpPr>
          <p:nvPr/>
        </p:nvSpPr>
        <p:spPr bwMode="auto">
          <a:xfrm>
            <a:off x="685800" y="482600"/>
            <a:ext cx="5791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/>
              <a:t>Which one of the pointer arithmetic operations is INVALID?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3"/>
          <p:cNvSpPr txBox="1">
            <a:spLocks noChangeArrowheads="1"/>
          </p:cNvSpPr>
          <p:nvPr/>
        </p:nvSpPr>
        <p:spPr bwMode="auto">
          <a:xfrm>
            <a:off x="1371600" y="3240088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408000"/>
                </a:solidFill>
                <a:latin typeface="+mj-lt"/>
                <a:cs typeface="Courier"/>
              </a:rPr>
              <a:t>Pointer – integer</a:t>
            </a:r>
          </a:p>
        </p:txBody>
      </p:sp>
      <p:sp>
        <p:nvSpPr>
          <p:cNvPr id="53251" name="TextBox 4"/>
          <p:cNvSpPr txBox="1">
            <a:spLocks noChangeArrowheads="1"/>
          </p:cNvSpPr>
          <p:nvPr/>
        </p:nvSpPr>
        <p:spPr bwMode="auto">
          <a:xfrm>
            <a:off x="1371600" y="4154488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FF66A0"/>
                </a:solidFill>
                <a:latin typeface="+mj-lt"/>
                <a:cs typeface="Courier"/>
              </a:rPr>
              <a:t>Integer + pointer</a:t>
            </a:r>
          </a:p>
        </p:txBody>
      </p:sp>
      <p:sp>
        <p:nvSpPr>
          <p:cNvPr id="53252" name="TextBox 5"/>
          <p:cNvSpPr txBox="1">
            <a:spLocks noChangeArrowheads="1"/>
          </p:cNvSpPr>
          <p:nvPr/>
        </p:nvSpPr>
        <p:spPr bwMode="auto">
          <a:xfrm>
            <a:off x="1371600" y="5068888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latin typeface="+mj-lt"/>
                <a:cs typeface="Courier"/>
              </a:rPr>
              <a:t>Pointer – pointer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60438" y="2325688"/>
            <a:ext cx="7116762" cy="523220"/>
            <a:chOff x="960651" y="1743728"/>
            <a:chExt cx="7116549" cy="392422"/>
          </a:xfrm>
        </p:grpSpPr>
        <p:sp>
          <p:nvSpPr>
            <p:cNvPr id="53259" name="TextBox 2"/>
            <p:cNvSpPr txBox="1">
              <a:spLocks noChangeArrowheads="1"/>
            </p:cNvSpPr>
            <p:nvPr/>
          </p:nvSpPr>
          <p:spPr bwMode="auto">
            <a:xfrm>
              <a:off x="1371600" y="1743728"/>
              <a:ext cx="6705600" cy="392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 dirty="0" smtClean="0">
                  <a:solidFill>
                    <a:srgbClr val="FF8000"/>
                  </a:solidFill>
                  <a:latin typeface="+mj-lt"/>
                  <a:cs typeface="Courier"/>
                </a:rPr>
                <a:t>Pointer + pointer</a:t>
              </a:r>
            </a:p>
          </p:txBody>
        </p:sp>
        <p:sp>
          <p:nvSpPr>
            <p:cNvPr id="53260" name="Rectangle 6"/>
            <p:cNvSpPr>
              <a:spLocks noChangeArrowheads="1"/>
            </p:cNvSpPr>
            <p:nvPr/>
          </p:nvSpPr>
          <p:spPr bwMode="auto">
            <a:xfrm>
              <a:off x="960651" y="1809750"/>
              <a:ext cx="41549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ＭＳ ゴシック" pitchFamily="1" charset="-128"/>
                  <a:ea typeface="ＭＳ ゴシック" pitchFamily="1" charset="-128"/>
                  <a:cs typeface="ＭＳ ゴシック" pitchFamily="1" charset="-128"/>
                </a:rPr>
                <a:t>☐</a:t>
              </a:r>
              <a:endParaRPr lang="en-US" dirty="0"/>
            </a:p>
          </p:txBody>
        </p:sp>
      </p:grpSp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960438" y="3343275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5" name="Rectangle 8"/>
          <p:cNvSpPr>
            <a:spLocks noChangeArrowheads="1"/>
          </p:cNvSpPr>
          <p:nvPr/>
        </p:nvSpPr>
        <p:spPr bwMode="auto">
          <a:xfrm>
            <a:off x="960438" y="4257675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6" name="Rectangle 9"/>
          <p:cNvSpPr>
            <a:spLocks noChangeArrowheads="1"/>
          </p:cNvSpPr>
          <p:nvPr/>
        </p:nvSpPr>
        <p:spPr bwMode="auto">
          <a:xfrm>
            <a:off x="947738" y="5156200"/>
            <a:ext cx="415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7" name="Slide Number Placeholder 1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18A5DC7-8BDF-994F-9CC6-B289B75E5426}" type="slidenum">
              <a:rPr lang="en-US" smtClean="0"/>
              <a:pPr/>
              <a:t>47</a:t>
            </a:fld>
            <a:endParaRPr lang="en-US" dirty="0" smtClean="0"/>
          </a:p>
        </p:txBody>
      </p:sp>
      <p:sp>
        <p:nvSpPr>
          <p:cNvPr id="53258" name="TextBox 12"/>
          <p:cNvSpPr txBox="1">
            <a:spLocks noChangeArrowheads="1"/>
          </p:cNvSpPr>
          <p:nvPr/>
        </p:nvSpPr>
        <p:spPr bwMode="auto">
          <a:xfrm>
            <a:off x="685800" y="482600"/>
            <a:ext cx="5791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/>
              <a:t>Which one of the pointer arithmetic operations is INVALID?</a:t>
            </a:r>
          </a:p>
        </p:txBody>
      </p:sp>
      <p:sp>
        <p:nvSpPr>
          <p:cNvPr id="3" name="Rectangle 2"/>
          <p:cNvSpPr/>
          <p:nvPr/>
        </p:nvSpPr>
        <p:spPr>
          <a:xfrm>
            <a:off x="829733" y="2235200"/>
            <a:ext cx="3742267" cy="880533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2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3"/>
          <p:cNvSpPr txBox="1">
            <a:spLocks noChangeArrowheads="1"/>
          </p:cNvSpPr>
          <p:nvPr/>
        </p:nvSpPr>
        <p:spPr bwMode="auto">
          <a:xfrm>
            <a:off x="1371600" y="3240088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408000"/>
                </a:solidFill>
                <a:latin typeface="+mj-lt"/>
                <a:cs typeface="Courier"/>
              </a:rPr>
              <a:t>Compare pointer to integer</a:t>
            </a:r>
          </a:p>
        </p:txBody>
      </p:sp>
      <p:sp>
        <p:nvSpPr>
          <p:cNvPr id="53251" name="TextBox 4"/>
          <p:cNvSpPr txBox="1">
            <a:spLocks noChangeArrowheads="1"/>
          </p:cNvSpPr>
          <p:nvPr/>
        </p:nvSpPr>
        <p:spPr bwMode="auto">
          <a:xfrm>
            <a:off x="1371600" y="4154488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FF66A0"/>
                </a:solidFill>
                <a:latin typeface="+mj-lt"/>
                <a:cs typeface="Courier"/>
              </a:rPr>
              <a:t>Compare pointer to 0</a:t>
            </a:r>
          </a:p>
        </p:txBody>
      </p:sp>
      <p:sp>
        <p:nvSpPr>
          <p:cNvPr id="53252" name="TextBox 5"/>
          <p:cNvSpPr txBox="1">
            <a:spLocks noChangeArrowheads="1"/>
          </p:cNvSpPr>
          <p:nvPr/>
        </p:nvSpPr>
        <p:spPr bwMode="auto">
          <a:xfrm>
            <a:off x="1371600" y="5068888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latin typeface="+mj-lt"/>
                <a:cs typeface="Courier"/>
              </a:rPr>
              <a:t>Compare pointer to NULL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60438" y="2325688"/>
            <a:ext cx="7116762" cy="523220"/>
            <a:chOff x="960651" y="1743728"/>
            <a:chExt cx="7116549" cy="392422"/>
          </a:xfrm>
        </p:grpSpPr>
        <p:sp>
          <p:nvSpPr>
            <p:cNvPr id="53259" name="TextBox 2"/>
            <p:cNvSpPr txBox="1">
              <a:spLocks noChangeArrowheads="1"/>
            </p:cNvSpPr>
            <p:nvPr/>
          </p:nvSpPr>
          <p:spPr bwMode="auto">
            <a:xfrm>
              <a:off x="1371600" y="1743728"/>
              <a:ext cx="6705600" cy="392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 dirty="0" smtClean="0">
                  <a:solidFill>
                    <a:srgbClr val="FF8000"/>
                  </a:solidFill>
                  <a:latin typeface="+mj-lt"/>
                  <a:cs typeface="Courier"/>
                </a:rPr>
                <a:t>Compare pointer to pointer</a:t>
              </a:r>
            </a:p>
          </p:txBody>
        </p:sp>
        <p:sp>
          <p:nvSpPr>
            <p:cNvPr id="53260" name="Rectangle 6"/>
            <p:cNvSpPr>
              <a:spLocks noChangeArrowheads="1"/>
            </p:cNvSpPr>
            <p:nvPr/>
          </p:nvSpPr>
          <p:spPr bwMode="auto">
            <a:xfrm>
              <a:off x="960651" y="1809750"/>
              <a:ext cx="41549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ＭＳ ゴシック" pitchFamily="1" charset="-128"/>
                  <a:ea typeface="ＭＳ ゴシック" pitchFamily="1" charset="-128"/>
                  <a:cs typeface="ＭＳ ゴシック" pitchFamily="1" charset="-128"/>
                </a:rPr>
                <a:t>☐</a:t>
              </a:r>
              <a:endParaRPr lang="en-US" dirty="0"/>
            </a:p>
          </p:txBody>
        </p:sp>
      </p:grpSp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960438" y="3343275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5" name="Rectangle 8"/>
          <p:cNvSpPr>
            <a:spLocks noChangeArrowheads="1"/>
          </p:cNvSpPr>
          <p:nvPr/>
        </p:nvSpPr>
        <p:spPr bwMode="auto">
          <a:xfrm>
            <a:off x="960438" y="4257675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6" name="Rectangle 9"/>
          <p:cNvSpPr>
            <a:spLocks noChangeArrowheads="1"/>
          </p:cNvSpPr>
          <p:nvPr/>
        </p:nvSpPr>
        <p:spPr bwMode="auto">
          <a:xfrm>
            <a:off x="947738" y="5156200"/>
            <a:ext cx="415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7" name="Slide Number Placeholder 1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18A5DC7-8BDF-994F-9CC6-B289B75E5426}" type="slidenum">
              <a:rPr lang="en-US" smtClean="0"/>
              <a:pPr/>
              <a:t>48</a:t>
            </a:fld>
            <a:endParaRPr lang="en-US" dirty="0" smtClean="0"/>
          </a:p>
        </p:txBody>
      </p:sp>
      <p:sp>
        <p:nvSpPr>
          <p:cNvPr id="53258" name="TextBox 12"/>
          <p:cNvSpPr txBox="1">
            <a:spLocks noChangeArrowheads="1"/>
          </p:cNvSpPr>
          <p:nvPr/>
        </p:nvSpPr>
        <p:spPr bwMode="auto">
          <a:xfrm>
            <a:off x="685800" y="482600"/>
            <a:ext cx="5791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/>
              <a:t>Which one of the pointer comparisons is INVALID?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3"/>
          <p:cNvSpPr txBox="1">
            <a:spLocks noChangeArrowheads="1"/>
          </p:cNvSpPr>
          <p:nvPr/>
        </p:nvSpPr>
        <p:spPr bwMode="auto">
          <a:xfrm>
            <a:off x="1371600" y="3240088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408000"/>
                </a:solidFill>
                <a:latin typeface="+mj-lt"/>
                <a:cs typeface="Courier"/>
              </a:rPr>
              <a:t>Compare pointer to integer</a:t>
            </a:r>
          </a:p>
        </p:txBody>
      </p:sp>
      <p:sp>
        <p:nvSpPr>
          <p:cNvPr id="53251" name="TextBox 4"/>
          <p:cNvSpPr txBox="1">
            <a:spLocks noChangeArrowheads="1"/>
          </p:cNvSpPr>
          <p:nvPr/>
        </p:nvSpPr>
        <p:spPr bwMode="auto">
          <a:xfrm>
            <a:off x="1371600" y="4154488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FF66A0"/>
                </a:solidFill>
                <a:latin typeface="+mj-lt"/>
                <a:cs typeface="Courier"/>
              </a:rPr>
              <a:t>Compare pointer to 0</a:t>
            </a:r>
          </a:p>
        </p:txBody>
      </p:sp>
      <p:sp>
        <p:nvSpPr>
          <p:cNvPr id="53252" name="TextBox 5"/>
          <p:cNvSpPr txBox="1">
            <a:spLocks noChangeArrowheads="1"/>
          </p:cNvSpPr>
          <p:nvPr/>
        </p:nvSpPr>
        <p:spPr bwMode="auto">
          <a:xfrm>
            <a:off x="1371600" y="5068888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latin typeface="+mj-lt"/>
                <a:cs typeface="Courier"/>
              </a:rPr>
              <a:t>Compare pointer to NULL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60438" y="2325688"/>
            <a:ext cx="7116762" cy="523220"/>
            <a:chOff x="960651" y="1743728"/>
            <a:chExt cx="7116549" cy="392422"/>
          </a:xfrm>
        </p:grpSpPr>
        <p:sp>
          <p:nvSpPr>
            <p:cNvPr id="53259" name="TextBox 2"/>
            <p:cNvSpPr txBox="1">
              <a:spLocks noChangeArrowheads="1"/>
            </p:cNvSpPr>
            <p:nvPr/>
          </p:nvSpPr>
          <p:spPr bwMode="auto">
            <a:xfrm>
              <a:off x="1371600" y="1743728"/>
              <a:ext cx="6705600" cy="392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 dirty="0" smtClean="0">
                  <a:solidFill>
                    <a:srgbClr val="FF8000"/>
                  </a:solidFill>
                  <a:latin typeface="+mj-lt"/>
                  <a:cs typeface="Courier"/>
                </a:rPr>
                <a:t>Compare pointer to pointer</a:t>
              </a:r>
            </a:p>
          </p:txBody>
        </p:sp>
        <p:sp>
          <p:nvSpPr>
            <p:cNvPr id="53260" name="Rectangle 6"/>
            <p:cNvSpPr>
              <a:spLocks noChangeArrowheads="1"/>
            </p:cNvSpPr>
            <p:nvPr/>
          </p:nvSpPr>
          <p:spPr bwMode="auto">
            <a:xfrm>
              <a:off x="960651" y="1809750"/>
              <a:ext cx="41549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ＭＳ ゴシック" pitchFamily="1" charset="-128"/>
                  <a:ea typeface="ＭＳ ゴシック" pitchFamily="1" charset="-128"/>
                  <a:cs typeface="ＭＳ ゴシック" pitchFamily="1" charset="-128"/>
                </a:rPr>
                <a:t>☐</a:t>
              </a:r>
              <a:endParaRPr lang="en-US" dirty="0"/>
            </a:p>
          </p:txBody>
        </p:sp>
      </p:grpSp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960438" y="3343275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5" name="Rectangle 8"/>
          <p:cNvSpPr>
            <a:spLocks noChangeArrowheads="1"/>
          </p:cNvSpPr>
          <p:nvPr/>
        </p:nvSpPr>
        <p:spPr bwMode="auto">
          <a:xfrm>
            <a:off x="960438" y="4257675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6" name="Rectangle 9"/>
          <p:cNvSpPr>
            <a:spLocks noChangeArrowheads="1"/>
          </p:cNvSpPr>
          <p:nvPr/>
        </p:nvSpPr>
        <p:spPr bwMode="auto">
          <a:xfrm>
            <a:off x="947738" y="5156200"/>
            <a:ext cx="415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7" name="Slide Number Placeholder 1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18A5DC7-8BDF-994F-9CC6-B289B75E5426}" type="slidenum">
              <a:rPr lang="en-US" smtClean="0"/>
              <a:pPr/>
              <a:t>49</a:t>
            </a:fld>
            <a:endParaRPr lang="en-US" dirty="0" smtClean="0"/>
          </a:p>
        </p:txBody>
      </p:sp>
      <p:sp>
        <p:nvSpPr>
          <p:cNvPr id="53258" name="TextBox 12"/>
          <p:cNvSpPr txBox="1">
            <a:spLocks noChangeArrowheads="1"/>
          </p:cNvSpPr>
          <p:nvPr/>
        </p:nvSpPr>
        <p:spPr bwMode="auto">
          <a:xfrm>
            <a:off x="685800" y="482600"/>
            <a:ext cx="5791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/>
              <a:t>Which one of the pointer comparisons is INVALID?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29733" y="3047984"/>
            <a:ext cx="4842934" cy="880533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7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254000" y="1380067"/>
            <a:ext cx="8636000" cy="651933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Big Idea #1: Levels </a:t>
            </a:r>
            <a:r>
              <a:rPr lang="en-US" dirty="0"/>
              <a:t>of </a:t>
            </a:r>
            <a:r>
              <a:rPr lang="en-US" dirty="0" smtClean="0"/>
              <a:t>Representation/Interpretation</a:t>
            </a:r>
            <a:endParaRPr lang="en-US" dirty="0"/>
          </a:p>
        </p:txBody>
      </p:sp>
      <p:sp>
        <p:nvSpPr>
          <p:cNvPr id="28676" name="Rectangle 1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24585" y="2202532"/>
            <a:ext cx="3848100" cy="896938"/>
          </a:xfrm>
          <a:noFill/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rgbClr val="FF0000"/>
                </a:solidFill>
              </a:rPr>
              <a:t>lw</a:t>
            </a:r>
            <a:r>
              <a:rPr lang="en-US" sz="1600" dirty="0">
                <a:solidFill>
                  <a:srgbClr val="FF0000"/>
                </a:solidFill>
              </a:rPr>
              <a:t>	  $t0, 0($2)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rgbClr val="FF0000"/>
                </a:solidFill>
              </a:rPr>
              <a:t>lw</a:t>
            </a:r>
            <a:r>
              <a:rPr lang="en-US" sz="1600" dirty="0">
                <a:solidFill>
                  <a:srgbClr val="FF0000"/>
                </a:solidFill>
              </a:rPr>
              <a:t>	  $t1, 4($2)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rgbClr val="FF0000"/>
                </a:solidFill>
              </a:rPr>
              <a:t>sw</a:t>
            </a:r>
            <a:r>
              <a:rPr lang="en-US" sz="1600" dirty="0">
                <a:solidFill>
                  <a:srgbClr val="FF0000"/>
                </a:solidFill>
              </a:rPr>
              <a:t>	  $t1, 0($2)</a:t>
            </a:r>
          </a:p>
          <a:p>
            <a:pPr marL="342900" indent="-342900"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rgbClr val="FF0000"/>
                </a:solidFill>
              </a:rPr>
              <a:t>sw</a:t>
            </a:r>
            <a:r>
              <a:rPr lang="en-US" sz="1600" dirty="0">
                <a:solidFill>
                  <a:srgbClr val="FF0000"/>
                </a:solidFill>
              </a:rPr>
              <a:t>	  $t0, 4($2)</a:t>
            </a:r>
          </a:p>
        </p:txBody>
      </p:sp>
      <p:graphicFrame>
        <p:nvGraphicFramePr>
          <p:cNvPr id="28674" name="Object 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624585" y="5550380"/>
          <a:ext cx="18288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44" name="Image" r:id="rId4" imgW="3492063" imgH="2400000" progId="">
                  <p:embed/>
                </p:oleObj>
              </mc:Choice>
              <mc:Fallback>
                <p:oleObj name="Image" r:id="rId4" imgW="3492063" imgH="2400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4585" y="5550380"/>
                        <a:ext cx="1828800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857250" y="1435290"/>
            <a:ext cx="2590800" cy="5291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sz="1800" b="1" dirty="0">
                <a:solidFill>
                  <a:schemeClr val="bg1"/>
                </a:solidFill>
              </a:rPr>
              <a:t>High Level </a:t>
            </a:r>
            <a:r>
              <a:rPr lang="en-US" sz="1800" b="1" dirty="0" smtClean="0">
                <a:solidFill>
                  <a:schemeClr val="bg1"/>
                </a:solidFill>
              </a:rPr>
              <a:t>Language</a:t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</a:rPr>
              <a:t>Program </a:t>
            </a:r>
            <a:r>
              <a:rPr lang="en-US" sz="1800" b="1" dirty="0">
                <a:solidFill>
                  <a:schemeClr val="bg1"/>
                </a:solidFill>
              </a:rPr>
              <a:t>(e.g., C)</a:t>
            </a:r>
          </a:p>
        </p:txBody>
      </p:sp>
      <p:sp>
        <p:nvSpPr>
          <p:cNvPr id="28679" name="Rectangle 8"/>
          <p:cNvSpPr>
            <a:spLocks noChangeArrowheads="1"/>
          </p:cNvSpPr>
          <p:nvPr/>
        </p:nvSpPr>
        <p:spPr bwMode="auto">
          <a:xfrm>
            <a:off x="857250" y="2381440"/>
            <a:ext cx="2800350" cy="5291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sz="1800" b="1" dirty="0">
                <a:solidFill>
                  <a:srgbClr val="FF0000"/>
                </a:solidFill>
              </a:rPr>
              <a:t>Assembly  </a:t>
            </a:r>
            <a:r>
              <a:rPr lang="en-US" sz="1800" b="1" dirty="0" smtClean="0">
                <a:solidFill>
                  <a:srgbClr val="FF0000"/>
                </a:solidFill>
              </a:rPr>
              <a:t>Language Program </a:t>
            </a:r>
            <a:r>
              <a:rPr lang="en-US" sz="1800" b="1" dirty="0">
                <a:solidFill>
                  <a:srgbClr val="FF0000"/>
                </a:solidFill>
              </a:rPr>
              <a:t>(</a:t>
            </a:r>
            <a:r>
              <a:rPr lang="en-US" sz="1800" b="1" dirty="0" smtClean="0">
                <a:solidFill>
                  <a:srgbClr val="FF0000"/>
                </a:solidFill>
              </a:rPr>
              <a:t>e.g., MIPS</a:t>
            </a:r>
            <a:r>
              <a:rPr lang="en-US" sz="18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8680" name="Rectangle 9"/>
          <p:cNvSpPr>
            <a:spLocks noChangeArrowheads="1"/>
          </p:cNvSpPr>
          <p:nvPr/>
        </p:nvSpPr>
        <p:spPr bwMode="auto">
          <a:xfrm>
            <a:off x="908050" y="3295840"/>
            <a:ext cx="2590800" cy="546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sz="1800" b="1" dirty="0"/>
              <a:t>Machine  Language Program (MIPS)</a:t>
            </a:r>
          </a:p>
        </p:txBody>
      </p:sp>
      <p:sp>
        <p:nvSpPr>
          <p:cNvPr id="28681" name="Rectangle 10"/>
          <p:cNvSpPr>
            <a:spLocks noChangeArrowheads="1"/>
          </p:cNvSpPr>
          <p:nvPr/>
        </p:nvSpPr>
        <p:spPr bwMode="auto">
          <a:xfrm>
            <a:off x="304800" y="4667440"/>
            <a:ext cx="4038600" cy="561975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8000"/>
              </a:lnSpc>
              <a:spcBef>
                <a:spcPct val="43000"/>
              </a:spcBef>
            </a:pPr>
            <a:r>
              <a:rPr lang="en-US" sz="1800" b="1" dirty="0">
                <a:solidFill>
                  <a:srgbClr val="3366FF"/>
                </a:solidFill>
              </a:rPr>
              <a:t>Hardware Architecture </a:t>
            </a:r>
            <a:r>
              <a:rPr lang="en-US" sz="1800" b="1" dirty="0" smtClean="0">
                <a:solidFill>
                  <a:srgbClr val="3366FF"/>
                </a:solidFill>
              </a:rPr>
              <a:t>Description</a:t>
            </a:r>
            <a:br>
              <a:rPr lang="en-US" sz="1800" b="1" dirty="0" smtClean="0">
                <a:solidFill>
                  <a:srgbClr val="3366FF"/>
                </a:solidFill>
              </a:rPr>
            </a:br>
            <a:r>
              <a:rPr lang="en-US" sz="1800" b="1" dirty="0" smtClean="0">
                <a:solidFill>
                  <a:srgbClr val="3366FF"/>
                </a:solidFill>
              </a:rPr>
              <a:t>(</a:t>
            </a:r>
            <a:r>
              <a:rPr lang="en-US" sz="1800" b="1" dirty="0">
                <a:solidFill>
                  <a:srgbClr val="3366FF"/>
                </a:solidFill>
              </a:rPr>
              <a:t>e.g., block diagrams)</a:t>
            </a:r>
            <a:r>
              <a:rPr lang="en-US" sz="1800" dirty="0">
                <a:solidFill>
                  <a:srgbClr val="3366FF"/>
                </a:solidFill>
              </a:rPr>
              <a:t> </a:t>
            </a:r>
          </a:p>
        </p:txBody>
      </p:sp>
      <p:sp>
        <p:nvSpPr>
          <p:cNvPr id="28682" name="Line 11"/>
          <p:cNvSpPr>
            <a:spLocks noChangeShapeType="1"/>
          </p:cNvSpPr>
          <p:nvPr/>
        </p:nvSpPr>
        <p:spPr bwMode="auto">
          <a:xfrm>
            <a:off x="2057400" y="1981390"/>
            <a:ext cx="0" cy="400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3" name="Rectangle 13"/>
          <p:cNvSpPr>
            <a:spLocks noChangeArrowheads="1"/>
          </p:cNvSpPr>
          <p:nvPr/>
        </p:nvSpPr>
        <p:spPr bwMode="auto">
          <a:xfrm>
            <a:off x="2197100" y="2076640"/>
            <a:ext cx="130810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 dirty="0">
                <a:solidFill>
                  <a:schemeClr val="tx1"/>
                </a:solidFill>
              </a:rPr>
              <a:t>Compiler</a:t>
            </a:r>
          </a:p>
        </p:txBody>
      </p:sp>
      <p:sp>
        <p:nvSpPr>
          <p:cNvPr id="28684" name="Rectangle 14"/>
          <p:cNvSpPr>
            <a:spLocks noChangeArrowheads="1"/>
          </p:cNvSpPr>
          <p:nvPr/>
        </p:nvSpPr>
        <p:spPr bwMode="auto">
          <a:xfrm>
            <a:off x="2222500" y="2991040"/>
            <a:ext cx="143510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>
                <a:solidFill>
                  <a:schemeClr val="tx1"/>
                </a:solidFill>
              </a:rPr>
              <a:t>Assembler</a:t>
            </a:r>
          </a:p>
        </p:txBody>
      </p:sp>
      <p:sp>
        <p:nvSpPr>
          <p:cNvPr id="28685" name="Line 15"/>
          <p:cNvSpPr>
            <a:spLocks noChangeShapeType="1"/>
          </p:cNvSpPr>
          <p:nvPr/>
        </p:nvSpPr>
        <p:spPr bwMode="auto">
          <a:xfrm>
            <a:off x="2108200" y="3816540"/>
            <a:ext cx="0" cy="850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6" name="Rectangle 16"/>
          <p:cNvSpPr>
            <a:spLocks noChangeArrowheads="1"/>
          </p:cNvSpPr>
          <p:nvPr/>
        </p:nvSpPr>
        <p:spPr bwMode="auto">
          <a:xfrm>
            <a:off x="381000" y="4057840"/>
            <a:ext cx="1676400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>
                <a:solidFill>
                  <a:schemeClr val="tx1"/>
                </a:solidFill>
              </a:rPr>
              <a:t>Machine Interpretation</a:t>
            </a:r>
          </a:p>
        </p:txBody>
      </p:sp>
      <p:sp>
        <p:nvSpPr>
          <p:cNvPr id="28687" name="Rectangle 17"/>
          <p:cNvSpPr>
            <a:spLocks noChangeArrowheads="1"/>
          </p:cNvSpPr>
          <p:nvPr/>
        </p:nvSpPr>
        <p:spPr bwMode="auto">
          <a:xfrm>
            <a:off x="4624585" y="1337007"/>
            <a:ext cx="3086100" cy="7096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342900" indent="-342900" algn="l">
              <a:lnSpc>
                <a:spcPct val="78000"/>
              </a:lnSpc>
            </a:pPr>
            <a:r>
              <a:rPr lang="en-US" sz="1800" b="1" dirty="0">
                <a:solidFill>
                  <a:srgbClr val="FFFFFF"/>
                </a:solidFill>
              </a:rPr>
              <a:t>temp = </a:t>
            </a:r>
            <a:r>
              <a:rPr lang="en-US" sz="1800" b="1" dirty="0" err="1">
                <a:solidFill>
                  <a:srgbClr val="FFFFFF"/>
                </a:solidFill>
              </a:rPr>
              <a:t>v[k</a:t>
            </a:r>
            <a:r>
              <a:rPr lang="en-US" sz="1800" b="1" dirty="0">
                <a:solidFill>
                  <a:srgbClr val="FFFFFF"/>
                </a:solidFill>
              </a:rPr>
              <a:t>];</a:t>
            </a:r>
          </a:p>
          <a:p>
            <a:pPr marL="342900" indent="-342900" algn="l">
              <a:lnSpc>
                <a:spcPct val="78000"/>
              </a:lnSpc>
            </a:pPr>
            <a:r>
              <a:rPr lang="en-US" sz="1800" b="1" dirty="0" err="1">
                <a:solidFill>
                  <a:srgbClr val="FFFFFF"/>
                </a:solidFill>
              </a:rPr>
              <a:t>v[k</a:t>
            </a:r>
            <a:r>
              <a:rPr lang="en-US" sz="1800" b="1" dirty="0">
                <a:solidFill>
                  <a:srgbClr val="FFFFFF"/>
                </a:solidFill>
              </a:rPr>
              <a:t>] = v[k+1];</a:t>
            </a:r>
          </a:p>
          <a:p>
            <a:pPr marL="342900" indent="-342900" algn="l">
              <a:lnSpc>
                <a:spcPct val="78000"/>
              </a:lnSpc>
            </a:pPr>
            <a:r>
              <a:rPr lang="en-US" sz="1800" b="1" dirty="0">
                <a:solidFill>
                  <a:srgbClr val="FFFFFF"/>
                </a:solidFill>
              </a:rPr>
              <a:t>v[k+1] = temp;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8688" name="Rectangle 19"/>
          <p:cNvSpPr>
            <a:spLocks noChangeArrowheads="1"/>
          </p:cNvSpPr>
          <p:nvPr/>
        </p:nvSpPr>
        <p:spPr bwMode="auto">
          <a:xfrm>
            <a:off x="4624585" y="4299140"/>
            <a:ext cx="29845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9" name="Rectangle 20"/>
          <p:cNvSpPr>
            <a:spLocks noChangeArrowheads="1"/>
          </p:cNvSpPr>
          <p:nvPr/>
        </p:nvSpPr>
        <p:spPr bwMode="auto">
          <a:xfrm>
            <a:off x="4624585" y="3125450"/>
            <a:ext cx="4384575" cy="9515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dirty="0">
                <a:latin typeface="Courier New" charset="0"/>
              </a:rPr>
              <a:t>0000 1001 1100 0110 1010 1111 0101 1000</a:t>
            </a:r>
          </a:p>
          <a:p>
            <a:pPr algn="l"/>
            <a:r>
              <a:rPr lang="en-US" sz="1400" dirty="0">
                <a:latin typeface="Courier New" charset="0"/>
              </a:rPr>
              <a:t>1010 1111 0101 1000 0000 1001 1100 0110 </a:t>
            </a:r>
          </a:p>
          <a:p>
            <a:pPr algn="l"/>
            <a:r>
              <a:rPr lang="en-US" sz="1400" dirty="0">
                <a:latin typeface="Courier New" charset="0"/>
              </a:rPr>
              <a:t>1100 0110 1010 1111 0101 1000 0000 1001 </a:t>
            </a:r>
          </a:p>
          <a:p>
            <a:pPr algn="l"/>
            <a:r>
              <a:rPr lang="en-US" sz="1400" dirty="0">
                <a:latin typeface="Courier New" charset="0"/>
              </a:rPr>
              <a:t>0101 1000 0000 1001 1100 0110 1010 1111</a:t>
            </a:r>
            <a:r>
              <a:rPr lang="en-US" sz="1400" dirty="0">
                <a:latin typeface="Courier" charset="0"/>
              </a:rPr>
              <a:t> </a:t>
            </a:r>
          </a:p>
        </p:txBody>
      </p:sp>
      <p:sp>
        <p:nvSpPr>
          <p:cNvPr id="28690" name="Rectangle 22"/>
          <p:cNvSpPr>
            <a:spLocks noChangeArrowheads="1"/>
          </p:cNvSpPr>
          <p:nvPr/>
        </p:nvSpPr>
        <p:spPr bwMode="auto">
          <a:xfrm>
            <a:off x="844550" y="3816540"/>
            <a:ext cx="2730500" cy="139700"/>
          </a:xfrm>
          <a:prstGeom prst="rect">
            <a:avLst/>
          </a:prstGeom>
          <a:solidFill>
            <a:srgbClr val="FF8DA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1" name="Line 23"/>
          <p:cNvSpPr>
            <a:spLocks noChangeShapeType="1"/>
          </p:cNvSpPr>
          <p:nvPr/>
        </p:nvSpPr>
        <p:spPr bwMode="auto">
          <a:xfrm flipH="1">
            <a:off x="2082800" y="2922778"/>
            <a:ext cx="3175" cy="36652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2" name="Rectangle 24"/>
          <p:cNvSpPr>
            <a:spLocks noChangeArrowheads="1"/>
          </p:cNvSpPr>
          <p:nvPr/>
        </p:nvSpPr>
        <p:spPr bwMode="auto">
          <a:xfrm>
            <a:off x="609600" y="6070790"/>
            <a:ext cx="3708400" cy="561975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8000"/>
              </a:lnSpc>
              <a:spcBef>
                <a:spcPct val="43000"/>
              </a:spcBef>
            </a:pPr>
            <a:r>
              <a:rPr lang="en-US" sz="1800" b="1" dirty="0">
                <a:solidFill>
                  <a:srgbClr val="005400"/>
                </a:solidFill>
              </a:rPr>
              <a:t>Logic Circuit Description</a:t>
            </a:r>
            <a:br>
              <a:rPr lang="en-US" sz="1800" b="1" dirty="0">
                <a:solidFill>
                  <a:srgbClr val="005400"/>
                </a:solidFill>
              </a:rPr>
            </a:br>
            <a:r>
              <a:rPr lang="en-US" sz="1800" b="1" dirty="0">
                <a:solidFill>
                  <a:srgbClr val="005400"/>
                </a:solidFill>
              </a:rPr>
              <a:t>(Circuit Schematic Diagrams)</a:t>
            </a:r>
          </a:p>
        </p:txBody>
      </p:sp>
      <p:sp>
        <p:nvSpPr>
          <p:cNvPr id="28693" name="Line 26"/>
          <p:cNvSpPr>
            <a:spLocks noChangeShapeType="1"/>
          </p:cNvSpPr>
          <p:nvPr/>
        </p:nvSpPr>
        <p:spPr bwMode="auto">
          <a:xfrm>
            <a:off x="2286000" y="5224653"/>
            <a:ext cx="0" cy="850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4" name="Rectangle 27"/>
          <p:cNvSpPr>
            <a:spLocks noChangeArrowheads="1"/>
          </p:cNvSpPr>
          <p:nvPr/>
        </p:nvSpPr>
        <p:spPr bwMode="auto">
          <a:xfrm>
            <a:off x="381000" y="5369115"/>
            <a:ext cx="1981200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>
                <a:solidFill>
                  <a:schemeClr val="tx1"/>
                </a:solidFill>
              </a:rPr>
              <a:t>Architecture Implementation</a:t>
            </a:r>
          </a:p>
        </p:txBody>
      </p:sp>
      <p:pic>
        <p:nvPicPr>
          <p:cNvPr id="28695" name="Picture 35" descr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24585" y="4178010"/>
            <a:ext cx="16383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6" name="Rectangle 36"/>
          <p:cNvSpPr>
            <a:spLocks noChangeArrowheads="1"/>
          </p:cNvSpPr>
          <p:nvPr/>
        </p:nvSpPr>
        <p:spPr bwMode="auto">
          <a:xfrm>
            <a:off x="6009193" y="5291665"/>
            <a:ext cx="304800" cy="3365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366936" y="2184438"/>
            <a:ext cx="25837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Anything can be represented</a:t>
            </a:r>
            <a:br>
              <a:rPr lang="en-US" sz="1600" dirty="0" smtClean="0"/>
            </a:br>
            <a:r>
              <a:rPr lang="en-US" sz="1600" dirty="0" smtClean="0"/>
              <a:t>as a </a:t>
            </a:r>
            <a:r>
              <a:rPr lang="en-US" sz="1600" i="1" dirty="0" smtClean="0"/>
              <a:t>number</a:t>
            </a:r>
            <a:r>
              <a:rPr lang="en-US" sz="1600" dirty="0" smtClean="0"/>
              <a:t>, </a:t>
            </a:r>
            <a:br>
              <a:rPr lang="en-US" sz="1600" dirty="0" smtClean="0"/>
            </a:br>
            <a:r>
              <a:rPr lang="en-US" sz="1600" dirty="0" smtClean="0"/>
              <a:t>i.e., data or instructions</a:t>
            </a:r>
            <a:endParaRPr lang="en-US" sz="1600" dirty="0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C442-22F2-A247-A3B7-001769179E4D}" type="datetime1">
              <a:rPr lang="en-US" smtClean="0"/>
              <a:pPr/>
              <a:t>9/9/13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#4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325894" y="1497264"/>
            <a:ext cx="1453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FFFF"/>
                </a:solidFill>
              </a:rPr>
              <a:t>We are here!</a:t>
            </a:r>
            <a:endParaRPr lang="en-US" i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Pointers and Functions (1/2)</a:t>
            </a:r>
            <a:endParaRPr 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if the thing you want changed is a </a:t>
            </a:r>
            <a:r>
              <a:rPr lang="en-US" i="1" dirty="0" smtClean="0">
                <a:solidFill>
                  <a:srgbClr val="000000"/>
                </a:solidFill>
              </a:rPr>
              <a:t>pointer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gets printed?</a:t>
            </a:r>
            <a:endParaRPr lang="en-US" dirty="0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914400" y="3276600"/>
            <a:ext cx="4986762" cy="2677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void 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IncrementPtr(int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  *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p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)</a:t>
            </a:r>
          </a:p>
          <a:p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{    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p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 =  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p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 + 1;   }</a:t>
            </a:r>
          </a:p>
          <a:p>
            <a:endParaRPr lang="en-US" sz="2400" dirty="0">
              <a:solidFill>
                <a:schemeClr val="tx1"/>
              </a:solidFill>
              <a:latin typeface="Courier New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int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 A[3] = {50, 60, 70};</a:t>
            </a:r>
          </a:p>
          <a:p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int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 *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q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 = A;</a:t>
            </a:r>
          </a:p>
          <a:p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IncrementPtr</a:t>
            </a:r>
            <a:r>
              <a:rPr lang="en-US" sz="2400" dirty="0" err="1" smtClean="0">
                <a:solidFill>
                  <a:schemeClr val="tx1"/>
                </a:solidFill>
                <a:latin typeface="Courier New" charset="0"/>
              </a:rPr>
              <a:t>(q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);</a:t>
            </a:r>
          </a:p>
          <a:p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printf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(“*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q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 = %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d\n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”, *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q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);</a:t>
            </a:r>
          </a:p>
        </p:txBody>
      </p:sp>
      <p:sp>
        <p:nvSpPr>
          <p:cNvPr id="1640453" name="Text Box 5"/>
          <p:cNvSpPr txBox="1">
            <a:spLocks noChangeArrowheads="1"/>
          </p:cNvSpPr>
          <p:nvPr/>
        </p:nvSpPr>
        <p:spPr bwMode="auto">
          <a:xfrm>
            <a:off x="6629400" y="3276600"/>
            <a:ext cx="14652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ourier New" charset="0"/>
              </a:rPr>
              <a:t>*</a:t>
            </a:r>
            <a:r>
              <a:rPr lang="en-US" sz="2400" dirty="0" err="1">
                <a:latin typeface="Courier New" charset="0"/>
              </a:rPr>
              <a:t>q</a:t>
            </a:r>
            <a:r>
              <a:rPr lang="en-US" sz="2400" dirty="0">
                <a:latin typeface="Courier New" charset="0"/>
              </a:rPr>
              <a:t> = 50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5791200" y="4724400"/>
            <a:ext cx="2971800" cy="914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 flipV="1">
            <a:off x="6781800" y="472440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 flipV="1">
            <a:off x="7772400" y="472440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5959475" y="4994275"/>
            <a:ext cx="61118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Courier New" charset="0"/>
              </a:rPr>
              <a:t>50</a:t>
            </a: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6950075" y="4994275"/>
            <a:ext cx="61118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Courier New" charset="0"/>
              </a:rPr>
              <a:t>60</a:t>
            </a: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7940675" y="4994275"/>
            <a:ext cx="61118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Courier New" charset="0"/>
              </a:rPr>
              <a:t>70</a:t>
            </a: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5911850" y="3714750"/>
            <a:ext cx="396875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Courier New" charset="0"/>
              </a:rPr>
              <a:t>A</a:t>
            </a: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6261100" y="3622675"/>
            <a:ext cx="396875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Courier New" charset="0"/>
              </a:rPr>
              <a:t>q</a:t>
            </a:r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>
            <a:off x="6096000" y="41148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>
            <a:off x="6477000" y="41148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C1BA0-C1BD-254E-9FCA-CADBC616542E}" type="datetime1">
              <a:rPr lang="en-US" smtClean="0"/>
              <a:pPr/>
              <a:t>9/9/13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#4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40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453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Pointers and Functions (2/2)</a:t>
            </a:r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Solution! Pass a </a:t>
            </a:r>
            <a:r>
              <a:rPr lang="en-US" i="1" dirty="0" smtClean="0"/>
              <a:t>pointer to a pointer</a:t>
            </a:r>
            <a:r>
              <a:rPr lang="en-US" dirty="0" smtClean="0"/>
              <a:t>, declared as </a:t>
            </a:r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**</a:t>
            </a:r>
            <a:r>
              <a:rPr lang="en-US" dirty="0" err="1" smtClean="0">
                <a:solidFill>
                  <a:srgbClr val="000000"/>
                </a:solidFill>
                <a:latin typeface="Courier New"/>
                <a:cs typeface="Courier New"/>
              </a:rPr>
              <a:t>h</a:t>
            </a:r>
            <a:endParaRPr lang="en-US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dirty="0" smtClean="0"/>
              <a:t>Now what gets printed?</a:t>
            </a:r>
            <a:endParaRPr lang="en-US" dirty="0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914400" y="3276600"/>
            <a:ext cx="4986762" cy="2677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void 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IncrementPtr(int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ourier New" charset="0"/>
              </a:rPr>
              <a:t>**</a:t>
            </a:r>
            <a:r>
              <a:rPr lang="en-US" sz="2400" dirty="0" err="1">
                <a:solidFill>
                  <a:srgbClr val="FF0000"/>
                </a:solidFill>
                <a:latin typeface="Courier New" charset="0"/>
              </a:rPr>
              <a:t>h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)</a:t>
            </a:r>
          </a:p>
          <a:p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{   </a:t>
            </a:r>
            <a:r>
              <a:rPr lang="en-US" sz="2400" dirty="0">
                <a:solidFill>
                  <a:srgbClr val="FF0000"/>
                </a:solidFill>
                <a:latin typeface="Courier New" charset="0"/>
              </a:rPr>
              <a:t>*</a:t>
            </a:r>
            <a:r>
              <a:rPr lang="en-US" sz="2400" dirty="0" err="1">
                <a:solidFill>
                  <a:srgbClr val="FF0000"/>
                </a:solidFill>
                <a:latin typeface="Courier New" charset="0"/>
              </a:rPr>
              <a:t>h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 = </a:t>
            </a:r>
            <a:r>
              <a:rPr lang="en-US" sz="2400" dirty="0">
                <a:solidFill>
                  <a:srgbClr val="FF0000"/>
                </a:solidFill>
                <a:latin typeface="Courier New" charset="0"/>
              </a:rPr>
              <a:t>*</a:t>
            </a:r>
            <a:r>
              <a:rPr lang="en-US" sz="2400" dirty="0" err="1">
                <a:solidFill>
                  <a:srgbClr val="FF0000"/>
                </a:solidFill>
                <a:latin typeface="Courier New" charset="0"/>
              </a:rPr>
              <a:t>h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 + 1;   }</a:t>
            </a:r>
          </a:p>
          <a:p>
            <a:endParaRPr lang="en-US" sz="2400" dirty="0">
              <a:solidFill>
                <a:schemeClr val="tx1"/>
              </a:solidFill>
              <a:latin typeface="Courier New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int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 A[3] = {50, 60, 70};</a:t>
            </a:r>
          </a:p>
          <a:p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int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 *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q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 = A;</a:t>
            </a:r>
          </a:p>
          <a:p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IncrementPtr(</a:t>
            </a:r>
            <a:r>
              <a:rPr lang="en-US" sz="2400" dirty="0" err="1">
                <a:solidFill>
                  <a:srgbClr val="FF0000"/>
                </a:solidFill>
                <a:latin typeface="Courier New" charset="0"/>
              </a:rPr>
              <a:t>&amp;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q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);</a:t>
            </a:r>
          </a:p>
          <a:p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printf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(“*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q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 = %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d\n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”, *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q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);</a:t>
            </a:r>
          </a:p>
        </p:txBody>
      </p:sp>
      <p:sp>
        <p:nvSpPr>
          <p:cNvPr id="1642501" name="Text Box 5"/>
          <p:cNvSpPr txBox="1">
            <a:spLocks noChangeArrowheads="1"/>
          </p:cNvSpPr>
          <p:nvPr/>
        </p:nvSpPr>
        <p:spPr bwMode="auto">
          <a:xfrm>
            <a:off x="6629400" y="3276600"/>
            <a:ext cx="14652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Courier New" charset="0"/>
              </a:rPr>
              <a:t>*</a:t>
            </a:r>
            <a:r>
              <a:rPr lang="en-US" sz="2400" b="1" dirty="0" err="1">
                <a:latin typeface="Courier New" charset="0"/>
              </a:rPr>
              <a:t>q</a:t>
            </a:r>
            <a:r>
              <a:rPr lang="en-US" sz="2400" b="1" dirty="0">
                <a:latin typeface="Courier New" charset="0"/>
              </a:rPr>
              <a:t> = </a:t>
            </a:r>
            <a:r>
              <a:rPr lang="en-US" sz="2400" b="1" dirty="0">
                <a:solidFill>
                  <a:srgbClr val="FF0000"/>
                </a:solidFill>
                <a:latin typeface="Courier New" charset="0"/>
              </a:rPr>
              <a:t>60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5791200" y="4724400"/>
            <a:ext cx="2971800" cy="914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 flipV="1">
            <a:off x="6781800" y="472440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V="1">
            <a:off x="7772400" y="472440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5959475" y="4994275"/>
            <a:ext cx="61118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Courier New" charset="0"/>
              </a:rPr>
              <a:t>50</a:t>
            </a: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6950075" y="4994275"/>
            <a:ext cx="61118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Courier New" charset="0"/>
              </a:rPr>
              <a:t>60</a:t>
            </a: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7940675" y="4994275"/>
            <a:ext cx="61118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Courier New" charset="0"/>
              </a:rPr>
              <a:t>70</a:t>
            </a:r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5911850" y="3714750"/>
            <a:ext cx="396875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Courier New" charset="0"/>
              </a:rPr>
              <a:t>A</a:t>
            </a:r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>
            <a:off x="6096000" y="41148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261100" y="3622675"/>
            <a:ext cx="396875" cy="949325"/>
            <a:chOff x="3944" y="2282"/>
            <a:chExt cx="250" cy="598"/>
          </a:xfrm>
        </p:grpSpPr>
        <p:sp>
          <p:nvSpPr>
            <p:cNvPr id="27666" name="Rectangle 15"/>
            <p:cNvSpPr>
              <a:spLocks noChangeArrowheads="1"/>
            </p:cNvSpPr>
            <p:nvPr/>
          </p:nvSpPr>
          <p:spPr bwMode="auto">
            <a:xfrm>
              <a:off x="3944" y="2282"/>
              <a:ext cx="250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800" b="1">
                  <a:solidFill>
                    <a:schemeClr val="tx1"/>
                  </a:solidFill>
                  <a:latin typeface="Courier New" charset="0"/>
                </a:rPr>
                <a:t>q</a:t>
              </a:r>
            </a:p>
          </p:txBody>
        </p:sp>
        <p:sp>
          <p:nvSpPr>
            <p:cNvPr id="27667" name="Line 16"/>
            <p:cNvSpPr>
              <a:spLocks noChangeShapeType="1"/>
            </p:cNvSpPr>
            <p:nvPr/>
          </p:nvSpPr>
          <p:spPr bwMode="auto">
            <a:xfrm>
              <a:off x="4080" y="2592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7010400" y="3614738"/>
            <a:ext cx="396875" cy="949325"/>
            <a:chOff x="3944" y="2282"/>
            <a:chExt cx="250" cy="598"/>
          </a:xfrm>
        </p:grpSpPr>
        <p:sp>
          <p:nvSpPr>
            <p:cNvPr id="27664" name="Rectangle 18"/>
            <p:cNvSpPr>
              <a:spLocks noChangeArrowheads="1"/>
            </p:cNvSpPr>
            <p:nvPr/>
          </p:nvSpPr>
          <p:spPr bwMode="auto">
            <a:xfrm>
              <a:off x="3944" y="2282"/>
              <a:ext cx="250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800" b="1">
                  <a:solidFill>
                    <a:schemeClr val="tx1"/>
                  </a:solidFill>
                  <a:latin typeface="Courier New" charset="0"/>
                </a:rPr>
                <a:t>q</a:t>
              </a:r>
            </a:p>
          </p:txBody>
        </p:sp>
        <p:sp>
          <p:nvSpPr>
            <p:cNvPr id="27665" name="Line 19"/>
            <p:cNvSpPr>
              <a:spLocks noChangeShapeType="1"/>
            </p:cNvSpPr>
            <p:nvPr/>
          </p:nvSpPr>
          <p:spPr bwMode="auto">
            <a:xfrm>
              <a:off x="4080" y="2592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0941-26C0-9249-A0B2-4675AF5685EB}" type="datetime1">
              <a:rPr lang="en-US" smtClean="0"/>
              <a:pPr/>
              <a:t>9/9/13</a:t>
            </a:fld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#4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42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2501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 String Standard Functions</a:t>
            </a:r>
            <a:br>
              <a:rPr lang="en-US" dirty="0" smtClean="0"/>
            </a:br>
            <a:r>
              <a:rPr lang="en-US" dirty="0" smtClean="0"/>
              <a:t>#include &lt;</a:t>
            </a:r>
            <a:r>
              <a:rPr lang="en-US" dirty="0" err="1" smtClean="0"/>
              <a:t>string.h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027" dirty="0" err="1" smtClean="0">
                <a:latin typeface="Courier New"/>
                <a:cs typeface="Courier New"/>
              </a:rPr>
              <a:t>int</a:t>
            </a:r>
            <a:r>
              <a:rPr lang="en-US" sz="3027" dirty="0" smtClean="0">
                <a:latin typeface="Courier New"/>
                <a:cs typeface="Courier New"/>
              </a:rPr>
              <a:t> </a:t>
            </a:r>
            <a:r>
              <a:rPr lang="en-US" sz="3027" dirty="0" err="1" smtClean="0">
                <a:latin typeface="Courier New"/>
                <a:cs typeface="Courier New"/>
              </a:rPr>
              <a:t>strlen(char</a:t>
            </a:r>
            <a:r>
              <a:rPr lang="en-US" sz="3027" dirty="0" smtClean="0">
                <a:latin typeface="Courier New"/>
                <a:cs typeface="Courier New"/>
              </a:rPr>
              <a:t> *string);</a:t>
            </a:r>
          </a:p>
          <a:p>
            <a:pPr lvl="1"/>
            <a:r>
              <a:rPr lang="en-US" dirty="0" smtClean="0"/>
              <a:t>Compute the length of string</a:t>
            </a:r>
          </a:p>
          <a:p>
            <a:r>
              <a:rPr lang="en-US" sz="3027" dirty="0" err="1" smtClean="0">
                <a:latin typeface="Courier New"/>
                <a:cs typeface="Courier New"/>
              </a:rPr>
              <a:t>int</a:t>
            </a:r>
            <a:r>
              <a:rPr lang="en-US" sz="3027" dirty="0" smtClean="0">
                <a:latin typeface="Courier New"/>
                <a:cs typeface="Courier New"/>
              </a:rPr>
              <a:t> </a:t>
            </a:r>
            <a:r>
              <a:rPr lang="en-US" sz="3027" dirty="0" err="1" smtClean="0">
                <a:latin typeface="Courier New"/>
                <a:cs typeface="Courier New"/>
              </a:rPr>
              <a:t>strcmp(char</a:t>
            </a:r>
            <a:r>
              <a:rPr lang="en-US" sz="3027" dirty="0" smtClean="0">
                <a:latin typeface="Courier New"/>
                <a:cs typeface="Courier New"/>
              </a:rPr>
              <a:t> *str1, char *str2);</a:t>
            </a:r>
          </a:p>
          <a:p>
            <a:pPr lvl="1"/>
            <a:r>
              <a:rPr lang="en-US" dirty="0" smtClean="0"/>
              <a:t>Return 0 if </a:t>
            </a:r>
            <a:r>
              <a:rPr lang="en-US" dirty="0" smtClean="0">
                <a:latin typeface="Courier New"/>
                <a:cs typeface="Courier New"/>
              </a:rPr>
              <a:t>str1</a:t>
            </a:r>
            <a:r>
              <a:rPr lang="en-US" dirty="0" smtClean="0"/>
              <a:t> and </a:t>
            </a:r>
            <a:r>
              <a:rPr lang="en-US" dirty="0" smtClean="0">
                <a:latin typeface="Courier New"/>
                <a:cs typeface="Courier New"/>
              </a:rPr>
              <a:t>str2</a:t>
            </a:r>
            <a:r>
              <a:rPr lang="en-US" dirty="0" smtClean="0"/>
              <a:t> are identical (how is this different from </a:t>
            </a:r>
            <a:r>
              <a:rPr lang="en-US" dirty="0" smtClean="0">
                <a:latin typeface="Courier New"/>
                <a:cs typeface="Courier New"/>
              </a:rPr>
              <a:t>str1 == str2</a:t>
            </a:r>
            <a:r>
              <a:rPr lang="en-US" dirty="0" smtClean="0"/>
              <a:t>?)</a:t>
            </a:r>
          </a:p>
          <a:p>
            <a:r>
              <a:rPr lang="en-US" sz="3027" dirty="0" smtClean="0">
                <a:latin typeface="Courier New"/>
                <a:cs typeface="Courier New"/>
              </a:rPr>
              <a:t>char *</a:t>
            </a:r>
            <a:r>
              <a:rPr lang="en-US" sz="3027" dirty="0" err="1" smtClean="0">
                <a:latin typeface="Courier New"/>
                <a:cs typeface="Courier New"/>
              </a:rPr>
              <a:t>strcpy(char</a:t>
            </a:r>
            <a:r>
              <a:rPr lang="en-US" sz="3027" dirty="0" smtClean="0">
                <a:latin typeface="Courier New"/>
                <a:cs typeface="Courier New"/>
              </a:rPr>
              <a:t> *</a:t>
            </a:r>
            <a:r>
              <a:rPr lang="en-US" sz="3027" dirty="0" err="1" smtClean="0">
                <a:latin typeface="Courier New"/>
                <a:cs typeface="Courier New"/>
              </a:rPr>
              <a:t>dst</a:t>
            </a:r>
            <a:r>
              <a:rPr lang="en-US" sz="3027" dirty="0" smtClean="0">
                <a:latin typeface="Courier New"/>
                <a:cs typeface="Courier New"/>
              </a:rPr>
              <a:t>, char *</a:t>
            </a:r>
            <a:r>
              <a:rPr lang="en-US" sz="3027" dirty="0" err="1" smtClean="0">
                <a:latin typeface="Courier New"/>
                <a:cs typeface="Courier New"/>
              </a:rPr>
              <a:t>src</a:t>
            </a:r>
            <a:r>
              <a:rPr lang="en-US" sz="3027" dirty="0" smtClean="0">
                <a:latin typeface="Courier New"/>
                <a:cs typeface="Courier New"/>
              </a:rPr>
              <a:t>);</a:t>
            </a:r>
          </a:p>
          <a:p>
            <a:pPr lvl="1"/>
            <a:r>
              <a:rPr lang="en-US" dirty="0" smtClean="0"/>
              <a:t>Copy contents of string </a:t>
            </a:r>
            <a:r>
              <a:rPr lang="en-US" dirty="0" err="1" smtClean="0">
                <a:latin typeface="Courier New"/>
                <a:cs typeface="Courier New"/>
              </a:rPr>
              <a:t>src</a:t>
            </a:r>
            <a:r>
              <a:rPr lang="en-US" dirty="0" smtClean="0">
                <a:cs typeface="Courier New"/>
              </a:rPr>
              <a:t> </a:t>
            </a:r>
            <a:r>
              <a:rPr lang="en-US" dirty="0" smtClean="0"/>
              <a:t>to the memory at </a:t>
            </a:r>
            <a:r>
              <a:rPr lang="en-US" dirty="0" err="1" smtClean="0">
                <a:latin typeface="Courier New"/>
                <a:cs typeface="Courier New"/>
              </a:rPr>
              <a:t>dst</a:t>
            </a:r>
            <a:r>
              <a:rPr lang="en-US" dirty="0" smtClean="0"/>
              <a:t>.  Caller must ensure that </a:t>
            </a:r>
            <a:r>
              <a:rPr lang="en-US" dirty="0" err="1" smtClean="0">
                <a:latin typeface="Courier New"/>
                <a:cs typeface="Courier New"/>
              </a:rPr>
              <a:t>dst</a:t>
            </a:r>
            <a:r>
              <a:rPr lang="en-US" dirty="0" smtClean="0"/>
              <a:t> has enough memory to hold the data to be copied</a:t>
            </a:r>
          </a:p>
          <a:p>
            <a:pPr lvl="1"/>
            <a:r>
              <a:rPr lang="en-US" dirty="0" smtClean="0"/>
              <a:t>Note: </a:t>
            </a:r>
            <a:r>
              <a:rPr lang="en-US" dirty="0" err="1" smtClean="0">
                <a:latin typeface="Courier New"/>
                <a:cs typeface="Courier New"/>
              </a:rPr>
              <a:t>dst</a:t>
            </a:r>
            <a:r>
              <a:rPr lang="en-US" dirty="0" smtClean="0">
                <a:latin typeface="Courier New"/>
                <a:cs typeface="Courier New"/>
              </a:rPr>
              <a:t> = </a:t>
            </a:r>
            <a:r>
              <a:rPr lang="en-US" dirty="0" err="1" smtClean="0">
                <a:latin typeface="Courier New"/>
                <a:cs typeface="Courier New"/>
              </a:rPr>
              <a:t>src</a:t>
            </a:r>
            <a:r>
              <a:rPr lang="en-US" dirty="0" smtClean="0">
                <a:latin typeface="+mj-lt"/>
                <a:cs typeface="Courier New"/>
              </a:rPr>
              <a:t> </a:t>
            </a:r>
            <a:r>
              <a:rPr lang="en-US" dirty="0" smtClean="0"/>
              <a:t>only copies pointers, not string itself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FDAC-09B9-CA45-8FEC-2ABF0CA310B1}" type="datetime1">
              <a:rPr lang="en-US" smtClean="0"/>
              <a:pPr/>
              <a:t>9/9/13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Pointers and Arrays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Pointer arithmetic</a:t>
            </a:r>
          </a:p>
          <a:p>
            <a:r>
              <a:rPr lang="en-US" dirty="0" err="1" smtClean="0">
                <a:solidFill>
                  <a:srgbClr val="7F7F7F"/>
                </a:solidFill>
              </a:rPr>
              <a:t>Administrivia</a:t>
            </a:r>
            <a:endParaRPr lang="en-US" dirty="0" smtClean="0">
              <a:solidFill>
                <a:srgbClr val="7F7F7F"/>
              </a:solidFill>
            </a:endParaRPr>
          </a:p>
          <a:p>
            <a:r>
              <a:rPr lang="en-US" dirty="0" smtClean="0">
                <a:solidFill>
                  <a:srgbClr val="7F7F7F"/>
                </a:solidFill>
              </a:rPr>
              <a:t>Arrays vs. pointers</a:t>
            </a:r>
          </a:p>
          <a:p>
            <a:r>
              <a:rPr lang="en-US" dirty="0" smtClean="0"/>
              <a:t>Technology Break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Pointer Problems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Criticisms of C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And in Conclusion, …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664F4-3C3E-B54C-9CD8-56957D547062}" type="datetime1">
              <a:rPr lang="en-US" smtClean="0"/>
              <a:pPr/>
              <a:t>9/9/13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526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Arrays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Pointer arithmetic</a:t>
            </a:r>
          </a:p>
          <a:p>
            <a:r>
              <a:rPr lang="en-US" dirty="0" err="1" smtClean="0">
                <a:solidFill>
                  <a:srgbClr val="7F7F7F"/>
                </a:solidFill>
              </a:rPr>
              <a:t>Administrivia</a:t>
            </a:r>
            <a:endParaRPr lang="en-US" dirty="0" smtClean="0">
              <a:solidFill>
                <a:srgbClr val="7F7F7F"/>
              </a:solidFill>
            </a:endParaRPr>
          </a:p>
          <a:p>
            <a:r>
              <a:rPr lang="en-US" dirty="0" smtClean="0">
                <a:solidFill>
                  <a:srgbClr val="7F7F7F"/>
                </a:solidFill>
              </a:rPr>
              <a:t>Arrays vs. pointers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Technology Break</a:t>
            </a:r>
          </a:p>
          <a:p>
            <a:r>
              <a:rPr lang="en-US" dirty="0" smtClean="0"/>
              <a:t>Pointer Problems</a:t>
            </a:r>
          </a:p>
          <a:p>
            <a:r>
              <a:rPr lang="en-US" dirty="0" smtClean="0"/>
              <a:t>Criticisms of C</a:t>
            </a:r>
          </a:p>
          <a:p>
            <a:r>
              <a:rPr lang="en-US" dirty="0" smtClean="0"/>
              <a:t>And in Conclusion, 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664F4-3C3E-B54C-9CD8-56957D547062}" type="datetime1">
              <a:rPr lang="en-US" smtClean="0"/>
              <a:pPr/>
              <a:t>9/9/13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526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Segmentation Fault vs. Bus Error</a:t>
            </a:r>
            <a:endParaRPr lang="en-US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http://</a:t>
            </a:r>
            <a:r>
              <a:rPr lang="en-US" dirty="0" err="1" smtClean="0">
                <a:latin typeface="Courier New"/>
                <a:cs typeface="Courier New"/>
              </a:rPr>
              <a:t>www.hyperdictionary.com</a:t>
            </a:r>
            <a:r>
              <a:rPr lang="en-US" dirty="0" smtClean="0">
                <a:latin typeface="Courier New"/>
                <a:cs typeface="Courier New"/>
              </a:rPr>
              <a:t>/</a:t>
            </a:r>
          </a:p>
          <a:p>
            <a:r>
              <a:rPr lang="en-US" dirty="0" smtClean="0"/>
              <a:t>Bus Error</a:t>
            </a:r>
          </a:p>
          <a:p>
            <a:pPr lvl="1"/>
            <a:r>
              <a:rPr lang="en-US" dirty="0" smtClean="0"/>
              <a:t>A fatal failure in the execution of a machine language instruction resulting from the processor detecting an anomalous condition on its bus. Such conditions include invalid address alignment (accessing a multi-byte number at an odd address), accessing a physical address that does not correspond to any device, or some other device-specific hardware error. A bus error triggers a processor-level exception which Unix translates into a “SIGBUS” signal which, if not caught, will terminate the current process.</a:t>
            </a:r>
          </a:p>
          <a:p>
            <a:r>
              <a:rPr lang="en-US" dirty="0" smtClean="0"/>
              <a:t>Segmentation Fault</a:t>
            </a:r>
          </a:p>
          <a:p>
            <a:pPr lvl="1"/>
            <a:r>
              <a:rPr lang="en-US" dirty="0" smtClean="0"/>
              <a:t>An error in which a running Unix program attempts to access memory not allocated to it and terminates with a segmentation violation error and usually a core dump.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1D163-412C-FC40-8533-8D9AA207F0CD}" type="datetime1">
              <a:rPr lang="en-US" smtClean="0"/>
              <a:pPr/>
              <a:t>9/9/13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 String Problems</a:t>
            </a:r>
            <a:endParaRPr lang="en-US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Common mistake is to forget to allocate an extra byte for the null terminator</a:t>
            </a:r>
          </a:p>
          <a:p>
            <a:r>
              <a:rPr lang="en-US" dirty="0" smtClean="0"/>
              <a:t>More generally, C requires the programmer to manage memory manually (unlike Java or C++)</a:t>
            </a:r>
          </a:p>
          <a:p>
            <a:pPr lvl="1"/>
            <a:r>
              <a:rPr lang="en-US" dirty="0" smtClean="0"/>
              <a:t>When creating a long string by concatenating several smaller strings, the programmer must insure there is enough space to store the full string!</a:t>
            </a:r>
          </a:p>
          <a:p>
            <a:pPr lvl="1"/>
            <a:r>
              <a:rPr lang="en-US" dirty="0" smtClean="0"/>
              <a:t>What if you don’t know ahead of time how big your string will be?</a:t>
            </a:r>
          </a:p>
          <a:p>
            <a:pPr lvl="1"/>
            <a:r>
              <a:rPr lang="en-US" dirty="0" smtClean="0"/>
              <a:t>Buffer overrun security holes!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A438-E6BE-1A48-9287-C99476C59B8E}" type="datetime1">
              <a:rPr lang="en-US" smtClean="0"/>
              <a:pPr/>
              <a:t>9/9/13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Criticisms of C - Syntax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2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K&amp;R: </a:t>
            </a:r>
            <a:r>
              <a:rPr lang="en-US" i="1" dirty="0" smtClean="0"/>
              <a:t>C, like any other language, has its blemishes. Some of the operators have the wrong precedence; some parts of the syntax could be better.</a:t>
            </a:r>
          </a:p>
          <a:p>
            <a:r>
              <a:rPr lang="en-US" dirty="0" smtClean="0"/>
              <a:t>Precedence: </a:t>
            </a:r>
            <a:r>
              <a:rPr lang="en-US" dirty="0" smtClean="0">
                <a:latin typeface="Courier"/>
                <a:cs typeface="Courier"/>
              </a:rPr>
              <a:t>==</a:t>
            </a:r>
            <a:r>
              <a:rPr lang="en-US" dirty="0" smtClean="0"/>
              <a:t> binds more tightly than </a:t>
            </a:r>
            <a:r>
              <a:rPr lang="en-US" dirty="0" smtClean="0">
                <a:latin typeface="Courier"/>
                <a:cs typeface="Courier"/>
              </a:rPr>
              <a:t>&amp;</a:t>
            </a:r>
            <a:r>
              <a:rPr lang="en-US" dirty="0" smtClean="0"/>
              <a:t>, </a:t>
            </a:r>
            <a:r>
              <a:rPr lang="en-US" dirty="0" smtClean="0">
                <a:latin typeface="Courier"/>
                <a:cs typeface="Courier"/>
              </a:rPr>
              <a:t>|</a:t>
            </a:r>
          </a:p>
          <a:p>
            <a:pPr lvl="1"/>
            <a:r>
              <a:rPr lang="en-US" dirty="0" err="1" smtClean="0">
                <a:latin typeface="Courier"/>
                <a:cs typeface="Courier"/>
              </a:rPr>
              <a:t>x</a:t>
            </a:r>
            <a:r>
              <a:rPr lang="en-US" dirty="0" smtClean="0">
                <a:latin typeface="Courier"/>
                <a:cs typeface="Courier"/>
              </a:rPr>
              <a:t> &amp; 1 == 0 </a:t>
            </a:r>
            <a:r>
              <a:rPr lang="en-US" dirty="0" smtClean="0"/>
              <a:t>means </a:t>
            </a:r>
            <a:r>
              <a:rPr lang="en-US" dirty="0" err="1" smtClean="0">
                <a:latin typeface="Courier"/>
                <a:cs typeface="Courier"/>
              </a:rPr>
              <a:t>x</a:t>
            </a:r>
            <a:r>
              <a:rPr lang="en-US" dirty="0" smtClean="0">
                <a:latin typeface="Courier"/>
                <a:cs typeface="Courier"/>
              </a:rPr>
              <a:t> &amp; (1 == 0) 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							</a:t>
            </a:r>
            <a:r>
              <a:rPr lang="en-US" dirty="0" smtClean="0"/>
              <a:t>vs. </a:t>
            </a:r>
            <a:r>
              <a:rPr lang="en-US" dirty="0" smtClean="0">
                <a:latin typeface="Courier"/>
                <a:cs typeface="Courier"/>
              </a:rPr>
              <a:t>(</a:t>
            </a:r>
            <a:r>
              <a:rPr lang="en-US" dirty="0" err="1" smtClean="0">
                <a:latin typeface="Courier"/>
                <a:cs typeface="Courier"/>
              </a:rPr>
              <a:t>x</a:t>
            </a:r>
            <a:r>
              <a:rPr lang="en-US" dirty="0" smtClean="0">
                <a:latin typeface="Courier"/>
                <a:cs typeface="Courier"/>
              </a:rPr>
              <a:t> &amp; 1) == 0</a:t>
            </a:r>
          </a:p>
          <a:p>
            <a:r>
              <a:rPr lang="en-US" dirty="0" smtClean="0"/>
              <a:t>15 levels of precedence for 45 operators</a:t>
            </a:r>
          </a:p>
          <a:p>
            <a:pPr lvl="1"/>
            <a:r>
              <a:rPr lang="en-US" dirty="0" smtClean="0"/>
              <a:t>K&amp;R </a:t>
            </a:r>
            <a:r>
              <a:rPr lang="en-US" dirty="0" err="1" smtClean="0"/>
              <a:t>p</a:t>
            </a:r>
            <a:r>
              <a:rPr lang="en-US" dirty="0" smtClean="0"/>
              <a:t>. 53 </a:t>
            </a:r>
          </a:p>
          <a:p>
            <a:pPr lvl="1"/>
            <a:r>
              <a:rPr lang="en-US" dirty="0" smtClean="0"/>
              <a:t>Therefore use ()</a:t>
            </a:r>
          </a:p>
          <a:p>
            <a:pPr lvl="1"/>
            <a:endParaRPr lang="en-US" dirty="0" smtClean="0">
              <a:latin typeface="Courier"/>
              <a:cs typeface="Courier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D6E1F-8C1D-AB47-9D70-C5AA21649548}" type="datetime1">
              <a:rPr lang="en-US" smtClean="0"/>
              <a:pPr/>
              <a:t>9/9/13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Criticisms of C - Syntax</a:t>
            </a:r>
            <a:endParaRPr lang="en-US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Difference between assignment and equality</a:t>
            </a:r>
          </a:p>
          <a:p>
            <a:pPr lvl="1">
              <a:buNone/>
            </a:pPr>
            <a:r>
              <a:rPr lang="en-US" dirty="0" smtClean="0">
                <a:latin typeface="Courier New"/>
                <a:cs typeface="Courier New"/>
              </a:rPr>
              <a:t>a = </a:t>
            </a:r>
            <a:r>
              <a:rPr lang="en-US" dirty="0" err="1" smtClean="0">
                <a:latin typeface="Courier New"/>
                <a:cs typeface="Courier New"/>
              </a:rPr>
              <a:t>b</a:t>
            </a:r>
            <a:r>
              <a:rPr lang="en-US" dirty="0" smtClean="0">
                <a:latin typeface="Courier New"/>
                <a:cs typeface="Courier New"/>
              </a:rPr>
              <a:t>      </a:t>
            </a:r>
            <a:r>
              <a:rPr lang="en-US" dirty="0" smtClean="0"/>
              <a:t> is assignment</a:t>
            </a:r>
          </a:p>
          <a:p>
            <a:pPr lvl="1">
              <a:buNone/>
            </a:pPr>
            <a:r>
              <a:rPr lang="en-US" dirty="0" smtClean="0">
                <a:latin typeface="Courier New"/>
                <a:cs typeface="Courier New"/>
              </a:rPr>
              <a:t>a == </a:t>
            </a:r>
            <a:r>
              <a:rPr lang="en-US" dirty="0" err="1" smtClean="0">
                <a:latin typeface="Courier New"/>
                <a:cs typeface="Courier New"/>
              </a:rPr>
              <a:t>b</a:t>
            </a:r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smtClean="0"/>
              <a:t>is an equality test</a:t>
            </a:r>
          </a:p>
          <a:p>
            <a:r>
              <a:rPr lang="en-US" dirty="0" smtClean="0"/>
              <a:t>One of the most common errors for beginning C programmers!</a:t>
            </a:r>
          </a:p>
          <a:p>
            <a:pPr lvl="1"/>
            <a:r>
              <a:rPr lang="en-US" dirty="0" smtClean="0"/>
              <a:t>One pattern (when comparing with constant) is to put the </a:t>
            </a:r>
            <a:r>
              <a:rPr lang="en-US" dirty="0" err="1" smtClean="0"/>
              <a:t>var</a:t>
            </a:r>
            <a:r>
              <a:rPr lang="en-US" dirty="0" smtClean="0"/>
              <a:t> on the right! </a:t>
            </a:r>
            <a:br>
              <a:rPr lang="en-US" dirty="0" smtClean="0"/>
            </a:br>
            <a:r>
              <a:rPr lang="en-US" dirty="0" smtClean="0"/>
              <a:t>If you happen to use </a:t>
            </a:r>
            <a:r>
              <a:rPr lang="en-US" dirty="0" smtClean="0">
                <a:latin typeface="Courier New"/>
                <a:cs typeface="Courier New"/>
              </a:rPr>
              <a:t>=</a:t>
            </a:r>
            <a:r>
              <a:rPr lang="en-US" dirty="0" smtClean="0"/>
              <a:t>, it won’t compile!</a:t>
            </a:r>
          </a:p>
          <a:p>
            <a:pPr lvl="2"/>
            <a:r>
              <a:rPr lang="en-US" dirty="0" smtClean="0">
                <a:latin typeface="Courier New"/>
                <a:cs typeface="Courier New"/>
              </a:rPr>
              <a:t>if (3 == a) { ...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D4167-3B00-2A41-8F1B-08EFCFE2FD38}" type="datetime1">
              <a:rPr lang="en-US" smtClean="0"/>
              <a:pPr/>
              <a:t>9/9/13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Criticisms of C - Syntax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2200"/>
          </a:xfrm>
        </p:spPr>
        <p:txBody>
          <a:bodyPr>
            <a:normAutofit/>
          </a:bodyPr>
          <a:lstStyle/>
          <a:p>
            <a:r>
              <a:rPr lang="en-US" dirty="0" smtClean="0"/>
              <a:t>Syntax: confusion about </a:t>
            </a:r>
            <a:r>
              <a:rPr lang="en-US" dirty="0" smtClean="0">
                <a:latin typeface="Courier"/>
                <a:cs typeface="Courier"/>
              </a:rPr>
              <a:t>=</a:t>
            </a:r>
            <a:r>
              <a:rPr lang="en-US" dirty="0" smtClean="0"/>
              <a:t> and  </a:t>
            </a:r>
            <a:r>
              <a:rPr lang="en-US" dirty="0" smtClean="0">
                <a:latin typeface="Courier"/>
                <a:cs typeface="Courier"/>
              </a:rPr>
              <a:t>==</a:t>
            </a:r>
          </a:p>
          <a:p>
            <a:pPr lvl="1"/>
            <a:r>
              <a:rPr lang="en-US" dirty="0" smtClean="0">
                <a:latin typeface="Courier"/>
                <a:cs typeface="Courier"/>
              </a:rPr>
              <a:t>if (a=</a:t>
            </a:r>
            <a:r>
              <a:rPr lang="en-US" dirty="0" err="1" smtClean="0">
                <a:latin typeface="Courier"/>
                <a:cs typeface="Courier"/>
              </a:rPr>
              <a:t>b</a:t>
            </a:r>
            <a:r>
              <a:rPr lang="en-US" dirty="0" smtClean="0">
                <a:latin typeface="Courier"/>
                <a:cs typeface="Courier"/>
              </a:rPr>
              <a:t>)</a:t>
            </a:r>
            <a:r>
              <a:rPr lang="en-US" dirty="0" smtClean="0"/>
              <a:t> is true if a ≠ 0 after assignment</a:t>
            </a:r>
          </a:p>
          <a:p>
            <a:r>
              <a:rPr lang="en-US" dirty="0" smtClean="0"/>
              <a:t>Syntax: </a:t>
            </a:r>
            <a:r>
              <a:rPr lang="en-US" dirty="0" smtClean="0">
                <a:latin typeface="Courier"/>
                <a:cs typeface="Courier"/>
              </a:rPr>
              <a:t>*</a:t>
            </a:r>
            <a:r>
              <a:rPr lang="en-US" dirty="0" err="1" smtClean="0">
                <a:latin typeface="Courier"/>
                <a:cs typeface="Courier"/>
              </a:rPr>
              <a:t>p</a:t>
            </a:r>
            <a:r>
              <a:rPr lang="en-US" dirty="0" smtClean="0">
                <a:latin typeface="Courier"/>
                <a:cs typeface="Courier"/>
              </a:rPr>
              <a:t>++</a:t>
            </a:r>
            <a:r>
              <a:rPr lang="en-US" dirty="0" smtClean="0"/>
              <a:t> means get value at address pointed to by </a:t>
            </a:r>
            <a:r>
              <a:rPr lang="en-US" dirty="0" err="1" smtClean="0">
                <a:latin typeface="Courier"/>
                <a:cs typeface="Courier"/>
              </a:rPr>
              <a:t>p</a:t>
            </a:r>
            <a:r>
              <a:rPr lang="en-US" dirty="0" smtClean="0"/>
              <a:t>, then increment </a:t>
            </a:r>
            <a:r>
              <a:rPr lang="en-US" dirty="0" err="1" smtClean="0">
                <a:latin typeface="Courier"/>
                <a:cs typeface="Courier"/>
              </a:rPr>
              <a:t>p</a:t>
            </a:r>
            <a:r>
              <a:rPr lang="en-US" dirty="0" smtClean="0"/>
              <a:t> to point to next data item</a:t>
            </a:r>
          </a:p>
          <a:p>
            <a:r>
              <a:rPr lang="en-US" dirty="0" smtClean="0">
                <a:latin typeface="Courier"/>
                <a:cs typeface="Courier"/>
              </a:rPr>
              <a:t>*--</a:t>
            </a:r>
            <a:r>
              <a:rPr lang="en-US" dirty="0" err="1" smtClean="0">
                <a:latin typeface="Courier"/>
                <a:cs typeface="Courier"/>
              </a:rPr>
              <a:t>p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smtClean="0"/>
              <a:t>means decrement </a:t>
            </a:r>
            <a:r>
              <a:rPr lang="en-US" dirty="0" err="1" smtClean="0">
                <a:latin typeface="Courier"/>
                <a:cs typeface="Courier"/>
              </a:rPr>
              <a:t>p</a:t>
            </a:r>
            <a:r>
              <a:rPr lang="en-US" dirty="0" smtClean="0"/>
              <a:t> to point to the previous data item and that value</a:t>
            </a:r>
          </a:p>
          <a:p>
            <a:endParaRPr lang="en-US" dirty="0">
              <a:latin typeface="Courier"/>
              <a:cs typeface="Courier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D6E1F-8C1D-AB47-9D70-C5AA21649548}" type="datetime1">
              <a:rPr lang="en-US" smtClean="0"/>
              <a:pPr/>
              <a:t>9/9/13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Pointer Review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ourier"/>
                <a:cs typeface="Courier"/>
              </a:rPr>
              <a:t>int 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*</a:t>
            </a:r>
            <a:r>
              <a:rPr lang="en-US" dirty="0" err="1" smtClean="0">
                <a:solidFill>
                  <a:srgbClr val="0000FF"/>
                </a:solidFill>
                <a:latin typeface="Courier"/>
                <a:cs typeface="Courier"/>
              </a:rPr>
              <a:t>x</a:t>
            </a:r>
            <a:r>
              <a:rPr lang="en-US" dirty="0" smtClean="0">
                <a:latin typeface="Courier"/>
                <a:cs typeface="Courier"/>
              </a:rPr>
              <a:t>;</a:t>
            </a:r>
          </a:p>
          <a:p>
            <a:pPr lvl="1"/>
            <a:r>
              <a:rPr lang="en-US" dirty="0" smtClean="0"/>
              <a:t>Tells compiler that </a:t>
            </a:r>
            <a:r>
              <a:rPr lang="en-US" dirty="0" smtClean="0">
                <a:solidFill>
                  <a:srgbClr val="0000FF"/>
                </a:solidFill>
              </a:rPr>
              <a:t>variable </a:t>
            </a:r>
            <a:r>
              <a:rPr lang="en-US" dirty="0" err="1" smtClean="0">
                <a:solidFill>
                  <a:srgbClr val="0000FF"/>
                </a:solidFill>
              </a:rPr>
              <a:t>x</a:t>
            </a:r>
            <a:r>
              <a:rPr lang="en-US" dirty="0" smtClean="0">
                <a:solidFill>
                  <a:srgbClr val="0000FF"/>
                </a:solidFill>
              </a:rPr>
              <a:t> is address of </a:t>
            </a:r>
            <a:r>
              <a:rPr lang="en-US" dirty="0" smtClean="0"/>
              <a:t>an </a:t>
            </a:r>
            <a:r>
              <a:rPr lang="en-US" dirty="0" smtClean="0">
                <a:latin typeface="Courier"/>
                <a:cs typeface="Courier"/>
              </a:rPr>
              <a:t>int</a:t>
            </a:r>
          </a:p>
          <a:p>
            <a:r>
              <a:rPr lang="en-US" dirty="0" err="1" smtClean="0">
                <a:latin typeface="Courier"/>
                <a:cs typeface="Courier"/>
              </a:rPr>
              <a:t>x</a:t>
            </a:r>
            <a:r>
              <a:rPr lang="en-US" dirty="0" smtClean="0">
                <a:latin typeface="Courier"/>
                <a:cs typeface="Courier"/>
              </a:rPr>
              <a:t> = 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&amp;</a:t>
            </a:r>
            <a:r>
              <a:rPr lang="en-US" dirty="0" err="1" smtClean="0">
                <a:solidFill>
                  <a:srgbClr val="0000FF"/>
                </a:solidFill>
                <a:latin typeface="Courier"/>
                <a:cs typeface="Courier"/>
              </a:rPr>
              <a:t>y</a:t>
            </a:r>
            <a:r>
              <a:rPr lang="en-US" dirty="0" smtClean="0">
                <a:latin typeface="Courier"/>
                <a:cs typeface="Courier"/>
              </a:rPr>
              <a:t>;</a:t>
            </a:r>
          </a:p>
          <a:p>
            <a:pPr lvl="1"/>
            <a:r>
              <a:rPr lang="en-US" dirty="0" smtClean="0"/>
              <a:t>Tells compiler to assign </a:t>
            </a:r>
            <a:r>
              <a:rPr lang="en-US" dirty="0" smtClean="0">
                <a:solidFill>
                  <a:srgbClr val="0000FF"/>
                </a:solidFill>
              </a:rPr>
              <a:t>address of </a:t>
            </a:r>
            <a:r>
              <a:rPr lang="en-US" dirty="0" err="1" smtClean="0">
                <a:solidFill>
                  <a:srgbClr val="0000FF"/>
                </a:solidFill>
                <a:latin typeface="Courier"/>
                <a:cs typeface="Courier"/>
              </a:rPr>
              <a:t>y</a:t>
            </a:r>
            <a:r>
              <a:rPr lang="en-US" dirty="0" smtClean="0"/>
              <a:t> to </a:t>
            </a:r>
            <a:r>
              <a:rPr lang="en-US" dirty="0" err="1" smtClean="0">
                <a:latin typeface="Courier"/>
                <a:cs typeface="Courier"/>
              </a:rPr>
              <a:t>x</a:t>
            </a:r>
            <a:endParaRPr lang="en-US" dirty="0" smtClean="0">
              <a:latin typeface="Courier"/>
              <a:cs typeface="Courier"/>
            </a:endParaRPr>
          </a:p>
          <a:p>
            <a:pPr lvl="1"/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&amp;</a:t>
            </a:r>
            <a:r>
              <a:rPr lang="en-US" dirty="0" smtClean="0"/>
              <a:t> called the “address operator” in this context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 err="1" smtClean="0">
                <a:latin typeface="Courier"/>
                <a:cs typeface="Courier"/>
              </a:rPr>
              <a:t>z</a:t>
            </a:r>
            <a:r>
              <a:rPr lang="en-US" dirty="0" smtClean="0">
                <a:latin typeface="Courier"/>
                <a:cs typeface="Courier"/>
              </a:rPr>
              <a:t> = 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*</a:t>
            </a:r>
            <a:r>
              <a:rPr lang="en-US" dirty="0" err="1" smtClean="0">
                <a:solidFill>
                  <a:srgbClr val="0000FF"/>
                </a:solidFill>
                <a:latin typeface="Courier"/>
                <a:cs typeface="Courier"/>
              </a:rPr>
              <a:t>x</a:t>
            </a:r>
            <a:r>
              <a:rPr lang="en-US" dirty="0" smtClean="0">
                <a:latin typeface="Courier"/>
                <a:cs typeface="Courier"/>
              </a:rPr>
              <a:t>;</a:t>
            </a:r>
          </a:p>
          <a:p>
            <a:pPr lvl="1"/>
            <a:r>
              <a:rPr lang="en-US" dirty="0" smtClean="0"/>
              <a:t>Tells compiler to assign </a:t>
            </a:r>
            <a:r>
              <a:rPr lang="en-US" dirty="0" smtClean="0">
                <a:solidFill>
                  <a:srgbClr val="0000FF"/>
                </a:solidFill>
              </a:rPr>
              <a:t>value at address in </a:t>
            </a:r>
            <a:r>
              <a:rPr lang="en-US" dirty="0" err="1" smtClean="0">
                <a:solidFill>
                  <a:srgbClr val="0000FF"/>
                </a:solidFill>
                <a:latin typeface="Courier"/>
                <a:cs typeface="Courier"/>
              </a:rPr>
              <a:t>x</a:t>
            </a:r>
            <a:r>
              <a:rPr lang="en-US" dirty="0" smtClean="0"/>
              <a:t> to </a:t>
            </a:r>
            <a:r>
              <a:rPr lang="en-US" dirty="0" err="1" smtClean="0">
                <a:latin typeface="Courier"/>
                <a:cs typeface="Courier"/>
              </a:rPr>
              <a:t>z</a:t>
            </a:r>
            <a:endParaRPr lang="en-US" dirty="0" smtClean="0">
              <a:latin typeface="Courier"/>
              <a:cs typeface="Courier"/>
            </a:endParaRPr>
          </a:p>
          <a:p>
            <a:pPr lvl="1"/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*</a:t>
            </a:r>
            <a:r>
              <a:rPr lang="en-US" dirty="0" smtClean="0"/>
              <a:t> called the “dereference operator” in this context</a:t>
            </a:r>
            <a:endParaRPr lang="en-US" dirty="0" smtClean="0">
              <a:latin typeface="Courier"/>
              <a:cs typeface="Courier"/>
            </a:endParaRPr>
          </a:p>
          <a:p>
            <a:pPr lvl="1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FB0A3-F475-364D-855D-128D8534FB3E}" type="datetime1">
              <a:rPr lang="en-US" smtClean="0"/>
              <a:pPr/>
              <a:t>9/9/13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572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Criticisms of C - Syntax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2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Case statement (</a:t>
            </a:r>
            <a:r>
              <a:rPr lang="en-US" dirty="0" smtClean="0">
                <a:latin typeface="Courier"/>
                <a:cs typeface="Courier"/>
              </a:rPr>
              <a:t>switch</a:t>
            </a:r>
            <a:r>
              <a:rPr lang="en-US" dirty="0" smtClean="0"/>
              <a:t>) requires proper placement of </a:t>
            </a:r>
            <a:r>
              <a:rPr lang="en-US" dirty="0" smtClean="0">
                <a:latin typeface="Courier"/>
                <a:cs typeface="Courier"/>
              </a:rPr>
              <a:t>break </a:t>
            </a:r>
            <a:r>
              <a:rPr lang="en-US" dirty="0" smtClean="0"/>
              <a:t>to work properly</a:t>
            </a:r>
          </a:p>
          <a:p>
            <a:pPr lvl="1"/>
            <a:r>
              <a:rPr lang="en-US" dirty="0" smtClean="0"/>
              <a:t>Will do all cases until sees a break</a:t>
            </a:r>
          </a:p>
          <a:p>
            <a:pPr>
              <a:buNone/>
            </a:pPr>
            <a:r>
              <a:rPr lang="en-US" dirty="0" err="1" smtClean="0">
                <a:latin typeface="Courier"/>
                <a:cs typeface="Courier"/>
              </a:rPr>
              <a:t>switch(ch</a:t>
            </a:r>
            <a:r>
              <a:rPr lang="en-US" dirty="0" smtClean="0">
                <a:latin typeface="Courier"/>
                <a:cs typeface="Courier"/>
              </a:rPr>
              <a:t>){ </a:t>
            </a:r>
          </a:p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  case ‘+’: …  /* does + and - */</a:t>
            </a:r>
          </a:p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  case ‘-’: … break;</a:t>
            </a:r>
          </a:p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  case ‘*’: … break;</a:t>
            </a:r>
          </a:p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  default: …</a:t>
            </a:r>
          </a:p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}</a:t>
            </a:r>
          </a:p>
          <a:p>
            <a:pPr>
              <a:buNone/>
            </a:pPr>
            <a:endParaRPr lang="en-US" dirty="0" smtClean="0">
              <a:latin typeface="Courier"/>
              <a:cs typeface="Courier"/>
            </a:endParaRPr>
          </a:p>
          <a:p>
            <a:pPr>
              <a:buNone/>
            </a:pPr>
            <a:endParaRPr lang="en-US" dirty="0" smtClean="0"/>
          </a:p>
          <a:p>
            <a:endParaRPr lang="en-US" dirty="0">
              <a:latin typeface="Courier"/>
              <a:cs typeface="Courier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D6E1F-8C1D-AB47-9D70-C5AA21649548}" type="datetime1">
              <a:rPr lang="en-US" smtClean="0"/>
              <a:pPr/>
              <a:t>9/9/13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Criticisms of C – Type casting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casting - pretend that a variable declared in one type is actually of another type</a:t>
            </a:r>
          </a:p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int </a:t>
            </a:r>
            <a:r>
              <a:rPr lang="en-US" dirty="0" err="1" smtClean="0">
                <a:latin typeface="Courier"/>
                <a:cs typeface="Courier"/>
              </a:rPr>
              <a:t>x</a:t>
            </a:r>
            <a:r>
              <a:rPr lang="en-US" dirty="0" smtClean="0">
                <a:latin typeface="Courier"/>
                <a:cs typeface="Courier"/>
              </a:rPr>
              <a:t>, </a:t>
            </a:r>
            <a:r>
              <a:rPr lang="en-US" dirty="0" err="1" smtClean="0">
                <a:latin typeface="Courier"/>
                <a:cs typeface="Courier"/>
              </a:rPr>
              <a:t>y</a:t>
            </a:r>
            <a:r>
              <a:rPr lang="en-US" dirty="0" smtClean="0">
                <a:latin typeface="Courier"/>
                <a:cs typeface="Courier"/>
              </a:rPr>
              <a:t>, *</a:t>
            </a:r>
            <a:r>
              <a:rPr lang="en-US" dirty="0" err="1" smtClean="0">
                <a:latin typeface="Courier"/>
                <a:cs typeface="Courier"/>
              </a:rPr>
              <a:t>p</a:t>
            </a:r>
            <a:r>
              <a:rPr lang="en-US" dirty="0" smtClean="0">
                <a:latin typeface="Courier"/>
                <a:cs typeface="Courier"/>
              </a:rPr>
              <a:t>; …</a:t>
            </a:r>
          </a:p>
          <a:p>
            <a:pPr>
              <a:buNone/>
            </a:pPr>
            <a:r>
              <a:rPr lang="en-US" dirty="0" err="1" smtClean="0">
                <a:latin typeface="Courier"/>
                <a:cs typeface="Courier"/>
              </a:rPr>
              <a:t>y</a:t>
            </a:r>
            <a:r>
              <a:rPr lang="en-US" dirty="0" smtClean="0">
                <a:latin typeface="Courier"/>
                <a:cs typeface="Courier"/>
              </a:rPr>
              <a:t> = *</a:t>
            </a:r>
            <a:r>
              <a:rPr lang="en-US" dirty="0" err="1" smtClean="0">
                <a:latin typeface="Courier"/>
                <a:cs typeface="Courier"/>
              </a:rPr>
              <a:t>p</a:t>
            </a:r>
            <a:r>
              <a:rPr lang="en-US" dirty="0" smtClean="0">
                <a:latin typeface="Courier"/>
                <a:cs typeface="Courier"/>
              </a:rPr>
              <a:t>; /* legal */</a:t>
            </a:r>
          </a:p>
          <a:p>
            <a:pPr>
              <a:buNone/>
            </a:pPr>
            <a:r>
              <a:rPr lang="en-US" dirty="0" err="1" smtClean="0">
                <a:latin typeface="Courier"/>
                <a:cs typeface="Courier"/>
              </a:rPr>
              <a:t>y</a:t>
            </a:r>
            <a:r>
              <a:rPr lang="en-US" dirty="0" smtClean="0">
                <a:latin typeface="Courier"/>
                <a:cs typeface="Courier"/>
              </a:rPr>
              <a:t> = *</a:t>
            </a:r>
            <a:r>
              <a:rPr lang="en-US" dirty="0" err="1" smtClean="0">
                <a:latin typeface="Courier"/>
                <a:cs typeface="Courier"/>
              </a:rPr>
              <a:t>x</a:t>
            </a:r>
            <a:r>
              <a:rPr lang="en-US" dirty="0" smtClean="0">
                <a:latin typeface="Courier"/>
                <a:cs typeface="Courier"/>
              </a:rPr>
              <a:t>; /* illegal */</a:t>
            </a:r>
          </a:p>
          <a:p>
            <a:pPr>
              <a:buNone/>
            </a:pPr>
            <a:r>
              <a:rPr lang="en-US" dirty="0" err="1" smtClean="0">
                <a:latin typeface="Courier"/>
                <a:cs typeface="Courier"/>
              </a:rPr>
              <a:t>y</a:t>
            </a:r>
            <a:r>
              <a:rPr lang="en-US" dirty="0" smtClean="0">
                <a:latin typeface="Courier"/>
                <a:cs typeface="Courier"/>
              </a:rPr>
              <a:t> = *((int *)</a:t>
            </a:r>
            <a:r>
              <a:rPr lang="en-US" dirty="0" err="1" smtClean="0">
                <a:latin typeface="Courier"/>
                <a:cs typeface="Courier"/>
              </a:rPr>
              <a:t>x</a:t>
            </a:r>
            <a:r>
              <a:rPr lang="en-US" dirty="0" smtClean="0">
                <a:latin typeface="Courier"/>
                <a:cs typeface="Courier"/>
              </a:rPr>
              <a:t>); /* legal! */</a:t>
            </a:r>
          </a:p>
          <a:p>
            <a:pPr>
              <a:buNone/>
            </a:pPr>
            <a:endParaRPr lang="en-US" dirty="0" smtClean="0">
              <a:latin typeface="Courier"/>
              <a:cs typeface="Courier"/>
            </a:endParaRPr>
          </a:p>
          <a:p>
            <a:pPr>
              <a:buNone/>
            </a:pPr>
            <a:endParaRPr lang="en-US" dirty="0">
              <a:latin typeface="Courier"/>
              <a:cs typeface="Courier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D6E1F-8C1D-AB47-9D70-C5AA21649548}" type="datetime1">
              <a:rPr lang="en-US" smtClean="0"/>
              <a:pPr/>
              <a:t>9/9/13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Criticisms of C - Functionality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runtime checking of array bounds</a:t>
            </a:r>
          </a:p>
          <a:p>
            <a:pPr>
              <a:buNone/>
            </a:pPr>
            <a:endParaRPr lang="en-US" dirty="0" smtClean="0">
              <a:latin typeface="Courier"/>
              <a:cs typeface="Courier"/>
            </a:endParaRPr>
          </a:p>
          <a:p>
            <a:pPr>
              <a:buNone/>
            </a:pPr>
            <a:endParaRPr lang="en-US" dirty="0">
              <a:latin typeface="Courier"/>
              <a:cs typeface="Courier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D6E1F-8C1D-AB47-9D70-C5AA21649548}" type="datetime1">
              <a:rPr lang="en-US" smtClean="0"/>
              <a:pPr/>
              <a:t>9/9/13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in Conclusion, …</a:t>
            </a:r>
            <a:endParaRPr lang="en-US" dirty="0"/>
          </a:p>
        </p:txBody>
      </p:sp>
      <p:sp>
        <p:nvSpPr>
          <p:cNvPr id="4608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Pointers are aliases to variables</a:t>
            </a:r>
          </a:p>
          <a:p>
            <a:r>
              <a:rPr lang="en-US" dirty="0" smtClean="0"/>
              <a:t>Pointers can be used to index into arrays</a:t>
            </a:r>
          </a:p>
          <a:p>
            <a:r>
              <a:rPr lang="en-US" dirty="0" smtClean="0"/>
              <a:t>Strings are (null terminated) arrays of characters </a:t>
            </a:r>
          </a:p>
          <a:p>
            <a:r>
              <a:rPr lang="en-US" dirty="0" smtClean="0"/>
              <a:t>Pointers are the source of many bugs in C, so handle with care</a:t>
            </a:r>
          </a:p>
          <a:p>
            <a:r>
              <a:rPr lang="en-US" dirty="0" smtClean="0"/>
              <a:t>C, like all languages, has flaws but its  small and useful language for </a:t>
            </a:r>
            <a:r>
              <a:rPr lang="en-US" smtClean="0"/>
              <a:t>some tasks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6883-833B-DF48-9DA0-0B1FD66A964B}" type="datetime1">
              <a:rPr lang="en-US" smtClean="0"/>
              <a:pPr/>
              <a:t>9/9/13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#4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Pointer Review</a:t>
            </a:r>
            <a:endParaRPr lang="en-US" dirty="0"/>
          </a:p>
        </p:txBody>
      </p:sp>
      <p:sp>
        <p:nvSpPr>
          <p:cNvPr id="151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to change a variable pointed to?</a:t>
            </a:r>
          </a:p>
          <a:p>
            <a:pPr lvl="1"/>
            <a:r>
              <a:rPr lang="en-US" dirty="0" smtClean="0"/>
              <a:t>Use the dereference operator </a:t>
            </a:r>
            <a:r>
              <a:rPr lang="en-US" b="1" dirty="0" smtClean="0">
                <a:latin typeface="Courier New"/>
                <a:cs typeface="Courier New"/>
              </a:rPr>
              <a:t>*</a:t>
            </a:r>
            <a:r>
              <a:rPr lang="en-US" dirty="0" smtClean="0"/>
              <a:t> on left of assignment operator </a:t>
            </a:r>
            <a:r>
              <a:rPr lang="en-US" b="1" dirty="0" smtClean="0">
                <a:latin typeface="Courier New"/>
                <a:cs typeface="Courier New"/>
              </a:rPr>
              <a:t>=</a:t>
            </a:r>
          </a:p>
          <a:p>
            <a:pPr lvl="1"/>
            <a:endParaRPr lang="en-US" dirty="0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3C4CB-A433-3E41-98F1-A55B71D8FF02}" type="datetime1">
              <a:rPr lang="en-US" smtClean="0"/>
              <a:pPr/>
              <a:t>9/9/13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#4</a:t>
            </a:r>
            <a:endParaRPr lang="en-US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200400" y="4529642"/>
            <a:ext cx="3124200" cy="823913"/>
            <a:chOff x="2016" y="2064"/>
            <a:chExt cx="1968" cy="519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016" y="2112"/>
              <a:ext cx="1968" cy="471"/>
              <a:chOff x="2016" y="1104"/>
              <a:chExt cx="1968" cy="471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2016" y="1104"/>
                <a:ext cx="912" cy="471"/>
                <a:chOff x="96" y="1632"/>
                <a:chExt cx="912" cy="471"/>
              </a:xfrm>
            </p:grpSpPr>
            <p:sp>
              <p:nvSpPr>
                <p:cNvPr id="42008" name="Rectangle 7"/>
                <p:cNvSpPr>
                  <a:spLocks noChangeArrowheads="1"/>
                </p:cNvSpPr>
                <p:nvPr/>
              </p:nvSpPr>
              <p:spPr bwMode="auto">
                <a:xfrm>
                  <a:off x="384" y="1632"/>
                  <a:ext cx="624" cy="432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009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96" y="1776"/>
                  <a:ext cx="250" cy="32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800" b="1" dirty="0" err="1">
                      <a:solidFill>
                        <a:schemeClr val="tx1"/>
                      </a:solidFill>
                      <a:latin typeface="Courier New" charset="0"/>
                    </a:rPr>
                    <a:t>p</a:t>
                  </a:r>
                  <a:endParaRPr lang="en-US" sz="2000" b="1" dirty="0"/>
                </a:p>
              </p:txBody>
            </p:sp>
            <p:sp>
              <p:nvSpPr>
                <p:cNvPr id="42010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576" y="1818"/>
                  <a:ext cx="116" cy="25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endParaRPr lang="en-US" sz="2000"/>
                </a:p>
              </p:txBody>
            </p:sp>
          </p:grpSp>
          <p:grpSp>
            <p:nvGrpSpPr>
              <p:cNvPr id="5" name="Group 10"/>
              <p:cNvGrpSpPr>
                <a:grpSpLocks/>
              </p:cNvGrpSpPr>
              <p:nvPr/>
            </p:nvGrpSpPr>
            <p:grpSpPr bwMode="auto">
              <a:xfrm>
                <a:off x="3072" y="1104"/>
                <a:ext cx="912" cy="471"/>
                <a:chOff x="96" y="1632"/>
                <a:chExt cx="912" cy="471"/>
              </a:xfrm>
            </p:grpSpPr>
            <p:sp>
              <p:nvSpPr>
                <p:cNvPr id="42005" name="Rectangle 11"/>
                <p:cNvSpPr>
                  <a:spLocks noChangeArrowheads="1"/>
                </p:cNvSpPr>
                <p:nvPr/>
              </p:nvSpPr>
              <p:spPr bwMode="auto">
                <a:xfrm>
                  <a:off x="384" y="1632"/>
                  <a:ext cx="624" cy="432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006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96" y="1776"/>
                  <a:ext cx="250" cy="32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800" b="1" dirty="0" err="1">
                      <a:solidFill>
                        <a:schemeClr val="tx1"/>
                      </a:solidFill>
                      <a:latin typeface="Courier New" charset="0"/>
                    </a:rPr>
                    <a:t>x</a:t>
                  </a:r>
                  <a:endParaRPr lang="en-US" sz="2000" b="1" dirty="0"/>
                </a:p>
              </p:txBody>
            </p:sp>
            <p:sp>
              <p:nvSpPr>
                <p:cNvPr id="42007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576" y="1776"/>
                  <a:ext cx="250" cy="32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800" b="1">
                      <a:solidFill>
                        <a:schemeClr val="tx1"/>
                      </a:solidFill>
                      <a:latin typeface="Courier New" charset="0"/>
                    </a:rPr>
                    <a:t>5</a:t>
                  </a:r>
                  <a:endParaRPr lang="en-US" sz="2000"/>
                </a:p>
              </p:txBody>
            </p:sp>
          </p:grpSp>
        </p:grpSp>
        <p:sp>
          <p:nvSpPr>
            <p:cNvPr id="42002" name="Freeform 14"/>
            <p:cNvSpPr>
              <a:spLocks/>
            </p:cNvSpPr>
            <p:nvPr/>
          </p:nvSpPr>
          <p:spPr bwMode="auto">
            <a:xfrm>
              <a:off x="2640" y="2064"/>
              <a:ext cx="720" cy="288"/>
            </a:xfrm>
            <a:custGeom>
              <a:avLst/>
              <a:gdLst>
                <a:gd name="T0" fmla="*/ 0 w 720"/>
                <a:gd name="T1" fmla="*/ 344 h 392"/>
                <a:gd name="T2" fmla="*/ 384 w 720"/>
                <a:gd name="T3" fmla="*/ 8 h 392"/>
                <a:gd name="T4" fmla="*/ 720 w 720"/>
                <a:gd name="T5" fmla="*/ 392 h 392"/>
                <a:gd name="T6" fmla="*/ 0 60000 65536"/>
                <a:gd name="T7" fmla="*/ 0 60000 65536"/>
                <a:gd name="T8" fmla="*/ 0 60000 65536"/>
                <a:gd name="T9" fmla="*/ 0 w 720"/>
                <a:gd name="T10" fmla="*/ 0 h 392"/>
                <a:gd name="T11" fmla="*/ 720 w 720"/>
                <a:gd name="T12" fmla="*/ 392 h 3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392">
                  <a:moveTo>
                    <a:pt x="0" y="344"/>
                  </a:moveTo>
                  <a:cubicBezTo>
                    <a:pt x="132" y="172"/>
                    <a:pt x="264" y="0"/>
                    <a:pt x="384" y="8"/>
                  </a:cubicBezTo>
                  <a:cubicBezTo>
                    <a:pt x="504" y="16"/>
                    <a:pt x="612" y="204"/>
                    <a:pt x="720" y="392"/>
                  </a:cubicBezTo>
                </a:path>
              </a:pathLst>
            </a:cu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15535" name="Rectangle 15"/>
          <p:cNvSpPr>
            <a:spLocks noChangeArrowheads="1"/>
          </p:cNvSpPr>
          <p:nvPr/>
        </p:nvSpPr>
        <p:spPr bwMode="auto">
          <a:xfrm>
            <a:off x="990600" y="4758242"/>
            <a:ext cx="1830388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Courier New" charset="0"/>
              </a:rPr>
              <a:t>*</a:t>
            </a:r>
            <a:r>
              <a:rPr lang="en-US" sz="3200" b="1" dirty="0" err="1">
                <a:solidFill>
                  <a:schemeClr val="tx1"/>
                </a:solidFill>
                <a:latin typeface="Courier New" charset="0"/>
              </a:rPr>
              <a:t>p</a:t>
            </a:r>
            <a:r>
              <a:rPr lang="en-US" sz="3200" b="1" dirty="0">
                <a:solidFill>
                  <a:schemeClr val="tx1"/>
                </a:solidFill>
                <a:latin typeface="Courier New" charset="0"/>
              </a:rPr>
              <a:t> = 5</a:t>
            </a:r>
            <a:r>
              <a:rPr lang="en-US" sz="2400" b="1" dirty="0">
                <a:solidFill>
                  <a:schemeClr val="tx1"/>
                </a:solidFill>
                <a:latin typeface="Courier New" charset="0"/>
              </a:rPr>
              <a:t>;</a:t>
            </a:r>
          </a:p>
        </p:txBody>
      </p: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3200400" y="3158042"/>
            <a:ext cx="3124200" cy="823913"/>
            <a:chOff x="2016" y="1200"/>
            <a:chExt cx="1968" cy="519"/>
          </a:xfrm>
        </p:grpSpPr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2016" y="1248"/>
              <a:ext cx="1968" cy="471"/>
              <a:chOff x="2016" y="1104"/>
              <a:chExt cx="1968" cy="471"/>
            </a:xfrm>
          </p:grpSpPr>
          <p:grpSp>
            <p:nvGrpSpPr>
              <p:cNvPr id="8" name="Group 18"/>
              <p:cNvGrpSpPr>
                <a:grpSpLocks/>
              </p:cNvGrpSpPr>
              <p:nvPr/>
            </p:nvGrpSpPr>
            <p:grpSpPr bwMode="auto">
              <a:xfrm>
                <a:off x="2016" y="1104"/>
                <a:ext cx="912" cy="471"/>
                <a:chOff x="96" y="1632"/>
                <a:chExt cx="912" cy="471"/>
              </a:xfrm>
            </p:grpSpPr>
            <p:sp>
              <p:nvSpPr>
                <p:cNvPr id="41998" name="Rectangle 19"/>
                <p:cNvSpPr>
                  <a:spLocks noChangeArrowheads="1"/>
                </p:cNvSpPr>
                <p:nvPr/>
              </p:nvSpPr>
              <p:spPr bwMode="auto">
                <a:xfrm>
                  <a:off x="384" y="1632"/>
                  <a:ext cx="624" cy="432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999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96" y="1776"/>
                  <a:ext cx="250" cy="32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800" b="1" dirty="0" err="1">
                      <a:solidFill>
                        <a:schemeClr val="tx1"/>
                      </a:solidFill>
                      <a:latin typeface="Courier New" charset="0"/>
                    </a:rPr>
                    <a:t>p</a:t>
                  </a:r>
                  <a:endParaRPr lang="en-US" sz="2000" b="1" dirty="0"/>
                </a:p>
              </p:txBody>
            </p:sp>
            <p:sp>
              <p:nvSpPr>
                <p:cNvPr id="42000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576" y="1818"/>
                  <a:ext cx="116" cy="25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endParaRPr lang="en-US" sz="2000"/>
                </a:p>
              </p:txBody>
            </p:sp>
          </p:grpSp>
          <p:grpSp>
            <p:nvGrpSpPr>
              <p:cNvPr id="9" name="Group 22"/>
              <p:cNvGrpSpPr>
                <a:grpSpLocks/>
              </p:cNvGrpSpPr>
              <p:nvPr/>
            </p:nvGrpSpPr>
            <p:grpSpPr bwMode="auto">
              <a:xfrm>
                <a:off x="3072" y="1104"/>
                <a:ext cx="912" cy="471"/>
                <a:chOff x="96" y="1632"/>
                <a:chExt cx="912" cy="471"/>
              </a:xfrm>
            </p:grpSpPr>
            <p:sp>
              <p:nvSpPr>
                <p:cNvPr id="41995" name="Rectangle 23"/>
                <p:cNvSpPr>
                  <a:spLocks noChangeArrowheads="1"/>
                </p:cNvSpPr>
                <p:nvPr/>
              </p:nvSpPr>
              <p:spPr bwMode="auto">
                <a:xfrm>
                  <a:off x="384" y="1632"/>
                  <a:ext cx="624" cy="432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996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96" y="1776"/>
                  <a:ext cx="250" cy="32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800" b="1" dirty="0" err="1">
                      <a:solidFill>
                        <a:schemeClr val="tx1"/>
                      </a:solidFill>
                      <a:latin typeface="Courier New" charset="0"/>
                    </a:rPr>
                    <a:t>x</a:t>
                  </a:r>
                  <a:endParaRPr lang="en-US" sz="2000" b="1" dirty="0"/>
                </a:p>
              </p:txBody>
            </p:sp>
            <p:sp>
              <p:nvSpPr>
                <p:cNvPr id="41997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576" y="1776"/>
                  <a:ext cx="250" cy="32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800" b="1">
                      <a:solidFill>
                        <a:schemeClr val="tx1"/>
                      </a:solidFill>
                      <a:latin typeface="Courier New" charset="0"/>
                    </a:rPr>
                    <a:t>3</a:t>
                  </a:r>
                  <a:endParaRPr lang="en-US" sz="2000"/>
                </a:p>
              </p:txBody>
            </p:sp>
          </p:grpSp>
        </p:grpSp>
        <p:sp>
          <p:nvSpPr>
            <p:cNvPr id="41992" name="Freeform 26"/>
            <p:cNvSpPr>
              <a:spLocks/>
            </p:cNvSpPr>
            <p:nvPr/>
          </p:nvSpPr>
          <p:spPr bwMode="auto">
            <a:xfrm>
              <a:off x="2640" y="1200"/>
              <a:ext cx="720" cy="288"/>
            </a:xfrm>
            <a:custGeom>
              <a:avLst/>
              <a:gdLst>
                <a:gd name="T0" fmla="*/ 0 w 720"/>
                <a:gd name="T1" fmla="*/ 344 h 392"/>
                <a:gd name="T2" fmla="*/ 384 w 720"/>
                <a:gd name="T3" fmla="*/ 8 h 392"/>
                <a:gd name="T4" fmla="*/ 720 w 720"/>
                <a:gd name="T5" fmla="*/ 392 h 392"/>
                <a:gd name="T6" fmla="*/ 0 60000 65536"/>
                <a:gd name="T7" fmla="*/ 0 60000 65536"/>
                <a:gd name="T8" fmla="*/ 0 60000 65536"/>
                <a:gd name="T9" fmla="*/ 0 w 720"/>
                <a:gd name="T10" fmla="*/ 0 h 392"/>
                <a:gd name="T11" fmla="*/ 720 w 720"/>
                <a:gd name="T12" fmla="*/ 392 h 3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392">
                  <a:moveTo>
                    <a:pt x="0" y="344"/>
                  </a:moveTo>
                  <a:cubicBezTo>
                    <a:pt x="132" y="172"/>
                    <a:pt x="264" y="0"/>
                    <a:pt x="384" y="8"/>
                  </a:cubicBezTo>
                  <a:cubicBezTo>
                    <a:pt x="504" y="16"/>
                    <a:pt x="612" y="204"/>
                    <a:pt x="720" y="392"/>
                  </a:cubicBezTo>
                </a:path>
              </a:pathLst>
            </a:cu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12356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15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23" grpId="0" build="p" autoUpdateAnimBg="0"/>
      <p:bldP spid="151553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Pointers and Parameter Passing</a:t>
            </a:r>
            <a:endParaRPr lang="en-US"/>
          </a:p>
        </p:txBody>
      </p:sp>
      <p:sp>
        <p:nvSpPr>
          <p:cNvPr id="151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Java and C pass parameters “by value”</a:t>
            </a:r>
          </a:p>
          <a:p>
            <a:pPr lvl="1"/>
            <a:r>
              <a:rPr lang="en-US" dirty="0" smtClean="0"/>
              <a:t>Procedure/function/method gets a copy of the parameter, </a:t>
            </a:r>
            <a:r>
              <a:rPr lang="en-US" i="1" dirty="0" smtClean="0"/>
              <a:t>so changing the copy cannot change the original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b="1" dirty="0" smtClean="0">
                <a:latin typeface="Courier"/>
                <a:cs typeface="Courier"/>
              </a:rPr>
              <a:t>void </a:t>
            </a:r>
            <a:r>
              <a:rPr lang="en-US" b="1" dirty="0" err="1" smtClean="0">
                <a:latin typeface="Courier"/>
                <a:cs typeface="Courier"/>
              </a:rPr>
              <a:t>addOne</a:t>
            </a:r>
            <a:r>
              <a:rPr lang="en-US" b="1" dirty="0" smtClean="0">
                <a:latin typeface="Courier"/>
                <a:cs typeface="Courier"/>
              </a:rPr>
              <a:t> (</a:t>
            </a:r>
            <a:r>
              <a:rPr lang="en-US" b="1" dirty="0" err="1" smtClean="0">
                <a:latin typeface="Courier"/>
                <a:cs typeface="Courier"/>
              </a:rPr>
              <a:t>int</a:t>
            </a:r>
            <a:r>
              <a:rPr lang="en-US" b="1" dirty="0" smtClean="0">
                <a:latin typeface="Courier"/>
                <a:cs typeface="Courier"/>
              </a:rPr>
              <a:t> </a:t>
            </a:r>
            <a:r>
              <a:rPr lang="en-US" b="1" dirty="0" err="1" smtClean="0">
                <a:latin typeface="Courier"/>
                <a:cs typeface="Courier"/>
              </a:rPr>
              <a:t>x</a:t>
            </a:r>
            <a:r>
              <a:rPr lang="en-US" b="1" dirty="0" smtClean="0">
                <a:latin typeface="Courier"/>
                <a:cs typeface="Courier"/>
              </a:rPr>
              <a:t>) {</a:t>
            </a:r>
            <a:br>
              <a:rPr lang="en-US" b="1" dirty="0" smtClean="0">
                <a:latin typeface="Courier"/>
                <a:cs typeface="Courier"/>
              </a:rPr>
            </a:br>
            <a:r>
              <a:rPr lang="en-US" b="1" dirty="0" smtClean="0">
                <a:latin typeface="Courier"/>
                <a:cs typeface="Courier"/>
              </a:rPr>
              <a:t>	 </a:t>
            </a:r>
            <a:r>
              <a:rPr lang="en-US" b="1" dirty="0" err="1" smtClean="0">
                <a:latin typeface="Courier"/>
                <a:cs typeface="Courier"/>
              </a:rPr>
              <a:t>x</a:t>
            </a:r>
            <a:r>
              <a:rPr lang="en-US" b="1" dirty="0" smtClean="0">
                <a:latin typeface="Courier"/>
                <a:cs typeface="Courier"/>
              </a:rPr>
              <a:t> = </a:t>
            </a:r>
            <a:r>
              <a:rPr lang="en-US" b="1" dirty="0" err="1" smtClean="0">
                <a:latin typeface="Courier"/>
                <a:cs typeface="Courier"/>
              </a:rPr>
              <a:t>x</a:t>
            </a:r>
            <a:r>
              <a:rPr lang="en-US" b="1" dirty="0" smtClean="0">
                <a:latin typeface="Courier"/>
                <a:cs typeface="Courier"/>
              </a:rPr>
              <a:t> + 1;</a:t>
            </a:r>
            <a:br>
              <a:rPr lang="en-US" b="1" dirty="0" smtClean="0">
                <a:latin typeface="Courier"/>
                <a:cs typeface="Courier"/>
              </a:rPr>
            </a:br>
            <a:r>
              <a:rPr lang="en-US" b="1" dirty="0" smtClean="0">
                <a:latin typeface="Courier"/>
                <a:cs typeface="Courier"/>
              </a:rPr>
              <a:t>}</a:t>
            </a:r>
          </a:p>
          <a:p>
            <a:pPr lvl="1">
              <a:buNone/>
            </a:pPr>
            <a:r>
              <a:rPr lang="en-US" b="1" dirty="0" err="1" smtClean="0">
                <a:latin typeface="Courier"/>
                <a:cs typeface="Courier"/>
              </a:rPr>
              <a:t>int</a:t>
            </a:r>
            <a:r>
              <a:rPr lang="en-US" b="1" dirty="0" smtClean="0">
                <a:latin typeface="Courier"/>
                <a:cs typeface="Courier"/>
              </a:rPr>
              <a:t> </a:t>
            </a:r>
            <a:r>
              <a:rPr lang="en-US" b="1" dirty="0" err="1" smtClean="0">
                <a:latin typeface="Courier"/>
                <a:cs typeface="Courier"/>
              </a:rPr>
              <a:t>y</a:t>
            </a:r>
            <a:r>
              <a:rPr lang="en-US" b="1" dirty="0" smtClean="0">
                <a:latin typeface="Courier"/>
                <a:cs typeface="Courier"/>
              </a:rPr>
              <a:t> = 3;</a:t>
            </a:r>
          </a:p>
          <a:p>
            <a:pPr lvl="1">
              <a:buNone/>
            </a:pPr>
            <a:r>
              <a:rPr lang="en-US" b="1" dirty="0" err="1" smtClean="0">
                <a:latin typeface="Courier"/>
                <a:cs typeface="Courier"/>
              </a:rPr>
              <a:t>addOne(y</a:t>
            </a:r>
            <a:r>
              <a:rPr lang="en-US" b="1" dirty="0" smtClean="0">
                <a:latin typeface="Courier"/>
                <a:cs typeface="Courier"/>
              </a:rPr>
              <a:t>);</a:t>
            </a:r>
          </a:p>
          <a:p>
            <a:pPr lvl="1">
              <a:buNone/>
            </a:pPr>
            <a:r>
              <a:rPr lang="en-US" i="1" dirty="0" smtClean="0"/>
              <a:t>y </a:t>
            </a:r>
            <a:r>
              <a:rPr lang="en-US" i="1" dirty="0" smtClean="0"/>
              <a:t>remains equal to 3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1B019-4C5D-4B46-AED8-B4F1649DBB65}" type="datetime1">
              <a:rPr lang="en-US" smtClean="0"/>
              <a:pPr/>
              <a:t>9/9/13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500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6547" grpId="0" uiExpand="1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Pointers and Parameter Passing</a:t>
            </a:r>
            <a:endParaRPr lang="en-US"/>
          </a:p>
        </p:txBody>
      </p:sp>
      <p:sp>
        <p:nvSpPr>
          <p:cNvPr id="151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can we get a function to change the value held in a variable?</a:t>
            </a:r>
          </a:p>
          <a:p>
            <a:pPr>
              <a:buNone/>
            </a:pPr>
            <a:endParaRPr lang="en-US" dirty="0" smtClean="0"/>
          </a:p>
          <a:p>
            <a:pPr lvl="1">
              <a:buNone/>
            </a:pPr>
            <a:r>
              <a:rPr lang="en-US" b="1" dirty="0" smtClean="0">
                <a:latin typeface="Courier"/>
                <a:cs typeface="Courier"/>
              </a:rPr>
              <a:t>void </a:t>
            </a:r>
            <a:r>
              <a:rPr lang="en-US" b="1" dirty="0" err="1" smtClean="0">
                <a:latin typeface="Courier"/>
                <a:cs typeface="Courier"/>
              </a:rPr>
              <a:t>addOne</a:t>
            </a:r>
            <a:r>
              <a:rPr lang="en-US" b="1" dirty="0" smtClean="0">
                <a:latin typeface="Courier"/>
                <a:cs typeface="Courier"/>
              </a:rPr>
              <a:t> (</a:t>
            </a:r>
            <a:r>
              <a:rPr lang="en-US" b="1" dirty="0" err="1" smtClean="0">
                <a:latin typeface="Courier"/>
                <a:cs typeface="Courier"/>
              </a:rPr>
              <a:t>int</a:t>
            </a:r>
            <a:r>
              <a:rPr lang="en-US" b="1" dirty="0" smtClean="0">
                <a:latin typeface="Courier"/>
                <a:cs typeface="Courier"/>
              </a:rPr>
              <a:t> *</a:t>
            </a:r>
            <a:r>
              <a:rPr lang="en-US" b="1" dirty="0" err="1" smtClean="0">
                <a:latin typeface="Courier"/>
                <a:cs typeface="Courier"/>
              </a:rPr>
              <a:t>p</a:t>
            </a:r>
            <a:r>
              <a:rPr lang="en-US" b="1" dirty="0" smtClean="0">
                <a:latin typeface="Courier"/>
                <a:cs typeface="Courier"/>
              </a:rPr>
              <a:t>) {</a:t>
            </a:r>
            <a:br>
              <a:rPr lang="en-US" b="1" dirty="0" smtClean="0">
                <a:latin typeface="Courier"/>
                <a:cs typeface="Courier"/>
              </a:rPr>
            </a:br>
            <a:r>
              <a:rPr lang="en-US" b="1" dirty="0" smtClean="0">
                <a:latin typeface="Courier"/>
                <a:cs typeface="Courier"/>
              </a:rPr>
              <a:t>	*</a:t>
            </a:r>
            <a:r>
              <a:rPr lang="en-US" b="1" dirty="0" err="1" smtClean="0">
                <a:latin typeface="Courier"/>
                <a:cs typeface="Courier"/>
              </a:rPr>
              <a:t>p</a:t>
            </a:r>
            <a:r>
              <a:rPr lang="en-US" b="1" dirty="0" smtClean="0">
                <a:latin typeface="Courier"/>
                <a:cs typeface="Courier"/>
              </a:rPr>
              <a:t> = *</a:t>
            </a:r>
            <a:r>
              <a:rPr lang="en-US" b="1" dirty="0" err="1" smtClean="0">
                <a:latin typeface="Courier"/>
                <a:cs typeface="Courier"/>
              </a:rPr>
              <a:t>p</a:t>
            </a:r>
            <a:r>
              <a:rPr lang="en-US" b="1" dirty="0" smtClean="0">
                <a:latin typeface="Courier"/>
                <a:cs typeface="Courier"/>
              </a:rPr>
              <a:t> + 1;</a:t>
            </a:r>
            <a:br>
              <a:rPr lang="en-US" b="1" dirty="0" smtClean="0">
                <a:latin typeface="Courier"/>
                <a:cs typeface="Courier"/>
              </a:rPr>
            </a:br>
            <a:r>
              <a:rPr lang="en-US" b="1" dirty="0" smtClean="0">
                <a:latin typeface="Courier"/>
                <a:cs typeface="Courier"/>
              </a:rPr>
              <a:t>}</a:t>
            </a:r>
          </a:p>
          <a:p>
            <a:pPr lvl="1">
              <a:buNone/>
            </a:pPr>
            <a:r>
              <a:rPr lang="en-US" b="1" dirty="0" err="1" smtClean="0">
                <a:latin typeface="Courier"/>
                <a:cs typeface="Courier"/>
              </a:rPr>
              <a:t>int</a:t>
            </a:r>
            <a:r>
              <a:rPr lang="en-US" b="1" dirty="0" smtClean="0">
                <a:latin typeface="Courier"/>
                <a:cs typeface="Courier"/>
              </a:rPr>
              <a:t> </a:t>
            </a:r>
            <a:r>
              <a:rPr lang="en-US" b="1" dirty="0" err="1" smtClean="0">
                <a:latin typeface="Courier"/>
                <a:cs typeface="Courier"/>
              </a:rPr>
              <a:t>y</a:t>
            </a:r>
            <a:r>
              <a:rPr lang="en-US" b="1" dirty="0" smtClean="0">
                <a:latin typeface="Courier"/>
                <a:cs typeface="Courier"/>
              </a:rPr>
              <a:t> = 3;</a:t>
            </a:r>
          </a:p>
          <a:p>
            <a:pPr lvl="1">
              <a:buNone/>
            </a:pPr>
            <a:r>
              <a:rPr lang="en-US" b="1" dirty="0" err="1" smtClean="0">
                <a:latin typeface="Courier"/>
                <a:cs typeface="Courier"/>
              </a:rPr>
              <a:t>addOne</a:t>
            </a:r>
            <a:r>
              <a:rPr lang="en-US" b="1" dirty="0" smtClean="0">
                <a:latin typeface="Courier"/>
                <a:cs typeface="Courier"/>
              </a:rPr>
              <a:t>(&amp;y);</a:t>
            </a:r>
          </a:p>
          <a:p>
            <a:pPr lvl="1">
              <a:buNone/>
            </a:pPr>
            <a:r>
              <a:rPr lang="en-US" i="1" dirty="0" smtClean="0"/>
              <a:t>y </a:t>
            </a:r>
            <a:r>
              <a:rPr lang="en-US" i="1" dirty="0" smtClean="0"/>
              <a:t>is now equal to 4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2C1A4-8FF0-5743-B3A0-75A9A1A5EF20}" type="datetime1">
              <a:rPr lang="en-US" smtClean="0"/>
              <a:pPr/>
              <a:t>9/9/13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38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7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7571" grpId="0" uiExpand="1" build="p" bldLvl="2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9830</TotalTime>
  <Words>4569</Words>
  <Application>Microsoft Macintosh PowerPoint</Application>
  <PresentationFormat>On-screen Show (4:3)</PresentationFormat>
  <Paragraphs>909</Paragraphs>
  <Slides>63</Slides>
  <Notes>44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5" baseType="lpstr">
      <vt:lpstr>Office Theme</vt:lpstr>
      <vt:lpstr>Image</vt:lpstr>
      <vt:lpstr>CS 61C:  Great Ideas in Computer Architecture  Introduction to C, Part II</vt:lpstr>
      <vt:lpstr>Agenda</vt:lpstr>
      <vt:lpstr>Agenda</vt:lpstr>
      <vt:lpstr>New-School Machine Structures (It’s a bit more complicated!)</vt:lpstr>
      <vt:lpstr>Big Idea #1: Levels of Representation/Interpretation</vt:lpstr>
      <vt:lpstr>Pointer Review</vt:lpstr>
      <vt:lpstr>Pointer Review</vt:lpstr>
      <vt:lpstr>Pointers and Parameter Passing</vt:lpstr>
      <vt:lpstr>Pointers and Parameter Passing</vt:lpstr>
      <vt:lpstr>C Pointer Dangers</vt:lpstr>
      <vt:lpstr>Pointers and Structures</vt:lpstr>
      <vt:lpstr>PowerPoint Presentation</vt:lpstr>
      <vt:lpstr>Peer Instruction Answer</vt:lpstr>
      <vt:lpstr>PowerPoint Presentation</vt:lpstr>
      <vt:lpstr>PowerPoint Presentation</vt:lpstr>
      <vt:lpstr>Arrays (1/5)</vt:lpstr>
      <vt:lpstr>Arrays (2/5)</vt:lpstr>
      <vt:lpstr>C Strings</vt:lpstr>
      <vt:lpstr>Arrays (3/5)</vt:lpstr>
      <vt:lpstr>Arrays (4/5)</vt:lpstr>
      <vt:lpstr>Arrays (5/5)</vt:lpstr>
      <vt:lpstr>Array And in Conclusion ...</vt:lpstr>
      <vt:lpstr>PowerPoint Presentation</vt:lpstr>
      <vt:lpstr>PowerPoint Presentation</vt:lpstr>
      <vt:lpstr>PowerPoint Presentation</vt:lpstr>
      <vt:lpstr>PowerPoint Presentation</vt:lpstr>
      <vt:lpstr>Pointer Arithmetic</vt:lpstr>
      <vt:lpstr>Arrays and Pointers</vt:lpstr>
      <vt:lpstr>Arrays and Pointers</vt:lpstr>
      <vt:lpstr>Arrays and Pointers</vt:lpstr>
      <vt:lpstr>Agenda</vt:lpstr>
      <vt:lpstr>Administrivia</vt:lpstr>
      <vt:lpstr>CS 61c in the News</vt:lpstr>
      <vt:lpstr>Agenda</vt:lpstr>
      <vt:lpstr>Pointer Arithmetic (1/2)</vt:lpstr>
      <vt:lpstr>Pointer Arithmetic (2/2)</vt:lpstr>
      <vt:lpstr>PowerPoint Presentation</vt:lpstr>
      <vt:lpstr>PowerPoint Presentation</vt:lpstr>
      <vt:lpstr>Pointers &amp; Allocation (1/2)</vt:lpstr>
      <vt:lpstr>Pointers &amp; Allocation (2/2)</vt:lpstr>
      <vt:lpstr>Arrays (one element past array must be valid)</vt:lpstr>
      <vt:lpstr>Pointer Arithmetic</vt:lpstr>
      <vt:lpstr>Pointer Arithmetic to Copy Memory</vt:lpstr>
      <vt:lpstr>Arrays vs. Pointers</vt:lpstr>
      <vt:lpstr>Pointer Arithmetic And in Conclusion ...</vt:lpstr>
      <vt:lpstr>PowerPoint Presentation</vt:lpstr>
      <vt:lpstr>PowerPoint Presentation</vt:lpstr>
      <vt:lpstr>PowerPoint Presentation</vt:lpstr>
      <vt:lpstr>PowerPoint Presentation</vt:lpstr>
      <vt:lpstr>Pointers and Functions (1/2)</vt:lpstr>
      <vt:lpstr>Pointers and Functions (2/2)</vt:lpstr>
      <vt:lpstr>C String Standard Functions #include &lt;string.h&gt;</vt:lpstr>
      <vt:lpstr>Agenda</vt:lpstr>
      <vt:lpstr>Agenda</vt:lpstr>
      <vt:lpstr>Segmentation Fault vs. Bus Error</vt:lpstr>
      <vt:lpstr>C String Problems</vt:lpstr>
      <vt:lpstr>Criticisms of C - Syntax</vt:lpstr>
      <vt:lpstr>Criticisms of C - Syntax</vt:lpstr>
      <vt:lpstr>Criticisms of C - Syntax</vt:lpstr>
      <vt:lpstr>Criticisms of C - Syntax</vt:lpstr>
      <vt:lpstr>Criticisms of C – Type casting</vt:lpstr>
      <vt:lpstr>Criticisms of C - Functionality</vt:lpstr>
      <vt:lpstr>And in Conclusion, …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61C: Great Ideas in Computer Architecture (Machine Structures)</dc:title>
  <dc:creator>Randy Katz</dc:creator>
  <cp:lastModifiedBy>Randy Katz</cp:lastModifiedBy>
  <cp:revision>75</cp:revision>
  <cp:lastPrinted>2013-09-09T20:41:03Z</cp:lastPrinted>
  <dcterms:created xsi:type="dcterms:W3CDTF">2012-01-26T17:02:49Z</dcterms:created>
  <dcterms:modified xsi:type="dcterms:W3CDTF">2013-09-10T18:46:54Z</dcterms:modified>
</cp:coreProperties>
</file>