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355" r:id="rId2"/>
    <p:sldId id="336" r:id="rId3"/>
    <p:sldId id="314" r:id="rId4"/>
    <p:sldId id="359" r:id="rId5"/>
    <p:sldId id="273" r:id="rId6"/>
    <p:sldId id="307" r:id="rId7"/>
    <p:sldId id="278" r:id="rId8"/>
    <p:sldId id="316" r:id="rId9"/>
    <p:sldId id="318" r:id="rId10"/>
    <p:sldId id="356" r:id="rId11"/>
    <p:sldId id="319" r:id="rId12"/>
    <p:sldId id="357" r:id="rId13"/>
    <p:sldId id="320" r:id="rId14"/>
    <p:sldId id="322" r:id="rId15"/>
    <p:sldId id="323" r:id="rId16"/>
    <p:sldId id="280" r:id="rId17"/>
    <p:sldId id="281" r:id="rId18"/>
    <p:sldId id="325" r:id="rId19"/>
    <p:sldId id="326" r:id="rId20"/>
    <p:sldId id="338" r:id="rId21"/>
    <p:sldId id="345" r:id="rId22"/>
    <p:sldId id="351" r:id="rId23"/>
    <p:sldId id="284" r:id="rId24"/>
    <p:sldId id="346" r:id="rId25"/>
    <p:sldId id="328" r:id="rId26"/>
    <p:sldId id="342" r:id="rId27"/>
    <p:sldId id="352" r:id="rId28"/>
    <p:sldId id="309" r:id="rId29"/>
    <p:sldId id="324" r:id="rId30"/>
    <p:sldId id="358" r:id="rId31"/>
    <p:sldId id="315" r:id="rId32"/>
    <p:sldId id="287" r:id="rId33"/>
    <p:sldId id="288" r:id="rId34"/>
    <p:sldId id="289" r:id="rId35"/>
    <p:sldId id="347" r:id="rId36"/>
    <p:sldId id="330" r:id="rId37"/>
    <p:sldId id="290" r:id="rId38"/>
    <p:sldId id="291" r:id="rId39"/>
    <p:sldId id="292" r:id="rId40"/>
    <p:sldId id="293" r:id="rId41"/>
    <p:sldId id="294" r:id="rId42"/>
    <p:sldId id="295" r:id="rId43"/>
    <p:sldId id="333" r:id="rId44"/>
    <p:sldId id="296" r:id="rId45"/>
    <p:sldId id="344" r:id="rId46"/>
    <p:sldId id="353" r:id="rId47"/>
    <p:sldId id="272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68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7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9/12/13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557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$so,</a:t>
            </a:r>
            <a:r>
              <a:rPr lang="en-US" baseline="0" dirty="0" smtClean="0"/>
              <a:t> $s1, $s2</a:t>
            </a:r>
          </a:p>
          <a:p>
            <a:r>
              <a:rPr lang="en-US" baseline="0" dirty="0" smtClean="0"/>
              <a:t>add $t0, $s3, $s4</a:t>
            </a:r>
          </a:p>
          <a:p>
            <a:r>
              <a:rPr lang="en-US" baseline="0" dirty="0" smtClean="0"/>
              <a:t>sub $s0, $s0, $t0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conventions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Re]lace</a:t>
            </a:r>
            <a:r>
              <a:rPr lang="en-US" dirty="0" smtClean="0"/>
              <a:t> 8</a:t>
            </a:r>
            <a:r>
              <a:rPr lang="en-US" baseline="0" dirty="0" smtClean="0"/>
              <a:t> with 32 on </a:t>
            </a:r>
            <a:r>
              <a:rPr lang="en-US" baseline="0" dirty="0" err="1" smtClean="0"/>
              <a:t>lw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</a:p>
          <a:p>
            <a:r>
              <a:rPr lang="en-US" dirty="0" err="1" smtClean="0">
                <a:solidFill>
                  <a:srgbClr val="3366FF"/>
                </a:solidFill>
              </a:rPr>
              <a:t>sw</a:t>
            </a:r>
            <a:r>
              <a:rPr lang="en-US" dirty="0" smtClean="0">
                <a:solidFill>
                  <a:srgbClr val="3366FF"/>
                </a:solidFill>
              </a:rPr>
              <a:t> $t0, 40($s3)		# Stores h+A[3] into A[10]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</a:t>
            </a:r>
          </a:p>
          <a:p>
            <a:r>
              <a:rPr lang="en-US" dirty="0" err="1" smtClean="0">
                <a:solidFill>
                  <a:srgbClr val="3366FF"/>
                </a:solidFill>
              </a:rPr>
              <a:t>sw</a:t>
            </a:r>
            <a:r>
              <a:rPr lang="en-US" dirty="0" smtClean="0">
                <a:solidFill>
                  <a:srgbClr val="3366FF"/>
                </a:solidFill>
              </a:rPr>
              <a:t> $t0, 40($s3)		# Stores h+A[3] into A[10]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45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1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 dirty="0"/>
          </a:p>
        </p:txBody>
      </p:sp>
      <p:sp>
        <p:nvSpPr>
          <p:cNvPr id="296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8875" y="587375"/>
            <a:ext cx="4552950" cy="3416300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a[b] – Array subscript</a:t>
            </a:r>
          </a:p>
          <a:p>
            <a:r>
              <a:rPr lang="en-US" dirty="0" smtClean="0"/>
              <a:t>*a -- Indirection ("object pointed to by a")</a:t>
            </a:r>
          </a:p>
          <a:p>
            <a:r>
              <a:rPr lang="en-US" dirty="0" smtClean="0"/>
              <a:t>&amp;a -- Reference ("address of a")</a:t>
            </a:r>
          </a:p>
          <a:p>
            <a:r>
              <a:rPr lang="en-US" dirty="0" smtClean="0"/>
              <a:t>p = &amp;x[0] is the same as “p gets the address of the 0</a:t>
            </a:r>
            <a:r>
              <a:rPr lang="en-US" baseline="30000" dirty="0" smtClean="0"/>
              <a:t>th</a:t>
            </a:r>
            <a:r>
              <a:rPr lang="en-US" dirty="0" smtClean="0"/>
              <a:t> element pointed to by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08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t0,g,h # temporary variable t0 contains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# Although the next operation is subtract, we need to calculate the sum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before we can subtract.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t1,i,j # temporary variable t1 contains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Thus, the second instruction places the sum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another temporary variable created by the compiler, called t1: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code:sub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f,t0,t1 #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gets t0 – t1, which is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Finally, the subtract instruction subtracts the second sum from the first and places the difference in the variable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completing the compiled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C9B7-3EC2-414B-99A3-76BF63B75F9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t0,g,h # temporary variable t0 contains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# Although the next operation is subtract, we need to calculate the sum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before we can subtract.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 t1,i,j # temporary variable t1 contains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Thus, the second instruction places the sum of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another temporary variable created by the compiler, called t1: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code:sub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f,t0,t1 #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gets t0 – t1, which is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–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 Finally, the subtract instruction subtracts the second sum from the first and places the difference in the variable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completing the compiled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3C9B7-3EC2-414B-99A3-76BF63B75F9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VertLeftWhiteCheck1</a:t>
            </a:r>
          </a:p>
          <a:p>
            <a:endParaRPr lang="en-US" dirty="0" smtClean="0"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algn="l"/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>B: Print 4</a:t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  <a:latin typeface="Courier" charset="0"/>
              </a:rPr>
              <a:t/>
            </a:r>
            <a:br>
              <a:rPr lang="en-US" sz="1200" dirty="0" smtClean="0">
                <a:solidFill>
                  <a:schemeClr val="folHlink"/>
                </a:solidFill>
                <a:latin typeface="Courier" charset="0"/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…because </a:t>
            </a:r>
            <a:r>
              <a:rPr lang="en-US" sz="1200" dirty="0" err="1" smtClean="0">
                <a:solidFill>
                  <a:schemeClr val="folHlink"/>
                </a:solidFill>
                <a:latin typeface="Courier" charset="0"/>
              </a:rPr>
              <a:t>ints</a:t>
            </a:r>
            <a:r>
              <a:rPr lang="en-US" sz="1200" dirty="0" smtClean="0">
                <a:solidFill>
                  <a:schemeClr val="folHlink"/>
                </a:solidFill>
              </a:rPr>
              <a:t> in this system are 4-bytes long and </a:t>
            </a:r>
            <a:br>
              <a:rPr lang="en-US" sz="1200" dirty="0" smtClean="0">
                <a:solidFill>
                  <a:schemeClr val="folHlink"/>
                </a:solidFill>
              </a:rPr>
            </a:br>
            <a:r>
              <a:rPr lang="en-US" sz="1200" dirty="0" smtClean="0">
                <a:solidFill>
                  <a:schemeClr val="folHlink"/>
                </a:solidFill>
              </a:rPr>
              <a:t>the actual address increments by 4 even though it appears to only </a:t>
            </a:r>
            <a:r>
              <a:rPr lang="en-US" sz="1200" dirty="0" err="1" smtClean="0">
                <a:solidFill>
                  <a:schemeClr val="folHlink"/>
                </a:solidFill>
              </a:rPr>
              <a:t>incrememt</a:t>
            </a:r>
            <a:r>
              <a:rPr lang="en-US" sz="1200" dirty="0" smtClean="0">
                <a:solidFill>
                  <a:schemeClr val="folHlink"/>
                </a:solidFill>
              </a:rPr>
              <a:t> 1.</a:t>
            </a:r>
            <a:endParaRPr lang="en-US" sz="1200" dirty="0">
              <a:solidFill>
                <a:schemeClr val="folHlink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DDFC7-9B43-2649-94E0-7B41AD675C67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$so,</a:t>
            </a:r>
            <a:r>
              <a:rPr lang="en-US" baseline="0" dirty="0" smtClean="0"/>
              <a:t> $s1, $s2</a:t>
            </a:r>
          </a:p>
          <a:p>
            <a:r>
              <a:rPr lang="en-US" baseline="0" dirty="0" smtClean="0"/>
              <a:t>add $t0, $s3, $s4</a:t>
            </a:r>
          </a:p>
          <a:p>
            <a:r>
              <a:rPr lang="en-US" baseline="0" dirty="0" smtClean="0"/>
              <a:t>sub $s0, $s0, $t0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$so,</a:t>
            </a:r>
            <a:r>
              <a:rPr lang="en-US" baseline="0" dirty="0" smtClean="0"/>
              <a:t> $s1, $s2</a:t>
            </a:r>
          </a:p>
          <a:p>
            <a:r>
              <a:rPr lang="en-US" baseline="0" dirty="0" smtClean="0"/>
              <a:t>add $t0, $s3, $s4</a:t>
            </a:r>
          </a:p>
          <a:p>
            <a:r>
              <a:rPr lang="en-US" baseline="0" dirty="0" smtClean="0"/>
              <a:t>sub $s0, $s0, $t0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conventions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6781800"/>
          <a:ext cx="9144000" cy="8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63" name="Image" r:id="rId3" imgW="10057143" imgH="1269841" progId="">
                  <p:embed/>
                </p:oleObj>
              </mc:Choice>
              <mc:Fallback>
                <p:oleObj name="Image" r:id="rId3" imgW="10057143" imgH="1269841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781800"/>
                        <a:ext cx="9144000" cy="8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8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8153400" y="831850"/>
            <a:ext cx="9906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CF6B1-C410-DE41-99C1-A52DCD7C20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1/31/12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1/31/12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1/31/12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1/31/12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1/31/12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1/31/12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311" y="3886200"/>
            <a:ext cx="7603203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Randy H. Katz</a:t>
            </a:r>
          </a:p>
          <a:p>
            <a:r>
              <a:rPr lang="en-US" dirty="0" smtClean="0"/>
              <a:t>http://inst.eecs.Berkeley.edu/~cs61c/fa13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#5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C6BF7-153F-E143-A380-A9D15BC07FAA}" type="datetime1">
              <a:rPr lang="en-US" smtClean="0"/>
              <a:pPr/>
              <a:t>9/12/13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799" y="1817540"/>
            <a:ext cx="8034867" cy="19001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CS 61C: </a:t>
            </a:r>
            <a:br>
              <a:rPr lang="en-US" dirty="0" smtClean="0"/>
            </a:br>
            <a:r>
              <a:rPr lang="en-US" dirty="0" smtClean="0"/>
              <a:t>Great Ideas in Computer Architecture </a:t>
            </a:r>
            <a:br>
              <a:rPr lang="en-US" dirty="0" smtClean="0"/>
            </a:br>
            <a:r>
              <a:rPr lang="en-US" i="1" dirty="0" smtClean="0"/>
              <a:t>Introduction to Machine Language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5326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MIPS:</a:t>
            </a:r>
            <a:br>
              <a:rPr lang="en-US" dirty="0" smtClean="0"/>
            </a:br>
            <a:r>
              <a:rPr lang="en-US" sz="4000" dirty="0" smtClean="0"/>
              <a:t>Instruction Set for CS 61C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59971"/>
            <a:ext cx="8449733" cy="4938712"/>
          </a:xfrm>
        </p:spPr>
        <p:txBody>
          <a:bodyPr>
            <a:normAutofit/>
          </a:bodyPr>
          <a:lstStyle/>
          <a:p>
            <a:r>
              <a:rPr lang="en-US" dirty="0" smtClean="0"/>
              <a:t>MIPS is a real-world ISA (see </a:t>
            </a:r>
            <a:r>
              <a:rPr lang="en-US" b="1" dirty="0" err="1" smtClean="0">
                <a:latin typeface="Courier New"/>
                <a:cs typeface="Courier New"/>
              </a:rPr>
              <a:t>www.mips.com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Standard instruction set for networking equipment</a:t>
            </a:r>
          </a:p>
          <a:p>
            <a:pPr lvl="1"/>
            <a:r>
              <a:rPr lang="en-US" dirty="0" smtClean="0"/>
              <a:t>Was also used in original Nintendo-64!</a:t>
            </a:r>
          </a:p>
          <a:p>
            <a:r>
              <a:rPr lang="en-US" dirty="0" smtClean="0"/>
              <a:t>Elegant example of a </a:t>
            </a:r>
            <a:r>
              <a:rPr lang="en-US" i="1" dirty="0" smtClean="0"/>
              <a:t>Reduced Instruction Set Computer</a:t>
            </a:r>
            <a:r>
              <a:rPr lang="en-US" dirty="0" smtClean="0"/>
              <a:t> (RISC) instruction set</a:t>
            </a:r>
          </a:p>
          <a:p>
            <a:r>
              <a:rPr lang="en-US" dirty="0" smtClean="0"/>
              <a:t>Invented by John Hennessy @ Stanford</a:t>
            </a:r>
          </a:p>
          <a:p>
            <a:pPr lvl="1"/>
            <a:r>
              <a:rPr lang="en-US" i="1" dirty="0" smtClean="0"/>
              <a:t>Why not Berkeley/Sun RISC invented by Dave Patterson? Ask him!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5856-3BCA-F241-BED7-516E29CB6332}" type="datetime1">
              <a:rPr lang="en-US" smtClean="0"/>
              <a:pPr/>
              <a:t>9/12/13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0415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 Design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606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Basic RISC principle: “A simpler CPU (the hardware that interprets machine language) is a faster CPU” (CPU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Core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r>
              <a:rPr lang="en-US" dirty="0" smtClean="0"/>
              <a:t>Focus of the RISC design is reduction of the number and complexity of instructions in the ISA</a:t>
            </a:r>
          </a:p>
          <a:p>
            <a:r>
              <a:rPr lang="en-US" dirty="0" smtClean="0"/>
              <a:t>A number of the more common strategies include:</a:t>
            </a:r>
          </a:p>
          <a:p>
            <a:pPr lvl="1"/>
            <a:r>
              <a:rPr lang="en-US" dirty="0" smtClean="0"/>
              <a:t>Fixed instruction length, generally a single word; </a:t>
            </a:r>
            <a:br>
              <a:rPr lang="en-US" dirty="0" smtClean="0"/>
            </a:br>
            <a:r>
              <a:rPr lang="en-US" dirty="0" smtClean="0"/>
              <a:t>Simplifies process of fetching instructions from memory</a:t>
            </a:r>
          </a:p>
          <a:p>
            <a:pPr lvl="1"/>
            <a:r>
              <a:rPr lang="en-US" dirty="0" smtClean="0"/>
              <a:t>Simplified addressing modes;</a:t>
            </a:r>
            <a:br>
              <a:rPr lang="en-US" dirty="0" smtClean="0"/>
            </a:br>
            <a:r>
              <a:rPr lang="en-US" dirty="0" smtClean="0"/>
              <a:t>Simplifies process of fetching operands from memory</a:t>
            </a:r>
          </a:p>
          <a:p>
            <a:pPr lvl="1"/>
            <a:r>
              <a:rPr lang="en-US" dirty="0" smtClean="0"/>
              <a:t>Fewer and simpler instructions in the instruction set;</a:t>
            </a:r>
            <a:br>
              <a:rPr lang="en-US" dirty="0" smtClean="0"/>
            </a:br>
            <a:r>
              <a:rPr lang="en-US" dirty="0" smtClean="0"/>
              <a:t>Simplifies process of executing instructions</a:t>
            </a:r>
          </a:p>
          <a:p>
            <a:pPr lvl="1"/>
            <a:r>
              <a:rPr lang="en-US" dirty="0" smtClean="0"/>
              <a:t>Only load and store instructions access memory; </a:t>
            </a:r>
            <a:br>
              <a:rPr lang="en-US" dirty="0" smtClean="0"/>
            </a:br>
            <a:r>
              <a:rPr lang="en-US" dirty="0" smtClean="0"/>
              <a:t>E.g., no add memory to register, add memory to memory, etc.</a:t>
            </a:r>
          </a:p>
          <a:p>
            <a:pPr lvl="1"/>
            <a:r>
              <a:rPr lang="en-US" i="1" dirty="0" smtClean="0"/>
              <a:t>Let the compiler do it. </a:t>
            </a:r>
            <a:r>
              <a:rPr lang="en-US" dirty="0" smtClean="0"/>
              <a:t>Use a good compiler to break complex high-level language statements into a number of simple assembly language statements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Mainstream </a:t>
            </a:r>
            <a:r>
              <a:rPr lang="en-US" dirty="0" err="1" smtClean="0"/>
              <a:t>ISAs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536" y="1162048"/>
            <a:ext cx="8634780" cy="4938712"/>
          </a:xfrm>
        </p:spPr>
        <p:txBody>
          <a:bodyPr>
            <a:normAutofit/>
          </a:bodyPr>
          <a:lstStyle/>
          <a:p>
            <a:r>
              <a:rPr lang="en-US" dirty="0" smtClean="0"/>
              <a:t>ARM (Advanced RISC Machine) is most popular RISC</a:t>
            </a:r>
          </a:p>
          <a:p>
            <a:pPr lvl="1"/>
            <a:r>
              <a:rPr lang="en-US" dirty="0" smtClean="0"/>
              <a:t>In every smart phone-like device (e.g., </a:t>
            </a:r>
            <a:r>
              <a:rPr lang="en-US" dirty="0" err="1" smtClean="0"/>
              <a:t>iPhone</a:t>
            </a:r>
            <a:r>
              <a:rPr lang="en-US" dirty="0" smtClean="0"/>
              <a:t>, </a:t>
            </a:r>
            <a:r>
              <a:rPr lang="en-US" dirty="0" err="1" smtClean="0"/>
              <a:t>iPad</a:t>
            </a:r>
            <a:r>
              <a:rPr lang="en-US" dirty="0" smtClean="0"/>
              <a:t>, iPod, …)</a:t>
            </a:r>
          </a:p>
          <a:p>
            <a:r>
              <a:rPr lang="en-US" dirty="0" smtClean="0"/>
              <a:t>Intel 80x86 is another popular ISA and is used in </a:t>
            </a:r>
            <a:r>
              <a:rPr lang="en-US" dirty="0" err="1" smtClean="0"/>
              <a:t>Macbook</a:t>
            </a:r>
            <a:r>
              <a:rPr lang="en-US" dirty="0" smtClean="0"/>
              <a:t> and PCs (Core i3, Core i5, Core i7, …)</a:t>
            </a:r>
          </a:p>
          <a:p>
            <a:pPr lvl="1"/>
            <a:r>
              <a:rPr lang="en-US" dirty="0" smtClean="0"/>
              <a:t>x86 is a </a:t>
            </a:r>
            <a:r>
              <a:rPr lang="en-US" i="1" dirty="0" smtClean="0"/>
              <a:t>Complex Instruction Set Computer </a:t>
            </a:r>
            <a:r>
              <a:rPr lang="en-US" dirty="0" smtClean="0"/>
              <a:t>(CISC)</a:t>
            </a:r>
          </a:p>
          <a:p>
            <a:pPr lvl="1"/>
            <a:r>
              <a:rPr lang="en-US" dirty="0" smtClean="0"/>
              <a:t>20x ARM sold vs. 80x86 (i.e., 5 billion vs. 0.3 billion)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2012 -- Lecture #6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FA192-5BBC-EF46-9ED2-654D7C08CACA}" type="datetime1">
              <a:rPr lang="en-US" smtClean="0"/>
              <a:pPr/>
              <a:t>9/12/13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714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6916" y="274638"/>
            <a:ext cx="3640667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MIPS</a:t>
            </a:r>
            <a:br>
              <a:rPr lang="en-US" dirty="0" smtClean="0"/>
            </a:br>
            <a:r>
              <a:rPr lang="en-US" dirty="0" smtClean="0"/>
              <a:t>Green Card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 descr="Screen shot 2011-01-30 at 11.49.1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673" y="0"/>
            <a:ext cx="595019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-16916" y="274638"/>
            <a:ext cx="3640667" cy="11430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smtClean="0"/>
              <a:t>MIPS</a:t>
            </a:r>
            <a:br>
              <a:rPr lang="en-US" dirty="0" smtClean="0"/>
            </a:br>
            <a:r>
              <a:rPr lang="en-US" dirty="0" smtClean="0"/>
              <a:t>Green Card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Spring 2011 --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Screen shot 2011-01-30 at 11.40.4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8236" y="0"/>
            <a:ext cx="621706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486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Inspired by the IBM 360 </a:t>
            </a:r>
            <a:br>
              <a:rPr lang="en-US" dirty="0" smtClean="0"/>
            </a:br>
            <a:r>
              <a:rPr lang="en-US" dirty="0" smtClean="0"/>
              <a:t>“Green Card”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9427" y="13235"/>
            <a:ext cx="2912534" cy="684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 computer does arithmetic</a:t>
            </a:r>
          </a:p>
          <a:p>
            <a:r>
              <a:rPr lang="en-US" i="1" dirty="0" smtClean="0"/>
              <a:t>Instruct </a:t>
            </a:r>
            <a:r>
              <a:rPr lang="en-US" dirty="0" smtClean="0"/>
              <a:t>a computer to do addition:</a:t>
            </a:r>
          </a:p>
          <a:p>
            <a:pPr>
              <a:buNone/>
            </a:pPr>
            <a:r>
              <a:rPr lang="en-US" b="1" dirty="0" smtClean="0">
                <a:latin typeface="Courier New"/>
                <a:cs typeface="Courier New"/>
              </a:rPr>
              <a:t>			</a:t>
            </a:r>
            <a:r>
              <a:rPr lang="en-US" dirty="0" smtClean="0">
                <a:latin typeface="Courier New"/>
                <a:cs typeface="Courier New"/>
              </a:rPr>
              <a:t>add a,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,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endParaRPr lang="en-US" dirty="0" smtClean="0">
              <a:latin typeface="Courier New"/>
              <a:cs typeface="Courier New"/>
            </a:endParaRPr>
          </a:p>
          <a:p>
            <a:pPr lvl="1"/>
            <a:r>
              <a:rPr lang="en-US" dirty="0" smtClean="0"/>
              <a:t>Add </a:t>
            </a:r>
            <a:r>
              <a:rPr lang="en-US" sz="3200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to </a:t>
            </a:r>
            <a:r>
              <a:rPr lang="en-US" sz="3200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sum into </a:t>
            </a:r>
            <a:r>
              <a:rPr lang="en-US" sz="3200" dirty="0">
                <a:latin typeface="Courier New"/>
                <a:cs typeface="Courier New"/>
              </a:rPr>
              <a:t>a</a:t>
            </a:r>
            <a:endParaRPr lang="en-US" sz="3200" dirty="0" smtClean="0">
              <a:latin typeface="Courier New"/>
              <a:cs typeface="Courier New"/>
            </a:endParaRPr>
          </a:p>
          <a:p>
            <a:r>
              <a:rPr lang="en-US" dirty="0" smtClean="0"/>
              <a:t>3 operands: 2 sources + 1 destination for sum</a:t>
            </a:r>
          </a:p>
          <a:p>
            <a:r>
              <a:rPr lang="en-US" dirty="0" smtClean="0"/>
              <a:t>One operation per MIPS instruction</a:t>
            </a:r>
          </a:p>
          <a:p>
            <a:r>
              <a:rPr lang="en-US" dirty="0" smtClean="0"/>
              <a:t>How do you write the same operation in C?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More 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00"/>
          </a:xfrm>
        </p:spPr>
        <p:txBody>
          <a:bodyPr>
            <a:normAutofit/>
          </a:bodyPr>
          <a:lstStyle/>
          <a:p>
            <a:r>
              <a:rPr lang="en-US" dirty="0" smtClean="0"/>
              <a:t>Subtract </a:t>
            </a:r>
            <a:r>
              <a:rPr lang="en-US" dirty="0" err="1">
                <a:latin typeface="Courier New"/>
                <a:cs typeface="Courier New"/>
              </a:rPr>
              <a:t>c</a:t>
            </a:r>
            <a:r>
              <a:rPr lang="en-US" dirty="0" smtClean="0"/>
              <a:t> from </a:t>
            </a:r>
            <a:r>
              <a:rPr lang="en-US" dirty="0" err="1">
                <a:latin typeface="Courier New"/>
                <a:cs typeface="Courier New"/>
              </a:rPr>
              <a:t>b</a:t>
            </a:r>
            <a:r>
              <a:rPr lang="en-US" dirty="0" smtClean="0"/>
              <a:t> and put difference in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Multiply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by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product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Divide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by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quotient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More 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00"/>
          </a:xfrm>
        </p:spPr>
        <p:txBody>
          <a:bodyPr>
            <a:normAutofit/>
          </a:bodyPr>
          <a:lstStyle/>
          <a:p>
            <a:r>
              <a:rPr lang="en-US" dirty="0" smtClean="0"/>
              <a:t>Subtract </a:t>
            </a:r>
            <a:r>
              <a:rPr lang="en-US" dirty="0" err="1">
                <a:latin typeface="Courier New"/>
                <a:cs typeface="Courier New"/>
              </a:rPr>
              <a:t>c</a:t>
            </a:r>
            <a:r>
              <a:rPr lang="en-US" dirty="0" smtClean="0"/>
              <a:t> from </a:t>
            </a:r>
            <a:r>
              <a:rPr lang="en-US" dirty="0" err="1">
                <a:latin typeface="Courier New"/>
                <a:cs typeface="Courier New"/>
              </a:rPr>
              <a:t>b</a:t>
            </a:r>
            <a:r>
              <a:rPr lang="en-US" dirty="0" smtClean="0"/>
              <a:t> and put difference in </a:t>
            </a:r>
            <a:r>
              <a:rPr lang="en-US" dirty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sub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Multiply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by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product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mul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Divide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/>
              <a:t> by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/>
              <a:t> and put quotient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div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More 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00"/>
          </a:xfrm>
        </p:spPr>
        <p:txBody>
          <a:bodyPr>
            <a:normAutofit/>
          </a:bodyPr>
          <a:lstStyle/>
          <a:p>
            <a:r>
              <a:rPr lang="en-US" dirty="0" smtClean="0"/>
              <a:t>C operator &amp;: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&amp;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and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|: 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|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or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&lt;&lt;: 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&lt;&lt;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sll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&gt;&gt;: 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&gt;&gt;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srl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7" name="Rectangle 6"/>
          <p:cNvSpPr/>
          <p:nvPr/>
        </p:nvSpPr>
        <p:spPr>
          <a:xfrm>
            <a:off x="846667" y="2243667"/>
            <a:ext cx="4032250" cy="518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50900" y="3454406"/>
            <a:ext cx="4032250" cy="518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6234" y="4671484"/>
            <a:ext cx="4032250" cy="518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28135" y="5755217"/>
            <a:ext cx="4032250" cy="5185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Search “Katz”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Add of 4 pairs of words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  <a:endParaRPr lang="en-US" dirty="0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#6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16478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Warehouse Scale Computer</a:t>
            </a:r>
            <a:endParaRPr lang="en-US" dirty="0"/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3139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15" name="Group 64"/>
          <p:cNvGrpSpPr/>
          <p:nvPr/>
        </p:nvGrpSpPr>
        <p:grpSpPr>
          <a:xfrm>
            <a:off x="0" y="5968006"/>
            <a:ext cx="4403307" cy="647999"/>
            <a:chOff x="3596766" y="2488086"/>
            <a:chExt cx="7004719" cy="2103155"/>
          </a:xfrm>
        </p:grpSpPr>
        <p:sp>
          <p:nvSpPr>
            <p:cNvPr id="60" name="Rectangle 59"/>
            <p:cNvSpPr/>
            <p:nvPr/>
          </p:nvSpPr>
          <p:spPr>
            <a:xfrm>
              <a:off x="3596766" y="2948340"/>
              <a:ext cx="5213089" cy="1642901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977722" y="2488086"/>
              <a:ext cx="1623763" cy="2097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Today’s Lecture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Guess More MIPS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89800"/>
          </a:xfrm>
        </p:spPr>
        <p:txBody>
          <a:bodyPr>
            <a:normAutofit/>
          </a:bodyPr>
          <a:lstStyle/>
          <a:p>
            <a:r>
              <a:rPr lang="en-US" dirty="0" smtClean="0"/>
              <a:t>C operator &amp;: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&amp;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and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|:  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|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or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&lt;&lt;: 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&lt;&lt;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sll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C operator &gt;&gt;:  </a:t>
            </a:r>
            <a:r>
              <a:rPr lang="en-US" dirty="0" err="1" smtClean="0">
                <a:latin typeface="Courier New"/>
                <a:cs typeface="Courier New"/>
              </a:rPr>
              <a:t>b</a:t>
            </a:r>
            <a:r>
              <a:rPr lang="en-US" dirty="0" smtClean="0">
                <a:latin typeface="Courier New"/>
                <a:cs typeface="Courier New"/>
              </a:rPr>
              <a:t> &gt;&gt; </a:t>
            </a:r>
            <a:r>
              <a:rPr lang="en-US" dirty="0" err="1" smtClean="0">
                <a:latin typeface="Courier New"/>
                <a:cs typeface="Courier New"/>
              </a:rPr>
              <a:t>c</a:t>
            </a:r>
            <a:r>
              <a:rPr lang="en-US" dirty="0" smtClean="0">
                <a:latin typeface="Courier New"/>
                <a:cs typeface="Courier New"/>
              </a:rPr>
              <a:t> </a:t>
            </a:r>
            <a:r>
              <a:rPr lang="en-US" dirty="0" smtClean="0"/>
              <a:t>with result in </a:t>
            </a:r>
            <a:r>
              <a:rPr lang="en-US" dirty="0" smtClean="0">
                <a:latin typeface="Courier New"/>
                <a:cs typeface="Courier New"/>
              </a:rPr>
              <a:t>a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srl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 a,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3883"/>
          </a:xfrm>
        </p:spPr>
        <p:txBody>
          <a:bodyPr>
            <a:normAutofit/>
          </a:bodyPr>
          <a:lstStyle/>
          <a:p>
            <a:r>
              <a:rPr lang="en-US" dirty="0" smtClean="0"/>
              <a:t>MIPS instructions are inflexible, rigid: </a:t>
            </a:r>
          </a:p>
          <a:p>
            <a:pPr lvl="1"/>
            <a:r>
              <a:rPr lang="en-US" dirty="0" smtClean="0"/>
              <a:t>Just one arithmetic operation per instruction </a:t>
            </a:r>
          </a:p>
          <a:p>
            <a:pPr lvl="1"/>
            <a:r>
              <a:rPr lang="en-US" dirty="0" smtClean="0"/>
              <a:t>Always with three operands</a:t>
            </a:r>
          </a:p>
          <a:p>
            <a:r>
              <a:rPr lang="en-US" dirty="0" smtClean="0"/>
              <a:t>How write this C expression in MIPS?</a:t>
            </a:r>
          </a:p>
          <a:p>
            <a:pPr lvl="1">
              <a:buNone/>
            </a:pPr>
            <a:r>
              <a:rPr lang="en-US" sz="3200" dirty="0" smtClean="0">
                <a:latin typeface="Courier New"/>
                <a:cs typeface="Courier New"/>
              </a:rPr>
              <a:t>a = </a:t>
            </a:r>
            <a:r>
              <a:rPr lang="en-US" sz="3200" dirty="0" err="1" smtClean="0">
                <a:latin typeface="Courier New"/>
                <a:cs typeface="Courier New"/>
              </a:rPr>
              <a:t>b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c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d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e</a:t>
            </a:r>
            <a:endParaRPr lang="en-US" sz="3200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3883"/>
          </a:xfrm>
        </p:spPr>
        <p:txBody>
          <a:bodyPr>
            <a:normAutofit/>
          </a:bodyPr>
          <a:lstStyle/>
          <a:p>
            <a:r>
              <a:rPr lang="en-US" dirty="0" smtClean="0"/>
              <a:t>MIPS instructions are inflexible, rigid: </a:t>
            </a:r>
          </a:p>
          <a:p>
            <a:pPr lvl="1"/>
            <a:r>
              <a:rPr lang="en-US" dirty="0" smtClean="0"/>
              <a:t>Just one arithmetic operation per instruction </a:t>
            </a:r>
          </a:p>
          <a:p>
            <a:pPr lvl="1"/>
            <a:r>
              <a:rPr lang="en-US" dirty="0" smtClean="0"/>
              <a:t>Always with three operands</a:t>
            </a:r>
          </a:p>
          <a:p>
            <a:r>
              <a:rPr lang="en-US" dirty="0" smtClean="0"/>
              <a:t>How write this C expression in MIPS?</a:t>
            </a:r>
          </a:p>
          <a:p>
            <a:pPr lvl="1">
              <a:buNone/>
            </a:pPr>
            <a:r>
              <a:rPr lang="en-US" sz="3200" dirty="0" smtClean="0">
                <a:latin typeface="Courier New"/>
                <a:cs typeface="Courier New"/>
              </a:rPr>
              <a:t>a = </a:t>
            </a:r>
            <a:r>
              <a:rPr lang="en-US" sz="3200" dirty="0" err="1" smtClean="0">
                <a:latin typeface="Courier New"/>
                <a:cs typeface="Courier New"/>
              </a:rPr>
              <a:t>b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c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d</a:t>
            </a:r>
            <a:r>
              <a:rPr lang="en-US" sz="3200" dirty="0" smtClean="0">
                <a:latin typeface="Courier New"/>
                <a:cs typeface="Courier New"/>
              </a:rPr>
              <a:t> + </a:t>
            </a:r>
            <a:r>
              <a:rPr lang="en-US" sz="3200" dirty="0" err="1" smtClean="0">
                <a:latin typeface="Courier New"/>
                <a:cs typeface="Courier New"/>
              </a:rPr>
              <a:t>e</a:t>
            </a:r>
            <a:endParaRPr lang="en-US" sz="3200" dirty="0" smtClean="0"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 add t1,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</a:t>
            </a:r>
            <a:endParaRPr lang="en-US" sz="32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 add t2,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t1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 add a, </a:t>
            </a:r>
            <a:r>
              <a:rPr lang="en-US" sz="32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cs typeface="Courier New"/>
              </a:rPr>
              <a:t>, t2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  <p:extLst>
      <p:ext uri="{BB962C8B-B14F-4D97-AF65-F5344CB8AC3E}">
        <p14:creationId xmlns:p14="http://schemas.microsoft.com/office/powerpoint/2010/main" val="243459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in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add comments to MIPS instruction by putting # that continues to end of line of text</a:t>
            </a:r>
            <a:endParaRPr lang="en-US" sz="3600" b="1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add a, </a:t>
            </a:r>
            <a:r>
              <a:rPr lang="en-US" sz="2800" dirty="0" err="1" smtClean="0">
                <a:latin typeface="Courier New"/>
                <a:cs typeface="Courier New"/>
              </a:rPr>
              <a:t>b</a:t>
            </a:r>
            <a:r>
              <a:rPr lang="en-US" sz="2800" dirty="0" smtClean="0"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latin typeface="Courier New"/>
                <a:cs typeface="Courier New"/>
              </a:rPr>
              <a:t>c</a:t>
            </a:r>
            <a:r>
              <a:rPr lang="en-US" sz="2800" dirty="0" smtClean="0">
                <a:latin typeface="Courier New"/>
                <a:cs typeface="Courier New"/>
              </a:rPr>
              <a:t> # </a:t>
            </a:r>
            <a:r>
              <a:rPr lang="en-US" sz="2800" dirty="0" err="1" smtClean="0">
                <a:latin typeface="Courier New"/>
                <a:cs typeface="Courier New"/>
              </a:rPr>
              <a:t>b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c</a:t>
            </a:r>
            <a:r>
              <a:rPr lang="en-US" sz="2800" dirty="0" smtClean="0">
                <a:latin typeface="Courier New"/>
                <a:cs typeface="Courier New"/>
              </a:rPr>
              <a:t> is placed in a 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add a, a, </a:t>
            </a:r>
            <a:r>
              <a:rPr lang="en-US" sz="2800" dirty="0" err="1" smtClean="0">
                <a:latin typeface="Courier New"/>
                <a:cs typeface="Courier New"/>
              </a:rPr>
              <a:t>d</a:t>
            </a:r>
            <a:r>
              <a:rPr lang="en-US" sz="2800" dirty="0" smtClean="0">
                <a:latin typeface="Courier New"/>
                <a:cs typeface="Courier New"/>
              </a:rPr>
              <a:t> # </a:t>
            </a:r>
            <a:r>
              <a:rPr lang="en-US" sz="2800" dirty="0" err="1" smtClean="0">
                <a:latin typeface="Courier New"/>
                <a:cs typeface="Courier New"/>
              </a:rPr>
              <a:t>b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c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d</a:t>
            </a:r>
            <a:r>
              <a:rPr lang="en-US" sz="2800" dirty="0" smtClean="0">
                <a:latin typeface="Courier New"/>
                <a:cs typeface="Courier New"/>
              </a:rPr>
              <a:t> is now in a </a:t>
            </a:r>
          </a:p>
          <a:p>
            <a:pPr>
              <a:buNone/>
            </a:pPr>
            <a:r>
              <a:rPr lang="en-US" sz="2800" dirty="0" smtClean="0">
                <a:latin typeface="Courier New"/>
                <a:cs typeface="Courier New"/>
              </a:rPr>
              <a:t>add a, a, </a:t>
            </a:r>
            <a:r>
              <a:rPr lang="en-US" sz="2800" dirty="0" err="1" smtClean="0">
                <a:latin typeface="Courier New"/>
                <a:cs typeface="Courier New"/>
              </a:rPr>
              <a:t>e</a:t>
            </a:r>
            <a:r>
              <a:rPr lang="en-US" sz="2800" dirty="0" smtClean="0">
                <a:latin typeface="Courier New"/>
                <a:cs typeface="Courier New"/>
              </a:rPr>
              <a:t> # </a:t>
            </a:r>
            <a:r>
              <a:rPr lang="en-US" sz="2800" dirty="0" err="1" smtClean="0">
                <a:latin typeface="Courier New"/>
                <a:cs typeface="Courier New"/>
              </a:rPr>
              <a:t>b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c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d</a:t>
            </a:r>
            <a:r>
              <a:rPr lang="en-US" sz="2800" dirty="0" smtClean="0">
                <a:latin typeface="Courier New"/>
                <a:cs typeface="Courier New"/>
              </a:rPr>
              <a:t> + </a:t>
            </a:r>
            <a:r>
              <a:rPr lang="en-US" sz="2800" dirty="0" err="1" smtClean="0">
                <a:latin typeface="Courier New"/>
                <a:cs typeface="Courier New"/>
              </a:rPr>
              <a:t>e</a:t>
            </a:r>
            <a:r>
              <a:rPr lang="en-US" sz="2800" dirty="0" smtClean="0">
                <a:latin typeface="Courier New"/>
                <a:cs typeface="Courier New"/>
              </a:rPr>
              <a:t> is in a</a:t>
            </a:r>
          </a:p>
          <a:p>
            <a:r>
              <a:rPr lang="en-US" dirty="0" smtClean="0"/>
              <a:t>Are </a:t>
            </a:r>
            <a:r>
              <a:rPr lang="en-US" i="1" dirty="0" smtClean="0"/>
              <a:t>extremely </a:t>
            </a:r>
            <a:r>
              <a:rPr lang="en-US" dirty="0" smtClean="0"/>
              <a:t>useful!</a:t>
            </a:r>
            <a:endParaRPr lang="en-US" sz="2800" dirty="0" smtClean="0">
              <a:latin typeface="Courier New"/>
              <a:cs typeface="Courier New"/>
            </a:endParaRP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to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MIPS code that performs same as?</a:t>
            </a:r>
          </a:p>
          <a:p>
            <a:pPr marL="1257300" lvl="4" indent="-342900">
              <a:buNone/>
            </a:pPr>
            <a:r>
              <a:rPr lang="en-US" sz="2800" dirty="0">
                <a:latin typeface="Courier New"/>
                <a:cs typeface="Courier New"/>
              </a:rPr>
              <a:t>a = </a:t>
            </a:r>
            <a:r>
              <a:rPr lang="en-US" sz="2800" dirty="0" err="1">
                <a:latin typeface="Courier New"/>
                <a:cs typeface="Courier New"/>
              </a:rPr>
              <a:t>b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c</a:t>
            </a:r>
            <a:r>
              <a:rPr lang="en-US" sz="2800" dirty="0">
                <a:latin typeface="Courier New"/>
                <a:cs typeface="Courier New"/>
              </a:rPr>
              <a:t>;</a:t>
            </a:r>
            <a:r>
              <a:rPr lang="en-US" sz="2800" dirty="0" smtClean="0">
                <a:latin typeface="Courier New"/>
                <a:cs typeface="Courier New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a,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err="1">
                <a:latin typeface="Courier New"/>
                <a:cs typeface="Courier New"/>
              </a:rPr>
              <a:t>d</a:t>
            </a:r>
            <a:r>
              <a:rPr lang="en-US" sz="2800" dirty="0">
                <a:latin typeface="Courier New"/>
                <a:cs typeface="Courier New"/>
              </a:rPr>
              <a:t> = a – </a:t>
            </a:r>
            <a:r>
              <a:rPr lang="en-US" sz="2800" dirty="0" err="1">
                <a:latin typeface="Courier New"/>
                <a:cs typeface="Courier New"/>
              </a:rPr>
              <a:t>e</a:t>
            </a:r>
            <a:r>
              <a:rPr lang="en-US" sz="2800" dirty="0" smtClean="0">
                <a:latin typeface="Courier New"/>
                <a:cs typeface="Courier New"/>
              </a:rPr>
              <a:t>;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sub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a,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What is MIPS code that performs same as?</a:t>
            </a:r>
          </a:p>
          <a:p>
            <a:pPr marL="1257300" lvl="4" indent="-342900">
              <a:buNone/>
            </a:pPr>
            <a:r>
              <a:rPr lang="en-US" sz="2800" dirty="0" err="1" smtClean="0">
                <a:latin typeface="Courier New"/>
                <a:cs typeface="Courier New"/>
              </a:rPr>
              <a:t>f</a:t>
            </a:r>
            <a:r>
              <a:rPr lang="en-US" sz="2800" dirty="0" smtClean="0">
                <a:latin typeface="Courier New"/>
                <a:cs typeface="Courier New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= (</a:t>
            </a:r>
            <a:r>
              <a:rPr lang="en-US" sz="2800" dirty="0" err="1">
                <a:latin typeface="Courier New"/>
                <a:cs typeface="Courier New"/>
              </a:rPr>
              <a:t>g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h</a:t>
            </a:r>
            <a:r>
              <a:rPr lang="en-US" sz="2800" dirty="0">
                <a:latin typeface="Courier New"/>
                <a:cs typeface="Courier New"/>
              </a:rPr>
              <a:t>) – (</a:t>
            </a:r>
            <a:r>
              <a:rPr lang="en-US" sz="2800" dirty="0" err="1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j</a:t>
            </a:r>
            <a:r>
              <a:rPr lang="en-US" sz="2800" dirty="0">
                <a:latin typeface="Courier New"/>
                <a:cs typeface="Courier New"/>
              </a:rPr>
              <a:t>)</a:t>
            </a:r>
            <a:r>
              <a:rPr lang="en-US" sz="2800" dirty="0" smtClean="0">
                <a:latin typeface="Courier New"/>
                <a:cs typeface="Courier New"/>
              </a:rPr>
              <a:t>;</a:t>
            </a: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t1,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t2,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g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h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sub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t2, t1</a:t>
            </a:r>
          </a:p>
          <a:p>
            <a:pPr marL="1257300" lvl="4" indent="-342900">
              <a:buNone/>
            </a:pPr>
            <a:endParaRPr lang="en-US" sz="2800" dirty="0" smtClean="0">
              <a:latin typeface="Courier New"/>
              <a:cs typeface="Courier New"/>
            </a:endParaRPr>
          </a:p>
          <a:p>
            <a:pPr marL="1257300" lvl="4" indent="-342900">
              <a:buNone/>
            </a:pPr>
            <a:endParaRPr lang="en-US" sz="2800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7" name="Rectangle 6"/>
          <p:cNvSpPr/>
          <p:nvPr/>
        </p:nvSpPr>
        <p:spPr>
          <a:xfrm>
            <a:off x="3757084" y="2222499"/>
            <a:ext cx="2730499" cy="10689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53584" y="4381500"/>
            <a:ext cx="4032250" cy="1883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 to MIPS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MIPS code that performs same as?</a:t>
            </a:r>
          </a:p>
          <a:p>
            <a:pPr marL="1257300" lvl="4" indent="-342900">
              <a:buNone/>
            </a:pPr>
            <a:r>
              <a:rPr lang="en-US" sz="2800" dirty="0">
                <a:latin typeface="Courier New"/>
                <a:cs typeface="Courier New"/>
              </a:rPr>
              <a:t>a = </a:t>
            </a:r>
            <a:r>
              <a:rPr lang="en-US" sz="2800" dirty="0" err="1">
                <a:latin typeface="Courier New"/>
                <a:cs typeface="Courier New"/>
              </a:rPr>
              <a:t>b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c</a:t>
            </a:r>
            <a:r>
              <a:rPr lang="en-US" sz="2800" dirty="0">
                <a:latin typeface="Courier New"/>
                <a:cs typeface="Courier New"/>
              </a:rPr>
              <a:t>;</a:t>
            </a:r>
            <a:r>
              <a:rPr lang="en-US" sz="2800" dirty="0" smtClean="0">
                <a:latin typeface="Courier New"/>
                <a:cs typeface="Courier New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a,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c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err="1">
                <a:latin typeface="Courier New"/>
                <a:cs typeface="Courier New"/>
              </a:rPr>
              <a:t>d</a:t>
            </a:r>
            <a:r>
              <a:rPr lang="en-US" sz="2800" dirty="0">
                <a:latin typeface="Courier New"/>
                <a:cs typeface="Courier New"/>
              </a:rPr>
              <a:t> = a – </a:t>
            </a:r>
            <a:r>
              <a:rPr lang="en-US" sz="2800" dirty="0" err="1">
                <a:latin typeface="Courier New"/>
                <a:cs typeface="Courier New"/>
              </a:rPr>
              <a:t>e</a:t>
            </a:r>
            <a:r>
              <a:rPr lang="en-US" sz="2800" dirty="0" smtClean="0">
                <a:latin typeface="Courier New"/>
                <a:cs typeface="Courier New"/>
              </a:rPr>
              <a:t>; 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sub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a,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e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r>
              <a:rPr lang="en-US" dirty="0" smtClean="0"/>
              <a:t>What is MIPS code that performs same as?</a:t>
            </a:r>
          </a:p>
          <a:p>
            <a:pPr marL="1257300" lvl="4" indent="-342900">
              <a:buNone/>
            </a:pPr>
            <a:r>
              <a:rPr lang="en-US" sz="2800" dirty="0" err="1" smtClean="0">
                <a:latin typeface="Courier New"/>
                <a:cs typeface="Courier New"/>
              </a:rPr>
              <a:t>f</a:t>
            </a:r>
            <a:r>
              <a:rPr lang="en-US" sz="2800" dirty="0" smtClean="0">
                <a:latin typeface="Courier New"/>
                <a:cs typeface="Courier New"/>
              </a:rPr>
              <a:t> </a:t>
            </a:r>
            <a:r>
              <a:rPr lang="en-US" sz="2800" dirty="0">
                <a:latin typeface="Courier New"/>
                <a:cs typeface="Courier New"/>
              </a:rPr>
              <a:t>= (</a:t>
            </a:r>
            <a:r>
              <a:rPr lang="en-US" sz="2800" dirty="0" err="1">
                <a:latin typeface="Courier New"/>
                <a:cs typeface="Courier New"/>
              </a:rPr>
              <a:t>g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h</a:t>
            </a:r>
            <a:r>
              <a:rPr lang="en-US" sz="2800" dirty="0">
                <a:latin typeface="Courier New"/>
                <a:cs typeface="Courier New"/>
              </a:rPr>
              <a:t>) – (</a:t>
            </a:r>
            <a:r>
              <a:rPr lang="en-US" sz="2800" dirty="0" err="1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 + </a:t>
            </a:r>
            <a:r>
              <a:rPr lang="en-US" sz="2800" dirty="0" err="1">
                <a:latin typeface="Courier New"/>
                <a:cs typeface="Courier New"/>
              </a:rPr>
              <a:t>j</a:t>
            </a:r>
            <a:r>
              <a:rPr lang="en-US" sz="2800" dirty="0">
                <a:latin typeface="Courier New"/>
                <a:cs typeface="Courier New"/>
              </a:rPr>
              <a:t>)</a:t>
            </a:r>
            <a:r>
              <a:rPr lang="en-US" sz="2800" dirty="0" smtClean="0">
                <a:latin typeface="Courier New"/>
                <a:cs typeface="Courier New"/>
              </a:rPr>
              <a:t>;</a:t>
            </a: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t1,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i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j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add t2,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g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h</a:t>
            </a:r>
            <a:endParaRPr lang="en-US" sz="2800" dirty="0" smtClean="0">
              <a:solidFill>
                <a:srgbClr val="FF0000"/>
              </a:solidFill>
              <a:latin typeface="Courier New"/>
              <a:cs typeface="Courier New"/>
            </a:endParaRPr>
          </a:p>
          <a:p>
            <a:pPr marL="1257300" lvl="4" indent="-342900">
              <a:buNone/>
            </a:pP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sub </a:t>
            </a:r>
            <a:r>
              <a:rPr lang="en-US" sz="28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latin typeface="Courier New"/>
                <a:cs typeface="Courier New"/>
              </a:rPr>
              <a:t>, t2, t1</a:t>
            </a:r>
          </a:p>
          <a:p>
            <a:pPr marL="1257300" lvl="4" indent="-342900">
              <a:buNone/>
            </a:pPr>
            <a:endParaRPr lang="en-US" sz="2800" dirty="0" smtClean="0">
              <a:latin typeface="Courier New"/>
              <a:cs typeface="Courier New"/>
            </a:endParaRPr>
          </a:p>
          <a:p>
            <a:pPr marL="1257300" lvl="4" indent="-342900">
              <a:buNone/>
            </a:pPr>
            <a:endParaRPr lang="en-US" sz="2800" b="1" dirty="0"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C, Python, MIPS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MIPS, Python, C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MIPS, C, Python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Python, MIPS, C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For a given function, which programming language likely takes the most lines of code? (most to least)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32400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C, Python, MIPS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41544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MIPS, Python, C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MIPS, C, Python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2325688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Python, MIPS, C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3432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42576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85800" y="482600"/>
            <a:ext cx="57912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For a given function, which programming language likely takes the most lines of code? (most to least)</a:t>
            </a:r>
          </a:p>
        </p:txBody>
      </p:sp>
      <p:sp>
        <p:nvSpPr>
          <p:cNvPr id="3" name="Rectangle 2"/>
          <p:cNvSpPr/>
          <p:nvPr/>
        </p:nvSpPr>
        <p:spPr>
          <a:xfrm>
            <a:off x="861857" y="5019247"/>
            <a:ext cx="3961518" cy="786147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33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BFBFBF"/>
                </a:solidFill>
              </a:rPr>
              <a:t>Machine Language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>
                <a:solidFill>
                  <a:srgbClr val="BFBFBF"/>
                </a:solidFill>
              </a:rPr>
              <a:t>Operands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Technology Break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Decisions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And in Conclusion …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week in lab and homework:</a:t>
            </a:r>
          </a:p>
          <a:p>
            <a:pPr lvl="1"/>
            <a:r>
              <a:rPr lang="en-US" dirty="0" smtClean="0"/>
              <a:t>HW #2 due Sunday</a:t>
            </a:r>
          </a:p>
          <a:p>
            <a:pPr lvl="1"/>
            <a:r>
              <a:rPr lang="en-US" dirty="0" smtClean="0"/>
              <a:t>Lab #3 EC2 to be posted soon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254000" y="2260583"/>
            <a:ext cx="8636000" cy="821284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i="1" dirty="0"/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Levels </a:t>
            </a:r>
            <a:r>
              <a:rPr lang="en-US" dirty="0"/>
              <a:t>of </a:t>
            </a:r>
            <a:r>
              <a:rPr lang="en-US" dirty="0" smtClean="0"/>
              <a:t>Representation/Interpretation</a:t>
            </a:r>
            <a:endParaRPr lang="en-US" dirty="0"/>
          </a:p>
        </p:txBody>
      </p:sp>
      <p:sp>
        <p:nvSpPr>
          <p:cNvPr id="28676" name="Rectangle 1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24585" y="2202532"/>
            <a:ext cx="3848100" cy="896938"/>
          </a:xfrm>
          <a:noFill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$t0, 0($2)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lw</a:t>
            </a:r>
            <a:r>
              <a:rPr lang="en-US" sz="1600" dirty="0">
                <a:solidFill>
                  <a:srgbClr val="FFFFFF"/>
                </a:solidFill>
              </a:rPr>
              <a:t>	  $t1, 4($2)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$t1, 0($2)</a:t>
            </a:r>
          </a:p>
          <a:p>
            <a:pPr marL="342900" indent="-342900">
              <a:spcBef>
                <a:spcPct val="0"/>
              </a:spcBef>
              <a:buFont typeface="Times" charset="0"/>
              <a:buNone/>
              <a:tabLst>
                <a:tab pos="1066800" algn="l"/>
              </a:tabLst>
            </a:pPr>
            <a:r>
              <a:rPr lang="en-US" sz="1600" dirty="0" err="1">
                <a:solidFill>
                  <a:srgbClr val="FFFFFF"/>
                </a:solidFill>
              </a:rPr>
              <a:t>sw</a:t>
            </a:r>
            <a:r>
              <a:rPr lang="en-US" sz="1600" dirty="0">
                <a:solidFill>
                  <a:srgbClr val="FFFFFF"/>
                </a:solidFill>
              </a:rPr>
              <a:t>	  $t0, 4($2)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857250" y="1435290"/>
            <a:ext cx="259080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</a:t>
            </a:r>
            <a:r>
              <a:rPr lang="en-US" sz="1800" b="1" dirty="0" smtClean="0">
                <a:solidFill>
                  <a:srgbClr val="000000"/>
                </a:solidFill>
              </a:rPr>
              <a:t>Language</a:t>
            </a:r>
            <a:br>
              <a:rPr lang="en-US" sz="1800" b="1" dirty="0" smtClean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000000"/>
                </a:solidFill>
              </a:rPr>
              <a:t>Program </a:t>
            </a:r>
            <a:r>
              <a:rPr lang="en-US" sz="1800" b="1" dirty="0">
                <a:solidFill>
                  <a:srgbClr val="000000"/>
                </a:solidFill>
              </a:rPr>
              <a:t>(e.g., C)</a:t>
            </a:r>
          </a:p>
        </p:txBody>
      </p:sp>
      <p:sp>
        <p:nvSpPr>
          <p:cNvPr id="28679" name="Rectangle 8"/>
          <p:cNvSpPr>
            <a:spLocks noChangeArrowheads="1"/>
          </p:cNvSpPr>
          <p:nvPr/>
        </p:nvSpPr>
        <p:spPr bwMode="auto">
          <a:xfrm>
            <a:off x="857250" y="2381440"/>
            <a:ext cx="2800350" cy="52911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>
                <a:solidFill>
                  <a:schemeClr val="bg1"/>
                </a:solidFill>
              </a:rPr>
              <a:t>Assembly  </a:t>
            </a:r>
            <a:r>
              <a:rPr lang="en-US" sz="1800" b="1" dirty="0" smtClean="0">
                <a:solidFill>
                  <a:schemeClr val="bg1"/>
                </a:solidFill>
              </a:rPr>
              <a:t>Language Program </a:t>
            </a:r>
            <a:r>
              <a:rPr lang="en-US" sz="1800" b="1" dirty="0">
                <a:solidFill>
                  <a:schemeClr val="bg1"/>
                </a:solidFill>
              </a:rPr>
              <a:t>(</a:t>
            </a:r>
            <a:r>
              <a:rPr lang="en-US" sz="1800" b="1" dirty="0" smtClean="0">
                <a:solidFill>
                  <a:schemeClr val="bg1"/>
                </a:solidFill>
              </a:rPr>
              <a:t>e.g., MIPS</a:t>
            </a:r>
            <a:r>
              <a:rPr lang="en-US" sz="1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8680" name="Rectangle 9"/>
          <p:cNvSpPr>
            <a:spLocks noChangeArrowheads="1"/>
          </p:cNvSpPr>
          <p:nvPr/>
        </p:nvSpPr>
        <p:spPr bwMode="auto">
          <a:xfrm>
            <a:off x="908050" y="3295840"/>
            <a:ext cx="2590800" cy="546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  <a:spcBef>
                <a:spcPct val="41000"/>
              </a:spcBef>
            </a:pPr>
            <a:r>
              <a:rPr lang="en-US" sz="1800" b="1" dirty="0"/>
              <a:t>Machine  Language Program (MIPS)</a:t>
            </a: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304800" y="4667440"/>
            <a:ext cx="40386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3366FF"/>
                </a:solidFill>
              </a:rPr>
              <a:t>Hardware Architecture </a:t>
            </a:r>
            <a:r>
              <a:rPr lang="en-US" sz="1800" b="1" dirty="0" smtClean="0">
                <a:solidFill>
                  <a:srgbClr val="3366FF"/>
                </a:solidFill>
              </a:rPr>
              <a:t>Description</a:t>
            </a:r>
            <a:br>
              <a:rPr lang="en-US" sz="1800" b="1" dirty="0" smtClean="0">
                <a:solidFill>
                  <a:srgbClr val="3366FF"/>
                </a:solidFill>
              </a:rPr>
            </a:br>
            <a:r>
              <a:rPr lang="en-US" sz="1800" b="1" dirty="0" smtClean="0">
                <a:solidFill>
                  <a:srgbClr val="3366FF"/>
                </a:solidFill>
              </a:rPr>
              <a:t>(</a:t>
            </a:r>
            <a:r>
              <a:rPr lang="en-US" sz="1800" b="1" dirty="0">
                <a:solidFill>
                  <a:srgbClr val="3366FF"/>
                </a:solidFill>
              </a:rPr>
              <a:t>e.g., block diagrams)</a:t>
            </a:r>
            <a:r>
              <a:rPr lang="en-US" sz="1800" dirty="0">
                <a:solidFill>
                  <a:srgbClr val="3366FF"/>
                </a:solidFill>
              </a:rPr>
              <a:t> </a:t>
            </a: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>
            <a:off x="2057400" y="1981390"/>
            <a:ext cx="0" cy="400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2197100" y="2076640"/>
            <a:ext cx="1308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 dirty="0">
                <a:solidFill>
                  <a:schemeClr val="tx1"/>
                </a:solidFill>
              </a:rPr>
              <a:t>Compiler</a:t>
            </a:r>
          </a:p>
        </p:txBody>
      </p:sp>
      <p:sp>
        <p:nvSpPr>
          <p:cNvPr id="28684" name="Rectangle 14"/>
          <p:cNvSpPr>
            <a:spLocks noChangeArrowheads="1"/>
          </p:cNvSpPr>
          <p:nvPr/>
        </p:nvSpPr>
        <p:spPr bwMode="auto">
          <a:xfrm>
            <a:off x="2222500" y="2991040"/>
            <a:ext cx="1435100" cy="284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Assembler</a:t>
            </a:r>
          </a:p>
        </p:txBody>
      </p:sp>
      <p:sp>
        <p:nvSpPr>
          <p:cNvPr id="28685" name="Line 15"/>
          <p:cNvSpPr>
            <a:spLocks noChangeShapeType="1"/>
          </p:cNvSpPr>
          <p:nvPr/>
        </p:nvSpPr>
        <p:spPr bwMode="auto">
          <a:xfrm>
            <a:off x="2108200" y="3816540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16"/>
          <p:cNvSpPr>
            <a:spLocks noChangeArrowheads="1"/>
          </p:cNvSpPr>
          <p:nvPr/>
        </p:nvSpPr>
        <p:spPr bwMode="auto">
          <a:xfrm>
            <a:off x="381000" y="4057840"/>
            <a:ext cx="16764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Machine Interpretation</a:t>
            </a:r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4624585" y="1337007"/>
            <a:ext cx="3086100" cy="7096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temp = </a:t>
            </a: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 err="1">
                <a:solidFill>
                  <a:srgbClr val="000000"/>
                </a:solidFill>
              </a:rPr>
              <a:t>v[k</a:t>
            </a:r>
            <a:r>
              <a:rPr lang="en-US" sz="1800" b="1" dirty="0">
                <a:solidFill>
                  <a:srgbClr val="000000"/>
                </a:solidFill>
              </a:rPr>
              <a:t>] = v[k+1];</a:t>
            </a:r>
          </a:p>
          <a:p>
            <a:pPr marL="342900" indent="-342900" algn="l">
              <a:lnSpc>
                <a:spcPct val="78000"/>
              </a:lnSpc>
            </a:pPr>
            <a:r>
              <a:rPr lang="en-US" sz="1800" b="1" dirty="0">
                <a:solidFill>
                  <a:srgbClr val="000000"/>
                </a:solidFill>
              </a:rPr>
              <a:t>v[k+1] = temp;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8688" name="Rectangle 19"/>
          <p:cNvSpPr>
            <a:spLocks noChangeArrowheads="1"/>
          </p:cNvSpPr>
          <p:nvPr/>
        </p:nvSpPr>
        <p:spPr bwMode="auto">
          <a:xfrm>
            <a:off x="4624585" y="4299140"/>
            <a:ext cx="29845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20"/>
          <p:cNvSpPr>
            <a:spLocks noChangeArrowheads="1"/>
          </p:cNvSpPr>
          <p:nvPr/>
        </p:nvSpPr>
        <p:spPr bwMode="auto">
          <a:xfrm>
            <a:off x="4624585" y="3125450"/>
            <a:ext cx="4384575" cy="9515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dirty="0">
                <a:latin typeface="Courier New" charset="0"/>
              </a:rPr>
              <a:t>0000 1001 1100 0110 1010 1111 0101 1000</a:t>
            </a:r>
          </a:p>
          <a:p>
            <a:pPr algn="l"/>
            <a:r>
              <a:rPr lang="en-US" sz="1400" dirty="0">
                <a:latin typeface="Courier New" charset="0"/>
              </a:rPr>
              <a:t>1010 1111 0101 1000 0000 1001 1100 0110 </a:t>
            </a:r>
          </a:p>
          <a:p>
            <a:pPr algn="l"/>
            <a:r>
              <a:rPr lang="en-US" sz="1400" dirty="0">
                <a:latin typeface="Courier New" charset="0"/>
              </a:rPr>
              <a:t>1100 0110 1010 1111 0101 1000 0000 1001 </a:t>
            </a:r>
          </a:p>
          <a:p>
            <a:pPr algn="l"/>
            <a:r>
              <a:rPr lang="en-US" sz="1400" dirty="0">
                <a:latin typeface="Courier New" charset="0"/>
              </a:rPr>
              <a:t>0101 1000 0000 1001 1100 0110 1010 1111</a:t>
            </a:r>
            <a:r>
              <a:rPr lang="en-US" sz="1400" dirty="0">
                <a:latin typeface="Courier" charset="0"/>
              </a:rPr>
              <a:t> </a:t>
            </a:r>
          </a:p>
        </p:txBody>
      </p:sp>
      <p:sp>
        <p:nvSpPr>
          <p:cNvPr id="28690" name="Rectangle 22"/>
          <p:cNvSpPr>
            <a:spLocks noChangeArrowheads="1"/>
          </p:cNvSpPr>
          <p:nvPr/>
        </p:nvSpPr>
        <p:spPr bwMode="auto">
          <a:xfrm>
            <a:off x="844550" y="3816540"/>
            <a:ext cx="2730500" cy="139700"/>
          </a:xfrm>
          <a:prstGeom prst="rect">
            <a:avLst/>
          </a:prstGeom>
          <a:solidFill>
            <a:srgbClr val="FF8DA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Line 23"/>
          <p:cNvSpPr>
            <a:spLocks noChangeShapeType="1"/>
          </p:cNvSpPr>
          <p:nvPr/>
        </p:nvSpPr>
        <p:spPr bwMode="auto">
          <a:xfrm flipH="1">
            <a:off x="2082800" y="2922778"/>
            <a:ext cx="3175" cy="36652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3" name="Line 26"/>
          <p:cNvSpPr>
            <a:spLocks noChangeShapeType="1"/>
          </p:cNvSpPr>
          <p:nvPr/>
        </p:nvSpPr>
        <p:spPr bwMode="auto">
          <a:xfrm>
            <a:off x="2286000" y="5224653"/>
            <a:ext cx="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27"/>
          <p:cNvSpPr>
            <a:spLocks noChangeArrowheads="1"/>
          </p:cNvSpPr>
          <p:nvPr/>
        </p:nvSpPr>
        <p:spPr bwMode="auto">
          <a:xfrm>
            <a:off x="381000" y="5369115"/>
            <a:ext cx="19812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1800" b="1" i="1">
                <a:solidFill>
                  <a:schemeClr val="tx1"/>
                </a:solidFill>
              </a:rPr>
              <a:t>Architecture Implementation</a:t>
            </a:r>
          </a:p>
        </p:txBody>
      </p:sp>
      <p:pic>
        <p:nvPicPr>
          <p:cNvPr id="28695" name="Picture 35" descr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24585" y="4178010"/>
            <a:ext cx="16383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6" name="Rectangle 36"/>
          <p:cNvSpPr>
            <a:spLocks noChangeArrowheads="1"/>
          </p:cNvSpPr>
          <p:nvPr/>
        </p:nvSpPr>
        <p:spPr bwMode="auto">
          <a:xfrm>
            <a:off x="6009193" y="5291665"/>
            <a:ext cx="304800" cy="3365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366936" y="2184438"/>
            <a:ext cx="2583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>
                <a:solidFill>
                  <a:srgbClr val="FFFFFF"/>
                </a:solidFill>
              </a:rPr>
              <a:t>Anything can be represented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as a </a:t>
            </a:r>
            <a:r>
              <a:rPr lang="en-US" sz="1600" i="1" dirty="0" smtClean="0">
                <a:solidFill>
                  <a:srgbClr val="FFFFFF"/>
                </a:solidFill>
              </a:rPr>
              <a:t>number</a:t>
            </a:r>
            <a:r>
              <a:rPr lang="en-US" sz="1600" dirty="0" smtClean="0">
                <a:solidFill>
                  <a:srgbClr val="FFFFFF"/>
                </a:solidFill>
              </a:rPr>
              <a:t>, </a:t>
            </a:r>
            <a:br>
              <a:rPr lang="en-US" sz="1600" dirty="0" smtClean="0">
                <a:solidFill>
                  <a:srgbClr val="FFFFFF"/>
                </a:solidFill>
              </a:rPr>
            </a:br>
            <a:r>
              <a:rPr lang="en-US" sz="1600" dirty="0" smtClean="0">
                <a:solidFill>
                  <a:srgbClr val="FFFFFF"/>
                </a:solidFill>
              </a:rPr>
              <a:t>i.e., data or instructions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28674" name="Object 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24585" y="5550380"/>
          <a:ext cx="18288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5" name="Image" r:id="rId5" imgW="3492063" imgH="2400000" progId="">
                  <p:embed/>
                </p:oleObj>
              </mc:Choice>
              <mc:Fallback>
                <p:oleObj name="Image" r:id="rId5" imgW="3492063" imgH="2400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585" y="5550380"/>
                        <a:ext cx="18288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92" name="Rectangle 24"/>
          <p:cNvSpPr>
            <a:spLocks noChangeArrowheads="1"/>
          </p:cNvSpPr>
          <p:nvPr/>
        </p:nvSpPr>
        <p:spPr bwMode="auto">
          <a:xfrm>
            <a:off x="609600" y="6070790"/>
            <a:ext cx="3708400" cy="561975"/>
          </a:xfrm>
          <a:prstGeom prst="rect">
            <a:avLst/>
          </a:prstGeom>
          <a:noFill/>
          <a:ln w="28575">
            <a:pattFill prst="pct70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lnSpc>
                <a:spcPct val="88000"/>
              </a:lnSpc>
              <a:spcBef>
                <a:spcPct val="43000"/>
              </a:spcBef>
            </a:pPr>
            <a:r>
              <a:rPr lang="en-US" sz="1800" b="1" dirty="0">
                <a:solidFill>
                  <a:srgbClr val="005400"/>
                </a:solidFill>
              </a:rPr>
              <a:t>Logic Circuit Description</a:t>
            </a:r>
            <a:br>
              <a:rPr lang="en-US" sz="1800" b="1" dirty="0">
                <a:solidFill>
                  <a:srgbClr val="005400"/>
                </a:solidFill>
              </a:rPr>
            </a:br>
            <a:r>
              <a:rPr lang="en-US" sz="1800" b="1" dirty="0">
                <a:solidFill>
                  <a:srgbClr val="005400"/>
                </a:solidFill>
              </a:rPr>
              <a:t>(Circuit Schematic Diagrams)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CS61c in the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4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Machine Language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/>
              <a:t>Operands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Technology Break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Decisions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Summary</a:t>
            </a:r>
            <a:endParaRPr lang="en-US" dirty="0">
              <a:solidFill>
                <a:srgbClr val="BFBFB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Hardware Operands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High-Level Programming languages: </a:t>
            </a:r>
            <a:br>
              <a:rPr lang="en-US" dirty="0" smtClean="0"/>
            </a:br>
            <a:r>
              <a:rPr lang="en-US" dirty="0" smtClean="0"/>
              <a:t>could have millions of variables</a:t>
            </a:r>
          </a:p>
          <a:p>
            <a:r>
              <a:rPr lang="en-US" dirty="0" smtClean="0"/>
              <a:t>Instruction sets have fixed, smaller number</a:t>
            </a:r>
          </a:p>
          <a:p>
            <a:r>
              <a:rPr lang="en-US" dirty="0" smtClean="0"/>
              <a:t>Called </a:t>
            </a:r>
            <a:r>
              <a:rPr lang="en-US" i="1" dirty="0" smtClean="0"/>
              <a:t>registers</a:t>
            </a:r>
          </a:p>
          <a:p>
            <a:pPr lvl="1"/>
            <a:r>
              <a:rPr lang="en-US" dirty="0" smtClean="0"/>
              <a:t>“Bricks” of computer hardware</a:t>
            </a:r>
          </a:p>
          <a:p>
            <a:pPr lvl="1"/>
            <a:r>
              <a:rPr lang="en-US" dirty="0" smtClean="0"/>
              <a:t>Fastest way to store data in computer hardware</a:t>
            </a:r>
          </a:p>
          <a:p>
            <a:pPr lvl="1"/>
            <a:r>
              <a:rPr lang="en-US" dirty="0" smtClean="0"/>
              <a:t>Visible to (the “assembly language”) programmer</a:t>
            </a:r>
          </a:p>
          <a:p>
            <a:r>
              <a:rPr lang="en-US" dirty="0" smtClean="0"/>
              <a:t>MIPS Instruction Set has 32 registers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Just 32 Registers?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RISC Design Principle: </a:t>
            </a:r>
            <a:r>
              <a:rPr lang="en-US" i="1" dirty="0" smtClean="0">
                <a:solidFill>
                  <a:srgbClr val="000000"/>
                </a:solidFill>
              </a:rPr>
              <a:t>Smaller is faster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But you can be too small …</a:t>
            </a:r>
          </a:p>
          <a:p>
            <a:r>
              <a:rPr lang="en-US" dirty="0" smtClean="0"/>
              <a:t>Hardware would likely be slower with 64, 128, or 256  registers</a:t>
            </a:r>
          </a:p>
          <a:p>
            <a:r>
              <a:rPr lang="en-US" dirty="0" smtClean="0"/>
              <a:t>32 is enough for compiler to translate typical C programs, and not run out of registers very often</a:t>
            </a:r>
          </a:p>
          <a:p>
            <a:pPr lvl="1"/>
            <a:r>
              <a:rPr lang="en-US" dirty="0" smtClean="0"/>
              <a:t>ARM instruction set has only 16 registers</a:t>
            </a:r>
          </a:p>
          <a:p>
            <a:pPr lvl="1"/>
            <a:r>
              <a:rPr lang="en-US" dirty="0" smtClean="0"/>
              <a:t>May be faster, but compiler may run out of registers too often (aka “spilling registers to memory”)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 of MIPS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323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For registers that hold programmer variables: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 …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registers that hold temporary variables: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$t0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$t1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$t2</a:t>
            </a:r>
            <a:r>
              <a:rPr lang="en-US" dirty="0" smtClean="0"/>
              <a:t>, 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 of MIPS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323"/>
            <a:ext cx="8229600" cy="4525963"/>
          </a:xfrm>
        </p:spPr>
        <p:txBody>
          <a:bodyPr/>
          <a:lstStyle/>
          <a:p>
            <a:r>
              <a:rPr lang="en-US" dirty="0" smtClean="0"/>
              <a:t>Suppose variables 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/>
              <a:t>,</a:t>
            </a:r>
            <a:r>
              <a:rPr lang="en-US" b="1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b="1" dirty="0" smtClean="0">
                <a:cs typeface="Courier New"/>
              </a:rPr>
              <a:t> </a:t>
            </a:r>
            <a:r>
              <a:rPr lang="en-US" dirty="0" smtClean="0"/>
              <a:t>are assigned to the registers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  <a:r>
              <a:rPr lang="en-US" dirty="0" smtClean="0"/>
              <a:t>, and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  <a:r>
              <a:rPr lang="en-US" dirty="0" smtClean="0"/>
              <a:t>, respectively. What is MIPS for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(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) –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$t1, $s3, $s4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add $t2, $s1, 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sub $s0, $t2, $t1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7" name="Rectangle 6"/>
          <p:cNvSpPr/>
          <p:nvPr/>
        </p:nvSpPr>
        <p:spPr>
          <a:xfrm>
            <a:off x="1418167" y="3778250"/>
            <a:ext cx="4275665" cy="1883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Names of MIPS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6323"/>
            <a:ext cx="8229600" cy="4525963"/>
          </a:xfrm>
        </p:spPr>
        <p:txBody>
          <a:bodyPr/>
          <a:lstStyle/>
          <a:p>
            <a:r>
              <a:rPr lang="en-US" dirty="0" smtClean="0"/>
              <a:t>Suppose variables 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/>
              <a:t>,</a:t>
            </a:r>
            <a:r>
              <a:rPr lang="en-US" b="1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b="1" dirty="0" smtClean="0">
                <a:cs typeface="Courier New"/>
              </a:rPr>
              <a:t> </a:t>
            </a:r>
            <a:r>
              <a:rPr lang="en-US" dirty="0" smtClean="0"/>
              <a:t>are assigned to the registers </a:t>
            </a:r>
            <a:r>
              <a:rPr lang="en-US" dirty="0" smtClean="0">
                <a:latin typeface="Courier New"/>
                <a:cs typeface="Courier New"/>
              </a:rPr>
              <a:t>$s0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</a:t>
            </a:r>
            <a:r>
              <a:rPr lang="en-US" b="1" dirty="0" smtClean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  <a:r>
              <a:rPr lang="en-US" dirty="0" smtClean="0"/>
              <a:t>, and </a:t>
            </a:r>
            <a:r>
              <a:rPr lang="en-US" dirty="0" smtClean="0">
                <a:latin typeface="Courier New"/>
                <a:cs typeface="Courier New"/>
              </a:rPr>
              <a:t>$s4</a:t>
            </a:r>
            <a:r>
              <a:rPr lang="en-US" dirty="0" smtClean="0"/>
              <a:t>, respectively. What is MIPS for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>
                <a:latin typeface="Courier New"/>
                <a:cs typeface="Courier New"/>
              </a:rPr>
              <a:t>f</a:t>
            </a:r>
            <a:r>
              <a:rPr lang="en-US" dirty="0" smtClean="0">
                <a:latin typeface="Courier New"/>
                <a:cs typeface="Courier New"/>
              </a:rPr>
              <a:t> = (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) – (</a:t>
            </a:r>
            <a:r>
              <a:rPr lang="en-US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Courier New"/>
                <a:cs typeface="Courier New"/>
              </a:rPr>
              <a:t> + </a:t>
            </a:r>
            <a:r>
              <a:rPr lang="en-US" dirty="0" err="1" smtClean="0">
                <a:latin typeface="Courier New"/>
                <a:cs typeface="Courier New"/>
              </a:rPr>
              <a:t>j</a:t>
            </a:r>
            <a:r>
              <a:rPr lang="en-US" dirty="0" smtClean="0">
                <a:latin typeface="Courier New"/>
                <a:cs typeface="Courier New"/>
              </a:rPr>
              <a:t>);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		</a:t>
            </a: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add $t1, $s3, $s4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add $t2, $s1, $s2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urier New"/>
                <a:cs typeface="Courier New"/>
              </a:rPr>
              <a:t>			sub $s0, $t2, $t1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Size of Registers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000000"/>
                </a:solidFill>
              </a:rPr>
              <a:t>Bit </a:t>
            </a:r>
            <a:r>
              <a:rPr lang="en-US" dirty="0" smtClean="0"/>
              <a:t>is the atom of Computer Hardware: </a:t>
            </a:r>
            <a:br>
              <a:rPr lang="en-US" dirty="0" smtClean="0"/>
            </a:br>
            <a:r>
              <a:rPr lang="en-US" dirty="0" smtClean="0"/>
              <a:t>contains either 0 or 1</a:t>
            </a:r>
          </a:p>
          <a:p>
            <a:pPr lvl="1"/>
            <a:r>
              <a:rPr lang="en-US" dirty="0" smtClean="0"/>
              <a:t>True “alphabet” of computer hardware is 0, 1</a:t>
            </a:r>
          </a:p>
          <a:p>
            <a:pPr lvl="1"/>
            <a:r>
              <a:rPr lang="en-US" dirty="0" smtClean="0"/>
              <a:t>Will eventually express MIPS instructions as combinations of 0s and 1s (in Machine Language)</a:t>
            </a:r>
          </a:p>
          <a:p>
            <a:r>
              <a:rPr lang="en-US" dirty="0" smtClean="0"/>
              <a:t>MIPS registers are 32 bits wide</a:t>
            </a:r>
          </a:p>
          <a:p>
            <a:r>
              <a:rPr lang="en-US" dirty="0" smtClean="0"/>
              <a:t>MIPS calls this quantity a </a:t>
            </a:r>
            <a:r>
              <a:rPr lang="en-US" i="1" dirty="0" smtClean="0">
                <a:solidFill>
                  <a:srgbClr val="000000"/>
                </a:solidFill>
              </a:rPr>
              <a:t>word</a:t>
            </a:r>
          </a:p>
          <a:p>
            <a:pPr lvl="1"/>
            <a:r>
              <a:rPr lang="en-US" dirty="0" smtClean="0"/>
              <a:t>Some computers use 16-bit or 64-bit wide words</a:t>
            </a:r>
          </a:p>
          <a:p>
            <a:pPr lvl="1"/>
            <a:r>
              <a:rPr lang="en-US" dirty="0" smtClean="0"/>
              <a:t>E.g., Intel 80x86, MIPS64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516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Structures vs. Simple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168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addition to registers, a computer also has </a:t>
            </a:r>
            <a:r>
              <a:rPr lang="en-US" i="1" dirty="0" smtClean="0">
                <a:solidFill>
                  <a:srgbClr val="000000"/>
                </a:solidFill>
              </a:rPr>
              <a:t>memory </a:t>
            </a:r>
            <a:r>
              <a:rPr lang="en-US" dirty="0" smtClean="0"/>
              <a:t>that holds millions / billions of words</a:t>
            </a:r>
          </a:p>
          <a:p>
            <a:r>
              <a:rPr lang="en-US" dirty="0" smtClean="0"/>
              <a:t>Memory is a single dimension array, starting at 0</a:t>
            </a:r>
          </a:p>
          <a:p>
            <a:r>
              <a:rPr lang="en-US" dirty="0" smtClean="0"/>
              <a:t>To access memory, need an </a:t>
            </a:r>
            <a:r>
              <a:rPr lang="en-US" i="1" dirty="0" smtClean="0">
                <a:solidFill>
                  <a:srgbClr val="000000"/>
                </a:solidFill>
              </a:rPr>
              <a:t>address </a:t>
            </a:r>
            <a:r>
              <a:rPr lang="en-US" dirty="0" smtClean="0"/>
              <a:t>(like an array index)</a:t>
            </a:r>
          </a:p>
          <a:p>
            <a:r>
              <a:rPr lang="en-US" dirty="0" smtClean="0"/>
              <a:t>But MIPS instructions only operate </a:t>
            </a:r>
            <a:br>
              <a:rPr lang="en-US" dirty="0" smtClean="0"/>
            </a:br>
            <a:r>
              <a:rPr lang="en-US" dirty="0" smtClean="0"/>
              <a:t>on registers!</a:t>
            </a:r>
          </a:p>
          <a:p>
            <a:r>
              <a:rPr lang="en-US" dirty="0" smtClean="0"/>
              <a:t>Solution: instructions specialized</a:t>
            </a:r>
            <a:br>
              <a:rPr lang="en-US" dirty="0" smtClean="0"/>
            </a:br>
            <a:r>
              <a:rPr lang="en-US" dirty="0" smtClean="0"/>
              <a:t>to transfer words (data) between </a:t>
            </a:r>
            <a:br>
              <a:rPr lang="en-US" dirty="0" smtClean="0"/>
            </a:br>
            <a:r>
              <a:rPr lang="en-US" dirty="0" smtClean="0"/>
              <a:t>memory and registers</a:t>
            </a:r>
          </a:p>
          <a:p>
            <a:r>
              <a:rPr lang="en-US" dirty="0" smtClean="0"/>
              <a:t>Called </a:t>
            </a:r>
            <a:r>
              <a:rPr lang="en-US" i="1" dirty="0" smtClean="0">
                <a:solidFill>
                  <a:srgbClr val="000000"/>
                </a:solidFill>
              </a:rPr>
              <a:t>data transfer instructions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grpSp>
        <p:nvGrpSpPr>
          <p:cNvPr id="5" name="Group 68"/>
          <p:cNvGrpSpPr/>
          <p:nvPr/>
        </p:nvGrpSpPr>
        <p:grpSpPr>
          <a:xfrm>
            <a:off x="6330950" y="3803650"/>
            <a:ext cx="2381250" cy="2095500"/>
            <a:chOff x="6597650" y="3848100"/>
            <a:chExt cx="596900" cy="2095500"/>
          </a:xfrm>
        </p:grpSpPr>
        <p:sp>
          <p:nvSpPr>
            <p:cNvPr id="59" name="Rectangle 58"/>
            <p:cNvSpPr/>
            <p:nvPr/>
          </p:nvSpPr>
          <p:spPr>
            <a:xfrm>
              <a:off x="6597650" y="55245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0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597650" y="51054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597650" y="46863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597650" y="42672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3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597650" y="38481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…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from Memory to Register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8815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MIPS instruction: </a:t>
            </a:r>
            <a:r>
              <a:rPr lang="en-US" i="1" dirty="0" smtClean="0">
                <a:solidFill>
                  <a:srgbClr val="000000"/>
                </a:solidFill>
              </a:rPr>
              <a:t>Load Word</a:t>
            </a:r>
            <a:r>
              <a:rPr lang="en-US" dirty="0" smtClean="0"/>
              <a:t>, abbreviated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lw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Assume A is an array of 100 words, variables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 map to registers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 the starting address/base address of the array A is in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</a:p>
          <a:p>
            <a:r>
              <a:rPr lang="en-US" dirty="0" smtClean="0">
                <a:latin typeface="Courier New"/>
                <a:cs typeface="Courier New"/>
              </a:rPr>
              <a:t>int  A[100];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 + A[3];</a:t>
            </a:r>
          </a:p>
          <a:p>
            <a:r>
              <a:rPr lang="en-US" dirty="0" smtClean="0"/>
              <a:t>Becomes:</a:t>
            </a:r>
          </a:p>
          <a:p>
            <a:pPr>
              <a:buNone/>
            </a:pPr>
            <a:r>
              <a:rPr lang="en-US" dirty="0" smtClean="0">
                <a:latin typeface="Courier New"/>
                <a:cs typeface="Courier New"/>
              </a:rPr>
              <a:t>	</a:t>
            </a:r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>
                <a:latin typeface="Courier New"/>
                <a:cs typeface="Courier New"/>
              </a:rPr>
              <a:t> $t0,3($s3)   </a:t>
            </a:r>
            <a:r>
              <a:rPr lang="en-US" dirty="0" smtClean="0"/>
              <a:t># Temp </a:t>
            </a:r>
            <a:r>
              <a:rPr lang="en-US" dirty="0" err="1" smtClean="0"/>
              <a:t>reg</a:t>
            </a:r>
            <a:r>
              <a:rPr lang="en-US" dirty="0" smtClean="0"/>
              <a:t> $t0 gets A[3]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add $s1,$s2,$t0 </a:t>
            </a:r>
            <a:r>
              <a:rPr lang="en-US" dirty="0" smtClean="0"/>
              <a:t># </a:t>
            </a:r>
            <a:r>
              <a:rPr lang="en-US" dirty="0" err="1" smtClean="0"/>
              <a:t>g</a:t>
            </a:r>
            <a:r>
              <a:rPr lang="en-US" dirty="0" smtClean="0"/>
              <a:t> = </a:t>
            </a:r>
            <a:r>
              <a:rPr lang="en-US" dirty="0" err="1" smtClean="0"/>
              <a:t>h</a:t>
            </a:r>
            <a:r>
              <a:rPr lang="en-US" dirty="0" smtClean="0"/>
              <a:t> + A[3]</a:t>
            </a: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Pointers and Strings in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892" y="1416149"/>
            <a:ext cx="8923108" cy="309296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char *p;                             # p is a pointer to a character</a:t>
            </a:r>
          </a:p>
          <a:p>
            <a:r>
              <a:rPr lang="en-US" dirty="0" smtClean="0"/>
              <a:t>char x[] = “Randy Katz”; # x points to a literal string</a:t>
            </a:r>
          </a:p>
          <a:p>
            <a:r>
              <a:rPr lang="en-US" dirty="0" smtClean="0"/>
              <a:t>p = x;                                  # p points to the same place as x</a:t>
            </a:r>
          </a:p>
          <a:p>
            <a:r>
              <a:rPr lang="en-US" dirty="0" smtClean="0"/>
              <a:t>p = &amp;x[0];                          # same as p = x</a:t>
            </a:r>
          </a:p>
          <a:p>
            <a:r>
              <a:rPr lang="en-US" i="1" dirty="0" smtClean="0"/>
              <a:t>Cannot</a:t>
            </a:r>
            <a:r>
              <a:rPr lang="en-US" dirty="0" smtClean="0"/>
              <a:t> </a:t>
            </a:r>
            <a:r>
              <a:rPr lang="en-US" i="1" dirty="0" smtClean="0"/>
              <a:t>write</a:t>
            </a:r>
            <a:r>
              <a:rPr lang="en-US" dirty="0" smtClean="0"/>
              <a:t> x = “Randy Katz”;</a:t>
            </a:r>
          </a:p>
          <a:p>
            <a:r>
              <a:rPr lang="en-US" i="1" dirty="0" smtClean="0"/>
              <a:t>Strings are not a primitive type in C (but character arrays are)</a:t>
            </a:r>
          </a:p>
          <a:p>
            <a:r>
              <a:rPr lang="en-US" i="1" dirty="0" smtClean="0"/>
              <a:t>Element/character at a time processing possible, but whole string processing requires special routines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C1A19-851D-714C-969C-73C00DCC6063}" type="datetime1">
              <a:rPr lang="en-US" smtClean="0"/>
              <a:pPr/>
              <a:t>9/12/13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40099" y="5098110"/>
            <a:ext cx="5559119" cy="6809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95322" y="5061299"/>
            <a:ext cx="560241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urier"/>
                <a:cs typeface="Courier"/>
              </a:rPr>
              <a:t>R A N D Y </a:t>
            </a:r>
            <a:r>
              <a:rPr lang="en-US" sz="3200" dirty="0" err="1" smtClean="0">
                <a:latin typeface="Courier"/>
                <a:cs typeface="Courier"/>
              </a:rPr>
              <a:t>sp</a:t>
            </a:r>
            <a:r>
              <a:rPr lang="en-US" sz="3200" dirty="0" smtClean="0">
                <a:latin typeface="Courier"/>
                <a:cs typeface="Courier"/>
              </a:rPr>
              <a:t> K A T Z 0</a:t>
            </a:r>
            <a:endParaRPr lang="en-US" sz="3200" dirty="0">
              <a:latin typeface="Courier"/>
              <a:cs typeface="Couri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5323" y="5668651"/>
            <a:ext cx="58486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ourier"/>
                <a:cs typeface="Courier"/>
              </a:rPr>
              <a:t>0 1 2 3 4 5  6 7 8 9 10</a:t>
            </a:r>
            <a:endParaRPr lang="en-US" sz="3200" dirty="0">
              <a:latin typeface="Courier"/>
              <a:cs typeface="Couri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821" y="4564368"/>
            <a:ext cx="2043249" cy="588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520552" y="6207538"/>
            <a:ext cx="2043249" cy="588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X</a:t>
            </a:r>
          </a:p>
        </p:txBody>
      </p:sp>
      <p:cxnSp>
        <p:nvCxnSpPr>
          <p:cNvPr id="14" name="Curved Connector 13"/>
          <p:cNvCxnSpPr>
            <a:stCxn id="11" idx="3"/>
          </p:cNvCxnSpPr>
          <p:nvPr/>
        </p:nvCxnSpPr>
        <p:spPr>
          <a:xfrm>
            <a:off x="2577070" y="4858841"/>
            <a:ext cx="662676" cy="18401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5400000" flipH="1" flipV="1">
            <a:off x="2577129" y="5834195"/>
            <a:ext cx="699375" cy="66267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76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8"/>
          <p:cNvGrpSpPr/>
          <p:nvPr/>
        </p:nvGrpSpPr>
        <p:grpSpPr>
          <a:xfrm>
            <a:off x="6356350" y="3613150"/>
            <a:ext cx="2381250" cy="2095500"/>
            <a:chOff x="6597650" y="3848100"/>
            <a:chExt cx="596900" cy="2095500"/>
          </a:xfrm>
        </p:grpSpPr>
        <p:sp>
          <p:nvSpPr>
            <p:cNvPr id="96" name="Rectangle 95"/>
            <p:cNvSpPr/>
            <p:nvPr/>
          </p:nvSpPr>
          <p:spPr>
            <a:xfrm>
              <a:off x="6597650" y="55245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0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6597650" y="51054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1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6597650" y="46863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2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6597650" y="42672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3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6597650" y="3848100"/>
              <a:ext cx="596900" cy="419100"/>
            </a:xfrm>
            <a:prstGeom prst="rect">
              <a:avLst/>
            </a:prstGeom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…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Addresses are in Bytes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46200"/>
            <a:ext cx="8229600" cy="4902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Lots of data is smaller than 32 bits, but rarely smaller than 8 bits – works fine if everything is a multiple of 8 bits</a:t>
            </a:r>
          </a:p>
          <a:p>
            <a:r>
              <a:rPr lang="en-US" dirty="0" smtClean="0"/>
              <a:t>8 bit item is called a </a:t>
            </a:r>
            <a:r>
              <a:rPr lang="en-US" i="1" dirty="0" smtClean="0">
                <a:solidFill>
                  <a:srgbClr val="000000"/>
                </a:solidFill>
              </a:rPr>
              <a:t>byte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	(1 word = 4 bytes)</a:t>
            </a:r>
          </a:p>
          <a:p>
            <a:r>
              <a:rPr lang="en-US" dirty="0" smtClean="0"/>
              <a:t>Memory addresses are really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i="1" dirty="0" smtClean="0">
                <a:solidFill>
                  <a:srgbClr val="000000"/>
                </a:solidFill>
              </a:rPr>
              <a:t>bytes</a:t>
            </a:r>
            <a:r>
              <a:rPr lang="en-US" dirty="0" smtClean="0"/>
              <a:t>, not words</a:t>
            </a:r>
          </a:p>
          <a:p>
            <a:r>
              <a:rPr lang="en-US" dirty="0" smtClean="0"/>
              <a:t>Word addresses are 4 bytes </a:t>
            </a:r>
            <a:br>
              <a:rPr lang="en-US" dirty="0" smtClean="0"/>
            </a:br>
            <a:r>
              <a:rPr lang="en-US" dirty="0" smtClean="0"/>
              <a:t>apart </a:t>
            </a:r>
          </a:p>
          <a:p>
            <a:pPr lvl="1"/>
            <a:r>
              <a:rPr lang="en-US" dirty="0" smtClean="0"/>
              <a:t>Word address is same as leftmost byte</a:t>
            </a:r>
          </a:p>
        </p:txBody>
      </p:sp>
      <p:grpSp>
        <p:nvGrpSpPr>
          <p:cNvPr id="5" name="Group 87"/>
          <p:cNvGrpSpPr/>
          <p:nvPr/>
        </p:nvGrpSpPr>
        <p:grpSpPr>
          <a:xfrm>
            <a:off x="6356350" y="3594100"/>
            <a:ext cx="2374900" cy="2095500"/>
            <a:chOff x="6597650" y="3848100"/>
            <a:chExt cx="2374900" cy="2095500"/>
          </a:xfrm>
        </p:grpSpPr>
        <p:grpSp>
          <p:nvGrpSpPr>
            <p:cNvPr id="6" name="Group 68"/>
            <p:cNvGrpSpPr/>
            <p:nvPr/>
          </p:nvGrpSpPr>
          <p:grpSpPr>
            <a:xfrm>
              <a:off x="6597650" y="3848100"/>
              <a:ext cx="596900" cy="2095500"/>
              <a:chOff x="6597650" y="3848100"/>
              <a:chExt cx="596900" cy="2095500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0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4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8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FF6600"/>
                    </a:solidFill>
                  </a:rPr>
                  <a:t>12</a:t>
                </a:r>
                <a:endParaRPr lang="en-US" sz="2800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u="sng" dirty="0" smtClean="0">
                    <a:solidFill>
                      <a:srgbClr val="FF6600"/>
                    </a:solidFill>
                  </a:rPr>
                  <a:t>…</a:t>
                </a:r>
                <a:endParaRPr lang="en-US" sz="2800" u="sng" dirty="0">
                  <a:solidFill>
                    <a:srgbClr val="FF6600"/>
                  </a:solidFill>
                </a:endParaRPr>
              </a:p>
            </p:txBody>
          </p:sp>
        </p:grpSp>
        <p:grpSp>
          <p:nvGrpSpPr>
            <p:cNvPr id="7" name="Group 69"/>
            <p:cNvGrpSpPr/>
            <p:nvPr/>
          </p:nvGrpSpPr>
          <p:grpSpPr>
            <a:xfrm>
              <a:off x="7194550" y="3848100"/>
              <a:ext cx="596900" cy="2095500"/>
              <a:chOff x="6597650" y="3848100"/>
              <a:chExt cx="596900" cy="20955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5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9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13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…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Group 75"/>
            <p:cNvGrpSpPr/>
            <p:nvPr/>
          </p:nvGrpSpPr>
          <p:grpSpPr>
            <a:xfrm>
              <a:off x="7804150" y="3848100"/>
              <a:ext cx="596900" cy="2095500"/>
              <a:chOff x="6597650" y="3848100"/>
              <a:chExt cx="596900" cy="20955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2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6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10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14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…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Group 81"/>
            <p:cNvGrpSpPr/>
            <p:nvPr/>
          </p:nvGrpSpPr>
          <p:grpSpPr>
            <a:xfrm>
              <a:off x="8375650" y="3848100"/>
              <a:ext cx="596900" cy="2095500"/>
              <a:chOff x="6597650" y="3848100"/>
              <a:chExt cx="596900" cy="2095500"/>
            </a:xfrm>
          </p:grpSpPr>
          <p:sp>
            <p:nvSpPr>
              <p:cNvPr id="83" name="Rectangle 82"/>
              <p:cNvSpPr/>
              <p:nvPr/>
            </p:nvSpPr>
            <p:spPr>
              <a:xfrm>
                <a:off x="6597650" y="55245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3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6597650" y="51054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7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6597650" y="46863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11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6597650" y="42672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15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597650" y="3848100"/>
                <a:ext cx="596900" cy="419100"/>
              </a:xfrm>
              <a:prstGeom prst="rect">
                <a:avLst/>
              </a:prstGeom>
              <a:ln w="2857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chemeClr val="tx1"/>
                    </a:solidFill>
                  </a:rPr>
                  <a:t>…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16133" y="2556933"/>
            <a:ext cx="2300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Addr</a:t>
            </a:r>
            <a:r>
              <a:rPr lang="en-US" dirty="0" smtClean="0"/>
              <a:t> of lowest byte in</a:t>
            </a:r>
            <a:br>
              <a:rPr lang="en-US" dirty="0" smtClean="0"/>
            </a:br>
            <a:r>
              <a:rPr lang="en-US" dirty="0" smtClean="0"/>
              <a:t>word is </a:t>
            </a:r>
            <a:r>
              <a:rPr lang="en-US" dirty="0" err="1" smtClean="0"/>
              <a:t>addr</a:t>
            </a:r>
            <a:r>
              <a:rPr lang="en-US" dirty="0" smtClean="0"/>
              <a:t> of word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6502400" y="3352800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from </a:t>
            </a:r>
            <a:r>
              <a:rPr lang="en-US" i="1" dirty="0" smtClean="0"/>
              <a:t>Memory </a:t>
            </a:r>
            <a:r>
              <a:rPr lang="en-US" dirty="0" smtClean="0"/>
              <a:t>to </a:t>
            </a:r>
            <a:r>
              <a:rPr lang="en-US" i="1" dirty="0" smtClean="0"/>
              <a:t>Register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03837"/>
          </a:xfrm>
        </p:spPr>
        <p:txBody>
          <a:bodyPr>
            <a:normAutofit/>
          </a:bodyPr>
          <a:lstStyle/>
          <a:p>
            <a:r>
              <a:rPr lang="en-US" dirty="0" smtClean="0"/>
              <a:t>MIPS instruction: </a:t>
            </a:r>
            <a:r>
              <a:rPr lang="en-US" i="1" dirty="0" smtClean="0">
                <a:solidFill>
                  <a:srgbClr val="000000"/>
                </a:solidFill>
              </a:rPr>
              <a:t>Load Word</a:t>
            </a:r>
            <a:r>
              <a:rPr lang="en-US" dirty="0" smtClean="0"/>
              <a:t>, abbreviated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lw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Assume A is an array of 100 words, variables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 map to registers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 the starting address/base address of the array A is in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>
                <a:latin typeface="Courier New"/>
                <a:cs typeface="Courier New"/>
              </a:rPr>
              <a:t> =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 + A[3];</a:t>
            </a:r>
          </a:p>
          <a:p>
            <a:r>
              <a:rPr lang="en-US" dirty="0" smtClean="0"/>
              <a:t>Becomes: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Courier New"/>
                <a:cs typeface="Courier New"/>
              </a:rPr>
              <a:t>lw</a:t>
            </a:r>
            <a:r>
              <a:rPr lang="en-US" dirty="0" smtClean="0">
                <a:latin typeface="Courier New"/>
                <a:cs typeface="Courier New"/>
              </a:rPr>
              <a:t> $t0, 3($s3) 	</a:t>
            </a:r>
            <a:r>
              <a:rPr lang="en-US" dirty="0" smtClean="0"/>
              <a:t># Temp </a:t>
            </a:r>
            <a:r>
              <a:rPr lang="en-US" dirty="0" err="1" smtClean="0"/>
              <a:t>reg</a:t>
            </a:r>
            <a:r>
              <a:rPr lang="en-US" dirty="0" smtClean="0"/>
              <a:t> $t0 gets A[3]</a:t>
            </a:r>
          </a:p>
          <a:p>
            <a:pPr>
              <a:buNone/>
            </a:pPr>
            <a:r>
              <a:rPr lang="en-US" b="1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dirty="0" smtClean="0">
                <a:latin typeface="Courier New"/>
                <a:cs typeface="Courier New"/>
              </a:rPr>
              <a:t>add $s1,$s2,$t0 </a:t>
            </a:r>
            <a:r>
              <a:rPr lang="en-US" dirty="0" smtClean="0"/>
              <a:t># </a:t>
            </a:r>
            <a:r>
              <a:rPr lang="en-US" dirty="0" err="1" smtClean="0"/>
              <a:t>g</a:t>
            </a:r>
            <a:r>
              <a:rPr lang="en-US" dirty="0" smtClean="0"/>
              <a:t> = </a:t>
            </a:r>
            <a:r>
              <a:rPr lang="en-US" dirty="0" err="1" smtClean="0"/>
              <a:t>h</a:t>
            </a:r>
            <a:r>
              <a:rPr lang="en-US" dirty="0" smtClean="0"/>
              <a:t> + A[3]</a:t>
            </a:r>
            <a:endParaRPr lang="en-US" b="1" dirty="0">
              <a:solidFill>
                <a:srgbClr val="3366FF"/>
              </a:solidFill>
              <a:latin typeface="Courier New"/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10373" y="5227593"/>
            <a:ext cx="673097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Courier New"/>
                <a:cs typeface="Courier New"/>
              </a:rPr>
              <a:t>12</a:t>
            </a:r>
            <a:endParaRPr lang="en-US" sz="3200" u="sng" dirty="0">
              <a:solidFill>
                <a:srgbClr val="FF0000"/>
              </a:solidFill>
              <a:latin typeface="Courier New"/>
              <a:cs typeface="Courier New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from </a:t>
            </a:r>
            <a:r>
              <a:rPr lang="en-US" i="1" dirty="0" smtClean="0"/>
              <a:t>Register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i="1" dirty="0" smtClean="0"/>
              <a:t>Memory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3038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MIPS instruction: </a:t>
            </a:r>
            <a:r>
              <a:rPr lang="en-US" i="1" dirty="0" smtClean="0"/>
              <a:t>Store Word</a:t>
            </a:r>
            <a:r>
              <a:rPr lang="en-US" dirty="0" smtClean="0"/>
              <a:t>, abbreviated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sw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Assume A is an array of 100 words, variables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 map to registers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 the starting address, or base address, of the array A is in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A[10] =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 + A[3];</a:t>
            </a:r>
          </a:p>
          <a:p>
            <a:r>
              <a:rPr lang="en-US" dirty="0" smtClean="0"/>
              <a:t>Turns into</a:t>
            </a:r>
          </a:p>
          <a:p>
            <a:pPr>
              <a:buNone/>
            </a:pPr>
            <a:r>
              <a:rPr lang="en-US" sz="3000" dirty="0" smtClean="0">
                <a:latin typeface="Courier New"/>
                <a:cs typeface="Courier New"/>
              </a:rPr>
              <a:t>	</a:t>
            </a:r>
            <a:r>
              <a:rPr lang="en-US" sz="3000" dirty="0" err="1" smtClean="0">
                <a:latin typeface="Courier New"/>
                <a:cs typeface="Courier New"/>
              </a:rPr>
              <a:t>lw</a:t>
            </a:r>
            <a:r>
              <a:rPr lang="en-US" sz="3000" dirty="0" smtClean="0">
                <a:latin typeface="Courier New"/>
                <a:cs typeface="Courier New"/>
              </a:rPr>
              <a:t>  $t0,</a:t>
            </a: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12</a:t>
            </a:r>
            <a:r>
              <a:rPr lang="en-US" sz="3000" dirty="0" smtClean="0">
                <a:latin typeface="Courier New"/>
                <a:cs typeface="Courier New"/>
              </a:rPr>
              <a:t>($s3) </a:t>
            </a:r>
            <a:r>
              <a:rPr lang="en-US" sz="3000" dirty="0" smtClean="0">
                <a:cs typeface="Courier New"/>
              </a:rPr>
              <a:t># Temp </a:t>
            </a:r>
            <a:r>
              <a:rPr lang="en-US" sz="3000" dirty="0" err="1" smtClean="0">
                <a:cs typeface="Courier New"/>
              </a:rPr>
              <a:t>reg</a:t>
            </a:r>
            <a:r>
              <a:rPr lang="en-US" sz="3000" dirty="0" smtClean="0">
                <a:cs typeface="Courier New"/>
              </a:rPr>
              <a:t> $t0 gets A[3]</a:t>
            </a:r>
          </a:p>
          <a:p>
            <a:pPr>
              <a:buNone/>
            </a:pPr>
            <a:r>
              <a:rPr lang="en-US" sz="3000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sz="3000" dirty="0" smtClean="0">
                <a:latin typeface="Courier New"/>
                <a:cs typeface="Courier New"/>
              </a:rPr>
              <a:t>add $t0,$s2,$t0 </a:t>
            </a:r>
            <a:r>
              <a:rPr lang="en-US" sz="3000" dirty="0" smtClean="0">
                <a:cs typeface="Courier New"/>
              </a:rPr>
              <a:t># t0 = </a:t>
            </a:r>
            <a:r>
              <a:rPr lang="en-US" sz="3000" dirty="0" err="1" smtClean="0">
                <a:cs typeface="Courier New"/>
              </a:rPr>
              <a:t>h</a:t>
            </a:r>
            <a:r>
              <a:rPr lang="en-US" sz="3000" dirty="0" smtClean="0">
                <a:cs typeface="Courier New"/>
              </a:rPr>
              <a:t> + A[3]</a:t>
            </a:r>
            <a:endParaRPr lang="en-US" sz="30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3000" dirty="0" smtClean="0">
                <a:latin typeface="Courier New"/>
                <a:cs typeface="Courier New"/>
              </a:rPr>
              <a:t>	                </a:t>
            </a:r>
            <a:r>
              <a:rPr lang="en-US" sz="3000" dirty="0" smtClean="0">
                <a:cs typeface="Courier New"/>
              </a:rPr>
              <a:t># A[10] = </a:t>
            </a:r>
            <a:r>
              <a:rPr lang="en-US" sz="3000" dirty="0" err="1" smtClean="0">
                <a:cs typeface="Courier New"/>
              </a:rPr>
              <a:t>h</a:t>
            </a:r>
            <a:r>
              <a:rPr lang="en-US" sz="3000" dirty="0" smtClean="0">
                <a:cs typeface="Courier New"/>
              </a:rPr>
              <a:t> + A[3]</a:t>
            </a:r>
            <a:endParaRPr lang="en-US" sz="3000" b="1" dirty="0">
              <a:solidFill>
                <a:srgbClr val="3366FF"/>
              </a:solidFill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from </a:t>
            </a:r>
            <a:r>
              <a:rPr lang="en-US" i="1" dirty="0" smtClean="0"/>
              <a:t>Register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i="1" dirty="0" smtClean="0"/>
              <a:t>Memory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53038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MIPS instruction: </a:t>
            </a:r>
            <a:r>
              <a:rPr lang="en-US" i="1" dirty="0" smtClean="0"/>
              <a:t>Store Word</a:t>
            </a:r>
            <a:r>
              <a:rPr lang="en-US" dirty="0" smtClean="0"/>
              <a:t>, abbreviated </a:t>
            </a:r>
            <a:r>
              <a:rPr lang="en-US" dirty="0" err="1" smtClean="0">
                <a:solidFill>
                  <a:srgbClr val="000000"/>
                </a:solidFill>
                <a:latin typeface="Courier New"/>
                <a:cs typeface="Courier New"/>
              </a:rPr>
              <a:t>sw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Assume A is an array of 100 words, variables </a:t>
            </a:r>
            <a:r>
              <a:rPr lang="en-US" dirty="0" err="1" smtClean="0">
                <a:latin typeface="Courier New"/>
                <a:cs typeface="Courier New"/>
              </a:rPr>
              <a:t>g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/>
              <a:t> map to registers </a:t>
            </a:r>
            <a:r>
              <a:rPr lang="en-US" dirty="0" smtClean="0">
                <a:latin typeface="Courier New"/>
                <a:cs typeface="Courier New"/>
              </a:rPr>
              <a:t>$s1</a:t>
            </a:r>
            <a:r>
              <a:rPr lang="en-US" dirty="0" smtClean="0">
                <a:latin typeface="+mj-lt"/>
                <a:cs typeface="Courier New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latin typeface="Courier New"/>
                <a:cs typeface="Courier New"/>
              </a:rPr>
              <a:t>$s2</a:t>
            </a:r>
            <a:r>
              <a:rPr lang="en-US" dirty="0" smtClean="0"/>
              <a:t>, the starting address, or base address, of the array A is in </a:t>
            </a:r>
            <a:r>
              <a:rPr lang="en-US" dirty="0" smtClean="0">
                <a:latin typeface="Courier New"/>
                <a:cs typeface="Courier New"/>
              </a:rPr>
              <a:t>$s3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latin typeface="Courier New"/>
                <a:cs typeface="Courier New"/>
              </a:rPr>
              <a:t>A[10] = </a:t>
            </a:r>
            <a:r>
              <a:rPr lang="en-US" dirty="0" err="1" smtClean="0">
                <a:latin typeface="Courier New"/>
                <a:cs typeface="Courier New"/>
              </a:rPr>
              <a:t>h</a:t>
            </a:r>
            <a:r>
              <a:rPr lang="en-US" dirty="0" smtClean="0">
                <a:latin typeface="Courier New"/>
                <a:cs typeface="Courier New"/>
              </a:rPr>
              <a:t> + A[3];</a:t>
            </a:r>
          </a:p>
          <a:p>
            <a:r>
              <a:rPr lang="en-US" dirty="0" smtClean="0"/>
              <a:t>Turns into</a:t>
            </a:r>
          </a:p>
          <a:p>
            <a:pPr>
              <a:buNone/>
            </a:pPr>
            <a:r>
              <a:rPr lang="en-US" sz="3000" dirty="0" smtClean="0">
                <a:latin typeface="Courier New"/>
                <a:cs typeface="Courier New"/>
              </a:rPr>
              <a:t>	</a:t>
            </a:r>
            <a:r>
              <a:rPr lang="en-US" sz="3000" dirty="0" err="1" smtClean="0">
                <a:latin typeface="Courier New"/>
                <a:cs typeface="Courier New"/>
              </a:rPr>
              <a:t>lw</a:t>
            </a:r>
            <a:r>
              <a:rPr lang="en-US" sz="3000" dirty="0" smtClean="0">
                <a:latin typeface="Courier New"/>
                <a:cs typeface="Courier New"/>
              </a:rPr>
              <a:t>  $t0,</a:t>
            </a:r>
            <a:r>
              <a:rPr lang="en-US" sz="3000" dirty="0" smtClean="0">
                <a:solidFill>
                  <a:srgbClr val="000000"/>
                </a:solidFill>
                <a:latin typeface="Courier New"/>
                <a:cs typeface="Courier New"/>
              </a:rPr>
              <a:t>12</a:t>
            </a:r>
            <a:r>
              <a:rPr lang="en-US" sz="3000" dirty="0" smtClean="0">
                <a:latin typeface="Courier New"/>
                <a:cs typeface="Courier New"/>
              </a:rPr>
              <a:t>($s3) </a:t>
            </a:r>
            <a:r>
              <a:rPr lang="en-US" sz="3000" dirty="0" smtClean="0">
                <a:cs typeface="Courier New"/>
              </a:rPr>
              <a:t># Temp </a:t>
            </a:r>
            <a:r>
              <a:rPr lang="en-US" sz="3000" dirty="0" err="1" smtClean="0">
                <a:cs typeface="Courier New"/>
              </a:rPr>
              <a:t>reg</a:t>
            </a:r>
            <a:r>
              <a:rPr lang="en-US" sz="3000" dirty="0" smtClean="0">
                <a:cs typeface="Courier New"/>
              </a:rPr>
              <a:t> $t0 gets A[3]</a:t>
            </a:r>
          </a:p>
          <a:p>
            <a:pPr>
              <a:buNone/>
            </a:pPr>
            <a:r>
              <a:rPr lang="en-US" sz="3000" dirty="0" smtClean="0">
                <a:solidFill>
                  <a:srgbClr val="3366FF"/>
                </a:solidFill>
                <a:latin typeface="Courier New"/>
                <a:cs typeface="Courier New"/>
              </a:rPr>
              <a:t>	</a:t>
            </a:r>
            <a:r>
              <a:rPr lang="en-US" sz="3000" dirty="0" smtClean="0">
                <a:latin typeface="Courier New"/>
                <a:cs typeface="Courier New"/>
              </a:rPr>
              <a:t>add $t0,$s2,$t0 </a:t>
            </a:r>
            <a:r>
              <a:rPr lang="en-US" sz="3000" dirty="0" smtClean="0">
                <a:cs typeface="Courier New"/>
              </a:rPr>
              <a:t># t0 = </a:t>
            </a:r>
            <a:r>
              <a:rPr lang="en-US" sz="3000" dirty="0" err="1" smtClean="0">
                <a:cs typeface="Courier New"/>
              </a:rPr>
              <a:t>h</a:t>
            </a:r>
            <a:r>
              <a:rPr lang="en-US" sz="3000" dirty="0" smtClean="0">
                <a:cs typeface="Courier New"/>
              </a:rPr>
              <a:t> + A[3]</a:t>
            </a:r>
            <a:endParaRPr lang="en-US" sz="3000" dirty="0" smtClean="0">
              <a:latin typeface="Courier New"/>
              <a:cs typeface="Courier New"/>
            </a:endParaRPr>
          </a:p>
          <a:p>
            <a:pPr>
              <a:buNone/>
            </a:pPr>
            <a:r>
              <a:rPr lang="en-US" sz="3000" dirty="0" smtClean="0">
                <a:latin typeface="Courier New"/>
                <a:cs typeface="Courier New"/>
              </a:rPr>
              <a:t>	</a:t>
            </a:r>
            <a:r>
              <a:rPr lang="en-US" sz="3000" dirty="0" err="1" smtClean="0">
                <a:solidFill>
                  <a:srgbClr val="FF0000"/>
                </a:solidFill>
                <a:latin typeface="Courier New"/>
                <a:cs typeface="Courier New"/>
              </a:rPr>
              <a:t>sw</a:t>
            </a:r>
            <a:r>
              <a:rPr lang="en-US" sz="3000" dirty="0" smtClean="0">
                <a:solidFill>
                  <a:srgbClr val="FF0000"/>
                </a:solidFill>
                <a:latin typeface="Courier New"/>
                <a:cs typeface="Courier New"/>
              </a:rPr>
              <a:t>  $t0,40($s3)</a:t>
            </a:r>
            <a:r>
              <a:rPr lang="en-US" sz="3000" dirty="0" smtClean="0">
                <a:latin typeface="Courier New"/>
                <a:cs typeface="Courier New"/>
              </a:rPr>
              <a:t> </a:t>
            </a:r>
            <a:r>
              <a:rPr lang="en-US" sz="3000" dirty="0" smtClean="0">
                <a:cs typeface="Courier New"/>
              </a:rPr>
              <a:t># A[10] = </a:t>
            </a:r>
            <a:r>
              <a:rPr lang="en-US" sz="3000" dirty="0" err="1" smtClean="0">
                <a:cs typeface="Courier New"/>
              </a:rPr>
              <a:t>h</a:t>
            </a:r>
            <a:r>
              <a:rPr lang="en-US" sz="3000" dirty="0" smtClean="0">
                <a:cs typeface="Courier New"/>
              </a:rPr>
              <a:t> + A[3]</a:t>
            </a:r>
            <a:endParaRPr lang="en-US" sz="3000" b="1" dirty="0">
              <a:solidFill>
                <a:srgbClr val="3366FF"/>
              </a:solidFill>
              <a:cs typeface="Courier New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 of Registers vs.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that </a:t>
            </a:r>
          </a:p>
          <a:p>
            <a:pPr lvl="1"/>
            <a:r>
              <a:rPr lang="en-US" dirty="0" smtClean="0"/>
              <a:t>Registers: 32 words (128 Bytes)</a:t>
            </a:r>
          </a:p>
          <a:p>
            <a:pPr lvl="1"/>
            <a:r>
              <a:rPr lang="en-US" dirty="0" smtClean="0"/>
              <a:t>Memory: Billions of bytes (2 GB to 8 GB on laptop)</a:t>
            </a:r>
          </a:p>
          <a:p>
            <a:r>
              <a:rPr lang="en-US" dirty="0" smtClean="0"/>
              <a:t>and the RISC principle is…</a:t>
            </a:r>
          </a:p>
          <a:p>
            <a:pPr lvl="1"/>
            <a:r>
              <a:rPr lang="en-US" dirty="0" smtClean="0"/>
              <a:t>Smaller is faster</a:t>
            </a:r>
          </a:p>
          <a:p>
            <a:r>
              <a:rPr lang="en-US" dirty="0" smtClean="0"/>
              <a:t>How much faster are registers than memory??</a:t>
            </a:r>
          </a:p>
          <a:p>
            <a:r>
              <a:rPr lang="en-US" dirty="0" smtClean="0"/>
              <a:t>About 100-500 times faster!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2901432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Can byte address 8GB with a MIPS word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3815832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FF66A0"/>
                </a:solidFill>
                <a:latin typeface="Courier New"/>
                <a:cs typeface="Courier New"/>
              </a:rPr>
              <a:t>imm</a:t>
            </a:r>
            <a:r>
              <a:rPr lang="en-US" sz="2800" dirty="0" smtClean="0">
                <a:solidFill>
                  <a:srgbClr val="FF66A0"/>
                </a:solidFill>
                <a:latin typeface="Courier New"/>
                <a:cs typeface="Courier New"/>
              </a:rPr>
              <a:t> 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must be a multiple of 4 for</a:t>
            </a:r>
          </a:p>
          <a:p>
            <a:r>
              <a:rPr lang="en-US" sz="2800" dirty="0" err="1" smtClean="0">
                <a:solidFill>
                  <a:srgbClr val="FF66A0"/>
                </a:solidFill>
                <a:latin typeface="Courier New"/>
                <a:cs typeface="Courier New"/>
              </a:rPr>
              <a:t>lw</a:t>
            </a:r>
            <a:r>
              <a:rPr lang="en-US" sz="2800" dirty="0" smtClean="0">
                <a:solidFill>
                  <a:srgbClr val="FF66A0"/>
                </a:solidFill>
                <a:latin typeface="Courier New"/>
                <a:cs typeface="Courier New"/>
              </a:rPr>
              <a:t> $t0,imm($s0)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 to be valid 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If MIPS halved the number of registers</a:t>
            </a:r>
          </a:p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available, it would be twice as fast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1987032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Courier New"/>
                  <a:cs typeface="Courier New"/>
                </a:rPr>
                <a:t>add $t0,$t1,4($t2)</a:t>
              </a:r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 is valid MIPS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004619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3919019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75217" y="1022350"/>
            <a:ext cx="5791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of the following is TRUE?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3"/>
          <p:cNvSpPr txBox="1">
            <a:spLocks noChangeArrowheads="1"/>
          </p:cNvSpPr>
          <p:nvPr/>
        </p:nvSpPr>
        <p:spPr bwMode="auto">
          <a:xfrm>
            <a:off x="1371600" y="2901432"/>
            <a:ext cx="670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408000"/>
                </a:solidFill>
                <a:latin typeface="+mj-lt"/>
                <a:cs typeface="Courier"/>
              </a:rPr>
              <a:t>Can byte address 8GB with a MIPS word</a:t>
            </a:r>
          </a:p>
        </p:txBody>
      </p:sp>
      <p:sp>
        <p:nvSpPr>
          <p:cNvPr id="53251" name="TextBox 4"/>
          <p:cNvSpPr txBox="1">
            <a:spLocks noChangeArrowheads="1"/>
          </p:cNvSpPr>
          <p:nvPr/>
        </p:nvSpPr>
        <p:spPr bwMode="auto">
          <a:xfrm>
            <a:off x="1371600" y="3815832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FF66A0"/>
                </a:solidFill>
                <a:latin typeface="Courier New"/>
                <a:cs typeface="Courier New"/>
              </a:rPr>
              <a:t>imm</a:t>
            </a:r>
            <a:r>
              <a:rPr lang="en-US" sz="2800" dirty="0" smtClean="0">
                <a:solidFill>
                  <a:srgbClr val="FF66A0"/>
                </a:solidFill>
                <a:latin typeface="Courier New"/>
                <a:cs typeface="Courier New"/>
              </a:rPr>
              <a:t> 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must be a multiple of 4 for</a:t>
            </a:r>
          </a:p>
          <a:p>
            <a:r>
              <a:rPr lang="en-US" sz="2800" dirty="0" err="1" smtClean="0">
                <a:solidFill>
                  <a:srgbClr val="FF66A0"/>
                </a:solidFill>
                <a:latin typeface="Courier New"/>
                <a:cs typeface="Courier New"/>
              </a:rPr>
              <a:t>lw</a:t>
            </a:r>
            <a:r>
              <a:rPr lang="en-US" sz="2800" dirty="0" smtClean="0">
                <a:solidFill>
                  <a:srgbClr val="FF66A0"/>
                </a:solidFill>
                <a:latin typeface="Courier New"/>
                <a:cs typeface="Courier New"/>
              </a:rPr>
              <a:t> $t0,imm($s0)</a:t>
            </a:r>
            <a:r>
              <a:rPr lang="en-US" sz="2800" dirty="0" smtClean="0">
                <a:solidFill>
                  <a:srgbClr val="FF66A0"/>
                </a:solidFill>
                <a:latin typeface="+mj-lt"/>
                <a:cs typeface="Courier"/>
              </a:rPr>
              <a:t> to be valid </a:t>
            </a:r>
            <a:endParaRPr lang="en-US" sz="2800" dirty="0" smtClean="0">
              <a:solidFill>
                <a:srgbClr val="FF66A0"/>
              </a:solidFill>
              <a:latin typeface="Courier"/>
              <a:cs typeface="Courier"/>
            </a:endParaRP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1371600" y="5068888"/>
            <a:ext cx="6705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If MIPS halved the number of registers</a:t>
            </a:r>
          </a:p>
          <a:p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E860"/>
                </a:solidFill>
                <a:latin typeface="+mj-lt"/>
                <a:cs typeface="Courier"/>
              </a:rPr>
              <a:t>available, it would be twice as fast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60438" y="1987032"/>
            <a:ext cx="7116762" cy="523220"/>
            <a:chOff x="960651" y="1743728"/>
            <a:chExt cx="7116549" cy="392422"/>
          </a:xfrm>
        </p:grpSpPr>
        <p:sp>
          <p:nvSpPr>
            <p:cNvPr id="53259" name="TextBox 2"/>
            <p:cNvSpPr txBox="1">
              <a:spLocks noChangeArrowheads="1"/>
            </p:cNvSpPr>
            <p:nvPr/>
          </p:nvSpPr>
          <p:spPr bwMode="auto">
            <a:xfrm>
              <a:off x="1371600" y="1743728"/>
              <a:ext cx="6705600" cy="392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 dirty="0" smtClean="0">
                  <a:solidFill>
                    <a:srgbClr val="FF8000"/>
                  </a:solidFill>
                  <a:latin typeface="Courier New"/>
                  <a:cs typeface="Courier New"/>
                </a:rPr>
                <a:t>add $t0,$t1,4($t2)</a:t>
              </a:r>
              <a:r>
                <a:rPr lang="en-US" sz="2800" dirty="0" smtClean="0">
                  <a:solidFill>
                    <a:srgbClr val="FF8000"/>
                  </a:solidFill>
                  <a:latin typeface="+mj-lt"/>
                  <a:cs typeface="Courier"/>
                </a:rPr>
                <a:t> is valid MIPS</a:t>
              </a:r>
              <a:endParaRPr lang="en-US" sz="2800" dirty="0">
                <a:solidFill>
                  <a:srgbClr val="FF8000"/>
                </a:solidFill>
                <a:latin typeface="+mj-lt"/>
              </a:endParaRPr>
            </a:p>
          </p:txBody>
        </p:sp>
        <p:sp>
          <p:nvSpPr>
            <p:cNvPr id="53260" name="Rectangle 6"/>
            <p:cNvSpPr>
              <a:spLocks noChangeArrowheads="1"/>
            </p:cNvSpPr>
            <p:nvPr/>
          </p:nvSpPr>
          <p:spPr bwMode="auto">
            <a:xfrm>
              <a:off x="960651" y="1809750"/>
              <a:ext cx="41549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latin typeface="ＭＳ ゴシック" pitchFamily="1" charset="-128"/>
                  <a:ea typeface="ＭＳ ゴシック" pitchFamily="1" charset="-128"/>
                  <a:cs typeface="ＭＳ ゴシック" pitchFamily="1" charset="-128"/>
                </a:rPr>
                <a:t>☐</a:t>
              </a:r>
              <a:endParaRPr lang="en-US" dirty="0"/>
            </a:p>
          </p:txBody>
        </p:sp>
      </p:grpSp>
      <p:sp>
        <p:nvSpPr>
          <p:cNvPr id="53254" name="Rectangle 7"/>
          <p:cNvSpPr>
            <a:spLocks noChangeArrowheads="1"/>
          </p:cNvSpPr>
          <p:nvPr/>
        </p:nvSpPr>
        <p:spPr bwMode="auto">
          <a:xfrm>
            <a:off x="960438" y="3004619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5" name="Rectangle 8"/>
          <p:cNvSpPr>
            <a:spLocks noChangeArrowheads="1"/>
          </p:cNvSpPr>
          <p:nvPr/>
        </p:nvSpPr>
        <p:spPr bwMode="auto">
          <a:xfrm>
            <a:off x="960438" y="3919019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6" name="Rectangle 9"/>
          <p:cNvSpPr>
            <a:spLocks noChangeArrowheads="1"/>
          </p:cNvSpPr>
          <p:nvPr/>
        </p:nvSpPr>
        <p:spPr bwMode="auto">
          <a:xfrm>
            <a:off x="947738" y="5156200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ＭＳ ゴシック" pitchFamily="1" charset="-128"/>
                <a:ea typeface="ＭＳ ゴシック" pitchFamily="1" charset="-128"/>
                <a:cs typeface="ＭＳ ゴシック" pitchFamily="1" charset="-128"/>
              </a:rPr>
              <a:t>☐</a:t>
            </a:r>
            <a:endParaRPr lang="en-US"/>
          </a:p>
        </p:txBody>
      </p:sp>
      <p:sp>
        <p:nvSpPr>
          <p:cNvPr id="53257" name="Slide Number Placeholder 1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18A5DC7-8BDF-994F-9CC6-B289B75E5426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53258" name="TextBox 12"/>
          <p:cNvSpPr txBox="1">
            <a:spLocks noChangeArrowheads="1"/>
          </p:cNvSpPr>
          <p:nvPr/>
        </p:nvSpPr>
        <p:spPr bwMode="auto">
          <a:xfrm>
            <a:off x="675217" y="1022350"/>
            <a:ext cx="5791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 smtClean="0"/>
              <a:t>Which of the following is TRUE? </a:t>
            </a:r>
            <a:r>
              <a:rPr lang="en-US" sz="2800" dirty="0" smtClean="0">
                <a:solidFill>
                  <a:srgbClr val="FF0000"/>
                </a:solidFill>
              </a:rPr>
              <a:t>NONE!</a:t>
            </a:r>
          </a:p>
        </p:txBody>
      </p:sp>
    </p:spTree>
    <p:extLst>
      <p:ext uri="{BB962C8B-B14F-4D97-AF65-F5344CB8AC3E}">
        <p14:creationId xmlns:p14="http://schemas.microsoft.com/office/powerpoint/2010/main" val="402389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And In Conclusion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Computer words and vocabulary are called instructions and instruction set respectively</a:t>
            </a:r>
          </a:p>
          <a:p>
            <a:r>
              <a:rPr lang="en-US" dirty="0" smtClean="0"/>
              <a:t>MIPS is example RISC instruction set in this class</a:t>
            </a:r>
          </a:p>
          <a:p>
            <a:r>
              <a:rPr lang="en-US" dirty="0" smtClean="0"/>
              <a:t>Rigid format: one operation, two source operands, one destination</a:t>
            </a:r>
          </a:p>
          <a:p>
            <a:pPr lvl="1"/>
            <a:r>
              <a:rPr lang="en-US" dirty="0" smtClean="0"/>
              <a:t>add, sub, </a:t>
            </a:r>
            <a:r>
              <a:rPr lang="en-US" dirty="0" err="1" smtClean="0"/>
              <a:t>mul</a:t>
            </a:r>
            <a:r>
              <a:rPr lang="en-US" dirty="0" smtClean="0"/>
              <a:t>, div, and, or, </a:t>
            </a:r>
            <a:r>
              <a:rPr lang="en-US" dirty="0" err="1" smtClean="0"/>
              <a:t>sll</a:t>
            </a:r>
            <a:r>
              <a:rPr lang="en-US" dirty="0" smtClean="0"/>
              <a:t>, </a:t>
            </a:r>
            <a:r>
              <a:rPr lang="en-US" dirty="0" err="1" smtClean="0"/>
              <a:t>srl</a:t>
            </a:r>
            <a:endParaRPr lang="en-US" dirty="0" smtClean="0"/>
          </a:p>
          <a:p>
            <a:pPr lvl="1"/>
            <a:r>
              <a:rPr lang="en-US" dirty="0" err="1" smtClean="0"/>
              <a:t>lw</a:t>
            </a:r>
            <a:r>
              <a:rPr lang="en-US" dirty="0" smtClean="0"/>
              <a:t>, </a:t>
            </a:r>
            <a:r>
              <a:rPr lang="en-US" dirty="0" err="1" smtClean="0"/>
              <a:t>sw</a:t>
            </a:r>
            <a:r>
              <a:rPr lang="en-US" dirty="0" smtClean="0"/>
              <a:t> to move data to/from registers from/to memory</a:t>
            </a:r>
          </a:p>
          <a:p>
            <a:r>
              <a:rPr lang="en-US" dirty="0" smtClean="0"/>
              <a:t>Simple mappings from arithmetic expressions, array access, if-then-else in C to MIPS instructions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Language</a:t>
            </a:r>
          </a:p>
          <a:p>
            <a:r>
              <a:rPr lang="en-US" dirty="0" err="1" smtClean="0"/>
              <a:t>Administrivia</a:t>
            </a:r>
            <a:endParaRPr lang="en-US" dirty="0" smtClean="0"/>
          </a:p>
          <a:p>
            <a:r>
              <a:rPr lang="en-US" dirty="0" smtClean="0"/>
              <a:t>Operands</a:t>
            </a:r>
          </a:p>
          <a:p>
            <a:r>
              <a:rPr lang="en-US" dirty="0" smtClean="0"/>
              <a:t>Technology Break</a:t>
            </a:r>
          </a:p>
          <a:p>
            <a:r>
              <a:rPr lang="en-US" dirty="0" smtClean="0"/>
              <a:t>Decisions</a:t>
            </a:r>
          </a:p>
          <a:p>
            <a:r>
              <a:rPr lang="en-US" dirty="0" smtClean="0"/>
              <a:t>And in Conclusion 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Language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Operands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Technology Break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Decisions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And in Conclusion …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Language a Computer Understands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826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Word a computer understands: </a:t>
            </a:r>
            <a:r>
              <a:rPr lang="en-US" i="1" dirty="0" smtClean="0"/>
              <a:t>instruction</a:t>
            </a:r>
          </a:p>
          <a:p>
            <a:r>
              <a:rPr lang="en-US" dirty="0" smtClean="0"/>
              <a:t>Vocabulary of all words a computer understands: </a:t>
            </a:r>
            <a:r>
              <a:rPr lang="en-US" i="1" dirty="0" smtClean="0">
                <a:solidFill>
                  <a:srgbClr val="000000"/>
                </a:solidFill>
              </a:rPr>
              <a:t>instruction set </a:t>
            </a:r>
            <a:r>
              <a:rPr lang="en-US" dirty="0" smtClean="0">
                <a:solidFill>
                  <a:srgbClr val="000000"/>
                </a:solidFill>
              </a:rPr>
              <a:t>(aka</a:t>
            </a:r>
            <a:r>
              <a:rPr lang="en-US" i="1" dirty="0" smtClean="0">
                <a:solidFill>
                  <a:srgbClr val="000000"/>
                </a:solidFill>
              </a:rPr>
              <a:t> instruction set architecture </a:t>
            </a:r>
            <a:r>
              <a:rPr lang="en-US" dirty="0" smtClean="0">
                <a:solidFill>
                  <a:srgbClr val="000000"/>
                </a:solidFill>
              </a:rPr>
              <a:t>or</a:t>
            </a:r>
            <a:r>
              <a:rPr lang="en-US" i="1" dirty="0" smtClean="0">
                <a:solidFill>
                  <a:srgbClr val="000000"/>
                </a:solidFill>
              </a:rPr>
              <a:t> ISA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/>
              <a:t>Different computers may have </a:t>
            </a:r>
            <a:r>
              <a:rPr lang="en-US" i="1" dirty="0" smtClean="0"/>
              <a:t>different </a:t>
            </a:r>
            <a:r>
              <a:rPr lang="en-US" dirty="0" smtClean="0"/>
              <a:t>vocabularies (i.e., different </a:t>
            </a:r>
            <a:r>
              <a:rPr lang="en-US" dirty="0" err="1" smtClean="0"/>
              <a:t>ISAs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iPhone</a:t>
            </a:r>
            <a:r>
              <a:rPr lang="en-US" dirty="0" smtClean="0"/>
              <a:t> not same as </a:t>
            </a:r>
            <a:r>
              <a:rPr lang="en-US" dirty="0" err="1" smtClean="0"/>
              <a:t>Macbook</a:t>
            </a:r>
            <a:endParaRPr lang="en-US" dirty="0" smtClean="0"/>
          </a:p>
          <a:p>
            <a:r>
              <a:rPr lang="en-US" dirty="0" smtClean="0"/>
              <a:t>Or the </a:t>
            </a:r>
            <a:r>
              <a:rPr lang="en-US" i="1" dirty="0" smtClean="0"/>
              <a:t>same </a:t>
            </a:r>
            <a:r>
              <a:rPr lang="en-US" dirty="0" smtClean="0"/>
              <a:t>vocabulary (i.e., same ISA)</a:t>
            </a:r>
          </a:p>
          <a:p>
            <a:pPr lvl="1"/>
            <a:r>
              <a:rPr lang="en-US" dirty="0" err="1" smtClean="0"/>
              <a:t>iPhone</a:t>
            </a:r>
            <a:r>
              <a:rPr lang="en-US" dirty="0" smtClean="0"/>
              <a:t> and </a:t>
            </a:r>
            <a:r>
              <a:rPr lang="en-US" dirty="0" err="1" smtClean="0"/>
              <a:t>iPad</a:t>
            </a:r>
            <a:r>
              <a:rPr lang="en-US" dirty="0" smtClean="0"/>
              <a:t> computers have same instruction set</a:t>
            </a:r>
          </a:p>
          <a:p>
            <a:pPr lvl="1"/>
            <a:endParaRPr lang="en-US" dirty="0" smtClean="0"/>
          </a:p>
          <a:p>
            <a:endParaRPr lang="en-US" i="1" dirty="0" smtClean="0">
              <a:solidFill>
                <a:srgbClr val="3366FF"/>
              </a:solidFill>
            </a:endParaRPr>
          </a:p>
          <a:p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Language a Computer Understands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82692"/>
          </a:xfrm>
        </p:spPr>
        <p:txBody>
          <a:bodyPr>
            <a:normAutofit/>
          </a:bodyPr>
          <a:lstStyle/>
          <a:p>
            <a:r>
              <a:rPr lang="en-US" dirty="0" smtClean="0"/>
              <a:t>Why not all the same? Why not all different? What might be pros and cons?</a:t>
            </a:r>
          </a:p>
          <a:p>
            <a:pPr lvl="1"/>
            <a:endParaRPr lang="en-US" dirty="0" smtClean="0"/>
          </a:p>
          <a:p>
            <a:endParaRPr lang="en-US" i="1" dirty="0" smtClean="0">
              <a:solidFill>
                <a:srgbClr val="3366FF"/>
              </a:solidFill>
            </a:endParaRPr>
          </a:p>
          <a:p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Language a Computer Understands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8269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Why not all the same? Why not all different? What might be pros and cons?</a:t>
            </a:r>
          </a:p>
          <a:p>
            <a:pPr lvl="1"/>
            <a:r>
              <a:rPr lang="en-US" dirty="0" smtClean="0"/>
              <a:t>Single ISA (</a:t>
            </a:r>
            <a:r>
              <a:rPr lang="en-US" i="1" dirty="0" smtClean="0"/>
              <a:t>to rule them all</a:t>
            </a:r>
            <a:r>
              <a:rPr lang="en-US" dirty="0" smtClean="0"/>
              <a:t>):</a:t>
            </a:r>
          </a:p>
          <a:p>
            <a:pPr lvl="2"/>
            <a:r>
              <a:rPr lang="en-US" dirty="0" smtClean="0"/>
              <a:t>Leverage common compilers, operating systems, etc.</a:t>
            </a:r>
          </a:p>
          <a:p>
            <a:pPr lvl="2"/>
            <a:r>
              <a:rPr lang="en-US" dirty="0" smtClean="0"/>
              <a:t>BUT fairly easy to retarget these for different </a:t>
            </a:r>
            <a:r>
              <a:rPr lang="en-US" dirty="0" err="1" smtClean="0"/>
              <a:t>ISAs</a:t>
            </a:r>
            <a:r>
              <a:rPr lang="en-US" dirty="0" smtClean="0"/>
              <a:t> (e.g., Linux, </a:t>
            </a:r>
            <a:r>
              <a:rPr lang="en-US" dirty="0" err="1" smtClean="0"/>
              <a:t>gcc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 err="1" smtClean="0"/>
              <a:t>ISAs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Specialized instructions for specialized applications</a:t>
            </a:r>
          </a:p>
          <a:p>
            <a:pPr lvl="2"/>
            <a:r>
              <a:rPr lang="en-US" dirty="0" smtClean="0"/>
              <a:t>Different tradeoffs in resources used (e.g., functionality, memory demands, complexity, power consumption, etc.)</a:t>
            </a:r>
          </a:p>
          <a:p>
            <a:pPr lvl="2"/>
            <a:r>
              <a:rPr lang="en-US" dirty="0" smtClean="0"/>
              <a:t>Competition and innovation is good, especially in emerging environments (e.g., mobile devices)</a:t>
            </a:r>
          </a:p>
          <a:p>
            <a:pPr lvl="1"/>
            <a:endParaRPr lang="en-US" dirty="0" smtClean="0"/>
          </a:p>
          <a:p>
            <a:endParaRPr lang="en-US" i="1" dirty="0" smtClean="0">
              <a:solidFill>
                <a:srgbClr val="3366FF"/>
              </a:solidFill>
            </a:endParaRPr>
          </a:p>
          <a:p>
            <a:endParaRPr lang="en-US" i="1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smtClean="0"/>
              <a:t>Fall 2013</a:t>
            </a:r>
            <a:r>
              <a:rPr lang="en-US" dirty="0" smtClean="0"/>
              <a:t> -- Lecture #5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1/31/12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6350</TotalTime>
  <Words>3147</Words>
  <Application>Microsoft Macintosh PowerPoint</Application>
  <PresentationFormat>On-screen Show (4:3)</PresentationFormat>
  <Paragraphs>606</Paragraphs>
  <Slides>47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Office Theme</vt:lpstr>
      <vt:lpstr>Image</vt:lpstr>
      <vt:lpstr>CS 61C:  Great Ideas in Computer Architecture  Introduction to Machine Language</vt:lpstr>
      <vt:lpstr>New-School Machine Structures (It’s a bit more complicated!)</vt:lpstr>
      <vt:lpstr>Levels of Representation/Interpretation</vt:lpstr>
      <vt:lpstr>Pointers and Strings in C</vt:lpstr>
      <vt:lpstr>Agenda</vt:lpstr>
      <vt:lpstr>Agenda</vt:lpstr>
      <vt:lpstr>The Language a Computer Understands</vt:lpstr>
      <vt:lpstr>The Language a Computer Understands</vt:lpstr>
      <vt:lpstr>The Language a Computer Understands</vt:lpstr>
      <vt:lpstr>MIPS: Instruction Set for CS 61C</vt:lpstr>
      <vt:lpstr>RISC Design Principles</vt:lpstr>
      <vt:lpstr>Mainstream ISAs</vt:lpstr>
      <vt:lpstr>MIPS Green Card</vt:lpstr>
      <vt:lpstr>MIPS Green Card</vt:lpstr>
      <vt:lpstr>Inspired by the IBM 360  “Green Card”</vt:lpstr>
      <vt:lpstr>MIPS Instructions</vt:lpstr>
      <vt:lpstr>Guess More MIPS instructions</vt:lpstr>
      <vt:lpstr>Guess More MIPS instructions</vt:lpstr>
      <vt:lpstr>Guess More MIPS instructions</vt:lpstr>
      <vt:lpstr>Guess More MIPS instructions</vt:lpstr>
      <vt:lpstr>Example Instructions</vt:lpstr>
      <vt:lpstr>Example Instructions</vt:lpstr>
      <vt:lpstr>Comments in MIPS</vt:lpstr>
      <vt:lpstr>C to MIPS</vt:lpstr>
      <vt:lpstr>C to MIPS</vt:lpstr>
      <vt:lpstr>PowerPoint Presentation</vt:lpstr>
      <vt:lpstr>PowerPoint Presentation</vt:lpstr>
      <vt:lpstr>Agenda</vt:lpstr>
      <vt:lpstr>Administrivia</vt:lpstr>
      <vt:lpstr>CS61c in the News</vt:lpstr>
      <vt:lpstr>Agenda</vt:lpstr>
      <vt:lpstr>Computer Hardware Operands</vt:lpstr>
      <vt:lpstr>Why Just 32 Registers?</vt:lpstr>
      <vt:lpstr>Names of MIPS Registers</vt:lpstr>
      <vt:lpstr>Names of MIPS Registers</vt:lpstr>
      <vt:lpstr>Names of MIPS Registers</vt:lpstr>
      <vt:lpstr>Size of Registers</vt:lpstr>
      <vt:lpstr>Data Structures vs. Simple Variables</vt:lpstr>
      <vt:lpstr>Transfer from Memory to Register</vt:lpstr>
      <vt:lpstr>Memory Addresses are in Bytes</vt:lpstr>
      <vt:lpstr>Transfer from Memory to Register</vt:lpstr>
      <vt:lpstr>Transfer from Register to Memory</vt:lpstr>
      <vt:lpstr>Transfer from Register to Memory</vt:lpstr>
      <vt:lpstr>Speed of Registers vs. Memory</vt:lpstr>
      <vt:lpstr>PowerPoint Presentation</vt:lpstr>
      <vt:lpstr>PowerPoint Presentation</vt:lpstr>
      <vt:lpstr>And In Conclusion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135</cp:revision>
  <cp:lastPrinted>2010-08-26T14:54:54Z</cp:lastPrinted>
  <dcterms:created xsi:type="dcterms:W3CDTF">2012-01-31T17:34:27Z</dcterms:created>
  <dcterms:modified xsi:type="dcterms:W3CDTF">2013-09-12T22:41:12Z</dcterms:modified>
</cp:coreProperties>
</file>