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78" r:id="rId2"/>
    <p:sldId id="381" r:id="rId3"/>
    <p:sldId id="321" r:id="rId4"/>
    <p:sldId id="387" r:id="rId5"/>
    <p:sldId id="408" r:id="rId6"/>
    <p:sldId id="409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26" r:id="rId25"/>
    <p:sldId id="418" r:id="rId26"/>
    <p:sldId id="419" r:id="rId27"/>
    <p:sldId id="420" r:id="rId28"/>
    <p:sldId id="421" r:id="rId29"/>
    <p:sldId id="349" r:id="rId30"/>
    <p:sldId id="350" r:id="rId31"/>
    <p:sldId id="351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91" r:id="rId40"/>
    <p:sldId id="396" r:id="rId41"/>
    <p:sldId id="352" r:id="rId42"/>
    <p:sldId id="388" r:id="rId43"/>
    <p:sldId id="395" r:id="rId44"/>
    <p:sldId id="423" r:id="rId45"/>
    <p:sldId id="424" r:id="rId46"/>
    <p:sldId id="285" r:id="rId47"/>
    <p:sldId id="286" r:id="rId48"/>
    <p:sldId id="354" r:id="rId49"/>
    <p:sldId id="287" r:id="rId50"/>
    <p:sldId id="288" r:id="rId51"/>
    <p:sldId id="353" r:id="rId52"/>
    <p:sldId id="289" r:id="rId53"/>
    <p:sldId id="290" r:id="rId54"/>
    <p:sldId id="291" r:id="rId55"/>
    <p:sldId id="292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293" r:id="rId66"/>
    <p:sldId id="379" r:id="rId67"/>
    <p:sldId id="397" r:id="rId68"/>
    <p:sldId id="304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45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2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8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2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89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Answer: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B s1 corresponds to </a:t>
            </a:r>
            <a:r>
              <a:rPr lang="en-US" sz="1200" baseline="0" dirty="0" err="1" smtClean="0">
                <a:solidFill>
                  <a:schemeClr val="folHlink"/>
                </a:solidFill>
                <a:latin typeface="Courier" charset="0"/>
              </a:rPr>
              <a:t>p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,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($s2 corresponds to </a:t>
            </a:r>
            <a:r>
              <a:rPr lang="en-US" sz="1200" baseline="0" dirty="0" err="1" smtClean="0">
                <a:solidFill>
                  <a:schemeClr val="folHlink"/>
                </a:solidFill>
                <a:latin typeface="Courier" charset="0"/>
              </a:rPr>
              <a:t>q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)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($t1 corresponds to &amp;x[0])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*</a:t>
            </a:r>
            <a:r>
              <a:rPr lang="en-US" sz="1200" baseline="0" dirty="0" err="1" smtClean="0">
                <a:solidFill>
                  <a:schemeClr val="folHlink"/>
                </a:solidFill>
                <a:latin typeface="Courier" charset="0"/>
              </a:rPr>
              <a:t>p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lb/</a:t>
            </a:r>
            <a:r>
              <a:rPr lang="en-US" sz="1200" baseline="0" dirty="0" err="1" smtClean="0">
                <a:solidFill>
                  <a:schemeClr val="folHlink"/>
                </a:solidFill>
                <a:latin typeface="Courier" charset="0"/>
              </a:rPr>
              <a:t>sb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$t2,0($s1) = value in $t2 at right point</a:t>
            </a: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addi</a:t>
            </a:r>
            <a:r>
              <a:rPr lang="en-US" dirty="0" smtClean="0"/>
              <a:t> $sp,$sp,-8 # adjust stack for 2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$t0, 4($sp) 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$s0, 0($sp) 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	add $s0,$a0,$a1 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dirty="0" smtClean="0"/>
          </a:p>
          <a:p>
            <a:pPr marL="338138" indent="-338138">
              <a:buNone/>
            </a:pPr>
            <a:r>
              <a:rPr lang="en-US" sz="1400" dirty="0" smtClean="0"/>
              <a:t>	add $t0,$a2,$a3 # t0 = </a:t>
            </a:r>
            <a:r>
              <a:rPr lang="en-US" sz="1400" dirty="0" err="1" smtClean="0"/>
              <a:t>i</a:t>
            </a:r>
            <a:r>
              <a:rPr lang="en-US" sz="1400" dirty="0" smtClean="0"/>
              <a:t> + </a:t>
            </a:r>
            <a:r>
              <a:rPr lang="en-US" sz="1400" dirty="0" err="1" smtClean="0"/>
              <a:t>j</a:t>
            </a:r>
            <a:endParaRPr lang="en-US" sz="1400" dirty="0" smtClean="0"/>
          </a:p>
          <a:p>
            <a:pPr marL="338138" indent="-338138">
              <a:buNone/>
            </a:pPr>
            <a:r>
              <a:rPr lang="en-US" sz="1400" dirty="0" smtClean="0"/>
              <a:t>	sub $v0,$s0,$t0 # return value (</a:t>
            </a:r>
            <a:r>
              <a:rPr lang="en-US" sz="1400" dirty="0" err="1" smtClean="0"/>
              <a:t>g</a:t>
            </a:r>
            <a:r>
              <a:rPr lang="en-US" sz="1400" dirty="0" smtClean="0"/>
              <a:t> + </a:t>
            </a:r>
            <a:r>
              <a:rPr lang="en-US" sz="1400" dirty="0" err="1" smtClean="0"/>
              <a:t>h</a:t>
            </a:r>
            <a:r>
              <a:rPr lang="en-US" sz="1400" dirty="0" smtClean="0"/>
              <a:t>) – (</a:t>
            </a:r>
            <a:r>
              <a:rPr lang="en-US" sz="1400" dirty="0" err="1" smtClean="0"/>
              <a:t>i</a:t>
            </a:r>
            <a:r>
              <a:rPr lang="en-US" sz="1400" dirty="0" smtClean="0"/>
              <a:t> + </a:t>
            </a:r>
            <a:r>
              <a:rPr lang="en-US" sz="1400" dirty="0" err="1" smtClean="0"/>
              <a:t>j</a:t>
            </a:r>
            <a:r>
              <a:rPr lang="en-US" sz="1400" dirty="0" smtClean="0"/>
              <a:t>)</a:t>
            </a:r>
          </a:p>
          <a:p>
            <a:pPr marL="338138" indent="-338138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lw</a:t>
            </a:r>
            <a:r>
              <a:rPr lang="en-US" sz="1400" dirty="0" smtClean="0"/>
              <a:t> $s0, 0($sp) # restore register $s0 for caller</a:t>
            </a:r>
          </a:p>
          <a:p>
            <a:pPr marL="338138" indent="-338138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lw</a:t>
            </a:r>
            <a:r>
              <a:rPr lang="en-US" sz="1400" dirty="0" smtClean="0"/>
              <a:t> $t0, 4($sp) # restore register $t0 for caller</a:t>
            </a:r>
          </a:p>
          <a:p>
            <a:pPr marL="338138" indent="-338138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addi</a:t>
            </a:r>
            <a:r>
              <a:rPr lang="en-US" sz="1400" dirty="0" smtClean="0"/>
              <a:t> $sp,$sp,8 # adjust stack to delete 2 items</a:t>
            </a:r>
          </a:p>
          <a:p>
            <a:pPr marL="338138" indent="-338138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jr</a:t>
            </a:r>
            <a:r>
              <a:rPr lang="en-US" sz="1400" dirty="0" smtClean="0"/>
              <a:t> $</a:t>
            </a:r>
            <a:r>
              <a:rPr lang="en-US" sz="1400" dirty="0" err="1" smtClean="0"/>
              <a:t>ra</a:t>
            </a:r>
            <a:r>
              <a:rPr lang="en-US" sz="1400" dirty="0" smtClean="0"/>
              <a:t> # jump back to calling routine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“Cal” is represented in C by the following 4 bytes, shown as decimal numbers: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67, 97, 108, 0.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“Cal” is represented in C by the following 4 bytes, shown as decimal numbers: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67, 97, 108, 0.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“Cal” is represented in C by the following 10 bytes, shown as decimal numbers: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0, 0, 0, 3, 0, 67, 0, 97, 0, 108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(32 bit word contains string length)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“Cal” is represented in C by the following 10 bytes, shown as decimal numbers: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0, 0, 0, 3, 0, 67, 0, 97, 0, 108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(32 bit word contains string length)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Answer: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B s1 corresponds to </a:t>
            </a:r>
            <a:r>
              <a:rPr lang="en-US" sz="1200" baseline="0" dirty="0" err="1" smtClean="0">
                <a:solidFill>
                  <a:schemeClr val="folHlink"/>
                </a:solidFill>
                <a:latin typeface="Courier" charset="0"/>
              </a:rPr>
              <a:t>p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,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($s2 corresponds to </a:t>
            </a:r>
            <a:r>
              <a:rPr lang="en-US" sz="1200" baseline="0" dirty="0" err="1" smtClean="0">
                <a:solidFill>
                  <a:schemeClr val="folHlink"/>
                </a:solidFill>
                <a:latin typeface="Courier" charset="0"/>
              </a:rPr>
              <a:t>q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)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($t1 corresponds to &amp;x[0])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*</a:t>
            </a:r>
            <a:r>
              <a:rPr lang="en-US" sz="1200" baseline="0" dirty="0" err="1" smtClean="0">
                <a:solidFill>
                  <a:schemeClr val="folHlink"/>
                </a:solidFill>
                <a:latin typeface="Courier" charset="0"/>
              </a:rPr>
              <a:t>p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lb/</a:t>
            </a:r>
            <a:r>
              <a:rPr lang="en-US" sz="1200" baseline="0" dirty="0" err="1" smtClean="0">
                <a:solidFill>
                  <a:schemeClr val="folHlink"/>
                </a:solidFill>
                <a:latin typeface="Courier" charset="0"/>
              </a:rPr>
              <a:t>sb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$t2,0($s1) = value in $t2 at right point</a:t>
            </a: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F4D0-F36B-954C-90BA-B75B8F6D3E52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F1C-5D8F-2246-87A9-198BD7A8CE5B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02-390B-DE40-B4E3-DAC6335E456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1A19-851D-714C-969C-73C00DCC6063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1191-2623-B341-BB7D-6A5C98AC8D7D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91A2-E0F9-3D4A-864A-59133EC7C738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2E32-C75E-DD42-BBCB-8FEAD592D676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F193-36EC-984E-A650-5F8236BE8EF5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1F7F-0858-E34A-8A98-650066504F70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9699-5CAE-CF44-85DF-D1A4EC891EE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282-A690-BE41-AC0E-F23530A2BA4C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19E5-FE7C-E64B-85D0-B48DA67380A0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IPS_architecture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More MIPS Machine Language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http://inst.eecs.Berkeley.edu/~cs61c/fa12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2E1B-1501-4F43-B475-D0EC5E7AEA26}" type="datetime1">
              <a:rPr lang="en-US" smtClean="0"/>
              <a:pPr/>
              <a:t>9/17/13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Branch</a:t>
            </a:r>
            <a:r>
              <a:rPr lang="en-US" dirty="0" smtClean="0"/>
              <a:t> – change of control flow</a:t>
            </a:r>
          </a:p>
          <a:p>
            <a:endParaRPr lang="en-US" dirty="0" smtClean="0"/>
          </a:p>
          <a:p>
            <a:r>
              <a:rPr lang="en-US" b="1" dirty="0" smtClean="0"/>
              <a:t>Conditional Branch</a:t>
            </a:r>
            <a:r>
              <a:rPr lang="en-US" dirty="0" smtClean="0"/>
              <a:t> – change control flow depending on outcome of comparison</a:t>
            </a:r>
          </a:p>
          <a:p>
            <a:pPr lvl="1"/>
            <a:r>
              <a:rPr lang="en-US" dirty="0" smtClean="0"/>
              <a:t>branch </a:t>
            </a:r>
            <a:r>
              <a:rPr lang="en-US" i="1" dirty="0" smtClean="0"/>
              <a:t>if </a:t>
            </a:r>
            <a:r>
              <a:rPr lang="en-US" dirty="0" smtClean="0"/>
              <a:t>equal (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) or branch </a:t>
            </a:r>
            <a:r>
              <a:rPr lang="en-US" i="1" dirty="0" smtClean="0"/>
              <a:t>if not</a:t>
            </a:r>
            <a:r>
              <a:rPr lang="en-US" dirty="0" smtClean="0"/>
              <a:t> equal (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Unconditional Branch</a:t>
            </a:r>
            <a:r>
              <a:rPr lang="en-US" dirty="0" smtClean="0"/>
              <a:t> – always branch</a:t>
            </a:r>
          </a:p>
          <a:p>
            <a:pPr lvl="1"/>
            <a:r>
              <a:rPr lang="en-US" dirty="0" smtClean="0"/>
              <a:t>a MIPS instruction for this</a:t>
            </a:r>
            <a:r>
              <a:rPr lang="en-US" i="1" dirty="0" smtClean="0"/>
              <a:t>: </a:t>
            </a:r>
            <a:r>
              <a:rPr lang="en-US" i="1" dirty="0" smtClean="0">
                <a:solidFill>
                  <a:srgbClr val="000000"/>
                </a:solidFill>
              </a:rPr>
              <a:t>jump </a:t>
            </a:r>
            <a:r>
              <a:rPr lang="en-US" i="1" dirty="0" smtClean="0"/>
              <a:t>(</a:t>
            </a:r>
            <a:r>
              <a:rPr lang="en-US" i="1" dirty="0" err="1" smtClean="0">
                <a:latin typeface="Courier New"/>
                <a:cs typeface="Courier New"/>
              </a:rPr>
              <a:t>j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9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 in C or Java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417638"/>
            <a:ext cx="8466667" cy="5121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if (</a:t>
            </a:r>
            <a:r>
              <a:rPr lang="en-US" sz="28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 == </a:t>
            </a:r>
            <a:r>
              <a:rPr lang="en-US" sz="2800" dirty="0" err="1" smtClean="0">
                <a:latin typeface="Courier New"/>
                <a:cs typeface="Courier New"/>
              </a:rPr>
              <a:t>j</a:t>
            </a:r>
            <a:r>
              <a:rPr lang="en-US" sz="28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latin typeface="Courier New"/>
                <a:cs typeface="Courier New"/>
              </a:rPr>
              <a:t>g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h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else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latin typeface="Courier New"/>
                <a:cs typeface="Courier New"/>
              </a:rPr>
              <a:t>g</a:t>
            </a:r>
            <a:r>
              <a:rPr lang="en-US" sz="2800" dirty="0" smtClean="0">
                <a:latin typeface="Courier New"/>
                <a:cs typeface="Courier New"/>
              </a:rPr>
              <a:t> – </a:t>
            </a:r>
            <a:r>
              <a:rPr lang="en-US" sz="2800" dirty="0" err="1" smtClean="0">
                <a:latin typeface="Courier New"/>
                <a:cs typeface="Courier New"/>
              </a:rPr>
              <a:t>h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/>
              <a:t>If false, skip over “then” part to “else” part </a:t>
            </a:r>
            <a:br>
              <a:rPr lang="en-US" dirty="0" smtClean="0"/>
            </a:br>
            <a:r>
              <a:rPr lang="en-US" dirty="0" smtClean="0"/>
              <a:t>=&gt; use conditional branch 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Otherwise, (its true) do “then” part and skip over “else” part                                                       =&gt; use unconditional branch </a:t>
            </a:r>
            <a:r>
              <a:rPr lang="en-US" i="1" dirty="0" err="1" smtClean="0">
                <a:latin typeface="Courier New"/>
                <a:cs typeface="Courier New"/>
              </a:rPr>
              <a:t>j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6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 in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–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	sub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7251" y="3492489"/>
            <a:ext cx="5609166" cy="27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2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 in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–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	sub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6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Can make a loop with </a:t>
            </a:r>
            <a:r>
              <a:rPr lang="en-US" sz="2800" dirty="0" err="1" smtClean="0">
                <a:solidFill>
                  <a:srgbClr val="408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408000"/>
              </a:solidFill>
              <a:latin typeface="Courier New"/>
              <a:cs typeface="Courier New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Can make a loop with </a:t>
            </a:r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beq</a:t>
            </a:r>
            <a:endParaRPr lang="en-US" sz="2800" dirty="0" smtClean="0">
              <a:solidFill>
                <a:srgbClr val="FF66A0"/>
              </a:solidFill>
              <a:latin typeface="Courier New"/>
              <a:cs typeface="Courier New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915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Can always return from a function call with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 New"/>
                <a:cs typeface="Courier New"/>
              </a:rPr>
              <a:t>j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 New"/>
              <a:cs typeface="Courier New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092861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Can make an unconditional branch from a</a:t>
              </a:r>
            </a:p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</a:rPr>
                <a:t>conditional branch instruction</a:t>
              </a:r>
              <a:endParaRPr lang="en-US" sz="2800" dirty="0" smtClean="0">
                <a:solidFill>
                  <a:srgbClr val="FF8000"/>
                </a:solidFill>
                <a:latin typeface="+mj-lt"/>
                <a:cs typeface="Courier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937669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of the following is FALSE?</a:t>
            </a:r>
          </a:p>
        </p:txBody>
      </p:sp>
    </p:spTree>
    <p:extLst>
      <p:ext uri="{BB962C8B-B14F-4D97-AF65-F5344CB8AC3E}">
        <p14:creationId xmlns:p14="http://schemas.microsoft.com/office/powerpoint/2010/main" val="403486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Can make a loop with </a:t>
            </a:r>
            <a:r>
              <a:rPr lang="en-US" sz="2800" dirty="0" err="1" smtClean="0">
                <a:solidFill>
                  <a:srgbClr val="408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408000"/>
              </a:solidFill>
              <a:latin typeface="Courier New"/>
              <a:cs typeface="Courier New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Can make a loop with </a:t>
            </a:r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beq</a:t>
            </a:r>
            <a:endParaRPr lang="en-US" sz="2800" dirty="0" smtClean="0">
              <a:solidFill>
                <a:srgbClr val="FF66A0"/>
              </a:solidFill>
              <a:latin typeface="Courier New"/>
              <a:cs typeface="Courier New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915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Can always return from a function call with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 New"/>
                <a:cs typeface="Courier New"/>
              </a:rPr>
              <a:t>j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 New"/>
              <a:cs typeface="Courier New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092861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Can make an unconditional branch from a</a:t>
              </a:r>
            </a:p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</a:rPr>
                <a:t>conditional branch instruction</a:t>
              </a:r>
              <a:endParaRPr lang="en-US" sz="2800" dirty="0" smtClean="0">
                <a:solidFill>
                  <a:srgbClr val="FF8000"/>
                </a:solidFill>
                <a:latin typeface="+mj-lt"/>
                <a:cs typeface="Courier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937669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of the following is FALSE?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2102" y="4905350"/>
            <a:ext cx="7459723" cy="90515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Decisions</a:t>
            </a:r>
          </a:p>
          <a:p>
            <a:r>
              <a:rPr lang="en-US" dirty="0" smtClean="0"/>
              <a:t>Strings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 Copy Example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MIPS register allocation convention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Memory Heap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F7BF-7F1D-594A-AAB3-518183EEFAC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6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Strings: C vs.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Recall: a string is just a long sequence of characters (i.e., array of chars)</a:t>
            </a:r>
            <a:endParaRPr lang="en-US" i="1" dirty="0" smtClean="0"/>
          </a:p>
          <a:p>
            <a:r>
              <a:rPr lang="en-US" dirty="0" smtClean="0"/>
              <a:t>C: 8-bit ASCII, define strings with end of string character NUL (0 in ASCII)</a:t>
            </a:r>
          </a:p>
          <a:p>
            <a:r>
              <a:rPr lang="en-US" dirty="0" smtClean="0"/>
              <a:t>Java: 16-bit Unicode, first entry gives length of string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990601"/>
            <a:ext cx="8432800" cy="4525963"/>
          </a:xfrm>
        </p:spPr>
        <p:txBody>
          <a:bodyPr/>
          <a:lstStyle/>
          <a:p>
            <a:r>
              <a:rPr lang="en-US" dirty="0" smtClean="0"/>
              <a:t>“Cal” in ASCII in C; How many bytes?</a:t>
            </a:r>
          </a:p>
          <a:p>
            <a:r>
              <a:rPr lang="en-US" dirty="0" smtClean="0"/>
              <a:t>Using 1 integer per byte, what does it look like?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4ED2-9C49-6147-BCB3-9F8630573DAA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2011 --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24671"/>
            <a:ext cx="9200265" cy="4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40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990601"/>
            <a:ext cx="8432800" cy="4525963"/>
          </a:xfrm>
        </p:spPr>
        <p:txBody>
          <a:bodyPr/>
          <a:lstStyle/>
          <a:p>
            <a:r>
              <a:rPr lang="en-US" dirty="0" smtClean="0"/>
              <a:t>“Cal” in ASCII in C; How many bytes?</a:t>
            </a:r>
          </a:p>
          <a:p>
            <a:r>
              <a:rPr lang="en-US" dirty="0" smtClean="0"/>
              <a:t>Using 1 integer per byte, what does it look like?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4ED2-9C49-6147-BCB3-9F8630573DAA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2011 --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24671"/>
            <a:ext cx="9200265" cy="40301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4933" y="3725333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9865" y="3285066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5999" y="5723466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3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95DE-584E-E741-ABA1-EAE30012623A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296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7999"/>
            <a:chOff x="3596766" y="2488086"/>
            <a:chExt cx="7004719" cy="2103155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0"/>
              <a:ext cx="5213089" cy="1642901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939801"/>
            <a:ext cx="8703733" cy="4525963"/>
          </a:xfrm>
        </p:spPr>
        <p:txBody>
          <a:bodyPr/>
          <a:lstStyle/>
          <a:p>
            <a:r>
              <a:rPr lang="en-US" dirty="0" smtClean="0"/>
              <a:t>“Cal” in Unicode in Java; How many bytes?</a:t>
            </a:r>
          </a:p>
          <a:p>
            <a:r>
              <a:rPr lang="en-US" dirty="0" smtClean="0"/>
              <a:t>Using 1 integer per byte, what does it look like? (For Latin alphabet, 1</a:t>
            </a:r>
            <a:r>
              <a:rPr lang="en-US" baseline="30000" dirty="0" smtClean="0"/>
              <a:t>st</a:t>
            </a:r>
            <a:r>
              <a:rPr lang="en-US" dirty="0" smtClean="0"/>
              <a:t> byte is 0, 2</a:t>
            </a:r>
            <a:r>
              <a:rPr lang="en-US" baseline="30000" dirty="0" smtClean="0"/>
              <a:t>nd</a:t>
            </a:r>
            <a:r>
              <a:rPr lang="en-US" dirty="0" smtClean="0"/>
              <a:t> byte is ASCII)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66C-32D7-364F-B7B1-9395E2956CA8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2011 --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24671"/>
            <a:ext cx="9200265" cy="4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1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939801"/>
            <a:ext cx="8703733" cy="4525963"/>
          </a:xfrm>
        </p:spPr>
        <p:txBody>
          <a:bodyPr/>
          <a:lstStyle/>
          <a:p>
            <a:r>
              <a:rPr lang="en-US" dirty="0" smtClean="0"/>
              <a:t>“Cal” in Unicode in Java; How many bytes?</a:t>
            </a:r>
          </a:p>
          <a:p>
            <a:r>
              <a:rPr lang="en-US" dirty="0" smtClean="0"/>
              <a:t>Using 1 integer per byte, what does it look like? (For Latin alphabet, 1</a:t>
            </a:r>
            <a:r>
              <a:rPr lang="en-US" baseline="30000" dirty="0" smtClean="0"/>
              <a:t>st</a:t>
            </a:r>
            <a:r>
              <a:rPr lang="en-US" dirty="0" smtClean="0"/>
              <a:t> byte is 0, 2</a:t>
            </a:r>
            <a:r>
              <a:rPr lang="en-US" baseline="30000" dirty="0" smtClean="0"/>
              <a:t>nd</a:t>
            </a:r>
            <a:r>
              <a:rPr lang="en-US" dirty="0" smtClean="0"/>
              <a:t> byte is ASCII)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66C-32D7-364F-B7B1-9395E2956CA8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2011 --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24671"/>
            <a:ext cx="9200265" cy="40301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4933" y="3725333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9865" y="3285066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5999" y="5723466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Characters and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59" y="1600200"/>
            <a:ext cx="914399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Load a word, use </a:t>
            </a:r>
            <a:r>
              <a:rPr lang="en-US" dirty="0" err="1" smtClean="0">
                <a:latin typeface="Courier New"/>
                <a:cs typeface="Courier New"/>
              </a:rPr>
              <a:t>andi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to isolate byte</a:t>
            </a:r>
          </a:p>
          <a:p>
            <a:pPr>
              <a:buNone/>
            </a:pPr>
            <a:r>
              <a:rPr lang="en-US" sz="3027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lw</a:t>
            </a:r>
            <a:r>
              <a:rPr lang="en-US" sz="2800" dirty="0" smtClean="0">
                <a:latin typeface="Courier New"/>
                <a:cs typeface="Courier New"/>
              </a:rPr>
              <a:t>   $s0,0($s1)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andi</a:t>
            </a:r>
            <a:r>
              <a:rPr lang="en-US" sz="2800" dirty="0" smtClean="0">
                <a:latin typeface="Courier New"/>
                <a:cs typeface="Courier New"/>
              </a:rPr>
              <a:t> $s0,$s0,255 </a:t>
            </a:r>
            <a:r>
              <a:rPr lang="en-US" sz="2800" dirty="0" smtClean="0"/>
              <a:t># Zero everything but last 8 bits</a:t>
            </a:r>
          </a:p>
          <a:p>
            <a:r>
              <a:rPr lang="en-US" dirty="0" smtClean="0"/>
              <a:t>RISC Design Principle: “Make the Common Case Fast”—Many programs use text: MIPS has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load byte </a:t>
            </a:r>
            <a:r>
              <a:rPr lang="en-US" dirty="0" smtClean="0"/>
              <a:t>instruction (</a:t>
            </a:r>
            <a:r>
              <a:rPr lang="en-US" i="1" dirty="0" smtClean="0">
                <a:solidFill>
                  <a:srgbClr val="000000"/>
                </a:solidFill>
                <a:latin typeface="Courier New"/>
                <a:cs typeface="Courier New"/>
              </a:rPr>
              <a:t>lb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/>
                <a:cs typeface="Courier New"/>
              </a:rPr>
              <a:t>	lb $s0,0($s1)</a:t>
            </a:r>
          </a:p>
          <a:p>
            <a:r>
              <a:rPr lang="en-US" dirty="0" smtClean="0"/>
              <a:t>Also </a:t>
            </a:r>
            <a:r>
              <a:rPr lang="en-US" i="1" dirty="0" smtClean="0">
                <a:solidFill>
                  <a:srgbClr val="000000"/>
                </a:solidFill>
              </a:rPr>
              <a:t>store byte </a:t>
            </a:r>
            <a:r>
              <a:rPr lang="en-US" dirty="0" smtClean="0"/>
              <a:t>instruction (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sb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Characters and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Load a word, use </a:t>
            </a:r>
            <a:r>
              <a:rPr lang="en-US" dirty="0" err="1" smtClean="0">
                <a:latin typeface="Courier New"/>
                <a:cs typeface="Courier New"/>
              </a:rPr>
              <a:t>andi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to isolate half of word</a:t>
            </a:r>
          </a:p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	</a:t>
            </a:r>
            <a:r>
              <a:rPr lang="en-US" sz="2595" dirty="0" err="1" smtClean="0">
                <a:latin typeface="Courier New"/>
                <a:cs typeface="Courier New"/>
              </a:rPr>
              <a:t>lw</a:t>
            </a:r>
            <a:r>
              <a:rPr lang="en-US" sz="2595" dirty="0" smtClean="0">
                <a:latin typeface="Courier New"/>
                <a:cs typeface="Courier New"/>
              </a:rPr>
              <a:t>   $s0,0($s1)</a:t>
            </a:r>
          </a:p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	</a:t>
            </a:r>
            <a:r>
              <a:rPr lang="en-US" sz="2595" dirty="0" err="1" smtClean="0">
                <a:latin typeface="Courier New"/>
                <a:cs typeface="Courier New"/>
              </a:rPr>
              <a:t>andi</a:t>
            </a:r>
            <a:r>
              <a:rPr lang="en-US" sz="2595" dirty="0" smtClean="0">
                <a:latin typeface="Courier New"/>
                <a:cs typeface="Courier New"/>
              </a:rPr>
              <a:t> $s0,$s0,65535 </a:t>
            </a:r>
            <a:r>
              <a:rPr lang="en-US" sz="2595" dirty="0" smtClean="0">
                <a:cs typeface="Courier New"/>
              </a:rPr>
              <a:t># Zero everything but last 16 bits</a:t>
            </a:r>
          </a:p>
          <a:p>
            <a:r>
              <a:rPr lang="en-US" dirty="0" smtClean="0"/>
              <a:t>RISC Design Principle #3: “Make the Common Case Fast”—Many programs use text, MIPS has 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load </a:t>
            </a:r>
            <a:r>
              <a:rPr lang="en-US" i="1" dirty="0" err="1" smtClean="0">
                <a:solidFill>
                  <a:srgbClr val="000000"/>
                </a:solidFill>
              </a:rPr>
              <a:t>halfword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instruction (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lh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lh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  <a:cs typeface="Courier New"/>
              </a:rPr>
              <a:t> $s0,0($s1)</a:t>
            </a:r>
          </a:p>
          <a:p>
            <a:r>
              <a:rPr lang="en-US" dirty="0" smtClean="0"/>
              <a:t>Also </a:t>
            </a:r>
            <a:r>
              <a:rPr lang="en-US" i="1" dirty="0" smtClean="0">
                <a:solidFill>
                  <a:srgbClr val="000000"/>
                </a:solidFill>
              </a:rPr>
              <a:t>store </a:t>
            </a:r>
            <a:r>
              <a:rPr lang="en-US" i="1" dirty="0" err="1" smtClean="0">
                <a:solidFill>
                  <a:srgbClr val="000000"/>
                </a:solidFill>
              </a:rPr>
              <a:t>halfword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instruction (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sh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8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Endianess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948"/>
            <a:ext cx="8229600" cy="12238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MIPS is Big </a:t>
            </a:r>
            <a:r>
              <a:rPr lang="en-US" sz="2800" dirty="0" err="1" smtClean="0"/>
              <a:t>Endian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Most-significant byte at least address of a word</a:t>
            </a:r>
          </a:p>
          <a:p>
            <a:pPr lvl="1">
              <a:lnSpc>
                <a:spcPct val="80000"/>
              </a:lnSpc>
            </a:pPr>
            <a:r>
              <a:rPr lang="en-AU" sz="2400" i="1" dirty="0" smtClean="0"/>
              <a:t>c.f.</a:t>
            </a:r>
            <a:r>
              <a:rPr lang="en-AU" sz="2400" dirty="0" smtClean="0"/>
              <a:t> Little </a:t>
            </a:r>
            <a:r>
              <a:rPr lang="en-AU" sz="2400" dirty="0" err="1" smtClean="0"/>
              <a:t>Endian</a:t>
            </a:r>
            <a:r>
              <a:rPr lang="en-AU" sz="2400" dirty="0" smtClean="0"/>
              <a:t>: least-significant byte at least address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7529" y="6492875"/>
            <a:ext cx="2133600" cy="365125"/>
          </a:xfrm>
        </p:spPr>
        <p:txBody>
          <a:bodyPr/>
          <a:lstStyle/>
          <a:p>
            <a:fld id="{CCAC1A19-851D-714C-969C-73C00DCC6063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4529" y="6492875"/>
            <a:ext cx="2895600" cy="365125"/>
          </a:xfrm>
        </p:spPr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528" y="4529170"/>
            <a:ext cx="8191500" cy="200025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7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7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7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address of most significant byte = word address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(xx00 = “Big End” of word):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IBM 360/370, MIPS,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Sparc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address of least significant byte = word address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(xx00 = “Little End” of word):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 80x86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/>
              <a:t>Can only tell if access same data with load/store byte and load/store word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08854" y="3333076"/>
            <a:ext cx="31115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526504" y="332672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764504" y="332672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288504" y="332672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77004" y="3429914"/>
            <a:ext cx="5969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1" charset="0"/>
              </a:rPr>
              <a:t>msb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91804" y="3428326"/>
            <a:ext cx="4572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1" charset="0"/>
              </a:rPr>
              <a:t>lsb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243804" y="3048914"/>
            <a:ext cx="26050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pitchFamily="1" charset="0"/>
              </a:rPr>
              <a:t>3          2          1           0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99617" y="2666326"/>
            <a:ext cx="21209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solidFill>
                  <a:schemeClr val="accent1"/>
                </a:solidFill>
                <a:latin typeface="Arial" pitchFamily="1" charset="0"/>
              </a:rPr>
              <a:t>little endian byte 0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243804" y="3887114"/>
            <a:ext cx="26050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00B7A5"/>
                </a:solidFill>
                <a:latin typeface="Arial" pitchFamily="1" charset="0"/>
              </a:rPr>
              <a:t>0          1          2           3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567404" y="4191914"/>
            <a:ext cx="19939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solidFill>
                  <a:srgbClr val="00B7A5"/>
                </a:solidFill>
                <a:latin typeface="Arial" pitchFamily="1" charset="0"/>
              </a:rPr>
              <a:t>big endian byte 0</a:t>
            </a:r>
          </a:p>
        </p:txBody>
      </p:sp>
    </p:spTree>
    <p:extLst>
      <p:ext uri="{BB962C8B-B14F-4D97-AF65-F5344CB8AC3E}">
        <p14:creationId xmlns:p14="http://schemas.microsoft.com/office/powerpoint/2010/main" val="319078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Decisions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 Copy Example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MIPS register allocation convention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Memory Heap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F7BF-7F1D-594A-AAB3-518183EEFAC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05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week in lab and homework:</a:t>
            </a:r>
          </a:p>
          <a:p>
            <a:pPr lvl="1"/>
            <a:r>
              <a:rPr lang="en-US" dirty="0" smtClean="0"/>
              <a:t>Lab #3 EC2</a:t>
            </a:r>
          </a:p>
          <a:p>
            <a:pPr lvl="1"/>
            <a:r>
              <a:rPr lang="en-US" dirty="0" smtClean="0"/>
              <a:t>HW #3 Posted</a:t>
            </a:r>
          </a:p>
          <a:p>
            <a:pPr lvl="1"/>
            <a:r>
              <a:rPr lang="en-US" dirty="0" smtClean="0"/>
              <a:t>Project #1 posted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5BE5-A9B9-E343-9A53-037056D21D9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In the News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E62B-84EE-6F44-9DDB-31B2006ED2CC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8788247" cy="6858000"/>
            <a:chOff x="0" y="0"/>
            <a:chExt cx="8788247" cy="6858000"/>
          </a:xfrm>
        </p:grpSpPr>
        <p:pic>
          <p:nvPicPr>
            <p:cNvPr id="7" name="Picture 6" descr="Screen Shot 2013-09-14 at 2.10.0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00" y="0"/>
              <a:ext cx="8432647" cy="68580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0" y="3092824"/>
              <a:ext cx="941294" cy="0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0"/>
            <a:ext cx="610898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0"/>
            <a:ext cx="8409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Decisions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String Copy Example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MIPS register allocation convention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Memory Heap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F7BF-7F1D-594A-AAB3-518183EEFAC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84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String Copy Code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867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Copy </a:t>
            </a:r>
            <a:r>
              <a:rPr lang="en-US" sz="2800" dirty="0" err="1" smtClean="0"/>
              <a:t>x</a:t>
            </a:r>
            <a:r>
              <a:rPr lang="en-US" sz="2800" dirty="0" smtClean="0"/>
              <a:t>[] to </a:t>
            </a:r>
            <a:r>
              <a:rPr lang="en-US" sz="2800" dirty="0" err="1" smtClean="0"/>
              <a:t>y</a:t>
            </a:r>
            <a:r>
              <a:rPr lang="en-US" sz="2800" dirty="0" smtClean="0"/>
              <a:t>[]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char *</a:t>
            </a:r>
            <a:r>
              <a:rPr lang="en-US" sz="2800" dirty="0" err="1" smtClean="0">
                <a:latin typeface="Courier New"/>
                <a:cs typeface="Courier New"/>
              </a:rPr>
              <a:t>p</a:t>
            </a:r>
            <a:r>
              <a:rPr lang="en-US" sz="2800" dirty="0" smtClean="0">
                <a:latin typeface="Courier New"/>
                <a:cs typeface="Courier New"/>
              </a:rPr>
              <a:t>, *</a:t>
            </a:r>
            <a:r>
              <a:rPr lang="en-US" sz="2800" dirty="0" err="1" smtClean="0">
                <a:latin typeface="Courier New"/>
                <a:cs typeface="Courier New"/>
              </a:rPr>
              <a:t>q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p</a:t>
            </a:r>
            <a:r>
              <a:rPr lang="en-US" sz="2800" dirty="0" smtClean="0">
                <a:latin typeface="Courier New"/>
                <a:cs typeface="Courier New"/>
              </a:rPr>
              <a:t> = &amp;x[0];  /* </a:t>
            </a:r>
            <a:r>
              <a:rPr lang="en-US" sz="2800" dirty="0" err="1" smtClean="0">
                <a:latin typeface="Courier New"/>
                <a:cs typeface="Courier New"/>
              </a:rPr>
              <a:t>p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latin typeface="Courier New"/>
                <a:cs typeface="Courier New"/>
              </a:rPr>
              <a:t>x</a:t>
            </a:r>
            <a:r>
              <a:rPr lang="en-US" sz="2800" dirty="0" smtClean="0">
                <a:latin typeface="Courier New"/>
                <a:cs typeface="Courier New"/>
              </a:rPr>
              <a:t> */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		</a:t>
            </a:r>
            <a:r>
              <a:rPr lang="en-US" sz="2400" dirty="0" smtClean="0">
                <a:latin typeface="Courier New"/>
                <a:cs typeface="Courier New"/>
              </a:rPr>
              <a:t>/* set </a:t>
            </a: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to address of 1</a:t>
            </a:r>
            <a:r>
              <a:rPr lang="en-US" sz="2400" baseline="30000" dirty="0" smtClean="0">
                <a:latin typeface="Courier New"/>
                <a:cs typeface="Courier New"/>
              </a:rPr>
              <a:t>st</a:t>
            </a:r>
            <a:r>
              <a:rPr lang="en-US" sz="2400" dirty="0" smtClean="0">
                <a:latin typeface="Courier New"/>
                <a:cs typeface="Courier New"/>
              </a:rPr>
              <a:t> char of </a:t>
            </a:r>
            <a:r>
              <a:rPr lang="en-US" sz="2400" dirty="0" err="1" smtClean="0">
                <a:latin typeface="Courier New"/>
                <a:cs typeface="Courier New"/>
              </a:rPr>
              <a:t>x</a:t>
            </a:r>
            <a:r>
              <a:rPr lang="en-US" sz="2400" dirty="0" smtClean="0">
                <a:latin typeface="Courier New"/>
                <a:cs typeface="Courier New"/>
              </a:rPr>
              <a:t> */</a:t>
            </a:r>
            <a:endParaRPr lang="en-US" sz="28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q</a:t>
            </a:r>
            <a:r>
              <a:rPr lang="en-US" sz="2800" dirty="0" smtClean="0">
                <a:latin typeface="Courier New"/>
                <a:cs typeface="Courier New"/>
              </a:rPr>
              <a:t> = &amp;y[0]; /* </a:t>
            </a:r>
            <a:r>
              <a:rPr lang="en-US" sz="2800" dirty="0" err="1" smtClean="0">
                <a:latin typeface="Courier New"/>
                <a:cs typeface="Courier New"/>
              </a:rPr>
              <a:t>q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latin typeface="Courier New"/>
                <a:cs typeface="Courier New"/>
              </a:rPr>
              <a:t>y</a:t>
            </a:r>
            <a:r>
              <a:rPr lang="en-US" sz="2800" dirty="0" smtClean="0">
                <a:latin typeface="Courier New"/>
                <a:cs typeface="Courier New"/>
              </a:rPr>
              <a:t> also OK */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		</a:t>
            </a:r>
            <a:r>
              <a:rPr lang="en-US" sz="2400" dirty="0" smtClean="0">
                <a:latin typeface="Courier New"/>
                <a:cs typeface="Courier New"/>
              </a:rPr>
              <a:t>/* set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to address of 1</a:t>
            </a:r>
            <a:r>
              <a:rPr lang="en-US" sz="2400" baseline="30000" dirty="0" smtClean="0">
                <a:latin typeface="Courier New"/>
                <a:cs typeface="Courier New"/>
              </a:rPr>
              <a:t>st</a:t>
            </a:r>
            <a:r>
              <a:rPr lang="en-US" sz="2400" dirty="0" smtClean="0">
                <a:latin typeface="Courier New"/>
                <a:cs typeface="Courier New"/>
              </a:rPr>
              <a:t> char of </a:t>
            </a:r>
            <a:r>
              <a:rPr lang="en-US" sz="2400" dirty="0" err="1" smtClean="0">
                <a:latin typeface="Courier New"/>
                <a:cs typeface="Courier New"/>
              </a:rPr>
              <a:t>y</a:t>
            </a:r>
            <a:r>
              <a:rPr lang="en-US" sz="2400" dirty="0" smtClean="0">
                <a:latin typeface="Courier New"/>
                <a:cs typeface="Courier New"/>
              </a:rPr>
              <a:t> */</a:t>
            </a:r>
            <a:endParaRPr lang="en-US" sz="28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while((*</a:t>
            </a:r>
            <a:r>
              <a:rPr lang="en-US" sz="2800" dirty="0" err="1" smtClean="0">
                <a:latin typeface="Courier New"/>
                <a:cs typeface="Courier New"/>
              </a:rPr>
              <a:t>q</a:t>
            </a:r>
            <a:r>
              <a:rPr lang="en-US" sz="2800" dirty="0" smtClean="0">
                <a:latin typeface="Courier New"/>
                <a:cs typeface="Courier New"/>
              </a:rPr>
              <a:t>++ = *</a:t>
            </a:r>
            <a:r>
              <a:rPr lang="en-US" sz="2800" dirty="0" err="1" smtClean="0">
                <a:latin typeface="Courier New"/>
                <a:cs typeface="Courier New"/>
              </a:rPr>
              <a:t>p</a:t>
            </a:r>
            <a:r>
              <a:rPr lang="en-US" sz="2800" dirty="0" smtClean="0">
                <a:latin typeface="Courier New"/>
                <a:cs typeface="Courier New"/>
              </a:rPr>
              <a:t>++) != ‘\0’) ;	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04B7-2013-8B48-92EF-A443E336DD6E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2260583"/>
            <a:ext cx="8636000" cy="8212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Big Idea #1: 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</a:t>
            </a:r>
            <a:r>
              <a:rPr lang="en-US" sz="1800" b="1" dirty="0" smtClean="0">
                <a:solidFill>
                  <a:schemeClr val="bg1"/>
                </a:solidFill>
              </a:rPr>
              <a:t>Language Program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e.g., MIPS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as a </a:t>
            </a:r>
            <a:r>
              <a:rPr lang="en-US" sz="1600" i="1" dirty="0" smtClean="0">
                <a:solidFill>
                  <a:srgbClr val="FFFFFF"/>
                </a:solidFill>
              </a:rPr>
              <a:t>number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i.e., data or instructions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69D7-0DAE-A34B-A6AD-BCE656830D56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52397"/>
            <a:ext cx="8229600" cy="1143000"/>
          </a:xfrm>
        </p:spPr>
        <p:txBody>
          <a:bodyPr/>
          <a:lstStyle/>
          <a:p>
            <a:r>
              <a:rPr lang="en-US" dirty="0" smtClean="0"/>
              <a:t>Fast String Copy in MIPS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53060"/>
            <a:ext cx="8720667" cy="5604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Get addresses of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into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  <a:tabLst>
                <a:tab pos="1085850" algn="l"/>
                <a:tab pos="3829050" algn="l"/>
              </a:tabLst>
            </a:pP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cs typeface="Courier New"/>
              </a:rPr>
              <a:t>are assigned to these registers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		 </a:t>
            </a:r>
            <a:r>
              <a:rPr lang="en-US" sz="2400" dirty="0" smtClean="0">
                <a:latin typeface="+mj-lt"/>
                <a:cs typeface="Courier New"/>
              </a:rPr>
              <a:t># $t1 = &amp;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r>
              <a:rPr lang="en-US" sz="2400" dirty="0" smtClean="0">
                <a:latin typeface="+mj-lt"/>
                <a:cs typeface="Courier New"/>
              </a:rPr>
              <a:t> (BA), 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@ &amp;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r>
              <a:rPr lang="en-US" sz="2400" dirty="0" smtClean="0">
                <a:latin typeface="+mj-lt"/>
                <a:cs typeface="Courier New"/>
              </a:rPr>
              <a:t> + 4</a:t>
            </a:r>
            <a:endParaRPr lang="en-US" sz="2400" dirty="0" smtClean="0">
              <a:solidFill>
                <a:srgbClr val="FF0000"/>
              </a:solidFill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		 </a:t>
            </a:r>
            <a:r>
              <a:rPr lang="en-US" sz="2400" dirty="0" smtClean="0">
                <a:cs typeface="Courier New"/>
              </a:rPr>
              <a:t># $s1 = </a:t>
            </a:r>
            <a:r>
              <a:rPr lang="en-US" sz="2400" dirty="0" err="1" smtClean="0">
                <a:cs typeface="Courier New"/>
              </a:rPr>
              <a:t>p</a:t>
            </a:r>
            <a:endParaRPr lang="en-US" sz="2400" dirty="0" smtClean="0"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		 </a:t>
            </a:r>
            <a:r>
              <a:rPr lang="en-US" sz="2400" dirty="0" smtClean="0">
                <a:cs typeface="Courier New"/>
              </a:rPr>
              <a:t># $s2 = </a:t>
            </a:r>
            <a:r>
              <a:rPr lang="en-US" sz="2400" dirty="0" err="1" smtClean="0">
                <a:cs typeface="Courier New"/>
              </a:rPr>
              <a:t>q</a:t>
            </a:r>
            <a:endParaRPr lang="en-US" sz="2400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Loop: 	     </a:t>
            </a:r>
            <a:r>
              <a:rPr lang="en-US" sz="2400" dirty="0" smtClean="0">
                <a:latin typeface="+mj-lt"/>
                <a:cs typeface="Courier New"/>
              </a:rPr>
              <a:t># $t2 = *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endParaRPr lang="en-US" sz="2400" dirty="0" smtClean="0"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     </a:t>
            </a:r>
            <a:r>
              <a:rPr lang="en-US" sz="2400" dirty="0" smtClean="0">
                <a:latin typeface="+mj-lt"/>
                <a:cs typeface="Courier New"/>
              </a:rPr>
              <a:t># *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= $t2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					  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					  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cs typeface="Courier New"/>
              </a:rPr>
              <a:t>					  # if *</a:t>
            </a:r>
            <a:r>
              <a:rPr lang="en-US" sz="2400" dirty="0" err="1" smtClean="0">
                <a:cs typeface="Courier New"/>
              </a:rPr>
              <a:t>p</a:t>
            </a:r>
            <a:r>
              <a:rPr lang="en-US" sz="2400" dirty="0" smtClean="0">
                <a:cs typeface="Courier New"/>
              </a:rPr>
              <a:t> == 0, go to Exit</a:t>
            </a:r>
            <a:endParaRPr lang="en-US" sz="2400" dirty="0" smtClean="0">
              <a:solidFill>
                <a:srgbClr val="000000"/>
              </a:solidFill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Loop              </a:t>
            </a:r>
            <a:r>
              <a:rPr lang="en-US" sz="2400" dirty="0" smtClean="0">
                <a:cs typeface="Courier New"/>
              </a:rPr>
              <a:t># go to Loop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Exit: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/>
              <a:t>#  N characters =&gt; N*6 + 3 instructions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4B7-C735-B944-8574-40C2268A8AF0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3867" y="3996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653872" y="3488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534" y="4047075"/>
            <a:ext cx="4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32134" y="4250272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9465" y="3539069"/>
            <a:ext cx="6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BA+4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49067" y="3742266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52397"/>
            <a:ext cx="8229600" cy="1143000"/>
          </a:xfrm>
        </p:spPr>
        <p:txBody>
          <a:bodyPr/>
          <a:lstStyle/>
          <a:p>
            <a:r>
              <a:rPr lang="en-US" dirty="0" smtClean="0"/>
              <a:t>Fast String Copy in MIPS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53060"/>
            <a:ext cx="8720667" cy="5604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Get addresses of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into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  <a:tabLst>
                <a:tab pos="1085850" algn="l"/>
                <a:tab pos="3829050" algn="l"/>
              </a:tabLst>
            </a:pP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cs typeface="Courier New"/>
              </a:rPr>
              <a:t>are assigned to these registers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$t1, Base Address (e.g., BA)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		 </a:t>
            </a:r>
            <a:r>
              <a:rPr lang="en-US" sz="2400" dirty="0" smtClean="0">
                <a:cs typeface="Courier New"/>
              </a:rPr>
              <a:t># $s1 = </a:t>
            </a:r>
            <a:r>
              <a:rPr lang="en-US" sz="2400" dirty="0" err="1" smtClean="0">
                <a:cs typeface="Courier New"/>
              </a:rPr>
              <a:t>p</a:t>
            </a:r>
            <a:endParaRPr lang="en-US" sz="2400" dirty="0" smtClean="0"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		 </a:t>
            </a:r>
            <a:r>
              <a:rPr lang="en-US" sz="2400" dirty="0" smtClean="0">
                <a:cs typeface="Courier New"/>
              </a:rPr>
              <a:t># $s2 = </a:t>
            </a:r>
            <a:r>
              <a:rPr lang="en-US" sz="2400" dirty="0" err="1" smtClean="0">
                <a:cs typeface="Courier New"/>
              </a:rPr>
              <a:t>q</a:t>
            </a:r>
            <a:endParaRPr lang="en-US" sz="2400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Loop: 	     </a:t>
            </a:r>
            <a:r>
              <a:rPr lang="en-US" sz="2400" dirty="0" smtClean="0">
                <a:latin typeface="+mj-lt"/>
                <a:cs typeface="Courier New"/>
              </a:rPr>
              <a:t># $t2 = *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endParaRPr lang="en-US" sz="2400" dirty="0" smtClean="0"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	     </a:t>
            </a:r>
            <a:r>
              <a:rPr lang="en-US" sz="2400" dirty="0" smtClean="0">
                <a:latin typeface="+mj-lt"/>
                <a:cs typeface="Courier New"/>
              </a:rPr>
              <a:t># *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= $t2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	     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	     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cs typeface="Courier New"/>
              </a:rPr>
              <a:t>					  # if *</a:t>
            </a:r>
            <a:r>
              <a:rPr lang="en-US" sz="2400" dirty="0" err="1" smtClean="0">
                <a:cs typeface="Courier New"/>
              </a:rPr>
              <a:t>p</a:t>
            </a:r>
            <a:r>
              <a:rPr lang="en-US" sz="2400" dirty="0" smtClean="0">
                <a:cs typeface="Courier New"/>
              </a:rPr>
              <a:t> == 0, go to Exit</a:t>
            </a:r>
            <a:endParaRPr lang="en-US" sz="2400" dirty="0" smtClean="0">
              <a:solidFill>
                <a:srgbClr val="000000"/>
              </a:solidFill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Loop              </a:t>
            </a:r>
            <a:r>
              <a:rPr lang="en-US" sz="2400" dirty="0" smtClean="0">
                <a:cs typeface="Courier New"/>
              </a:rPr>
              <a:t># go to Loop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Exit: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/>
              <a:t>#  N characters =&gt; N*6 + 3 instructions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73D-49E5-2044-9D2B-45D7E9127A91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3867" y="3996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653872" y="3488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534" y="4047075"/>
            <a:ext cx="4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32134" y="4250272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9465" y="3539069"/>
            <a:ext cx="6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BA+4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49067" y="3742266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52397"/>
            <a:ext cx="8229600" cy="1143000"/>
          </a:xfrm>
        </p:spPr>
        <p:txBody>
          <a:bodyPr/>
          <a:lstStyle/>
          <a:p>
            <a:r>
              <a:rPr lang="en-US" dirty="0" smtClean="0"/>
              <a:t>Fast String Copy in MIPS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53060"/>
            <a:ext cx="8720667" cy="5604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Get addresses of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into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  <a:tabLst>
                <a:tab pos="1085850" algn="l"/>
                <a:tab pos="3829050" algn="l"/>
              </a:tabLst>
            </a:pP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cs typeface="Courier New"/>
              </a:rPr>
              <a:t>are assigned to these registers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$t1, Base Address (e.g., BA)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$s1,0($t1)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$s1 = </a:t>
            </a:r>
            <a:r>
              <a:rPr lang="en-US" sz="2400" dirty="0" err="1" smtClean="0">
                <a:cs typeface="Courier New"/>
              </a:rPr>
              <a:t>p</a:t>
            </a:r>
            <a:endParaRPr lang="en-US" sz="2400" dirty="0" smtClean="0"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		 </a:t>
            </a:r>
            <a:r>
              <a:rPr lang="en-US" sz="2400" dirty="0" smtClean="0">
                <a:cs typeface="Courier New"/>
              </a:rPr>
              <a:t># $s2 = </a:t>
            </a:r>
            <a:r>
              <a:rPr lang="en-US" sz="2400" dirty="0" err="1" smtClean="0">
                <a:cs typeface="Courier New"/>
              </a:rPr>
              <a:t>q</a:t>
            </a:r>
            <a:endParaRPr lang="en-US" sz="2400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Loop: 			 </a:t>
            </a:r>
            <a:r>
              <a:rPr lang="en-US" sz="2400" dirty="0" smtClean="0">
                <a:latin typeface="+mj-lt"/>
                <a:cs typeface="Courier New"/>
              </a:rPr>
              <a:t># $t2 = *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endParaRPr lang="en-US" sz="2400" dirty="0" smtClean="0"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     </a:t>
            </a:r>
            <a:r>
              <a:rPr lang="en-US" sz="2400" dirty="0" smtClean="0">
                <a:latin typeface="+mj-lt"/>
                <a:cs typeface="Courier New"/>
              </a:rPr>
              <a:t># *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= $t2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	     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	     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	     </a:t>
            </a:r>
            <a:r>
              <a:rPr lang="en-US" sz="2400" dirty="0" smtClean="0">
                <a:cs typeface="Courier New"/>
              </a:rPr>
              <a:t># if *</a:t>
            </a:r>
            <a:r>
              <a:rPr lang="en-US" sz="2400" dirty="0" err="1" smtClean="0">
                <a:cs typeface="Courier New"/>
              </a:rPr>
              <a:t>p</a:t>
            </a:r>
            <a:r>
              <a:rPr lang="en-US" sz="2400" dirty="0" smtClean="0">
                <a:cs typeface="Courier New"/>
              </a:rPr>
              <a:t> == 0, go to Exit</a:t>
            </a:r>
            <a:endParaRPr lang="en-US" sz="2400" dirty="0" smtClean="0">
              <a:solidFill>
                <a:srgbClr val="000000"/>
              </a:solidFill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Loop              </a:t>
            </a:r>
            <a:r>
              <a:rPr lang="en-US" sz="2400" dirty="0" smtClean="0">
                <a:cs typeface="Courier New"/>
              </a:rPr>
              <a:t># go to Loop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Exit: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/>
              <a:t>#  N characters =&gt; N*6 + 3 instructions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198F-923E-3F4C-A284-E0D8058355E1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3867" y="3996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653872" y="3488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534" y="4047075"/>
            <a:ext cx="4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32134" y="4250272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9465" y="3539069"/>
            <a:ext cx="6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BA+4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49067" y="3742266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52397"/>
            <a:ext cx="8229600" cy="1143000"/>
          </a:xfrm>
        </p:spPr>
        <p:txBody>
          <a:bodyPr/>
          <a:lstStyle/>
          <a:p>
            <a:r>
              <a:rPr lang="en-US" dirty="0" smtClean="0"/>
              <a:t>Fast String Copy in MIPS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53060"/>
            <a:ext cx="8720667" cy="5604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Get addresses of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into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  <a:tabLst>
                <a:tab pos="1085850" algn="l"/>
                <a:tab pos="3829050" algn="l"/>
              </a:tabLst>
            </a:pP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cs typeface="Courier New"/>
              </a:rPr>
              <a:t>are assigned to these registers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$t1, Base Address (e.g., BA)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$s1,0($t1)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$s1 = </a:t>
            </a:r>
            <a:r>
              <a:rPr lang="en-US" sz="2400" dirty="0" err="1" smtClean="0">
                <a:cs typeface="Courier New"/>
              </a:rPr>
              <a:t>p</a:t>
            </a:r>
            <a:endParaRPr lang="en-US" sz="2400" dirty="0" smtClean="0"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$s2,4($t1)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$s2 = </a:t>
            </a:r>
            <a:r>
              <a:rPr lang="en-US" sz="2400" dirty="0" err="1" smtClean="0">
                <a:cs typeface="Courier New"/>
              </a:rPr>
              <a:t>q</a:t>
            </a:r>
            <a:endParaRPr lang="en-US" sz="2400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Loop:		     </a:t>
            </a:r>
            <a:r>
              <a:rPr lang="en-US" sz="2400" dirty="0" smtClean="0">
                <a:latin typeface="+mj-lt"/>
                <a:cs typeface="Courier New"/>
              </a:rPr>
              <a:t># $t2 = *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endParaRPr lang="en-US" sz="2400" dirty="0" smtClean="0"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     </a:t>
            </a:r>
            <a:r>
              <a:rPr lang="en-US" sz="2400" dirty="0" smtClean="0">
                <a:latin typeface="+mj-lt"/>
                <a:cs typeface="Courier New"/>
              </a:rPr>
              <a:t># *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= $t2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					  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					  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cs typeface="Courier New"/>
              </a:rPr>
              <a:t>					  # if *</a:t>
            </a:r>
            <a:r>
              <a:rPr lang="en-US" sz="2400" dirty="0" err="1" smtClean="0">
                <a:cs typeface="Courier New"/>
              </a:rPr>
              <a:t>p</a:t>
            </a:r>
            <a:r>
              <a:rPr lang="en-US" sz="2400" dirty="0" smtClean="0">
                <a:cs typeface="Courier New"/>
              </a:rPr>
              <a:t> == 0, go to Exit</a:t>
            </a:r>
            <a:endParaRPr lang="en-US" sz="2400" dirty="0" smtClean="0">
              <a:solidFill>
                <a:srgbClr val="000000"/>
              </a:solidFill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Loop              </a:t>
            </a:r>
            <a:r>
              <a:rPr lang="en-US" sz="2400" dirty="0" smtClean="0">
                <a:cs typeface="Courier New"/>
              </a:rPr>
              <a:t># go to Loop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Exit: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/>
              <a:t>#  N characters =&gt; N*6 + 3 instructions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49C7-F961-BA43-B1FC-EBA6F326C9E7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3867" y="3996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653872" y="3488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534" y="4047075"/>
            <a:ext cx="4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32134" y="4250272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9465" y="3539069"/>
            <a:ext cx="6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BA+4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49067" y="3742266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52397"/>
            <a:ext cx="8229600" cy="1143000"/>
          </a:xfrm>
        </p:spPr>
        <p:txBody>
          <a:bodyPr/>
          <a:lstStyle/>
          <a:p>
            <a:r>
              <a:rPr lang="en-US" dirty="0" smtClean="0"/>
              <a:t>Fast String Copy in MIPS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53060"/>
            <a:ext cx="8720667" cy="5604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Get addresses of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into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  <a:tabLst>
                <a:tab pos="1085850" algn="l"/>
                <a:tab pos="3829050" algn="l"/>
              </a:tabLst>
            </a:pP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cs typeface="Courier New"/>
              </a:rPr>
              <a:t>are assigned to these registers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$t1, Base Address (e.g., BA)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$s1,0($t1)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$s1 = </a:t>
            </a:r>
            <a:r>
              <a:rPr lang="en-US" sz="2400" dirty="0" err="1" smtClean="0">
                <a:cs typeface="Courier New"/>
              </a:rPr>
              <a:t>p</a:t>
            </a:r>
            <a:endParaRPr lang="en-US" sz="2400" dirty="0" smtClean="0"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$s2,4($t1)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$s2 = </a:t>
            </a:r>
            <a:r>
              <a:rPr lang="en-US" sz="2400" dirty="0" err="1" smtClean="0">
                <a:cs typeface="Courier New"/>
              </a:rPr>
              <a:t>q</a:t>
            </a:r>
            <a:endParaRPr lang="en-US" sz="2400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Loop: lb $t2,0($s1)       </a:t>
            </a:r>
            <a:r>
              <a:rPr lang="en-US" sz="2400" dirty="0" smtClean="0">
                <a:latin typeface="+mj-lt"/>
                <a:cs typeface="Courier New"/>
              </a:rPr>
              <a:t># $t2 = *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endParaRPr lang="en-US" sz="2400" dirty="0" smtClean="0"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	     </a:t>
            </a:r>
            <a:r>
              <a:rPr lang="en-US" sz="2400" dirty="0" smtClean="0">
                <a:latin typeface="+mj-lt"/>
                <a:cs typeface="Courier New"/>
              </a:rPr>
              <a:t># *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= $t2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					   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					   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cs typeface="Courier New"/>
              </a:rPr>
              <a:t>					   # if *</a:t>
            </a:r>
            <a:r>
              <a:rPr lang="en-US" sz="2400" dirty="0" err="1" smtClean="0">
                <a:cs typeface="Courier New"/>
              </a:rPr>
              <a:t>p</a:t>
            </a:r>
            <a:r>
              <a:rPr lang="en-US" sz="2400" dirty="0" smtClean="0">
                <a:cs typeface="Courier New"/>
              </a:rPr>
              <a:t> == 0, go to Exit</a:t>
            </a:r>
            <a:endParaRPr lang="en-US" sz="2400" dirty="0" smtClean="0">
              <a:solidFill>
                <a:srgbClr val="000000"/>
              </a:solidFill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Loop              </a:t>
            </a:r>
            <a:r>
              <a:rPr lang="en-US" sz="2400" dirty="0" smtClean="0">
                <a:cs typeface="Courier New"/>
              </a:rPr>
              <a:t># go to Loop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Exit: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/>
              <a:t>#  N characters =&gt; N*6 + 3 instructions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E61-BA18-E34E-A8E7-A618780C8BB0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3867" y="3996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653872" y="3488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534" y="4047075"/>
            <a:ext cx="4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32134" y="4250272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9465" y="3539069"/>
            <a:ext cx="6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BA+4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49067" y="3742266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52397"/>
            <a:ext cx="8229600" cy="1143000"/>
          </a:xfrm>
        </p:spPr>
        <p:txBody>
          <a:bodyPr/>
          <a:lstStyle/>
          <a:p>
            <a:r>
              <a:rPr lang="en-US" dirty="0" smtClean="0"/>
              <a:t>Fast String Copy in MIPS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53060"/>
            <a:ext cx="8720667" cy="5604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Get addresses of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into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  <a:tabLst>
                <a:tab pos="1085850" algn="l"/>
                <a:tab pos="3829050" algn="l"/>
              </a:tabLst>
            </a:pP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cs typeface="Courier New"/>
              </a:rPr>
              <a:t>are assigned to these registers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$t1, Base Address (e.g., BA)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$s1,0($t1)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$s1 = </a:t>
            </a:r>
            <a:r>
              <a:rPr lang="en-US" sz="2400" dirty="0" err="1" smtClean="0">
                <a:cs typeface="Courier New"/>
              </a:rPr>
              <a:t>p</a:t>
            </a:r>
            <a:endParaRPr lang="en-US" sz="2400" dirty="0" smtClean="0"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$s2,4($t1)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$s2 = </a:t>
            </a:r>
            <a:r>
              <a:rPr lang="en-US" sz="2400" dirty="0" err="1" smtClean="0">
                <a:cs typeface="Courier New"/>
              </a:rPr>
              <a:t>q</a:t>
            </a:r>
            <a:endParaRPr lang="en-US" sz="2400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Loop: lb $t2,0($s1)       </a:t>
            </a:r>
            <a:r>
              <a:rPr lang="en-US" sz="2400" dirty="0" smtClean="0">
                <a:latin typeface="+mj-lt"/>
                <a:cs typeface="Courier New"/>
              </a:rPr>
              <a:t># $t2 = *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endParaRPr lang="en-US" sz="2400" dirty="0" smtClean="0"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sb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$t2,0($s2)</a:t>
            </a:r>
            <a:r>
              <a:rPr lang="en-US" sz="2400" dirty="0" smtClean="0">
                <a:latin typeface="Courier New"/>
                <a:cs typeface="Courier New"/>
              </a:rPr>
              <a:t>	     </a:t>
            </a:r>
            <a:r>
              <a:rPr lang="en-US" sz="2400" dirty="0" smtClean="0">
                <a:latin typeface="+mj-lt"/>
                <a:cs typeface="Courier New"/>
              </a:rPr>
              <a:t># *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= $t2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					   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					   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cs typeface="Courier New"/>
              </a:rPr>
              <a:t>					   # if *</a:t>
            </a:r>
            <a:r>
              <a:rPr lang="en-US" sz="2400" dirty="0" err="1" smtClean="0">
                <a:cs typeface="Courier New"/>
              </a:rPr>
              <a:t>p</a:t>
            </a:r>
            <a:r>
              <a:rPr lang="en-US" sz="2400" dirty="0" smtClean="0">
                <a:cs typeface="Courier New"/>
              </a:rPr>
              <a:t> == 0, go to Exit</a:t>
            </a:r>
            <a:endParaRPr lang="en-US" sz="2400" dirty="0" smtClean="0">
              <a:solidFill>
                <a:srgbClr val="000000"/>
              </a:solidFill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Loop              </a:t>
            </a:r>
            <a:r>
              <a:rPr lang="en-US" sz="2400" dirty="0" smtClean="0">
                <a:cs typeface="Courier New"/>
              </a:rPr>
              <a:t># go to Loop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Exit: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/>
              <a:t>#  N characters =&gt; N*6 + 3 instructions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EE8-3558-CB4F-9894-57187B22B643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3867" y="3996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653872" y="3488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534" y="4047075"/>
            <a:ext cx="4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32134" y="4250272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9465" y="3539069"/>
            <a:ext cx="6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BA+4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49067" y="3742266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52397"/>
            <a:ext cx="8229600" cy="1143000"/>
          </a:xfrm>
        </p:spPr>
        <p:txBody>
          <a:bodyPr/>
          <a:lstStyle/>
          <a:p>
            <a:r>
              <a:rPr lang="en-US" dirty="0" smtClean="0"/>
              <a:t>Fast String Copy in MIPS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53060"/>
            <a:ext cx="8720667" cy="5604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Get addresses of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into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  <a:tabLst>
                <a:tab pos="1085850" algn="l"/>
                <a:tab pos="3829050" algn="l"/>
              </a:tabLst>
            </a:pP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cs typeface="Courier New"/>
              </a:rPr>
              <a:t>are assigned to these registers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$t1, Base Address (e.g., BA)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$s1,0($t1)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$s1 = </a:t>
            </a:r>
            <a:r>
              <a:rPr lang="en-US" sz="2400" dirty="0" err="1" smtClean="0">
                <a:cs typeface="Courier New"/>
              </a:rPr>
              <a:t>p</a:t>
            </a:r>
            <a:endParaRPr lang="en-US" sz="2400" dirty="0" smtClean="0"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$s2,4($t1)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$s2 = </a:t>
            </a:r>
            <a:r>
              <a:rPr lang="en-US" sz="2400" dirty="0" err="1" smtClean="0">
                <a:cs typeface="Courier New"/>
              </a:rPr>
              <a:t>q</a:t>
            </a:r>
            <a:endParaRPr lang="en-US" sz="2400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Loop: lb $t2,0($s1)       </a:t>
            </a:r>
            <a:r>
              <a:rPr lang="en-US" sz="2400" dirty="0" smtClean="0">
                <a:latin typeface="+mj-lt"/>
                <a:cs typeface="Courier New"/>
              </a:rPr>
              <a:t># $t2 = *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endParaRPr lang="en-US" sz="2400" dirty="0" smtClean="0"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sb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$t2,0($s2)</a:t>
            </a:r>
            <a:r>
              <a:rPr lang="en-US" sz="2400" dirty="0" smtClean="0">
                <a:latin typeface="Courier New"/>
                <a:cs typeface="Courier New"/>
              </a:rPr>
              <a:t>	     </a:t>
            </a:r>
            <a:r>
              <a:rPr lang="en-US" sz="2400" dirty="0" smtClean="0">
                <a:latin typeface="+mj-lt"/>
                <a:cs typeface="Courier New"/>
              </a:rPr>
              <a:t># *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= $t2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$s1,$s1,1      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					   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cs typeface="Courier New"/>
              </a:rPr>
              <a:t>					   # if *</a:t>
            </a:r>
            <a:r>
              <a:rPr lang="en-US" sz="2400" dirty="0" err="1" smtClean="0">
                <a:cs typeface="Courier New"/>
              </a:rPr>
              <a:t>p</a:t>
            </a:r>
            <a:r>
              <a:rPr lang="en-US" sz="2400" dirty="0" smtClean="0">
                <a:cs typeface="Courier New"/>
              </a:rPr>
              <a:t> == 0, go to Exit</a:t>
            </a:r>
            <a:endParaRPr lang="en-US" sz="2400" dirty="0" smtClean="0">
              <a:solidFill>
                <a:srgbClr val="000000"/>
              </a:solidFill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Loop              </a:t>
            </a:r>
            <a:r>
              <a:rPr lang="en-US" sz="2400" dirty="0" smtClean="0">
                <a:cs typeface="Courier New"/>
              </a:rPr>
              <a:t># go to Loop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Exit: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/>
              <a:t>#  N characters =&gt; N*6 + 3 instructions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4708-78BC-BA4E-99B5-C1B2E4307A5C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3867" y="3996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653872" y="3488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534" y="4047075"/>
            <a:ext cx="4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32134" y="4250272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9465" y="3539069"/>
            <a:ext cx="6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BA+4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49067" y="3742266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52397"/>
            <a:ext cx="8229600" cy="1143000"/>
          </a:xfrm>
        </p:spPr>
        <p:txBody>
          <a:bodyPr/>
          <a:lstStyle/>
          <a:p>
            <a:r>
              <a:rPr lang="en-US" dirty="0" smtClean="0"/>
              <a:t>Fast String Copy in MIPS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53060"/>
            <a:ext cx="8720667" cy="5604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Get addresses of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into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  <a:tabLst>
                <a:tab pos="1085850" algn="l"/>
                <a:tab pos="3829050" algn="l"/>
              </a:tabLst>
            </a:pP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cs typeface="Courier New"/>
              </a:rPr>
              <a:t>are assigned to these registers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$t1, Base Address (e.g., BA)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$s1,0($t1)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$s1 = </a:t>
            </a:r>
            <a:r>
              <a:rPr lang="en-US" sz="2400" dirty="0" err="1" smtClean="0">
                <a:cs typeface="Courier New"/>
              </a:rPr>
              <a:t>p</a:t>
            </a:r>
            <a:endParaRPr lang="en-US" sz="2400" dirty="0" smtClean="0"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$s2,4($t1)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$s2 = </a:t>
            </a:r>
            <a:r>
              <a:rPr lang="en-US" sz="2400" dirty="0" err="1" smtClean="0">
                <a:cs typeface="Courier New"/>
              </a:rPr>
              <a:t>q</a:t>
            </a:r>
            <a:endParaRPr lang="en-US" sz="2400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Loop: lb $t2,0($s1)       </a:t>
            </a:r>
            <a:r>
              <a:rPr lang="en-US" sz="2400" dirty="0" smtClean="0">
                <a:latin typeface="+mj-lt"/>
                <a:cs typeface="Courier New"/>
              </a:rPr>
              <a:t># $t2 = *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endParaRPr lang="en-US" sz="2400" dirty="0" smtClean="0"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sb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$t2,0($s2)</a:t>
            </a:r>
            <a:r>
              <a:rPr lang="en-US" sz="2400" dirty="0" smtClean="0">
                <a:latin typeface="Courier New"/>
                <a:cs typeface="Courier New"/>
              </a:rPr>
              <a:t>	     </a:t>
            </a:r>
            <a:r>
              <a:rPr lang="en-US" sz="2400" dirty="0" smtClean="0">
                <a:latin typeface="+mj-lt"/>
                <a:cs typeface="Courier New"/>
              </a:rPr>
              <a:t># *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= $t2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$s1,$s1,1      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$s2,$s2,1      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cs typeface="Courier New"/>
              </a:rPr>
              <a:t>					   # if *</a:t>
            </a:r>
            <a:r>
              <a:rPr lang="en-US" sz="2400" dirty="0" err="1" smtClean="0">
                <a:cs typeface="Courier New"/>
              </a:rPr>
              <a:t>p</a:t>
            </a:r>
            <a:r>
              <a:rPr lang="en-US" sz="2400" dirty="0" smtClean="0">
                <a:cs typeface="Courier New"/>
              </a:rPr>
              <a:t> == 0, go to Exit</a:t>
            </a:r>
            <a:endParaRPr lang="en-US" sz="2400" dirty="0" smtClean="0">
              <a:solidFill>
                <a:srgbClr val="000000"/>
              </a:solidFill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Loop              </a:t>
            </a:r>
            <a:r>
              <a:rPr lang="en-US" sz="2400" dirty="0" smtClean="0">
                <a:cs typeface="Courier New"/>
              </a:rPr>
              <a:t># go to Loop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Exit: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/>
              <a:t>#  N characters =&gt; N*6 + 3 instructions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44D0-5073-374B-A3CC-06540073F71B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3867" y="3996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653872" y="3488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534" y="4047075"/>
            <a:ext cx="4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32134" y="4250272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9465" y="3539069"/>
            <a:ext cx="6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BA+4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49067" y="3742266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52397"/>
            <a:ext cx="8229600" cy="1143000"/>
          </a:xfrm>
        </p:spPr>
        <p:txBody>
          <a:bodyPr/>
          <a:lstStyle/>
          <a:p>
            <a:r>
              <a:rPr lang="en-US" dirty="0" smtClean="0"/>
              <a:t>Fast String Copy in MIPS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53060"/>
            <a:ext cx="8720667" cy="5604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Get addresses of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into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  <a:tabLst>
                <a:tab pos="1085850" algn="l"/>
                <a:tab pos="3829050" algn="l"/>
              </a:tabLst>
            </a:pP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q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>
                <a:cs typeface="Courier New"/>
              </a:rPr>
              <a:t>are assigned to these registers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$t1, Base Address (e.g., BA)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$s1,0($t1)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$s1 = </a:t>
            </a:r>
            <a:r>
              <a:rPr lang="en-US" sz="2400" dirty="0" err="1" smtClean="0">
                <a:cs typeface="Courier New"/>
              </a:rPr>
              <a:t>p</a:t>
            </a:r>
            <a:endParaRPr lang="en-US" sz="2400" dirty="0" smtClean="0"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$s2,4($t1)</a:t>
            </a:r>
            <a:r>
              <a:rPr lang="en-US" sz="2400" dirty="0" smtClean="0">
                <a:latin typeface="Courier New"/>
                <a:cs typeface="Courier New"/>
              </a:rPr>
              <a:t>			 </a:t>
            </a:r>
            <a:r>
              <a:rPr lang="en-US" sz="2400" dirty="0" smtClean="0">
                <a:cs typeface="Courier New"/>
              </a:rPr>
              <a:t># $s2 = </a:t>
            </a:r>
            <a:r>
              <a:rPr lang="en-US" sz="2400" dirty="0" err="1" smtClean="0">
                <a:cs typeface="Courier New"/>
              </a:rPr>
              <a:t>q</a:t>
            </a:r>
            <a:endParaRPr lang="en-US" sz="2400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Loop: lb $t2,0($s1)       </a:t>
            </a:r>
            <a:r>
              <a:rPr lang="en-US" sz="2400" dirty="0" smtClean="0">
                <a:latin typeface="+mj-lt"/>
                <a:cs typeface="Courier New"/>
              </a:rPr>
              <a:t># $t2 = *</a:t>
            </a:r>
            <a:r>
              <a:rPr lang="en-US" sz="2400" dirty="0" err="1" smtClean="0">
                <a:latin typeface="+mj-lt"/>
                <a:cs typeface="Courier New"/>
              </a:rPr>
              <a:t>p</a:t>
            </a:r>
            <a:endParaRPr lang="en-US" sz="2400" dirty="0" smtClean="0">
              <a:latin typeface="+mj-lt"/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sb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$t2,0($s2)</a:t>
            </a:r>
            <a:r>
              <a:rPr lang="en-US" sz="2400" dirty="0" smtClean="0">
                <a:latin typeface="Courier New"/>
                <a:cs typeface="Courier New"/>
              </a:rPr>
              <a:t>	     </a:t>
            </a:r>
            <a:r>
              <a:rPr lang="en-US" sz="2400" dirty="0" smtClean="0">
                <a:latin typeface="+mj-lt"/>
                <a:cs typeface="Courier New"/>
              </a:rPr>
              <a:t># *</a:t>
            </a:r>
            <a:r>
              <a:rPr lang="en-US" sz="2400" dirty="0" err="1" smtClean="0">
                <a:latin typeface="+mj-lt"/>
                <a:cs typeface="Courier New"/>
              </a:rPr>
              <a:t>q</a:t>
            </a:r>
            <a:r>
              <a:rPr lang="en-US" sz="2400" dirty="0" smtClean="0">
                <a:latin typeface="+mj-lt"/>
                <a:cs typeface="Courier New"/>
              </a:rPr>
              <a:t> = $t2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$s1,$s1,1      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$s2,$s2,1      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#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cs typeface="Courier Ne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 + 1</a:t>
            </a: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beq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$t2,$zero,Exit  </a:t>
            </a:r>
            <a:r>
              <a:rPr lang="en-US" sz="2400" dirty="0" smtClean="0">
                <a:cs typeface="Courier New"/>
              </a:rPr>
              <a:t># if *</a:t>
            </a:r>
            <a:r>
              <a:rPr lang="en-US" sz="2400" dirty="0" err="1" smtClean="0">
                <a:cs typeface="Courier New"/>
              </a:rPr>
              <a:t>p</a:t>
            </a:r>
            <a:r>
              <a:rPr lang="en-US" sz="2400" dirty="0" smtClean="0">
                <a:cs typeface="Courier New"/>
              </a:rPr>
              <a:t> == 0, go to Exit</a:t>
            </a:r>
            <a:endParaRPr lang="en-US" sz="2400" dirty="0" smtClean="0">
              <a:solidFill>
                <a:srgbClr val="000000"/>
              </a:solidFill>
              <a:cs typeface="Courier New"/>
            </a:endParaRPr>
          </a:p>
          <a:p>
            <a:pPr>
              <a:lnSpc>
                <a:spcPct val="90000"/>
              </a:lnSpc>
              <a:buNone/>
              <a:tabLst>
                <a:tab pos="1085850" algn="l"/>
                <a:tab pos="3829050" algn="l"/>
              </a:tabLst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Loop              </a:t>
            </a:r>
            <a:r>
              <a:rPr lang="en-US" sz="2400" dirty="0" smtClean="0">
                <a:cs typeface="Courier New"/>
              </a:rPr>
              <a:t># go to Loop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Exit: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smtClean="0"/>
              <a:t>#  N characters =&gt; N*6 + 3 instructions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6C06-2DB8-184F-B861-C26A130418FC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3867" y="3996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653872" y="3488266"/>
            <a:ext cx="1236133" cy="491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6534" y="4047075"/>
            <a:ext cx="44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32134" y="4250272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9465" y="3539069"/>
            <a:ext cx="6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BA+4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49067" y="3742266"/>
            <a:ext cx="304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Courier"/>
                <a:cs typeface="Courier"/>
              </a:rPr>
              <a:t>$s1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cs typeface="Courier"/>
              </a:rPr>
              <a:t> 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corresponds to 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p</a:t>
            </a:r>
            <a:endParaRPr lang="en-US" sz="2800" dirty="0" smtClean="0">
              <a:solidFill>
                <a:srgbClr val="408000"/>
              </a:solidFill>
              <a:latin typeface="Courier"/>
              <a:cs typeface="Courier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$s1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cs typeface="Courier"/>
              </a:rPr>
              <a:t> 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corresponds to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q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$s1</a:t>
            </a:r>
            <a:r>
              <a:rPr lang="en-US" sz="2800" b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cs typeface="Courier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corresponds to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*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p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Courier"/>
                  <a:cs typeface="Courier"/>
                </a:rPr>
                <a:t>$t1</a:t>
              </a:r>
              <a:r>
                <a:rPr lang="en-US" sz="2800" dirty="0" smtClean="0">
                  <a:solidFill>
                    <a:srgbClr val="408000"/>
                  </a:solidFill>
                  <a:cs typeface="Courier"/>
                </a:rPr>
                <a:t> 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corresponds to </a:t>
              </a: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p</a:t>
              </a:r>
              <a:endParaRPr lang="en-US" sz="2800" dirty="0">
                <a:solidFill>
                  <a:srgbClr val="FF8000"/>
                </a:solidFill>
                <a:latin typeface="Courier"/>
                <a:cs typeface="Courier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statement is TRUE?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79376" y="1385692"/>
            <a:ext cx="8720667" cy="560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$t1, Base Address (e.g., BA)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$s1,0($t1)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	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$s1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ourier New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$s2,4($t1)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	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$s2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q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Loop: lb $t2,0($s1)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# $t2 =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ourier New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sb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$t2,0($s2)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#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 = $t2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addi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$s1,$s1,1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+ 1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addi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$s2,$s2,1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+ 1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beq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$t2,$zero,Exit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if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== 0, go to Exit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ourier New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Loop  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go to Loop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Exit: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199" y="1222334"/>
            <a:ext cx="84158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char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&amp;x[0];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&amp;y[0];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while((*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++ =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++) != ‘\0’) ;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Computer words and vocabulary are called </a:t>
            </a:r>
            <a:r>
              <a:rPr lang="en-US" i="1" dirty="0" smtClean="0"/>
              <a:t>instructions </a:t>
            </a:r>
            <a:r>
              <a:rPr lang="en-US" dirty="0" smtClean="0"/>
              <a:t>and </a:t>
            </a:r>
            <a:r>
              <a:rPr lang="en-US" i="1" dirty="0" smtClean="0"/>
              <a:t>instruction set </a:t>
            </a:r>
            <a:r>
              <a:rPr lang="en-US" dirty="0" smtClean="0"/>
              <a:t>respectively</a:t>
            </a:r>
            <a:endParaRPr lang="en-US" i="1" dirty="0" smtClean="0"/>
          </a:p>
          <a:p>
            <a:r>
              <a:rPr lang="en-US" dirty="0" smtClean="0"/>
              <a:t>MIPS is example RISC instruction set in this class</a:t>
            </a:r>
          </a:p>
          <a:p>
            <a:r>
              <a:rPr lang="en-US" dirty="0" smtClean="0"/>
              <a:t>Rigid format: 1 operation, 2 source operands, 1 destination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add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sub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div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and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or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sll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srl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sw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to move data to/from registers from/to memory</a:t>
            </a:r>
          </a:p>
          <a:p>
            <a:r>
              <a:rPr lang="en-US" dirty="0" smtClean="0"/>
              <a:t>Simple mappings from arithmetic expressions, array access, </a:t>
            </a:r>
            <a:r>
              <a:rPr lang="en-US" sz="3243" dirty="0" smtClean="0"/>
              <a:t>if-then-else </a:t>
            </a:r>
            <a:r>
              <a:rPr lang="en-US" dirty="0" smtClean="0"/>
              <a:t>in C to MIPS instructions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AE6D-E8E5-2D4D-A1B9-298C79BDD3B2}" type="datetime1">
              <a:rPr lang="en-US" smtClean="0"/>
              <a:pPr/>
              <a:t>9/17/13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Courier"/>
                <a:cs typeface="Courier"/>
              </a:rPr>
              <a:t>$s1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cs typeface="Courier"/>
              </a:rPr>
              <a:t> 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corresponds to 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p</a:t>
            </a:r>
            <a:endParaRPr lang="en-US" sz="2800" dirty="0" smtClean="0">
              <a:solidFill>
                <a:srgbClr val="408000"/>
              </a:solidFill>
              <a:latin typeface="Courier"/>
              <a:cs typeface="Courier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$s1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cs typeface="Courier"/>
              </a:rPr>
              <a:t> 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corresponds to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q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$s1</a:t>
            </a:r>
            <a:r>
              <a:rPr lang="en-US" sz="2800" b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cs typeface="Courier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corresponds to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*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p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Courier"/>
                  <a:cs typeface="Courier"/>
                </a:rPr>
                <a:t>$t1</a:t>
              </a:r>
              <a:r>
                <a:rPr lang="en-US" sz="2800" dirty="0" smtClean="0">
                  <a:solidFill>
                    <a:srgbClr val="408000"/>
                  </a:solidFill>
                  <a:cs typeface="Courier"/>
                </a:rPr>
                <a:t> 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corresponds to </a:t>
              </a: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p</a:t>
              </a:r>
              <a:endParaRPr lang="en-US" sz="2800" dirty="0">
                <a:solidFill>
                  <a:srgbClr val="FF8000"/>
                </a:solidFill>
                <a:latin typeface="Courier"/>
                <a:cs typeface="Courier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statement is TRUE?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79376" y="1385692"/>
            <a:ext cx="8720667" cy="560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$t1, Base Address (e.g., BA)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$s1,0($t1)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	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$s1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ourier New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$s2,4($t1)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		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$s2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q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Loop: lb $t2,0($s1)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# $t2 =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ourier New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sb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$t2,0($s2)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#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/>
              </a:rPr>
              <a:t> = $t2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addi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$s1,$s1,1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+ 1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addi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$s2,$s2,1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+ 1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beq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$t2,$zero,Exit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if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 == 0, go to Exit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ourier New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912813" algn="l"/>
                <a:tab pos="38290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Loop  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/>
              </a:rPr>
              <a:t># go to Loop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Exit: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199" y="1222334"/>
            <a:ext cx="84158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char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&amp;x[0];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&amp;y[0];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while((*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++ =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++) != ‘\0’) ;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6832" y="3151697"/>
            <a:ext cx="4177054" cy="78027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8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 Pseudo-instructions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 $zero always contains 0 </a:t>
            </a:r>
          </a:p>
          <a:p>
            <a:r>
              <a:rPr lang="en-US" dirty="0" smtClean="0"/>
              <a:t>Can use “pseudo-instruction” in assembly language to make it programming easier</a:t>
            </a:r>
          </a:p>
          <a:p>
            <a:r>
              <a:rPr lang="en-US" dirty="0" smtClean="0"/>
              <a:t>Example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clear $</a:t>
            </a:r>
            <a:r>
              <a:rPr lang="en-US" dirty="0" err="1" smtClean="0">
                <a:latin typeface="Courier New"/>
                <a:cs typeface="Courier New"/>
              </a:rPr>
              <a:t>rt</a:t>
            </a:r>
            <a:endParaRPr lang="en-US" dirty="0" smtClean="0"/>
          </a:p>
          <a:p>
            <a:r>
              <a:rPr lang="en-US" dirty="0" smtClean="0"/>
              <a:t>Implemented as: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add $</a:t>
            </a:r>
            <a:r>
              <a:rPr lang="en-US" dirty="0" err="1" smtClean="0">
                <a:latin typeface="Courier New"/>
                <a:cs typeface="Courier New"/>
              </a:rPr>
              <a:t>rt</a:t>
            </a:r>
            <a:r>
              <a:rPr lang="en-US" dirty="0" smtClean="0">
                <a:latin typeface="Courier New"/>
                <a:cs typeface="Courier New"/>
              </a:rPr>
              <a:t>, $zero, $zero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E74-7929-D046-A557-68A2C66C6697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Pseudo-Instructions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1A19-851D-714C-969C-73C00DCC6063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791"/>
            <a:ext cx="9931400" cy="629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 Pseudo-instructions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http://en.wikipedia.org/wiki/MIPS_architecture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Load Address (</a:t>
            </a:r>
            <a:r>
              <a:rPr lang="en-US" dirty="0" err="1" smtClean="0"/>
              <a:t>asm</a:t>
            </a:r>
            <a:r>
              <a:rPr lang="en-US" dirty="0" smtClean="0"/>
              <a:t> temp </a:t>
            </a:r>
            <a:r>
              <a:rPr lang="en-US" dirty="0" err="1" smtClean="0"/>
              <a:t>regs</a:t>
            </a:r>
            <a:r>
              <a:rPr lang="en-US" dirty="0" smtClean="0"/>
              <a:t>): $at = Label Address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la $at, </a:t>
            </a:r>
            <a:r>
              <a:rPr lang="en-US" dirty="0" err="1" smtClean="0">
                <a:latin typeface="Courier New"/>
                <a:cs typeface="Courier New"/>
              </a:rPr>
              <a:t>LabelAddr</a:t>
            </a:r>
            <a:r>
              <a:rPr lang="en-US" dirty="0" smtClean="0"/>
              <a:t>	</a:t>
            </a:r>
          </a:p>
          <a:p>
            <a:r>
              <a:rPr lang="en-US" dirty="0" smtClean="0"/>
              <a:t>Implemented as: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lui</a:t>
            </a:r>
            <a:r>
              <a:rPr lang="en-US" dirty="0" smtClean="0">
                <a:latin typeface="Courier New"/>
                <a:cs typeface="Courier New"/>
              </a:rPr>
              <a:t> $at, LabelAddr[31:16]; 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ori</a:t>
            </a:r>
            <a:r>
              <a:rPr lang="en-US" dirty="0" smtClean="0">
                <a:latin typeface="Courier New"/>
                <a:cs typeface="Courier New"/>
              </a:rPr>
              <a:t> $at, $at, LabelAddr[15:0]</a:t>
            </a: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E74-7929-D046-A557-68A2C66C6697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Decisions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 Copy Example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MIPS register allocation convention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Memory Heap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F7BF-7F1D-594A-AAB3-518183EEFAC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13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Decisions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 Copy Example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Technology Break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MIPS register allocation convention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Memory Heap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F7BF-7F1D-594A-AAB3-518183EEFAC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2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Fundamental Steps in </a:t>
            </a:r>
            <a:br>
              <a:rPr lang="en-US" dirty="0" smtClean="0"/>
            </a:br>
            <a:r>
              <a:rPr lang="en-US" dirty="0" smtClean="0"/>
              <a:t>Calling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parameters in a place where function can access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control to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Acquire (local) storage resources needed for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desired task of the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result value in a place where calling program can access it and restore any registers you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control to point of origin, since a function can be called from several points in a program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FEBC-A519-CF44-BE18-B77AFADCDB8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Function Call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Registers way faster than memory, so use registers</a:t>
            </a:r>
          </a:p>
          <a:p>
            <a:r>
              <a:rPr lang="en-US" dirty="0" smtClean="0">
                <a:latin typeface="Courier New"/>
                <a:cs typeface="Courier New"/>
              </a:rPr>
              <a:t>$a0–$a3</a:t>
            </a:r>
            <a:r>
              <a:rPr lang="en-US" dirty="0" smtClean="0"/>
              <a:t>: four </a:t>
            </a:r>
            <a:r>
              <a:rPr lang="en-US" i="1" dirty="0" smtClean="0">
                <a:solidFill>
                  <a:srgbClr val="0000FF"/>
                </a:solidFill>
              </a:rPr>
              <a:t>argument </a:t>
            </a:r>
            <a:r>
              <a:rPr lang="en-US" dirty="0" smtClean="0"/>
              <a:t>registers to pass parameters</a:t>
            </a:r>
          </a:p>
          <a:p>
            <a:r>
              <a:rPr lang="en-US" dirty="0" smtClean="0">
                <a:latin typeface="Courier New"/>
                <a:cs typeface="Courier New"/>
              </a:rPr>
              <a:t>$v0–$v1</a:t>
            </a:r>
            <a:r>
              <a:rPr lang="en-US" dirty="0" smtClean="0"/>
              <a:t>: two </a:t>
            </a:r>
            <a:r>
              <a:rPr lang="en-US" i="1" dirty="0" smtClean="0">
                <a:solidFill>
                  <a:srgbClr val="0000FF"/>
                </a:solidFill>
              </a:rPr>
              <a:t>value </a:t>
            </a:r>
            <a:r>
              <a:rPr lang="en-US" dirty="0" smtClean="0"/>
              <a:t>registers to return values</a:t>
            </a:r>
          </a:p>
          <a:p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/>
              <a:t>: one </a:t>
            </a:r>
            <a:r>
              <a:rPr lang="en-US" i="1" dirty="0" smtClean="0">
                <a:solidFill>
                  <a:srgbClr val="0000FF"/>
                </a:solidFill>
              </a:rPr>
              <a:t>return address </a:t>
            </a:r>
            <a:r>
              <a:rPr lang="en-US" dirty="0" smtClean="0"/>
              <a:t>register to return to the point of origin</a:t>
            </a:r>
          </a:p>
          <a:p>
            <a:r>
              <a:rPr lang="en-US" dirty="0" smtClean="0"/>
              <a:t>(7 + $zero +$at of 32, 23 left!)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7CCF-7A1C-BC4F-8F55-89049A2D51AD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MIPS Registers </a:t>
            </a:r>
            <a:br>
              <a:rPr lang="en-US" dirty="0" smtClean="0"/>
            </a:br>
            <a:r>
              <a:rPr lang="en-US" dirty="0" smtClean="0"/>
              <a:t>Assembly Language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$t0-$t9: 10 </a:t>
            </a:r>
            <a:r>
              <a:rPr lang="en-US" dirty="0" err="1" smtClean="0"/>
              <a:t>x</a:t>
            </a:r>
            <a:r>
              <a:rPr lang="en-US" dirty="0" smtClean="0"/>
              <a:t> temporaries (intermediates)</a:t>
            </a:r>
          </a:p>
          <a:p>
            <a:r>
              <a:rPr lang="en-US" dirty="0" smtClean="0"/>
              <a:t>$s0-$s7: 8 </a:t>
            </a:r>
            <a:r>
              <a:rPr lang="en-US" dirty="0" err="1" smtClean="0"/>
              <a:t>x</a:t>
            </a:r>
            <a:r>
              <a:rPr lang="en-US" dirty="0" smtClean="0"/>
              <a:t> “saved” temporaries (program variables)</a:t>
            </a:r>
          </a:p>
          <a:p>
            <a:r>
              <a:rPr lang="en-US" dirty="0" smtClean="0"/>
              <a:t>18 registers</a:t>
            </a:r>
          </a:p>
          <a:p>
            <a:r>
              <a:rPr lang="en-US" dirty="0" smtClean="0"/>
              <a:t>32 – (18 + 9) = 5 left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BD30-DFEB-B143-BC8A-27544D51BBE5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Function Call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Invoke function</a:t>
            </a:r>
            <a:r>
              <a:rPr lang="en-US" i="1" dirty="0" smtClean="0">
                <a:solidFill>
                  <a:srgbClr val="3366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jump and link </a:t>
            </a:r>
            <a:r>
              <a:rPr lang="en-US" dirty="0" smtClean="0"/>
              <a:t>instruction (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/>
              <a:t>)</a:t>
            </a:r>
          </a:p>
          <a:p>
            <a:pPr lvl="1"/>
            <a:r>
              <a:rPr lang="en-US" sz="2811" dirty="0" smtClean="0"/>
              <a:t>“link” means form an </a:t>
            </a:r>
            <a:r>
              <a:rPr lang="en-US" sz="2811" i="1" dirty="0" smtClean="0"/>
              <a:t>address </a:t>
            </a:r>
            <a:r>
              <a:rPr lang="en-US" sz="2811" dirty="0" smtClean="0"/>
              <a:t>or </a:t>
            </a:r>
            <a:r>
              <a:rPr lang="en-US" sz="2811" i="1" dirty="0" smtClean="0"/>
              <a:t>link </a:t>
            </a:r>
            <a:r>
              <a:rPr lang="en-US" sz="2811" dirty="0" smtClean="0"/>
              <a:t>that points to </a:t>
            </a:r>
            <a:br>
              <a:rPr lang="en-US" sz="2811" dirty="0" smtClean="0"/>
            </a:br>
            <a:r>
              <a:rPr lang="en-US" sz="2811" dirty="0" smtClean="0"/>
              <a:t>calling site to allow function to return to proper address</a:t>
            </a:r>
          </a:p>
          <a:p>
            <a:pPr lvl="1"/>
            <a:r>
              <a:rPr lang="en-US" dirty="0" smtClean="0"/>
              <a:t>Jumps to address and simultaneously saves the address of following instruction in register </a:t>
            </a:r>
            <a:r>
              <a:rPr lang="en-US" sz="2400" dirty="0" smtClean="0">
                <a:latin typeface="Courier New"/>
                <a:cs typeface="Courier New"/>
              </a:rPr>
              <a:t>$</a:t>
            </a:r>
            <a:r>
              <a:rPr lang="en-US" sz="2400" dirty="0" err="1" smtClean="0">
                <a:latin typeface="Courier New"/>
                <a:cs typeface="Courier New"/>
              </a:rPr>
              <a:t>ra</a:t>
            </a:r>
            <a:endParaRPr lang="en-US" sz="24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		</a:t>
            </a:r>
            <a:r>
              <a:rPr lang="en-US" sz="3200" dirty="0" err="1" smtClean="0">
                <a:latin typeface="Courier New"/>
                <a:cs typeface="Courier New"/>
              </a:rPr>
              <a:t>jal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dirty="0" err="1" smtClean="0">
                <a:latin typeface="Courier New"/>
                <a:cs typeface="Courier New"/>
              </a:rPr>
              <a:t>ProcedureAddress</a:t>
            </a:r>
            <a:endParaRPr lang="en-US" sz="3200" dirty="0" smtClean="0">
              <a:latin typeface="Courier New"/>
              <a:cs typeface="Courier New"/>
            </a:endParaRPr>
          </a:p>
          <a:p>
            <a:r>
              <a:rPr lang="en-US" dirty="0" smtClean="0"/>
              <a:t>Return from function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jump register </a:t>
            </a:r>
            <a:r>
              <a:rPr lang="en-US" dirty="0" smtClean="0"/>
              <a:t>instruction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jr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Unconditional jump to address specified in register</a:t>
            </a:r>
          </a:p>
          <a:p>
            <a:pPr lvl="1">
              <a:buNone/>
            </a:pPr>
            <a:r>
              <a:rPr lang="en-US" sz="3243" dirty="0" smtClean="0">
                <a:latin typeface="Courier New"/>
                <a:cs typeface="Courier New"/>
              </a:rPr>
              <a:t>		</a:t>
            </a:r>
            <a:r>
              <a:rPr lang="en-US" sz="3243" dirty="0" err="1" smtClean="0">
                <a:latin typeface="Courier New"/>
                <a:cs typeface="Courier New"/>
              </a:rPr>
              <a:t>jr</a:t>
            </a:r>
            <a:r>
              <a:rPr lang="en-US" sz="3243" dirty="0" smtClean="0">
                <a:latin typeface="Courier New"/>
                <a:cs typeface="Courier New"/>
              </a:rPr>
              <a:t> $</a:t>
            </a:r>
            <a:r>
              <a:rPr lang="en-US" sz="3243" dirty="0" err="1" smtClean="0">
                <a:latin typeface="Courier New"/>
                <a:cs typeface="Courier New"/>
              </a:rPr>
              <a:t>ra</a:t>
            </a:r>
            <a:endParaRPr lang="en-US" sz="3243" dirty="0" smtClean="0">
              <a:latin typeface="Courier New"/>
              <a:cs typeface="Courier New"/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41AE-D757-6447-AECD-B807ACBB2471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Decisions</a:t>
            </a:r>
          </a:p>
          <a:p>
            <a:r>
              <a:rPr lang="en-US" dirty="0" smtClean="0"/>
              <a:t>Strings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String Copy Example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MIPS register allocation convention</a:t>
            </a:r>
          </a:p>
          <a:p>
            <a:r>
              <a:rPr lang="en-US" i="1" dirty="0" smtClean="0"/>
              <a:t>Memory Heap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F7BF-7F1D-594A-AAB3-518183EEFAC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3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Calling program (</a:t>
            </a:r>
            <a:r>
              <a:rPr lang="en-US" i="1" dirty="0" smtClean="0">
                <a:solidFill>
                  <a:srgbClr val="0000FF"/>
                </a:solidFill>
              </a:rPr>
              <a:t>caller</a:t>
            </a:r>
            <a:r>
              <a:rPr lang="en-US" dirty="0" smtClean="0"/>
              <a:t>) puts parameters into registers </a:t>
            </a:r>
            <a:r>
              <a:rPr lang="en-US" dirty="0" smtClean="0">
                <a:latin typeface="Courier New"/>
                <a:cs typeface="Courier New"/>
              </a:rPr>
              <a:t>$a0-$a3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uses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to invoke X (</a:t>
            </a:r>
            <a:r>
              <a:rPr lang="en-US" i="1" dirty="0" err="1" smtClean="0">
                <a:solidFill>
                  <a:srgbClr val="0000FF"/>
                </a:solidFill>
              </a:rPr>
              <a:t>callee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Must have register in computer with address of currently executing instruction</a:t>
            </a:r>
          </a:p>
          <a:p>
            <a:pPr lvl="1"/>
            <a:r>
              <a:rPr lang="en-US" dirty="0" smtClean="0"/>
              <a:t>Instead of Instruction Address Register (better name), historically called </a:t>
            </a:r>
            <a:r>
              <a:rPr lang="en-US" i="1" dirty="0" smtClean="0">
                <a:solidFill>
                  <a:srgbClr val="0000FF"/>
                </a:solidFill>
              </a:rPr>
              <a:t>Program Counte</a:t>
            </a:r>
            <a:r>
              <a:rPr lang="en-US" i="1" dirty="0" smtClean="0">
                <a:solidFill>
                  <a:srgbClr val="000000"/>
                </a:solidFill>
              </a:rPr>
              <a:t>r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FF"/>
                </a:solidFill>
              </a:rPr>
              <a:t>PC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It’s a program’s counter; it doesn’t count programs!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jr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puts address inside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into PC</a:t>
            </a:r>
          </a:p>
          <a:p>
            <a:r>
              <a:rPr lang="en-US" dirty="0" smtClean="0"/>
              <a:t>What value does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place into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rgbClr val="FF0000"/>
                </a:solidFill>
              </a:rPr>
              <a:t>????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3B5-0573-0544-B084-05D38B7E32A0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Calling program (</a:t>
            </a:r>
            <a:r>
              <a:rPr lang="en-US" i="1" dirty="0" smtClean="0">
                <a:solidFill>
                  <a:srgbClr val="000000"/>
                </a:solidFill>
              </a:rPr>
              <a:t>caller</a:t>
            </a:r>
            <a:r>
              <a:rPr lang="en-US" dirty="0" smtClean="0"/>
              <a:t>) puts parameters into registers </a:t>
            </a:r>
            <a:r>
              <a:rPr lang="en-US" dirty="0" smtClean="0">
                <a:latin typeface="Courier New"/>
                <a:cs typeface="Courier New"/>
              </a:rPr>
              <a:t>$a0-$a3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uses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to invoke X (</a:t>
            </a:r>
            <a:r>
              <a:rPr lang="en-US" i="1" dirty="0" err="1" smtClean="0">
                <a:solidFill>
                  <a:srgbClr val="000000"/>
                </a:solidFill>
              </a:rPr>
              <a:t>callee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Must have register in computer with address of currently executing instruction</a:t>
            </a:r>
          </a:p>
          <a:p>
            <a:pPr lvl="1"/>
            <a:r>
              <a:rPr lang="en-US" dirty="0" smtClean="0"/>
              <a:t>Instead of Instruction Address Register (better name), historically called </a:t>
            </a:r>
            <a:r>
              <a:rPr lang="en-US" i="1" dirty="0" smtClean="0">
                <a:solidFill>
                  <a:srgbClr val="000000"/>
                </a:solidFill>
              </a:rPr>
              <a:t>Program Counter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00"/>
                </a:solidFill>
              </a:rPr>
              <a:t>PC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It’s a program’s counter, it doesn’t count programs!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jr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puts address inside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into PC</a:t>
            </a:r>
          </a:p>
          <a:p>
            <a:r>
              <a:rPr lang="en-US" dirty="0" smtClean="0"/>
              <a:t>What value does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place into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rgbClr val="FF0000"/>
                </a:solidFill>
              </a:rPr>
              <a:t>Next 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16C3-9F69-4749-880E-73D7538BA08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7405" y="5911325"/>
            <a:ext cx="108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PC + 4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Save Old Registers Values to Restore Them After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5" y="1532466"/>
            <a:ext cx="8398933" cy="50546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a place to place old values before call function, restore them when return, and delete </a:t>
            </a:r>
          </a:p>
          <a:p>
            <a:r>
              <a:rPr lang="en-US" dirty="0" smtClean="0"/>
              <a:t>Ideal is </a:t>
            </a:r>
            <a:r>
              <a:rPr lang="en-US" i="1" dirty="0" smtClean="0">
                <a:solidFill>
                  <a:srgbClr val="0000FF"/>
                </a:solidFill>
              </a:rPr>
              <a:t>stack</a:t>
            </a:r>
            <a:r>
              <a:rPr lang="en-US" dirty="0" smtClean="0"/>
              <a:t>: last-in-first-out queue </a:t>
            </a:r>
            <a:br>
              <a:rPr lang="en-US" dirty="0" smtClean="0"/>
            </a:br>
            <a:r>
              <a:rPr lang="en-US" dirty="0" smtClean="0"/>
              <a:t>(e.g., stack of plates)</a:t>
            </a:r>
          </a:p>
          <a:p>
            <a:pPr lvl="1"/>
            <a:r>
              <a:rPr lang="en-US" dirty="0" smtClean="0"/>
              <a:t>Push: placing data onto stack</a:t>
            </a:r>
          </a:p>
          <a:p>
            <a:pPr lvl="1"/>
            <a:r>
              <a:rPr lang="en-US" dirty="0" smtClean="0"/>
              <a:t>Pop: removing data from stack</a:t>
            </a:r>
          </a:p>
          <a:p>
            <a:r>
              <a:rPr lang="en-US" dirty="0" smtClean="0"/>
              <a:t>Stack in memory, so need register to point to it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$sp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is the </a:t>
            </a:r>
            <a:r>
              <a:rPr lang="en-US" i="1" dirty="0" smtClean="0">
                <a:solidFill>
                  <a:srgbClr val="0000FF"/>
                </a:solidFill>
              </a:rPr>
              <a:t>stack pointer </a:t>
            </a:r>
            <a:r>
              <a:rPr lang="en-US" dirty="0" smtClean="0"/>
              <a:t>in MIPS</a:t>
            </a:r>
          </a:p>
          <a:p>
            <a:r>
              <a:rPr lang="en-US" dirty="0" smtClean="0"/>
              <a:t>Convention is grow from high to low addresses</a:t>
            </a:r>
          </a:p>
          <a:p>
            <a:pPr lvl="1"/>
            <a:r>
              <a:rPr lang="en-US" dirty="0" smtClean="0"/>
              <a:t>Push decrements </a:t>
            </a:r>
            <a:r>
              <a:rPr lang="en-US" dirty="0" smtClean="0">
                <a:latin typeface="Courier New"/>
                <a:cs typeface="Courier New"/>
              </a:rPr>
              <a:t>$sp</a:t>
            </a:r>
            <a:r>
              <a:rPr lang="en-US" dirty="0" smtClean="0"/>
              <a:t>, Pop increments </a:t>
            </a:r>
            <a:r>
              <a:rPr lang="en-US" dirty="0" smtClean="0">
                <a:latin typeface="Courier New"/>
                <a:cs typeface="Courier New"/>
              </a:rPr>
              <a:t>$sp</a:t>
            </a:r>
          </a:p>
          <a:p>
            <a:r>
              <a:rPr lang="en-US" dirty="0" smtClean="0">
                <a:cs typeface="Courier New"/>
              </a:rPr>
              <a:t>(28 out of 32, 4 left!)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5F1F-E21F-4F42-82B6-760D287A2168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int </a:t>
            </a:r>
            <a:r>
              <a:rPr lang="en-US" dirty="0" err="1" smtClean="0">
                <a:latin typeface="Courier New"/>
                <a:cs typeface="Courier New"/>
              </a:rPr>
              <a:t>leaf_example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(int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, int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, int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, int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  <a:tabLst>
                <a:tab pos="1033463" algn="l"/>
              </a:tabLst>
            </a:pPr>
            <a:r>
              <a:rPr lang="en-US" dirty="0" smtClean="0">
                <a:latin typeface="Courier New"/>
                <a:cs typeface="Courier New"/>
              </a:rPr>
              <a:t>	int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(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) –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return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r>
              <a:rPr lang="en-US" dirty="0" smtClean="0"/>
              <a:t>Parameter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, and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/>
              <a:t> in argument registers </a:t>
            </a:r>
            <a:r>
              <a:rPr lang="en-US" dirty="0" smtClean="0">
                <a:latin typeface="Courier New"/>
                <a:cs typeface="Courier New"/>
              </a:rPr>
              <a:t>$a0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$a1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$a2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$a3</a:t>
            </a:r>
            <a:r>
              <a:rPr lang="en-US" dirty="0" smtClean="0"/>
              <a:t>, and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/>
              <a:t> in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</a:p>
          <a:p>
            <a:r>
              <a:rPr lang="en-US" sz="3176" dirty="0" smtClean="0"/>
              <a:t>Assume need one temporary register </a:t>
            </a:r>
            <a:r>
              <a:rPr lang="en-US" sz="3176" dirty="0" smtClean="0">
                <a:latin typeface="Courier New"/>
                <a:cs typeface="Courier New"/>
              </a:rPr>
              <a:t>$t0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11B1-311B-B44C-8DA3-2505D4FF7135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Before, During, After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4F8-7FCE-754E-AB26-7994A81FAC1F}" type="datetime1">
              <a:rPr lang="en-US" smtClean="0"/>
              <a:pPr/>
              <a:t>9/17/13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5700"/>
            <a:ext cx="8740681" cy="32977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936067"/>
          </a:xfrm>
        </p:spPr>
        <p:txBody>
          <a:bodyPr>
            <a:normAutofit/>
          </a:bodyPr>
          <a:lstStyle/>
          <a:p>
            <a:r>
              <a:rPr lang="en-US" dirty="0" smtClean="0"/>
              <a:t>Need to save old values of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sz="3176" dirty="0" smtClean="0">
                <a:latin typeface="Courier New"/>
                <a:cs typeface="Courier New"/>
              </a:rPr>
              <a:t>$t0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77733" y="4182533"/>
            <a:ext cx="2175934" cy="508000"/>
          </a:xfrm>
          <a:prstGeom prst="rect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Contents of $s0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886200" y="3691467"/>
            <a:ext cx="2175933" cy="474133"/>
          </a:xfrm>
          <a:prstGeom prst="rect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Contents of $t0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78466"/>
            <a:ext cx="8720667" cy="51562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latin typeface="Courier New"/>
                <a:cs typeface="Courier New"/>
              </a:rPr>
              <a:t>leaf_example</a:t>
            </a:r>
            <a:r>
              <a:rPr lang="en-US" dirty="0" smtClean="0">
                <a:latin typeface="Courier New"/>
                <a:cs typeface="Courier New"/>
              </a:rPr>
              <a:t>:</a:t>
            </a:r>
          </a:p>
          <a:p>
            <a:pPr>
              <a:buNone/>
              <a:tabLst>
                <a:tab pos="3606800" algn="l"/>
              </a:tabLst>
            </a:pPr>
            <a:r>
              <a:rPr lang="en-US" dirty="0" smtClean="0"/>
              <a:t>		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  <a:tabLst>
                <a:tab pos="3606800" algn="l"/>
              </a:tabLst>
            </a:pPr>
            <a:r>
              <a:rPr lang="en-US" dirty="0" smtClean="0"/>
              <a:t>		# save $t0 for use afterwards</a:t>
            </a:r>
          </a:p>
          <a:p>
            <a:pPr>
              <a:buNone/>
              <a:tabLst>
                <a:tab pos="3606800" algn="l"/>
              </a:tabLst>
            </a:pPr>
            <a:r>
              <a:rPr lang="en-US" dirty="0" smtClean="0"/>
              <a:t>		# save $s0 for use afterwards</a:t>
            </a:r>
          </a:p>
          <a:p>
            <a:pPr marL="406400" indent="-406400">
              <a:buNone/>
              <a:tabLst>
                <a:tab pos="3606800" algn="l"/>
              </a:tabLst>
            </a:pPr>
            <a:r>
              <a:rPr lang="en-US" dirty="0" smtClean="0"/>
              <a:t>		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dirty="0" smtClean="0"/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t0 = </a:t>
            </a:r>
            <a:r>
              <a:rPr lang="en-US" sz="3243" dirty="0" err="1" smtClean="0"/>
              <a:t>i</a:t>
            </a:r>
            <a:r>
              <a:rPr lang="en-US" sz="3243" dirty="0" smtClean="0"/>
              <a:t> + </a:t>
            </a:r>
            <a:r>
              <a:rPr lang="en-US" sz="3243" dirty="0" err="1" smtClean="0"/>
              <a:t>j</a:t>
            </a:r>
            <a:endParaRPr lang="en-US" sz="3243" dirty="0" smtClean="0"/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return value (</a:t>
            </a:r>
            <a:r>
              <a:rPr lang="en-US" sz="3243" dirty="0" err="1" smtClean="0"/>
              <a:t>g</a:t>
            </a:r>
            <a:r>
              <a:rPr lang="en-US" sz="3243" dirty="0" smtClean="0"/>
              <a:t> + </a:t>
            </a:r>
            <a:r>
              <a:rPr lang="en-US" sz="3243" dirty="0" err="1" smtClean="0"/>
              <a:t>h</a:t>
            </a:r>
            <a:r>
              <a:rPr lang="en-US" sz="3243" dirty="0" smtClean="0"/>
              <a:t>) – (</a:t>
            </a:r>
            <a:r>
              <a:rPr lang="en-US" sz="3243" dirty="0" err="1" smtClean="0"/>
              <a:t>i</a:t>
            </a:r>
            <a:r>
              <a:rPr lang="en-US" sz="3243" dirty="0" smtClean="0"/>
              <a:t> + </a:t>
            </a:r>
            <a:r>
              <a:rPr lang="en-US" sz="3243" dirty="0" err="1" smtClean="0"/>
              <a:t>j</a:t>
            </a:r>
            <a:r>
              <a:rPr lang="en-US" sz="3243" dirty="0" smtClean="0"/>
              <a:t>)</a:t>
            </a:r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restore $s0 for caller</a:t>
            </a:r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restore $t0 for caller</a:t>
            </a:r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delete 2 items from stack</a:t>
            </a:r>
          </a:p>
          <a:p>
            <a:pPr marL="338138" indent="-338138">
              <a:buNone/>
            </a:pPr>
            <a:r>
              <a:rPr lang="en-US" sz="3243" dirty="0" smtClean="0"/>
              <a:t>									# jump back to calling routine</a:t>
            </a:r>
          </a:p>
          <a:p>
            <a:pPr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586-C949-5E41-8EDC-B0DAF16B957C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4EDB-B930-EF43-AEAC-C39488506FF5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>
                <a:solidFill>
                  <a:srgbClr val="FF0000"/>
                </a:solidFill>
              </a:rPr>
              <a:t># adjust stack for 2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items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4B47-1D7B-6444-A091-1E91BFCA57FF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sw</a:t>
            </a:r>
            <a:r>
              <a:rPr lang="en-US" dirty="0" smtClean="0"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2B9-1FC5-8E4D-B466-F7EF2CE10873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add $s0,$a0,$a1 </a:t>
            </a:r>
            <a:r>
              <a:rPr lang="en-US" dirty="0" smtClean="0"/>
              <a:t>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								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7D08-BCC4-824E-A3E6-3BAB45119A16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Decisions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String Copy Example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MIPS register allocation convention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Memory Heap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F7BF-7F1D-594A-AAB3-518183EEFAC4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2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</a:t>
            </a: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smtClean="0"/>
              <a:t>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								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8D6-CFB7-014A-8221-A13C69F32AC7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172-A1AE-CB41-8D76-8CCB0867AD6B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</a:t>
            </a: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    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latin typeface="Courier New"/>
                <a:cs typeface="Courier New"/>
              </a:rPr>
              <a:t>lw</a:t>
            </a:r>
            <a:r>
              <a:rPr lang="en-US" sz="3176" dirty="0" smtClean="0"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5D-A529-7847-BA00-C1DD09495FB5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dirty="0" smtClean="0"/>
              <a:t>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latin typeface="Courier New"/>
                <a:cs typeface="Courier New"/>
              </a:rPr>
              <a:t>lw</a:t>
            </a:r>
            <a:r>
              <a:rPr lang="en-US" sz="3176" dirty="0" smtClean="0"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1830-DD5A-174F-8F8B-42D4C6173ACF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sz="3176" dirty="0" smtClean="0"/>
              <a:t># adjust stack for 2 </a:t>
            </a:r>
            <a:r>
              <a:rPr lang="en-US" sz="3176" dirty="0" err="1" smtClean="0"/>
              <a:t>int</a:t>
            </a:r>
            <a:r>
              <a:rPr lang="en-US" sz="3176" dirty="0" smtClean="0"/>
              <a:t> items</a:t>
            </a:r>
          </a:p>
          <a:p>
            <a:pPr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save $t0 for use afterwards</a:t>
            </a:r>
          </a:p>
          <a:p>
            <a:pPr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sz="3176" dirty="0" smtClean="0"/>
              <a:t>    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latin typeface="Courier New"/>
                <a:cs typeface="Courier New"/>
              </a:rPr>
              <a:t>addi</a:t>
            </a:r>
            <a:r>
              <a:rPr lang="en-US" sz="3176" dirty="0" smtClean="0">
                <a:latin typeface="Courier New"/>
                <a:cs typeface="Courier New"/>
              </a:rPr>
              <a:t> $sp,$sp,8  </a:t>
            </a:r>
            <a:r>
              <a:rPr lang="en-US" sz="3176" dirty="0" smtClean="0"/>
              <a:t>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098F-2836-E74F-A6CB-6109B3E62A98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sz="3176" dirty="0" smtClean="0"/>
              <a:t># adjust stack for 2 </a:t>
            </a:r>
            <a:r>
              <a:rPr lang="en-US" sz="3176" dirty="0" err="1" smtClean="0"/>
              <a:t>int</a:t>
            </a:r>
            <a:r>
              <a:rPr lang="en-US" sz="3176" dirty="0" smtClean="0"/>
              <a:t> items</a:t>
            </a:r>
          </a:p>
          <a:p>
            <a:pPr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save $t0 for use afterwards</a:t>
            </a:r>
          </a:p>
          <a:p>
            <a:pPr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sz="3176" dirty="0" smtClean="0"/>
              <a:t>    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$sp,$sp,8  </a:t>
            </a:r>
            <a:r>
              <a:rPr lang="en-US" sz="3176" dirty="0" smtClean="0"/>
              <a:t>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jr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ra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         </a:t>
            </a:r>
            <a:r>
              <a:rPr lang="en-US" sz="3176" dirty="0" smtClean="0"/>
              <a:t># jump back to calling routine</a:t>
            </a:r>
          </a:p>
          <a:p>
            <a:pPr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C401-F02B-3745-A8BE-50A866F60D7B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Print 4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+mj-lt"/>
                <a:cs typeface="Courier"/>
              </a:rPr>
              <a:t>a.out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will crash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None of the above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Print -4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66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What will the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output?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4350547" y="1600200"/>
            <a:ext cx="4038600" cy="505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static int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int leaf (int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033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&amp;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 –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return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int 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main(void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 { int 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leaf(1,2,3,4);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leaf(3,4,1,2);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printf(”%d\n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”,*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Print 4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+mj-lt"/>
                <a:cs typeface="Courier"/>
              </a:rPr>
              <a:t>a.out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will crash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None of the above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Print -4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67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What will the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output?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4350547" y="1600200"/>
            <a:ext cx="4038600" cy="505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static int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int leaf (int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033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&amp;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 –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return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int 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main(void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 { int 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leaf(1,2,3,4);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leaf(3,4,1,2);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printf(”%d\n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”,*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728" y="3166996"/>
            <a:ext cx="2509292" cy="84147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787900"/>
          </a:xfrm>
        </p:spPr>
        <p:txBody>
          <a:bodyPr>
            <a:normAutofit/>
          </a:bodyPr>
          <a:lstStyle/>
          <a:p>
            <a:r>
              <a:rPr lang="en-US" dirty="0" smtClean="0"/>
              <a:t>C is function oriented; code reuse via functions</a:t>
            </a:r>
          </a:p>
          <a:p>
            <a:pPr lvl="1"/>
            <a:r>
              <a:rPr lang="en-US" dirty="0" smtClean="0"/>
              <a:t>Jump and link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jal</a:t>
            </a:r>
            <a:r>
              <a:rPr lang="en-US" dirty="0" smtClean="0"/>
              <a:t>) invokes, </a:t>
            </a:r>
            <a:br>
              <a:rPr lang="en-US" dirty="0" smtClean="0"/>
            </a:br>
            <a:r>
              <a:rPr lang="en-US" dirty="0" smtClean="0"/>
              <a:t>jump register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jr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ra</a:t>
            </a:r>
            <a:r>
              <a:rPr lang="en-US" dirty="0" smtClean="0"/>
              <a:t>) returns</a:t>
            </a:r>
          </a:p>
          <a:p>
            <a:pPr lvl="1"/>
            <a:r>
              <a:rPr lang="en-US" dirty="0" smtClean="0"/>
              <a:t>Registers 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$a0-$a3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for arguments, 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$v0-$v1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for return values</a:t>
            </a:r>
          </a:p>
          <a:p>
            <a:r>
              <a:rPr lang="en-US" dirty="0" smtClean="0"/>
              <a:t>Stack for spilling registers, nested function calls, C local (automatic) variables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9974-DF13-2446-993D-E426C3864559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computation, do something different</a:t>
            </a:r>
          </a:p>
          <a:p>
            <a:r>
              <a:rPr lang="en-US" dirty="0" smtClean="0"/>
              <a:t>In programming languages: if-statement</a:t>
            </a:r>
          </a:p>
          <a:p>
            <a:pPr lvl="1"/>
            <a:r>
              <a:rPr lang="en-US" dirty="0" smtClean="0"/>
              <a:t>Sometimes combined with </a:t>
            </a:r>
            <a:r>
              <a:rPr lang="en-US" dirty="0" err="1" smtClean="0"/>
              <a:t>gotos</a:t>
            </a:r>
            <a:r>
              <a:rPr lang="en-US" dirty="0" smtClean="0"/>
              <a:t> and labels</a:t>
            </a:r>
          </a:p>
          <a:p>
            <a:r>
              <a:rPr lang="en-US" dirty="0" smtClean="0"/>
              <a:t>MIPS: if-statement instruction is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>
                <a:latin typeface="Courier New"/>
                <a:cs typeface="Courier New"/>
              </a:rPr>
              <a:t> register1,register2,L1</a:t>
            </a:r>
          </a:p>
          <a:p>
            <a:pPr>
              <a:buNone/>
            </a:pPr>
            <a:r>
              <a:rPr lang="en-US" dirty="0" smtClean="0"/>
              <a:t>	means go to statement labeled L1 </a:t>
            </a:r>
            <a:br>
              <a:rPr lang="en-US" dirty="0" smtClean="0"/>
            </a:br>
            <a:r>
              <a:rPr lang="en-US" dirty="0" smtClean="0"/>
              <a:t>if value in register1 = value in register2</a:t>
            </a:r>
          </a:p>
          <a:p>
            <a:pPr>
              <a:buNone/>
            </a:pPr>
            <a:r>
              <a:rPr lang="en-US" dirty="0" smtClean="0"/>
              <a:t>	(otherwise, go to next statement) 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 stands for </a:t>
            </a:r>
            <a:r>
              <a:rPr lang="en-US" i="1" dirty="0" smtClean="0"/>
              <a:t>branch if equal</a:t>
            </a:r>
          </a:p>
          <a:p>
            <a:r>
              <a:rPr lang="en-US" dirty="0" smtClean="0"/>
              <a:t>Other instruction: 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 for </a:t>
            </a:r>
            <a:r>
              <a:rPr lang="en-US" i="1" dirty="0" smtClean="0"/>
              <a:t>branch if not equal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0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 if block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$s3,$s4,Exit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Exit:</a:t>
            </a:r>
          </a:p>
          <a:p>
            <a:r>
              <a:rPr lang="en-US" dirty="0" smtClean="0"/>
              <a:t>May need to negate branch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2584" y="3757072"/>
            <a:ext cx="5609166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06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 if block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$s3,$s4,Exit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Exit:</a:t>
            </a:r>
          </a:p>
          <a:p>
            <a:r>
              <a:rPr lang="en-US" dirty="0" smtClean="0"/>
              <a:t>May need to negate branch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</TotalTime>
  <Words>2959</Words>
  <Application>Microsoft Macintosh PowerPoint</Application>
  <PresentationFormat>On-screen Show (4:3)</PresentationFormat>
  <Paragraphs>1007</Paragraphs>
  <Slides>68</Slides>
  <Notes>14</Notes>
  <HiddenSlides>23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Image</vt:lpstr>
      <vt:lpstr>CS 61C:  Great Ideas in Computer Architecture  More MIPS Machine Language</vt:lpstr>
      <vt:lpstr>New-School Machine Structures (It’s a bit more complicated!)</vt:lpstr>
      <vt:lpstr>Big Idea #1: Levels of Representation/Interpretation</vt:lpstr>
      <vt:lpstr>Review</vt:lpstr>
      <vt:lpstr>Agenda</vt:lpstr>
      <vt:lpstr>Agenda</vt:lpstr>
      <vt:lpstr>Computer Decision Making</vt:lpstr>
      <vt:lpstr>Example If Statement</vt:lpstr>
      <vt:lpstr>Example If Statement</vt:lpstr>
      <vt:lpstr>Types of Branches</vt:lpstr>
      <vt:lpstr>Making Decisions in C or Java</vt:lpstr>
      <vt:lpstr>Making Decisions in MIPS</vt:lpstr>
      <vt:lpstr>Making Decisions in MIPS</vt:lpstr>
      <vt:lpstr>PowerPoint Presentation</vt:lpstr>
      <vt:lpstr>PowerPoint Presentation</vt:lpstr>
      <vt:lpstr>Agenda</vt:lpstr>
      <vt:lpstr>Strings: C vs. Java</vt:lpstr>
      <vt:lpstr>Strings</vt:lpstr>
      <vt:lpstr>Strings</vt:lpstr>
      <vt:lpstr>Strings</vt:lpstr>
      <vt:lpstr>Strings</vt:lpstr>
      <vt:lpstr>Support for Characters and Strings</vt:lpstr>
      <vt:lpstr>Support for Characters and Strings</vt:lpstr>
      <vt:lpstr>Endianess</vt:lpstr>
      <vt:lpstr>Agenda</vt:lpstr>
      <vt:lpstr>Administrivia</vt:lpstr>
      <vt:lpstr>CS61c In the News</vt:lpstr>
      <vt:lpstr>Agenda</vt:lpstr>
      <vt:lpstr>Fast String Copy Code in C</vt:lpstr>
      <vt:lpstr>Fast String Copy in MIPS Assembly</vt:lpstr>
      <vt:lpstr>Fast String Copy in MIPS Assembly</vt:lpstr>
      <vt:lpstr>Fast String Copy in MIPS Assembly</vt:lpstr>
      <vt:lpstr>Fast String Copy in MIPS Assembly</vt:lpstr>
      <vt:lpstr>Fast String Copy in MIPS Assembly</vt:lpstr>
      <vt:lpstr>Fast String Copy in MIPS Assembly</vt:lpstr>
      <vt:lpstr>Fast String Copy in MIPS Assembly</vt:lpstr>
      <vt:lpstr>Fast String Copy in MIPS Assembly</vt:lpstr>
      <vt:lpstr>Fast String Copy in MIPS Assembly</vt:lpstr>
      <vt:lpstr>PowerPoint Presentation</vt:lpstr>
      <vt:lpstr>PowerPoint Presentation</vt:lpstr>
      <vt:lpstr>Assembler Pseudo-instructions</vt:lpstr>
      <vt:lpstr>More Pseudo-Instructions</vt:lpstr>
      <vt:lpstr>Assembler Pseudo-instructions</vt:lpstr>
      <vt:lpstr>Agenda</vt:lpstr>
      <vt:lpstr>Agenda</vt:lpstr>
      <vt:lpstr>Six Fundamental Steps in  Calling a Function</vt:lpstr>
      <vt:lpstr>MIPS Function Call Conventions</vt:lpstr>
      <vt:lpstr>MIPS Registers  Assembly Language Conventions</vt:lpstr>
      <vt:lpstr>MIPS Function Call Instructions</vt:lpstr>
      <vt:lpstr>Notes on Functions</vt:lpstr>
      <vt:lpstr>Notes on Functions</vt:lpstr>
      <vt:lpstr>Where Save Old Registers Values to Restore Them After Function Call</vt:lpstr>
      <vt:lpstr>Example</vt:lpstr>
      <vt:lpstr>Stack Before, During, After Function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PowerPoint Presentation</vt:lpstr>
      <vt:lpstr>PowerPoint Presentation</vt:lpstr>
      <vt:lpstr>And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98</cp:revision>
  <cp:lastPrinted>2013-09-11T02:43:38Z</cp:lastPrinted>
  <dcterms:created xsi:type="dcterms:W3CDTF">2012-02-02T13:55:01Z</dcterms:created>
  <dcterms:modified xsi:type="dcterms:W3CDTF">2013-09-17T21:33:06Z</dcterms:modified>
</cp:coreProperties>
</file>