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557" r:id="rId2"/>
    <p:sldId id="558" r:id="rId3"/>
    <p:sldId id="507" r:id="rId4"/>
    <p:sldId id="556" r:id="rId5"/>
    <p:sldId id="532" r:id="rId6"/>
    <p:sldId id="577" r:id="rId7"/>
    <p:sldId id="566" r:id="rId8"/>
    <p:sldId id="567" r:id="rId9"/>
    <p:sldId id="568" r:id="rId10"/>
    <p:sldId id="569" r:id="rId11"/>
    <p:sldId id="570" r:id="rId12"/>
    <p:sldId id="571" r:id="rId13"/>
    <p:sldId id="572" r:id="rId14"/>
    <p:sldId id="573" r:id="rId15"/>
    <p:sldId id="574" r:id="rId16"/>
    <p:sldId id="575" r:id="rId17"/>
    <p:sldId id="576" r:id="rId18"/>
    <p:sldId id="578" r:id="rId19"/>
    <p:sldId id="540" r:id="rId20"/>
    <p:sldId id="508" r:id="rId21"/>
    <p:sldId id="509" r:id="rId22"/>
    <p:sldId id="510" r:id="rId23"/>
    <p:sldId id="511" r:id="rId24"/>
    <p:sldId id="512" r:id="rId25"/>
    <p:sldId id="513" r:id="rId26"/>
    <p:sldId id="586" r:id="rId27"/>
    <p:sldId id="563" r:id="rId28"/>
    <p:sldId id="579" r:id="rId29"/>
    <p:sldId id="516" r:id="rId30"/>
    <p:sldId id="517" r:id="rId31"/>
    <p:sldId id="518" r:id="rId32"/>
    <p:sldId id="519" r:id="rId33"/>
    <p:sldId id="520" r:id="rId34"/>
    <p:sldId id="521" r:id="rId35"/>
    <p:sldId id="522" r:id="rId36"/>
    <p:sldId id="523" r:id="rId37"/>
    <p:sldId id="524" r:id="rId38"/>
    <p:sldId id="525" r:id="rId39"/>
    <p:sldId id="526" r:id="rId40"/>
    <p:sldId id="527" r:id="rId41"/>
    <p:sldId id="528" r:id="rId42"/>
    <p:sldId id="529" r:id="rId43"/>
    <p:sldId id="564" r:id="rId44"/>
    <p:sldId id="581" r:id="rId45"/>
    <p:sldId id="531" r:id="rId46"/>
    <p:sldId id="582" r:id="rId47"/>
    <p:sldId id="546" r:id="rId48"/>
    <p:sldId id="495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BFBFB"/>
    <a:srgbClr val="FF6FC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6667" autoAdjust="0"/>
  </p:normalViewPr>
  <p:slideViewPr>
    <p:cSldViewPr snapToGrid="0">
      <p:cViewPr varScale="1">
        <p:scale>
          <a:sx n="83" d="100"/>
          <a:sy n="83" d="100"/>
        </p:scale>
        <p:origin x="-1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7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9/19/13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874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9/19/13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67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$t0,$t1,$t2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&amp;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value of register $t0 would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0000 0000 0000 0000 0000 1100 0000 0000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</a:p>
          <a:p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 a mask</a:t>
            </a:r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$t0,$t1,$t2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0000 0000 0000 0000 0011 1101 1100 0000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the value 0, the result of the MIPS instruction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 $t0,$t1,$zero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~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0)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1111 1111 1111 1111 1100 0011 1111 1111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$t0,$t1,$t2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0000 0000 0000 0000 0011 1101 1100 0000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the value 0, the result of the MIPS instruction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 $t0,$t1,$zero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~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0)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1111 1111 1111 1111 1100 0011 1111 1111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$t0,$t1,$t2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0000 0000 0000 0000 0011 1101 1100 0000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the value 0, the result of the MIPS instruction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 $t0,$t1,$zero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~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0)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1111 1111 1111 1111 1100 0011 1111 1111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$t0,$t1,$t2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&amp;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value of register $t0 would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0000 0000 0000 0000 0000 1100 0000 0000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</a:p>
          <a:p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 a mask</a:t>
            </a:r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$t0,$t1,$t2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0000 0000 0000 0000 0011 1101 1100 0000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the value 0, the result of the MIPS instruction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 $t0,$t1,$zero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~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0)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1111 1111 1111 1111 1100 0011 1111 1111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the value 0, the result of the MIPS instruction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 $t0,$t1,$zero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~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0)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1111 1111 1111 1111 1100 0011 1111 1111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-2</a:t>
            </a:r>
          </a:p>
          <a:p>
            <a:r>
              <a:rPr lang="en-US" dirty="0" smtClean="0"/>
              <a:t>0010</a:t>
            </a:r>
            <a:r>
              <a:rPr lang="en-US" baseline="0" dirty="0" smtClean="0"/>
              <a:t>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1101 + 1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1110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-2</a:t>
            </a:r>
          </a:p>
          <a:p>
            <a:r>
              <a:rPr lang="en-US" dirty="0" smtClean="0"/>
              <a:t>0010</a:t>
            </a:r>
            <a:r>
              <a:rPr lang="en-US" baseline="0" dirty="0" smtClean="0"/>
              <a:t>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1101 + 1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1110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-2</a:t>
            </a:r>
          </a:p>
          <a:p>
            <a:r>
              <a:rPr lang="en-US" dirty="0" smtClean="0"/>
              <a:t>0010</a:t>
            </a:r>
            <a:r>
              <a:rPr lang="en-US" baseline="0" dirty="0" smtClean="0"/>
              <a:t>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1101 + 1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1110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Save $</a:t>
            </a:r>
            <a:r>
              <a:rPr lang="en-US" dirty="0" err="1" smtClean="0"/>
              <a:t>ra</a:t>
            </a:r>
            <a:r>
              <a:rPr lang="en-US" dirty="0" smtClean="0"/>
              <a:t> on the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It saves PC+4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It saves PC+4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$t0,$t1,$t2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&amp;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value of register $t0 would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0000 0000 0000 0000 0000 1100 0000 0000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</a:p>
          <a:p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 a mask</a:t>
            </a:r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$t0,$t1,$t2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0000 0000 0000 0000 0011 1101 1100 0000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the value 0, the result of the MIPS instruction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 $t0,$t1,$zero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~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0)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1111 1111 1111 1111 1100 0011 1111 1111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1E73-9C73-CD4D-8419-6D7509908EEB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F72D-0506-2847-890E-AFFF0793CED2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9DC-E448-964D-A289-869E699607B0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3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4ADC-56F4-AD4C-A3A1-8D7FEBC1C338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C86C-430F-964C-9454-9B1A30FF0AAD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5E8B-EE81-3241-8D53-46E2FB7E0AEF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8C9B-B36F-1747-AE56-BE2465B5099B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5207-FA1D-8F47-A4FB-9124BAA4D178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C60A-7416-A74C-882A-E56163D369E8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BB62-2ACA-464C-B64C-9E0B36A9B995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99E4-A3AA-454F-A7AF-412BBE1FA264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FA89F-F552-4F48-8ABF-08B55B5851FB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574801"/>
            <a:ext cx="8051800" cy="2025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i="1" dirty="0" smtClean="0"/>
              <a:t>Everything is a Number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886200"/>
            <a:ext cx="69596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Instructor:</a:t>
            </a:r>
          </a:p>
          <a:p>
            <a:r>
              <a:rPr lang="en-US" dirty="0" smtClean="0"/>
              <a:t>Randy H. Katz</a:t>
            </a:r>
          </a:p>
          <a:p>
            <a:r>
              <a:rPr lang="en-US" dirty="0" smtClean="0"/>
              <a:t>http://inst.eecs.Berkeley.edu/~cs61c/fa13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365D-EA72-1A4F-B255-B21FDE1873FD}" type="datetime1">
              <a:rPr lang="en-US" smtClean="0"/>
              <a:pPr/>
              <a:t>9/19/13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Function Factorial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261533"/>
            <a:ext cx="8314267" cy="5020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95" dirty="0" smtClean="0">
                <a:latin typeface="Courier New"/>
                <a:cs typeface="Courier New"/>
              </a:rPr>
              <a:t>int fact (int </a:t>
            </a:r>
            <a:r>
              <a:rPr lang="en-US" sz="2595" dirty="0" err="1" smtClean="0">
                <a:latin typeface="Courier New"/>
                <a:cs typeface="Courier New"/>
              </a:rPr>
              <a:t>n</a:t>
            </a:r>
            <a:r>
              <a:rPr lang="en-US" sz="2595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2595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2595" dirty="0" smtClean="0">
                <a:latin typeface="Courier New"/>
                <a:cs typeface="Courier New"/>
              </a:rPr>
              <a:t>	if (</a:t>
            </a:r>
            <a:r>
              <a:rPr lang="en-US" sz="2595" dirty="0" err="1" smtClean="0">
                <a:latin typeface="Courier New"/>
                <a:cs typeface="Courier New"/>
              </a:rPr>
              <a:t>n</a:t>
            </a:r>
            <a:r>
              <a:rPr lang="en-US" sz="2595" dirty="0" smtClean="0">
                <a:latin typeface="Courier New"/>
                <a:cs typeface="Courier New"/>
              </a:rPr>
              <a:t> &lt; 1) return (1);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2595" dirty="0" smtClean="0">
                <a:latin typeface="Courier New"/>
                <a:cs typeface="Courier New"/>
              </a:rPr>
              <a:t>			else return (</a:t>
            </a:r>
            <a:r>
              <a:rPr lang="en-US" sz="2595" dirty="0" err="1" smtClean="0">
                <a:latin typeface="Courier New"/>
                <a:cs typeface="Courier New"/>
              </a:rPr>
              <a:t>n</a:t>
            </a:r>
            <a:r>
              <a:rPr lang="en-US" sz="2595" dirty="0" smtClean="0">
                <a:latin typeface="Courier New"/>
                <a:cs typeface="Courier New"/>
              </a:rPr>
              <a:t> * fact(n-1));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2595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4152-FC7E-7049-B317-6B7AB87F4790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71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Function Factorial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354668"/>
            <a:ext cx="4775200" cy="5096932"/>
          </a:xfrm>
        </p:spPr>
        <p:txBody>
          <a:bodyPr>
            <a:normAutofit fontScale="70000" lnSpcReduction="20000"/>
          </a:bodyPr>
          <a:lstStyle/>
          <a:p>
            <a:pPr>
              <a:buNone/>
              <a:tabLst>
                <a:tab pos="795338" algn="l"/>
              </a:tabLst>
            </a:pPr>
            <a:r>
              <a:rPr lang="en-US" dirty="0" smtClean="0">
                <a:latin typeface="Courier New"/>
                <a:cs typeface="Courier New"/>
              </a:rPr>
              <a:t>Fact: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adjust stack for 2 items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addi</a:t>
            </a:r>
            <a:r>
              <a:rPr lang="en-US" dirty="0" smtClean="0">
                <a:latin typeface="Courier New"/>
                <a:cs typeface="Courier New"/>
              </a:rPr>
              <a:t> $sp,$sp,-8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# save return address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sw</a:t>
            </a:r>
            <a:r>
              <a:rPr lang="en-US" dirty="0" smtClean="0">
                <a:latin typeface="Courier New"/>
                <a:cs typeface="Courier New"/>
              </a:rPr>
              <a:t> 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r>
              <a:rPr lang="en-US" dirty="0" smtClean="0">
                <a:latin typeface="Courier New"/>
                <a:cs typeface="Courier New"/>
              </a:rPr>
              <a:t>, 4($sp) 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save argument </a:t>
            </a:r>
            <a:r>
              <a:rPr lang="en-US" dirty="0" err="1" smtClean="0">
                <a:latin typeface="Courier New"/>
                <a:cs typeface="Courier New"/>
              </a:rPr>
              <a:t>n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sw</a:t>
            </a:r>
            <a:r>
              <a:rPr lang="en-US" dirty="0" smtClean="0">
                <a:latin typeface="Courier New"/>
                <a:cs typeface="Courier New"/>
              </a:rPr>
              <a:t> $a0, 0($sp) 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test for </a:t>
            </a:r>
            <a:r>
              <a:rPr lang="en-US" dirty="0" err="1" smtClean="0">
                <a:latin typeface="Courier New"/>
                <a:cs typeface="Courier New"/>
              </a:rPr>
              <a:t>n</a:t>
            </a:r>
            <a:r>
              <a:rPr lang="en-US" dirty="0" smtClean="0">
                <a:latin typeface="Courier New"/>
                <a:cs typeface="Courier New"/>
              </a:rPr>
              <a:t> &lt; 1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slti</a:t>
            </a:r>
            <a:r>
              <a:rPr lang="en-US" dirty="0" smtClean="0">
                <a:latin typeface="Courier New"/>
                <a:cs typeface="Courier New"/>
              </a:rPr>
              <a:t> $t0,$a0,1 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# if </a:t>
            </a:r>
            <a:r>
              <a:rPr lang="en-US" dirty="0" err="1" smtClean="0">
                <a:latin typeface="Courier New"/>
                <a:cs typeface="Courier New"/>
              </a:rPr>
              <a:t>n</a:t>
            </a:r>
            <a:r>
              <a:rPr lang="en-US" dirty="0" smtClean="0">
                <a:latin typeface="Courier New"/>
                <a:cs typeface="Courier New"/>
              </a:rPr>
              <a:t> &gt;= 1, go to L1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beq</a:t>
            </a:r>
            <a:r>
              <a:rPr lang="en-US" dirty="0" smtClean="0">
                <a:latin typeface="Courier New"/>
                <a:cs typeface="Courier New"/>
              </a:rPr>
              <a:t> $t0,$zero,L1 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Then part (</a:t>
            </a:r>
            <a:r>
              <a:rPr lang="en-US" dirty="0" err="1" smtClean="0">
                <a:latin typeface="Courier New"/>
                <a:cs typeface="Courier New"/>
              </a:rPr>
              <a:t>n</a:t>
            </a:r>
            <a:r>
              <a:rPr lang="en-US" dirty="0" smtClean="0">
                <a:latin typeface="Courier New"/>
                <a:cs typeface="Courier New"/>
              </a:rPr>
              <a:t>==1) return 1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addi</a:t>
            </a:r>
            <a:r>
              <a:rPr lang="en-US" dirty="0" smtClean="0">
                <a:latin typeface="Courier New"/>
                <a:cs typeface="Courier New"/>
              </a:rPr>
              <a:t> $v0,$zero,1 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pop 2 items off stack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addi</a:t>
            </a:r>
            <a:r>
              <a:rPr lang="en-US" dirty="0" smtClean="0">
                <a:latin typeface="Courier New"/>
                <a:cs typeface="Courier New"/>
              </a:rPr>
              <a:t> $sp,$sp,8 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return to caller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jr</a:t>
            </a:r>
            <a:r>
              <a:rPr lang="en-US" dirty="0" smtClean="0">
                <a:latin typeface="Courier New"/>
                <a:cs typeface="Courier New"/>
              </a:rPr>
              <a:t> 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endParaRPr lang="en-US" dirty="0" smtClean="0"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02661" y="1354668"/>
            <a:ext cx="4961467" cy="480906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L1: 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# Else part (</a:t>
            </a:r>
            <a:r>
              <a:rPr lang="en-US" dirty="0" err="1" smtClean="0">
                <a:latin typeface="Courier New"/>
                <a:cs typeface="Courier New"/>
              </a:rPr>
              <a:t>n</a:t>
            </a:r>
            <a:r>
              <a:rPr lang="en-US" dirty="0" smtClean="0">
                <a:latin typeface="Courier New"/>
                <a:cs typeface="Courier New"/>
              </a:rPr>
              <a:t> &gt;= 1) 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arg. gets (</a:t>
            </a:r>
            <a:r>
              <a:rPr lang="en-US" dirty="0" err="1" smtClean="0">
                <a:latin typeface="Courier New"/>
                <a:cs typeface="Courier New"/>
              </a:rPr>
              <a:t>n</a:t>
            </a:r>
            <a:r>
              <a:rPr lang="en-US" dirty="0" smtClean="0">
                <a:latin typeface="Courier New"/>
                <a:cs typeface="Courier New"/>
              </a:rPr>
              <a:t> – 1)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addi</a:t>
            </a:r>
            <a:r>
              <a:rPr lang="en-US" dirty="0" smtClean="0">
                <a:latin typeface="Courier New"/>
                <a:cs typeface="Courier New"/>
              </a:rPr>
              <a:t> $a0,$a0,-1 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call fact with (</a:t>
            </a:r>
            <a:r>
              <a:rPr lang="en-US" dirty="0" err="1" smtClean="0">
                <a:latin typeface="Courier New"/>
                <a:cs typeface="Courier New"/>
              </a:rPr>
              <a:t>n</a:t>
            </a:r>
            <a:r>
              <a:rPr lang="en-US" dirty="0" smtClean="0">
                <a:latin typeface="Courier New"/>
                <a:cs typeface="Courier New"/>
              </a:rPr>
              <a:t> – 1)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jal</a:t>
            </a:r>
            <a:r>
              <a:rPr lang="en-US" dirty="0" smtClean="0">
                <a:latin typeface="Courier New"/>
                <a:cs typeface="Courier New"/>
              </a:rPr>
              <a:t> fact 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# return from </a:t>
            </a:r>
            <a:r>
              <a:rPr lang="en-US" dirty="0" err="1" smtClean="0">
                <a:latin typeface="Courier New"/>
                <a:cs typeface="Courier New"/>
              </a:rPr>
              <a:t>jal</a:t>
            </a:r>
            <a:r>
              <a:rPr lang="en-US" dirty="0" smtClean="0">
                <a:latin typeface="Courier New"/>
                <a:cs typeface="Courier New"/>
              </a:rPr>
              <a:t>: restore </a:t>
            </a:r>
            <a:r>
              <a:rPr lang="en-US" dirty="0" err="1" smtClean="0">
                <a:latin typeface="Courier New"/>
                <a:cs typeface="Courier New"/>
              </a:rPr>
              <a:t>n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lw</a:t>
            </a:r>
            <a:r>
              <a:rPr lang="en-US" dirty="0" smtClean="0">
                <a:latin typeface="Courier New"/>
                <a:cs typeface="Courier New"/>
              </a:rPr>
              <a:t> $a0, 0($sp) 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restore return address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lw</a:t>
            </a:r>
            <a:r>
              <a:rPr lang="en-US" dirty="0" smtClean="0">
                <a:latin typeface="Courier New"/>
                <a:cs typeface="Courier New"/>
              </a:rPr>
              <a:t> 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r>
              <a:rPr lang="en-US" dirty="0" smtClean="0">
                <a:latin typeface="Courier New"/>
                <a:cs typeface="Courier New"/>
              </a:rPr>
              <a:t>, 4($sp) 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adjust sp to pop 2 items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addi</a:t>
            </a:r>
            <a:r>
              <a:rPr lang="en-US" dirty="0" smtClean="0">
                <a:latin typeface="Courier New"/>
                <a:cs typeface="Courier New"/>
              </a:rPr>
              <a:t> $sp, $sp,8 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return </a:t>
            </a:r>
            <a:r>
              <a:rPr lang="en-US" dirty="0" err="1" smtClean="0">
                <a:latin typeface="Courier New"/>
                <a:cs typeface="Courier New"/>
              </a:rPr>
              <a:t>n</a:t>
            </a:r>
            <a:r>
              <a:rPr lang="en-US" dirty="0" smtClean="0">
                <a:latin typeface="Courier New"/>
                <a:cs typeface="Courier New"/>
              </a:rPr>
              <a:t> * fact (</a:t>
            </a:r>
            <a:r>
              <a:rPr lang="en-US" dirty="0" err="1" smtClean="0">
                <a:latin typeface="Courier New"/>
                <a:cs typeface="Courier New"/>
              </a:rPr>
              <a:t>n</a:t>
            </a:r>
            <a:r>
              <a:rPr lang="en-US" dirty="0" smtClean="0">
                <a:latin typeface="Courier New"/>
                <a:cs typeface="Courier New"/>
              </a:rPr>
              <a:t> – 1)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mul</a:t>
            </a:r>
            <a:r>
              <a:rPr lang="en-US" b="1" dirty="0" smtClean="0">
                <a:latin typeface="Courier New"/>
                <a:cs typeface="Courier New"/>
              </a:rPr>
              <a:t> $v0,$a0,$v0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return to the caller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jr</a:t>
            </a:r>
            <a:r>
              <a:rPr lang="en-US" dirty="0" smtClean="0">
                <a:latin typeface="Courier New"/>
                <a:cs typeface="Courier New"/>
              </a:rPr>
              <a:t> 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F1C9-13C1-9D48-A8A6-158B4F7386C6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81688" y="6115165"/>
            <a:ext cx="273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mul</a:t>
            </a:r>
            <a:r>
              <a:rPr lang="en-US" i="1" dirty="0" smtClean="0"/>
              <a:t> is a pseudo instruction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021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Function Convention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4927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To reduce expensive loads and stores from spilling and restoring registers, MIPS divides registers into two categories: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Preserved across function call</a:t>
            </a:r>
          </a:p>
          <a:p>
            <a:pPr marL="914400" lvl="1" indent="-514350"/>
            <a:r>
              <a:rPr lang="en-US" dirty="0" smtClean="0"/>
              <a:t>Caller can rely on values being unchanged</a:t>
            </a:r>
          </a:p>
          <a:p>
            <a:pPr marL="914400" lvl="1" indent="-514350"/>
            <a:r>
              <a:rPr lang="en-US" dirty="0" smtClean="0">
                <a:latin typeface="Courier New"/>
                <a:cs typeface="Courier New"/>
              </a:rPr>
              <a:t>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$sp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</a:t>
            </a:r>
            <a:r>
              <a:rPr lang="en-US" dirty="0" err="1" smtClean="0">
                <a:latin typeface="Courier New"/>
                <a:cs typeface="Courier New"/>
              </a:rPr>
              <a:t>gp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</a:t>
            </a:r>
            <a:r>
              <a:rPr lang="en-US" dirty="0" err="1" smtClean="0">
                <a:latin typeface="Courier New"/>
                <a:cs typeface="Courier New"/>
              </a:rPr>
              <a:t>fp</a:t>
            </a:r>
            <a:r>
              <a:rPr lang="en-US" dirty="0" smtClean="0"/>
              <a:t>, “saved registers”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- </a:t>
            </a:r>
            <a:r>
              <a:rPr lang="en-US" dirty="0" smtClean="0">
                <a:latin typeface="Courier New"/>
                <a:cs typeface="Courier New"/>
              </a:rPr>
              <a:t>$s7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Not preserved across function call</a:t>
            </a:r>
          </a:p>
          <a:p>
            <a:pPr marL="914400" lvl="1" indent="-514350"/>
            <a:r>
              <a:rPr lang="en-US" dirty="0" smtClean="0"/>
              <a:t>Caller </a:t>
            </a:r>
            <a:r>
              <a:rPr lang="en-US" i="1" dirty="0" smtClean="0">
                <a:solidFill>
                  <a:srgbClr val="000000"/>
                </a:solidFill>
              </a:rPr>
              <a:t>cannot </a:t>
            </a:r>
            <a:r>
              <a:rPr lang="en-US" dirty="0" smtClean="0"/>
              <a:t>rely on values being unchanged</a:t>
            </a:r>
          </a:p>
          <a:p>
            <a:pPr marL="914400" lvl="1" indent="-514350"/>
            <a:r>
              <a:rPr lang="en-US" dirty="0" smtClean="0"/>
              <a:t>Return value registers </a:t>
            </a:r>
            <a:r>
              <a:rPr lang="en-US" dirty="0" smtClean="0">
                <a:latin typeface="Courier New"/>
                <a:cs typeface="Courier New"/>
              </a:rPr>
              <a:t>$v0</a:t>
            </a:r>
            <a:r>
              <a:rPr lang="en-US" dirty="0" smtClean="0"/>
              <a:t>,</a:t>
            </a:r>
            <a:r>
              <a:rPr lang="en-US" dirty="0" smtClean="0">
                <a:latin typeface="Courier New"/>
                <a:cs typeface="Courier New"/>
              </a:rPr>
              <a:t>$v1</a:t>
            </a:r>
            <a:r>
              <a:rPr lang="en-US" dirty="0" smtClean="0"/>
              <a:t>, Argument registers </a:t>
            </a:r>
            <a:r>
              <a:rPr lang="en-US" dirty="0" smtClean="0">
                <a:latin typeface="Courier New"/>
                <a:cs typeface="Courier New"/>
              </a:rPr>
              <a:t>$a0</a:t>
            </a:r>
            <a:r>
              <a:rPr lang="en-US" dirty="0" smtClean="0"/>
              <a:t>-</a:t>
            </a:r>
            <a:r>
              <a:rPr lang="en-US" dirty="0" smtClean="0">
                <a:latin typeface="Courier New"/>
                <a:cs typeface="Courier New"/>
              </a:rPr>
              <a:t>$a3</a:t>
            </a:r>
            <a:r>
              <a:rPr lang="en-US" dirty="0" smtClean="0"/>
              <a:t>, “temporary registers” </a:t>
            </a:r>
            <a:r>
              <a:rPr lang="en-US" dirty="0" smtClean="0">
                <a:latin typeface="Courier New"/>
                <a:cs typeface="Courier New"/>
              </a:rPr>
              <a:t>$t0</a:t>
            </a:r>
            <a:r>
              <a:rPr lang="en-US" dirty="0" smtClean="0"/>
              <a:t>-</a:t>
            </a:r>
            <a:r>
              <a:rPr lang="en-US" dirty="0" smtClean="0">
                <a:latin typeface="Courier New"/>
                <a:cs typeface="Courier New"/>
              </a:rPr>
              <a:t>$t9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797E-C658-A449-9DC0-E6E3A1B54EBF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305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Stack in Memory?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MIPS convention</a:t>
            </a:r>
          </a:p>
          <a:p>
            <a:r>
              <a:rPr lang="en-US" dirty="0" smtClean="0"/>
              <a:t>Stack starts in high memory and grows down</a:t>
            </a:r>
          </a:p>
          <a:p>
            <a:pPr lvl="1"/>
            <a:r>
              <a:rPr lang="en-US" dirty="0" smtClean="0"/>
              <a:t>Hexadecimal (base 16) : 7fff </a:t>
            </a:r>
            <a:r>
              <a:rPr lang="en-US" dirty="0" err="1" smtClean="0"/>
              <a:t>fffc</a:t>
            </a:r>
            <a:r>
              <a:rPr lang="en-US" baseline="-25000" dirty="0" err="1" smtClean="0"/>
              <a:t>hex</a:t>
            </a:r>
            <a:endParaRPr lang="en-US" dirty="0" smtClean="0"/>
          </a:p>
          <a:p>
            <a:r>
              <a:rPr lang="en-US" dirty="0" smtClean="0"/>
              <a:t>MIPS programs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text segment</a:t>
            </a:r>
            <a:r>
              <a:rPr lang="en-US" dirty="0" smtClean="0"/>
              <a:t>) in low end</a:t>
            </a:r>
          </a:p>
          <a:p>
            <a:pPr lvl="1"/>
            <a:r>
              <a:rPr lang="en-US" dirty="0" smtClean="0"/>
              <a:t>0040 0000</a:t>
            </a:r>
            <a:r>
              <a:rPr lang="en-US" baseline="-25000" dirty="0" smtClean="0"/>
              <a:t>hex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Static data segment </a:t>
            </a:r>
            <a:r>
              <a:rPr lang="en-US" i="1" dirty="0" smtClean="0"/>
              <a:t>(</a:t>
            </a:r>
            <a:r>
              <a:rPr lang="en-US" dirty="0" smtClean="0"/>
              <a:t>constants and other static variables) above text for static variables</a:t>
            </a:r>
          </a:p>
          <a:p>
            <a:pPr lvl="1"/>
            <a:r>
              <a:rPr lang="en-US" dirty="0" smtClean="0"/>
              <a:t>MIPS convention </a:t>
            </a:r>
            <a:r>
              <a:rPr lang="en-US" i="1" dirty="0" smtClean="0">
                <a:solidFill>
                  <a:srgbClr val="0000FF"/>
                </a:solidFill>
              </a:rPr>
              <a:t>global pointer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$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gp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smtClean="0"/>
              <a:t>points to static</a:t>
            </a:r>
          </a:p>
          <a:p>
            <a:pPr lvl="1"/>
            <a:r>
              <a:rPr lang="en-US" dirty="0" smtClean="0"/>
              <a:t>(30 of 32, 2 left! – will see when talk about OS)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Heap </a:t>
            </a:r>
            <a:r>
              <a:rPr lang="en-US" dirty="0" smtClean="0"/>
              <a:t>above static for data structures that grow and shrink ; grows up to high addresses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0BA8-FCB6-3B4B-88F5-58D36AB9D2B0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183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4134" y="0"/>
            <a:ext cx="8229600" cy="1143000"/>
          </a:xfrm>
        </p:spPr>
        <p:txBody>
          <a:bodyPr/>
          <a:lstStyle/>
          <a:p>
            <a:r>
              <a:rPr lang="en-US" dirty="0" smtClean="0"/>
              <a:t>MIPS Memory Allocation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5E71-48EC-5C4C-871A-321A58C5FA0C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01" y="1134533"/>
            <a:ext cx="7289322" cy="57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16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Allocation and Numbering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3918-F3F7-E240-8920-0AF04898E485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" y="1845734"/>
            <a:ext cx="9142858" cy="384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154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408000"/>
                </a:solidFill>
                <a:latin typeface="Courier"/>
                <a:cs typeface="Courier"/>
              </a:rPr>
              <a:t>jal</a:t>
            </a:r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 saves PC+1 in </a:t>
            </a:r>
            <a:r>
              <a:rPr lang="en-US" sz="2800" dirty="0">
                <a:solidFill>
                  <a:srgbClr val="408000"/>
                </a:solidFill>
                <a:latin typeface="Courier"/>
                <a:cs typeface="Courier"/>
              </a:rPr>
              <a:t>$</a:t>
            </a:r>
            <a:r>
              <a:rPr lang="en-US" sz="2800" dirty="0" err="1" smtClean="0">
                <a:solidFill>
                  <a:srgbClr val="408000"/>
                </a:solidFill>
                <a:latin typeface="Courier"/>
                <a:cs typeface="Courier"/>
              </a:rPr>
              <a:t>ra</a:t>
            </a:r>
            <a:endParaRPr lang="en-US" sz="2800" dirty="0" smtClean="0">
              <a:solidFill>
                <a:srgbClr val="408000"/>
              </a:solidFill>
              <a:latin typeface="Courier"/>
              <a:cs typeface="Courier"/>
            </a:endParaRP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The </a:t>
            </a:r>
            <a:r>
              <a:rPr lang="en-US" sz="2800" dirty="0" err="1" smtClean="0">
                <a:solidFill>
                  <a:srgbClr val="FF66A0"/>
                </a:solidFill>
                <a:latin typeface="+mj-lt"/>
                <a:cs typeface="Courier"/>
              </a:rPr>
              <a:t>callee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 can use temporary registers (</a:t>
            </a:r>
            <a:r>
              <a:rPr lang="en-US" sz="2800" dirty="0">
                <a:solidFill>
                  <a:srgbClr val="FF66A0"/>
                </a:solidFill>
                <a:latin typeface="Courier"/>
                <a:cs typeface="Courier"/>
              </a:rPr>
              <a:t>$</a:t>
            </a:r>
            <a:r>
              <a:rPr lang="en-US" sz="2800" dirty="0" err="1" smtClean="0">
                <a:solidFill>
                  <a:srgbClr val="FF66A0"/>
                </a:solidFill>
                <a:latin typeface="Courier"/>
                <a:cs typeface="Courier"/>
              </a:rPr>
              <a:t>t</a:t>
            </a:r>
            <a:r>
              <a:rPr lang="en-US" sz="2800" i="1" dirty="0" err="1" smtClean="0">
                <a:solidFill>
                  <a:srgbClr val="FF66A0"/>
                </a:solidFill>
                <a:latin typeface="+mj-lt"/>
                <a:cs typeface="Courier"/>
              </a:rPr>
              <a:t>i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) without saving and restoring them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The caller can rely on save registers (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$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s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) without fear of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callee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 changing them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954107"/>
            <a:chOff x="960651" y="1743728"/>
            <a:chExt cx="7116549" cy="715593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7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MIPS uses </a:t>
              </a:r>
              <a:r>
                <a:rPr lang="en-US" sz="2800" dirty="0" err="1" smtClean="0">
                  <a:solidFill>
                    <a:srgbClr val="FF8000"/>
                  </a:solidFill>
                  <a:latin typeface="Courier"/>
                  <a:cs typeface="Courier"/>
                </a:rPr>
                <a:t>jal</a:t>
              </a:r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 to invoke a function and</a:t>
              </a:r>
              <a:b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</a:br>
              <a:r>
                <a:rPr lang="en-US" sz="2800" dirty="0" err="1" smtClean="0">
                  <a:solidFill>
                    <a:srgbClr val="FF8000"/>
                  </a:solidFill>
                  <a:latin typeface="Courier"/>
                  <a:cs typeface="Courier"/>
                </a:rPr>
                <a:t>jr</a:t>
              </a:r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 to return from a function 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Which statement is FALSE?</a:t>
            </a:r>
          </a:p>
        </p:txBody>
      </p:sp>
    </p:spTree>
    <p:extLst>
      <p:ext uri="{BB962C8B-B14F-4D97-AF65-F5344CB8AC3E}">
        <p14:creationId xmlns:p14="http://schemas.microsoft.com/office/powerpoint/2010/main" val="315896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408000"/>
                </a:solidFill>
                <a:latin typeface="Courier"/>
                <a:cs typeface="Courier"/>
              </a:rPr>
              <a:t>jal</a:t>
            </a:r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 saves PC+1 in </a:t>
            </a:r>
            <a:r>
              <a:rPr lang="en-US" sz="2800" dirty="0">
                <a:solidFill>
                  <a:srgbClr val="408000"/>
                </a:solidFill>
                <a:latin typeface="Courier"/>
                <a:cs typeface="Courier"/>
              </a:rPr>
              <a:t>$</a:t>
            </a:r>
            <a:r>
              <a:rPr lang="en-US" sz="2800" dirty="0" err="1" smtClean="0">
                <a:solidFill>
                  <a:srgbClr val="408000"/>
                </a:solidFill>
                <a:latin typeface="Courier"/>
                <a:cs typeface="Courier"/>
              </a:rPr>
              <a:t>ra</a:t>
            </a:r>
            <a:endParaRPr lang="en-US" sz="2800" dirty="0" smtClean="0">
              <a:solidFill>
                <a:srgbClr val="408000"/>
              </a:solidFill>
              <a:latin typeface="Courier"/>
              <a:cs typeface="Courier"/>
            </a:endParaRP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The </a:t>
            </a:r>
            <a:r>
              <a:rPr lang="en-US" sz="2800" dirty="0" err="1" smtClean="0">
                <a:solidFill>
                  <a:srgbClr val="FF66A0"/>
                </a:solidFill>
                <a:latin typeface="+mj-lt"/>
                <a:cs typeface="Courier"/>
              </a:rPr>
              <a:t>callee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 can use temporary registers (</a:t>
            </a:r>
            <a:r>
              <a:rPr lang="en-US" sz="2800" dirty="0">
                <a:solidFill>
                  <a:srgbClr val="FF66A0"/>
                </a:solidFill>
                <a:latin typeface="Courier"/>
                <a:cs typeface="Courier"/>
              </a:rPr>
              <a:t>$</a:t>
            </a:r>
            <a:r>
              <a:rPr lang="en-US" sz="2800" dirty="0" err="1" smtClean="0">
                <a:solidFill>
                  <a:srgbClr val="FF66A0"/>
                </a:solidFill>
                <a:latin typeface="Courier"/>
                <a:cs typeface="Courier"/>
              </a:rPr>
              <a:t>t</a:t>
            </a:r>
            <a:r>
              <a:rPr lang="en-US" sz="2800" i="1" dirty="0" err="1" smtClean="0">
                <a:solidFill>
                  <a:srgbClr val="FF66A0"/>
                </a:solidFill>
                <a:latin typeface="+mj-lt"/>
                <a:cs typeface="Courier"/>
              </a:rPr>
              <a:t>i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) without saving and restoring them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The caller can rely on save registers (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$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s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) without fear of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callee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 changing them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954107"/>
            <a:chOff x="960651" y="1743728"/>
            <a:chExt cx="7116549" cy="715593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7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MIPS uses </a:t>
              </a:r>
              <a:r>
                <a:rPr lang="en-US" sz="2800" dirty="0" err="1" smtClean="0">
                  <a:solidFill>
                    <a:srgbClr val="FF8000"/>
                  </a:solidFill>
                  <a:latin typeface="Courier"/>
                  <a:cs typeface="Courier"/>
                </a:rPr>
                <a:t>jal</a:t>
              </a:r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 to invoke a function and</a:t>
              </a:r>
              <a:b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</a:br>
              <a:r>
                <a:rPr lang="en-US" sz="2800" dirty="0" err="1" smtClean="0">
                  <a:solidFill>
                    <a:srgbClr val="FF8000"/>
                  </a:solidFill>
                  <a:latin typeface="Courier"/>
                  <a:cs typeface="Courier"/>
                </a:rPr>
                <a:t>jr</a:t>
              </a:r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 to return from a function 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Which statement is FALSE?</a:t>
            </a:r>
          </a:p>
        </p:txBody>
      </p:sp>
      <p:sp>
        <p:nvSpPr>
          <p:cNvPr id="3" name="Rectangle 2"/>
          <p:cNvSpPr/>
          <p:nvPr/>
        </p:nvSpPr>
        <p:spPr>
          <a:xfrm>
            <a:off x="780329" y="3289392"/>
            <a:ext cx="7007658" cy="872071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7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Memory Heap</a:t>
            </a:r>
          </a:p>
          <a:p>
            <a:r>
              <a:rPr lang="en-US" dirty="0" smtClean="0"/>
              <a:t>Everything is a Number</a:t>
            </a:r>
          </a:p>
          <a:p>
            <a:r>
              <a:rPr lang="en-US" dirty="0" err="1" smtClean="0">
                <a:solidFill>
                  <a:srgbClr val="7F7F7F"/>
                </a:solidFill>
              </a:rPr>
              <a:t>Administrivia</a:t>
            </a:r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Overflow and Real Numbers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Technology Break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Instructions as Numbers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Assembly Language to Machine Language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Summary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9E9B-2CAF-4D40-BD7F-9080A05DCDA3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0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60500"/>
            <a:ext cx="838877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Inside computers, everything is a number</a:t>
            </a:r>
          </a:p>
          <a:p>
            <a:r>
              <a:rPr lang="en-US" dirty="0" smtClean="0"/>
              <a:t>But everything is of a fixed size</a:t>
            </a:r>
          </a:p>
          <a:p>
            <a:pPr lvl="1"/>
            <a:r>
              <a:rPr lang="en-US" dirty="0" smtClean="0"/>
              <a:t>8-bit bytes, 16-bit half words, 32-bit words, 64-bit double words, …</a:t>
            </a:r>
          </a:p>
          <a:p>
            <a:r>
              <a:rPr lang="en-US" dirty="0" smtClean="0"/>
              <a:t>Integer and floating point operations can lead to results too big to store within their representations: </a:t>
            </a:r>
            <a:r>
              <a:rPr lang="en-US" i="1" dirty="0" smtClean="0"/>
              <a:t>overflow</a:t>
            </a:r>
            <a:r>
              <a:rPr lang="en-US" dirty="0" smtClean="0"/>
              <a:t>/</a:t>
            </a:r>
            <a:r>
              <a:rPr lang="en-US" i="1" dirty="0" smtClean="0"/>
              <a:t>underflow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523B-1BEF-B646-B9BE-59524642E7D7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Programming Languages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582E-4F63-0940-9EEB-A69E3F69F4AD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1089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64"/>
          <p:cNvGrpSpPr/>
          <p:nvPr/>
        </p:nvGrpSpPr>
        <p:grpSpPr>
          <a:xfrm>
            <a:off x="0" y="5968006"/>
            <a:ext cx="4403307" cy="647999"/>
            <a:chOff x="3596766" y="2488086"/>
            <a:chExt cx="7004719" cy="2103155"/>
          </a:xfrm>
        </p:grpSpPr>
        <p:sp>
          <p:nvSpPr>
            <p:cNvPr id="60" name="Rectangle 59"/>
            <p:cNvSpPr/>
            <p:nvPr/>
          </p:nvSpPr>
          <p:spPr>
            <a:xfrm>
              <a:off x="3596766" y="2948340"/>
              <a:ext cx="5213089" cy="1642901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977722" y="2488086"/>
              <a:ext cx="1623763" cy="209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Today’s Lecture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79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Value of </a:t>
            </a:r>
            <a:r>
              <a:rPr lang="en-US" dirty="0" err="1" smtClean="0"/>
              <a:t>i-th</a:t>
            </a:r>
            <a:r>
              <a:rPr lang="en-US" dirty="0" smtClean="0"/>
              <a:t> digit is </a:t>
            </a:r>
            <a:r>
              <a:rPr lang="en-US" i="1" dirty="0" err="1" smtClean="0"/>
              <a:t>d</a:t>
            </a:r>
            <a:r>
              <a:rPr lang="en-US" i="1" dirty="0" smtClean="0"/>
              <a:t> × </a:t>
            </a:r>
            <a:r>
              <a:rPr lang="en-US" i="1" dirty="0" err="1" smtClean="0"/>
              <a:t>Base</a:t>
            </a:r>
            <a:r>
              <a:rPr lang="en-US" i="1" baseline="30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dirty="0" smtClean="0"/>
              <a:t>where </a:t>
            </a:r>
            <a:r>
              <a:rPr lang="en-US" dirty="0" err="1" smtClean="0"/>
              <a:t>i</a:t>
            </a:r>
            <a:r>
              <a:rPr lang="en-US" dirty="0" smtClean="0"/>
              <a:t> starts at 0 and increases from right to left:</a:t>
            </a:r>
          </a:p>
          <a:p>
            <a:pPr>
              <a:tabLst>
                <a:tab pos="1320800" algn="l"/>
              </a:tabLst>
            </a:pPr>
            <a:r>
              <a:rPr lang="en-US" dirty="0" smtClean="0"/>
              <a:t>123</a:t>
            </a:r>
            <a:r>
              <a:rPr lang="en-US" baseline="-25000" dirty="0" smtClean="0"/>
              <a:t>10 </a:t>
            </a:r>
            <a:r>
              <a:rPr lang="en-US" dirty="0" smtClean="0"/>
              <a:t>= 1</a:t>
            </a:r>
            <a:r>
              <a:rPr lang="en-US" baseline="-25000" dirty="0" smtClean="0"/>
              <a:t>10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-25000" dirty="0" smtClean="0"/>
              <a:t>10</a:t>
            </a:r>
            <a:r>
              <a:rPr lang="en-US" baseline="30000" dirty="0" smtClean="0"/>
              <a:t>2</a:t>
            </a:r>
            <a:r>
              <a:rPr lang="en-US" dirty="0" smtClean="0"/>
              <a:t> + 2</a:t>
            </a:r>
            <a:r>
              <a:rPr lang="en-US" baseline="-25000" dirty="0" smtClean="0"/>
              <a:t>10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-25000" dirty="0" smtClean="0"/>
              <a:t>10</a:t>
            </a:r>
            <a:r>
              <a:rPr lang="en-US" baseline="30000" dirty="0" smtClean="0"/>
              <a:t>1</a:t>
            </a:r>
            <a:r>
              <a:rPr lang="en-US" dirty="0" smtClean="0"/>
              <a:t> + 3</a:t>
            </a:r>
            <a:r>
              <a:rPr lang="en-US" baseline="-25000" dirty="0" smtClean="0"/>
              <a:t>10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-25000" dirty="0" smtClean="0"/>
              <a:t>10</a:t>
            </a:r>
            <a:r>
              <a:rPr lang="en-US" baseline="30000" dirty="0" smtClean="0"/>
              <a:t>0</a:t>
            </a:r>
          </a:p>
          <a:p>
            <a:pPr>
              <a:buNone/>
              <a:tabLst>
                <a:tab pos="1320800" algn="l"/>
              </a:tabLst>
            </a:pPr>
            <a:r>
              <a:rPr lang="en-US" baseline="30000" dirty="0" smtClean="0"/>
              <a:t>			</a:t>
            </a:r>
            <a:r>
              <a:rPr lang="en-US" dirty="0" smtClean="0"/>
              <a:t>= 1x100</a:t>
            </a:r>
            <a:r>
              <a:rPr lang="en-US" baseline="-25000" dirty="0" smtClean="0"/>
              <a:t>10</a:t>
            </a:r>
            <a:r>
              <a:rPr lang="en-US" dirty="0" smtClean="0"/>
              <a:t> + 2x10</a:t>
            </a:r>
            <a:r>
              <a:rPr lang="en-US" baseline="-25000" dirty="0" smtClean="0"/>
              <a:t>10</a:t>
            </a:r>
            <a:r>
              <a:rPr lang="en-US" dirty="0" smtClean="0"/>
              <a:t> + 3x1</a:t>
            </a:r>
            <a:r>
              <a:rPr lang="en-US" baseline="-25000" dirty="0" smtClean="0"/>
              <a:t>10</a:t>
            </a:r>
            <a:br>
              <a:rPr lang="en-US" baseline="-25000" dirty="0" smtClean="0"/>
            </a:br>
            <a:r>
              <a:rPr lang="en-US" baseline="-25000" dirty="0" smtClean="0"/>
              <a:t>	</a:t>
            </a:r>
            <a:r>
              <a:rPr lang="en-US" dirty="0" smtClean="0"/>
              <a:t>= 100</a:t>
            </a:r>
            <a:r>
              <a:rPr lang="en-US" baseline="-25000" dirty="0" smtClean="0"/>
              <a:t>10</a:t>
            </a:r>
            <a:r>
              <a:rPr lang="en-US" dirty="0" smtClean="0"/>
              <a:t> + 20</a:t>
            </a:r>
            <a:r>
              <a:rPr lang="en-US" baseline="-25000" dirty="0" smtClean="0"/>
              <a:t>10</a:t>
            </a:r>
            <a:r>
              <a:rPr lang="en-US" dirty="0" smtClean="0"/>
              <a:t> + 3</a:t>
            </a:r>
            <a:r>
              <a:rPr lang="en-US" baseline="-25000" dirty="0" smtClean="0"/>
              <a:t>10</a:t>
            </a:r>
          </a:p>
          <a:p>
            <a:pPr>
              <a:buNone/>
              <a:tabLst>
                <a:tab pos="1320800" algn="l"/>
              </a:tabLst>
            </a:pPr>
            <a:r>
              <a:rPr lang="en-US" baseline="-25000" dirty="0" smtClean="0"/>
              <a:t>			</a:t>
            </a:r>
            <a:r>
              <a:rPr lang="en-US" dirty="0" smtClean="0"/>
              <a:t>= 123</a:t>
            </a:r>
            <a:r>
              <a:rPr lang="en-US" baseline="-25000" dirty="0" smtClean="0"/>
              <a:t>10	</a:t>
            </a:r>
            <a:endParaRPr lang="en-US" dirty="0" smtClean="0"/>
          </a:p>
          <a:p>
            <a:r>
              <a:rPr lang="en-US" dirty="0" smtClean="0"/>
              <a:t>Binary (Base 2), Hexadecimal (Base 16), Decimal (Base 10) different ways to represent an integer</a:t>
            </a:r>
          </a:p>
          <a:p>
            <a:pPr lvl="1"/>
            <a:r>
              <a:rPr lang="en-US" dirty="0" smtClean="0"/>
              <a:t>We use 1</a:t>
            </a:r>
            <a:r>
              <a:rPr lang="en-US" baseline="-25000" dirty="0" smtClean="0"/>
              <a:t>two</a:t>
            </a:r>
            <a:r>
              <a:rPr lang="en-US" dirty="0" smtClean="0"/>
              <a:t>, 5</a:t>
            </a:r>
            <a:r>
              <a:rPr lang="en-US" baseline="-25000" dirty="0" smtClean="0"/>
              <a:t>ten</a:t>
            </a:r>
            <a:r>
              <a:rPr lang="en-US" dirty="0" smtClean="0"/>
              <a:t>, 10</a:t>
            </a:r>
            <a:r>
              <a:rPr lang="en-US" baseline="-25000" dirty="0" smtClean="0"/>
              <a:t>hex</a:t>
            </a:r>
            <a:r>
              <a:rPr lang="en-US" dirty="0" smtClean="0"/>
              <a:t> to be clearer </a:t>
            </a:r>
            <a:br>
              <a:rPr lang="en-US" dirty="0" smtClean="0"/>
            </a:br>
            <a:r>
              <a:rPr lang="en-US" dirty="0" smtClean="0"/>
              <a:t>		(vs. 1</a:t>
            </a:r>
            <a:r>
              <a:rPr lang="en-US" baseline="-25000" dirty="0" smtClean="0"/>
              <a:t>2</a:t>
            </a:r>
            <a:r>
              <a:rPr lang="en-US" dirty="0" smtClean="0"/>
              <a:t>,    4</a:t>
            </a:r>
            <a:r>
              <a:rPr lang="en-US" baseline="-25000" dirty="0" smtClean="0"/>
              <a:t>8</a:t>
            </a:r>
            <a:r>
              <a:rPr lang="en-US" dirty="0" smtClean="0"/>
              <a:t>,   5</a:t>
            </a:r>
            <a:r>
              <a:rPr lang="en-US" baseline="-25000" dirty="0" smtClean="0"/>
              <a:t>10</a:t>
            </a:r>
            <a:r>
              <a:rPr lang="en-US" dirty="0" smtClean="0"/>
              <a:t>,  10</a:t>
            </a:r>
            <a:r>
              <a:rPr lang="en-US" baseline="-25000" dirty="0" smtClean="0"/>
              <a:t>16  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6110-B83D-1A44-A83E-AF2D38CAD3CF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0188" cy="4787900"/>
          </a:xfrm>
        </p:spPr>
        <p:txBody>
          <a:bodyPr>
            <a:normAutofit lnSpcReduction="10000"/>
          </a:bodyPr>
          <a:lstStyle/>
          <a:p>
            <a:pPr>
              <a:tabLst>
                <a:tab pos="1143000" algn="l"/>
              </a:tabLst>
            </a:pPr>
            <a:r>
              <a:rPr lang="en-US" dirty="0" smtClean="0"/>
              <a:t>Hexadecimal digits: 0,1,2,3,4,5,6,7,8,9,A,B,C,D,E,F</a:t>
            </a:r>
          </a:p>
          <a:p>
            <a:pPr>
              <a:tabLst>
                <a:tab pos="1143000" algn="l"/>
              </a:tabLst>
            </a:pPr>
            <a:r>
              <a:rPr lang="en-US" dirty="0" err="1" smtClean="0"/>
              <a:t>FFF</a:t>
            </a:r>
            <a:r>
              <a:rPr lang="en-US" baseline="-25000" dirty="0" err="1" smtClean="0"/>
              <a:t>hex</a:t>
            </a:r>
            <a:r>
              <a:rPr lang="en-US" baseline="-25000" dirty="0" smtClean="0"/>
              <a:t>	</a:t>
            </a:r>
            <a:r>
              <a:rPr lang="en-US" dirty="0" smtClean="0"/>
              <a:t>= 15</a:t>
            </a:r>
            <a:r>
              <a:rPr lang="en-US" baseline="-25000" dirty="0" smtClean="0"/>
              <a:t>ten</a:t>
            </a:r>
            <a:r>
              <a:rPr lang="en-US" dirty="0" smtClean="0"/>
              <a:t>x 16</a:t>
            </a:r>
            <a:r>
              <a:rPr lang="en-US" baseline="-25000" dirty="0" smtClean="0"/>
              <a:t>ten</a:t>
            </a:r>
            <a:r>
              <a:rPr lang="en-US" baseline="30000" dirty="0" smtClean="0"/>
              <a:t>2</a:t>
            </a:r>
            <a:r>
              <a:rPr lang="en-US" dirty="0" smtClean="0"/>
              <a:t> + 15</a:t>
            </a:r>
            <a:r>
              <a:rPr lang="en-US" baseline="-25000" dirty="0" smtClean="0"/>
              <a:t>ten</a:t>
            </a:r>
            <a:r>
              <a:rPr lang="en-US" dirty="0" smtClean="0"/>
              <a:t>x 16</a:t>
            </a:r>
            <a:r>
              <a:rPr lang="en-US" baseline="-25000" dirty="0" smtClean="0"/>
              <a:t>ten</a:t>
            </a:r>
            <a:r>
              <a:rPr lang="en-US" baseline="30000" dirty="0" smtClean="0"/>
              <a:t>1</a:t>
            </a:r>
            <a:r>
              <a:rPr lang="en-US" dirty="0" smtClean="0"/>
              <a:t> + 15</a:t>
            </a:r>
            <a:r>
              <a:rPr lang="en-US" baseline="-25000" dirty="0" smtClean="0"/>
              <a:t>ten</a:t>
            </a:r>
            <a:r>
              <a:rPr lang="en-US" dirty="0" smtClean="0"/>
              <a:t>x 16</a:t>
            </a:r>
            <a:r>
              <a:rPr lang="en-US" baseline="-25000" dirty="0" smtClean="0"/>
              <a:t>ten</a:t>
            </a:r>
            <a:r>
              <a:rPr lang="en-US" baseline="30000" dirty="0" smtClean="0"/>
              <a:t>0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		= 3840</a:t>
            </a:r>
            <a:r>
              <a:rPr lang="en-US" baseline="-25000" dirty="0" smtClean="0"/>
              <a:t>ten</a:t>
            </a:r>
            <a:r>
              <a:rPr lang="en-US" dirty="0" smtClean="0"/>
              <a:t> + 240</a:t>
            </a:r>
            <a:r>
              <a:rPr lang="en-US" baseline="-25000" dirty="0" smtClean="0"/>
              <a:t>ten</a:t>
            </a:r>
            <a:r>
              <a:rPr lang="en-US" dirty="0" smtClean="0"/>
              <a:t> + 15</a:t>
            </a:r>
            <a:r>
              <a:rPr lang="en-US" baseline="-25000" dirty="0" smtClean="0"/>
              <a:t>ten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	= 4095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r>
              <a:rPr lang="en-US" dirty="0" smtClean="0"/>
              <a:t>1111 1111 1111</a:t>
            </a:r>
            <a:r>
              <a:rPr lang="en-US" baseline="-25000" dirty="0" smtClean="0"/>
              <a:t>two</a:t>
            </a:r>
            <a:r>
              <a:rPr lang="en-US" dirty="0" smtClean="0"/>
              <a:t> = </a:t>
            </a:r>
            <a:r>
              <a:rPr lang="en-US" dirty="0" err="1" smtClean="0"/>
              <a:t>FFF</a:t>
            </a:r>
            <a:r>
              <a:rPr lang="en-US" baseline="-25000" dirty="0" err="1" smtClean="0"/>
              <a:t>hex</a:t>
            </a:r>
            <a:r>
              <a:rPr lang="en-US" dirty="0" smtClean="0"/>
              <a:t> = 4095</a:t>
            </a:r>
            <a:r>
              <a:rPr lang="en-US" baseline="-25000" dirty="0" smtClean="0"/>
              <a:t>ten</a:t>
            </a:r>
          </a:p>
          <a:p>
            <a:r>
              <a:rPr lang="en-US" dirty="0" smtClean="0"/>
              <a:t>May put blanks every group of binary, octal, or hexadecimal digits to make it easier to parse, like commas in decimal</a:t>
            </a:r>
            <a:endParaRPr lang="en-US" baseline="-25000" dirty="0" smtClean="0"/>
          </a:p>
          <a:p>
            <a:endParaRPr lang="en-US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DD72-7ADF-1046-A18B-7450AB95FF64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Signed and Unsigned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04200" cy="4826000"/>
          </a:xfrm>
        </p:spPr>
        <p:txBody>
          <a:bodyPr>
            <a:normAutofit/>
          </a:bodyPr>
          <a:lstStyle/>
          <a:p>
            <a:r>
              <a:rPr lang="en-US" dirty="0" smtClean="0"/>
              <a:t>C, C++, and Java have </a:t>
            </a:r>
            <a:r>
              <a:rPr lang="en-US" i="1" dirty="0" smtClean="0"/>
              <a:t>signed integers</a:t>
            </a:r>
            <a:r>
              <a:rPr lang="en-US" dirty="0" smtClean="0"/>
              <a:t>, e.g., 7, -255:</a:t>
            </a:r>
          </a:p>
          <a:p>
            <a:pPr lvl="1">
              <a:buNone/>
            </a:pPr>
            <a:r>
              <a:rPr lang="en-US" dirty="0" smtClean="0">
                <a:latin typeface="Courier New"/>
                <a:cs typeface="Courier New"/>
              </a:rPr>
              <a:t>int 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y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z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r>
              <a:rPr lang="en-US" dirty="0" smtClean="0"/>
              <a:t>C, C++ also have </a:t>
            </a:r>
            <a:r>
              <a:rPr lang="en-US" i="1" dirty="0" smtClean="0">
                <a:solidFill>
                  <a:srgbClr val="000000"/>
                </a:solidFill>
              </a:rPr>
              <a:t>unsigned integers</a:t>
            </a:r>
            <a:r>
              <a:rPr lang="en-US" dirty="0" smtClean="0"/>
              <a:t>, which are used for addresses</a:t>
            </a:r>
          </a:p>
          <a:p>
            <a:r>
              <a:rPr lang="en-US" dirty="0" smtClean="0"/>
              <a:t>32-bit word can represent 2</a:t>
            </a:r>
            <a:r>
              <a:rPr lang="en-US" baseline="30000" dirty="0" smtClean="0"/>
              <a:t>32</a:t>
            </a:r>
            <a:r>
              <a:rPr lang="en-US" dirty="0" smtClean="0"/>
              <a:t> binary numbers</a:t>
            </a:r>
          </a:p>
          <a:p>
            <a:r>
              <a:rPr lang="en-US" dirty="0" smtClean="0"/>
              <a:t>Unsigned integers in 32 bit word represent </a:t>
            </a:r>
            <a:br>
              <a:rPr lang="en-US" dirty="0" smtClean="0"/>
            </a:br>
            <a:r>
              <a:rPr lang="en-US" dirty="0" smtClean="0"/>
              <a:t>0 to 2</a:t>
            </a:r>
            <a:r>
              <a:rPr lang="en-US" baseline="30000" dirty="0" smtClean="0"/>
              <a:t>32</a:t>
            </a:r>
            <a:r>
              <a:rPr lang="en-US" dirty="0" smtClean="0"/>
              <a:t>-1 (4,294,967,295)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F474-A989-E149-A874-2F092756F2E8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Unsigned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0000 0000 0000 0000 0000 0000 0000 0000</a:t>
            </a:r>
            <a:r>
              <a:rPr lang="en-US" baseline="-25000" dirty="0" smtClean="0"/>
              <a:t>two</a:t>
            </a:r>
            <a:r>
              <a:rPr lang="en-US" dirty="0" smtClean="0"/>
              <a:t> = 0</a:t>
            </a:r>
            <a:r>
              <a:rPr lang="en-US" baseline="-25000" dirty="0" smtClean="0"/>
              <a:t>ten</a:t>
            </a:r>
          </a:p>
          <a:p>
            <a:pPr>
              <a:buNone/>
            </a:pPr>
            <a:r>
              <a:rPr lang="en-US" dirty="0" smtClean="0"/>
              <a:t>0000 0000 0000 0000 0000 0000 0000 0001</a:t>
            </a:r>
            <a:r>
              <a:rPr lang="en-US" baseline="-25000" dirty="0" smtClean="0"/>
              <a:t>two</a:t>
            </a:r>
            <a:r>
              <a:rPr lang="en-US" dirty="0" smtClean="0"/>
              <a:t> = 1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0000 0000 0000 0000 0000 0000 0000 0010</a:t>
            </a:r>
            <a:r>
              <a:rPr lang="en-US" baseline="-25000" dirty="0" smtClean="0"/>
              <a:t>two</a:t>
            </a:r>
            <a:r>
              <a:rPr lang="en-US" dirty="0" smtClean="0"/>
              <a:t> = 2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  <a:tabLst>
                <a:tab pos="2060575" algn="l"/>
                <a:tab pos="5024438" algn="l"/>
              </a:tabLst>
            </a:pPr>
            <a:r>
              <a:rPr lang="en-US" dirty="0" smtClean="0"/>
              <a:t>		... 		...</a:t>
            </a:r>
          </a:p>
          <a:p>
            <a:pPr>
              <a:buNone/>
            </a:pPr>
            <a:r>
              <a:rPr lang="en-US" dirty="0" smtClean="0"/>
              <a:t>0111 1111 1111 1111 1111 1111 1111 1101</a:t>
            </a:r>
            <a:r>
              <a:rPr lang="en-US" baseline="-25000" dirty="0" smtClean="0"/>
              <a:t>two</a:t>
            </a:r>
            <a:r>
              <a:rPr lang="en-US" dirty="0" smtClean="0"/>
              <a:t> = 2,147,483,645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0111 1111 1111 1111 1111 1111 1111 1110</a:t>
            </a:r>
            <a:r>
              <a:rPr lang="en-US" baseline="-25000" dirty="0" smtClean="0"/>
              <a:t>two</a:t>
            </a:r>
            <a:r>
              <a:rPr lang="en-US" dirty="0" smtClean="0"/>
              <a:t> = 2,147,483,646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0111 1111 1111 1111 1111 1111 1111 1111</a:t>
            </a:r>
            <a:r>
              <a:rPr lang="en-US" baseline="-25000" dirty="0" smtClean="0"/>
              <a:t>two</a:t>
            </a:r>
            <a:r>
              <a:rPr lang="en-US" dirty="0" smtClean="0"/>
              <a:t> = 2,147,483,647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1000 0000 0000 0000 0000 0000 0000 0000</a:t>
            </a:r>
            <a:r>
              <a:rPr lang="en-US" baseline="-25000" dirty="0" smtClean="0"/>
              <a:t>two</a:t>
            </a:r>
            <a:r>
              <a:rPr lang="en-US" dirty="0" smtClean="0"/>
              <a:t> = 2,147,483,648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1000 0000 0000 0000 0000 0000 0000 0001</a:t>
            </a:r>
            <a:r>
              <a:rPr lang="en-US" baseline="-25000" dirty="0" smtClean="0"/>
              <a:t>two</a:t>
            </a:r>
            <a:r>
              <a:rPr lang="en-US" dirty="0" smtClean="0"/>
              <a:t> = 2,147,483,649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1000 0000 0000 0000 0000 0000 0000 0010</a:t>
            </a:r>
            <a:r>
              <a:rPr lang="en-US" baseline="-25000" dirty="0" smtClean="0"/>
              <a:t>two</a:t>
            </a:r>
            <a:r>
              <a:rPr lang="en-US" dirty="0" smtClean="0"/>
              <a:t> = 2,147,483,650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  <a:tabLst>
                <a:tab pos="2060575" algn="l"/>
                <a:tab pos="5024438" algn="l"/>
              </a:tabLst>
            </a:pPr>
            <a:r>
              <a:rPr lang="en-US" dirty="0" smtClean="0"/>
              <a:t>		... 	...</a:t>
            </a:r>
          </a:p>
          <a:p>
            <a:pPr>
              <a:buNone/>
            </a:pPr>
            <a:r>
              <a:rPr lang="en-US" dirty="0" smtClean="0"/>
              <a:t>1111 1111 1111 1111 1111 1111 1111 1101</a:t>
            </a:r>
            <a:r>
              <a:rPr lang="en-US" baseline="-25000" dirty="0" smtClean="0"/>
              <a:t>two</a:t>
            </a:r>
            <a:r>
              <a:rPr lang="en-US" dirty="0" smtClean="0"/>
              <a:t> = 4,294,967,293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1111 1111 1111 1111 1111 1111 1111 1110</a:t>
            </a:r>
            <a:r>
              <a:rPr lang="en-US" baseline="-25000" dirty="0" smtClean="0"/>
              <a:t>two</a:t>
            </a:r>
            <a:r>
              <a:rPr lang="en-US" dirty="0" smtClean="0"/>
              <a:t> = 4,294,967,294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1111 1111 1111 1111 1111 1111 1111 1111</a:t>
            </a:r>
            <a:r>
              <a:rPr lang="en-US" baseline="-25000" dirty="0" smtClean="0"/>
              <a:t>two</a:t>
            </a:r>
            <a:r>
              <a:rPr lang="en-US" dirty="0" smtClean="0"/>
              <a:t> = 4,294,967,295</a:t>
            </a:r>
            <a:r>
              <a:rPr lang="en-US" baseline="-25000" dirty="0" smtClean="0"/>
              <a:t>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258A-1082-E54D-AAEB-BBF5A808A1F4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Signed Integers and </a:t>
            </a:r>
            <a:br>
              <a:rPr lang="en-US" dirty="0" smtClean="0"/>
            </a:br>
            <a:r>
              <a:rPr lang="en-US" dirty="0" smtClean="0"/>
              <a:t>Two’s Complement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2528"/>
            <a:ext cx="8204200" cy="482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Signed integers in C; want ½ numbers &lt;0, want ½ numbers &gt;0, and want one 0 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Two’s complement </a:t>
            </a:r>
            <a:r>
              <a:rPr lang="en-US" dirty="0" smtClean="0"/>
              <a:t>treats 0 as positive, so 32-bit word represents 2</a:t>
            </a:r>
            <a:r>
              <a:rPr lang="en-US" baseline="30000" dirty="0" smtClean="0"/>
              <a:t>32 </a:t>
            </a:r>
            <a:r>
              <a:rPr lang="en-US" dirty="0" smtClean="0"/>
              <a:t>integers from</a:t>
            </a:r>
            <a:br>
              <a:rPr lang="en-US" dirty="0" smtClean="0"/>
            </a:br>
            <a:r>
              <a:rPr lang="en-US" dirty="0" smtClean="0"/>
              <a:t>-2</a:t>
            </a:r>
            <a:r>
              <a:rPr lang="en-US" baseline="30000" dirty="0" smtClean="0"/>
              <a:t>31 </a:t>
            </a:r>
            <a:r>
              <a:rPr lang="en-US" dirty="0" smtClean="0"/>
              <a:t>(–2,147,483,648) to 2</a:t>
            </a:r>
            <a:r>
              <a:rPr lang="en-US" baseline="30000" dirty="0" smtClean="0"/>
              <a:t>31</a:t>
            </a:r>
            <a:r>
              <a:rPr lang="en-US" dirty="0" smtClean="0"/>
              <a:t>-1 (2,147,483,647)</a:t>
            </a:r>
          </a:p>
          <a:p>
            <a:pPr lvl="1"/>
            <a:r>
              <a:rPr lang="en-US" dirty="0" smtClean="0"/>
              <a:t>Note: one negative number with no positive version</a:t>
            </a:r>
          </a:p>
          <a:p>
            <a:pPr lvl="1"/>
            <a:r>
              <a:rPr lang="en-US" dirty="0" smtClean="0"/>
              <a:t>Book lists some other options, all of which are worse</a:t>
            </a:r>
          </a:p>
          <a:p>
            <a:pPr lvl="1"/>
            <a:r>
              <a:rPr lang="en-US" dirty="0" smtClean="0"/>
              <a:t>Every computers uses two’s complement today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Most significant bit </a:t>
            </a:r>
            <a:r>
              <a:rPr lang="en-US" dirty="0" smtClean="0">
                <a:solidFill>
                  <a:srgbClr val="000000"/>
                </a:solidFill>
              </a:rPr>
              <a:t>(leftmost) is the </a:t>
            </a:r>
            <a:r>
              <a:rPr lang="en-US" i="1" dirty="0" smtClean="0">
                <a:solidFill>
                  <a:srgbClr val="000000"/>
                </a:solidFill>
              </a:rPr>
              <a:t>sign bit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/>
              <a:t>since 0 means positive (including 0), 1 means negative</a:t>
            </a:r>
          </a:p>
          <a:p>
            <a:pPr lvl="1"/>
            <a:r>
              <a:rPr lang="en-US" dirty="0" smtClean="0"/>
              <a:t>Bit 31 is most significant, bit 0 is least significant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05AE-4CA2-7848-AD26-3BC9789AC43D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Two’s Complement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0000 0000 0000 0000 0000 0000 0000 0000</a:t>
            </a:r>
            <a:r>
              <a:rPr lang="en-US" baseline="-25000" dirty="0" smtClean="0"/>
              <a:t>two</a:t>
            </a:r>
            <a:r>
              <a:rPr lang="en-US" dirty="0" smtClean="0"/>
              <a:t> = 0</a:t>
            </a:r>
            <a:r>
              <a:rPr lang="en-US" baseline="-25000" dirty="0" smtClean="0"/>
              <a:t>ten</a:t>
            </a:r>
          </a:p>
          <a:p>
            <a:pPr>
              <a:buNone/>
            </a:pPr>
            <a:r>
              <a:rPr lang="en-US" dirty="0" smtClean="0"/>
              <a:t>0000 0000 0000 0000 0000 0000 0000 0001</a:t>
            </a:r>
            <a:r>
              <a:rPr lang="en-US" baseline="-25000" dirty="0" smtClean="0"/>
              <a:t>two</a:t>
            </a:r>
            <a:r>
              <a:rPr lang="en-US" dirty="0" smtClean="0"/>
              <a:t> = 1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0000 0000 0000 0000 0000 0000 0000 0010</a:t>
            </a:r>
            <a:r>
              <a:rPr lang="en-US" baseline="-25000" dirty="0" smtClean="0"/>
              <a:t>two</a:t>
            </a:r>
            <a:r>
              <a:rPr lang="en-US" dirty="0" smtClean="0"/>
              <a:t> = 2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  <a:tabLst>
                <a:tab pos="2517775" algn="l"/>
                <a:tab pos="5024438" algn="l"/>
              </a:tabLst>
            </a:pPr>
            <a:r>
              <a:rPr lang="en-US" dirty="0" smtClean="0"/>
              <a:t>		... 	...</a:t>
            </a:r>
          </a:p>
          <a:p>
            <a:pPr>
              <a:buNone/>
            </a:pPr>
            <a:r>
              <a:rPr lang="en-US" dirty="0" smtClean="0"/>
              <a:t>0111 1111 1111 1111 1111 1111 1111 1101</a:t>
            </a:r>
            <a:r>
              <a:rPr lang="en-US" baseline="-25000" dirty="0" smtClean="0"/>
              <a:t>two</a:t>
            </a:r>
            <a:r>
              <a:rPr lang="en-US" dirty="0" smtClean="0"/>
              <a:t> = 2,147,483,645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0111 1111 1111 1111 1111 1111 1111 1110</a:t>
            </a:r>
            <a:r>
              <a:rPr lang="en-US" baseline="-25000" dirty="0" smtClean="0"/>
              <a:t>two</a:t>
            </a:r>
            <a:r>
              <a:rPr lang="en-US" dirty="0" smtClean="0"/>
              <a:t> = 2,147,483,646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0111 1111 1111 1111 1111 1111 1111 1111</a:t>
            </a:r>
            <a:r>
              <a:rPr lang="en-US" baseline="-25000" dirty="0" smtClean="0"/>
              <a:t>two</a:t>
            </a:r>
            <a:r>
              <a:rPr lang="en-US" dirty="0" smtClean="0"/>
              <a:t> = 2,147,483,647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1000 0000 0000 0000 0000 0000 0000 0000</a:t>
            </a:r>
            <a:r>
              <a:rPr lang="en-US" baseline="-25000" dirty="0" smtClean="0"/>
              <a:t>two</a:t>
            </a:r>
            <a:r>
              <a:rPr lang="en-US" dirty="0" smtClean="0"/>
              <a:t> = –2,147,483,648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1000 0000 0000 0000 0000 0000 0000 0001</a:t>
            </a:r>
            <a:r>
              <a:rPr lang="en-US" baseline="-25000" dirty="0" smtClean="0"/>
              <a:t>two</a:t>
            </a:r>
            <a:r>
              <a:rPr lang="en-US" dirty="0" smtClean="0"/>
              <a:t> = –2,147,483,647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1000 0000 0000 0000 0000 0000 0000 0010</a:t>
            </a:r>
            <a:r>
              <a:rPr lang="en-US" baseline="-25000" dirty="0" smtClean="0"/>
              <a:t>two</a:t>
            </a:r>
            <a:r>
              <a:rPr lang="en-US" dirty="0" smtClean="0"/>
              <a:t> = –2,147,483,646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  <a:tabLst>
                <a:tab pos="2517775" algn="l"/>
                <a:tab pos="5024438" algn="l"/>
              </a:tabLst>
            </a:pPr>
            <a:r>
              <a:rPr lang="en-US" dirty="0" smtClean="0"/>
              <a:t>		... 	...</a:t>
            </a:r>
          </a:p>
          <a:p>
            <a:pPr>
              <a:buNone/>
            </a:pPr>
            <a:r>
              <a:rPr lang="en-US" dirty="0" smtClean="0"/>
              <a:t>1111 1111 1111 1111 1111 1111 1111 1101</a:t>
            </a:r>
            <a:r>
              <a:rPr lang="en-US" baseline="-25000" dirty="0" smtClean="0"/>
              <a:t>two</a:t>
            </a:r>
            <a:r>
              <a:rPr lang="en-US" dirty="0" smtClean="0"/>
              <a:t> = –3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1111 1111 1111 1111 1111 1111 1111 1110</a:t>
            </a:r>
            <a:r>
              <a:rPr lang="en-US" baseline="-25000" dirty="0" smtClean="0"/>
              <a:t>two</a:t>
            </a:r>
            <a:r>
              <a:rPr lang="en-US" dirty="0" smtClean="0"/>
              <a:t> = –2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1111 1111 1111 1111 1111 1111 1111 1111</a:t>
            </a:r>
            <a:r>
              <a:rPr lang="en-US" baseline="-25000" dirty="0" smtClean="0"/>
              <a:t>two</a:t>
            </a:r>
            <a:r>
              <a:rPr lang="en-US" dirty="0" smtClean="0"/>
              <a:t> = –1</a:t>
            </a:r>
            <a:r>
              <a:rPr lang="en-US" baseline="-25000" dirty="0" smtClean="0"/>
              <a:t>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D0BC-260E-434D-9088-B05C87BE1229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9" name="Group 11"/>
          <p:cNvGrpSpPr/>
          <p:nvPr/>
        </p:nvGrpSpPr>
        <p:grpSpPr>
          <a:xfrm>
            <a:off x="0" y="1024871"/>
            <a:ext cx="8166375" cy="4979534"/>
            <a:chOff x="0" y="1024871"/>
            <a:chExt cx="8166375" cy="4979534"/>
          </a:xfrm>
        </p:grpSpPr>
        <p:grpSp>
          <p:nvGrpSpPr>
            <p:cNvPr id="10" name="Group 8"/>
            <p:cNvGrpSpPr/>
            <p:nvPr/>
          </p:nvGrpSpPr>
          <p:grpSpPr>
            <a:xfrm>
              <a:off x="0" y="1024871"/>
              <a:ext cx="1268897" cy="4979534"/>
              <a:chOff x="0" y="1024871"/>
              <a:chExt cx="1268897" cy="497953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501345" y="1492746"/>
                <a:ext cx="200539" cy="4511659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0" y="1024871"/>
                <a:ext cx="12688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3366FF"/>
                    </a:solidFill>
                  </a:rPr>
                  <a:t>Sign Bit</a:t>
                </a:r>
                <a:endParaRPr lang="en-US" sz="2800" dirty="0">
                  <a:solidFill>
                    <a:srgbClr val="3366FF"/>
                  </a:solidFill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0" y="3743006"/>
              <a:ext cx="8166375" cy="111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Twos Complement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34035"/>
          </a:xfrm>
        </p:spPr>
        <p:txBody>
          <a:bodyPr/>
          <a:lstStyle/>
          <a:p>
            <a:r>
              <a:rPr lang="en-US" dirty="0" smtClean="0"/>
              <a:t>Assume for simplicity 4 bit width, -8 to +7 represented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4ADC-56F4-AD4C-A3A1-8D7FEBC1C338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2824" y="2719295"/>
            <a:ext cx="808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0011</a:t>
            </a:r>
          </a:p>
          <a:p>
            <a:r>
              <a:rPr lang="en-US" sz="2400" dirty="0" smtClean="0"/>
              <a:t>0010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43104" y="2737225"/>
            <a:ext cx="493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3</a:t>
            </a:r>
          </a:p>
          <a:p>
            <a:r>
              <a:rPr lang="en-US" sz="2400" dirty="0" smtClean="0"/>
              <a:t>+2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867647" y="3511176"/>
            <a:ext cx="71717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377576" y="3469344"/>
            <a:ext cx="1274800" cy="461665"/>
            <a:chOff x="1377576" y="3529108"/>
            <a:chExt cx="1274800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1377576" y="3529108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5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43741" y="3529108"/>
              <a:ext cx="808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0101</a:t>
              </a:r>
              <a:endParaRPr lang="en-US" sz="2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320988" y="2737224"/>
            <a:ext cx="808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0011</a:t>
            </a:r>
          </a:p>
          <a:p>
            <a:r>
              <a:rPr lang="en-US" sz="2400" dirty="0" smtClean="0"/>
              <a:t>1110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412566" y="2755154"/>
            <a:ext cx="913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3</a:t>
            </a:r>
          </a:p>
          <a:p>
            <a:r>
              <a:rPr lang="en-US" sz="2400" dirty="0" smtClean="0"/>
              <a:t> + (-2)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365811" y="3529105"/>
            <a:ext cx="71717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801035" y="3487273"/>
            <a:ext cx="1365903" cy="461665"/>
            <a:chOff x="1302871" y="3529108"/>
            <a:chExt cx="1365903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1302871" y="3529108"/>
              <a:ext cx="4102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 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34567" y="3529108"/>
              <a:ext cx="10342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1 0001</a:t>
              </a:r>
              <a:endParaRPr lang="en-US" sz="24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86637" y="4306048"/>
            <a:ext cx="808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0111</a:t>
            </a:r>
          </a:p>
          <a:p>
            <a:r>
              <a:rPr lang="en-US" sz="2400" dirty="0" smtClean="0"/>
              <a:t>0001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306917" y="4323978"/>
            <a:ext cx="493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7</a:t>
            </a:r>
          </a:p>
          <a:p>
            <a:r>
              <a:rPr lang="en-US" sz="2400" dirty="0" smtClean="0"/>
              <a:t>+1</a:t>
            </a:r>
            <a:endParaRPr lang="en-US" sz="24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931460" y="5097929"/>
            <a:ext cx="71717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351743" y="5056097"/>
            <a:ext cx="1364446" cy="461665"/>
            <a:chOff x="1287930" y="3529108"/>
            <a:chExt cx="1364446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1287930" y="3529108"/>
              <a:ext cx="43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-8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43741" y="3529108"/>
              <a:ext cx="808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1000</a:t>
              </a:r>
              <a:endParaRPr lang="en-US" sz="24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285999" y="5528236"/>
            <a:ext cx="153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Overflow!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34096" y="2725271"/>
            <a:ext cx="808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1101</a:t>
            </a:r>
          </a:p>
          <a:p>
            <a:r>
              <a:rPr lang="en-US" sz="2400" dirty="0" smtClean="0"/>
              <a:t>1110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925674" y="2743201"/>
            <a:ext cx="913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-3</a:t>
            </a:r>
          </a:p>
          <a:p>
            <a:r>
              <a:rPr lang="en-US" sz="2400" dirty="0" smtClean="0"/>
              <a:t> + (-2)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878919" y="3517152"/>
            <a:ext cx="71717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6314143" y="3475320"/>
            <a:ext cx="1365903" cy="461665"/>
            <a:chOff x="1302871" y="3529108"/>
            <a:chExt cx="1365903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1302871" y="3529108"/>
              <a:ext cx="43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-5</a:t>
              </a:r>
              <a:endParaRPr lang="en-US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34567" y="3529108"/>
              <a:ext cx="10342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1 1011</a:t>
              </a:r>
              <a:endParaRPr lang="en-US" sz="24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414684" y="4323978"/>
            <a:ext cx="808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1000</a:t>
            </a:r>
          </a:p>
          <a:p>
            <a:r>
              <a:rPr lang="en-US" sz="2400" dirty="0" smtClean="0"/>
              <a:t>1111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551085" y="4326967"/>
            <a:ext cx="844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-8</a:t>
            </a:r>
          </a:p>
          <a:p>
            <a:r>
              <a:rPr lang="en-US" sz="2400" dirty="0" smtClean="0"/>
              <a:t>+ (-1)</a:t>
            </a:r>
            <a:endParaRPr lang="en-US" sz="24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5459507" y="5115859"/>
            <a:ext cx="71717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4820026" y="5074027"/>
            <a:ext cx="1440608" cy="461665"/>
            <a:chOff x="1437340" y="3529108"/>
            <a:chExt cx="1440608" cy="461665"/>
          </a:xfrm>
        </p:grpSpPr>
        <p:sp>
          <p:nvSpPr>
            <p:cNvPr id="38" name="TextBox 37"/>
            <p:cNvSpPr txBox="1"/>
            <p:nvPr/>
          </p:nvSpPr>
          <p:spPr>
            <a:xfrm>
              <a:off x="1437340" y="3529108"/>
              <a:ext cx="493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+7</a:t>
              </a:r>
              <a:endParaRPr lang="en-US" sz="2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43741" y="3529108"/>
              <a:ext cx="10342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1 0111</a:t>
              </a:r>
              <a:endParaRPr lang="en-US" sz="24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814046" y="5546166"/>
            <a:ext cx="1706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Underflow!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497294" y="3936985"/>
            <a:ext cx="4387197" cy="1624986"/>
            <a:chOff x="4497294" y="3936985"/>
            <a:chExt cx="4387197" cy="1624986"/>
          </a:xfrm>
        </p:grpSpPr>
        <p:sp>
          <p:nvSpPr>
            <p:cNvPr id="41" name="TextBox 40"/>
            <p:cNvSpPr txBox="1"/>
            <p:nvPr/>
          </p:nvSpPr>
          <p:spPr>
            <a:xfrm>
              <a:off x="7126941" y="4915640"/>
              <a:ext cx="17575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Carry into MSB = </a:t>
              </a:r>
            </a:p>
            <a:p>
              <a:r>
                <a:rPr lang="en-US" dirty="0" smtClean="0"/>
                <a:t>Carry Out MSB</a:t>
              </a:r>
              <a:endParaRPr lang="en-US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 flipV="1">
              <a:off x="6879061" y="3936985"/>
              <a:ext cx="842773" cy="97865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 flipV="1">
              <a:off x="4497294" y="3989294"/>
              <a:ext cx="3197412" cy="9263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155576" y="5468471"/>
            <a:ext cx="5731903" cy="1097546"/>
            <a:chOff x="3155576" y="5468471"/>
            <a:chExt cx="5731903" cy="1097546"/>
          </a:xfrm>
        </p:grpSpPr>
        <p:grpSp>
          <p:nvGrpSpPr>
            <p:cNvPr id="46" name="Group 45"/>
            <p:cNvGrpSpPr/>
            <p:nvPr/>
          </p:nvGrpSpPr>
          <p:grpSpPr>
            <a:xfrm>
              <a:off x="7129929" y="5919686"/>
              <a:ext cx="1757550" cy="646331"/>
              <a:chOff x="7204635" y="5815105"/>
              <a:chExt cx="1757550" cy="646331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7204635" y="5815105"/>
                <a:ext cx="17575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Carry into MSB = </a:t>
                </a:r>
              </a:p>
              <a:p>
                <a:r>
                  <a:rPr lang="en-US" dirty="0" smtClean="0"/>
                  <a:t>Carry Out MSB</a:t>
                </a:r>
                <a:endParaRPr lang="en-US" dirty="0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V="1">
                <a:off x="8710706" y="5901764"/>
                <a:ext cx="164353" cy="23905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/>
            <p:cNvCxnSpPr/>
            <p:nvPr/>
          </p:nvCxnSpPr>
          <p:spPr>
            <a:xfrm flipH="1" flipV="1">
              <a:off x="5573059" y="5468471"/>
              <a:ext cx="1598706" cy="91141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3155576" y="5516282"/>
              <a:ext cx="4031130" cy="8785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3212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0 to +31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-16 to +15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-15 to +16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-32 to +31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Suppose we had a 5 bit word. What integers can be represented in two’s complement?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0 to +31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-16 to +15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-15 to +16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-32 to +31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Suppose we had a 5 bit word. What integers can be represented in two’s complement?</a:t>
            </a:r>
          </a:p>
        </p:txBody>
      </p:sp>
      <p:sp>
        <p:nvSpPr>
          <p:cNvPr id="3" name="Rectangle 2"/>
          <p:cNvSpPr/>
          <p:nvPr/>
        </p:nvSpPr>
        <p:spPr>
          <a:xfrm>
            <a:off x="780329" y="4130866"/>
            <a:ext cx="2524593" cy="703777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4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Logical Instructions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6550" y="3535186"/>
          <a:ext cx="7637879" cy="2941420"/>
        </p:xfrm>
        <a:graphic>
          <a:graphicData uri="http://schemas.openxmlformats.org/drawingml/2006/table">
            <a:tbl>
              <a:tblPr/>
              <a:tblGrid>
                <a:gridCol w="2420093"/>
                <a:gridCol w="1510412"/>
                <a:gridCol w="1575873"/>
                <a:gridCol w="2131501"/>
              </a:tblGrid>
              <a:tr h="689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Logical operations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C</a:t>
                      </a:r>
                      <a:r>
                        <a:rPr lang="en-US" sz="2400" b="0" i="0" u="none" strike="noStrike" dirty="0" smtClean="0">
                          <a:latin typeface="Verdana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2400" b="0" i="0" u="none" strike="noStrike" dirty="0" smtClean="0">
                          <a:latin typeface="Verdana"/>
                        </a:rPr>
                        <a:t>operators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Java operators</a:t>
                      </a:r>
                    </a:p>
                  </a:txBody>
                  <a:tcPr marL="12700" marR="12700" marT="1270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MIPS instructions</a:t>
                      </a:r>
                    </a:p>
                  </a:txBody>
                  <a:tcPr marL="12700" marR="12700" marT="1270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Bit-by-bit AND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latin typeface="Verdana"/>
                        </a:rPr>
                        <a:t>&amp;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&amp;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latin typeface="Courier New"/>
                          <a:cs typeface="Courier New"/>
                        </a:rPr>
                        <a:t>and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Bit-by-bit OR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|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|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latin typeface="Courier New"/>
                          <a:cs typeface="Courier New"/>
                        </a:rPr>
                        <a:t>or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Bit-by-bit</a:t>
                      </a:r>
                      <a:r>
                        <a:rPr lang="en-US" sz="2400" b="0" i="0" u="none" strike="noStrike" dirty="0" smtClean="0">
                          <a:latin typeface="Verdana"/>
                        </a:rPr>
                        <a:t> NOT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latin typeface="Verdana"/>
                        </a:rPr>
                        <a:t>~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latin typeface="Verdana"/>
                        </a:rPr>
                        <a:t>~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latin typeface="Courier New"/>
                          <a:cs typeface="Courier New"/>
                        </a:rPr>
                        <a:t>nor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Shift left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&lt;&lt;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&lt;&lt;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err="1">
                          <a:latin typeface="Courier New"/>
                          <a:cs typeface="Courier New"/>
                        </a:rPr>
                        <a:t>sll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Shift right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&gt;&gt;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&gt;&gt;&gt;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err="1">
                          <a:latin typeface="Courier New"/>
                          <a:cs typeface="Courier New"/>
                        </a:rPr>
                        <a:t>srl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981373"/>
            <a:ext cx="8467962" cy="2740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8838" y="1166954"/>
            <a:ext cx="8706324" cy="2117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Useful to operate on fields of bits within a word </a:t>
            </a:r>
          </a:p>
          <a:p>
            <a:pPr lvl="1">
              <a:buFont typeface="Lucida Grande"/>
              <a:buChar char="−"/>
            </a:pPr>
            <a:r>
              <a:rPr lang="en-US" sz="3200" dirty="0" smtClean="0"/>
              <a:t> e.g., characters within a word (8 bits)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Operations to pack /unpack bits into words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Called </a:t>
            </a:r>
            <a:r>
              <a:rPr lang="en-US" sz="3200" i="1" dirty="0" smtClean="0">
                <a:solidFill>
                  <a:srgbClr val="000000"/>
                </a:solidFill>
              </a:rPr>
              <a:t>logical operations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0A93-EA15-834A-B046-CC23255C6161}" type="datetime1">
              <a:rPr lang="en-US" smtClean="0"/>
              <a:pPr/>
              <a:t>9/19/13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54000" y="3196238"/>
            <a:ext cx="8636000" cy="87040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Big Idea #1: Levels of Representation/Interpretation</a:t>
            </a:r>
            <a:endParaRPr lang="en-US" dirty="0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585" y="2202532"/>
            <a:ext cx="3848100" cy="896938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lw</a:t>
            </a:r>
            <a:r>
              <a:rPr lang="en-US" sz="1600" dirty="0">
                <a:solidFill>
                  <a:srgbClr val="FF0000"/>
                </a:solidFill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lw</a:t>
            </a:r>
            <a:r>
              <a:rPr lang="en-US" sz="1600" dirty="0">
                <a:solidFill>
                  <a:srgbClr val="FF0000"/>
                </a:solidFill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sw</a:t>
            </a:r>
            <a:r>
              <a:rPr lang="en-US" sz="1600" dirty="0">
                <a:solidFill>
                  <a:srgbClr val="FF0000"/>
                </a:solidFill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sw</a:t>
            </a:r>
            <a:r>
              <a:rPr lang="en-US" sz="1600" dirty="0">
                <a:solidFill>
                  <a:srgbClr val="FF0000"/>
                </a:solidFill>
              </a:rPr>
              <a:t>	  $t0, 4($2)</a:t>
            </a:r>
          </a:p>
        </p:txBody>
      </p:sp>
      <p:graphicFrame>
        <p:nvGraphicFramePr>
          <p:cNvPr id="2867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585" y="5550380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Image" r:id="rId4" imgW="3492063" imgH="2400000" progId="">
                  <p:embed/>
                </p:oleObj>
              </mc:Choice>
              <mc:Fallback>
                <p:oleObj name="Image" r:id="rId4" imgW="3492063" imgH="240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585" y="5550380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57250" y="143529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/>
              <a:t>High Level </a:t>
            </a:r>
            <a:r>
              <a:rPr lang="en-US" sz="1800" b="1" dirty="0" smtClean="0"/>
              <a:t>Language</a:t>
            </a:r>
            <a:br>
              <a:rPr lang="en-US" sz="1800" b="1" dirty="0" smtClean="0"/>
            </a:br>
            <a:r>
              <a:rPr lang="en-US" sz="1800" b="1" dirty="0" smtClean="0"/>
              <a:t>Program </a:t>
            </a:r>
            <a:r>
              <a:rPr lang="en-US" sz="1800" b="1" dirty="0"/>
              <a:t>(e.g., C)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857250" y="2381440"/>
            <a:ext cx="280035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rgbClr val="FF0000"/>
                </a:solidFill>
              </a:rPr>
              <a:t>Assembly  </a:t>
            </a:r>
            <a:r>
              <a:rPr lang="en-US" sz="1800" b="1" dirty="0" smtClean="0">
                <a:solidFill>
                  <a:srgbClr val="FF0000"/>
                </a:solidFill>
              </a:rPr>
              <a:t>Language Program </a:t>
            </a:r>
            <a:r>
              <a:rPr lang="en-US" sz="1800" b="1" dirty="0">
                <a:solidFill>
                  <a:srgbClr val="FF0000"/>
                </a:solidFill>
              </a:rPr>
              <a:t>(</a:t>
            </a:r>
            <a:r>
              <a:rPr lang="en-US" sz="1800" b="1" dirty="0" smtClean="0">
                <a:solidFill>
                  <a:srgbClr val="FF0000"/>
                </a:solidFill>
              </a:rPr>
              <a:t>e.g., MIPS</a:t>
            </a:r>
            <a:r>
              <a:rPr lang="en-US" sz="1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908050" y="329584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bg1"/>
                </a:solidFill>
              </a:rPr>
              <a:t>Machine  Language Program (MIPS)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466744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3366FF"/>
                </a:solidFill>
              </a:rPr>
              <a:t>Hardware Architecture </a:t>
            </a:r>
            <a:r>
              <a:rPr lang="en-US" sz="1800" b="1" dirty="0" smtClean="0">
                <a:solidFill>
                  <a:srgbClr val="3366FF"/>
                </a:solidFill>
              </a:rPr>
              <a:t>Description</a:t>
            </a:r>
            <a:br>
              <a:rPr lang="en-US" sz="1800" b="1" dirty="0" smtClean="0">
                <a:solidFill>
                  <a:srgbClr val="3366FF"/>
                </a:solidFill>
              </a:rPr>
            </a:br>
            <a:r>
              <a:rPr lang="en-US" sz="1800" b="1" dirty="0" smtClean="0">
                <a:solidFill>
                  <a:srgbClr val="3366FF"/>
                </a:solidFill>
              </a:rPr>
              <a:t>(</a:t>
            </a:r>
            <a:r>
              <a:rPr lang="en-US" sz="1800" b="1" dirty="0">
                <a:solidFill>
                  <a:srgbClr val="3366FF"/>
                </a:solidFill>
              </a:rPr>
              <a:t>e.g., block diagrams)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057400" y="198139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197100" y="2076640"/>
            <a:ext cx="1308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222500" y="2991040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108200" y="381654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381000" y="4057840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337007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temp = </a:t>
            </a: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v[k+1] = temp;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4624585" y="429914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5" y="3125450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solidFill>
                  <a:srgbClr val="FFFFFF"/>
                </a:solidFill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solidFill>
                  <a:srgbClr val="FFFFFF"/>
                </a:solidFill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solidFill>
                  <a:srgbClr val="FFFFFF"/>
                </a:solidFill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solidFill>
                  <a:srgbClr val="FFFFFF"/>
                </a:solidFill>
                <a:latin typeface="Courier New" charset="0"/>
              </a:rPr>
              <a:t>0101 1000 0000 1001 1100 0110 1010 1111</a:t>
            </a:r>
            <a:r>
              <a:rPr lang="en-US" sz="1400" dirty="0">
                <a:solidFill>
                  <a:srgbClr val="FFFFFF"/>
                </a:solidFill>
                <a:latin typeface="Courier" charset="0"/>
              </a:rPr>
              <a:t>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844550" y="381654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082800" y="2922778"/>
            <a:ext cx="3175" cy="36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609600" y="607079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5400"/>
                </a:solidFill>
              </a:rPr>
              <a:t>Logic Circuit Description</a:t>
            </a:r>
            <a:br>
              <a:rPr lang="en-US" sz="1800" b="1" dirty="0">
                <a:solidFill>
                  <a:srgbClr val="005400"/>
                </a:solidFill>
              </a:rPr>
            </a:br>
            <a:r>
              <a:rPr lang="en-US" sz="1800" b="1" dirty="0">
                <a:solidFill>
                  <a:srgbClr val="005400"/>
                </a:solidFill>
              </a:rPr>
              <a:t>(Circuit Schematic Diagrams)</a:t>
            </a:r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286000" y="522465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381000" y="5369115"/>
            <a:ext cx="1981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pic>
        <p:nvPicPr>
          <p:cNvPr id="28695" name="Picture 35" descr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4585" y="4178010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6" name="Rectangle 36"/>
          <p:cNvSpPr>
            <a:spLocks noChangeArrowheads="1"/>
          </p:cNvSpPr>
          <p:nvPr/>
        </p:nvSpPr>
        <p:spPr bwMode="auto">
          <a:xfrm>
            <a:off x="6009193" y="5291665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66936" y="2184438"/>
            <a:ext cx="258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Anything can be represented</a:t>
            </a:r>
            <a:br>
              <a:rPr lang="en-US" sz="1600" dirty="0" smtClean="0"/>
            </a:br>
            <a:r>
              <a:rPr lang="en-US" sz="1600" dirty="0" smtClean="0"/>
              <a:t>as a </a:t>
            </a:r>
            <a:r>
              <a:rPr lang="en-US" sz="1600" i="1" dirty="0" smtClean="0"/>
              <a:t>number</a:t>
            </a:r>
            <a:r>
              <a:rPr lang="en-US" sz="1600" dirty="0" smtClean="0"/>
              <a:t>, </a:t>
            </a:r>
            <a:br>
              <a:rPr lang="en-US" sz="1600" dirty="0" smtClean="0"/>
            </a:br>
            <a:r>
              <a:rPr lang="en-US" sz="1600" dirty="0" smtClean="0"/>
              <a:t>i.e., data or instructions</a:t>
            </a:r>
            <a:endParaRPr lang="en-US" sz="1600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2298-76AA-DE41-A233-507458A39C57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325894" y="1497264"/>
            <a:ext cx="145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We are here!</a:t>
            </a:r>
            <a:endParaRPr lang="en-US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1" y="0"/>
            <a:ext cx="8229600" cy="735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Bit-by-bit Definition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5188" y="664448"/>
          <a:ext cx="8229600" cy="6004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Input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Output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AND</a:t>
                      </a:r>
                      <a:endParaRPr lang="en-US" sz="2400" dirty="0"/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</a:t>
                      </a:r>
                      <a:endParaRPr lang="en-US" sz="24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</a:t>
                      </a:r>
                      <a:endParaRPr lang="en-US" sz="2400" dirty="0"/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NOR</a:t>
                      </a:r>
                      <a:endParaRPr lang="en-US" sz="24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874D-FA8D-834A-A7F5-28B03B8866CC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2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59" y="976366"/>
            <a:ext cx="8229600" cy="5317677"/>
          </a:xfrm>
        </p:spPr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/>
              <a:t>r</a:t>
            </a:r>
            <a:r>
              <a:rPr lang="en-US" dirty="0" smtClean="0"/>
              <a:t>egister $t2 contains</a:t>
            </a:r>
          </a:p>
          <a:p>
            <a:pPr>
              <a:buNone/>
            </a:pPr>
            <a:r>
              <a:rPr lang="en-US" dirty="0" smtClean="0"/>
              <a:t>	0000 0000 0000 0000 0000 1101 1100 0000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And register $t1 contains</a:t>
            </a:r>
          </a:p>
          <a:p>
            <a:pPr>
              <a:buNone/>
            </a:pPr>
            <a:r>
              <a:rPr lang="en-US" dirty="0" smtClean="0"/>
              <a:t>	0000 0000 0000 0000 0011 1100 0000 0000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What is value of $t0 after:</a:t>
            </a:r>
          </a:p>
          <a:p>
            <a:pPr>
              <a:buNone/>
            </a:pPr>
            <a:r>
              <a:rPr lang="en-US" dirty="0" smtClean="0"/>
              <a:t>	and $t0,$t1,$t2 # </a:t>
            </a:r>
            <a:r>
              <a:rPr lang="en-US" dirty="0" err="1" smtClean="0"/>
              <a:t>reg</a:t>
            </a:r>
            <a:r>
              <a:rPr lang="en-US" dirty="0" smtClean="0"/>
              <a:t> $t0 = </a:t>
            </a:r>
            <a:r>
              <a:rPr lang="en-US" dirty="0" err="1" smtClean="0"/>
              <a:t>reg</a:t>
            </a:r>
            <a:r>
              <a:rPr lang="en-US" dirty="0" smtClean="0"/>
              <a:t> $t1 &amp; </a:t>
            </a:r>
            <a:r>
              <a:rPr lang="en-US" dirty="0" err="1" smtClean="0"/>
              <a:t>reg</a:t>
            </a:r>
            <a:r>
              <a:rPr lang="en-US" dirty="0" smtClean="0"/>
              <a:t> $t2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7F85-2C0B-BD4C-A7A9-10964035BC43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2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59" y="976366"/>
            <a:ext cx="8229600" cy="5317677"/>
          </a:xfrm>
        </p:spPr>
        <p:txBody>
          <a:bodyPr>
            <a:normAutofit/>
          </a:bodyPr>
          <a:lstStyle/>
          <a:p>
            <a:r>
              <a:rPr lang="en-US" dirty="0" smtClean="0"/>
              <a:t>If register $t2 contains</a:t>
            </a:r>
          </a:p>
          <a:p>
            <a:pPr>
              <a:buNone/>
            </a:pPr>
            <a:r>
              <a:rPr lang="en-US" dirty="0" smtClean="0"/>
              <a:t>	0000 0000 0000 0000 0000 1101 1100 0000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And register $t1 contains</a:t>
            </a:r>
          </a:p>
          <a:p>
            <a:pPr>
              <a:buNone/>
            </a:pPr>
            <a:r>
              <a:rPr lang="en-US" dirty="0" smtClean="0"/>
              <a:t>	0000 0000 0000 0000 0011 1100 0000 0000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What is value of $t0 after:</a:t>
            </a:r>
          </a:p>
          <a:p>
            <a:pPr>
              <a:buNone/>
            </a:pPr>
            <a:r>
              <a:rPr lang="en-US" dirty="0" smtClean="0"/>
              <a:t>	and $t0,$t1,$t2 # </a:t>
            </a:r>
            <a:r>
              <a:rPr lang="en-US" dirty="0" err="1" smtClean="0"/>
              <a:t>reg</a:t>
            </a:r>
            <a:r>
              <a:rPr lang="en-US" dirty="0" smtClean="0"/>
              <a:t> $t0 = </a:t>
            </a:r>
            <a:r>
              <a:rPr lang="en-US" dirty="0" err="1" smtClean="0"/>
              <a:t>reg</a:t>
            </a:r>
            <a:r>
              <a:rPr lang="en-US" dirty="0" smtClean="0"/>
              <a:t> $t1 &amp; </a:t>
            </a:r>
            <a:r>
              <a:rPr lang="en-US" dirty="0" err="1" smtClean="0"/>
              <a:t>reg</a:t>
            </a:r>
            <a:r>
              <a:rPr lang="en-US" dirty="0" smtClean="0"/>
              <a:t> $t2</a:t>
            </a:r>
          </a:p>
          <a:p>
            <a:pPr>
              <a:buNone/>
            </a:pPr>
            <a:r>
              <a:rPr lang="en-US" dirty="0" smtClean="0"/>
              <a:t>	0000 0000 0000 0000 0000 </a:t>
            </a:r>
            <a:r>
              <a:rPr lang="en-US" dirty="0" smtClean="0">
                <a:solidFill>
                  <a:srgbClr val="FF0000"/>
                </a:solidFill>
              </a:rPr>
              <a:t>11</a:t>
            </a:r>
            <a:r>
              <a:rPr lang="en-US" dirty="0" smtClean="0"/>
              <a:t>00 0000 0000</a:t>
            </a:r>
            <a:r>
              <a:rPr lang="en-US" baseline="-25000" dirty="0" smtClean="0"/>
              <a:t>two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02B4-3C9E-B748-BDF0-5AC5E36E8134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2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59" y="976366"/>
            <a:ext cx="8229600" cy="5317677"/>
          </a:xfrm>
        </p:spPr>
        <p:txBody>
          <a:bodyPr>
            <a:normAutofit/>
          </a:bodyPr>
          <a:lstStyle/>
          <a:p>
            <a:r>
              <a:rPr lang="en-US" dirty="0" smtClean="0"/>
              <a:t>If register $t2 contains</a:t>
            </a:r>
          </a:p>
          <a:p>
            <a:pPr>
              <a:buNone/>
            </a:pPr>
            <a:r>
              <a:rPr lang="en-US" dirty="0" smtClean="0"/>
              <a:t>	0000 0000 0000 0000 0000 1101 1100 0000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And register $t1 contains</a:t>
            </a:r>
          </a:p>
          <a:p>
            <a:pPr>
              <a:buNone/>
            </a:pPr>
            <a:r>
              <a:rPr lang="en-US" dirty="0" smtClean="0"/>
              <a:t>	0000 0000 0000 0000 0011 1100 0000 0000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What is value of $t0 after:</a:t>
            </a:r>
          </a:p>
          <a:p>
            <a:pPr>
              <a:buNone/>
            </a:pPr>
            <a:r>
              <a:rPr lang="en-US" dirty="0" smtClean="0"/>
              <a:t>	or $t0,$t1,$t2 # </a:t>
            </a:r>
            <a:r>
              <a:rPr lang="en-US" dirty="0" err="1" smtClean="0"/>
              <a:t>reg</a:t>
            </a:r>
            <a:r>
              <a:rPr lang="en-US" dirty="0" smtClean="0"/>
              <a:t> $t0 = </a:t>
            </a:r>
            <a:r>
              <a:rPr lang="en-US" dirty="0" err="1" smtClean="0"/>
              <a:t>reg</a:t>
            </a:r>
            <a:r>
              <a:rPr lang="en-US" dirty="0" smtClean="0"/>
              <a:t> $t1 | </a:t>
            </a:r>
            <a:r>
              <a:rPr lang="en-US" dirty="0" err="1" smtClean="0"/>
              <a:t>reg</a:t>
            </a:r>
            <a:r>
              <a:rPr lang="en-US" dirty="0" smtClean="0"/>
              <a:t> $t2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7153-6BF4-2B49-A3D7-2C0131D8AC56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2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59" y="976366"/>
            <a:ext cx="8229600" cy="5317677"/>
          </a:xfrm>
        </p:spPr>
        <p:txBody>
          <a:bodyPr>
            <a:normAutofit/>
          </a:bodyPr>
          <a:lstStyle/>
          <a:p>
            <a:r>
              <a:rPr lang="en-US" dirty="0" smtClean="0"/>
              <a:t>If register $t2 contains</a:t>
            </a:r>
          </a:p>
          <a:p>
            <a:pPr>
              <a:buNone/>
            </a:pPr>
            <a:r>
              <a:rPr lang="en-US" dirty="0" smtClean="0"/>
              <a:t>	0000 0000 0000 0000 0000 1101 1100 0000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And register $t1 contains</a:t>
            </a:r>
          </a:p>
          <a:p>
            <a:pPr>
              <a:buNone/>
            </a:pPr>
            <a:r>
              <a:rPr lang="en-US" dirty="0" smtClean="0"/>
              <a:t>	0000 0000 0000 0000 0011 1100 0000 0000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What is value of $t0 after:</a:t>
            </a:r>
          </a:p>
          <a:p>
            <a:pPr>
              <a:buNone/>
            </a:pPr>
            <a:r>
              <a:rPr lang="en-US" dirty="0" smtClean="0"/>
              <a:t>	or $t0,$t1,$t2 # </a:t>
            </a:r>
            <a:r>
              <a:rPr lang="en-US" dirty="0" err="1" smtClean="0"/>
              <a:t>reg</a:t>
            </a:r>
            <a:r>
              <a:rPr lang="en-US" dirty="0" smtClean="0"/>
              <a:t> $t0 = </a:t>
            </a:r>
            <a:r>
              <a:rPr lang="en-US" dirty="0" err="1" smtClean="0"/>
              <a:t>reg</a:t>
            </a:r>
            <a:r>
              <a:rPr lang="en-US" dirty="0" smtClean="0"/>
              <a:t> $t1 | </a:t>
            </a:r>
            <a:r>
              <a:rPr lang="en-US" dirty="0" err="1" smtClean="0"/>
              <a:t>reg</a:t>
            </a:r>
            <a:r>
              <a:rPr lang="en-US" dirty="0" smtClean="0"/>
              <a:t> $t2</a:t>
            </a:r>
          </a:p>
          <a:p>
            <a:pPr>
              <a:buNone/>
            </a:pPr>
            <a:r>
              <a:rPr lang="en-US" dirty="0" smtClean="0"/>
              <a:t>	0000 0000 0000 0000 00</a:t>
            </a:r>
            <a:r>
              <a:rPr lang="en-US" dirty="0" smtClean="0">
                <a:solidFill>
                  <a:srgbClr val="FF0000"/>
                </a:solidFill>
              </a:rPr>
              <a:t>11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11</a:t>
            </a:r>
            <a:r>
              <a:rPr lang="en-US" dirty="0" smtClean="0"/>
              <a:t>0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11</a:t>
            </a:r>
            <a:r>
              <a:rPr lang="en-US" dirty="0" smtClean="0"/>
              <a:t>00 0000</a:t>
            </a:r>
            <a:r>
              <a:rPr lang="en-US" baseline="-25000" dirty="0" smtClean="0"/>
              <a:t>two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0D61-BACB-E74D-A36D-8C53D30598F6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2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59" y="976366"/>
            <a:ext cx="8229600" cy="5317677"/>
          </a:xfrm>
        </p:spPr>
        <p:txBody>
          <a:bodyPr>
            <a:normAutofit/>
          </a:bodyPr>
          <a:lstStyle/>
          <a:p>
            <a:r>
              <a:rPr lang="en-US" dirty="0" smtClean="0"/>
              <a:t>If register $t2 contains</a:t>
            </a:r>
          </a:p>
          <a:p>
            <a:pPr>
              <a:buNone/>
            </a:pPr>
            <a:r>
              <a:rPr lang="en-US" dirty="0" smtClean="0"/>
              <a:t>	0000 0000 0000 0000 0000 1101 1100 0000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And register $t1 contains</a:t>
            </a:r>
          </a:p>
          <a:p>
            <a:pPr>
              <a:buNone/>
            </a:pPr>
            <a:r>
              <a:rPr lang="en-US" dirty="0" smtClean="0"/>
              <a:t>	0000 0000 0000 0000 0011 1100 0000 0000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What is value of $t0 after:</a:t>
            </a:r>
          </a:p>
          <a:p>
            <a:pPr>
              <a:buNone/>
            </a:pPr>
            <a:r>
              <a:rPr lang="en-US" dirty="0" smtClean="0"/>
              <a:t>	nor $t0,$t1,$zero # </a:t>
            </a:r>
            <a:r>
              <a:rPr lang="en-US" dirty="0" err="1" smtClean="0"/>
              <a:t>reg</a:t>
            </a:r>
            <a:r>
              <a:rPr lang="en-US" dirty="0" smtClean="0"/>
              <a:t> $t0 = ~ (</a:t>
            </a:r>
            <a:r>
              <a:rPr lang="en-US" dirty="0" err="1" smtClean="0"/>
              <a:t>reg</a:t>
            </a:r>
            <a:r>
              <a:rPr lang="en-US" dirty="0" smtClean="0"/>
              <a:t> $t1 | </a:t>
            </a:r>
            <a:r>
              <a:rPr lang="en-US" dirty="0" smtClean="0">
                <a:solidFill>
                  <a:srgbClr val="000000"/>
                </a:solidFill>
              </a:rPr>
              <a:t>0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D595-15B3-1A44-92DC-95DD3B5EAD51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2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59" y="976366"/>
            <a:ext cx="8229600" cy="5317677"/>
          </a:xfrm>
        </p:spPr>
        <p:txBody>
          <a:bodyPr>
            <a:normAutofit/>
          </a:bodyPr>
          <a:lstStyle/>
          <a:p>
            <a:r>
              <a:rPr lang="en-US" dirty="0" smtClean="0"/>
              <a:t>If register $t2 contains</a:t>
            </a:r>
          </a:p>
          <a:p>
            <a:pPr>
              <a:buNone/>
            </a:pPr>
            <a:r>
              <a:rPr lang="en-US" dirty="0" smtClean="0"/>
              <a:t>	0000 0000 0000 0000 0000 1101 1100 0000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And register $t1 contains</a:t>
            </a:r>
          </a:p>
          <a:p>
            <a:pPr>
              <a:buNone/>
            </a:pPr>
            <a:r>
              <a:rPr lang="en-US" dirty="0" smtClean="0"/>
              <a:t>	0000 0000 0000 0000 0011 1100 0000 0000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What is value of $t0 after:</a:t>
            </a:r>
          </a:p>
          <a:p>
            <a:pPr>
              <a:buNone/>
            </a:pPr>
            <a:r>
              <a:rPr lang="en-US" dirty="0" smtClean="0"/>
              <a:t>	nor $t0,$t1,</a:t>
            </a:r>
            <a:r>
              <a:rPr lang="en-US" dirty="0" smtClean="0">
                <a:solidFill>
                  <a:srgbClr val="FF0000"/>
                </a:solidFill>
              </a:rPr>
              <a:t>$zero </a:t>
            </a:r>
            <a:r>
              <a:rPr lang="en-US" dirty="0" smtClean="0"/>
              <a:t># </a:t>
            </a:r>
            <a:r>
              <a:rPr lang="en-US" dirty="0" err="1" smtClean="0"/>
              <a:t>reg</a:t>
            </a:r>
            <a:r>
              <a:rPr lang="en-US" dirty="0" smtClean="0"/>
              <a:t> $t0 = ~ (</a:t>
            </a:r>
            <a:r>
              <a:rPr lang="en-US" dirty="0" err="1" smtClean="0"/>
              <a:t>reg</a:t>
            </a:r>
            <a:r>
              <a:rPr lang="en-US" dirty="0" smtClean="0"/>
              <a:t> $t1 | </a:t>
            </a:r>
            <a:r>
              <a:rPr lang="en-US" dirty="0" smtClean="0">
                <a:solidFill>
                  <a:srgbClr val="000000"/>
                </a:solidFill>
              </a:rPr>
              <a:t>0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1111 1111 1111 1111 1100 0011 1111 1111</a:t>
            </a:r>
            <a:r>
              <a:rPr lang="en-US" baseline="-25000" dirty="0" smtClean="0"/>
              <a:t>two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9ACC5-7CAD-7E46-89B2-28F41316231A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66263"/>
            <a:ext cx="8511329" cy="510601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Shift left logical moves </a:t>
            </a:r>
            <a:r>
              <a:rPr lang="en-US" dirty="0" err="1" smtClean="0"/>
              <a:t>n</a:t>
            </a:r>
            <a:r>
              <a:rPr lang="en-US" dirty="0" smtClean="0"/>
              <a:t> bits to the left </a:t>
            </a:r>
            <a:br>
              <a:rPr lang="en-US" dirty="0" smtClean="0"/>
            </a:br>
            <a:r>
              <a:rPr lang="en-US" dirty="0" smtClean="0"/>
              <a:t>(insert 0s into empty bits)</a:t>
            </a:r>
          </a:p>
          <a:p>
            <a:pPr lvl="1"/>
            <a:r>
              <a:rPr lang="en-US" dirty="0" smtClean="0"/>
              <a:t>Same as multiplying by 2</a:t>
            </a:r>
            <a:r>
              <a:rPr lang="en-US" baseline="30000" dirty="0" smtClean="0"/>
              <a:t>n </a:t>
            </a:r>
            <a:r>
              <a:rPr lang="en-US" dirty="0" smtClean="0"/>
              <a:t>for two’s complement number</a:t>
            </a:r>
            <a:endParaRPr lang="en-US" baseline="30000" dirty="0" smtClean="0"/>
          </a:p>
          <a:p>
            <a:r>
              <a:rPr lang="en-US" dirty="0" smtClean="0"/>
              <a:t>For example, if register $s0 contained</a:t>
            </a:r>
          </a:p>
          <a:p>
            <a:pPr>
              <a:buNone/>
            </a:pPr>
            <a:r>
              <a:rPr lang="en-US" sz="2800" dirty="0" smtClean="0"/>
              <a:t>	0000 0000 0000 0000 0000 0000 0000 1001</a:t>
            </a:r>
            <a:r>
              <a:rPr lang="en-US" sz="2800" baseline="-25000" dirty="0" smtClean="0"/>
              <a:t>two</a:t>
            </a:r>
            <a:r>
              <a:rPr lang="en-US" sz="2800" dirty="0" smtClean="0"/>
              <a:t>= 9</a:t>
            </a:r>
            <a:r>
              <a:rPr lang="en-US" sz="2800" baseline="-25000" dirty="0" smtClean="0"/>
              <a:t>ten</a:t>
            </a:r>
          </a:p>
          <a:p>
            <a:r>
              <a:rPr lang="en-US" dirty="0" smtClean="0"/>
              <a:t>If executed </a:t>
            </a:r>
            <a:r>
              <a:rPr lang="en-US" dirty="0" err="1" smtClean="0"/>
              <a:t>sll</a:t>
            </a:r>
            <a:r>
              <a:rPr lang="en-US" dirty="0" smtClean="0"/>
              <a:t> $s0, $s0, 4, result is:</a:t>
            </a:r>
          </a:p>
          <a:p>
            <a:pPr>
              <a:buNone/>
            </a:pPr>
            <a:r>
              <a:rPr lang="en-US" sz="2800" dirty="0" smtClean="0"/>
              <a:t>	0000 0000 0000 0000 0000 0000 1001 0000</a:t>
            </a:r>
            <a:r>
              <a:rPr lang="en-US" sz="2800" baseline="-25000" dirty="0" smtClean="0"/>
              <a:t>two</a:t>
            </a:r>
            <a:r>
              <a:rPr lang="en-US" sz="2800" dirty="0" smtClean="0"/>
              <a:t>= 144</a:t>
            </a:r>
            <a:r>
              <a:rPr lang="en-US" sz="2800" baseline="-25000" dirty="0" smtClean="0"/>
              <a:t>ten</a:t>
            </a:r>
          </a:p>
          <a:p>
            <a:r>
              <a:rPr lang="en-US" dirty="0" smtClean="0"/>
              <a:t>And 9</a:t>
            </a:r>
            <a:r>
              <a:rPr lang="en-US" baseline="-25000" dirty="0" smtClean="0"/>
              <a:t>ten</a:t>
            </a:r>
            <a:r>
              <a:rPr lang="en-US" dirty="0" smtClean="0"/>
              <a:t> × 2</a:t>
            </a:r>
            <a:r>
              <a:rPr lang="en-US" baseline="-25000" dirty="0" smtClean="0"/>
              <a:t>ten</a:t>
            </a:r>
            <a:r>
              <a:rPr lang="en-US" baseline="30000" dirty="0" smtClean="0"/>
              <a:t>4</a:t>
            </a:r>
            <a:r>
              <a:rPr lang="en-US" dirty="0" smtClean="0"/>
              <a:t> = 9</a:t>
            </a:r>
            <a:r>
              <a:rPr lang="en-US" baseline="-25000" dirty="0" smtClean="0"/>
              <a:t>ten</a:t>
            </a:r>
            <a:r>
              <a:rPr lang="en-US" dirty="0" smtClean="0"/>
              <a:t> × 16</a:t>
            </a:r>
            <a:r>
              <a:rPr lang="en-US" baseline="-25000" dirty="0" smtClean="0"/>
              <a:t>ten</a:t>
            </a:r>
            <a:r>
              <a:rPr lang="en-US" dirty="0" smtClean="0"/>
              <a:t> = 144</a:t>
            </a:r>
            <a:r>
              <a:rPr lang="en-US" baseline="-25000" dirty="0" smtClean="0"/>
              <a:t>ten</a:t>
            </a:r>
          </a:p>
          <a:p>
            <a:r>
              <a:rPr lang="en-US" dirty="0" smtClean="0"/>
              <a:t>Shift right logical moves </a:t>
            </a:r>
            <a:r>
              <a:rPr lang="en-US" dirty="0" err="1" smtClean="0"/>
              <a:t>n</a:t>
            </a:r>
            <a:r>
              <a:rPr lang="en-US" dirty="0" smtClean="0"/>
              <a:t> bits to the right (insert 0s into empty bits)</a:t>
            </a:r>
          </a:p>
          <a:p>
            <a:pPr lvl="1"/>
            <a:r>
              <a:rPr lang="en-US" dirty="0" smtClean="0"/>
              <a:t>NOT same as dividing by 2n (negative numbers fail)</a:t>
            </a:r>
          </a:p>
          <a:p>
            <a:endParaRPr lang="en-US" dirty="0" smtClean="0"/>
          </a:p>
          <a:p>
            <a:pPr>
              <a:buNone/>
            </a:pPr>
            <a:endParaRPr lang="en-US" sz="280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E567-A70C-4C44-9B90-71AD5818E9AE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66263"/>
            <a:ext cx="8511329" cy="5106018"/>
          </a:xfrm>
        </p:spPr>
        <p:txBody>
          <a:bodyPr>
            <a:normAutofit/>
          </a:bodyPr>
          <a:lstStyle/>
          <a:p>
            <a:r>
              <a:rPr lang="en-US" dirty="0" smtClean="0"/>
              <a:t>Shift right arithmetic moves </a:t>
            </a:r>
            <a:r>
              <a:rPr lang="en-US" dirty="0" err="1" smtClean="0"/>
              <a:t>n</a:t>
            </a:r>
            <a:r>
              <a:rPr lang="en-US" dirty="0" smtClean="0"/>
              <a:t> bits to the right (insert high order sign bit into empty bits)</a:t>
            </a:r>
          </a:p>
          <a:p>
            <a:r>
              <a:rPr lang="en-US" dirty="0" smtClean="0"/>
              <a:t>For example, if register $s0 contained</a:t>
            </a:r>
          </a:p>
          <a:p>
            <a:pPr lvl="1">
              <a:buNone/>
            </a:pPr>
            <a:r>
              <a:rPr lang="en-US" dirty="0" smtClean="0"/>
              <a:t>0000 0000 0000 0000 0000 0000 0001 1001</a:t>
            </a:r>
            <a:r>
              <a:rPr lang="en-US" baseline="-25000" dirty="0" smtClean="0"/>
              <a:t>two</a:t>
            </a:r>
            <a:r>
              <a:rPr lang="en-US" dirty="0" smtClean="0"/>
              <a:t>= 25</a:t>
            </a:r>
            <a:r>
              <a:rPr lang="en-US" baseline="-25000" dirty="0" smtClean="0"/>
              <a:t>ten</a:t>
            </a:r>
          </a:p>
          <a:p>
            <a:r>
              <a:rPr lang="en-US" dirty="0" smtClean="0"/>
              <a:t>If executed </a:t>
            </a:r>
            <a:r>
              <a:rPr lang="en-US" dirty="0" err="1" smtClean="0"/>
              <a:t>sra</a:t>
            </a:r>
            <a:r>
              <a:rPr lang="en-US" dirty="0" smtClean="0"/>
              <a:t> $s0, $s0, 4, result is:</a:t>
            </a:r>
          </a:p>
          <a:p>
            <a:pPr>
              <a:buNone/>
            </a:pPr>
            <a:r>
              <a:rPr lang="en-US" sz="2800" dirty="0" smtClean="0"/>
              <a:t>	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80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87EF-BD98-6F42-9F5E-3E4FA9C7614A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66263"/>
            <a:ext cx="8511329" cy="5106018"/>
          </a:xfrm>
        </p:spPr>
        <p:txBody>
          <a:bodyPr>
            <a:normAutofit/>
          </a:bodyPr>
          <a:lstStyle/>
          <a:p>
            <a:r>
              <a:rPr lang="en-US" dirty="0" smtClean="0"/>
              <a:t>Shift right arithmetic moves </a:t>
            </a:r>
            <a:r>
              <a:rPr lang="en-US" dirty="0" err="1" smtClean="0"/>
              <a:t>n</a:t>
            </a:r>
            <a:r>
              <a:rPr lang="en-US" dirty="0" smtClean="0"/>
              <a:t> bits to the right (insert high order sign bit into empty bits)</a:t>
            </a:r>
          </a:p>
          <a:p>
            <a:r>
              <a:rPr lang="en-US" dirty="0" smtClean="0"/>
              <a:t>For example, if register $s0 contained</a:t>
            </a:r>
          </a:p>
          <a:p>
            <a:pPr lvl="1">
              <a:buNone/>
            </a:pPr>
            <a:r>
              <a:rPr lang="en-US" dirty="0" smtClean="0"/>
              <a:t>0000 0000 0000 0000 0000 0000 0001 1001</a:t>
            </a:r>
            <a:r>
              <a:rPr lang="en-US" baseline="-25000" dirty="0" smtClean="0"/>
              <a:t>two</a:t>
            </a:r>
            <a:r>
              <a:rPr lang="en-US" dirty="0" smtClean="0"/>
              <a:t>= 25</a:t>
            </a:r>
            <a:r>
              <a:rPr lang="en-US" baseline="-25000" dirty="0" smtClean="0"/>
              <a:t>ten</a:t>
            </a:r>
          </a:p>
          <a:p>
            <a:r>
              <a:rPr lang="en-US" dirty="0" smtClean="0"/>
              <a:t>If executed </a:t>
            </a:r>
            <a:r>
              <a:rPr lang="en-US" dirty="0" err="1" smtClean="0"/>
              <a:t>sra</a:t>
            </a:r>
            <a:r>
              <a:rPr lang="en-US" dirty="0" smtClean="0"/>
              <a:t> $s0, $s0, 4, result is: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0000 0000 0000 0000 0000 0000 0000 0001</a:t>
            </a:r>
            <a:r>
              <a:rPr lang="en-US" sz="2800" baseline="-25000" dirty="0" smtClean="0">
                <a:solidFill>
                  <a:srgbClr val="FF0000"/>
                </a:solidFill>
              </a:rPr>
              <a:t>two</a:t>
            </a:r>
            <a:r>
              <a:rPr lang="en-US" sz="2800" dirty="0" smtClean="0">
                <a:solidFill>
                  <a:srgbClr val="FF0000"/>
                </a:solidFill>
              </a:rPr>
              <a:t>= 1</a:t>
            </a:r>
            <a:r>
              <a:rPr lang="en-US" sz="2800" baseline="-25000" dirty="0" smtClean="0">
                <a:solidFill>
                  <a:srgbClr val="FF0000"/>
                </a:solidFill>
              </a:rPr>
              <a:t>ten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>
              <a:buNone/>
            </a:pPr>
            <a:endParaRPr lang="en-US" sz="280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6662-DA3F-9245-88AD-34BDBE5D43A8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4787900"/>
          </a:xfrm>
        </p:spPr>
        <p:txBody>
          <a:bodyPr>
            <a:normAutofit/>
          </a:bodyPr>
          <a:lstStyle/>
          <a:p>
            <a:r>
              <a:rPr lang="en-US" dirty="0" smtClean="0"/>
              <a:t>C is function oriented; code reuse via functions</a:t>
            </a:r>
          </a:p>
          <a:p>
            <a:pPr lvl="1"/>
            <a:r>
              <a:rPr lang="en-US" dirty="0" smtClean="0"/>
              <a:t>Jump and link 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jal</a:t>
            </a:r>
            <a:r>
              <a:rPr lang="en-US" dirty="0" smtClean="0"/>
              <a:t>) invokes, jump register 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jr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$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ra</a:t>
            </a:r>
            <a:r>
              <a:rPr lang="en-US" dirty="0" smtClean="0"/>
              <a:t>) returns</a:t>
            </a:r>
          </a:p>
          <a:p>
            <a:pPr lvl="1"/>
            <a:r>
              <a:rPr lang="en-US" dirty="0" smtClean="0"/>
              <a:t>Registers 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$a0-$a3</a:t>
            </a:r>
            <a:r>
              <a:rPr lang="en-US" dirty="0" smtClean="0">
                <a:solidFill>
                  <a:srgbClr val="000000"/>
                </a:solidFill>
                <a:cs typeface="Courier New"/>
              </a:rPr>
              <a:t> </a:t>
            </a:r>
            <a:r>
              <a:rPr lang="en-US" dirty="0" smtClean="0"/>
              <a:t>for arguments, 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$v0-$v1</a:t>
            </a:r>
            <a:r>
              <a:rPr lang="en-US" dirty="0" smtClean="0">
                <a:solidFill>
                  <a:srgbClr val="000000"/>
                </a:solidFill>
                <a:cs typeface="Courier New"/>
              </a:rPr>
              <a:t> </a:t>
            </a:r>
            <a:r>
              <a:rPr lang="en-US" dirty="0" smtClean="0"/>
              <a:t>for return values</a:t>
            </a:r>
          </a:p>
          <a:p>
            <a:r>
              <a:rPr lang="en-US" dirty="0" smtClean="0"/>
              <a:t>Stack for spilling registers, nested function calls, C local (automatic) variables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4DAD-C29C-ED4D-924E-BB8DA3762992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66263"/>
            <a:ext cx="8686801" cy="5106018"/>
          </a:xfrm>
        </p:spPr>
        <p:txBody>
          <a:bodyPr>
            <a:normAutofit/>
          </a:bodyPr>
          <a:lstStyle/>
          <a:p>
            <a:r>
              <a:rPr lang="en-US" dirty="0" smtClean="0"/>
              <a:t>Shift right arithmetic moves </a:t>
            </a:r>
            <a:r>
              <a:rPr lang="en-US" dirty="0" err="1" smtClean="0"/>
              <a:t>n</a:t>
            </a:r>
            <a:r>
              <a:rPr lang="en-US" dirty="0" smtClean="0"/>
              <a:t> bits to the right (insert high order sign bit into empty bits)</a:t>
            </a:r>
            <a:endParaRPr lang="en-US" sz="2800" baseline="-25000" dirty="0" smtClean="0"/>
          </a:p>
          <a:p>
            <a:r>
              <a:rPr lang="en-US" dirty="0" smtClean="0"/>
              <a:t>For example, if register $s0 contained</a:t>
            </a:r>
          </a:p>
          <a:p>
            <a:pPr lvl="1">
              <a:buNone/>
            </a:pPr>
            <a:r>
              <a:rPr lang="en-US" dirty="0" smtClean="0"/>
              <a:t>1111 1111 1111 1111 1111 1111 1110 0111</a:t>
            </a:r>
            <a:r>
              <a:rPr lang="en-US" baseline="-25000" dirty="0" smtClean="0"/>
              <a:t>two</a:t>
            </a:r>
            <a:r>
              <a:rPr lang="en-US" dirty="0" smtClean="0"/>
              <a:t>= -25</a:t>
            </a:r>
            <a:r>
              <a:rPr lang="en-US" baseline="-25000" dirty="0" smtClean="0"/>
              <a:t>ten</a:t>
            </a:r>
          </a:p>
          <a:p>
            <a:r>
              <a:rPr lang="en-US" dirty="0" smtClean="0"/>
              <a:t>If executed </a:t>
            </a:r>
            <a:r>
              <a:rPr lang="en-US" dirty="0" err="1" smtClean="0"/>
              <a:t>sra</a:t>
            </a:r>
            <a:r>
              <a:rPr lang="en-US" dirty="0" smtClean="0"/>
              <a:t> $s0, $s0, 4, result is: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80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4448-7905-EE44-BB54-9DC352D109EF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66263"/>
            <a:ext cx="8686801" cy="5106018"/>
          </a:xfrm>
        </p:spPr>
        <p:txBody>
          <a:bodyPr>
            <a:normAutofit/>
          </a:bodyPr>
          <a:lstStyle/>
          <a:p>
            <a:r>
              <a:rPr lang="en-US" dirty="0" smtClean="0"/>
              <a:t>Shift right arithmetic moves </a:t>
            </a:r>
            <a:r>
              <a:rPr lang="en-US" dirty="0" err="1" smtClean="0"/>
              <a:t>n</a:t>
            </a:r>
            <a:r>
              <a:rPr lang="en-US" dirty="0" smtClean="0"/>
              <a:t> bits to the right (insert high order sign bit into empty bits)</a:t>
            </a:r>
            <a:endParaRPr lang="en-US" sz="2800" baseline="-25000" dirty="0" smtClean="0"/>
          </a:p>
          <a:p>
            <a:r>
              <a:rPr lang="en-US" dirty="0" smtClean="0"/>
              <a:t>For example, if register $s0 contained</a:t>
            </a:r>
          </a:p>
          <a:p>
            <a:pPr lvl="1">
              <a:buNone/>
            </a:pPr>
            <a:r>
              <a:rPr lang="en-US" dirty="0" smtClean="0"/>
              <a:t>1111 1111 1111 1111 1111 1111 1110 0111</a:t>
            </a:r>
            <a:r>
              <a:rPr lang="en-US" baseline="-25000" dirty="0" smtClean="0"/>
              <a:t>two</a:t>
            </a:r>
            <a:r>
              <a:rPr lang="en-US" dirty="0" smtClean="0"/>
              <a:t>= -25</a:t>
            </a:r>
            <a:r>
              <a:rPr lang="en-US" baseline="-25000" dirty="0" smtClean="0"/>
              <a:t>ten</a:t>
            </a:r>
          </a:p>
          <a:p>
            <a:r>
              <a:rPr lang="en-US" dirty="0" smtClean="0"/>
              <a:t>If executed </a:t>
            </a:r>
            <a:r>
              <a:rPr lang="en-US" dirty="0" err="1" smtClean="0"/>
              <a:t>sra</a:t>
            </a:r>
            <a:r>
              <a:rPr lang="en-US" dirty="0" smtClean="0"/>
              <a:t> $s0, $s0, 4, result is: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1111 1111 1111 1111 1111 1111 1111 1110</a:t>
            </a:r>
            <a:r>
              <a:rPr lang="en-US" sz="2800" baseline="-25000" dirty="0" smtClean="0">
                <a:solidFill>
                  <a:srgbClr val="FF0000"/>
                </a:solidFill>
              </a:rPr>
              <a:t>two</a:t>
            </a:r>
            <a:r>
              <a:rPr lang="en-US" sz="2800" dirty="0" smtClean="0">
                <a:solidFill>
                  <a:srgbClr val="FF0000"/>
                </a:solidFill>
              </a:rPr>
              <a:t>= -2</a:t>
            </a:r>
            <a:r>
              <a:rPr lang="en-US" sz="2800" baseline="-25000" dirty="0" smtClean="0">
                <a:solidFill>
                  <a:srgbClr val="FF0000"/>
                </a:solidFill>
              </a:rPr>
              <a:t>ten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Unfortunately, this is NOT same as dividing by 2n</a:t>
            </a:r>
          </a:p>
          <a:p>
            <a:pPr marL="742950" lvl="2" indent="-342900">
              <a:buFont typeface="Lucida Grande"/>
              <a:buChar char="−"/>
            </a:pPr>
            <a:r>
              <a:rPr lang="en-US" dirty="0" smtClean="0"/>
              <a:t>Fails for odd negative numbers</a:t>
            </a:r>
          </a:p>
          <a:p>
            <a:pPr marL="742950" lvl="2" indent="-342900">
              <a:buFont typeface="Lucida Grande"/>
              <a:buChar char="−"/>
            </a:pPr>
            <a:r>
              <a:rPr lang="en-US" dirty="0" smtClean="0"/>
              <a:t>C arithmetic semantics is that division should round towards 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80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1FE52-7490-BA4C-A212-435C4212D7FC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Signed and Unsigned Integers on Instruction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(if any) instructions affected?</a:t>
            </a:r>
          </a:p>
          <a:p>
            <a:pPr lvl="1"/>
            <a:r>
              <a:rPr lang="en-US" dirty="0" smtClean="0"/>
              <a:t>Load word, store word?</a:t>
            </a:r>
          </a:p>
          <a:p>
            <a:pPr lvl="1"/>
            <a:r>
              <a:rPr lang="en-US" dirty="0" smtClean="0"/>
              <a:t>branch equal, branch not equal?</a:t>
            </a:r>
          </a:p>
          <a:p>
            <a:pPr lvl="1"/>
            <a:r>
              <a:rPr lang="en-US" dirty="0" smtClean="0"/>
              <a:t>and, or, </a:t>
            </a:r>
            <a:r>
              <a:rPr lang="en-US" dirty="0" err="1" smtClean="0"/>
              <a:t>sll</a:t>
            </a:r>
            <a:r>
              <a:rPr lang="en-US" dirty="0" smtClean="0"/>
              <a:t>, </a:t>
            </a:r>
            <a:r>
              <a:rPr lang="en-US" dirty="0" err="1" smtClean="0"/>
              <a:t>srl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add, sub, </a:t>
            </a:r>
            <a:r>
              <a:rPr lang="en-US" dirty="0" err="1" smtClean="0"/>
              <a:t>mult</a:t>
            </a:r>
            <a:r>
              <a:rPr lang="en-US" dirty="0" smtClean="0"/>
              <a:t>, div?</a:t>
            </a:r>
          </a:p>
          <a:p>
            <a:pPr lvl="1"/>
            <a:r>
              <a:rPr lang="en-US" dirty="0" err="1" smtClean="0"/>
              <a:t>slti</a:t>
            </a:r>
            <a:r>
              <a:rPr lang="en-US" dirty="0" smtClean="0"/>
              <a:t> (set less than immediate)?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D2C3-9CB8-D842-BB78-44E00526628A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The previous statement has it backwards: &amp;&amp; and || logical ops, &amp; and | are branches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They are redundant and mean the same thing: &amp;&amp; and || are simply inherited from the programming language B, the predecessor of C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9"/>
            <a:ext cx="7116762" cy="954107"/>
            <a:chOff x="960651" y="1743728"/>
            <a:chExt cx="7116549" cy="715593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7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Logical operations AND and OR do &amp; and | while conditional branches do &amp;&amp; and ||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C provides two sets of operators for AND (&amp; and &amp;&amp;) and two sets of operators for OR (| and ||) while MIPS doesn’t. Why?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The previous statement has it backwards: &amp;&amp; and || logical ops, &amp; and | are branches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They are redundant and mean the same thing: &amp;&amp; and || are simply inherited from the programming language B, the predecessor of C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9"/>
            <a:ext cx="7116762" cy="954107"/>
            <a:chOff x="960651" y="1743728"/>
            <a:chExt cx="7116549" cy="715593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7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Logical operations AND and OR do &amp; and | while conditional branches do &amp;&amp; and ||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44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C provides two sets of operators for AND (&amp; and &amp;&amp;) and two sets of operators for OR (| and ||) while MIPS doesn’t. Why?</a:t>
            </a:r>
          </a:p>
        </p:txBody>
      </p:sp>
      <p:sp>
        <p:nvSpPr>
          <p:cNvPr id="3" name="Rectangle 2"/>
          <p:cNvSpPr/>
          <p:nvPr/>
        </p:nvSpPr>
        <p:spPr>
          <a:xfrm>
            <a:off x="841531" y="2325524"/>
            <a:ext cx="7130063" cy="1025066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6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Answer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03200" y="1600200"/>
            <a:ext cx="8940800" cy="5054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 provides two sets of operators for AND (&amp; and &amp;&amp;) and two sets of operators for OR (| and ||) while MIPS doesn’t. Why?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	Logical operations AND and OR implement &amp; and | while conditional branches implement &amp;&amp; and ||</a:t>
            </a:r>
          </a:p>
          <a:p>
            <a:pPr marL="514350" indent="-514350">
              <a:buNone/>
            </a:pPr>
            <a:r>
              <a:rPr lang="en-US" dirty="0" smtClean="0"/>
              <a:t>Reason:</a:t>
            </a:r>
          </a:p>
          <a:p>
            <a:pPr marL="514350" indent="-514350">
              <a:buNone/>
            </a:pPr>
            <a:r>
              <a:rPr lang="en-US" dirty="0" smtClean="0"/>
              <a:t>	e.g., &amp;&amp; is logical </a:t>
            </a:r>
            <a:r>
              <a:rPr lang="en-US" dirty="0" smtClean="0">
                <a:latin typeface="Courier New"/>
                <a:cs typeface="Courier New"/>
              </a:rPr>
              <a:t>and</a:t>
            </a:r>
            <a:r>
              <a:rPr lang="en-US" dirty="0" smtClean="0"/>
              <a:t>: true &amp;&amp; true is true and everything else is false</a:t>
            </a:r>
          </a:p>
          <a:p>
            <a:pPr marL="514350" indent="-514350">
              <a:buNone/>
            </a:pPr>
            <a:r>
              <a:rPr lang="en-US" dirty="0" smtClean="0"/>
              <a:t>	&amp; is bitwise </a:t>
            </a:r>
            <a:r>
              <a:rPr lang="en-US" dirty="0" smtClean="0">
                <a:latin typeface="Courier New"/>
                <a:cs typeface="Courier New"/>
              </a:rPr>
              <a:t>and</a:t>
            </a:r>
            <a:r>
              <a:rPr lang="en-US" dirty="0" smtClean="0"/>
              <a:t>:  e.g., (1010</a:t>
            </a:r>
            <a:r>
              <a:rPr lang="en-US" baseline="-25000" dirty="0" smtClean="0"/>
              <a:t>two</a:t>
            </a:r>
            <a:r>
              <a:rPr lang="en-US" dirty="0" smtClean="0"/>
              <a:t> &amp; 1000</a:t>
            </a:r>
            <a:r>
              <a:rPr lang="en-US" baseline="-25000" dirty="0" smtClean="0"/>
              <a:t>two</a:t>
            </a:r>
            <a:r>
              <a:rPr lang="en-US" dirty="0" smtClean="0"/>
              <a:t>) = 1000</a:t>
            </a:r>
            <a:r>
              <a:rPr lang="en-US" baseline="-25000" dirty="0" smtClean="0"/>
              <a:t>two</a:t>
            </a:r>
            <a:endParaRPr lang="en-US" baseline="-25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376E-45EE-034C-8F6C-9F11083C86FC}" type="datetime1">
              <a:rPr lang="en-US" smtClean="0"/>
              <a:pPr/>
              <a:t>9/19/13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Memory Heap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Everything is a Number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Overflow and Real Numbers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Instructions as Numbers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Technology Break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Assembly Language to Machine Language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And in Conclusion, …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256B-22EE-F14F-B86F-AC5267E26278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3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35706" cy="4844242"/>
          </a:xfrm>
        </p:spPr>
        <p:txBody>
          <a:bodyPr>
            <a:normAutofit/>
          </a:bodyPr>
          <a:lstStyle/>
          <a:p>
            <a:r>
              <a:rPr lang="en-US" dirty="0" smtClean="0"/>
              <a:t>HW #3 Due Sunday @ 11:59:59</a:t>
            </a:r>
          </a:p>
          <a:p>
            <a:r>
              <a:rPr lang="en-US" dirty="0" smtClean="0"/>
              <a:t>Project </a:t>
            </a:r>
            <a:r>
              <a:rPr lang="en-US" dirty="0"/>
              <a:t>#1 Part 1 Due Sunday @ 11:59:</a:t>
            </a:r>
            <a:r>
              <a:rPr lang="en-US" dirty="0" smtClean="0"/>
              <a:t>59</a:t>
            </a:r>
          </a:p>
          <a:p>
            <a:r>
              <a:rPr lang="en-US" dirty="0" smtClean="0"/>
              <a:t>Midterm on the horizon:</a:t>
            </a:r>
          </a:p>
          <a:p>
            <a:pPr lvl="1"/>
            <a:r>
              <a:rPr lang="en-US" dirty="0" smtClean="0"/>
              <a:t>10/17 (4 weeks), 6-9 PM</a:t>
            </a:r>
          </a:p>
          <a:p>
            <a:pPr lvl="1"/>
            <a:r>
              <a:rPr lang="en-US" dirty="0" smtClean="0"/>
              <a:t>It’s going to be </a:t>
            </a:r>
            <a:r>
              <a:rPr lang="en-US" i="1" dirty="0" smtClean="0"/>
              <a:t>completely</a:t>
            </a:r>
            <a:r>
              <a:rPr lang="en-US" dirty="0" smtClean="0"/>
              <a:t> multiple choice!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262E-9140-2345-A4ED-483053BA2571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“And in Conclusion, 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60500"/>
            <a:ext cx="8420101" cy="50419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Program can interpret binary number as unsigned integer, two’s complement signed integer, floating point number, ASCII characters, Unicode characters, …</a:t>
            </a:r>
          </a:p>
          <a:p>
            <a:r>
              <a:rPr lang="en-US" dirty="0" smtClean="0"/>
              <a:t>Integers have largest positive and largest negative numbers, but represent all in between</a:t>
            </a:r>
          </a:p>
          <a:p>
            <a:pPr lvl="1"/>
            <a:r>
              <a:rPr lang="en-US" dirty="0" smtClean="0"/>
              <a:t>Two’s comp. weirdness is one extra negative </a:t>
            </a:r>
            <a:r>
              <a:rPr lang="en-US" dirty="0" err="1" smtClean="0"/>
              <a:t>numInteger</a:t>
            </a:r>
            <a:r>
              <a:rPr lang="en-US" dirty="0" smtClean="0"/>
              <a:t> and floating point operations can lead to results too big to store within their representations: overflow/underflow</a:t>
            </a:r>
          </a:p>
          <a:p>
            <a:r>
              <a:rPr lang="en-US" dirty="0" smtClean="0"/>
              <a:t>Floating point is an approximation of </a:t>
            </a:r>
            <a:r>
              <a:rPr lang="en-US" dirty="0" err="1" smtClean="0"/>
              <a:t>reals</a:t>
            </a:r>
            <a:endParaRPr lang="en-US" dirty="0" smtClean="0"/>
          </a:p>
          <a:p>
            <a:r>
              <a:rPr lang="en-US" dirty="0" smtClean="0"/>
              <a:t>Everything is a (binary) number in a computer</a:t>
            </a:r>
          </a:p>
          <a:p>
            <a:pPr lvl="1"/>
            <a:r>
              <a:rPr lang="en-US" dirty="0" smtClean="0"/>
              <a:t>Instructions and data; stored program concept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8814-86AE-F641-822E-D6FA25169A6C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Memory Heap</a:t>
            </a:r>
          </a:p>
          <a:p>
            <a:r>
              <a:rPr lang="en-US" dirty="0" smtClean="0"/>
              <a:t>Everything is a Number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Overflow and Real Numbers</a:t>
            </a:r>
          </a:p>
          <a:p>
            <a:r>
              <a:rPr lang="en-US" dirty="0" smtClean="0"/>
              <a:t>Technology Break</a:t>
            </a:r>
          </a:p>
          <a:p>
            <a:r>
              <a:rPr lang="en-US" dirty="0" smtClean="0"/>
              <a:t>Instructions as Numbers</a:t>
            </a:r>
          </a:p>
          <a:p>
            <a:r>
              <a:rPr lang="en-US" dirty="0" smtClean="0"/>
              <a:t>Assembly Language to Machine Language</a:t>
            </a:r>
          </a:p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9E9B-2CAF-4D40-BD7F-9080A05DCDA3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Memory Heap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Everything is a Number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Overflow and Real Numbers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Technology Break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Instructions as Numbers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Assembly Language to Machine Language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 in Conclusion, …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9E9B-2CAF-4D40-BD7F-9080A05DCDA3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0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a Function Calls a Function? Recursive Function Calls?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Would clobber values in </a:t>
            </a:r>
            <a:r>
              <a:rPr lang="en-US" dirty="0" smtClean="0">
                <a:latin typeface="Courier New"/>
                <a:cs typeface="Courier New"/>
              </a:rPr>
              <a:t>$a0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to </a:t>
            </a:r>
            <a:r>
              <a:rPr lang="en-US" dirty="0" smtClean="0">
                <a:latin typeface="Courier New"/>
                <a:cs typeface="Courier New"/>
              </a:rPr>
              <a:t>$a1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What is the solution?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D273-26A1-7A44-9938-94907325E11B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669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Allocating Space on Stack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 has two storage classes: automatic and static</a:t>
            </a:r>
          </a:p>
          <a:p>
            <a:pPr lvl="1"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Automatic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variables are local to function and discarded when function exits.</a:t>
            </a:r>
          </a:p>
          <a:p>
            <a:pPr lvl="1"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Static </a:t>
            </a:r>
            <a:r>
              <a:rPr lang="en-US" dirty="0" smtClean="0"/>
              <a:t>variables exist across exits from and entries to procedures</a:t>
            </a:r>
          </a:p>
          <a:p>
            <a:r>
              <a:rPr lang="en-US" dirty="0" smtClean="0"/>
              <a:t>Use stack for automatic (local) variables that don’t fit in registers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Procedure frame </a:t>
            </a:r>
            <a:r>
              <a:rPr lang="en-US" dirty="0" smtClean="0"/>
              <a:t>or</a:t>
            </a:r>
            <a:r>
              <a:rPr lang="en-US" b="1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activation record</a:t>
            </a:r>
            <a:r>
              <a:rPr lang="en-US" b="1" dirty="0" smtClean="0"/>
              <a:t>: </a:t>
            </a:r>
            <a:r>
              <a:rPr lang="en-US" dirty="0" smtClean="0"/>
              <a:t>segment of stack with saved registers and local variables</a:t>
            </a:r>
          </a:p>
          <a:p>
            <a:r>
              <a:rPr lang="en-US" dirty="0" smtClean="0"/>
              <a:t>Some MIPS compilers use a </a:t>
            </a:r>
            <a:r>
              <a:rPr lang="en-US" dirty="0" smtClean="0">
                <a:solidFill>
                  <a:srgbClr val="000000"/>
                </a:solidFill>
              </a:rPr>
              <a:t>frame pointer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$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fp</a:t>
            </a:r>
            <a:r>
              <a:rPr lang="en-US" dirty="0" smtClean="0"/>
              <a:t>) to point to first word of frame</a:t>
            </a:r>
          </a:p>
          <a:p>
            <a:r>
              <a:rPr lang="en-US" dirty="0" smtClean="0"/>
              <a:t>(29 of 32, 3 left!)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42A6-B482-8D41-9B9C-44EDC9A3ED86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724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Before, During, After Call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918A-A0F5-DD46-BF4E-51A3A1573DB6}" type="datetime1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1" y="1354667"/>
            <a:ext cx="9101192" cy="41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009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8667</TotalTime>
  <Words>3241</Words>
  <Application>Microsoft Macintosh PowerPoint</Application>
  <PresentationFormat>On-screen Show (4:3)</PresentationFormat>
  <Paragraphs>755</Paragraphs>
  <Slides>48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Image</vt:lpstr>
      <vt:lpstr>CS 61C:  Great Ideas in Computer Architecture  Everything is a Number</vt:lpstr>
      <vt:lpstr>New-School Machine Structures (It’s a bit more complicated!)</vt:lpstr>
      <vt:lpstr>Big Idea #1: Levels of Representation/Interpretation</vt:lpstr>
      <vt:lpstr>Review</vt:lpstr>
      <vt:lpstr>Agenda</vt:lpstr>
      <vt:lpstr>Agenda</vt:lpstr>
      <vt:lpstr>What If a Function Calls a Function? Recursive Function Calls?</vt:lpstr>
      <vt:lpstr>Allocating Space on Stack</vt:lpstr>
      <vt:lpstr>Stack Before, During, After Call</vt:lpstr>
      <vt:lpstr>Recursive Function Factorial</vt:lpstr>
      <vt:lpstr>Recursive Function Factorial</vt:lpstr>
      <vt:lpstr>Optimized Function Convention</vt:lpstr>
      <vt:lpstr>Where is the Stack in Memory?</vt:lpstr>
      <vt:lpstr>MIPS Memory Allocation</vt:lpstr>
      <vt:lpstr>Register Allocation and Numbering</vt:lpstr>
      <vt:lpstr>PowerPoint Presentation</vt:lpstr>
      <vt:lpstr>PowerPoint Presentation</vt:lpstr>
      <vt:lpstr>Agenda</vt:lpstr>
      <vt:lpstr>Key Concepts</vt:lpstr>
      <vt:lpstr>Number Representation</vt:lpstr>
      <vt:lpstr>Number Representation</vt:lpstr>
      <vt:lpstr>Signed and Unsigned Integers</vt:lpstr>
      <vt:lpstr>Unsigned Integers</vt:lpstr>
      <vt:lpstr>Signed Integers and  Two’s Complement Representation</vt:lpstr>
      <vt:lpstr>Two’s Complement Integers</vt:lpstr>
      <vt:lpstr>Twos Complement Examples</vt:lpstr>
      <vt:lpstr>PowerPoint Presentation</vt:lpstr>
      <vt:lpstr>PowerPoint Presentation</vt:lpstr>
      <vt:lpstr>MIPS Logical Instructions</vt:lpstr>
      <vt:lpstr>Bit-by-bit Definition</vt:lpstr>
      <vt:lpstr>Examples</vt:lpstr>
      <vt:lpstr>Examples</vt:lpstr>
      <vt:lpstr>Examples</vt:lpstr>
      <vt:lpstr>Examples</vt:lpstr>
      <vt:lpstr>Examples</vt:lpstr>
      <vt:lpstr>Examples</vt:lpstr>
      <vt:lpstr>Shifting</vt:lpstr>
      <vt:lpstr>Shifting</vt:lpstr>
      <vt:lpstr>Shifting</vt:lpstr>
      <vt:lpstr>Shifting</vt:lpstr>
      <vt:lpstr>Shifting</vt:lpstr>
      <vt:lpstr>Impact of Signed and Unsigned Integers on Instruction Sets</vt:lpstr>
      <vt:lpstr>PowerPoint Presentation</vt:lpstr>
      <vt:lpstr>PowerPoint Presentation</vt:lpstr>
      <vt:lpstr>Peer Instruction Answer</vt:lpstr>
      <vt:lpstr>Agenda</vt:lpstr>
      <vt:lpstr>Administrivia</vt:lpstr>
      <vt:lpstr>“And in Conclusion, …”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Randy Katz</cp:lastModifiedBy>
  <cp:revision>162</cp:revision>
  <cp:lastPrinted>2012-01-30T15:08:05Z</cp:lastPrinted>
  <dcterms:created xsi:type="dcterms:W3CDTF">2012-02-07T17:35:45Z</dcterms:created>
  <dcterms:modified xsi:type="dcterms:W3CDTF">2013-09-20T03:09:38Z</dcterms:modified>
</cp:coreProperties>
</file>