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557" r:id="rId2"/>
    <p:sldId id="507" r:id="rId3"/>
    <p:sldId id="595" r:id="rId4"/>
    <p:sldId id="684" r:id="rId5"/>
    <p:sldId id="685" r:id="rId6"/>
    <p:sldId id="686" r:id="rId7"/>
    <p:sldId id="687" r:id="rId8"/>
    <p:sldId id="688" r:id="rId9"/>
    <p:sldId id="689" r:id="rId10"/>
    <p:sldId id="690" r:id="rId11"/>
    <p:sldId id="691" r:id="rId12"/>
    <p:sldId id="677" r:id="rId13"/>
    <p:sldId id="678" r:id="rId14"/>
    <p:sldId id="679" r:id="rId15"/>
    <p:sldId id="596" r:id="rId16"/>
    <p:sldId id="631" r:id="rId17"/>
    <p:sldId id="632" r:id="rId18"/>
    <p:sldId id="681" r:id="rId19"/>
    <p:sldId id="682" r:id="rId20"/>
    <p:sldId id="628" r:id="rId21"/>
    <p:sldId id="633" r:id="rId22"/>
    <p:sldId id="629" r:id="rId23"/>
    <p:sldId id="630" r:id="rId24"/>
    <p:sldId id="634" r:id="rId25"/>
    <p:sldId id="635" r:id="rId26"/>
    <p:sldId id="636" r:id="rId27"/>
    <p:sldId id="637" r:id="rId28"/>
    <p:sldId id="666" r:id="rId29"/>
    <p:sldId id="667" r:id="rId30"/>
    <p:sldId id="621" r:id="rId31"/>
    <p:sldId id="680" r:id="rId32"/>
    <p:sldId id="683" r:id="rId33"/>
    <p:sldId id="622" r:id="rId34"/>
    <p:sldId id="670" r:id="rId35"/>
    <p:sldId id="671" r:id="rId36"/>
    <p:sldId id="672" r:id="rId37"/>
    <p:sldId id="673" r:id="rId38"/>
    <p:sldId id="674" r:id="rId39"/>
    <p:sldId id="675" r:id="rId40"/>
    <p:sldId id="676" r:id="rId41"/>
    <p:sldId id="638" r:id="rId42"/>
    <p:sldId id="639" r:id="rId43"/>
    <p:sldId id="640" r:id="rId44"/>
    <p:sldId id="641" r:id="rId45"/>
    <p:sldId id="642" r:id="rId46"/>
    <p:sldId id="643" r:id="rId47"/>
    <p:sldId id="644" r:id="rId48"/>
    <p:sldId id="653" r:id="rId49"/>
    <p:sldId id="654" r:id="rId50"/>
    <p:sldId id="655" r:id="rId51"/>
    <p:sldId id="656" r:id="rId52"/>
    <p:sldId id="657" r:id="rId53"/>
    <p:sldId id="658" r:id="rId54"/>
    <p:sldId id="659" r:id="rId55"/>
    <p:sldId id="660" r:id="rId56"/>
    <p:sldId id="669" r:id="rId57"/>
    <p:sldId id="661" r:id="rId58"/>
    <p:sldId id="668" r:id="rId59"/>
    <p:sldId id="662" r:id="rId60"/>
    <p:sldId id="663" r:id="rId61"/>
    <p:sldId id="620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BFBFB"/>
    <a:srgbClr val="FF6FC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6667" autoAdjust="0"/>
  </p:normalViewPr>
  <p:slideViewPr>
    <p:cSldViewPr snapToGrid="0">
      <p:cViewPr varScale="1">
        <p:scale>
          <a:sx n="77" d="100"/>
          <a:sy n="77" d="100"/>
        </p:scale>
        <p:origin x="-1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9/22/13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131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9/22/13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909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969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ask</a:t>
            </a:r>
            <a:r>
              <a:rPr lang="en-US" baseline="0" dirty="0" smtClean="0"/>
              <a:t> types of each </a:t>
            </a:r>
            <a:r>
              <a:rPr lang="en-US" baseline="0" dirty="0" err="1" smtClean="0"/>
              <a:t>instruciton</a:t>
            </a:r>
            <a:r>
              <a:rPr lang="en-US" baseline="0" dirty="0" smtClean="0"/>
              <a:t> format for each instruction</a:t>
            </a:r>
          </a:p>
          <a:p>
            <a:r>
              <a:rPr lang="en-US" baseline="0" dirty="0" smtClean="0"/>
              <a:t>Then break into fields for each one </a:t>
            </a:r>
            <a:r>
              <a:rPr lang="en-US" baseline="0" dirty="0" err="1" smtClean="0"/>
              <a:t>instrution</a:t>
            </a:r>
            <a:r>
              <a:rPr lang="en-US" baseline="0" dirty="0" smtClean="0"/>
              <a:t> type</a:t>
            </a:r>
          </a:p>
          <a:p>
            <a:r>
              <a:rPr lang="en-US" baseline="0" dirty="0" smtClean="0"/>
              <a:t>Then fill in fields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Write opcodes</a:t>
            </a:r>
            <a:r>
              <a:rPr lang="en-US" baseline="0" dirty="0" smtClean="0"/>
              <a:t> and formats on blackboard</a:t>
            </a:r>
          </a:p>
          <a:p>
            <a:r>
              <a:rPr lang="en-US" baseline="0" dirty="0" err="1" smtClean="0"/>
              <a:t>Sll</a:t>
            </a:r>
            <a:r>
              <a:rPr lang="en-US" baseline="0" dirty="0" smtClean="0"/>
              <a:t> opcode 0 , </a:t>
            </a:r>
            <a:r>
              <a:rPr lang="en-US" baseline="0" dirty="0" err="1" smtClean="0"/>
              <a:t>funct</a:t>
            </a:r>
            <a:r>
              <a:rPr lang="en-US" baseline="0" dirty="0" smtClean="0"/>
              <a:t> code 0</a:t>
            </a:r>
          </a:p>
          <a:p>
            <a:r>
              <a:rPr lang="en-US" baseline="0" dirty="0" err="1" smtClean="0"/>
              <a:t>Addu</a:t>
            </a:r>
            <a:r>
              <a:rPr lang="en-US" baseline="0" dirty="0" smtClean="0"/>
              <a:t> opcode 0 , </a:t>
            </a:r>
            <a:r>
              <a:rPr lang="en-US" baseline="0" dirty="0" err="1" smtClean="0"/>
              <a:t>funct</a:t>
            </a:r>
            <a:r>
              <a:rPr lang="en-US" baseline="0" dirty="0" smtClean="0"/>
              <a:t> code 33</a:t>
            </a:r>
          </a:p>
          <a:p>
            <a:r>
              <a:rPr lang="en-US" baseline="0" dirty="0" err="1" smtClean="0"/>
              <a:t>Lw</a:t>
            </a:r>
            <a:r>
              <a:rPr lang="en-US" baseline="0" dirty="0" smtClean="0"/>
              <a:t> opcode 35</a:t>
            </a:r>
          </a:p>
          <a:p>
            <a:r>
              <a:rPr lang="en-US" baseline="0" dirty="0" err="1" smtClean="0"/>
              <a:t>Bne</a:t>
            </a:r>
            <a:r>
              <a:rPr lang="en-US" baseline="0" dirty="0" smtClean="0"/>
              <a:t> opcode 5</a:t>
            </a:r>
          </a:p>
          <a:p>
            <a:r>
              <a:rPr lang="en-US" baseline="0" dirty="0" err="1" smtClean="0"/>
              <a:t>Addiu</a:t>
            </a:r>
            <a:r>
              <a:rPr lang="en-US" baseline="0" dirty="0" smtClean="0"/>
              <a:t> opcode 8</a:t>
            </a:r>
          </a:p>
          <a:p>
            <a:r>
              <a:rPr lang="en-US" baseline="0" dirty="0" smtClean="0"/>
              <a:t>J opcode 2</a:t>
            </a:r>
          </a:p>
          <a:p>
            <a:r>
              <a:rPr lang="en-US" baseline="0" dirty="0" smtClean="0"/>
              <a:t>Registers</a:t>
            </a:r>
          </a:p>
          <a:p>
            <a:r>
              <a:rPr lang="en-US" baseline="0" dirty="0" smtClean="0"/>
              <a:t>$t1 9</a:t>
            </a:r>
          </a:p>
          <a:p>
            <a:r>
              <a:rPr lang="en-US" baseline="0" dirty="0" smtClean="0"/>
              <a:t>$s3 19</a:t>
            </a:r>
          </a:p>
          <a:p>
            <a:r>
              <a:rPr lang="en-US" baseline="0" dirty="0" smtClean="0"/>
              <a:t>$s5 21</a:t>
            </a:r>
          </a:p>
          <a:p>
            <a:r>
              <a:rPr lang="en-US" baseline="0" dirty="0" smtClean="0"/>
              <a:t>$s6 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ask</a:t>
            </a:r>
            <a:r>
              <a:rPr lang="en-US" baseline="0" dirty="0" smtClean="0"/>
              <a:t> types of each </a:t>
            </a:r>
            <a:r>
              <a:rPr lang="en-US" baseline="0" dirty="0" err="1" smtClean="0"/>
              <a:t>instruciton</a:t>
            </a:r>
            <a:r>
              <a:rPr lang="en-US" baseline="0" dirty="0" smtClean="0"/>
              <a:t> format for each instruction</a:t>
            </a:r>
          </a:p>
          <a:p>
            <a:r>
              <a:rPr lang="en-US" baseline="0" dirty="0" smtClean="0"/>
              <a:t>Then break into fields for each one </a:t>
            </a:r>
            <a:r>
              <a:rPr lang="en-US" baseline="0" dirty="0" err="1" smtClean="0"/>
              <a:t>instrution</a:t>
            </a:r>
            <a:r>
              <a:rPr lang="en-US" baseline="0" dirty="0" smtClean="0"/>
              <a:t> type</a:t>
            </a:r>
          </a:p>
          <a:p>
            <a:r>
              <a:rPr lang="en-US" baseline="0" dirty="0" smtClean="0"/>
              <a:t>Then fill in fields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Write opcodes</a:t>
            </a:r>
            <a:r>
              <a:rPr lang="en-US" baseline="0" dirty="0" smtClean="0"/>
              <a:t> and formats on blackboard</a:t>
            </a:r>
          </a:p>
          <a:p>
            <a:r>
              <a:rPr lang="en-US" baseline="0" dirty="0" err="1" smtClean="0"/>
              <a:t>Sll</a:t>
            </a:r>
            <a:r>
              <a:rPr lang="en-US" baseline="0" dirty="0" smtClean="0"/>
              <a:t> opcode 0 , </a:t>
            </a:r>
            <a:r>
              <a:rPr lang="en-US" baseline="0" dirty="0" err="1" smtClean="0"/>
              <a:t>funct</a:t>
            </a:r>
            <a:r>
              <a:rPr lang="en-US" baseline="0" dirty="0" smtClean="0"/>
              <a:t> code 0</a:t>
            </a:r>
          </a:p>
          <a:p>
            <a:r>
              <a:rPr lang="en-US" baseline="0" dirty="0" err="1" smtClean="0"/>
              <a:t>Addu</a:t>
            </a:r>
            <a:r>
              <a:rPr lang="en-US" baseline="0" dirty="0" smtClean="0"/>
              <a:t> opcode 0 , </a:t>
            </a:r>
            <a:r>
              <a:rPr lang="en-US" baseline="0" dirty="0" err="1" smtClean="0"/>
              <a:t>funct</a:t>
            </a:r>
            <a:r>
              <a:rPr lang="en-US" baseline="0" dirty="0" smtClean="0"/>
              <a:t> code 33</a:t>
            </a:r>
          </a:p>
          <a:p>
            <a:r>
              <a:rPr lang="en-US" baseline="0" dirty="0" err="1" smtClean="0"/>
              <a:t>Lw</a:t>
            </a:r>
            <a:r>
              <a:rPr lang="en-US" baseline="0" dirty="0" smtClean="0"/>
              <a:t> opcode 35</a:t>
            </a:r>
          </a:p>
          <a:p>
            <a:r>
              <a:rPr lang="en-US" baseline="0" dirty="0" err="1" smtClean="0"/>
              <a:t>Bne</a:t>
            </a:r>
            <a:r>
              <a:rPr lang="en-US" baseline="0" dirty="0" smtClean="0"/>
              <a:t> opcode 5</a:t>
            </a:r>
          </a:p>
          <a:p>
            <a:r>
              <a:rPr lang="en-US" baseline="0" dirty="0" err="1" smtClean="0"/>
              <a:t>Addiu</a:t>
            </a:r>
            <a:r>
              <a:rPr lang="en-US" baseline="0" dirty="0" smtClean="0"/>
              <a:t> opcode 8</a:t>
            </a:r>
          </a:p>
          <a:p>
            <a:r>
              <a:rPr lang="en-US" baseline="0" dirty="0" smtClean="0"/>
              <a:t>J opcode 2</a:t>
            </a:r>
          </a:p>
          <a:p>
            <a:r>
              <a:rPr lang="en-US" baseline="0" dirty="0" smtClean="0"/>
              <a:t>Registers</a:t>
            </a:r>
          </a:p>
          <a:p>
            <a:r>
              <a:rPr lang="en-US" baseline="0" dirty="0" smtClean="0"/>
              <a:t>$t1 9</a:t>
            </a:r>
          </a:p>
          <a:p>
            <a:r>
              <a:rPr lang="en-US" baseline="0" dirty="0" smtClean="0"/>
              <a:t>$s3 19</a:t>
            </a:r>
          </a:p>
          <a:p>
            <a:r>
              <a:rPr lang="en-US" baseline="0" dirty="0" smtClean="0"/>
              <a:t>$s5 21</a:t>
            </a:r>
          </a:p>
          <a:p>
            <a:r>
              <a:rPr lang="en-US" baseline="0" dirty="0" smtClean="0"/>
              <a:t>$s6 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Write opcodes</a:t>
            </a:r>
            <a:r>
              <a:rPr lang="en-US" baseline="0" dirty="0" smtClean="0"/>
              <a:t> and formats on blackboard</a:t>
            </a:r>
          </a:p>
          <a:p>
            <a:r>
              <a:rPr lang="en-US" baseline="0" dirty="0" err="1" smtClean="0"/>
              <a:t>Sll</a:t>
            </a:r>
            <a:r>
              <a:rPr lang="en-US" baseline="0" dirty="0" smtClean="0"/>
              <a:t> opcode 0 , </a:t>
            </a:r>
            <a:r>
              <a:rPr lang="en-US" baseline="0" dirty="0" err="1" smtClean="0"/>
              <a:t>funct</a:t>
            </a:r>
            <a:r>
              <a:rPr lang="en-US" baseline="0" dirty="0" smtClean="0"/>
              <a:t> code 0</a:t>
            </a:r>
          </a:p>
          <a:p>
            <a:r>
              <a:rPr lang="en-US" baseline="0" dirty="0" err="1" smtClean="0"/>
              <a:t>Addu</a:t>
            </a:r>
            <a:r>
              <a:rPr lang="en-US" baseline="0" dirty="0" smtClean="0"/>
              <a:t> opcode 0 , </a:t>
            </a:r>
            <a:r>
              <a:rPr lang="en-US" baseline="0" dirty="0" err="1" smtClean="0"/>
              <a:t>funct</a:t>
            </a:r>
            <a:r>
              <a:rPr lang="en-US" baseline="0" dirty="0" smtClean="0"/>
              <a:t> code 33</a:t>
            </a:r>
          </a:p>
          <a:p>
            <a:r>
              <a:rPr lang="en-US" baseline="0" dirty="0" err="1" smtClean="0"/>
              <a:t>Lw</a:t>
            </a:r>
            <a:r>
              <a:rPr lang="en-US" baseline="0" dirty="0" smtClean="0"/>
              <a:t> opcode 35</a:t>
            </a:r>
          </a:p>
          <a:p>
            <a:r>
              <a:rPr lang="en-US" baseline="0" dirty="0" err="1" smtClean="0"/>
              <a:t>Bne</a:t>
            </a:r>
            <a:r>
              <a:rPr lang="en-US" baseline="0" dirty="0" smtClean="0"/>
              <a:t> opcode 5</a:t>
            </a:r>
          </a:p>
          <a:p>
            <a:r>
              <a:rPr lang="en-US" baseline="0" dirty="0" err="1" smtClean="0"/>
              <a:t>Addiu</a:t>
            </a:r>
            <a:r>
              <a:rPr lang="en-US" baseline="0" dirty="0" smtClean="0"/>
              <a:t> opcode 8</a:t>
            </a:r>
          </a:p>
          <a:p>
            <a:r>
              <a:rPr lang="en-US" baseline="0" dirty="0" smtClean="0"/>
              <a:t>J opcode 2</a:t>
            </a:r>
          </a:p>
          <a:p>
            <a:r>
              <a:rPr lang="en-US" baseline="0" dirty="0" smtClean="0"/>
              <a:t>Registers</a:t>
            </a:r>
          </a:p>
          <a:p>
            <a:r>
              <a:rPr lang="en-US" baseline="0" dirty="0" smtClean="0"/>
              <a:t>$t1 9</a:t>
            </a:r>
          </a:p>
          <a:p>
            <a:r>
              <a:rPr lang="en-US" baseline="0" dirty="0" smtClean="0"/>
              <a:t>$s3 19</a:t>
            </a:r>
          </a:p>
          <a:p>
            <a:r>
              <a:rPr lang="en-US" baseline="0" dirty="0" smtClean="0"/>
              <a:t>$s5 21</a:t>
            </a:r>
          </a:p>
          <a:p>
            <a:r>
              <a:rPr lang="en-US" baseline="0" dirty="0" smtClean="0"/>
              <a:t>$s6 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Floating-point comparison, single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c.x.s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comparison, double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c.x.d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may be equal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not equal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less than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less than or equal (le), greater than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or greater than or equal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Floating-point branch, true (bc1t) and branch, false (bc1f)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Floating-point comparison, single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c.x.s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comparison, double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c.x.d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may be equal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not equal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less than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less than or equal (le), greater than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or greater than or equal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Floating-point branch, true (bc1t) and branch, false (bc1f)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-2, 147,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-2, 147,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algn="l"/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>B: Print 4</a:t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/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…because </a:t>
            </a:r>
            <a:r>
              <a:rPr lang="en-US" sz="1200" dirty="0" err="1" smtClean="0">
                <a:solidFill>
                  <a:schemeClr val="folHlink"/>
                </a:solidFill>
                <a:latin typeface="Courier" charset="0"/>
              </a:rPr>
              <a:t>ints</a:t>
            </a:r>
            <a:r>
              <a:rPr lang="en-US" sz="1200" dirty="0" smtClean="0">
                <a:solidFill>
                  <a:schemeClr val="folHlink"/>
                </a:solidFill>
              </a:rPr>
              <a:t> in this system are 4-bytes long and </a:t>
            </a:r>
            <a:br>
              <a:rPr lang="en-US" sz="1200" dirty="0" smtClean="0">
                <a:solidFill>
                  <a:schemeClr val="folHlink"/>
                </a:solidFill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the actual address increments by 4 even though it appears to only </a:t>
            </a:r>
            <a:r>
              <a:rPr lang="en-US" sz="1200" dirty="0" err="1" smtClean="0">
                <a:solidFill>
                  <a:schemeClr val="folHlink"/>
                </a:solidFill>
              </a:rPr>
              <a:t>incrememt</a:t>
            </a:r>
            <a:r>
              <a:rPr lang="en-US" sz="1200" dirty="0" smtClean="0">
                <a:solidFill>
                  <a:schemeClr val="folHlink"/>
                </a:solidFill>
              </a:rPr>
              <a:t> 1.</a:t>
            </a:r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algn="l"/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>B: Print 4</a:t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/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…because </a:t>
            </a:r>
            <a:r>
              <a:rPr lang="en-US" sz="1200" dirty="0" err="1" smtClean="0">
                <a:solidFill>
                  <a:schemeClr val="folHlink"/>
                </a:solidFill>
                <a:latin typeface="Courier" charset="0"/>
              </a:rPr>
              <a:t>ints</a:t>
            </a:r>
            <a:r>
              <a:rPr lang="en-US" sz="1200" dirty="0" smtClean="0">
                <a:solidFill>
                  <a:schemeClr val="folHlink"/>
                </a:solidFill>
              </a:rPr>
              <a:t> in this system are 4-bytes long and </a:t>
            </a:r>
            <a:br>
              <a:rPr lang="en-US" sz="1200" dirty="0" smtClean="0">
                <a:solidFill>
                  <a:schemeClr val="folHlink"/>
                </a:solidFill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the actual address increments by 4 even though it appears to only </a:t>
            </a:r>
            <a:r>
              <a:rPr lang="en-US" sz="1200" dirty="0" err="1" smtClean="0">
                <a:solidFill>
                  <a:schemeClr val="folHlink"/>
                </a:solidFill>
              </a:rPr>
              <a:t>incrememt</a:t>
            </a:r>
            <a:r>
              <a:rPr lang="en-US" sz="1200" dirty="0" smtClean="0">
                <a:solidFill>
                  <a:schemeClr val="folHlink"/>
                </a:solidFill>
              </a:rPr>
              <a:t> 1.</a:t>
            </a:r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Unsigned integer: 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Signed integer: 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Floating </a:t>
            </a:r>
            <a:r>
              <a:rPr lang="en-US" dirty="0" err="1" smtClean="0"/>
              <a:t>pointP</a:t>
            </a:r>
            <a:r>
              <a:rPr lang="en-US" dirty="0" smtClean="0"/>
              <a:t> 0.0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ASCII characters: </a:t>
            </a:r>
            <a:r>
              <a:rPr lang="en-US" dirty="0" err="1" smtClean="0"/>
              <a:t>Nul</a:t>
            </a:r>
            <a:r>
              <a:rPr lang="en-US" dirty="0" smtClean="0"/>
              <a:t>, </a:t>
            </a:r>
            <a:r>
              <a:rPr lang="en-US" dirty="0" err="1" smtClean="0"/>
              <a:t>Nul</a:t>
            </a:r>
            <a:r>
              <a:rPr lang="en-US" dirty="0" smtClean="0"/>
              <a:t>, </a:t>
            </a:r>
            <a:r>
              <a:rPr lang="en-US" dirty="0" err="1" smtClean="0"/>
              <a:t>Nul</a:t>
            </a:r>
            <a:r>
              <a:rPr lang="en-US" dirty="0" smtClean="0"/>
              <a:t>, </a:t>
            </a:r>
            <a:r>
              <a:rPr lang="en-US" dirty="0" err="1" smtClean="0"/>
              <a:t>Nul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Unicode characters: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Nul</a:t>
            </a:r>
            <a:endParaRPr lang="en-US" dirty="0" smtClean="0"/>
          </a:p>
          <a:p>
            <a:r>
              <a:rPr lang="en-US" dirty="0" smtClean="0"/>
              <a:t>6.	</a:t>
            </a:r>
            <a:r>
              <a:rPr lang="en-US" dirty="0" err="1" smtClean="0"/>
              <a:t>Sll</a:t>
            </a:r>
            <a:r>
              <a:rPr lang="en-US" dirty="0" smtClean="0"/>
              <a:t> $0,$0,0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ask</a:t>
            </a:r>
            <a:r>
              <a:rPr lang="en-US" baseline="0" dirty="0" smtClean="0"/>
              <a:t> types of each </a:t>
            </a:r>
            <a:r>
              <a:rPr lang="en-US" baseline="0" dirty="0" err="1" smtClean="0"/>
              <a:t>instruciton</a:t>
            </a:r>
            <a:r>
              <a:rPr lang="en-US" baseline="0" dirty="0" smtClean="0"/>
              <a:t> format for each instruction</a:t>
            </a:r>
          </a:p>
          <a:p>
            <a:r>
              <a:rPr lang="en-US" baseline="0" dirty="0" smtClean="0"/>
              <a:t>Then break into fields for each one </a:t>
            </a:r>
            <a:r>
              <a:rPr lang="en-US" baseline="0" dirty="0" err="1" smtClean="0"/>
              <a:t>instrution</a:t>
            </a:r>
            <a:r>
              <a:rPr lang="en-US" baseline="0" dirty="0" smtClean="0"/>
              <a:t> type</a:t>
            </a:r>
          </a:p>
          <a:p>
            <a:r>
              <a:rPr lang="en-US" baseline="0" dirty="0" smtClean="0"/>
              <a:t>Then fill in fields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Write opcodes</a:t>
            </a:r>
            <a:r>
              <a:rPr lang="en-US" baseline="0" dirty="0" smtClean="0"/>
              <a:t> and formats on blackboard</a:t>
            </a:r>
          </a:p>
          <a:p>
            <a:r>
              <a:rPr lang="en-US" baseline="0" dirty="0" err="1" smtClean="0"/>
              <a:t>Sll</a:t>
            </a:r>
            <a:r>
              <a:rPr lang="en-US" baseline="0" dirty="0" smtClean="0"/>
              <a:t> opcode 0 , </a:t>
            </a:r>
            <a:r>
              <a:rPr lang="en-US" baseline="0" dirty="0" err="1" smtClean="0"/>
              <a:t>funct</a:t>
            </a:r>
            <a:r>
              <a:rPr lang="en-US" baseline="0" dirty="0" smtClean="0"/>
              <a:t> code 0</a:t>
            </a:r>
          </a:p>
          <a:p>
            <a:r>
              <a:rPr lang="en-US" baseline="0" dirty="0" err="1" smtClean="0"/>
              <a:t>Addu</a:t>
            </a:r>
            <a:r>
              <a:rPr lang="en-US" baseline="0" dirty="0" smtClean="0"/>
              <a:t> opcode 0 , </a:t>
            </a:r>
            <a:r>
              <a:rPr lang="en-US" baseline="0" dirty="0" err="1" smtClean="0"/>
              <a:t>funct</a:t>
            </a:r>
            <a:r>
              <a:rPr lang="en-US" baseline="0" dirty="0" smtClean="0"/>
              <a:t> code 33</a:t>
            </a:r>
          </a:p>
          <a:p>
            <a:r>
              <a:rPr lang="en-US" baseline="0" dirty="0" err="1" smtClean="0"/>
              <a:t>Lw</a:t>
            </a:r>
            <a:r>
              <a:rPr lang="en-US" baseline="0" dirty="0" smtClean="0"/>
              <a:t> opcode 35</a:t>
            </a:r>
          </a:p>
          <a:p>
            <a:r>
              <a:rPr lang="en-US" baseline="0" dirty="0" err="1" smtClean="0"/>
              <a:t>Bne</a:t>
            </a:r>
            <a:r>
              <a:rPr lang="en-US" baseline="0" dirty="0" smtClean="0"/>
              <a:t> opcode 5</a:t>
            </a:r>
          </a:p>
          <a:p>
            <a:r>
              <a:rPr lang="en-US" baseline="0" dirty="0" err="1" smtClean="0"/>
              <a:t>Addiu</a:t>
            </a:r>
            <a:r>
              <a:rPr lang="en-US" baseline="0" dirty="0" smtClean="0"/>
              <a:t> opcode 8</a:t>
            </a:r>
          </a:p>
          <a:p>
            <a:r>
              <a:rPr lang="en-US" baseline="0" dirty="0" smtClean="0"/>
              <a:t>J opcode 2</a:t>
            </a:r>
          </a:p>
          <a:p>
            <a:r>
              <a:rPr lang="en-US" baseline="0" dirty="0" smtClean="0"/>
              <a:t>Registers</a:t>
            </a:r>
          </a:p>
          <a:p>
            <a:r>
              <a:rPr lang="en-US" baseline="0" dirty="0" smtClean="0"/>
              <a:t>$t1 9</a:t>
            </a:r>
          </a:p>
          <a:p>
            <a:r>
              <a:rPr lang="en-US" baseline="0" dirty="0" smtClean="0"/>
              <a:t>$s3 19</a:t>
            </a:r>
          </a:p>
          <a:p>
            <a:r>
              <a:rPr lang="en-US" baseline="0" dirty="0" smtClean="0"/>
              <a:t>$s5 21</a:t>
            </a:r>
          </a:p>
          <a:p>
            <a:r>
              <a:rPr lang="en-US" baseline="0" dirty="0" smtClean="0"/>
              <a:t>$s6 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1E73-9C73-CD4D-8419-6D7509908EEB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F72D-0506-2847-890E-AFFF0793CED2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9DC-E448-964D-A289-869E699607B0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6781800"/>
          <a:ext cx="9144000" cy="8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Image" r:id="rId3" imgW="10057143" imgH="1269841" progId="">
                  <p:embed/>
                </p:oleObj>
              </mc:Choice>
              <mc:Fallback>
                <p:oleObj name="Image" r:id="rId3" imgW="10057143" imgH="126984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1800"/>
                        <a:ext cx="9144000" cy="8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8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0"/>
            <a:ext cx="9906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153400" y="831850"/>
            <a:ext cx="990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F6B1-C410-DE41-99C1-A52DCD7C2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7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4ADC-56F4-AD4C-A3A1-8D7FEBC1C338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C86C-430F-964C-9454-9B1A30FF0AAD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5E8B-EE81-3241-8D53-46E2FB7E0AEF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8C9B-B36F-1747-AE56-BE2465B5099B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5207-FA1D-8F47-A4FB-9124BAA4D178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C60A-7416-A74C-882A-E56163D369E8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BB62-2ACA-464C-B64C-9E0B36A9B995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99E4-A3AA-454F-A7AF-412BBE1FA264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FA89F-F552-4F48-8ABF-08B55B5851FB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-inst.eecs.berkeley.edu/~cs61c/fa12/picker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1574801"/>
            <a:ext cx="8051800" cy="2025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 61C: </a:t>
            </a:r>
            <a:br>
              <a:rPr lang="en-US" dirty="0" smtClean="0"/>
            </a:br>
            <a:r>
              <a:rPr lang="en-US" dirty="0" smtClean="0"/>
              <a:t>Great Ideas in Computer Architecture </a:t>
            </a:r>
            <a:br>
              <a:rPr lang="en-US" dirty="0" smtClean="0"/>
            </a:br>
            <a:r>
              <a:rPr lang="en-US" i="1" dirty="0"/>
              <a:t>Instructions as Numbers</a:t>
            </a:r>
            <a:br>
              <a:rPr lang="en-US" i="1" dirty="0"/>
            </a:br>
            <a:r>
              <a:rPr lang="en-US" dirty="0" smtClean="0"/>
              <a:t>and </a:t>
            </a:r>
            <a:r>
              <a:rPr lang="en-US" i="1" dirty="0" smtClean="0"/>
              <a:t>Floating Point Numbers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3886200"/>
            <a:ext cx="69596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Instructor:</a:t>
            </a:r>
          </a:p>
          <a:p>
            <a:r>
              <a:rPr lang="en-US" dirty="0" smtClean="0"/>
              <a:t>Randy H. Katz</a:t>
            </a:r>
          </a:p>
          <a:p>
            <a:r>
              <a:rPr lang="en-US" dirty="0" smtClean="0"/>
              <a:t>http://inst.eecs.Berkeley.edu/~cs61c/fa13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365D-EA72-1A4F-B255-B21FDE1873FD}" type="datetime1">
              <a:rPr lang="en-US" smtClean="0"/>
              <a:pPr/>
              <a:t>9/22/13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Solution: Offer Both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71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Instructions that can trigger overflow: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add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sub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mult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div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addi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multi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divi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/>
              <a:t>Instructions that don’t overflow are called “unsigned” (really means “no overflow”):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addu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subu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multu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divu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addiu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multiu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diviu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/>
              <a:t>Given semantics of C, always use unsigned versions</a:t>
            </a:r>
          </a:p>
          <a:p>
            <a:r>
              <a:rPr lang="en-US" dirty="0" smtClean="0"/>
              <a:t>Note: </a:t>
            </a:r>
            <a:r>
              <a:rPr lang="en-US" dirty="0" err="1" smtClean="0">
                <a:latin typeface="Courier New"/>
                <a:cs typeface="Courier New"/>
              </a:rPr>
              <a:t>slt</a:t>
            </a:r>
            <a:r>
              <a:rPr lang="en-US" dirty="0" smtClean="0"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err="1" smtClean="0">
                <a:latin typeface="Courier New"/>
                <a:cs typeface="Courier New"/>
              </a:rPr>
              <a:t>slti</a:t>
            </a:r>
            <a:r>
              <a:rPr lang="en-US" dirty="0" smtClean="0">
                <a:cs typeface="Courier New"/>
              </a:rPr>
              <a:t> </a:t>
            </a:r>
            <a:r>
              <a:rPr lang="en-US" dirty="0" smtClean="0"/>
              <a:t>do signed comparisons, while </a:t>
            </a:r>
            <a:r>
              <a:rPr lang="en-US" dirty="0" err="1" smtClean="0">
                <a:latin typeface="Courier New"/>
                <a:cs typeface="Courier New"/>
              </a:rPr>
              <a:t>sltu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err="1" smtClean="0">
                <a:latin typeface="Courier New"/>
                <a:cs typeface="Courier New"/>
              </a:rPr>
              <a:t>sltiu</a:t>
            </a:r>
            <a:r>
              <a:rPr lang="en-US" dirty="0" smtClean="0"/>
              <a:t> do unsigned comparisons</a:t>
            </a:r>
          </a:p>
          <a:p>
            <a:pPr lvl="1"/>
            <a:r>
              <a:rPr lang="en-US" dirty="0" smtClean="0"/>
              <a:t>Nothing to do with overflow</a:t>
            </a:r>
          </a:p>
          <a:p>
            <a:pPr lvl="1"/>
            <a:r>
              <a:rPr lang="en-US" dirty="0" smtClean="0"/>
              <a:t>When would get different answer for </a:t>
            </a:r>
            <a:r>
              <a:rPr lang="en-US" dirty="0" err="1" smtClean="0">
                <a:latin typeface="Courier New"/>
                <a:cs typeface="Courier New"/>
              </a:rPr>
              <a:t>slt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vs. </a:t>
            </a:r>
            <a:r>
              <a:rPr lang="en-US" dirty="0" err="1" smtClean="0">
                <a:latin typeface="Courier New"/>
                <a:cs typeface="Courier New"/>
              </a:rPr>
              <a:t>sltu</a:t>
            </a:r>
            <a:r>
              <a:rPr lang="en-US" dirty="0" smtClean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37C6-544E-E649-BD8E-FE946ECE5363}" type="datetime1">
              <a:rPr lang="en-US" smtClean="0"/>
              <a:pPr/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3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Solution: Offer Both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71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Instructions that can trigger overflow: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add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sub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mult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div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addi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multi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divi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/>
              <a:t>Instructions that don’t overflow are called “unsigned” (really means “no overflow”):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addu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subu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multu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divu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addiu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multiu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diviu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/>
              <a:t>Given semantics of C, always use unsigned versions</a:t>
            </a:r>
          </a:p>
          <a:p>
            <a:r>
              <a:rPr lang="en-US" dirty="0" smtClean="0"/>
              <a:t>Note: </a:t>
            </a:r>
            <a:r>
              <a:rPr lang="en-US" dirty="0" err="1" smtClean="0">
                <a:latin typeface="Courier New"/>
                <a:cs typeface="Courier New"/>
              </a:rPr>
              <a:t>slt</a:t>
            </a:r>
            <a:r>
              <a:rPr lang="en-US" dirty="0" smtClean="0"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err="1" smtClean="0">
                <a:latin typeface="Courier New"/>
                <a:cs typeface="Courier New"/>
              </a:rPr>
              <a:t>slti</a:t>
            </a:r>
            <a:r>
              <a:rPr lang="en-US" dirty="0" smtClean="0">
                <a:cs typeface="Courier New"/>
              </a:rPr>
              <a:t> </a:t>
            </a:r>
            <a:r>
              <a:rPr lang="en-US" dirty="0" smtClean="0"/>
              <a:t>do signed comparisons, while </a:t>
            </a:r>
            <a:r>
              <a:rPr lang="en-US" dirty="0" err="1" smtClean="0">
                <a:latin typeface="Courier New"/>
                <a:cs typeface="Courier New"/>
              </a:rPr>
              <a:t>sltu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err="1" smtClean="0">
                <a:latin typeface="Courier New"/>
                <a:cs typeface="Courier New"/>
              </a:rPr>
              <a:t>sltiu</a:t>
            </a:r>
            <a:r>
              <a:rPr lang="en-US" dirty="0" smtClean="0"/>
              <a:t> do unsigned comparisons</a:t>
            </a:r>
          </a:p>
          <a:p>
            <a:pPr lvl="1"/>
            <a:r>
              <a:rPr lang="en-US" dirty="0" smtClean="0"/>
              <a:t>Nothing to do with overflow</a:t>
            </a:r>
          </a:p>
          <a:p>
            <a:pPr lvl="1"/>
            <a:r>
              <a:rPr lang="en-US" dirty="0" smtClean="0"/>
              <a:t>When would get different answer for </a:t>
            </a:r>
            <a:r>
              <a:rPr lang="en-US" dirty="0" err="1" smtClean="0">
                <a:latin typeface="Courier New"/>
                <a:cs typeface="Courier New"/>
              </a:rPr>
              <a:t>slt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vs. </a:t>
            </a:r>
            <a:r>
              <a:rPr lang="en-US" dirty="0" err="1" smtClean="0">
                <a:latin typeface="Courier New"/>
                <a:cs typeface="Courier New"/>
              </a:rPr>
              <a:t>sltu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-1 &lt; 0 signed, but </a:t>
            </a:r>
            <a:r>
              <a:rPr lang="en-US" dirty="0" err="1" smtClean="0">
                <a:solidFill>
                  <a:srgbClr val="FF0000"/>
                </a:solidFill>
              </a:rPr>
              <a:t>FFFF</a:t>
            </a:r>
            <a:r>
              <a:rPr lang="en-US" baseline="-25000" dirty="0" err="1" smtClean="0">
                <a:solidFill>
                  <a:srgbClr val="FF0000"/>
                </a:solidFill>
              </a:rPr>
              <a:t>hex</a:t>
            </a:r>
            <a:r>
              <a:rPr lang="en-US" dirty="0" smtClean="0">
                <a:solidFill>
                  <a:srgbClr val="FF0000"/>
                </a:solidFill>
              </a:rPr>
              <a:t> &gt; 0 unsigned!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37C6-544E-E649-BD8E-FE946ECE5363}" type="datetime1">
              <a:rPr lang="en-US" smtClean="0"/>
              <a:pPr/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62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Signed and Unsigned Integers on Instruction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(if any) instructions affected?</a:t>
            </a:r>
          </a:p>
          <a:p>
            <a:pPr lvl="1"/>
            <a:r>
              <a:rPr lang="en-US" dirty="0" smtClean="0"/>
              <a:t>Load word, store word?</a:t>
            </a:r>
          </a:p>
          <a:p>
            <a:pPr lvl="1"/>
            <a:r>
              <a:rPr lang="en-US" dirty="0" smtClean="0"/>
              <a:t>branch equal, branch not equal?</a:t>
            </a:r>
          </a:p>
          <a:p>
            <a:pPr lvl="1"/>
            <a:r>
              <a:rPr lang="en-US" dirty="0" smtClean="0"/>
              <a:t>and, or, </a:t>
            </a:r>
            <a:r>
              <a:rPr lang="en-US" dirty="0" err="1" smtClean="0"/>
              <a:t>sll</a:t>
            </a:r>
            <a:r>
              <a:rPr lang="en-US" dirty="0" smtClean="0"/>
              <a:t>, </a:t>
            </a:r>
            <a:r>
              <a:rPr lang="en-US" dirty="0" err="1" smtClean="0"/>
              <a:t>srl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add, sub, </a:t>
            </a:r>
            <a:r>
              <a:rPr lang="en-US" dirty="0" err="1" smtClean="0"/>
              <a:t>mult</a:t>
            </a:r>
            <a:r>
              <a:rPr lang="en-US" dirty="0" smtClean="0"/>
              <a:t>, div?</a:t>
            </a:r>
          </a:p>
          <a:p>
            <a:pPr lvl="1"/>
            <a:r>
              <a:rPr lang="en-US" dirty="0" err="1" smtClean="0"/>
              <a:t>slti</a:t>
            </a:r>
            <a:r>
              <a:rPr lang="en-US" dirty="0" smtClean="0"/>
              <a:t> (set less than immediate)?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D2C3-9CB8-D842-BB78-44E00526628A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066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3240088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The previous statement has it backwards: &amp;&amp; and || logical ops, &amp; and | are branches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4154488"/>
            <a:ext cx="6705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They are redundant and mean the same thing: &amp;&amp; and || are simply inherited from the programming language B, the predecessor of C</a:t>
            </a:r>
            <a:endParaRPr lang="en-US" sz="2800" dirty="0" smtClean="0">
              <a:solidFill>
                <a:srgbClr val="FF66A0"/>
              </a:solidFill>
              <a:latin typeface="Courier"/>
              <a:cs typeface="Courier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2325689"/>
            <a:ext cx="7116762" cy="954107"/>
            <a:chOff x="960651" y="1743728"/>
            <a:chExt cx="7116549" cy="715593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71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Logical operations AND and OR do &amp; and | while conditional branches do &amp;&amp; and ||</a:t>
              </a:r>
              <a:endParaRPr lang="en-US" sz="2800" dirty="0">
                <a:solidFill>
                  <a:srgbClr val="FF8000"/>
                </a:solidFill>
                <a:latin typeface="+mj-lt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3432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42576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600"/>
            <a:ext cx="5791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C provides two sets of operators for AND (&amp; and &amp;&amp;) and two sets of operators for OR (| and ||) while MIPS doesn’t. Why?</a:t>
            </a:r>
          </a:p>
        </p:txBody>
      </p:sp>
    </p:spTree>
    <p:extLst>
      <p:ext uri="{BB962C8B-B14F-4D97-AF65-F5344CB8AC3E}">
        <p14:creationId xmlns:p14="http://schemas.microsoft.com/office/powerpoint/2010/main" val="377828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3240088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The previous statement has it backwards: &amp;&amp; and || logical ops, &amp; and | are branches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4154488"/>
            <a:ext cx="6705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They are redundant and mean the same thing: &amp;&amp; and || are simply inherited from the programming language B, the predecessor of C</a:t>
            </a:r>
            <a:endParaRPr lang="en-US" sz="2800" dirty="0" smtClean="0">
              <a:solidFill>
                <a:srgbClr val="FF66A0"/>
              </a:solidFill>
              <a:latin typeface="Courier"/>
              <a:cs typeface="Courier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2325689"/>
            <a:ext cx="7116762" cy="954107"/>
            <a:chOff x="960651" y="1743728"/>
            <a:chExt cx="7116549" cy="715593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71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Logical operations AND and OR do &amp; and | while conditional branches do &amp;&amp; and ||</a:t>
              </a:r>
              <a:endParaRPr lang="en-US" sz="2800" dirty="0">
                <a:solidFill>
                  <a:srgbClr val="FF8000"/>
                </a:solidFill>
                <a:latin typeface="+mj-lt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3432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42576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600"/>
            <a:ext cx="5791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C provides two sets of operators for AND (&amp; and &amp;&amp;) and two sets of operators for OR (| and ||) while MIPS doesn’t. Why?</a:t>
            </a:r>
          </a:p>
        </p:txBody>
      </p:sp>
      <p:sp>
        <p:nvSpPr>
          <p:cNvPr id="3" name="Rectangle 2"/>
          <p:cNvSpPr/>
          <p:nvPr/>
        </p:nvSpPr>
        <p:spPr>
          <a:xfrm>
            <a:off x="841531" y="2325524"/>
            <a:ext cx="7130063" cy="1025066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51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Signed vs. Unsigned Numbers</a:t>
            </a:r>
          </a:p>
          <a:p>
            <a:r>
              <a:rPr lang="en-US" dirty="0" smtClean="0"/>
              <a:t>Instructions as Numbers</a:t>
            </a:r>
          </a:p>
          <a:p>
            <a:r>
              <a:rPr lang="en-US" dirty="0" err="1" smtClean="0">
                <a:solidFill>
                  <a:srgbClr val="BFBFBF"/>
                </a:solidFill>
              </a:rPr>
              <a:t>Administrivia</a:t>
            </a:r>
            <a:endParaRPr lang="en-US" dirty="0" smtClean="0">
              <a:solidFill>
                <a:srgbClr val="BFBFBF"/>
              </a:solidFill>
            </a:endParaRPr>
          </a:p>
          <a:p>
            <a:r>
              <a:rPr lang="en-US" dirty="0" smtClean="0">
                <a:solidFill>
                  <a:srgbClr val="BFBFBF"/>
                </a:solidFill>
              </a:rPr>
              <a:t>Instructions as Numbers </a:t>
            </a:r>
            <a:r>
              <a:rPr lang="en-US" dirty="0" err="1" smtClean="0">
                <a:solidFill>
                  <a:srgbClr val="BFBFBF"/>
                </a:solidFill>
              </a:rPr>
              <a:t>Continuted</a:t>
            </a:r>
            <a:endParaRPr lang="en-US" dirty="0" smtClean="0">
              <a:solidFill>
                <a:srgbClr val="BFBFBF"/>
              </a:solidFill>
            </a:endParaRPr>
          </a:p>
          <a:p>
            <a:r>
              <a:rPr lang="en-US" dirty="0" smtClean="0">
                <a:solidFill>
                  <a:srgbClr val="BFBFBF"/>
                </a:solidFill>
              </a:rPr>
              <a:t>Technology Break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Floating Point Numbers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And in Conclusion, …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9E9B-2CAF-4D40-BD7F-9080A05DCDA3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2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Everything in a Computer</a:t>
            </a:r>
            <a:br>
              <a:rPr lang="en-US" dirty="0" smtClean="0"/>
            </a:br>
            <a:r>
              <a:rPr lang="en-US" dirty="0" smtClean="0"/>
              <a:t>is Just a Binary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752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Up to program to decide what data means</a:t>
            </a:r>
          </a:p>
          <a:p>
            <a:r>
              <a:rPr lang="en-US" dirty="0" smtClean="0"/>
              <a:t>Example 32-bit data shown as binary number:</a:t>
            </a:r>
          </a:p>
          <a:p>
            <a:pPr>
              <a:buNone/>
            </a:pPr>
            <a:r>
              <a:rPr lang="en-US" dirty="0" smtClean="0"/>
              <a:t>0000 0000 0000 0000 0000 0000 0000 0000</a:t>
            </a:r>
            <a:r>
              <a:rPr lang="en-US" baseline="-25000" dirty="0" smtClean="0"/>
              <a:t>two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What does it mean if its treated as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Signed integer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Unsigned integer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solidFill>
                  <a:srgbClr val="FF0000"/>
                </a:solidFill>
              </a:rPr>
              <a:t>(Floating point)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ASCII characters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Unicode characters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solidFill>
                  <a:srgbClr val="FF0000"/>
                </a:solidFill>
              </a:rPr>
              <a:t>MIPS instruction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D5F5-57CD-CA4D-A250-4431BC607021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08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Implications of Everything is a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0000"/>
                </a:solidFill>
              </a:rPr>
              <a:t>Stored program concept</a:t>
            </a:r>
          </a:p>
          <a:p>
            <a:pPr lvl="1"/>
            <a:r>
              <a:rPr lang="en-US" dirty="0" smtClean="0"/>
              <a:t>Invented about 1947 (many claim invention)</a:t>
            </a:r>
          </a:p>
          <a:p>
            <a:r>
              <a:rPr lang="en-US" dirty="0" smtClean="0"/>
              <a:t>As easy to change programs as to change data!</a:t>
            </a:r>
          </a:p>
          <a:p>
            <a:r>
              <a:rPr lang="en-US" dirty="0" smtClean="0"/>
              <a:t>Implications?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6AC6-9341-A741-9920-154ED4DE4F01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55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RISC ISA Design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#1: Simplicity Favors Regularity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Small number of formats, fixed fields</a:t>
            </a:r>
          </a:p>
          <a:p>
            <a:pPr marL="0" indent="0">
              <a:buNone/>
            </a:pPr>
            <a:r>
              <a:rPr lang="en-US" dirty="0" smtClean="0"/>
              <a:t>#2: Smaller is Faster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Few instructions, basic primitives</a:t>
            </a:r>
          </a:p>
          <a:p>
            <a:pPr marL="0" indent="0">
              <a:buNone/>
            </a:pPr>
            <a:r>
              <a:rPr lang="en-US" dirty="0" smtClean="0"/>
              <a:t>#3: Good Design Demands Good Compromises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Balance usefulness and simplicity</a:t>
            </a:r>
          </a:p>
          <a:p>
            <a:pPr marL="0" indent="0">
              <a:buNone/>
            </a:pPr>
            <a:r>
              <a:rPr lang="en-US" dirty="0" smtClean="0"/>
              <a:t>#4: </a:t>
            </a:r>
            <a:r>
              <a:rPr lang="en-US" i="1" dirty="0" smtClean="0"/>
              <a:t>Make the Common Case Fast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4ADC-56F4-AD4C-A3A1-8D7FEBC1C338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51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ISA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77887"/>
            <a:ext cx="8181195" cy="4657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800" dirty="0"/>
              <a:t>http://</a:t>
            </a:r>
            <a:r>
              <a:rPr lang="en-US" sz="1800" dirty="0" err="1"/>
              <a:t>www.ece.cmu.edu</a:t>
            </a:r>
            <a:r>
              <a:rPr lang="en-US" sz="1800" dirty="0"/>
              <a:t>/~ece447/s13/lib/exe/</a:t>
            </a:r>
            <a:r>
              <a:rPr lang="en-US" sz="1800" dirty="0" err="1"/>
              <a:t>fetch.php?media</a:t>
            </a:r>
            <a:r>
              <a:rPr lang="en-US" sz="1800" dirty="0"/>
              <a:t>=</a:t>
            </a:r>
            <a:r>
              <a:rPr lang="en-US" sz="1800" dirty="0" err="1"/>
              <a:t>mips_reference_data.pdf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4ADC-56F4-AD4C-A3A1-8D7FEBC1C338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79" y="1028124"/>
            <a:ext cx="8842205" cy="513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50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254000" y="3196238"/>
            <a:ext cx="8636000" cy="870404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Big Idea #1: Levels of Representation/Interpretation</a:t>
            </a:r>
            <a:endParaRPr lang="en-US" dirty="0"/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24585" y="2202532"/>
            <a:ext cx="3848100" cy="896938"/>
          </a:xfrm>
          <a:noFill/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0000"/>
                </a:solidFill>
              </a:rPr>
              <a:t>lw</a:t>
            </a:r>
            <a:r>
              <a:rPr lang="en-US" sz="1600" dirty="0">
                <a:solidFill>
                  <a:srgbClr val="FF0000"/>
                </a:solidFill>
              </a:rPr>
              <a:t>	  $t0, 0($2)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0000"/>
                </a:solidFill>
              </a:rPr>
              <a:t>lw</a:t>
            </a:r>
            <a:r>
              <a:rPr lang="en-US" sz="1600" dirty="0">
                <a:solidFill>
                  <a:srgbClr val="FF0000"/>
                </a:solidFill>
              </a:rPr>
              <a:t>	  $t1, 4($2)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0000"/>
                </a:solidFill>
              </a:rPr>
              <a:t>sw</a:t>
            </a:r>
            <a:r>
              <a:rPr lang="en-US" sz="1600" dirty="0">
                <a:solidFill>
                  <a:srgbClr val="FF0000"/>
                </a:solidFill>
              </a:rPr>
              <a:t>	  $t1, 0($2)</a:t>
            </a:r>
          </a:p>
          <a:p>
            <a:pPr marL="342900" indent="-342900"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0000"/>
                </a:solidFill>
              </a:rPr>
              <a:t>sw</a:t>
            </a:r>
            <a:r>
              <a:rPr lang="en-US" sz="1600" dirty="0">
                <a:solidFill>
                  <a:srgbClr val="FF0000"/>
                </a:solidFill>
              </a:rPr>
              <a:t>	  $t0, 4($2)</a:t>
            </a:r>
          </a:p>
        </p:txBody>
      </p:sp>
      <p:graphicFrame>
        <p:nvGraphicFramePr>
          <p:cNvPr id="28674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624585" y="5550380"/>
          <a:ext cx="18288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4" name="Image" r:id="rId4" imgW="3492063" imgH="2400000" progId="">
                  <p:embed/>
                </p:oleObj>
              </mc:Choice>
              <mc:Fallback>
                <p:oleObj name="Image" r:id="rId4" imgW="3492063" imgH="240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585" y="5550380"/>
                        <a:ext cx="18288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857250" y="1435290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/>
              <a:t>High Level </a:t>
            </a:r>
            <a:r>
              <a:rPr lang="en-US" sz="1800" b="1" dirty="0" smtClean="0"/>
              <a:t>Language</a:t>
            </a:r>
            <a:br>
              <a:rPr lang="en-US" sz="1800" b="1" dirty="0" smtClean="0"/>
            </a:br>
            <a:r>
              <a:rPr lang="en-US" sz="1800" b="1" dirty="0" smtClean="0"/>
              <a:t>Program </a:t>
            </a:r>
            <a:r>
              <a:rPr lang="en-US" sz="1800" b="1" dirty="0"/>
              <a:t>(e.g., C)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857250" y="2381440"/>
            <a:ext cx="280035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rgbClr val="FF0000"/>
                </a:solidFill>
              </a:rPr>
              <a:t>Assembly  </a:t>
            </a:r>
            <a:r>
              <a:rPr lang="en-US" sz="1800" b="1" dirty="0" smtClean="0">
                <a:solidFill>
                  <a:srgbClr val="FF0000"/>
                </a:solidFill>
              </a:rPr>
              <a:t>Language Program </a:t>
            </a:r>
            <a:r>
              <a:rPr lang="en-US" sz="1800" b="1" dirty="0">
                <a:solidFill>
                  <a:srgbClr val="FF0000"/>
                </a:solidFill>
              </a:rPr>
              <a:t>(</a:t>
            </a:r>
            <a:r>
              <a:rPr lang="en-US" sz="1800" b="1" dirty="0" smtClean="0">
                <a:solidFill>
                  <a:srgbClr val="FF0000"/>
                </a:solidFill>
              </a:rPr>
              <a:t>e.g., MIPS</a:t>
            </a:r>
            <a:r>
              <a:rPr lang="en-US" sz="1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908050" y="3295840"/>
            <a:ext cx="2590800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chemeClr val="bg1"/>
                </a:solidFill>
              </a:rPr>
              <a:t>Machine  Language Program (MIPS)</a:t>
            </a:r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304800" y="4667440"/>
            <a:ext cx="40386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3366FF"/>
                </a:solidFill>
              </a:rPr>
              <a:t>Hardware Architecture </a:t>
            </a:r>
            <a:r>
              <a:rPr lang="en-US" sz="1800" b="1" dirty="0" smtClean="0">
                <a:solidFill>
                  <a:srgbClr val="3366FF"/>
                </a:solidFill>
              </a:rPr>
              <a:t>Description</a:t>
            </a:r>
            <a:br>
              <a:rPr lang="en-US" sz="1800" b="1" dirty="0" smtClean="0">
                <a:solidFill>
                  <a:srgbClr val="3366FF"/>
                </a:solidFill>
              </a:rPr>
            </a:br>
            <a:r>
              <a:rPr lang="en-US" sz="1800" b="1" dirty="0" smtClean="0">
                <a:solidFill>
                  <a:srgbClr val="3366FF"/>
                </a:solidFill>
              </a:rPr>
              <a:t>(</a:t>
            </a:r>
            <a:r>
              <a:rPr lang="en-US" sz="1800" b="1" dirty="0">
                <a:solidFill>
                  <a:srgbClr val="3366FF"/>
                </a:solidFill>
              </a:rPr>
              <a:t>e.g., block diagrams)</a:t>
            </a:r>
            <a:r>
              <a:rPr lang="en-US" sz="1800" dirty="0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2057400" y="1981390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3" name="Rectangle 13"/>
          <p:cNvSpPr>
            <a:spLocks noChangeArrowheads="1"/>
          </p:cNvSpPr>
          <p:nvPr/>
        </p:nvSpPr>
        <p:spPr bwMode="auto">
          <a:xfrm>
            <a:off x="2197100" y="2076640"/>
            <a:ext cx="1308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 dirty="0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28684" name="Rectangle 14"/>
          <p:cNvSpPr>
            <a:spLocks noChangeArrowheads="1"/>
          </p:cNvSpPr>
          <p:nvPr/>
        </p:nvSpPr>
        <p:spPr bwMode="auto">
          <a:xfrm>
            <a:off x="2222500" y="2991040"/>
            <a:ext cx="1435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Assembler</a:t>
            </a:r>
          </a:p>
        </p:txBody>
      </p:sp>
      <p:sp>
        <p:nvSpPr>
          <p:cNvPr id="28685" name="Line 15"/>
          <p:cNvSpPr>
            <a:spLocks noChangeShapeType="1"/>
          </p:cNvSpPr>
          <p:nvPr/>
        </p:nvSpPr>
        <p:spPr bwMode="auto">
          <a:xfrm>
            <a:off x="2108200" y="3816540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6" name="Rectangle 16"/>
          <p:cNvSpPr>
            <a:spLocks noChangeArrowheads="1"/>
          </p:cNvSpPr>
          <p:nvPr/>
        </p:nvSpPr>
        <p:spPr bwMode="auto">
          <a:xfrm>
            <a:off x="381000" y="4057840"/>
            <a:ext cx="16764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Machine Interpretation</a:t>
            </a:r>
          </a:p>
        </p:txBody>
      </p:sp>
      <p:sp>
        <p:nvSpPr>
          <p:cNvPr id="28687" name="Rectangle 17"/>
          <p:cNvSpPr>
            <a:spLocks noChangeArrowheads="1"/>
          </p:cNvSpPr>
          <p:nvPr/>
        </p:nvSpPr>
        <p:spPr bwMode="auto">
          <a:xfrm>
            <a:off x="4624585" y="1337007"/>
            <a:ext cx="3086100" cy="7096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78000"/>
              </a:lnSpc>
            </a:pPr>
            <a:r>
              <a:rPr lang="en-US" sz="1800" b="1" dirty="0">
                <a:solidFill>
                  <a:srgbClr val="000000"/>
                </a:solidFill>
              </a:rPr>
              <a:t>temp = </a:t>
            </a:r>
            <a:r>
              <a:rPr lang="en-US" sz="1800" b="1" dirty="0" err="1">
                <a:solidFill>
                  <a:srgbClr val="000000"/>
                </a:solidFill>
              </a:rPr>
              <a:t>v[k</a:t>
            </a:r>
            <a:r>
              <a:rPr lang="en-US" sz="1800" b="1" dirty="0">
                <a:solidFill>
                  <a:srgbClr val="000000"/>
                </a:solidFill>
              </a:rPr>
              <a:t>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b="1" dirty="0" err="1">
                <a:solidFill>
                  <a:srgbClr val="000000"/>
                </a:solidFill>
              </a:rPr>
              <a:t>v[k</a:t>
            </a:r>
            <a:r>
              <a:rPr lang="en-US" sz="1800" b="1" dirty="0">
                <a:solidFill>
                  <a:srgbClr val="000000"/>
                </a:solidFill>
              </a:rPr>
              <a:t>] = v[k+1];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b="1" dirty="0">
                <a:solidFill>
                  <a:srgbClr val="000000"/>
                </a:solidFill>
              </a:rPr>
              <a:t>v[k+1] = temp;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8688" name="Rectangle 19"/>
          <p:cNvSpPr>
            <a:spLocks noChangeArrowheads="1"/>
          </p:cNvSpPr>
          <p:nvPr/>
        </p:nvSpPr>
        <p:spPr bwMode="auto">
          <a:xfrm>
            <a:off x="4624585" y="4299140"/>
            <a:ext cx="29845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9" name="Rectangle 20"/>
          <p:cNvSpPr>
            <a:spLocks noChangeArrowheads="1"/>
          </p:cNvSpPr>
          <p:nvPr/>
        </p:nvSpPr>
        <p:spPr bwMode="auto">
          <a:xfrm>
            <a:off x="4624585" y="3125450"/>
            <a:ext cx="4384575" cy="951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solidFill>
                  <a:srgbClr val="FFFFFF"/>
                </a:solidFill>
                <a:latin typeface="Courier New" charset="0"/>
              </a:rPr>
              <a:t>0000 1001 1100 0110 1010 1111 0101 1000</a:t>
            </a:r>
          </a:p>
          <a:p>
            <a:pPr algn="l"/>
            <a:r>
              <a:rPr lang="en-US" sz="1400" dirty="0">
                <a:solidFill>
                  <a:srgbClr val="FFFFFF"/>
                </a:solidFill>
                <a:latin typeface="Courier New" charset="0"/>
              </a:rPr>
              <a:t>1010 1111 0101 1000 0000 1001 1100 0110 </a:t>
            </a:r>
          </a:p>
          <a:p>
            <a:pPr algn="l"/>
            <a:r>
              <a:rPr lang="en-US" sz="1400" dirty="0">
                <a:solidFill>
                  <a:srgbClr val="FFFFFF"/>
                </a:solidFill>
                <a:latin typeface="Courier New" charset="0"/>
              </a:rPr>
              <a:t>1100 0110 1010 1111 0101 1000 0000 1001 </a:t>
            </a:r>
          </a:p>
          <a:p>
            <a:pPr algn="l"/>
            <a:r>
              <a:rPr lang="en-US" sz="1400" dirty="0">
                <a:solidFill>
                  <a:srgbClr val="FFFFFF"/>
                </a:solidFill>
                <a:latin typeface="Courier New" charset="0"/>
              </a:rPr>
              <a:t>0101 1000 0000 1001 1100 0110 1010 1111</a:t>
            </a:r>
            <a:r>
              <a:rPr lang="en-US" sz="1400" dirty="0">
                <a:solidFill>
                  <a:srgbClr val="FFFFFF"/>
                </a:solidFill>
                <a:latin typeface="Courier" charset="0"/>
              </a:rPr>
              <a:t> </a:t>
            </a:r>
          </a:p>
        </p:txBody>
      </p:sp>
      <p:sp>
        <p:nvSpPr>
          <p:cNvPr id="28690" name="Rectangle 22"/>
          <p:cNvSpPr>
            <a:spLocks noChangeArrowheads="1"/>
          </p:cNvSpPr>
          <p:nvPr/>
        </p:nvSpPr>
        <p:spPr bwMode="auto">
          <a:xfrm>
            <a:off x="844550" y="3816540"/>
            <a:ext cx="2730500" cy="1397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1" name="Line 23"/>
          <p:cNvSpPr>
            <a:spLocks noChangeShapeType="1"/>
          </p:cNvSpPr>
          <p:nvPr/>
        </p:nvSpPr>
        <p:spPr bwMode="auto">
          <a:xfrm flipH="1">
            <a:off x="2082800" y="2922778"/>
            <a:ext cx="3175" cy="3665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2" name="Rectangle 24"/>
          <p:cNvSpPr>
            <a:spLocks noChangeArrowheads="1"/>
          </p:cNvSpPr>
          <p:nvPr/>
        </p:nvSpPr>
        <p:spPr bwMode="auto">
          <a:xfrm>
            <a:off x="609600" y="6070790"/>
            <a:ext cx="37084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005400"/>
                </a:solidFill>
              </a:rPr>
              <a:t>Logic Circuit Description</a:t>
            </a:r>
            <a:br>
              <a:rPr lang="en-US" sz="1800" b="1" dirty="0">
                <a:solidFill>
                  <a:srgbClr val="005400"/>
                </a:solidFill>
              </a:rPr>
            </a:br>
            <a:r>
              <a:rPr lang="en-US" sz="1800" b="1" dirty="0">
                <a:solidFill>
                  <a:srgbClr val="005400"/>
                </a:solidFill>
              </a:rPr>
              <a:t>(Circuit Schematic Diagrams)</a:t>
            </a:r>
          </a:p>
        </p:txBody>
      </p:sp>
      <p:sp>
        <p:nvSpPr>
          <p:cNvPr id="28693" name="Line 26"/>
          <p:cNvSpPr>
            <a:spLocks noChangeShapeType="1"/>
          </p:cNvSpPr>
          <p:nvPr/>
        </p:nvSpPr>
        <p:spPr bwMode="auto">
          <a:xfrm>
            <a:off x="2286000" y="5224653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4" name="Rectangle 27"/>
          <p:cNvSpPr>
            <a:spLocks noChangeArrowheads="1"/>
          </p:cNvSpPr>
          <p:nvPr/>
        </p:nvSpPr>
        <p:spPr bwMode="auto">
          <a:xfrm>
            <a:off x="381000" y="5369115"/>
            <a:ext cx="19812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Architecture Implementation</a:t>
            </a:r>
          </a:p>
        </p:txBody>
      </p:sp>
      <p:pic>
        <p:nvPicPr>
          <p:cNvPr id="28695" name="Picture 35" descr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24585" y="4178010"/>
            <a:ext cx="16383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6" name="Rectangle 36"/>
          <p:cNvSpPr>
            <a:spLocks noChangeArrowheads="1"/>
          </p:cNvSpPr>
          <p:nvPr/>
        </p:nvSpPr>
        <p:spPr bwMode="auto">
          <a:xfrm>
            <a:off x="6009193" y="5291665"/>
            <a:ext cx="3048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66936" y="2184438"/>
            <a:ext cx="2583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Anything can be represented</a:t>
            </a:r>
            <a:br>
              <a:rPr lang="en-US" sz="1600" dirty="0" smtClean="0"/>
            </a:br>
            <a:r>
              <a:rPr lang="en-US" sz="1600" dirty="0" smtClean="0"/>
              <a:t>as a </a:t>
            </a:r>
            <a:r>
              <a:rPr lang="en-US" sz="1600" i="1" dirty="0" smtClean="0"/>
              <a:t>number</a:t>
            </a:r>
            <a:r>
              <a:rPr lang="en-US" sz="1600" dirty="0" smtClean="0"/>
              <a:t>, </a:t>
            </a:r>
            <a:br>
              <a:rPr lang="en-US" sz="1600" dirty="0" smtClean="0"/>
            </a:br>
            <a:r>
              <a:rPr lang="en-US" sz="1600" dirty="0" smtClean="0"/>
              <a:t>i.e., data or instructions</a:t>
            </a:r>
            <a:endParaRPr lang="en-US" sz="1600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A2298-76AA-DE41-A233-507458A39C57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325894" y="1497264"/>
            <a:ext cx="1453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</a:rPr>
              <a:t>We are here!</a:t>
            </a:r>
            <a:endParaRPr lang="en-US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as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Instructions are also kept as binary numbers in memory</a:t>
            </a:r>
          </a:p>
          <a:p>
            <a:pPr lvl="1"/>
            <a:r>
              <a:rPr lang="en-US" dirty="0" smtClean="0"/>
              <a:t>Stored program concept</a:t>
            </a:r>
          </a:p>
          <a:p>
            <a:pPr lvl="1"/>
            <a:r>
              <a:rPr lang="en-US" dirty="0" smtClean="0"/>
              <a:t>As easy to change programs as it is to change data</a:t>
            </a:r>
          </a:p>
          <a:p>
            <a:r>
              <a:rPr lang="en-US" dirty="0" smtClean="0"/>
              <a:t>Register names mapped to numbers</a:t>
            </a:r>
          </a:p>
          <a:p>
            <a:r>
              <a:rPr lang="en-US" dirty="0" smtClean="0"/>
              <a:t>Need to map instruction operation to a part of number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5439-7075-6940-8C96-0BC5F61BCDB7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52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Names of MIPS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432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>
                <a:solidFill>
                  <a:srgbClr val="000000"/>
                </a:solidFill>
              </a:rPr>
              <a:t>op</a:t>
            </a:r>
            <a:r>
              <a:rPr lang="en-US" dirty="0" smtClean="0">
                <a:solidFill>
                  <a:srgbClr val="000000"/>
                </a:solidFill>
              </a:rPr>
              <a:t>: Basic operation of instruction, or </a:t>
            </a:r>
            <a:r>
              <a:rPr lang="en-US" i="1" dirty="0" smtClean="0">
                <a:solidFill>
                  <a:srgbClr val="000000"/>
                </a:solidFill>
              </a:rPr>
              <a:t>opcode</a:t>
            </a:r>
          </a:p>
          <a:p>
            <a:r>
              <a:rPr lang="en-US" sz="3243" i="1" dirty="0" err="1" smtClean="0">
                <a:solidFill>
                  <a:srgbClr val="000000"/>
                </a:solidFill>
              </a:rPr>
              <a:t>rs</a:t>
            </a:r>
            <a:r>
              <a:rPr lang="en-US" dirty="0" smtClean="0">
                <a:solidFill>
                  <a:srgbClr val="000000"/>
                </a:solidFill>
              </a:rPr>
              <a:t>: 1</a:t>
            </a:r>
            <a:r>
              <a:rPr lang="en-US" baseline="30000" dirty="0" smtClean="0">
                <a:solidFill>
                  <a:srgbClr val="000000"/>
                </a:solidFill>
              </a:rPr>
              <a:t>st</a:t>
            </a:r>
            <a:r>
              <a:rPr lang="en-US" dirty="0" smtClean="0">
                <a:solidFill>
                  <a:srgbClr val="000000"/>
                </a:solidFill>
              </a:rPr>
              <a:t> register source operand</a:t>
            </a:r>
          </a:p>
          <a:p>
            <a:r>
              <a:rPr lang="en-US" sz="3243" i="1" dirty="0" err="1" smtClean="0">
                <a:solidFill>
                  <a:srgbClr val="000000"/>
                </a:solidFill>
              </a:rPr>
              <a:t>rt</a:t>
            </a:r>
            <a:r>
              <a:rPr lang="en-US" dirty="0" smtClean="0">
                <a:solidFill>
                  <a:srgbClr val="000000"/>
                </a:solidFill>
              </a:rPr>
              <a:t>: 2</a:t>
            </a:r>
            <a:r>
              <a:rPr lang="en-US" baseline="30000" dirty="0" smtClean="0">
                <a:solidFill>
                  <a:srgbClr val="000000"/>
                </a:solidFill>
              </a:rPr>
              <a:t>nd</a:t>
            </a:r>
            <a:r>
              <a:rPr lang="en-US" dirty="0" smtClean="0">
                <a:solidFill>
                  <a:srgbClr val="000000"/>
                </a:solidFill>
              </a:rPr>
              <a:t> register source operand.</a:t>
            </a:r>
          </a:p>
          <a:p>
            <a:r>
              <a:rPr lang="en-US" sz="3243" i="1" dirty="0" smtClean="0">
                <a:solidFill>
                  <a:srgbClr val="000000"/>
                </a:solidFill>
              </a:rPr>
              <a:t>rd</a:t>
            </a:r>
            <a:r>
              <a:rPr lang="en-US" dirty="0" smtClean="0">
                <a:solidFill>
                  <a:srgbClr val="000000"/>
                </a:solidFill>
              </a:rPr>
              <a:t>: register destination operand (result of operation)</a:t>
            </a:r>
          </a:p>
          <a:p>
            <a:r>
              <a:rPr lang="en-US" sz="3243" i="1" dirty="0" err="1" smtClean="0">
                <a:solidFill>
                  <a:srgbClr val="000000"/>
                </a:solidFill>
              </a:rPr>
              <a:t>shamt</a:t>
            </a:r>
            <a:r>
              <a:rPr lang="en-US" dirty="0" smtClean="0">
                <a:solidFill>
                  <a:srgbClr val="000000"/>
                </a:solidFill>
              </a:rPr>
              <a:t>: Shift amount. </a:t>
            </a:r>
          </a:p>
          <a:p>
            <a:r>
              <a:rPr lang="en-US" sz="3243" i="1" dirty="0" err="1" smtClean="0">
                <a:solidFill>
                  <a:srgbClr val="000000"/>
                </a:solidFill>
              </a:rPr>
              <a:t>funct</a:t>
            </a:r>
            <a:r>
              <a:rPr lang="en-US" dirty="0" smtClean="0">
                <a:solidFill>
                  <a:srgbClr val="000000"/>
                </a:solidFill>
              </a:rPr>
              <a:t>: Function. This field, often called </a:t>
            </a:r>
            <a:r>
              <a:rPr lang="en-US" i="1" dirty="0" smtClean="0">
                <a:solidFill>
                  <a:srgbClr val="000000"/>
                </a:solidFill>
              </a:rPr>
              <a:t>function code</a:t>
            </a:r>
            <a:r>
              <a:rPr lang="en-US" dirty="0" smtClean="0">
                <a:solidFill>
                  <a:srgbClr val="000000"/>
                </a:solidFill>
              </a:rPr>
              <a:t>, selects the specific variant of the </a:t>
            </a:r>
            <a:r>
              <a:rPr lang="en-US" dirty="0" smtClean="0"/>
              <a:t>operation in the op field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D3DD-D0EC-494D-9FE2-6B276BDD5B07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812838" y="1519629"/>
            <a:ext cx="6974285" cy="850655"/>
            <a:chOff x="812838" y="1519629"/>
            <a:chExt cx="6974285" cy="850655"/>
          </a:xfrm>
        </p:grpSpPr>
        <p:grpSp>
          <p:nvGrpSpPr>
            <p:cNvPr id="7" name="Group 22"/>
            <p:cNvGrpSpPr/>
            <p:nvPr/>
          </p:nvGrpSpPr>
          <p:grpSpPr>
            <a:xfrm>
              <a:off x="812838" y="1519629"/>
              <a:ext cx="6974285" cy="367616"/>
              <a:chOff x="813295" y="4505007"/>
              <a:chExt cx="6974285" cy="367616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13295" y="4505007"/>
                <a:ext cx="1192090" cy="3676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27000"/>
                    </a:schemeClr>
                  </a:gs>
                </a:gsLst>
                <a:lin ang="16200000" scaled="0"/>
                <a:tileRect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op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012951" y="4505007"/>
                <a:ext cx="1192090" cy="3676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27000"/>
                    </a:schemeClr>
                  </a:gs>
                </a:gsLst>
                <a:lin ang="16200000" scaled="0"/>
                <a:tileRect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rgbClr val="000000"/>
                    </a:solidFill>
                  </a:rPr>
                  <a:t>rs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212606" y="4505007"/>
                <a:ext cx="1098971" cy="3676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27000"/>
                    </a:schemeClr>
                  </a:gs>
                </a:gsLst>
                <a:lin ang="16200000" scaled="0"/>
                <a:tileRect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rgbClr val="000000"/>
                    </a:solidFill>
                  </a:rPr>
                  <a:t>rt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311994" y="4505007"/>
                <a:ext cx="1135969" cy="3676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27000"/>
                    </a:schemeClr>
                  </a:gs>
                </a:gsLst>
                <a:lin ang="16200000" scaled="0"/>
                <a:tileRect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rd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459104" y="4505007"/>
                <a:ext cx="1058398" cy="3676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27000"/>
                    </a:schemeClr>
                  </a:gs>
                </a:gsLst>
                <a:lin ang="16200000" scaled="0"/>
                <a:tileRect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rgbClr val="000000"/>
                    </a:solidFill>
                  </a:rPr>
                  <a:t>shamt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510768" y="4505007"/>
                <a:ext cx="1276812" cy="3676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27000"/>
                    </a:schemeClr>
                  </a:gs>
                </a:gsLst>
                <a:lin ang="16200000" scaled="0"/>
                <a:tileRect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rgbClr val="000000"/>
                    </a:solidFill>
                  </a:rPr>
                  <a:t>funct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" name="Group 30"/>
            <p:cNvGrpSpPr/>
            <p:nvPr/>
          </p:nvGrpSpPr>
          <p:grpSpPr>
            <a:xfrm>
              <a:off x="812838" y="2002668"/>
              <a:ext cx="6974285" cy="367616"/>
              <a:chOff x="813295" y="4505007"/>
              <a:chExt cx="6974285" cy="367616"/>
            </a:xfrm>
            <a:noFill/>
          </p:grpSpPr>
          <p:sp>
            <p:nvSpPr>
              <p:cNvPr id="15" name="Rectangle 14"/>
              <p:cNvSpPr/>
              <p:nvPr/>
            </p:nvSpPr>
            <p:spPr>
              <a:xfrm>
                <a:off x="813295" y="4505007"/>
                <a:ext cx="1192090" cy="367616"/>
              </a:xfrm>
              <a:prstGeom prst="rect">
                <a:avLst/>
              </a:prstGeom>
              <a:grp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6 bits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012951" y="4505007"/>
                <a:ext cx="1192090" cy="367616"/>
              </a:xfrm>
              <a:prstGeom prst="rect">
                <a:avLst/>
              </a:prstGeom>
              <a:grp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5 bits 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212606" y="4505007"/>
                <a:ext cx="1098971" cy="367616"/>
              </a:xfrm>
              <a:prstGeom prst="rect">
                <a:avLst/>
              </a:prstGeom>
              <a:grp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5 bits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311994" y="4505007"/>
                <a:ext cx="1135969" cy="367616"/>
              </a:xfrm>
              <a:prstGeom prst="rect">
                <a:avLst/>
              </a:prstGeom>
              <a:grp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5 bits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459104" y="4505007"/>
                <a:ext cx="1058398" cy="367616"/>
              </a:xfrm>
              <a:prstGeom prst="rect">
                <a:avLst/>
              </a:prstGeom>
              <a:grp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5 bits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510768" y="4505007"/>
                <a:ext cx="1276812" cy="367616"/>
              </a:xfrm>
              <a:prstGeom prst="rect">
                <a:avLst/>
              </a:prstGeom>
              <a:grp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6 bits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9503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as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398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Courier New"/>
                <a:cs typeface="Courier New"/>
              </a:rPr>
              <a:t>addu</a:t>
            </a:r>
            <a:r>
              <a:rPr lang="en-US" dirty="0" smtClean="0">
                <a:latin typeface="Courier New"/>
                <a:cs typeface="Courier New"/>
              </a:rPr>
              <a:t> $t0,$s1,$s2</a:t>
            </a:r>
          </a:p>
          <a:p>
            <a:pPr lvl="1"/>
            <a:r>
              <a:rPr lang="en-US" dirty="0" smtClean="0"/>
              <a:t>Destination register </a:t>
            </a:r>
            <a:r>
              <a:rPr lang="en-US" dirty="0" smtClean="0">
                <a:latin typeface="Courier New"/>
                <a:cs typeface="Courier New"/>
              </a:rPr>
              <a:t>$t0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is register 8</a:t>
            </a:r>
          </a:p>
          <a:p>
            <a:pPr lvl="1"/>
            <a:r>
              <a:rPr lang="en-US" dirty="0" smtClean="0"/>
              <a:t>Source register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is register 17</a:t>
            </a:r>
          </a:p>
          <a:p>
            <a:pPr lvl="1"/>
            <a:r>
              <a:rPr lang="en-US" dirty="0" smtClean="0"/>
              <a:t>Source register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is register 18</a:t>
            </a:r>
          </a:p>
          <a:p>
            <a:pPr lvl="1"/>
            <a:r>
              <a:rPr lang="en-US" dirty="0" smtClean="0"/>
              <a:t>Add unsigned instruction encoded as number 33</a:t>
            </a:r>
          </a:p>
          <a:p>
            <a:pPr>
              <a:buNone/>
              <a:tabLst>
                <a:tab pos="912813" algn="ctr"/>
                <a:tab pos="2060575" algn="ctr"/>
                <a:tab pos="3197225" algn="ctr"/>
                <a:tab pos="4344988" algn="ctr"/>
                <a:tab pos="5481638" algn="ctr"/>
                <a:tab pos="6627813" algn="ctr"/>
              </a:tabLst>
            </a:pPr>
            <a:endParaRPr lang="en-US" sz="2800" dirty="0" smtClean="0"/>
          </a:p>
          <a:p>
            <a:pPr>
              <a:buNone/>
              <a:tabLst>
                <a:tab pos="912813" algn="ctr"/>
                <a:tab pos="2060575" algn="ctr"/>
                <a:tab pos="3197225" algn="ctr"/>
                <a:tab pos="4344988" algn="ctr"/>
                <a:tab pos="5481638" algn="ctr"/>
                <a:tab pos="6627813" algn="ctr"/>
              </a:tabLst>
            </a:pPr>
            <a:endParaRPr lang="en-US" sz="2800" dirty="0" smtClean="0"/>
          </a:p>
          <a:p>
            <a:pPr>
              <a:buNone/>
              <a:tabLst>
                <a:tab pos="912813" algn="ctr"/>
                <a:tab pos="2060575" algn="ctr"/>
                <a:tab pos="3197225" algn="ctr"/>
                <a:tab pos="4344988" algn="ctr"/>
                <a:tab pos="5481638" algn="ctr"/>
                <a:tab pos="6627813" algn="ctr"/>
              </a:tabLst>
            </a:pPr>
            <a:endParaRPr lang="en-US" sz="2800" dirty="0" smtClean="0"/>
          </a:p>
          <a:p>
            <a:pPr>
              <a:buNone/>
              <a:tabLst>
                <a:tab pos="912813" algn="ctr"/>
                <a:tab pos="2060575" algn="ctr"/>
                <a:tab pos="3197225" algn="ctr"/>
                <a:tab pos="4344988" algn="ctr"/>
                <a:tab pos="5481638" algn="ctr"/>
                <a:tab pos="6627813" algn="ctr"/>
              </a:tabLst>
            </a:pPr>
            <a:r>
              <a:rPr lang="en-US" sz="2800" dirty="0" smtClean="0"/>
              <a:t>		</a:t>
            </a:r>
          </a:p>
          <a:p>
            <a:pPr>
              <a:tabLst>
                <a:tab pos="912813" algn="ctr"/>
                <a:tab pos="2060575" algn="ctr"/>
                <a:tab pos="3197225" algn="ctr"/>
                <a:tab pos="4344988" algn="ctr"/>
                <a:tab pos="5481638" algn="ctr"/>
                <a:tab pos="6627813" algn="ctr"/>
              </a:tabLst>
            </a:pPr>
            <a:r>
              <a:rPr lang="en-US" sz="2800" dirty="0" smtClean="0"/>
              <a:t>Groups of bits call </a:t>
            </a:r>
            <a:r>
              <a:rPr lang="en-US" sz="2800" i="1" dirty="0" smtClean="0">
                <a:solidFill>
                  <a:srgbClr val="000000"/>
                </a:solidFill>
              </a:rPr>
              <a:t>fields </a:t>
            </a:r>
            <a:r>
              <a:rPr lang="en-US" sz="2800" dirty="0" smtClean="0"/>
              <a:t>(unused field default is 0)</a:t>
            </a:r>
          </a:p>
          <a:p>
            <a:pPr>
              <a:tabLst>
                <a:tab pos="912813" algn="ctr"/>
                <a:tab pos="2060575" algn="ctr"/>
                <a:tab pos="3197225" algn="ctr"/>
                <a:tab pos="4344988" algn="ctr"/>
                <a:tab pos="5481638" algn="ctr"/>
                <a:tab pos="6627813" algn="ctr"/>
              </a:tabLst>
            </a:pPr>
            <a:r>
              <a:rPr lang="en-US" sz="2800" dirty="0" smtClean="0"/>
              <a:t>Layout </a:t>
            </a:r>
            <a:r>
              <a:rPr lang="en-US" sz="2800" dirty="0" smtClean="0">
                <a:solidFill>
                  <a:srgbClr val="000000"/>
                </a:solidFill>
              </a:rPr>
              <a:t>called </a:t>
            </a:r>
            <a:r>
              <a:rPr lang="en-US" sz="2800" i="1" dirty="0" smtClean="0">
                <a:solidFill>
                  <a:srgbClr val="000000"/>
                </a:solidFill>
              </a:rPr>
              <a:t>instruction format</a:t>
            </a:r>
          </a:p>
          <a:p>
            <a:pPr>
              <a:tabLst>
                <a:tab pos="912813" algn="ctr"/>
                <a:tab pos="2060575" algn="ctr"/>
                <a:tab pos="3197225" algn="ctr"/>
                <a:tab pos="4344988" algn="ctr"/>
                <a:tab pos="5481638" algn="ctr"/>
                <a:tab pos="6627813" algn="ctr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Binary version called </a:t>
            </a:r>
            <a:r>
              <a:rPr lang="en-US" sz="2800" i="1" dirty="0" smtClean="0">
                <a:solidFill>
                  <a:srgbClr val="000000"/>
                </a:solidFill>
              </a:rPr>
              <a:t>machine instruction</a:t>
            </a:r>
          </a:p>
          <a:p>
            <a:pPr>
              <a:tabLst>
                <a:tab pos="912813" algn="ctr"/>
                <a:tab pos="2060575" algn="ctr"/>
                <a:tab pos="3197225" algn="ctr"/>
                <a:tab pos="4344988" algn="ctr"/>
                <a:tab pos="5481638" algn="ctr"/>
                <a:tab pos="6627813" algn="ctr"/>
              </a:tabLst>
            </a:pPr>
            <a:endParaRPr lang="en-US" sz="2800" i="1" dirty="0" smtClean="0">
              <a:solidFill>
                <a:srgbClr val="3366FF"/>
              </a:solidFill>
            </a:endParaRPr>
          </a:p>
          <a:p>
            <a:pPr>
              <a:tabLst>
                <a:tab pos="912813" algn="ctr"/>
                <a:tab pos="2060575" algn="ctr"/>
                <a:tab pos="3197225" algn="ctr"/>
                <a:tab pos="4344988" algn="ctr"/>
                <a:tab pos="5481638" algn="ctr"/>
                <a:tab pos="6627813" algn="ctr"/>
              </a:tabLst>
            </a:pPr>
            <a:endParaRPr lang="en-US" sz="2800" i="1" dirty="0" smtClean="0">
              <a:solidFill>
                <a:srgbClr val="3366FF"/>
              </a:solidFill>
            </a:endParaRPr>
          </a:p>
          <a:p>
            <a:pPr>
              <a:tabLst>
                <a:tab pos="912813" algn="ctr"/>
                <a:tab pos="2060575" algn="ctr"/>
                <a:tab pos="3197225" algn="ctr"/>
                <a:tab pos="4344988" algn="ctr"/>
                <a:tab pos="5481638" algn="ctr"/>
                <a:tab pos="6627813" algn="ctr"/>
              </a:tabLst>
            </a:pPr>
            <a:endParaRPr lang="en-US" sz="2800" dirty="0" smtClean="0"/>
          </a:p>
          <a:p>
            <a:pPr>
              <a:tabLst>
                <a:tab pos="912813" algn="ctr"/>
                <a:tab pos="2060575" algn="ctr"/>
                <a:tab pos="3197225" algn="ctr"/>
                <a:tab pos="4344988" algn="ctr"/>
                <a:tab pos="5481638" algn="ctr"/>
                <a:tab pos="6627813" algn="ctr"/>
              </a:tabLst>
            </a:pPr>
            <a:endParaRPr lang="en-US" sz="2800" i="1" dirty="0" smtClean="0">
              <a:solidFill>
                <a:srgbClr val="3366FF"/>
              </a:solidFill>
            </a:endParaRPr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DF5A-6947-9C44-A36A-6658654D41EB}" type="datetime1">
              <a:rPr lang="en-US" smtClean="0"/>
              <a:pPr/>
              <a:t>9/22/13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787438" y="4148529"/>
            <a:ext cx="6974285" cy="367616"/>
            <a:chOff x="813295" y="4505007"/>
            <a:chExt cx="6974285" cy="367616"/>
          </a:xfrm>
        </p:grpSpPr>
        <p:sp>
          <p:nvSpPr>
            <p:cNvPr id="7" name="Rectangle 6"/>
            <p:cNvSpPr/>
            <p:nvPr/>
          </p:nvSpPr>
          <p:spPr>
            <a:xfrm>
              <a:off x="813295" y="4505007"/>
              <a:ext cx="1192090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000000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12951" y="4505007"/>
              <a:ext cx="1192090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10001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12606" y="4505007"/>
              <a:ext cx="1098971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10010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11994" y="4505007"/>
              <a:ext cx="1135969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01000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59104" y="4505007"/>
              <a:ext cx="1058398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00000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10768" y="4505007"/>
              <a:ext cx="1276812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100001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87438" y="3654815"/>
            <a:ext cx="6974285" cy="367616"/>
            <a:chOff x="813295" y="4505007"/>
            <a:chExt cx="6974285" cy="367616"/>
          </a:xfrm>
        </p:grpSpPr>
        <p:sp>
          <p:nvSpPr>
            <p:cNvPr id="25" name="Rectangle 24"/>
            <p:cNvSpPr/>
            <p:nvPr/>
          </p:nvSpPr>
          <p:spPr>
            <a:xfrm>
              <a:off x="813295" y="4505007"/>
              <a:ext cx="1192090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012951" y="4505007"/>
              <a:ext cx="1192090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17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212606" y="4505007"/>
              <a:ext cx="1098971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18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311994" y="4505007"/>
              <a:ext cx="1135969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8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459104" y="4505007"/>
              <a:ext cx="1058398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510768" y="4505007"/>
              <a:ext cx="1276812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33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787438" y="4631568"/>
            <a:ext cx="1192090" cy="36761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6 bits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87094" y="4631568"/>
            <a:ext cx="1192090" cy="36761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5 bits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86749" y="4631568"/>
            <a:ext cx="1098971" cy="36761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5 bits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86137" y="4631568"/>
            <a:ext cx="1135969" cy="36761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5 bits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433247" y="4631568"/>
            <a:ext cx="1058398" cy="36761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5 bits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84911" y="4631568"/>
            <a:ext cx="1276812" cy="36761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6 bits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83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as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7004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ourier New"/>
                <a:cs typeface="Courier New"/>
              </a:rPr>
              <a:t>sll</a:t>
            </a:r>
            <a:r>
              <a:rPr lang="en-US" dirty="0" smtClean="0">
                <a:latin typeface="Courier New"/>
                <a:cs typeface="Courier New"/>
              </a:rPr>
              <a:t> $zero,$zero,0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$zero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is register 0</a:t>
            </a:r>
          </a:p>
          <a:p>
            <a:pPr lvl="1"/>
            <a:r>
              <a:rPr lang="en-US" dirty="0" smtClean="0"/>
              <a:t>Shift amount 0 is 0</a:t>
            </a:r>
          </a:p>
          <a:p>
            <a:pPr lvl="1"/>
            <a:r>
              <a:rPr lang="en-US" dirty="0" smtClean="0"/>
              <a:t>Shift left logical instruction encoded as number 0</a:t>
            </a:r>
          </a:p>
          <a:p>
            <a:pPr lvl="1"/>
            <a:endParaRPr lang="en-US" dirty="0" smtClean="0"/>
          </a:p>
          <a:p>
            <a:pPr>
              <a:buNone/>
              <a:tabLst>
                <a:tab pos="912813" algn="ctr"/>
                <a:tab pos="2060575" algn="ctr"/>
                <a:tab pos="3197225" algn="ctr"/>
                <a:tab pos="4344988" algn="ctr"/>
                <a:tab pos="5481638" algn="ctr"/>
                <a:tab pos="6627813" algn="ctr"/>
              </a:tabLst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tabLst>
                <a:tab pos="912813" algn="ctr"/>
                <a:tab pos="2060575" algn="ctr"/>
                <a:tab pos="3197225" algn="ctr"/>
                <a:tab pos="4344988" algn="ctr"/>
                <a:tab pos="5481638" algn="ctr"/>
                <a:tab pos="6627813" algn="ctr"/>
              </a:tabLst>
            </a:pPr>
            <a:r>
              <a:rPr lang="en-US" sz="2800" dirty="0" smtClean="0"/>
              <a:t>Can also represent machine code as base 16 or </a:t>
            </a:r>
            <a:br>
              <a:rPr lang="en-US" sz="2800" dirty="0" smtClean="0"/>
            </a:br>
            <a:r>
              <a:rPr lang="en-US" sz="2800" dirty="0" smtClean="0"/>
              <a:t>base 8 number:  0000 0000</a:t>
            </a:r>
            <a:r>
              <a:rPr lang="en-US" sz="2800" baseline="-25000" dirty="0" smtClean="0"/>
              <a:t>hex</a:t>
            </a:r>
            <a:r>
              <a:rPr lang="en-US" sz="2800" dirty="0" smtClean="0"/>
              <a:t>, 00000000000</a:t>
            </a:r>
            <a:r>
              <a:rPr lang="en-US" sz="2800" baseline="-25000" dirty="0" smtClean="0"/>
              <a:t>oct</a:t>
            </a:r>
            <a:endParaRPr lang="en-US" sz="2400" baseline="-25000" dirty="0" smtClean="0">
              <a:solidFill>
                <a:srgbClr val="000000"/>
              </a:solidFill>
            </a:endParaRPr>
          </a:p>
          <a:p>
            <a:pPr>
              <a:tabLst>
                <a:tab pos="912813" algn="ctr"/>
                <a:tab pos="2060575" algn="ctr"/>
                <a:tab pos="3197225" algn="ctr"/>
                <a:tab pos="4344988" algn="ctr"/>
                <a:tab pos="5481638" algn="ctr"/>
                <a:tab pos="6627813" algn="ctr"/>
              </a:tabLst>
            </a:pPr>
            <a:endParaRPr lang="en-US" sz="2800" i="1" dirty="0" smtClean="0">
              <a:solidFill>
                <a:srgbClr val="3366FF"/>
              </a:solidFill>
            </a:endParaRPr>
          </a:p>
          <a:p>
            <a:pPr>
              <a:tabLst>
                <a:tab pos="912813" algn="ctr"/>
                <a:tab pos="2060575" algn="ctr"/>
                <a:tab pos="3197225" algn="ctr"/>
                <a:tab pos="4344988" algn="ctr"/>
                <a:tab pos="5481638" algn="ctr"/>
                <a:tab pos="6627813" algn="ctr"/>
              </a:tabLst>
            </a:pPr>
            <a:endParaRPr lang="en-US" sz="2800" dirty="0" smtClean="0"/>
          </a:p>
          <a:p>
            <a:pPr>
              <a:tabLst>
                <a:tab pos="912813" algn="ctr"/>
                <a:tab pos="2060575" algn="ctr"/>
                <a:tab pos="3197225" algn="ctr"/>
                <a:tab pos="4344988" algn="ctr"/>
                <a:tab pos="5481638" algn="ctr"/>
                <a:tab pos="6627813" algn="ctr"/>
              </a:tabLst>
            </a:pPr>
            <a:endParaRPr lang="en-US" sz="2800" i="1" dirty="0" smtClean="0">
              <a:solidFill>
                <a:srgbClr val="3366FF"/>
              </a:solidFill>
            </a:endParaRPr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3EC6-A3D7-DE48-A497-786640E371BD}" type="datetime1">
              <a:rPr lang="en-US" smtClean="0"/>
              <a:pPr/>
              <a:t>9/22/13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13" name="Group 22"/>
          <p:cNvGrpSpPr/>
          <p:nvPr/>
        </p:nvGrpSpPr>
        <p:grpSpPr>
          <a:xfrm>
            <a:off x="787438" y="4148529"/>
            <a:ext cx="6974285" cy="367616"/>
            <a:chOff x="813295" y="4505007"/>
            <a:chExt cx="6974285" cy="367616"/>
          </a:xfrm>
        </p:grpSpPr>
        <p:sp>
          <p:nvSpPr>
            <p:cNvPr id="7" name="Rectangle 6"/>
            <p:cNvSpPr/>
            <p:nvPr/>
          </p:nvSpPr>
          <p:spPr>
            <a:xfrm>
              <a:off x="813295" y="4505007"/>
              <a:ext cx="1192090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000000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12951" y="4505007"/>
              <a:ext cx="1192090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00000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12606" y="4505007"/>
              <a:ext cx="1098971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00000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11994" y="4505007"/>
              <a:ext cx="1135969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00000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59104" y="4505007"/>
              <a:ext cx="1058398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00000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10768" y="4505007"/>
              <a:ext cx="1276812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000000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 23"/>
          <p:cNvGrpSpPr/>
          <p:nvPr/>
        </p:nvGrpSpPr>
        <p:grpSpPr>
          <a:xfrm>
            <a:off x="787438" y="3654815"/>
            <a:ext cx="6974285" cy="367616"/>
            <a:chOff x="813295" y="4505007"/>
            <a:chExt cx="6974285" cy="367616"/>
          </a:xfrm>
        </p:grpSpPr>
        <p:sp>
          <p:nvSpPr>
            <p:cNvPr id="25" name="Rectangle 24"/>
            <p:cNvSpPr/>
            <p:nvPr/>
          </p:nvSpPr>
          <p:spPr>
            <a:xfrm>
              <a:off x="813295" y="4505007"/>
              <a:ext cx="1192090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012951" y="4505007"/>
              <a:ext cx="1192090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212606" y="4505007"/>
              <a:ext cx="1098971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311994" y="4505007"/>
              <a:ext cx="1135969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459104" y="4505007"/>
              <a:ext cx="1058398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510768" y="4505007"/>
              <a:ext cx="1276812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30"/>
          <p:cNvGrpSpPr/>
          <p:nvPr/>
        </p:nvGrpSpPr>
        <p:grpSpPr>
          <a:xfrm>
            <a:off x="787438" y="4631568"/>
            <a:ext cx="6974285" cy="367616"/>
            <a:chOff x="813295" y="4505007"/>
            <a:chExt cx="6974285" cy="367616"/>
          </a:xfrm>
          <a:noFill/>
        </p:grpSpPr>
        <p:sp>
          <p:nvSpPr>
            <p:cNvPr id="32" name="Rectangle 31"/>
            <p:cNvSpPr/>
            <p:nvPr/>
          </p:nvSpPr>
          <p:spPr>
            <a:xfrm>
              <a:off x="813295" y="4505007"/>
              <a:ext cx="1192090" cy="367616"/>
            </a:xfrm>
            <a:prstGeom prst="rect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6 bits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12951" y="4505007"/>
              <a:ext cx="1192090" cy="367616"/>
            </a:xfrm>
            <a:prstGeom prst="rect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5 bits 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212606" y="4505007"/>
              <a:ext cx="1098971" cy="367616"/>
            </a:xfrm>
            <a:prstGeom prst="rect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5 bits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311994" y="4505007"/>
              <a:ext cx="1135969" cy="367616"/>
            </a:xfrm>
            <a:prstGeom prst="rect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5 bits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459104" y="4505007"/>
              <a:ext cx="1058398" cy="367616"/>
            </a:xfrm>
            <a:prstGeom prst="rect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5 bits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510768" y="4505007"/>
              <a:ext cx="1276812" cy="367616"/>
            </a:xfrm>
            <a:prstGeom prst="rect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6 bits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270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Load, Store, Immediate, Branches, Jumps?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95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Fields for constants only 5 bits (-16 to +15)</a:t>
            </a:r>
          </a:p>
          <a:p>
            <a:pPr lvl="1"/>
            <a:r>
              <a:rPr lang="en-US" dirty="0" smtClean="0"/>
              <a:t>Too small for many common cases</a:t>
            </a:r>
          </a:p>
          <a:p>
            <a:r>
              <a:rPr lang="en-US" dirty="0" smtClean="0"/>
              <a:t>#1 Simplicity favors regularity  (all instructions use one format) vs. #3 Make common case fast (justify multiple instruction formats)?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4</a:t>
            </a:r>
            <a:r>
              <a:rPr lang="en-US" baseline="30000" dirty="0" smtClean="0">
                <a:solidFill>
                  <a:srgbClr val="000000"/>
                </a:solidFill>
              </a:rPr>
              <a:t>th</a:t>
            </a:r>
            <a:r>
              <a:rPr lang="en-US" dirty="0" smtClean="0">
                <a:solidFill>
                  <a:srgbClr val="000000"/>
                </a:solidFill>
              </a:rPr>
              <a:t> Design Principle: </a:t>
            </a:r>
            <a:r>
              <a:rPr lang="en-US" i="1" dirty="0" smtClean="0">
                <a:solidFill>
                  <a:srgbClr val="000000"/>
                </a:solidFill>
              </a:rPr>
              <a:t>Good design demands good compromises</a:t>
            </a:r>
          </a:p>
          <a:p>
            <a:r>
              <a:rPr lang="en-US" dirty="0" smtClean="0"/>
              <a:t>Better to have multiple instruction formats and keep all MIPS instructions same </a:t>
            </a:r>
            <a:r>
              <a:rPr lang="en-US" i="1" dirty="0" smtClean="0">
                <a:solidFill>
                  <a:srgbClr val="000000"/>
                </a:solidFill>
              </a:rPr>
              <a:t>size</a:t>
            </a:r>
          </a:p>
          <a:p>
            <a:pPr lvl="1"/>
            <a:r>
              <a:rPr lang="en-US" dirty="0" smtClean="0"/>
              <a:t>All MIPS instructions are 32 bits or 4 bytes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F410-3BBA-394F-81BF-A75C9F38EBED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9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Names of MIPS Fields in I-type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432800" cy="4106863"/>
          </a:xfrm>
        </p:spPr>
        <p:txBody>
          <a:bodyPr>
            <a:normAutofit lnSpcReduction="10000"/>
          </a:bodyPr>
          <a:lstStyle/>
          <a:p>
            <a:r>
              <a:rPr lang="en-US" i="1" dirty="0" smtClean="0">
                <a:solidFill>
                  <a:srgbClr val="000000"/>
                </a:solidFill>
              </a:rPr>
              <a:t>op</a:t>
            </a:r>
            <a:r>
              <a:rPr lang="en-US" dirty="0" smtClean="0">
                <a:solidFill>
                  <a:srgbClr val="000000"/>
                </a:solidFill>
              </a:rPr>
              <a:t>: Basic operation of instruction, or </a:t>
            </a:r>
            <a:r>
              <a:rPr lang="en-US" i="1" dirty="0" smtClean="0">
                <a:solidFill>
                  <a:srgbClr val="000000"/>
                </a:solidFill>
              </a:rPr>
              <a:t>opcode</a:t>
            </a:r>
          </a:p>
          <a:p>
            <a:r>
              <a:rPr lang="en-US" sz="3243" i="1" dirty="0" err="1" smtClean="0">
                <a:solidFill>
                  <a:srgbClr val="000000"/>
                </a:solidFill>
              </a:rPr>
              <a:t>rs</a:t>
            </a:r>
            <a:r>
              <a:rPr lang="en-US" dirty="0" smtClean="0">
                <a:solidFill>
                  <a:srgbClr val="000000"/>
                </a:solidFill>
              </a:rPr>
              <a:t>: 1</a:t>
            </a:r>
            <a:r>
              <a:rPr lang="en-US" baseline="30000" dirty="0" smtClean="0">
                <a:solidFill>
                  <a:srgbClr val="000000"/>
                </a:solidFill>
              </a:rPr>
              <a:t>st</a:t>
            </a:r>
            <a:r>
              <a:rPr lang="en-US" dirty="0" smtClean="0">
                <a:solidFill>
                  <a:srgbClr val="000000"/>
                </a:solidFill>
              </a:rPr>
              <a:t> register source operand</a:t>
            </a:r>
          </a:p>
          <a:p>
            <a:r>
              <a:rPr lang="en-US" sz="3243" i="1" dirty="0" err="1" smtClean="0">
                <a:solidFill>
                  <a:srgbClr val="000000"/>
                </a:solidFill>
              </a:rPr>
              <a:t>rt</a:t>
            </a:r>
            <a:r>
              <a:rPr lang="en-US" dirty="0" smtClean="0">
                <a:solidFill>
                  <a:srgbClr val="000000"/>
                </a:solidFill>
              </a:rPr>
              <a:t>: 2</a:t>
            </a:r>
            <a:r>
              <a:rPr lang="en-US" baseline="30000" dirty="0" smtClean="0">
                <a:solidFill>
                  <a:srgbClr val="000000"/>
                </a:solidFill>
              </a:rPr>
              <a:t>nd</a:t>
            </a:r>
            <a:r>
              <a:rPr lang="en-US" dirty="0" smtClean="0">
                <a:solidFill>
                  <a:srgbClr val="000000"/>
                </a:solidFill>
              </a:rPr>
              <a:t> register source operand for branches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but register destination operand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for </a:t>
            </a:r>
            <a:r>
              <a:rPr lang="en-US" dirty="0" err="1" smtClean="0">
                <a:solidFill>
                  <a:srgbClr val="000000"/>
                </a:solidFill>
              </a:rPr>
              <a:t>lw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sw</a:t>
            </a:r>
            <a:r>
              <a:rPr lang="en-US" dirty="0" smtClean="0">
                <a:solidFill>
                  <a:srgbClr val="000000"/>
                </a:solidFill>
              </a:rPr>
              <a:t>, and immediate operations</a:t>
            </a:r>
          </a:p>
          <a:p>
            <a:r>
              <a:rPr lang="en-US" sz="3243" i="1" dirty="0" smtClean="0">
                <a:solidFill>
                  <a:srgbClr val="000000"/>
                </a:solidFill>
              </a:rPr>
              <a:t>Address/constant</a:t>
            </a:r>
            <a:r>
              <a:rPr lang="en-US" dirty="0" smtClean="0">
                <a:solidFill>
                  <a:srgbClr val="000000"/>
                </a:solidFill>
              </a:rPr>
              <a:t>: 16</a:t>
            </a:r>
            <a:r>
              <a:rPr lang="en-US" dirty="0" smtClean="0"/>
              <a:t>-bit two’s complement number </a:t>
            </a:r>
          </a:p>
          <a:p>
            <a:pPr lvl="1"/>
            <a:r>
              <a:rPr lang="en-US" dirty="0" smtClean="0"/>
              <a:t>Note: equal in size of rd, </a:t>
            </a:r>
            <a:r>
              <a:rPr lang="en-US" dirty="0" err="1" smtClean="0"/>
              <a:t>shamt</a:t>
            </a:r>
            <a:r>
              <a:rPr lang="en-US" dirty="0" smtClean="0"/>
              <a:t>, </a:t>
            </a:r>
            <a:r>
              <a:rPr lang="en-US" dirty="0" err="1" smtClean="0"/>
              <a:t>funct</a:t>
            </a:r>
            <a:r>
              <a:rPr lang="en-US" dirty="0" smtClean="0"/>
              <a:t> fields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EFD1-E877-384F-9AE1-BA926C3594CF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14" name="Group 22"/>
          <p:cNvGrpSpPr/>
          <p:nvPr/>
        </p:nvGrpSpPr>
        <p:grpSpPr>
          <a:xfrm>
            <a:off x="812838" y="1519629"/>
            <a:ext cx="6972262" cy="367616"/>
            <a:chOff x="813295" y="4505007"/>
            <a:chExt cx="6972262" cy="367616"/>
          </a:xfrm>
        </p:grpSpPr>
        <p:sp>
          <p:nvSpPr>
            <p:cNvPr id="11" name="Rectangle 10"/>
            <p:cNvSpPr/>
            <p:nvPr/>
          </p:nvSpPr>
          <p:spPr>
            <a:xfrm>
              <a:off x="4311994" y="4505007"/>
              <a:ext cx="3473563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address or constant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13295" y="4505007"/>
              <a:ext cx="1192090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op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12951" y="4505007"/>
              <a:ext cx="1192090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rgbClr val="000000"/>
                  </a:solidFill>
                </a:rPr>
                <a:t>rs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12606" y="4505007"/>
              <a:ext cx="1098971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rgbClr val="000000"/>
                  </a:solidFill>
                </a:rPr>
                <a:t>rt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Group 30"/>
          <p:cNvGrpSpPr/>
          <p:nvPr/>
        </p:nvGrpSpPr>
        <p:grpSpPr>
          <a:xfrm>
            <a:off x="812838" y="2002668"/>
            <a:ext cx="5704207" cy="367616"/>
            <a:chOff x="813295" y="4505007"/>
            <a:chExt cx="5704207" cy="367616"/>
          </a:xfrm>
          <a:noFill/>
        </p:grpSpPr>
        <p:sp>
          <p:nvSpPr>
            <p:cNvPr id="15" name="Rectangle 14"/>
            <p:cNvSpPr/>
            <p:nvPr/>
          </p:nvSpPr>
          <p:spPr>
            <a:xfrm>
              <a:off x="813295" y="4505007"/>
              <a:ext cx="1192090" cy="367616"/>
            </a:xfrm>
            <a:prstGeom prst="rect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6 bits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12951" y="4505007"/>
              <a:ext cx="1192090" cy="367616"/>
            </a:xfrm>
            <a:prstGeom prst="rect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5 bits 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12606" y="4505007"/>
              <a:ext cx="1098971" cy="367616"/>
            </a:xfrm>
            <a:prstGeom prst="rect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5 bits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59104" y="4505007"/>
              <a:ext cx="1058398" cy="367616"/>
            </a:xfrm>
            <a:prstGeom prst="rect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16 bits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9048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Register (R), Immediate (I), Jump (J) Instruction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14700"/>
            <a:ext cx="8509000" cy="2743199"/>
          </a:xfrm>
        </p:spPr>
        <p:txBody>
          <a:bodyPr>
            <a:normAutofit/>
          </a:bodyPr>
          <a:lstStyle/>
          <a:p>
            <a:r>
              <a:rPr lang="en-US" dirty="0" smtClean="0"/>
              <a:t>Now loads, stores, branches, and </a:t>
            </a:r>
            <a:r>
              <a:rPr lang="en-US" dirty="0" err="1" smtClean="0"/>
              <a:t>immediates</a:t>
            </a:r>
            <a:r>
              <a:rPr lang="en-US" dirty="0" smtClean="0"/>
              <a:t> can have 16-bit two’s complement address or constant: -32,768 (-2</a:t>
            </a:r>
            <a:r>
              <a:rPr lang="en-US" baseline="30000" dirty="0" smtClean="0"/>
              <a:t>15</a:t>
            </a:r>
            <a:r>
              <a:rPr lang="en-US" dirty="0" smtClean="0"/>
              <a:t>) to +32,767 (2</a:t>
            </a:r>
            <a:r>
              <a:rPr lang="en-US" baseline="30000" dirty="0" smtClean="0"/>
              <a:t>15</a:t>
            </a:r>
            <a:r>
              <a:rPr lang="en-US" dirty="0" smtClean="0"/>
              <a:t>-1)</a:t>
            </a:r>
          </a:p>
          <a:p>
            <a:r>
              <a:rPr lang="en-US" dirty="0" smtClean="0"/>
              <a:t>What about jump, jump and link?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023E-418C-6F43-A754-3EC6D137E453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393700" y="1485900"/>
            <a:ext cx="8396723" cy="884384"/>
            <a:chOff x="215900" y="1485900"/>
            <a:chExt cx="8396723" cy="884384"/>
          </a:xfrm>
        </p:grpSpPr>
        <p:grpSp>
          <p:nvGrpSpPr>
            <p:cNvPr id="20" name="Group 19"/>
            <p:cNvGrpSpPr/>
            <p:nvPr/>
          </p:nvGrpSpPr>
          <p:grpSpPr>
            <a:xfrm>
              <a:off x="1638338" y="1519629"/>
              <a:ext cx="6974285" cy="850655"/>
              <a:chOff x="812838" y="1519629"/>
              <a:chExt cx="6974285" cy="850655"/>
            </a:xfrm>
          </p:grpSpPr>
          <p:grpSp>
            <p:nvGrpSpPr>
              <p:cNvPr id="21" name="Group 22"/>
              <p:cNvGrpSpPr/>
              <p:nvPr/>
            </p:nvGrpSpPr>
            <p:grpSpPr>
              <a:xfrm>
                <a:off x="812838" y="1519629"/>
                <a:ext cx="6974285" cy="367616"/>
                <a:chOff x="813295" y="4505007"/>
                <a:chExt cx="6974285" cy="367616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813295" y="4505007"/>
                  <a:ext cx="1192090" cy="36761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  <a:alpha val="27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  <a:alpha val="27000"/>
                      </a:schemeClr>
                    </a:gs>
                  </a:gsLst>
                  <a:lin ang="16200000" scaled="0"/>
                  <a:tileRect/>
                </a:gra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000000"/>
                      </a:solidFill>
                    </a:rPr>
                    <a:t>op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2012951" y="4505007"/>
                  <a:ext cx="1192090" cy="36761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  <a:alpha val="27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  <a:alpha val="27000"/>
                      </a:schemeClr>
                    </a:gs>
                  </a:gsLst>
                  <a:lin ang="16200000" scaled="0"/>
                  <a:tileRect/>
                </a:gra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err="1" smtClean="0">
                      <a:solidFill>
                        <a:srgbClr val="000000"/>
                      </a:solidFill>
                    </a:rPr>
                    <a:t>rs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3212606" y="4505007"/>
                  <a:ext cx="1098971" cy="36761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  <a:alpha val="27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  <a:alpha val="27000"/>
                      </a:schemeClr>
                    </a:gs>
                  </a:gsLst>
                  <a:lin ang="16200000" scaled="0"/>
                  <a:tileRect/>
                </a:gra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err="1" smtClean="0">
                      <a:solidFill>
                        <a:srgbClr val="000000"/>
                      </a:solidFill>
                    </a:rPr>
                    <a:t>rt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4311994" y="4505007"/>
                  <a:ext cx="1135969" cy="36761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  <a:alpha val="27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  <a:alpha val="27000"/>
                      </a:schemeClr>
                    </a:gs>
                  </a:gsLst>
                  <a:lin ang="16200000" scaled="0"/>
                  <a:tileRect/>
                </a:gra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000000"/>
                      </a:solidFill>
                    </a:rPr>
                    <a:t>rd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5459104" y="4505007"/>
                  <a:ext cx="1058398" cy="36761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  <a:alpha val="27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  <a:alpha val="27000"/>
                      </a:schemeClr>
                    </a:gs>
                  </a:gsLst>
                  <a:lin ang="16200000" scaled="0"/>
                  <a:tileRect/>
                </a:gra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err="1" smtClean="0">
                      <a:solidFill>
                        <a:srgbClr val="000000"/>
                      </a:solidFill>
                    </a:rPr>
                    <a:t>shamt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6510768" y="4505007"/>
                  <a:ext cx="1276812" cy="36761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  <a:alpha val="27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  <a:alpha val="27000"/>
                      </a:schemeClr>
                    </a:gs>
                  </a:gsLst>
                  <a:lin ang="16200000" scaled="0"/>
                  <a:tileRect/>
                </a:gra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err="1" smtClean="0">
                      <a:solidFill>
                        <a:srgbClr val="000000"/>
                      </a:solidFill>
                    </a:rPr>
                    <a:t>funct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" name="Group 30"/>
              <p:cNvGrpSpPr/>
              <p:nvPr/>
            </p:nvGrpSpPr>
            <p:grpSpPr>
              <a:xfrm>
                <a:off x="812838" y="2002668"/>
                <a:ext cx="6974285" cy="367616"/>
                <a:chOff x="813295" y="4505007"/>
                <a:chExt cx="6974285" cy="367616"/>
              </a:xfrm>
              <a:noFill/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813295" y="4505007"/>
                  <a:ext cx="1192090" cy="367616"/>
                </a:xfrm>
                <a:prstGeom prst="rect">
                  <a:avLst/>
                </a:prstGeom>
                <a:grpFill/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000000"/>
                      </a:solidFill>
                    </a:rPr>
                    <a:t>6 bits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2012951" y="4505007"/>
                  <a:ext cx="1192090" cy="367616"/>
                </a:xfrm>
                <a:prstGeom prst="rect">
                  <a:avLst/>
                </a:prstGeom>
                <a:grpFill/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000000"/>
                      </a:solidFill>
                    </a:rPr>
                    <a:t>5 bits 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3212606" y="4505007"/>
                  <a:ext cx="1098971" cy="367616"/>
                </a:xfrm>
                <a:prstGeom prst="rect">
                  <a:avLst/>
                </a:prstGeom>
                <a:grpFill/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000000"/>
                      </a:solidFill>
                    </a:rPr>
                    <a:t>5 bits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311994" y="4505007"/>
                  <a:ext cx="1135969" cy="367616"/>
                </a:xfrm>
                <a:prstGeom prst="rect">
                  <a:avLst/>
                </a:prstGeom>
                <a:grpFill/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000000"/>
                      </a:solidFill>
                    </a:rPr>
                    <a:t>5 bits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5459104" y="4505007"/>
                  <a:ext cx="1058398" cy="367616"/>
                </a:xfrm>
                <a:prstGeom prst="rect">
                  <a:avLst/>
                </a:prstGeom>
                <a:grpFill/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000000"/>
                      </a:solidFill>
                    </a:rPr>
                    <a:t>5 bits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6510768" y="4505007"/>
                  <a:ext cx="1276812" cy="367616"/>
                </a:xfrm>
                <a:prstGeom prst="rect">
                  <a:avLst/>
                </a:prstGeom>
                <a:grpFill/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000000"/>
                      </a:solidFill>
                    </a:rPr>
                    <a:t>6 bits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35" name="TextBox 34"/>
            <p:cNvSpPr txBox="1"/>
            <p:nvPr/>
          </p:nvSpPr>
          <p:spPr>
            <a:xfrm>
              <a:off x="215900" y="1485900"/>
              <a:ext cx="10664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</a:rPr>
                <a:t>R-type</a:t>
              </a:r>
              <a:endParaRPr lang="en-US" sz="2400" i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93700" y="2451100"/>
            <a:ext cx="8445500" cy="897084"/>
            <a:chOff x="215900" y="2451100"/>
            <a:chExt cx="8445500" cy="897084"/>
          </a:xfrm>
        </p:grpSpPr>
        <p:grpSp>
          <p:nvGrpSpPr>
            <p:cNvPr id="15" name="Group 14"/>
            <p:cNvGrpSpPr/>
            <p:nvPr/>
          </p:nvGrpSpPr>
          <p:grpSpPr>
            <a:xfrm>
              <a:off x="1638338" y="2497529"/>
              <a:ext cx="7023062" cy="850655"/>
              <a:chOff x="647738" y="5443929"/>
              <a:chExt cx="7023062" cy="85065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647738" y="5443929"/>
                <a:ext cx="1192090" cy="3676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27000"/>
                    </a:schemeClr>
                  </a:gs>
                </a:gsLst>
                <a:lin ang="16200000" scaled="0"/>
                <a:tileRect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op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847394" y="5443929"/>
                <a:ext cx="1192090" cy="3676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27000"/>
                    </a:schemeClr>
                  </a:gs>
                </a:gsLst>
                <a:lin ang="16200000" scaled="0"/>
                <a:tileRect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rgbClr val="000000"/>
                    </a:solidFill>
                  </a:rPr>
                  <a:t>rs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047049" y="5443929"/>
                <a:ext cx="1098971" cy="3676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27000"/>
                    </a:schemeClr>
                  </a:gs>
                </a:gsLst>
                <a:lin ang="16200000" scaled="0"/>
                <a:tileRect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rgbClr val="000000"/>
                    </a:solidFill>
                  </a:rPr>
                  <a:t>rt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47738" y="5926968"/>
                <a:ext cx="1192090" cy="367616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6 bits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847394" y="5926968"/>
                <a:ext cx="1192090" cy="367616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5 bits 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047049" y="5926968"/>
                <a:ext cx="1098971" cy="367616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5 bits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127500" y="5926968"/>
                <a:ext cx="3543300" cy="367616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16 bits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146437" y="5443929"/>
                <a:ext cx="3486263" cy="3676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27000"/>
                    </a:schemeClr>
                  </a:gs>
                </a:gsLst>
                <a:lin ang="16200000" scaled="0"/>
                <a:tileRect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address or constant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15900" y="2451100"/>
              <a:ext cx="9768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</a:rPr>
                <a:t>I-type</a:t>
              </a:r>
              <a:endParaRPr lang="en-US" sz="2400" i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93700" y="5486400"/>
            <a:ext cx="8445500" cy="897084"/>
            <a:chOff x="0" y="5486400"/>
            <a:chExt cx="8445500" cy="897084"/>
          </a:xfrm>
        </p:grpSpPr>
        <p:grpSp>
          <p:nvGrpSpPr>
            <p:cNvPr id="50" name="Group 49"/>
            <p:cNvGrpSpPr/>
            <p:nvPr/>
          </p:nvGrpSpPr>
          <p:grpSpPr>
            <a:xfrm>
              <a:off x="1422438" y="5532829"/>
              <a:ext cx="7023062" cy="850655"/>
              <a:chOff x="1422438" y="5532829"/>
              <a:chExt cx="7023062" cy="85065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2603501" y="5532829"/>
                <a:ext cx="5803900" cy="3676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27000"/>
                    </a:schemeClr>
                  </a:gs>
                </a:gsLst>
                <a:lin ang="16200000" scaled="0"/>
                <a:tileRect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address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422438" y="5532829"/>
                <a:ext cx="1192090" cy="3676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27000"/>
                    </a:schemeClr>
                  </a:gs>
                </a:gsLst>
                <a:lin ang="16200000" scaled="0"/>
                <a:tileRect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op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422438" y="6015868"/>
                <a:ext cx="1192090" cy="367616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6 bits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590800" y="6015868"/>
                <a:ext cx="5854700" cy="367616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26 bits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0" y="5486400"/>
              <a:ext cx="9974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</a:rPr>
                <a:t>J-type</a:t>
              </a:r>
              <a:endParaRPr lang="en-US" sz="2400" i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4507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Encoding of MIPS Instructions: </a:t>
            </a:r>
            <a:br>
              <a:rPr lang="en-US" dirty="0" smtClean="0"/>
            </a:br>
            <a:r>
              <a:rPr lang="en-US" dirty="0" smtClean="0"/>
              <a:t>Must Be Unique!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-2" y="1244600"/>
          <a:ext cx="9004303" cy="5011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260"/>
                <a:gridCol w="390242"/>
                <a:gridCol w="905933"/>
                <a:gridCol w="1000478"/>
                <a:gridCol w="1000478"/>
                <a:gridCol w="1000478"/>
                <a:gridCol w="1000478"/>
                <a:gridCol w="1000478"/>
                <a:gridCol w="1000478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Instruction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+mj-lt"/>
                        </a:rPr>
                        <a:t>Format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+mj-lt"/>
                        </a:rPr>
                        <a:t>op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latin typeface="+mj-lt"/>
                        </a:rPr>
                        <a:t>rs</a:t>
                      </a:r>
                      <a:endParaRPr lang="en-US" sz="18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latin typeface="+mj-lt"/>
                        </a:rPr>
                        <a:t>rt</a:t>
                      </a:r>
                      <a:endParaRPr lang="en-US" sz="18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+mj-lt"/>
                        </a:rPr>
                        <a:t>rd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latin typeface="+mj-lt"/>
                        </a:rPr>
                        <a:t>shamt</a:t>
                      </a:r>
                      <a:endParaRPr lang="en-US" sz="18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latin typeface="+mj-lt"/>
                        </a:rPr>
                        <a:t>funct</a:t>
                      </a:r>
                      <a:endParaRPr lang="en-US" sz="18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+mj-lt"/>
                        </a:rPr>
                        <a:t>address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addu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j-lt"/>
                        </a:rPr>
                        <a:t>33</a:t>
                      </a:r>
                      <a:r>
                        <a:rPr lang="en-US" sz="2000" b="0" i="0" u="none" strike="noStrike" baseline="-25000" dirty="0" smtClean="0">
                          <a:latin typeface="+mj-lt"/>
                        </a:rPr>
                        <a:t>ten</a:t>
                      </a:r>
                      <a:endParaRPr lang="en-US" sz="2000" b="0" i="0" u="none" strike="noStrike" baseline="-25000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subu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j-lt"/>
                        </a:rPr>
                        <a:t>35</a:t>
                      </a:r>
                      <a:r>
                        <a:rPr lang="en-US" sz="2000" b="0" i="0" u="none" strike="noStrike" baseline="-25000" dirty="0" smtClean="0">
                          <a:latin typeface="+mj-lt"/>
                        </a:rPr>
                        <a:t>ten</a:t>
                      </a:r>
                      <a:endParaRPr lang="en-US" sz="2000" b="0" i="0" u="none" strike="noStrike" baseline="-25000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sltu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j-lt"/>
                        </a:rPr>
                        <a:t>43</a:t>
                      </a:r>
                      <a:r>
                        <a:rPr lang="en-US" sz="2000" b="0" i="0" u="none" strike="noStrike" baseline="-25000" dirty="0" smtClean="0">
                          <a:latin typeface="+mj-lt"/>
                        </a:rPr>
                        <a:t>ten</a:t>
                      </a:r>
                      <a:endParaRPr lang="en-US" sz="2000" b="0" i="0" u="none" strike="noStrike" baseline="-25000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sll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kern="1200" dirty="0" err="1" smtClean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n.a</a:t>
                      </a:r>
                      <a:endParaRPr lang="en-US" sz="1800" b="0" i="1" u="none" strike="noStrike" dirty="0">
                        <a:solidFill>
                          <a:srgbClr val="7F7F7F"/>
                        </a:solidFill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constant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j-lt"/>
                        </a:rPr>
                        <a:t>0</a:t>
                      </a:r>
                      <a:r>
                        <a:rPr lang="en-US" sz="2000" b="0" i="0" u="none" strike="noStrike" baseline="-25000" dirty="0" smtClean="0">
                          <a:latin typeface="+mj-lt"/>
                        </a:rPr>
                        <a:t>ten</a:t>
                      </a:r>
                      <a:endParaRPr lang="en-US" sz="2000" b="0" i="0" u="none" strike="noStrike" baseline="-25000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addi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unsigned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I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j-lt"/>
                        </a:rPr>
                        <a:t>9</a:t>
                      </a:r>
                      <a:r>
                        <a:rPr lang="en-US" sz="20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constant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lw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(load word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I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j-lt"/>
                        </a:rPr>
                        <a:t>35</a:t>
                      </a:r>
                      <a:r>
                        <a:rPr lang="en-US" sz="20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address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sw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(store word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I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j-lt"/>
                        </a:rPr>
                        <a:t>43</a:t>
                      </a:r>
                      <a:r>
                        <a:rPr lang="en-US" sz="20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address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beq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j-lt"/>
                        </a:rPr>
                        <a:t>I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20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</a:t>
                      </a:r>
                      <a:endParaRPr lang="en-US" sz="2000" b="0" i="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address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bne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j-lt"/>
                        </a:rPr>
                        <a:t>I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20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</a:t>
                      </a:r>
                      <a:endParaRPr lang="en-US" sz="2000" b="0" i="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address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j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(jump)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j-lt"/>
                        </a:rPr>
                        <a:t>J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j-lt"/>
                        </a:rPr>
                        <a:t>2</a:t>
                      </a:r>
                      <a:r>
                        <a:rPr lang="en-US" sz="20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kern="1200" dirty="0" err="1" smtClean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n.a</a:t>
                      </a:r>
                      <a:r>
                        <a:rPr lang="en-US" sz="1800" b="0" i="1" u="none" strike="noStrike" kern="1200" dirty="0" smtClean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b="0" i="1" u="none" strike="noStrike" kern="1200" dirty="0">
                        <a:solidFill>
                          <a:srgbClr val="7F7F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kern="1200" dirty="0" err="1" smtClean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n.a</a:t>
                      </a:r>
                      <a:r>
                        <a:rPr lang="en-US" sz="1800" b="0" i="1" u="none" strike="noStrike" kern="1200" dirty="0" smtClean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b="0" i="1" u="none" strike="noStrike" kern="1200" dirty="0">
                        <a:solidFill>
                          <a:srgbClr val="7F7F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address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jal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j-lt"/>
                        </a:rPr>
                        <a:t>J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j-lt"/>
                        </a:rPr>
                        <a:t>3</a:t>
                      </a:r>
                      <a:r>
                        <a:rPr lang="en-US" sz="20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kern="1200" dirty="0" err="1" smtClean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n.a</a:t>
                      </a:r>
                      <a:r>
                        <a:rPr lang="en-US" sz="1800" b="0" i="1" u="none" strike="noStrike" kern="1200" dirty="0" smtClean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b="0" i="1" u="none" strike="noStrike" kern="1200" dirty="0">
                        <a:solidFill>
                          <a:srgbClr val="7F7F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kern="1200" dirty="0" err="1" smtClean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n.a</a:t>
                      </a:r>
                      <a:r>
                        <a:rPr lang="en-US" sz="1800" b="0" i="1" u="none" strike="noStrike" kern="1200" dirty="0" smtClean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b="0" i="1" u="none" strike="noStrike" kern="1200" dirty="0">
                        <a:solidFill>
                          <a:srgbClr val="7F7F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address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jr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(jump 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reg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j-lt"/>
                        </a:rPr>
                        <a:t>8</a:t>
                      </a:r>
                      <a:r>
                        <a:rPr lang="en-US" sz="2000" b="0" i="0" u="none" strike="noStrike" baseline="-25000" dirty="0" smtClean="0">
                          <a:latin typeface="+mj-lt"/>
                        </a:rPr>
                        <a:t>ten</a:t>
                      </a:r>
                      <a:endParaRPr lang="en-US" sz="2000" b="0" i="0" u="none" strike="noStrike" baseline="-25000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7FE8-1231-7F43-BB41-0207CEF7E4C9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04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Converting C to MIPS Machine code</a:t>
            </a:r>
            <a:br>
              <a:rPr lang="en-US" dirty="0" smtClean="0"/>
            </a:br>
            <a:r>
              <a:rPr lang="en-US" sz="3556" dirty="0" smtClean="0">
                <a:solidFill>
                  <a:srgbClr val="000000"/>
                </a:solidFill>
              </a:rPr>
              <a:t>$t0 (</a:t>
            </a:r>
            <a:r>
              <a:rPr lang="en-US" sz="3556" dirty="0" err="1" smtClean="0">
                <a:solidFill>
                  <a:srgbClr val="000000"/>
                </a:solidFill>
              </a:rPr>
              <a:t>reg</a:t>
            </a:r>
            <a:r>
              <a:rPr lang="en-US" sz="3556" dirty="0" smtClean="0">
                <a:solidFill>
                  <a:srgbClr val="000000"/>
                </a:solidFill>
              </a:rPr>
              <a:t> 8), &amp;A in $t1 (</a:t>
            </a:r>
            <a:r>
              <a:rPr lang="en-US" sz="3556" dirty="0" err="1" smtClean="0">
                <a:solidFill>
                  <a:srgbClr val="000000"/>
                </a:solidFill>
              </a:rPr>
              <a:t>reg</a:t>
            </a:r>
            <a:r>
              <a:rPr lang="en-US" sz="3556" dirty="0" smtClean="0">
                <a:solidFill>
                  <a:srgbClr val="000000"/>
                </a:solidFill>
              </a:rPr>
              <a:t> 9), h=$s2 (</a:t>
            </a:r>
            <a:r>
              <a:rPr lang="en-US" sz="3556" dirty="0" err="1" smtClean="0">
                <a:solidFill>
                  <a:srgbClr val="000000"/>
                </a:solidFill>
              </a:rPr>
              <a:t>reg</a:t>
            </a:r>
            <a:r>
              <a:rPr lang="en-US" sz="3556" dirty="0" smtClean="0">
                <a:solidFill>
                  <a:srgbClr val="000000"/>
                </a:solidFill>
              </a:rPr>
              <a:t> 18)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0" y="1524001"/>
            <a:ext cx="3695700" cy="2260600"/>
          </a:xfrm>
        </p:spPr>
        <p:txBody>
          <a:bodyPr>
            <a:normAutofit/>
          </a:bodyPr>
          <a:lstStyle/>
          <a:p>
            <a:pPr>
              <a:buNone/>
              <a:tabLst>
                <a:tab pos="863600" algn="l"/>
              </a:tabLst>
            </a:pPr>
            <a:endParaRPr lang="en-US" dirty="0" smtClean="0"/>
          </a:p>
          <a:p>
            <a:pPr>
              <a:buNone/>
              <a:tabLst>
                <a:tab pos="863600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lw</a:t>
            </a:r>
            <a:r>
              <a:rPr lang="en-US" dirty="0" smtClean="0"/>
              <a:t> $t0,1200($t1)</a:t>
            </a:r>
          </a:p>
          <a:p>
            <a:pPr>
              <a:buNone/>
              <a:tabLst>
                <a:tab pos="863600" algn="l"/>
              </a:tabLst>
            </a:pPr>
            <a:r>
              <a:rPr lang="en-US" sz="3000" dirty="0" smtClean="0"/>
              <a:t>	</a:t>
            </a:r>
            <a:r>
              <a:rPr lang="en-US" dirty="0" err="1" smtClean="0"/>
              <a:t>addu</a:t>
            </a:r>
            <a:r>
              <a:rPr lang="en-US" dirty="0" smtClean="0"/>
              <a:t> $t0,$s2,$t0</a:t>
            </a:r>
          </a:p>
          <a:p>
            <a:pPr>
              <a:buNone/>
              <a:tabLst>
                <a:tab pos="863600" algn="l"/>
              </a:tabLst>
            </a:pPr>
            <a:r>
              <a:rPr lang="en-US" sz="3000" dirty="0" smtClean="0"/>
              <a:t>	</a:t>
            </a:r>
            <a:r>
              <a:rPr lang="en-US" dirty="0" err="1" smtClean="0"/>
              <a:t>sw</a:t>
            </a:r>
            <a:r>
              <a:rPr lang="en-US" dirty="0" smtClean="0"/>
              <a:t> $t0,1200($t1)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46850"/>
            <a:ext cx="2133600" cy="365125"/>
          </a:xfrm>
        </p:spPr>
        <p:txBody>
          <a:bodyPr/>
          <a:lstStyle/>
          <a:p>
            <a:fld id="{DEC3A616-2322-B84B-8518-66C90940BE1C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46850"/>
            <a:ext cx="2895600" cy="365125"/>
          </a:xfrm>
        </p:spPr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46850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3" name="Group 66"/>
          <p:cNvGrpSpPr/>
          <p:nvPr/>
        </p:nvGrpSpPr>
        <p:grpSpPr>
          <a:xfrm>
            <a:off x="1041400" y="5499100"/>
            <a:ext cx="8051801" cy="1185565"/>
            <a:chOff x="1041400" y="5499100"/>
            <a:chExt cx="8051801" cy="1185565"/>
          </a:xfrm>
        </p:grpSpPr>
        <p:grpSp>
          <p:nvGrpSpPr>
            <p:cNvPr id="7" name="Group 22"/>
            <p:cNvGrpSpPr/>
            <p:nvPr/>
          </p:nvGrpSpPr>
          <p:grpSpPr>
            <a:xfrm>
              <a:off x="2108238" y="5545529"/>
              <a:ext cx="6974285" cy="367616"/>
              <a:chOff x="813295" y="4505007"/>
              <a:chExt cx="6974285" cy="367616"/>
            </a:xfrm>
            <a:noFill/>
          </p:grpSpPr>
          <p:sp>
            <p:nvSpPr>
              <p:cNvPr id="24" name="Rectangle 23"/>
              <p:cNvSpPr/>
              <p:nvPr/>
            </p:nvSpPr>
            <p:spPr>
              <a:xfrm>
                <a:off x="813295" y="4505007"/>
                <a:ext cx="1192090" cy="367616"/>
              </a:xfrm>
              <a:prstGeom prst="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op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012951" y="4505007"/>
                <a:ext cx="1192090" cy="367616"/>
              </a:xfrm>
              <a:prstGeom prst="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rgbClr val="000000"/>
                    </a:solidFill>
                  </a:rPr>
                  <a:t>rs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212606" y="4505007"/>
                <a:ext cx="1098971" cy="367616"/>
              </a:xfrm>
              <a:prstGeom prst="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rgbClr val="000000"/>
                    </a:solidFill>
                  </a:rPr>
                  <a:t>rt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311994" y="4505007"/>
                <a:ext cx="1135969" cy="367616"/>
              </a:xfrm>
              <a:prstGeom prst="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rd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459104" y="4505007"/>
                <a:ext cx="1058398" cy="367616"/>
              </a:xfrm>
              <a:prstGeom prst="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rgbClr val="000000"/>
                    </a:solidFill>
                  </a:rPr>
                  <a:t>shamt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510768" y="4505007"/>
                <a:ext cx="1276812" cy="367616"/>
              </a:xfrm>
              <a:prstGeom prst="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rgbClr val="000000"/>
                    </a:solidFill>
                  </a:rPr>
                  <a:t>funct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041400" y="5499100"/>
              <a:ext cx="10032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R-type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108238" y="5926529"/>
              <a:ext cx="1192090" cy="367616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op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307894" y="5926529"/>
              <a:ext cx="1192090" cy="367616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rgbClr val="000000"/>
                  </a:solidFill>
                </a:rPr>
                <a:t>rs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07549" y="5926529"/>
              <a:ext cx="1098971" cy="367616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rgbClr val="000000"/>
                  </a:solidFill>
                </a:rPr>
                <a:t>rt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606937" y="5926529"/>
              <a:ext cx="3486263" cy="367616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address or constant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41400" y="5842000"/>
              <a:ext cx="9136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I-type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47"/>
            <p:cNvGrpSpPr/>
            <p:nvPr/>
          </p:nvGrpSpPr>
          <p:grpSpPr>
            <a:xfrm>
              <a:off x="2108238" y="6294829"/>
              <a:ext cx="6984963" cy="367616"/>
              <a:chOff x="1422438" y="6167829"/>
              <a:chExt cx="6984963" cy="367616"/>
            </a:xfrm>
            <a:noFill/>
          </p:grpSpPr>
          <p:sp>
            <p:nvSpPr>
              <p:cNvPr id="44" name="Rectangle 43"/>
              <p:cNvSpPr/>
              <p:nvPr/>
            </p:nvSpPr>
            <p:spPr>
              <a:xfrm>
                <a:off x="2603501" y="6167829"/>
                <a:ext cx="5803900" cy="367616"/>
              </a:xfrm>
              <a:prstGeom prst="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address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422438" y="6167829"/>
                <a:ext cx="1192090" cy="367616"/>
              </a:xfrm>
              <a:prstGeom prst="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op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1041400" y="6223000"/>
              <a:ext cx="9342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J-type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65"/>
          <p:cNvGrpSpPr/>
          <p:nvPr/>
        </p:nvGrpSpPr>
        <p:grpSpPr>
          <a:xfrm>
            <a:off x="2692400" y="1549400"/>
            <a:ext cx="6375400" cy="2146300"/>
            <a:chOff x="2692400" y="1549400"/>
            <a:chExt cx="6375400" cy="2146300"/>
          </a:xfrm>
        </p:grpSpPr>
        <p:sp>
          <p:nvSpPr>
            <p:cNvPr id="113" name="TextBox 112"/>
            <p:cNvSpPr txBox="1"/>
            <p:nvPr/>
          </p:nvSpPr>
          <p:spPr>
            <a:xfrm>
              <a:off x="2692400" y="1549400"/>
              <a:ext cx="14014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Format?</a:t>
              </a:r>
              <a:endParaRPr lang="en-US" sz="2800" dirty="0"/>
            </a:p>
          </p:txBody>
        </p:sp>
        <p:grpSp>
          <p:nvGrpSpPr>
            <p:cNvPr id="10" name="Group 167"/>
            <p:cNvGrpSpPr/>
            <p:nvPr/>
          </p:nvGrpSpPr>
          <p:grpSpPr>
            <a:xfrm>
              <a:off x="3530600" y="2095500"/>
              <a:ext cx="5537200" cy="533400"/>
              <a:chOff x="3530600" y="2324100"/>
              <a:chExt cx="5537200" cy="533400"/>
            </a:xfrm>
          </p:grpSpPr>
          <p:grpSp>
            <p:nvGrpSpPr>
              <p:cNvPr id="12" name="Group 159"/>
              <p:cNvGrpSpPr/>
              <p:nvPr/>
            </p:nvGrpSpPr>
            <p:grpSpPr>
              <a:xfrm>
                <a:off x="3898900" y="2324100"/>
                <a:ext cx="5168900" cy="533400"/>
                <a:chOff x="3898900" y="1778000"/>
                <a:chExt cx="5168900" cy="533400"/>
              </a:xfrm>
            </p:grpSpPr>
            <p:sp>
              <p:nvSpPr>
                <p:cNvPr id="171" name="Rectangle 170"/>
                <p:cNvSpPr/>
                <p:nvPr/>
              </p:nvSpPr>
              <p:spPr>
                <a:xfrm>
                  <a:off x="3898900" y="1778000"/>
                  <a:ext cx="883502" cy="5334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000000"/>
                      </a:solidFill>
                    </a:rPr>
                    <a:t> 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4787900" y="1778000"/>
                  <a:ext cx="4279900" cy="5334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000000"/>
                      </a:solidFill>
                    </a:rPr>
                    <a:t> 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70" name="TextBox 169"/>
              <p:cNvSpPr txBox="1"/>
              <p:nvPr/>
            </p:nvSpPr>
            <p:spPr>
              <a:xfrm>
                <a:off x="3530600" y="23749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_</a:t>
                </a:r>
                <a:endParaRPr lang="en-US" sz="2400" dirty="0"/>
              </a:p>
            </p:txBody>
          </p:sp>
        </p:grpSp>
        <p:grpSp>
          <p:nvGrpSpPr>
            <p:cNvPr id="13" name="Group 172"/>
            <p:cNvGrpSpPr/>
            <p:nvPr/>
          </p:nvGrpSpPr>
          <p:grpSpPr>
            <a:xfrm>
              <a:off x="3530600" y="2628900"/>
              <a:ext cx="5537200" cy="533400"/>
              <a:chOff x="3530600" y="2324100"/>
              <a:chExt cx="5537200" cy="533400"/>
            </a:xfrm>
          </p:grpSpPr>
          <p:grpSp>
            <p:nvGrpSpPr>
              <p:cNvPr id="14" name="Group 159"/>
              <p:cNvGrpSpPr/>
              <p:nvPr/>
            </p:nvGrpSpPr>
            <p:grpSpPr>
              <a:xfrm>
                <a:off x="3898900" y="2324100"/>
                <a:ext cx="5168900" cy="533400"/>
                <a:chOff x="3898900" y="1778000"/>
                <a:chExt cx="5168900" cy="533400"/>
              </a:xfrm>
            </p:grpSpPr>
            <p:sp>
              <p:nvSpPr>
                <p:cNvPr id="176" name="Rectangle 175"/>
                <p:cNvSpPr/>
                <p:nvPr/>
              </p:nvSpPr>
              <p:spPr>
                <a:xfrm>
                  <a:off x="3898900" y="1778000"/>
                  <a:ext cx="883502" cy="5334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000000"/>
                      </a:solidFill>
                    </a:rPr>
                    <a:t> 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4787900" y="1778000"/>
                  <a:ext cx="4279900" cy="5334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000000"/>
                      </a:solidFill>
                    </a:rPr>
                    <a:t> 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75" name="TextBox 174"/>
              <p:cNvSpPr txBox="1"/>
              <p:nvPr/>
            </p:nvSpPr>
            <p:spPr>
              <a:xfrm>
                <a:off x="3530600" y="23749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_</a:t>
                </a:r>
                <a:endParaRPr lang="en-US" sz="2400" dirty="0"/>
              </a:p>
            </p:txBody>
          </p:sp>
        </p:grpSp>
        <p:grpSp>
          <p:nvGrpSpPr>
            <p:cNvPr id="16" name="Group 177"/>
            <p:cNvGrpSpPr/>
            <p:nvPr/>
          </p:nvGrpSpPr>
          <p:grpSpPr>
            <a:xfrm>
              <a:off x="3530600" y="3162300"/>
              <a:ext cx="5537200" cy="533400"/>
              <a:chOff x="3530600" y="2324100"/>
              <a:chExt cx="5537200" cy="533400"/>
            </a:xfrm>
          </p:grpSpPr>
          <p:grpSp>
            <p:nvGrpSpPr>
              <p:cNvPr id="17" name="Group 159"/>
              <p:cNvGrpSpPr/>
              <p:nvPr/>
            </p:nvGrpSpPr>
            <p:grpSpPr>
              <a:xfrm>
                <a:off x="3898900" y="2324100"/>
                <a:ext cx="5168900" cy="533400"/>
                <a:chOff x="3898900" y="1778000"/>
                <a:chExt cx="5168900" cy="533400"/>
              </a:xfrm>
            </p:grpSpPr>
            <p:sp>
              <p:nvSpPr>
                <p:cNvPr id="181" name="Rectangle 180"/>
                <p:cNvSpPr/>
                <p:nvPr/>
              </p:nvSpPr>
              <p:spPr>
                <a:xfrm>
                  <a:off x="3898900" y="1778000"/>
                  <a:ext cx="883502" cy="5334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000000"/>
                      </a:solidFill>
                    </a:rPr>
                    <a:t> 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2" name="Rectangle 181"/>
                <p:cNvSpPr/>
                <p:nvPr/>
              </p:nvSpPr>
              <p:spPr>
                <a:xfrm>
                  <a:off x="4787900" y="1778000"/>
                  <a:ext cx="4279900" cy="5334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000000"/>
                      </a:solidFill>
                    </a:rPr>
                    <a:t> 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0" name="TextBox 179"/>
              <p:cNvSpPr txBox="1"/>
              <p:nvPr/>
            </p:nvSpPr>
            <p:spPr>
              <a:xfrm>
                <a:off x="3530600" y="23749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_</a:t>
                </a:r>
                <a:endParaRPr lang="en-US" sz="2400" dirty="0"/>
              </a:p>
            </p:txBody>
          </p:sp>
        </p:grpSp>
      </p:grpSp>
      <p:graphicFrame>
        <p:nvGraphicFramePr>
          <p:cNvPr id="62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3810000"/>
          <a:ext cx="9004303" cy="1673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260"/>
                <a:gridCol w="390242"/>
                <a:gridCol w="905933"/>
                <a:gridCol w="1000478"/>
                <a:gridCol w="1000478"/>
                <a:gridCol w="1000478"/>
                <a:gridCol w="1000478"/>
                <a:gridCol w="1000478"/>
                <a:gridCol w="1000478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Instruction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+mj-lt"/>
                        </a:rPr>
                        <a:t>Format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+mj-lt"/>
                        </a:rPr>
                        <a:t>op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latin typeface="+mj-lt"/>
                        </a:rPr>
                        <a:t>rs</a:t>
                      </a:r>
                      <a:endParaRPr lang="en-US" sz="18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latin typeface="+mj-lt"/>
                        </a:rPr>
                        <a:t>rt</a:t>
                      </a:r>
                      <a:endParaRPr lang="en-US" sz="18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+mj-lt"/>
                        </a:rPr>
                        <a:t>rd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latin typeface="+mj-lt"/>
                        </a:rPr>
                        <a:t>shamt</a:t>
                      </a:r>
                      <a:endParaRPr lang="en-US" sz="18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latin typeface="+mj-lt"/>
                        </a:rPr>
                        <a:t>funct</a:t>
                      </a:r>
                      <a:endParaRPr lang="en-US" sz="18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+mj-lt"/>
                        </a:rPr>
                        <a:t>address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addu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j-lt"/>
                        </a:rPr>
                        <a:t>33</a:t>
                      </a:r>
                      <a:r>
                        <a:rPr lang="en-US" sz="2000" b="0" i="0" u="none" strike="noStrike" baseline="-25000" dirty="0" smtClean="0">
                          <a:latin typeface="+mj-lt"/>
                        </a:rPr>
                        <a:t>ten</a:t>
                      </a:r>
                      <a:endParaRPr lang="en-US" sz="2000" b="0" i="0" u="none" strike="noStrike" baseline="-25000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lw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(load word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I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j-lt"/>
                        </a:rPr>
                        <a:t>35</a:t>
                      </a:r>
                      <a:r>
                        <a:rPr lang="en-US" sz="20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address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sw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(store word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I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j-lt"/>
                        </a:rPr>
                        <a:t>43</a:t>
                      </a:r>
                      <a:r>
                        <a:rPr lang="en-US" sz="20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address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342900" y="1104900"/>
            <a:ext cx="3099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A[300] = </a:t>
            </a:r>
            <a:r>
              <a:rPr lang="en-US" sz="2800" dirty="0" err="1" smtClean="0"/>
              <a:t>h</a:t>
            </a:r>
            <a:r>
              <a:rPr lang="en-US" sz="2800" dirty="0" smtClean="0"/>
              <a:t> + A[300];</a:t>
            </a:r>
            <a:endParaRPr lang="en-US" sz="2800" dirty="0"/>
          </a:p>
        </p:txBody>
      </p:sp>
      <p:sp>
        <p:nvSpPr>
          <p:cNvPr id="64" name="Notched Right Arrow 63"/>
          <p:cNvSpPr/>
          <p:nvPr/>
        </p:nvSpPr>
        <p:spPr>
          <a:xfrm rot="5400000">
            <a:off x="1422400" y="1587500"/>
            <a:ext cx="495300" cy="520700"/>
          </a:xfrm>
          <a:prstGeom prst="notchedRightArrow">
            <a:avLst>
              <a:gd name="adj1" fmla="val 50000"/>
              <a:gd name="adj2" fmla="val 1756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Notched Right Arrow 64"/>
          <p:cNvSpPr/>
          <p:nvPr/>
        </p:nvSpPr>
        <p:spPr>
          <a:xfrm>
            <a:off x="2971800" y="2603500"/>
            <a:ext cx="495300" cy="520700"/>
          </a:xfrm>
          <a:prstGeom prst="notchedRightArrow">
            <a:avLst>
              <a:gd name="adj1" fmla="val 50000"/>
              <a:gd name="adj2" fmla="val 1756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854439" y="6565116"/>
            <a:ext cx="1503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Student Roulette?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6179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64" grpId="0" animBg="1"/>
      <p:bldP spid="6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Converting C to MIPS Machine code</a:t>
            </a:r>
            <a:br>
              <a:rPr lang="en-US" dirty="0" smtClean="0"/>
            </a:br>
            <a:r>
              <a:rPr lang="en-US" sz="3556" dirty="0" smtClean="0">
                <a:solidFill>
                  <a:srgbClr val="000000"/>
                </a:solidFill>
              </a:rPr>
              <a:t>$t0 (</a:t>
            </a:r>
            <a:r>
              <a:rPr lang="en-US" sz="3556" dirty="0" err="1" smtClean="0">
                <a:solidFill>
                  <a:srgbClr val="000000"/>
                </a:solidFill>
              </a:rPr>
              <a:t>reg</a:t>
            </a:r>
            <a:r>
              <a:rPr lang="en-US" sz="3556" dirty="0" smtClean="0">
                <a:solidFill>
                  <a:srgbClr val="000000"/>
                </a:solidFill>
              </a:rPr>
              <a:t> 8), &amp;A in $t1 (</a:t>
            </a:r>
            <a:r>
              <a:rPr lang="en-US" sz="3556" dirty="0" err="1" smtClean="0">
                <a:solidFill>
                  <a:srgbClr val="000000"/>
                </a:solidFill>
              </a:rPr>
              <a:t>reg</a:t>
            </a:r>
            <a:r>
              <a:rPr lang="en-US" sz="3556" dirty="0" smtClean="0">
                <a:solidFill>
                  <a:srgbClr val="000000"/>
                </a:solidFill>
              </a:rPr>
              <a:t> 9), h=$s2 (</a:t>
            </a:r>
            <a:r>
              <a:rPr lang="en-US" sz="3556" dirty="0" err="1" smtClean="0">
                <a:solidFill>
                  <a:srgbClr val="000000"/>
                </a:solidFill>
              </a:rPr>
              <a:t>reg</a:t>
            </a:r>
            <a:r>
              <a:rPr lang="en-US" sz="3556" dirty="0" smtClean="0">
                <a:solidFill>
                  <a:srgbClr val="000000"/>
                </a:solidFill>
              </a:rPr>
              <a:t> 18)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0" y="1524001"/>
            <a:ext cx="3695700" cy="2260600"/>
          </a:xfrm>
        </p:spPr>
        <p:txBody>
          <a:bodyPr>
            <a:normAutofit/>
          </a:bodyPr>
          <a:lstStyle/>
          <a:p>
            <a:pPr>
              <a:buNone/>
              <a:tabLst>
                <a:tab pos="863600" algn="l"/>
              </a:tabLst>
            </a:pPr>
            <a:endParaRPr lang="en-US" dirty="0" smtClean="0"/>
          </a:p>
          <a:p>
            <a:pPr>
              <a:buNone/>
              <a:tabLst>
                <a:tab pos="863600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lw</a:t>
            </a:r>
            <a:r>
              <a:rPr lang="en-US" dirty="0" smtClean="0"/>
              <a:t> $t0,1200($t1)</a:t>
            </a:r>
          </a:p>
          <a:p>
            <a:pPr>
              <a:buNone/>
              <a:tabLst>
                <a:tab pos="863600" algn="l"/>
              </a:tabLst>
            </a:pPr>
            <a:r>
              <a:rPr lang="en-US" sz="3000" dirty="0" smtClean="0"/>
              <a:t>	</a:t>
            </a:r>
            <a:r>
              <a:rPr lang="en-US" dirty="0" err="1" smtClean="0"/>
              <a:t>addu</a:t>
            </a:r>
            <a:r>
              <a:rPr lang="en-US" dirty="0" smtClean="0"/>
              <a:t> $t0,$s2,$t0</a:t>
            </a:r>
          </a:p>
          <a:p>
            <a:pPr>
              <a:buNone/>
              <a:tabLst>
                <a:tab pos="863600" algn="l"/>
              </a:tabLst>
            </a:pPr>
            <a:r>
              <a:rPr lang="en-US" sz="3000" dirty="0" smtClean="0"/>
              <a:t>	</a:t>
            </a:r>
            <a:r>
              <a:rPr lang="en-US" dirty="0" err="1" smtClean="0"/>
              <a:t>sw</a:t>
            </a:r>
            <a:r>
              <a:rPr lang="en-US" dirty="0" smtClean="0"/>
              <a:t> $t0,1200($t1)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46850"/>
            <a:ext cx="2133600" cy="365125"/>
          </a:xfrm>
        </p:spPr>
        <p:txBody>
          <a:bodyPr/>
          <a:lstStyle/>
          <a:p>
            <a:fld id="{B8718791-C767-AA4F-82FE-05C90DEC6FC8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46850"/>
            <a:ext cx="2895600" cy="365125"/>
          </a:xfrm>
        </p:spPr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46850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3" name="Group 66"/>
          <p:cNvGrpSpPr/>
          <p:nvPr/>
        </p:nvGrpSpPr>
        <p:grpSpPr>
          <a:xfrm>
            <a:off x="1041400" y="5499100"/>
            <a:ext cx="8051801" cy="1185565"/>
            <a:chOff x="1041400" y="5499100"/>
            <a:chExt cx="8051801" cy="1185565"/>
          </a:xfrm>
        </p:grpSpPr>
        <p:grpSp>
          <p:nvGrpSpPr>
            <p:cNvPr id="7" name="Group 22"/>
            <p:cNvGrpSpPr/>
            <p:nvPr/>
          </p:nvGrpSpPr>
          <p:grpSpPr>
            <a:xfrm>
              <a:off x="2108238" y="5545529"/>
              <a:ext cx="6974285" cy="367616"/>
              <a:chOff x="813295" y="4505007"/>
              <a:chExt cx="6974285" cy="367616"/>
            </a:xfrm>
            <a:noFill/>
          </p:grpSpPr>
          <p:sp>
            <p:nvSpPr>
              <p:cNvPr id="24" name="Rectangle 23"/>
              <p:cNvSpPr/>
              <p:nvPr/>
            </p:nvSpPr>
            <p:spPr>
              <a:xfrm>
                <a:off x="813295" y="4505007"/>
                <a:ext cx="1192090" cy="367616"/>
              </a:xfrm>
              <a:prstGeom prst="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op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012951" y="4505007"/>
                <a:ext cx="1192090" cy="367616"/>
              </a:xfrm>
              <a:prstGeom prst="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rgbClr val="000000"/>
                    </a:solidFill>
                  </a:rPr>
                  <a:t>rs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212606" y="4505007"/>
                <a:ext cx="1098971" cy="367616"/>
              </a:xfrm>
              <a:prstGeom prst="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rgbClr val="000000"/>
                    </a:solidFill>
                  </a:rPr>
                  <a:t>rt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311994" y="4505007"/>
                <a:ext cx="1135969" cy="367616"/>
              </a:xfrm>
              <a:prstGeom prst="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rd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459104" y="4505007"/>
                <a:ext cx="1058398" cy="367616"/>
              </a:xfrm>
              <a:prstGeom prst="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rgbClr val="000000"/>
                    </a:solidFill>
                  </a:rPr>
                  <a:t>shamt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510768" y="4505007"/>
                <a:ext cx="1276812" cy="367616"/>
              </a:xfrm>
              <a:prstGeom prst="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rgbClr val="000000"/>
                    </a:solidFill>
                  </a:rPr>
                  <a:t>funct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041400" y="5499100"/>
              <a:ext cx="10032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R-type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108238" y="5926529"/>
              <a:ext cx="1192090" cy="367616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op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307894" y="5926529"/>
              <a:ext cx="1192090" cy="367616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rgbClr val="000000"/>
                  </a:solidFill>
                </a:rPr>
                <a:t>rs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07549" y="5926529"/>
              <a:ext cx="1098971" cy="367616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rgbClr val="000000"/>
                  </a:solidFill>
                </a:rPr>
                <a:t>rt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606937" y="5926529"/>
              <a:ext cx="3486263" cy="367616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address or constant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41400" y="5842000"/>
              <a:ext cx="9136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I-type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47"/>
            <p:cNvGrpSpPr/>
            <p:nvPr/>
          </p:nvGrpSpPr>
          <p:grpSpPr>
            <a:xfrm>
              <a:off x="2108238" y="6294829"/>
              <a:ext cx="6984963" cy="367616"/>
              <a:chOff x="1422438" y="6167829"/>
              <a:chExt cx="6984963" cy="367616"/>
            </a:xfrm>
            <a:noFill/>
          </p:grpSpPr>
          <p:sp>
            <p:nvSpPr>
              <p:cNvPr id="44" name="Rectangle 43"/>
              <p:cNvSpPr/>
              <p:nvPr/>
            </p:nvSpPr>
            <p:spPr>
              <a:xfrm>
                <a:off x="2603501" y="6167829"/>
                <a:ext cx="5803900" cy="367616"/>
              </a:xfrm>
              <a:prstGeom prst="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address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422438" y="6167829"/>
                <a:ext cx="1192090" cy="367616"/>
              </a:xfrm>
              <a:prstGeom prst="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op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1041400" y="6223000"/>
              <a:ext cx="9342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J-type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65"/>
          <p:cNvGrpSpPr/>
          <p:nvPr/>
        </p:nvGrpSpPr>
        <p:grpSpPr>
          <a:xfrm>
            <a:off x="2692400" y="1549400"/>
            <a:ext cx="6375400" cy="2146300"/>
            <a:chOff x="2692400" y="1549400"/>
            <a:chExt cx="6375400" cy="2146300"/>
          </a:xfrm>
        </p:grpSpPr>
        <p:sp>
          <p:nvSpPr>
            <p:cNvPr id="113" name="TextBox 112"/>
            <p:cNvSpPr txBox="1"/>
            <p:nvPr/>
          </p:nvSpPr>
          <p:spPr>
            <a:xfrm>
              <a:off x="2692400" y="1549400"/>
              <a:ext cx="14014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Format?</a:t>
              </a:r>
              <a:endParaRPr lang="en-US" sz="2800" dirty="0"/>
            </a:p>
          </p:txBody>
        </p:sp>
        <p:grpSp>
          <p:nvGrpSpPr>
            <p:cNvPr id="10" name="Group 167"/>
            <p:cNvGrpSpPr/>
            <p:nvPr/>
          </p:nvGrpSpPr>
          <p:grpSpPr>
            <a:xfrm>
              <a:off x="3530600" y="2095500"/>
              <a:ext cx="5537200" cy="533400"/>
              <a:chOff x="3530600" y="2324100"/>
              <a:chExt cx="5537200" cy="533400"/>
            </a:xfrm>
          </p:grpSpPr>
          <p:grpSp>
            <p:nvGrpSpPr>
              <p:cNvPr id="12" name="Group 159"/>
              <p:cNvGrpSpPr/>
              <p:nvPr/>
            </p:nvGrpSpPr>
            <p:grpSpPr>
              <a:xfrm>
                <a:off x="3898900" y="2324100"/>
                <a:ext cx="5168900" cy="533400"/>
                <a:chOff x="3898900" y="1778000"/>
                <a:chExt cx="5168900" cy="533400"/>
              </a:xfrm>
            </p:grpSpPr>
            <p:sp>
              <p:nvSpPr>
                <p:cNvPr id="171" name="Rectangle 170"/>
                <p:cNvSpPr/>
                <p:nvPr/>
              </p:nvSpPr>
              <p:spPr>
                <a:xfrm>
                  <a:off x="3898900" y="1778000"/>
                  <a:ext cx="883502" cy="5334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000000"/>
                      </a:solidFill>
                    </a:rPr>
                    <a:t> 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4787900" y="1778000"/>
                  <a:ext cx="4279900" cy="5334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000000"/>
                      </a:solidFill>
                    </a:rPr>
                    <a:t> 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70" name="TextBox 169"/>
              <p:cNvSpPr txBox="1"/>
              <p:nvPr/>
            </p:nvSpPr>
            <p:spPr>
              <a:xfrm>
                <a:off x="3530600" y="23749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_</a:t>
                </a:r>
                <a:endParaRPr lang="en-US" sz="2400" dirty="0"/>
              </a:p>
            </p:txBody>
          </p:sp>
        </p:grpSp>
        <p:grpSp>
          <p:nvGrpSpPr>
            <p:cNvPr id="13" name="Group 172"/>
            <p:cNvGrpSpPr/>
            <p:nvPr/>
          </p:nvGrpSpPr>
          <p:grpSpPr>
            <a:xfrm>
              <a:off x="3530600" y="2628900"/>
              <a:ext cx="5537200" cy="533400"/>
              <a:chOff x="3530600" y="2324100"/>
              <a:chExt cx="5537200" cy="533400"/>
            </a:xfrm>
          </p:grpSpPr>
          <p:grpSp>
            <p:nvGrpSpPr>
              <p:cNvPr id="14" name="Group 159"/>
              <p:cNvGrpSpPr/>
              <p:nvPr/>
            </p:nvGrpSpPr>
            <p:grpSpPr>
              <a:xfrm>
                <a:off x="3898900" y="2324100"/>
                <a:ext cx="5168900" cy="533400"/>
                <a:chOff x="3898900" y="1778000"/>
                <a:chExt cx="5168900" cy="533400"/>
              </a:xfrm>
            </p:grpSpPr>
            <p:sp>
              <p:nvSpPr>
                <p:cNvPr id="176" name="Rectangle 175"/>
                <p:cNvSpPr/>
                <p:nvPr/>
              </p:nvSpPr>
              <p:spPr>
                <a:xfrm>
                  <a:off x="3898900" y="1778000"/>
                  <a:ext cx="883502" cy="5334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000000"/>
                      </a:solidFill>
                    </a:rPr>
                    <a:t> 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4787900" y="1778000"/>
                  <a:ext cx="4279900" cy="5334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000000"/>
                      </a:solidFill>
                    </a:rPr>
                    <a:t> 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75" name="TextBox 174"/>
              <p:cNvSpPr txBox="1"/>
              <p:nvPr/>
            </p:nvSpPr>
            <p:spPr>
              <a:xfrm>
                <a:off x="3530600" y="23749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_</a:t>
                </a:r>
                <a:endParaRPr lang="en-US" sz="2400" dirty="0"/>
              </a:p>
            </p:txBody>
          </p:sp>
        </p:grpSp>
        <p:grpSp>
          <p:nvGrpSpPr>
            <p:cNvPr id="16" name="Group 177"/>
            <p:cNvGrpSpPr/>
            <p:nvPr/>
          </p:nvGrpSpPr>
          <p:grpSpPr>
            <a:xfrm>
              <a:off x="3530600" y="3162300"/>
              <a:ext cx="5537200" cy="533400"/>
              <a:chOff x="3530600" y="2324100"/>
              <a:chExt cx="5537200" cy="533400"/>
            </a:xfrm>
          </p:grpSpPr>
          <p:grpSp>
            <p:nvGrpSpPr>
              <p:cNvPr id="17" name="Group 159"/>
              <p:cNvGrpSpPr/>
              <p:nvPr/>
            </p:nvGrpSpPr>
            <p:grpSpPr>
              <a:xfrm>
                <a:off x="3898900" y="2324100"/>
                <a:ext cx="5168900" cy="533400"/>
                <a:chOff x="3898900" y="1778000"/>
                <a:chExt cx="5168900" cy="533400"/>
              </a:xfrm>
            </p:grpSpPr>
            <p:sp>
              <p:nvSpPr>
                <p:cNvPr id="181" name="Rectangle 180"/>
                <p:cNvSpPr/>
                <p:nvPr/>
              </p:nvSpPr>
              <p:spPr>
                <a:xfrm>
                  <a:off x="3898900" y="1778000"/>
                  <a:ext cx="883502" cy="5334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000000"/>
                      </a:solidFill>
                    </a:rPr>
                    <a:t> 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2" name="Rectangle 181"/>
                <p:cNvSpPr/>
                <p:nvPr/>
              </p:nvSpPr>
              <p:spPr>
                <a:xfrm>
                  <a:off x="4787900" y="1778000"/>
                  <a:ext cx="4279900" cy="5334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000000"/>
                      </a:solidFill>
                    </a:rPr>
                    <a:t> 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0" name="TextBox 179"/>
              <p:cNvSpPr txBox="1"/>
              <p:nvPr/>
            </p:nvSpPr>
            <p:spPr>
              <a:xfrm>
                <a:off x="3530600" y="23749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_</a:t>
                </a:r>
                <a:endParaRPr lang="en-US" sz="2400" dirty="0"/>
              </a:p>
            </p:txBody>
          </p:sp>
        </p:grpSp>
      </p:grpSp>
      <p:graphicFrame>
        <p:nvGraphicFramePr>
          <p:cNvPr id="62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3810000"/>
          <a:ext cx="9004303" cy="1673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260"/>
                <a:gridCol w="390242"/>
                <a:gridCol w="905933"/>
                <a:gridCol w="1000478"/>
                <a:gridCol w="1000478"/>
                <a:gridCol w="1000478"/>
                <a:gridCol w="1000478"/>
                <a:gridCol w="1000478"/>
                <a:gridCol w="1000478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Instruction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+mj-lt"/>
                        </a:rPr>
                        <a:t>Format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+mj-lt"/>
                        </a:rPr>
                        <a:t>op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latin typeface="+mj-lt"/>
                        </a:rPr>
                        <a:t>rs</a:t>
                      </a:r>
                      <a:endParaRPr lang="en-US" sz="18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latin typeface="+mj-lt"/>
                        </a:rPr>
                        <a:t>rt</a:t>
                      </a:r>
                      <a:endParaRPr lang="en-US" sz="18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+mj-lt"/>
                        </a:rPr>
                        <a:t>rd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latin typeface="+mj-lt"/>
                        </a:rPr>
                        <a:t>shamt</a:t>
                      </a:r>
                      <a:endParaRPr lang="en-US" sz="18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latin typeface="+mj-lt"/>
                        </a:rPr>
                        <a:t>funct</a:t>
                      </a:r>
                      <a:endParaRPr lang="en-US" sz="18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+mj-lt"/>
                        </a:rPr>
                        <a:t>address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addu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j-lt"/>
                        </a:rPr>
                        <a:t>33</a:t>
                      </a:r>
                      <a:r>
                        <a:rPr lang="en-US" sz="2000" b="0" i="0" u="none" strike="noStrike" baseline="-25000" dirty="0" smtClean="0">
                          <a:latin typeface="+mj-lt"/>
                        </a:rPr>
                        <a:t>ten</a:t>
                      </a:r>
                      <a:endParaRPr lang="en-US" sz="2000" b="0" i="0" u="none" strike="noStrike" baseline="-25000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lw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(load word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I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j-lt"/>
                        </a:rPr>
                        <a:t>35</a:t>
                      </a:r>
                      <a:r>
                        <a:rPr lang="en-US" sz="20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address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sw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(store word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I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j-lt"/>
                        </a:rPr>
                        <a:t>43</a:t>
                      </a:r>
                      <a:r>
                        <a:rPr lang="en-US" sz="20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address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342900" y="1104900"/>
            <a:ext cx="3099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A[300] = </a:t>
            </a:r>
            <a:r>
              <a:rPr lang="en-US" sz="2800" dirty="0" err="1" smtClean="0"/>
              <a:t>h</a:t>
            </a:r>
            <a:r>
              <a:rPr lang="en-US" sz="2800" dirty="0" smtClean="0"/>
              <a:t> + A[300];</a:t>
            </a:r>
            <a:endParaRPr lang="en-US" sz="2800" dirty="0"/>
          </a:p>
        </p:txBody>
      </p:sp>
      <p:sp>
        <p:nvSpPr>
          <p:cNvPr id="64" name="Notched Right Arrow 63"/>
          <p:cNvSpPr/>
          <p:nvPr/>
        </p:nvSpPr>
        <p:spPr>
          <a:xfrm rot="5400000">
            <a:off x="1422400" y="1587500"/>
            <a:ext cx="495300" cy="520700"/>
          </a:xfrm>
          <a:prstGeom prst="notchedRightArrow">
            <a:avLst>
              <a:gd name="adj1" fmla="val 50000"/>
              <a:gd name="adj2" fmla="val 1756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Notched Right Arrow 64"/>
          <p:cNvSpPr/>
          <p:nvPr/>
        </p:nvSpPr>
        <p:spPr>
          <a:xfrm>
            <a:off x="2971800" y="2603500"/>
            <a:ext cx="495300" cy="520700"/>
          </a:xfrm>
          <a:prstGeom prst="notchedRightArrow">
            <a:avLst>
              <a:gd name="adj1" fmla="val 50000"/>
              <a:gd name="adj2" fmla="val 1756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rot="5400000">
            <a:off x="4747243" y="2887190"/>
            <a:ext cx="1580202" cy="1588"/>
          </a:xfrm>
          <a:prstGeom prst="line">
            <a:avLst/>
          </a:prstGeom>
          <a:ln w="317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5460761" y="2891908"/>
            <a:ext cx="1580202" cy="1588"/>
          </a:xfrm>
          <a:prstGeom prst="line">
            <a:avLst/>
          </a:prstGeom>
          <a:ln w="317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6200000" flipH="1">
            <a:off x="6705448" y="2895600"/>
            <a:ext cx="533400" cy="1588"/>
          </a:xfrm>
          <a:prstGeom prst="line">
            <a:avLst/>
          </a:prstGeom>
          <a:ln w="317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4078302" y="2088426"/>
            <a:ext cx="4092060" cy="523220"/>
            <a:chOff x="4078302" y="2088426"/>
            <a:chExt cx="4092060" cy="523220"/>
          </a:xfrm>
        </p:grpSpPr>
        <p:sp>
          <p:nvSpPr>
            <p:cNvPr id="47" name="TextBox 46"/>
            <p:cNvSpPr txBox="1"/>
            <p:nvPr/>
          </p:nvSpPr>
          <p:spPr>
            <a:xfrm>
              <a:off x="4078302" y="2088426"/>
              <a:ext cx="5486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35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257732" y="2088426"/>
              <a:ext cx="9126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1200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973742" y="2088426"/>
              <a:ext cx="3666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9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716782" y="2088426"/>
              <a:ext cx="3666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8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171636" y="2605312"/>
            <a:ext cx="4559675" cy="523220"/>
            <a:chOff x="4171636" y="2605312"/>
            <a:chExt cx="4559675" cy="523220"/>
          </a:xfrm>
        </p:grpSpPr>
        <p:sp>
          <p:nvSpPr>
            <p:cNvPr id="48" name="TextBox 47"/>
            <p:cNvSpPr txBox="1"/>
            <p:nvPr/>
          </p:nvSpPr>
          <p:spPr>
            <a:xfrm>
              <a:off x="4171636" y="2605312"/>
              <a:ext cx="3666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0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420982" y="2605312"/>
              <a:ext cx="3666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8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875118" y="2605312"/>
              <a:ext cx="5486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18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721520" y="2605312"/>
              <a:ext cx="3666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8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270079" y="2605312"/>
              <a:ext cx="1461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0         33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087780" y="3141680"/>
            <a:ext cx="4116853" cy="523220"/>
            <a:chOff x="4087780" y="3141680"/>
            <a:chExt cx="4116853" cy="523220"/>
          </a:xfrm>
        </p:grpSpPr>
        <p:sp>
          <p:nvSpPr>
            <p:cNvPr id="49" name="TextBox 48"/>
            <p:cNvSpPr txBox="1"/>
            <p:nvPr/>
          </p:nvSpPr>
          <p:spPr>
            <a:xfrm>
              <a:off x="4087780" y="3141680"/>
              <a:ext cx="5486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43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83220" y="3141680"/>
              <a:ext cx="3666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9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726260" y="3141680"/>
              <a:ext cx="3666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8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292003" y="3141680"/>
              <a:ext cx="9126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1200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1167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Signed vs. Unsigned Numbers</a:t>
            </a:r>
          </a:p>
          <a:p>
            <a:r>
              <a:rPr lang="en-US" dirty="0"/>
              <a:t>Instructions as Numbers</a:t>
            </a:r>
          </a:p>
          <a:p>
            <a:r>
              <a:rPr lang="en-US" dirty="0" err="1" smtClean="0"/>
              <a:t>Administrivia</a:t>
            </a:r>
            <a:endParaRPr lang="en-US" dirty="0" smtClean="0"/>
          </a:p>
          <a:p>
            <a:r>
              <a:rPr lang="en-US" dirty="0" smtClean="0"/>
              <a:t>Instructions as Numbers</a:t>
            </a:r>
          </a:p>
          <a:p>
            <a:r>
              <a:rPr lang="en-US" dirty="0" smtClean="0"/>
              <a:t>Technology Break</a:t>
            </a:r>
          </a:p>
          <a:p>
            <a:r>
              <a:rPr lang="en-US" dirty="0" smtClean="0"/>
              <a:t>Floating Point Numbers</a:t>
            </a:r>
          </a:p>
          <a:p>
            <a:r>
              <a:rPr lang="en-US" dirty="0" smtClean="0"/>
              <a:t>And in Conclusion,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9E9B-2CAF-4D40-BD7F-9080A05DCDA3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78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Signed vs. Unsigned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Numbers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Instructions as Numbers</a:t>
            </a:r>
          </a:p>
          <a:p>
            <a:r>
              <a:rPr lang="en-US" dirty="0" err="1" smtClean="0"/>
              <a:t>Administrivia</a:t>
            </a:r>
            <a:endParaRPr lang="en-US" dirty="0" smtClean="0"/>
          </a:p>
          <a:p>
            <a:r>
              <a:rPr lang="en-US" dirty="0" smtClean="0">
                <a:solidFill>
                  <a:srgbClr val="BFBFBF"/>
                </a:solidFill>
              </a:rPr>
              <a:t>Instructions as Numbers (continued)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Technology Break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Floating Point Numbers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And in Conclusion, …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9E9B-2CAF-4D40-BD7F-9080A05DCDA3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13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Tuesday discussion sections henceforth cancelled:</a:t>
            </a:r>
          </a:p>
          <a:p>
            <a:pPr lvl="1"/>
            <a:r>
              <a:rPr lang="en-US" dirty="0" err="1" smtClean="0"/>
              <a:t>Sagar</a:t>
            </a:r>
            <a:r>
              <a:rPr lang="en-US" dirty="0"/>
              <a:t>: </a:t>
            </a:r>
            <a:r>
              <a:rPr lang="en-US" dirty="0" err="1" smtClean="0"/>
              <a:t>Tu</a:t>
            </a:r>
            <a:r>
              <a:rPr lang="en-US" dirty="0" smtClean="0"/>
              <a:t> 9-10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Friday</a:t>
            </a:r>
            <a:r>
              <a:rPr lang="en-US" dirty="0"/>
              <a:t>, </a:t>
            </a:r>
            <a:r>
              <a:rPr lang="en-US" dirty="0" smtClean="0"/>
              <a:t>8-9, </a:t>
            </a:r>
            <a:r>
              <a:rPr lang="en-US" dirty="0"/>
              <a:t>405 </a:t>
            </a:r>
            <a:r>
              <a:rPr lang="en-US" dirty="0" smtClean="0"/>
              <a:t>Soda</a:t>
            </a:r>
            <a:endParaRPr lang="en-US" dirty="0"/>
          </a:p>
          <a:p>
            <a:pPr lvl="1"/>
            <a:r>
              <a:rPr lang="en-US" dirty="0"/>
              <a:t>Sung </a:t>
            </a:r>
            <a:r>
              <a:rPr lang="en-US" dirty="0" err="1"/>
              <a:t>Roa</a:t>
            </a:r>
            <a:r>
              <a:rPr lang="en-US" dirty="0"/>
              <a:t>: </a:t>
            </a:r>
            <a:r>
              <a:rPr lang="en-US" dirty="0" err="1" smtClean="0"/>
              <a:t>Tu</a:t>
            </a:r>
            <a:r>
              <a:rPr lang="en-US" dirty="0" smtClean="0"/>
              <a:t> 10-11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Friday</a:t>
            </a:r>
            <a:r>
              <a:rPr lang="en-US" dirty="0"/>
              <a:t>, </a:t>
            </a:r>
            <a:r>
              <a:rPr lang="en-US" dirty="0" smtClean="0"/>
              <a:t>1-2, </a:t>
            </a:r>
            <a:r>
              <a:rPr lang="en-US" dirty="0"/>
              <a:t>320 </a:t>
            </a:r>
            <a:r>
              <a:rPr lang="en-US" dirty="0" smtClean="0"/>
              <a:t>Soda</a:t>
            </a:r>
          </a:p>
          <a:p>
            <a:r>
              <a:rPr lang="en-US" dirty="0" smtClean="0"/>
              <a:t>Piazza Etiquette</a:t>
            </a:r>
          </a:p>
          <a:p>
            <a:pPr lvl="1"/>
            <a:r>
              <a:rPr lang="en-US" dirty="0" smtClean="0"/>
              <a:t>Please </a:t>
            </a:r>
            <a:r>
              <a:rPr lang="en-US" i="1" dirty="0" smtClean="0"/>
              <a:t>don’t</a:t>
            </a:r>
            <a:r>
              <a:rPr lang="en-US" dirty="0" smtClean="0"/>
              <a:t> post your code</a:t>
            </a:r>
          </a:p>
          <a:p>
            <a:pPr lvl="1"/>
            <a:r>
              <a:rPr lang="en-US" dirty="0" smtClean="0"/>
              <a:t>Please </a:t>
            </a:r>
            <a:r>
              <a:rPr lang="en-US" i="1" dirty="0" smtClean="0"/>
              <a:t>don’t</a:t>
            </a:r>
            <a:r>
              <a:rPr lang="en-US" dirty="0" smtClean="0"/>
              <a:t> post copyrighted material</a:t>
            </a:r>
          </a:p>
          <a:p>
            <a:pPr lvl="1"/>
            <a:r>
              <a:rPr lang="en-US" dirty="0" smtClean="0"/>
              <a:t>Remember </a:t>
            </a:r>
            <a:r>
              <a:rPr lang="en-US" i="1" dirty="0" smtClean="0"/>
              <a:t>do</a:t>
            </a:r>
            <a:r>
              <a:rPr lang="en-US" dirty="0" smtClean="0"/>
              <a:t> look before you post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4ADC-56F4-AD4C-A3A1-8D7FEBC1C338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72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CS61c in the News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4ADC-56F4-AD4C-A3A1-8D7FEBC1C338}" type="datetime1">
              <a:rPr lang="en-US" smtClean="0"/>
              <a:pPr/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Picture 6" descr="Screen Shot 2013-09-24 at 7.41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0"/>
            <a:ext cx="6869336" cy="6858000"/>
          </a:xfrm>
          <a:prstGeom prst="rect">
            <a:avLst/>
          </a:prstGeom>
        </p:spPr>
      </p:pic>
      <p:pic>
        <p:nvPicPr>
          <p:cNvPr id="8" name="Picture 7" descr="0924-web-BLACKBERRY-articleInline-v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327" y="12962"/>
            <a:ext cx="4469269" cy="684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63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Signed vs. Unsigned Numbers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Instructions as Numbers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rgbClr val="BFBFBF"/>
                </a:solidFill>
              </a:rPr>
              <a:t>Administrivia</a:t>
            </a:r>
            <a:endParaRPr lang="en-US" dirty="0" smtClean="0">
              <a:solidFill>
                <a:srgbClr val="BFBFBF"/>
              </a:solidFill>
            </a:endParaRPr>
          </a:p>
          <a:p>
            <a:r>
              <a:rPr lang="en-US" dirty="0" smtClean="0"/>
              <a:t>Instructions as Numbers (cont.)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Technology Break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Floating Point Numbers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And in Conclusion, …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9E9B-2CAF-4D40-BD7F-9080A05DCDA3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79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in Branches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2197100"/>
            <a:ext cx="8470900" cy="4318000"/>
          </a:xfrm>
        </p:spPr>
        <p:txBody>
          <a:bodyPr>
            <a:normAutofit/>
          </a:bodyPr>
          <a:lstStyle/>
          <a:p>
            <a:r>
              <a:rPr lang="en-US" dirty="0" smtClean="0"/>
              <a:t>Programs much bigger than 2</a:t>
            </a:r>
            <a:r>
              <a:rPr lang="en-US" baseline="30000" dirty="0" smtClean="0"/>
              <a:t>16</a:t>
            </a:r>
            <a:r>
              <a:rPr lang="en-US" dirty="0" smtClean="0"/>
              <a:t> bytes, </a:t>
            </a:r>
            <a:br>
              <a:rPr lang="en-US" dirty="0" smtClean="0"/>
            </a:br>
            <a:r>
              <a:rPr lang="en-US" dirty="0" smtClean="0"/>
              <a:t>but branch address must fit in 16-bit field</a:t>
            </a:r>
          </a:p>
          <a:p>
            <a:pPr lvl="1"/>
            <a:r>
              <a:rPr lang="en-US" dirty="0" smtClean="0"/>
              <a:t>Must specify a register for branch addresses for big programs: PC = Register + Branch address</a:t>
            </a:r>
          </a:p>
          <a:p>
            <a:pPr lvl="1"/>
            <a:r>
              <a:rPr lang="en-US" dirty="0" smtClean="0"/>
              <a:t>Which register?</a:t>
            </a:r>
          </a:p>
          <a:p>
            <a:r>
              <a:rPr lang="en-US" dirty="0" smtClean="0"/>
              <a:t>Conditional branching for IF-statement, loops</a:t>
            </a:r>
          </a:p>
          <a:p>
            <a:pPr lvl="1"/>
            <a:r>
              <a:rPr lang="en-US" dirty="0" smtClean="0"/>
              <a:t>Tend to be near branches; ½ within 16 instructions</a:t>
            </a:r>
          </a:p>
          <a:p>
            <a:r>
              <a:rPr lang="en-US" dirty="0" smtClean="0"/>
              <a:t>Idea: </a:t>
            </a:r>
            <a:r>
              <a:rPr lang="en-US" i="1" dirty="0" smtClean="0">
                <a:solidFill>
                  <a:srgbClr val="000000"/>
                </a:solidFill>
              </a:rPr>
              <a:t>PC-relative branching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EF4F-4CA4-B444-B0F8-3D75DDD76596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457200" y="1473200"/>
            <a:ext cx="8445500" cy="897084"/>
            <a:chOff x="215900" y="2451100"/>
            <a:chExt cx="8445500" cy="897084"/>
          </a:xfrm>
        </p:grpSpPr>
        <p:grpSp>
          <p:nvGrpSpPr>
            <p:cNvPr id="8" name="Group 14"/>
            <p:cNvGrpSpPr/>
            <p:nvPr/>
          </p:nvGrpSpPr>
          <p:grpSpPr>
            <a:xfrm>
              <a:off x="1638338" y="2497529"/>
              <a:ext cx="7023062" cy="850655"/>
              <a:chOff x="647738" y="5443929"/>
              <a:chExt cx="7023062" cy="85065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47738" y="5443929"/>
                <a:ext cx="1192090" cy="3676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27000"/>
                    </a:schemeClr>
                  </a:gs>
                </a:gsLst>
                <a:lin ang="16200000" scaled="0"/>
                <a:tileRect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op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847394" y="5443929"/>
                <a:ext cx="1192090" cy="3676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27000"/>
                    </a:schemeClr>
                  </a:gs>
                </a:gsLst>
                <a:lin ang="16200000" scaled="0"/>
                <a:tileRect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rgbClr val="000000"/>
                    </a:solidFill>
                  </a:rPr>
                  <a:t>rs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047049" y="5443929"/>
                <a:ext cx="1098971" cy="3676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27000"/>
                    </a:schemeClr>
                  </a:gs>
                </a:gsLst>
                <a:lin ang="16200000" scaled="0"/>
                <a:tileRect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rgbClr val="000000"/>
                    </a:solidFill>
                  </a:rPr>
                  <a:t>rt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47738" y="5926968"/>
                <a:ext cx="1192090" cy="367616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6 bits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847394" y="5926968"/>
                <a:ext cx="1192090" cy="367616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5 bits 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047049" y="5926968"/>
                <a:ext cx="1098971" cy="367616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5 bits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127500" y="5926968"/>
                <a:ext cx="3543300" cy="367616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16 bits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146437" y="5443929"/>
                <a:ext cx="3486263" cy="3676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27000"/>
                    </a:schemeClr>
                  </a:gs>
                </a:gsLst>
                <a:lin ang="16200000" scaled="0"/>
                <a:tileRect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address or constant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15900" y="2451100"/>
              <a:ext cx="9768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I-type</a:t>
              </a:r>
              <a:endParaRPr lang="en-US" sz="2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44458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in Branches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2565400"/>
            <a:ext cx="8470900" cy="3695700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3200" dirty="0" smtClean="0"/>
              <a:t>Hardware increments PC early, so relative address is PC = (PC + 4) + Branch address</a:t>
            </a:r>
          </a:p>
          <a:p>
            <a:r>
              <a:rPr lang="en-US" dirty="0" smtClean="0"/>
              <a:t>Another optimization since all MIPS instructions 4 bytes long?</a:t>
            </a:r>
          </a:p>
          <a:p>
            <a:r>
              <a:rPr lang="en-US" dirty="0" smtClean="0"/>
              <a:t>Multiply value in branch address field by 4!</a:t>
            </a:r>
          </a:p>
          <a:p>
            <a:r>
              <a:rPr lang="en-US" dirty="0" smtClean="0"/>
              <a:t>MIPS PC-relative branching</a:t>
            </a:r>
            <a:br>
              <a:rPr lang="en-US" dirty="0" smtClean="0"/>
            </a:br>
            <a:r>
              <a:rPr lang="en-US" dirty="0" smtClean="0"/>
              <a:t>PC = (PC + 4) + (Branch address*4)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D1A1-1779-BF4E-B9B4-215476F27D6D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7200" y="1485900"/>
            <a:ext cx="8445500" cy="897084"/>
            <a:chOff x="215900" y="2451100"/>
            <a:chExt cx="8445500" cy="897084"/>
          </a:xfrm>
        </p:grpSpPr>
        <p:grpSp>
          <p:nvGrpSpPr>
            <p:cNvPr id="8" name="Group 14"/>
            <p:cNvGrpSpPr/>
            <p:nvPr/>
          </p:nvGrpSpPr>
          <p:grpSpPr>
            <a:xfrm>
              <a:off x="1638338" y="2497529"/>
              <a:ext cx="7023062" cy="850655"/>
              <a:chOff x="647738" y="5443929"/>
              <a:chExt cx="7023062" cy="85065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647738" y="5443929"/>
                <a:ext cx="1192090" cy="3676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27000"/>
                    </a:schemeClr>
                  </a:gs>
                </a:gsLst>
                <a:lin ang="16200000" scaled="0"/>
                <a:tileRect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op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847394" y="5443929"/>
                <a:ext cx="1192090" cy="3676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27000"/>
                    </a:schemeClr>
                  </a:gs>
                </a:gsLst>
                <a:lin ang="16200000" scaled="0"/>
                <a:tileRect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rgbClr val="000000"/>
                    </a:solidFill>
                  </a:rPr>
                  <a:t>rs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047049" y="5443929"/>
                <a:ext cx="1098971" cy="3676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27000"/>
                    </a:schemeClr>
                  </a:gs>
                </a:gsLst>
                <a:lin ang="16200000" scaled="0"/>
                <a:tileRect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rgbClr val="000000"/>
                    </a:solidFill>
                  </a:rPr>
                  <a:t>rt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47738" y="5926968"/>
                <a:ext cx="1192090" cy="367616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6 bits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847394" y="5926968"/>
                <a:ext cx="1192090" cy="367616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5 bits 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047049" y="5926968"/>
                <a:ext cx="1098971" cy="367616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5 bits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127500" y="5926968"/>
                <a:ext cx="3543300" cy="367616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16 bits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146437" y="5443929"/>
                <a:ext cx="3486263" cy="3676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27000"/>
                    </a:schemeClr>
                  </a:gs>
                </a:gsLst>
                <a:lin ang="16200000" scaled="0"/>
                <a:tileRect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address or constant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15900" y="2451100"/>
              <a:ext cx="9768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</a:rPr>
                <a:t>I-type</a:t>
              </a:r>
              <a:endParaRPr lang="en-US" sz="2400" i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2316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in Jumps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2374900"/>
            <a:ext cx="8470900" cy="28829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Same trick for Jumps, Jump and Link</a:t>
            </a:r>
            <a:br>
              <a:rPr lang="en-US" dirty="0" smtClean="0"/>
            </a:br>
            <a:r>
              <a:rPr lang="en-US" dirty="0" smtClean="0"/>
              <a:t>PC = Jump address * 4</a:t>
            </a:r>
          </a:p>
          <a:p>
            <a:r>
              <a:rPr lang="en-US" dirty="0" smtClean="0"/>
              <a:t>Since PC =  32 bits, and Jump address * 4 = 28 bits, what about other 4 bits?</a:t>
            </a:r>
          </a:p>
          <a:p>
            <a:r>
              <a:rPr lang="en-US" dirty="0" smtClean="0"/>
              <a:t>Jump and Jump and Link only changes bottom 28 bits of PC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823F-2E33-624A-88C8-3B87A5182D58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90500" y="1511300"/>
            <a:ext cx="8445500" cy="897084"/>
            <a:chOff x="0" y="5486400"/>
            <a:chExt cx="8445500" cy="897084"/>
          </a:xfrm>
        </p:grpSpPr>
        <p:grpSp>
          <p:nvGrpSpPr>
            <p:cNvPr id="8" name="Group 49"/>
            <p:cNvGrpSpPr/>
            <p:nvPr/>
          </p:nvGrpSpPr>
          <p:grpSpPr>
            <a:xfrm>
              <a:off x="1422438" y="5532829"/>
              <a:ext cx="7023062" cy="850655"/>
              <a:chOff x="1422438" y="5532829"/>
              <a:chExt cx="7023062" cy="85065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603501" y="5532829"/>
                <a:ext cx="5803900" cy="3676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27000"/>
                    </a:schemeClr>
                  </a:gs>
                </a:gsLst>
                <a:lin ang="16200000" scaled="0"/>
                <a:tileRect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address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22438" y="5532829"/>
                <a:ext cx="1192090" cy="3676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27000"/>
                    </a:schemeClr>
                  </a:gs>
                </a:gsLst>
                <a:lin ang="16200000" scaled="0"/>
                <a:tileRect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op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422438" y="6015868"/>
                <a:ext cx="1192090" cy="367616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6 bits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590800" y="6015868"/>
                <a:ext cx="5854700" cy="367616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26 bits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0" y="5486400"/>
              <a:ext cx="9974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</a:rPr>
                <a:t>J-type</a:t>
              </a:r>
              <a:endParaRPr lang="en-US" sz="2400" i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503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0"/>
            <a:ext cx="8229600" cy="1143000"/>
          </a:xfrm>
        </p:spPr>
        <p:txBody>
          <a:bodyPr/>
          <a:lstStyle/>
          <a:p>
            <a:r>
              <a:rPr lang="en-US" dirty="0" smtClean="0"/>
              <a:t>Converting to MIPS Machine code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95300" y="1219200"/>
            <a:ext cx="3695700" cy="4525963"/>
          </a:xfrm>
        </p:spPr>
        <p:txBody>
          <a:bodyPr>
            <a:normAutofit/>
          </a:bodyPr>
          <a:lstStyle/>
          <a:p>
            <a:pPr>
              <a:buNone/>
              <a:tabLst>
                <a:tab pos="863600" algn="l"/>
              </a:tabLst>
            </a:pPr>
            <a:r>
              <a:rPr lang="en-US" dirty="0" smtClean="0"/>
              <a:t>Loop:</a:t>
            </a:r>
          </a:p>
          <a:p>
            <a:pPr>
              <a:buNone/>
              <a:tabLst>
                <a:tab pos="863600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sll</a:t>
            </a:r>
            <a:r>
              <a:rPr lang="en-US" dirty="0" smtClean="0"/>
              <a:t> $t1,$s3,2</a:t>
            </a:r>
          </a:p>
          <a:p>
            <a:pPr>
              <a:buNone/>
              <a:tabLst>
                <a:tab pos="863600" algn="l"/>
              </a:tabLst>
            </a:pPr>
            <a:r>
              <a:rPr lang="en-US" sz="3000" dirty="0" smtClean="0"/>
              <a:t>	</a:t>
            </a:r>
            <a:r>
              <a:rPr lang="en-US" dirty="0" err="1" smtClean="0"/>
              <a:t>addu</a:t>
            </a:r>
            <a:r>
              <a:rPr lang="en-US" dirty="0" smtClean="0"/>
              <a:t> $t1,$t1,$s6</a:t>
            </a:r>
          </a:p>
          <a:p>
            <a:pPr>
              <a:buNone/>
              <a:tabLst>
                <a:tab pos="863600" algn="l"/>
              </a:tabLst>
            </a:pPr>
            <a:r>
              <a:rPr lang="en-US" sz="3000" dirty="0" smtClean="0"/>
              <a:t>	</a:t>
            </a:r>
            <a:r>
              <a:rPr lang="en-US" dirty="0" err="1" smtClean="0"/>
              <a:t>lw</a:t>
            </a:r>
            <a:r>
              <a:rPr lang="en-US" dirty="0" smtClean="0"/>
              <a:t> $t0,0($t1)</a:t>
            </a:r>
          </a:p>
          <a:p>
            <a:pPr>
              <a:buNone/>
              <a:tabLst>
                <a:tab pos="863600" algn="l"/>
              </a:tabLst>
            </a:pPr>
            <a:r>
              <a:rPr lang="en-US" sz="3000" dirty="0" smtClean="0"/>
              <a:t>	</a:t>
            </a:r>
            <a:r>
              <a:rPr lang="en-US" dirty="0" err="1" smtClean="0"/>
              <a:t>bne</a:t>
            </a:r>
            <a:r>
              <a:rPr lang="en-US" dirty="0" smtClean="0"/>
              <a:t> $t0,$s5, Exit</a:t>
            </a:r>
          </a:p>
          <a:p>
            <a:pPr>
              <a:buNone/>
              <a:tabLst>
                <a:tab pos="863600" algn="l"/>
              </a:tabLst>
            </a:pPr>
            <a:r>
              <a:rPr lang="en-US" sz="3000" dirty="0" smtClean="0"/>
              <a:t>	</a:t>
            </a:r>
            <a:r>
              <a:rPr lang="en-US" dirty="0" err="1" smtClean="0"/>
              <a:t>addiu</a:t>
            </a:r>
            <a:r>
              <a:rPr lang="en-US" dirty="0" smtClean="0"/>
              <a:t> $s3,$s3,1</a:t>
            </a:r>
          </a:p>
          <a:p>
            <a:pPr>
              <a:buNone/>
              <a:tabLst>
                <a:tab pos="863600" algn="l"/>
              </a:tabLst>
            </a:pPr>
            <a:r>
              <a:rPr lang="en-US" sz="3000" dirty="0" smtClean="0"/>
              <a:t>	</a:t>
            </a:r>
            <a:r>
              <a:rPr lang="en-US" dirty="0" err="1" smtClean="0"/>
              <a:t>j</a:t>
            </a:r>
            <a:r>
              <a:rPr lang="en-US" dirty="0" smtClean="0"/>
              <a:t> Loop</a:t>
            </a:r>
          </a:p>
          <a:p>
            <a:pPr>
              <a:buNone/>
              <a:tabLst>
                <a:tab pos="863600" algn="l"/>
              </a:tabLst>
            </a:pPr>
            <a:r>
              <a:rPr lang="en-US" dirty="0" smtClean="0"/>
              <a:t>Exit: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46850"/>
            <a:ext cx="2133600" cy="365125"/>
          </a:xfrm>
        </p:spPr>
        <p:txBody>
          <a:bodyPr/>
          <a:lstStyle/>
          <a:p>
            <a:fld id="{05F73780-61F9-EE46-AE0F-AC662FD47C84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46850"/>
            <a:ext cx="2895600" cy="365125"/>
          </a:xfrm>
        </p:spPr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46850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3" name="Group 22"/>
          <p:cNvGrpSpPr/>
          <p:nvPr/>
        </p:nvGrpSpPr>
        <p:grpSpPr>
          <a:xfrm>
            <a:off x="2108238" y="5545529"/>
            <a:ext cx="6974285" cy="367616"/>
            <a:chOff x="813295" y="4505007"/>
            <a:chExt cx="6974285" cy="367616"/>
          </a:xfrm>
          <a:noFill/>
        </p:grpSpPr>
        <p:sp>
          <p:nvSpPr>
            <p:cNvPr id="24" name="Rectangle 23"/>
            <p:cNvSpPr/>
            <p:nvPr/>
          </p:nvSpPr>
          <p:spPr>
            <a:xfrm>
              <a:off x="813295" y="4505007"/>
              <a:ext cx="1192090" cy="367616"/>
            </a:xfrm>
            <a:prstGeom prst="rect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op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012951" y="4505007"/>
              <a:ext cx="1192090" cy="367616"/>
            </a:xfrm>
            <a:prstGeom prst="rect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rgbClr val="000000"/>
                  </a:solidFill>
                </a:rPr>
                <a:t>rs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212606" y="4505007"/>
              <a:ext cx="1098971" cy="367616"/>
            </a:xfrm>
            <a:prstGeom prst="rect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rgbClr val="000000"/>
                  </a:solidFill>
                </a:rPr>
                <a:t>rt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311994" y="4505007"/>
              <a:ext cx="1135969" cy="367616"/>
            </a:xfrm>
            <a:prstGeom prst="rect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rd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59104" y="4505007"/>
              <a:ext cx="1058398" cy="367616"/>
            </a:xfrm>
            <a:prstGeom prst="rect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rgbClr val="000000"/>
                  </a:solidFill>
                </a:rPr>
                <a:t>shamt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510768" y="4505007"/>
              <a:ext cx="1276812" cy="367616"/>
            </a:xfrm>
            <a:prstGeom prst="rect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rgbClr val="000000"/>
                  </a:solidFill>
                </a:rPr>
                <a:t>funct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41400" y="5499100"/>
            <a:ext cx="1003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R-type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108238" y="5926529"/>
            <a:ext cx="1192090" cy="36761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op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07894" y="5926529"/>
            <a:ext cx="1192090" cy="36761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rs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07549" y="5926529"/>
            <a:ext cx="1098971" cy="36761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rt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06937" y="5926529"/>
            <a:ext cx="3486263" cy="36761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address or constant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41400" y="5842000"/>
            <a:ext cx="913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I-type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7" name="Group 47"/>
          <p:cNvGrpSpPr/>
          <p:nvPr/>
        </p:nvGrpSpPr>
        <p:grpSpPr>
          <a:xfrm>
            <a:off x="2108238" y="6294829"/>
            <a:ext cx="6984963" cy="367616"/>
            <a:chOff x="1422438" y="6167829"/>
            <a:chExt cx="6984963" cy="367616"/>
          </a:xfrm>
          <a:noFill/>
        </p:grpSpPr>
        <p:sp>
          <p:nvSpPr>
            <p:cNvPr id="44" name="Rectangle 43"/>
            <p:cNvSpPr/>
            <p:nvPr/>
          </p:nvSpPr>
          <p:spPr>
            <a:xfrm>
              <a:off x="2603501" y="6167829"/>
              <a:ext cx="5803900" cy="367616"/>
            </a:xfrm>
            <a:prstGeom prst="rect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address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422438" y="6167829"/>
              <a:ext cx="1192090" cy="367616"/>
            </a:xfrm>
            <a:prstGeom prst="rect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op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041400" y="6223000"/>
            <a:ext cx="934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J-type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692400" y="1244600"/>
            <a:ext cx="1401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Format?</a:t>
            </a:r>
            <a:endParaRPr lang="en-US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0" y="1206500"/>
            <a:ext cx="638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Address</a:t>
            </a:r>
            <a:endParaRPr lang="en-US" sz="2000" i="1" dirty="0"/>
          </a:p>
        </p:txBody>
      </p:sp>
      <p:sp>
        <p:nvSpPr>
          <p:cNvPr id="114" name="TextBox 113"/>
          <p:cNvSpPr txBox="1"/>
          <p:nvPr/>
        </p:nvSpPr>
        <p:spPr>
          <a:xfrm>
            <a:off x="38998" y="1803400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800</a:t>
            </a:r>
            <a:endParaRPr lang="en-US" sz="2800" dirty="0"/>
          </a:p>
        </p:txBody>
      </p:sp>
      <p:sp>
        <p:nvSpPr>
          <p:cNvPr id="117" name="TextBox 116"/>
          <p:cNvSpPr txBox="1"/>
          <p:nvPr/>
        </p:nvSpPr>
        <p:spPr>
          <a:xfrm>
            <a:off x="38998" y="2336800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804</a:t>
            </a:r>
            <a:endParaRPr lang="en-US" sz="2800" dirty="0"/>
          </a:p>
        </p:txBody>
      </p:sp>
      <p:sp>
        <p:nvSpPr>
          <p:cNvPr id="118" name="TextBox 117"/>
          <p:cNvSpPr txBox="1"/>
          <p:nvPr/>
        </p:nvSpPr>
        <p:spPr>
          <a:xfrm>
            <a:off x="38998" y="2844800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808</a:t>
            </a:r>
            <a:endParaRPr lang="en-US" sz="2800" dirty="0"/>
          </a:p>
        </p:txBody>
      </p:sp>
      <p:sp>
        <p:nvSpPr>
          <p:cNvPr id="119" name="TextBox 118"/>
          <p:cNvSpPr txBox="1"/>
          <p:nvPr/>
        </p:nvSpPr>
        <p:spPr>
          <a:xfrm>
            <a:off x="38998" y="3403600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812</a:t>
            </a:r>
            <a:endParaRPr lang="en-US" sz="2800" dirty="0"/>
          </a:p>
        </p:txBody>
      </p:sp>
      <p:sp>
        <p:nvSpPr>
          <p:cNvPr id="120" name="TextBox 119"/>
          <p:cNvSpPr txBox="1"/>
          <p:nvPr/>
        </p:nvSpPr>
        <p:spPr>
          <a:xfrm>
            <a:off x="38998" y="3949700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816</a:t>
            </a:r>
            <a:endParaRPr lang="en-US" sz="2800" dirty="0"/>
          </a:p>
        </p:txBody>
      </p:sp>
      <p:sp>
        <p:nvSpPr>
          <p:cNvPr id="121" name="TextBox 120"/>
          <p:cNvSpPr txBox="1"/>
          <p:nvPr/>
        </p:nvSpPr>
        <p:spPr>
          <a:xfrm>
            <a:off x="39438" y="4495800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820</a:t>
            </a:r>
            <a:endParaRPr lang="en-US" sz="2800" dirty="0"/>
          </a:p>
        </p:txBody>
      </p:sp>
      <p:grpSp>
        <p:nvGrpSpPr>
          <p:cNvPr id="8" name="Group 158"/>
          <p:cNvGrpSpPr/>
          <p:nvPr/>
        </p:nvGrpSpPr>
        <p:grpSpPr>
          <a:xfrm>
            <a:off x="3530600" y="4470400"/>
            <a:ext cx="5537200" cy="533400"/>
            <a:chOff x="3530600" y="2324100"/>
            <a:chExt cx="5537200" cy="533400"/>
          </a:xfrm>
        </p:grpSpPr>
        <p:grpSp>
          <p:nvGrpSpPr>
            <p:cNvPr id="9" name="Group 159"/>
            <p:cNvGrpSpPr/>
            <p:nvPr/>
          </p:nvGrpSpPr>
          <p:grpSpPr>
            <a:xfrm>
              <a:off x="3898900" y="2324100"/>
              <a:ext cx="5168900" cy="533400"/>
              <a:chOff x="3898900" y="1778000"/>
              <a:chExt cx="5168900" cy="533400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3898900" y="1778000"/>
                <a:ext cx="883502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 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4787900" y="1778000"/>
                <a:ext cx="4279900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 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1" name="TextBox 160"/>
            <p:cNvSpPr txBox="1"/>
            <p:nvPr/>
          </p:nvSpPr>
          <p:spPr>
            <a:xfrm>
              <a:off x="3530600" y="23749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endParaRPr lang="en-US" sz="2400" dirty="0"/>
            </a:p>
          </p:txBody>
        </p:sp>
      </p:grpSp>
      <p:grpSp>
        <p:nvGrpSpPr>
          <p:cNvPr id="10" name="Group 167"/>
          <p:cNvGrpSpPr/>
          <p:nvPr/>
        </p:nvGrpSpPr>
        <p:grpSpPr>
          <a:xfrm>
            <a:off x="3530600" y="1790700"/>
            <a:ext cx="5537200" cy="533400"/>
            <a:chOff x="3530600" y="2324100"/>
            <a:chExt cx="5537200" cy="533400"/>
          </a:xfrm>
        </p:grpSpPr>
        <p:grpSp>
          <p:nvGrpSpPr>
            <p:cNvPr id="12" name="Group 159"/>
            <p:cNvGrpSpPr/>
            <p:nvPr/>
          </p:nvGrpSpPr>
          <p:grpSpPr>
            <a:xfrm>
              <a:off x="3898900" y="2324100"/>
              <a:ext cx="5168900" cy="533400"/>
              <a:chOff x="3898900" y="1778000"/>
              <a:chExt cx="5168900" cy="533400"/>
            </a:xfrm>
          </p:grpSpPr>
          <p:sp>
            <p:nvSpPr>
              <p:cNvPr id="171" name="Rectangle 170"/>
              <p:cNvSpPr/>
              <p:nvPr/>
            </p:nvSpPr>
            <p:spPr>
              <a:xfrm>
                <a:off x="3898900" y="1778000"/>
                <a:ext cx="883502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 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4787900" y="1778000"/>
                <a:ext cx="4279900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 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0" name="TextBox 169"/>
            <p:cNvSpPr txBox="1"/>
            <p:nvPr/>
          </p:nvSpPr>
          <p:spPr>
            <a:xfrm>
              <a:off x="3530600" y="23749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endParaRPr lang="en-US" sz="2400" dirty="0"/>
            </a:p>
          </p:txBody>
        </p:sp>
      </p:grpSp>
      <p:grpSp>
        <p:nvGrpSpPr>
          <p:cNvPr id="13" name="Group 172"/>
          <p:cNvGrpSpPr/>
          <p:nvPr/>
        </p:nvGrpSpPr>
        <p:grpSpPr>
          <a:xfrm>
            <a:off x="3530600" y="2324100"/>
            <a:ext cx="5537200" cy="533400"/>
            <a:chOff x="3530600" y="2324100"/>
            <a:chExt cx="5537200" cy="533400"/>
          </a:xfrm>
        </p:grpSpPr>
        <p:grpSp>
          <p:nvGrpSpPr>
            <p:cNvPr id="14" name="Group 159"/>
            <p:cNvGrpSpPr/>
            <p:nvPr/>
          </p:nvGrpSpPr>
          <p:grpSpPr>
            <a:xfrm>
              <a:off x="3898900" y="2324100"/>
              <a:ext cx="5168900" cy="533400"/>
              <a:chOff x="3898900" y="1778000"/>
              <a:chExt cx="5168900" cy="533400"/>
            </a:xfrm>
          </p:grpSpPr>
          <p:sp>
            <p:nvSpPr>
              <p:cNvPr id="176" name="Rectangle 175"/>
              <p:cNvSpPr/>
              <p:nvPr/>
            </p:nvSpPr>
            <p:spPr>
              <a:xfrm>
                <a:off x="3898900" y="1778000"/>
                <a:ext cx="883502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 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4787900" y="1778000"/>
                <a:ext cx="4279900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 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5" name="TextBox 174"/>
            <p:cNvSpPr txBox="1"/>
            <p:nvPr/>
          </p:nvSpPr>
          <p:spPr>
            <a:xfrm>
              <a:off x="3530600" y="23749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endParaRPr lang="en-US" sz="2400" dirty="0"/>
            </a:p>
          </p:txBody>
        </p:sp>
      </p:grpSp>
      <p:grpSp>
        <p:nvGrpSpPr>
          <p:cNvPr id="16" name="Group 177"/>
          <p:cNvGrpSpPr/>
          <p:nvPr/>
        </p:nvGrpSpPr>
        <p:grpSpPr>
          <a:xfrm>
            <a:off x="3530600" y="2857500"/>
            <a:ext cx="5537200" cy="533400"/>
            <a:chOff x="3530600" y="2324100"/>
            <a:chExt cx="5537200" cy="533400"/>
          </a:xfrm>
        </p:grpSpPr>
        <p:grpSp>
          <p:nvGrpSpPr>
            <p:cNvPr id="17" name="Group 159"/>
            <p:cNvGrpSpPr/>
            <p:nvPr/>
          </p:nvGrpSpPr>
          <p:grpSpPr>
            <a:xfrm>
              <a:off x="3898900" y="2324100"/>
              <a:ext cx="5168900" cy="533400"/>
              <a:chOff x="3898900" y="1778000"/>
              <a:chExt cx="5168900" cy="5334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3898900" y="1778000"/>
                <a:ext cx="883502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 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4787900" y="1778000"/>
                <a:ext cx="4279900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 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0" name="TextBox 179"/>
            <p:cNvSpPr txBox="1"/>
            <p:nvPr/>
          </p:nvSpPr>
          <p:spPr>
            <a:xfrm>
              <a:off x="3530600" y="23749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endParaRPr lang="en-US" sz="2400" dirty="0"/>
            </a:p>
          </p:txBody>
        </p:sp>
      </p:grpSp>
      <p:grpSp>
        <p:nvGrpSpPr>
          <p:cNvPr id="18" name="Group 182"/>
          <p:cNvGrpSpPr/>
          <p:nvPr/>
        </p:nvGrpSpPr>
        <p:grpSpPr>
          <a:xfrm>
            <a:off x="3530600" y="3390900"/>
            <a:ext cx="5537200" cy="533400"/>
            <a:chOff x="3530600" y="2324100"/>
            <a:chExt cx="5537200" cy="533400"/>
          </a:xfrm>
        </p:grpSpPr>
        <p:grpSp>
          <p:nvGrpSpPr>
            <p:cNvPr id="19" name="Group 159"/>
            <p:cNvGrpSpPr/>
            <p:nvPr/>
          </p:nvGrpSpPr>
          <p:grpSpPr>
            <a:xfrm>
              <a:off x="3898900" y="2324100"/>
              <a:ext cx="5168900" cy="533400"/>
              <a:chOff x="3898900" y="1778000"/>
              <a:chExt cx="5168900" cy="533400"/>
            </a:xfrm>
          </p:grpSpPr>
          <p:sp>
            <p:nvSpPr>
              <p:cNvPr id="186" name="Rectangle 185"/>
              <p:cNvSpPr/>
              <p:nvPr/>
            </p:nvSpPr>
            <p:spPr>
              <a:xfrm>
                <a:off x="3898900" y="1778000"/>
                <a:ext cx="883502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 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4787900" y="1778000"/>
                <a:ext cx="4279900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 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5" name="TextBox 184"/>
            <p:cNvSpPr txBox="1"/>
            <p:nvPr/>
          </p:nvSpPr>
          <p:spPr>
            <a:xfrm>
              <a:off x="3530600" y="23749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endParaRPr lang="en-US" sz="2400" dirty="0"/>
            </a:p>
          </p:txBody>
        </p:sp>
      </p:grpSp>
      <p:grpSp>
        <p:nvGrpSpPr>
          <p:cNvPr id="20" name="Group 187"/>
          <p:cNvGrpSpPr/>
          <p:nvPr/>
        </p:nvGrpSpPr>
        <p:grpSpPr>
          <a:xfrm>
            <a:off x="3530600" y="3924300"/>
            <a:ext cx="5537200" cy="533400"/>
            <a:chOff x="3530600" y="2324100"/>
            <a:chExt cx="5537200" cy="533400"/>
          </a:xfrm>
        </p:grpSpPr>
        <p:grpSp>
          <p:nvGrpSpPr>
            <p:cNvPr id="21" name="Group 159"/>
            <p:cNvGrpSpPr/>
            <p:nvPr/>
          </p:nvGrpSpPr>
          <p:grpSpPr>
            <a:xfrm>
              <a:off x="3898900" y="2324100"/>
              <a:ext cx="5168900" cy="533400"/>
              <a:chOff x="3898900" y="1778000"/>
              <a:chExt cx="5168900" cy="533400"/>
            </a:xfrm>
          </p:grpSpPr>
          <p:sp>
            <p:nvSpPr>
              <p:cNvPr id="191" name="Rectangle 190"/>
              <p:cNvSpPr/>
              <p:nvPr/>
            </p:nvSpPr>
            <p:spPr>
              <a:xfrm>
                <a:off x="3898900" y="1778000"/>
                <a:ext cx="883502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 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4787900" y="1778000"/>
                <a:ext cx="4279900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 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90" name="TextBox 189"/>
            <p:cNvSpPr txBox="1"/>
            <p:nvPr/>
          </p:nvSpPr>
          <p:spPr>
            <a:xfrm>
              <a:off x="3530600" y="23749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6094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0"/>
            <a:ext cx="8229600" cy="1143000"/>
          </a:xfrm>
        </p:spPr>
        <p:txBody>
          <a:bodyPr/>
          <a:lstStyle/>
          <a:p>
            <a:r>
              <a:rPr lang="en-US" dirty="0" smtClean="0"/>
              <a:t>Converting to MIPS Machine code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95300" y="1219200"/>
            <a:ext cx="3695700" cy="4525963"/>
          </a:xfrm>
        </p:spPr>
        <p:txBody>
          <a:bodyPr>
            <a:normAutofit/>
          </a:bodyPr>
          <a:lstStyle/>
          <a:p>
            <a:pPr>
              <a:buNone/>
              <a:tabLst>
                <a:tab pos="863600" algn="l"/>
              </a:tabLst>
            </a:pPr>
            <a:r>
              <a:rPr lang="en-US" dirty="0" smtClean="0"/>
              <a:t>Loop:</a:t>
            </a:r>
          </a:p>
          <a:p>
            <a:pPr>
              <a:buNone/>
              <a:tabLst>
                <a:tab pos="863600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sll</a:t>
            </a:r>
            <a:r>
              <a:rPr lang="en-US" dirty="0" smtClean="0"/>
              <a:t> $t1,$s3,2</a:t>
            </a:r>
          </a:p>
          <a:p>
            <a:pPr>
              <a:buNone/>
              <a:tabLst>
                <a:tab pos="863600" algn="l"/>
              </a:tabLst>
            </a:pPr>
            <a:r>
              <a:rPr lang="en-US" sz="3000" dirty="0" smtClean="0"/>
              <a:t>	</a:t>
            </a:r>
            <a:r>
              <a:rPr lang="en-US" dirty="0" err="1" smtClean="0"/>
              <a:t>addu</a:t>
            </a:r>
            <a:r>
              <a:rPr lang="en-US" dirty="0" smtClean="0"/>
              <a:t> $t1,$t1,$s6</a:t>
            </a:r>
          </a:p>
          <a:p>
            <a:pPr>
              <a:buNone/>
              <a:tabLst>
                <a:tab pos="863600" algn="l"/>
              </a:tabLst>
            </a:pPr>
            <a:r>
              <a:rPr lang="en-US" sz="3000" dirty="0" smtClean="0"/>
              <a:t>	</a:t>
            </a:r>
            <a:r>
              <a:rPr lang="en-US" dirty="0" err="1" smtClean="0"/>
              <a:t>lw</a:t>
            </a:r>
            <a:r>
              <a:rPr lang="en-US" dirty="0" smtClean="0"/>
              <a:t> $t0,0($t1)</a:t>
            </a:r>
          </a:p>
          <a:p>
            <a:pPr>
              <a:buNone/>
              <a:tabLst>
                <a:tab pos="863600" algn="l"/>
              </a:tabLst>
            </a:pPr>
            <a:r>
              <a:rPr lang="en-US" sz="3000" dirty="0" smtClean="0"/>
              <a:t>	</a:t>
            </a:r>
            <a:r>
              <a:rPr lang="en-US" dirty="0" err="1" smtClean="0"/>
              <a:t>bne</a:t>
            </a:r>
            <a:r>
              <a:rPr lang="en-US" dirty="0" smtClean="0"/>
              <a:t> $t0,$s5, Exit</a:t>
            </a:r>
          </a:p>
          <a:p>
            <a:pPr>
              <a:buNone/>
              <a:tabLst>
                <a:tab pos="863600" algn="l"/>
              </a:tabLst>
            </a:pPr>
            <a:r>
              <a:rPr lang="en-US" sz="3000" dirty="0" smtClean="0"/>
              <a:t>	</a:t>
            </a:r>
            <a:r>
              <a:rPr lang="en-US" dirty="0" err="1" smtClean="0"/>
              <a:t>addiu</a:t>
            </a:r>
            <a:r>
              <a:rPr lang="en-US" dirty="0" smtClean="0"/>
              <a:t> $s3,$s3,1</a:t>
            </a:r>
          </a:p>
          <a:p>
            <a:pPr>
              <a:buNone/>
              <a:tabLst>
                <a:tab pos="863600" algn="l"/>
              </a:tabLst>
            </a:pPr>
            <a:r>
              <a:rPr lang="en-US" sz="3000" dirty="0" smtClean="0"/>
              <a:t>	</a:t>
            </a:r>
            <a:r>
              <a:rPr lang="en-US" dirty="0" err="1" smtClean="0"/>
              <a:t>j</a:t>
            </a:r>
            <a:r>
              <a:rPr lang="en-US" dirty="0" smtClean="0"/>
              <a:t> Loop</a:t>
            </a:r>
          </a:p>
          <a:p>
            <a:pPr>
              <a:buNone/>
              <a:tabLst>
                <a:tab pos="863600" algn="l"/>
              </a:tabLst>
            </a:pPr>
            <a:r>
              <a:rPr lang="en-US" dirty="0" smtClean="0"/>
              <a:t>Exit: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46850"/>
            <a:ext cx="2133600" cy="365125"/>
          </a:xfrm>
        </p:spPr>
        <p:txBody>
          <a:bodyPr/>
          <a:lstStyle/>
          <a:p>
            <a:fld id="{8BE8A34C-0884-AD44-8B9B-174F256AC7CC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46850"/>
            <a:ext cx="2895600" cy="365125"/>
          </a:xfrm>
        </p:spPr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46850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3" name="Group 22"/>
          <p:cNvGrpSpPr/>
          <p:nvPr/>
        </p:nvGrpSpPr>
        <p:grpSpPr>
          <a:xfrm>
            <a:off x="1422438" y="5545529"/>
            <a:ext cx="6974285" cy="367616"/>
            <a:chOff x="813295" y="4505007"/>
            <a:chExt cx="6974285" cy="367616"/>
          </a:xfrm>
        </p:grpSpPr>
        <p:sp>
          <p:nvSpPr>
            <p:cNvPr id="24" name="Rectangle 23"/>
            <p:cNvSpPr/>
            <p:nvPr/>
          </p:nvSpPr>
          <p:spPr>
            <a:xfrm>
              <a:off x="813295" y="4505007"/>
              <a:ext cx="1192090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op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012951" y="4505007"/>
              <a:ext cx="1192090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rgbClr val="000000"/>
                  </a:solidFill>
                </a:rPr>
                <a:t>rs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212606" y="4505007"/>
              <a:ext cx="1098971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rgbClr val="000000"/>
                  </a:solidFill>
                </a:rPr>
                <a:t>rt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311994" y="4505007"/>
              <a:ext cx="1135969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rd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59104" y="4505007"/>
              <a:ext cx="1058398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rgbClr val="000000"/>
                  </a:solidFill>
                </a:rPr>
                <a:t>shamt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510768" y="4505007"/>
              <a:ext cx="1276812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rgbClr val="000000"/>
                  </a:solidFill>
                </a:rPr>
                <a:t>funct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5600" y="5499100"/>
            <a:ext cx="1003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R-type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22438" y="5926529"/>
            <a:ext cx="1192090" cy="3676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7000"/>
                </a:schemeClr>
              </a:gs>
            </a:gsLst>
            <a:lin ang="16200000" scaled="0"/>
            <a:tileRect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op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22094" y="5926529"/>
            <a:ext cx="1192090" cy="3676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7000"/>
                </a:schemeClr>
              </a:gs>
            </a:gsLst>
            <a:lin ang="16200000" scaled="0"/>
            <a:tileRect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rs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21749" y="5926529"/>
            <a:ext cx="1098971" cy="3676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7000"/>
                </a:schemeClr>
              </a:gs>
            </a:gsLst>
            <a:lin ang="16200000" scaled="0"/>
            <a:tileRect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rt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921137" y="5926529"/>
            <a:ext cx="3486263" cy="3676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7000"/>
                </a:schemeClr>
              </a:gs>
            </a:gsLst>
            <a:lin ang="16200000" scaled="0"/>
            <a:tileRect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address or constant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5600" y="5842000"/>
            <a:ext cx="913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I-type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7" name="Group 47"/>
          <p:cNvGrpSpPr/>
          <p:nvPr/>
        </p:nvGrpSpPr>
        <p:grpSpPr>
          <a:xfrm>
            <a:off x="1422438" y="6294829"/>
            <a:ext cx="6984963" cy="367616"/>
            <a:chOff x="1422438" y="6167829"/>
            <a:chExt cx="6984963" cy="367616"/>
          </a:xfrm>
        </p:grpSpPr>
        <p:sp>
          <p:nvSpPr>
            <p:cNvPr id="44" name="Rectangle 43"/>
            <p:cNvSpPr/>
            <p:nvPr/>
          </p:nvSpPr>
          <p:spPr>
            <a:xfrm>
              <a:off x="2603501" y="6167829"/>
              <a:ext cx="5803900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address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422438" y="6167829"/>
              <a:ext cx="1192090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op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55600" y="6223000"/>
            <a:ext cx="934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J-type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692400" y="1244600"/>
            <a:ext cx="1401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Format?</a:t>
            </a:r>
            <a:endParaRPr lang="en-US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0" y="1206500"/>
            <a:ext cx="638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Address</a:t>
            </a:r>
            <a:endParaRPr lang="en-US" sz="2000" i="1" dirty="0"/>
          </a:p>
        </p:txBody>
      </p:sp>
      <p:sp>
        <p:nvSpPr>
          <p:cNvPr id="114" name="TextBox 113"/>
          <p:cNvSpPr txBox="1"/>
          <p:nvPr/>
        </p:nvSpPr>
        <p:spPr>
          <a:xfrm>
            <a:off x="38998" y="1803400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800</a:t>
            </a:r>
            <a:endParaRPr lang="en-US" sz="2800" dirty="0"/>
          </a:p>
        </p:txBody>
      </p:sp>
      <p:sp>
        <p:nvSpPr>
          <p:cNvPr id="117" name="TextBox 116"/>
          <p:cNvSpPr txBox="1"/>
          <p:nvPr/>
        </p:nvSpPr>
        <p:spPr>
          <a:xfrm>
            <a:off x="38998" y="2336800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804</a:t>
            </a:r>
            <a:endParaRPr lang="en-US" sz="2800" dirty="0"/>
          </a:p>
        </p:txBody>
      </p:sp>
      <p:sp>
        <p:nvSpPr>
          <p:cNvPr id="118" name="TextBox 117"/>
          <p:cNvSpPr txBox="1"/>
          <p:nvPr/>
        </p:nvSpPr>
        <p:spPr>
          <a:xfrm>
            <a:off x="38998" y="2844800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808</a:t>
            </a:r>
            <a:endParaRPr lang="en-US" sz="2800" dirty="0"/>
          </a:p>
        </p:txBody>
      </p:sp>
      <p:sp>
        <p:nvSpPr>
          <p:cNvPr id="119" name="TextBox 118"/>
          <p:cNvSpPr txBox="1"/>
          <p:nvPr/>
        </p:nvSpPr>
        <p:spPr>
          <a:xfrm>
            <a:off x="38998" y="3403600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812</a:t>
            </a:r>
            <a:endParaRPr lang="en-US" sz="2800" dirty="0"/>
          </a:p>
        </p:txBody>
      </p:sp>
      <p:sp>
        <p:nvSpPr>
          <p:cNvPr id="120" name="TextBox 119"/>
          <p:cNvSpPr txBox="1"/>
          <p:nvPr/>
        </p:nvSpPr>
        <p:spPr>
          <a:xfrm>
            <a:off x="38998" y="3949700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816</a:t>
            </a:r>
            <a:endParaRPr lang="en-US" sz="2800" dirty="0"/>
          </a:p>
        </p:txBody>
      </p:sp>
      <p:sp>
        <p:nvSpPr>
          <p:cNvPr id="121" name="TextBox 120"/>
          <p:cNvSpPr txBox="1"/>
          <p:nvPr/>
        </p:nvSpPr>
        <p:spPr>
          <a:xfrm>
            <a:off x="39438" y="4495800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820</a:t>
            </a:r>
            <a:endParaRPr lang="en-US" sz="2800" dirty="0"/>
          </a:p>
        </p:txBody>
      </p:sp>
      <p:grpSp>
        <p:nvGrpSpPr>
          <p:cNvPr id="75" name="Group 74"/>
          <p:cNvGrpSpPr/>
          <p:nvPr/>
        </p:nvGrpSpPr>
        <p:grpSpPr>
          <a:xfrm>
            <a:off x="3505200" y="1778000"/>
            <a:ext cx="5562600" cy="533400"/>
            <a:chOff x="3505200" y="1778000"/>
            <a:chExt cx="5562600" cy="533400"/>
          </a:xfrm>
        </p:grpSpPr>
        <p:grpSp>
          <p:nvGrpSpPr>
            <p:cNvPr id="8" name="Group 124"/>
            <p:cNvGrpSpPr/>
            <p:nvPr/>
          </p:nvGrpSpPr>
          <p:grpSpPr>
            <a:xfrm>
              <a:off x="3898900" y="1778000"/>
              <a:ext cx="5168900" cy="533400"/>
              <a:chOff x="3898900" y="1778000"/>
              <a:chExt cx="5168900" cy="5334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3898900" y="1778000"/>
                <a:ext cx="883502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0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788009" y="1778000"/>
                <a:ext cx="883502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0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677118" y="1778000"/>
                <a:ext cx="814488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19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491915" y="1778000"/>
                <a:ext cx="841909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9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7342081" y="1778000"/>
                <a:ext cx="784418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2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8121508" y="1778000"/>
                <a:ext cx="946292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0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33" name="TextBox 132"/>
            <p:cNvSpPr txBox="1"/>
            <p:nvPr/>
          </p:nvSpPr>
          <p:spPr>
            <a:xfrm>
              <a:off x="3505200" y="1816100"/>
              <a:ext cx="3517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</a:t>
              </a:r>
              <a:endParaRPr lang="en-US" sz="2400" dirty="0"/>
            </a:p>
          </p:txBody>
        </p:sp>
      </p:grpSp>
      <p:grpSp>
        <p:nvGrpSpPr>
          <p:cNvPr id="9" name="Group 134"/>
          <p:cNvGrpSpPr/>
          <p:nvPr/>
        </p:nvGrpSpPr>
        <p:grpSpPr>
          <a:xfrm>
            <a:off x="3530600" y="2324100"/>
            <a:ext cx="5537200" cy="533400"/>
            <a:chOff x="3530600" y="2324100"/>
            <a:chExt cx="5537200" cy="533400"/>
          </a:xfrm>
        </p:grpSpPr>
        <p:grpSp>
          <p:nvGrpSpPr>
            <p:cNvPr id="10" name="Group 125"/>
            <p:cNvGrpSpPr/>
            <p:nvPr/>
          </p:nvGrpSpPr>
          <p:grpSpPr>
            <a:xfrm>
              <a:off x="3898900" y="2324100"/>
              <a:ext cx="5168900" cy="533400"/>
              <a:chOff x="3898900" y="1778000"/>
              <a:chExt cx="5168900" cy="533400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3898900" y="1778000"/>
                <a:ext cx="883502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0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4788009" y="1778000"/>
                <a:ext cx="883502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9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5677118" y="1778000"/>
                <a:ext cx="814488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22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6491915" y="1778000"/>
                <a:ext cx="841909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9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342081" y="1778000"/>
                <a:ext cx="784418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0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8121508" y="1778000"/>
                <a:ext cx="946292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33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34" name="TextBox 133"/>
            <p:cNvSpPr txBox="1"/>
            <p:nvPr/>
          </p:nvSpPr>
          <p:spPr>
            <a:xfrm>
              <a:off x="3530600" y="2374900"/>
              <a:ext cx="3517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</a:t>
              </a:r>
              <a:endParaRPr lang="en-US" sz="2400" dirty="0"/>
            </a:p>
          </p:txBody>
        </p:sp>
      </p:grpSp>
      <p:grpSp>
        <p:nvGrpSpPr>
          <p:cNvPr id="12" name="Group 135"/>
          <p:cNvGrpSpPr/>
          <p:nvPr/>
        </p:nvGrpSpPr>
        <p:grpSpPr>
          <a:xfrm>
            <a:off x="3530600" y="2870200"/>
            <a:ext cx="5537200" cy="533400"/>
            <a:chOff x="3530600" y="2324100"/>
            <a:chExt cx="5537200" cy="533400"/>
          </a:xfrm>
        </p:grpSpPr>
        <p:grpSp>
          <p:nvGrpSpPr>
            <p:cNvPr id="13" name="Group 136"/>
            <p:cNvGrpSpPr/>
            <p:nvPr/>
          </p:nvGrpSpPr>
          <p:grpSpPr>
            <a:xfrm>
              <a:off x="3898900" y="2324100"/>
              <a:ext cx="5168900" cy="533400"/>
              <a:chOff x="3898900" y="1778000"/>
              <a:chExt cx="5168900" cy="533400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3898900" y="1778000"/>
                <a:ext cx="883502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35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4788009" y="1778000"/>
                <a:ext cx="883502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9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5677118" y="1778000"/>
                <a:ext cx="814488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8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6489700" y="1778000"/>
                <a:ext cx="2578100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0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38" name="TextBox 137"/>
            <p:cNvSpPr txBox="1"/>
            <p:nvPr/>
          </p:nvSpPr>
          <p:spPr>
            <a:xfrm>
              <a:off x="3530600" y="2374900"/>
              <a:ext cx="26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I</a:t>
              </a:r>
              <a:endParaRPr lang="en-US" sz="2400" dirty="0"/>
            </a:p>
          </p:txBody>
        </p:sp>
      </p:grpSp>
      <p:grpSp>
        <p:nvGrpSpPr>
          <p:cNvPr id="14" name="Group 144"/>
          <p:cNvGrpSpPr/>
          <p:nvPr/>
        </p:nvGrpSpPr>
        <p:grpSpPr>
          <a:xfrm>
            <a:off x="3530600" y="3403600"/>
            <a:ext cx="5537200" cy="533400"/>
            <a:chOff x="3530600" y="2324100"/>
            <a:chExt cx="5537200" cy="533400"/>
          </a:xfrm>
        </p:grpSpPr>
        <p:grpSp>
          <p:nvGrpSpPr>
            <p:cNvPr id="16" name="Group 145"/>
            <p:cNvGrpSpPr/>
            <p:nvPr/>
          </p:nvGrpSpPr>
          <p:grpSpPr>
            <a:xfrm>
              <a:off x="3898900" y="2324100"/>
              <a:ext cx="5168900" cy="533400"/>
              <a:chOff x="3898900" y="1778000"/>
              <a:chExt cx="5168900" cy="533400"/>
            </a:xfrm>
          </p:grpSpPr>
          <p:sp>
            <p:nvSpPr>
              <p:cNvPr id="148" name="Rectangle 147"/>
              <p:cNvSpPr/>
              <p:nvPr/>
            </p:nvSpPr>
            <p:spPr>
              <a:xfrm>
                <a:off x="3898900" y="1778000"/>
                <a:ext cx="883502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5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788009" y="1778000"/>
                <a:ext cx="883502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8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5677118" y="1778000"/>
                <a:ext cx="814488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21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6489700" y="1778000"/>
                <a:ext cx="2578100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2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7" name="TextBox 146"/>
            <p:cNvSpPr txBox="1"/>
            <p:nvPr/>
          </p:nvSpPr>
          <p:spPr>
            <a:xfrm>
              <a:off x="3530600" y="2374900"/>
              <a:ext cx="26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</a:t>
              </a:r>
              <a:endParaRPr lang="en-US" sz="2400" dirty="0"/>
            </a:p>
          </p:txBody>
        </p:sp>
      </p:grpSp>
      <p:grpSp>
        <p:nvGrpSpPr>
          <p:cNvPr id="17" name="Group 151"/>
          <p:cNvGrpSpPr/>
          <p:nvPr/>
        </p:nvGrpSpPr>
        <p:grpSpPr>
          <a:xfrm>
            <a:off x="3530600" y="3937000"/>
            <a:ext cx="5537200" cy="533400"/>
            <a:chOff x="3530600" y="2324100"/>
            <a:chExt cx="5537200" cy="533400"/>
          </a:xfrm>
        </p:grpSpPr>
        <p:grpSp>
          <p:nvGrpSpPr>
            <p:cNvPr id="18" name="Group 152"/>
            <p:cNvGrpSpPr/>
            <p:nvPr/>
          </p:nvGrpSpPr>
          <p:grpSpPr>
            <a:xfrm>
              <a:off x="3898900" y="2324100"/>
              <a:ext cx="5168900" cy="533400"/>
              <a:chOff x="3898900" y="1778000"/>
              <a:chExt cx="5168900" cy="533400"/>
            </a:xfrm>
          </p:grpSpPr>
          <p:sp>
            <p:nvSpPr>
              <p:cNvPr id="155" name="Rectangle 154"/>
              <p:cNvSpPr/>
              <p:nvPr/>
            </p:nvSpPr>
            <p:spPr>
              <a:xfrm>
                <a:off x="3898900" y="1778000"/>
                <a:ext cx="883502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8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4788009" y="1778000"/>
                <a:ext cx="883502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19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5677118" y="1778000"/>
                <a:ext cx="814488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19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6489700" y="1778000"/>
                <a:ext cx="2578100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1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54" name="TextBox 153"/>
            <p:cNvSpPr txBox="1"/>
            <p:nvPr/>
          </p:nvSpPr>
          <p:spPr>
            <a:xfrm>
              <a:off x="3530600" y="2374900"/>
              <a:ext cx="26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</a:t>
              </a:r>
              <a:endParaRPr lang="en-US" sz="2400" dirty="0"/>
            </a:p>
          </p:txBody>
        </p:sp>
      </p:grpSp>
      <p:grpSp>
        <p:nvGrpSpPr>
          <p:cNvPr id="19" name="Group 158"/>
          <p:cNvGrpSpPr/>
          <p:nvPr/>
        </p:nvGrpSpPr>
        <p:grpSpPr>
          <a:xfrm>
            <a:off x="3530600" y="4470400"/>
            <a:ext cx="5537200" cy="533400"/>
            <a:chOff x="3530600" y="2324100"/>
            <a:chExt cx="5537200" cy="533400"/>
          </a:xfrm>
        </p:grpSpPr>
        <p:grpSp>
          <p:nvGrpSpPr>
            <p:cNvPr id="20" name="Group 159"/>
            <p:cNvGrpSpPr/>
            <p:nvPr/>
          </p:nvGrpSpPr>
          <p:grpSpPr>
            <a:xfrm>
              <a:off x="3898900" y="2324100"/>
              <a:ext cx="5168900" cy="533400"/>
              <a:chOff x="3898900" y="1778000"/>
              <a:chExt cx="5168900" cy="533400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3898900" y="1778000"/>
                <a:ext cx="883502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2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4787900" y="1778000"/>
                <a:ext cx="4279900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200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61" name="TextBox 160"/>
            <p:cNvSpPr txBox="1"/>
            <p:nvPr/>
          </p:nvSpPr>
          <p:spPr>
            <a:xfrm>
              <a:off x="3530600" y="2374900"/>
              <a:ext cx="282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J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031979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32 bit Constants in MIPS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Can create a 32-bit constant from two 32-bit MIPS instructions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Load Upper Immediate (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lui</a:t>
            </a:r>
            <a:r>
              <a:rPr lang="en-US" i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i="1" dirty="0" smtClean="0">
                <a:solidFill>
                  <a:srgbClr val="000000"/>
                </a:solidFill>
              </a:rPr>
              <a:t>or </a:t>
            </a:r>
            <a:r>
              <a:rPr lang="en-US" dirty="0" smtClean="0">
                <a:solidFill>
                  <a:srgbClr val="000000"/>
                </a:solidFill>
              </a:rPr>
              <a:t>“Louie</a:t>
            </a:r>
            <a:r>
              <a:rPr lang="en-US" dirty="0" smtClean="0"/>
              <a:t>”) puts 16 bits into upper 16 bits of destination register</a:t>
            </a:r>
          </a:p>
          <a:p>
            <a:r>
              <a:rPr lang="en-US" dirty="0" smtClean="0"/>
              <a:t>MIPS to load 32-bit constant into register $s0?</a:t>
            </a:r>
            <a:br>
              <a:rPr lang="en-US" dirty="0" smtClean="0"/>
            </a:br>
            <a:r>
              <a:rPr lang="en-US" dirty="0" smtClean="0"/>
              <a:t>0000 0000 0011 1101 0000 1001 0000 0000</a:t>
            </a:r>
            <a:r>
              <a:rPr lang="en-US" baseline="-25000" dirty="0" smtClean="0"/>
              <a:t>two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lui</a:t>
            </a:r>
            <a:r>
              <a:rPr lang="en-US" dirty="0" smtClean="0"/>
              <a:t> $s0, 61 # 61 = 0000 0000 0011 1101</a:t>
            </a:r>
            <a:r>
              <a:rPr lang="en-US" baseline="-25000" dirty="0" smtClean="0"/>
              <a:t>two </a:t>
            </a:r>
          </a:p>
          <a:p>
            <a:pPr>
              <a:buNone/>
            </a:pPr>
            <a:r>
              <a:rPr lang="en-US" dirty="0" err="1" smtClean="0"/>
              <a:t>ori</a:t>
            </a:r>
            <a:r>
              <a:rPr lang="en-US" dirty="0" smtClean="0"/>
              <a:t> $s0, $s0, 2304 # 2304</a:t>
            </a:r>
            <a:r>
              <a:rPr lang="en-US" baseline="-25000" dirty="0" smtClean="0"/>
              <a:t> </a:t>
            </a:r>
            <a:r>
              <a:rPr lang="en-US" dirty="0" smtClean="0"/>
              <a:t>= 0000 1001 0000 0000</a:t>
            </a:r>
            <a:r>
              <a:rPr lang="en-US" baseline="-25000" dirty="0" smtClean="0"/>
              <a:t>two</a:t>
            </a:r>
          </a:p>
          <a:p>
            <a:endParaRPr lang="en-US" baseline="-25000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EEC1-388A-3046-9CDE-DB38889C749E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0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Operation Result Doesn’t Fit</a:t>
            </a:r>
            <a:br>
              <a:rPr lang="en-US" dirty="0" smtClean="0"/>
            </a:br>
            <a:r>
              <a:rPr lang="en-US" dirty="0" smtClean="0"/>
              <a:t>in 32 Bits?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Overflow</a:t>
            </a:r>
            <a:r>
              <a:rPr lang="en-US" dirty="0" smtClean="0"/>
              <a:t>: calculate too big a number to represent within a word</a:t>
            </a:r>
          </a:p>
          <a:p>
            <a:r>
              <a:rPr lang="en-US" dirty="0" smtClean="0"/>
              <a:t>Unsigned numbers: 1 + 4,294,967,295 (2</a:t>
            </a:r>
            <a:r>
              <a:rPr lang="en-US" baseline="30000" dirty="0" smtClean="0"/>
              <a:t>32</a:t>
            </a:r>
            <a:r>
              <a:rPr lang="en-US" dirty="0" smtClean="0"/>
              <a:t>-1) </a:t>
            </a:r>
          </a:p>
          <a:p>
            <a:r>
              <a:rPr lang="en-US" dirty="0" smtClean="0"/>
              <a:t>Signed numbers: 1 + 2,147,483,647 (2</a:t>
            </a:r>
            <a:r>
              <a:rPr lang="en-US" baseline="30000" dirty="0" smtClean="0"/>
              <a:t>31</a:t>
            </a:r>
            <a:r>
              <a:rPr lang="en-US" dirty="0" smtClean="0"/>
              <a:t>-1)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2884-56AE-2742-825E-CA3679B168A8}" type="datetime1">
              <a:rPr lang="en-US" smtClean="0"/>
              <a:pPr/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1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Signed vs. Unsigned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Numbers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Instructions as Numbers</a:t>
            </a:r>
          </a:p>
          <a:p>
            <a:r>
              <a:rPr lang="en-US" dirty="0" err="1" smtClean="0">
                <a:solidFill>
                  <a:srgbClr val="A6A6A6"/>
                </a:solidFill>
              </a:rPr>
              <a:t>Administrivia</a:t>
            </a:r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smtClean="0">
                <a:solidFill>
                  <a:srgbClr val="BFBFBF"/>
                </a:solidFill>
              </a:rPr>
              <a:t>Instructions as Numbers (continued)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Technology Break</a:t>
            </a:r>
          </a:p>
          <a:p>
            <a:r>
              <a:rPr lang="en-US" dirty="0" smtClean="0"/>
              <a:t>Floating Point Numbers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And in Conclusion, …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9E9B-2CAF-4D40-BD7F-9080A05DCDA3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65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Floating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Standard arithmetic for </a:t>
            </a:r>
            <a:r>
              <a:rPr lang="en-US" dirty="0" err="1" smtClean="0"/>
              <a:t>reals</a:t>
            </a:r>
            <a:r>
              <a:rPr lang="en-US" dirty="0" smtClean="0"/>
              <a:t> for all computers</a:t>
            </a:r>
          </a:p>
          <a:p>
            <a:pPr lvl="1"/>
            <a:r>
              <a:rPr lang="en-US" dirty="0" smtClean="0"/>
              <a:t>Like two’s complement</a:t>
            </a:r>
          </a:p>
          <a:p>
            <a:r>
              <a:rPr lang="en-US" dirty="0" smtClean="0"/>
              <a:t>Keep as much precision as possible in formats</a:t>
            </a:r>
          </a:p>
          <a:p>
            <a:r>
              <a:rPr lang="en-US" dirty="0" smtClean="0"/>
              <a:t>Help programmer with errors in real arithmetic</a:t>
            </a:r>
          </a:p>
          <a:p>
            <a:pPr lvl="1"/>
            <a:r>
              <a:rPr lang="en-US" dirty="0" smtClean="0"/>
              <a:t>+∞, -∞, Not-A-Number (</a:t>
            </a:r>
            <a:r>
              <a:rPr lang="en-US" dirty="0" err="1" smtClean="0"/>
              <a:t>NaN</a:t>
            </a:r>
            <a:r>
              <a:rPr lang="en-US" dirty="0" smtClean="0"/>
              <a:t>), exponent overflow, exponent underflow</a:t>
            </a:r>
          </a:p>
          <a:p>
            <a:r>
              <a:rPr lang="en-US" dirty="0" smtClean="0"/>
              <a:t>Keep encoding that is somewhat compatible with two’s complement</a:t>
            </a:r>
          </a:p>
          <a:p>
            <a:pPr lvl="1"/>
            <a:r>
              <a:rPr lang="en-US" dirty="0" smtClean="0"/>
              <a:t>E.g., 0 in Fl. Pt. is 0 in two’s complement</a:t>
            </a:r>
          </a:p>
          <a:p>
            <a:pPr lvl="1"/>
            <a:r>
              <a:rPr lang="en-US" dirty="0" smtClean="0"/>
              <a:t>Make it possible to sort without needing to do floating point comparison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90E1-EDA0-2E40-9319-E6A18035EC55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5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Notation (e.g., Base 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Normalized </a:t>
            </a:r>
            <a:r>
              <a:rPr lang="en-US" i="1" dirty="0" smtClean="0"/>
              <a:t>scientific notation </a:t>
            </a:r>
            <a:r>
              <a:rPr lang="en-US" dirty="0" smtClean="0"/>
              <a:t>(aka </a:t>
            </a:r>
            <a:r>
              <a:rPr lang="en-US" i="1" dirty="0" smtClean="0"/>
              <a:t>standard form </a:t>
            </a:r>
            <a:r>
              <a:rPr lang="en-US" dirty="0" smtClean="0"/>
              <a:t>or </a:t>
            </a:r>
            <a:r>
              <a:rPr lang="en-US" i="1" dirty="0" smtClean="0"/>
              <a:t>exponential notation</a:t>
            </a:r>
            <a:r>
              <a:rPr lang="en-US" dirty="0" smtClean="0"/>
              <a:t>):</a:t>
            </a:r>
          </a:p>
          <a:p>
            <a:pPr lvl="1"/>
            <a:r>
              <a:rPr lang="en-US" dirty="0" err="1" smtClean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 err="1" smtClean="0"/>
              <a:t>i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000000"/>
                </a:solidFill>
              </a:rPr>
              <a:t>E</a:t>
            </a:r>
            <a:r>
              <a:rPr lang="en-US" dirty="0" smtClean="0"/>
              <a:t> is exponent (usually 10), </a:t>
            </a:r>
            <a:r>
              <a:rPr lang="en-US" i="1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/>
              <a:t> is a positive or negative integer, </a:t>
            </a:r>
            <a:r>
              <a:rPr lang="en-US" i="1" dirty="0" err="1" smtClean="0"/>
              <a:t>r</a:t>
            </a:r>
            <a:r>
              <a:rPr lang="en-US" dirty="0" smtClean="0"/>
              <a:t> is a real number ≥ 1.0, &lt; 10</a:t>
            </a:r>
          </a:p>
          <a:p>
            <a:pPr lvl="1"/>
            <a:r>
              <a:rPr lang="en-US" dirty="0" smtClean="0"/>
              <a:t>Normalized =&gt; No leading 0s</a:t>
            </a:r>
          </a:p>
          <a:p>
            <a:pPr lvl="1"/>
            <a:r>
              <a:rPr lang="en-US" dirty="0" smtClean="0"/>
              <a:t>61 is 6.10 x 10</a:t>
            </a:r>
            <a:r>
              <a:rPr lang="en-US" baseline="30000" dirty="0" smtClean="0"/>
              <a:t>2</a:t>
            </a:r>
            <a:r>
              <a:rPr lang="en-US" dirty="0" smtClean="0"/>
              <a:t>, 0.000061 is 6.10 x10</a:t>
            </a:r>
            <a:r>
              <a:rPr lang="en-US" baseline="30000" dirty="0" smtClean="0"/>
              <a:t>-5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E8D1-0CB0-584F-9275-EC2E785E4EEB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7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Notation (e.g., Base 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 err="1" smtClean="0"/>
              <a:t>i</a:t>
            </a:r>
            <a:r>
              <a:rPr lang="en-US" dirty="0" smtClean="0"/>
              <a:t>) </a:t>
            </a:r>
            <a:r>
              <a:rPr lang="en-US" dirty="0" err="1" smtClean="0"/>
              <a:t>x</a:t>
            </a:r>
            <a:r>
              <a:rPr lang="en-US" dirty="0" smtClean="0"/>
              <a:t> (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 err="1" smtClean="0"/>
              <a:t>j</a:t>
            </a:r>
            <a:r>
              <a:rPr lang="en-US" dirty="0" smtClean="0"/>
              <a:t>) = (</a:t>
            </a:r>
            <a:r>
              <a:rPr lang="en-US" dirty="0" err="1" smtClean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)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 err="1" smtClean="0"/>
              <a:t>i+j</a:t>
            </a:r>
            <a:endParaRPr lang="en-US" baseline="30000" dirty="0" smtClean="0"/>
          </a:p>
          <a:p>
            <a:pPr>
              <a:buNone/>
            </a:pPr>
            <a:r>
              <a:rPr lang="en-US" baseline="30000" dirty="0" smtClean="0"/>
              <a:t>	</a:t>
            </a:r>
            <a:r>
              <a:rPr lang="en-US" dirty="0" smtClean="0"/>
              <a:t>(1.999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2</a:t>
            </a:r>
            <a:r>
              <a:rPr lang="en-US" dirty="0" smtClean="0"/>
              <a:t>) </a:t>
            </a:r>
            <a:r>
              <a:rPr lang="en-US" dirty="0" err="1" smtClean="0"/>
              <a:t>x</a:t>
            </a:r>
            <a:r>
              <a:rPr lang="en-US" dirty="0" smtClean="0"/>
              <a:t> (5.5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3</a:t>
            </a:r>
            <a:r>
              <a:rPr lang="en-US" dirty="0" smtClean="0"/>
              <a:t>) = (1.999 </a:t>
            </a:r>
            <a:r>
              <a:rPr lang="en-US" dirty="0" err="1" smtClean="0"/>
              <a:t>x</a:t>
            </a:r>
            <a:r>
              <a:rPr lang="en-US" dirty="0" smtClean="0"/>
              <a:t> 5.5)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5</a:t>
            </a:r>
          </a:p>
          <a:p>
            <a:pPr>
              <a:buNone/>
            </a:pPr>
            <a:r>
              <a:rPr lang="en-US" dirty="0" smtClean="0"/>
              <a:t>											= 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dirty="0" smtClean="0"/>
              <a:t>.9945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5</a:t>
            </a:r>
          </a:p>
          <a:p>
            <a:pPr>
              <a:buNone/>
            </a:pPr>
            <a:r>
              <a:rPr lang="en-US" dirty="0" smtClean="0"/>
              <a:t>											= 1.09945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>
                <a:solidFill>
                  <a:srgbClr val="FF0000"/>
                </a:solidFill>
              </a:rPr>
              <a:t>6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</a:pPr>
            <a:r>
              <a:rPr lang="en-US" dirty="0" smtClean="0"/>
              <a:t>(</a:t>
            </a:r>
            <a:r>
              <a:rPr lang="en-US" dirty="0" err="1" smtClean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 err="1" smtClean="0"/>
              <a:t>i</a:t>
            </a:r>
            <a:r>
              <a:rPr lang="en-US" dirty="0" smtClean="0"/>
              <a:t>) / (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 err="1" smtClean="0"/>
              <a:t>j</a:t>
            </a:r>
            <a:r>
              <a:rPr lang="en-US" dirty="0" smtClean="0"/>
              <a:t>) = (</a:t>
            </a:r>
            <a:r>
              <a:rPr lang="en-US" dirty="0" err="1" smtClean="0"/>
              <a:t>r</a:t>
            </a:r>
            <a:r>
              <a:rPr lang="en-US" dirty="0" smtClean="0"/>
              <a:t> / </a:t>
            </a:r>
            <a:r>
              <a:rPr lang="en-US" dirty="0" err="1" smtClean="0"/>
              <a:t>s</a:t>
            </a:r>
            <a:r>
              <a:rPr lang="en-US" dirty="0" smtClean="0"/>
              <a:t>)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 err="1" smtClean="0"/>
              <a:t>i-j</a:t>
            </a:r>
            <a:endParaRPr lang="en-US" dirty="0" smtClean="0"/>
          </a:p>
          <a:p>
            <a:pPr>
              <a:buClr>
                <a:schemeClr val="tx1"/>
              </a:buClr>
              <a:buNone/>
            </a:pPr>
            <a:r>
              <a:rPr lang="en-US" dirty="0" smtClean="0"/>
              <a:t>	(1.999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2</a:t>
            </a:r>
            <a:r>
              <a:rPr lang="en-US" dirty="0" smtClean="0"/>
              <a:t>) / (5.5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3</a:t>
            </a:r>
            <a:r>
              <a:rPr lang="en-US" dirty="0" smtClean="0"/>
              <a:t>) = 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.3634545…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-1</a:t>
            </a:r>
          </a:p>
          <a:p>
            <a:pPr>
              <a:buClr>
                <a:schemeClr val="tx1"/>
              </a:buClr>
              <a:buNone/>
            </a:pPr>
            <a:r>
              <a:rPr lang="en-US" dirty="0" smtClean="0"/>
              <a:t>										  = 3.634545…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>
                <a:solidFill>
                  <a:srgbClr val="FF0000"/>
                </a:solidFill>
              </a:rPr>
              <a:t>-2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For addition/subtraction, you first must align:</a:t>
            </a:r>
          </a:p>
          <a:p>
            <a:pPr>
              <a:buClr>
                <a:schemeClr val="tx1"/>
              </a:buClr>
              <a:buNone/>
            </a:pPr>
            <a:r>
              <a:rPr lang="en-US" dirty="0" smtClean="0"/>
              <a:t>	(1.999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2</a:t>
            </a:r>
            <a:r>
              <a:rPr lang="en-US" dirty="0" smtClean="0"/>
              <a:t>) + (5.5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3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				= (.1999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3</a:t>
            </a:r>
            <a:r>
              <a:rPr lang="en-US" dirty="0" smtClean="0"/>
              <a:t>) + (5.5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3</a:t>
            </a:r>
            <a:r>
              <a:rPr lang="en-US" dirty="0" smtClean="0"/>
              <a:t>) = 5.6999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3587-5726-A44E-9146-B440A0240E4B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2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is Less?</a:t>
            </a:r>
            <a:br>
              <a:rPr lang="en-US" dirty="0" smtClean="0"/>
            </a:br>
            <a:r>
              <a:rPr lang="en-US" dirty="0" smtClean="0"/>
              <a:t>(i.e., closer to -∞)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 vs. 1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-127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1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-126</a:t>
            </a:r>
            <a:r>
              <a:rPr lang="en-US" dirty="0" smtClean="0"/>
              <a:t> vs. 1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-127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-1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-127</a:t>
            </a:r>
            <a:r>
              <a:rPr lang="en-US" dirty="0" smtClean="0"/>
              <a:t> vs. 0?</a:t>
            </a:r>
          </a:p>
          <a:p>
            <a:endParaRPr lang="en-US" dirty="0" smtClean="0"/>
          </a:p>
          <a:p>
            <a:r>
              <a:rPr lang="en-US" dirty="0" smtClean="0"/>
              <a:t>-1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-126</a:t>
            </a:r>
            <a:r>
              <a:rPr lang="en-US" dirty="0" smtClean="0"/>
              <a:t> vs. -1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-127</a:t>
            </a:r>
            <a:r>
              <a:rPr lang="en-US" dirty="0" smtClean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23622-7386-CC4E-9053-52D6DD043527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1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is Less?</a:t>
            </a:r>
            <a:br>
              <a:rPr lang="en-US" dirty="0" smtClean="0"/>
            </a:br>
            <a:r>
              <a:rPr lang="en-US" dirty="0" smtClean="0"/>
              <a:t>(i.e., closer to -∞)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 vs. 1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-127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1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-126</a:t>
            </a:r>
            <a:r>
              <a:rPr lang="en-US" dirty="0" smtClean="0"/>
              <a:t> vs. </a:t>
            </a:r>
            <a:r>
              <a:rPr lang="en-US" dirty="0" smtClean="0">
                <a:solidFill>
                  <a:srgbClr val="FF0000"/>
                </a:solidFill>
              </a:rPr>
              <a:t>1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10</a:t>
            </a:r>
            <a:r>
              <a:rPr lang="en-US" baseline="30000" dirty="0" smtClean="0">
                <a:solidFill>
                  <a:srgbClr val="FF0000"/>
                </a:solidFill>
              </a:rPr>
              <a:t>-127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-1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10</a:t>
            </a:r>
            <a:r>
              <a:rPr lang="en-US" baseline="30000" dirty="0" smtClean="0">
                <a:solidFill>
                  <a:srgbClr val="FF0000"/>
                </a:solidFill>
              </a:rPr>
              <a:t>-127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vs. 0?</a:t>
            </a:r>
          </a:p>
          <a:p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-1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10</a:t>
            </a:r>
            <a:r>
              <a:rPr lang="en-US" baseline="30000" dirty="0" smtClean="0">
                <a:solidFill>
                  <a:srgbClr val="FF0000"/>
                </a:solidFill>
              </a:rPr>
              <a:t>-126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vs. -1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-127</a:t>
            </a:r>
            <a:r>
              <a:rPr lang="en-US" dirty="0" smtClean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3E5C-D65C-8645-9FEE-FA3626E1B7C3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521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Floating Point: </a:t>
            </a:r>
            <a:br>
              <a:rPr lang="en-US" dirty="0" smtClean="0"/>
            </a:br>
            <a:r>
              <a:rPr lang="en-US" dirty="0" smtClean="0"/>
              <a:t>Representing Very Small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32842"/>
            <a:ext cx="8511330" cy="515685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Zero: Bit pattern of all 0s is encoding for 0.000</a:t>
            </a:r>
          </a:p>
          <a:p>
            <a:pPr lvl="1">
              <a:buFont typeface="Symbol" charset="2"/>
              <a:buChar char=""/>
            </a:pPr>
            <a:r>
              <a:rPr lang="en-US" dirty="0" smtClean="0"/>
              <a:t> But 0 in exponent should mean most negative   </a:t>
            </a:r>
            <a:br>
              <a:rPr lang="en-US" dirty="0" smtClean="0"/>
            </a:br>
            <a:r>
              <a:rPr lang="en-US" dirty="0" smtClean="0"/>
              <a:t>  exponent (want 0 to be next to smallest real)</a:t>
            </a:r>
          </a:p>
          <a:p>
            <a:pPr lvl="1">
              <a:buFont typeface="Symbol" charset="2"/>
              <a:buChar char=""/>
            </a:pPr>
            <a:r>
              <a:rPr lang="en-US" dirty="0" smtClean="0"/>
              <a:t> Can’t use two’s complement (1000 0000</a:t>
            </a:r>
            <a:r>
              <a:rPr lang="en-US" baseline="-25000" dirty="0" smtClean="0"/>
              <a:t>two</a:t>
            </a:r>
            <a:r>
              <a:rPr lang="en-US" dirty="0" smtClean="0"/>
              <a:t>)</a:t>
            </a:r>
          </a:p>
          <a:p>
            <a:r>
              <a:rPr lang="en-US" i="1" dirty="0" smtClean="0"/>
              <a:t>Bias notation</a:t>
            </a:r>
            <a:r>
              <a:rPr lang="en-US" dirty="0" smtClean="0"/>
              <a:t>: subtract bias from exponent</a:t>
            </a:r>
          </a:p>
          <a:p>
            <a:pPr lvl="1"/>
            <a:r>
              <a:rPr lang="en-US" dirty="0" smtClean="0"/>
              <a:t>Single precision uses bias of 127; DP uses 1023</a:t>
            </a:r>
          </a:p>
          <a:p>
            <a:pPr>
              <a:tabLst>
                <a:tab pos="2514600" algn="l"/>
                <a:tab pos="7035800" algn="l"/>
              </a:tabLst>
            </a:pPr>
            <a:r>
              <a:rPr lang="en-US" dirty="0" smtClean="0"/>
              <a:t>0 uses 	0000 0000</a:t>
            </a:r>
            <a:r>
              <a:rPr lang="en-US" baseline="-25000" dirty="0" smtClean="0"/>
              <a:t>two</a:t>
            </a:r>
            <a:r>
              <a:rPr lang="en-US" dirty="0" smtClean="0"/>
              <a:t> =&gt; 0-127 = 	-127;</a:t>
            </a:r>
            <a:br>
              <a:rPr lang="en-US" dirty="0" smtClean="0"/>
            </a:br>
            <a:r>
              <a:rPr lang="en-US" dirty="0" smtClean="0"/>
              <a:t>∞, </a:t>
            </a:r>
            <a:r>
              <a:rPr lang="en-US" dirty="0" err="1" smtClean="0"/>
              <a:t>NaN</a:t>
            </a:r>
            <a:r>
              <a:rPr lang="en-US" dirty="0" smtClean="0"/>
              <a:t> uses 1111 1111</a:t>
            </a:r>
            <a:r>
              <a:rPr lang="en-US" baseline="-25000" dirty="0" smtClean="0"/>
              <a:t>two</a:t>
            </a:r>
            <a:r>
              <a:rPr lang="en-US" dirty="0" smtClean="0"/>
              <a:t> =&gt; 255-127 = +128</a:t>
            </a:r>
          </a:p>
          <a:p>
            <a:pPr lvl="1"/>
            <a:r>
              <a:rPr lang="en-US" dirty="0" smtClean="0"/>
              <a:t>Smallest SP real can represent: 1.00…00 </a:t>
            </a:r>
            <a:r>
              <a:rPr lang="en-US" dirty="0" err="1" smtClean="0"/>
              <a:t>x</a:t>
            </a:r>
            <a:r>
              <a:rPr lang="en-US" dirty="0" smtClean="0"/>
              <a:t> 2</a:t>
            </a:r>
            <a:r>
              <a:rPr lang="en-US" baseline="30000" dirty="0" smtClean="0"/>
              <a:t>-126</a:t>
            </a:r>
          </a:p>
          <a:p>
            <a:pPr lvl="1"/>
            <a:r>
              <a:rPr lang="en-US" dirty="0" smtClean="0"/>
              <a:t>  Largest SP real can represent: 1.11…11 </a:t>
            </a:r>
            <a:r>
              <a:rPr lang="en-US" dirty="0" err="1" smtClean="0"/>
              <a:t>x</a:t>
            </a:r>
            <a:r>
              <a:rPr lang="en-US" dirty="0" smtClean="0"/>
              <a:t> 2</a:t>
            </a:r>
            <a:r>
              <a:rPr lang="en-US" baseline="30000" dirty="0" smtClean="0"/>
              <a:t>+127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734A-8A0C-614E-9C4F-DC1F6C6E4898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Notation (+127)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EC73-B6FD-8645-91B0-31EC20160488}" type="datetime1">
              <a:rPr lang="en-US" smtClean="0"/>
              <a:pPr/>
              <a:t>9/22/13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063" y="1947311"/>
            <a:ext cx="7908155" cy="438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2048" y="2573697"/>
            <a:ext cx="1138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∞, </a:t>
            </a:r>
            <a:r>
              <a:rPr lang="en-US" sz="2400" b="1" dirty="0" err="1" smtClean="0"/>
              <a:t>NaN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99897" y="5865261"/>
            <a:ext cx="753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Zero</a:t>
            </a:r>
            <a:endParaRPr lang="en-US" sz="2400" b="1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-1191440" y="4459041"/>
            <a:ext cx="263975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7361" y="3796266"/>
            <a:ext cx="1280369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Getting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closer to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zero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25577" y="1432774"/>
            <a:ext cx="2412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How it is encoded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39347" y="1432774"/>
            <a:ext cx="2751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it is interpreted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84265" y="1997649"/>
            <a:ext cx="3353633" cy="430921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04778" y="1993091"/>
            <a:ext cx="4439222" cy="4309214"/>
          </a:xfrm>
          <a:prstGeom prst="rect">
            <a:avLst/>
          </a:prstGeom>
          <a:solidFill>
            <a:srgbClr val="3366FF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3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</a:t>
            </a:r>
            <a:r>
              <a:rPr lang="en-US" i="1" dirty="0" smtClean="0"/>
              <a:t>Real </a:t>
            </a:r>
            <a:r>
              <a:rPr lang="en-US" dirty="0" smtClean="0"/>
              <a:t>Numbers in Base 2?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 x </a:t>
            </a:r>
            <a:r>
              <a:rPr lang="en-US" dirty="0" err="1" smtClean="0"/>
              <a:t>E</a:t>
            </a:r>
            <a:r>
              <a:rPr lang="en-US" baseline="30000" dirty="0" err="1" smtClean="0"/>
              <a:t>i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000000"/>
                </a:solidFill>
              </a:rPr>
              <a:t>E</a:t>
            </a:r>
            <a:r>
              <a:rPr lang="en-US" dirty="0" smtClean="0"/>
              <a:t> where </a:t>
            </a:r>
            <a:r>
              <a:rPr lang="en-US" dirty="0"/>
              <a:t>exponent is (</a:t>
            </a:r>
            <a:r>
              <a:rPr lang="en-US" dirty="0" smtClean="0"/>
              <a:t>2), </a:t>
            </a:r>
            <a:r>
              <a:rPr lang="en-US" i="1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/>
              <a:t> is a positive or negative integer, </a:t>
            </a:r>
            <a:r>
              <a:rPr lang="en-US" i="1" dirty="0" smtClean="0">
                <a:solidFill>
                  <a:srgbClr val="000000"/>
                </a:solidFill>
              </a:rPr>
              <a:t>r</a:t>
            </a:r>
            <a:r>
              <a:rPr lang="en-US" dirty="0" smtClean="0"/>
              <a:t> is a real number ≥ 1.0, &lt; 2</a:t>
            </a:r>
            <a:endParaRPr lang="en-US" baseline="30000" dirty="0" smtClean="0"/>
          </a:p>
          <a:p>
            <a:r>
              <a:rPr lang="en-US" dirty="0" smtClean="0"/>
              <a:t>Computers version of normalized scientific notation called </a:t>
            </a:r>
            <a:r>
              <a:rPr lang="en-US" i="1" dirty="0" smtClean="0">
                <a:solidFill>
                  <a:srgbClr val="000000"/>
                </a:solidFill>
              </a:rPr>
              <a:t>Floating Point </a:t>
            </a:r>
            <a:r>
              <a:rPr lang="en-US" dirty="0" smtClean="0"/>
              <a:t>notation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baseline="30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A952-1199-344A-810B-CA138BA44316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Floating Point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32-bit word has 2</a:t>
            </a:r>
            <a:r>
              <a:rPr lang="en-US" baseline="30000" dirty="0" smtClean="0"/>
              <a:t>32</a:t>
            </a:r>
            <a:r>
              <a:rPr lang="en-US" dirty="0" smtClean="0"/>
              <a:t> patterns, so must be approximation of real numbers ≥ 1.0, &lt; 2</a:t>
            </a:r>
          </a:p>
          <a:p>
            <a:r>
              <a:rPr lang="en-US" dirty="0" smtClean="0"/>
              <a:t>IEEE 754 Floating Point Standard:</a:t>
            </a:r>
          </a:p>
          <a:p>
            <a:pPr lvl="1"/>
            <a:r>
              <a:rPr lang="en-US" dirty="0" smtClean="0"/>
              <a:t>1 bit for </a:t>
            </a:r>
            <a:r>
              <a:rPr lang="en-US" i="1" dirty="0" smtClean="0">
                <a:solidFill>
                  <a:srgbClr val="000000"/>
                </a:solidFill>
              </a:rPr>
              <a:t>sign (</a:t>
            </a:r>
            <a:r>
              <a:rPr lang="en-US" i="1" dirty="0" err="1" smtClean="0">
                <a:solidFill>
                  <a:srgbClr val="000000"/>
                </a:solidFill>
              </a:rPr>
              <a:t>s</a:t>
            </a:r>
            <a:r>
              <a:rPr lang="en-US" i="1" dirty="0" smtClean="0">
                <a:solidFill>
                  <a:srgbClr val="000000"/>
                </a:solidFill>
              </a:rPr>
              <a:t>) </a:t>
            </a:r>
            <a:r>
              <a:rPr lang="en-US" dirty="0" smtClean="0"/>
              <a:t>of floating point number</a:t>
            </a:r>
          </a:p>
          <a:p>
            <a:pPr lvl="1"/>
            <a:r>
              <a:rPr lang="en-US" dirty="0" smtClean="0"/>
              <a:t>8 bits for </a:t>
            </a:r>
            <a:r>
              <a:rPr lang="en-US" i="1" dirty="0" smtClean="0">
                <a:solidFill>
                  <a:srgbClr val="000000"/>
                </a:solidFill>
              </a:rPr>
              <a:t>exponent (E)</a:t>
            </a:r>
          </a:p>
          <a:p>
            <a:pPr lvl="1"/>
            <a:r>
              <a:rPr lang="en-US" dirty="0" smtClean="0"/>
              <a:t>23 bits for </a:t>
            </a:r>
            <a:r>
              <a:rPr lang="en-US" i="1" dirty="0" smtClean="0">
                <a:solidFill>
                  <a:srgbClr val="000000"/>
                </a:solidFill>
              </a:rPr>
              <a:t>fraction (F) </a:t>
            </a:r>
            <a:r>
              <a:rPr lang="en-US" i="1" dirty="0" smtClean="0">
                <a:solidFill>
                  <a:srgbClr val="3366FF"/>
                </a:solidFill>
              </a:rPr>
              <a:t/>
            </a:r>
            <a:br>
              <a:rPr lang="en-US" i="1" dirty="0" smtClean="0">
                <a:solidFill>
                  <a:srgbClr val="3366FF"/>
                </a:solidFill>
              </a:rPr>
            </a:br>
            <a:r>
              <a:rPr lang="en-US" dirty="0" smtClean="0"/>
              <a:t>(get 1 extra bit of precision if leading 1 is implicit)</a:t>
            </a:r>
          </a:p>
          <a:p>
            <a:pPr>
              <a:buNone/>
            </a:pPr>
            <a:r>
              <a:rPr lang="en-US" dirty="0" smtClean="0"/>
              <a:t>(-1)</a:t>
            </a:r>
            <a:r>
              <a:rPr lang="en-US" baseline="30000" dirty="0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(1 + F) </a:t>
            </a:r>
            <a:r>
              <a:rPr lang="en-US" dirty="0" err="1" smtClean="0"/>
              <a:t>x</a:t>
            </a:r>
            <a:r>
              <a:rPr lang="en-US" dirty="0" smtClean="0"/>
              <a:t> 2</a:t>
            </a:r>
            <a:r>
              <a:rPr lang="en-US" baseline="30000" dirty="0" smtClean="0"/>
              <a:t>E</a:t>
            </a:r>
          </a:p>
          <a:p>
            <a:r>
              <a:rPr lang="en-US" dirty="0" smtClean="0"/>
              <a:t>Can represent from 2.0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-38 </a:t>
            </a:r>
            <a:r>
              <a:rPr lang="en-US" dirty="0" smtClean="0"/>
              <a:t>to 2.0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38</a:t>
            </a:r>
          </a:p>
          <a:p>
            <a:pPr>
              <a:buNone/>
            </a:pP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0372-6C9C-2C46-85E6-98F5016247A3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6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Depends on the Programming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 unsigned number arithmetic ignores overflow (arithmetic modulo 2</a:t>
            </a:r>
            <a:r>
              <a:rPr lang="en-US" baseline="30000" dirty="0" smtClean="0"/>
              <a:t>32</a:t>
            </a:r>
            <a:r>
              <a:rPr lang="en-US" dirty="0" smtClean="0"/>
              <a:t>)</a:t>
            </a:r>
            <a:endParaRPr lang="en-US" baseline="30000" dirty="0" smtClean="0"/>
          </a:p>
          <a:p>
            <a:pPr lvl="1">
              <a:buNone/>
            </a:pPr>
            <a:r>
              <a:rPr lang="en-US" dirty="0" smtClean="0"/>
              <a:t>1 + 4,294,967,295 =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9CFF-8B61-EE4B-A0F2-B9825434066D}" type="datetime1">
              <a:rPr lang="en-US" smtClean="0"/>
              <a:pPr/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0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Floating Point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7402"/>
            <a:ext cx="8229600" cy="49277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about bigger or smaller numbers?</a:t>
            </a:r>
          </a:p>
          <a:p>
            <a:r>
              <a:rPr lang="en-US" dirty="0" smtClean="0"/>
              <a:t>IEEE 754 Floating Point Standard: </a:t>
            </a:r>
            <a:br>
              <a:rPr lang="en-US" dirty="0" smtClean="0"/>
            </a:br>
            <a:r>
              <a:rPr lang="en-US" i="1" dirty="0" smtClean="0">
                <a:solidFill>
                  <a:srgbClr val="000000"/>
                </a:solidFill>
              </a:rPr>
              <a:t>Double Precision </a:t>
            </a:r>
            <a:r>
              <a:rPr lang="en-US" dirty="0" smtClean="0"/>
              <a:t>(64 bits)</a:t>
            </a:r>
          </a:p>
          <a:p>
            <a:pPr lvl="1"/>
            <a:r>
              <a:rPr lang="en-US" dirty="0" smtClean="0"/>
              <a:t>1 bit </a:t>
            </a:r>
            <a:r>
              <a:rPr lang="en-US" dirty="0" smtClean="0">
                <a:solidFill>
                  <a:srgbClr val="000000"/>
                </a:solidFill>
              </a:rPr>
              <a:t>for </a:t>
            </a:r>
            <a:r>
              <a:rPr lang="en-US" i="1" dirty="0" smtClean="0">
                <a:solidFill>
                  <a:srgbClr val="000000"/>
                </a:solidFill>
              </a:rPr>
              <a:t>sign (</a:t>
            </a:r>
            <a:r>
              <a:rPr lang="en-US" i="1" dirty="0" err="1" smtClean="0">
                <a:solidFill>
                  <a:srgbClr val="000000"/>
                </a:solidFill>
              </a:rPr>
              <a:t>s</a:t>
            </a:r>
            <a:r>
              <a:rPr lang="en-US" i="1" dirty="0" smtClean="0">
                <a:solidFill>
                  <a:srgbClr val="000000"/>
                </a:solidFill>
              </a:rPr>
              <a:t>) </a:t>
            </a:r>
            <a:r>
              <a:rPr lang="en-US" dirty="0" smtClean="0"/>
              <a:t>of floating point number</a:t>
            </a:r>
          </a:p>
          <a:p>
            <a:pPr lvl="1"/>
            <a:r>
              <a:rPr lang="en-US" dirty="0" smtClean="0"/>
              <a:t>11 bits for </a:t>
            </a:r>
            <a:r>
              <a:rPr lang="en-US" i="1" dirty="0" smtClean="0">
                <a:solidFill>
                  <a:srgbClr val="000000"/>
                </a:solidFill>
              </a:rPr>
              <a:t>exponent (E)</a:t>
            </a:r>
          </a:p>
          <a:p>
            <a:pPr lvl="1"/>
            <a:r>
              <a:rPr lang="en-US" dirty="0" smtClean="0"/>
              <a:t>52 bits </a:t>
            </a:r>
            <a:r>
              <a:rPr lang="en-US" dirty="0" smtClean="0">
                <a:solidFill>
                  <a:srgbClr val="000000"/>
                </a:solidFill>
              </a:rPr>
              <a:t>for </a:t>
            </a:r>
            <a:r>
              <a:rPr lang="en-US" i="1" dirty="0" smtClean="0">
                <a:solidFill>
                  <a:srgbClr val="000000"/>
                </a:solidFill>
              </a:rPr>
              <a:t>fraction (F) </a:t>
            </a:r>
            <a:r>
              <a:rPr lang="en-US" i="1" dirty="0" smtClean="0">
                <a:solidFill>
                  <a:srgbClr val="3366FF"/>
                </a:solidFill>
              </a:rPr>
              <a:t/>
            </a:r>
            <a:br>
              <a:rPr lang="en-US" i="1" dirty="0" smtClean="0">
                <a:solidFill>
                  <a:srgbClr val="3366FF"/>
                </a:solidFill>
              </a:rPr>
            </a:br>
            <a:r>
              <a:rPr lang="en-US" dirty="0" smtClean="0"/>
              <a:t>(get 1 extra bit of precision if leading 1 is implicit)</a:t>
            </a:r>
          </a:p>
          <a:p>
            <a:pPr>
              <a:buNone/>
            </a:pPr>
            <a:r>
              <a:rPr lang="en-US" dirty="0" smtClean="0"/>
              <a:t>(-1)</a:t>
            </a:r>
            <a:r>
              <a:rPr lang="en-US" baseline="30000" dirty="0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(1 + F) </a:t>
            </a:r>
            <a:r>
              <a:rPr lang="en-US" dirty="0" err="1" smtClean="0"/>
              <a:t>x</a:t>
            </a:r>
            <a:r>
              <a:rPr lang="en-US" dirty="0" smtClean="0"/>
              <a:t> 2</a:t>
            </a:r>
            <a:r>
              <a:rPr lang="en-US" baseline="30000" dirty="0" smtClean="0"/>
              <a:t>E</a:t>
            </a:r>
          </a:p>
          <a:p>
            <a:r>
              <a:rPr lang="en-US" dirty="0" smtClean="0"/>
              <a:t>Can represent from 2.0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-308 </a:t>
            </a:r>
            <a:r>
              <a:rPr lang="en-US" dirty="0" smtClean="0"/>
              <a:t>to 2.0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308</a:t>
            </a:r>
          </a:p>
          <a:p>
            <a:r>
              <a:rPr lang="en-US" dirty="0" smtClean="0"/>
              <a:t>32 bit format called </a:t>
            </a:r>
            <a:r>
              <a:rPr lang="en-US" i="1" dirty="0" smtClean="0">
                <a:solidFill>
                  <a:srgbClr val="000000"/>
                </a:solidFill>
              </a:rPr>
              <a:t>Single Precision</a:t>
            </a:r>
          </a:p>
          <a:p>
            <a:pPr>
              <a:buNone/>
            </a:pP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7B2D-8D11-BE45-B045-39BDC09A99E7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8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Floating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32843"/>
            <a:ext cx="8511330" cy="491664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What about 0?</a:t>
            </a:r>
          </a:p>
          <a:p>
            <a:pPr lvl="1"/>
            <a:r>
              <a:rPr lang="en-US" dirty="0" smtClean="0"/>
              <a:t>Bit pattern all 0s means 0, so no implicit leading 1</a:t>
            </a:r>
          </a:p>
          <a:p>
            <a:r>
              <a:rPr lang="en-US" dirty="0" smtClean="0"/>
              <a:t>What if divide 1 by 0?</a:t>
            </a:r>
          </a:p>
          <a:p>
            <a:pPr lvl="1"/>
            <a:r>
              <a:rPr lang="en-US" dirty="0" smtClean="0"/>
              <a:t>Can get infinity symbols +∞, -∞</a:t>
            </a:r>
          </a:p>
          <a:p>
            <a:pPr lvl="1"/>
            <a:r>
              <a:rPr lang="en-US" dirty="0" smtClean="0"/>
              <a:t>Sign bit 0 or 1, largest exponent, 0 in fraction</a:t>
            </a:r>
          </a:p>
          <a:p>
            <a:r>
              <a:rPr lang="en-US" dirty="0" smtClean="0"/>
              <a:t>What if do something stupid? (∞ – ∞, 0 ÷ 0)</a:t>
            </a:r>
          </a:p>
          <a:p>
            <a:pPr lvl="1"/>
            <a:r>
              <a:rPr lang="en-US" dirty="0" smtClean="0"/>
              <a:t>Can get special symbols </a:t>
            </a:r>
            <a:r>
              <a:rPr lang="en-US" dirty="0" err="1" smtClean="0"/>
              <a:t>NaN</a:t>
            </a:r>
            <a:r>
              <a:rPr lang="en-US" dirty="0" smtClean="0"/>
              <a:t> for Not-a-Number</a:t>
            </a:r>
          </a:p>
          <a:p>
            <a:pPr lvl="1"/>
            <a:r>
              <a:rPr lang="en-US" dirty="0" smtClean="0"/>
              <a:t>Sign bit 0 or 1, largest exponent, not zero in fraction</a:t>
            </a:r>
          </a:p>
          <a:p>
            <a:r>
              <a:rPr lang="en-US" dirty="0" smtClean="0"/>
              <a:t>What if result is too big? (2x10</a:t>
            </a:r>
            <a:r>
              <a:rPr lang="en-US" baseline="30000" dirty="0" smtClean="0"/>
              <a:t>308 </a:t>
            </a:r>
            <a:r>
              <a:rPr lang="en-US" dirty="0" err="1" smtClean="0"/>
              <a:t>x</a:t>
            </a:r>
            <a:r>
              <a:rPr lang="en-US" dirty="0" smtClean="0"/>
              <a:t> 2x10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Get </a:t>
            </a:r>
            <a:r>
              <a:rPr lang="en-US" i="1" dirty="0" smtClean="0">
                <a:solidFill>
                  <a:srgbClr val="000000"/>
                </a:solidFill>
              </a:rPr>
              <a:t>overflow </a:t>
            </a:r>
            <a:r>
              <a:rPr lang="en-US" dirty="0" smtClean="0"/>
              <a:t>in exponent, alert programmer!</a:t>
            </a:r>
          </a:p>
          <a:p>
            <a:r>
              <a:rPr lang="en-US" dirty="0" smtClean="0"/>
              <a:t>What if result is too small? (2x10</a:t>
            </a:r>
            <a:r>
              <a:rPr lang="en-US" baseline="30000" dirty="0" smtClean="0"/>
              <a:t>-308 </a:t>
            </a:r>
            <a:r>
              <a:rPr lang="en-US" dirty="0" smtClean="0"/>
              <a:t>÷ 2x10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Get </a:t>
            </a:r>
            <a:r>
              <a:rPr lang="en-US" i="1" dirty="0" smtClean="0">
                <a:solidFill>
                  <a:srgbClr val="000000"/>
                </a:solidFill>
              </a:rPr>
              <a:t>underflow </a:t>
            </a:r>
            <a:r>
              <a:rPr lang="en-US" dirty="0" smtClean="0"/>
              <a:t>in exponent, alert programmer!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C72E-C697-B34E-B72C-2C045F1F1E1C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7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Floating Point Add Associativity?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= (1000000.0 + 0.000001) - 1000000.0</a:t>
            </a:r>
          </a:p>
          <a:p>
            <a:r>
              <a:rPr lang="en-US" dirty="0" smtClean="0"/>
              <a:t>B = (1000000.0 - 1000000.0) + 0.000001</a:t>
            </a:r>
          </a:p>
          <a:p>
            <a:r>
              <a:rPr lang="en-US" dirty="0" smtClean="0"/>
              <a:t>In single precision floating point arithmetic, </a:t>
            </a:r>
            <a:br>
              <a:rPr lang="en-US" dirty="0" smtClean="0"/>
            </a:br>
            <a:r>
              <a:rPr lang="en-US" dirty="0" smtClean="0"/>
              <a:t>A does not equal B</a:t>
            </a:r>
          </a:p>
          <a:p>
            <a:pPr lvl="2">
              <a:buNone/>
            </a:pPr>
            <a:r>
              <a:rPr lang="en-US" dirty="0" smtClean="0"/>
              <a:t>A = 0.000000, B = 0.00000</a:t>
            </a:r>
            <a:r>
              <a:rPr lang="en-US" u="sng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dirty="0" smtClean="0"/>
              <a:t>Floating Point Addition is not Associative!</a:t>
            </a:r>
          </a:p>
          <a:p>
            <a:pPr lvl="1"/>
            <a:r>
              <a:rPr lang="en-US" dirty="0" smtClean="0"/>
              <a:t>Integer addition is associative</a:t>
            </a:r>
          </a:p>
          <a:p>
            <a:r>
              <a:rPr lang="en-US" dirty="0" smtClean="0"/>
              <a:t>When does this matter?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B717-E44D-4940-8977-B0222BD6ED0F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8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Floating Point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C, Java has single precision (</a:t>
            </a:r>
            <a:r>
              <a:rPr lang="en-US" dirty="0" smtClean="0">
                <a:latin typeface="Courier New"/>
                <a:cs typeface="Courier New"/>
              </a:rPr>
              <a:t>float</a:t>
            </a:r>
            <a:r>
              <a:rPr lang="en-US" dirty="0" smtClean="0"/>
              <a:t>) and double precision (</a:t>
            </a:r>
            <a:r>
              <a:rPr lang="en-US" sz="3176" dirty="0" smtClean="0">
                <a:latin typeface="Courier New"/>
                <a:cs typeface="Courier New"/>
              </a:rPr>
              <a:t>double</a:t>
            </a:r>
            <a:r>
              <a:rPr lang="en-US" dirty="0" smtClean="0"/>
              <a:t>) types</a:t>
            </a:r>
          </a:p>
          <a:p>
            <a:r>
              <a:rPr lang="en-US" dirty="0" smtClean="0"/>
              <a:t>MIPS instructions: </a:t>
            </a:r>
            <a:r>
              <a:rPr lang="en-US" dirty="0" smtClean="0">
                <a:latin typeface="Courier New"/>
                <a:cs typeface="Courier New"/>
              </a:rPr>
              <a:t>.</a:t>
            </a:r>
            <a:r>
              <a:rPr lang="en-US" dirty="0" err="1" smtClean="0">
                <a:latin typeface="Courier New"/>
                <a:cs typeface="Courier New"/>
              </a:rPr>
              <a:t>s</a:t>
            </a:r>
            <a:r>
              <a:rPr lang="en-US" dirty="0" smtClean="0"/>
              <a:t> for single, </a:t>
            </a:r>
            <a:r>
              <a:rPr lang="en-US" dirty="0" smtClean="0">
                <a:latin typeface="Courier New"/>
                <a:cs typeface="Courier New"/>
              </a:rPr>
              <a:t>.</a:t>
            </a:r>
            <a:r>
              <a:rPr lang="en-US" dirty="0" err="1" smtClean="0">
                <a:latin typeface="Courier New"/>
                <a:cs typeface="Courier New"/>
              </a:rPr>
              <a:t>d</a:t>
            </a:r>
            <a:r>
              <a:rPr lang="en-US" dirty="0" smtClean="0"/>
              <a:t> for double</a:t>
            </a:r>
          </a:p>
          <a:p>
            <a:pPr lvl="1"/>
            <a:r>
              <a:rPr lang="en-US" dirty="0" smtClean="0"/>
              <a:t>Fl. Pt. Addition single precision:</a:t>
            </a:r>
            <a:br>
              <a:rPr lang="en-US" dirty="0" smtClean="0"/>
            </a:br>
            <a:r>
              <a:rPr lang="en-US" dirty="0" smtClean="0"/>
              <a:t>Fl. Pt. Addition double precision:</a:t>
            </a:r>
          </a:p>
          <a:p>
            <a:pPr lvl="1"/>
            <a:r>
              <a:rPr lang="en-US" dirty="0" smtClean="0"/>
              <a:t>Fl. Pt. Subtraction single precision:</a:t>
            </a:r>
            <a:br>
              <a:rPr lang="en-US" dirty="0" smtClean="0"/>
            </a:br>
            <a:r>
              <a:rPr lang="en-US" dirty="0" smtClean="0"/>
              <a:t>Fl. Pt. Subtraction double precision:</a:t>
            </a:r>
          </a:p>
          <a:p>
            <a:pPr lvl="1"/>
            <a:r>
              <a:rPr lang="en-US" dirty="0" smtClean="0"/>
              <a:t>Fl. Pt. Multiplication single precision:</a:t>
            </a:r>
            <a:br>
              <a:rPr lang="en-US" dirty="0" smtClean="0"/>
            </a:br>
            <a:r>
              <a:rPr lang="en-US" dirty="0" smtClean="0"/>
              <a:t>Fl. Pt. Multiplication double precision:</a:t>
            </a:r>
          </a:p>
          <a:p>
            <a:pPr lvl="1"/>
            <a:r>
              <a:rPr lang="en-US" dirty="0" smtClean="0"/>
              <a:t>Fl. Pt. Divide single precision:</a:t>
            </a:r>
            <a:br>
              <a:rPr lang="en-US" dirty="0" smtClean="0"/>
            </a:br>
            <a:r>
              <a:rPr lang="en-US" dirty="0" smtClean="0"/>
              <a:t>Fl. Pt. Divide double precision: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1393-7D8A-864A-846A-86826EFFD35C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9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Floating Point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C, Java has single precision (</a:t>
            </a:r>
            <a:r>
              <a:rPr lang="en-US" dirty="0" smtClean="0">
                <a:latin typeface="Courier New"/>
                <a:cs typeface="Courier New"/>
              </a:rPr>
              <a:t>float</a:t>
            </a:r>
            <a:r>
              <a:rPr lang="en-US" dirty="0" smtClean="0"/>
              <a:t>) and double precision (</a:t>
            </a:r>
            <a:r>
              <a:rPr lang="en-US" sz="3176" dirty="0" smtClean="0">
                <a:latin typeface="Courier New"/>
                <a:cs typeface="Courier New"/>
              </a:rPr>
              <a:t>double</a:t>
            </a:r>
            <a:r>
              <a:rPr lang="en-US" dirty="0" smtClean="0"/>
              <a:t>) types</a:t>
            </a:r>
          </a:p>
          <a:p>
            <a:r>
              <a:rPr lang="en-US" dirty="0" smtClean="0"/>
              <a:t>MIPS instructions: .</a:t>
            </a:r>
            <a:r>
              <a:rPr lang="en-US" dirty="0" err="1" smtClean="0"/>
              <a:t>s</a:t>
            </a:r>
            <a:r>
              <a:rPr lang="en-US" dirty="0" smtClean="0"/>
              <a:t> for single, .</a:t>
            </a:r>
            <a:r>
              <a:rPr lang="en-US" dirty="0" err="1" smtClean="0"/>
              <a:t>d</a:t>
            </a:r>
            <a:r>
              <a:rPr lang="en-US" dirty="0" smtClean="0"/>
              <a:t> for double</a:t>
            </a:r>
          </a:p>
          <a:p>
            <a:pPr lvl="1"/>
            <a:r>
              <a:rPr lang="en-US" dirty="0" smtClean="0"/>
              <a:t>Fl. Pt. Addition single precision: </a:t>
            </a:r>
            <a:r>
              <a:rPr lang="en-US" dirty="0" err="1" smtClean="0">
                <a:solidFill>
                  <a:srgbClr val="FF0000"/>
                </a:solidFill>
              </a:rPr>
              <a:t>add.s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Fl. Pt. Addition double precision: </a:t>
            </a:r>
            <a:r>
              <a:rPr lang="en-US" dirty="0" err="1" smtClean="0">
                <a:solidFill>
                  <a:srgbClr val="FF0000"/>
                </a:solidFill>
              </a:rPr>
              <a:t>add.d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Fl. Pt. Subtraction single precision: </a:t>
            </a:r>
            <a:r>
              <a:rPr lang="en-US" dirty="0" err="1" smtClean="0">
                <a:solidFill>
                  <a:srgbClr val="FF0000"/>
                </a:solidFill>
              </a:rPr>
              <a:t>sub.s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Fl. Pt. Subtraction double precision: </a:t>
            </a:r>
            <a:r>
              <a:rPr lang="en-US" dirty="0" err="1" smtClean="0">
                <a:solidFill>
                  <a:srgbClr val="FF0000"/>
                </a:solidFill>
              </a:rPr>
              <a:t>sub.d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Fl. Pt. Multiplication single precision: </a:t>
            </a:r>
            <a:r>
              <a:rPr lang="en-US" dirty="0" err="1" smtClean="0">
                <a:solidFill>
                  <a:srgbClr val="FF0000"/>
                </a:solidFill>
              </a:rPr>
              <a:t>mul.s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Fl. Pt. Multiplication double precision: </a:t>
            </a:r>
            <a:r>
              <a:rPr lang="en-US" dirty="0" err="1" smtClean="0">
                <a:solidFill>
                  <a:srgbClr val="FF0000"/>
                </a:solidFill>
              </a:rPr>
              <a:t>mul.d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Fl. Pt. Divide single precision: </a:t>
            </a:r>
            <a:r>
              <a:rPr lang="en-US" dirty="0" err="1" smtClean="0">
                <a:solidFill>
                  <a:srgbClr val="FF0000"/>
                </a:solidFill>
              </a:rPr>
              <a:t>div.s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Fl. Pt. Divide double precision: </a:t>
            </a:r>
            <a:r>
              <a:rPr lang="en-US" dirty="0" err="1" smtClean="0">
                <a:solidFill>
                  <a:srgbClr val="FF0000"/>
                </a:solidFill>
              </a:rPr>
              <a:t>div.d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8178-01D1-1C42-BE3E-B0555373790B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565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Floating Point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7048"/>
            <a:ext cx="8476306" cy="50352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C, Java have single precision (</a:t>
            </a:r>
            <a:r>
              <a:rPr lang="en-US" dirty="0" smtClean="0">
                <a:latin typeface="Courier New"/>
                <a:cs typeface="Courier New"/>
              </a:rPr>
              <a:t>float</a:t>
            </a:r>
            <a:r>
              <a:rPr lang="en-US" dirty="0" smtClean="0"/>
              <a:t>) and double precision (</a:t>
            </a:r>
            <a:r>
              <a:rPr lang="en-US" sz="3176" dirty="0" smtClean="0">
                <a:latin typeface="Courier New"/>
                <a:cs typeface="Courier New"/>
              </a:rPr>
              <a:t>double</a:t>
            </a:r>
            <a:r>
              <a:rPr lang="en-US" dirty="0" smtClean="0"/>
              <a:t>) types</a:t>
            </a:r>
          </a:p>
          <a:p>
            <a:r>
              <a:rPr lang="en-US" dirty="0" smtClean="0"/>
              <a:t>MIPS instructions: </a:t>
            </a:r>
            <a:r>
              <a:rPr lang="en-US" dirty="0" smtClean="0">
                <a:latin typeface="Courier New"/>
                <a:cs typeface="Courier New"/>
              </a:rPr>
              <a:t>.</a:t>
            </a:r>
            <a:r>
              <a:rPr lang="en-US" dirty="0" err="1" smtClean="0">
                <a:latin typeface="Courier New"/>
                <a:cs typeface="Courier New"/>
              </a:rPr>
              <a:t>s</a:t>
            </a:r>
            <a:r>
              <a:rPr lang="en-US" dirty="0" smtClean="0"/>
              <a:t> for single, </a:t>
            </a:r>
            <a:r>
              <a:rPr lang="en-US" dirty="0" smtClean="0">
                <a:latin typeface="Courier New"/>
                <a:cs typeface="Courier New"/>
              </a:rPr>
              <a:t>.</a:t>
            </a:r>
            <a:r>
              <a:rPr lang="en-US" dirty="0" err="1" smtClean="0">
                <a:latin typeface="Courier New"/>
                <a:cs typeface="Courier New"/>
              </a:rPr>
              <a:t>d</a:t>
            </a:r>
            <a:r>
              <a:rPr lang="en-US" dirty="0" smtClean="0"/>
              <a:t> for double</a:t>
            </a:r>
          </a:p>
          <a:p>
            <a:pPr lvl="1"/>
            <a:r>
              <a:rPr lang="en-US" dirty="0" smtClean="0"/>
              <a:t>Fl. Pt. Comparison single precision:</a:t>
            </a:r>
            <a:br>
              <a:rPr lang="en-US" dirty="0" smtClean="0"/>
            </a:br>
            <a:r>
              <a:rPr lang="en-US" dirty="0" smtClean="0"/>
              <a:t>Fl. Pt. Comparison double precision:</a:t>
            </a:r>
          </a:p>
          <a:p>
            <a:pPr lvl="1"/>
            <a:r>
              <a:rPr lang="en-US" dirty="0" smtClean="0"/>
              <a:t>Fl. Pt. branch:</a:t>
            </a:r>
          </a:p>
          <a:p>
            <a:r>
              <a:rPr lang="en-US" dirty="0" smtClean="0"/>
              <a:t>Since rarely mix integers and Floating Point, MIPS has separate registers for floating-point operations: </a:t>
            </a:r>
            <a:r>
              <a:rPr lang="en-US" dirty="0" smtClean="0">
                <a:latin typeface="Courier New"/>
                <a:cs typeface="Courier New"/>
              </a:rPr>
              <a:t>$f0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$f1</a:t>
            </a:r>
            <a:r>
              <a:rPr lang="en-US" dirty="0" smtClean="0"/>
              <a:t>, …, </a:t>
            </a:r>
            <a:r>
              <a:rPr lang="en-US" dirty="0" smtClean="0">
                <a:latin typeface="Courier New"/>
                <a:cs typeface="Courier New"/>
              </a:rPr>
              <a:t>$f31</a:t>
            </a:r>
          </a:p>
          <a:p>
            <a:pPr lvl="1"/>
            <a:r>
              <a:rPr lang="en-US" dirty="0" smtClean="0"/>
              <a:t>Double precision uses adjacent even-odd pairs of registers: 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$f0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latin typeface="Courier New"/>
                <a:cs typeface="Courier New"/>
              </a:rPr>
              <a:t>$f1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$f2 </a:t>
            </a:r>
            <a:r>
              <a:rPr lang="en-US" dirty="0" smtClean="0"/>
              <a:t>and </a:t>
            </a:r>
            <a:r>
              <a:rPr lang="en-US" dirty="0" smtClean="0">
                <a:latin typeface="Courier New"/>
                <a:cs typeface="Courier New"/>
              </a:rPr>
              <a:t>$f3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$f4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latin typeface="Courier New"/>
                <a:cs typeface="Courier New"/>
              </a:rPr>
              <a:t>$f5</a:t>
            </a:r>
            <a:r>
              <a:rPr lang="en-US" dirty="0" smtClean="0"/>
              <a:t>, …, </a:t>
            </a:r>
            <a:r>
              <a:rPr lang="en-US" dirty="0" smtClean="0">
                <a:latin typeface="Courier New"/>
                <a:cs typeface="Courier New"/>
              </a:rPr>
              <a:t>$f30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latin typeface="Courier New"/>
                <a:cs typeface="Courier New"/>
              </a:rPr>
              <a:t>$f31</a:t>
            </a:r>
          </a:p>
          <a:p>
            <a:r>
              <a:rPr lang="en-US" dirty="0" smtClean="0"/>
              <a:t>Need data transfer instructions for these new registers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lwc1</a:t>
            </a:r>
            <a:r>
              <a:rPr lang="en-US" dirty="0" smtClean="0"/>
              <a:t> (load word), </a:t>
            </a:r>
            <a:r>
              <a:rPr lang="en-US" dirty="0" smtClean="0">
                <a:latin typeface="Courier New"/>
                <a:cs typeface="Courier New"/>
              </a:rPr>
              <a:t>swc1</a:t>
            </a:r>
            <a:r>
              <a:rPr lang="en-US" dirty="0" smtClean="0"/>
              <a:t> (store word)</a:t>
            </a:r>
          </a:p>
          <a:p>
            <a:pPr lvl="1"/>
            <a:r>
              <a:rPr lang="en-US" dirty="0" smtClean="0"/>
              <a:t>Double precision uses two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lwc1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instructions, two </a:t>
            </a:r>
            <a:r>
              <a:rPr lang="en-US" dirty="0" smtClean="0">
                <a:latin typeface="Courier New"/>
                <a:cs typeface="Courier New"/>
              </a:rPr>
              <a:t>swc1</a:t>
            </a:r>
            <a:r>
              <a:rPr lang="en-US" dirty="0" smtClean="0"/>
              <a:t> instructions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F6AC-42AC-1848-9742-5B45141B530D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0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Floating Point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7048"/>
            <a:ext cx="8476306" cy="50352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C, Java have single precision (</a:t>
            </a:r>
            <a:r>
              <a:rPr lang="en-US" dirty="0" smtClean="0">
                <a:latin typeface="Courier New"/>
                <a:cs typeface="Courier New"/>
              </a:rPr>
              <a:t>float</a:t>
            </a:r>
            <a:r>
              <a:rPr lang="en-US" dirty="0" smtClean="0"/>
              <a:t>) and double precision (</a:t>
            </a:r>
            <a:r>
              <a:rPr lang="en-US" sz="3176" dirty="0" smtClean="0">
                <a:latin typeface="Courier New"/>
                <a:cs typeface="Courier New"/>
              </a:rPr>
              <a:t>double</a:t>
            </a:r>
            <a:r>
              <a:rPr lang="en-US" dirty="0" smtClean="0"/>
              <a:t>) types</a:t>
            </a:r>
          </a:p>
          <a:p>
            <a:r>
              <a:rPr lang="en-US" dirty="0" smtClean="0"/>
              <a:t>MIPS instructions: </a:t>
            </a:r>
            <a:r>
              <a:rPr lang="en-US" dirty="0" smtClean="0">
                <a:latin typeface="Courier New"/>
                <a:cs typeface="Courier New"/>
              </a:rPr>
              <a:t>.</a:t>
            </a:r>
            <a:r>
              <a:rPr lang="en-US" dirty="0" err="1" smtClean="0">
                <a:latin typeface="Courier New"/>
                <a:cs typeface="Courier New"/>
              </a:rPr>
              <a:t>s</a:t>
            </a:r>
            <a:r>
              <a:rPr lang="en-US" dirty="0" smtClean="0"/>
              <a:t> for single, </a:t>
            </a:r>
            <a:r>
              <a:rPr lang="en-US" dirty="0" smtClean="0">
                <a:latin typeface="Courier New"/>
                <a:cs typeface="Courier New"/>
              </a:rPr>
              <a:t>.</a:t>
            </a:r>
            <a:r>
              <a:rPr lang="en-US" dirty="0" err="1" smtClean="0">
                <a:latin typeface="Courier New"/>
                <a:cs typeface="Courier New"/>
              </a:rPr>
              <a:t>d</a:t>
            </a:r>
            <a:r>
              <a:rPr lang="en-US" dirty="0" smtClean="0"/>
              <a:t> for double</a:t>
            </a:r>
          </a:p>
          <a:p>
            <a:pPr lvl="1"/>
            <a:r>
              <a:rPr lang="en-US" dirty="0" smtClean="0"/>
              <a:t>Fl. Pt. Comparison single precision: </a:t>
            </a:r>
            <a:r>
              <a:rPr lang="en-US" dirty="0" err="1" smtClean="0">
                <a:solidFill>
                  <a:srgbClr val="FF0000"/>
                </a:solidFill>
              </a:rPr>
              <a:t>c.lt.s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eq</a:t>
            </a:r>
            <a:r>
              <a:rPr lang="en-US" dirty="0" smtClean="0">
                <a:solidFill>
                  <a:srgbClr val="FF0000"/>
                </a:solidFill>
              </a:rPr>
              <a:t>, ne, </a:t>
            </a:r>
            <a:r>
              <a:rPr lang="en-US" dirty="0" err="1" smtClean="0">
                <a:solidFill>
                  <a:srgbClr val="FF0000"/>
                </a:solidFill>
              </a:rPr>
              <a:t>lt</a:t>
            </a:r>
            <a:r>
              <a:rPr lang="en-US" dirty="0" smtClean="0">
                <a:solidFill>
                  <a:srgbClr val="FF0000"/>
                </a:solidFill>
              </a:rPr>
              <a:t>, le, </a:t>
            </a:r>
            <a:r>
              <a:rPr lang="en-US" dirty="0" err="1" smtClean="0">
                <a:solidFill>
                  <a:srgbClr val="FF0000"/>
                </a:solidFill>
              </a:rPr>
              <a:t>gt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ge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Fl. Pt. Comparison double precision: </a:t>
            </a:r>
            <a:r>
              <a:rPr lang="en-US" dirty="0" err="1" smtClean="0">
                <a:solidFill>
                  <a:srgbClr val="FF0000"/>
                </a:solidFill>
              </a:rPr>
              <a:t>c.lt.d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Fl. Pt. branch: </a:t>
            </a:r>
            <a:r>
              <a:rPr lang="en-US" dirty="0" err="1" smtClean="0">
                <a:solidFill>
                  <a:srgbClr val="FF0000"/>
                </a:solidFill>
              </a:rPr>
              <a:t>bclt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bclf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Since rarely mix integers and Floating Point, MIPS has separate registers for floating-point operations: </a:t>
            </a:r>
            <a:r>
              <a:rPr lang="en-US" dirty="0" smtClean="0">
                <a:latin typeface="Courier New"/>
                <a:cs typeface="Courier New"/>
              </a:rPr>
              <a:t>$f0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$f1</a:t>
            </a:r>
            <a:r>
              <a:rPr lang="en-US" dirty="0" smtClean="0"/>
              <a:t>, …, </a:t>
            </a:r>
            <a:r>
              <a:rPr lang="en-US" dirty="0" smtClean="0">
                <a:latin typeface="Courier New"/>
                <a:cs typeface="Courier New"/>
              </a:rPr>
              <a:t>$f31</a:t>
            </a:r>
          </a:p>
          <a:p>
            <a:pPr lvl="1"/>
            <a:r>
              <a:rPr lang="en-US" dirty="0" smtClean="0"/>
              <a:t>Double precision uses adjacent even-odd pairs of registers: 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$f0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latin typeface="Courier New"/>
                <a:cs typeface="Courier New"/>
              </a:rPr>
              <a:t>$f1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$f2 </a:t>
            </a:r>
            <a:r>
              <a:rPr lang="en-US" dirty="0" smtClean="0"/>
              <a:t>and </a:t>
            </a:r>
            <a:r>
              <a:rPr lang="en-US" dirty="0" smtClean="0">
                <a:latin typeface="Courier New"/>
                <a:cs typeface="Courier New"/>
              </a:rPr>
              <a:t>$f3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$f4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latin typeface="Courier New"/>
                <a:cs typeface="Courier New"/>
              </a:rPr>
              <a:t>$f5</a:t>
            </a:r>
            <a:r>
              <a:rPr lang="en-US" dirty="0" smtClean="0"/>
              <a:t>, …, </a:t>
            </a:r>
            <a:r>
              <a:rPr lang="en-US" dirty="0" smtClean="0">
                <a:latin typeface="Courier New"/>
                <a:cs typeface="Courier New"/>
              </a:rPr>
              <a:t>$f30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latin typeface="Courier New"/>
                <a:cs typeface="Courier New"/>
              </a:rPr>
              <a:t>$f31</a:t>
            </a:r>
          </a:p>
          <a:p>
            <a:r>
              <a:rPr lang="en-US" dirty="0" smtClean="0"/>
              <a:t>Need data transfer instructions for these new registers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lwc1</a:t>
            </a:r>
            <a:r>
              <a:rPr lang="en-US" dirty="0" smtClean="0"/>
              <a:t> (load word), </a:t>
            </a:r>
            <a:r>
              <a:rPr lang="en-US" dirty="0" smtClean="0">
                <a:latin typeface="Courier New"/>
                <a:cs typeface="Courier New"/>
              </a:rPr>
              <a:t>swc1</a:t>
            </a:r>
            <a:r>
              <a:rPr lang="en-US" dirty="0" smtClean="0"/>
              <a:t> (store word)</a:t>
            </a:r>
          </a:p>
          <a:p>
            <a:pPr lvl="1"/>
            <a:r>
              <a:rPr lang="en-US" dirty="0" smtClean="0"/>
              <a:t>Double precision uses two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lwc1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instructions, two </a:t>
            </a:r>
            <a:r>
              <a:rPr lang="en-US" dirty="0" smtClean="0">
                <a:latin typeface="Courier New"/>
                <a:cs typeface="Courier New"/>
              </a:rPr>
              <a:t>swc1</a:t>
            </a:r>
            <a:r>
              <a:rPr lang="en-US" dirty="0" smtClean="0"/>
              <a:t> instructions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F6AC-42AC-1848-9742-5B45141B530D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43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41522" y="1694279"/>
            <a:ext cx="8451106" cy="48464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Suppose Big, Tiny, and </a:t>
            </a:r>
            <a:r>
              <a:rPr lang="en-US" dirty="0" err="1" smtClean="0"/>
              <a:t>BigNegative</a:t>
            </a:r>
            <a:r>
              <a:rPr lang="en-US" dirty="0" smtClean="0"/>
              <a:t> are floats in C, with Big initialized to a big number (e.g., age of universe in seconds or 4.32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17</a:t>
            </a:r>
            <a:r>
              <a:rPr lang="en-US" dirty="0" smtClean="0"/>
              <a:t>), Tiny to a small number (e.g., seconds/</a:t>
            </a:r>
            <a:r>
              <a:rPr lang="en-US" dirty="0" err="1" smtClean="0"/>
              <a:t>femtosecond</a:t>
            </a:r>
            <a:r>
              <a:rPr lang="en-US" dirty="0" smtClean="0"/>
              <a:t> or 1.0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-15</a:t>
            </a:r>
            <a:r>
              <a:rPr lang="en-US" dirty="0" smtClean="0"/>
              <a:t>), </a:t>
            </a:r>
            <a:r>
              <a:rPr lang="en-US" dirty="0" err="1" smtClean="0"/>
              <a:t>BigNegative</a:t>
            </a:r>
            <a:r>
              <a:rPr lang="en-US" dirty="0" smtClean="0"/>
              <a:t> = - Big. </a:t>
            </a:r>
            <a:br>
              <a:rPr lang="en-US" dirty="0" smtClean="0"/>
            </a:br>
            <a:r>
              <a:rPr lang="en-US" dirty="0" smtClean="0"/>
              <a:t>Here are two conditionals: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(Big * Tiny) * </a:t>
            </a:r>
            <a:r>
              <a:rPr lang="en-US" dirty="0" err="1" smtClean="0"/>
              <a:t>BigNegative</a:t>
            </a:r>
            <a:r>
              <a:rPr lang="en-US" dirty="0" smtClean="0"/>
              <a:t> == (Big * </a:t>
            </a:r>
            <a:r>
              <a:rPr lang="en-US" dirty="0" err="1" smtClean="0"/>
              <a:t>BigNegative</a:t>
            </a:r>
            <a:r>
              <a:rPr lang="en-US" dirty="0" smtClean="0"/>
              <a:t>) * Tiny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(Big + Tiny) + </a:t>
            </a:r>
            <a:r>
              <a:rPr lang="en-US" dirty="0" err="1" smtClean="0"/>
              <a:t>BigNegative</a:t>
            </a:r>
            <a:r>
              <a:rPr lang="en-US" dirty="0" smtClean="0"/>
              <a:t> == (Big + </a:t>
            </a:r>
            <a:r>
              <a:rPr lang="en-US" dirty="0" err="1" smtClean="0"/>
              <a:t>BigNegative</a:t>
            </a:r>
            <a:r>
              <a:rPr lang="en-US" dirty="0" smtClean="0"/>
              <a:t>) + Tiny</a:t>
            </a:r>
          </a:p>
          <a:p>
            <a:pPr marL="571500" indent="-571500">
              <a:buNone/>
            </a:pPr>
            <a:r>
              <a:rPr lang="en-US" dirty="0" smtClean="0"/>
              <a:t>Which statement about these is correct?</a:t>
            </a:r>
          </a:p>
          <a:p>
            <a:pPr marL="514350" indent="-514350">
              <a:buNone/>
            </a:pPr>
            <a:r>
              <a:rPr lang="en-US" sz="3294" dirty="0" smtClean="0">
                <a:solidFill>
                  <a:srgbClr val="FF8000"/>
                </a:solidFill>
                <a:latin typeface="+mj-lt"/>
                <a:cs typeface="Courier"/>
              </a:rPr>
              <a:t>Orange.	I. is false and II. is false</a:t>
            </a:r>
          </a:p>
          <a:p>
            <a:pPr marL="0" indent="-514350">
              <a:buNone/>
            </a:pPr>
            <a:r>
              <a:rPr lang="en-US" sz="3294" dirty="0" smtClean="0">
                <a:solidFill>
                  <a:srgbClr val="408000"/>
                </a:solidFill>
                <a:latin typeface="+mj-lt"/>
                <a:cs typeface="Courier"/>
              </a:rPr>
              <a:t>Green.	I. is false and II. is true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6FCF"/>
                </a:solidFill>
              </a:rPr>
              <a:t>Pink.		I. is true  and II. is false </a:t>
            </a:r>
          </a:p>
          <a:p>
            <a:pPr marL="0" indent="-514350">
              <a:buNone/>
            </a:pPr>
            <a:r>
              <a:rPr lang="en-US" sz="3294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Yellow.	I. is true  and II. is true</a:t>
            </a:r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B476-969C-484C-9722-8629EA1AD097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8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41522" y="1694279"/>
            <a:ext cx="8451106" cy="48464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Suppose Big, Tiny, and </a:t>
            </a:r>
            <a:r>
              <a:rPr lang="en-US" dirty="0" err="1" smtClean="0"/>
              <a:t>BigNegative</a:t>
            </a:r>
            <a:r>
              <a:rPr lang="en-US" dirty="0" smtClean="0"/>
              <a:t> are floats in C, with Big initialized to a big number (e.g., age of universe in seconds or 4.32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17</a:t>
            </a:r>
            <a:r>
              <a:rPr lang="en-US" dirty="0" smtClean="0"/>
              <a:t>), Tiny to a small number (e.g., seconds/</a:t>
            </a:r>
            <a:r>
              <a:rPr lang="en-US" dirty="0" err="1" smtClean="0"/>
              <a:t>femtosecond</a:t>
            </a:r>
            <a:r>
              <a:rPr lang="en-US" dirty="0" smtClean="0"/>
              <a:t> or 1.0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-15</a:t>
            </a:r>
            <a:r>
              <a:rPr lang="en-US" dirty="0" smtClean="0"/>
              <a:t>), </a:t>
            </a:r>
            <a:r>
              <a:rPr lang="en-US" dirty="0" err="1" smtClean="0"/>
              <a:t>BigNegative</a:t>
            </a:r>
            <a:r>
              <a:rPr lang="en-US" dirty="0" smtClean="0"/>
              <a:t> = - Big. </a:t>
            </a:r>
            <a:br>
              <a:rPr lang="en-US" dirty="0" smtClean="0"/>
            </a:br>
            <a:r>
              <a:rPr lang="en-US" dirty="0" smtClean="0"/>
              <a:t>Here are two conditionals: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(Big * Tiny) * </a:t>
            </a:r>
            <a:r>
              <a:rPr lang="en-US" dirty="0" err="1" smtClean="0"/>
              <a:t>BigNegative</a:t>
            </a:r>
            <a:r>
              <a:rPr lang="en-US" dirty="0" smtClean="0"/>
              <a:t> == (Big * </a:t>
            </a:r>
            <a:r>
              <a:rPr lang="en-US" dirty="0" err="1" smtClean="0"/>
              <a:t>BigNegative</a:t>
            </a:r>
            <a:r>
              <a:rPr lang="en-US" dirty="0" smtClean="0"/>
              <a:t>) * Tiny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(Big + Tiny) + </a:t>
            </a:r>
            <a:r>
              <a:rPr lang="en-US" dirty="0" err="1" smtClean="0"/>
              <a:t>BigNegative</a:t>
            </a:r>
            <a:r>
              <a:rPr lang="en-US" dirty="0" smtClean="0"/>
              <a:t> == (Big + </a:t>
            </a:r>
            <a:r>
              <a:rPr lang="en-US" dirty="0" err="1" smtClean="0"/>
              <a:t>BigNegative</a:t>
            </a:r>
            <a:r>
              <a:rPr lang="en-US" dirty="0" smtClean="0"/>
              <a:t>) + Tiny</a:t>
            </a:r>
          </a:p>
          <a:p>
            <a:pPr marL="571500" indent="-571500">
              <a:buNone/>
            </a:pPr>
            <a:r>
              <a:rPr lang="en-US" dirty="0" smtClean="0"/>
              <a:t>Which statement about these is correct?</a:t>
            </a:r>
          </a:p>
          <a:p>
            <a:pPr marL="514350" indent="-514350">
              <a:buNone/>
            </a:pPr>
            <a:r>
              <a:rPr lang="en-US" sz="3294" dirty="0" smtClean="0">
                <a:solidFill>
                  <a:srgbClr val="FF8000"/>
                </a:solidFill>
                <a:latin typeface="+mj-lt"/>
                <a:cs typeface="Courier"/>
              </a:rPr>
              <a:t>Orange.	I. is false and II. is false</a:t>
            </a:r>
          </a:p>
          <a:p>
            <a:pPr marL="0" indent="-514350">
              <a:buNone/>
            </a:pPr>
            <a:r>
              <a:rPr lang="en-US" sz="3294" dirty="0" smtClean="0">
                <a:solidFill>
                  <a:srgbClr val="408000"/>
                </a:solidFill>
                <a:latin typeface="+mj-lt"/>
                <a:cs typeface="Courier"/>
              </a:rPr>
              <a:t>Green.	I. is false and II. is true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6FCF"/>
                </a:solidFill>
              </a:rPr>
              <a:t>Pink.		I. is true  and II. is false </a:t>
            </a:r>
          </a:p>
          <a:p>
            <a:pPr marL="0" indent="-514350">
              <a:buNone/>
            </a:pPr>
            <a:r>
              <a:rPr lang="en-US" sz="3294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Yellow.	I. is true  and II. is true</a:t>
            </a:r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B476-969C-484C-9722-8629EA1AD097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68730" y="5060272"/>
            <a:ext cx="4916405" cy="532660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48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Answer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600200"/>
            <a:ext cx="8451106" cy="48464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Suppose Big, Tiny, and </a:t>
            </a:r>
            <a:r>
              <a:rPr lang="en-US" dirty="0" err="1" smtClean="0"/>
              <a:t>BigNegative</a:t>
            </a:r>
            <a:r>
              <a:rPr lang="en-US" dirty="0" smtClean="0"/>
              <a:t> are floats in C, with Big initialized to a big number (e.g., age of universe in seconds or 4.32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17</a:t>
            </a:r>
            <a:r>
              <a:rPr lang="en-US" dirty="0" smtClean="0"/>
              <a:t>), Tiny to a small number (e.g., seconds/</a:t>
            </a:r>
            <a:r>
              <a:rPr lang="en-US" dirty="0" err="1" smtClean="0"/>
              <a:t>femtosecond</a:t>
            </a:r>
            <a:r>
              <a:rPr lang="en-US" dirty="0" smtClean="0"/>
              <a:t> or 1.0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-15</a:t>
            </a:r>
            <a:r>
              <a:rPr lang="en-US" dirty="0" smtClean="0"/>
              <a:t>), </a:t>
            </a:r>
            <a:r>
              <a:rPr lang="en-US" dirty="0" err="1" smtClean="0"/>
              <a:t>BigNegative</a:t>
            </a:r>
            <a:r>
              <a:rPr lang="en-US" dirty="0" smtClean="0"/>
              <a:t> = - Big. </a:t>
            </a:r>
            <a:br>
              <a:rPr lang="en-US" dirty="0" smtClean="0"/>
            </a:br>
            <a:r>
              <a:rPr lang="en-US" dirty="0" smtClean="0"/>
              <a:t>Here are two conditionals: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(Big * Tiny) * </a:t>
            </a:r>
            <a:r>
              <a:rPr lang="en-US" dirty="0" err="1" smtClean="0"/>
              <a:t>BigNegative</a:t>
            </a:r>
            <a:r>
              <a:rPr lang="en-US" dirty="0" smtClean="0"/>
              <a:t> == (Big * </a:t>
            </a:r>
            <a:r>
              <a:rPr lang="en-US" dirty="0" err="1" smtClean="0"/>
              <a:t>BigNegative</a:t>
            </a:r>
            <a:r>
              <a:rPr lang="en-US" dirty="0" smtClean="0"/>
              <a:t>) * Tiny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(Big + Tiny) + </a:t>
            </a:r>
            <a:r>
              <a:rPr lang="en-US" dirty="0" err="1" smtClean="0"/>
              <a:t>BigNegative</a:t>
            </a:r>
            <a:r>
              <a:rPr lang="en-US" dirty="0" smtClean="0"/>
              <a:t> == (Big + </a:t>
            </a:r>
            <a:r>
              <a:rPr lang="en-US" dirty="0" err="1" smtClean="0"/>
              <a:t>BigNegative</a:t>
            </a:r>
            <a:r>
              <a:rPr lang="en-US" dirty="0" smtClean="0"/>
              <a:t>) + Tiny</a:t>
            </a:r>
          </a:p>
          <a:p>
            <a:pPr marL="571500" indent="-571500">
              <a:buNone/>
            </a:pPr>
            <a:r>
              <a:rPr lang="en-US" dirty="0" smtClean="0"/>
              <a:t>Which statement about these is correct?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Yellow.	I. is true and II. is false (if we don’t consider overflow)—but there are cases where one side overflows while the other </a:t>
            </a:r>
            <a:r>
              <a:rPr lang="en-US" b="1" smtClean="0">
                <a:solidFill>
                  <a:srgbClr val="FF0000"/>
                </a:solidFill>
              </a:rPr>
              <a:t>does not!</a:t>
            </a:r>
          </a:p>
          <a:p>
            <a:pPr marL="514350" indent="-514350">
              <a:buNone/>
            </a:pPr>
            <a:r>
              <a:rPr lang="en-US" dirty="0" smtClean="0"/>
              <a:t>I.  Works ok if no overflow, but because exponents add, if Big * </a:t>
            </a:r>
            <a:r>
              <a:rPr lang="en-US" dirty="0" err="1" smtClean="0"/>
              <a:t>BigNeg</a:t>
            </a:r>
            <a:r>
              <a:rPr lang="en-US" dirty="0" smtClean="0"/>
              <a:t> overflows, then result is overflow, not -1</a:t>
            </a:r>
          </a:p>
          <a:p>
            <a:pPr marL="514350" indent="-514350">
              <a:buNone/>
            </a:pPr>
            <a:r>
              <a:rPr lang="en-US" dirty="0" smtClean="0"/>
              <a:t>II. Left hand side is 0, right hand side is tiny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1F07-83B3-0E4A-9E11-8C58CDADB546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699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Depends on the Programming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 unsigned number arithmetic ignores overflow (arithmetic modulo 2</a:t>
            </a:r>
            <a:r>
              <a:rPr lang="en-US" baseline="30000" dirty="0" smtClean="0"/>
              <a:t>32</a:t>
            </a:r>
            <a:r>
              <a:rPr lang="en-US" dirty="0" smtClean="0"/>
              <a:t>)</a:t>
            </a:r>
            <a:endParaRPr lang="en-US" baseline="30000" dirty="0" smtClean="0"/>
          </a:p>
          <a:p>
            <a:pPr lvl="1">
              <a:buNone/>
            </a:pPr>
            <a:r>
              <a:rPr lang="en-US" dirty="0" smtClean="0"/>
              <a:t>1 + 4,294,967,295 = </a:t>
            </a:r>
            <a:r>
              <a:rPr lang="en-US" dirty="0" err="1" smtClean="0"/>
              <a:t>FFFFFFFF</a:t>
            </a:r>
            <a:r>
              <a:rPr lang="en-US" baseline="-25000" dirty="0" err="1" smtClean="0"/>
              <a:t>hex</a:t>
            </a:r>
            <a:r>
              <a:rPr lang="en-US" dirty="0" smtClean="0"/>
              <a:t> + 1 =</a:t>
            </a:r>
            <a:r>
              <a:rPr lang="en-US" dirty="0" smtClean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9CFF-8B61-EE4B-A0F2-B9825434066D}" type="datetime1">
              <a:rPr lang="en-US" smtClean="0"/>
              <a:pPr/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69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Floating point addition is NOT associative</a:t>
            </a:r>
          </a:p>
          <a:p>
            <a:r>
              <a:rPr lang="en-US" dirty="0" smtClean="0"/>
              <a:t>Some optimizations can change order of floating point computations, which can change results</a:t>
            </a:r>
          </a:p>
          <a:p>
            <a:r>
              <a:rPr lang="en-US" dirty="0" smtClean="0"/>
              <a:t>Need to ensure that floating point algorithm is correct even with optimizations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AB01-0145-BD4C-897E-EE870D6D2F71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“And in Conclusion, …”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60500"/>
            <a:ext cx="8420101" cy="5041900"/>
          </a:xfrm>
        </p:spPr>
        <p:txBody>
          <a:bodyPr>
            <a:normAutofit/>
          </a:bodyPr>
          <a:lstStyle/>
          <a:p>
            <a:r>
              <a:rPr lang="en-US" dirty="0" smtClean="0"/>
              <a:t>Program can interpret binary number as unsigned integer, two’s complement signed integer, floating point number, ASCII characters, Unicode characters, … even instructions!</a:t>
            </a:r>
          </a:p>
          <a:p>
            <a:r>
              <a:rPr lang="en-US" dirty="0" smtClean="0"/>
              <a:t>Floating point is an approximation of </a:t>
            </a:r>
            <a:r>
              <a:rPr lang="en-US" dirty="0" err="1" smtClean="0"/>
              <a:t>reals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8814-86AE-F641-822E-D6FA25169A6C}" type="datetime1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2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Depends on the Programming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 signed number arithmetic also ignores overflow </a:t>
            </a:r>
          </a:p>
          <a:p>
            <a:pPr lvl="1">
              <a:buNone/>
            </a:pPr>
            <a:r>
              <a:rPr lang="en-US" dirty="0" smtClean="0"/>
              <a:t>1 + 2,147,483,647 (2</a:t>
            </a:r>
            <a:r>
              <a:rPr lang="en-US" baseline="30000" dirty="0" smtClean="0"/>
              <a:t>31</a:t>
            </a:r>
            <a:r>
              <a:rPr lang="en-US" dirty="0" smtClean="0"/>
              <a:t>-1) =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AA2A-0F75-AC4B-8120-4A485AF78E86}" type="datetime1">
              <a:rPr lang="en-US" smtClean="0"/>
              <a:pPr/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6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Depends on the Programming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 signed number arithmetic also ignores overflow </a:t>
            </a:r>
          </a:p>
          <a:p>
            <a:pPr lvl="1">
              <a:buNone/>
            </a:pPr>
            <a:r>
              <a:rPr lang="en-US" dirty="0" smtClean="0"/>
              <a:t>1 + 2,147,483,647 (2</a:t>
            </a:r>
            <a:r>
              <a:rPr lang="en-US" baseline="30000" dirty="0" smtClean="0"/>
              <a:t>31</a:t>
            </a:r>
            <a:r>
              <a:rPr lang="en-US" dirty="0" smtClean="0"/>
              <a:t>-1) = 1 + 7FFFFFFF</a:t>
            </a:r>
            <a:r>
              <a:rPr lang="en-US" baseline="-25000" dirty="0" smtClean="0"/>
              <a:t>hex</a:t>
            </a:r>
            <a:r>
              <a:rPr lang="en-US" dirty="0"/>
              <a:t> </a:t>
            </a:r>
            <a:r>
              <a:rPr lang="en-US" dirty="0" smtClean="0"/>
              <a:t>= 80000000</a:t>
            </a:r>
            <a:r>
              <a:rPr lang="en-US" baseline="-25000" dirty="0" smtClean="0"/>
              <a:t>hex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-2,147,483,648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AA2A-0F75-AC4B-8120-4A485AF78E86}" type="datetime1">
              <a:rPr lang="en-US" smtClean="0"/>
              <a:pPr/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01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Depends on the Programming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languages want overflow signal on signed numbers (e.g., Fortran)</a:t>
            </a:r>
          </a:p>
          <a:p>
            <a:r>
              <a:rPr lang="en-US" dirty="0" smtClean="0"/>
              <a:t>What’s a computer architect to do?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9668-C95F-A442-9264-6DB21B3E2842}" type="datetime1">
              <a:rPr lang="en-US" smtClean="0"/>
              <a:pPr/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4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17727</TotalTime>
  <Words>4248</Words>
  <Application>Microsoft Macintosh PowerPoint</Application>
  <PresentationFormat>On-screen Show (4:3)</PresentationFormat>
  <Paragraphs>1170</Paragraphs>
  <Slides>61</Slides>
  <Notes>14</Notes>
  <HiddenSlides>6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Office Theme</vt:lpstr>
      <vt:lpstr>Image</vt:lpstr>
      <vt:lpstr>CS 61C:  Great Ideas in Computer Architecture  Instructions as Numbers and Floating Point Numbers  </vt:lpstr>
      <vt:lpstr>Big Idea #1: Levels of Representation/Interpretation</vt:lpstr>
      <vt:lpstr>Agenda</vt:lpstr>
      <vt:lpstr>What If Operation Result Doesn’t Fit in 32 Bits?</vt:lpstr>
      <vt:lpstr>Depends on the Programming Language</vt:lpstr>
      <vt:lpstr>Depends on the Programming Language</vt:lpstr>
      <vt:lpstr>Depends on the Programming Language</vt:lpstr>
      <vt:lpstr>Depends on the Programming Language</vt:lpstr>
      <vt:lpstr>Depends on the Programming Language</vt:lpstr>
      <vt:lpstr>MIPS Solution: Offer Both</vt:lpstr>
      <vt:lpstr>MIPS Solution: Offer Both</vt:lpstr>
      <vt:lpstr>Impact of Signed and Unsigned Integers on Instruction Sets</vt:lpstr>
      <vt:lpstr>PowerPoint Presentation</vt:lpstr>
      <vt:lpstr>PowerPoint Presentation</vt:lpstr>
      <vt:lpstr>Agenda</vt:lpstr>
      <vt:lpstr>Everything in a Computer is Just a Binary Number</vt:lpstr>
      <vt:lpstr>Implications of Everything is a Number</vt:lpstr>
      <vt:lpstr>RISC ISA Design Principles</vt:lpstr>
      <vt:lpstr>MIPS ISA</vt:lpstr>
      <vt:lpstr>Instructions as Numbers</vt:lpstr>
      <vt:lpstr>Names of MIPS fields</vt:lpstr>
      <vt:lpstr>Instructions as Numbers</vt:lpstr>
      <vt:lpstr>Instructions as Numbers</vt:lpstr>
      <vt:lpstr>What about Load, Store, Immediate, Branches, Jumps?</vt:lpstr>
      <vt:lpstr>Names of MIPS Fields in I-type</vt:lpstr>
      <vt:lpstr>Register (R), Immediate (I), Jump (J) Instruction Formats</vt:lpstr>
      <vt:lpstr>Encoding of MIPS Instructions:  Must Be Unique!</vt:lpstr>
      <vt:lpstr>Converting C to MIPS Machine code $t0 (reg 8), &amp;A in $t1 (reg 9), h=$s2 (reg 18)</vt:lpstr>
      <vt:lpstr>Converting C to MIPS Machine code $t0 (reg 8), &amp;A in $t1 (reg 9), h=$s2 (reg 18)</vt:lpstr>
      <vt:lpstr>Agenda</vt:lpstr>
      <vt:lpstr>Administrivia</vt:lpstr>
      <vt:lpstr>CS61c in the News</vt:lpstr>
      <vt:lpstr>Agenda</vt:lpstr>
      <vt:lpstr>Addressing in Branches</vt:lpstr>
      <vt:lpstr>Addressing in Branches</vt:lpstr>
      <vt:lpstr>Addressing in Jumps</vt:lpstr>
      <vt:lpstr>Converting to MIPS Machine code</vt:lpstr>
      <vt:lpstr>Converting to MIPS Machine code</vt:lpstr>
      <vt:lpstr>32 bit Constants in MIPS</vt:lpstr>
      <vt:lpstr>Agenda</vt:lpstr>
      <vt:lpstr>Goals for Floating Point</vt:lpstr>
      <vt:lpstr>Scientific Notation (e.g., Base 10)</vt:lpstr>
      <vt:lpstr>Scientific Notation (e.g., Base 10)</vt:lpstr>
      <vt:lpstr>Which is Less? (i.e., closer to -∞)</vt:lpstr>
      <vt:lpstr>Which is Less? (i.e., closer to -∞)</vt:lpstr>
      <vt:lpstr>Floating Point:  Representing Very Small Numbers</vt:lpstr>
      <vt:lpstr>Bias Notation (+127)</vt:lpstr>
      <vt:lpstr>What About Real Numbers in Base 2?</vt:lpstr>
      <vt:lpstr>Floating Point Numbers</vt:lpstr>
      <vt:lpstr>Floating Point Numbers</vt:lpstr>
      <vt:lpstr>More Floating Point</vt:lpstr>
      <vt:lpstr>Floating Point Add Associativity?</vt:lpstr>
      <vt:lpstr>MIPS Floating Point Instructions</vt:lpstr>
      <vt:lpstr>MIPS Floating Point Instructions</vt:lpstr>
      <vt:lpstr>MIPS Floating Point Instructions</vt:lpstr>
      <vt:lpstr>MIPS Floating Point Instructions</vt:lpstr>
      <vt:lpstr>Peer Instruction Question</vt:lpstr>
      <vt:lpstr>Peer Instruction Question</vt:lpstr>
      <vt:lpstr>Peer Instruction Answer</vt:lpstr>
      <vt:lpstr>Pitfalls</vt:lpstr>
      <vt:lpstr>“And in Conclusion, …”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Randy Katz</cp:lastModifiedBy>
  <cp:revision>195</cp:revision>
  <cp:lastPrinted>2012-09-12T20:20:54Z</cp:lastPrinted>
  <dcterms:created xsi:type="dcterms:W3CDTF">2012-09-04T02:13:24Z</dcterms:created>
  <dcterms:modified xsi:type="dcterms:W3CDTF">2013-09-24T14:55:58Z</dcterms:modified>
</cp:coreProperties>
</file>