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502" r:id="rId2"/>
    <p:sldId id="503" r:id="rId3"/>
    <p:sldId id="416" r:id="rId4"/>
    <p:sldId id="558" r:id="rId5"/>
    <p:sldId id="559" r:id="rId6"/>
    <p:sldId id="560" r:id="rId7"/>
    <p:sldId id="556" r:id="rId8"/>
    <p:sldId id="555" r:id="rId9"/>
    <p:sldId id="557" r:id="rId10"/>
    <p:sldId id="565" r:id="rId11"/>
    <p:sldId id="566" r:id="rId12"/>
    <p:sldId id="567" r:id="rId13"/>
    <p:sldId id="561" r:id="rId14"/>
    <p:sldId id="521" r:id="rId15"/>
    <p:sldId id="522" r:id="rId16"/>
    <p:sldId id="523" r:id="rId17"/>
    <p:sldId id="524" r:id="rId18"/>
    <p:sldId id="525" r:id="rId19"/>
    <p:sldId id="526" r:id="rId20"/>
    <p:sldId id="527" r:id="rId21"/>
    <p:sldId id="528" r:id="rId22"/>
    <p:sldId id="529" r:id="rId23"/>
    <p:sldId id="563" r:id="rId24"/>
    <p:sldId id="568" r:id="rId25"/>
    <p:sldId id="569" r:id="rId26"/>
    <p:sldId id="564" r:id="rId27"/>
    <p:sldId id="530" r:id="rId28"/>
    <p:sldId id="531" r:id="rId29"/>
    <p:sldId id="532" r:id="rId30"/>
    <p:sldId id="533" r:id="rId31"/>
    <p:sldId id="534" r:id="rId32"/>
    <p:sldId id="535" r:id="rId33"/>
    <p:sldId id="536" r:id="rId34"/>
    <p:sldId id="537" r:id="rId35"/>
    <p:sldId id="538" r:id="rId36"/>
    <p:sldId id="539" r:id="rId37"/>
    <p:sldId id="540" r:id="rId38"/>
    <p:sldId id="541" r:id="rId39"/>
    <p:sldId id="542" r:id="rId40"/>
    <p:sldId id="543" r:id="rId41"/>
    <p:sldId id="562" r:id="rId42"/>
    <p:sldId id="544" r:id="rId43"/>
    <p:sldId id="545" r:id="rId44"/>
    <p:sldId id="546" r:id="rId45"/>
    <p:sldId id="547" r:id="rId46"/>
    <p:sldId id="548" r:id="rId47"/>
    <p:sldId id="549" r:id="rId48"/>
    <p:sldId id="550" r:id="rId49"/>
    <p:sldId id="551" r:id="rId50"/>
    <p:sldId id="552" r:id="rId51"/>
    <p:sldId id="553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8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8D7EA"/>
    <a:srgbClr val="A3BFDA"/>
    <a:srgbClr val="FCF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0" autoAdjust="0"/>
    <p:restoredTop sz="83174" autoAdjust="0"/>
  </p:normalViewPr>
  <p:slideViewPr>
    <p:cSldViewPr snapToGrid="0">
      <p:cViewPr>
        <p:scale>
          <a:sx n="75" d="100"/>
          <a:sy n="75" d="100"/>
        </p:scale>
        <p:origin x="-179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45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217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ova.cs.berkeley.edu/" TargetMode="External"/><Relationship Id="rId4" Type="http://schemas.openxmlformats.org/officeDocument/2006/relationships/hyperlink" Target="mailto:cs61c@nova.cs.berkeley.edu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19AECA4-C276-D344-ACF9-4FBBB695C23E}" type="datetime3">
              <a:rPr lang="en-US"/>
              <a:pPr/>
              <a:t>25 September 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50471D-8019-4E44-B511-F155354D6815}" type="slidenum">
              <a:rPr lang="en-US"/>
              <a:pPr/>
              <a:t>32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E584D-161F-A54F-A5EB-EDF2D4C33546}" type="slidenum">
              <a:rPr lang="en-US"/>
              <a:pPr/>
              <a:t>35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 read your code carefully and reason about it before compiling, the number of cycles through Edit-Compile-Link-Run will be reduced, perhaps even to one!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Login into lab computer and try </a:t>
            </a:r>
            <a:r>
              <a:rPr lang="en-US" dirty="0" err="1" smtClean="0"/>
              <a:t>gcc-mips</a:t>
            </a:r>
            <a:endParaRPr lang="en-US" dirty="0" smtClean="0"/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tried to build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gcc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machine today, but failed even after applying Scott's patches.  I think it will take more time to port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toolchain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snow leopard, but I can get it working before next week's lab.  In the meantime you can login to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nova.cs.berkeley.edu and use mips-gcc.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61C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password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cs61c@nova.cs.berkeley.edu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mips-gcc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test.c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(assuming you have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test.c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 cat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test.c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45067-A2F1-FA47-B0FA-C54D39AC876E}" type="slidenum">
              <a:rPr lang="en-US"/>
              <a:pPr/>
              <a:t>42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you use an interpreted language, the program that is being executed is the interpreter; the text of your program serves as data for the interpreter.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BA804-8507-6743-9C31-841D33F6308F}" type="slidenum">
              <a:rPr lang="en-US"/>
              <a:pPr/>
              <a:t>45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Java Virtual Machine</a:t>
            </a:r>
            <a:r>
              <a:rPr lang="en-US"/>
              <a:t> is an imaginary computer with a CPU instruction set that is “the least common denominator” for typical real CPUs.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ED564-C7C1-CB4E-9AED-BD2EE7D77E71}" type="slidenum">
              <a:rPr lang="en-US"/>
              <a:pPr/>
              <a:t>46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is also JIT (Just-In-Time) compiler technology where the program is interpreted and compiled at the same time.  On subsequent runs the compiled code is used; there is no need to reinterpret it.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ED333-0975-E944-8E4A-C7D64E550E37}" type="slidenum">
              <a:rPr lang="en-US"/>
              <a:pPr/>
              <a:t>47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Java’s culture is pretty open, and many applets are available on the Internet with their source code.  Still, software vendors may want to protect their source code.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r>
              <a:rPr lang="en-US"/>
              <a:t>For obvious reasons, the interpreter wouldn’t allow an applet to read or write files on your computer.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r>
              <a:rPr lang="en-US"/>
              <a:t>Hackers have peculiar ethics (or rather, a gap in ethics): they won’t go around checking locks on the doors of houses or cars or spread real disease germs (even if non-lethal ones), but they will break into your computer system (which may be much more harmful and expensive) and spread computer viruses.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746CD2D-DAD7-654A-83E6-674AA2ACEB81}" type="datetime3">
              <a:rPr lang="en-US"/>
              <a:pPr/>
              <a:t>25 September 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690E8-4C25-9E4A-9F3E-B5E31F14A995}" type="slidenum">
              <a:rPr lang="en-US"/>
              <a:pPr/>
              <a:t>50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8BFAC52-4B7F-F94B-A4A9-99193A9F3142}" type="datetime3">
              <a:rPr lang="en-US"/>
              <a:pPr/>
              <a:t>25 September 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D2A74-D652-F446-A186-4E923B310345}" type="slidenum">
              <a:rPr lang="en-US"/>
              <a:pPr/>
              <a:t>15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0B87363-C652-1747-B3AA-2BC1B6D5BC0D}" type="datetime3">
              <a:rPr lang="en-US"/>
              <a:pPr/>
              <a:t>25 September 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F6C989-964E-9542-83C7-CEC33B6B618A}" type="slidenum">
              <a:rPr lang="en-US"/>
              <a:pPr/>
              <a:t>18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97A341-0351-074B-A959-B90003BC7382}" type="datetime3">
              <a:rPr lang="en-US"/>
              <a:pPr/>
              <a:t>25 September 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8D098-AA3B-DF42-9933-999ABCB41A51}" type="slidenum">
              <a:rPr lang="en-US"/>
              <a:pPr/>
              <a:t>27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C299929-832E-EF43-A461-7EB369AD40DE}" type="datetime4">
              <a:rPr lang="en-US"/>
              <a:pPr/>
              <a:t>September 25, 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1 — Computer Abstractions and Technology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63F52-9F4E-7642-A14F-FECAA5D4C461}" type="slidenum">
              <a:rPr lang="en-US"/>
              <a:pPr/>
              <a:t>28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8BFAC52-4B7F-F94B-A4A9-99193A9F3142}" type="datetime3">
              <a:rPr lang="en-US"/>
              <a:pPr/>
              <a:t>25 September 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D2A74-D652-F446-A186-4E923B310345}" type="slidenum">
              <a:rPr lang="en-US"/>
              <a:pPr/>
              <a:t>29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2249AF9-D217-4D4E-9DBC-8AD974ADBBF3}" type="datetime4">
              <a:rPr lang="en-US"/>
              <a:pPr/>
              <a:t>September 25, 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1 — Computer Abstractions and Technology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3F6E8-C69D-B741-9981-525782B54703}" type="slidenum">
              <a:rPr lang="en-US"/>
              <a:pPr/>
              <a:t>30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A18BB33-59A0-5B4E-B9D2-11AE1C0710C3}" type="datetime3">
              <a:rPr lang="en-US"/>
              <a:pPr/>
              <a:t>25 September 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3EBF9-167B-DC4C-8BB8-B9D68126F76E}" type="slidenum">
              <a:rPr lang="en-US"/>
              <a:pPr/>
              <a:t>31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A92F-9BF9-8D42-8154-230C742A4D99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8C03-9EE1-C643-B65F-0DB0773117C1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0131-B393-8043-8996-E1AF6347BF29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B620-D066-6548-812F-5517921514E2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1DEC-DE2F-0342-B10C-A4867DC8CDB3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286F-A2CA-864E-AAA2-361D04D23474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8AB0-E354-8441-849C-CCCFCCDD00BB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A63E-8EBE-A54A-83F2-ABC25F1E8154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4E25-EBF1-1945-88BD-7210E30683AB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A16D-6F6E-8C41-B118-6E15390B63ED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FAD5-40CF-404E-BC1B-884BD4A0E217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75E23-92F0-084B-897C-91BAE367F9A2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smtClean="0"/>
              <a:t>Fall 2013</a:t>
            </a:r>
            <a:r>
              <a:rPr lang="en-US" dirty="0" smtClean="0"/>
              <a:t>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7" Type="http://schemas.openxmlformats.org/officeDocument/2006/relationships/image" Target="../media/image3.jpe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 smtClean="0"/>
              <a:t>Assemblers, Linkers, and Compilers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6959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Instructor:</a:t>
            </a:r>
          </a:p>
          <a:p>
            <a:r>
              <a:rPr lang="en-US" dirty="0" smtClean="0"/>
              <a:t>Randy H. Katz</a:t>
            </a:r>
          </a:p>
          <a:p>
            <a:r>
              <a:rPr lang="en-US" dirty="0" smtClean="0"/>
              <a:t>http://inst.eecs.Berkeley.edu/~cs61c/fa13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#9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6E21-BA66-7448-8B2C-ACBE9B9E8B5F}" type="datetime1">
              <a:rPr lang="en-US" smtClean="0"/>
              <a:pPr/>
              <a:t>9/25/13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41522" y="1694279"/>
            <a:ext cx="8451106" cy="484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Big, Tiny, and </a:t>
            </a:r>
            <a:r>
              <a:rPr lang="en-US" dirty="0" err="1" smtClean="0"/>
              <a:t>BigNegative</a:t>
            </a:r>
            <a:r>
              <a:rPr lang="en-US" dirty="0" smtClean="0"/>
              <a:t> are floats in C, with Big initialized to a big number (e.g., age of universe in seconds or 4.32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17</a:t>
            </a:r>
            <a:r>
              <a:rPr lang="en-US" dirty="0" smtClean="0"/>
              <a:t>), Tiny to a small number (e.g., seconds/</a:t>
            </a:r>
            <a:r>
              <a:rPr lang="en-US" dirty="0" err="1" smtClean="0"/>
              <a:t>femtosecond</a:t>
            </a:r>
            <a:r>
              <a:rPr lang="en-US" dirty="0" smtClean="0"/>
              <a:t> or 1.0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-15</a:t>
            </a:r>
            <a:r>
              <a:rPr lang="en-US" dirty="0" smtClean="0"/>
              <a:t>), </a:t>
            </a:r>
            <a:r>
              <a:rPr lang="en-US" dirty="0" err="1" smtClean="0"/>
              <a:t>BigNegative</a:t>
            </a:r>
            <a:r>
              <a:rPr lang="en-US" dirty="0" smtClean="0"/>
              <a:t> = - Big. </a:t>
            </a:r>
            <a:br>
              <a:rPr lang="en-US" dirty="0" smtClean="0"/>
            </a:br>
            <a:r>
              <a:rPr lang="en-US" dirty="0" smtClean="0"/>
              <a:t>Here are two conditionals: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* Tiny) * </a:t>
            </a:r>
            <a:r>
              <a:rPr lang="en-US" dirty="0" err="1" smtClean="0"/>
              <a:t>BigNegative</a:t>
            </a:r>
            <a:r>
              <a:rPr lang="en-US" dirty="0" smtClean="0"/>
              <a:t> == (Big * </a:t>
            </a:r>
            <a:r>
              <a:rPr lang="en-US" dirty="0" err="1" smtClean="0"/>
              <a:t>BigNegative</a:t>
            </a:r>
            <a:r>
              <a:rPr lang="en-US" dirty="0" smtClean="0"/>
              <a:t>) * Tiny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+ Tiny) + </a:t>
            </a:r>
            <a:r>
              <a:rPr lang="en-US" dirty="0" err="1" smtClean="0"/>
              <a:t>BigNegative</a:t>
            </a:r>
            <a:r>
              <a:rPr lang="en-US" dirty="0" smtClean="0"/>
              <a:t> == (Big + </a:t>
            </a:r>
            <a:r>
              <a:rPr lang="en-US" dirty="0" err="1" smtClean="0"/>
              <a:t>BigNegative</a:t>
            </a:r>
            <a:r>
              <a:rPr lang="en-US" dirty="0" smtClean="0"/>
              <a:t>) + Tiny</a:t>
            </a:r>
          </a:p>
          <a:p>
            <a:pPr marL="571500" indent="-571500">
              <a:buNone/>
            </a:pPr>
            <a:r>
              <a:rPr lang="en-US" dirty="0" smtClean="0"/>
              <a:t>Which statement about these is correct?</a:t>
            </a:r>
          </a:p>
          <a:p>
            <a:pPr marL="514350" indent="-514350">
              <a:buNone/>
            </a:pPr>
            <a:r>
              <a:rPr lang="en-US" sz="3294" dirty="0" smtClean="0">
                <a:solidFill>
                  <a:srgbClr val="FF8000"/>
                </a:solidFill>
                <a:latin typeface="+mj-lt"/>
                <a:cs typeface="Courier"/>
              </a:rPr>
              <a:t>Orange.	I. is false and II. is false</a:t>
            </a:r>
          </a:p>
          <a:p>
            <a:pPr marL="0" indent="-514350">
              <a:buNone/>
            </a:pPr>
            <a:r>
              <a:rPr lang="en-US" sz="3294" dirty="0" smtClean="0">
                <a:solidFill>
                  <a:srgbClr val="408000"/>
                </a:solidFill>
                <a:latin typeface="+mj-lt"/>
                <a:cs typeface="Courier"/>
              </a:rPr>
              <a:t>Green.	I. is false and II. is true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6FCF"/>
                </a:solidFill>
              </a:rPr>
              <a:t>Pink.		I. is true  and II. is false </a:t>
            </a:r>
          </a:p>
          <a:p>
            <a:pPr marL="0" indent="-514350">
              <a:buNone/>
            </a:pPr>
            <a:r>
              <a:rPr lang="en-US" sz="3294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Yellow.	I. is true  and II. is true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B476-969C-484C-9722-8629EA1AD097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41522" y="1694279"/>
            <a:ext cx="8451106" cy="484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Big, Tiny, and </a:t>
            </a:r>
            <a:r>
              <a:rPr lang="en-US" dirty="0" err="1" smtClean="0"/>
              <a:t>BigNegative</a:t>
            </a:r>
            <a:r>
              <a:rPr lang="en-US" dirty="0" smtClean="0"/>
              <a:t> are floats in C, with Big initialized to a big number (e.g., age of universe in seconds or 4.32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17</a:t>
            </a:r>
            <a:r>
              <a:rPr lang="en-US" dirty="0" smtClean="0"/>
              <a:t>), Tiny to a small number (e.g., seconds/</a:t>
            </a:r>
            <a:r>
              <a:rPr lang="en-US" dirty="0" err="1" smtClean="0"/>
              <a:t>femtosecond</a:t>
            </a:r>
            <a:r>
              <a:rPr lang="en-US" dirty="0" smtClean="0"/>
              <a:t> or 1.0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-15</a:t>
            </a:r>
            <a:r>
              <a:rPr lang="en-US" dirty="0" smtClean="0"/>
              <a:t>), </a:t>
            </a:r>
            <a:r>
              <a:rPr lang="en-US" dirty="0" err="1" smtClean="0"/>
              <a:t>BigNegative</a:t>
            </a:r>
            <a:r>
              <a:rPr lang="en-US" dirty="0" smtClean="0"/>
              <a:t> = - Big. </a:t>
            </a:r>
            <a:br>
              <a:rPr lang="en-US" dirty="0" smtClean="0"/>
            </a:br>
            <a:r>
              <a:rPr lang="en-US" dirty="0" smtClean="0"/>
              <a:t>Here are two conditionals: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* Tiny) * </a:t>
            </a:r>
            <a:r>
              <a:rPr lang="en-US" dirty="0" err="1" smtClean="0"/>
              <a:t>BigNegative</a:t>
            </a:r>
            <a:r>
              <a:rPr lang="en-US" dirty="0" smtClean="0"/>
              <a:t> == (Big * </a:t>
            </a:r>
            <a:r>
              <a:rPr lang="en-US" dirty="0" err="1" smtClean="0"/>
              <a:t>BigNegative</a:t>
            </a:r>
            <a:r>
              <a:rPr lang="en-US" dirty="0" smtClean="0"/>
              <a:t>) * Tiny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+ Tiny) + </a:t>
            </a:r>
            <a:r>
              <a:rPr lang="en-US" dirty="0" err="1" smtClean="0"/>
              <a:t>BigNegative</a:t>
            </a:r>
            <a:r>
              <a:rPr lang="en-US" dirty="0" smtClean="0"/>
              <a:t> == (Big + </a:t>
            </a:r>
            <a:r>
              <a:rPr lang="en-US" dirty="0" err="1" smtClean="0"/>
              <a:t>BigNegative</a:t>
            </a:r>
            <a:r>
              <a:rPr lang="en-US" dirty="0" smtClean="0"/>
              <a:t>) + Tiny</a:t>
            </a:r>
          </a:p>
          <a:p>
            <a:pPr marL="571500" indent="-571500">
              <a:buNone/>
            </a:pPr>
            <a:r>
              <a:rPr lang="en-US" dirty="0" smtClean="0"/>
              <a:t>Which statement about these is correct?</a:t>
            </a:r>
          </a:p>
          <a:p>
            <a:pPr marL="514350" indent="-514350">
              <a:buNone/>
            </a:pPr>
            <a:r>
              <a:rPr lang="en-US" sz="3294" dirty="0" smtClean="0">
                <a:solidFill>
                  <a:srgbClr val="FF8000"/>
                </a:solidFill>
                <a:latin typeface="+mj-lt"/>
                <a:cs typeface="Courier"/>
              </a:rPr>
              <a:t>Orange.	I. is false and II. is false</a:t>
            </a:r>
          </a:p>
          <a:p>
            <a:pPr marL="0" indent="-514350">
              <a:buNone/>
            </a:pPr>
            <a:r>
              <a:rPr lang="en-US" sz="3294" dirty="0" smtClean="0">
                <a:solidFill>
                  <a:srgbClr val="408000"/>
                </a:solidFill>
                <a:latin typeface="+mj-lt"/>
                <a:cs typeface="Courier"/>
              </a:rPr>
              <a:t>Green.	I. is false and II. is true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6FCF"/>
                </a:solidFill>
              </a:rPr>
              <a:t>Pink.		I. is true  and II. is false </a:t>
            </a:r>
          </a:p>
          <a:p>
            <a:pPr marL="0" indent="-514350">
              <a:buNone/>
            </a:pPr>
            <a:r>
              <a:rPr lang="en-US" sz="3294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Yellow.	I. is true  and II. is true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B476-969C-484C-9722-8629EA1AD097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8730" y="5060272"/>
            <a:ext cx="4916405" cy="53266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Answer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8451106" cy="48464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Big, Tiny, and </a:t>
            </a:r>
            <a:r>
              <a:rPr lang="en-US" dirty="0" err="1" smtClean="0"/>
              <a:t>BigNegative</a:t>
            </a:r>
            <a:r>
              <a:rPr lang="en-US" dirty="0" smtClean="0"/>
              <a:t> are floats in C, with Big initialized to a big number (e.g., age of universe in seconds or 4.32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17</a:t>
            </a:r>
            <a:r>
              <a:rPr lang="en-US" dirty="0" smtClean="0"/>
              <a:t>), Tiny to a small number (e.g., seconds/</a:t>
            </a:r>
            <a:r>
              <a:rPr lang="en-US" dirty="0" err="1" smtClean="0"/>
              <a:t>femtosecond</a:t>
            </a:r>
            <a:r>
              <a:rPr lang="en-US" dirty="0" smtClean="0"/>
              <a:t> or 1.0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-15</a:t>
            </a:r>
            <a:r>
              <a:rPr lang="en-US" dirty="0" smtClean="0"/>
              <a:t>), </a:t>
            </a:r>
            <a:r>
              <a:rPr lang="en-US" dirty="0" err="1" smtClean="0"/>
              <a:t>BigNegative</a:t>
            </a:r>
            <a:r>
              <a:rPr lang="en-US" dirty="0" smtClean="0"/>
              <a:t> = - Big. </a:t>
            </a:r>
            <a:br>
              <a:rPr lang="en-US" dirty="0" smtClean="0"/>
            </a:br>
            <a:r>
              <a:rPr lang="en-US" dirty="0" smtClean="0"/>
              <a:t>Here are two conditionals: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* Tiny) * </a:t>
            </a:r>
            <a:r>
              <a:rPr lang="en-US" dirty="0" err="1" smtClean="0"/>
              <a:t>BigNegative</a:t>
            </a:r>
            <a:r>
              <a:rPr lang="en-US" dirty="0" smtClean="0"/>
              <a:t> == (Big * </a:t>
            </a:r>
            <a:r>
              <a:rPr lang="en-US" dirty="0" err="1" smtClean="0"/>
              <a:t>BigNegative</a:t>
            </a:r>
            <a:r>
              <a:rPr lang="en-US" dirty="0" smtClean="0"/>
              <a:t>) * Tiny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+ Tiny) + </a:t>
            </a:r>
            <a:r>
              <a:rPr lang="en-US" dirty="0" err="1" smtClean="0"/>
              <a:t>BigNegative</a:t>
            </a:r>
            <a:r>
              <a:rPr lang="en-US" dirty="0" smtClean="0"/>
              <a:t> == (Big + </a:t>
            </a:r>
            <a:r>
              <a:rPr lang="en-US" dirty="0" err="1" smtClean="0"/>
              <a:t>BigNegative</a:t>
            </a:r>
            <a:r>
              <a:rPr lang="en-US" dirty="0" smtClean="0"/>
              <a:t>) + Tiny</a:t>
            </a:r>
          </a:p>
          <a:p>
            <a:pPr marL="571500" indent="-571500">
              <a:buNone/>
            </a:pPr>
            <a:r>
              <a:rPr lang="en-US" dirty="0" smtClean="0"/>
              <a:t>Which statement about these is correct?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Yellow.	I. is true and II. is false (if we don’t consider overflow)—but there are cases where one side overflows while the other does not!</a:t>
            </a:r>
          </a:p>
          <a:p>
            <a:pPr marL="514350" indent="-514350">
              <a:buNone/>
            </a:pPr>
            <a:r>
              <a:rPr lang="en-US" dirty="0" smtClean="0"/>
              <a:t>I.  Works ok if no overflow, but because exponents add, if Big * </a:t>
            </a:r>
            <a:r>
              <a:rPr lang="en-US" dirty="0" err="1" smtClean="0"/>
              <a:t>BigNeg</a:t>
            </a:r>
            <a:r>
              <a:rPr lang="en-US" dirty="0" smtClean="0"/>
              <a:t> overflows, then result is overflow, not -1</a:t>
            </a:r>
          </a:p>
          <a:p>
            <a:pPr marL="514350" indent="-514350">
              <a:buNone/>
            </a:pPr>
            <a:r>
              <a:rPr lang="en-US" dirty="0" smtClean="0"/>
              <a:t>II. Left hand side is 0, right hand side is tiny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1F07-83B3-0E4A-9E11-8C58CDADB546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246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Review: Single + Double Precision FP</a:t>
            </a:r>
          </a:p>
          <a:p>
            <a:r>
              <a:rPr lang="en-US" dirty="0" smtClean="0"/>
              <a:t>Assemblers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Linkers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Compilers vs. Interpreters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And in Conclusion, …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9A48-F5B1-AD46-84F0-3CA981BCC1FC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Assembler</a:t>
            </a:r>
            <a:endParaRPr lang="en-US" altLang="en-US" dirty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Input: Assembly Language Code</a:t>
            </a:r>
            <a:br>
              <a:rPr lang="en-US" altLang="en-US" dirty="0" smtClean="0"/>
            </a:br>
            <a:r>
              <a:rPr lang="en-US" altLang="en-US" dirty="0" smtClean="0"/>
              <a:t>(e.g., </a:t>
            </a:r>
            <a:r>
              <a:rPr lang="en-US" altLang="en-US" dirty="0" err="1" smtClean="0">
                <a:latin typeface="Courier New" charset="0"/>
              </a:rPr>
              <a:t>foo.s</a:t>
            </a:r>
            <a:r>
              <a:rPr lang="en-US" altLang="en-US" dirty="0" smtClean="0"/>
              <a:t> for MIPS)</a:t>
            </a:r>
          </a:p>
          <a:p>
            <a:r>
              <a:rPr lang="en-US" altLang="en-US" dirty="0" smtClean="0"/>
              <a:t>Output: Object Code, information tables</a:t>
            </a:r>
            <a:br>
              <a:rPr lang="en-US" altLang="en-US" dirty="0" smtClean="0"/>
            </a:br>
            <a:r>
              <a:rPr lang="en-US" altLang="en-US" dirty="0" smtClean="0"/>
              <a:t>(e.g., </a:t>
            </a:r>
            <a:r>
              <a:rPr lang="en-US" altLang="en-US" dirty="0" err="1" smtClean="0">
                <a:latin typeface="Courier New" charset="0"/>
              </a:rPr>
              <a:t>foo.o</a:t>
            </a:r>
            <a:r>
              <a:rPr lang="en-US" altLang="en-US" dirty="0" smtClean="0"/>
              <a:t> for MIPS)</a:t>
            </a:r>
          </a:p>
          <a:p>
            <a:r>
              <a:rPr lang="en-US" altLang="en-US" dirty="0" smtClean="0"/>
              <a:t>Reads and Uses </a:t>
            </a:r>
            <a:r>
              <a:rPr lang="en-US" altLang="en-US" dirty="0" smtClean="0">
                <a:solidFill>
                  <a:schemeClr val="accent1"/>
                </a:solidFill>
              </a:rPr>
              <a:t>Directives</a:t>
            </a:r>
          </a:p>
          <a:p>
            <a:r>
              <a:rPr lang="en-US" altLang="en-US" dirty="0" smtClean="0"/>
              <a:t>Replace </a:t>
            </a:r>
            <a:r>
              <a:rPr lang="en-US" altLang="en-US" dirty="0" smtClean="0">
                <a:solidFill>
                  <a:srgbClr val="4F81BD"/>
                </a:solidFill>
              </a:rPr>
              <a:t>Pseudo-instructions</a:t>
            </a:r>
          </a:p>
          <a:p>
            <a:r>
              <a:rPr lang="en-US" altLang="en-US" dirty="0" smtClean="0"/>
              <a:t>Produce Machine Language</a:t>
            </a:r>
          </a:p>
          <a:p>
            <a:r>
              <a:rPr lang="en-US" altLang="en-US" dirty="0" smtClean="0"/>
              <a:t>Creates </a:t>
            </a:r>
            <a:r>
              <a:rPr lang="en-US" altLang="en-US" dirty="0" smtClean="0">
                <a:solidFill>
                  <a:schemeClr val="accent1"/>
                </a:solidFill>
              </a:rPr>
              <a:t>Object File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0017-CF92-BE46-AF54-78864BFFA74B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8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47067" y="6237817"/>
            <a:ext cx="2133600" cy="365125"/>
          </a:xfrm>
        </p:spPr>
        <p:txBody>
          <a:bodyPr/>
          <a:lstStyle/>
          <a:p>
            <a:r>
              <a:rPr lang="en-US" dirty="0" smtClean="0"/>
              <a:t>Fall 2013 -- Lecture #9</a:t>
            </a:r>
            <a:endParaRPr lang="en-AU" dirty="0"/>
          </a:p>
        </p:txBody>
      </p:sp>
      <p:pic>
        <p:nvPicPr>
          <p:cNvPr id="336906" name="Picture 10" descr="f02-2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700213"/>
            <a:ext cx="6030913" cy="4414837"/>
          </a:xfrm>
          <a:prstGeom prst="rect">
            <a:avLst/>
          </a:prstGeom>
          <a:noFill/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AU" dirty="0"/>
          </a:p>
        </p:txBody>
      </p:sp>
      <p:grpSp>
        <p:nvGrpSpPr>
          <p:cNvPr id="12" name="Group 11"/>
          <p:cNvGrpSpPr/>
          <p:nvPr/>
        </p:nvGrpSpPr>
        <p:grpSpPr>
          <a:xfrm>
            <a:off x="3276600" y="1557338"/>
            <a:ext cx="3024188" cy="1800225"/>
            <a:chOff x="3276600" y="1557338"/>
            <a:chExt cx="3024188" cy="1800225"/>
          </a:xfrm>
        </p:grpSpPr>
        <p:sp>
          <p:nvSpPr>
            <p:cNvPr id="336900" name="Text Box 4"/>
            <p:cNvSpPr txBox="1">
              <a:spLocks noChangeArrowheads="1"/>
            </p:cNvSpPr>
            <p:nvPr/>
          </p:nvSpPr>
          <p:spPr bwMode="auto">
            <a:xfrm>
              <a:off x="3563938" y="1989138"/>
              <a:ext cx="27368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Many compilers produce object modules directly</a:t>
              </a:r>
              <a:endParaRPr lang="en-AU" dirty="0"/>
            </a:p>
          </p:txBody>
        </p:sp>
        <p:sp>
          <p:nvSpPr>
            <p:cNvPr id="336901" name="AutoShape 5"/>
            <p:cNvSpPr>
              <a:spLocks/>
            </p:cNvSpPr>
            <p:nvPr/>
          </p:nvSpPr>
          <p:spPr bwMode="auto">
            <a:xfrm rot="-2520133">
              <a:off x="3276600" y="1557338"/>
              <a:ext cx="215900" cy="1800225"/>
            </a:xfrm>
            <a:prstGeom prst="rightBrace">
              <a:avLst>
                <a:gd name="adj1" fmla="val 694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6904" name="Text Box 8"/>
          <p:cNvSpPr txBox="1">
            <a:spLocks noChangeArrowheads="1"/>
          </p:cNvSpPr>
          <p:nvPr/>
        </p:nvSpPr>
        <p:spPr bwMode="auto">
          <a:xfrm rot="5400000">
            <a:off x="6773069" y="2004219"/>
            <a:ext cx="43751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§2.12 Translating and Starting a Program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75734" y="6254749"/>
            <a:ext cx="2133600" cy="365125"/>
          </a:xfrm>
        </p:spPr>
        <p:txBody>
          <a:bodyPr/>
          <a:lstStyle/>
          <a:p>
            <a:fld id="{BC7B896B-CD6D-ED4A-90B4-E0EF50B6AFEF}" type="datetime1">
              <a:rPr lang="en-US" smtClean="0"/>
              <a:pPr/>
              <a:t>9/25/13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68400" y="4030134"/>
            <a:ext cx="5791200" cy="2082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08400" y="3454402"/>
            <a:ext cx="3572933" cy="23029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9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and Pseudo-instructions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Turning textual MIPS instructions into machine code called </a:t>
            </a:r>
            <a:r>
              <a:rPr lang="en-US" i="1" dirty="0" smtClean="0">
                <a:solidFill>
                  <a:srgbClr val="3366FF"/>
                </a:solidFill>
              </a:rPr>
              <a:t>assembly, </a:t>
            </a:r>
            <a:r>
              <a:rPr lang="en-US" dirty="0" smtClean="0">
                <a:solidFill>
                  <a:srgbClr val="000000"/>
                </a:solidFill>
              </a:rPr>
              <a:t>program called </a:t>
            </a:r>
            <a:r>
              <a:rPr lang="en-US" i="1" dirty="0" smtClean="0">
                <a:solidFill>
                  <a:srgbClr val="3366FF"/>
                </a:solidFill>
              </a:rPr>
              <a:t>assembler</a:t>
            </a:r>
          </a:p>
          <a:p>
            <a:pPr lvl="1"/>
            <a:r>
              <a:rPr lang="en-US" dirty="0" smtClean="0"/>
              <a:t>Calculates addresses, maps register names to numbers, produces binary machine language</a:t>
            </a:r>
          </a:p>
          <a:p>
            <a:pPr lvl="1"/>
            <a:r>
              <a:rPr lang="en-US" dirty="0" smtClean="0"/>
              <a:t>Textual language called </a:t>
            </a:r>
            <a:r>
              <a:rPr lang="en-US" i="1" dirty="0" smtClean="0">
                <a:solidFill>
                  <a:srgbClr val="3366FF"/>
                </a:solidFill>
              </a:rPr>
              <a:t>assembly language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Can also accept instructions convenient for programmer but not in hardware</a:t>
            </a:r>
          </a:p>
          <a:p>
            <a:pPr lvl="1"/>
            <a:r>
              <a:rPr lang="en-US" i="1" dirty="0" smtClean="0">
                <a:solidFill>
                  <a:srgbClr val="3366FF"/>
                </a:solidFill>
              </a:rPr>
              <a:t>Load immediate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i="1" dirty="0" err="1" smtClean="0">
                <a:solidFill>
                  <a:srgbClr val="3366FF"/>
                </a:solidFill>
              </a:rPr>
              <a:t>li</a:t>
            </a:r>
            <a:r>
              <a:rPr lang="en-US" dirty="0" smtClean="0">
                <a:solidFill>
                  <a:srgbClr val="000000"/>
                </a:solidFill>
              </a:rPr>
              <a:t>) allows 32-bit constants, assembler turns into </a:t>
            </a:r>
            <a:r>
              <a:rPr lang="en-US" dirty="0" err="1" smtClean="0">
                <a:solidFill>
                  <a:srgbClr val="000000"/>
                </a:solidFill>
              </a:rPr>
              <a:t>lui</a:t>
            </a:r>
            <a:r>
              <a:rPr lang="en-US" dirty="0" smtClean="0">
                <a:solidFill>
                  <a:srgbClr val="000000"/>
                </a:solidFill>
              </a:rPr>
              <a:t> + </a:t>
            </a:r>
            <a:r>
              <a:rPr lang="en-US" dirty="0" err="1" smtClean="0">
                <a:solidFill>
                  <a:srgbClr val="000000"/>
                </a:solidFill>
              </a:rPr>
              <a:t>ori</a:t>
            </a:r>
            <a:r>
              <a:rPr lang="en-US" dirty="0" smtClean="0">
                <a:solidFill>
                  <a:srgbClr val="000000"/>
                </a:solidFill>
              </a:rPr>
              <a:t> (if needed)</a:t>
            </a:r>
          </a:p>
          <a:p>
            <a:pPr lvl="1"/>
            <a:r>
              <a:rPr lang="en-US" i="1" dirty="0" smtClean="0">
                <a:solidFill>
                  <a:srgbClr val="3366FF"/>
                </a:solidFill>
              </a:rPr>
              <a:t>Load double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i="1" dirty="0" smtClean="0">
                <a:solidFill>
                  <a:srgbClr val="3366FF"/>
                </a:solidFill>
              </a:rPr>
              <a:t>ld</a:t>
            </a:r>
            <a:r>
              <a:rPr lang="en-US" dirty="0" smtClean="0">
                <a:solidFill>
                  <a:srgbClr val="000000"/>
                </a:solidFill>
              </a:rPr>
              <a:t>) uses two lwc1 instructions to load a pair of 32-bit floating point registers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Called </a:t>
            </a:r>
            <a:r>
              <a:rPr lang="en-US" i="1" dirty="0" smtClean="0">
                <a:solidFill>
                  <a:srgbClr val="3366FF"/>
                </a:solidFill>
              </a:rPr>
              <a:t>Pseudo-Instructions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6B2F-5166-AF4B-945C-7CAE504CB56E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937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Assembler Directives </a:t>
            </a:r>
            <a:r>
              <a:rPr lang="en-US" altLang="en-US" dirty="0" smtClean="0"/>
              <a:t>(P&amp;H Appendix A)</a:t>
            </a:r>
            <a:endParaRPr lang="en-US" altLang="en-US" dirty="0"/>
          </a:p>
        </p:txBody>
      </p:sp>
      <p:sp>
        <p:nvSpPr>
          <p:cNvPr id="734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Give directions to assembler, but do not produce machine instructions</a:t>
            </a:r>
          </a:p>
          <a:p>
            <a:pPr lvl="1">
              <a:buFontTx/>
              <a:buNone/>
            </a:pPr>
            <a:r>
              <a:rPr lang="en-US" altLang="en-US" dirty="0">
                <a:latin typeface="Courier New" charset="0"/>
              </a:rPr>
              <a:t> .text</a:t>
            </a:r>
            <a:r>
              <a:rPr lang="en-US" altLang="en-US" dirty="0"/>
              <a:t>: Subsequent items put in user text segment</a:t>
            </a:r>
          </a:p>
          <a:p>
            <a:pPr lvl="1">
              <a:buFontTx/>
              <a:buNone/>
            </a:pPr>
            <a:r>
              <a:rPr lang="en-US" altLang="en-US" dirty="0">
                <a:latin typeface="Courier New" charset="0"/>
              </a:rPr>
              <a:t> .data</a:t>
            </a:r>
            <a:r>
              <a:rPr lang="en-US" altLang="en-US" dirty="0"/>
              <a:t>: Subsequent items put in user data segment</a:t>
            </a:r>
          </a:p>
          <a:p>
            <a:pPr lvl="1">
              <a:buFontTx/>
              <a:buNone/>
            </a:pPr>
            <a:r>
              <a:rPr lang="en-US" altLang="en-US" dirty="0">
                <a:latin typeface="Courier New" charset="0"/>
              </a:rPr>
              <a:t> .</a:t>
            </a:r>
            <a:r>
              <a:rPr lang="en-US" altLang="en-US" dirty="0" err="1">
                <a:latin typeface="Courier New" charset="0"/>
              </a:rPr>
              <a:t>globl</a:t>
            </a:r>
            <a:r>
              <a:rPr lang="en-US" altLang="en-US" dirty="0"/>
              <a:t> </a:t>
            </a:r>
            <a:r>
              <a:rPr lang="en-US" altLang="en-US" dirty="0">
                <a:latin typeface="Courier New" charset="0"/>
              </a:rPr>
              <a:t>sym</a:t>
            </a:r>
            <a:r>
              <a:rPr lang="en-US" altLang="en-US" dirty="0"/>
              <a:t>: declares </a:t>
            </a:r>
            <a:r>
              <a:rPr lang="en-US" altLang="en-US" dirty="0">
                <a:latin typeface="Courier New" charset="0"/>
              </a:rPr>
              <a:t>sym</a:t>
            </a:r>
            <a:r>
              <a:rPr lang="en-US" altLang="en-US" dirty="0"/>
              <a:t> global and can be referenced from other files</a:t>
            </a:r>
          </a:p>
          <a:p>
            <a:pPr lvl="1">
              <a:buFontTx/>
              <a:buNone/>
            </a:pPr>
            <a:r>
              <a:rPr lang="en-US" altLang="en-US" dirty="0">
                <a:latin typeface="Courier New" charset="0"/>
              </a:rPr>
              <a:t> .</a:t>
            </a:r>
            <a:r>
              <a:rPr lang="en-US" altLang="en-US" dirty="0" err="1">
                <a:latin typeface="Courier New" charset="0"/>
              </a:rPr>
              <a:t>asciiz</a:t>
            </a:r>
            <a:r>
              <a:rPr lang="en-US" altLang="en-US" dirty="0">
                <a:latin typeface="Courier New" charset="0"/>
              </a:rPr>
              <a:t> </a:t>
            </a:r>
            <a:r>
              <a:rPr lang="en-US" altLang="en-US" dirty="0" err="1">
                <a:latin typeface="Courier New" charset="0"/>
              </a:rPr>
              <a:t>str</a:t>
            </a:r>
            <a:r>
              <a:rPr lang="en-US" altLang="en-US" dirty="0"/>
              <a:t>: Store the string </a:t>
            </a:r>
            <a:r>
              <a:rPr lang="en-US" altLang="en-US" dirty="0" err="1">
                <a:latin typeface="Courier New" charset="0"/>
              </a:rPr>
              <a:t>str</a:t>
            </a:r>
            <a:r>
              <a:rPr lang="en-US" altLang="en-US" dirty="0"/>
              <a:t> in memory and null-terminate it</a:t>
            </a:r>
          </a:p>
          <a:p>
            <a:pPr lvl="1"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</a:t>
            </a:r>
            <a:r>
              <a:rPr lang="en-US" altLang="en-US" dirty="0" smtClean="0">
                <a:latin typeface="Courier New" charset="0"/>
              </a:rPr>
              <a:t>.</a:t>
            </a:r>
            <a:r>
              <a:rPr lang="en-US" altLang="en-US" dirty="0">
                <a:latin typeface="Courier New" charset="0"/>
              </a:rPr>
              <a:t>word w</a:t>
            </a:r>
            <a:r>
              <a:rPr lang="en-US" altLang="en-US" baseline="-25000" dirty="0">
                <a:latin typeface="Courier New" charset="0"/>
              </a:rPr>
              <a:t>1</a:t>
            </a:r>
            <a:r>
              <a:rPr lang="en-US" altLang="en-US" dirty="0">
                <a:latin typeface="Courier New" charset="0"/>
              </a:rPr>
              <a:t>…</a:t>
            </a:r>
            <a:r>
              <a:rPr lang="en-US" altLang="en-US" dirty="0" err="1">
                <a:latin typeface="Courier New" charset="0"/>
              </a:rPr>
              <a:t>w</a:t>
            </a:r>
            <a:r>
              <a:rPr lang="en-US" altLang="en-US" baseline="-25000" dirty="0" err="1">
                <a:latin typeface="Courier New" charset="0"/>
              </a:rPr>
              <a:t>n</a:t>
            </a:r>
            <a:r>
              <a:rPr lang="en-US" altLang="en-US" dirty="0"/>
              <a:t>: Store the </a:t>
            </a:r>
            <a:r>
              <a:rPr lang="en-US" altLang="en-US" i="1" dirty="0"/>
              <a:t>n</a:t>
            </a:r>
            <a:r>
              <a:rPr lang="en-US" altLang="en-US" dirty="0"/>
              <a:t> 32-bit quantities in successive memory words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CEB-CFEF-294B-BF9D-709EB719F8BF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Assembler </a:t>
            </a:r>
            <a:r>
              <a:rPr lang="en-US" sz="4000" dirty="0" smtClean="0"/>
              <a:t>Pseudo-instructions</a:t>
            </a:r>
            <a:endParaRPr lang="en-AU" sz="4000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409950" algn="l"/>
                <a:tab pos="4038600" algn="l"/>
              </a:tabLst>
            </a:pPr>
            <a:r>
              <a:rPr lang="en-US" dirty="0"/>
              <a:t>Most assembler instructions represent machine instructions one-to-one</a:t>
            </a:r>
          </a:p>
          <a:p>
            <a:pPr>
              <a:tabLst>
                <a:tab pos="3409950" algn="l"/>
                <a:tab pos="4038600" algn="l"/>
              </a:tabLst>
            </a:pPr>
            <a:r>
              <a:rPr lang="en-US" dirty="0" smtClean="0"/>
              <a:t>Pseudo-instructions</a:t>
            </a:r>
            <a:r>
              <a:rPr lang="en-US" dirty="0"/>
              <a:t>: figments of the assembler’s imagination</a:t>
            </a:r>
          </a:p>
          <a:p>
            <a:pPr>
              <a:buFont typeface="Wingdings" charset="2"/>
              <a:buNone/>
              <a:tabLst>
                <a:tab pos="3409950" algn="l"/>
                <a:tab pos="4038600" algn="l"/>
              </a:tabLst>
            </a:pPr>
            <a:r>
              <a:rPr lang="en-US" sz="2400" dirty="0">
                <a:latin typeface="Lucida Console" charset="0"/>
              </a:rPr>
              <a:t>	</a:t>
            </a:r>
            <a:r>
              <a:rPr lang="en-US" sz="2400" dirty="0">
                <a:latin typeface="Courier"/>
              </a:rPr>
              <a:t>move $t0, $t1</a:t>
            </a:r>
            <a:r>
              <a:rPr lang="en-US" sz="2800" dirty="0"/>
              <a:t>	</a:t>
            </a:r>
            <a:r>
              <a:rPr lang="en-US" sz="2800" dirty="0" smtClean="0"/>
              <a:t> </a:t>
            </a:r>
            <a:r>
              <a:rPr lang="en-US" sz="2800" dirty="0" smtClean="0">
                <a:ea typeface="Arial" charset="0"/>
                <a:cs typeface="Arial" charset="0"/>
              </a:rPr>
              <a:t>→</a:t>
            </a:r>
            <a:r>
              <a:rPr lang="en-US" sz="2800" dirty="0"/>
              <a:t>	</a:t>
            </a:r>
            <a:r>
              <a:rPr lang="en-US" sz="2400" dirty="0">
                <a:latin typeface="Courier"/>
              </a:rPr>
              <a:t>add $t0, $zero, $t1</a:t>
            </a:r>
          </a:p>
          <a:p>
            <a:pPr>
              <a:buFont typeface="Wingdings" charset="2"/>
              <a:buNone/>
              <a:tabLst>
                <a:tab pos="3409950" algn="l"/>
                <a:tab pos="4038600" algn="l"/>
              </a:tabLst>
            </a:pPr>
            <a:r>
              <a:rPr lang="en-US" sz="2400" dirty="0">
                <a:latin typeface="Lucida Console" charset="0"/>
              </a:rPr>
              <a:t>	</a:t>
            </a:r>
            <a:r>
              <a:rPr lang="en-US" sz="2400" dirty="0" err="1">
                <a:latin typeface="Courier"/>
                <a:cs typeface="Courier"/>
              </a:rPr>
              <a:t>blt</a:t>
            </a:r>
            <a:r>
              <a:rPr lang="en-US" sz="2400" dirty="0">
                <a:latin typeface="Courier"/>
                <a:cs typeface="Courier"/>
              </a:rPr>
              <a:t> $t0, $t1, L</a:t>
            </a:r>
            <a:r>
              <a:rPr lang="en-US" sz="2800" dirty="0"/>
              <a:t>	 </a:t>
            </a:r>
            <a:r>
              <a:rPr lang="en-US" sz="2800" dirty="0">
                <a:ea typeface="Arial" charset="0"/>
                <a:cs typeface="Arial" charset="0"/>
              </a:rPr>
              <a:t>→</a:t>
            </a:r>
            <a:r>
              <a:rPr lang="en-US" sz="2800" dirty="0"/>
              <a:t> 	</a:t>
            </a:r>
            <a:r>
              <a:rPr lang="en-US" sz="2400" dirty="0" err="1">
                <a:latin typeface="Courier"/>
                <a:cs typeface="Courier"/>
              </a:rPr>
              <a:t>slt</a:t>
            </a:r>
            <a:r>
              <a:rPr lang="en-US" sz="2400" dirty="0">
                <a:latin typeface="Courier"/>
                <a:cs typeface="Courier"/>
              </a:rPr>
              <a:t> $at, $t0, $t1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	</a:t>
            </a:r>
            <a:r>
              <a:rPr lang="en-US" sz="2400" dirty="0" err="1">
                <a:latin typeface="Courier"/>
                <a:cs typeface="Courier"/>
              </a:rPr>
              <a:t>bne</a:t>
            </a:r>
            <a:r>
              <a:rPr lang="en-US" sz="2400" dirty="0">
                <a:latin typeface="Courier"/>
                <a:cs typeface="Courier"/>
              </a:rPr>
              <a:t> $at, $zero, L</a:t>
            </a:r>
          </a:p>
          <a:p>
            <a:pPr lvl="1">
              <a:tabLst>
                <a:tab pos="3409950" algn="l"/>
                <a:tab pos="4038600" algn="l"/>
              </a:tabLst>
            </a:pPr>
            <a:r>
              <a:rPr lang="en-US" dirty="0">
                <a:latin typeface="Courier"/>
                <a:cs typeface="Courier"/>
              </a:rPr>
              <a:t>$at</a:t>
            </a:r>
            <a:r>
              <a:rPr lang="en-US" dirty="0">
                <a:latin typeface="+mj-lt"/>
                <a:cs typeface="Courier"/>
              </a:rPr>
              <a:t> </a:t>
            </a:r>
            <a:r>
              <a:rPr lang="en-US" dirty="0"/>
              <a:t>(register 1): assembler temporary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3246-2230-164C-AAB9-2B4C199C95F4}" type="datetime1">
              <a:rPr lang="en-US" smtClean="0"/>
              <a:pPr/>
              <a:t>9/25/13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6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11138"/>
            <a:ext cx="7281333" cy="458787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More Pseudo-instructions</a:t>
            </a:r>
            <a:endParaRPr lang="en-US" altLang="en-US" dirty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00125"/>
            <a:ext cx="8458200" cy="5686425"/>
          </a:xfrm>
        </p:spPr>
        <p:txBody>
          <a:bodyPr>
            <a:normAutofit/>
          </a:bodyPr>
          <a:lstStyle/>
          <a:p>
            <a:pPr>
              <a:tabLst>
                <a:tab pos="4229100" algn="l"/>
              </a:tabLst>
            </a:pPr>
            <a:r>
              <a:rPr lang="en-US" altLang="en-US" dirty="0" err="1"/>
              <a:t>Asm</a:t>
            </a:r>
            <a:r>
              <a:rPr lang="en-US" altLang="en-US" dirty="0"/>
              <a:t>. treats convenient variations of machine language instructions as if real instructions</a:t>
            </a:r>
            <a:br>
              <a:rPr lang="en-US" altLang="en-US" dirty="0"/>
            </a:br>
            <a:r>
              <a:rPr lang="en-US" altLang="en-US" dirty="0"/>
              <a:t>Pseudo:	Real:</a:t>
            </a:r>
          </a:p>
          <a:p>
            <a:pPr>
              <a:buNone/>
              <a:tabLst>
                <a:tab pos="4229100" algn="l"/>
              </a:tabLst>
            </a:pPr>
            <a:r>
              <a:rPr lang="en-US" altLang="en-US" sz="2400" dirty="0" smtClean="0">
                <a:latin typeface="Courier New" charset="0"/>
              </a:rPr>
              <a:t>	</a:t>
            </a:r>
            <a:r>
              <a:rPr lang="en-US" altLang="en-US" sz="2400" dirty="0" err="1" smtClean="0">
                <a:latin typeface="Courier New" charset="0"/>
              </a:rPr>
              <a:t>addu</a:t>
            </a:r>
            <a:r>
              <a:rPr lang="en-US" altLang="en-US" sz="2400" dirty="0" smtClean="0">
                <a:latin typeface="Courier New" charset="0"/>
              </a:rPr>
              <a:t> $t0,$t6,1	______________</a:t>
            </a:r>
          </a:p>
          <a:p>
            <a:pPr>
              <a:buFontTx/>
              <a:buNone/>
              <a:tabLst>
                <a:tab pos="4229100" algn="l"/>
              </a:tabLst>
            </a:pPr>
            <a:r>
              <a:rPr lang="en-US" altLang="en-US" sz="2400" dirty="0" smtClean="0">
                <a:latin typeface="Courier New" charset="0"/>
              </a:rPr>
              <a:t> 	</a:t>
            </a:r>
            <a:r>
              <a:rPr lang="en-US" altLang="en-US" sz="2400" dirty="0" err="1" smtClean="0">
                <a:latin typeface="Courier New" charset="0"/>
              </a:rPr>
              <a:t>subu</a:t>
            </a:r>
            <a:r>
              <a:rPr lang="en-US" altLang="en-US" sz="2400" dirty="0" smtClean="0">
                <a:latin typeface="Courier New" charset="0"/>
              </a:rPr>
              <a:t> </a:t>
            </a:r>
            <a:r>
              <a:rPr lang="en-US" altLang="en-US" sz="2400" dirty="0">
                <a:latin typeface="Courier New" charset="0"/>
              </a:rPr>
              <a:t>$sp,$sp,32</a:t>
            </a:r>
            <a:r>
              <a:rPr lang="en-US" altLang="en-US" sz="2400" dirty="0" smtClean="0">
                <a:latin typeface="Courier New" charset="0"/>
              </a:rPr>
              <a:t>	______________</a:t>
            </a:r>
          </a:p>
          <a:p>
            <a:pPr>
              <a:buFontTx/>
              <a:buNone/>
              <a:tabLst>
                <a:tab pos="4229100" algn="l"/>
              </a:tabLst>
            </a:pPr>
            <a:r>
              <a:rPr lang="en-US" altLang="en-US" sz="2400" dirty="0">
                <a:latin typeface="Courier New" charset="0"/>
              </a:rPr>
              <a:t>	</a:t>
            </a:r>
            <a:r>
              <a:rPr lang="en-US" altLang="en-US" sz="2400" dirty="0" err="1" smtClean="0">
                <a:latin typeface="Courier New" charset="0"/>
              </a:rPr>
              <a:t>sd</a:t>
            </a:r>
            <a:r>
              <a:rPr lang="en-US" altLang="en-US" sz="2400" dirty="0" smtClean="0">
                <a:latin typeface="Courier New" charset="0"/>
              </a:rPr>
              <a:t> </a:t>
            </a:r>
            <a:r>
              <a:rPr lang="en-US" altLang="en-US" sz="2400" dirty="0">
                <a:latin typeface="Courier New" charset="0"/>
              </a:rPr>
              <a:t>$</a:t>
            </a:r>
            <a:r>
              <a:rPr lang="en-US" altLang="en-US" sz="2400" dirty="0" smtClean="0">
                <a:latin typeface="Courier New" charset="0"/>
              </a:rPr>
              <a:t>a0,32</a:t>
            </a:r>
            <a:r>
              <a:rPr lang="en-US" altLang="en-US" sz="2400" dirty="0">
                <a:latin typeface="Courier New" charset="0"/>
              </a:rPr>
              <a:t>($sp) </a:t>
            </a:r>
            <a:r>
              <a:rPr lang="en-US" altLang="en-US" sz="2400" dirty="0" smtClean="0">
                <a:latin typeface="Courier New" charset="0"/>
              </a:rPr>
              <a:t>	______________</a:t>
            </a:r>
            <a:br>
              <a:rPr lang="en-US" altLang="en-US" sz="2400" dirty="0" smtClean="0">
                <a:latin typeface="Courier New" charset="0"/>
              </a:rPr>
            </a:br>
            <a:r>
              <a:rPr lang="en-US" altLang="en-US" sz="2400" dirty="0" smtClean="0">
                <a:latin typeface="Courier New" charset="0"/>
              </a:rPr>
              <a:t>	______________</a:t>
            </a:r>
          </a:p>
          <a:p>
            <a:pPr>
              <a:buFontTx/>
              <a:buNone/>
              <a:tabLst>
                <a:tab pos="4229100" algn="l"/>
              </a:tabLst>
            </a:pPr>
            <a:r>
              <a:rPr lang="en-US" altLang="en-US" sz="2400" dirty="0" smtClean="0">
                <a:latin typeface="Courier New" charset="0"/>
              </a:rPr>
              <a:t>	la </a:t>
            </a:r>
            <a:r>
              <a:rPr lang="en-US" altLang="en-US" sz="2400" dirty="0">
                <a:latin typeface="Courier New" charset="0"/>
              </a:rPr>
              <a:t>$a0</a:t>
            </a:r>
            <a:r>
              <a:rPr lang="en-US" altLang="en-US" sz="2400" dirty="0" smtClean="0">
                <a:latin typeface="Courier New" charset="0"/>
              </a:rPr>
              <a:t>,str	______________</a:t>
            </a:r>
            <a:endParaRPr lang="en-US" altLang="en-US" sz="2400" dirty="0">
              <a:latin typeface="Courier New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4843-2323-F746-B9CA-7A791EB8B9FF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759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54CE-FCC4-D644-9AF3-23CF90204881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#9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345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4"/>
          <p:cNvGrpSpPr/>
          <p:nvPr/>
        </p:nvGrpSpPr>
        <p:grpSpPr>
          <a:xfrm>
            <a:off x="0" y="5968006"/>
            <a:ext cx="4403307" cy="647999"/>
            <a:chOff x="3596766" y="2488086"/>
            <a:chExt cx="7004719" cy="2103155"/>
          </a:xfrm>
        </p:grpSpPr>
        <p:sp>
          <p:nvSpPr>
            <p:cNvPr id="60" name="Rectangle 59"/>
            <p:cNvSpPr/>
            <p:nvPr/>
          </p:nvSpPr>
          <p:spPr>
            <a:xfrm>
              <a:off x="3596766" y="2948340"/>
              <a:ext cx="5213089" cy="1642901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977722" y="2488086"/>
              <a:ext cx="1623763" cy="209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Today’s Lecture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11138"/>
            <a:ext cx="7281333" cy="458787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More Pseudo-instructions</a:t>
            </a:r>
            <a:endParaRPr lang="en-US" altLang="en-US" dirty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00125"/>
            <a:ext cx="8458200" cy="5686425"/>
          </a:xfrm>
        </p:spPr>
        <p:txBody>
          <a:bodyPr>
            <a:normAutofit/>
          </a:bodyPr>
          <a:lstStyle/>
          <a:p>
            <a:pPr>
              <a:tabLst>
                <a:tab pos="4229100" algn="l"/>
              </a:tabLst>
            </a:pPr>
            <a:r>
              <a:rPr lang="en-US" altLang="en-US" dirty="0" err="1"/>
              <a:t>Asm</a:t>
            </a:r>
            <a:r>
              <a:rPr lang="en-US" altLang="en-US" dirty="0"/>
              <a:t>. treats convenient variations of machine language instructions as if real instructions</a:t>
            </a:r>
            <a:br>
              <a:rPr lang="en-US" altLang="en-US" dirty="0"/>
            </a:br>
            <a:r>
              <a:rPr lang="en-US" altLang="en-US" dirty="0"/>
              <a:t>Pseudo:	Real:</a:t>
            </a:r>
          </a:p>
          <a:p>
            <a:pPr>
              <a:buNone/>
              <a:tabLst>
                <a:tab pos="4229100" algn="l"/>
              </a:tabLst>
            </a:pPr>
            <a:r>
              <a:rPr lang="en-US" altLang="en-US" sz="2400" dirty="0" smtClean="0">
                <a:latin typeface="Courier New" charset="0"/>
              </a:rPr>
              <a:t>	</a:t>
            </a:r>
            <a:r>
              <a:rPr lang="en-US" altLang="en-US" sz="2400" dirty="0" err="1" smtClean="0">
                <a:latin typeface="Courier New" charset="0"/>
              </a:rPr>
              <a:t>addu</a:t>
            </a:r>
            <a:r>
              <a:rPr lang="en-US" altLang="en-US" sz="2400" dirty="0" smtClean="0">
                <a:latin typeface="Courier New" charset="0"/>
              </a:rPr>
              <a:t> $t0,$t6,1	</a:t>
            </a:r>
            <a:r>
              <a:rPr lang="en-US" altLang="en-US" sz="2400" dirty="0" err="1" smtClean="0">
                <a:latin typeface="Courier New" charset="0"/>
              </a:rPr>
              <a:t>addiu</a:t>
            </a:r>
            <a:r>
              <a:rPr lang="en-US" altLang="en-US" sz="2400" dirty="0" smtClean="0">
                <a:latin typeface="Courier New" charset="0"/>
              </a:rPr>
              <a:t> $t0,$t6,1</a:t>
            </a:r>
          </a:p>
          <a:p>
            <a:pPr>
              <a:buFontTx/>
              <a:buNone/>
              <a:tabLst>
                <a:tab pos="4229100" algn="l"/>
              </a:tabLst>
            </a:pPr>
            <a:r>
              <a:rPr lang="en-US" altLang="en-US" sz="2400" dirty="0" smtClean="0">
                <a:latin typeface="Courier New" charset="0"/>
              </a:rPr>
              <a:t> 	</a:t>
            </a:r>
            <a:r>
              <a:rPr lang="en-US" altLang="en-US" sz="2400" dirty="0" err="1" smtClean="0">
                <a:latin typeface="Courier New" charset="0"/>
              </a:rPr>
              <a:t>subu</a:t>
            </a:r>
            <a:r>
              <a:rPr lang="en-US" altLang="en-US" sz="2400" dirty="0" smtClean="0">
                <a:latin typeface="Courier New" charset="0"/>
              </a:rPr>
              <a:t> </a:t>
            </a:r>
            <a:r>
              <a:rPr lang="en-US" altLang="en-US" sz="2400" dirty="0">
                <a:latin typeface="Courier New" charset="0"/>
              </a:rPr>
              <a:t>$sp,$sp,32</a:t>
            </a:r>
            <a:r>
              <a:rPr lang="en-US" altLang="en-US" sz="2400" dirty="0" smtClean="0">
                <a:latin typeface="Courier New" charset="0"/>
              </a:rPr>
              <a:t>	______________</a:t>
            </a:r>
          </a:p>
          <a:p>
            <a:pPr>
              <a:buFontTx/>
              <a:buNone/>
              <a:tabLst>
                <a:tab pos="4229100" algn="l"/>
              </a:tabLst>
            </a:pPr>
            <a:r>
              <a:rPr lang="en-US" altLang="en-US" sz="2400" dirty="0">
                <a:latin typeface="Courier New" charset="0"/>
              </a:rPr>
              <a:t>	</a:t>
            </a:r>
            <a:r>
              <a:rPr lang="en-US" altLang="en-US" sz="2400" dirty="0" err="1" smtClean="0">
                <a:latin typeface="Courier New" charset="0"/>
              </a:rPr>
              <a:t>sd</a:t>
            </a:r>
            <a:r>
              <a:rPr lang="en-US" altLang="en-US" sz="2400" dirty="0" smtClean="0">
                <a:latin typeface="Courier New" charset="0"/>
              </a:rPr>
              <a:t> </a:t>
            </a:r>
            <a:r>
              <a:rPr lang="en-US" altLang="en-US" sz="2400" dirty="0">
                <a:latin typeface="Courier New" charset="0"/>
              </a:rPr>
              <a:t>$</a:t>
            </a:r>
            <a:r>
              <a:rPr lang="en-US" altLang="en-US" sz="2400" dirty="0" smtClean="0">
                <a:latin typeface="Courier New" charset="0"/>
              </a:rPr>
              <a:t>a0,32</a:t>
            </a:r>
            <a:r>
              <a:rPr lang="en-US" altLang="en-US" sz="2400" dirty="0">
                <a:latin typeface="Courier New" charset="0"/>
              </a:rPr>
              <a:t>($sp) </a:t>
            </a:r>
            <a:r>
              <a:rPr lang="en-US" altLang="en-US" sz="2400" dirty="0" smtClean="0">
                <a:latin typeface="Courier New" charset="0"/>
              </a:rPr>
              <a:t>	______________</a:t>
            </a:r>
            <a:br>
              <a:rPr lang="en-US" altLang="en-US" sz="2400" dirty="0" smtClean="0">
                <a:latin typeface="Courier New" charset="0"/>
              </a:rPr>
            </a:br>
            <a:r>
              <a:rPr lang="en-US" altLang="en-US" sz="2400" dirty="0" smtClean="0">
                <a:latin typeface="Courier New" charset="0"/>
              </a:rPr>
              <a:t>	______________</a:t>
            </a:r>
          </a:p>
          <a:p>
            <a:pPr>
              <a:buFontTx/>
              <a:buNone/>
              <a:tabLst>
                <a:tab pos="4229100" algn="l"/>
              </a:tabLst>
            </a:pPr>
            <a:r>
              <a:rPr lang="en-US" altLang="en-US" sz="2400" dirty="0" smtClean="0">
                <a:latin typeface="Courier New" charset="0"/>
              </a:rPr>
              <a:t>	la </a:t>
            </a:r>
            <a:r>
              <a:rPr lang="en-US" altLang="en-US" sz="2400" dirty="0">
                <a:latin typeface="Courier New" charset="0"/>
              </a:rPr>
              <a:t>$a0</a:t>
            </a:r>
            <a:r>
              <a:rPr lang="en-US" altLang="en-US" sz="2400" dirty="0" smtClean="0">
                <a:latin typeface="Courier New" charset="0"/>
              </a:rPr>
              <a:t>,str	______________</a:t>
            </a:r>
            <a:endParaRPr lang="en-US" altLang="en-US" sz="2400" dirty="0">
              <a:latin typeface="Courier New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C75F-4CCB-CC46-8E74-E1D721EEFC23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77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11138"/>
            <a:ext cx="7281333" cy="458787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More Pseudo-instructions</a:t>
            </a:r>
            <a:endParaRPr lang="en-US" altLang="en-US" dirty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00125"/>
            <a:ext cx="8458200" cy="5686425"/>
          </a:xfrm>
        </p:spPr>
        <p:txBody>
          <a:bodyPr>
            <a:normAutofit/>
          </a:bodyPr>
          <a:lstStyle/>
          <a:p>
            <a:pPr>
              <a:tabLst>
                <a:tab pos="4229100" algn="l"/>
              </a:tabLst>
            </a:pPr>
            <a:r>
              <a:rPr lang="en-US" altLang="en-US" dirty="0" err="1"/>
              <a:t>Asm</a:t>
            </a:r>
            <a:r>
              <a:rPr lang="en-US" altLang="en-US" dirty="0"/>
              <a:t>. treats convenient variations of machine language instructions as if real instructions</a:t>
            </a:r>
            <a:br>
              <a:rPr lang="en-US" altLang="en-US" dirty="0"/>
            </a:br>
            <a:r>
              <a:rPr lang="en-US" altLang="en-US" dirty="0"/>
              <a:t>Pseudo:	Real:</a:t>
            </a:r>
          </a:p>
          <a:p>
            <a:pPr>
              <a:buNone/>
              <a:tabLst>
                <a:tab pos="4229100" algn="l"/>
              </a:tabLst>
            </a:pPr>
            <a:r>
              <a:rPr lang="en-US" altLang="en-US" sz="2400" dirty="0" smtClean="0">
                <a:latin typeface="Courier New" charset="0"/>
              </a:rPr>
              <a:t>	</a:t>
            </a:r>
            <a:r>
              <a:rPr lang="en-US" altLang="en-US" sz="2400" dirty="0" err="1" smtClean="0">
                <a:latin typeface="Courier New" charset="0"/>
              </a:rPr>
              <a:t>addu</a:t>
            </a:r>
            <a:r>
              <a:rPr lang="en-US" altLang="en-US" sz="2400" dirty="0" smtClean="0">
                <a:latin typeface="Courier New" charset="0"/>
              </a:rPr>
              <a:t> $t0,$t6,1	</a:t>
            </a:r>
            <a:r>
              <a:rPr lang="en-US" altLang="en-US" sz="2400" dirty="0" err="1" smtClean="0">
                <a:latin typeface="Courier New" charset="0"/>
              </a:rPr>
              <a:t>addiu</a:t>
            </a:r>
            <a:r>
              <a:rPr lang="en-US" altLang="en-US" sz="2400" dirty="0" smtClean="0">
                <a:latin typeface="Courier New" charset="0"/>
              </a:rPr>
              <a:t> $t0,$t6,1</a:t>
            </a:r>
          </a:p>
          <a:p>
            <a:pPr>
              <a:buFontTx/>
              <a:buNone/>
              <a:tabLst>
                <a:tab pos="4229100" algn="l"/>
              </a:tabLst>
            </a:pPr>
            <a:r>
              <a:rPr lang="en-US" altLang="en-US" sz="2400" dirty="0" smtClean="0">
                <a:latin typeface="Courier New" charset="0"/>
              </a:rPr>
              <a:t> 	</a:t>
            </a:r>
            <a:r>
              <a:rPr lang="en-US" altLang="en-US" sz="2400" dirty="0" err="1" smtClean="0">
                <a:latin typeface="Courier New" charset="0"/>
              </a:rPr>
              <a:t>subu</a:t>
            </a:r>
            <a:r>
              <a:rPr lang="en-US" altLang="en-US" sz="2400" dirty="0" smtClean="0">
                <a:latin typeface="Courier New" charset="0"/>
              </a:rPr>
              <a:t> </a:t>
            </a:r>
            <a:r>
              <a:rPr lang="en-US" altLang="en-US" sz="2400" dirty="0">
                <a:latin typeface="Courier New" charset="0"/>
              </a:rPr>
              <a:t>$sp,$sp,32	</a:t>
            </a:r>
            <a:r>
              <a:rPr lang="en-US" altLang="en-US" sz="2400" dirty="0" err="1">
                <a:latin typeface="Courier New" charset="0"/>
              </a:rPr>
              <a:t>addiu</a:t>
            </a:r>
            <a:r>
              <a:rPr lang="en-US" altLang="en-US" sz="2400" dirty="0">
                <a:latin typeface="Courier New" charset="0"/>
              </a:rPr>
              <a:t> $sp,$sp,-32</a:t>
            </a:r>
          </a:p>
          <a:p>
            <a:pPr>
              <a:buFontTx/>
              <a:buNone/>
              <a:tabLst>
                <a:tab pos="4229100" algn="l"/>
              </a:tabLst>
            </a:pPr>
            <a:r>
              <a:rPr lang="en-US" altLang="en-US" sz="2400" dirty="0">
                <a:latin typeface="Courier New" charset="0"/>
              </a:rPr>
              <a:t>	</a:t>
            </a:r>
            <a:r>
              <a:rPr lang="en-US" altLang="en-US" sz="2400" dirty="0" err="1" smtClean="0">
                <a:latin typeface="Courier New" charset="0"/>
              </a:rPr>
              <a:t>sd</a:t>
            </a:r>
            <a:r>
              <a:rPr lang="en-US" altLang="en-US" sz="2400" dirty="0" smtClean="0">
                <a:latin typeface="Courier New" charset="0"/>
              </a:rPr>
              <a:t> </a:t>
            </a:r>
            <a:r>
              <a:rPr lang="en-US" altLang="en-US" sz="2400" dirty="0">
                <a:latin typeface="Courier New" charset="0"/>
              </a:rPr>
              <a:t>$</a:t>
            </a:r>
            <a:r>
              <a:rPr lang="en-US" altLang="en-US" sz="2400" dirty="0" smtClean="0">
                <a:latin typeface="Courier New" charset="0"/>
              </a:rPr>
              <a:t>a0,32</a:t>
            </a:r>
            <a:r>
              <a:rPr lang="en-US" altLang="en-US" sz="2400" dirty="0">
                <a:latin typeface="Courier New" charset="0"/>
              </a:rPr>
              <a:t>($sp) </a:t>
            </a:r>
            <a:r>
              <a:rPr lang="en-US" altLang="en-US" sz="2400" dirty="0" smtClean="0">
                <a:latin typeface="Courier New" charset="0"/>
              </a:rPr>
              <a:t>	______________</a:t>
            </a:r>
            <a:br>
              <a:rPr lang="en-US" altLang="en-US" sz="2400" dirty="0" smtClean="0">
                <a:latin typeface="Courier New" charset="0"/>
              </a:rPr>
            </a:br>
            <a:r>
              <a:rPr lang="en-US" altLang="en-US" sz="2400" dirty="0" smtClean="0">
                <a:latin typeface="Courier New" charset="0"/>
              </a:rPr>
              <a:t>	______________</a:t>
            </a:r>
          </a:p>
          <a:p>
            <a:pPr>
              <a:buFontTx/>
              <a:buNone/>
              <a:tabLst>
                <a:tab pos="4229100" algn="l"/>
              </a:tabLst>
            </a:pPr>
            <a:r>
              <a:rPr lang="en-US" altLang="en-US" sz="2400" dirty="0" smtClean="0">
                <a:latin typeface="Courier New" charset="0"/>
              </a:rPr>
              <a:t>	la </a:t>
            </a:r>
            <a:r>
              <a:rPr lang="en-US" altLang="en-US" sz="2400" dirty="0">
                <a:latin typeface="Courier New" charset="0"/>
              </a:rPr>
              <a:t>$a0</a:t>
            </a:r>
            <a:r>
              <a:rPr lang="en-US" altLang="en-US" sz="2400" dirty="0" smtClean="0">
                <a:latin typeface="Courier New" charset="0"/>
              </a:rPr>
              <a:t>,str	______________</a:t>
            </a:r>
            <a:endParaRPr lang="en-US" altLang="en-US" sz="2400" dirty="0">
              <a:latin typeface="Courier New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33F3-7831-6C4A-A01F-16F7CAEB9A18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0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11138"/>
            <a:ext cx="7281333" cy="458787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More Pseudo-instructions</a:t>
            </a:r>
            <a:endParaRPr lang="en-US" altLang="en-US" dirty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00125"/>
            <a:ext cx="8458200" cy="5686425"/>
          </a:xfrm>
        </p:spPr>
        <p:txBody>
          <a:bodyPr>
            <a:normAutofit/>
          </a:bodyPr>
          <a:lstStyle/>
          <a:p>
            <a:pPr>
              <a:tabLst>
                <a:tab pos="4229100" algn="l"/>
              </a:tabLst>
            </a:pPr>
            <a:r>
              <a:rPr lang="en-US" altLang="en-US" dirty="0" err="1"/>
              <a:t>Asm</a:t>
            </a:r>
            <a:r>
              <a:rPr lang="en-US" altLang="en-US" dirty="0"/>
              <a:t>. treats convenient variations of machine language instructions as if real instructions</a:t>
            </a:r>
            <a:br>
              <a:rPr lang="en-US" altLang="en-US" dirty="0"/>
            </a:br>
            <a:r>
              <a:rPr lang="en-US" altLang="en-US" dirty="0"/>
              <a:t>Pseudo:	Real:</a:t>
            </a:r>
          </a:p>
          <a:p>
            <a:pPr>
              <a:buNone/>
              <a:tabLst>
                <a:tab pos="4229100" algn="l"/>
              </a:tabLst>
            </a:pPr>
            <a:r>
              <a:rPr lang="en-US" altLang="en-US" sz="2400" dirty="0" smtClean="0">
                <a:latin typeface="Courier New" charset="0"/>
              </a:rPr>
              <a:t>	</a:t>
            </a:r>
            <a:r>
              <a:rPr lang="en-US" altLang="en-US" sz="2400" dirty="0" err="1" smtClean="0">
                <a:latin typeface="Courier New" charset="0"/>
              </a:rPr>
              <a:t>addu</a:t>
            </a:r>
            <a:r>
              <a:rPr lang="en-US" altLang="en-US" sz="2400" dirty="0" smtClean="0">
                <a:latin typeface="Courier New" charset="0"/>
              </a:rPr>
              <a:t> $t0,$t6,1	</a:t>
            </a:r>
            <a:r>
              <a:rPr lang="en-US" altLang="en-US" sz="2400" dirty="0" err="1" smtClean="0">
                <a:latin typeface="Courier New" charset="0"/>
              </a:rPr>
              <a:t>addiu</a:t>
            </a:r>
            <a:r>
              <a:rPr lang="en-US" altLang="en-US" sz="2400" dirty="0" smtClean="0">
                <a:latin typeface="Courier New" charset="0"/>
              </a:rPr>
              <a:t> $t0,$t6,1</a:t>
            </a:r>
          </a:p>
          <a:p>
            <a:pPr>
              <a:buFontTx/>
              <a:buNone/>
              <a:tabLst>
                <a:tab pos="4229100" algn="l"/>
              </a:tabLst>
            </a:pPr>
            <a:r>
              <a:rPr lang="en-US" altLang="en-US" sz="2400" dirty="0" smtClean="0">
                <a:latin typeface="Courier New" charset="0"/>
              </a:rPr>
              <a:t> 	</a:t>
            </a:r>
            <a:r>
              <a:rPr lang="en-US" altLang="en-US" sz="2400" dirty="0" err="1" smtClean="0">
                <a:latin typeface="Courier New" charset="0"/>
              </a:rPr>
              <a:t>subu</a:t>
            </a:r>
            <a:r>
              <a:rPr lang="en-US" altLang="en-US" sz="2400" dirty="0" smtClean="0">
                <a:latin typeface="Courier New" charset="0"/>
              </a:rPr>
              <a:t> </a:t>
            </a:r>
            <a:r>
              <a:rPr lang="en-US" altLang="en-US" sz="2400" dirty="0">
                <a:latin typeface="Courier New" charset="0"/>
              </a:rPr>
              <a:t>$sp,$sp,32	</a:t>
            </a:r>
            <a:r>
              <a:rPr lang="en-US" altLang="en-US" sz="2400" dirty="0" err="1">
                <a:latin typeface="Courier New" charset="0"/>
              </a:rPr>
              <a:t>addiu</a:t>
            </a:r>
            <a:r>
              <a:rPr lang="en-US" altLang="en-US" sz="2400" dirty="0">
                <a:latin typeface="Courier New" charset="0"/>
              </a:rPr>
              <a:t> $sp,$sp,-32</a:t>
            </a:r>
          </a:p>
          <a:p>
            <a:pPr>
              <a:buFontTx/>
              <a:buNone/>
              <a:tabLst>
                <a:tab pos="4229100" algn="l"/>
              </a:tabLst>
            </a:pPr>
            <a:r>
              <a:rPr lang="en-US" altLang="en-US" sz="2400" dirty="0">
                <a:latin typeface="Courier New" charset="0"/>
              </a:rPr>
              <a:t>	</a:t>
            </a:r>
            <a:r>
              <a:rPr lang="en-US" altLang="en-US" sz="2400" dirty="0" err="1" smtClean="0">
                <a:latin typeface="Courier New" charset="0"/>
              </a:rPr>
              <a:t>sd</a:t>
            </a:r>
            <a:r>
              <a:rPr lang="en-US" altLang="en-US" sz="2400" dirty="0" smtClean="0">
                <a:latin typeface="Courier New" charset="0"/>
              </a:rPr>
              <a:t> </a:t>
            </a:r>
            <a:r>
              <a:rPr lang="en-US" altLang="en-US" sz="2400" dirty="0">
                <a:latin typeface="Courier New" charset="0"/>
              </a:rPr>
              <a:t>$</a:t>
            </a:r>
            <a:r>
              <a:rPr lang="en-US" altLang="en-US" sz="2400" dirty="0" smtClean="0">
                <a:latin typeface="Courier New" charset="0"/>
              </a:rPr>
              <a:t>a0,32</a:t>
            </a:r>
            <a:r>
              <a:rPr lang="en-US" altLang="en-US" sz="2400" dirty="0">
                <a:latin typeface="Courier New" charset="0"/>
              </a:rPr>
              <a:t>($sp) 	</a:t>
            </a:r>
            <a:r>
              <a:rPr lang="en-US" altLang="en-US" sz="2400" dirty="0" err="1">
                <a:latin typeface="Courier New" charset="0"/>
              </a:rPr>
              <a:t>sw</a:t>
            </a:r>
            <a:r>
              <a:rPr lang="en-US" altLang="en-US" sz="2400" dirty="0">
                <a:latin typeface="Courier New" charset="0"/>
              </a:rPr>
              <a:t> $</a:t>
            </a:r>
            <a:r>
              <a:rPr lang="en-US" altLang="en-US" sz="2400" dirty="0" smtClean="0">
                <a:latin typeface="Courier New" charset="0"/>
              </a:rPr>
              <a:t>a0,32</a:t>
            </a:r>
            <a:r>
              <a:rPr lang="en-US" altLang="en-US" sz="2400" dirty="0">
                <a:latin typeface="Courier New" charset="0"/>
              </a:rPr>
              <a:t>($sp)</a:t>
            </a:r>
            <a:br>
              <a:rPr lang="en-US" altLang="en-US" sz="2400" dirty="0">
                <a:latin typeface="Courier New" charset="0"/>
              </a:rPr>
            </a:br>
            <a:r>
              <a:rPr lang="en-US" altLang="en-US" sz="2400" dirty="0">
                <a:latin typeface="Courier New" charset="0"/>
              </a:rPr>
              <a:t>	</a:t>
            </a:r>
            <a:r>
              <a:rPr lang="en-US" altLang="en-US" sz="2400" dirty="0" err="1">
                <a:latin typeface="Courier New" charset="0"/>
              </a:rPr>
              <a:t>sw</a:t>
            </a:r>
            <a:r>
              <a:rPr lang="en-US" altLang="en-US" sz="2400" dirty="0">
                <a:latin typeface="Courier New" charset="0"/>
              </a:rPr>
              <a:t> $</a:t>
            </a:r>
            <a:r>
              <a:rPr lang="en-US" altLang="en-US" sz="2400" dirty="0" smtClean="0">
                <a:latin typeface="Courier New" charset="0"/>
              </a:rPr>
              <a:t>a1,36</a:t>
            </a:r>
            <a:r>
              <a:rPr lang="en-US" altLang="en-US" sz="2400" dirty="0">
                <a:latin typeface="Courier New" charset="0"/>
              </a:rPr>
              <a:t>($sp)</a:t>
            </a:r>
            <a:endParaRPr lang="en-US" altLang="en-US" sz="2400" dirty="0" smtClean="0">
              <a:latin typeface="Courier New" charset="0"/>
            </a:endParaRPr>
          </a:p>
          <a:p>
            <a:pPr>
              <a:buFontTx/>
              <a:buNone/>
              <a:tabLst>
                <a:tab pos="4229100" algn="l"/>
              </a:tabLst>
            </a:pPr>
            <a:r>
              <a:rPr lang="en-US" altLang="en-US" sz="2400" dirty="0" smtClean="0">
                <a:latin typeface="Courier New" charset="0"/>
              </a:rPr>
              <a:t>	la </a:t>
            </a:r>
            <a:r>
              <a:rPr lang="en-US" altLang="en-US" sz="2400" dirty="0">
                <a:latin typeface="Courier New" charset="0"/>
              </a:rPr>
              <a:t>$a0</a:t>
            </a:r>
            <a:r>
              <a:rPr lang="en-US" altLang="en-US" sz="2400" dirty="0" smtClean="0">
                <a:latin typeface="Courier New" charset="0"/>
              </a:rPr>
              <a:t>,str</a:t>
            </a:r>
            <a:r>
              <a:rPr lang="en-US" altLang="en-US" sz="2400" dirty="0">
                <a:latin typeface="Courier New" charset="0"/>
              </a:rPr>
              <a:t>	</a:t>
            </a:r>
            <a:r>
              <a:rPr lang="en-US" altLang="en-US" sz="2400" dirty="0" err="1">
                <a:latin typeface="Courier New" charset="0"/>
              </a:rPr>
              <a:t>lui</a:t>
            </a:r>
            <a:r>
              <a:rPr lang="en-US" altLang="en-US" sz="2400" dirty="0">
                <a:latin typeface="Courier New" charset="0"/>
              </a:rPr>
              <a:t> $</a:t>
            </a:r>
            <a:r>
              <a:rPr lang="en-US" altLang="en-US" sz="2400" dirty="0" err="1">
                <a:latin typeface="Courier New" charset="0"/>
              </a:rPr>
              <a:t>at,left</a:t>
            </a:r>
            <a:r>
              <a:rPr lang="en-US" altLang="en-US" sz="2400" dirty="0">
                <a:latin typeface="Courier New" charset="0"/>
              </a:rPr>
              <a:t>(</a:t>
            </a:r>
            <a:r>
              <a:rPr lang="en-US" altLang="en-US" sz="2400" dirty="0" err="1">
                <a:latin typeface="Courier New" charset="0"/>
              </a:rPr>
              <a:t>str</a:t>
            </a:r>
            <a:r>
              <a:rPr lang="en-US" altLang="en-US" sz="2400" dirty="0">
                <a:latin typeface="Courier New" charset="0"/>
              </a:rPr>
              <a:t>)</a:t>
            </a:r>
            <a:br>
              <a:rPr lang="en-US" altLang="en-US" sz="2400" dirty="0">
                <a:latin typeface="Courier New" charset="0"/>
              </a:rPr>
            </a:br>
            <a:r>
              <a:rPr lang="en-US" altLang="en-US" sz="2400" dirty="0">
                <a:latin typeface="Courier New" charset="0"/>
              </a:rPr>
              <a:t> 	</a:t>
            </a:r>
            <a:r>
              <a:rPr lang="en-US" altLang="en-US" sz="2400" dirty="0" err="1">
                <a:latin typeface="Courier New" charset="0"/>
              </a:rPr>
              <a:t>ori</a:t>
            </a:r>
            <a:r>
              <a:rPr lang="en-US" altLang="en-US" sz="2400" dirty="0">
                <a:latin typeface="Courier New" charset="0"/>
              </a:rPr>
              <a:t> $a0,$at,right(str)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322A-5515-2245-B8F9-FC71142172C9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95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Review: Single + Double Precision FP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Assemblers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Linkers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Compilers vs. Interpreters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And in Conclusion, …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9A48-F5B1-AD46-84F0-3CA981BCC1FC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7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#1-2 Due Sunday before Midnight</a:t>
            </a:r>
          </a:p>
          <a:p>
            <a:r>
              <a:rPr lang="en-US" dirty="0" smtClean="0"/>
              <a:t>Midterm is three weeks from today in evening</a:t>
            </a:r>
          </a:p>
          <a:p>
            <a:pPr lvl="1"/>
            <a:r>
              <a:rPr lang="en-US" dirty="0" smtClean="0"/>
              <a:t>90 minute exam, you will be given 180 minutes to do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B620-D066-6548-812F-5517921514E2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Fall 2013</a:t>
            </a:r>
            <a:r>
              <a:rPr lang="en-US" smtClean="0"/>
              <a:t>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07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cs61c Career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360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Dr. Tao Ye (my former M.S. student and Dan Garcia’s spouse!), Pandora, after participating in the EECS Career Fair yesterday: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”[Recruiting] is </a:t>
            </a:r>
            <a:r>
              <a:rPr lang="en-US" dirty="0"/>
              <a:t>seriously hard work. Pleasantly surprised by a few things Berkeley CS is doing right: </a:t>
            </a:r>
          </a:p>
          <a:p>
            <a:pPr marL="0" indent="0">
              <a:buNone/>
            </a:pPr>
            <a:r>
              <a:rPr lang="en-US" dirty="0" smtClean="0"/>
              <a:t>	1</a:t>
            </a:r>
            <a:r>
              <a:rPr lang="en-US" dirty="0"/>
              <a:t>. Many students have done </a:t>
            </a:r>
            <a:r>
              <a:rPr lang="en-US" dirty="0" err="1"/>
              <a:t>Hackathons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	2</a:t>
            </a:r>
            <a:r>
              <a:rPr lang="en-US" dirty="0"/>
              <a:t>. Most have </a:t>
            </a:r>
            <a:r>
              <a:rPr lang="en-US" dirty="0" err="1"/>
              <a:t>Hadoop</a:t>
            </a:r>
            <a:r>
              <a:rPr lang="en-US" dirty="0"/>
              <a:t> map reduce projects highlighted, and interested in big data analytics. Big change since I was here 2 years ago.</a:t>
            </a:r>
          </a:p>
          <a:p>
            <a:pPr marL="0" indent="0">
              <a:buNone/>
            </a:pPr>
            <a:r>
              <a:rPr lang="en-US" dirty="0" smtClean="0"/>
              <a:t>	3</a:t>
            </a:r>
            <a:r>
              <a:rPr lang="en-US" dirty="0"/>
              <a:t>. Average communication skills have improved </a:t>
            </a:r>
            <a:r>
              <a:rPr lang="en-US" dirty="0" smtClean="0"/>
              <a:t>greatly.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4</a:t>
            </a:r>
            <a:r>
              <a:rPr lang="en-US" dirty="0"/>
              <a:t>. Many have impressive internship </a:t>
            </a:r>
            <a:r>
              <a:rPr lang="en-US" dirty="0" smtClean="0"/>
              <a:t>history.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Our </a:t>
            </a:r>
            <a:r>
              <a:rPr lang="en-US" dirty="0"/>
              <a:t>recruiter says much better than MIT. </a:t>
            </a:r>
            <a:r>
              <a:rPr lang="en-US" dirty="0" smtClean="0">
                <a:sym typeface="Wingdings"/>
              </a:rPr>
              <a:t>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B620-D066-6548-812F-5517921514E2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Fall 2013</a:t>
            </a:r>
            <a:r>
              <a:rPr lang="en-US" smtClean="0"/>
              <a:t>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75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Review: Single + Double Precision FP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Assemblers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Linkers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Compilers vs. Interpreters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And in Conclusion, …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9A48-F5B1-AD46-84F0-3CA981BCC1FC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0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59200" y="6492875"/>
            <a:ext cx="2133600" cy="365125"/>
          </a:xfrm>
        </p:spPr>
        <p:txBody>
          <a:bodyPr/>
          <a:lstStyle/>
          <a:p>
            <a:r>
              <a:rPr lang="en-US" dirty="0" smtClean="0"/>
              <a:t>Fall 2013 -- Lecture #9</a:t>
            </a:r>
            <a:endParaRPr lang="en-AU" dirty="0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Producing an Object Module</a:t>
            </a:r>
            <a:endParaRPr lang="en-AU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Assembler (or compiler) translates program into machine instructions</a:t>
            </a:r>
          </a:p>
          <a:p>
            <a:pPr>
              <a:lnSpc>
                <a:spcPct val="90000"/>
              </a:lnSpc>
            </a:pPr>
            <a:r>
              <a:rPr lang="en-US" sz="2800"/>
              <a:t>Provides information for building a complete program from the pieces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Header: described contents of object module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Text segment: translated instructions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Static data segment: data allocated for the life of the program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Relocation info: for contents that depend on absolute location of loaded program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Symbol table: global definitions and external refs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Debug info: for associating with source code</a:t>
            </a:r>
            <a:endParaRPr lang="en-AU" sz="24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8267" y="6492875"/>
            <a:ext cx="2133600" cy="365125"/>
          </a:xfrm>
        </p:spPr>
        <p:txBody>
          <a:bodyPr/>
          <a:lstStyle/>
          <a:p>
            <a:fld id="{4FE5A41A-2A2A-DC48-82CB-D2A0B4090F34}" type="datetime1">
              <a:rPr lang="en-US" smtClean="0"/>
              <a:pPr/>
              <a:t>9/25/13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0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Separate Compilation and Assembly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98800"/>
          </a:xfrm>
        </p:spPr>
        <p:txBody>
          <a:bodyPr/>
          <a:lstStyle/>
          <a:p>
            <a:r>
              <a:rPr lang="en-US" dirty="0" smtClean="0"/>
              <a:t>No need to compile all code at once</a:t>
            </a:r>
          </a:p>
          <a:p>
            <a:r>
              <a:rPr lang="en-US" dirty="0" smtClean="0"/>
              <a:t>How to put pieces together?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47066" y="6492875"/>
            <a:ext cx="2133600" cy="365125"/>
          </a:xfrm>
        </p:spPr>
        <p:txBody>
          <a:bodyPr/>
          <a:lstStyle/>
          <a:p>
            <a:r>
              <a:rPr lang="en-US" dirty="0" smtClean="0"/>
              <a:t>Fall 2013 -- Lecture #9</a:t>
            </a:r>
            <a:endParaRPr lang="en-AU" dirty="0"/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395288" y="5707063"/>
            <a:ext cx="83534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B.1.1 The process that produces an executable file.</a:t>
            </a:r>
            <a:r>
              <a:rPr lang="en-US" sz="1200" dirty="0"/>
              <a:t> An assembler translates a file of assembly language into an object file, which is linked with other files and libraries into an executable file. Copyright </a:t>
            </a:r>
            <a:r>
              <a:rPr lang="en-US" sz="1200"/>
              <a:t>© </a:t>
            </a:r>
            <a:r>
              <a:rPr lang="en-US" sz="1200" smtClean="0"/>
              <a:t>2009 </a:t>
            </a:r>
            <a:r>
              <a:rPr lang="en-US" sz="1200" dirty="0"/>
              <a:t>Elsevier, Inc. All rights reserved.</a:t>
            </a:r>
          </a:p>
        </p:txBody>
      </p:sp>
      <p:pic>
        <p:nvPicPr>
          <p:cNvPr id="186378" name="Picture 10" descr="App-b-01-0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395663"/>
            <a:ext cx="6561137" cy="228600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185333" y="6492875"/>
            <a:ext cx="2133600" cy="365125"/>
          </a:xfrm>
        </p:spPr>
        <p:txBody>
          <a:bodyPr/>
          <a:lstStyle/>
          <a:p>
            <a:fld id="{EC82EA7B-F949-D242-8E40-929D48A748A3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0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47067" y="6237817"/>
            <a:ext cx="2133600" cy="365125"/>
          </a:xfrm>
        </p:spPr>
        <p:txBody>
          <a:bodyPr/>
          <a:lstStyle/>
          <a:p>
            <a:r>
              <a:rPr lang="en-US" dirty="0" smtClean="0"/>
              <a:t>Fall 2013 -- Lecture #9</a:t>
            </a:r>
            <a:endParaRPr lang="en-AU" dirty="0"/>
          </a:p>
        </p:txBody>
      </p:sp>
      <p:pic>
        <p:nvPicPr>
          <p:cNvPr id="336906" name="Picture 10" descr="f02-2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700213"/>
            <a:ext cx="6030913" cy="4414837"/>
          </a:xfrm>
          <a:prstGeom prst="rect">
            <a:avLst/>
          </a:prstGeom>
          <a:noFill/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 and Startup</a:t>
            </a:r>
            <a:endParaRPr lang="en-AU"/>
          </a:p>
        </p:txBody>
      </p:sp>
      <p:grpSp>
        <p:nvGrpSpPr>
          <p:cNvPr id="2" name="Group 11"/>
          <p:cNvGrpSpPr/>
          <p:nvPr/>
        </p:nvGrpSpPr>
        <p:grpSpPr>
          <a:xfrm>
            <a:off x="3276600" y="1557338"/>
            <a:ext cx="3024188" cy="1800225"/>
            <a:chOff x="3276600" y="1557338"/>
            <a:chExt cx="3024188" cy="1800225"/>
          </a:xfrm>
        </p:grpSpPr>
        <p:sp>
          <p:nvSpPr>
            <p:cNvPr id="336900" name="Text Box 4"/>
            <p:cNvSpPr txBox="1">
              <a:spLocks noChangeArrowheads="1"/>
            </p:cNvSpPr>
            <p:nvPr/>
          </p:nvSpPr>
          <p:spPr bwMode="auto">
            <a:xfrm>
              <a:off x="3563938" y="1989138"/>
              <a:ext cx="27368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Many compilers produce object modules directly</a:t>
              </a:r>
              <a:endParaRPr lang="en-AU" dirty="0"/>
            </a:p>
          </p:txBody>
        </p:sp>
        <p:sp>
          <p:nvSpPr>
            <p:cNvPr id="336901" name="AutoShape 5"/>
            <p:cNvSpPr>
              <a:spLocks/>
            </p:cNvSpPr>
            <p:nvPr/>
          </p:nvSpPr>
          <p:spPr bwMode="auto">
            <a:xfrm rot="-2520133">
              <a:off x="3276600" y="1557338"/>
              <a:ext cx="215900" cy="1800225"/>
            </a:xfrm>
            <a:prstGeom prst="rightBrace">
              <a:avLst>
                <a:gd name="adj1" fmla="val 694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6948488" y="3573463"/>
            <a:ext cx="1770062" cy="1511300"/>
            <a:chOff x="6948488" y="3573463"/>
            <a:chExt cx="1770062" cy="1511300"/>
          </a:xfrm>
        </p:grpSpPr>
        <p:sp>
          <p:nvSpPr>
            <p:cNvPr id="336902" name="Text Box 6"/>
            <p:cNvSpPr txBox="1">
              <a:spLocks noChangeArrowheads="1"/>
            </p:cNvSpPr>
            <p:nvPr/>
          </p:nvSpPr>
          <p:spPr bwMode="auto">
            <a:xfrm>
              <a:off x="7164388" y="4149725"/>
              <a:ext cx="15541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Static linking</a:t>
              </a:r>
              <a:endParaRPr lang="en-AU"/>
            </a:p>
          </p:txBody>
        </p:sp>
        <p:sp>
          <p:nvSpPr>
            <p:cNvPr id="336903" name="AutoShape 7"/>
            <p:cNvSpPr>
              <a:spLocks/>
            </p:cNvSpPr>
            <p:nvPr/>
          </p:nvSpPr>
          <p:spPr bwMode="auto">
            <a:xfrm>
              <a:off x="6948488" y="3573463"/>
              <a:ext cx="215900" cy="1511300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6904" name="Text Box 8"/>
          <p:cNvSpPr txBox="1">
            <a:spLocks noChangeArrowheads="1"/>
          </p:cNvSpPr>
          <p:nvPr/>
        </p:nvSpPr>
        <p:spPr bwMode="auto">
          <a:xfrm rot="5400000">
            <a:off x="6773069" y="2004219"/>
            <a:ext cx="43751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§2.12 Translating and Starting a Program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75734" y="6254749"/>
            <a:ext cx="2133600" cy="365125"/>
          </a:xfrm>
        </p:spPr>
        <p:txBody>
          <a:bodyPr/>
          <a:lstStyle/>
          <a:p>
            <a:fld id="{B31E396D-BF48-9D44-A8D5-ACA4F0CD0159}" type="datetime1">
              <a:rPr lang="en-US" smtClean="0"/>
              <a:pPr/>
              <a:t>9/25/13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4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Big Idea #1: Levels of 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2202532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000000"/>
                </a:solidFill>
              </a:rPr>
              <a:t>lw</a:t>
            </a:r>
            <a:r>
              <a:rPr lang="en-US" sz="1600" dirty="0">
                <a:solidFill>
                  <a:srgbClr val="000000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000000"/>
                </a:solidFill>
              </a:rPr>
              <a:t>lw</a:t>
            </a:r>
            <a:r>
              <a:rPr lang="en-US" sz="1600" dirty="0">
                <a:solidFill>
                  <a:srgbClr val="000000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000000"/>
                </a:solidFill>
              </a:rPr>
              <a:t>sw</a:t>
            </a:r>
            <a:r>
              <a:rPr lang="en-US" sz="1600" dirty="0">
                <a:solidFill>
                  <a:srgbClr val="000000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000000"/>
                </a:solidFill>
              </a:rPr>
              <a:t>sw</a:t>
            </a:r>
            <a:r>
              <a:rPr lang="en-US" sz="1600" dirty="0">
                <a:solidFill>
                  <a:srgbClr val="000000"/>
                </a:solidFill>
              </a:rPr>
              <a:t>	  $t0, 4($2)</a:t>
            </a:r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585" y="555038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7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585" y="555038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000000"/>
                </a:solidFill>
              </a:rPr>
              <a:t>High Level </a:t>
            </a:r>
            <a:r>
              <a:rPr lang="en-US" sz="1800" b="1" dirty="0" smtClean="0">
                <a:solidFill>
                  <a:srgbClr val="000000"/>
                </a:solidFill>
              </a:rPr>
              <a:t>Language</a:t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>Program </a:t>
            </a:r>
            <a:r>
              <a:rPr lang="en-US" sz="1800" b="1" dirty="0">
                <a:solidFill>
                  <a:srgbClr val="000000"/>
                </a:solidFill>
              </a:rPr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2381440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Assembly  </a:t>
            </a:r>
            <a:r>
              <a:rPr lang="en-US" sz="1800" b="1" dirty="0" smtClean="0"/>
              <a:t>Language Program </a:t>
            </a:r>
            <a:r>
              <a:rPr lang="en-US" sz="1800" b="1" dirty="0"/>
              <a:t>(</a:t>
            </a:r>
            <a:r>
              <a:rPr lang="en-US" sz="1800" b="1" dirty="0" smtClean="0"/>
              <a:t>e.g., MIPS</a:t>
            </a:r>
            <a:r>
              <a:rPr lang="en-US" sz="1800" b="1" dirty="0"/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329584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Machine  Language 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6744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98139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207664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99104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381654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405784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37007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temp = </a:t>
            </a: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v[k+1] = temp;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429914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latin typeface="Courier New" charset="0"/>
              </a:rPr>
              <a:t>0101 1000 0000 1001 1100 0110 1010 1111</a:t>
            </a:r>
            <a:r>
              <a:rPr lang="en-US" sz="1400" dirty="0"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44550" y="381654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082800" y="292277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607079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522465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536911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4585" y="4178010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5291665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66936" y="2184438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</a:rPr>
              <a:t>Anything can be represented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as a </a:t>
            </a:r>
            <a:r>
              <a:rPr lang="en-US" sz="1600" i="1" dirty="0" smtClean="0">
                <a:solidFill>
                  <a:srgbClr val="000000"/>
                </a:solidFill>
              </a:rPr>
              <a:t>number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i.e., data or instructions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32F9-B20C-8946-85D8-F2F5C5AB9981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#9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54000" y="643467"/>
            <a:ext cx="8686800" cy="3437466"/>
            <a:chOff x="0" y="2370667"/>
            <a:chExt cx="9144000" cy="3437466"/>
          </a:xfrm>
        </p:grpSpPr>
        <p:sp>
          <p:nvSpPr>
            <p:cNvPr id="31" name="Rectangle 30"/>
            <p:cNvSpPr/>
            <p:nvPr/>
          </p:nvSpPr>
          <p:spPr>
            <a:xfrm>
              <a:off x="0" y="3081866"/>
              <a:ext cx="9144000" cy="2726267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20238" y="2370667"/>
              <a:ext cx="1623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Today’s Lecture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Linker Stitches Files Together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AU" dirty="0"/>
          </a:p>
        </p:txBody>
      </p:sp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382588" y="5834063"/>
            <a:ext cx="83534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B.3.1 The linker searches a collection of object </a:t>
            </a:r>
            <a:r>
              <a:rPr lang="en-US" sz="1200" b="1" dirty="0" err="1"/>
              <a:t>fi</a:t>
            </a:r>
            <a:r>
              <a:rPr lang="en-US" sz="1200" b="1" dirty="0"/>
              <a:t> les and program libraries to find nonlocal routines used in a program, combines them into a single executable file, and resolves references between routines in different files.</a:t>
            </a:r>
            <a:r>
              <a:rPr lang="en-US" sz="1200" dirty="0"/>
              <a:t> Copyright </a:t>
            </a:r>
            <a:r>
              <a:rPr lang="en-US" sz="1200"/>
              <a:t>© </a:t>
            </a:r>
            <a:r>
              <a:rPr lang="en-US" sz="1200" smtClean="0"/>
              <a:t>2009 </a:t>
            </a:r>
            <a:r>
              <a:rPr lang="en-US" sz="1200" dirty="0"/>
              <a:t>Elsevier, Inc. All rights reserved.</a:t>
            </a:r>
          </a:p>
        </p:txBody>
      </p:sp>
      <p:pic>
        <p:nvPicPr>
          <p:cNvPr id="460804" name="Picture 4" descr="App-b-03-0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1371600"/>
            <a:ext cx="6840537" cy="4430713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FC95-2F9D-BB4A-8E2D-04EF6F51B256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5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81867" y="6288617"/>
            <a:ext cx="2133600" cy="365125"/>
          </a:xfrm>
        </p:spPr>
        <p:txBody>
          <a:bodyPr/>
          <a:lstStyle/>
          <a:p>
            <a:r>
              <a:rPr lang="en-US" dirty="0" smtClean="0"/>
              <a:t>Fall 2013 -- Lecture #9</a:t>
            </a:r>
            <a:endParaRPr lang="en-AU" dirty="0"/>
          </a:p>
        </p:txBody>
      </p:sp>
      <p:sp>
        <p:nvSpPr>
          <p:cNvPr id="343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Object Modules</a:t>
            </a:r>
            <a:endParaRPr lang="en-AU"/>
          </a:p>
        </p:txBody>
      </p:sp>
      <p:sp>
        <p:nvSpPr>
          <p:cNvPr id="3430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Produces an executable image</a:t>
            </a:r>
          </a:p>
          <a:p>
            <a:pPr lvl="1">
              <a:buFont typeface="Wingdings" charset="2"/>
              <a:buNone/>
            </a:pPr>
            <a:r>
              <a:rPr lang="en-US" dirty="0">
                <a:solidFill>
                  <a:srgbClr val="000000"/>
                </a:solidFill>
              </a:rPr>
              <a:t>1.	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Merges </a:t>
            </a:r>
            <a:r>
              <a:rPr lang="en-US" dirty="0"/>
              <a:t>segments</a:t>
            </a:r>
          </a:p>
          <a:p>
            <a:pPr lvl="1">
              <a:buFont typeface="Wingdings" charset="2"/>
              <a:buNone/>
            </a:pPr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smtClean="0"/>
              <a:t>Resolve </a:t>
            </a:r>
            <a:r>
              <a:rPr lang="en-US" dirty="0"/>
              <a:t>labels (determine their addresses)</a:t>
            </a:r>
          </a:p>
          <a:p>
            <a:pPr lvl="1">
              <a:buFont typeface="Wingdings" charset="2"/>
              <a:buNone/>
            </a:pPr>
            <a:r>
              <a:rPr lang="en-US" dirty="0">
                <a:solidFill>
                  <a:srgbClr val="000000"/>
                </a:solidFill>
              </a:rPr>
              <a:t>3.	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Patch </a:t>
            </a:r>
            <a:r>
              <a:rPr lang="en-US" dirty="0"/>
              <a:t>location-dependent and external refs</a:t>
            </a:r>
            <a:endParaRPr lang="en-US" dirty="0" smtClean="0"/>
          </a:p>
          <a:p>
            <a:r>
              <a:rPr lang="en-US" dirty="0" smtClean="0"/>
              <a:t>Often slower than compiling </a:t>
            </a:r>
          </a:p>
          <a:p>
            <a:pPr lvl="1"/>
            <a:r>
              <a:rPr lang="en-US" dirty="0" smtClean="0"/>
              <a:t>All the machine code files must be read into memory and linked together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999" y="6492875"/>
            <a:ext cx="2133600" cy="365125"/>
          </a:xfrm>
        </p:spPr>
        <p:txBody>
          <a:bodyPr/>
          <a:lstStyle/>
          <a:p>
            <a:fld id="{27AF7FFB-7849-FA4E-B60E-DDCEFBF0B7BB}" type="datetime1">
              <a:rPr lang="en-US" smtClean="0"/>
              <a:pPr/>
              <a:t>9/25/13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6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51200" y="6492875"/>
            <a:ext cx="2133600" cy="365125"/>
          </a:xfrm>
        </p:spPr>
        <p:txBody>
          <a:bodyPr/>
          <a:lstStyle/>
          <a:p>
            <a:r>
              <a:rPr lang="en-US" dirty="0" smtClean="0"/>
              <a:t>Fall 2013 -- Lecture #9</a:t>
            </a:r>
            <a:endParaRPr lang="en-AU" dirty="0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Loading a Program</a:t>
            </a:r>
            <a:endParaRPr lang="en-AU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Load from image file on disk into memory</a:t>
            </a:r>
          </a:p>
          <a:p>
            <a:pPr lvl="1">
              <a:buFont typeface="Wingdings" charset="2"/>
              <a:buNone/>
            </a:pPr>
            <a:r>
              <a:rPr lang="en-US" dirty="0">
                <a:solidFill>
                  <a:srgbClr val="000000"/>
                </a:solidFill>
              </a:rPr>
              <a:t>1.</a:t>
            </a:r>
            <a:r>
              <a:rPr lang="en-US" dirty="0" smtClean="0">
                <a:solidFill>
                  <a:srgbClr val="000000"/>
                </a:solidFill>
              </a:rPr>
              <a:t>		</a:t>
            </a:r>
            <a:r>
              <a:rPr lang="en-US" dirty="0" smtClean="0"/>
              <a:t>Read </a:t>
            </a:r>
            <a:r>
              <a:rPr lang="en-US" dirty="0"/>
              <a:t>header to determine segment sizes</a:t>
            </a:r>
          </a:p>
          <a:p>
            <a:pPr lvl="1">
              <a:buFont typeface="Wingdings" charset="2"/>
              <a:buNone/>
            </a:pPr>
            <a:r>
              <a:rPr lang="en-US" dirty="0">
                <a:solidFill>
                  <a:srgbClr val="000000"/>
                </a:solidFill>
              </a:rPr>
              <a:t>2.</a:t>
            </a:r>
            <a:r>
              <a:rPr lang="en-US" dirty="0" smtClean="0">
                <a:solidFill>
                  <a:srgbClr val="000000"/>
                </a:solidFill>
              </a:rPr>
              <a:t>		</a:t>
            </a:r>
            <a:r>
              <a:rPr lang="en-US" dirty="0" smtClean="0"/>
              <a:t>Create </a:t>
            </a:r>
            <a:r>
              <a:rPr lang="en-US" dirty="0"/>
              <a:t>virtual address </a:t>
            </a:r>
            <a:r>
              <a:rPr lang="en-US" dirty="0" smtClean="0"/>
              <a:t>space (covered later in semester)</a:t>
            </a:r>
          </a:p>
          <a:p>
            <a:pPr marL="971550" lvl="1" indent="-514350">
              <a:buFont typeface="Wingdings" charset="2"/>
              <a:buAutoNum type="arabicPeriod" startAt="3"/>
            </a:pPr>
            <a:r>
              <a:rPr lang="en-US" dirty="0" smtClean="0"/>
              <a:t>Copy </a:t>
            </a:r>
            <a:r>
              <a:rPr lang="en-US" dirty="0"/>
              <a:t>text and initialized data into memory</a:t>
            </a:r>
            <a:endParaRPr lang="en-US" dirty="0" smtClean="0"/>
          </a:p>
          <a:p>
            <a:pPr marL="971550" lvl="1" indent="-514350">
              <a:buFont typeface="Wingdings" charset="2"/>
              <a:buAutoNum type="arabicPeriod" startAt="3"/>
            </a:pPr>
            <a:r>
              <a:rPr lang="en-US" dirty="0" smtClean="0"/>
              <a:t>Set </a:t>
            </a:r>
            <a:r>
              <a:rPr lang="en-US" dirty="0"/>
              <a:t>up arguments on stack</a:t>
            </a:r>
          </a:p>
          <a:p>
            <a:pPr lvl="1">
              <a:buFont typeface="Wingdings" charset="2"/>
              <a:buNone/>
            </a:pPr>
            <a:r>
              <a:rPr lang="en-US" dirty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.		</a:t>
            </a:r>
            <a:r>
              <a:rPr lang="en-US" dirty="0"/>
              <a:t>Initialize registers (including </a:t>
            </a:r>
            <a:r>
              <a:rPr lang="en-US" dirty="0">
                <a:latin typeface="Courier"/>
                <a:cs typeface="Courier"/>
              </a:rPr>
              <a:t>$sp</a:t>
            </a:r>
            <a:r>
              <a:rPr lang="en-US" dirty="0"/>
              <a:t>, </a:t>
            </a:r>
            <a:r>
              <a:rPr lang="en-US" dirty="0">
                <a:latin typeface="Courier"/>
                <a:cs typeface="Courier"/>
              </a:rPr>
              <a:t>$</a:t>
            </a:r>
            <a:r>
              <a:rPr lang="en-US" dirty="0" err="1">
                <a:latin typeface="Courier"/>
                <a:cs typeface="Courier"/>
              </a:rPr>
              <a:t>fp</a:t>
            </a:r>
            <a:r>
              <a:rPr lang="en-US" dirty="0"/>
              <a:t>, </a:t>
            </a:r>
            <a:r>
              <a:rPr lang="en-US" dirty="0">
                <a:latin typeface="Courier"/>
                <a:cs typeface="Courier"/>
              </a:rPr>
              <a:t>$</a:t>
            </a:r>
            <a:r>
              <a:rPr lang="en-US" dirty="0" err="1">
                <a:latin typeface="Courier"/>
                <a:cs typeface="Courier"/>
              </a:rPr>
              <a:t>gp</a:t>
            </a:r>
            <a:r>
              <a:rPr lang="en-US" dirty="0"/>
              <a:t>)</a:t>
            </a:r>
          </a:p>
          <a:p>
            <a:pPr lvl="1">
              <a:buFont typeface="Wingdings" charset="2"/>
              <a:buNone/>
            </a:pPr>
            <a:r>
              <a:rPr lang="en-US" dirty="0">
                <a:solidFill>
                  <a:srgbClr val="000000"/>
                </a:solidFill>
              </a:rPr>
              <a:t>6.</a:t>
            </a:r>
            <a:r>
              <a:rPr lang="en-US" dirty="0" smtClean="0">
                <a:solidFill>
                  <a:srgbClr val="000000"/>
                </a:solidFill>
              </a:rPr>
              <a:t>		</a:t>
            </a:r>
            <a:r>
              <a:rPr lang="en-US" dirty="0" smtClean="0"/>
              <a:t>Jump </a:t>
            </a:r>
            <a:r>
              <a:rPr lang="en-US" dirty="0"/>
              <a:t>to startup routine</a:t>
            </a:r>
          </a:p>
          <a:p>
            <a:pPr lvl="2"/>
            <a:r>
              <a:rPr lang="en-US" dirty="0"/>
              <a:t>Copies arguments to $a0, … and calls main</a:t>
            </a:r>
          </a:p>
          <a:p>
            <a:pPr lvl="2"/>
            <a:r>
              <a:rPr lang="en-US" dirty="0"/>
              <a:t>When main returns, do</a:t>
            </a:r>
            <a:r>
              <a:rPr lang="en-US" dirty="0" smtClean="0"/>
              <a:t> “exit” systems call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8400" y="6492875"/>
            <a:ext cx="2133600" cy="365125"/>
          </a:xfrm>
        </p:spPr>
        <p:txBody>
          <a:bodyPr/>
          <a:lstStyle/>
          <a:p>
            <a:fld id="{3D127EA9-7B1F-B54B-8805-3A0186370F19}" type="datetime1">
              <a:rPr lang="en-US" smtClean="0"/>
              <a:pPr/>
              <a:t>9/25/13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7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Review: Floating Point Numbers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Assemblers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Administrivia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Linkers</a:t>
            </a:r>
          </a:p>
          <a:p>
            <a:r>
              <a:rPr lang="en-US" dirty="0" smtClean="0"/>
              <a:t>Compilers vs. Interpreters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And in Conclusion, …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9A48-F5B1-AD46-84F0-3CA981BCC1FC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3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E794-D295-BA41-AC20-AED236AF5E39}" type="slidenum">
              <a:rPr lang="zh-TW" altLang="en-US"/>
              <a:pPr/>
              <a:t>34</a:t>
            </a:fld>
            <a:endParaRPr lang="en-US" altLang="zh-TW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What’s</a:t>
            </a:r>
            <a:r>
              <a:rPr lang="en-US" altLang="zh-TW" dirty="0" smtClean="0"/>
              <a:t> a Compiler?</a:t>
            </a:r>
            <a:endParaRPr lang="en-US" altLang="zh-TW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i="1" dirty="0" smtClean="0"/>
              <a:t>Compiler</a:t>
            </a:r>
            <a:r>
              <a:rPr lang="en-US" altLang="zh-TW" dirty="0" smtClean="0"/>
              <a:t>: a program </a:t>
            </a:r>
            <a:r>
              <a:rPr lang="en-US" altLang="zh-TW" dirty="0"/>
              <a:t>that accepts as input a program text in a certain language and produces as output a program text in another language, </a:t>
            </a:r>
            <a:r>
              <a:rPr lang="en-US" altLang="zh-TW" i="1" dirty="0">
                <a:solidFill>
                  <a:srgbClr val="3366FF"/>
                </a:solidFill>
              </a:rPr>
              <a:t>while preserving the meaning of that text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Text must comply with the syntax rules of whichever programming language it is written in. </a:t>
            </a:r>
          </a:p>
          <a:p>
            <a:r>
              <a:rPr lang="en-US" altLang="zh-TW" dirty="0"/>
              <a:t>C</a:t>
            </a:r>
            <a:r>
              <a:rPr lang="en-US" altLang="zh-TW" dirty="0" smtClean="0"/>
              <a:t>ompiler's complexity depends on the syntax of the language and how much abstraction that programming language provides. </a:t>
            </a:r>
          </a:p>
          <a:p>
            <a:pPr lvl="1"/>
            <a:r>
              <a:rPr lang="en-US" altLang="zh-TW" dirty="0" smtClean="0"/>
              <a:t>A C compiler is much simpler than C++ Compiler</a:t>
            </a:r>
          </a:p>
          <a:p>
            <a:r>
              <a:rPr lang="en-US" altLang="zh-TW" dirty="0" smtClean="0"/>
              <a:t>Compiler executes </a:t>
            </a:r>
            <a:r>
              <a:rPr lang="en-US" altLang="zh-TW" i="1" dirty="0" smtClean="0">
                <a:solidFill>
                  <a:srgbClr val="0000FF"/>
                </a:solidFill>
              </a:rPr>
              <a:t>before </a:t>
            </a:r>
            <a:r>
              <a:rPr lang="en-US" altLang="zh-TW" dirty="0" smtClean="0"/>
              <a:t>compiled program runs</a:t>
            </a:r>
          </a:p>
          <a:p>
            <a:endParaRPr lang="en-US" altLang="zh-TW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00E9-1BF3-A245-A87C-03CB845962F9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709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F9C83AA8-32E4-8E47-B37C-097DFBBECCD8}" type="slidenum">
              <a:rPr lang="en-US"/>
              <a:pPr/>
              <a:t>35</a:t>
            </a:fld>
            <a:endParaRPr lang="en-US"/>
          </a:p>
        </p:txBody>
      </p:sp>
      <p:sp>
        <p:nvSpPr>
          <p:cNvPr id="280613" name="Rectangle 3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Compiled Languages:</a:t>
            </a:r>
            <a:br>
              <a:rPr lang="en-US"/>
            </a:br>
            <a:r>
              <a:rPr lang="en-US"/>
              <a:t>Edit-Compile-Link-Run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8375" y="1231093"/>
            <a:ext cx="7010400" cy="533400"/>
            <a:chOff x="480" y="672"/>
            <a:chExt cx="4416" cy="336"/>
          </a:xfrm>
        </p:grpSpPr>
        <p:sp>
          <p:nvSpPr>
            <p:cNvPr id="280580" name="Line 4"/>
            <p:cNvSpPr>
              <a:spLocks noChangeShapeType="1"/>
            </p:cNvSpPr>
            <p:nvPr/>
          </p:nvSpPr>
          <p:spPr bwMode="auto">
            <a:xfrm>
              <a:off x="4416" y="672"/>
              <a:ext cx="4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581" name="Line 5"/>
            <p:cNvSpPr>
              <a:spLocks noChangeShapeType="1"/>
            </p:cNvSpPr>
            <p:nvPr/>
          </p:nvSpPr>
          <p:spPr bwMode="auto">
            <a:xfrm>
              <a:off x="4896" y="672"/>
              <a:ext cx="0" cy="3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582" name="Line 6"/>
            <p:cNvSpPr>
              <a:spLocks noChangeShapeType="1"/>
            </p:cNvSpPr>
            <p:nvPr/>
          </p:nvSpPr>
          <p:spPr bwMode="auto">
            <a:xfrm flipH="1">
              <a:off x="480" y="1008"/>
              <a:ext cx="44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583" name="Line 7"/>
            <p:cNvSpPr>
              <a:spLocks noChangeShapeType="1"/>
            </p:cNvSpPr>
            <p:nvPr/>
          </p:nvSpPr>
          <p:spPr bwMode="auto">
            <a:xfrm flipV="1">
              <a:off x="480" y="672"/>
              <a:ext cx="0" cy="3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584" name="Line 8"/>
            <p:cNvSpPr>
              <a:spLocks noChangeShapeType="1"/>
            </p:cNvSpPr>
            <p:nvPr/>
          </p:nvSpPr>
          <p:spPr bwMode="auto">
            <a:xfrm>
              <a:off x="480" y="672"/>
              <a:ext cx="259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914400" y="2362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Editor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586" name="Line 10"/>
          <p:cNvSpPr>
            <a:spLocks noChangeShapeType="1"/>
          </p:cNvSpPr>
          <p:nvPr/>
        </p:nvSpPr>
        <p:spPr bwMode="auto">
          <a:xfrm>
            <a:off x="944563" y="2819400"/>
            <a:ext cx="960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1905000" y="2362200"/>
            <a:ext cx="1143000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Source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280588" name="Text Box 12"/>
          <p:cNvSpPr txBox="1">
            <a:spLocks noChangeArrowheads="1"/>
          </p:cNvSpPr>
          <p:nvPr/>
        </p:nvSpPr>
        <p:spPr bwMode="auto">
          <a:xfrm>
            <a:off x="3200400" y="2362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Compiler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589" name="Line 13"/>
          <p:cNvSpPr>
            <a:spLocks noChangeShapeType="1"/>
          </p:cNvSpPr>
          <p:nvPr/>
        </p:nvSpPr>
        <p:spPr bwMode="auto">
          <a:xfrm>
            <a:off x="3048000" y="2819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590" name="Text Box 14"/>
          <p:cNvSpPr txBox="1">
            <a:spLocks noChangeArrowheads="1"/>
          </p:cNvSpPr>
          <p:nvPr/>
        </p:nvSpPr>
        <p:spPr bwMode="auto">
          <a:xfrm>
            <a:off x="4648200" y="2362200"/>
            <a:ext cx="1143000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Object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280591" name="Text Box 15"/>
          <p:cNvSpPr txBox="1">
            <a:spLocks noChangeArrowheads="1"/>
          </p:cNvSpPr>
          <p:nvPr/>
        </p:nvSpPr>
        <p:spPr bwMode="auto">
          <a:xfrm>
            <a:off x="6096000" y="3048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Linker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592" name="Text Box 16"/>
          <p:cNvSpPr txBox="1">
            <a:spLocks noChangeArrowheads="1"/>
          </p:cNvSpPr>
          <p:nvPr/>
        </p:nvSpPr>
        <p:spPr bwMode="auto">
          <a:xfrm>
            <a:off x="7010400" y="3048000"/>
            <a:ext cx="1524000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Executable</a:t>
            </a:r>
          </a:p>
          <a:p>
            <a:pPr algn="ctr"/>
            <a:r>
              <a:rPr lang="en-US">
                <a:latin typeface="Arial Narrow" charset="0"/>
              </a:rPr>
              <a:t>program</a:t>
            </a:r>
            <a:endParaRPr lang="en-US"/>
          </a:p>
        </p:txBody>
      </p:sp>
      <p:sp>
        <p:nvSpPr>
          <p:cNvPr id="280593" name="Text Box 17"/>
          <p:cNvSpPr txBox="1">
            <a:spLocks noChangeArrowheads="1"/>
          </p:cNvSpPr>
          <p:nvPr/>
        </p:nvSpPr>
        <p:spPr bwMode="auto">
          <a:xfrm>
            <a:off x="914400" y="37211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Editor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594" name="Line 18"/>
          <p:cNvSpPr>
            <a:spLocks noChangeShapeType="1"/>
          </p:cNvSpPr>
          <p:nvPr/>
        </p:nvSpPr>
        <p:spPr bwMode="auto">
          <a:xfrm>
            <a:off x="944563" y="4178300"/>
            <a:ext cx="960437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595" name="Text Box 19"/>
          <p:cNvSpPr txBox="1">
            <a:spLocks noChangeArrowheads="1"/>
          </p:cNvSpPr>
          <p:nvPr/>
        </p:nvSpPr>
        <p:spPr bwMode="auto">
          <a:xfrm>
            <a:off x="1905000" y="3721100"/>
            <a:ext cx="1143000" cy="8509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Source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280596" name="Text Box 20"/>
          <p:cNvSpPr txBox="1">
            <a:spLocks noChangeArrowheads="1"/>
          </p:cNvSpPr>
          <p:nvPr/>
        </p:nvSpPr>
        <p:spPr bwMode="auto">
          <a:xfrm>
            <a:off x="3200400" y="37211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Compiler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597" name="Line 21"/>
          <p:cNvSpPr>
            <a:spLocks noChangeShapeType="1"/>
          </p:cNvSpPr>
          <p:nvPr/>
        </p:nvSpPr>
        <p:spPr bwMode="auto">
          <a:xfrm>
            <a:off x="3048000" y="4178300"/>
            <a:ext cx="1600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598" name="Text Box 22"/>
          <p:cNvSpPr txBox="1">
            <a:spLocks noChangeArrowheads="1"/>
          </p:cNvSpPr>
          <p:nvPr/>
        </p:nvSpPr>
        <p:spPr bwMode="auto">
          <a:xfrm>
            <a:off x="4648200" y="3721100"/>
            <a:ext cx="1143000" cy="8509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Object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280599" name="Line 23"/>
          <p:cNvSpPr>
            <a:spLocks noChangeShapeType="1"/>
          </p:cNvSpPr>
          <p:nvPr/>
        </p:nvSpPr>
        <p:spPr bwMode="auto">
          <a:xfrm>
            <a:off x="60198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00" name="Line 24"/>
          <p:cNvSpPr>
            <a:spLocks noChangeShapeType="1"/>
          </p:cNvSpPr>
          <p:nvPr/>
        </p:nvSpPr>
        <p:spPr bwMode="auto">
          <a:xfrm>
            <a:off x="60198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01" name="Line 25"/>
          <p:cNvSpPr>
            <a:spLocks noChangeShapeType="1"/>
          </p:cNvSpPr>
          <p:nvPr/>
        </p:nvSpPr>
        <p:spPr bwMode="auto">
          <a:xfrm>
            <a:off x="5791200" y="4178300"/>
            <a:ext cx="228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02" name="Line 26"/>
          <p:cNvSpPr>
            <a:spLocks noChangeShapeType="1"/>
          </p:cNvSpPr>
          <p:nvPr/>
        </p:nvSpPr>
        <p:spPr bwMode="auto">
          <a:xfrm>
            <a:off x="5791200" y="2819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03" name="Text Box 27"/>
          <p:cNvSpPr txBox="1">
            <a:spLocks noChangeArrowheads="1"/>
          </p:cNvSpPr>
          <p:nvPr/>
        </p:nvSpPr>
        <p:spPr bwMode="auto">
          <a:xfrm>
            <a:off x="914400" y="5092700"/>
            <a:ext cx="990600" cy="4572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Editor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604" name="Line 28"/>
          <p:cNvSpPr>
            <a:spLocks noChangeShapeType="1"/>
          </p:cNvSpPr>
          <p:nvPr/>
        </p:nvSpPr>
        <p:spPr bwMode="auto">
          <a:xfrm>
            <a:off x="944563" y="5549900"/>
            <a:ext cx="960437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05" name="Text Box 29"/>
          <p:cNvSpPr txBox="1">
            <a:spLocks noChangeArrowheads="1"/>
          </p:cNvSpPr>
          <p:nvPr/>
        </p:nvSpPr>
        <p:spPr bwMode="auto">
          <a:xfrm>
            <a:off x="1905000" y="5092700"/>
            <a:ext cx="1143000" cy="8509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Source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280606" name="Text Box 30"/>
          <p:cNvSpPr txBox="1">
            <a:spLocks noChangeArrowheads="1"/>
          </p:cNvSpPr>
          <p:nvPr/>
        </p:nvSpPr>
        <p:spPr bwMode="auto">
          <a:xfrm>
            <a:off x="3200400" y="5092700"/>
            <a:ext cx="1219200" cy="4572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Compiler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607" name="Line 31"/>
          <p:cNvSpPr>
            <a:spLocks noChangeShapeType="1"/>
          </p:cNvSpPr>
          <p:nvPr/>
        </p:nvSpPr>
        <p:spPr bwMode="auto">
          <a:xfrm>
            <a:off x="3048000" y="5549900"/>
            <a:ext cx="1600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08" name="Text Box 32"/>
          <p:cNvSpPr txBox="1">
            <a:spLocks noChangeArrowheads="1"/>
          </p:cNvSpPr>
          <p:nvPr/>
        </p:nvSpPr>
        <p:spPr bwMode="auto">
          <a:xfrm>
            <a:off x="4648200" y="5092700"/>
            <a:ext cx="1143000" cy="8509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Object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280609" name="Line 33"/>
          <p:cNvSpPr>
            <a:spLocks noChangeShapeType="1"/>
          </p:cNvSpPr>
          <p:nvPr/>
        </p:nvSpPr>
        <p:spPr bwMode="auto">
          <a:xfrm>
            <a:off x="5791200" y="5549900"/>
            <a:ext cx="228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10" name="Line 34"/>
          <p:cNvSpPr>
            <a:spLocks noChangeShapeType="1"/>
          </p:cNvSpPr>
          <p:nvPr/>
        </p:nvSpPr>
        <p:spPr bwMode="auto">
          <a:xfrm>
            <a:off x="6019800" y="3505200"/>
            <a:ext cx="0" cy="2044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11" name="Text Box 35"/>
          <p:cNvSpPr txBox="1">
            <a:spLocks noChangeArrowheads="1"/>
          </p:cNvSpPr>
          <p:nvPr/>
        </p:nvSpPr>
        <p:spPr bwMode="auto">
          <a:xfrm>
            <a:off x="7467600" y="4572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ym typeface="Wingdings" charset="2"/>
              </a:rPr>
              <a:t></a:t>
            </a:r>
            <a:endParaRPr lang="en-US"/>
          </a:p>
        </p:txBody>
      </p:sp>
      <p:sp>
        <p:nvSpPr>
          <p:cNvPr id="280612" name="Line 36"/>
          <p:cNvSpPr>
            <a:spLocks noChangeShapeType="1"/>
          </p:cNvSpPr>
          <p:nvPr/>
        </p:nvSpPr>
        <p:spPr bwMode="auto">
          <a:xfrm>
            <a:off x="7772400" y="3898900"/>
            <a:ext cx="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E8F5-CFA8-3A47-B23A-607E67149FE9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595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Compiler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gcc</a:t>
            </a:r>
            <a:r>
              <a:rPr lang="en-US" dirty="0" smtClean="0"/>
              <a:t> compiler options</a:t>
            </a:r>
          </a:p>
          <a:p>
            <a:pPr>
              <a:buNone/>
            </a:pPr>
            <a:r>
              <a:rPr lang="en-US" dirty="0" smtClean="0"/>
              <a:t>-O1: the compiler tries to reduce code size and execution time, without performing any optimizations that take a great deal of compilation time</a:t>
            </a:r>
          </a:p>
          <a:p>
            <a:pPr>
              <a:buNone/>
            </a:pPr>
            <a:r>
              <a:rPr lang="en-US" dirty="0" smtClean="0"/>
              <a:t>-O2: Optimize even more. GCC performs nearly all supported optimizations that do not involve a space-speed tradeoff. As compared to -O, this option increases both compilation time and the performance of the generated code</a:t>
            </a:r>
          </a:p>
          <a:p>
            <a:pPr>
              <a:buNone/>
            </a:pPr>
            <a:r>
              <a:rPr lang="en-US" dirty="0" smtClean="0"/>
              <a:t>-O3: Optimize yet more. All -O2 optimizations and also turns on the -</a:t>
            </a:r>
            <a:r>
              <a:rPr lang="en-US" dirty="0" err="1" smtClean="0"/>
              <a:t>finline</a:t>
            </a:r>
            <a:r>
              <a:rPr lang="en-US" dirty="0" smtClean="0"/>
              <a:t>-functions,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AB4E-D25D-4748-B0E9-E52882EF198E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33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Typical Benefit of </a:t>
            </a:r>
            <a:br>
              <a:rPr lang="en-US" dirty="0" smtClean="0"/>
            </a:br>
            <a:r>
              <a:rPr lang="en-US" dirty="0" smtClean="0"/>
              <a:t>Compiler Optimization?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a typical program?</a:t>
            </a:r>
          </a:p>
          <a:p>
            <a:r>
              <a:rPr lang="en-US" sz="3200" dirty="0" smtClean="0"/>
              <a:t>For now, try a toy program: 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BubbleSort.c</a:t>
            </a:r>
            <a:endParaRPr lang="en-US" sz="3200" dirty="0" smtClean="0"/>
          </a:p>
          <a:p>
            <a:endParaRPr lang="en-US" sz="4000" dirty="0" smtClean="0"/>
          </a:p>
          <a:p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334933" y="1600200"/>
            <a:ext cx="4809067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#define ARRAY_SIZE 20000</a:t>
            </a:r>
          </a:p>
          <a:p>
            <a:pPr>
              <a:buNone/>
            </a:pPr>
            <a:r>
              <a:rPr lang="en-US" sz="2400" dirty="0" smtClean="0"/>
              <a:t>int main() {</a:t>
            </a:r>
          </a:p>
          <a:p>
            <a:pPr>
              <a:buNone/>
            </a:pPr>
            <a:r>
              <a:rPr lang="en-US" sz="2400" dirty="0" smtClean="0"/>
              <a:t>  int </a:t>
            </a:r>
            <a:r>
              <a:rPr lang="en-US" sz="2400" dirty="0" err="1" smtClean="0"/>
              <a:t>iarray[ARRAY_SIZE</a:t>
            </a:r>
            <a:r>
              <a:rPr lang="en-US" sz="2400" dirty="0" smtClean="0"/>
              <a:t>], </a:t>
            </a:r>
            <a:r>
              <a:rPr lang="en-US" sz="24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y</a:t>
            </a:r>
            <a:r>
              <a:rPr lang="en-US" sz="2400" dirty="0" smtClean="0"/>
              <a:t>, holder;	</a:t>
            </a:r>
          </a:p>
          <a:p>
            <a:pPr>
              <a:buNone/>
            </a:pPr>
            <a:r>
              <a:rPr lang="en-US" sz="2400" dirty="0" err="1" smtClean="0"/>
              <a:t>for(x</a:t>
            </a:r>
            <a:r>
              <a:rPr lang="en-US" sz="2400" dirty="0" smtClean="0"/>
              <a:t> = 0; </a:t>
            </a:r>
            <a:r>
              <a:rPr lang="en-US" sz="2400" dirty="0" err="1" smtClean="0"/>
              <a:t>x</a:t>
            </a:r>
            <a:r>
              <a:rPr lang="en-US" sz="2400" dirty="0" smtClean="0"/>
              <a:t> &lt; ARRAY_SIZE; </a:t>
            </a:r>
            <a:r>
              <a:rPr lang="en-US" sz="2400" dirty="0" err="1" smtClean="0"/>
              <a:t>x</a:t>
            </a:r>
            <a:r>
              <a:rPr lang="en-US" sz="2400" dirty="0" smtClean="0"/>
              <a:t>++)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for(y</a:t>
            </a:r>
            <a:r>
              <a:rPr lang="en-US" sz="2400" dirty="0" smtClean="0"/>
              <a:t> = 0; </a:t>
            </a:r>
            <a:r>
              <a:rPr lang="en-US" sz="2400" dirty="0" err="1" smtClean="0"/>
              <a:t>y</a:t>
            </a:r>
            <a:r>
              <a:rPr lang="en-US" sz="2400" dirty="0" smtClean="0"/>
              <a:t> &lt; ARRAY_SIZE-1; </a:t>
            </a:r>
            <a:r>
              <a:rPr lang="en-US" sz="2400" dirty="0" err="1" smtClean="0"/>
              <a:t>y</a:t>
            </a:r>
            <a:r>
              <a:rPr lang="en-US" sz="2400" dirty="0" smtClean="0"/>
              <a:t>++)</a:t>
            </a:r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if(iarray[y</a:t>
            </a:r>
            <a:r>
              <a:rPr lang="en-US" sz="2400" dirty="0" smtClean="0"/>
              <a:t>] &gt; iarray[y+1]) {</a:t>
            </a:r>
          </a:p>
          <a:p>
            <a:pPr>
              <a:buNone/>
            </a:pPr>
            <a:r>
              <a:rPr lang="en-US" sz="2400" dirty="0" smtClean="0"/>
              <a:t>        holder = iarray[y+1];</a:t>
            </a:r>
          </a:p>
          <a:p>
            <a:pPr>
              <a:buNone/>
            </a:pPr>
            <a:r>
              <a:rPr lang="en-US" sz="2400" dirty="0" smtClean="0"/>
              <a:t>        iarray[y+1] = </a:t>
            </a:r>
            <a:r>
              <a:rPr lang="en-US" sz="2400" dirty="0" err="1" smtClean="0"/>
              <a:t>iarray[y</a:t>
            </a:r>
            <a:r>
              <a:rPr lang="en-US" sz="2400" dirty="0" smtClean="0"/>
              <a:t>];</a:t>
            </a:r>
          </a:p>
          <a:p>
            <a:pPr>
              <a:buNone/>
            </a:pPr>
            <a:r>
              <a:rPr lang="en-US" sz="2400" dirty="0" smtClean="0"/>
              <a:t>        </a:t>
            </a:r>
            <a:r>
              <a:rPr lang="en-US" sz="2400" dirty="0" err="1" smtClean="0"/>
              <a:t>iarray[y</a:t>
            </a:r>
            <a:r>
              <a:rPr lang="en-US" sz="2400" dirty="0" smtClean="0"/>
              <a:t>] = holder;</a:t>
            </a:r>
          </a:p>
          <a:p>
            <a:pPr>
              <a:buNone/>
            </a:pPr>
            <a:r>
              <a:rPr lang="en-US" sz="2400" dirty="0" smtClean="0"/>
              <a:t>      }</a:t>
            </a:r>
          </a:p>
          <a:p>
            <a:pPr>
              <a:buNone/>
            </a:pP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8E60-C294-6540-AE65-D7543650BB0E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975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Unoptimized</a:t>
            </a:r>
            <a:r>
              <a:rPr lang="en-US" dirty="0" smtClean="0"/>
              <a:t> MIPS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34" y="1261540"/>
            <a:ext cx="2099734" cy="49868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$L3: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$2,80016($sp)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slt</a:t>
            </a:r>
            <a:r>
              <a:rPr lang="en-US" sz="1400" dirty="0" smtClean="0"/>
              <a:t>     $3,$2,20000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bne</a:t>
            </a:r>
            <a:r>
              <a:rPr lang="en-US" sz="1400" dirty="0" smtClean="0"/>
              <a:t>     $3,$0,$L6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j</a:t>
            </a:r>
            <a:r>
              <a:rPr lang="en-US" sz="1400" dirty="0" smtClean="0"/>
              <a:t>       $L4</a:t>
            </a:r>
          </a:p>
          <a:p>
            <a:pPr>
              <a:buNone/>
            </a:pPr>
            <a:r>
              <a:rPr lang="en-US" sz="1400" dirty="0" smtClean="0"/>
              <a:t>$L6:</a:t>
            </a:r>
          </a:p>
          <a:p>
            <a:pPr>
              <a:buNone/>
            </a:pPr>
            <a:r>
              <a:rPr lang="en-US" sz="1400" dirty="0" smtClean="0"/>
              <a:t>        .set    </a:t>
            </a:r>
            <a:r>
              <a:rPr lang="en-US" sz="1400" dirty="0" err="1" smtClean="0"/>
              <a:t>noreorder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nop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.set    reorder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$0,80020($sp)</a:t>
            </a:r>
          </a:p>
          <a:p>
            <a:pPr>
              <a:buNone/>
            </a:pPr>
            <a:r>
              <a:rPr lang="en-US" sz="1400" dirty="0" smtClean="0"/>
              <a:t>$L7: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$2,80020($sp)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slt</a:t>
            </a:r>
            <a:r>
              <a:rPr lang="en-US" sz="1400" dirty="0" smtClean="0"/>
              <a:t>     $3,</a:t>
            </a:r>
            <a:r>
              <a:rPr lang="en-US" sz="1400" smtClean="0"/>
              <a:t>$2,19999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bne</a:t>
            </a:r>
            <a:r>
              <a:rPr lang="en-US" sz="1400" dirty="0" smtClean="0"/>
              <a:t>     $3,$0,$L10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j</a:t>
            </a:r>
            <a:r>
              <a:rPr lang="en-US" sz="1400" dirty="0" smtClean="0"/>
              <a:t>       $L5</a:t>
            </a:r>
          </a:p>
          <a:p>
            <a:pPr>
              <a:buNone/>
            </a:pPr>
            <a:r>
              <a:rPr lang="en-US" sz="1400" dirty="0" smtClean="0"/>
              <a:t>$L10: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$2,80020($sp)</a:t>
            </a:r>
          </a:p>
          <a:p>
            <a:pPr>
              <a:buNone/>
            </a:pPr>
            <a:r>
              <a:rPr lang="en-US" sz="1400" dirty="0" smtClean="0"/>
              <a:t>        move    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$2,$3,2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$3,$sp,16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03A9-27C8-054B-B7FD-05B6C8D2BA7A}" type="datetime1">
              <a:rPr lang="en-US" smtClean="0"/>
              <a:pPr/>
              <a:t>9/25/13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133599" y="1312341"/>
            <a:ext cx="206586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$2,$3,$2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$4,80020($sp)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$3,$4,1</a:t>
            </a:r>
          </a:p>
          <a:p>
            <a:pPr>
              <a:buNone/>
            </a:pPr>
            <a:r>
              <a:rPr lang="en-US" sz="1400" dirty="0" smtClean="0"/>
              <a:t>        move    $4,$3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$3,$4,2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$4,$sp,16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$3,$4,$3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$2,0($2)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$3,0($3)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slt</a:t>
            </a:r>
            <a:r>
              <a:rPr lang="en-US" sz="1400" dirty="0" smtClean="0"/>
              <a:t>     $2,$3,$2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beq</a:t>
            </a:r>
            <a:r>
              <a:rPr lang="en-US" sz="1400" dirty="0" smtClean="0"/>
              <a:t>     $2,$0,</a:t>
            </a:r>
            <a:r>
              <a:rPr lang="en-US" sz="1400" smtClean="0"/>
              <a:t>$L9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$3,80020($sp)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$2,$3,1</a:t>
            </a:r>
          </a:p>
          <a:p>
            <a:pPr>
              <a:buNone/>
            </a:pPr>
            <a:r>
              <a:rPr lang="en-US" sz="1400" dirty="0" smtClean="0"/>
              <a:t>        move    $3,$2</a:t>
            </a:r>
          </a:p>
          <a:p>
            <a:pPr>
              <a:buNone/>
            </a:pPr>
            <a:r>
              <a:rPr lang="en-US" sz="1400" dirty="0" smtClean="0"/>
              <a:t>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$2,$3,2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$3,$sp,16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$2,$3,$2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$3,0($2)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$3,80024($sp 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996265" y="1380074"/>
            <a:ext cx="216746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$3,80020($sp)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$2,$3,1</a:t>
            </a:r>
          </a:p>
          <a:p>
            <a:pPr>
              <a:buNone/>
            </a:pPr>
            <a:r>
              <a:rPr lang="en-US" sz="1400" dirty="0" smtClean="0"/>
              <a:t>        move    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$2,$3,2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$3,$sp,16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$2,$3,$2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$3,80020($sp)</a:t>
            </a:r>
          </a:p>
          <a:p>
            <a:pPr>
              <a:buNone/>
            </a:pPr>
            <a:r>
              <a:rPr lang="en-US" sz="1400" dirty="0" smtClean="0"/>
              <a:t>        move    $4,$3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$3,$4,2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$4,$sp,16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$3,$4,$3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$4,0($3)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$4,0($2)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$2,80020($sp)</a:t>
            </a:r>
          </a:p>
          <a:p>
            <a:pPr>
              <a:buNone/>
            </a:pPr>
            <a:r>
              <a:rPr lang="en-US" sz="1400" dirty="0" smtClean="0"/>
              <a:t>       move    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$2,$3,2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$3,$sp,16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$2,$3,$2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$3,80024($sp)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$3,0($2)</a:t>
            </a:r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417732" y="1227676"/>
            <a:ext cx="1964267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$L11:</a:t>
            </a:r>
          </a:p>
          <a:p>
            <a:pPr>
              <a:buNone/>
            </a:pPr>
            <a:r>
              <a:rPr lang="en-US" sz="1400" smtClean="0"/>
              <a:t>$L9: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$2,80020($sp)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$3,$2,1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$3,80020($sp)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j</a:t>
            </a:r>
            <a:r>
              <a:rPr lang="en-US" sz="1400" dirty="0" smtClean="0"/>
              <a:t>       $L7</a:t>
            </a:r>
          </a:p>
          <a:p>
            <a:pPr>
              <a:buNone/>
            </a:pPr>
            <a:r>
              <a:rPr lang="en-US" sz="1400" dirty="0" smtClean="0"/>
              <a:t>$L8:</a:t>
            </a:r>
          </a:p>
          <a:p>
            <a:pPr>
              <a:buNone/>
            </a:pPr>
            <a:r>
              <a:rPr lang="en-US" sz="1400" dirty="0" smtClean="0"/>
              <a:t>$L5: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$2,80016($sp)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$3,$2,1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$3,80016($sp)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j</a:t>
            </a:r>
            <a:r>
              <a:rPr lang="en-US" sz="1400" dirty="0" smtClean="0"/>
              <a:t>       $L3</a:t>
            </a:r>
          </a:p>
          <a:p>
            <a:pPr>
              <a:buNone/>
            </a:pPr>
            <a:r>
              <a:rPr lang="en-US" sz="1400" dirty="0" smtClean="0"/>
              <a:t>$L4:</a:t>
            </a:r>
          </a:p>
          <a:p>
            <a:pPr>
              <a:buNone/>
            </a:pPr>
            <a:r>
              <a:rPr lang="en-US" sz="1400" dirty="0" smtClean="0"/>
              <a:t>$L2: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li</a:t>
            </a:r>
            <a:r>
              <a:rPr lang="en-US" sz="1400" dirty="0" smtClean="0"/>
              <a:t>      $12,65536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ori</a:t>
            </a:r>
            <a:r>
              <a:rPr lang="en-US" sz="1400" dirty="0" smtClean="0"/>
              <a:t>     $12,$12,0x38b0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$13,$12,$sp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$sp,$sp,$12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j</a:t>
            </a:r>
            <a:r>
              <a:rPr lang="en-US" sz="1400" dirty="0" smtClean="0"/>
              <a:t>       $31</a:t>
            </a:r>
          </a:p>
        </p:txBody>
      </p:sp>
    </p:spTree>
    <p:extLst>
      <p:ext uri="{BB962C8B-B14F-4D97-AF65-F5344CB8AC3E}">
        <p14:creationId xmlns:p14="http://schemas.microsoft.com/office/powerpoint/2010/main" val="187512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-O2 optimized MIPS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34" y="1261540"/>
            <a:ext cx="2099734" cy="49868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 	li      $13,65536                       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ori</a:t>
            </a:r>
            <a:r>
              <a:rPr lang="en-US" sz="1400" dirty="0" smtClean="0"/>
              <a:t>     $13,$13,0x3890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$13,$13,$sp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$28,0($13)</a:t>
            </a:r>
          </a:p>
          <a:p>
            <a:pPr>
              <a:buNone/>
            </a:pPr>
            <a:r>
              <a:rPr lang="en-US" sz="1400" dirty="0" smtClean="0"/>
              <a:t>        move    $4,$0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$8,$sp,16</a:t>
            </a:r>
          </a:p>
          <a:p>
            <a:pPr>
              <a:buNone/>
            </a:pPr>
            <a:r>
              <a:rPr lang="en-US" sz="1400" dirty="0" smtClean="0"/>
              <a:t>$L6:</a:t>
            </a:r>
          </a:p>
          <a:p>
            <a:pPr>
              <a:buNone/>
            </a:pPr>
            <a:r>
              <a:rPr lang="en-US" sz="1400" dirty="0" smtClean="0"/>
              <a:t>        move    $3,$0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$9,$4,1</a:t>
            </a:r>
          </a:p>
          <a:p>
            <a:pPr>
              <a:buNone/>
            </a:pPr>
            <a:r>
              <a:rPr lang="en-US" sz="1400" dirty="0" smtClean="0"/>
              <a:t>        .p2align 3</a:t>
            </a:r>
          </a:p>
          <a:p>
            <a:pPr>
              <a:buNone/>
            </a:pPr>
            <a:r>
              <a:rPr lang="en-US" sz="1400" dirty="0" smtClean="0"/>
              <a:t>$L10: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$2,$3,2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$6,$8,$2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$7,$3,1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$2,$7,2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$5,$8,$2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$3,0($6)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$4,0($5)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AD62-C2A3-6744-8FF3-EE5B329ED098}" type="datetime1">
              <a:rPr lang="en-US" smtClean="0"/>
              <a:pPr/>
              <a:t>9/25/13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133599" y="1312341"/>
            <a:ext cx="206586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slt</a:t>
            </a:r>
            <a:r>
              <a:rPr lang="en-US" sz="1400" dirty="0" smtClean="0"/>
              <a:t>     $2,$4,$3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beq</a:t>
            </a:r>
            <a:r>
              <a:rPr lang="en-US" sz="1400" dirty="0" smtClean="0"/>
              <a:t>     $2,$0,</a:t>
            </a:r>
            <a:r>
              <a:rPr lang="en-US" sz="1400" smtClean="0"/>
              <a:t>$L9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$3,0($5)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$4,0($6)</a:t>
            </a:r>
          </a:p>
          <a:p>
            <a:pPr>
              <a:buNone/>
            </a:pPr>
            <a:r>
              <a:rPr lang="en-US" sz="1400" smtClean="0"/>
              <a:t>$L9: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move    $3,$7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slt</a:t>
            </a:r>
            <a:r>
              <a:rPr lang="en-US" sz="1400" dirty="0" smtClean="0"/>
              <a:t>     $2,</a:t>
            </a:r>
            <a:r>
              <a:rPr lang="en-US" sz="1400" smtClean="0"/>
              <a:t>$3,19999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bne</a:t>
            </a:r>
            <a:r>
              <a:rPr lang="en-US" sz="1400" dirty="0" smtClean="0"/>
              <a:t>     $2,$0,$L10</a:t>
            </a:r>
          </a:p>
          <a:p>
            <a:pPr>
              <a:buNone/>
            </a:pPr>
            <a:r>
              <a:rPr lang="en-US" sz="1400" dirty="0" smtClean="0"/>
              <a:t>        move    $4</a:t>
            </a:r>
            <a:r>
              <a:rPr lang="en-US" sz="1400" smtClean="0"/>
              <a:t>,$9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slt</a:t>
            </a:r>
            <a:r>
              <a:rPr lang="en-US" sz="1400" dirty="0" smtClean="0"/>
              <a:t>     $2,$4,20000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bne</a:t>
            </a:r>
            <a:r>
              <a:rPr lang="en-US" sz="1400" dirty="0" smtClean="0"/>
              <a:t>     $2,$0,$L6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li</a:t>
            </a:r>
            <a:r>
              <a:rPr lang="en-US" sz="1400" dirty="0" smtClean="0"/>
              <a:t>      $12,65536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ori</a:t>
            </a:r>
            <a:r>
              <a:rPr lang="en-US" sz="1400" dirty="0" smtClean="0"/>
              <a:t>     $12,$12,0x38a0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$13,$12,$sp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$sp,$sp,$12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j</a:t>
            </a:r>
            <a:r>
              <a:rPr lang="en-US" sz="1400" dirty="0" smtClean="0"/>
              <a:t>       $31</a:t>
            </a:r>
          </a:p>
          <a:p>
            <a:pPr>
              <a:buNone/>
            </a:pPr>
            <a:r>
              <a:rPr lang="en-US" sz="1400" dirty="0" smtClean="0"/>
              <a:t>        .</a:t>
            </a:r>
          </a:p>
        </p:txBody>
      </p:sp>
    </p:spTree>
    <p:extLst>
      <p:ext uri="{BB962C8B-B14F-4D97-AF65-F5344CB8AC3E}">
        <p14:creationId xmlns:p14="http://schemas.microsoft.com/office/powerpoint/2010/main" val="35251333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Review: Single + Double Precision FP</a:t>
            </a:r>
          </a:p>
          <a:p>
            <a:r>
              <a:rPr lang="en-US" dirty="0" smtClean="0"/>
              <a:t>Assemblers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Linkers</a:t>
            </a:r>
          </a:p>
          <a:p>
            <a:r>
              <a:rPr lang="en-US" dirty="0" smtClean="0"/>
              <a:t>Compilers vs. Interpreters</a:t>
            </a:r>
          </a:p>
          <a:p>
            <a:r>
              <a:rPr lang="en-US" dirty="0" smtClean="0"/>
              <a:t>And in Conclusion, …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9A48-F5B1-AD46-84F0-3CA981BCC1FC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7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DD10-44A5-6D41-B196-3513626380E4}" type="slidenum">
              <a:rPr lang="zh-TW" altLang="en-US"/>
              <a:pPr/>
              <a:t>40</a:t>
            </a:fld>
            <a:endParaRPr lang="en-US" altLang="zh-TW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What’s an Interpreter?</a:t>
            </a:r>
            <a:endParaRPr lang="en-US" altLang="zh-TW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366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TW" sz="2800" dirty="0"/>
              <a:t>R</a:t>
            </a:r>
            <a:r>
              <a:rPr lang="en-US" altLang="zh-TW" sz="2800" dirty="0" smtClean="0"/>
              <a:t>eads and executes s</a:t>
            </a:r>
            <a:r>
              <a:rPr lang="en-US" sz="2800" dirty="0" smtClean="0"/>
              <a:t>ource statements executed </a:t>
            </a:r>
            <a:r>
              <a:rPr lang="en-US" altLang="zh-TW" sz="2800" dirty="0" smtClean="0"/>
              <a:t>one at a time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 smtClean="0"/>
              <a:t>No linking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 smtClean="0"/>
              <a:t>No machine code generation, so more portable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/>
              <a:t>Starts executing quicker, but runs much more slowly than compiled code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/>
              <a:t>Performing </a:t>
            </a:r>
            <a:r>
              <a:rPr lang="en-US" altLang="zh-TW" sz="2800" dirty="0"/>
              <a:t>the actions straight from the</a:t>
            </a:r>
            <a:r>
              <a:rPr lang="en-US" altLang="zh-TW" sz="2800" dirty="0" smtClean="0"/>
              <a:t> text </a:t>
            </a:r>
            <a:r>
              <a:rPr lang="en-US" altLang="zh-TW" sz="2800" dirty="0"/>
              <a:t>allows better error checking and reporting to be </a:t>
            </a:r>
            <a:r>
              <a:rPr lang="en-US" altLang="zh-TW" sz="2800" dirty="0" smtClean="0"/>
              <a:t>done</a:t>
            </a:r>
          </a:p>
          <a:p>
            <a:pPr>
              <a:lnSpc>
                <a:spcPct val="90000"/>
              </a:lnSpc>
            </a:pPr>
            <a:r>
              <a:rPr lang="en-US" altLang="zh-TW" sz="2800" dirty="0"/>
              <a:t>I</a:t>
            </a:r>
            <a:r>
              <a:rPr lang="en-US" altLang="zh-TW" sz="2800" dirty="0" smtClean="0"/>
              <a:t>nterpreter stays around during execution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 smtClean="0"/>
              <a:t>Unlike compiler, some work is done </a:t>
            </a:r>
            <a:r>
              <a:rPr lang="en-US" altLang="zh-TW" sz="2400" i="1" dirty="0" smtClean="0">
                <a:solidFill>
                  <a:srgbClr val="0000FF"/>
                </a:solidFill>
              </a:rPr>
              <a:t>after </a:t>
            </a:r>
            <a:r>
              <a:rPr lang="en-US" altLang="zh-TW" sz="2400" dirty="0" smtClean="0"/>
              <a:t>program starts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/>
              <a:t>Writing an interpreter is much less work than writing a compiler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27AA-D156-CD48-9083-B8BCAC64B933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36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cc</a:t>
            </a:r>
            <a:r>
              <a:rPr lang="en-US" dirty="0" smtClean="0"/>
              <a:t> </a:t>
            </a:r>
            <a:r>
              <a:rPr lang="en-US" dirty="0" err="1" smtClean="0"/>
              <a:t>BubbleSort.c</a:t>
            </a:r>
            <a:r>
              <a:rPr lang="en-US" dirty="0" smtClean="0"/>
              <a:t> with and </a:t>
            </a:r>
            <a:br>
              <a:rPr lang="en-US" dirty="0" smtClean="0"/>
            </a:br>
            <a:r>
              <a:rPr lang="en-US" dirty="0" smtClean="0"/>
              <a:t>without Optimization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B620-D066-6548-812F-5517921514E2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Fall 2013</a:t>
            </a:r>
            <a:r>
              <a:rPr lang="en-US" smtClean="0"/>
              <a:t>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6" descr="Screen Shot 2013-09-24 at 3.12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34"/>
            <a:ext cx="9144000" cy="447472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6933" y="2252133"/>
            <a:ext cx="6316133" cy="1676400"/>
            <a:chOff x="-16933" y="2252133"/>
            <a:chExt cx="6316133" cy="1676400"/>
          </a:xfrm>
        </p:grpSpPr>
        <p:sp>
          <p:nvSpPr>
            <p:cNvPr id="8" name="Rectangle 7"/>
            <p:cNvSpPr/>
            <p:nvPr/>
          </p:nvSpPr>
          <p:spPr>
            <a:xfrm>
              <a:off x="4148667" y="2252133"/>
              <a:ext cx="2150533" cy="406400"/>
            </a:xfrm>
            <a:prstGeom prst="rect">
              <a:avLst/>
            </a:prstGeom>
            <a:solidFill>
              <a:srgbClr val="FFFF00">
                <a:alpha val="2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16933" y="3522133"/>
              <a:ext cx="2150533" cy="406400"/>
            </a:xfrm>
            <a:prstGeom prst="rect">
              <a:avLst/>
            </a:prstGeom>
            <a:solidFill>
              <a:srgbClr val="FFFF00">
                <a:alpha val="2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4047066"/>
            <a:ext cx="6705600" cy="1676400"/>
            <a:chOff x="-16933" y="2252133"/>
            <a:chExt cx="6705600" cy="1676400"/>
          </a:xfrm>
        </p:grpSpPr>
        <p:sp>
          <p:nvSpPr>
            <p:cNvPr id="12" name="Rectangle 11"/>
            <p:cNvSpPr/>
            <p:nvPr/>
          </p:nvSpPr>
          <p:spPr>
            <a:xfrm>
              <a:off x="4148667" y="2252133"/>
              <a:ext cx="2540000" cy="355601"/>
            </a:xfrm>
            <a:prstGeom prst="rect">
              <a:avLst/>
            </a:prstGeom>
            <a:solidFill>
              <a:srgbClr val="FFFF00">
                <a:alpha val="2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6933" y="3522133"/>
              <a:ext cx="2150533" cy="406400"/>
            </a:xfrm>
            <a:prstGeom prst="rect">
              <a:avLst/>
            </a:prstGeom>
            <a:solidFill>
              <a:srgbClr val="FFFF00">
                <a:alpha val="2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132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5D4CE5D1-ED63-4F4E-8F43-474FC9603815}" type="slidenum">
              <a:rPr lang="en-US"/>
              <a:pPr/>
              <a:t>42</a:t>
            </a:fld>
            <a:endParaRPr 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2850" y="684213"/>
            <a:ext cx="7772400" cy="860425"/>
          </a:xfrm>
        </p:spPr>
        <p:txBody>
          <a:bodyPr>
            <a:normAutofit fontScale="90000"/>
          </a:bodyPr>
          <a:lstStyle/>
          <a:p>
            <a:r>
              <a:rPr lang="en-US"/>
              <a:t>Interpreted Languages:</a:t>
            </a:r>
            <a:br>
              <a:rPr lang="en-US"/>
            </a:br>
            <a:r>
              <a:rPr lang="en-US"/>
              <a:t>Edit-Run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95535" y="1478158"/>
            <a:ext cx="3057525" cy="533400"/>
            <a:chOff x="480" y="672"/>
            <a:chExt cx="4416" cy="336"/>
          </a:xfrm>
        </p:grpSpPr>
        <p:sp>
          <p:nvSpPr>
            <p:cNvPr id="331780" name="Line 4"/>
            <p:cNvSpPr>
              <a:spLocks noChangeShapeType="1"/>
            </p:cNvSpPr>
            <p:nvPr/>
          </p:nvSpPr>
          <p:spPr bwMode="auto">
            <a:xfrm>
              <a:off x="4416" y="672"/>
              <a:ext cx="4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81" name="Line 5"/>
            <p:cNvSpPr>
              <a:spLocks noChangeShapeType="1"/>
            </p:cNvSpPr>
            <p:nvPr/>
          </p:nvSpPr>
          <p:spPr bwMode="auto">
            <a:xfrm>
              <a:off x="4896" y="672"/>
              <a:ext cx="0" cy="3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82" name="Line 6"/>
            <p:cNvSpPr>
              <a:spLocks noChangeShapeType="1"/>
            </p:cNvSpPr>
            <p:nvPr/>
          </p:nvSpPr>
          <p:spPr bwMode="auto">
            <a:xfrm flipH="1">
              <a:off x="480" y="1008"/>
              <a:ext cx="44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83" name="Line 7"/>
            <p:cNvSpPr>
              <a:spLocks noChangeShapeType="1"/>
            </p:cNvSpPr>
            <p:nvPr/>
          </p:nvSpPr>
          <p:spPr bwMode="auto">
            <a:xfrm flipV="1">
              <a:off x="480" y="672"/>
              <a:ext cx="0" cy="3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84" name="Line 8"/>
            <p:cNvSpPr>
              <a:spLocks noChangeShapeType="1"/>
            </p:cNvSpPr>
            <p:nvPr/>
          </p:nvSpPr>
          <p:spPr bwMode="auto">
            <a:xfrm>
              <a:off x="480" y="672"/>
              <a:ext cx="259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1813" name="Text Box 37"/>
          <p:cNvSpPr txBox="1">
            <a:spLocks noChangeArrowheads="1"/>
          </p:cNvSpPr>
          <p:nvPr/>
        </p:nvSpPr>
        <p:spPr bwMode="auto">
          <a:xfrm>
            <a:off x="2274888" y="2816225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Editor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31814" name="Line 38"/>
          <p:cNvSpPr>
            <a:spLocks noChangeShapeType="1"/>
          </p:cNvSpPr>
          <p:nvPr/>
        </p:nvSpPr>
        <p:spPr bwMode="auto">
          <a:xfrm>
            <a:off x="2305050" y="3273425"/>
            <a:ext cx="960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815" name="Text Box 39"/>
          <p:cNvSpPr txBox="1">
            <a:spLocks noChangeArrowheads="1"/>
          </p:cNvSpPr>
          <p:nvPr/>
        </p:nvSpPr>
        <p:spPr bwMode="auto">
          <a:xfrm>
            <a:off x="3265488" y="2816225"/>
            <a:ext cx="1143000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Source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331816" name="Text Box 40"/>
          <p:cNvSpPr txBox="1">
            <a:spLocks noChangeArrowheads="1"/>
          </p:cNvSpPr>
          <p:nvPr/>
        </p:nvSpPr>
        <p:spPr bwMode="auto">
          <a:xfrm>
            <a:off x="4471988" y="2816225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Interpreter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31817" name="Line 41"/>
          <p:cNvSpPr>
            <a:spLocks noChangeShapeType="1"/>
          </p:cNvSpPr>
          <p:nvPr/>
        </p:nvSpPr>
        <p:spPr bwMode="auto">
          <a:xfrm>
            <a:off x="4408488" y="3273425"/>
            <a:ext cx="134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818" name="Text Box 42"/>
          <p:cNvSpPr txBox="1">
            <a:spLocks noChangeArrowheads="1"/>
          </p:cNvSpPr>
          <p:nvPr/>
        </p:nvSpPr>
        <p:spPr bwMode="auto">
          <a:xfrm>
            <a:off x="5716588" y="29051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ym typeface="Wingdings" charset="2"/>
              </a:rPr>
              <a:t>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645D-6ACE-524E-9C3D-3D6DF5898C89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43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Compiler vs. Interpreter Advantages</a:t>
            </a:r>
            <a:endParaRPr lang="en-US" dirty="0">
              <a:latin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 lIns="90488" tIns="44450" rIns="90488" bIns="44450"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Compilation: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Faster </a:t>
            </a:r>
            <a:r>
              <a:rPr lang="en-US" dirty="0"/>
              <a:t>Execution</a:t>
            </a:r>
          </a:p>
          <a:p>
            <a:r>
              <a:rPr lang="en-US" dirty="0"/>
              <a:t>Single file to execute</a:t>
            </a:r>
          </a:p>
          <a:p>
            <a:r>
              <a:rPr lang="en-US" dirty="0"/>
              <a:t>Compiler can do better diagnosis of syntax and semantic errors, since it has more info than an interpreter (Interpreter only sees one line at a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find syntax errors </a:t>
            </a:r>
            <a:r>
              <a:rPr lang="en-US" i="1" dirty="0" smtClean="0">
                <a:solidFill>
                  <a:srgbClr val="3366FF"/>
                </a:solidFill>
              </a:rPr>
              <a:t>before </a:t>
            </a:r>
            <a:r>
              <a:rPr lang="en-US" dirty="0" smtClean="0"/>
              <a:t>run program</a:t>
            </a:r>
          </a:p>
          <a:p>
            <a:r>
              <a:rPr lang="en-US" dirty="0"/>
              <a:t>Compiler can optimize code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Interpreter: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Easier to debug program</a:t>
            </a:r>
          </a:p>
          <a:p>
            <a:r>
              <a:rPr lang="en-US" dirty="0" smtClean="0"/>
              <a:t>Faster development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E957-B785-F14D-88EB-12AD484ACEE7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27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Compiler vs. Interpreter Disadvantages</a:t>
            </a:r>
            <a:endParaRPr lang="en-US" dirty="0">
              <a:latin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 lIns="90488" tIns="44450" rIns="90488" bIns="44450"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Compilation: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Harder </a:t>
            </a:r>
            <a:r>
              <a:rPr lang="en-US" dirty="0"/>
              <a:t>to </a:t>
            </a:r>
            <a:r>
              <a:rPr lang="en-US" dirty="0" smtClean="0"/>
              <a:t>debug program</a:t>
            </a:r>
          </a:p>
          <a:p>
            <a:r>
              <a:rPr lang="en-US" dirty="0"/>
              <a:t>Takes longer to change source code, </a:t>
            </a:r>
            <a:r>
              <a:rPr lang="en-US" dirty="0" smtClean="0"/>
              <a:t>recompile, </a:t>
            </a:r>
            <a:r>
              <a:rPr lang="en-US" dirty="0"/>
              <a:t>and </a:t>
            </a:r>
            <a:r>
              <a:rPr lang="en-US" dirty="0" err="1"/>
              <a:t>relink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Interpreter:</a:t>
            </a:r>
          </a:p>
          <a:p>
            <a:r>
              <a:rPr lang="en-US" dirty="0" smtClean="0"/>
              <a:t>Slower execution times</a:t>
            </a:r>
          </a:p>
          <a:p>
            <a:r>
              <a:rPr lang="en-US" dirty="0" smtClean="0"/>
              <a:t>No optimization</a:t>
            </a:r>
          </a:p>
          <a:p>
            <a:r>
              <a:rPr lang="en-US" dirty="0" smtClean="0"/>
              <a:t>Need all of source code available</a:t>
            </a:r>
          </a:p>
          <a:p>
            <a:r>
              <a:rPr lang="en-US" dirty="0" smtClean="0"/>
              <a:t>Source code larger than executable for large systems</a:t>
            </a:r>
          </a:p>
          <a:p>
            <a:r>
              <a:rPr lang="en-US" dirty="0" smtClean="0"/>
              <a:t>Interpreter must remain installed while the program is interpreted</a:t>
            </a:r>
          </a:p>
          <a:p>
            <a:pPr>
              <a:buNone/>
            </a:pPr>
            <a:r>
              <a:rPr lang="en-US" dirty="0" smtClean="0">
                <a:latin typeface="Arial" charset="0"/>
              </a:rPr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D001-CE57-0646-B320-1A8385A1A7C7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21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DD8D-5584-FE4C-B6F6-E78594E02787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Java’s Hybrid Approach:</a:t>
            </a:r>
            <a:br>
              <a:rPr lang="en-US" dirty="0"/>
            </a:br>
            <a:r>
              <a:rPr lang="en-US" dirty="0"/>
              <a:t>Compiler + Interpreter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6891" y="1955800"/>
            <a:ext cx="7763116" cy="4371975"/>
          </a:xfrm>
        </p:spPr>
        <p:txBody>
          <a:bodyPr>
            <a:normAutofit/>
          </a:bodyPr>
          <a:lstStyle/>
          <a:p>
            <a:r>
              <a:rPr lang="en-US" dirty="0"/>
              <a:t>A Java compiler converts Java source code into instructions for the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smtClean="0">
                <a:solidFill>
                  <a:srgbClr val="3366FF"/>
                </a:solidFill>
              </a:rPr>
              <a:t>Java </a:t>
            </a:r>
            <a:r>
              <a:rPr lang="en-US" i="1" dirty="0">
                <a:solidFill>
                  <a:srgbClr val="3366FF"/>
                </a:solidFill>
              </a:rPr>
              <a:t>Virtual </a:t>
            </a:r>
            <a:r>
              <a:rPr lang="en-US" i="1" dirty="0" smtClean="0">
                <a:solidFill>
                  <a:srgbClr val="3366FF"/>
                </a:solidFill>
              </a:rPr>
              <a:t>Machine (JVM)</a:t>
            </a:r>
          </a:p>
          <a:p>
            <a:pPr>
              <a:spcBef>
                <a:spcPct val="50000"/>
              </a:spcBef>
            </a:pPr>
            <a:r>
              <a:rPr lang="en-US" dirty="0"/>
              <a:t>These instructions, called </a:t>
            </a:r>
            <a:r>
              <a:rPr lang="en-US" i="1" dirty="0" err="1">
                <a:solidFill>
                  <a:srgbClr val="3366FF"/>
                </a:solidFill>
              </a:rPr>
              <a:t>bytecodes</a:t>
            </a:r>
            <a:r>
              <a:rPr lang="en-US" dirty="0"/>
              <a:t>, are</a:t>
            </a:r>
            <a:r>
              <a:rPr lang="en-US" dirty="0" smtClean="0"/>
              <a:t> same </a:t>
            </a:r>
            <a:r>
              <a:rPr lang="en-US" dirty="0"/>
              <a:t>for any computer /</a:t>
            </a:r>
            <a:r>
              <a:rPr lang="en-US" dirty="0" smtClean="0"/>
              <a:t> OS</a:t>
            </a:r>
          </a:p>
          <a:p>
            <a:pPr>
              <a:spcBef>
                <a:spcPct val="50000"/>
              </a:spcBef>
            </a:pPr>
            <a:r>
              <a:rPr lang="en-US" dirty="0"/>
              <a:t>A CPU-specific Java interpreter interprets </a:t>
            </a:r>
            <a:r>
              <a:rPr lang="en-US" dirty="0" err="1"/>
              <a:t>bytecodes</a:t>
            </a:r>
            <a:r>
              <a:rPr lang="en-US" dirty="0"/>
              <a:t> on a particular </a:t>
            </a:r>
            <a:r>
              <a:rPr lang="en-US" dirty="0" smtClean="0"/>
              <a:t>computer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9C42-40BD-7C4A-BDCD-501DBB4AE808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291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56D6-67F7-0A48-9333-39C178E8661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Java’s Compiler + Interpreter</a:t>
            </a:r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8774" name="Line 6"/>
          <p:cNvSpPr>
            <a:spLocks noChangeShapeType="1"/>
          </p:cNvSpPr>
          <p:nvPr/>
        </p:nvSpPr>
        <p:spPr bwMode="auto">
          <a:xfrm flipH="1">
            <a:off x="3387725" y="5024438"/>
            <a:ext cx="2905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2398713" y="2043113"/>
            <a:ext cx="1000125" cy="330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000080"/>
                </a:solidFill>
                <a:latin typeface="Arial Narrow" charset="0"/>
              </a:rPr>
              <a:t>Editor</a:t>
            </a:r>
            <a:endParaRPr lang="en-US" sz="1800"/>
          </a:p>
        </p:txBody>
      </p:sp>
      <p:sp>
        <p:nvSpPr>
          <p:cNvPr id="288776" name="Text Box 8"/>
          <p:cNvSpPr txBox="1">
            <a:spLocks noChangeArrowheads="1"/>
          </p:cNvSpPr>
          <p:nvPr/>
        </p:nvSpPr>
        <p:spPr bwMode="auto">
          <a:xfrm>
            <a:off x="2611438" y="2359025"/>
            <a:ext cx="7191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>
                <a:latin typeface="Wingdings" charset="2"/>
              </a:rPr>
              <a:t>:</a:t>
            </a:r>
            <a:endParaRPr lang="en-US" sz="3200"/>
          </a:p>
        </p:txBody>
      </p:sp>
      <p:sp>
        <p:nvSpPr>
          <p:cNvPr id="288777" name="Text Box 9"/>
          <p:cNvSpPr txBox="1">
            <a:spLocks noChangeArrowheads="1"/>
          </p:cNvSpPr>
          <p:nvPr/>
        </p:nvSpPr>
        <p:spPr bwMode="auto">
          <a:xfrm>
            <a:off x="2112963" y="2722563"/>
            <a:ext cx="5032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>
                <a:latin typeface="Wingdings" charset="2"/>
              </a:rPr>
              <a:t>7</a:t>
            </a:r>
            <a:endParaRPr lang="en-US" sz="3200"/>
          </a:p>
        </p:txBody>
      </p:sp>
      <p:sp>
        <p:nvSpPr>
          <p:cNvPr id="288778" name="Text Box 10"/>
          <p:cNvSpPr txBox="1">
            <a:spLocks noChangeArrowheads="1"/>
          </p:cNvSpPr>
          <p:nvPr/>
        </p:nvSpPr>
        <p:spPr bwMode="auto">
          <a:xfrm>
            <a:off x="2117725" y="3394075"/>
            <a:ext cx="48736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>
                <a:latin typeface="Wingdings" charset="2"/>
              </a:rPr>
              <a:t>K</a:t>
            </a:r>
            <a:endParaRPr lang="en-US" sz="3200"/>
          </a:p>
        </p:txBody>
      </p:sp>
      <p:sp>
        <p:nvSpPr>
          <p:cNvPr id="288779" name="Text Box 11"/>
          <p:cNvSpPr txBox="1">
            <a:spLocks noChangeArrowheads="1"/>
          </p:cNvSpPr>
          <p:nvPr/>
        </p:nvSpPr>
        <p:spPr bwMode="auto">
          <a:xfrm>
            <a:off x="3346450" y="3333750"/>
            <a:ext cx="1193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latin typeface="Arial" charset="0"/>
              </a:rPr>
              <a:t>Hello.java</a:t>
            </a:r>
            <a:endParaRPr lang="en-US" sz="1600"/>
          </a:p>
        </p:txBody>
      </p:sp>
      <p:sp>
        <p:nvSpPr>
          <p:cNvPr id="288780" name="Text Box 12"/>
          <p:cNvSpPr txBox="1">
            <a:spLocks noChangeArrowheads="1"/>
          </p:cNvSpPr>
          <p:nvPr/>
        </p:nvSpPr>
        <p:spPr bwMode="auto">
          <a:xfrm>
            <a:off x="3679825" y="2825750"/>
            <a:ext cx="4429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 dirty="0">
                <a:latin typeface="Wingdings" charset="2"/>
                <a:sym typeface="Wingdings" charset="2"/>
              </a:rPr>
              <a:t></a:t>
            </a:r>
            <a:endParaRPr lang="en-US" sz="3200" dirty="0"/>
          </a:p>
        </p:txBody>
      </p:sp>
      <p:sp>
        <p:nvSpPr>
          <p:cNvPr id="288781" name="Freeform 13"/>
          <p:cNvSpPr>
            <a:spLocks/>
          </p:cNvSpPr>
          <p:nvPr/>
        </p:nvSpPr>
        <p:spPr bwMode="auto">
          <a:xfrm flipV="1">
            <a:off x="4368800" y="2609850"/>
            <a:ext cx="439738" cy="584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23" y="0"/>
              </a:cxn>
              <a:cxn ang="0">
                <a:pos x="6085" y="19907"/>
              </a:cxn>
              <a:cxn ang="0">
                <a:pos x="19944" y="19987"/>
              </a:cxn>
            </a:cxnLst>
            <a:rect l="0" t="0" r="r" b="b"/>
            <a:pathLst>
              <a:path w="20000" h="20000">
                <a:moveTo>
                  <a:pt x="0" y="0"/>
                </a:moveTo>
                <a:lnTo>
                  <a:pt x="6423" y="0"/>
                </a:lnTo>
                <a:lnTo>
                  <a:pt x="6085" y="19907"/>
                </a:lnTo>
                <a:lnTo>
                  <a:pt x="19944" y="19987"/>
                </a:lnTo>
              </a:path>
            </a:pathLst>
          </a:custGeom>
          <a:noFill/>
          <a:ln w="6350" cap="flat" cmpd="sng">
            <a:solidFill>
              <a:srgbClr val="00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82" name="Freeform 14"/>
          <p:cNvSpPr>
            <a:spLocks/>
          </p:cNvSpPr>
          <p:nvPr/>
        </p:nvSpPr>
        <p:spPr bwMode="auto">
          <a:xfrm>
            <a:off x="5280025" y="2643188"/>
            <a:ext cx="363538" cy="579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23" y="0"/>
              </a:cxn>
              <a:cxn ang="0">
                <a:pos x="6085" y="19907"/>
              </a:cxn>
              <a:cxn ang="0">
                <a:pos x="19944" y="19987"/>
              </a:cxn>
            </a:cxnLst>
            <a:rect l="0" t="0" r="r" b="b"/>
            <a:pathLst>
              <a:path w="20000" h="20000">
                <a:moveTo>
                  <a:pt x="0" y="0"/>
                </a:moveTo>
                <a:lnTo>
                  <a:pt x="6423" y="0"/>
                </a:lnTo>
                <a:lnTo>
                  <a:pt x="6085" y="19907"/>
                </a:lnTo>
                <a:lnTo>
                  <a:pt x="19944" y="19987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83" name="Text Box 15"/>
          <p:cNvSpPr txBox="1">
            <a:spLocks noChangeArrowheads="1"/>
          </p:cNvSpPr>
          <p:nvPr/>
        </p:nvSpPr>
        <p:spPr bwMode="auto">
          <a:xfrm>
            <a:off x="4468813" y="2043113"/>
            <a:ext cx="1042987" cy="33178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000080"/>
                </a:solidFill>
                <a:latin typeface="Arial Narrow" charset="0"/>
              </a:rPr>
              <a:t>Compiler</a:t>
            </a:r>
            <a:endParaRPr lang="en-US" sz="1800"/>
          </a:p>
        </p:txBody>
      </p:sp>
      <p:sp>
        <p:nvSpPr>
          <p:cNvPr id="288784" name="Text Box 16"/>
          <p:cNvSpPr txBox="1">
            <a:spLocks noChangeArrowheads="1"/>
          </p:cNvSpPr>
          <p:nvPr/>
        </p:nvSpPr>
        <p:spPr bwMode="auto">
          <a:xfrm>
            <a:off x="4760913" y="2359025"/>
            <a:ext cx="4572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>
                <a:latin typeface="Wingdings" charset="2"/>
              </a:rPr>
              <a:t>:</a:t>
            </a:r>
            <a:endParaRPr lang="en-US" sz="3200"/>
          </a:p>
        </p:txBody>
      </p:sp>
      <p:sp>
        <p:nvSpPr>
          <p:cNvPr id="288785" name="Text Box 17"/>
          <p:cNvSpPr txBox="1">
            <a:spLocks noChangeArrowheads="1"/>
          </p:cNvSpPr>
          <p:nvPr/>
        </p:nvSpPr>
        <p:spPr bwMode="auto">
          <a:xfrm>
            <a:off x="5259388" y="3333750"/>
            <a:ext cx="15049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latin typeface="Arial" charset="0"/>
              </a:rPr>
              <a:t>Hello.class</a:t>
            </a:r>
            <a:endParaRPr lang="en-US" sz="1600"/>
          </a:p>
        </p:txBody>
      </p:sp>
      <p:sp>
        <p:nvSpPr>
          <p:cNvPr id="288786" name="Text Box 18"/>
          <p:cNvSpPr txBox="1">
            <a:spLocks noChangeArrowheads="1"/>
          </p:cNvSpPr>
          <p:nvPr/>
        </p:nvSpPr>
        <p:spPr bwMode="auto">
          <a:xfrm>
            <a:off x="5789613" y="2844800"/>
            <a:ext cx="4429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>
                <a:latin typeface="Wingdings" charset="2"/>
                <a:sym typeface="Wingdings" charset="2"/>
              </a:rPr>
              <a:t></a:t>
            </a:r>
            <a:endParaRPr lang="en-US" sz="3200"/>
          </a:p>
        </p:txBody>
      </p:sp>
      <p:sp>
        <p:nvSpPr>
          <p:cNvPr id="288787" name="Line 19"/>
          <p:cNvSpPr>
            <a:spLocks noChangeShapeType="1"/>
          </p:cNvSpPr>
          <p:nvPr/>
        </p:nvSpPr>
        <p:spPr bwMode="auto">
          <a:xfrm flipV="1">
            <a:off x="2371725" y="3263900"/>
            <a:ext cx="1588" cy="1444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88" name="Freeform 20"/>
          <p:cNvSpPr>
            <a:spLocks/>
          </p:cNvSpPr>
          <p:nvPr/>
        </p:nvSpPr>
        <p:spPr bwMode="auto">
          <a:xfrm>
            <a:off x="2379663" y="2627313"/>
            <a:ext cx="282575" cy="7620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480" y="0"/>
              </a:cxn>
            </a:cxnLst>
            <a:rect l="0" t="0" r="r" b="b"/>
            <a:pathLst>
              <a:path w="480" h="228">
                <a:moveTo>
                  <a:pt x="0" y="228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6350" cmpd="sng">
            <a:solidFill>
              <a:srgbClr val="000000"/>
            </a:solidFill>
            <a:round/>
            <a:headEnd type="none" w="med" len="med"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89" name="Text Box 21"/>
          <p:cNvSpPr txBox="1">
            <a:spLocks noChangeArrowheads="1"/>
          </p:cNvSpPr>
          <p:nvPr/>
        </p:nvSpPr>
        <p:spPr bwMode="auto">
          <a:xfrm>
            <a:off x="6691313" y="3381375"/>
            <a:ext cx="8699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4800">
                <a:latin typeface="Webdings" charset="2"/>
                <a:sym typeface="Webdings" charset="2"/>
              </a:rPr>
              <a:t></a:t>
            </a:r>
            <a:endParaRPr lang="en-US"/>
          </a:p>
        </p:txBody>
      </p:sp>
      <p:sp>
        <p:nvSpPr>
          <p:cNvPr id="288790" name="Freeform 22"/>
          <p:cNvSpPr>
            <a:spLocks/>
          </p:cNvSpPr>
          <p:nvPr/>
        </p:nvSpPr>
        <p:spPr bwMode="auto">
          <a:xfrm rot="5400000">
            <a:off x="6632575" y="2995613"/>
            <a:ext cx="254000" cy="68580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480" y="0"/>
              </a:cxn>
            </a:cxnLst>
            <a:rect l="0" t="0" r="r" b="b"/>
            <a:pathLst>
              <a:path w="480" h="228">
                <a:moveTo>
                  <a:pt x="0" y="228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6350" cmpd="sng">
            <a:solidFill>
              <a:srgbClr val="000000"/>
            </a:solidFill>
            <a:round/>
            <a:headEnd type="none" w="med" len="med"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91" name="Text Box 23"/>
          <p:cNvSpPr txBox="1">
            <a:spLocks noChangeArrowheads="1"/>
          </p:cNvSpPr>
          <p:nvPr/>
        </p:nvSpPr>
        <p:spPr bwMode="auto">
          <a:xfrm>
            <a:off x="3133725" y="4440238"/>
            <a:ext cx="1616075" cy="3429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000080"/>
                </a:solidFill>
                <a:latin typeface="Arial Narrow" charset="0"/>
              </a:rPr>
              <a:t>Interpreter</a:t>
            </a:r>
            <a:endParaRPr lang="en-US" sz="1800"/>
          </a:p>
        </p:txBody>
      </p:sp>
      <p:sp>
        <p:nvSpPr>
          <p:cNvPr id="288792" name="Text Box 24"/>
          <p:cNvSpPr txBox="1">
            <a:spLocks noChangeArrowheads="1"/>
          </p:cNvSpPr>
          <p:nvPr/>
        </p:nvSpPr>
        <p:spPr bwMode="auto">
          <a:xfrm>
            <a:off x="3773488" y="4879975"/>
            <a:ext cx="4540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75000"/>
              </a:lnSpc>
            </a:pPr>
            <a:r>
              <a:rPr lang="en-US" sz="700">
                <a:latin typeface="Arial Narrow" charset="0"/>
              </a:rPr>
              <a:t>Hello,</a:t>
            </a:r>
          </a:p>
          <a:p>
            <a:pPr>
              <a:lnSpc>
                <a:spcPct val="75000"/>
              </a:lnSpc>
            </a:pPr>
            <a:r>
              <a:rPr lang="en-US" sz="700">
                <a:latin typeface="Arial Narrow" charset="0"/>
              </a:rPr>
              <a:t>World</a:t>
            </a:r>
            <a:r>
              <a:rPr lang="en-US" sz="800">
                <a:latin typeface="Arial Narrow" charset="0"/>
              </a:rPr>
              <a:t>!</a:t>
            </a:r>
          </a:p>
        </p:txBody>
      </p:sp>
      <p:sp>
        <p:nvSpPr>
          <p:cNvPr id="288793" name="Line 25"/>
          <p:cNvSpPr>
            <a:spLocks noChangeShapeType="1"/>
          </p:cNvSpPr>
          <p:nvPr/>
        </p:nvSpPr>
        <p:spPr bwMode="auto">
          <a:xfrm flipH="1">
            <a:off x="5675313" y="5087938"/>
            <a:ext cx="290512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94" name="Text Box 26"/>
          <p:cNvSpPr txBox="1">
            <a:spLocks noChangeArrowheads="1"/>
          </p:cNvSpPr>
          <p:nvPr/>
        </p:nvSpPr>
        <p:spPr bwMode="auto">
          <a:xfrm>
            <a:off x="5903913" y="4813300"/>
            <a:ext cx="717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 </a:t>
            </a:r>
            <a:r>
              <a:rPr lang="en-US" sz="3600">
                <a:sym typeface="Webdings" charset="2"/>
              </a:rPr>
              <a:t></a:t>
            </a:r>
            <a:endParaRPr lang="en-US"/>
          </a:p>
        </p:txBody>
      </p:sp>
      <p:sp>
        <p:nvSpPr>
          <p:cNvPr id="288797" name="Freeform 29"/>
          <p:cNvSpPr>
            <a:spLocks/>
          </p:cNvSpPr>
          <p:nvPr/>
        </p:nvSpPr>
        <p:spPr bwMode="auto">
          <a:xfrm rot="16200000" flipH="1">
            <a:off x="5051426" y="2719387"/>
            <a:ext cx="500062" cy="2716213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480" y="0"/>
              </a:cxn>
            </a:cxnLst>
            <a:rect l="0" t="0" r="r" b="b"/>
            <a:pathLst>
              <a:path w="480" h="228">
                <a:moveTo>
                  <a:pt x="0" y="228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98" name="Freeform 30"/>
          <p:cNvSpPr>
            <a:spLocks/>
          </p:cNvSpPr>
          <p:nvPr/>
        </p:nvSpPr>
        <p:spPr bwMode="auto">
          <a:xfrm rot="16200000" flipH="1">
            <a:off x="6393657" y="3939381"/>
            <a:ext cx="239712" cy="606425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480" y="0"/>
              </a:cxn>
            </a:cxnLst>
            <a:rect l="0" t="0" r="r" b="b"/>
            <a:pathLst>
              <a:path w="480" h="228">
                <a:moveTo>
                  <a:pt x="0" y="228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99" name="AutoShape 31"/>
          <p:cNvSpPr>
            <a:spLocks noChangeArrowheads="1"/>
          </p:cNvSpPr>
          <p:nvPr/>
        </p:nvSpPr>
        <p:spPr bwMode="auto">
          <a:xfrm>
            <a:off x="5462588" y="4981575"/>
            <a:ext cx="152400" cy="204788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00" name="AutoShape 32"/>
          <p:cNvSpPr>
            <a:spLocks noChangeArrowheads="1"/>
          </p:cNvSpPr>
          <p:nvPr/>
        </p:nvSpPr>
        <p:spPr bwMode="auto">
          <a:xfrm>
            <a:off x="3098800" y="4951413"/>
            <a:ext cx="228600" cy="160337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602038" y="4733925"/>
            <a:ext cx="715962" cy="633413"/>
            <a:chOff x="3048" y="9924"/>
            <a:chExt cx="1128" cy="996"/>
          </a:xfrm>
        </p:grpSpPr>
        <p:sp>
          <p:nvSpPr>
            <p:cNvPr id="288802" name="Text Box 34"/>
            <p:cNvSpPr txBox="1">
              <a:spLocks noChangeArrowheads="1"/>
            </p:cNvSpPr>
            <p:nvPr/>
          </p:nvSpPr>
          <p:spPr bwMode="auto">
            <a:xfrm>
              <a:off x="3048" y="9924"/>
              <a:ext cx="1128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200"/>
                <a:t> </a:t>
              </a:r>
              <a:r>
                <a:rPr lang="en-US" sz="3600">
                  <a:sym typeface="Wingdings" charset="2"/>
                </a:rPr>
                <a:t></a:t>
              </a:r>
              <a:endParaRPr lang="en-US"/>
            </a:p>
          </p:txBody>
        </p:sp>
        <p:sp>
          <p:nvSpPr>
            <p:cNvPr id="288803" name="Line 35"/>
            <p:cNvSpPr>
              <a:spLocks noChangeShapeType="1"/>
            </p:cNvSpPr>
            <p:nvPr/>
          </p:nvSpPr>
          <p:spPr bwMode="auto">
            <a:xfrm>
              <a:off x="3444" y="10212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804" name="Line 36"/>
            <p:cNvSpPr>
              <a:spLocks noChangeShapeType="1"/>
            </p:cNvSpPr>
            <p:nvPr/>
          </p:nvSpPr>
          <p:spPr bwMode="auto">
            <a:xfrm>
              <a:off x="3444" y="1026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8806" name="Text Box 38"/>
          <p:cNvSpPr txBox="1">
            <a:spLocks noChangeArrowheads="1"/>
          </p:cNvSpPr>
          <p:nvPr/>
        </p:nvSpPr>
        <p:spPr bwMode="auto">
          <a:xfrm>
            <a:off x="5413375" y="4470400"/>
            <a:ext cx="1616075" cy="3429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000080"/>
                </a:solidFill>
                <a:latin typeface="Arial Narrow" charset="0"/>
              </a:rPr>
              <a:t>Interpreter</a:t>
            </a:r>
            <a:endParaRPr lang="en-US" sz="1800"/>
          </a:p>
        </p:txBody>
      </p:sp>
      <p:sp>
        <p:nvSpPr>
          <p:cNvPr id="288807" name="Freeform 39"/>
          <p:cNvSpPr>
            <a:spLocks/>
          </p:cNvSpPr>
          <p:nvPr/>
        </p:nvSpPr>
        <p:spPr bwMode="auto">
          <a:xfrm>
            <a:off x="3198813" y="2611438"/>
            <a:ext cx="495300" cy="579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23" y="0"/>
              </a:cxn>
              <a:cxn ang="0">
                <a:pos x="6085" y="19907"/>
              </a:cxn>
              <a:cxn ang="0">
                <a:pos x="19944" y="19987"/>
              </a:cxn>
            </a:cxnLst>
            <a:rect l="0" t="0" r="r" b="b"/>
            <a:pathLst>
              <a:path w="20000" h="20000">
                <a:moveTo>
                  <a:pt x="0" y="0"/>
                </a:moveTo>
                <a:lnTo>
                  <a:pt x="6423" y="0"/>
                </a:lnTo>
                <a:lnTo>
                  <a:pt x="6085" y="19907"/>
                </a:lnTo>
                <a:lnTo>
                  <a:pt x="19944" y="19987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9142-8DCB-294D-ABAC-D000BDCB43D8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36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98D-F29A-7442-8BF6-D728E7E1FAF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Bytecodes?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Platform-independent</a:t>
            </a:r>
          </a:p>
          <a:p>
            <a:r>
              <a:rPr lang="en-US" dirty="0"/>
              <a:t>Load from the Internet faster than source code</a:t>
            </a:r>
          </a:p>
          <a:p>
            <a:r>
              <a:rPr lang="en-US" dirty="0"/>
              <a:t>Interpreter is faster and smaller than it would be for Java source</a:t>
            </a:r>
          </a:p>
          <a:p>
            <a:r>
              <a:rPr lang="en-US" dirty="0"/>
              <a:t>Source code is not revealed to end users</a:t>
            </a:r>
          </a:p>
          <a:p>
            <a:r>
              <a:rPr lang="en-US" dirty="0"/>
              <a:t>Interpreter performs additional security checks, screens out malicious code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52A1-6420-0440-B84B-838A1516EE83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98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JVM uses Stack vs.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a =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dirty="0" smtClean="0"/>
              <a:t>=&gt;</a:t>
            </a:r>
          </a:p>
          <a:p>
            <a:pPr>
              <a:buNone/>
              <a:tabLst>
                <a:tab pos="2060575" algn="l"/>
              </a:tabLst>
            </a:pPr>
            <a:r>
              <a:rPr lang="en-US" dirty="0" err="1" smtClean="0">
                <a:latin typeface="Courier New"/>
                <a:cs typeface="Courier New"/>
              </a:rPr>
              <a:t>iload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	; </a:t>
            </a:r>
            <a:r>
              <a:rPr lang="en-US" dirty="0" smtClean="0">
                <a:cs typeface="Courier New"/>
              </a:rPr>
              <a:t>push </a:t>
            </a:r>
            <a:r>
              <a:rPr lang="en-US" sz="3243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cs typeface="Courier New"/>
              </a:rPr>
              <a:t> onto Top Of Stack (TOS)</a:t>
            </a:r>
          </a:p>
          <a:p>
            <a:pPr>
              <a:buNone/>
              <a:tabLst>
                <a:tab pos="2060575" algn="l"/>
              </a:tabLst>
            </a:pPr>
            <a:r>
              <a:rPr lang="en-US" dirty="0" err="1" smtClean="0">
                <a:latin typeface="Courier New"/>
                <a:cs typeface="Courier New"/>
              </a:rPr>
              <a:t>iload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	; </a:t>
            </a:r>
            <a:r>
              <a:rPr lang="en-US" dirty="0" smtClean="0">
                <a:cs typeface="Courier New"/>
              </a:rPr>
              <a:t>push </a:t>
            </a:r>
            <a:r>
              <a:rPr lang="en-US" sz="3243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cs typeface="Courier New"/>
              </a:rPr>
              <a:t> onto Top Of Stack (TOS)</a:t>
            </a:r>
          </a:p>
          <a:p>
            <a:pPr>
              <a:buNone/>
              <a:tabLst>
                <a:tab pos="2060575" algn="l"/>
              </a:tabLst>
            </a:pPr>
            <a:r>
              <a:rPr lang="en-US" dirty="0" err="1" smtClean="0">
                <a:latin typeface="Courier New"/>
                <a:cs typeface="Courier New"/>
              </a:rPr>
              <a:t>iadd</a:t>
            </a:r>
            <a:r>
              <a:rPr lang="en-US" dirty="0" smtClean="0">
                <a:latin typeface="Courier New"/>
                <a:cs typeface="Courier New"/>
              </a:rPr>
              <a:t>	; </a:t>
            </a:r>
            <a:r>
              <a:rPr lang="en-US" sz="3243" dirty="0" smtClean="0">
                <a:cs typeface="Courier New"/>
              </a:rPr>
              <a:t>Next to top Of Stack (NOS) =</a:t>
            </a:r>
          </a:p>
          <a:p>
            <a:pPr>
              <a:buNone/>
              <a:tabLst>
                <a:tab pos="2060575" algn="l"/>
              </a:tabLst>
            </a:pPr>
            <a:r>
              <a:rPr lang="en-US" dirty="0" smtClean="0">
                <a:latin typeface="Courier New"/>
                <a:cs typeface="Courier New"/>
              </a:rPr>
              <a:t>		; </a:t>
            </a:r>
            <a:r>
              <a:rPr lang="en-US" sz="3243" dirty="0" smtClean="0">
                <a:cs typeface="Courier New"/>
              </a:rPr>
              <a:t>Top Of Stack (TOS) + NOS</a:t>
            </a:r>
          </a:p>
          <a:p>
            <a:pPr>
              <a:buNone/>
              <a:tabLst>
                <a:tab pos="2060575" algn="l"/>
              </a:tabLst>
            </a:pPr>
            <a:r>
              <a:rPr lang="en-US" dirty="0" err="1" smtClean="0">
                <a:latin typeface="Courier New"/>
                <a:cs typeface="Courier New"/>
              </a:rPr>
              <a:t>istore</a:t>
            </a:r>
            <a:r>
              <a:rPr lang="en-US" dirty="0" smtClean="0">
                <a:latin typeface="Courier New"/>
                <a:cs typeface="Courier New"/>
              </a:rPr>
              <a:t> a	; </a:t>
            </a:r>
            <a:r>
              <a:rPr lang="en-US" sz="3243" dirty="0" smtClean="0">
                <a:cs typeface="Courier New"/>
              </a:rPr>
              <a:t>store TOS into </a:t>
            </a:r>
            <a:r>
              <a:rPr lang="en-US" sz="3243" dirty="0" smtClean="0">
                <a:latin typeface="Courier New"/>
                <a:cs typeface="Courier New"/>
              </a:rPr>
              <a:t>a</a:t>
            </a:r>
            <a:r>
              <a:rPr lang="en-US" sz="3243" dirty="0" smtClean="0">
                <a:cs typeface="Courier New"/>
              </a:rPr>
              <a:t> and pop stack</a:t>
            </a:r>
          </a:p>
          <a:p>
            <a:pPr>
              <a:buNone/>
              <a:tabLst>
                <a:tab pos="2860675" algn="l"/>
              </a:tabLst>
            </a:pPr>
            <a:endParaRPr lang="en-US" dirty="0" smtClean="0">
              <a:latin typeface="Courier New"/>
              <a:cs typeface="Courier New"/>
            </a:endParaRPr>
          </a:p>
          <a:p>
            <a:pPr>
              <a:buNone/>
              <a:tabLst>
                <a:tab pos="2860675" algn="l"/>
              </a:tabLst>
            </a:pP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77CA-CC3D-2F45-98E8-9F75EB0C0F32}" type="datetime1">
              <a:rPr lang="en-US" smtClean="0"/>
              <a:pPr/>
              <a:t>9/25/13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722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4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Java </a:t>
            </a:r>
            <a:r>
              <a:rPr lang="en-US" dirty="0" err="1" smtClean="0"/>
              <a:t>Bytecodes</a:t>
            </a:r>
            <a:r>
              <a:rPr lang="en-US" dirty="0" smtClean="0"/>
              <a:t> (Stack) vs. MIPS (Reg.)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40E8-53E7-9348-B1BA-EE5BFA56323C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612"/>
            <a:ext cx="9144000" cy="565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456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Review: Single + Double Precision FP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Assemblers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Linkers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Compilers vs. Interpreters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And in Conclusion, …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9A48-F5B1-AD46-84F0-3CA981BCC1FC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6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592800" y="6356350"/>
            <a:ext cx="2133600" cy="365125"/>
          </a:xfrm>
        </p:spPr>
        <p:txBody>
          <a:bodyPr/>
          <a:lstStyle/>
          <a:p>
            <a:r>
              <a:rPr lang="en-US" dirty="0" smtClean="0"/>
              <a:t>Fall 2013 -- Lecture #9</a:t>
            </a:r>
            <a:endParaRPr lang="en-AU" dirty="0"/>
          </a:p>
        </p:txBody>
      </p:sp>
      <p:pic>
        <p:nvPicPr>
          <p:cNvPr id="351240" name="Picture 8" descr="f02-23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989138"/>
            <a:ext cx="6416675" cy="2786062"/>
          </a:xfrm>
          <a:prstGeom prst="rect">
            <a:avLst/>
          </a:prstGeom>
          <a:noFill/>
        </p:spPr>
      </p:pic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Java Applications</a:t>
            </a:r>
            <a:endParaRPr lang="en-AU"/>
          </a:p>
        </p:txBody>
      </p:sp>
      <p:sp>
        <p:nvSpPr>
          <p:cNvPr id="351236" name="AutoShape 4"/>
          <p:cNvSpPr>
            <a:spLocks/>
          </p:cNvSpPr>
          <p:nvPr/>
        </p:nvSpPr>
        <p:spPr bwMode="auto">
          <a:xfrm>
            <a:off x="6003925" y="1844675"/>
            <a:ext cx="1939925" cy="906463"/>
          </a:xfrm>
          <a:prstGeom prst="borderCallout1">
            <a:avLst>
              <a:gd name="adj1" fmla="val 12611"/>
              <a:gd name="adj2" fmla="val -3926"/>
              <a:gd name="adj3" fmla="val 138005"/>
              <a:gd name="adj4" fmla="val -506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/>
              <a:t>Simple portable instruction set for the JVM</a:t>
            </a:r>
            <a:endParaRPr lang="en-AU" dirty="0"/>
          </a:p>
        </p:txBody>
      </p:sp>
      <p:sp>
        <p:nvSpPr>
          <p:cNvPr id="351237" name="AutoShape 5"/>
          <p:cNvSpPr>
            <a:spLocks/>
          </p:cNvSpPr>
          <p:nvPr/>
        </p:nvSpPr>
        <p:spPr bwMode="auto">
          <a:xfrm>
            <a:off x="7156450" y="4149725"/>
            <a:ext cx="1584325" cy="647700"/>
          </a:xfrm>
          <a:prstGeom prst="borderCallout1">
            <a:avLst>
              <a:gd name="adj1" fmla="val 17648"/>
              <a:gd name="adj2" fmla="val -4810"/>
              <a:gd name="adj3" fmla="val -23528"/>
              <a:gd name="adj4" fmla="val -59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Interprets bytecodes</a:t>
            </a:r>
            <a:endParaRPr lang="en-AU"/>
          </a:p>
        </p:txBody>
      </p:sp>
      <p:sp>
        <p:nvSpPr>
          <p:cNvPr id="351238" name="AutoShape 6"/>
          <p:cNvSpPr>
            <a:spLocks/>
          </p:cNvSpPr>
          <p:nvPr/>
        </p:nvSpPr>
        <p:spPr bwMode="auto">
          <a:xfrm>
            <a:off x="179388" y="4005263"/>
            <a:ext cx="1704975" cy="1728787"/>
          </a:xfrm>
          <a:prstGeom prst="borderCallout1">
            <a:avLst>
              <a:gd name="adj1" fmla="val 6611"/>
              <a:gd name="adj2" fmla="val 104468"/>
              <a:gd name="adj3" fmla="val -2019"/>
              <a:gd name="adj4" fmla="val 127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/>
              <a:t>Compiles </a:t>
            </a:r>
            <a:r>
              <a:rPr lang="en-US" dirty="0" err="1"/>
              <a:t>bytecodes</a:t>
            </a:r>
            <a:r>
              <a:rPr lang="en-US" dirty="0"/>
              <a:t> of “hot” methods into native code for host machine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755900" y="5130800"/>
            <a:ext cx="5143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3366FF"/>
                </a:solidFill>
              </a:rPr>
              <a:t>Just In Time </a:t>
            </a:r>
            <a:r>
              <a:rPr lang="en-US" sz="2800" dirty="0" smtClean="0"/>
              <a:t>(</a:t>
            </a:r>
            <a:r>
              <a:rPr lang="en-US" sz="2800" i="1" dirty="0" smtClean="0">
                <a:solidFill>
                  <a:srgbClr val="3366FF"/>
                </a:solidFill>
              </a:rPr>
              <a:t>JIT</a:t>
            </a:r>
            <a:r>
              <a:rPr lang="en-US" sz="2800" dirty="0" smtClean="0"/>
              <a:t>) compiler translates </a:t>
            </a:r>
            <a:r>
              <a:rPr lang="en-US" sz="2800" dirty="0" err="1" smtClean="0"/>
              <a:t>bytecode</a:t>
            </a:r>
            <a:r>
              <a:rPr lang="en-US" sz="2800" dirty="0" smtClean="0"/>
              <a:t> into machine language just before execution</a:t>
            </a:r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653E-06B0-DF4E-9FE9-F6EFF9479344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35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6" grpId="0" animBg="1"/>
      <p:bldP spid="351237" grpId="0" animBg="1"/>
      <p:bldP spid="351238" grpId="0" animBg="1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in Conclusion,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Assemblers can enhance machine instruction set to help assembly-language programmer</a:t>
            </a:r>
          </a:p>
          <a:p>
            <a:r>
              <a:rPr lang="en-US" dirty="0" smtClean="0"/>
              <a:t>Translate from text that easy for programmers to understand into code that machine executes efficiently: Compilers, Assemblers</a:t>
            </a:r>
          </a:p>
          <a:p>
            <a:r>
              <a:rPr lang="en-US" dirty="0" smtClean="0"/>
              <a:t>Linkers allow separate translation of modules</a:t>
            </a:r>
          </a:p>
          <a:p>
            <a:r>
              <a:rPr lang="en-US" dirty="0" smtClean="0"/>
              <a:t>Interpreters for debugging, but slow execution</a:t>
            </a:r>
          </a:p>
          <a:p>
            <a:r>
              <a:rPr lang="en-US" dirty="0" smtClean="0"/>
              <a:t>Hybrid (Java): Compiler + Interpreter to try to get best of both</a:t>
            </a:r>
          </a:p>
          <a:p>
            <a:r>
              <a:rPr lang="en-US" dirty="0" smtClean="0"/>
              <a:t>Compiler Optimization to relieve programmer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05A0-E6FF-9741-8EE8-DB470A20E5D9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Notation (+127)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C73-B6FD-8645-91B0-31EC20160488}" type="datetime1">
              <a:rPr lang="en-US" smtClean="0"/>
              <a:pPr/>
              <a:t>9/25/13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063" y="1947311"/>
            <a:ext cx="7908155" cy="438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2048" y="2573697"/>
            <a:ext cx="1138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∞, </a:t>
            </a:r>
            <a:r>
              <a:rPr lang="en-US" sz="2400" b="1" dirty="0" err="1" smtClean="0"/>
              <a:t>NaN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99897" y="5865261"/>
            <a:ext cx="75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Zero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-1191440" y="4459041"/>
            <a:ext cx="26397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7361" y="3796266"/>
            <a:ext cx="1280369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Getting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closer to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zero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25577" y="1432774"/>
            <a:ext cx="241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How it is encoded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39347" y="1432774"/>
            <a:ext cx="2751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it is interpreted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4265" y="1997649"/>
            <a:ext cx="3353633" cy="430921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04778" y="1993091"/>
            <a:ext cx="4439222" cy="4309214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Single Precision</a:t>
            </a:r>
            <a:br>
              <a:rPr lang="en-US" dirty="0" smtClean="0"/>
            </a:br>
            <a:r>
              <a:rPr lang="en-US" dirty="0" smtClean="0"/>
              <a:t>Floating Point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32-bit word has 2</a:t>
            </a:r>
            <a:r>
              <a:rPr lang="en-US" baseline="30000" dirty="0" smtClean="0"/>
              <a:t>32</a:t>
            </a:r>
            <a:r>
              <a:rPr lang="en-US" dirty="0" smtClean="0"/>
              <a:t> patterns, so must be approximation of real numbers ≥ 1.0, &lt; 2</a:t>
            </a:r>
          </a:p>
          <a:p>
            <a:r>
              <a:rPr lang="en-US" dirty="0" smtClean="0"/>
              <a:t>IEEE 754 Floating Point Standard:</a:t>
            </a:r>
          </a:p>
          <a:p>
            <a:pPr lvl="1"/>
            <a:r>
              <a:rPr lang="en-US" dirty="0" smtClean="0"/>
              <a:t>1 bit for </a:t>
            </a:r>
            <a:r>
              <a:rPr lang="en-US" i="1" dirty="0" smtClean="0">
                <a:solidFill>
                  <a:srgbClr val="000000"/>
                </a:solidFill>
              </a:rPr>
              <a:t>sign (</a:t>
            </a:r>
            <a:r>
              <a:rPr lang="en-US" i="1" dirty="0" err="1" smtClean="0">
                <a:solidFill>
                  <a:srgbClr val="000000"/>
                </a:solidFill>
              </a:rPr>
              <a:t>s</a:t>
            </a:r>
            <a:r>
              <a:rPr lang="en-US" i="1" dirty="0" smtClean="0">
                <a:solidFill>
                  <a:srgbClr val="000000"/>
                </a:solidFill>
              </a:rPr>
              <a:t>) </a:t>
            </a:r>
            <a:r>
              <a:rPr lang="en-US" dirty="0" smtClean="0"/>
              <a:t>of floating point number</a:t>
            </a:r>
          </a:p>
          <a:p>
            <a:pPr lvl="1"/>
            <a:r>
              <a:rPr lang="en-US" dirty="0" smtClean="0"/>
              <a:t>8 bits for </a:t>
            </a:r>
            <a:r>
              <a:rPr lang="en-US" i="1" dirty="0" smtClean="0">
                <a:solidFill>
                  <a:srgbClr val="000000"/>
                </a:solidFill>
              </a:rPr>
              <a:t>exponent (E)</a:t>
            </a:r>
          </a:p>
          <a:p>
            <a:pPr lvl="1"/>
            <a:r>
              <a:rPr lang="en-US" dirty="0" smtClean="0"/>
              <a:t>23 bits for </a:t>
            </a:r>
            <a:r>
              <a:rPr lang="en-US" i="1" dirty="0" smtClean="0">
                <a:solidFill>
                  <a:srgbClr val="000000"/>
                </a:solidFill>
              </a:rPr>
              <a:t>fraction (F) </a:t>
            </a:r>
            <a:r>
              <a:rPr lang="en-US" i="1" dirty="0" smtClean="0">
                <a:solidFill>
                  <a:srgbClr val="3366FF"/>
                </a:solidFill>
              </a:rPr>
              <a:t/>
            </a:r>
            <a:br>
              <a:rPr lang="en-US" i="1" dirty="0" smtClean="0">
                <a:solidFill>
                  <a:srgbClr val="3366FF"/>
                </a:solidFill>
              </a:rPr>
            </a:br>
            <a:r>
              <a:rPr lang="en-US" dirty="0" smtClean="0"/>
              <a:t>(get 1 extra bit of precision if leading 1 is implicit)</a:t>
            </a:r>
          </a:p>
          <a:p>
            <a:pPr>
              <a:buNone/>
            </a:pPr>
            <a:r>
              <a:rPr lang="en-US" dirty="0" smtClean="0"/>
              <a:t>(-1)</a:t>
            </a:r>
            <a:r>
              <a:rPr lang="en-US" baseline="30000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(1 + F)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E</a:t>
            </a:r>
          </a:p>
          <a:p>
            <a:r>
              <a:rPr lang="en-US" dirty="0" smtClean="0"/>
              <a:t>Ranges from 2.0 x 10</a:t>
            </a:r>
            <a:r>
              <a:rPr lang="en-US" baseline="30000" dirty="0" smtClean="0"/>
              <a:t>-38 </a:t>
            </a:r>
            <a:r>
              <a:rPr lang="en-US" dirty="0" smtClean="0"/>
              <a:t>to 2.0 x 10</a:t>
            </a:r>
            <a:r>
              <a:rPr lang="en-US" baseline="30000" dirty="0" smtClean="0"/>
              <a:t>38</a:t>
            </a:r>
          </a:p>
          <a:p>
            <a:pPr>
              <a:buNone/>
            </a:pP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0372-6C9C-2C46-85E6-98F5016247A3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–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Double Precision</a:t>
            </a:r>
            <a:br>
              <a:rPr lang="en-US" dirty="0" smtClean="0"/>
            </a:br>
            <a:r>
              <a:rPr lang="en-US" dirty="0" smtClean="0"/>
              <a:t>Floating Point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402"/>
            <a:ext cx="8229600" cy="4927781"/>
          </a:xfrm>
        </p:spPr>
        <p:txBody>
          <a:bodyPr>
            <a:normAutofit/>
          </a:bodyPr>
          <a:lstStyle/>
          <a:p>
            <a:r>
              <a:rPr lang="en-US" dirty="0" smtClean="0"/>
              <a:t>What about bigger or smaller numbers?</a:t>
            </a:r>
          </a:p>
          <a:p>
            <a:r>
              <a:rPr lang="en-US" dirty="0" smtClean="0"/>
              <a:t>IEEE 754 Floating Point Standard: </a:t>
            </a:r>
            <a:br>
              <a:rPr lang="en-US" dirty="0" smtClean="0"/>
            </a:br>
            <a:r>
              <a:rPr lang="en-US" i="1" dirty="0" smtClean="0">
                <a:solidFill>
                  <a:srgbClr val="000000"/>
                </a:solidFill>
              </a:rPr>
              <a:t>Double Precision </a:t>
            </a:r>
            <a:r>
              <a:rPr lang="en-US" dirty="0" smtClean="0"/>
              <a:t>(64 bits)</a:t>
            </a:r>
          </a:p>
          <a:p>
            <a:pPr lvl="1"/>
            <a:r>
              <a:rPr lang="en-US" dirty="0" smtClean="0"/>
              <a:t>1 bit </a:t>
            </a: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i="1" dirty="0" smtClean="0">
                <a:solidFill>
                  <a:srgbClr val="000000"/>
                </a:solidFill>
              </a:rPr>
              <a:t>sign (</a:t>
            </a:r>
            <a:r>
              <a:rPr lang="en-US" i="1" dirty="0" err="1" smtClean="0">
                <a:solidFill>
                  <a:srgbClr val="000000"/>
                </a:solidFill>
              </a:rPr>
              <a:t>s</a:t>
            </a:r>
            <a:r>
              <a:rPr lang="en-US" i="1" dirty="0" smtClean="0">
                <a:solidFill>
                  <a:srgbClr val="000000"/>
                </a:solidFill>
              </a:rPr>
              <a:t>) </a:t>
            </a:r>
            <a:r>
              <a:rPr lang="en-US" dirty="0" smtClean="0"/>
              <a:t>of floating point number</a:t>
            </a:r>
          </a:p>
          <a:p>
            <a:pPr lvl="1"/>
            <a:r>
              <a:rPr lang="en-US" dirty="0" smtClean="0"/>
              <a:t>11 bits for </a:t>
            </a:r>
            <a:r>
              <a:rPr lang="en-US" i="1" dirty="0" smtClean="0">
                <a:solidFill>
                  <a:srgbClr val="000000"/>
                </a:solidFill>
              </a:rPr>
              <a:t>exponent (E)</a:t>
            </a:r>
          </a:p>
          <a:p>
            <a:pPr lvl="1"/>
            <a:r>
              <a:rPr lang="en-US" dirty="0" smtClean="0"/>
              <a:t>52 bits </a:t>
            </a: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i="1" dirty="0" smtClean="0">
                <a:solidFill>
                  <a:srgbClr val="000000"/>
                </a:solidFill>
              </a:rPr>
              <a:t>fraction (F) </a:t>
            </a:r>
            <a:r>
              <a:rPr lang="en-US" i="1" dirty="0" smtClean="0">
                <a:solidFill>
                  <a:srgbClr val="3366FF"/>
                </a:solidFill>
              </a:rPr>
              <a:t/>
            </a:r>
            <a:br>
              <a:rPr lang="en-US" i="1" dirty="0" smtClean="0">
                <a:solidFill>
                  <a:srgbClr val="3366FF"/>
                </a:solidFill>
              </a:rPr>
            </a:br>
            <a:r>
              <a:rPr lang="en-US" dirty="0" smtClean="0"/>
              <a:t>(get 1 extra bit of precision if leading 1 is implicit)</a:t>
            </a:r>
          </a:p>
          <a:p>
            <a:pPr>
              <a:buNone/>
            </a:pPr>
            <a:r>
              <a:rPr lang="en-US" dirty="0" smtClean="0"/>
              <a:t>(-1)</a:t>
            </a:r>
            <a:r>
              <a:rPr lang="en-US" baseline="30000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(1 + F)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E</a:t>
            </a:r>
          </a:p>
          <a:p>
            <a:r>
              <a:rPr lang="en-US" dirty="0" smtClean="0"/>
              <a:t>Range from 2.0 x 10</a:t>
            </a:r>
            <a:r>
              <a:rPr lang="en-US" baseline="30000" dirty="0" smtClean="0"/>
              <a:t>-308 </a:t>
            </a:r>
            <a:r>
              <a:rPr lang="en-US" dirty="0" smtClean="0"/>
              <a:t>to 2.0 x 10</a:t>
            </a:r>
            <a:r>
              <a:rPr lang="en-US" baseline="30000" dirty="0" smtClean="0"/>
              <a:t>308</a:t>
            </a:r>
          </a:p>
          <a:p>
            <a:pPr>
              <a:buNone/>
            </a:pP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7B2D-8D11-BE45-B045-39BDC09A99E7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Floating Point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= (1000000.0 + 0.000001) - 1000000.0</a:t>
            </a:r>
          </a:p>
          <a:p>
            <a:r>
              <a:rPr lang="en-US" dirty="0" smtClean="0"/>
              <a:t>B = (1000000.0 - 1000000.0) + 0.000001</a:t>
            </a:r>
          </a:p>
          <a:p>
            <a:r>
              <a:rPr lang="en-US" dirty="0" smtClean="0"/>
              <a:t>In single precision floating point arithmetic, </a:t>
            </a:r>
            <a:br>
              <a:rPr lang="en-US" dirty="0" smtClean="0"/>
            </a:br>
            <a:r>
              <a:rPr lang="en-US" dirty="0" smtClean="0"/>
              <a:t>A does not equal B</a:t>
            </a:r>
          </a:p>
          <a:p>
            <a:pPr lvl="2">
              <a:buNone/>
            </a:pPr>
            <a:r>
              <a:rPr lang="en-US" dirty="0" smtClean="0"/>
              <a:t>A = 0.000000, B = 0.00000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dirty="0" smtClean="0"/>
              <a:t>Floating Point Addition is not Associative!</a:t>
            </a:r>
          </a:p>
          <a:p>
            <a:pPr lvl="1"/>
            <a:r>
              <a:rPr lang="en-US" dirty="0" smtClean="0"/>
              <a:t>Integer addition is associative</a:t>
            </a:r>
          </a:p>
          <a:p>
            <a:r>
              <a:rPr lang="en-US" dirty="0" smtClean="0"/>
              <a:t>When does this matter?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B717-E44D-4940-8977-B0222BD6ED0F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8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14395</TotalTime>
  <Words>3387</Words>
  <Application>Microsoft Macintosh PowerPoint</Application>
  <PresentationFormat>On-screen Show (4:3)</PresentationFormat>
  <Paragraphs>732</Paragraphs>
  <Slides>51</Slides>
  <Notes>17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Image</vt:lpstr>
      <vt:lpstr>CS 61C:  Great Ideas in Computer Architecture  Assemblers, Linkers, and Compilers</vt:lpstr>
      <vt:lpstr>New-School Machine Structures (It’s a bit more complicated!)</vt:lpstr>
      <vt:lpstr>Big Idea #1: Levels of Representation/Interpretation</vt:lpstr>
      <vt:lpstr>Agenda</vt:lpstr>
      <vt:lpstr>Agenda</vt:lpstr>
      <vt:lpstr>Bias Notation (+127)</vt:lpstr>
      <vt:lpstr>Review: Single Precision Floating Point Numbers</vt:lpstr>
      <vt:lpstr>Review: Double Precision Floating Point Numbers</vt:lpstr>
      <vt:lpstr>Review: Floating Point Pitfalls</vt:lpstr>
      <vt:lpstr>Peer Instruction Question</vt:lpstr>
      <vt:lpstr>Peer Instruction Question</vt:lpstr>
      <vt:lpstr>Peer Instruction Answer</vt:lpstr>
      <vt:lpstr>Agenda</vt:lpstr>
      <vt:lpstr>Assembler</vt:lpstr>
      <vt:lpstr>Translation</vt:lpstr>
      <vt:lpstr>Assembly and Pseudo-instructions</vt:lpstr>
      <vt:lpstr>Assembler Directives (P&amp;H Appendix A)</vt:lpstr>
      <vt:lpstr>Assembler Pseudo-instructions</vt:lpstr>
      <vt:lpstr>More Pseudo-instructions</vt:lpstr>
      <vt:lpstr>More Pseudo-instructions</vt:lpstr>
      <vt:lpstr>More Pseudo-instructions</vt:lpstr>
      <vt:lpstr>More Pseudo-instructions</vt:lpstr>
      <vt:lpstr>Agenda</vt:lpstr>
      <vt:lpstr>Administrivia</vt:lpstr>
      <vt:lpstr>cs61c Career Observations</vt:lpstr>
      <vt:lpstr>Agenda</vt:lpstr>
      <vt:lpstr>Producing an Object Module</vt:lpstr>
      <vt:lpstr>Separate Compilation and Assembly</vt:lpstr>
      <vt:lpstr>Translation and Startup</vt:lpstr>
      <vt:lpstr>Linker Stitches Files Together</vt:lpstr>
      <vt:lpstr>Linking Object Modules</vt:lpstr>
      <vt:lpstr>Loading a Program</vt:lpstr>
      <vt:lpstr>Agenda</vt:lpstr>
      <vt:lpstr>What’s a Compiler?</vt:lpstr>
      <vt:lpstr>Compiled Languages: Edit-Compile-Link-Run</vt:lpstr>
      <vt:lpstr>Compiler Optimization</vt:lpstr>
      <vt:lpstr>What is Typical Benefit of  Compiler Optimization?</vt:lpstr>
      <vt:lpstr>Unoptimized MIPS Code</vt:lpstr>
      <vt:lpstr>-O2 optimized MIPS Code</vt:lpstr>
      <vt:lpstr>What’s an Interpreter?</vt:lpstr>
      <vt:lpstr>gcc BubbleSort.c with and  without Optimization</vt:lpstr>
      <vt:lpstr>Interpreted Languages: Edit-Run</vt:lpstr>
      <vt:lpstr>Compiler vs. Interpreter Advantages</vt:lpstr>
      <vt:lpstr>Compiler vs. Interpreter Disadvantages</vt:lpstr>
      <vt:lpstr>Java’s Hybrid Approach: Compiler + Interpreter</vt:lpstr>
      <vt:lpstr>Java’s Compiler + Interpreter</vt:lpstr>
      <vt:lpstr>Why Bytecodes?</vt:lpstr>
      <vt:lpstr>JVM uses Stack vs. Registers</vt:lpstr>
      <vt:lpstr>Java Bytecodes (Stack) vs. MIPS (Reg.)</vt:lpstr>
      <vt:lpstr>Starting Java Applications</vt:lpstr>
      <vt:lpstr>And, in Conclusion, 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Randy Katz</cp:lastModifiedBy>
  <cp:revision>117</cp:revision>
  <cp:lastPrinted>2013-09-24T22:23:55Z</cp:lastPrinted>
  <dcterms:created xsi:type="dcterms:W3CDTF">2012-02-08T11:16:35Z</dcterms:created>
  <dcterms:modified xsi:type="dcterms:W3CDTF">2013-09-26T04:39:57Z</dcterms:modified>
</cp:coreProperties>
</file>