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handoutMasterIdLst>
    <p:handoutMasterId r:id="rId67"/>
  </p:handoutMasterIdLst>
  <p:sldIdLst>
    <p:sldId id="393" r:id="rId2"/>
    <p:sldId id="408" r:id="rId3"/>
    <p:sldId id="273" r:id="rId4"/>
    <p:sldId id="407" r:id="rId5"/>
    <p:sldId id="395" r:id="rId6"/>
    <p:sldId id="432" r:id="rId7"/>
    <p:sldId id="347" r:id="rId8"/>
    <p:sldId id="348" r:id="rId9"/>
    <p:sldId id="349" r:id="rId10"/>
    <p:sldId id="411" r:id="rId11"/>
    <p:sldId id="412" r:id="rId12"/>
    <p:sldId id="413" r:id="rId13"/>
    <p:sldId id="414" r:id="rId14"/>
    <p:sldId id="415" r:id="rId15"/>
    <p:sldId id="416" r:id="rId16"/>
    <p:sldId id="417" r:id="rId17"/>
    <p:sldId id="418" r:id="rId18"/>
    <p:sldId id="419" r:id="rId19"/>
    <p:sldId id="420" r:id="rId20"/>
    <p:sldId id="421" r:id="rId21"/>
    <p:sldId id="422" r:id="rId22"/>
    <p:sldId id="384" r:id="rId23"/>
    <p:sldId id="318" r:id="rId24"/>
    <p:sldId id="324" r:id="rId25"/>
    <p:sldId id="383" r:id="rId26"/>
    <p:sldId id="319" r:id="rId27"/>
    <p:sldId id="325" r:id="rId28"/>
    <p:sldId id="339" r:id="rId29"/>
    <p:sldId id="328" r:id="rId30"/>
    <p:sldId id="297" r:id="rId31"/>
    <p:sldId id="334" r:id="rId32"/>
    <p:sldId id="385" r:id="rId33"/>
    <p:sldId id="386" r:id="rId34"/>
    <p:sldId id="405" r:id="rId35"/>
    <p:sldId id="380" r:id="rId36"/>
    <p:sldId id="406" r:id="rId37"/>
    <p:sldId id="396" r:id="rId38"/>
    <p:sldId id="424" r:id="rId39"/>
    <p:sldId id="423" r:id="rId40"/>
    <p:sldId id="428" r:id="rId41"/>
    <p:sldId id="431" r:id="rId42"/>
    <p:sldId id="429" r:id="rId43"/>
    <p:sldId id="425" r:id="rId44"/>
    <p:sldId id="430" r:id="rId45"/>
    <p:sldId id="398" r:id="rId46"/>
    <p:sldId id="399" r:id="rId47"/>
    <p:sldId id="433" r:id="rId48"/>
    <p:sldId id="434" r:id="rId49"/>
    <p:sldId id="426" r:id="rId50"/>
    <p:sldId id="298" r:id="rId51"/>
    <p:sldId id="427" r:id="rId52"/>
    <p:sldId id="387" r:id="rId53"/>
    <p:sldId id="299" r:id="rId54"/>
    <p:sldId id="300" r:id="rId55"/>
    <p:sldId id="301" r:id="rId56"/>
    <p:sldId id="388" r:id="rId57"/>
    <p:sldId id="302" r:id="rId58"/>
    <p:sldId id="303" r:id="rId59"/>
    <p:sldId id="304" r:id="rId60"/>
    <p:sldId id="353" r:id="rId61"/>
    <p:sldId id="400" r:id="rId62"/>
    <p:sldId id="401" r:id="rId63"/>
    <p:sldId id="402" r:id="rId64"/>
    <p:sldId id="333"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4" autoAdjust="0"/>
    <p:restoredTop sz="95438" autoAdjust="0"/>
  </p:normalViewPr>
  <p:slideViewPr>
    <p:cSldViewPr snapToGrid="0">
      <p:cViewPr varScale="1">
        <p:scale>
          <a:sx n="94" d="100"/>
          <a:sy n="94" d="100"/>
        </p:scale>
        <p:origin x="-128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5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9/30/13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34878943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9/30/13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5886494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0370" name="Rectangle 2"/>
          <p:cNvSpPr>
            <a:spLocks noGrp="1" noRot="1" noChangeAspect="1" noChangeArrowheads="1"/>
          </p:cNvSpPr>
          <p:nvPr>
            <p:ph type="sldImg"/>
          </p:nvPr>
        </p:nvSpPr>
        <p:spPr bwMode="auto">
          <a:xfrm>
            <a:off x="1158875" y="587375"/>
            <a:ext cx="4552950" cy="3414713"/>
          </a:xfrm>
          <a:prstGeom prst="rect">
            <a:avLst/>
          </a:prstGeom>
          <a:solidFill>
            <a:srgbClr val="FFFFFF"/>
          </a:solidFill>
          <a:ln>
            <a:solidFill>
              <a:srgbClr val="000000"/>
            </a:solidFill>
            <a:miter lim="800000"/>
            <a:headEnd/>
            <a:tailEnd/>
          </a:ln>
        </p:spPr>
      </p:sp>
      <p:sp>
        <p:nvSpPr>
          <p:cNvPr id="2490371" name="Rectangle 3"/>
          <p:cNvSpPr>
            <a:spLocks noGrp="1" noChangeArrowheads="1"/>
          </p:cNvSpPr>
          <p:nvPr>
            <p:ph type="body" idx="1"/>
          </p:nvPr>
        </p:nvSpPr>
        <p:spPr bwMode="auto">
          <a:xfrm>
            <a:off x="516211" y="4342777"/>
            <a:ext cx="5909289" cy="4115111"/>
          </a:xfrm>
          <a:prstGeom prst="rect">
            <a:avLst/>
          </a:prstGeom>
          <a:solidFill>
            <a:srgbClr val="FFFFFF"/>
          </a:solidFill>
          <a:ln>
            <a:solidFill>
              <a:srgbClr val="000000"/>
            </a:solidFill>
            <a:miter lim="800000"/>
            <a:headEnd/>
            <a:tailEnd/>
          </a:ln>
        </p:spPr>
        <p:txBody>
          <a:bodyPr lIns="91427" tIns="45713" rIns="91427" bIns="45713">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2418" name="Rectangle 2"/>
          <p:cNvSpPr>
            <a:spLocks noGrp="1" noRot="1" noChangeAspect="1" noChangeArrowheads="1"/>
          </p:cNvSpPr>
          <p:nvPr>
            <p:ph type="sldImg"/>
          </p:nvPr>
        </p:nvSpPr>
        <p:spPr bwMode="auto">
          <a:xfrm>
            <a:off x="1158875" y="587375"/>
            <a:ext cx="4552950" cy="3414713"/>
          </a:xfrm>
          <a:prstGeom prst="rect">
            <a:avLst/>
          </a:prstGeom>
          <a:solidFill>
            <a:srgbClr val="FFFFFF"/>
          </a:solidFill>
          <a:ln>
            <a:solidFill>
              <a:srgbClr val="000000"/>
            </a:solidFill>
            <a:miter lim="800000"/>
            <a:headEnd/>
            <a:tailEnd/>
          </a:ln>
        </p:spPr>
      </p:sp>
      <p:sp>
        <p:nvSpPr>
          <p:cNvPr id="2492419" name="Rectangle 3"/>
          <p:cNvSpPr>
            <a:spLocks noGrp="1" noChangeArrowheads="1"/>
          </p:cNvSpPr>
          <p:nvPr>
            <p:ph type="body" idx="1"/>
          </p:nvPr>
        </p:nvSpPr>
        <p:spPr bwMode="auto">
          <a:xfrm>
            <a:off x="516211" y="4342777"/>
            <a:ext cx="5909289" cy="4115111"/>
          </a:xfrm>
          <a:prstGeom prst="rect">
            <a:avLst/>
          </a:prstGeom>
          <a:solidFill>
            <a:srgbClr val="FFFFFF"/>
          </a:solidFill>
          <a:ln>
            <a:solidFill>
              <a:srgbClr val="000000"/>
            </a:solidFill>
            <a:miter lim="800000"/>
            <a:headEnd/>
            <a:tailEnd/>
          </a:ln>
        </p:spPr>
        <p:txBody>
          <a:bodyPr lIns="91427" tIns="45713" rIns="91427" bIns="45713">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4466" name="Rectangle 2"/>
          <p:cNvSpPr>
            <a:spLocks noGrp="1" noRot="1" noChangeAspect="1" noChangeArrowheads="1"/>
          </p:cNvSpPr>
          <p:nvPr>
            <p:ph type="sldImg"/>
          </p:nvPr>
        </p:nvSpPr>
        <p:spPr bwMode="auto">
          <a:xfrm>
            <a:off x="1158875" y="587375"/>
            <a:ext cx="4552950" cy="3414713"/>
          </a:xfrm>
          <a:prstGeom prst="rect">
            <a:avLst/>
          </a:prstGeom>
          <a:solidFill>
            <a:srgbClr val="FFFFFF"/>
          </a:solidFill>
          <a:ln>
            <a:solidFill>
              <a:srgbClr val="000000"/>
            </a:solidFill>
            <a:miter lim="800000"/>
            <a:headEnd/>
            <a:tailEnd/>
          </a:ln>
        </p:spPr>
      </p:sp>
      <p:sp>
        <p:nvSpPr>
          <p:cNvPr id="2494467" name="Rectangle 3"/>
          <p:cNvSpPr>
            <a:spLocks noGrp="1" noChangeArrowheads="1"/>
          </p:cNvSpPr>
          <p:nvPr>
            <p:ph type="body" idx="1"/>
          </p:nvPr>
        </p:nvSpPr>
        <p:spPr bwMode="auto">
          <a:xfrm>
            <a:off x="516211" y="4342777"/>
            <a:ext cx="5909289" cy="4115111"/>
          </a:xfrm>
          <a:prstGeom prst="rect">
            <a:avLst/>
          </a:prstGeom>
          <a:solidFill>
            <a:srgbClr val="FFFFFF"/>
          </a:solidFill>
          <a:ln>
            <a:solidFill>
              <a:srgbClr val="000000"/>
            </a:solidFill>
            <a:miter lim="800000"/>
            <a:headEnd/>
            <a:tailEnd/>
          </a:ln>
        </p:spPr>
        <p:txBody>
          <a:bodyPr lIns="91427" tIns="45713" rIns="91427" bIns="45713">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6514" name="Rectangle 2"/>
          <p:cNvSpPr>
            <a:spLocks noGrp="1" noRot="1" noChangeAspect="1" noChangeArrowheads="1"/>
          </p:cNvSpPr>
          <p:nvPr>
            <p:ph type="sldImg"/>
          </p:nvPr>
        </p:nvSpPr>
        <p:spPr bwMode="auto">
          <a:xfrm>
            <a:off x="1158875" y="587375"/>
            <a:ext cx="4552950" cy="3414713"/>
          </a:xfrm>
          <a:prstGeom prst="rect">
            <a:avLst/>
          </a:prstGeom>
          <a:solidFill>
            <a:srgbClr val="FFFFFF"/>
          </a:solidFill>
          <a:ln>
            <a:solidFill>
              <a:srgbClr val="000000"/>
            </a:solidFill>
            <a:miter lim="800000"/>
            <a:headEnd/>
            <a:tailEnd/>
          </a:ln>
        </p:spPr>
      </p:sp>
      <p:sp>
        <p:nvSpPr>
          <p:cNvPr id="2496515" name="Rectangle 3"/>
          <p:cNvSpPr>
            <a:spLocks noGrp="1" noChangeArrowheads="1"/>
          </p:cNvSpPr>
          <p:nvPr>
            <p:ph type="body" idx="1"/>
          </p:nvPr>
        </p:nvSpPr>
        <p:spPr bwMode="auto">
          <a:xfrm>
            <a:off x="516211" y="4342777"/>
            <a:ext cx="5909289" cy="4115111"/>
          </a:xfrm>
          <a:prstGeom prst="rect">
            <a:avLst/>
          </a:prstGeom>
          <a:solidFill>
            <a:srgbClr val="FFFFFF"/>
          </a:solidFill>
          <a:ln>
            <a:solidFill>
              <a:srgbClr val="000000"/>
            </a:solidFill>
            <a:miter lim="800000"/>
            <a:headEnd/>
            <a:tailEnd/>
          </a:ln>
        </p:spPr>
        <p:txBody>
          <a:bodyPr lIns="91427" tIns="45713" rIns="91427" bIns="45713">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62" name="Rectangle 2"/>
          <p:cNvSpPr>
            <a:spLocks noGrp="1" noRot="1" noChangeAspect="1" noChangeArrowheads="1"/>
          </p:cNvSpPr>
          <p:nvPr>
            <p:ph type="sldImg"/>
          </p:nvPr>
        </p:nvSpPr>
        <p:spPr bwMode="auto">
          <a:xfrm>
            <a:off x="1158875" y="587375"/>
            <a:ext cx="4552950" cy="3414713"/>
          </a:xfrm>
          <a:prstGeom prst="rect">
            <a:avLst/>
          </a:prstGeom>
          <a:solidFill>
            <a:srgbClr val="FFFFFF"/>
          </a:solidFill>
          <a:ln>
            <a:solidFill>
              <a:srgbClr val="000000"/>
            </a:solidFill>
            <a:miter lim="800000"/>
            <a:headEnd/>
            <a:tailEnd/>
          </a:ln>
        </p:spPr>
      </p:sp>
      <p:sp>
        <p:nvSpPr>
          <p:cNvPr id="2498563" name="Rectangle 3"/>
          <p:cNvSpPr>
            <a:spLocks noGrp="1" noChangeArrowheads="1"/>
          </p:cNvSpPr>
          <p:nvPr>
            <p:ph type="body" idx="1"/>
          </p:nvPr>
        </p:nvSpPr>
        <p:spPr bwMode="auto">
          <a:xfrm>
            <a:off x="516211" y="4342777"/>
            <a:ext cx="5909289" cy="4115111"/>
          </a:xfrm>
          <a:prstGeom prst="rect">
            <a:avLst/>
          </a:prstGeom>
          <a:solidFill>
            <a:srgbClr val="FFFFFF"/>
          </a:solidFill>
          <a:ln>
            <a:solidFill>
              <a:srgbClr val="000000"/>
            </a:solidFill>
            <a:miter lim="800000"/>
            <a:headEnd/>
            <a:tailEnd/>
          </a:ln>
        </p:spPr>
        <p:txBody>
          <a:bodyPr lIns="91427" tIns="45713" rIns="91427" bIns="45713">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60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Most companies buy servers from the likes of Dell, Hewlett-Packard, IBM, or Sun Microsystems. But Google, which has hundreds of thousands of servers and considers running them part of its core expertise, designs and builds its own. Ben Jai, who designed many of Google's servers, unveiled a modern Google server before the hungry eyes of a technically sophisticated audience.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Google's big surprise: each server has its own 12-volt battery to supply power if there's a problem with the main source of electricity. The company also revealed for the first time that since 2005, its data centers have been composed of standard shipping containers--each with 1,160 servers and a power consumption that can reach 250 kilowatts.</a:t>
            </a:r>
            <a:endParaRPr lang="en-US"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may sound geeky, but a number of attendees--the kind of folks who run data centers packed with thousands of servers for a living--were surprised not only by Google's built-in battery approach, but by the fact that the company has kept it secret for years. Jai said in an interview that Google has been using the design since 2005 and now is in its sixth or seventh generation of design.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more: http://news.cnet.com/8301-1001_3-10209580-92.html#ixzz0yo8bhTOH</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63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516434" y="4342191"/>
            <a:ext cx="5909964" cy="4115405"/>
          </a:xfrm>
          <a:noFill/>
          <a:ln w="9525"/>
        </p:spPr>
        <p:txBody>
          <a:bodyPr lIns="90475" tIns="44444" rIns="90475" bIns="44444"/>
          <a:lstStyle/>
          <a:p>
            <a:r>
              <a:rPr lang="en-US"/>
              <a:t>That is, any computer, no matter how primitive or advance, can be divided into five parts:</a:t>
            </a:r>
          </a:p>
          <a:p>
            <a:r>
              <a:rPr lang="en-US"/>
              <a:t>1. The input devices bring the data from the outside world into the computer.</a:t>
            </a:r>
          </a:p>
          <a:p>
            <a:r>
              <a:rPr lang="en-US"/>
              <a:t>2. These data are kept in the computer’s memory  until ...</a:t>
            </a:r>
          </a:p>
          <a:p>
            <a:r>
              <a:rPr lang="en-US"/>
              <a:t>3. The datapath request and process them.</a:t>
            </a:r>
          </a:p>
          <a:p>
            <a:r>
              <a:rPr lang="en-US"/>
              <a:t>4. The operation of the datapath is controlled by the computer’s controller.</a:t>
            </a:r>
          </a:p>
          <a:p>
            <a:r>
              <a:rPr lang="en-US"/>
              <a:t>All the work done by the computer will NOT do us any good unless we can get the data back to the outside world. </a:t>
            </a:r>
          </a:p>
          <a:p>
            <a:r>
              <a:rPr lang="en-US"/>
              <a:t> 5. Getting the data back to the outside world is the job of the output devices.</a:t>
            </a:r>
          </a:p>
          <a:p>
            <a:endParaRPr lang="en-US"/>
          </a:p>
          <a:p>
            <a:r>
              <a:rPr lang="en-US"/>
              <a:t>The most COMMON way to connect these 5 components together is to use a network of busses.</a:t>
            </a:r>
          </a:p>
        </p:txBody>
      </p:sp>
      <p:sp>
        <p:nvSpPr>
          <p:cNvPr id="31747" name="Rectangle 3"/>
          <p:cNvSpPr>
            <a:spLocks noGrp="1" noRot="1" noChangeAspect="1" noChangeArrowheads="1"/>
          </p:cNvSpPr>
          <p:nvPr>
            <p:ph type="sldImg"/>
          </p:nvPr>
        </p:nvSpPr>
        <p:spPr>
          <a:xfrm>
            <a:off x="1158875" y="587375"/>
            <a:ext cx="4552950" cy="3416300"/>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FFB58EE1-150D-7C49-A34F-690C4D6CDB04}" type="slidenum">
              <a:rPr lang="en-US"/>
              <a:pPr/>
              <a:t>16</a:t>
            </a:fld>
            <a:endParaRPr lang="en-US"/>
          </a:p>
        </p:txBody>
      </p:sp>
      <p:sp>
        <p:nvSpPr>
          <p:cNvPr id="1412098" name="Rectangle 2"/>
          <p:cNvSpPr>
            <a:spLocks noGrp="1" noRot="1" noChangeAspect="1" noChangeArrowheads="1" noTextEdit="1"/>
          </p:cNvSpPr>
          <p:nvPr>
            <p:ph type="sldImg"/>
          </p:nvPr>
        </p:nvSpPr>
        <p:spPr bwMode="auto">
          <a:xfrm>
            <a:off x="1152525" y="692150"/>
            <a:ext cx="4552950" cy="3416300"/>
          </a:xfrm>
          <a:prstGeom prst="rect">
            <a:avLst/>
          </a:prstGeom>
          <a:solidFill>
            <a:srgbClr val="FFFFFF"/>
          </a:solidFill>
          <a:ln>
            <a:solidFill>
              <a:srgbClr val="000000"/>
            </a:solidFill>
            <a:miter lim="800000"/>
            <a:headEnd/>
            <a:tailEnd/>
          </a:ln>
        </p:spPr>
      </p:sp>
      <p:sp>
        <p:nvSpPr>
          <p:cNvPr id="1412099" name="Rectangle 3"/>
          <p:cNvSpPr>
            <a:spLocks noGrp="1" noChangeArrowheads="1"/>
          </p:cNvSpPr>
          <p:nvPr>
            <p:ph type="body" idx="1"/>
          </p:nvPr>
        </p:nvSpPr>
        <p:spPr bwMode="auto">
          <a:xfrm>
            <a:off x="915294" y="4342191"/>
            <a:ext cx="5027414"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r>
              <a:rPr lang="en-US">
                <a:latin typeface="Times-Roman" charset="0"/>
              </a:rPr>
              <a:t>Early machines had things like mercury delay lines (jse)</a:t>
            </a:r>
          </a:p>
          <a:p>
            <a:r>
              <a:rPr lang="en-US">
                <a:latin typeface="Times-Roman" charset="0"/>
              </a:rPr>
              <a:t>Photo from David Gesswein </a:t>
            </a:r>
            <a:r>
              <a:rPr lang="en-US">
                <a:solidFill>
                  <a:srgbClr val="0000EE"/>
                </a:solidFill>
                <a:latin typeface="Times-Roman" charset="0"/>
              </a:rPr>
              <a:t>djg@pdp8.net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57EE2B6C-04B0-7943-9396-93EEB67FDDE6}" type="slidenum">
              <a:rPr lang="en-US"/>
              <a:pPr/>
              <a:t>17</a:t>
            </a:fld>
            <a:endParaRPr lang="en-US"/>
          </a:p>
        </p:txBody>
      </p:sp>
      <p:sp>
        <p:nvSpPr>
          <p:cNvPr id="1459202" name="Rectangle 1026"/>
          <p:cNvSpPr>
            <a:spLocks noGrp="1" noRot="1" noChangeAspect="1" noChangeArrowheads="1" noTextEdit="1"/>
          </p:cNvSpPr>
          <p:nvPr>
            <p:ph type="sldImg"/>
          </p:nvPr>
        </p:nvSpPr>
        <p:spPr>
          <a:ln/>
        </p:spPr>
      </p:sp>
      <p:sp>
        <p:nvSpPr>
          <p:cNvPr id="145920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A1D62F2D-FA58-AB42-9D7B-855CCBA2322C}" type="slidenum">
              <a:rPr lang="en-US"/>
              <a:pPr/>
              <a:t>19</a:t>
            </a:fld>
            <a:endParaRPr lang="en-US"/>
          </a:p>
        </p:txBody>
      </p:sp>
      <p:sp>
        <p:nvSpPr>
          <p:cNvPr id="1461250" name="Rectangle 2"/>
          <p:cNvSpPr>
            <a:spLocks noGrp="1" noRot="1" noChangeAspect="1" noChangeArrowheads="1" noTextEdit="1"/>
          </p:cNvSpPr>
          <p:nvPr>
            <p:ph type="sldImg"/>
          </p:nvPr>
        </p:nvSpPr>
        <p:spPr>
          <a:ln/>
        </p:spPr>
      </p:sp>
      <p:sp>
        <p:nvSpPr>
          <p:cNvPr id="146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516434" y="4342191"/>
            <a:ext cx="5909964" cy="4115405"/>
          </a:xfrm>
          <a:noFill/>
          <a:ln w="9525"/>
        </p:spPr>
        <p:txBody>
          <a:bodyPr lIns="90464" tIns="44437" rIns="90464" bIns="44437"/>
          <a:lstStyle/>
          <a:p>
            <a:endParaRPr lang="en-US"/>
          </a:p>
        </p:txBody>
      </p:sp>
      <p:sp>
        <p:nvSpPr>
          <p:cNvPr id="43011" name="Rectangle 3"/>
          <p:cNvSpPr>
            <a:spLocks noGrp="1" noRot="1" noChangeAspect="1" noChangeArrowheads="1"/>
          </p:cNvSpPr>
          <p:nvPr>
            <p:ph type="sldImg"/>
          </p:nvPr>
        </p:nvSpPr>
        <p:spPr>
          <a:xfrm>
            <a:off x="1158875" y="587375"/>
            <a:ext cx="4552950" cy="3416300"/>
          </a:xfrm>
          <a:noFill/>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6274" name="Rectangle 2"/>
          <p:cNvSpPr>
            <a:spLocks noGrp="1" noRot="1" noChangeAspect="1" noChangeArrowheads="1"/>
          </p:cNvSpPr>
          <p:nvPr>
            <p:ph type="sldImg"/>
          </p:nvPr>
        </p:nvSpPr>
        <p:spPr bwMode="auto">
          <a:xfrm>
            <a:off x="1158875" y="587375"/>
            <a:ext cx="4552950" cy="3414713"/>
          </a:xfrm>
          <a:prstGeom prst="rect">
            <a:avLst/>
          </a:prstGeom>
          <a:solidFill>
            <a:srgbClr val="FFFFFF"/>
          </a:solidFill>
          <a:ln>
            <a:solidFill>
              <a:srgbClr val="000000"/>
            </a:solidFill>
            <a:miter lim="800000"/>
            <a:headEnd/>
            <a:tailEnd/>
          </a:ln>
        </p:spPr>
      </p:sp>
      <p:sp>
        <p:nvSpPr>
          <p:cNvPr id="2486275" name="Rectangle 3"/>
          <p:cNvSpPr>
            <a:spLocks noGrp="1" noChangeArrowheads="1"/>
          </p:cNvSpPr>
          <p:nvPr>
            <p:ph type="body" idx="1"/>
          </p:nvPr>
        </p:nvSpPr>
        <p:spPr bwMode="auto">
          <a:xfrm>
            <a:off x="516211" y="4342777"/>
            <a:ext cx="5909289" cy="4115111"/>
          </a:xfrm>
          <a:prstGeom prst="rect">
            <a:avLst/>
          </a:prstGeom>
          <a:solidFill>
            <a:srgbClr val="FFFFFF"/>
          </a:solidFill>
          <a:ln>
            <a:solidFill>
              <a:srgbClr val="000000"/>
            </a:solidFill>
            <a:miter lim="800000"/>
            <a:headEnd/>
            <a:tailEnd/>
          </a:ln>
        </p:spPr>
        <p:txBody>
          <a:bodyPr lIns="91427" tIns="45713" rIns="91427" bIns="45713">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22" name="Rectangle 2"/>
          <p:cNvSpPr>
            <a:spLocks noGrp="1" noRot="1" noChangeAspect="1" noChangeArrowheads="1"/>
          </p:cNvSpPr>
          <p:nvPr>
            <p:ph type="sldImg"/>
          </p:nvPr>
        </p:nvSpPr>
        <p:spPr bwMode="auto">
          <a:xfrm>
            <a:off x="1158875" y="587375"/>
            <a:ext cx="4552950" cy="3414713"/>
          </a:xfrm>
          <a:prstGeom prst="rect">
            <a:avLst/>
          </a:prstGeom>
          <a:solidFill>
            <a:srgbClr val="FFFFFF"/>
          </a:solidFill>
          <a:ln>
            <a:solidFill>
              <a:srgbClr val="000000"/>
            </a:solidFill>
            <a:miter lim="800000"/>
            <a:headEnd/>
            <a:tailEnd/>
          </a:ln>
        </p:spPr>
      </p:sp>
      <p:sp>
        <p:nvSpPr>
          <p:cNvPr id="2488323" name="Rectangle 3"/>
          <p:cNvSpPr>
            <a:spLocks noGrp="1" noChangeArrowheads="1"/>
          </p:cNvSpPr>
          <p:nvPr>
            <p:ph type="body" idx="1"/>
          </p:nvPr>
        </p:nvSpPr>
        <p:spPr bwMode="auto">
          <a:xfrm>
            <a:off x="516211" y="4342777"/>
            <a:ext cx="5909289" cy="4115111"/>
          </a:xfrm>
          <a:prstGeom prst="rect">
            <a:avLst/>
          </a:prstGeom>
          <a:solidFill>
            <a:srgbClr val="FFFFFF"/>
          </a:solidFill>
          <a:ln>
            <a:solidFill>
              <a:srgbClr val="000000"/>
            </a:solidFill>
            <a:miter lim="800000"/>
            <a:headEnd/>
            <a:tailEnd/>
          </a:ln>
        </p:spPr>
        <p:txBody>
          <a:bodyPr lIns="91427" tIns="45713" rIns="91427" bIns="45713">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22" name="Rectangle 2"/>
          <p:cNvSpPr>
            <a:spLocks noGrp="1" noRot="1" noChangeAspect="1" noChangeArrowheads="1"/>
          </p:cNvSpPr>
          <p:nvPr>
            <p:ph type="sldImg"/>
          </p:nvPr>
        </p:nvSpPr>
        <p:spPr bwMode="auto">
          <a:xfrm>
            <a:off x="1158875" y="587375"/>
            <a:ext cx="4552950" cy="3414713"/>
          </a:xfrm>
          <a:prstGeom prst="rect">
            <a:avLst/>
          </a:prstGeom>
          <a:solidFill>
            <a:srgbClr val="FFFFFF"/>
          </a:solidFill>
          <a:ln>
            <a:solidFill>
              <a:srgbClr val="000000"/>
            </a:solidFill>
            <a:miter lim="800000"/>
            <a:headEnd/>
            <a:tailEnd/>
          </a:ln>
        </p:spPr>
      </p:sp>
      <p:sp>
        <p:nvSpPr>
          <p:cNvPr id="2488323" name="Rectangle 3"/>
          <p:cNvSpPr>
            <a:spLocks noGrp="1" noChangeArrowheads="1"/>
          </p:cNvSpPr>
          <p:nvPr>
            <p:ph type="body" idx="1"/>
          </p:nvPr>
        </p:nvSpPr>
        <p:spPr bwMode="auto">
          <a:xfrm>
            <a:off x="516211" y="4342777"/>
            <a:ext cx="5909289" cy="4115111"/>
          </a:xfrm>
          <a:prstGeom prst="rect">
            <a:avLst/>
          </a:prstGeom>
          <a:solidFill>
            <a:srgbClr val="FFFFFF"/>
          </a:solidFill>
          <a:ln>
            <a:solidFill>
              <a:srgbClr val="000000"/>
            </a:solidFill>
            <a:miter lim="800000"/>
            <a:headEnd/>
            <a:tailEnd/>
          </a:ln>
        </p:spPr>
        <p:txBody>
          <a:bodyPr lIns="91427" tIns="45713" rIns="91427" bIns="45713">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177AAEF-E343-974F-86B4-F436DB255F26}"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2290B-057B-1042-8B26-510BC5800942}"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592F3-4937-9743-BA07-BCB941FF045A}"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485ED-24D4-B140-BAD1-89E4E82C14FB}"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A8EC9A-209A-9449-AE44-9A787AD2E41A}"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BD7D40-FC76-AB4C-8B17-D304CE4C7B42}" type="datetime1">
              <a:rPr lang="en-US" smtClean="0"/>
              <a:pPr/>
              <a:t>9/30/13</a:t>
            </a:fld>
            <a:endParaRPr lang="en-US"/>
          </a:p>
        </p:txBody>
      </p:sp>
      <p:sp>
        <p:nvSpPr>
          <p:cNvPr id="6" name="Footer Placeholder 5"/>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EA2078-DEC7-5948-9A6E-7EBAB0BA9E64}" type="datetime1">
              <a:rPr lang="en-US" smtClean="0"/>
              <a:pPr/>
              <a:t>9/30/13</a:t>
            </a:fld>
            <a:endParaRPr lang="en-US"/>
          </a:p>
        </p:txBody>
      </p:sp>
      <p:sp>
        <p:nvSpPr>
          <p:cNvPr id="8" name="Footer Placeholder 7"/>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0CA31B-D08F-2247-8C7A-A2B55BB56725}" type="datetime1">
              <a:rPr lang="en-US" smtClean="0"/>
              <a:pPr/>
              <a:t>9/30/13</a:t>
            </a:fld>
            <a:endParaRPr lang="en-US"/>
          </a:p>
        </p:txBody>
      </p:sp>
      <p:sp>
        <p:nvSpPr>
          <p:cNvPr id="4" name="Footer Placeholder 3"/>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C3634-27D5-644A-8F44-4586CCDAD8D4}" type="datetime1">
              <a:rPr lang="en-US" smtClean="0"/>
              <a:pPr/>
              <a:t>9/30/13</a:t>
            </a:fld>
            <a:endParaRPr lang="en-US"/>
          </a:p>
        </p:txBody>
      </p:sp>
      <p:sp>
        <p:nvSpPr>
          <p:cNvPr id="3" name="Footer Placeholder 2"/>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301895-2422-6443-A134-7427798B8EC4}" type="datetime1">
              <a:rPr lang="en-US" smtClean="0"/>
              <a:pPr/>
              <a:t>9/30/13</a:t>
            </a:fld>
            <a:endParaRPr lang="en-US"/>
          </a:p>
        </p:txBody>
      </p:sp>
      <p:sp>
        <p:nvSpPr>
          <p:cNvPr id="6" name="Footer Placeholder 5"/>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D57B36-9549-D048-98C4-DB875D18481F}" type="datetime1">
              <a:rPr lang="en-US" smtClean="0"/>
              <a:pPr/>
              <a:t>9/30/13</a:t>
            </a:fld>
            <a:endParaRPr lang="en-US"/>
          </a:p>
        </p:txBody>
      </p:sp>
      <p:sp>
        <p:nvSpPr>
          <p:cNvPr id="6" name="Footer Placeholder 5"/>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584AD-A3EB-9345-B7E2-D72941023556}" type="datetime1">
              <a:rPr lang="en-US" smtClean="0"/>
              <a:pPr/>
              <a:t>9/30/13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1.png"/><Relationship Id="rId7" Type="http://schemas.openxmlformats.org/officeDocument/2006/relationships/image" Target="../media/image3.jpe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hyperlink" Target="http://en.wikipedia.org/wiki/ARM_architectur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61.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74801"/>
            <a:ext cx="8051800" cy="202565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i="1" dirty="0" smtClean="0"/>
              <a:t>Moore’s Law, Components</a:t>
            </a:r>
            <a:endParaRPr lang="en-US" i="1" dirty="0"/>
          </a:p>
        </p:txBody>
      </p:sp>
      <p:sp>
        <p:nvSpPr>
          <p:cNvPr id="3" name="Subtitle 2"/>
          <p:cNvSpPr>
            <a:spLocks noGrp="1"/>
          </p:cNvSpPr>
          <p:nvPr>
            <p:ph type="subTitle" idx="1"/>
          </p:nvPr>
        </p:nvSpPr>
        <p:spPr>
          <a:xfrm>
            <a:off x="1016000" y="3886200"/>
            <a:ext cx="6959600" cy="1752600"/>
          </a:xfrm>
        </p:spPr>
        <p:txBody>
          <a:bodyPr>
            <a:normAutofit fontScale="92500"/>
          </a:bodyPr>
          <a:lstStyle/>
          <a:p>
            <a:r>
              <a:rPr lang="en-US" dirty="0" smtClean="0"/>
              <a:t>Instructor:</a:t>
            </a:r>
          </a:p>
          <a:p>
            <a:r>
              <a:rPr lang="en-US" dirty="0" smtClean="0"/>
              <a:t>Randy H. Katz</a:t>
            </a:r>
          </a:p>
          <a:p>
            <a:r>
              <a:rPr lang="en-US" dirty="0" smtClean="0"/>
              <a:t>http://inst.eecs.Berkeley.edu/~cs61c/fa13</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9" name="Date Placeholder 8"/>
          <p:cNvSpPr>
            <a:spLocks noGrp="1"/>
          </p:cNvSpPr>
          <p:nvPr>
            <p:ph type="dt" sz="half" idx="10"/>
          </p:nvPr>
        </p:nvSpPr>
        <p:spPr/>
        <p:txBody>
          <a:bodyPr/>
          <a:lstStyle/>
          <a:p>
            <a:fld id="{A4A49C3C-87A8-E744-9943-63FE0448AD88}" type="datetime1">
              <a:rPr lang="en-US" smtClean="0"/>
              <a:pPr/>
              <a:t>9/30/13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descr="f01-04-P374493"/>
          <p:cNvPicPr>
            <a:picLocks noChangeAspect="1" noChangeArrowheads="1"/>
          </p:cNvPicPr>
          <p:nvPr/>
        </p:nvPicPr>
        <p:blipFill>
          <a:blip r:embed="rId3"/>
          <a:srcRect/>
          <a:stretch>
            <a:fillRect/>
          </a:stretch>
        </p:blipFill>
        <p:spPr bwMode="auto">
          <a:xfrm>
            <a:off x="-84656" y="1033998"/>
            <a:ext cx="6695415" cy="5705471"/>
          </a:xfrm>
          <a:prstGeom prst="rect">
            <a:avLst/>
          </a:prstGeom>
          <a:noFill/>
          <a:ln w="9525">
            <a:noFill/>
            <a:miter lim="800000"/>
            <a:headEnd/>
            <a:tailEnd/>
          </a:ln>
        </p:spPr>
      </p:pic>
      <p:sp>
        <p:nvSpPr>
          <p:cNvPr id="30722" name="Rectangle 2"/>
          <p:cNvSpPr>
            <a:spLocks noGrp="1" noChangeArrowheads="1"/>
          </p:cNvSpPr>
          <p:nvPr>
            <p:ph type="title"/>
          </p:nvPr>
        </p:nvSpPr>
        <p:spPr>
          <a:noFill/>
        </p:spPr>
        <p:txBody>
          <a:bodyPr>
            <a:normAutofit/>
          </a:bodyPr>
          <a:lstStyle/>
          <a:p>
            <a:r>
              <a:rPr lang="en-US" dirty="0" smtClean="0"/>
              <a:t>Five Components </a:t>
            </a:r>
            <a:r>
              <a:rPr lang="en-US" dirty="0"/>
              <a:t>of</a:t>
            </a:r>
            <a:r>
              <a:rPr lang="en-US" dirty="0" smtClean="0"/>
              <a:t> a Computer</a:t>
            </a:r>
            <a:endParaRPr lang="en-US" dirty="0"/>
          </a:p>
        </p:txBody>
      </p:sp>
      <p:sp>
        <p:nvSpPr>
          <p:cNvPr id="11" name="Content Placeholder 10"/>
          <p:cNvSpPr>
            <a:spLocks noGrp="1"/>
          </p:cNvSpPr>
          <p:nvPr>
            <p:ph sz="half" idx="2"/>
          </p:nvPr>
        </p:nvSpPr>
        <p:spPr>
          <a:xfrm>
            <a:off x="6587068" y="3539067"/>
            <a:ext cx="2556932" cy="2587096"/>
          </a:xfrm>
        </p:spPr>
        <p:txBody>
          <a:bodyPr/>
          <a:lstStyle/>
          <a:p>
            <a:r>
              <a:rPr lang="en-US" dirty="0" smtClean="0"/>
              <a:t>Control</a:t>
            </a:r>
          </a:p>
          <a:p>
            <a:r>
              <a:rPr lang="en-US" dirty="0" err="1" smtClean="0"/>
              <a:t>Datapath</a:t>
            </a:r>
            <a:endParaRPr lang="en-US" dirty="0" smtClean="0"/>
          </a:p>
          <a:p>
            <a:r>
              <a:rPr lang="en-US" dirty="0" smtClean="0"/>
              <a:t>Memory</a:t>
            </a:r>
          </a:p>
          <a:p>
            <a:r>
              <a:rPr lang="en-US" dirty="0" smtClean="0"/>
              <a:t>Input</a:t>
            </a:r>
          </a:p>
          <a:p>
            <a:r>
              <a:rPr lang="en-US" dirty="0" smtClean="0"/>
              <a:t>Output</a:t>
            </a:r>
            <a:endParaRPr lang="en-US" dirty="0"/>
          </a:p>
        </p:txBody>
      </p:sp>
      <p:sp>
        <p:nvSpPr>
          <p:cNvPr id="31" name="Date Placeholder 30"/>
          <p:cNvSpPr>
            <a:spLocks noGrp="1"/>
          </p:cNvSpPr>
          <p:nvPr>
            <p:ph type="dt" sz="half" idx="10"/>
          </p:nvPr>
        </p:nvSpPr>
        <p:spPr/>
        <p:txBody>
          <a:bodyPr/>
          <a:lstStyle/>
          <a:p>
            <a:fld id="{5EBD9AA7-F4E6-5D41-A71B-5DD6511F2E70}" type="datetime1">
              <a:rPr lang="en-US" smtClean="0"/>
              <a:pPr/>
              <a:t>9/30/13</a:t>
            </a:fld>
            <a:endParaRPr lang="en-US"/>
          </a:p>
        </p:txBody>
      </p:sp>
      <p:sp>
        <p:nvSpPr>
          <p:cNvPr id="36" name="Footer Placeholder 35"/>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35" name="Slide Number Placeholder 34"/>
          <p:cNvSpPr>
            <a:spLocks noGrp="1"/>
          </p:cNvSpPr>
          <p:nvPr>
            <p:ph type="sldNum" sz="quarter" idx="12"/>
          </p:nvPr>
        </p:nvSpPr>
        <p:spPr/>
        <p:txBody>
          <a:bodyPr/>
          <a:lstStyle/>
          <a:p>
            <a:fld id="{3CC63E4C-4642-794D-A2FD-70F6B81535F5}" type="slidenum">
              <a:rPr lang="en-US" smtClean="0"/>
              <a:pPr/>
              <a:t>10</a:t>
            </a:fld>
            <a:endParaRPr lang="en-US"/>
          </a:p>
        </p:txBody>
      </p:sp>
    </p:spTree>
    <p:extLst>
      <p:ext uri="{BB962C8B-B14F-4D97-AF65-F5344CB8AC3E}">
        <p14:creationId xmlns:p14="http://schemas.microsoft.com/office/powerpoint/2010/main" val="9984043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p:cNvGrpSpPr/>
          <p:nvPr/>
        </p:nvGrpSpPr>
        <p:grpSpPr>
          <a:xfrm>
            <a:off x="609600" y="1676400"/>
            <a:ext cx="3048000" cy="3962400"/>
            <a:chOff x="609600" y="1676400"/>
            <a:chExt cx="3048000" cy="3962400"/>
          </a:xfrm>
        </p:grpSpPr>
        <p:sp>
          <p:nvSpPr>
            <p:cNvPr id="11" name="Rectangle 10"/>
            <p:cNvSpPr/>
            <p:nvPr/>
          </p:nvSpPr>
          <p:spPr>
            <a:xfrm>
              <a:off x="609600" y="1676400"/>
              <a:ext cx="3048000" cy="39624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tx1"/>
                  </a:solidFill>
                </a:rPr>
                <a:t>Processor</a:t>
              </a:r>
            </a:p>
          </p:txBody>
        </p:sp>
        <p:sp>
          <p:nvSpPr>
            <p:cNvPr id="9" name="Rectangle 8"/>
            <p:cNvSpPr/>
            <p:nvPr/>
          </p:nvSpPr>
          <p:spPr>
            <a:xfrm>
              <a:off x="838200" y="2286000"/>
              <a:ext cx="2590800" cy="5334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Control</a:t>
              </a:r>
              <a:endParaRPr lang="en-US" b="1" dirty="0">
                <a:solidFill>
                  <a:schemeClr val="tx1"/>
                </a:solidFill>
              </a:endParaRPr>
            </a:p>
          </p:txBody>
        </p:sp>
        <p:sp>
          <p:nvSpPr>
            <p:cNvPr id="10" name="Rectangle 9"/>
            <p:cNvSpPr/>
            <p:nvPr/>
          </p:nvSpPr>
          <p:spPr>
            <a:xfrm>
              <a:off x="838200" y="3048000"/>
              <a:ext cx="2590800" cy="2362200"/>
            </a:xfrm>
            <a:prstGeom prst="rect">
              <a:avLst/>
            </a:prstGeom>
            <a:solidFill>
              <a:schemeClr val="accent1">
                <a:lumMod val="60000"/>
                <a:lumOff val="4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err="1" smtClean="0">
                  <a:solidFill>
                    <a:schemeClr val="tx1"/>
                  </a:solidFill>
                </a:rPr>
                <a:t>Datapath</a:t>
              </a:r>
              <a:endParaRPr lang="en-US" b="1" dirty="0">
                <a:solidFill>
                  <a:schemeClr val="tx1"/>
                </a:solidFill>
              </a:endParaRPr>
            </a:p>
          </p:txBody>
        </p:sp>
        <p:cxnSp>
          <p:nvCxnSpPr>
            <p:cNvPr id="28" name="Straight Arrow Connector 27"/>
            <p:cNvCxnSpPr/>
            <p:nvPr/>
          </p:nvCxnSpPr>
          <p:spPr>
            <a:xfrm rot="5400000">
              <a:off x="1409700" y="2933700"/>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2553494" y="2932906"/>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8" name="Title 7"/>
          <p:cNvSpPr>
            <a:spLocks noGrp="1"/>
          </p:cNvSpPr>
          <p:nvPr>
            <p:ph type="title"/>
          </p:nvPr>
        </p:nvSpPr>
        <p:spPr/>
        <p:txBody>
          <a:bodyPr/>
          <a:lstStyle/>
          <a:p>
            <a:r>
              <a:rPr lang="en-US" dirty="0" smtClean="0"/>
              <a:t>Components of a Computer</a:t>
            </a:r>
            <a:endParaRPr lang="en-US" dirty="0"/>
          </a:p>
        </p:txBody>
      </p:sp>
      <p:sp>
        <p:nvSpPr>
          <p:cNvPr id="5" name="Date Placeholder 4"/>
          <p:cNvSpPr>
            <a:spLocks noGrp="1"/>
          </p:cNvSpPr>
          <p:nvPr>
            <p:ph type="dt" sz="half" idx="10"/>
          </p:nvPr>
        </p:nvSpPr>
        <p:spPr/>
        <p:txBody>
          <a:bodyPr/>
          <a:lstStyle/>
          <a:p>
            <a:fld id="{F0039FB4-D434-0C4F-BFD7-56CBB2D8846E}" type="datetime1">
              <a:rPr lang="en-US" smtClean="0"/>
              <a:t>9/30/13</a:t>
            </a:fld>
            <a:endParaRPr lang="en-US"/>
          </a:p>
        </p:txBody>
      </p:sp>
      <p:sp>
        <p:nvSpPr>
          <p:cNvPr id="6" name="Footer Placeholder 5"/>
          <p:cNvSpPr>
            <a:spLocks noGrp="1"/>
          </p:cNvSpPr>
          <p:nvPr>
            <p:ph type="ftr" sz="quarter" idx="11"/>
          </p:nvPr>
        </p:nvSpPr>
        <p:spPr/>
        <p:txBody>
          <a:bodyPr/>
          <a:lstStyle/>
          <a:p>
            <a:r>
              <a:rPr lang="en-US" dirty="0" smtClean="0"/>
              <a:t>Fall 2013 -- Lecture #10</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11</a:t>
            </a:fld>
            <a:endParaRPr lang="en-US"/>
          </a:p>
        </p:txBody>
      </p:sp>
      <p:grpSp>
        <p:nvGrpSpPr>
          <p:cNvPr id="270" name="Group 269"/>
          <p:cNvGrpSpPr/>
          <p:nvPr/>
        </p:nvGrpSpPr>
        <p:grpSpPr>
          <a:xfrm>
            <a:off x="914399" y="3505200"/>
            <a:ext cx="2367431" cy="1828800"/>
            <a:chOff x="914399" y="3505200"/>
            <a:chExt cx="2367431" cy="1828800"/>
          </a:xfrm>
        </p:grpSpPr>
        <p:sp>
          <p:nvSpPr>
            <p:cNvPr id="12" name="Rectangle 11"/>
            <p:cNvSpPr/>
            <p:nvPr/>
          </p:nvSpPr>
          <p:spPr>
            <a:xfrm>
              <a:off x="914400" y="3505200"/>
              <a:ext cx="2362200" cy="2286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PC</a:t>
              </a:r>
              <a:endParaRPr lang="en-US" dirty="0">
                <a:solidFill>
                  <a:schemeClr val="tx1"/>
                </a:solidFill>
              </a:endParaRPr>
            </a:p>
          </p:txBody>
        </p:sp>
        <p:grpSp>
          <p:nvGrpSpPr>
            <p:cNvPr id="26" name="Group 25"/>
            <p:cNvGrpSpPr/>
            <p:nvPr/>
          </p:nvGrpSpPr>
          <p:grpSpPr>
            <a:xfrm>
              <a:off x="914399" y="3886200"/>
              <a:ext cx="2362202" cy="685800"/>
              <a:chOff x="1600199" y="3962400"/>
              <a:chExt cx="1600201" cy="685800"/>
            </a:xfrm>
            <a:solidFill>
              <a:srgbClr val="9BBB59"/>
            </a:solidFill>
          </p:grpSpPr>
          <p:sp>
            <p:nvSpPr>
              <p:cNvPr id="13" name="Rectangle 12"/>
              <p:cNvSpPr/>
              <p:nvPr/>
            </p:nvSpPr>
            <p:spPr>
              <a:xfrm>
                <a:off x="1600200" y="3962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1600200" y="4038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1600200" y="41148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1600200" y="4191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effectLst>
                    <a:glow rad="101600">
                      <a:schemeClr val="bg1">
                        <a:alpha val="75000"/>
                      </a:schemeClr>
                    </a:glow>
                  </a:effectLst>
                </a:endParaRPr>
              </a:p>
              <a:p>
                <a:pPr algn="ctr"/>
                <a:endParaRPr lang="en-US" dirty="0">
                  <a:solidFill>
                    <a:schemeClr val="tx1"/>
                  </a:solidFill>
                </a:endParaRPr>
              </a:p>
            </p:txBody>
          </p:sp>
          <p:sp>
            <p:nvSpPr>
              <p:cNvPr id="17" name="Rectangle 16"/>
              <p:cNvSpPr/>
              <p:nvPr/>
            </p:nvSpPr>
            <p:spPr>
              <a:xfrm>
                <a:off x="1600200" y="42672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1600200" y="4343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1600200" y="4419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1600199" y="4495800"/>
                <a:ext cx="1600199"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1600200" y="4572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1905000" y="4114800"/>
                <a:ext cx="1031051" cy="461665"/>
              </a:xfrm>
              <a:prstGeom prst="rect">
                <a:avLst/>
              </a:prstGeom>
              <a:noFill/>
            </p:spPr>
            <p:txBody>
              <a:bodyPr wrap="square" rtlCol="0">
                <a:spAutoFit/>
              </a:bodyPr>
              <a:lstStyle/>
              <a:p>
                <a:pPr algn="ctr"/>
                <a:r>
                  <a:rPr lang="en-US" sz="2400" dirty="0" smtClean="0">
                    <a:effectLst>
                      <a:glow rad="254000">
                        <a:schemeClr val="bg1">
                          <a:alpha val="75000"/>
                        </a:schemeClr>
                      </a:glow>
                    </a:effectLst>
                  </a:rPr>
                  <a:t>Registers</a:t>
                </a:r>
                <a:endParaRPr lang="en-US" sz="2400" dirty="0">
                  <a:effectLst>
                    <a:glow rad="254000">
                      <a:schemeClr val="bg1">
                        <a:alpha val="75000"/>
                      </a:schemeClr>
                    </a:glow>
                  </a:effectLst>
                </a:endParaRPr>
              </a:p>
            </p:txBody>
          </p:sp>
        </p:grpSp>
        <p:grpSp>
          <p:nvGrpSpPr>
            <p:cNvPr id="25" name="Group 24"/>
            <p:cNvGrpSpPr/>
            <p:nvPr/>
          </p:nvGrpSpPr>
          <p:grpSpPr>
            <a:xfrm>
              <a:off x="914400" y="4648200"/>
              <a:ext cx="2367430" cy="685800"/>
              <a:chOff x="4572000" y="3352800"/>
              <a:chExt cx="2367430" cy="685800"/>
            </a:xfrm>
          </p:grpSpPr>
          <p:sp>
            <p:nvSpPr>
              <p:cNvPr id="23" name="Trapezoid 22"/>
              <p:cNvSpPr/>
              <p:nvPr/>
            </p:nvSpPr>
            <p:spPr>
              <a:xfrm flipV="1">
                <a:off x="4572000" y="3429000"/>
                <a:ext cx="2362200" cy="609600"/>
              </a:xfrm>
              <a:prstGeom prst="trapezoid">
                <a:avLst>
                  <a:gd name="adj" fmla="val 25000"/>
                </a:avLst>
              </a:prstGeom>
              <a:solidFill>
                <a:srgbClr val="C0504D"/>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smtClean="0">
                  <a:solidFill>
                    <a:schemeClr val="tx1"/>
                  </a:solidFill>
                </a:endParaRPr>
              </a:p>
            </p:txBody>
          </p:sp>
          <p:sp>
            <p:nvSpPr>
              <p:cNvPr id="24" name="TextBox 23"/>
              <p:cNvSpPr txBox="1"/>
              <p:nvPr/>
            </p:nvSpPr>
            <p:spPr>
              <a:xfrm>
                <a:off x="4572000" y="3352800"/>
                <a:ext cx="2367430" cy="646331"/>
              </a:xfrm>
              <a:prstGeom prst="rect">
                <a:avLst/>
              </a:prstGeom>
              <a:noFill/>
            </p:spPr>
            <p:txBody>
              <a:bodyPr wrap="none" rtlCol="0" anchor="ctr">
                <a:spAutoFit/>
              </a:bodyPr>
              <a:lstStyle/>
              <a:p>
                <a:pPr algn="ctr"/>
                <a:r>
                  <a:rPr lang="en-US" dirty="0" smtClean="0">
                    <a:effectLst>
                      <a:glow rad="152400">
                        <a:schemeClr val="bg1">
                          <a:alpha val="75000"/>
                        </a:schemeClr>
                      </a:glow>
                    </a:effectLst>
                  </a:rPr>
                  <a:t>Arithmetic &amp; Logic Unit</a:t>
                </a:r>
              </a:p>
              <a:p>
                <a:pPr algn="ctr"/>
                <a:r>
                  <a:rPr lang="en-US" dirty="0" smtClean="0">
                    <a:effectLst>
                      <a:glow rad="152400">
                        <a:schemeClr val="bg1">
                          <a:alpha val="75000"/>
                        </a:schemeClr>
                      </a:glow>
                    </a:effectLst>
                  </a:rPr>
                  <a:t>(ALU)</a:t>
                </a:r>
                <a:endParaRPr lang="en-US" dirty="0">
                  <a:effectLst>
                    <a:glow rad="152400">
                      <a:schemeClr val="bg1">
                        <a:alpha val="75000"/>
                      </a:schemeClr>
                    </a:glow>
                  </a:effectLst>
                </a:endParaRPr>
              </a:p>
            </p:txBody>
          </p:sp>
        </p:grpSp>
      </p:grpSp>
      <p:sp>
        <p:nvSpPr>
          <p:cNvPr id="30" name="Rectangle 29"/>
          <p:cNvSpPr/>
          <p:nvPr/>
        </p:nvSpPr>
        <p:spPr>
          <a:xfrm>
            <a:off x="4800600" y="1524000"/>
            <a:ext cx="1905000" cy="41148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Memory</a:t>
            </a:r>
          </a:p>
        </p:txBody>
      </p:sp>
      <p:grpSp>
        <p:nvGrpSpPr>
          <p:cNvPr id="273" name="Group 272"/>
          <p:cNvGrpSpPr/>
          <p:nvPr/>
        </p:nvGrpSpPr>
        <p:grpSpPr>
          <a:xfrm>
            <a:off x="6705600" y="1676400"/>
            <a:ext cx="1524000" cy="762000"/>
            <a:chOff x="6705600" y="1676400"/>
            <a:chExt cx="1524000" cy="762000"/>
          </a:xfrm>
        </p:grpSpPr>
        <p:sp>
          <p:nvSpPr>
            <p:cNvPr id="51" name="Rectangle 50"/>
            <p:cNvSpPr/>
            <p:nvPr/>
          </p:nvSpPr>
          <p:spPr>
            <a:xfrm>
              <a:off x="7315200" y="16764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Input</a:t>
              </a:r>
            </a:p>
          </p:txBody>
        </p:sp>
        <p:cxnSp>
          <p:nvCxnSpPr>
            <p:cNvPr id="52" name="Straight Arrow Connector 51"/>
            <p:cNvCxnSpPr/>
            <p:nvPr/>
          </p:nvCxnSpPr>
          <p:spPr>
            <a:xfrm rot="10800000">
              <a:off x="6705600" y="1981200"/>
              <a:ext cx="609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4" name="Group 273"/>
          <p:cNvGrpSpPr/>
          <p:nvPr/>
        </p:nvGrpSpPr>
        <p:grpSpPr>
          <a:xfrm>
            <a:off x="6705600" y="4800600"/>
            <a:ext cx="1524000" cy="762000"/>
            <a:chOff x="6705600" y="4800600"/>
            <a:chExt cx="1524000" cy="762000"/>
          </a:xfrm>
        </p:grpSpPr>
        <p:sp>
          <p:nvSpPr>
            <p:cNvPr id="55" name="Rectangle 54"/>
            <p:cNvSpPr/>
            <p:nvPr/>
          </p:nvSpPr>
          <p:spPr>
            <a:xfrm>
              <a:off x="7315200" y="48006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Output</a:t>
              </a:r>
            </a:p>
          </p:txBody>
        </p:sp>
        <p:cxnSp>
          <p:nvCxnSpPr>
            <p:cNvPr id="59" name="Straight Arrow Connector 58"/>
            <p:cNvCxnSpPr/>
            <p:nvPr/>
          </p:nvCxnSpPr>
          <p:spPr>
            <a:xfrm rot="10800000" flipH="1">
              <a:off x="6705600" y="5181600"/>
              <a:ext cx="609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1" name="Group 270"/>
          <p:cNvGrpSpPr/>
          <p:nvPr/>
        </p:nvGrpSpPr>
        <p:grpSpPr>
          <a:xfrm>
            <a:off x="4953000" y="1981200"/>
            <a:ext cx="1524000" cy="3429000"/>
            <a:chOff x="4953000" y="1981200"/>
            <a:chExt cx="1524000" cy="3429000"/>
          </a:xfrm>
        </p:grpSpPr>
        <p:grpSp>
          <p:nvGrpSpPr>
            <p:cNvPr id="75" name="Group 74"/>
            <p:cNvGrpSpPr/>
            <p:nvPr/>
          </p:nvGrpSpPr>
          <p:grpSpPr>
            <a:xfrm>
              <a:off x="4953000" y="4038600"/>
              <a:ext cx="381000" cy="685800"/>
              <a:chOff x="7543800" y="3581400"/>
              <a:chExt cx="2362200" cy="685800"/>
            </a:xfrm>
            <a:solidFill>
              <a:schemeClr val="accent3"/>
            </a:solidFill>
          </p:grpSpPr>
          <p:sp>
            <p:nvSpPr>
              <p:cNvPr id="65" name="Rectangle 64"/>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6" name="Rectangle 65"/>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7" name="Rectangle 66"/>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8" name="Rectangle 67"/>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0" name="Rectangle 69"/>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2" name="Rectangle 71"/>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76" name="Group 75"/>
            <p:cNvGrpSpPr/>
            <p:nvPr/>
          </p:nvGrpSpPr>
          <p:grpSpPr>
            <a:xfrm>
              <a:off x="5334000" y="4038600"/>
              <a:ext cx="381000" cy="685800"/>
              <a:chOff x="7543800" y="3581400"/>
              <a:chExt cx="2362200" cy="685800"/>
            </a:xfrm>
            <a:solidFill>
              <a:schemeClr val="accent3"/>
            </a:solidFill>
          </p:grpSpPr>
          <p:sp>
            <p:nvSpPr>
              <p:cNvPr id="77" name="Rectangle 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1" name="Rectangle 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2" name="Rectangle 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3" name="Rectangle 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4" name="Rectangle 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5" name="Rectangle 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86" name="Group 85"/>
            <p:cNvGrpSpPr/>
            <p:nvPr/>
          </p:nvGrpSpPr>
          <p:grpSpPr>
            <a:xfrm>
              <a:off x="5715000" y="4038600"/>
              <a:ext cx="381000" cy="685800"/>
              <a:chOff x="7543800" y="3581400"/>
              <a:chExt cx="2362200" cy="685800"/>
            </a:xfrm>
            <a:solidFill>
              <a:schemeClr val="accent3"/>
            </a:solidFill>
          </p:grpSpPr>
          <p:sp>
            <p:nvSpPr>
              <p:cNvPr id="87" name="Rectangle 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8" name="Rectangle 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9" name="Rectangle 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0" name="Rectangle 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 name="Rectangle 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2" name="Rectangle 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3" name="Rectangle 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4" name="Rectangle 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5" name="Rectangle 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96" name="Group 95"/>
            <p:cNvGrpSpPr/>
            <p:nvPr/>
          </p:nvGrpSpPr>
          <p:grpSpPr>
            <a:xfrm>
              <a:off x="6096000" y="4038600"/>
              <a:ext cx="381000" cy="685800"/>
              <a:chOff x="7543800" y="3581400"/>
              <a:chExt cx="2362200" cy="685800"/>
            </a:xfrm>
            <a:solidFill>
              <a:schemeClr val="accent3"/>
            </a:solidFill>
          </p:grpSpPr>
          <p:sp>
            <p:nvSpPr>
              <p:cNvPr id="97" name="Rectangle 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8" name="Rectangle 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9" name="Rectangle 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0" name="Rectangle 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1" name="Rectangle 1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2" name="Rectangle 1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3" name="Rectangle 1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4" name="Rectangle 1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5" name="Rectangle 1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06" name="Group 105"/>
            <p:cNvGrpSpPr/>
            <p:nvPr/>
          </p:nvGrpSpPr>
          <p:grpSpPr>
            <a:xfrm>
              <a:off x="4953000" y="4724400"/>
              <a:ext cx="381000" cy="685800"/>
              <a:chOff x="7543800" y="3581400"/>
              <a:chExt cx="2362200" cy="685800"/>
            </a:xfrm>
            <a:solidFill>
              <a:schemeClr val="accent3"/>
            </a:solidFill>
          </p:grpSpPr>
          <p:sp>
            <p:nvSpPr>
              <p:cNvPr id="107" name="Rectangle 1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8" name="Rectangle 1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9" name="Rectangle 1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0" name="Rectangle 1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1" name="Rectangle 1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2" name="Rectangle 1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3" name="Rectangle 1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4" name="Rectangle 1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5" name="Rectangle 1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16" name="Group 115"/>
            <p:cNvGrpSpPr/>
            <p:nvPr/>
          </p:nvGrpSpPr>
          <p:grpSpPr>
            <a:xfrm>
              <a:off x="5334000" y="4724400"/>
              <a:ext cx="381000" cy="685800"/>
              <a:chOff x="7543800" y="3581400"/>
              <a:chExt cx="2362200" cy="685800"/>
            </a:xfrm>
            <a:solidFill>
              <a:schemeClr val="accent3"/>
            </a:solidFill>
          </p:grpSpPr>
          <p:sp>
            <p:nvSpPr>
              <p:cNvPr id="117" name="Rectangle 1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8" name="Rectangle 1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9" name="Rectangle 1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0" name="Rectangle 1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1" name="Rectangle 1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2" name="Rectangle 1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3" name="Rectangle 1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5" name="Rectangle 1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26" name="Group 125"/>
            <p:cNvGrpSpPr/>
            <p:nvPr/>
          </p:nvGrpSpPr>
          <p:grpSpPr>
            <a:xfrm>
              <a:off x="5715000" y="4724400"/>
              <a:ext cx="381000" cy="685800"/>
              <a:chOff x="7543800" y="3581400"/>
              <a:chExt cx="2362200" cy="685800"/>
            </a:xfrm>
            <a:solidFill>
              <a:schemeClr val="accent3"/>
            </a:solidFill>
          </p:grpSpPr>
          <p:sp>
            <p:nvSpPr>
              <p:cNvPr id="127" name="Rectangle 1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9" name="Rectangle 1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0" name="Rectangle 1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1" name="Rectangle 1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5" name="Rectangle 1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36" name="Group 135"/>
            <p:cNvGrpSpPr/>
            <p:nvPr/>
          </p:nvGrpSpPr>
          <p:grpSpPr>
            <a:xfrm>
              <a:off x="6096000" y="4724400"/>
              <a:ext cx="381000" cy="685800"/>
              <a:chOff x="7543800" y="3581400"/>
              <a:chExt cx="2362200" cy="685800"/>
            </a:xfrm>
            <a:solidFill>
              <a:schemeClr val="accent3"/>
            </a:solidFill>
          </p:grpSpPr>
          <p:sp>
            <p:nvSpPr>
              <p:cNvPr id="137" name="Rectangle 1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8" name="Rectangle 1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9" name="Rectangle 1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0" name="Rectangle 1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2" name="Rectangle 1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3" name="Rectangle 1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4" name="Rectangle 1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5" name="Rectangle 1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46" name="Group 145"/>
            <p:cNvGrpSpPr/>
            <p:nvPr/>
          </p:nvGrpSpPr>
          <p:grpSpPr>
            <a:xfrm>
              <a:off x="4953000" y="3352800"/>
              <a:ext cx="381000" cy="685800"/>
              <a:chOff x="7543800" y="3581400"/>
              <a:chExt cx="2362200" cy="685800"/>
            </a:xfrm>
            <a:solidFill>
              <a:srgbClr val="9BBB59"/>
            </a:solidFill>
          </p:grpSpPr>
          <p:sp>
            <p:nvSpPr>
              <p:cNvPr id="147" name="Rectangle 1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8" name="Rectangle 1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9" name="Rectangle 1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0" name="Rectangle 1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1" name="Rectangle 1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2" name="Rectangle 1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3" name="Rectangle 1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4" name="Rectangle 1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5" name="Rectangle 1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56" name="Group 155"/>
            <p:cNvGrpSpPr/>
            <p:nvPr/>
          </p:nvGrpSpPr>
          <p:grpSpPr>
            <a:xfrm>
              <a:off x="5334000" y="3352800"/>
              <a:ext cx="381000" cy="685800"/>
              <a:chOff x="7543800" y="3581400"/>
              <a:chExt cx="2362200" cy="685800"/>
            </a:xfrm>
            <a:solidFill>
              <a:schemeClr val="accent3"/>
            </a:solidFill>
          </p:grpSpPr>
          <p:sp>
            <p:nvSpPr>
              <p:cNvPr id="157" name="Rectangle 1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8" name="Rectangle 1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9" name="Rectangle 1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0" name="Rectangle 1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1" name="Rectangle 1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2" name="Rectangle 1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3" name="Rectangle 1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4" name="Rectangle 1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5" name="Rectangle 1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66" name="Group 165"/>
            <p:cNvGrpSpPr/>
            <p:nvPr/>
          </p:nvGrpSpPr>
          <p:grpSpPr>
            <a:xfrm>
              <a:off x="5715000" y="3352800"/>
              <a:ext cx="381000" cy="685800"/>
              <a:chOff x="7543800" y="3581400"/>
              <a:chExt cx="2362200" cy="685800"/>
            </a:xfrm>
            <a:solidFill>
              <a:schemeClr val="accent3"/>
            </a:solidFill>
          </p:grpSpPr>
          <p:sp>
            <p:nvSpPr>
              <p:cNvPr id="167" name="Rectangle 16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8" name="Rectangle 16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9" name="Rectangle 16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0" name="Rectangle 16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1" name="Rectangle 17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2" name="Rectangle 17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3" name="Rectangle 17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4" name="Rectangle 17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5" name="Rectangle 17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76" name="Group 175"/>
            <p:cNvGrpSpPr/>
            <p:nvPr/>
          </p:nvGrpSpPr>
          <p:grpSpPr>
            <a:xfrm>
              <a:off x="6096000" y="3352800"/>
              <a:ext cx="381000" cy="685800"/>
              <a:chOff x="7543800" y="3581400"/>
              <a:chExt cx="2362200" cy="685800"/>
            </a:xfrm>
            <a:solidFill>
              <a:schemeClr val="accent3"/>
            </a:solidFill>
          </p:grpSpPr>
          <p:sp>
            <p:nvSpPr>
              <p:cNvPr id="177" name="Rectangle 1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8" name="Rectangle 1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9" name="Rectangle 1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0" name="Rectangle 1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1" name="Rectangle 1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2" name="Rectangle 1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3" name="Rectangle 1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4" name="Rectangle 1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5" name="Rectangle 1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86" name="Group 185"/>
            <p:cNvGrpSpPr/>
            <p:nvPr/>
          </p:nvGrpSpPr>
          <p:grpSpPr>
            <a:xfrm>
              <a:off x="4953000" y="2667000"/>
              <a:ext cx="381000" cy="685800"/>
              <a:chOff x="7543800" y="3581400"/>
              <a:chExt cx="2362200" cy="685800"/>
            </a:xfrm>
            <a:solidFill>
              <a:schemeClr val="accent3"/>
            </a:solidFill>
          </p:grpSpPr>
          <p:sp>
            <p:nvSpPr>
              <p:cNvPr id="187" name="Rectangle 1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8" name="Rectangle 1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9" name="Rectangle 1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0" name="Rectangle 1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1" name="Rectangle 1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2" name="Rectangle 1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3" name="Rectangle 1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4" name="Rectangle 1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5" name="Rectangle 1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96" name="Group 195"/>
            <p:cNvGrpSpPr/>
            <p:nvPr/>
          </p:nvGrpSpPr>
          <p:grpSpPr>
            <a:xfrm>
              <a:off x="5334000" y="2667000"/>
              <a:ext cx="381000" cy="685800"/>
              <a:chOff x="7543800" y="3581400"/>
              <a:chExt cx="2362200" cy="685800"/>
            </a:xfrm>
            <a:solidFill>
              <a:schemeClr val="accent3"/>
            </a:solidFill>
          </p:grpSpPr>
          <p:sp>
            <p:nvSpPr>
              <p:cNvPr id="197" name="Rectangle 1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8" name="Rectangle 1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9" name="Rectangle 1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0" name="Rectangle 1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1" name="Rectangle 2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2" name="Rectangle 2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3" name="Rectangle 2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4" name="Rectangle 2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5" name="Rectangle 2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06" name="Group 205"/>
            <p:cNvGrpSpPr/>
            <p:nvPr/>
          </p:nvGrpSpPr>
          <p:grpSpPr>
            <a:xfrm>
              <a:off x="5715000" y="2667000"/>
              <a:ext cx="381000" cy="685800"/>
              <a:chOff x="7543800" y="3581400"/>
              <a:chExt cx="2362200" cy="685800"/>
            </a:xfrm>
            <a:solidFill>
              <a:schemeClr val="accent3"/>
            </a:solidFill>
          </p:grpSpPr>
          <p:sp>
            <p:nvSpPr>
              <p:cNvPr id="207" name="Rectangle 2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8" name="Rectangle 2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9" name="Rectangle 2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0" name="Rectangle 2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1" name="Rectangle 2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2" name="Rectangle 2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3" name="Rectangle 2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4" name="Rectangle 2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5" name="Rectangle 2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16" name="Group 215"/>
            <p:cNvGrpSpPr/>
            <p:nvPr/>
          </p:nvGrpSpPr>
          <p:grpSpPr>
            <a:xfrm>
              <a:off x="6096000" y="2667000"/>
              <a:ext cx="381000" cy="685800"/>
              <a:chOff x="7543800" y="3581400"/>
              <a:chExt cx="2362200" cy="685800"/>
            </a:xfrm>
            <a:solidFill>
              <a:schemeClr val="accent3"/>
            </a:solidFill>
          </p:grpSpPr>
          <p:sp>
            <p:nvSpPr>
              <p:cNvPr id="217" name="Rectangle 2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8" name="Rectangle 2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9" name="Rectangle 2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0" name="Rectangle 2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1" name="Rectangle 2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2" name="Rectangle 2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3" name="Rectangle 2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4" name="Rectangle 2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5" name="Rectangle 2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26" name="Group 225"/>
            <p:cNvGrpSpPr/>
            <p:nvPr/>
          </p:nvGrpSpPr>
          <p:grpSpPr>
            <a:xfrm>
              <a:off x="4953000" y="1981200"/>
              <a:ext cx="381000" cy="685800"/>
              <a:chOff x="7543800" y="3581400"/>
              <a:chExt cx="2362200" cy="685800"/>
            </a:xfrm>
            <a:solidFill>
              <a:schemeClr val="accent3"/>
            </a:solidFill>
          </p:grpSpPr>
          <p:sp>
            <p:nvSpPr>
              <p:cNvPr id="227" name="Rectangle 2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8" name="Rectangle 2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9" name="Rectangle 2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0" name="Rectangle 2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1" name="Rectangle 2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2" name="Rectangle 2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3" name="Rectangle 2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4" name="Rectangle 2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5" name="Rectangle 2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36" name="Group 235"/>
            <p:cNvGrpSpPr/>
            <p:nvPr/>
          </p:nvGrpSpPr>
          <p:grpSpPr>
            <a:xfrm>
              <a:off x="5334000" y="1981200"/>
              <a:ext cx="381000" cy="685800"/>
              <a:chOff x="7543800" y="3581400"/>
              <a:chExt cx="2362200" cy="685800"/>
            </a:xfrm>
            <a:solidFill>
              <a:schemeClr val="accent3"/>
            </a:solidFill>
          </p:grpSpPr>
          <p:sp>
            <p:nvSpPr>
              <p:cNvPr id="237" name="Rectangle 2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8" name="Rectangle 2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9" name="Rectangle 2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0" name="Rectangle 2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1" name="Rectangle 2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2" name="Rectangle 2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3" name="Rectangle 2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4" name="Rectangle 2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5" name="Rectangle 2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46" name="Group 245"/>
            <p:cNvGrpSpPr/>
            <p:nvPr/>
          </p:nvGrpSpPr>
          <p:grpSpPr>
            <a:xfrm>
              <a:off x="5715000" y="1981200"/>
              <a:ext cx="381000" cy="685800"/>
              <a:chOff x="7543800" y="3581400"/>
              <a:chExt cx="2362200" cy="685800"/>
            </a:xfrm>
            <a:solidFill>
              <a:schemeClr val="accent3"/>
            </a:solidFill>
          </p:grpSpPr>
          <p:sp>
            <p:nvSpPr>
              <p:cNvPr id="247" name="Rectangle 2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8" name="Rectangle 2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9" name="Rectangle 2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0" name="Rectangle 2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1" name="Rectangle 2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2" name="Rectangle 2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3" name="Rectangle 2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4" name="Rectangle 2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5" name="Rectangle 2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56" name="Group 255"/>
            <p:cNvGrpSpPr/>
            <p:nvPr/>
          </p:nvGrpSpPr>
          <p:grpSpPr>
            <a:xfrm>
              <a:off x="6096000" y="1981200"/>
              <a:ext cx="381000" cy="685800"/>
              <a:chOff x="7543800" y="3581400"/>
              <a:chExt cx="2362200" cy="685800"/>
            </a:xfrm>
            <a:solidFill>
              <a:schemeClr val="accent3"/>
            </a:solidFill>
          </p:grpSpPr>
          <p:sp>
            <p:nvSpPr>
              <p:cNvPr id="257" name="Rectangle 2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8" name="Rectangle 2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9" name="Rectangle 2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0" name="Rectangle 2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1" name="Rectangle 2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2" name="Rectangle 2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3" name="Rectangle 2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4" name="Rectangle 2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5" name="Rectangle 2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74" name="TextBox 73"/>
            <p:cNvSpPr txBox="1"/>
            <p:nvPr/>
          </p:nvSpPr>
          <p:spPr>
            <a:xfrm>
              <a:off x="5181600" y="3352800"/>
              <a:ext cx="1066800" cy="461665"/>
            </a:xfrm>
            <a:prstGeom prst="rect">
              <a:avLst/>
            </a:prstGeom>
            <a:noFill/>
          </p:spPr>
          <p:txBody>
            <a:bodyPr wrap="square" rtlCol="0">
              <a:spAutoFit/>
            </a:bodyPr>
            <a:lstStyle/>
            <a:p>
              <a:pPr algn="ctr"/>
              <a:r>
                <a:rPr lang="en-US" sz="2400" dirty="0" smtClean="0">
                  <a:effectLst>
                    <a:glow rad="228600">
                      <a:schemeClr val="bg1">
                        <a:alpha val="75000"/>
                      </a:schemeClr>
                    </a:glow>
                  </a:effectLst>
                </a:rPr>
                <a:t>Bytes</a:t>
              </a:r>
              <a:endParaRPr lang="en-US" sz="2400" dirty="0">
                <a:effectLst>
                  <a:glow rad="228600">
                    <a:schemeClr val="bg1">
                      <a:alpha val="75000"/>
                    </a:schemeClr>
                  </a:glow>
                </a:effectLst>
              </a:endParaRPr>
            </a:p>
          </p:txBody>
        </p:sp>
      </p:grpSp>
      <p:grpSp>
        <p:nvGrpSpPr>
          <p:cNvPr id="280" name="Group 279"/>
          <p:cNvGrpSpPr/>
          <p:nvPr/>
        </p:nvGrpSpPr>
        <p:grpSpPr>
          <a:xfrm>
            <a:off x="2743200" y="1828800"/>
            <a:ext cx="2854568" cy="4560332"/>
            <a:chOff x="2743200" y="1828800"/>
            <a:chExt cx="2854568" cy="4560332"/>
          </a:xfrm>
        </p:grpSpPr>
        <p:grpSp>
          <p:nvGrpSpPr>
            <p:cNvPr id="272" name="Group 271"/>
            <p:cNvGrpSpPr/>
            <p:nvPr/>
          </p:nvGrpSpPr>
          <p:grpSpPr>
            <a:xfrm>
              <a:off x="3429000" y="1828800"/>
              <a:ext cx="1415937" cy="3465731"/>
              <a:chOff x="3429000" y="1828800"/>
              <a:chExt cx="1415937" cy="3465731"/>
            </a:xfrm>
          </p:grpSpPr>
          <p:cxnSp>
            <p:nvCxnSpPr>
              <p:cNvPr id="31" name="Straight Arrow Connector 30"/>
              <p:cNvCxnSpPr/>
              <p:nvPr/>
            </p:nvCxnSpPr>
            <p:spPr>
              <a:xfrm>
                <a:off x="3429000" y="25146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30" idx="1"/>
              </p:cNvCxnSpPr>
              <p:nvPr/>
            </p:nvCxnSpPr>
            <p:spPr>
              <a:xfrm>
                <a:off x="3429000" y="35814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535269"/>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10800000">
                <a:off x="3429000" y="4725988"/>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581400" y="1828800"/>
                <a:ext cx="1263537" cy="646331"/>
              </a:xfrm>
              <a:prstGeom prst="rect">
                <a:avLst/>
              </a:prstGeom>
              <a:noFill/>
            </p:spPr>
            <p:txBody>
              <a:bodyPr wrap="none" rtlCol="0">
                <a:spAutoFit/>
              </a:bodyPr>
              <a:lstStyle/>
              <a:p>
                <a:r>
                  <a:rPr lang="en-US" dirty="0" smtClean="0"/>
                  <a:t>Enable?</a:t>
                </a:r>
              </a:p>
              <a:p>
                <a:r>
                  <a:rPr lang="en-US" dirty="0" smtClean="0"/>
                  <a:t>Read/Write</a:t>
                </a:r>
                <a:endParaRPr lang="en-US" dirty="0"/>
              </a:p>
            </p:txBody>
          </p:sp>
          <p:sp>
            <p:nvSpPr>
              <p:cNvPr id="44" name="TextBox 43"/>
              <p:cNvSpPr txBox="1"/>
              <p:nvPr/>
            </p:nvSpPr>
            <p:spPr>
              <a:xfrm>
                <a:off x="3657600" y="3276600"/>
                <a:ext cx="933632" cy="369332"/>
              </a:xfrm>
              <a:prstGeom prst="rect">
                <a:avLst/>
              </a:prstGeom>
              <a:noFill/>
            </p:spPr>
            <p:txBody>
              <a:bodyPr wrap="none" rtlCol="0">
                <a:spAutoFit/>
              </a:bodyPr>
              <a:lstStyle/>
              <a:p>
                <a:r>
                  <a:rPr lang="en-US" dirty="0" smtClean="0"/>
                  <a:t>Address</a:t>
                </a:r>
                <a:endParaRPr lang="en-US" dirty="0"/>
              </a:p>
            </p:txBody>
          </p:sp>
          <p:sp>
            <p:nvSpPr>
              <p:cNvPr id="45" name="TextBox 44"/>
              <p:cNvSpPr txBox="1"/>
              <p:nvPr/>
            </p:nvSpPr>
            <p:spPr>
              <a:xfrm>
                <a:off x="3733800" y="3925669"/>
                <a:ext cx="762000" cy="646331"/>
              </a:xfrm>
              <a:prstGeom prst="rect">
                <a:avLst/>
              </a:prstGeom>
              <a:noFill/>
            </p:spPr>
            <p:txBody>
              <a:bodyPr wrap="square" rtlCol="0">
                <a:spAutoFit/>
              </a:bodyPr>
              <a:lstStyle/>
              <a:p>
                <a:r>
                  <a:rPr lang="en-US" dirty="0" smtClean="0"/>
                  <a:t>Write Data</a:t>
                </a:r>
                <a:endParaRPr lang="en-US" dirty="0"/>
              </a:p>
            </p:txBody>
          </p:sp>
          <p:sp>
            <p:nvSpPr>
              <p:cNvPr id="46" name="TextBox 45"/>
              <p:cNvSpPr txBox="1"/>
              <p:nvPr/>
            </p:nvSpPr>
            <p:spPr>
              <a:xfrm>
                <a:off x="3810000" y="4648200"/>
                <a:ext cx="685799" cy="646331"/>
              </a:xfrm>
              <a:prstGeom prst="rect">
                <a:avLst/>
              </a:prstGeom>
              <a:noFill/>
            </p:spPr>
            <p:txBody>
              <a:bodyPr wrap="square" rtlCol="0">
                <a:spAutoFit/>
              </a:bodyPr>
              <a:lstStyle/>
              <a:p>
                <a:r>
                  <a:rPr lang="en-US" dirty="0" err="1" smtClean="0"/>
                  <a:t>ReadData</a:t>
                </a:r>
                <a:endParaRPr lang="en-US" dirty="0"/>
              </a:p>
            </p:txBody>
          </p:sp>
        </p:grpSp>
        <p:grpSp>
          <p:nvGrpSpPr>
            <p:cNvPr id="279" name="Group 278"/>
            <p:cNvGrpSpPr/>
            <p:nvPr/>
          </p:nvGrpSpPr>
          <p:grpSpPr>
            <a:xfrm>
              <a:off x="2743200" y="5715000"/>
              <a:ext cx="2854568" cy="674132"/>
              <a:chOff x="2819400" y="5791200"/>
              <a:chExt cx="2854568" cy="674132"/>
            </a:xfrm>
          </p:grpSpPr>
          <p:sp>
            <p:nvSpPr>
              <p:cNvPr id="276" name="Left Brace 275"/>
              <p:cNvSpPr/>
              <p:nvPr/>
            </p:nvSpPr>
            <p:spPr>
              <a:xfrm rot="16200000">
                <a:off x="41148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7" name="TextBox 276"/>
              <p:cNvSpPr txBox="1"/>
              <p:nvPr/>
            </p:nvSpPr>
            <p:spPr>
              <a:xfrm>
                <a:off x="2819400" y="6096000"/>
                <a:ext cx="2854568" cy="369332"/>
              </a:xfrm>
              <a:prstGeom prst="rect">
                <a:avLst/>
              </a:prstGeom>
              <a:noFill/>
            </p:spPr>
            <p:txBody>
              <a:bodyPr wrap="none" rtlCol="0">
                <a:spAutoFit/>
              </a:bodyPr>
              <a:lstStyle/>
              <a:p>
                <a:r>
                  <a:rPr lang="en-US" dirty="0" smtClean="0"/>
                  <a:t>Processor-Memory Interface</a:t>
                </a:r>
                <a:endParaRPr lang="en-US" dirty="0"/>
              </a:p>
            </p:txBody>
          </p:sp>
        </p:grpSp>
      </p:grpSp>
      <p:grpSp>
        <p:nvGrpSpPr>
          <p:cNvPr id="285" name="Group 284"/>
          <p:cNvGrpSpPr/>
          <p:nvPr/>
        </p:nvGrpSpPr>
        <p:grpSpPr>
          <a:xfrm>
            <a:off x="6324600" y="5791200"/>
            <a:ext cx="2339102" cy="674132"/>
            <a:chOff x="6324600" y="5791200"/>
            <a:chExt cx="2339102" cy="674132"/>
          </a:xfrm>
        </p:grpSpPr>
        <p:sp>
          <p:nvSpPr>
            <p:cNvPr id="283" name="Left Brace 282"/>
            <p:cNvSpPr/>
            <p:nvPr/>
          </p:nvSpPr>
          <p:spPr>
            <a:xfrm rot="16200000">
              <a:off x="69342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4" name="TextBox 283"/>
            <p:cNvSpPr txBox="1"/>
            <p:nvPr/>
          </p:nvSpPr>
          <p:spPr>
            <a:xfrm>
              <a:off x="6324600" y="6096000"/>
              <a:ext cx="2339102" cy="369332"/>
            </a:xfrm>
            <a:prstGeom prst="rect">
              <a:avLst/>
            </a:prstGeom>
            <a:noFill/>
          </p:spPr>
          <p:txBody>
            <a:bodyPr wrap="none" rtlCol="0">
              <a:spAutoFit/>
            </a:bodyPr>
            <a:lstStyle/>
            <a:p>
              <a:r>
                <a:rPr lang="en-US" dirty="0" smtClean="0"/>
                <a:t>I/O-Memory Interfaces</a:t>
              </a:r>
              <a:endParaRPr lang="en-US" dirty="0"/>
            </a:p>
          </p:txBody>
        </p:sp>
      </p:grpSp>
    </p:spTree>
    <p:extLst>
      <p:ext uri="{BB962C8B-B14F-4D97-AF65-F5344CB8AC3E}">
        <p14:creationId xmlns:p14="http://schemas.microsoft.com/office/powerpoint/2010/main" val="1283497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Reality Check: Typical </a:t>
            </a:r>
            <a:br>
              <a:rPr lang="en-US" dirty="0" smtClean="0"/>
            </a:br>
            <a:r>
              <a:rPr lang="en-US" dirty="0" smtClean="0"/>
              <a:t>MIPS Chip Die Photograph</a:t>
            </a:r>
            <a:endParaRPr lang="en-US" dirty="0"/>
          </a:p>
        </p:txBody>
      </p:sp>
      <p:sp>
        <p:nvSpPr>
          <p:cNvPr id="3" name="Date Placeholder 2"/>
          <p:cNvSpPr>
            <a:spLocks noGrp="1"/>
          </p:cNvSpPr>
          <p:nvPr>
            <p:ph type="dt" sz="half" idx="10"/>
          </p:nvPr>
        </p:nvSpPr>
        <p:spPr/>
        <p:txBody>
          <a:bodyPr/>
          <a:lstStyle/>
          <a:p>
            <a:fld id="{4137364C-736E-C244-9ED1-7FFDEBC76065}" type="datetime1">
              <a:rPr lang="en-US" smtClean="0"/>
              <a:pPr/>
              <a:t>9/30/13</a:t>
            </a:fld>
            <a:endParaRPr lang="en-US"/>
          </a:p>
        </p:txBody>
      </p:sp>
      <p:sp>
        <p:nvSpPr>
          <p:cNvPr id="4" name="Footer Placeholder 3"/>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12</a:t>
            </a:fld>
            <a:endParaRPr lang="en-US"/>
          </a:p>
        </p:txBody>
      </p:sp>
      <p:pic>
        <p:nvPicPr>
          <p:cNvPr id="129028" name="Picture 4"/>
          <p:cNvPicPr>
            <a:picLocks noChangeAspect="1" noChangeArrowheads="1"/>
          </p:cNvPicPr>
          <p:nvPr/>
        </p:nvPicPr>
        <p:blipFill>
          <a:blip r:embed="rId2"/>
          <a:srcRect/>
          <a:stretch>
            <a:fillRect/>
          </a:stretch>
        </p:blipFill>
        <p:spPr bwMode="auto">
          <a:xfrm>
            <a:off x="1753132" y="1591728"/>
            <a:ext cx="5663670" cy="5210576"/>
          </a:xfrm>
          <a:prstGeom prst="rect">
            <a:avLst/>
          </a:prstGeom>
          <a:noFill/>
          <a:ln w="9525">
            <a:noFill/>
            <a:miter lim="800000"/>
            <a:headEnd/>
            <a:tailEnd/>
          </a:ln>
          <a:effectLst/>
        </p:spPr>
      </p:pic>
      <p:grpSp>
        <p:nvGrpSpPr>
          <p:cNvPr id="17" name="Group 16"/>
          <p:cNvGrpSpPr/>
          <p:nvPr/>
        </p:nvGrpSpPr>
        <p:grpSpPr>
          <a:xfrm>
            <a:off x="5579536" y="4334928"/>
            <a:ext cx="3238495" cy="2175933"/>
            <a:chOff x="5579536" y="4334928"/>
            <a:chExt cx="3238495" cy="2175933"/>
          </a:xfrm>
        </p:grpSpPr>
        <p:sp>
          <p:nvSpPr>
            <p:cNvPr id="9" name="Freeform 8"/>
            <p:cNvSpPr/>
            <p:nvPr/>
          </p:nvSpPr>
          <p:spPr>
            <a:xfrm>
              <a:off x="5579536" y="4334928"/>
              <a:ext cx="1532467" cy="2175933"/>
            </a:xfrm>
            <a:custGeom>
              <a:avLst/>
              <a:gdLst>
                <a:gd name="connsiteX0" fmla="*/ 0 w 1532467"/>
                <a:gd name="connsiteY0" fmla="*/ 8467 h 2175933"/>
                <a:gd name="connsiteX1" fmla="*/ 1532467 w 1532467"/>
                <a:gd name="connsiteY1" fmla="*/ 8467 h 2175933"/>
                <a:gd name="connsiteX2" fmla="*/ 1532467 w 1532467"/>
                <a:gd name="connsiteY2" fmla="*/ 1761067 h 2175933"/>
                <a:gd name="connsiteX3" fmla="*/ 838200 w 1532467"/>
                <a:gd name="connsiteY3" fmla="*/ 1752600 h 2175933"/>
                <a:gd name="connsiteX4" fmla="*/ 846667 w 1532467"/>
                <a:gd name="connsiteY4" fmla="*/ 2175933 h 2175933"/>
                <a:gd name="connsiteX5" fmla="*/ 516467 w 1532467"/>
                <a:gd name="connsiteY5" fmla="*/ 2167467 h 2175933"/>
                <a:gd name="connsiteX6" fmla="*/ 491067 w 1532467"/>
                <a:gd name="connsiteY6" fmla="*/ 1109133 h 2175933"/>
                <a:gd name="connsiteX7" fmla="*/ 16934 w 1532467"/>
                <a:gd name="connsiteY7" fmla="*/ 1100667 h 2175933"/>
                <a:gd name="connsiteX8" fmla="*/ 0 w 1532467"/>
                <a:gd name="connsiteY8" fmla="*/ 8467 h 217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467" h="2175933">
                  <a:moveTo>
                    <a:pt x="0" y="8467"/>
                  </a:moveTo>
                  <a:lnTo>
                    <a:pt x="1532467" y="8467"/>
                  </a:lnTo>
                  <a:lnTo>
                    <a:pt x="1532467" y="1761067"/>
                  </a:lnTo>
                  <a:lnTo>
                    <a:pt x="838200" y="1752600"/>
                  </a:lnTo>
                  <a:lnTo>
                    <a:pt x="846667" y="2175933"/>
                  </a:lnTo>
                  <a:lnTo>
                    <a:pt x="516467" y="2167467"/>
                  </a:lnTo>
                  <a:lnTo>
                    <a:pt x="491067" y="1109133"/>
                  </a:lnTo>
                  <a:lnTo>
                    <a:pt x="16934" y="1100667"/>
                  </a:lnTo>
                  <a:cubicBezTo>
                    <a:pt x="14112" y="733778"/>
                    <a:pt x="8467" y="0"/>
                    <a:pt x="0" y="8467"/>
                  </a:cubicBezTo>
                  <a:close/>
                </a:path>
              </a:pathLst>
            </a:cu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535333" y="4817533"/>
              <a:ext cx="1282698" cy="923330"/>
            </a:xfrm>
            <a:prstGeom prst="rect">
              <a:avLst/>
            </a:prstGeom>
            <a:noFill/>
          </p:spPr>
          <p:txBody>
            <a:bodyPr wrap="none" rtlCol="0">
              <a:spAutoFit/>
            </a:bodyPr>
            <a:lstStyle/>
            <a:p>
              <a:r>
                <a:rPr lang="en-US" dirty="0" smtClean="0">
                  <a:solidFill>
                    <a:srgbClr val="FF0000"/>
                  </a:solidFill>
                </a:rPr>
                <a:t>Integer</a:t>
              </a:r>
            </a:p>
            <a:p>
              <a:r>
                <a:rPr lang="en-US" dirty="0" smtClean="0">
                  <a:solidFill>
                    <a:srgbClr val="FF0000"/>
                  </a:solidFill>
                </a:rPr>
                <a:t>Control and</a:t>
              </a:r>
            </a:p>
            <a:p>
              <a:r>
                <a:rPr lang="en-US" dirty="0" err="1" smtClean="0">
                  <a:solidFill>
                    <a:srgbClr val="FF0000"/>
                  </a:solidFill>
                </a:rPr>
                <a:t>Datapath</a:t>
              </a:r>
              <a:endParaRPr lang="en-US" dirty="0">
                <a:solidFill>
                  <a:srgbClr val="FF0000"/>
                </a:solidFill>
              </a:endParaRPr>
            </a:p>
          </p:txBody>
        </p:sp>
      </p:grpSp>
      <p:grpSp>
        <p:nvGrpSpPr>
          <p:cNvPr id="19" name="Group 18"/>
          <p:cNvGrpSpPr/>
          <p:nvPr/>
        </p:nvGrpSpPr>
        <p:grpSpPr>
          <a:xfrm>
            <a:off x="2057400" y="2252133"/>
            <a:ext cx="6852126" cy="2048934"/>
            <a:chOff x="2057400" y="2252133"/>
            <a:chExt cx="6852126" cy="2048934"/>
          </a:xfrm>
        </p:grpSpPr>
        <p:sp>
          <p:nvSpPr>
            <p:cNvPr id="11" name="Freeform 10"/>
            <p:cNvSpPr/>
            <p:nvPr/>
          </p:nvSpPr>
          <p:spPr>
            <a:xfrm>
              <a:off x="2057400" y="2252133"/>
              <a:ext cx="5080000" cy="2048934"/>
            </a:xfrm>
            <a:custGeom>
              <a:avLst/>
              <a:gdLst>
                <a:gd name="connsiteX0" fmla="*/ 0 w 5080000"/>
                <a:gd name="connsiteY0" fmla="*/ 0 h 2048934"/>
                <a:gd name="connsiteX1" fmla="*/ 5063067 w 5080000"/>
                <a:gd name="connsiteY1" fmla="*/ 0 h 2048934"/>
                <a:gd name="connsiteX2" fmla="*/ 5080000 w 5080000"/>
                <a:gd name="connsiteY2" fmla="*/ 2032000 h 2048934"/>
                <a:gd name="connsiteX3" fmla="*/ 16933 w 5080000"/>
                <a:gd name="connsiteY3" fmla="*/ 2048934 h 2048934"/>
                <a:gd name="connsiteX4" fmla="*/ 0 w 5080000"/>
                <a:gd name="connsiteY4" fmla="*/ 0 h 2048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0000" h="2048934">
                  <a:moveTo>
                    <a:pt x="0" y="0"/>
                  </a:moveTo>
                  <a:lnTo>
                    <a:pt x="5063067" y="0"/>
                  </a:lnTo>
                  <a:lnTo>
                    <a:pt x="5080000" y="2032000"/>
                  </a:lnTo>
                  <a:lnTo>
                    <a:pt x="16933" y="2048934"/>
                  </a:lnTo>
                  <a:lnTo>
                    <a:pt x="0" y="0"/>
                  </a:lnTo>
                  <a:close/>
                </a:path>
              </a:pathLst>
            </a:custGeom>
            <a:noFill/>
            <a:ln w="76200">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518400" y="2302934"/>
              <a:ext cx="1391126" cy="1754327"/>
            </a:xfrm>
            <a:prstGeom prst="rect">
              <a:avLst/>
            </a:prstGeom>
            <a:noFill/>
          </p:spPr>
          <p:txBody>
            <a:bodyPr wrap="none" rtlCol="0">
              <a:spAutoFit/>
            </a:bodyPr>
            <a:lstStyle/>
            <a:p>
              <a:r>
                <a:rPr lang="en-US" dirty="0" smtClean="0">
                  <a:solidFill>
                    <a:srgbClr val="3366FF"/>
                  </a:solidFill>
                </a:rPr>
                <a:t>Performance</a:t>
              </a:r>
            </a:p>
            <a:p>
              <a:r>
                <a:rPr lang="en-US" dirty="0" smtClean="0">
                  <a:solidFill>
                    <a:srgbClr val="3366FF"/>
                  </a:solidFill>
                </a:rPr>
                <a:t>Enhancing</a:t>
              </a:r>
            </a:p>
            <a:p>
              <a:r>
                <a:rPr lang="en-US" dirty="0" smtClean="0">
                  <a:solidFill>
                    <a:srgbClr val="3366FF"/>
                  </a:solidFill>
                </a:rPr>
                <a:t>On-Chip</a:t>
              </a:r>
            </a:p>
            <a:p>
              <a:r>
                <a:rPr lang="en-US" dirty="0" smtClean="0">
                  <a:solidFill>
                    <a:srgbClr val="3366FF"/>
                  </a:solidFill>
                </a:rPr>
                <a:t>Memory</a:t>
              </a:r>
            </a:p>
            <a:p>
              <a:r>
                <a:rPr lang="en-US" dirty="0" smtClean="0">
                  <a:solidFill>
                    <a:srgbClr val="3366FF"/>
                  </a:solidFill>
                </a:rPr>
                <a:t>(</a:t>
              </a:r>
              <a:r>
                <a:rPr lang="en-US" dirty="0" err="1" smtClean="0">
                  <a:solidFill>
                    <a:srgbClr val="3366FF"/>
                  </a:solidFill>
                </a:rPr>
                <a:t>iCache</a:t>
              </a:r>
              <a:r>
                <a:rPr lang="en-US" dirty="0" smtClean="0">
                  <a:solidFill>
                    <a:srgbClr val="3366FF"/>
                  </a:solidFill>
                </a:rPr>
                <a:t> +</a:t>
              </a:r>
            </a:p>
            <a:p>
              <a:r>
                <a:rPr lang="en-US" dirty="0" err="1" smtClean="0">
                  <a:solidFill>
                    <a:srgbClr val="3366FF"/>
                  </a:solidFill>
                </a:rPr>
                <a:t>dCache</a:t>
              </a:r>
              <a:r>
                <a:rPr lang="en-US" dirty="0" smtClean="0">
                  <a:solidFill>
                    <a:srgbClr val="3366FF"/>
                  </a:solidFill>
                </a:rPr>
                <a:t>)</a:t>
              </a:r>
              <a:endParaRPr lang="en-US" dirty="0">
                <a:solidFill>
                  <a:srgbClr val="3366FF"/>
                </a:solidFill>
              </a:endParaRPr>
            </a:p>
          </p:txBody>
        </p:sp>
      </p:grpSp>
      <p:grpSp>
        <p:nvGrpSpPr>
          <p:cNvPr id="18" name="Group 17"/>
          <p:cNvGrpSpPr/>
          <p:nvPr/>
        </p:nvGrpSpPr>
        <p:grpSpPr>
          <a:xfrm>
            <a:off x="440266" y="4385733"/>
            <a:ext cx="4377267" cy="2269066"/>
            <a:chOff x="440266" y="4385733"/>
            <a:chExt cx="4377267" cy="2269066"/>
          </a:xfrm>
        </p:grpSpPr>
        <p:sp>
          <p:nvSpPr>
            <p:cNvPr id="13" name="Freeform 12"/>
            <p:cNvSpPr/>
            <p:nvPr/>
          </p:nvSpPr>
          <p:spPr>
            <a:xfrm>
              <a:off x="2057400" y="4385733"/>
              <a:ext cx="2760133" cy="2269066"/>
            </a:xfrm>
            <a:custGeom>
              <a:avLst/>
              <a:gdLst>
                <a:gd name="connsiteX0" fmla="*/ 0 w 2760133"/>
                <a:gd name="connsiteY0" fmla="*/ 2269066 h 2269066"/>
                <a:gd name="connsiteX1" fmla="*/ 0 w 2760133"/>
                <a:gd name="connsiteY1" fmla="*/ 25400 h 2269066"/>
                <a:gd name="connsiteX2" fmla="*/ 2760133 w 2760133"/>
                <a:gd name="connsiteY2" fmla="*/ 0 h 2269066"/>
                <a:gd name="connsiteX3" fmla="*/ 2760133 w 2760133"/>
                <a:gd name="connsiteY3" fmla="*/ 2159000 h 2269066"/>
                <a:gd name="connsiteX4" fmla="*/ 16933 w 2760133"/>
                <a:gd name="connsiteY4" fmla="*/ 2201333 h 226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0133" h="2269066">
                  <a:moveTo>
                    <a:pt x="0" y="2269066"/>
                  </a:moveTo>
                  <a:lnTo>
                    <a:pt x="0" y="25400"/>
                  </a:lnTo>
                  <a:lnTo>
                    <a:pt x="2760133" y="0"/>
                  </a:lnTo>
                  <a:lnTo>
                    <a:pt x="2760133" y="2159000"/>
                  </a:lnTo>
                  <a:lnTo>
                    <a:pt x="16933" y="2201333"/>
                  </a:lnTo>
                </a:path>
              </a:pathLst>
            </a:custGeom>
            <a:ln w="762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440266" y="4817533"/>
              <a:ext cx="1282698" cy="923330"/>
            </a:xfrm>
            <a:prstGeom prst="rect">
              <a:avLst/>
            </a:prstGeom>
            <a:noFill/>
          </p:spPr>
          <p:txBody>
            <a:bodyPr wrap="none" rtlCol="0">
              <a:spAutoFit/>
            </a:bodyPr>
            <a:lstStyle/>
            <a:p>
              <a:r>
                <a:rPr lang="en-US" dirty="0" smtClean="0">
                  <a:solidFill>
                    <a:srgbClr val="FF0000"/>
                  </a:solidFill>
                </a:rPr>
                <a:t>Floating Pt</a:t>
              </a:r>
            </a:p>
            <a:p>
              <a:r>
                <a:rPr lang="en-US" dirty="0" smtClean="0">
                  <a:solidFill>
                    <a:srgbClr val="FF0000"/>
                  </a:solidFill>
                </a:rPr>
                <a:t>Control and</a:t>
              </a:r>
            </a:p>
            <a:p>
              <a:r>
                <a:rPr lang="en-US" dirty="0" err="1" smtClean="0">
                  <a:solidFill>
                    <a:srgbClr val="FF0000"/>
                  </a:solidFill>
                </a:rPr>
                <a:t>Datapath</a:t>
              </a:r>
              <a:endParaRPr lang="en-US" dirty="0">
                <a:solidFill>
                  <a:srgbClr val="FF0000"/>
                </a:solidFill>
              </a:endParaRPr>
            </a:p>
          </p:txBody>
        </p:sp>
      </p:grpSp>
      <p:grpSp>
        <p:nvGrpSpPr>
          <p:cNvPr id="20" name="Group 19"/>
          <p:cNvGrpSpPr/>
          <p:nvPr/>
        </p:nvGrpSpPr>
        <p:grpSpPr>
          <a:xfrm>
            <a:off x="355601" y="2302934"/>
            <a:ext cx="5672666" cy="3708399"/>
            <a:chOff x="355601" y="2302934"/>
            <a:chExt cx="5672666" cy="3708399"/>
          </a:xfrm>
        </p:grpSpPr>
        <p:sp>
          <p:nvSpPr>
            <p:cNvPr id="15" name="Freeform 14"/>
            <p:cNvSpPr/>
            <p:nvPr/>
          </p:nvSpPr>
          <p:spPr>
            <a:xfrm>
              <a:off x="4885267" y="4343400"/>
              <a:ext cx="1143000" cy="1667933"/>
            </a:xfrm>
            <a:custGeom>
              <a:avLst/>
              <a:gdLst>
                <a:gd name="connsiteX0" fmla="*/ 0 w 1168400"/>
                <a:gd name="connsiteY0" fmla="*/ 1667933 h 1667933"/>
                <a:gd name="connsiteX1" fmla="*/ 8466 w 1168400"/>
                <a:gd name="connsiteY1" fmla="*/ 25400 h 1667933"/>
                <a:gd name="connsiteX2" fmla="*/ 660400 w 1168400"/>
                <a:gd name="connsiteY2" fmla="*/ 0 h 1667933"/>
                <a:gd name="connsiteX3" fmla="*/ 694266 w 1168400"/>
                <a:gd name="connsiteY3" fmla="*/ 1143000 h 1667933"/>
                <a:gd name="connsiteX4" fmla="*/ 1159933 w 1168400"/>
                <a:gd name="connsiteY4" fmla="*/ 1143000 h 1667933"/>
                <a:gd name="connsiteX5" fmla="*/ 1168400 w 1168400"/>
                <a:gd name="connsiteY5" fmla="*/ 1659467 h 1667933"/>
                <a:gd name="connsiteX6" fmla="*/ 0 w 1168400"/>
                <a:gd name="connsiteY6" fmla="*/ 1667933 h 166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400" h="1667933">
                  <a:moveTo>
                    <a:pt x="0" y="1667933"/>
                  </a:moveTo>
                  <a:lnTo>
                    <a:pt x="8466" y="25400"/>
                  </a:lnTo>
                  <a:lnTo>
                    <a:pt x="660400" y="0"/>
                  </a:lnTo>
                  <a:lnTo>
                    <a:pt x="694266" y="1143000"/>
                  </a:lnTo>
                  <a:lnTo>
                    <a:pt x="1159933" y="1143000"/>
                  </a:lnTo>
                  <a:lnTo>
                    <a:pt x="1168400" y="1659467"/>
                  </a:lnTo>
                  <a:lnTo>
                    <a:pt x="0" y="1667933"/>
                  </a:lnTo>
                  <a:close/>
                </a:path>
              </a:pathLst>
            </a:custGeom>
            <a:noFill/>
            <a:ln w="762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55601" y="2302934"/>
              <a:ext cx="1231978" cy="1477328"/>
            </a:xfrm>
            <a:prstGeom prst="rect">
              <a:avLst/>
            </a:prstGeom>
            <a:noFill/>
          </p:spPr>
          <p:txBody>
            <a:bodyPr wrap="none" rtlCol="0">
              <a:spAutoFit/>
            </a:bodyPr>
            <a:lstStyle/>
            <a:p>
              <a:r>
                <a:rPr lang="en-US" dirty="0" smtClean="0">
                  <a:solidFill>
                    <a:srgbClr val="008000"/>
                  </a:solidFill>
                </a:rPr>
                <a:t>Protection-</a:t>
              </a:r>
              <a:br>
                <a:rPr lang="en-US" dirty="0" smtClean="0">
                  <a:solidFill>
                    <a:srgbClr val="008000"/>
                  </a:solidFill>
                </a:rPr>
              </a:br>
              <a:r>
                <a:rPr lang="en-US" dirty="0" smtClean="0">
                  <a:solidFill>
                    <a:srgbClr val="008000"/>
                  </a:solidFill>
                </a:rPr>
                <a:t>oriented</a:t>
              </a:r>
            </a:p>
            <a:p>
              <a:r>
                <a:rPr lang="en-US" dirty="0" smtClean="0">
                  <a:solidFill>
                    <a:srgbClr val="008000"/>
                  </a:solidFill>
                </a:rPr>
                <a:t>Virtual</a:t>
              </a:r>
            </a:p>
            <a:p>
              <a:r>
                <a:rPr lang="en-US" dirty="0" smtClean="0">
                  <a:solidFill>
                    <a:srgbClr val="008000"/>
                  </a:solidFill>
                </a:rPr>
                <a:t>Memory</a:t>
              </a:r>
            </a:p>
            <a:p>
              <a:r>
                <a:rPr lang="en-US" dirty="0" smtClean="0">
                  <a:solidFill>
                    <a:srgbClr val="008000"/>
                  </a:solidFill>
                </a:rPr>
                <a:t>Support</a:t>
              </a:r>
              <a:endParaRPr lang="en-US" dirty="0">
                <a:solidFill>
                  <a:srgbClr val="008000"/>
                </a:solidFill>
              </a:endParaRPr>
            </a:p>
          </p:txBody>
        </p:sp>
      </p:grpSp>
    </p:spTree>
    <p:extLst>
      <p:ext uri="{BB962C8B-B14F-4D97-AF65-F5344CB8AC3E}">
        <p14:creationId xmlns:p14="http://schemas.microsoft.com/office/powerpoint/2010/main" val="293063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Types of Memory</a:t>
            </a:r>
            <a:endParaRPr lang="en-US" dirty="0"/>
          </a:p>
        </p:txBody>
      </p:sp>
      <p:sp>
        <p:nvSpPr>
          <p:cNvPr id="7" name="Content Placeholder 6"/>
          <p:cNvSpPr>
            <a:spLocks noGrp="1"/>
          </p:cNvSpPr>
          <p:nvPr>
            <p:ph idx="1"/>
          </p:nvPr>
        </p:nvSpPr>
        <p:spPr>
          <a:xfrm>
            <a:off x="457200" y="1371600"/>
            <a:ext cx="8382000" cy="4525963"/>
          </a:xfrm>
        </p:spPr>
        <p:txBody>
          <a:bodyPr>
            <a:normAutofit fontScale="92500" lnSpcReduction="10000"/>
          </a:bodyPr>
          <a:lstStyle/>
          <a:p>
            <a:pPr>
              <a:buNone/>
            </a:pPr>
            <a:r>
              <a:rPr lang="en-US" dirty="0" smtClean="0"/>
              <a:t>Volatile (needs power to hold state)</a:t>
            </a:r>
          </a:p>
          <a:p>
            <a:r>
              <a:rPr lang="en-US" dirty="0" smtClean="0"/>
              <a:t>Static RAM (SRAM), built from </a:t>
            </a:r>
            <a:r>
              <a:rPr lang="en-US" dirty="0" err="1" smtClean="0"/>
              <a:t>bistables</a:t>
            </a:r>
            <a:r>
              <a:rPr lang="en-US" dirty="0" smtClean="0"/>
              <a:t> that use local positive feedback to hold value</a:t>
            </a:r>
          </a:p>
          <a:p>
            <a:r>
              <a:rPr lang="en-US" dirty="0" smtClean="0"/>
              <a:t>Dynamic RAM (DRAM), holds values on capacitors that must be periodically refreshed</a:t>
            </a:r>
          </a:p>
          <a:p>
            <a:pPr>
              <a:buNone/>
            </a:pPr>
            <a:r>
              <a:rPr lang="en-US" dirty="0" smtClean="0"/>
              <a:t>Non-Volatile (holds state without power)</a:t>
            </a:r>
          </a:p>
          <a:p>
            <a:r>
              <a:rPr lang="en-US" dirty="0" smtClean="0"/>
              <a:t>Read-Only Memory (ROM) – holds fixed contents</a:t>
            </a:r>
          </a:p>
          <a:p>
            <a:r>
              <a:rPr lang="en-US" dirty="0" smtClean="0"/>
              <a:t>Magnetic memory – Core, plus newer MRAM</a:t>
            </a:r>
          </a:p>
          <a:p>
            <a:r>
              <a:rPr lang="en-US" dirty="0" smtClean="0"/>
              <a:t>Flash memory – can be written only 10,000’s times</a:t>
            </a:r>
          </a:p>
          <a:p>
            <a:pPr>
              <a:buNone/>
            </a:pPr>
            <a:endParaRPr lang="en-US" dirty="0"/>
          </a:p>
        </p:txBody>
      </p:sp>
      <p:sp>
        <p:nvSpPr>
          <p:cNvPr id="3" name="Date Placeholder 2"/>
          <p:cNvSpPr>
            <a:spLocks noGrp="1"/>
          </p:cNvSpPr>
          <p:nvPr>
            <p:ph type="dt" sz="half" idx="10"/>
          </p:nvPr>
        </p:nvSpPr>
        <p:spPr/>
        <p:txBody>
          <a:bodyPr/>
          <a:lstStyle/>
          <a:p>
            <a:fld id="{75B0C56C-0F9E-3A40-A6CF-DCAB8D913769}" type="datetime1">
              <a:rPr lang="en-US" smtClean="0"/>
              <a:t>9/30/13</a:t>
            </a:fld>
            <a:endParaRPr lang="en-US"/>
          </a:p>
        </p:txBody>
      </p:sp>
      <p:sp>
        <p:nvSpPr>
          <p:cNvPr id="4" name="Footer Placeholder 3"/>
          <p:cNvSpPr>
            <a:spLocks noGrp="1"/>
          </p:cNvSpPr>
          <p:nvPr>
            <p:ph type="ftr" sz="quarter" idx="11"/>
          </p:nvPr>
        </p:nvSpPr>
        <p:spPr/>
        <p:txBody>
          <a:bodyPr/>
          <a:lstStyle/>
          <a:p>
            <a:r>
              <a:rPr lang="en-US" dirty="0" smtClean="0"/>
              <a:t>Fall 2013 -- Lecture #10</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13</a:t>
            </a:fld>
            <a:endParaRPr lang="en-US" dirty="0"/>
          </a:p>
        </p:txBody>
      </p:sp>
    </p:spTree>
    <p:extLst>
      <p:ext uri="{BB962C8B-B14F-4D97-AF65-F5344CB8AC3E}">
        <p14:creationId xmlns:p14="http://schemas.microsoft.com/office/powerpoint/2010/main" val="4287306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36600"/>
          </a:xfrm>
        </p:spPr>
        <p:txBody>
          <a:bodyPr>
            <a:normAutofit fontScale="90000"/>
          </a:bodyPr>
          <a:lstStyle/>
          <a:p>
            <a:r>
              <a:rPr lang="en-US" dirty="0" smtClean="0"/>
              <a:t>Early Read-Only Memory Technologies</a:t>
            </a:r>
            <a:endParaRPr lang="en-US" dirty="0"/>
          </a:p>
        </p:txBody>
      </p:sp>
      <p:sp>
        <p:nvSpPr>
          <p:cNvPr id="4" name="Slide Number Placeholder 3"/>
          <p:cNvSpPr>
            <a:spLocks noGrp="1"/>
          </p:cNvSpPr>
          <p:nvPr>
            <p:ph type="sldNum" sz="quarter" idx="12"/>
          </p:nvPr>
        </p:nvSpPr>
        <p:spPr/>
        <p:txBody>
          <a:bodyPr/>
          <a:lstStyle/>
          <a:p>
            <a:fld id="{6E4EA55E-377B-EA49-8D5B-C2FC0EE11A9D}" type="slidenum">
              <a:rPr lang="en-US" smtClean="0"/>
              <a:pPr/>
              <a:t>14</a:t>
            </a:fld>
            <a:endParaRPr lang="en-US" b="0">
              <a:solidFill>
                <a:srgbClr val="FBBA03"/>
              </a:solidFill>
            </a:endParaRPr>
          </a:p>
        </p:txBody>
      </p:sp>
      <p:grpSp>
        <p:nvGrpSpPr>
          <p:cNvPr id="3" name="Group 50"/>
          <p:cNvGrpSpPr/>
          <p:nvPr/>
        </p:nvGrpSpPr>
        <p:grpSpPr>
          <a:xfrm>
            <a:off x="228600" y="1066800"/>
            <a:ext cx="2895600" cy="1821597"/>
            <a:chOff x="228600" y="1066800"/>
            <a:chExt cx="2895600" cy="1821597"/>
          </a:xfrm>
        </p:grpSpPr>
        <p:pic>
          <p:nvPicPr>
            <p:cNvPr id="5" name="Picture 4"/>
            <p:cNvPicPr>
              <a:picLocks noChangeAspect="1"/>
            </p:cNvPicPr>
            <p:nvPr/>
          </p:nvPicPr>
          <p:blipFill>
            <a:blip r:embed="rId2"/>
            <a:stretch>
              <a:fillRect/>
            </a:stretch>
          </p:blipFill>
          <p:spPr>
            <a:xfrm>
              <a:off x="457200" y="1066800"/>
              <a:ext cx="2044700" cy="990600"/>
            </a:xfrm>
            <a:prstGeom prst="rect">
              <a:avLst/>
            </a:prstGeom>
          </p:spPr>
        </p:pic>
        <p:sp>
          <p:nvSpPr>
            <p:cNvPr id="7" name="TextBox 6"/>
            <p:cNvSpPr txBox="1"/>
            <p:nvPr/>
          </p:nvSpPr>
          <p:spPr>
            <a:xfrm>
              <a:off x="228600" y="2057400"/>
              <a:ext cx="2895600" cy="830997"/>
            </a:xfrm>
            <a:prstGeom prst="rect">
              <a:avLst/>
            </a:prstGeom>
            <a:noFill/>
          </p:spPr>
          <p:txBody>
            <a:bodyPr wrap="square" rtlCol="0">
              <a:spAutoFit/>
            </a:bodyPr>
            <a:lstStyle/>
            <a:p>
              <a:r>
                <a:rPr lang="en-US" dirty="0" smtClean="0">
                  <a:solidFill>
                    <a:schemeClr val="tx1"/>
                  </a:solidFill>
                </a:rPr>
                <a:t>Punched cards, From early 1700s through </a:t>
              </a:r>
              <a:r>
                <a:rPr lang="en-US" dirty="0" err="1" smtClean="0">
                  <a:solidFill>
                    <a:schemeClr val="tx1"/>
                  </a:solidFill>
                </a:rPr>
                <a:t>Jaquard</a:t>
              </a:r>
              <a:r>
                <a:rPr lang="en-US" dirty="0" smtClean="0">
                  <a:solidFill>
                    <a:schemeClr val="tx1"/>
                  </a:solidFill>
                </a:rPr>
                <a:t> Loom, Babbage, and then IBM</a:t>
              </a:r>
              <a:endParaRPr lang="en-US" dirty="0"/>
            </a:p>
          </p:txBody>
        </p:sp>
      </p:grpSp>
      <p:grpSp>
        <p:nvGrpSpPr>
          <p:cNvPr id="6" name="Group 51"/>
          <p:cNvGrpSpPr/>
          <p:nvPr/>
        </p:nvGrpSpPr>
        <p:grpSpPr>
          <a:xfrm>
            <a:off x="3352800" y="990600"/>
            <a:ext cx="2624138" cy="2507397"/>
            <a:chOff x="3352800" y="990600"/>
            <a:chExt cx="2624138" cy="2507397"/>
          </a:xfrm>
        </p:grpSpPr>
        <p:pic>
          <p:nvPicPr>
            <p:cNvPr id="8" name="Picture 7"/>
            <p:cNvPicPr>
              <a:picLocks noChangeAspect="1"/>
            </p:cNvPicPr>
            <p:nvPr/>
          </p:nvPicPr>
          <p:blipFill>
            <a:blip r:embed="rId3"/>
            <a:stretch>
              <a:fillRect/>
            </a:stretch>
          </p:blipFill>
          <p:spPr>
            <a:xfrm>
              <a:off x="3352800" y="990600"/>
              <a:ext cx="2209800" cy="1664716"/>
            </a:xfrm>
            <a:prstGeom prst="rect">
              <a:avLst/>
            </a:prstGeom>
          </p:spPr>
        </p:pic>
        <p:sp>
          <p:nvSpPr>
            <p:cNvPr id="9" name="TextBox 8"/>
            <p:cNvSpPr txBox="1"/>
            <p:nvPr/>
          </p:nvSpPr>
          <p:spPr>
            <a:xfrm>
              <a:off x="3352800" y="2667000"/>
              <a:ext cx="2624138" cy="830997"/>
            </a:xfrm>
            <a:prstGeom prst="rect">
              <a:avLst/>
            </a:prstGeom>
            <a:noFill/>
          </p:spPr>
          <p:txBody>
            <a:bodyPr wrap="square" rtlCol="0">
              <a:spAutoFit/>
            </a:bodyPr>
            <a:lstStyle/>
            <a:p>
              <a:r>
                <a:rPr lang="en-US" dirty="0" smtClean="0">
                  <a:solidFill>
                    <a:schemeClr val="tx1"/>
                  </a:solidFill>
                </a:rPr>
                <a:t>Punched paper tape, instruction stream in Harvard Mk 1</a:t>
              </a:r>
              <a:endParaRPr lang="en-US" dirty="0"/>
            </a:p>
          </p:txBody>
        </p:sp>
      </p:grpSp>
      <p:grpSp>
        <p:nvGrpSpPr>
          <p:cNvPr id="14" name="Group 53"/>
          <p:cNvGrpSpPr/>
          <p:nvPr/>
        </p:nvGrpSpPr>
        <p:grpSpPr>
          <a:xfrm>
            <a:off x="3200400" y="3810000"/>
            <a:ext cx="3048138" cy="2700754"/>
            <a:chOff x="3200400" y="3810000"/>
            <a:chExt cx="3048138" cy="2700754"/>
          </a:xfrm>
        </p:grpSpPr>
        <p:pic>
          <p:nvPicPr>
            <p:cNvPr id="10" name="Picture 9"/>
            <p:cNvPicPr>
              <a:picLocks noChangeAspect="1"/>
            </p:cNvPicPr>
            <p:nvPr/>
          </p:nvPicPr>
          <p:blipFill>
            <a:blip r:embed="rId4"/>
            <a:stretch>
              <a:fillRect/>
            </a:stretch>
          </p:blipFill>
          <p:spPr>
            <a:xfrm>
              <a:off x="3200400" y="3810000"/>
              <a:ext cx="3048138" cy="2362200"/>
            </a:xfrm>
            <a:prstGeom prst="rect">
              <a:avLst/>
            </a:prstGeom>
          </p:spPr>
        </p:pic>
        <p:sp>
          <p:nvSpPr>
            <p:cNvPr id="12" name="TextBox 11"/>
            <p:cNvSpPr txBox="1"/>
            <p:nvPr/>
          </p:nvSpPr>
          <p:spPr>
            <a:xfrm>
              <a:off x="3200400" y="6172200"/>
              <a:ext cx="2624138" cy="338554"/>
            </a:xfrm>
            <a:prstGeom prst="rect">
              <a:avLst/>
            </a:prstGeom>
            <a:noFill/>
          </p:spPr>
          <p:txBody>
            <a:bodyPr wrap="square" rtlCol="0">
              <a:spAutoFit/>
            </a:bodyPr>
            <a:lstStyle/>
            <a:p>
              <a:r>
                <a:rPr lang="en-US" dirty="0" smtClean="0">
                  <a:solidFill>
                    <a:schemeClr val="tx1"/>
                  </a:solidFill>
                </a:rPr>
                <a:t>IBM Card Capacitor ROS</a:t>
              </a:r>
              <a:endParaRPr lang="en-US" dirty="0"/>
            </a:p>
          </p:txBody>
        </p:sp>
      </p:grpSp>
      <p:grpSp>
        <p:nvGrpSpPr>
          <p:cNvPr id="16" name="Group 54"/>
          <p:cNvGrpSpPr/>
          <p:nvPr/>
        </p:nvGrpSpPr>
        <p:grpSpPr>
          <a:xfrm>
            <a:off x="5943600" y="3352800"/>
            <a:ext cx="3200400" cy="3023176"/>
            <a:chOff x="5943600" y="3352800"/>
            <a:chExt cx="3200400" cy="3023176"/>
          </a:xfrm>
        </p:grpSpPr>
        <p:pic>
          <p:nvPicPr>
            <p:cNvPr id="11" name="Picture 10"/>
            <p:cNvPicPr>
              <a:picLocks noChangeAspect="1"/>
            </p:cNvPicPr>
            <p:nvPr/>
          </p:nvPicPr>
          <p:blipFill>
            <a:blip r:embed="rId5"/>
            <a:stretch>
              <a:fillRect/>
            </a:stretch>
          </p:blipFill>
          <p:spPr>
            <a:xfrm>
              <a:off x="5943600" y="3352800"/>
              <a:ext cx="3200400" cy="2400300"/>
            </a:xfrm>
            <a:prstGeom prst="rect">
              <a:avLst/>
            </a:prstGeom>
          </p:spPr>
        </p:pic>
        <p:sp>
          <p:nvSpPr>
            <p:cNvPr id="13" name="TextBox 12"/>
            <p:cNvSpPr txBox="1"/>
            <p:nvPr/>
          </p:nvSpPr>
          <p:spPr>
            <a:xfrm>
              <a:off x="6400800" y="5791200"/>
              <a:ext cx="2624138" cy="584776"/>
            </a:xfrm>
            <a:prstGeom prst="rect">
              <a:avLst/>
            </a:prstGeom>
            <a:noFill/>
          </p:spPr>
          <p:txBody>
            <a:bodyPr wrap="square" rtlCol="0">
              <a:spAutoFit/>
            </a:bodyPr>
            <a:lstStyle/>
            <a:p>
              <a:r>
                <a:rPr lang="en-US" dirty="0" smtClean="0">
                  <a:solidFill>
                    <a:schemeClr val="tx1"/>
                  </a:solidFill>
                </a:rPr>
                <a:t>IBM Balanced Capacitor ROS</a:t>
              </a:r>
              <a:endParaRPr lang="en-US" dirty="0"/>
            </a:p>
          </p:txBody>
        </p:sp>
      </p:grpSp>
      <p:grpSp>
        <p:nvGrpSpPr>
          <p:cNvPr id="19" name="Group 52"/>
          <p:cNvGrpSpPr/>
          <p:nvPr/>
        </p:nvGrpSpPr>
        <p:grpSpPr>
          <a:xfrm>
            <a:off x="228600" y="3200400"/>
            <a:ext cx="2624138" cy="2286794"/>
            <a:chOff x="228600" y="3200400"/>
            <a:chExt cx="2624138" cy="2286794"/>
          </a:xfrm>
        </p:grpSpPr>
        <p:cxnSp>
          <p:nvCxnSpPr>
            <p:cNvPr id="15" name="Straight Connector 14"/>
            <p:cNvCxnSpPr/>
            <p:nvPr/>
          </p:nvCxnSpPr>
          <p:spPr bwMode="auto">
            <a:xfrm>
              <a:off x="381000" y="4114800"/>
              <a:ext cx="2286000" cy="1588"/>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381000" y="4495800"/>
              <a:ext cx="2286000" cy="1588"/>
            </a:xfrm>
            <a:prstGeom prst="line">
              <a:avLst/>
            </a:prstGeom>
            <a:solidFill>
              <a:schemeClr val="bg1"/>
            </a:solidFill>
            <a:ln w="12700" cap="flat" cmpd="sng" algn="ctr">
              <a:solidFill>
                <a:schemeClr val="tx1"/>
              </a:solidFill>
              <a:prstDash val="solid"/>
              <a:round/>
              <a:headEnd type="none" w="med" len="med"/>
              <a:tailEnd type="none" w="med" len="med"/>
            </a:ln>
            <a:effectLst/>
          </p:spPr>
        </p:cxnSp>
        <p:grpSp>
          <p:nvGrpSpPr>
            <p:cNvPr id="21" name="Group 22"/>
            <p:cNvGrpSpPr/>
            <p:nvPr/>
          </p:nvGrpSpPr>
          <p:grpSpPr>
            <a:xfrm flipV="1">
              <a:off x="838200" y="4191000"/>
              <a:ext cx="152400" cy="152400"/>
              <a:chOff x="1752600" y="4648200"/>
              <a:chExt cx="152400" cy="152400"/>
            </a:xfrm>
          </p:grpSpPr>
          <p:sp>
            <p:nvSpPr>
              <p:cNvPr id="18" name="Isosceles Triangle 17"/>
              <p:cNvSpPr/>
              <p:nvPr/>
            </p:nvSpPr>
            <p:spPr bwMode="auto">
              <a:xfrm>
                <a:off x="1752600" y="4648200"/>
                <a:ext cx="152400" cy="152400"/>
              </a:xfrm>
              <a:prstGeom prst="triangl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hlink"/>
                  </a:solidFill>
                  <a:effectLst/>
                  <a:latin typeface="Arial" charset="0"/>
                </a:endParaRPr>
              </a:p>
            </p:txBody>
          </p:sp>
          <p:cxnSp>
            <p:nvCxnSpPr>
              <p:cNvPr id="20" name="Straight Connector 19"/>
              <p:cNvCxnSpPr/>
              <p:nvPr/>
            </p:nvCxnSpPr>
            <p:spPr bwMode="auto">
              <a:xfrm>
                <a:off x="1752600" y="4648200"/>
                <a:ext cx="152400" cy="1588"/>
              </a:xfrm>
              <a:prstGeom prst="line">
                <a:avLst/>
              </a:prstGeom>
              <a:solidFill>
                <a:schemeClr val="bg1"/>
              </a:solidFill>
              <a:ln w="12700" cap="flat" cmpd="sng" algn="ctr">
                <a:solidFill>
                  <a:schemeClr val="tx1"/>
                </a:solidFill>
                <a:prstDash val="solid"/>
                <a:round/>
                <a:headEnd type="none" w="med" len="med"/>
                <a:tailEnd type="none" w="med" len="med"/>
              </a:ln>
              <a:effectLst/>
            </p:spPr>
          </p:cxnSp>
        </p:grpSp>
        <p:cxnSp>
          <p:nvCxnSpPr>
            <p:cNvPr id="24" name="Straight Connector 23"/>
            <p:cNvCxnSpPr/>
            <p:nvPr/>
          </p:nvCxnSpPr>
          <p:spPr bwMode="auto">
            <a:xfrm>
              <a:off x="381000" y="4876800"/>
              <a:ext cx="2286000" cy="1588"/>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rot="5400000">
              <a:off x="228600" y="4572000"/>
              <a:ext cx="1828800" cy="1588"/>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rot="5400000">
              <a:off x="686594" y="4571206"/>
              <a:ext cx="1828800" cy="1588"/>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rot="5400000">
              <a:off x="1144588" y="4570412"/>
              <a:ext cx="1828800" cy="1588"/>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30" name="Straight Connector 29"/>
            <p:cNvCxnSpPr>
              <a:endCxn id="18" idx="3"/>
            </p:cNvCxnSpPr>
            <p:nvPr/>
          </p:nvCxnSpPr>
          <p:spPr bwMode="auto">
            <a:xfrm rot="5400000">
              <a:off x="876300" y="4152900"/>
              <a:ext cx="76200" cy="1588"/>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rot="5400000">
              <a:off x="876697" y="4381103"/>
              <a:ext cx="76200" cy="794"/>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914400" y="4419599"/>
              <a:ext cx="228600" cy="1"/>
            </a:xfrm>
            <a:prstGeom prst="line">
              <a:avLst/>
            </a:prstGeom>
            <a:solidFill>
              <a:schemeClr val="bg1"/>
            </a:solidFill>
            <a:ln w="12700" cap="flat" cmpd="sng" algn="ctr">
              <a:solidFill>
                <a:schemeClr val="tx1"/>
              </a:solidFill>
              <a:prstDash val="solid"/>
              <a:round/>
              <a:headEnd type="none" w="med" len="med"/>
              <a:tailEnd type="none" w="med" len="med"/>
            </a:ln>
            <a:effectLst/>
          </p:spPr>
        </p:cxnSp>
        <p:grpSp>
          <p:nvGrpSpPr>
            <p:cNvPr id="22" name="Group 36"/>
            <p:cNvGrpSpPr/>
            <p:nvPr/>
          </p:nvGrpSpPr>
          <p:grpSpPr>
            <a:xfrm flipV="1">
              <a:off x="1295400" y="4572000"/>
              <a:ext cx="152400" cy="152400"/>
              <a:chOff x="1752600" y="4648200"/>
              <a:chExt cx="152400" cy="152400"/>
            </a:xfrm>
          </p:grpSpPr>
          <p:sp>
            <p:nvSpPr>
              <p:cNvPr id="38" name="Isosceles Triangle 37"/>
              <p:cNvSpPr/>
              <p:nvPr/>
            </p:nvSpPr>
            <p:spPr bwMode="auto">
              <a:xfrm>
                <a:off x="1752600" y="4648200"/>
                <a:ext cx="152400" cy="152400"/>
              </a:xfrm>
              <a:prstGeom prst="triangl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hlink"/>
                  </a:solidFill>
                  <a:effectLst/>
                  <a:latin typeface="Arial" charset="0"/>
                </a:endParaRPr>
              </a:p>
            </p:txBody>
          </p:sp>
          <p:cxnSp>
            <p:nvCxnSpPr>
              <p:cNvPr id="39" name="Straight Connector 38"/>
              <p:cNvCxnSpPr/>
              <p:nvPr/>
            </p:nvCxnSpPr>
            <p:spPr bwMode="auto">
              <a:xfrm>
                <a:off x="1752600" y="4648200"/>
                <a:ext cx="152400" cy="1588"/>
              </a:xfrm>
              <a:prstGeom prst="line">
                <a:avLst/>
              </a:prstGeom>
              <a:solidFill>
                <a:schemeClr val="bg1"/>
              </a:solidFill>
              <a:ln w="12700" cap="flat" cmpd="sng" algn="ctr">
                <a:solidFill>
                  <a:schemeClr val="tx1"/>
                </a:solidFill>
                <a:prstDash val="solid"/>
                <a:round/>
                <a:headEnd type="none" w="med" len="med"/>
                <a:tailEnd type="none" w="med" len="med"/>
              </a:ln>
              <a:effectLst/>
            </p:spPr>
          </p:cxnSp>
        </p:grpSp>
        <p:cxnSp>
          <p:nvCxnSpPr>
            <p:cNvPr id="40" name="Straight Connector 39"/>
            <p:cNvCxnSpPr/>
            <p:nvPr/>
          </p:nvCxnSpPr>
          <p:spPr bwMode="auto">
            <a:xfrm rot="5400000">
              <a:off x="1333500" y="4533900"/>
              <a:ext cx="76200" cy="1588"/>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rot="5400000">
              <a:off x="1333897" y="4762103"/>
              <a:ext cx="76200" cy="794"/>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1371600" y="4800599"/>
              <a:ext cx="228600" cy="1"/>
            </a:xfrm>
            <a:prstGeom prst="line">
              <a:avLst/>
            </a:prstGeom>
            <a:solidFill>
              <a:schemeClr val="bg1"/>
            </a:solidFill>
            <a:ln w="12700" cap="flat" cmpd="sng" algn="ctr">
              <a:solidFill>
                <a:schemeClr val="tx1"/>
              </a:solidFill>
              <a:prstDash val="solid"/>
              <a:round/>
              <a:headEnd type="none" w="med" len="med"/>
              <a:tailEnd type="none" w="med" len="med"/>
            </a:ln>
            <a:effectLst/>
          </p:spPr>
        </p:cxnSp>
        <p:grpSp>
          <p:nvGrpSpPr>
            <p:cNvPr id="23" name="Group 42"/>
            <p:cNvGrpSpPr/>
            <p:nvPr/>
          </p:nvGrpSpPr>
          <p:grpSpPr>
            <a:xfrm flipV="1">
              <a:off x="1752600" y="4572000"/>
              <a:ext cx="152400" cy="152400"/>
              <a:chOff x="1752600" y="4648200"/>
              <a:chExt cx="152400" cy="152400"/>
            </a:xfrm>
          </p:grpSpPr>
          <p:sp>
            <p:nvSpPr>
              <p:cNvPr id="44" name="Isosceles Triangle 43"/>
              <p:cNvSpPr/>
              <p:nvPr/>
            </p:nvSpPr>
            <p:spPr bwMode="auto">
              <a:xfrm>
                <a:off x="1752600" y="4648200"/>
                <a:ext cx="152400" cy="152400"/>
              </a:xfrm>
              <a:prstGeom prst="triangl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hlink"/>
                  </a:solidFill>
                  <a:effectLst/>
                  <a:latin typeface="Arial" charset="0"/>
                </a:endParaRPr>
              </a:p>
            </p:txBody>
          </p:sp>
          <p:cxnSp>
            <p:nvCxnSpPr>
              <p:cNvPr id="45" name="Straight Connector 44"/>
              <p:cNvCxnSpPr/>
              <p:nvPr/>
            </p:nvCxnSpPr>
            <p:spPr bwMode="auto">
              <a:xfrm>
                <a:off x="1752600" y="4648200"/>
                <a:ext cx="152400" cy="1588"/>
              </a:xfrm>
              <a:prstGeom prst="line">
                <a:avLst/>
              </a:prstGeom>
              <a:solidFill>
                <a:schemeClr val="bg1"/>
              </a:solidFill>
              <a:ln w="12700" cap="flat" cmpd="sng" algn="ctr">
                <a:solidFill>
                  <a:schemeClr val="tx1"/>
                </a:solidFill>
                <a:prstDash val="solid"/>
                <a:round/>
                <a:headEnd type="none" w="med" len="med"/>
                <a:tailEnd type="none" w="med" len="med"/>
              </a:ln>
              <a:effectLst/>
            </p:spPr>
          </p:cxnSp>
        </p:grpSp>
        <p:cxnSp>
          <p:nvCxnSpPr>
            <p:cNvPr id="46" name="Straight Connector 45"/>
            <p:cNvCxnSpPr/>
            <p:nvPr/>
          </p:nvCxnSpPr>
          <p:spPr bwMode="auto">
            <a:xfrm rot="5400000">
              <a:off x="1790700" y="4533900"/>
              <a:ext cx="76200" cy="1588"/>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rot="5400000">
              <a:off x="1791097" y="4762103"/>
              <a:ext cx="76200" cy="794"/>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1828800" y="4800599"/>
              <a:ext cx="228600" cy="1"/>
            </a:xfrm>
            <a:prstGeom prst="line">
              <a:avLst/>
            </a:prstGeom>
            <a:solidFill>
              <a:schemeClr val="bg1"/>
            </a:solidFill>
            <a:ln w="12700" cap="flat" cmpd="sng" algn="ctr">
              <a:solidFill>
                <a:schemeClr val="tx1"/>
              </a:solidFill>
              <a:prstDash val="solid"/>
              <a:round/>
              <a:headEnd type="none" w="med" len="med"/>
              <a:tailEnd type="none" w="med" len="med"/>
            </a:ln>
            <a:effectLst/>
          </p:spPr>
        </p:cxnSp>
        <p:sp>
          <p:nvSpPr>
            <p:cNvPr id="50" name="TextBox 49"/>
            <p:cNvSpPr txBox="1"/>
            <p:nvPr/>
          </p:nvSpPr>
          <p:spPr>
            <a:xfrm>
              <a:off x="228600" y="3200400"/>
              <a:ext cx="2624138" cy="584776"/>
            </a:xfrm>
            <a:prstGeom prst="rect">
              <a:avLst/>
            </a:prstGeom>
            <a:noFill/>
          </p:spPr>
          <p:txBody>
            <a:bodyPr wrap="square" rtlCol="0">
              <a:spAutoFit/>
            </a:bodyPr>
            <a:lstStyle/>
            <a:p>
              <a:r>
                <a:rPr lang="en-US" dirty="0" smtClean="0">
                  <a:solidFill>
                    <a:schemeClr val="tx1"/>
                  </a:solidFill>
                </a:rPr>
                <a:t>Diode Matrix, EDSAC-2 µcode store</a:t>
              </a:r>
              <a:endParaRPr lang="en-US" dirty="0"/>
            </a:p>
          </p:txBody>
        </p:sp>
      </p:grpSp>
    </p:spTree>
    <p:extLst>
      <p:ext uri="{BB962C8B-B14F-4D97-AF65-F5344CB8AC3E}">
        <p14:creationId xmlns:p14="http://schemas.microsoft.com/office/powerpoint/2010/main" val="3771610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736600"/>
          </a:xfrm>
        </p:spPr>
        <p:txBody>
          <a:bodyPr>
            <a:normAutofit fontScale="90000"/>
          </a:bodyPr>
          <a:lstStyle/>
          <a:p>
            <a:r>
              <a:rPr lang="en-US" dirty="0" smtClean="0"/>
              <a:t>Early Read/Write Memory Technologies</a:t>
            </a:r>
            <a:endParaRPr lang="en-US" dirty="0"/>
          </a:p>
        </p:txBody>
      </p:sp>
      <p:sp>
        <p:nvSpPr>
          <p:cNvPr id="4" name="Slide Number Placeholder 3"/>
          <p:cNvSpPr>
            <a:spLocks noGrp="1"/>
          </p:cNvSpPr>
          <p:nvPr>
            <p:ph type="sldNum" sz="quarter" idx="12"/>
          </p:nvPr>
        </p:nvSpPr>
        <p:spPr/>
        <p:txBody>
          <a:bodyPr/>
          <a:lstStyle/>
          <a:p>
            <a:fld id="{6E4EA55E-377B-EA49-8D5B-C2FC0EE11A9D}" type="slidenum">
              <a:rPr lang="en-US" smtClean="0"/>
              <a:pPr/>
              <a:t>15</a:t>
            </a:fld>
            <a:endParaRPr lang="en-US" b="0" dirty="0">
              <a:solidFill>
                <a:srgbClr val="FBBA03"/>
              </a:solidFill>
            </a:endParaRPr>
          </a:p>
        </p:txBody>
      </p:sp>
      <p:grpSp>
        <p:nvGrpSpPr>
          <p:cNvPr id="3" name="Group 13"/>
          <p:cNvGrpSpPr/>
          <p:nvPr/>
        </p:nvGrpSpPr>
        <p:grpSpPr>
          <a:xfrm>
            <a:off x="3810000" y="914399"/>
            <a:ext cx="4495800" cy="2703271"/>
            <a:chOff x="3810000" y="914399"/>
            <a:chExt cx="4495800" cy="2703271"/>
          </a:xfrm>
        </p:grpSpPr>
        <p:pic>
          <p:nvPicPr>
            <p:cNvPr id="5" name="Picture 4"/>
            <p:cNvPicPr>
              <a:picLocks noChangeAspect="1"/>
            </p:cNvPicPr>
            <p:nvPr/>
          </p:nvPicPr>
          <p:blipFill>
            <a:blip r:embed="rId2"/>
            <a:stretch>
              <a:fillRect/>
            </a:stretch>
          </p:blipFill>
          <p:spPr>
            <a:xfrm>
              <a:off x="4572000" y="914399"/>
              <a:ext cx="3733800" cy="2703271"/>
            </a:xfrm>
            <a:prstGeom prst="rect">
              <a:avLst/>
            </a:prstGeom>
          </p:spPr>
        </p:pic>
        <p:sp>
          <p:nvSpPr>
            <p:cNvPr id="6" name="TextBox 5"/>
            <p:cNvSpPr txBox="1"/>
            <p:nvPr/>
          </p:nvSpPr>
          <p:spPr>
            <a:xfrm>
              <a:off x="3810000" y="2743200"/>
              <a:ext cx="2590800" cy="584776"/>
            </a:xfrm>
            <a:prstGeom prst="rect">
              <a:avLst/>
            </a:prstGeom>
            <a:noFill/>
          </p:spPr>
          <p:txBody>
            <a:bodyPr wrap="square" rtlCol="0">
              <a:spAutoFit/>
            </a:bodyPr>
            <a:lstStyle/>
            <a:p>
              <a:r>
                <a:rPr lang="en-US" dirty="0" smtClean="0">
                  <a:solidFill>
                    <a:schemeClr val="tx1"/>
                  </a:solidFill>
                </a:rPr>
                <a:t>Williams Tube, Manchester Mark 1, 1947</a:t>
              </a:r>
              <a:endParaRPr lang="en-US" dirty="0">
                <a:solidFill>
                  <a:schemeClr val="tx1"/>
                </a:solidFill>
              </a:endParaRPr>
            </a:p>
          </p:txBody>
        </p:sp>
      </p:grpSp>
      <p:grpSp>
        <p:nvGrpSpPr>
          <p:cNvPr id="7" name="Group 11"/>
          <p:cNvGrpSpPr/>
          <p:nvPr/>
        </p:nvGrpSpPr>
        <p:grpSpPr>
          <a:xfrm>
            <a:off x="228600" y="1066800"/>
            <a:ext cx="3130522" cy="4343400"/>
            <a:chOff x="228600" y="1066800"/>
            <a:chExt cx="3130522" cy="4343400"/>
          </a:xfrm>
        </p:grpSpPr>
        <p:sp>
          <p:nvSpPr>
            <p:cNvPr id="8" name="TextBox 7"/>
            <p:cNvSpPr txBox="1"/>
            <p:nvPr/>
          </p:nvSpPr>
          <p:spPr>
            <a:xfrm>
              <a:off x="304800" y="1066800"/>
              <a:ext cx="2895600" cy="584776"/>
            </a:xfrm>
            <a:prstGeom prst="rect">
              <a:avLst/>
            </a:prstGeom>
            <a:noFill/>
          </p:spPr>
          <p:txBody>
            <a:bodyPr wrap="square" rtlCol="0">
              <a:spAutoFit/>
            </a:bodyPr>
            <a:lstStyle/>
            <a:p>
              <a:r>
                <a:rPr lang="en-US" dirty="0" smtClean="0">
                  <a:solidFill>
                    <a:schemeClr val="tx1"/>
                  </a:solidFill>
                </a:rPr>
                <a:t>Babbage, 1800s: Digits stored on mechanical wheels</a:t>
              </a:r>
              <a:endParaRPr lang="en-US" dirty="0"/>
            </a:p>
          </p:txBody>
        </p:sp>
        <p:pic>
          <p:nvPicPr>
            <p:cNvPr id="11" name="Picture 10" descr="BabbageDifferenceEngine.jpg"/>
            <p:cNvPicPr>
              <a:picLocks noChangeAspect="1"/>
            </p:cNvPicPr>
            <p:nvPr/>
          </p:nvPicPr>
          <p:blipFill>
            <a:blip r:embed="rId3"/>
            <a:stretch>
              <a:fillRect/>
            </a:stretch>
          </p:blipFill>
          <p:spPr>
            <a:xfrm>
              <a:off x="228600" y="1676400"/>
              <a:ext cx="3130522" cy="3733800"/>
            </a:xfrm>
            <a:prstGeom prst="rect">
              <a:avLst/>
            </a:prstGeom>
          </p:spPr>
        </p:pic>
      </p:grpSp>
      <p:grpSp>
        <p:nvGrpSpPr>
          <p:cNvPr id="9" name="Group 16"/>
          <p:cNvGrpSpPr/>
          <p:nvPr/>
        </p:nvGrpSpPr>
        <p:grpSpPr>
          <a:xfrm>
            <a:off x="4248376" y="3733800"/>
            <a:ext cx="4641624" cy="2590800"/>
            <a:chOff x="4248376" y="3733800"/>
            <a:chExt cx="4641624" cy="2590800"/>
          </a:xfrm>
        </p:grpSpPr>
        <p:pic>
          <p:nvPicPr>
            <p:cNvPr id="13" name="Picture 12"/>
            <p:cNvPicPr>
              <a:picLocks noChangeAspect="1"/>
            </p:cNvPicPr>
            <p:nvPr/>
          </p:nvPicPr>
          <p:blipFill>
            <a:blip r:embed="rId4"/>
            <a:stretch>
              <a:fillRect/>
            </a:stretch>
          </p:blipFill>
          <p:spPr>
            <a:xfrm>
              <a:off x="4248376" y="4038600"/>
              <a:ext cx="4641624" cy="2286000"/>
            </a:xfrm>
            <a:prstGeom prst="rect">
              <a:avLst/>
            </a:prstGeom>
          </p:spPr>
        </p:pic>
        <p:sp>
          <p:nvSpPr>
            <p:cNvPr id="15" name="TextBox 14"/>
            <p:cNvSpPr txBox="1"/>
            <p:nvPr/>
          </p:nvSpPr>
          <p:spPr>
            <a:xfrm>
              <a:off x="4495800" y="3733800"/>
              <a:ext cx="4114800" cy="338554"/>
            </a:xfrm>
            <a:prstGeom prst="rect">
              <a:avLst/>
            </a:prstGeom>
            <a:noFill/>
          </p:spPr>
          <p:txBody>
            <a:bodyPr wrap="square" rtlCol="0">
              <a:spAutoFit/>
            </a:bodyPr>
            <a:lstStyle/>
            <a:p>
              <a:r>
                <a:rPr lang="en-US" dirty="0" smtClean="0">
                  <a:solidFill>
                    <a:schemeClr val="tx1"/>
                  </a:solidFill>
                </a:rPr>
                <a:t>Mercury Delay Line, Univac 1, 1951</a:t>
              </a:r>
              <a:endParaRPr lang="en-US" dirty="0">
                <a:solidFill>
                  <a:schemeClr val="tx1"/>
                </a:solidFill>
              </a:endParaRPr>
            </a:p>
          </p:txBody>
        </p:sp>
      </p:grpSp>
    </p:spTree>
    <p:extLst>
      <p:ext uri="{BB962C8B-B14F-4D97-AF65-F5344CB8AC3E}">
        <p14:creationId xmlns:p14="http://schemas.microsoft.com/office/powerpoint/2010/main" val="3454308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852D5188-89AE-5848-8C76-13C82806496C}" type="slidenum">
              <a:rPr lang="en-US"/>
              <a:pPr/>
              <a:t>16</a:t>
            </a:fld>
            <a:endParaRPr lang="en-US" b="0">
              <a:solidFill>
                <a:srgbClr val="FBBA03"/>
              </a:solidFill>
            </a:endParaRPr>
          </a:p>
        </p:txBody>
      </p:sp>
      <p:sp>
        <p:nvSpPr>
          <p:cNvPr id="1411074" name="Rectangle 2"/>
          <p:cNvSpPr>
            <a:spLocks noGrp="1" noChangeArrowheads="1"/>
          </p:cNvSpPr>
          <p:nvPr>
            <p:ph type="title"/>
          </p:nvPr>
        </p:nvSpPr>
        <p:spPr>
          <a:xfrm>
            <a:off x="381000" y="228600"/>
            <a:ext cx="7162800" cy="762000"/>
          </a:xfrm>
        </p:spPr>
        <p:txBody>
          <a:bodyPr/>
          <a:lstStyle/>
          <a:p>
            <a:r>
              <a:rPr lang="en-US" dirty="0"/>
              <a:t>Core Memory</a:t>
            </a:r>
          </a:p>
        </p:txBody>
      </p:sp>
      <p:sp>
        <p:nvSpPr>
          <p:cNvPr id="1411075" name="Rectangle 3"/>
          <p:cNvSpPr>
            <a:spLocks noGrp="1" noChangeArrowheads="1"/>
          </p:cNvSpPr>
          <p:nvPr>
            <p:ph type="body" idx="1"/>
          </p:nvPr>
        </p:nvSpPr>
        <p:spPr>
          <a:xfrm>
            <a:off x="228600" y="990600"/>
            <a:ext cx="8458200" cy="2336800"/>
          </a:xfrm>
          <a:noFill/>
          <a:ln/>
        </p:spPr>
        <p:txBody>
          <a:bodyPr>
            <a:normAutofit fontScale="70000" lnSpcReduction="20000"/>
          </a:bodyPr>
          <a:lstStyle/>
          <a:p>
            <a:r>
              <a:rPr lang="en-US" dirty="0"/>
              <a:t>Core memory was first large scale reliable main memory</a:t>
            </a:r>
          </a:p>
          <a:p>
            <a:pPr lvl="1"/>
            <a:r>
              <a:rPr lang="en-US" dirty="0"/>
              <a:t>invented by Forrester in late 40s/early 50s at MIT for Whirlwind project</a:t>
            </a:r>
          </a:p>
          <a:p>
            <a:r>
              <a:rPr lang="en-US" dirty="0"/>
              <a:t>Bits stored as magnetization polarity on small ferrite cores threaded onto</a:t>
            </a:r>
            <a:r>
              <a:rPr lang="en-US" dirty="0" smtClean="0"/>
              <a:t> two-dimensional </a:t>
            </a:r>
            <a:r>
              <a:rPr lang="en-US" dirty="0"/>
              <a:t>grid of wires</a:t>
            </a:r>
          </a:p>
          <a:p>
            <a:r>
              <a:rPr lang="en-US" dirty="0"/>
              <a:t>Coincident current pulses on X and Y wires would write cell and also sense original state (destructive reads)</a:t>
            </a:r>
          </a:p>
        </p:txBody>
      </p:sp>
      <p:pic>
        <p:nvPicPr>
          <p:cNvPr id="1411076" name="Picture 4" descr="g619front"/>
          <p:cNvPicPr>
            <a:picLocks noChangeAspect="1" noChangeArrowheads="1"/>
          </p:cNvPicPr>
          <p:nvPr/>
        </p:nvPicPr>
        <p:blipFill>
          <a:blip r:embed="rId3"/>
          <a:srcRect/>
          <a:stretch>
            <a:fillRect/>
          </a:stretch>
        </p:blipFill>
        <p:spPr bwMode="auto">
          <a:xfrm>
            <a:off x="4648200" y="3246438"/>
            <a:ext cx="4384675" cy="3408362"/>
          </a:xfrm>
          <a:prstGeom prst="rect">
            <a:avLst/>
          </a:prstGeom>
          <a:noFill/>
        </p:spPr>
      </p:pic>
      <p:sp>
        <p:nvSpPr>
          <p:cNvPr id="1411077" name="Text Box 5"/>
          <p:cNvSpPr txBox="1">
            <a:spLocks noChangeArrowheads="1"/>
          </p:cNvSpPr>
          <p:nvPr/>
        </p:nvSpPr>
        <p:spPr bwMode="auto">
          <a:xfrm>
            <a:off x="1447800" y="6016625"/>
            <a:ext cx="3060700" cy="482600"/>
          </a:xfrm>
          <a:prstGeom prst="rect">
            <a:avLst/>
          </a:prstGeom>
          <a:noFill/>
          <a:ln w="25400">
            <a:noFill/>
            <a:miter lim="800000"/>
            <a:headEnd/>
            <a:tailEnd/>
          </a:ln>
          <a:effectLst/>
        </p:spPr>
        <p:txBody>
          <a:bodyPr>
            <a:prstTxWarp prst="textNoShape">
              <a:avLst/>
            </a:prstTxWarp>
            <a:spAutoFit/>
          </a:bodyPr>
          <a:lstStyle/>
          <a:p>
            <a:pPr algn="r">
              <a:lnSpc>
                <a:spcPct val="80000"/>
              </a:lnSpc>
              <a:spcBef>
                <a:spcPct val="0"/>
              </a:spcBef>
            </a:pPr>
            <a:r>
              <a:rPr lang="en-US">
                <a:solidFill>
                  <a:schemeClr val="tx1"/>
                </a:solidFill>
                <a:latin typeface="Verdana" charset="0"/>
              </a:rPr>
              <a:t>DEC PDP-8/E Board,  </a:t>
            </a:r>
          </a:p>
          <a:p>
            <a:pPr algn="r">
              <a:lnSpc>
                <a:spcPct val="80000"/>
              </a:lnSpc>
              <a:spcBef>
                <a:spcPct val="0"/>
              </a:spcBef>
            </a:pPr>
            <a:r>
              <a:rPr lang="en-US">
                <a:solidFill>
                  <a:schemeClr val="tx1"/>
                </a:solidFill>
                <a:latin typeface="Verdana" charset="0"/>
              </a:rPr>
              <a:t>4K words x 12 bits, (1968)</a:t>
            </a:r>
          </a:p>
        </p:txBody>
      </p:sp>
      <p:sp>
        <p:nvSpPr>
          <p:cNvPr id="1411078" name="Rectangle 6"/>
          <p:cNvSpPr>
            <a:spLocks noChangeArrowheads="1"/>
          </p:cNvSpPr>
          <p:nvPr/>
        </p:nvSpPr>
        <p:spPr bwMode="auto">
          <a:xfrm>
            <a:off x="228600" y="3276600"/>
            <a:ext cx="4303713" cy="2773363"/>
          </a:xfrm>
          <a:prstGeom prst="rect">
            <a:avLst/>
          </a:prstGeom>
          <a:noFill/>
          <a:ln w="9525">
            <a:noFill/>
            <a:miter lim="800000"/>
            <a:headEnd/>
            <a:tailEnd/>
          </a:ln>
          <a:effectLst/>
        </p:spPr>
        <p:txBody>
          <a:bodyPr>
            <a:prstTxWarp prst="textNoShape">
              <a:avLst/>
            </a:prstTxWarp>
          </a:bodyPr>
          <a:lstStyle/>
          <a:p>
            <a:pPr marL="285750" indent="-285750">
              <a:lnSpc>
                <a:spcPct val="90000"/>
              </a:lnSpc>
              <a:spcBef>
                <a:spcPct val="30000"/>
              </a:spcBef>
              <a:buSzPct val="100000"/>
              <a:buFontTx/>
              <a:buChar char="•"/>
            </a:pPr>
            <a:r>
              <a:rPr lang="en-US" sz="2400">
                <a:solidFill>
                  <a:schemeClr val="tx1"/>
                </a:solidFill>
              </a:rPr>
              <a:t>Robust, non-volatile storage</a:t>
            </a:r>
          </a:p>
          <a:p>
            <a:pPr marL="285750" indent="-285750">
              <a:lnSpc>
                <a:spcPct val="90000"/>
              </a:lnSpc>
              <a:spcBef>
                <a:spcPct val="30000"/>
              </a:spcBef>
              <a:buSzPct val="100000"/>
              <a:buFontTx/>
              <a:buChar char="•"/>
            </a:pPr>
            <a:r>
              <a:rPr lang="en-US" sz="2400">
                <a:solidFill>
                  <a:schemeClr val="tx1"/>
                </a:solidFill>
              </a:rPr>
              <a:t>Used on space shuttle computers until recently</a:t>
            </a:r>
          </a:p>
          <a:p>
            <a:pPr marL="285750" indent="-285750">
              <a:lnSpc>
                <a:spcPct val="90000"/>
              </a:lnSpc>
              <a:spcBef>
                <a:spcPct val="30000"/>
              </a:spcBef>
              <a:buSzPct val="100000"/>
              <a:buFontTx/>
              <a:buChar char="•"/>
            </a:pPr>
            <a:r>
              <a:rPr lang="en-US" sz="2400">
                <a:solidFill>
                  <a:schemeClr val="tx1"/>
                </a:solidFill>
              </a:rPr>
              <a:t>Cores threaded onto wires by hand (25 billion a year at peak production)</a:t>
            </a:r>
          </a:p>
          <a:p>
            <a:pPr marL="285750" indent="-285750">
              <a:lnSpc>
                <a:spcPct val="90000"/>
              </a:lnSpc>
              <a:spcBef>
                <a:spcPct val="30000"/>
              </a:spcBef>
              <a:buSzPct val="100000"/>
              <a:buFontTx/>
              <a:buChar char="•"/>
            </a:pPr>
            <a:r>
              <a:rPr lang="en-US" sz="2400">
                <a:solidFill>
                  <a:schemeClr val="tx1"/>
                </a:solidFill>
              </a:rPr>
              <a:t>Core access time ~ 1</a:t>
            </a:r>
            <a:r>
              <a:rPr lang="en-US" sz="2400">
                <a:solidFill>
                  <a:schemeClr val="tx1"/>
                </a:solidFill>
                <a:latin typeface="Symbol" charset="2"/>
              </a:rPr>
              <a:t>m</a:t>
            </a:r>
            <a:r>
              <a:rPr lang="en-US" sz="2400">
                <a:solidFill>
                  <a:schemeClr val="tx1"/>
                </a:solidFill>
              </a:rPr>
              <a:t>s</a:t>
            </a:r>
          </a:p>
          <a:p>
            <a:pPr marL="285750" indent="-285750">
              <a:lnSpc>
                <a:spcPct val="90000"/>
              </a:lnSpc>
              <a:spcBef>
                <a:spcPct val="30000"/>
              </a:spcBef>
              <a:buSzPct val="100000"/>
              <a:buFontTx/>
              <a:buChar char="•"/>
            </a:pPr>
            <a:endParaRPr lang="en-US" sz="2400">
              <a:solidFill>
                <a:schemeClr val="tx1"/>
              </a:solidFill>
            </a:endParaRPr>
          </a:p>
        </p:txBody>
      </p:sp>
    </p:spTree>
    <p:extLst>
      <p:ext uri="{BB962C8B-B14F-4D97-AF65-F5344CB8AC3E}">
        <p14:creationId xmlns:p14="http://schemas.microsoft.com/office/powerpoint/2010/main" val="11097231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4"/>
          <p:cNvSpPr>
            <a:spLocks noGrp="1"/>
          </p:cNvSpPr>
          <p:nvPr>
            <p:ph type="sldNum" sz="quarter" idx="12"/>
          </p:nvPr>
        </p:nvSpPr>
        <p:spPr/>
        <p:txBody>
          <a:bodyPr/>
          <a:lstStyle/>
          <a:p>
            <a:fld id="{7285D0D9-6D82-6948-9305-A5455EA2CB74}" type="slidenum">
              <a:rPr lang="en-US"/>
              <a:pPr/>
              <a:t>17</a:t>
            </a:fld>
            <a:endParaRPr lang="en-US" b="0">
              <a:solidFill>
                <a:srgbClr val="FBBA03"/>
              </a:solidFill>
            </a:endParaRPr>
          </a:p>
        </p:txBody>
      </p:sp>
      <p:sp>
        <p:nvSpPr>
          <p:cNvPr id="1414146" name="Rectangle 2"/>
          <p:cNvSpPr>
            <a:spLocks noGrp="1" noChangeArrowheads="1"/>
          </p:cNvSpPr>
          <p:nvPr>
            <p:ph type="title"/>
          </p:nvPr>
        </p:nvSpPr>
        <p:spPr>
          <a:xfrm>
            <a:off x="304800" y="0"/>
            <a:ext cx="8672512" cy="1085850"/>
          </a:xfrm>
        </p:spPr>
        <p:txBody>
          <a:bodyPr>
            <a:normAutofit fontScale="90000"/>
          </a:bodyPr>
          <a:lstStyle/>
          <a:p>
            <a:r>
              <a:rPr lang="en-US" dirty="0" smtClean="0"/>
              <a:t>One-Transistor </a:t>
            </a:r>
            <a:r>
              <a:rPr lang="en-US" dirty="0"/>
              <a:t>Dynamic </a:t>
            </a:r>
            <a:r>
              <a:rPr lang="en-US" dirty="0" smtClean="0"/>
              <a:t>RAM </a:t>
            </a:r>
            <a:r>
              <a:rPr lang="en-US" sz="2400" dirty="0" smtClean="0"/>
              <a:t>[</a:t>
            </a:r>
            <a:r>
              <a:rPr lang="en-US" sz="2400" dirty="0" err="1" smtClean="0"/>
              <a:t>Dennard</a:t>
            </a:r>
            <a:r>
              <a:rPr lang="en-US" sz="2400" dirty="0" smtClean="0"/>
              <a:t>, IBM]</a:t>
            </a:r>
            <a:endParaRPr lang="en-US" dirty="0"/>
          </a:p>
        </p:txBody>
      </p:sp>
      <p:pic>
        <p:nvPicPr>
          <p:cNvPr id="1414147" name="Picture 3"/>
          <p:cNvPicPr>
            <a:picLocks noChangeArrowheads="1"/>
          </p:cNvPicPr>
          <p:nvPr/>
        </p:nvPicPr>
        <p:blipFill>
          <a:blip r:embed="rId3"/>
          <a:srcRect/>
          <a:stretch>
            <a:fillRect/>
          </a:stretch>
        </p:blipFill>
        <p:spPr bwMode="auto">
          <a:xfrm>
            <a:off x="5791200" y="2667000"/>
            <a:ext cx="3352800" cy="3962400"/>
          </a:xfrm>
          <a:prstGeom prst="rect">
            <a:avLst/>
          </a:prstGeom>
          <a:noFill/>
          <a:ln w="9525">
            <a:noFill/>
            <a:miter lim="800000"/>
            <a:headEnd/>
            <a:tailEnd/>
          </a:ln>
          <a:effectLst/>
        </p:spPr>
      </p:pic>
      <p:grpSp>
        <p:nvGrpSpPr>
          <p:cNvPr id="2" name="Group 4"/>
          <p:cNvGrpSpPr>
            <a:grpSpLocks/>
          </p:cNvGrpSpPr>
          <p:nvPr/>
        </p:nvGrpSpPr>
        <p:grpSpPr bwMode="auto">
          <a:xfrm>
            <a:off x="2819400" y="2819400"/>
            <a:ext cx="2913063" cy="3962400"/>
            <a:chOff x="2574" y="1015"/>
            <a:chExt cx="1462" cy="2274"/>
          </a:xfrm>
        </p:grpSpPr>
        <p:sp>
          <p:nvSpPr>
            <p:cNvPr id="1414149" name="Rectangle 5"/>
            <p:cNvSpPr>
              <a:spLocks noChangeArrowheads="1"/>
            </p:cNvSpPr>
            <p:nvPr/>
          </p:nvSpPr>
          <p:spPr bwMode="auto">
            <a:xfrm>
              <a:off x="2694" y="1804"/>
              <a:ext cx="937" cy="450"/>
            </a:xfrm>
            <a:prstGeom prst="rect">
              <a:avLst/>
            </a:prstGeom>
            <a:solidFill>
              <a:srgbClr val="5F5F5F"/>
            </a:solidFill>
            <a:ln w="9525">
              <a:noFill/>
              <a:miter lim="800000"/>
              <a:headEnd/>
              <a:tailEnd/>
            </a:ln>
            <a:effectLst/>
          </p:spPr>
          <p:txBody>
            <a:bodyPr wrap="none" anchor="ctr">
              <a:prstTxWarp prst="textNoShape">
                <a:avLst/>
              </a:prstTxWarp>
            </a:bodyPr>
            <a:lstStyle/>
            <a:p>
              <a:endParaRPr lang="en-US"/>
            </a:p>
          </p:txBody>
        </p:sp>
        <p:sp>
          <p:nvSpPr>
            <p:cNvPr id="1414150" name="Rectangle 6"/>
            <p:cNvSpPr>
              <a:spLocks noChangeArrowheads="1"/>
            </p:cNvSpPr>
            <p:nvPr/>
          </p:nvSpPr>
          <p:spPr bwMode="auto">
            <a:xfrm>
              <a:off x="3032" y="2141"/>
              <a:ext cx="262" cy="113"/>
            </a:xfrm>
            <a:prstGeom prst="rect">
              <a:avLst/>
            </a:prstGeom>
            <a:solidFill>
              <a:srgbClr val="CC0000"/>
            </a:solidFill>
            <a:ln w="9525">
              <a:noFill/>
              <a:miter lim="800000"/>
              <a:headEnd/>
              <a:tailEnd/>
            </a:ln>
            <a:effectLst/>
          </p:spPr>
          <p:txBody>
            <a:bodyPr wrap="none" anchor="ctr">
              <a:prstTxWarp prst="textNoShape">
                <a:avLst/>
              </a:prstTxWarp>
            </a:bodyPr>
            <a:lstStyle/>
            <a:p>
              <a:endParaRPr lang="en-US"/>
            </a:p>
          </p:txBody>
        </p:sp>
        <p:sp>
          <p:nvSpPr>
            <p:cNvPr id="1414151" name="Rectangle 7"/>
            <p:cNvSpPr>
              <a:spLocks noChangeArrowheads="1"/>
            </p:cNvSpPr>
            <p:nvPr/>
          </p:nvSpPr>
          <p:spPr bwMode="auto">
            <a:xfrm>
              <a:off x="2694" y="2254"/>
              <a:ext cx="937" cy="300"/>
            </a:xfrm>
            <a:prstGeom prst="rect">
              <a:avLst/>
            </a:prstGeom>
            <a:solidFill>
              <a:srgbClr val="FF99FF"/>
            </a:solidFill>
            <a:ln w="9525">
              <a:noFill/>
              <a:miter lim="800000"/>
              <a:headEnd/>
              <a:tailEnd/>
            </a:ln>
            <a:effectLst/>
          </p:spPr>
          <p:txBody>
            <a:bodyPr wrap="none" anchor="ctr">
              <a:prstTxWarp prst="textNoShape">
                <a:avLst/>
              </a:prstTxWarp>
            </a:bodyPr>
            <a:lstStyle/>
            <a:p>
              <a:endParaRPr lang="en-US"/>
            </a:p>
          </p:txBody>
        </p:sp>
        <p:sp>
          <p:nvSpPr>
            <p:cNvPr id="1414152" name="Freeform 8"/>
            <p:cNvSpPr>
              <a:spLocks/>
            </p:cNvSpPr>
            <p:nvPr/>
          </p:nvSpPr>
          <p:spPr bwMode="auto">
            <a:xfrm>
              <a:off x="2994" y="1466"/>
              <a:ext cx="451" cy="789"/>
            </a:xfrm>
            <a:custGeom>
              <a:avLst/>
              <a:gdLst/>
              <a:ahLst/>
              <a:cxnLst>
                <a:cxn ang="0">
                  <a:pos x="480" y="1008"/>
                </a:cxn>
                <a:cxn ang="0">
                  <a:pos x="432" y="432"/>
                </a:cxn>
                <a:cxn ang="0">
                  <a:pos x="0" y="432"/>
                </a:cxn>
                <a:cxn ang="0">
                  <a:pos x="0" y="0"/>
                </a:cxn>
                <a:cxn ang="0">
                  <a:pos x="96" y="0"/>
                </a:cxn>
                <a:cxn ang="0">
                  <a:pos x="96" y="336"/>
                </a:cxn>
                <a:cxn ang="0">
                  <a:pos x="480" y="336"/>
                </a:cxn>
                <a:cxn ang="0">
                  <a:pos x="480" y="0"/>
                </a:cxn>
                <a:cxn ang="0">
                  <a:pos x="576" y="0"/>
                </a:cxn>
                <a:cxn ang="0">
                  <a:pos x="576" y="1008"/>
                </a:cxn>
                <a:cxn ang="0">
                  <a:pos x="480" y="1008"/>
                </a:cxn>
              </a:cxnLst>
              <a:rect l="0" t="0" r="r" b="b"/>
              <a:pathLst>
                <a:path w="577" h="1009">
                  <a:moveTo>
                    <a:pt x="480" y="1008"/>
                  </a:moveTo>
                  <a:lnTo>
                    <a:pt x="432" y="432"/>
                  </a:lnTo>
                  <a:lnTo>
                    <a:pt x="0" y="432"/>
                  </a:lnTo>
                  <a:lnTo>
                    <a:pt x="0" y="0"/>
                  </a:lnTo>
                  <a:lnTo>
                    <a:pt x="96" y="0"/>
                  </a:lnTo>
                  <a:lnTo>
                    <a:pt x="96" y="336"/>
                  </a:lnTo>
                  <a:lnTo>
                    <a:pt x="480" y="336"/>
                  </a:lnTo>
                  <a:lnTo>
                    <a:pt x="480" y="0"/>
                  </a:lnTo>
                  <a:lnTo>
                    <a:pt x="576" y="0"/>
                  </a:lnTo>
                  <a:lnTo>
                    <a:pt x="576" y="1008"/>
                  </a:lnTo>
                  <a:lnTo>
                    <a:pt x="480" y="1008"/>
                  </a:lnTo>
                </a:path>
              </a:pathLst>
            </a:custGeom>
            <a:solidFill>
              <a:srgbClr val="66CCFF"/>
            </a:solidFill>
            <a:ln w="12700" cap="rnd" cmpd="sng">
              <a:solidFill>
                <a:srgbClr val="66CCFF"/>
              </a:solidFill>
              <a:prstDash val="solid"/>
              <a:round/>
              <a:headEnd/>
              <a:tailEnd/>
            </a:ln>
            <a:effectLst/>
          </p:spPr>
          <p:txBody>
            <a:bodyPr>
              <a:prstTxWarp prst="textNoShape">
                <a:avLst/>
              </a:prstTxWarp>
            </a:bodyPr>
            <a:lstStyle/>
            <a:p>
              <a:endParaRPr lang="en-US"/>
            </a:p>
          </p:txBody>
        </p:sp>
        <p:sp>
          <p:nvSpPr>
            <p:cNvPr id="1414153" name="Freeform 9"/>
            <p:cNvSpPr>
              <a:spLocks/>
            </p:cNvSpPr>
            <p:nvPr/>
          </p:nvSpPr>
          <p:spPr bwMode="auto">
            <a:xfrm>
              <a:off x="3294" y="2254"/>
              <a:ext cx="263" cy="113"/>
            </a:xfrm>
            <a:custGeom>
              <a:avLst/>
              <a:gdLst/>
              <a:ahLst/>
              <a:cxnLst>
                <a:cxn ang="0">
                  <a:pos x="0" y="0"/>
                </a:cxn>
                <a:cxn ang="0">
                  <a:pos x="48" y="144"/>
                </a:cxn>
                <a:cxn ang="0">
                  <a:pos x="288" y="144"/>
                </a:cxn>
                <a:cxn ang="0">
                  <a:pos x="336" y="0"/>
                </a:cxn>
                <a:cxn ang="0">
                  <a:pos x="0" y="0"/>
                </a:cxn>
              </a:cxnLst>
              <a:rect l="0" t="0" r="r" b="b"/>
              <a:pathLst>
                <a:path w="337" h="145">
                  <a:moveTo>
                    <a:pt x="0" y="0"/>
                  </a:moveTo>
                  <a:lnTo>
                    <a:pt x="48" y="144"/>
                  </a:lnTo>
                  <a:lnTo>
                    <a:pt x="288" y="144"/>
                  </a:lnTo>
                  <a:lnTo>
                    <a:pt x="336" y="0"/>
                  </a:lnTo>
                  <a:lnTo>
                    <a:pt x="0" y="0"/>
                  </a:lnTo>
                </a:path>
              </a:pathLst>
            </a:custGeom>
            <a:solidFill>
              <a:srgbClr val="00FFFF"/>
            </a:solidFill>
            <a:ln w="9525" cap="rnd">
              <a:noFill/>
              <a:round/>
              <a:headEnd/>
              <a:tailEnd/>
            </a:ln>
            <a:effectLst/>
          </p:spPr>
          <p:txBody>
            <a:bodyPr>
              <a:prstTxWarp prst="textNoShape">
                <a:avLst/>
              </a:prstTxWarp>
            </a:bodyPr>
            <a:lstStyle/>
            <a:p>
              <a:endParaRPr lang="en-US"/>
            </a:p>
          </p:txBody>
        </p:sp>
        <p:sp>
          <p:nvSpPr>
            <p:cNvPr id="1414154" name="Freeform 10"/>
            <p:cNvSpPr>
              <a:spLocks/>
            </p:cNvSpPr>
            <p:nvPr/>
          </p:nvSpPr>
          <p:spPr bwMode="auto">
            <a:xfrm>
              <a:off x="2769" y="2254"/>
              <a:ext cx="263" cy="113"/>
            </a:xfrm>
            <a:custGeom>
              <a:avLst/>
              <a:gdLst/>
              <a:ahLst/>
              <a:cxnLst>
                <a:cxn ang="0">
                  <a:pos x="0" y="0"/>
                </a:cxn>
                <a:cxn ang="0">
                  <a:pos x="48" y="144"/>
                </a:cxn>
                <a:cxn ang="0">
                  <a:pos x="288" y="144"/>
                </a:cxn>
                <a:cxn ang="0">
                  <a:pos x="336" y="0"/>
                </a:cxn>
                <a:cxn ang="0">
                  <a:pos x="0" y="0"/>
                </a:cxn>
              </a:cxnLst>
              <a:rect l="0" t="0" r="r" b="b"/>
              <a:pathLst>
                <a:path w="337" h="145">
                  <a:moveTo>
                    <a:pt x="0" y="0"/>
                  </a:moveTo>
                  <a:lnTo>
                    <a:pt x="48" y="144"/>
                  </a:lnTo>
                  <a:lnTo>
                    <a:pt x="288" y="144"/>
                  </a:lnTo>
                  <a:lnTo>
                    <a:pt x="336" y="0"/>
                  </a:lnTo>
                  <a:lnTo>
                    <a:pt x="0" y="0"/>
                  </a:lnTo>
                </a:path>
              </a:pathLst>
            </a:custGeom>
            <a:solidFill>
              <a:srgbClr val="00FFFF"/>
            </a:solidFill>
            <a:ln w="9525" cap="rnd">
              <a:noFill/>
              <a:round/>
              <a:headEnd/>
              <a:tailEnd/>
            </a:ln>
            <a:effectLst/>
          </p:spPr>
          <p:txBody>
            <a:bodyPr>
              <a:prstTxWarp prst="textNoShape">
                <a:avLst/>
              </a:prstTxWarp>
            </a:bodyPr>
            <a:lstStyle/>
            <a:p>
              <a:endParaRPr lang="en-US"/>
            </a:p>
          </p:txBody>
        </p:sp>
        <p:sp>
          <p:nvSpPr>
            <p:cNvPr id="1414155" name="Line 11"/>
            <p:cNvSpPr>
              <a:spLocks noChangeShapeType="1"/>
            </p:cNvSpPr>
            <p:nvPr/>
          </p:nvSpPr>
          <p:spPr bwMode="auto">
            <a:xfrm>
              <a:off x="3032" y="2254"/>
              <a:ext cx="262" cy="0"/>
            </a:xfrm>
            <a:prstGeom prst="line">
              <a:avLst/>
            </a:prstGeom>
            <a:noFill/>
            <a:ln w="50800">
              <a:solidFill>
                <a:srgbClr val="868686"/>
              </a:solidFill>
              <a:round/>
              <a:headEnd type="none" w="sm" len="sm"/>
              <a:tailEnd type="none" w="sm" len="sm"/>
            </a:ln>
            <a:effectLst/>
          </p:spPr>
          <p:txBody>
            <a:bodyPr>
              <a:prstTxWarp prst="textNoShape">
                <a:avLst/>
              </a:prstTxWarp>
            </a:bodyPr>
            <a:lstStyle/>
            <a:p>
              <a:endParaRPr lang="en-US"/>
            </a:p>
          </p:txBody>
        </p:sp>
        <p:sp>
          <p:nvSpPr>
            <p:cNvPr id="1414156" name="Freeform 12"/>
            <p:cNvSpPr>
              <a:spLocks/>
            </p:cNvSpPr>
            <p:nvPr/>
          </p:nvSpPr>
          <p:spPr bwMode="auto">
            <a:xfrm>
              <a:off x="2694" y="1466"/>
              <a:ext cx="938" cy="339"/>
            </a:xfrm>
            <a:custGeom>
              <a:avLst/>
              <a:gdLst/>
              <a:ahLst/>
              <a:cxnLst>
                <a:cxn ang="0">
                  <a:pos x="0" y="432"/>
                </a:cxn>
                <a:cxn ang="0">
                  <a:pos x="384" y="432"/>
                </a:cxn>
                <a:cxn ang="0">
                  <a:pos x="384" y="0"/>
                </a:cxn>
                <a:cxn ang="0">
                  <a:pos x="480" y="0"/>
                </a:cxn>
                <a:cxn ang="0">
                  <a:pos x="480" y="336"/>
                </a:cxn>
                <a:cxn ang="0">
                  <a:pos x="864" y="336"/>
                </a:cxn>
                <a:cxn ang="0">
                  <a:pos x="864" y="0"/>
                </a:cxn>
                <a:cxn ang="0">
                  <a:pos x="960" y="0"/>
                </a:cxn>
                <a:cxn ang="0">
                  <a:pos x="960" y="432"/>
                </a:cxn>
                <a:cxn ang="0">
                  <a:pos x="1200" y="432"/>
                </a:cxn>
              </a:cxnLst>
              <a:rect l="0" t="0" r="r" b="b"/>
              <a:pathLst>
                <a:path w="1201" h="433">
                  <a:moveTo>
                    <a:pt x="0" y="432"/>
                  </a:moveTo>
                  <a:lnTo>
                    <a:pt x="384" y="432"/>
                  </a:lnTo>
                  <a:lnTo>
                    <a:pt x="384" y="0"/>
                  </a:lnTo>
                  <a:lnTo>
                    <a:pt x="480" y="0"/>
                  </a:lnTo>
                  <a:lnTo>
                    <a:pt x="480" y="336"/>
                  </a:lnTo>
                  <a:lnTo>
                    <a:pt x="864" y="336"/>
                  </a:lnTo>
                  <a:lnTo>
                    <a:pt x="864" y="0"/>
                  </a:lnTo>
                  <a:lnTo>
                    <a:pt x="960" y="0"/>
                  </a:lnTo>
                  <a:lnTo>
                    <a:pt x="960" y="432"/>
                  </a:lnTo>
                  <a:lnTo>
                    <a:pt x="1200" y="432"/>
                  </a:lnTo>
                </a:path>
              </a:pathLst>
            </a:custGeom>
            <a:noFill/>
            <a:ln w="76200" cap="rnd" cmpd="sng">
              <a:solidFill>
                <a:srgbClr val="FF9900"/>
              </a:solidFill>
              <a:prstDash val="solid"/>
              <a:round/>
              <a:headEnd type="none" w="sm" len="sm"/>
              <a:tailEnd type="none" w="sm" len="sm"/>
            </a:ln>
            <a:effectLst/>
          </p:spPr>
          <p:txBody>
            <a:bodyPr>
              <a:prstTxWarp prst="textNoShape">
                <a:avLst/>
              </a:prstTxWarp>
            </a:bodyPr>
            <a:lstStyle/>
            <a:p>
              <a:endParaRPr lang="en-US"/>
            </a:p>
          </p:txBody>
        </p:sp>
        <p:sp>
          <p:nvSpPr>
            <p:cNvPr id="1414157" name="Freeform 13"/>
            <p:cNvSpPr>
              <a:spLocks/>
            </p:cNvSpPr>
            <p:nvPr/>
          </p:nvSpPr>
          <p:spPr bwMode="auto">
            <a:xfrm>
              <a:off x="2694" y="1429"/>
              <a:ext cx="938" cy="338"/>
            </a:xfrm>
            <a:custGeom>
              <a:avLst/>
              <a:gdLst/>
              <a:ahLst/>
              <a:cxnLst>
                <a:cxn ang="0">
                  <a:pos x="0" y="432"/>
                </a:cxn>
                <a:cxn ang="0">
                  <a:pos x="336" y="432"/>
                </a:cxn>
                <a:cxn ang="0">
                  <a:pos x="336" y="0"/>
                </a:cxn>
                <a:cxn ang="0">
                  <a:pos x="528" y="0"/>
                </a:cxn>
                <a:cxn ang="0">
                  <a:pos x="528" y="336"/>
                </a:cxn>
                <a:cxn ang="0">
                  <a:pos x="816" y="336"/>
                </a:cxn>
                <a:cxn ang="0">
                  <a:pos x="816" y="0"/>
                </a:cxn>
                <a:cxn ang="0">
                  <a:pos x="1008" y="0"/>
                </a:cxn>
                <a:cxn ang="0">
                  <a:pos x="1008" y="432"/>
                </a:cxn>
                <a:cxn ang="0">
                  <a:pos x="1200" y="432"/>
                </a:cxn>
              </a:cxnLst>
              <a:rect l="0" t="0" r="r" b="b"/>
              <a:pathLst>
                <a:path w="1201" h="433">
                  <a:moveTo>
                    <a:pt x="0" y="432"/>
                  </a:moveTo>
                  <a:lnTo>
                    <a:pt x="336" y="432"/>
                  </a:lnTo>
                  <a:lnTo>
                    <a:pt x="336" y="0"/>
                  </a:lnTo>
                  <a:lnTo>
                    <a:pt x="528" y="0"/>
                  </a:lnTo>
                  <a:lnTo>
                    <a:pt x="528" y="336"/>
                  </a:lnTo>
                  <a:lnTo>
                    <a:pt x="816" y="336"/>
                  </a:lnTo>
                  <a:lnTo>
                    <a:pt x="816" y="0"/>
                  </a:lnTo>
                  <a:lnTo>
                    <a:pt x="1008" y="0"/>
                  </a:lnTo>
                  <a:lnTo>
                    <a:pt x="1008" y="432"/>
                  </a:lnTo>
                  <a:lnTo>
                    <a:pt x="1200" y="432"/>
                  </a:lnTo>
                </a:path>
              </a:pathLst>
            </a:custGeom>
            <a:noFill/>
            <a:ln w="76200" cap="rnd" cmpd="sng">
              <a:solidFill>
                <a:srgbClr val="CC00FF"/>
              </a:solidFill>
              <a:prstDash val="solid"/>
              <a:round/>
              <a:headEnd type="none" w="sm" len="sm"/>
              <a:tailEnd type="none" w="sm" len="sm"/>
            </a:ln>
            <a:effectLst/>
          </p:spPr>
          <p:txBody>
            <a:bodyPr>
              <a:prstTxWarp prst="textNoShape">
                <a:avLst/>
              </a:prstTxWarp>
            </a:bodyPr>
            <a:lstStyle/>
            <a:p>
              <a:endParaRPr lang="en-US"/>
            </a:p>
          </p:txBody>
        </p:sp>
        <p:sp>
          <p:nvSpPr>
            <p:cNvPr id="1414158" name="Rectangle 14"/>
            <p:cNvSpPr>
              <a:spLocks noChangeArrowheads="1"/>
            </p:cNvSpPr>
            <p:nvPr/>
          </p:nvSpPr>
          <p:spPr bwMode="auto">
            <a:xfrm>
              <a:off x="2574" y="1015"/>
              <a:ext cx="1271" cy="163"/>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90000"/>
                </a:lnSpc>
                <a:spcBef>
                  <a:spcPct val="0"/>
                </a:spcBef>
              </a:pPr>
              <a:r>
                <a:rPr lang="en-US" sz="1400" b="1">
                  <a:solidFill>
                    <a:srgbClr val="CC00FF"/>
                  </a:solidFill>
                  <a:latin typeface="Verdana" charset="0"/>
                </a:rPr>
                <a:t>TiN top electrode (V</a:t>
              </a:r>
              <a:r>
                <a:rPr lang="en-US" sz="1400" b="1" baseline="-25000">
                  <a:solidFill>
                    <a:srgbClr val="CC00FF"/>
                  </a:solidFill>
                  <a:latin typeface="Verdana" charset="0"/>
                </a:rPr>
                <a:t>REF</a:t>
              </a:r>
              <a:r>
                <a:rPr lang="en-US" sz="1400" b="1">
                  <a:solidFill>
                    <a:srgbClr val="CC00FF"/>
                  </a:solidFill>
                  <a:latin typeface="Verdana" charset="0"/>
                </a:rPr>
                <a:t>)</a:t>
              </a:r>
            </a:p>
          </p:txBody>
        </p:sp>
        <p:sp>
          <p:nvSpPr>
            <p:cNvPr id="1414159" name="Line 15"/>
            <p:cNvSpPr>
              <a:spLocks noChangeShapeType="1"/>
            </p:cNvSpPr>
            <p:nvPr/>
          </p:nvSpPr>
          <p:spPr bwMode="auto">
            <a:xfrm>
              <a:off x="2882" y="1167"/>
              <a:ext cx="112" cy="262"/>
            </a:xfrm>
            <a:prstGeom prst="line">
              <a:avLst/>
            </a:prstGeom>
            <a:noFill/>
            <a:ln w="12700">
              <a:solidFill>
                <a:schemeClr val="bg2"/>
              </a:solidFill>
              <a:round/>
              <a:headEnd type="none" w="sm" len="sm"/>
              <a:tailEnd type="stealth" w="med" len="med"/>
            </a:ln>
            <a:effectLst/>
          </p:spPr>
          <p:txBody>
            <a:bodyPr>
              <a:prstTxWarp prst="textNoShape">
                <a:avLst/>
              </a:prstTxWarp>
            </a:bodyPr>
            <a:lstStyle/>
            <a:p>
              <a:endParaRPr lang="en-US"/>
            </a:p>
          </p:txBody>
        </p:sp>
        <p:sp>
          <p:nvSpPr>
            <p:cNvPr id="1414160" name="Rectangle 16"/>
            <p:cNvSpPr>
              <a:spLocks noChangeArrowheads="1"/>
            </p:cNvSpPr>
            <p:nvPr/>
          </p:nvSpPr>
          <p:spPr bwMode="auto">
            <a:xfrm>
              <a:off x="3173" y="1192"/>
              <a:ext cx="863" cy="163"/>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90000"/>
                </a:lnSpc>
                <a:spcBef>
                  <a:spcPct val="0"/>
                </a:spcBef>
              </a:pPr>
              <a:r>
                <a:rPr lang="en-US" sz="1400" b="1">
                  <a:solidFill>
                    <a:srgbClr val="FF9900"/>
                  </a:solidFill>
                  <a:latin typeface="Verdana" charset="0"/>
                </a:rPr>
                <a:t>Ta</a:t>
              </a:r>
              <a:r>
                <a:rPr lang="en-US" sz="1400" b="1" baseline="-25000">
                  <a:solidFill>
                    <a:srgbClr val="FF9900"/>
                  </a:solidFill>
                  <a:latin typeface="Verdana" charset="0"/>
                </a:rPr>
                <a:t>2</a:t>
              </a:r>
              <a:r>
                <a:rPr lang="en-US" sz="1400" b="1">
                  <a:solidFill>
                    <a:srgbClr val="FF9900"/>
                  </a:solidFill>
                  <a:latin typeface="Verdana" charset="0"/>
                </a:rPr>
                <a:t>O</a:t>
              </a:r>
              <a:r>
                <a:rPr lang="en-US" sz="1400" b="1" baseline="-25000">
                  <a:solidFill>
                    <a:srgbClr val="FF9900"/>
                  </a:solidFill>
                  <a:latin typeface="Verdana" charset="0"/>
                </a:rPr>
                <a:t>5</a:t>
              </a:r>
              <a:r>
                <a:rPr lang="en-US" sz="1400" b="1">
                  <a:solidFill>
                    <a:srgbClr val="FF9900"/>
                  </a:solidFill>
                  <a:latin typeface="Verdana" charset="0"/>
                </a:rPr>
                <a:t> dielectric</a:t>
              </a:r>
            </a:p>
          </p:txBody>
        </p:sp>
        <p:sp>
          <p:nvSpPr>
            <p:cNvPr id="1414161" name="Line 17"/>
            <p:cNvSpPr>
              <a:spLocks noChangeShapeType="1"/>
            </p:cNvSpPr>
            <p:nvPr/>
          </p:nvSpPr>
          <p:spPr bwMode="auto">
            <a:xfrm flipH="1">
              <a:off x="3444" y="1354"/>
              <a:ext cx="262" cy="150"/>
            </a:xfrm>
            <a:prstGeom prst="line">
              <a:avLst/>
            </a:prstGeom>
            <a:noFill/>
            <a:ln w="12700">
              <a:solidFill>
                <a:schemeClr val="tx1"/>
              </a:solidFill>
              <a:round/>
              <a:headEnd type="none" w="sm" len="sm"/>
              <a:tailEnd type="stealth" w="med" len="med"/>
            </a:ln>
            <a:effectLst/>
          </p:spPr>
          <p:txBody>
            <a:bodyPr>
              <a:prstTxWarp prst="textNoShape">
                <a:avLst/>
              </a:prstTxWarp>
            </a:bodyPr>
            <a:lstStyle/>
            <a:p>
              <a:endParaRPr lang="en-US"/>
            </a:p>
          </p:txBody>
        </p:sp>
        <p:sp>
          <p:nvSpPr>
            <p:cNvPr id="1414162" name="Rectangle 18"/>
            <p:cNvSpPr>
              <a:spLocks noChangeArrowheads="1"/>
            </p:cNvSpPr>
            <p:nvPr/>
          </p:nvSpPr>
          <p:spPr bwMode="auto">
            <a:xfrm>
              <a:off x="3210" y="2611"/>
              <a:ext cx="584" cy="273"/>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90000"/>
                </a:lnSpc>
                <a:spcBef>
                  <a:spcPct val="0"/>
                </a:spcBef>
              </a:pPr>
              <a:r>
                <a:rPr lang="en-US" sz="1400" b="1">
                  <a:solidFill>
                    <a:srgbClr val="66CCFF"/>
                  </a:solidFill>
                  <a:latin typeface="Verdana" charset="0"/>
                </a:rPr>
                <a:t>W bottom</a:t>
              </a:r>
            </a:p>
            <a:p>
              <a:pPr>
                <a:lnSpc>
                  <a:spcPct val="90000"/>
                </a:lnSpc>
                <a:spcBef>
                  <a:spcPct val="0"/>
                </a:spcBef>
              </a:pPr>
              <a:r>
                <a:rPr lang="en-US" sz="1400" b="1">
                  <a:solidFill>
                    <a:srgbClr val="66CCFF"/>
                  </a:solidFill>
                  <a:latin typeface="Verdana" charset="0"/>
                </a:rPr>
                <a:t>electrode</a:t>
              </a:r>
            </a:p>
          </p:txBody>
        </p:sp>
        <p:sp>
          <p:nvSpPr>
            <p:cNvPr id="1414163" name="Line 19"/>
            <p:cNvSpPr>
              <a:spLocks noChangeShapeType="1"/>
            </p:cNvSpPr>
            <p:nvPr/>
          </p:nvSpPr>
          <p:spPr bwMode="auto">
            <a:xfrm flipH="1" flipV="1">
              <a:off x="3406" y="2066"/>
              <a:ext cx="113" cy="563"/>
            </a:xfrm>
            <a:prstGeom prst="line">
              <a:avLst/>
            </a:prstGeom>
            <a:noFill/>
            <a:ln w="12700">
              <a:solidFill>
                <a:schemeClr val="tx1"/>
              </a:solidFill>
              <a:round/>
              <a:headEnd type="none" w="sm" len="sm"/>
              <a:tailEnd type="stealth" w="med" len="med"/>
            </a:ln>
            <a:effectLst/>
          </p:spPr>
          <p:txBody>
            <a:bodyPr>
              <a:prstTxWarp prst="textNoShape">
                <a:avLst/>
              </a:prstTxWarp>
            </a:bodyPr>
            <a:lstStyle/>
            <a:p>
              <a:endParaRPr lang="en-US"/>
            </a:p>
          </p:txBody>
        </p:sp>
        <p:sp>
          <p:nvSpPr>
            <p:cNvPr id="1414164" name="Rectangle 20"/>
            <p:cNvSpPr>
              <a:spLocks noChangeArrowheads="1"/>
            </p:cNvSpPr>
            <p:nvPr/>
          </p:nvSpPr>
          <p:spPr bwMode="auto">
            <a:xfrm>
              <a:off x="2687" y="2618"/>
              <a:ext cx="348" cy="383"/>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90000"/>
                </a:lnSpc>
                <a:spcBef>
                  <a:spcPct val="0"/>
                </a:spcBef>
              </a:pPr>
              <a:r>
                <a:rPr lang="en-US" sz="1400" b="1">
                  <a:solidFill>
                    <a:srgbClr val="CC0000"/>
                  </a:solidFill>
                  <a:latin typeface="Verdana" charset="0"/>
                </a:rPr>
                <a:t>poly</a:t>
              </a:r>
            </a:p>
            <a:p>
              <a:pPr>
                <a:lnSpc>
                  <a:spcPct val="90000"/>
                </a:lnSpc>
                <a:spcBef>
                  <a:spcPct val="0"/>
                </a:spcBef>
              </a:pPr>
              <a:r>
                <a:rPr lang="en-US" sz="1400" b="1">
                  <a:solidFill>
                    <a:srgbClr val="CC0000"/>
                  </a:solidFill>
                  <a:latin typeface="Verdana" charset="0"/>
                </a:rPr>
                <a:t>word</a:t>
              </a:r>
            </a:p>
            <a:p>
              <a:pPr>
                <a:lnSpc>
                  <a:spcPct val="90000"/>
                </a:lnSpc>
                <a:spcBef>
                  <a:spcPct val="0"/>
                </a:spcBef>
              </a:pPr>
              <a:r>
                <a:rPr lang="en-US" sz="1400" b="1">
                  <a:solidFill>
                    <a:srgbClr val="CC0000"/>
                  </a:solidFill>
                  <a:latin typeface="Verdana" charset="0"/>
                </a:rPr>
                <a:t>line</a:t>
              </a:r>
            </a:p>
          </p:txBody>
        </p:sp>
        <p:sp>
          <p:nvSpPr>
            <p:cNvPr id="1414165" name="Line 21"/>
            <p:cNvSpPr>
              <a:spLocks noChangeShapeType="1"/>
            </p:cNvSpPr>
            <p:nvPr/>
          </p:nvSpPr>
          <p:spPr bwMode="auto">
            <a:xfrm flipV="1">
              <a:off x="2994" y="2216"/>
              <a:ext cx="112" cy="525"/>
            </a:xfrm>
            <a:prstGeom prst="line">
              <a:avLst/>
            </a:prstGeom>
            <a:noFill/>
            <a:ln w="12700">
              <a:solidFill>
                <a:schemeClr val="tx1"/>
              </a:solidFill>
              <a:round/>
              <a:headEnd type="none" w="sm" len="sm"/>
              <a:tailEnd type="stealth" w="med" len="med"/>
            </a:ln>
            <a:effectLst/>
          </p:spPr>
          <p:txBody>
            <a:bodyPr>
              <a:prstTxWarp prst="textNoShape">
                <a:avLst/>
              </a:prstTxWarp>
            </a:bodyPr>
            <a:lstStyle/>
            <a:p>
              <a:endParaRPr lang="en-US"/>
            </a:p>
          </p:txBody>
        </p:sp>
        <p:sp>
          <p:nvSpPr>
            <p:cNvPr id="1414166" name="Rectangle 22"/>
            <p:cNvSpPr>
              <a:spLocks noChangeArrowheads="1"/>
            </p:cNvSpPr>
            <p:nvPr/>
          </p:nvSpPr>
          <p:spPr bwMode="auto">
            <a:xfrm>
              <a:off x="3062" y="2954"/>
              <a:ext cx="790" cy="335"/>
            </a:xfrm>
            <a:prstGeom prst="rect">
              <a:avLst/>
            </a:prstGeom>
            <a:noFill/>
            <a:ln w="9525">
              <a:noFill/>
              <a:miter lim="800000"/>
              <a:headEnd/>
              <a:tailEnd/>
            </a:ln>
            <a:effectLst/>
          </p:spPr>
          <p:txBody>
            <a:bodyPr lIns="92075" tIns="46038" rIns="92075" bIns="46038">
              <a:prstTxWarp prst="textNoShape">
                <a:avLst/>
              </a:prstTxWarp>
            </a:bodyPr>
            <a:lstStyle/>
            <a:p>
              <a:pPr>
                <a:lnSpc>
                  <a:spcPct val="90000"/>
                </a:lnSpc>
                <a:spcBef>
                  <a:spcPct val="0"/>
                </a:spcBef>
              </a:pPr>
              <a:r>
                <a:rPr lang="en-US" sz="1400" b="1">
                  <a:solidFill>
                    <a:schemeClr val="tx1"/>
                  </a:solidFill>
                  <a:latin typeface="Verdana" charset="0"/>
                </a:rPr>
                <a:t>access transistor</a:t>
              </a:r>
            </a:p>
          </p:txBody>
        </p:sp>
        <p:sp>
          <p:nvSpPr>
            <p:cNvPr id="1414167" name="Line 23"/>
            <p:cNvSpPr>
              <a:spLocks noChangeShapeType="1"/>
            </p:cNvSpPr>
            <p:nvPr/>
          </p:nvSpPr>
          <p:spPr bwMode="auto">
            <a:xfrm flipV="1">
              <a:off x="3181" y="2254"/>
              <a:ext cx="0" cy="712"/>
            </a:xfrm>
            <a:prstGeom prst="line">
              <a:avLst/>
            </a:prstGeom>
            <a:noFill/>
            <a:ln w="12700">
              <a:solidFill>
                <a:schemeClr val="tx1"/>
              </a:solidFill>
              <a:round/>
              <a:headEnd type="none" w="sm" len="sm"/>
              <a:tailEnd type="stealth" w="med" len="med"/>
            </a:ln>
            <a:effectLst/>
          </p:spPr>
          <p:txBody>
            <a:bodyPr>
              <a:prstTxWarp prst="textNoShape">
                <a:avLst/>
              </a:prstTxWarp>
            </a:bodyPr>
            <a:lstStyle/>
            <a:p>
              <a:endParaRPr lang="en-US"/>
            </a:p>
          </p:txBody>
        </p:sp>
      </p:grpSp>
      <p:sp>
        <p:nvSpPr>
          <p:cNvPr id="1414169" name="Rectangle 25"/>
          <p:cNvSpPr>
            <a:spLocks noChangeArrowheads="1"/>
          </p:cNvSpPr>
          <p:nvPr/>
        </p:nvSpPr>
        <p:spPr bwMode="auto">
          <a:xfrm>
            <a:off x="709613" y="1360488"/>
            <a:ext cx="2039937" cy="1595437"/>
          </a:xfrm>
          <a:prstGeom prst="rect">
            <a:avLst/>
          </a:prstGeom>
          <a:solidFill>
            <a:srgbClr val="DDDDDD"/>
          </a:solidFill>
          <a:ln w="9525">
            <a:noFill/>
            <a:miter lim="800000"/>
            <a:headEnd/>
            <a:tailEnd/>
          </a:ln>
          <a:effectLst/>
        </p:spPr>
        <p:txBody>
          <a:bodyPr wrap="none" anchor="ctr">
            <a:prstTxWarp prst="textNoShape">
              <a:avLst/>
            </a:prstTxWarp>
          </a:bodyPr>
          <a:lstStyle/>
          <a:p>
            <a:endParaRPr lang="en-US"/>
          </a:p>
        </p:txBody>
      </p:sp>
      <p:grpSp>
        <p:nvGrpSpPr>
          <p:cNvPr id="3" name="Group 51"/>
          <p:cNvGrpSpPr/>
          <p:nvPr/>
        </p:nvGrpSpPr>
        <p:grpSpPr>
          <a:xfrm>
            <a:off x="304800" y="1146175"/>
            <a:ext cx="4751388" cy="3730625"/>
            <a:chOff x="304800" y="914400"/>
            <a:chExt cx="4751388" cy="3730625"/>
          </a:xfrm>
        </p:grpSpPr>
        <p:grpSp>
          <p:nvGrpSpPr>
            <p:cNvPr id="4" name="Group 26"/>
            <p:cNvGrpSpPr>
              <a:grpSpLocks/>
            </p:cNvGrpSpPr>
            <p:nvPr/>
          </p:nvGrpSpPr>
          <p:grpSpPr bwMode="auto">
            <a:xfrm>
              <a:off x="1450975" y="1671638"/>
              <a:ext cx="930275" cy="444500"/>
              <a:chOff x="2352" y="1224"/>
              <a:chExt cx="481" cy="241"/>
            </a:xfrm>
          </p:grpSpPr>
          <p:sp>
            <p:nvSpPr>
              <p:cNvPr id="1414171" name="Freeform 27"/>
              <p:cNvSpPr>
                <a:spLocks/>
              </p:cNvSpPr>
              <p:nvPr/>
            </p:nvSpPr>
            <p:spPr bwMode="auto">
              <a:xfrm>
                <a:off x="2352" y="1384"/>
                <a:ext cx="481" cy="81"/>
              </a:xfrm>
              <a:custGeom>
                <a:avLst/>
                <a:gdLst/>
                <a:ahLst/>
                <a:cxnLst>
                  <a:cxn ang="0">
                    <a:pos x="480" y="80"/>
                  </a:cxn>
                  <a:cxn ang="0">
                    <a:pos x="320" y="80"/>
                  </a:cxn>
                  <a:cxn ang="0">
                    <a:pos x="320" y="0"/>
                  </a:cxn>
                  <a:cxn ang="0">
                    <a:pos x="160" y="0"/>
                  </a:cxn>
                  <a:cxn ang="0">
                    <a:pos x="160" y="80"/>
                  </a:cxn>
                  <a:cxn ang="0">
                    <a:pos x="0" y="80"/>
                  </a:cxn>
                </a:cxnLst>
                <a:rect l="0" t="0" r="r" b="b"/>
                <a:pathLst>
                  <a:path w="481" h="81">
                    <a:moveTo>
                      <a:pt x="480" y="80"/>
                    </a:moveTo>
                    <a:lnTo>
                      <a:pt x="320" y="80"/>
                    </a:lnTo>
                    <a:lnTo>
                      <a:pt x="320" y="0"/>
                    </a:lnTo>
                    <a:lnTo>
                      <a:pt x="160" y="0"/>
                    </a:lnTo>
                    <a:lnTo>
                      <a:pt x="160" y="80"/>
                    </a:lnTo>
                    <a:lnTo>
                      <a:pt x="0" y="80"/>
                    </a:lnTo>
                  </a:path>
                </a:pathLst>
              </a:custGeom>
              <a:noFill/>
              <a:ln w="12700" cap="rnd" cmpd="sng">
                <a:solidFill>
                  <a:schemeClr val="tx1"/>
                </a:solidFill>
                <a:prstDash val="solid"/>
                <a:round/>
                <a:headEnd type="none" w="sm" len="sm"/>
                <a:tailEnd type="none" w="sm" len="sm"/>
              </a:ln>
              <a:effectLst/>
            </p:spPr>
            <p:txBody>
              <a:bodyPr>
                <a:prstTxWarp prst="textNoShape">
                  <a:avLst/>
                </a:prstTxWarp>
              </a:bodyPr>
              <a:lstStyle/>
              <a:p>
                <a:endParaRPr lang="en-US"/>
              </a:p>
            </p:txBody>
          </p:sp>
          <p:sp>
            <p:nvSpPr>
              <p:cNvPr id="1414172" name="Line 28"/>
              <p:cNvSpPr>
                <a:spLocks noChangeShapeType="1"/>
              </p:cNvSpPr>
              <p:nvPr/>
            </p:nvSpPr>
            <p:spPr bwMode="auto">
              <a:xfrm flipH="1">
                <a:off x="2512" y="1344"/>
                <a:ext cx="160" cy="0"/>
              </a:xfrm>
              <a:prstGeom prst="line">
                <a:avLst/>
              </a:prstGeom>
              <a:noFill/>
              <a:ln w="12700">
                <a:solidFill>
                  <a:schemeClr val="tx1"/>
                </a:solidFill>
                <a:round/>
                <a:headEnd type="none" w="sm" len="sm"/>
                <a:tailEnd type="none" w="sm" len="sm"/>
              </a:ln>
              <a:effectLst/>
            </p:spPr>
            <p:txBody>
              <a:bodyPr>
                <a:prstTxWarp prst="textNoShape">
                  <a:avLst/>
                </a:prstTxWarp>
              </a:bodyPr>
              <a:lstStyle/>
              <a:p>
                <a:endParaRPr lang="en-US"/>
              </a:p>
            </p:txBody>
          </p:sp>
          <p:sp>
            <p:nvSpPr>
              <p:cNvPr id="1414173" name="Line 29"/>
              <p:cNvSpPr>
                <a:spLocks noChangeShapeType="1"/>
              </p:cNvSpPr>
              <p:nvPr/>
            </p:nvSpPr>
            <p:spPr bwMode="auto">
              <a:xfrm flipV="1">
                <a:off x="2592" y="1224"/>
                <a:ext cx="0" cy="120"/>
              </a:xfrm>
              <a:prstGeom prst="line">
                <a:avLst/>
              </a:prstGeom>
              <a:noFill/>
              <a:ln w="12700">
                <a:solidFill>
                  <a:schemeClr val="tx1"/>
                </a:solidFill>
                <a:round/>
                <a:headEnd type="none" w="sm" len="sm"/>
                <a:tailEnd type="none" w="sm" len="sm"/>
              </a:ln>
              <a:effectLst/>
            </p:spPr>
            <p:txBody>
              <a:bodyPr>
                <a:prstTxWarp prst="textNoShape">
                  <a:avLst/>
                </a:prstTxWarp>
              </a:bodyPr>
              <a:lstStyle/>
              <a:p>
                <a:endParaRPr lang="en-US"/>
              </a:p>
            </p:txBody>
          </p:sp>
        </p:grpSp>
        <p:sp>
          <p:nvSpPr>
            <p:cNvPr id="1414174" name="Line 30"/>
            <p:cNvSpPr>
              <a:spLocks noChangeShapeType="1"/>
            </p:cNvSpPr>
            <p:nvPr/>
          </p:nvSpPr>
          <p:spPr bwMode="auto">
            <a:xfrm>
              <a:off x="1914525" y="1627188"/>
              <a:ext cx="0" cy="176212"/>
            </a:xfrm>
            <a:prstGeom prst="line">
              <a:avLst/>
            </a:prstGeom>
            <a:noFill/>
            <a:ln w="12700">
              <a:solidFill>
                <a:schemeClr val="tx1"/>
              </a:solidFill>
              <a:round/>
              <a:headEnd type="none" w="sm" len="sm"/>
              <a:tailEnd type="none" w="sm" len="sm"/>
            </a:ln>
            <a:effectLst/>
          </p:spPr>
          <p:txBody>
            <a:bodyPr>
              <a:prstTxWarp prst="textNoShape">
                <a:avLst/>
              </a:prstTxWarp>
            </a:bodyPr>
            <a:lstStyle/>
            <a:p>
              <a:endParaRPr lang="en-US"/>
            </a:p>
          </p:txBody>
        </p:sp>
        <p:sp>
          <p:nvSpPr>
            <p:cNvPr id="1414175" name="Oval 31"/>
            <p:cNvSpPr>
              <a:spLocks noChangeArrowheads="1"/>
            </p:cNvSpPr>
            <p:nvPr/>
          </p:nvSpPr>
          <p:spPr bwMode="auto">
            <a:xfrm>
              <a:off x="2339975" y="2076450"/>
              <a:ext cx="77788" cy="74613"/>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1414176" name="Oval 32"/>
            <p:cNvSpPr>
              <a:spLocks noChangeArrowheads="1"/>
            </p:cNvSpPr>
            <p:nvPr/>
          </p:nvSpPr>
          <p:spPr bwMode="auto">
            <a:xfrm>
              <a:off x="1876425" y="1589088"/>
              <a:ext cx="77788" cy="74612"/>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1414177" name="Line 33"/>
            <p:cNvSpPr>
              <a:spLocks noChangeShapeType="1"/>
            </p:cNvSpPr>
            <p:nvPr/>
          </p:nvSpPr>
          <p:spPr bwMode="auto">
            <a:xfrm>
              <a:off x="2378075" y="1273175"/>
              <a:ext cx="0" cy="2036763"/>
            </a:xfrm>
            <a:prstGeom prst="line">
              <a:avLst/>
            </a:prstGeom>
            <a:noFill/>
            <a:ln w="12700">
              <a:solidFill>
                <a:schemeClr val="tx1"/>
              </a:solidFill>
              <a:round/>
              <a:headEnd type="none" w="sm" len="sm"/>
              <a:tailEnd type="none" w="sm" len="sm"/>
            </a:ln>
            <a:effectLst/>
          </p:spPr>
          <p:txBody>
            <a:bodyPr>
              <a:prstTxWarp prst="textNoShape">
                <a:avLst/>
              </a:prstTxWarp>
            </a:bodyPr>
            <a:lstStyle/>
            <a:p>
              <a:endParaRPr lang="en-US"/>
            </a:p>
          </p:txBody>
        </p:sp>
        <p:sp>
          <p:nvSpPr>
            <p:cNvPr id="1414178" name="Line 34"/>
            <p:cNvSpPr>
              <a:spLocks noChangeShapeType="1"/>
            </p:cNvSpPr>
            <p:nvPr/>
          </p:nvSpPr>
          <p:spPr bwMode="auto">
            <a:xfrm>
              <a:off x="657225" y="1622425"/>
              <a:ext cx="2370138" cy="4763"/>
            </a:xfrm>
            <a:prstGeom prst="line">
              <a:avLst/>
            </a:prstGeom>
            <a:noFill/>
            <a:ln w="12700">
              <a:solidFill>
                <a:schemeClr val="tx1"/>
              </a:solidFill>
              <a:round/>
              <a:headEnd type="none" w="sm" len="sm"/>
              <a:tailEnd type="none" w="sm" len="sm"/>
            </a:ln>
            <a:effectLst/>
          </p:spPr>
          <p:txBody>
            <a:bodyPr>
              <a:prstTxWarp prst="textNoShape">
                <a:avLst/>
              </a:prstTxWarp>
            </a:bodyPr>
            <a:lstStyle/>
            <a:p>
              <a:endParaRPr lang="en-US"/>
            </a:p>
          </p:txBody>
        </p:sp>
        <p:sp>
          <p:nvSpPr>
            <p:cNvPr id="1414179" name="Rectangle 35"/>
            <p:cNvSpPr>
              <a:spLocks noChangeArrowheads="1"/>
            </p:cNvSpPr>
            <p:nvPr/>
          </p:nvSpPr>
          <p:spPr bwMode="auto">
            <a:xfrm>
              <a:off x="874713" y="914400"/>
              <a:ext cx="1839912" cy="339725"/>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90000"/>
                </a:lnSpc>
                <a:spcBef>
                  <a:spcPct val="0"/>
                </a:spcBef>
              </a:pPr>
              <a:r>
                <a:rPr lang="en-US" sz="1800">
                  <a:solidFill>
                    <a:schemeClr val="tx1"/>
                  </a:solidFill>
                  <a:latin typeface="Verdana" charset="0"/>
                </a:rPr>
                <a:t>1-T DRAM Cell</a:t>
              </a:r>
            </a:p>
          </p:txBody>
        </p:sp>
        <p:grpSp>
          <p:nvGrpSpPr>
            <p:cNvPr id="5" name="Group 36"/>
            <p:cNvGrpSpPr>
              <a:grpSpLocks/>
            </p:cNvGrpSpPr>
            <p:nvPr/>
          </p:nvGrpSpPr>
          <p:grpSpPr bwMode="auto">
            <a:xfrm>
              <a:off x="1265238" y="2098675"/>
              <a:ext cx="371475" cy="177800"/>
              <a:chOff x="2256" y="1456"/>
              <a:chExt cx="192" cy="96"/>
            </a:xfrm>
          </p:grpSpPr>
          <p:sp>
            <p:nvSpPr>
              <p:cNvPr id="1414181" name="Line 37"/>
              <p:cNvSpPr>
                <a:spLocks noChangeShapeType="1"/>
              </p:cNvSpPr>
              <p:nvPr/>
            </p:nvSpPr>
            <p:spPr bwMode="auto">
              <a:xfrm>
                <a:off x="2352" y="1456"/>
                <a:ext cx="0" cy="96"/>
              </a:xfrm>
              <a:prstGeom prst="line">
                <a:avLst/>
              </a:prstGeom>
              <a:noFill/>
              <a:ln w="12700">
                <a:solidFill>
                  <a:schemeClr val="tx1"/>
                </a:solidFill>
                <a:round/>
                <a:headEnd type="none" w="sm" len="sm"/>
                <a:tailEnd type="none" w="sm" len="sm"/>
              </a:ln>
              <a:effectLst/>
            </p:spPr>
            <p:txBody>
              <a:bodyPr>
                <a:prstTxWarp prst="textNoShape">
                  <a:avLst/>
                </a:prstTxWarp>
              </a:bodyPr>
              <a:lstStyle/>
              <a:p>
                <a:endParaRPr lang="en-US"/>
              </a:p>
            </p:txBody>
          </p:sp>
          <p:sp>
            <p:nvSpPr>
              <p:cNvPr id="1414182" name="Line 38"/>
              <p:cNvSpPr>
                <a:spLocks noChangeShapeType="1"/>
              </p:cNvSpPr>
              <p:nvPr/>
            </p:nvSpPr>
            <p:spPr bwMode="auto">
              <a:xfrm>
                <a:off x="2256" y="1552"/>
                <a:ext cx="192" cy="0"/>
              </a:xfrm>
              <a:prstGeom prst="line">
                <a:avLst/>
              </a:prstGeom>
              <a:noFill/>
              <a:ln w="12700">
                <a:solidFill>
                  <a:schemeClr val="tx1"/>
                </a:solidFill>
                <a:round/>
                <a:headEnd type="none" w="sm" len="sm"/>
                <a:tailEnd type="none" w="sm" len="sm"/>
              </a:ln>
              <a:effectLst/>
            </p:spPr>
            <p:txBody>
              <a:bodyPr>
                <a:prstTxWarp prst="textNoShape">
                  <a:avLst/>
                </a:prstTxWarp>
              </a:bodyPr>
              <a:lstStyle/>
              <a:p>
                <a:endParaRPr lang="en-US"/>
              </a:p>
            </p:txBody>
          </p:sp>
        </p:grpSp>
        <p:grpSp>
          <p:nvGrpSpPr>
            <p:cNvPr id="6" name="Group 39"/>
            <p:cNvGrpSpPr>
              <a:grpSpLocks/>
            </p:cNvGrpSpPr>
            <p:nvPr/>
          </p:nvGrpSpPr>
          <p:grpSpPr bwMode="auto">
            <a:xfrm>
              <a:off x="1265238" y="2365375"/>
              <a:ext cx="371475" cy="176213"/>
              <a:chOff x="2256" y="1600"/>
              <a:chExt cx="192" cy="96"/>
            </a:xfrm>
          </p:grpSpPr>
          <p:sp>
            <p:nvSpPr>
              <p:cNvPr id="1414184" name="Line 40"/>
              <p:cNvSpPr>
                <a:spLocks noChangeShapeType="1"/>
              </p:cNvSpPr>
              <p:nvPr/>
            </p:nvSpPr>
            <p:spPr bwMode="auto">
              <a:xfrm flipV="1">
                <a:off x="2352" y="1600"/>
                <a:ext cx="0" cy="96"/>
              </a:xfrm>
              <a:prstGeom prst="line">
                <a:avLst/>
              </a:prstGeom>
              <a:noFill/>
              <a:ln w="12700">
                <a:solidFill>
                  <a:schemeClr val="tx1"/>
                </a:solidFill>
                <a:round/>
                <a:headEnd type="none" w="sm" len="sm"/>
                <a:tailEnd type="none" w="sm" len="sm"/>
              </a:ln>
              <a:effectLst/>
            </p:spPr>
            <p:txBody>
              <a:bodyPr>
                <a:prstTxWarp prst="textNoShape">
                  <a:avLst/>
                </a:prstTxWarp>
              </a:bodyPr>
              <a:lstStyle/>
              <a:p>
                <a:endParaRPr lang="en-US"/>
              </a:p>
            </p:txBody>
          </p:sp>
          <p:sp>
            <p:nvSpPr>
              <p:cNvPr id="1414185" name="Line 41"/>
              <p:cNvSpPr>
                <a:spLocks noChangeShapeType="1"/>
              </p:cNvSpPr>
              <p:nvPr/>
            </p:nvSpPr>
            <p:spPr bwMode="auto">
              <a:xfrm>
                <a:off x="2256" y="1600"/>
                <a:ext cx="192" cy="0"/>
              </a:xfrm>
              <a:prstGeom prst="line">
                <a:avLst/>
              </a:prstGeom>
              <a:noFill/>
              <a:ln w="12700">
                <a:solidFill>
                  <a:schemeClr val="tx1"/>
                </a:solidFill>
                <a:round/>
                <a:headEnd type="none" w="sm" len="sm"/>
                <a:tailEnd type="none" w="sm" len="sm"/>
              </a:ln>
              <a:effectLst/>
            </p:spPr>
            <p:txBody>
              <a:bodyPr>
                <a:prstTxWarp prst="textNoShape">
                  <a:avLst/>
                </a:prstTxWarp>
              </a:bodyPr>
              <a:lstStyle/>
              <a:p>
                <a:endParaRPr lang="en-US"/>
              </a:p>
            </p:txBody>
          </p:sp>
        </p:grpSp>
        <p:sp>
          <p:nvSpPr>
            <p:cNvPr id="1414186" name="Rectangle 42"/>
            <p:cNvSpPr>
              <a:spLocks noChangeArrowheads="1"/>
            </p:cNvSpPr>
            <p:nvPr/>
          </p:nvSpPr>
          <p:spPr bwMode="auto">
            <a:xfrm>
              <a:off x="2971800" y="1447800"/>
              <a:ext cx="749300" cy="339725"/>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90000"/>
                </a:lnSpc>
                <a:spcBef>
                  <a:spcPct val="0"/>
                </a:spcBef>
              </a:pPr>
              <a:r>
                <a:rPr lang="en-US" sz="1800">
                  <a:solidFill>
                    <a:schemeClr val="tx1"/>
                  </a:solidFill>
                  <a:latin typeface="Verdana" charset="0"/>
                </a:rPr>
                <a:t>word</a:t>
              </a:r>
            </a:p>
          </p:txBody>
        </p:sp>
        <p:sp>
          <p:nvSpPr>
            <p:cNvPr id="1414187" name="Rectangle 43"/>
            <p:cNvSpPr>
              <a:spLocks noChangeArrowheads="1"/>
            </p:cNvSpPr>
            <p:nvPr/>
          </p:nvSpPr>
          <p:spPr bwMode="auto">
            <a:xfrm>
              <a:off x="2081213" y="3306763"/>
              <a:ext cx="479425" cy="339725"/>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90000"/>
                </a:lnSpc>
                <a:spcBef>
                  <a:spcPct val="0"/>
                </a:spcBef>
              </a:pPr>
              <a:r>
                <a:rPr lang="en-US" sz="1800">
                  <a:solidFill>
                    <a:schemeClr val="tx1"/>
                  </a:solidFill>
                  <a:latin typeface="Verdana" charset="0"/>
                </a:rPr>
                <a:t>bit</a:t>
              </a:r>
            </a:p>
          </p:txBody>
        </p:sp>
        <p:sp>
          <p:nvSpPr>
            <p:cNvPr id="1414188" name="Rectangle 44"/>
            <p:cNvSpPr>
              <a:spLocks noChangeArrowheads="1"/>
            </p:cNvSpPr>
            <p:nvPr/>
          </p:nvSpPr>
          <p:spPr bwMode="auto">
            <a:xfrm>
              <a:off x="2971800" y="1905000"/>
              <a:ext cx="2084388" cy="409575"/>
            </a:xfrm>
            <a:prstGeom prst="rect">
              <a:avLst/>
            </a:prstGeom>
            <a:noFill/>
            <a:ln w="9525">
              <a:noFill/>
              <a:miter lim="800000"/>
              <a:headEnd/>
              <a:tailEnd/>
            </a:ln>
            <a:effectLst/>
          </p:spPr>
          <p:txBody>
            <a:bodyPr lIns="0" tIns="0" rIns="0" bIns="0">
              <a:prstTxWarp prst="textNoShape">
                <a:avLst/>
              </a:prstTxWarp>
            </a:bodyPr>
            <a:lstStyle/>
            <a:p>
              <a:pPr>
                <a:lnSpc>
                  <a:spcPct val="90000"/>
                </a:lnSpc>
                <a:spcBef>
                  <a:spcPct val="0"/>
                </a:spcBef>
              </a:pPr>
              <a:r>
                <a:rPr lang="en-US" sz="1800">
                  <a:solidFill>
                    <a:schemeClr val="tx1"/>
                  </a:solidFill>
                  <a:latin typeface="Verdana" charset="0"/>
                </a:rPr>
                <a:t>access transistor</a:t>
              </a:r>
            </a:p>
          </p:txBody>
        </p:sp>
        <p:sp>
          <p:nvSpPr>
            <p:cNvPr id="1414189" name="Line 45"/>
            <p:cNvSpPr>
              <a:spLocks noChangeShapeType="1"/>
            </p:cNvSpPr>
            <p:nvPr/>
          </p:nvSpPr>
          <p:spPr bwMode="auto">
            <a:xfrm flipH="1" flipV="1">
              <a:off x="2100263" y="1889125"/>
              <a:ext cx="835025" cy="176213"/>
            </a:xfrm>
            <a:prstGeom prst="line">
              <a:avLst/>
            </a:prstGeom>
            <a:noFill/>
            <a:ln w="12700">
              <a:solidFill>
                <a:schemeClr val="tx1"/>
              </a:solidFill>
              <a:round/>
              <a:headEnd type="none" w="sm" len="sm"/>
              <a:tailEnd type="stealth" w="med" len="med"/>
            </a:ln>
            <a:effectLst/>
          </p:spPr>
          <p:txBody>
            <a:bodyPr>
              <a:prstTxWarp prst="textNoShape">
                <a:avLst/>
              </a:prstTxWarp>
            </a:bodyPr>
            <a:lstStyle/>
            <a:p>
              <a:endParaRPr lang="en-US"/>
            </a:p>
          </p:txBody>
        </p:sp>
        <p:sp>
          <p:nvSpPr>
            <p:cNvPr id="1414190" name="Rectangle 46"/>
            <p:cNvSpPr>
              <a:spLocks noChangeArrowheads="1"/>
            </p:cNvSpPr>
            <p:nvPr/>
          </p:nvSpPr>
          <p:spPr bwMode="auto">
            <a:xfrm>
              <a:off x="304800" y="3810000"/>
              <a:ext cx="2590800" cy="835025"/>
            </a:xfrm>
            <a:prstGeom prst="rect">
              <a:avLst/>
            </a:prstGeom>
            <a:noFill/>
            <a:ln w="9525">
              <a:noFill/>
              <a:miter lim="800000"/>
              <a:headEnd/>
              <a:tailEnd/>
            </a:ln>
            <a:effectLst/>
          </p:spPr>
          <p:txBody>
            <a:bodyPr lIns="92075" tIns="46038" rIns="92075" bIns="46038">
              <a:prstTxWarp prst="textNoShape">
                <a:avLst/>
              </a:prstTxWarp>
              <a:spAutoFit/>
            </a:bodyPr>
            <a:lstStyle/>
            <a:p>
              <a:pPr>
                <a:lnSpc>
                  <a:spcPct val="90000"/>
                </a:lnSpc>
                <a:spcBef>
                  <a:spcPct val="0"/>
                </a:spcBef>
              </a:pPr>
              <a:r>
                <a:rPr lang="en-US" sz="1800" dirty="0">
                  <a:solidFill>
                    <a:schemeClr val="tx1"/>
                  </a:solidFill>
                  <a:latin typeface="Verdana" charset="0"/>
                </a:rPr>
                <a:t>Storage</a:t>
              </a:r>
            </a:p>
            <a:p>
              <a:pPr>
                <a:lnSpc>
                  <a:spcPct val="90000"/>
                </a:lnSpc>
                <a:spcBef>
                  <a:spcPct val="0"/>
                </a:spcBef>
              </a:pPr>
              <a:r>
                <a:rPr lang="en-US" sz="1800" dirty="0">
                  <a:solidFill>
                    <a:schemeClr val="tx1"/>
                  </a:solidFill>
                  <a:latin typeface="Verdana" charset="0"/>
                </a:rPr>
                <a:t>capacitor (FET gate, trench, stack)</a:t>
              </a:r>
            </a:p>
          </p:txBody>
        </p:sp>
        <p:sp>
          <p:nvSpPr>
            <p:cNvPr id="1414191" name="Line 47"/>
            <p:cNvSpPr>
              <a:spLocks noChangeShapeType="1"/>
            </p:cNvSpPr>
            <p:nvPr/>
          </p:nvSpPr>
          <p:spPr bwMode="auto">
            <a:xfrm flipV="1">
              <a:off x="987425" y="2424113"/>
              <a:ext cx="185738" cy="1325562"/>
            </a:xfrm>
            <a:prstGeom prst="line">
              <a:avLst/>
            </a:prstGeom>
            <a:noFill/>
            <a:ln w="12700">
              <a:solidFill>
                <a:schemeClr val="tx1"/>
              </a:solidFill>
              <a:round/>
              <a:headEnd type="none" w="sm" len="sm"/>
              <a:tailEnd type="stealth" w="med" len="med"/>
            </a:ln>
            <a:effectLst/>
          </p:spPr>
          <p:txBody>
            <a:bodyPr>
              <a:prstTxWarp prst="textNoShape">
                <a:avLst/>
              </a:prstTxWarp>
            </a:bodyPr>
            <a:lstStyle/>
            <a:p>
              <a:endParaRPr lang="en-US"/>
            </a:p>
          </p:txBody>
        </p:sp>
      </p:grpSp>
      <p:sp>
        <p:nvSpPr>
          <p:cNvPr id="1414192" name="Rectangle 48"/>
          <p:cNvSpPr>
            <a:spLocks noChangeArrowheads="1"/>
          </p:cNvSpPr>
          <p:nvPr/>
        </p:nvSpPr>
        <p:spPr bwMode="auto">
          <a:xfrm>
            <a:off x="1154113" y="2533650"/>
            <a:ext cx="588962" cy="312738"/>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90000"/>
              </a:lnSpc>
              <a:spcBef>
                <a:spcPct val="0"/>
              </a:spcBef>
            </a:pPr>
            <a:r>
              <a:rPr lang="en-US">
                <a:solidFill>
                  <a:schemeClr val="tx1"/>
                </a:solidFill>
                <a:latin typeface="Verdana" charset="0"/>
              </a:rPr>
              <a:t>V</a:t>
            </a:r>
            <a:r>
              <a:rPr lang="en-US" baseline="-25000">
                <a:solidFill>
                  <a:schemeClr val="tx1"/>
                </a:solidFill>
                <a:latin typeface="Verdana" charset="0"/>
              </a:rPr>
              <a:t>REF</a:t>
            </a:r>
          </a:p>
        </p:txBody>
      </p:sp>
      <p:sp>
        <p:nvSpPr>
          <p:cNvPr id="51" name="Rectangle 50"/>
          <p:cNvSpPr/>
          <p:nvPr/>
        </p:nvSpPr>
        <p:spPr>
          <a:xfrm>
            <a:off x="5029200" y="838200"/>
            <a:ext cx="4191000" cy="1569660"/>
          </a:xfrm>
          <a:prstGeom prst="rect">
            <a:avLst/>
          </a:prstGeom>
        </p:spPr>
        <p:txBody>
          <a:bodyPr wrap="square">
            <a:spAutoFit/>
          </a:bodyPr>
          <a:lstStyle/>
          <a:p>
            <a:pPr marL="0" lvl="1"/>
            <a:r>
              <a:rPr lang="en-US" sz="2400" dirty="0" smtClean="0"/>
              <a:t>Intel formed to exploit market for semiconductor memory</a:t>
            </a:r>
          </a:p>
          <a:p>
            <a:r>
              <a:rPr lang="en-US" sz="2400" b="1" i="1" dirty="0" smtClean="0"/>
              <a:t>First commercial DRAM was Intel 1103, held 1Kb in 1970</a:t>
            </a:r>
            <a:endParaRPr lang="en-US" sz="2400" b="1" i="1" dirty="0"/>
          </a:p>
        </p:txBody>
      </p:sp>
      <p:pic>
        <p:nvPicPr>
          <p:cNvPr id="52" name="Picture 51"/>
          <p:cNvPicPr>
            <a:picLocks noChangeAspect="1"/>
          </p:cNvPicPr>
          <p:nvPr/>
        </p:nvPicPr>
        <p:blipFill>
          <a:blip r:embed="rId4"/>
          <a:stretch>
            <a:fillRect/>
          </a:stretch>
        </p:blipFill>
        <p:spPr>
          <a:xfrm>
            <a:off x="381000" y="914400"/>
            <a:ext cx="4660900" cy="5829300"/>
          </a:xfrm>
          <a:prstGeom prst="rect">
            <a:avLst/>
          </a:prstGeom>
        </p:spPr>
      </p:pic>
    </p:spTree>
    <p:extLst>
      <p:ext uri="{BB962C8B-B14F-4D97-AF65-F5344CB8AC3E}">
        <p14:creationId xmlns:p14="http://schemas.microsoft.com/office/powerpoint/2010/main" val="1012731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09600" y="685800"/>
            <a:ext cx="8221186" cy="5486400"/>
          </a:xfrm>
          <a:prstGeom prst="rect">
            <a:avLst/>
          </a:prstGeom>
        </p:spPr>
      </p:pic>
      <p:sp>
        <p:nvSpPr>
          <p:cNvPr id="2" name="Title 1"/>
          <p:cNvSpPr>
            <a:spLocks noGrp="1"/>
          </p:cNvSpPr>
          <p:nvPr>
            <p:ph type="title"/>
          </p:nvPr>
        </p:nvSpPr>
        <p:spPr/>
        <p:txBody>
          <a:bodyPr/>
          <a:lstStyle/>
          <a:p>
            <a:r>
              <a:rPr lang="en-US" dirty="0" smtClean="0"/>
              <a:t>Modern DRAM Structure</a:t>
            </a:r>
            <a:endParaRPr lang="en-US" dirty="0"/>
          </a:p>
        </p:txBody>
      </p:sp>
      <p:sp>
        <p:nvSpPr>
          <p:cNvPr id="3" name="Slide Number Placeholder 2"/>
          <p:cNvSpPr>
            <a:spLocks noGrp="1"/>
          </p:cNvSpPr>
          <p:nvPr>
            <p:ph type="sldNum" sz="quarter" idx="12"/>
          </p:nvPr>
        </p:nvSpPr>
        <p:spPr/>
        <p:txBody>
          <a:bodyPr/>
          <a:lstStyle/>
          <a:p>
            <a:fld id="{F711660D-4C45-964F-A040-C0D4146A75F8}" type="slidenum">
              <a:rPr lang="en-US" smtClean="0"/>
              <a:pPr/>
              <a:t>18</a:t>
            </a:fld>
            <a:endParaRPr lang="en-US" b="0">
              <a:solidFill>
                <a:srgbClr val="FBBA03"/>
              </a:solidFill>
            </a:endParaRPr>
          </a:p>
        </p:txBody>
      </p:sp>
      <p:sp>
        <p:nvSpPr>
          <p:cNvPr id="8" name="TextBox 7"/>
          <p:cNvSpPr txBox="1"/>
          <p:nvPr/>
        </p:nvSpPr>
        <p:spPr>
          <a:xfrm>
            <a:off x="5486400" y="6172200"/>
            <a:ext cx="3657600" cy="338554"/>
          </a:xfrm>
          <a:prstGeom prst="rect">
            <a:avLst/>
          </a:prstGeom>
          <a:noFill/>
        </p:spPr>
        <p:txBody>
          <a:bodyPr wrap="square" rtlCol="0">
            <a:spAutoFit/>
          </a:bodyPr>
          <a:lstStyle/>
          <a:p>
            <a:r>
              <a:rPr lang="en-US" dirty="0" smtClean="0">
                <a:solidFill>
                  <a:schemeClr val="tx1"/>
                </a:solidFill>
              </a:rPr>
              <a:t>[Samsung, sub-70nm DRAM, 2004]</a:t>
            </a:r>
            <a:endParaRPr lang="en-US" dirty="0">
              <a:solidFill>
                <a:schemeClr val="tx1"/>
              </a:solidFill>
            </a:endParaRPr>
          </a:p>
        </p:txBody>
      </p:sp>
    </p:spTree>
    <p:extLst>
      <p:ext uri="{BB962C8B-B14F-4D97-AF65-F5344CB8AC3E}">
        <p14:creationId xmlns:p14="http://schemas.microsoft.com/office/powerpoint/2010/main" val="1769058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fld id="{29B47CEF-0100-5D43-B2A3-239B7CB4809E}" type="slidenum">
              <a:rPr lang="en-US"/>
              <a:pPr/>
              <a:t>19</a:t>
            </a:fld>
            <a:endParaRPr lang="en-US" b="0">
              <a:solidFill>
                <a:srgbClr val="FBBA03"/>
              </a:solidFill>
            </a:endParaRPr>
          </a:p>
        </p:txBody>
      </p:sp>
      <p:sp>
        <p:nvSpPr>
          <p:cNvPr id="1416194" name="Rectangle 2"/>
          <p:cNvSpPr>
            <a:spLocks noGrp="1" noChangeArrowheads="1"/>
          </p:cNvSpPr>
          <p:nvPr>
            <p:ph type="title"/>
          </p:nvPr>
        </p:nvSpPr>
        <p:spPr>
          <a:xfrm>
            <a:off x="838200" y="0"/>
            <a:ext cx="7620000" cy="1143000"/>
          </a:xfrm>
        </p:spPr>
        <p:txBody>
          <a:bodyPr/>
          <a:lstStyle/>
          <a:p>
            <a:r>
              <a:rPr lang="en-US" dirty="0"/>
              <a:t>DRAM </a:t>
            </a:r>
            <a:r>
              <a:rPr lang="en-US" dirty="0" smtClean="0"/>
              <a:t>Packaging</a:t>
            </a:r>
            <a:br>
              <a:rPr lang="en-US" dirty="0" smtClean="0"/>
            </a:br>
            <a:r>
              <a:rPr lang="en-US" sz="2400" dirty="0" smtClean="0"/>
              <a:t>(Laptops/Desktops/Servers)</a:t>
            </a:r>
            <a:endParaRPr lang="en-US" dirty="0"/>
          </a:p>
        </p:txBody>
      </p:sp>
      <p:sp>
        <p:nvSpPr>
          <p:cNvPr id="1416195" name="Rectangle 3"/>
          <p:cNvSpPr>
            <a:spLocks noGrp="1" noChangeArrowheads="1"/>
          </p:cNvSpPr>
          <p:nvPr>
            <p:ph type="body" idx="1"/>
          </p:nvPr>
        </p:nvSpPr>
        <p:spPr>
          <a:xfrm>
            <a:off x="152400" y="3733800"/>
            <a:ext cx="5943600" cy="2438400"/>
          </a:xfrm>
          <a:noFill/>
          <a:ln/>
        </p:spPr>
        <p:txBody>
          <a:bodyPr/>
          <a:lstStyle/>
          <a:p>
            <a:pPr marL="342900" indent="-342900"/>
            <a:r>
              <a:rPr lang="en-US" sz="2000"/>
              <a:t>DIMM (Dual Inline Memory Module) contains multiple chips with clock/control/address signals connected in parallel (sometimes need buffers to drive signals to all chips)</a:t>
            </a:r>
          </a:p>
          <a:p>
            <a:pPr marL="342900" indent="-342900"/>
            <a:r>
              <a:rPr lang="en-US" sz="2000"/>
              <a:t>Data pins work together to return wide word (e.g., 64-bit data bus using 16x4-bit parts)</a:t>
            </a:r>
          </a:p>
          <a:p>
            <a:pPr marL="342900" indent="-342900"/>
            <a:endParaRPr lang="en-US" sz="2000"/>
          </a:p>
        </p:txBody>
      </p:sp>
      <p:grpSp>
        <p:nvGrpSpPr>
          <p:cNvPr id="2" name="Group 20"/>
          <p:cNvGrpSpPr/>
          <p:nvPr/>
        </p:nvGrpSpPr>
        <p:grpSpPr>
          <a:xfrm>
            <a:off x="838200" y="1371600"/>
            <a:ext cx="4708525" cy="1935163"/>
            <a:chOff x="609600" y="990600"/>
            <a:chExt cx="4708525" cy="1935163"/>
          </a:xfrm>
        </p:grpSpPr>
        <p:sp>
          <p:nvSpPr>
            <p:cNvPr id="1416196" name="Rectangle 4"/>
            <p:cNvSpPr>
              <a:spLocks noChangeArrowheads="1"/>
            </p:cNvSpPr>
            <p:nvPr/>
          </p:nvSpPr>
          <p:spPr bwMode="auto">
            <a:xfrm>
              <a:off x="4267200" y="1146175"/>
              <a:ext cx="914400" cy="11430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16197" name="Line 5"/>
            <p:cNvSpPr>
              <a:spLocks noChangeShapeType="1"/>
            </p:cNvSpPr>
            <p:nvPr/>
          </p:nvSpPr>
          <p:spPr bwMode="auto">
            <a:xfrm>
              <a:off x="3733800" y="1908175"/>
              <a:ext cx="5334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416198" name="Line 6"/>
            <p:cNvSpPr>
              <a:spLocks noChangeShapeType="1"/>
            </p:cNvSpPr>
            <p:nvPr/>
          </p:nvSpPr>
          <p:spPr bwMode="auto">
            <a:xfrm>
              <a:off x="4648200" y="2289175"/>
              <a:ext cx="0" cy="533400"/>
            </a:xfrm>
            <a:prstGeom prst="line">
              <a:avLst/>
            </a:prstGeom>
            <a:noFill/>
            <a:ln w="254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1416199" name="Line 7"/>
            <p:cNvSpPr>
              <a:spLocks noChangeShapeType="1"/>
            </p:cNvSpPr>
            <p:nvPr/>
          </p:nvSpPr>
          <p:spPr bwMode="auto">
            <a:xfrm>
              <a:off x="3733800" y="1374775"/>
              <a:ext cx="5334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416200" name="Line 8"/>
            <p:cNvSpPr>
              <a:spLocks noChangeShapeType="1"/>
            </p:cNvSpPr>
            <p:nvPr/>
          </p:nvSpPr>
          <p:spPr bwMode="auto">
            <a:xfrm flipH="1">
              <a:off x="3886200" y="1831975"/>
              <a:ext cx="76200" cy="1524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416201" name="Text Box 9"/>
            <p:cNvSpPr txBox="1">
              <a:spLocks noChangeArrowheads="1"/>
            </p:cNvSpPr>
            <p:nvPr/>
          </p:nvSpPr>
          <p:spPr bwMode="auto">
            <a:xfrm>
              <a:off x="762000" y="1527175"/>
              <a:ext cx="3352800" cy="641350"/>
            </a:xfrm>
            <a:prstGeom prst="rect">
              <a:avLst/>
            </a:prstGeom>
            <a:noFill/>
            <a:ln w="25400">
              <a:noFill/>
              <a:miter lim="800000"/>
              <a:headEnd/>
              <a:tailEnd/>
            </a:ln>
            <a:effectLst/>
          </p:spPr>
          <p:txBody>
            <a:bodyPr>
              <a:prstTxWarp prst="textNoShape">
                <a:avLst/>
              </a:prstTxWarp>
              <a:spAutoFit/>
            </a:bodyPr>
            <a:lstStyle/>
            <a:p>
              <a:pPr algn="ctr">
                <a:spcBef>
                  <a:spcPct val="0"/>
                </a:spcBef>
              </a:pPr>
              <a:r>
                <a:rPr lang="en-US" sz="1800">
                  <a:solidFill>
                    <a:schemeClr val="tx1"/>
                  </a:solidFill>
                  <a:latin typeface="Verdana" charset="0"/>
                </a:rPr>
                <a:t>Address lines multiplexed row/column address</a:t>
              </a:r>
            </a:p>
          </p:txBody>
        </p:sp>
        <p:sp>
          <p:nvSpPr>
            <p:cNvPr id="1416202" name="Text Box 10"/>
            <p:cNvSpPr txBox="1">
              <a:spLocks noChangeArrowheads="1"/>
            </p:cNvSpPr>
            <p:nvPr/>
          </p:nvSpPr>
          <p:spPr bwMode="auto">
            <a:xfrm>
              <a:off x="609600" y="1146175"/>
              <a:ext cx="3352800" cy="366713"/>
            </a:xfrm>
            <a:prstGeom prst="rect">
              <a:avLst/>
            </a:prstGeom>
            <a:noFill/>
            <a:ln w="25400">
              <a:noFill/>
              <a:miter lim="800000"/>
              <a:headEnd/>
              <a:tailEnd/>
            </a:ln>
            <a:effectLst/>
          </p:spPr>
          <p:txBody>
            <a:bodyPr>
              <a:prstTxWarp prst="textNoShape">
                <a:avLst/>
              </a:prstTxWarp>
              <a:spAutoFit/>
            </a:bodyPr>
            <a:lstStyle/>
            <a:p>
              <a:pPr algn="ctr">
                <a:spcBef>
                  <a:spcPct val="0"/>
                </a:spcBef>
              </a:pPr>
              <a:r>
                <a:rPr lang="en-US" sz="1800">
                  <a:solidFill>
                    <a:schemeClr val="tx1"/>
                  </a:solidFill>
                  <a:latin typeface="Verdana" charset="0"/>
                </a:rPr>
                <a:t>Clock and control signals</a:t>
              </a:r>
            </a:p>
          </p:txBody>
        </p:sp>
        <p:sp>
          <p:nvSpPr>
            <p:cNvPr id="1416203" name="Line 11"/>
            <p:cNvSpPr>
              <a:spLocks noChangeShapeType="1"/>
            </p:cNvSpPr>
            <p:nvPr/>
          </p:nvSpPr>
          <p:spPr bwMode="auto">
            <a:xfrm flipH="1">
              <a:off x="3886200" y="1298575"/>
              <a:ext cx="76200" cy="1524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416204" name="Line 12"/>
            <p:cNvSpPr>
              <a:spLocks noChangeShapeType="1"/>
            </p:cNvSpPr>
            <p:nvPr/>
          </p:nvSpPr>
          <p:spPr bwMode="auto">
            <a:xfrm flipH="1">
              <a:off x="4572000" y="2517775"/>
              <a:ext cx="152400" cy="762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416205" name="Text Box 13"/>
            <p:cNvSpPr txBox="1">
              <a:spLocks noChangeArrowheads="1"/>
            </p:cNvSpPr>
            <p:nvPr/>
          </p:nvSpPr>
          <p:spPr bwMode="auto">
            <a:xfrm>
              <a:off x="2625725" y="2284413"/>
              <a:ext cx="2082800" cy="641350"/>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sz="1800">
                  <a:solidFill>
                    <a:schemeClr val="tx1"/>
                  </a:solidFill>
                  <a:latin typeface="Verdana" charset="0"/>
                </a:rPr>
                <a:t>Data bus</a:t>
              </a:r>
            </a:p>
            <a:p>
              <a:pPr algn="ctr">
                <a:spcBef>
                  <a:spcPct val="0"/>
                </a:spcBef>
              </a:pPr>
              <a:r>
                <a:rPr lang="en-US" sz="1800">
                  <a:solidFill>
                    <a:schemeClr val="tx1"/>
                  </a:solidFill>
                  <a:latin typeface="Verdana" charset="0"/>
                </a:rPr>
                <a:t>(4b,8b,16b,32b)</a:t>
              </a:r>
            </a:p>
          </p:txBody>
        </p:sp>
        <p:sp>
          <p:nvSpPr>
            <p:cNvPr id="1416206" name="Text Box 14"/>
            <p:cNvSpPr txBox="1">
              <a:spLocks noChangeArrowheads="1"/>
            </p:cNvSpPr>
            <p:nvPr/>
          </p:nvSpPr>
          <p:spPr bwMode="auto">
            <a:xfrm>
              <a:off x="4114800" y="1298575"/>
              <a:ext cx="1203325" cy="701675"/>
            </a:xfrm>
            <a:prstGeom prst="rect">
              <a:avLst/>
            </a:prstGeom>
            <a:noFill/>
            <a:ln w="25400">
              <a:noFill/>
              <a:miter lim="800000"/>
              <a:headEnd/>
              <a:tailEnd/>
            </a:ln>
            <a:effectLst/>
          </p:spPr>
          <p:txBody>
            <a:bodyPr>
              <a:prstTxWarp prst="textNoShape">
                <a:avLst/>
              </a:prstTxWarp>
              <a:spAutoFit/>
            </a:bodyPr>
            <a:lstStyle/>
            <a:p>
              <a:pPr algn="ctr">
                <a:spcBef>
                  <a:spcPct val="0"/>
                </a:spcBef>
              </a:pPr>
              <a:r>
                <a:rPr lang="en-US" sz="2000" dirty="0">
                  <a:solidFill>
                    <a:schemeClr val="tx1"/>
                  </a:solidFill>
                  <a:latin typeface="Verdana" charset="0"/>
                </a:rPr>
                <a:t>DRAM chip</a:t>
              </a:r>
            </a:p>
          </p:txBody>
        </p:sp>
        <p:sp>
          <p:nvSpPr>
            <p:cNvPr id="1416207" name="Text Box 15"/>
            <p:cNvSpPr txBox="1">
              <a:spLocks noChangeArrowheads="1"/>
            </p:cNvSpPr>
            <p:nvPr/>
          </p:nvSpPr>
          <p:spPr bwMode="auto">
            <a:xfrm>
              <a:off x="3627438" y="1905000"/>
              <a:ext cx="609600" cy="336550"/>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solidFill>
                    <a:schemeClr val="tx1"/>
                  </a:solidFill>
                  <a:latin typeface="Verdana" charset="0"/>
                </a:rPr>
                <a:t>~12</a:t>
              </a:r>
            </a:p>
          </p:txBody>
        </p:sp>
        <p:sp>
          <p:nvSpPr>
            <p:cNvPr id="1416208" name="Text Box 16"/>
            <p:cNvSpPr txBox="1">
              <a:spLocks noChangeArrowheads="1"/>
            </p:cNvSpPr>
            <p:nvPr/>
          </p:nvSpPr>
          <p:spPr bwMode="auto">
            <a:xfrm>
              <a:off x="3646488" y="990600"/>
              <a:ext cx="479425" cy="336550"/>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solidFill>
                    <a:schemeClr val="tx1"/>
                  </a:solidFill>
                  <a:latin typeface="Verdana" charset="0"/>
                </a:rPr>
                <a:t>~7</a:t>
              </a:r>
            </a:p>
          </p:txBody>
        </p:sp>
      </p:grpSp>
      <p:pic>
        <p:nvPicPr>
          <p:cNvPr id="1416209" name="Picture 17" descr="modules"/>
          <p:cNvPicPr>
            <a:picLocks noChangeAspect="1" noChangeArrowheads="1"/>
          </p:cNvPicPr>
          <p:nvPr/>
        </p:nvPicPr>
        <p:blipFill>
          <a:blip r:embed="rId3"/>
          <a:srcRect/>
          <a:stretch>
            <a:fillRect/>
          </a:stretch>
        </p:blipFill>
        <p:spPr bwMode="auto">
          <a:xfrm>
            <a:off x="6127750" y="1066800"/>
            <a:ext cx="2743200" cy="5334000"/>
          </a:xfrm>
          <a:prstGeom prst="rect">
            <a:avLst/>
          </a:prstGeom>
          <a:noFill/>
        </p:spPr>
      </p:pic>
    </p:spTree>
    <p:extLst>
      <p:ext uri="{BB962C8B-B14F-4D97-AF65-F5344CB8AC3E}">
        <p14:creationId xmlns:p14="http://schemas.microsoft.com/office/powerpoint/2010/main" val="17497905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5237820"/>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4" name="Date Placeholder 43"/>
          <p:cNvSpPr>
            <a:spLocks noGrp="1"/>
          </p:cNvSpPr>
          <p:nvPr>
            <p:ph type="dt" sz="half" idx="10"/>
          </p:nvPr>
        </p:nvSpPr>
        <p:spPr/>
        <p:txBody>
          <a:bodyPr/>
          <a:lstStyle/>
          <a:p>
            <a:fld id="{2B3E02DD-DE99-DC46-BB63-8F3B2DEEFF7F}" type="datetime1">
              <a:rPr lang="en-US" smtClean="0"/>
              <a:t>9/30/13</a:t>
            </a:fld>
            <a:endParaRPr lang="en-US"/>
          </a:p>
        </p:txBody>
      </p:sp>
      <p:sp>
        <p:nvSpPr>
          <p:cNvPr id="46" name="Footer Placeholder 45"/>
          <p:cNvSpPr>
            <a:spLocks noGrp="1"/>
          </p:cNvSpPr>
          <p:nvPr>
            <p:ph type="ftr" sz="quarter" idx="11"/>
          </p:nvPr>
        </p:nvSpPr>
        <p:spPr/>
        <p:txBody>
          <a:bodyPr/>
          <a:lstStyle/>
          <a:p>
            <a:r>
              <a:rPr lang="en-US" dirty="0" smtClean="0"/>
              <a:t>Fall 2013 -- Lecture #10</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2</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031" name="Image" r:id="rId5" imgW="3492063" imgH="2400000" progId="">
                      <p:embed/>
                    </p:oleObj>
                  </mc:Choice>
                  <mc:Fallback>
                    <p:oleObj name="Image" r:id="rId5" imgW="3492063" imgH="240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1" name="Group 64"/>
          <p:cNvGrpSpPr/>
          <p:nvPr/>
        </p:nvGrpSpPr>
        <p:grpSpPr>
          <a:xfrm>
            <a:off x="3999449" y="3010052"/>
            <a:ext cx="4620975" cy="1704929"/>
            <a:chOff x="4332814" y="2983033"/>
            <a:chExt cx="4289107" cy="1557298"/>
          </a:xfrm>
        </p:grpSpPr>
        <p:sp>
          <p:nvSpPr>
            <p:cNvPr id="62" name="Rectangle 61"/>
            <p:cNvSpPr/>
            <p:nvPr/>
          </p:nvSpPr>
          <p:spPr>
            <a:xfrm>
              <a:off x="4380120" y="3333602"/>
              <a:ext cx="4241801" cy="1206729"/>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4332814" y="2983033"/>
              <a:ext cx="1659429" cy="369332"/>
            </a:xfrm>
            <a:prstGeom prst="rect">
              <a:avLst/>
            </a:prstGeom>
            <a:noFill/>
          </p:spPr>
          <p:txBody>
            <a:bodyPr wrap="none" rtlCol="0">
              <a:spAutoFit/>
            </a:bodyPr>
            <a:lstStyle/>
            <a:p>
              <a:r>
                <a:rPr lang="en-US" b="1" dirty="0" smtClean="0">
                  <a:solidFill>
                    <a:srgbClr val="FF0000"/>
                  </a:solidFill>
                </a:rPr>
                <a:t>Today’s Lecture</a:t>
              </a:r>
              <a:endParaRPr lang="en-US" b="1" dirty="0">
                <a:solidFill>
                  <a:srgbClr val="FF0000"/>
                </a:solidFill>
              </a:endParaRPr>
            </a:p>
          </p:txBody>
        </p:sp>
      </p:grpSp>
    </p:spTree>
    <p:extLst>
      <p:ext uri="{BB962C8B-B14F-4D97-AF65-F5344CB8AC3E}">
        <p14:creationId xmlns:p14="http://schemas.microsoft.com/office/powerpoint/2010/main" val="31583008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Reality Check: Samsung LPDDR2 4Gb DRAM Chip (May 2013)</a:t>
            </a:r>
            <a:endParaRPr lang="en-US" dirty="0"/>
          </a:p>
        </p:txBody>
      </p:sp>
      <p:sp>
        <p:nvSpPr>
          <p:cNvPr id="3" name="Date Placeholder 2"/>
          <p:cNvSpPr>
            <a:spLocks noGrp="1"/>
          </p:cNvSpPr>
          <p:nvPr>
            <p:ph type="dt" sz="half" idx="10"/>
          </p:nvPr>
        </p:nvSpPr>
        <p:spPr/>
        <p:txBody>
          <a:bodyPr/>
          <a:lstStyle/>
          <a:p>
            <a:fld id="{75B0C56C-0F9E-3A40-A6CF-DCAB8D913769}" type="datetime1">
              <a:rPr lang="en-US" smtClean="0"/>
              <a:t>9/30/13</a:t>
            </a:fld>
            <a:endParaRPr lang="en-US"/>
          </a:p>
        </p:txBody>
      </p:sp>
      <p:sp>
        <p:nvSpPr>
          <p:cNvPr id="4" name="Footer Placeholder 3"/>
          <p:cNvSpPr>
            <a:spLocks noGrp="1"/>
          </p:cNvSpPr>
          <p:nvPr>
            <p:ph type="ftr" sz="quarter" idx="11"/>
          </p:nvPr>
        </p:nvSpPr>
        <p:spPr/>
        <p:txBody>
          <a:bodyPr/>
          <a:lstStyle/>
          <a:p>
            <a:r>
              <a:rPr lang="en-US" dirty="0" smtClean="0"/>
              <a:t>Fall 2013 -- Lecture #10</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20</a:t>
            </a:fld>
            <a:endParaRPr lang="en-US"/>
          </a:p>
        </p:txBody>
      </p:sp>
      <p:pic>
        <p:nvPicPr>
          <p:cNvPr id="6" name="Picture 5" descr="samsung-lpddr3.jpg"/>
          <p:cNvPicPr>
            <a:picLocks noChangeAspect="1"/>
          </p:cNvPicPr>
          <p:nvPr/>
        </p:nvPicPr>
        <p:blipFill>
          <a:blip r:embed="rId2"/>
          <a:stretch>
            <a:fillRect/>
          </a:stretch>
        </p:blipFill>
        <p:spPr>
          <a:xfrm>
            <a:off x="1676400" y="1447800"/>
            <a:ext cx="5631744" cy="4953000"/>
          </a:xfrm>
          <a:prstGeom prst="rect">
            <a:avLst/>
          </a:prstGeom>
        </p:spPr>
      </p:pic>
    </p:spTree>
    <p:extLst>
      <p:ext uri="{BB962C8B-B14F-4D97-AF65-F5344CB8AC3E}">
        <p14:creationId xmlns:p14="http://schemas.microsoft.com/office/powerpoint/2010/main" val="39552170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DRAM Packaging, Mobile Devices</a:t>
            </a:r>
            <a:endParaRPr lang="en-US" dirty="0"/>
          </a:p>
        </p:txBody>
      </p:sp>
      <p:sp>
        <p:nvSpPr>
          <p:cNvPr id="4" name="Slide Number Placeholder 3"/>
          <p:cNvSpPr>
            <a:spLocks noGrp="1"/>
          </p:cNvSpPr>
          <p:nvPr>
            <p:ph type="sldNum" sz="quarter" idx="12"/>
          </p:nvPr>
        </p:nvSpPr>
        <p:spPr/>
        <p:txBody>
          <a:bodyPr/>
          <a:lstStyle/>
          <a:p>
            <a:fld id="{6E4EA55E-377B-EA49-8D5B-C2FC0EE11A9D}" type="slidenum">
              <a:rPr lang="en-US" smtClean="0"/>
              <a:pPr/>
              <a:t>21</a:t>
            </a:fld>
            <a:endParaRPr lang="en-US" b="0">
              <a:solidFill>
                <a:srgbClr val="FBBA03"/>
              </a:solidFill>
            </a:endParaRPr>
          </a:p>
        </p:txBody>
      </p:sp>
      <p:pic>
        <p:nvPicPr>
          <p:cNvPr id="5" name="Picture 4" descr="yEfJohqHnWinU1vx.medium.jpeg"/>
          <p:cNvPicPr>
            <a:picLocks noChangeAspect="1"/>
          </p:cNvPicPr>
          <p:nvPr/>
        </p:nvPicPr>
        <p:blipFill>
          <a:blip r:embed="rId2"/>
          <a:stretch>
            <a:fillRect/>
          </a:stretch>
        </p:blipFill>
        <p:spPr>
          <a:xfrm>
            <a:off x="990600" y="2038290"/>
            <a:ext cx="5485328" cy="4114800"/>
          </a:xfrm>
          <a:prstGeom prst="rect">
            <a:avLst/>
          </a:prstGeom>
        </p:spPr>
      </p:pic>
      <p:sp>
        <p:nvSpPr>
          <p:cNvPr id="6" name="TextBox 5"/>
          <p:cNvSpPr txBox="1"/>
          <p:nvPr/>
        </p:nvSpPr>
        <p:spPr>
          <a:xfrm>
            <a:off x="1066800" y="6153090"/>
            <a:ext cx="5517104" cy="400110"/>
          </a:xfrm>
          <a:prstGeom prst="rect">
            <a:avLst/>
          </a:prstGeom>
          <a:noFill/>
        </p:spPr>
        <p:txBody>
          <a:bodyPr wrap="none" rtlCol="0">
            <a:spAutoFit/>
          </a:bodyPr>
          <a:lstStyle/>
          <a:p>
            <a:r>
              <a:rPr lang="en-US" sz="2000" i="1" dirty="0" smtClean="0">
                <a:solidFill>
                  <a:schemeClr val="tx1"/>
                </a:solidFill>
              </a:rPr>
              <a:t>[ Apple A4 package cross-section, </a:t>
            </a:r>
            <a:r>
              <a:rPr lang="en-US" sz="2000" i="1" dirty="0" err="1" smtClean="0">
                <a:solidFill>
                  <a:schemeClr val="tx1"/>
                </a:solidFill>
              </a:rPr>
              <a:t>iFixit</a:t>
            </a:r>
            <a:r>
              <a:rPr lang="en-US" sz="2000" i="1" dirty="0" smtClean="0">
                <a:solidFill>
                  <a:schemeClr val="tx1"/>
                </a:solidFill>
              </a:rPr>
              <a:t> 2010 ]</a:t>
            </a:r>
            <a:endParaRPr lang="en-US" sz="2000" i="1" dirty="0">
              <a:solidFill>
                <a:schemeClr val="tx1"/>
              </a:solidFill>
            </a:endParaRPr>
          </a:p>
        </p:txBody>
      </p:sp>
      <p:sp>
        <p:nvSpPr>
          <p:cNvPr id="7" name="TextBox 6"/>
          <p:cNvSpPr txBox="1"/>
          <p:nvPr/>
        </p:nvSpPr>
        <p:spPr>
          <a:xfrm>
            <a:off x="6934200" y="3028890"/>
            <a:ext cx="2057400" cy="830997"/>
          </a:xfrm>
          <a:prstGeom prst="rect">
            <a:avLst/>
          </a:prstGeom>
          <a:noFill/>
        </p:spPr>
        <p:txBody>
          <a:bodyPr wrap="square" rtlCol="0">
            <a:spAutoFit/>
          </a:bodyPr>
          <a:lstStyle/>
          <a:p>
            <a:r>
              <a:rPr lang="en-US" sz="2400" dirty="0" smtClean="0">
                <a:solidFill>
                  <a:srgbClr val="000000"/>
                </a:solidFill>
              </a:rPr>
              <a:t>Two stacked DRAM die</a:t>
            </a:r>
            <a:endParaRPr lang="en-US" sz="2400" dirty="0">
              <a:solidFill>
                <a:srgbClr val="000000"/>
              </a:solidFill>
            </a:endParaRPr>
          </a:p>
        </p:txBody>
      </p:sp>
      <p:cxnSp>
        <p:nvCxnSpPr>
          <p:cNvPr id="9" name="Straight Arrow Connector 8"/>
          <p:cNvCxnSpPr/>
          <p:nvPr/>
        </p:nvCxnSpPr>
        <p:spPr bwMode="auto">
          <a:xfrm rot="10800000">
            <a:off x="6477000" y="3257490"/>
            <a:ext cx="533400" cy="76200"/>
          </a:xfrm>
          <a:prstGeom prst="straightConnector1">
            <a:avLst/>
          </a:prstGeom>
          <a:solidFill>
            <a:schemeClr val="bg1"/>
          </a:solidFill>
          <a:ln w="12700" cap="flat" cmpd="sng" algn="ctr">
            <a:solidFill>
              <a:schemeClr val="tx1"/>
            </a:solidFill>
            <a:prstDash val="solid"/>
            <a:round/>
            <a:headEnd type="none" w="med" len="med"/>
            <a:tailEnd type="arrow"/>
          </a:ln>
          <a:effectLst/>
        </p:spPr>
      </p:cxnSp>
      <p:cxnSp>
        <p:nvCxnSpPr>
          <p:cNvPr id="10" name="Straight Arrow Connector 9"/>
          <p:cNvCxnSpPr>
            <a:stCxn id="7" idx="1"/>
          </p:cNvCxnSpPr>
          <p:nvPr/>
        </p:nvCxnSpPr>
        <p:spPr bwMode="auto">
          <a:xfrm rot="10800000" flipV="1">
            <a:off x="6477000" y="3444389"/>
            <a:ext cx="457200" cy="11790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15" name="TextBox 14"/>
          <p:cNvSpPr txBox="1"/>
          <p:nvPr/>
        </p:nvSpPr>
        <p:spPr>
          <a:xfrm>
            <a:off x="6934200" y="3886200"/>
            <a:ext cx="2209800" cy="830997"/>
          </a:xfrm>
          <a:prstGeom prst="rect">
            <a:avLst/>
          </a:prstGeom>
          <a:noFill/>
        </p:spPr>
        <p:txBody>
          <a:bodyPr wrap="square" rtlCol="0">
            <a:spAutoFit/>
          </a:bodyPr>
          <a:lstStyle/>
          <a:p>
            <a:r>
              <a:rPr lang="en-US" sz="2400" dirty="0" smtClean="0">
                <a:solidFill>
                  <a:srgbClr val="000000"/>
                </a:solidFill>
              </a:rPr>
              <a:t>Processor plus logic die</a:t>
            </a:r>
            <a:endParaRPr lang="en-US" sz="2400" dirty="0">
              <a:solidFill>
                <a:srgbClr val="000000"/>
              </a:solidFill>
            </a:endParaRPr>
          </a:p>
        </p:txBody>
      </p:sp>
      <p:cxnSp>
        <p:nvCxnSpPr>
          <p:cNvPr id="16" name="Straight Arrow Connector 15"/>
          <p:cNvCxnSpPr/>
          <p:nvPr/>
        </p:nvCxnSpPr>
        <p:spPr bwMode="auto">
          <a:xfrm rot="10800000" flipV="1">
            <a:off x="6477000" y="4267199"/>
            <a:ext cx="457200" cy="22591"/>
          </a:xfrm>
          <a:prstGeom prst="straightConnector1">
            <a:avLst/>
          </a:prstGeom>
          <a:solidFill>
            <a:schemeClr val="bg1"/>
          </a:solidFill>
          <a:ln w="12700" cap="flat" cmpd="sng" algn="ctr">
            <a:solidFill>
              <a:schemeClr val="tx1"/>
            </a:solidFill>
            <a:prstDash val="solid"/>
            <a:round/>
            <a:headEnd type="none" w="med" len="med"/>
            <a:tailEnd type="arrow"/>
          </a:ln>
          <a:effectLst/>
        </p:spPr>
      </p:cxnSp>
      <p:pic>
        <p:nvPicPr>
          <p:cNvPr id="20" name="Picture 19"/>
          <p:cNvPicPr>
            <a:picLocks noChangeAspect="1"/>
          </p:cNvPicPr>
          <p:nvPr/>
        </p:nvPicPr>
        <p:blipFill>
          <a:blip r:embed="rId3"/>
          <a:stretch>
            <a:fillRect/>
          </a:stretch>
        </p:blipFill>
        <p:spPr>
          <a:xfrm>
            <a:off x="-457200" y="990600"/>
            <a:ext cx="3746921" cy="2057400"/>
          </a:xfrm>
          <a:prstGeom prst="rect">
            <a:avLst/>
          </a:prstGeom>
        </p:spPr>
      </p:pic>
      <p:sp>
        <p:nvSpPr>
          <p:cNvPr id="21" name="TextBox 20"/>
          <p:cNvSpPr txBox="1"/>
          <p:nvPr/>
        </p:nvSpPr>
        <p:spPr>
          <a:xfrm>
            <a:off x="3352800" y="1219200"/>
            <a:ext cx="4348665" cy="400110"/>
          </a:xfrm>
          <a:prstGeom prst="rect">
            <a:avLst/>
          </a:prstGeom>
          <a:noFill/>
        </p:spPr>
        <p:txBody>
          <a:bodyPr wrap="none" rtlCol="0">
            <a:spAutoFit/>
          </a:bodyPr>
          <a:lstStyle/>
          <a:p>
            <a:r>
              <a:rPr lang="en-US" sz="2000" i="1" dirty="0" smtClean="0">
                <a:solidFill>
                  <a:schemeClr val="tx1"/>
                </a:solidFill>
              </a:rPr>
              <a:t>[ Apple A4 package on circuit board]</a:t>
            </a:r>
            <a:endParaRPr lang="en-US" sz="2000" i="1" dirty="0">
              <a:solidFill>
                <a:schemeClr val="tx1"/>
              </a:solidFill>
            </a:endParaRPr>
          </a:p>
        </p:txBody>
      </p:sp>
    </p:spTree>
    <p:extLst>
      <p:ext uri="{BB962C8B-B14F-4D97-AF65-F5344CB8AC3E}">
        <p14:creationId xmlns:p14="http://schemas.microsoft.com/office/powerpoint/2010/main" val="22769195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a:lstStyle/>
          <a:p>
            <a:r>
              <a:rPr lang="en-US" dirty="0" smtClean="0"/>
              <a:t>Moore’s Law</a:t>
            </a:r>
            <a:endParaRPr lang="en-US" dirty="0"/>
          </a:p>
        </p:txBody>
      </p:sp>
      <p:sp>
        <p:nvSpPr>
          <p:cNvPr id="7" name="Content Placeholder 6"/>
          <p:cNvSpPr>
            <a:spLocks noGrp="1"/>
          </p:cNvSpPr>
          <p:nvPr>
            <p:ph sz="half" idx="1"/>
          </p:nvPr>
        </p:nvSpPr>
        <p:spPr>
          <a:xfrm>
            <a:off x="457200" y="1110151"/>
            <a:ext cx="4038600" cy="4525963"/>
          </a:xfrm>
        </p:spPr>
        <p:txBody>
          <a:bodyPr>
            <a:normAutofit/>
          </a:bodyPr>
          <a:lstStyle/>
          <a:p>
            <a:pPr marL="0" indent="0">
              <a:buNone/>
            </a:pPr>
            <a:r>
              <a:rPr lang="en-US" sz="2000" dirty="0" smtClean="0"/>
              <a:t>“The complexity for minimum component costs has increased at a rate of roughly a factor of two per year. …That means by 1975, the number of components per integrated circuit for minimum cost will be 65,000.” </a:t>
            </a:r>
            <a:r>
              <a:rPr lang="en-US" sz="2000" i="1" dirty="0" smtClean="0"/>
              <a:t>(from 50 in 1965)</a:t>
            </a:r>
          </a:p>
          <a:p>
            <a:pPr>
              <a:buNone/>
            </a:pPr>
            <a:endParaRPr lang="en-US" sz="2000" b="1" dirty="0" smtClean="0"/>
          </a:p>
        </p:txBody>
      </p:sp>
      <p:sp>
        <p:nvSpPr>
          <p:cNvPr id="8" name="Content Placeholder 7"/>
          <p:cNvSpPr>
            <a:spLocks noGrp="1"/>
          </p:cNvSpPr>
          <p:nvPr>
            <p:ph sz="half" idx="2"/>
          </p:nvPr>
        </p:nvSpPr>
        <p:spPr>
          <a:xfrm>
            <a:off x="4690065" y="2332037"/>
            <a:ext cx="4212042" cy="4525963"/>
          </a:xfrm>
        </p:spPr>
        <p:txBody>
          <a:bodyPr>
            <a:normAutofit/>
          </a:bodyPr>
          <a:lstStyle/>
          <a:p>
            <a:pPr marL="0" indent="0">
              <a:buNone/>
            </a:pPr>
            <a:r>
              <a:rPr lang="en-US" sz="2000" b="1" dirty="0" smtClean="0"/>
              <a:t>“</a:t>
            </a:r>
            <a:r>
              <a:rPr lang="en-US" sz="2000" dirty="0" smtClean="0"/>
              <a:t>Integrated circuits will lead to such wonders as home computers--or at least terminals connected to a central computer--automatic controls for automobiles, and personal portable communications equipment. The electronic wristwatch needs only a display to be feasible today.”</a:t>
            </a:r>
          </a:p>
          <a:p>
            <a:pPr marL="0" indent="0">
              <a:buNone/>
            </a:pPr>
            <a:endParaRPr lang="en-US" sz="2000" dirty="0" smtClean="0"/>
          </a:p>
          <a:p>
            <a:pPr marL="0" indent="0">
              <a:buNone/>
            </a:pPr>
            <a:endParaRPr lang="en-US" sz="2000" i="1" dirty="0"/>
          </a:p>
        </p:txBody>
      </p:sp>
      <p:sp>
        <p:nvSpPr>
          <p:cNvPr id="3" name="Date Placeholder 2"/>
          <p:cNvSpPr>
            <a:spLocks noGrp="1"/>
          </p:cNvSpPr>
          <p:nvPr>
            <p:ph type="dt" sz="half" idx="10"/>
          </p:nvPr>
        </p:nvSpPr>
        <p:spPr/>
        <p:txBody>
          <a:bodyPr/>
          <a:lstStyle/>
          <a:p>
            <a:fld id="{6836891B-2CA5-1644-B736-B64802C1D33C}" type="datetime1">
              <a:rPr lang="en-US" smtClean="0"/>
              <a:pPr/>
              <a:t>9/30/13</a:t>
            </a:fld>
            <a:endParaRPr lang="en-US"/>
          </a:p>
        </p:txBody>
      </p:sp>
      <p:sp>
        <p:nvSpPr>
          <p:cNvPr id="4" name="Footer Placeholder 3"/>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22</a:t>
            </a:fld>
            <a:endParaRPr lang="en-US"/>
          </a:p>
        </p:txBody>
      </p:sp>
      <p:pic>
        <p:nvPicPr>
          <p:cNvPr id="9" name="Picture 8"/>
          <p:cNvPicPr>
            <a:picLocks noChangeAspect="1"/>
          </p:cNvPicPr>
          <p:nvPr/>
        </p:nvPicPr>
        <p:blipFill>
          <a:blip r:embed="rId2"/>
          <a:stretch>
            <a:fillRect/>
          </a:stretch>
        </p:blipFill>
        <p:spPr>
          <a:xfrm>
            <a:off x="320009" y="3414563"/>
            <a:ext cx="3543300" cy="3073400"/>
          </a:xfrm>
          <a:prstGeom prst="rect">
            <a:avLst/>
          </a:prstGeom>
        </p:spPr>
      </p:pic>
      <p:pic>
        <p:nvPicPr>
          <p:cNvPr id="10" name="Picture 9"/>
          <p:cNvPicPr>
            <a:picLocks noChangeAspect="1"/>
          </p:cNvPicPr>
          <p:nvPr/>
        </p:nvPicPr>
        <p:blipFill>
          <a:blip r:embed="rId3"/>
          <a:stretch>
            <a:fillRect/>
          </a:stretch>
        </p:blipFill>
        <p:spPr>
          <a:xfrm>
            <a:off x="4076812" y="4899370"/>
            <a:ext cx="5067188" cy="1637619"/>
          </a:xfrm>
          <a:prstGeom prst="rect">
            <a:avLst/>
          </a:prstGeom>
        </p:spPr>
      </p:pic>
      <p:sp>
        <p:nvSpPr>
          <p:cNvPr id="11" name="TextBox 10"/>
          <p:cNvSpPr txBox="1"/>
          <p:nvPr/>
        </p:nvSpPr>
        <p:spPr>
          <a:xfrm>
            <a:off x="4531412" y="1035392"/>
            <a:ext cx="4612588" cy="1200329"/>
          </a:xfrm>
          <a:prstGeom prst="rect">
            <a:avLst/>
          </a:prstGeom>
          <a:noFill/>
        </p:spPr>
        <p:txBody>
          <a:bodyPr wrap="square" rtlCol="0">
            <a:spAutoFit/>
          </a:bodyPr>
          <a:lstStyle/>
          <a:p>
            <a:r>
              <a:rPr lang="en-US" dirty="0" smtClean="0"/>
              <a:t>Gordon Moore, “Cramming more components onto integrated circuits,” </a:t>
            </a:r>
            <a:r>
              <a:rPr lang="en-US" i="1" dirty="0" smtClean="0"/>
              <a:t>Electronics</a:t>
            </a:r>
            <a:r>
              <a:rPr lang="en-US" dirty="0" smtClean="0"/>
              <a:t>, Volume 38, Number 8, April 19, 1965</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a:xfrm>
            <a:off x="457200" y="54509"/>
            <a:ext cx="8229600" cy="1143000"/>
          </a:xfrm>
        </p:spPr>
        <p:txBody>
          <a:bodyPr/>
          <a:lstStyle/>
          <a:p>
            <a:r>
              <a:rPr lang="en-US" dirty="0" smtClean="0"/>
              <a:t>Moore’s Law</a:t>
            </a:r>
            <a:endParaRPr lang="en-US" dirty="0"/>
          </a:p>
        </p:txBody>
      </p:sp>
      <p:sp>
        <p:nvSpPr>
          <p:cNvPr id="4" name="Date Placeholder 3"/>
          <p:cNvSpPr>
            <a:spLocks noGrp="1"/>
          </p:cNvSpPr>
          <p:nvPr>
            <p:ph type="dt" sz="half" idx="10"/>
          </p:nvPr>
        </p:nvSpPr>
        <p:spPr/>
        <p:txBody>
          <a:bodyPr/>
          <a:lstStyle/>
          <a:p>
            <a:fld id="{02CBFC2A-9051-2644-90B9-B12B0C3D3751}"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sp>
        <p:nvSpPr>
          <p:cNvPr id="29" name="Rectangle 6"/>
          <p:cNvSpPr>
            <a:spLocks noChangeArrowheads="1"/>
          </p:cNvSpPr>
          <p:nvPr/>
        </p:nvSpPr>
        <p:spPr bwMode="auto">
          <a:xfrm>
            <a:off x="0" y="0"/>
            <a:ext cx="6019800" cy="396875"/>
          </a:xfrm>
          <a:prstGeom prst="rect">
            <a:avLst/>
          </a:prstGeom>
          <a:noFill/>
          <a:ln w="12700">
            <a:noFill/>
            <a:miter lim="800000"/>
            <a:headEnd/>
            <a:tailEnd/>
          </a:ln>
        </p:spPr>
        <p:txBody>
          <a:bodyPr lIns="90487" tIns="44450" rIns="90487" bIns="44450">
            <a:prstTxWarp prst="textNoShape">
              <a:avLst/>
            </a:prstTxWarp>
            <a:spAutoFit/>
          </a:bodyPr>
          <a:lstStyle/>
          <a:p>
            <a:r>
              <a:rPr lang="en-US" sz="2000" b="1" dirty="0">
                <a:solidFill>
                  <a:schemeClr val="tx1"/>
                </a:solidFill>
                <a:ea typeface="Helvetica" charset="0"/>
                <a:cs typeface="Helvetica" charset="0"/>
              </a:rPr>
              <a:t>Predicts: 2X Transistors / chip every 2 years</a:t>
            </a:r>
            <a:endParaRPr lang="en-US" sz="1600" b="1" dirty="0">
              <a:solidFill>
                <a:schemeClr val="tx1"/>
              </a:solidFill>
              <a:ea typeface="Helvetica" charset="0"/>
              <a:cs typeface="Helvetica" charset="0"/>
            </a:endParaRPr>
          </a:p>
        </p:txBody>
      </p:sp>
      <p:pic>
        <p:nvPicPr>
          <p:cNvPr id="30" name="Picture 22" descr="gordon-moore"/>
          <p:cNvPicPr>
            <a:picLocks noChangeAspect="1" noChangeArrowheads="1"/>
          </p:cNvPicPr>
          <p:nvPr/>
        </p:nvPicPr>
        <p:blipFill>
          <a:blip r:embed="rId2"/>
          <a:srcRect/>
          <a:stretch>
            <a:fillRect/>
          </a:stretch>
        </p:blipFill>
        <p:spPr bwMode="auto">
          <a:xfrm>
            <a:off x="7059613" y="2554101"/>
            <a:ext cx="2008187" cy="2725738"/>
          </a:xfrm>
          <a:prstGeom prst="rect">
            <a:avLst/>
          </a:prstGeom>
          <a:noFill/>
          <a:ln w="9525">
            <a:noFill/>
            <a:miter lim="800000"/>
            <a:headEnd/>
            <a:tailEnd/>
          </a:ln>
        </p:spPr>
      </p:pic>
      <p:sp>
        <p:nvSpPr>
          <p:cNvPr id="31" name="Rectangle 23"/>
          <p:cNvSpPr>
            <a:spLocks noChangeArrowheads="1"/>
          </p:cNvSpPr>
          <p:nvPr/>
        </p:nvSpPr>
        <p:spPr bwMode="auto">
          <a:xfrm>
            <a:off x="7223704" y="5268726"/>
            <a:ext cx="1680005" cy="923330"/>
          </a:xfrm>
          <a:prstGeom prst="rect">
            <a:avLst/>
          </a:prstGeom>
          <a:noFill/>
          <a:ln w="12700">
            <a:noFill/>
            <a:miter lim="800000"/>
            <a:headEnd/>
            <a:tailEnd/>
          </a:ln>
        </p:spPr>
        <p:txBody>
          <a:bodyPr wrap="none">
            <a:prstTxWarp prst="textNoShape">
              <a:avLst/>
            </a:prstTxWarp>
            <a:spAutoFit/>
          </a:bodyPr>
          <a:lstStyle/>
          <a:p>
            <a:r>
              <a:rPr lang="en-US" sz="1800" b="1" dirty="0">
                <a:solidFill>
                  <a:srgbClr val="FF0000"/>
                </a:solidFill>
                <a:ea typeface="Helvetica" charset="0"/>
                <a:cs typeface="Helvetica" charset="0"/>
              </a:rPr>
              <a:t>Gordon Moore</a:t>
            </a:r>
            <a:br>
              <a:rPr lang="en-US" sz="1800" b="1" dirty="0">
                <a:solidFill>
                  <a:srgbClr val="FF0000"/>
                </a:solidFill>
                <a:ea typeface="Helvetica" charset="0"/>
                <a:cs typeface="Helvetica" charset="0"/>
              </a:rPr>
            </a:br>
            <a:r>
              <a:rPr lang="en-US" sz="1800" b="1" dirty="0">
                <a:solidFill>
                  <a:srgbClr val="FF0000"/>
                </a:solidFill>
                <a:ea typeface="Helvetica" charset="0"/>
                <a:cs typeface="Helvetica" charset="0"/>
              </a:rPr>
              <a:t>Intel Cofounder</a:t>
            </a:r>
            <a:br>
              <a:rPr lang="en-US" sz="1800" b="1" dirty="0">
                <a:solidFill>
                  <a:srgbClr val="FF0000"/>
                </a:solidFill>
                <a:ea typeface="Helvetica" charset="0"/>
                <a:cs typeface="Helvetica" charset="0"/>
              </a:rPr>
            </a:br>
            <a:r>
              <a:rPr lang="en-US" sz="1800" b="1" dirty="0">
                <a:solidFill>
                  <a:srgbClr val="FF0000"/>
                </a:solidFill>
                <a:ea typeface="Helvetica" charset="0"/>
                <a:cs typeface="Helvetica" charset="0"/>
              </a:rPr>
              <a:t>B.S. Cal 1950!</a:t>
            </a:r>
          </a:p>
        </p:txBody>
      </p:sp>
      <p:sp>
        <p:nvSpPr>
          <p:cNvPr id="32" name="Rectangle 25"/>
          <p:cNvSpPr>
            <a:spLocks noChangeArrowheads="1"/>
          </p:cNvSpPr>
          <p:nvPr/>
        </p:nvSpPr>
        <p:spPr bwMode="auto">
          <a:xfrm rot="16200000">
            <a:off x="-2184576" y="3342919"/>
            <a:ext cx="4768879" cy="400110"/>
          </a:xfrm>
          <a:prstGeom prst="rect">
            <a:avLst/>
          </a:prstGeom>
          <a:noFill/>
          <a:ln w="12700">
            <a:noFill/>
            <a:miter lim="800000"/>
            <a:headEnd/>
            <a:tailEnd/>
          </a:ln>
        </p:spPr>
        <p:txBody>
          <a:bodyPr wrap="none">
            <a:prstTxWarp prst="textNoShape">
              <a:avLst/>
            </a:prstTxWarp>
            <a:spAutoFit/>
          </a:bodyPr>
          <a:lstStyle/>
          <a:p>
            <a:r>
              <a:rPr lang="en-US" sz="2000" b="1" dirty="0">
                <a:solidFill>
                  <a:schemeClr val="tx1"/>
                </a:solidFill>
                <a:ea typeface="Helvetica" charset="0"/>
                <a:cs typeface="Helvetica" charset="0"/>
              </a:rPr>
              <a:t># of transistors on an</a:t>
            </a:r>
            <a:r>
              <a:rPr lang="en-US" sz="2000" b="1" dirty="0" smtClean="0">
                <a:solidFill>
                  <a:schemeClr val="tx1"/>
                </a:solidFill>
                <a:ea typeface="Helvetica" charset="0"/>
                <a:cs typeface="Helvetica" charset="0"/>
              </a:rPr>
              <a:t>  integrated </a:t>
            </a:r>
            <a:r>
              <a:rPr lang="en-US" sz="2000" b="1" dirty="0">
                <a:solidFill>
                  <a:schemeClr val="tx1"/>
                </a:solidFill>
                <a:ea typeface="Helvetica" charset="0"/>
                <a:cs typeface="Helvetica" charset="0"/>
              </a:rPr>
              <a:t>circuit (IC)</a:t>
            </a:r>
          </a:p>
        </p:txBody>
      </p:sp>
      <p:sp>
        <p:nvSpPr>
          <p:cNvPr id="34" name="Rectangle 24"/>
          <p:cNvSpPr>
            <a:spLocks noChangeArrowheads="1"/>
          </p:cNvSpPr>
          <p:nvPr/>
        </p:nvSpPr>
        <p:spPr bwMode="auto">
          <a:xfrm>
            <a:off x="7662842" y="6236601"/>
            <a:ext cx="727075" cy="400050"/>
          </a:xfrm>
          <a:prstGeom prst="rect">
            <a:avLst/>
          </a:prstGeom>
          <a:noFill/>
          <a:ln w="12700">
            <a:noFill/>
            <a:miter lim="800000"/>
            <a:headEnd/>
            <a:tailEnd/>
          </a:ln>
        </p:spPr>
        <p:txBody>
          <a:bodyPr wrap="none">
            <a:prstTxWarp prst="textNoShape">
              <a:avLst/>
            </a:prstTxWarp>
            <a:spAutoFit/>
          </a:bodyPr>
          <a:lstStyle/>
          <a:p>
            <a:r>
              <a:rPr lang="en-US" sz="2000" b="1" dirty="0">
                <a:solidFill>
                  <a:schemeClr val="tx1"/>
                </a:solidFill>
                <a:ea typeface="Helvetica" charset="0"/>
                <a:cs typeface="Helvetica" charset="0"/>
              </a:rPr>
              <a:t>Year</a:t>
            </a:r>
          </a:p>
        </p:txBody>
      </p:sp>
      <p:pic>
        <p:nvPicPr>
          <p:cNvPr id="49155" name="Picture 3"/>
          <p:cNvPicPr>
            <a:picLocks noChangeAspect="1" noChangeArrowheads="1"/>
          </p:cNvPicPr>
          <p:nvPr/>
        </p:nvPicPr>
        <p:blipFill>
          <a:blip r:embed="rId3"/>
          <a:srcRect l="8837" t="15885" r="4393" b="13187"/>
          <a:stretch>
            <a:fillRect/>
          </a:stretch>
        </p:blipFill>
        <p:spPr bwMode="auto">
          <a:xfrm>
            <a:off x="198083" y="444470"/>
            <a:ext cx="9047520" cy="6485912"/>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Chip Size</a:t>
            </a:r>
            <a:endParaRPr lang="en-US" dirty="0"/>
          </a:p>
        </p:txBody>
      </p:sp>
      <p:sp>
        <p:nvSpPr>
          <p:cNvPr id="3" name="Date Placeholder 2"/>
          <p:cNvSpPr>
            <a:spLocks noGrp="1"/>
          </p:cNvSpPr>
          <p:nvPr>
            <p:ph type="dt" sz="half" idx="10"/>
          </p:nvPr>
        </p:nvSpPr>
        <p:spPr/>
        <p:txBody>
          <a:bodyPr/>
          <a:lstStyle/>
          <a:p>
            <a:fld id="{88118D7B-AEAD-C74A-B94D-72A9A8262BB2}" type="datetime1">
              <a:rPr lang="en-US" smtClean="0"/>
              <a:pPr/>
              <a:t>9/30/13</a:t>
            </a:fld>
            <a:endParaRPr lang="en-US"/>
          </a:p>
        </p:txBody>
      </p:sp>
      <p:sp>
        <p:nvSpPr>
          <p:cNvPr id="4" name="Footer Placeholder 3"/>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24</a:t>
            </a:fld>
            <a:endParaRPr lang="en-US" dirty="0"/>
          </a:p>
        </p:txBody>
      </p:sp>
      <p:pic>
        <p:nvPicPr>
          <p:cNvPr id="6" name="Picture 4" descr="f01-12-P374493"/>
          <p:cNvPicPr>
            <a:picLocks noChangeAspect="1" noChangeArrowheads="1"/>
          </p:cNvPicPr>
          <p:nvPr/>
        </p:nvPicPr>
        <p:blipFill>
          <a:blip r:embed="rId2"/>
          <a:srcRect/>
          <a:stretch>
            <a:fillRect/>
          </a:stretch>
        </p:blipFill>
        <p:spPr bwMode="auto">
          <a:xfrm>
            <a:off x="67732" y="2125657"/>
            <a:ext cx="8890000" cy="3422127"/>
          </a:xfrm>
          <a:prstGeom prst="rect">
            <a:avLst/>
          </a:prstGeom>
          <a:noFill/>
          <a:ln w="9525">
            <a:noFill/>
            <a:miter lim="800000"/>
            <a:headEnd/>
            <a:tailEnd/>
          </a:ln>
        </p:spPr>
      </p:pic>
      <p:cxnSp>
        <p:nvCxnSpPr>
          <p:cNvPr id="8" name="Straight Connector 7"/>
          <p:cNvCxnSpPr/>
          <p:nvPr/>
        </p:nvCxnSpPr>
        <p:spPr>
          <a:xfrm rot="16200000" flipV="1">
            <a:off x="5283201" y="3234267"/>
            <a:ext cx="3166533" cy="16933"/>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V="1">
            <a:off x="3403601" y="3285067"/>
            <a:ext cx="3166533" cy="16933"/>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1236133" y="2343447"/>
            <a:ext cx="5621867" cy="2482554"/>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5012267" y="2068177"/>
            <a:ext cx="3471333" cy="1100668"/>
          </a:xfrm>
          <a:prstGeom prst="line">
            <a:avLst/>
          </a:prstGeom>
          <a:ln>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946399" y="4250267"/>
            <a:ext cx="1343337" cy="369332"/>
          </a:xfrm>
          <a:prstGeom prst="rect">
            <a:avLst/>
          </a:prstGeom>
          <a:noFill/>
        </p:spPr>
        <p:txBody>
          <a:bodyPr wrap="none" rtlCol="0">
            <a:spAutoFit/>
          </a:bodyPr>
          <a:lstStyle/>
          <a:p>
            <a:r>
              <a:rPr lang="en-US" dirty="0" smtClean="0"/>
              <a:t>4x in 3 years</a:t>
            </a:r>
            <a:endParaRPr lang="en-US" dirty="0"/>
          </a:p>
        </p:txBody>
      </p:sp>
      <p:sp>
        <p:nvSpPr>
          <p:cNvPr id="20" name="TextBox 19"/>
          <p:cNvSpPr txBox="1"/>
          <p:nvPr/>
        </p:nvSpPr>
        <p:spPr>
          <a:xfrm>
            <a:off x="7281334" y="4250267"/>
            <a:ext cx="1343337" cy="369332"/>
          </a:xfrm>
          <a:prstGeom prst="rect">
            <a:avLst/>
          </a:prstGeom>
          <a:noFill/>
        </p:spPr>
        <p:txBody>
          <a:bodyPr wrap="none" rtlCol="0">
            <a:spAutoFit/>
          </a:bodyPr>
          <a:lstStyle/>
          <a:p>
            <a:r>
              <a:rPr lang="en-US" dirty="0" smtClean="0"/>
              <a:t>2x in 3 years</a:t>
            </a:r>
            <a:endParaRPr lang="en-US" dirty="0"/>
          </a:p>
        </p:txBody>
      </p:sp>
      <p:sp>
        <p:nvSpPr>
          <p:cNvPr id="21" name="TextBox 20"/>
          <p:cNvSpPr txBox="1"/>
          <p:nvPr/>
        </p:nvSpPr>
        <p:spPr>
          <a:xfrm>
            <a:off x="2404534" y="5723467"/>
            <a:ext cx="4670269" cy="461665"/>
          </a:xfrm>
          <a:prstGeom prst="rect">
            <a:avLst/>
          </a:prstGeom>
          <a:noFill/>
        </p:spPr>
        <p:txBody>
          <a:bodyPr wrap="none" rtlCol="0">
            <a:spAutoFit/>
          </a:bodyPr>
          <a:lstStyle/>
          <a:p>
            <a:r>
              <a:rPr lang="en-US" sz="2400" dirty="0" smtClean="0">
                <a:solidFill>
                  <a:srgbClr val="FF0000"/>
                </a:solidFill>
              </a:rPr>
              <a:t>Growth in memory capacity slowing</a:t>
            </a:r>
            <a:endParaRPr lang="en-US" sz="2400"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End of Moore’s Law?</a:t>
            </a:r>
            <a:endParaRPr lang="en-US" dirty="0"/>
          </a:p>
        </p:txBody>
      </p:sp>
      <p:sp>
        <p:nvSpPr>
          <p:cNvPr id="7" name="Content Placeholder 6"/>
          <p:cNvSpPr>
            <a:spLocks noGrp="1"/>
          </p:cNvSpPr>
          <p:nvPr>
            <p:ph idx="1"/>
          </p:nvPr>
        </p:nvSpPr>
        <p:spPr/>
        <p:txBody>
          <a:bodyPr/>
          <a:lstStyle/>
          <a:p>
            <a:r>
              <a:rPr lang="en-US" dirty="0" smtClean="0"/>
              <a:t>It’s also a law of investment in equipment as well as increasing volume of integrated circuits that need more transistors per chip</a:t>
            </a:r>
          </a:p>
          <a:p>
            <a:r>
              <a:rPr lang="en-US" dirty="0" smtClean="0"/>
              <a:t>Exponential growth cannot last forever</a:t>
            </a:r>
          </a:p>
          <a:p>
            <a:r>
              <a:rPr lang="en-US" dirty="0" smtClean="0"/>
              <a:t>More transistors/chip will end during your careers</a:t>
            </a:r>
          </a:p>
          <a:p>
            <a:pPr lvl="1"/>
            <a:r>
              <a:rPr lang="en-US" dirty="0" smtClean="0"/>
              <a:t>2022?</a:t>
            </a:r>
          </a:p>
          <a:p>
            <a:pPr lvl="1"/>
            <a:r>
              <a:rPr lang="en-US" dirty="0" smtClean="0"/>
              <a:t>(When) will something replace it?</a:t>
            </a:r>
            <a:endParaRPr lang="en-US" dirty="0"/>
          </a:p>
        </p:txBody>
      </p:sp>
      <p:sp>
        <p:nvSpPr>
          <p:cNvPr id="3" name="Date Placeholder 2"/>
          <p:cNvSpPr>
            <a:spLocks noGrp="1"/>
          </p:cNvSpPr>
          <p:nvPr>
            <p:ph type="dt" sz="half" idx="10"/>
          </p:nvPr>
        </p:nvSpPr>
        <p:spPr/>
        <p:txBody>
          <a:bodyPr/>
          <a:lstStyle/>
          <a:p>
            <a:fld id="{13D1D8AE-1936-4146-AB53-FF99CF76FB70}" type="datetime1">
              <a:rPr lang="en-US" smtClean="0"/>
              <a:pPr/>
              <a:t>9/30/13</a:t>
            </a:fld>
            <a:endParaRPr lang="en-US"/>
          </a:p>
        </p:txBody>
      </p:sp>
      <p:sp>
        <p:nvSpPr>
          <p:cNvPr id="4" name="Footer Placeholder 3"/>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Technology Trends: </a:t>
            </a:r>
            <a:br>
              <a:rPr lang="en-US" dirty="0" smtClean="0"/>
            </a:br>
            <a:r>
              <a:rPr lang="en-US" dirty="0" err="1" smtClean="0"/>
              <a:t>Uniprocessor</a:t>
            </a:r>
            <a:r>
              <a:rPr lang="en-US" dirty="0" smtClean="0"/>
              <a:t> Performance (</a:t>
            </a:r>
            <a:r>
              <a:rPr lang="en-US" dirty="0" err="1" smtClean="0"/>
              <a:t>SPECint</a:t>
            </a:r>
            <a:r>
              <a:rPr lang="en-US" dirty="0" smtClean="0"/>
              <a:t>)</a:t>
            </a:r>
            <a:endParaRPr lang="en-US" dirty="0"/>
          </a:p>
        </p:txBody>
      </p:sp>
      <p:sp>
        <p:nvSpPr>
          <p:cNvPr id="3" name="Date Placeholder 2"/>
          <p:cNvSpPr>
            <a:spLocks noGrp="1"/>
          </p:cNvSpPr>
          <p:nvPr>
            <p:ph type="dt" sz="half" idx="10"/>
          </p:nvPr>
        </p:nvSpPr>
        <p:spPr/>
        <p:txBody>
          <a:bodyPr/>
          <a:lstStyle/>
          <a:p>
            <a:fld id="{F49CFE59-B52E-6B4D-B7B4-52A2FFFBCC97}" type="datetime1">
              <a:rPr lang="en-US" smtClean="0"/>
              <a:pPr/>
              <a:t>9/30/13</a:t>
            </a:fld>
            <a:endParaRPr lang="en-US"/>
          </a:p>
        </p:txBody>
      </p:sp>
      <p:sp>
        <p:nvSpPr>
          <p:cNvPr id="4" name="Footer Placeholder 3"/>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26</a:t>
            </a:fld>
            <a:endParaRPr lang="en-US"/>
          </a:p>
        </p:txBody>
      </p:sp>
      <p:pic>
        <p:nvPicPr>
          <p:cNvPr id="6" name="Picture 4" descr="f01-16-P374493"/>
          <p:cNvPicPr>
            <a:picLocks noChangeAspect="1" noChangeArrowheads="1"/>
          </p:cNvPicPr>
          <p:nvPr/>
        </p:nvPicPr>
        <p:blipFill>
          <a:blip r:embed="rId2"/>
          <a:srcRect/>
          <a:stretch>
            <a:fillRect/>
          </a:stretch>
        </p:blipFill>
        <p:spPr bwMode="auto">
          <a:xfrm>
            <a:off x="-101593" y="1557867"/>
            <a:ext cx="9409379" cy="5300133"/>
          </a:xfrm>
          <a:prstGeom prst="rect">
            <a:avLst/>
          </a:prstGeom>
          <a:noFill/>
          <a:ln w="9525">
            <a:noFill/>
            <a:miter lim="800000"/>
            <a:headEnd/>
            <a:tailEnd/>
          </a:ln>
        </p:spPr>
      </p:pic>
      <p:grpSp>
        <p:nvGrpSpPr>
          <p:cNvPr id="14" name="Group 13"/>
          <p:cNvGrpSpPr/>
          <p:nvPr/>
        </p:nvGrpSpPr>
        <p:grpSpPr>
          <a:xfrm>
            <a:off x="660396" y="1490134"/>
            <a:ext cx="7992537" cy="880533"/>
            <a:chOff x="660396" y="1490134"/>
            <a:chExt cx="7992537" cy="880533"/>
          </a:xfrm>
        </p:grpSpPr>
        <p:sp>
          <p:nvSpPr>
            <p:cNvPr id="7" name="Oval 6"/>
            <p:cNvSpPr/>
            <p:nvPr/>
          </p:nvSpPr>
          <p:spPr>
            <a:xfrm>
              <a:off x="6976534" y="1490134"/>
              <a:ext cx="1676399" cy="880533"/>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60396" y="1659467"/>
              <a:ext cx="5220149" cy="646331"/>
            </a:xfrm>
            <a:prstGeom prst="rect">
              <a:avLst/>
            </a:prstGeom>
            <a:noFill/>
          </p:spPr>
          <p:txBody>
            <a:bodyPr wrap="none" rtlCol="0">
              <a:spAutoFit/>
            </a:bodyPr>
            <a:lstStyle/>
            <a:p>
              <a:r>
                <a:rPr lang="en-US" dirty="0" smtClean="0">
                  <a:solidFill>
                    <a:srgbClr val="FF0000"/>
                  </a:solidFill>
                </a:rPr>
                <a:t>Improvements in processor performance have slowed</a:t>
              </a:r>
            </a:p>
            <a:p>
              <a:r>
                <a:rPr lang="en-US" dirty="0" smtClean="0">
                  <a:solidFill>
                    <a:srgbClr val="FF0000"/>
                  </a:solidFill>
                </a:rPr>
                <a:t>Why?</a:t>
              </a:r>
              <a:endParaRPr lang="en-US" dirty="0">
                <a:solidFill>
                  <a:srgbClr val="FF0000"/>
                </a:solidFill>
              </a:endParaRPr>
            </a:p>
          </p:txBody>
        </p:sp>
        <p:cxnSp>
          <p:nvCxnSpPr>
            <p:cNvPr id="10" name="Straight Arrow Connector 9"/>
            <p:cNvCxnSpPr/>
            <p:nvPr/>
          </p:nvCxnSpPr>
          <p:spPr>
            <a:xfrm flipV="1">
              <a:off x="5749339" y="1862667"/>
              <a:ext cx="1218727" cy="6866"/>
            </a:xfrm>
            <a:prstGeom prst="straightConnector1">
              <a:avLst/>
            </a:prstGeom>
            <a:ln w="762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Limits to Performance:</a:t>
            </a:r>
            <a:br>
              <a:rPr lang="en-US" dirty="0" smtClean="0"/>
            </a:br>
            <a:r>
              <a:rPr lang="en-US" dirty="0" smtClean="0"/>
              <a:t>Faster Means More Power</a:t>
            </a:r>
            <a:endParaRPr lang="en-US" dirty="0"/>
          </a:p>
        </p:txBody>
      </p:sp>
      <p:sp>
        <p:nvSpPr>
          <p:cNvPr id="4" name="Date Placeholder 3"/>
          <p:cNvSpPr>
            <a:spLocks noGrp="1"/>
          </p:cNvSpPr>
          <p:nvPr>
            <p:ph type="dt" sz="half" idx="10"/>
          </p:nvPr>
        </p:nvSpPr>
        <p:spPr/>
        <p:txBody>
          <a:bodyPr/>
          <a:lstStyle/>
          <a:p>
            <a:fld id="{66BD62DD-6180-EE40-8460-85B8F2A255D6}"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a:p>
        </p:txBody>
      </p:sp>
      <p:pic>
        <p:nvPicPr>
          <p:cNvPr id="7" name="Picture 4" descr="f01-15-P374493"/>
          <p:cNvPicPr>
            <a:picLocks noChangeAspect="1" noChangeArrowheads="1"/>
          </p:cNvPicPr>
          <p:nvPr/>
        </p:nvPicPr>
        <p:blipFill>
          <a:blip r:embed="rId2"/>
          <a:srcRect/>
          <a:stretch>
            <a:fillRect/>
          </a:stretch>
        </p:blipFill>
        <p:spPr bwMode="auto">
          <a:xfrm>
            <a:off x="123078" y="1573748"/>
            <a:ext cx="8970123" cy="4115859"/>
          </a:xfrm>
          <a:prstGeom prst="rect">
            <a:avLst/>
          </a:prstGeom>
          <a:noFill/>
          <a:ln w="9525">
            <a:noFill/>
            <a:miter lim="800000"/>
            <a:headEnd/>
            <a:tailEnd/>
          </a:ln>
        </p:spPr>
      </p:pic>
      <p:pic>
        <p:nvPicPr>
          <p:cNvPr id="146434" name="Picture 2"/>
          <p:cNvPicPr>
            <a:picLocks noChangeAspect="1" noChangeArrowheads="1"/>
          </p:cNvPicPr>
          <p:nvPr/>
        </p:nvPicPr>
        <p:blipFill>
          <a:blip r:embed="rId3"/>
          <a:srcRect/>
          <a:stretch>
            <a:fillRect/>
          </a:stretch>
        </p:blipFill>
        <p:spPr bwMode="auto">
          <a:xfrm>
            <a:off x="186268" y="67732"/>
            <a:ext cx="1530407" cy="1286933"/>
          </a:xfrm>
          <a:prstGeom prst="rect">
            <a:avLst/>
          </a:prstGeom>
          <a:noFill/>
          <a:ln w="9525">
            <a:noFill/>
            <a:miter lim="800000"/>
            <a:headEnd/>
            <a:tailEnd/>
          </a:ln>
          <a:effectLst/>
        </p:spPr>
      </p:pic>
      <p:sp>
        <p:nvSpPr>
          <p:cNvPr id="9" name="Rectangle 8"/>
          <p:cNvSpPr/>
          <p:nvPr/>
        </p:nvSpPr>
        <p:spPr>
          <a:xfrm>
            <a:off x="3848025" y="5767401"/>
            <a:ext cx="1338828" cy="523220"/>
          </a:xfrm>
          <a:prstGeom prst="rect">
            <a:avLst/>
          </a:prstGeom>
        </p:spPr>
        <p:txBody>
          <a:bodyPr wrap="none">
            <a:spAutoFit/>
          </a:bodyPr>
          <a:lstStyle/>
          <a:p>
            <a:r>
              <a:rPr lang="en-US" sz="2800" dirty="0" smtClean="0"/>
              <a:t>P = CV</a:t>
            </a:r>
            <a:r>
              <a:rPr lang="en-US" sz="2800" baseline="30000" dirty="0" smtClean="0"/>
              <a:t>2</a:t>
            </a:r>
            <a:r>
              <a:rPr lang="en-US" sz="2800" dirty="0" smtClean="0"/>
              <a:t>f</a:t>
            </a:r>
            <a:endParaRPr lang="en-US" sz="2800" dirty="0"/>
          </a:p>
        </p:txBody>
      </p:sp>
      <p:sp>
        <p:nvSpPr>
          <p:cNvPr id="10" name="Rectangle 9"/>
          <p:cNvSpPr/>
          <p:nvPr/>
        </p:nvSpPr>
        <p:spPr>
          <a:xfrm>
            <a:off x="3759200" y="5740399"/>
            <a:ext cx="1473200" cy="609601"/>
          </a:xfrm>
          <a:prstGeom prst="rect">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 C V</a:t>
            </a:r>
            <a:r>
              <a:rPr lang="en-US" baseline="30000" dirty="0" smtClean="0"/>
              <a:t>2</a:t>
            </a:r>
            <a:r>
              <a:rPr lang="en-US" dirty="0" smtClean="0"/>
              <a:t> </a:t>
            </a:r>
            <a:r>
              <a:rPr lang="en-US" dirty="0" err="1" smtClean="0"/>
              <a:t>f</a:t>
            </a:r>
            <a:endParaRPr lang="en-US" dirty="0"/>
          </a:p>
        </p:txBody>
      </p:sp>
      <p:sp>
        <p:nvSpPr>
          <p:cNvPr id="3" name="Content Placeholder 2"/>
          <p:cNvSpPr>
            <a:spLocks noGrp="1"/>
          </p:cNvSpPr>
          <p:nvPr>
            <p:ph idx="1"/>
          </p:nvPr>
        </p:nvSpPr>
        <p:spPr/>
        <p:txBody>
          <a:bodyPr/>
          <a:lstStyle/>
          <a:p>
            <a:r>
              <a:rPr lang="en-US" dirty="0" smtClean="0"/>
              <a:t>Power is proportional to Capacitance * Voltage</a:t>
            </a:r>
            <a:r>
              <a:rPr lang="en-US" baseline="30000" dirty="0" smtClean="0"/>
              <a:t>2</a:t>
            </a:r>
            <a:r>
              <a:rPr lang="en-US" dirty="0" smtClean="0"/>
              <a:t> * Frequency of switching</a:t>
            </a:r>
          </a:p>
          <a:p>
            <a:r>
              <a:rPr lang="en-US" dirty="0" smtClean="0"/>
              <a:t>What is the effect on power consumption of:</a:t>
            </a:r>
          </a:p>
          <a:p>
            <a:pPr lvl="1"/>
            <a:r>
              <a:rPr lang="en-US" dirty="0" smtClean="0"/>
              <a:t>“Simpler” implementation (fewer transistors)?</a:t>
            </a:r>
          </a:p>
          <a:p>
            <a:pPr lvl="1"/>
            <a:r>
              <a:rPr lang="en-US" dirty="0" smtClean="0"/>
              <a:t>Smaller implementation (shrunk down design)?</a:t>
            </a:r>
          </a:p>
          <a:p>
            <a:pPr lvl="1"/>
            <a:r>
              <a:rPr lang="en-US" dirty="0" smtClean="0"/>
              <a:t>Reduced voltage?</a:t>
            </a:r>
          </a:p>
          <a:p>
            <a:pPr lvl="1"/>
            <a:r>
              <a:rPr lang="en-US" dirty="0" smtClean="0"/>
              <a:t>Increased clock frequency?</a:t>
            </a:r>
          </a:p>
        </p:txBody>
      </p:sp>
      <p:sp>
        <p:nvSpPr>
          <p:cNvPr id="4" name="Date Placeholder 3"/>
          <p:cNvSpPr>
            <a:spLocks noGrp="1"/>
          </p:cNvSpPr>
          <p:nvPr>
            <p:ph type="dt" sz="half" idx="10"/>
          </p:nvPr>
        </p:nvSpPr>
        <p:spPr/>
        <p:txBody>
          <a:bodyPr/>
          <a:lstStyle/>
          <a:p>
            <a:fld id="{B21AEBD4-6614-C14A-9EE1-EDD3C4734B1F}"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213254" y="173458"/>
            <a:ext cx="4307945" cy="6312007"/>
          </a:xfrm>
          <a:prstGeom prst="rect">
            <a:avLst/>
          </a:prstGeom>
          <a:noFill/>
          <a:ln w="9525">
            <a:noFill/>
            <a:miter lim="800000"/>
            <a:headEnd/>
            <a:tailEnd/>
          </a:ln>
          <a:effectLst/>
        </p:spPr>
      </p:pic>
      <p:sp>
        <p:nvSpPr>
          <p:cNvPr id="2" name="Title 1"/>
          <p:cNvSpPr>
            <a:spLocks noGrp="1"/>
          </p:cNvSpPr>
          <p:nvPr>
            <p:ph type="title"/>
          </p:nvPr>
        </p:nvSpPr>
        <p:spPr>
          <a:xfrm>
            <a:off x="4605866" y="274638"/>
            <a:ext cx="4080933" cy="1143000"/>
          </a:xfrm>
        </p:spPr>
        <p:txBody>
          <a:bodyPr>
            <a:normAutofit fontScale="90000"/>
          </a:bodyPr>
          <a:lstStyle/>
          <a:p>
            <a:r>
              <a:rPr lang="en-US" dirty="0" smtClean="0"/>
              <a:t>Doing Nothing Well—NOT!</a:t>
            </a:r>
            <a:endParaRPr lang="en-US" dirty="0"/>
          </a:p>
        </p:txBody>
      </p:sp>
      <p:sp>
        <p:nvSpPr>
          <p:cNvPr id="9" name="Content Placeholder 8"/>
          <p:cNvSpPr>
            <a:spLocks noGrp="1"/>
          </p:cNvSpPr>
          <p:nvPr>
            <p:ph sz="half" idx="2"/>
          </p:nvPr>
        </p:nvSpPr>
        <p:spPr/>
        <p:txBody>
          <a:bodyPr>
            <a:normAutofit lnSpcReduction="10000"/>
          </a:bodyPr>
          <a:lstStyle/>
          <a:p>
            <a:r>
              <a:rPr lang="en-US" dirty="0" smtClean="0"/>
              <a:t>Traditional processors consume about two thirds as much power at idle (doing nothing) as they do at peak</a:t>
            </a:r>
          </a:p>
          <a:p>
            <a:r>
              <a:rPr lang="en-US" dirty="0" smtClean="0"/>
              <a:t>Higher performance (server class) processors approaching 300 W at peak</a:t>
            </a:r>
          </a:p>
          <a:p>
            <a:r>
              <a:rPr lang="en-US" dirty="0" smtClean="0"/>
              <a:t>Implications for battery life?</a:t>
            </a:r>
            <a:endParaRPr lang="en-US" dirty="0"/>
          </a:p>
        </p:txBody>
      </p:sp>
      <p:sp>
        <p:nvSpPr>
          <p:cNvPr id="4" name="Date Placeholder 3"/>
          <p:cNvSpPr>
            <a:spLocks noGrp="1"/>
          </p:cNvSpPr>
          <p:nvPr>
            <p:ph type="dt" sz="half" idx="10"/>
          </p:nvPr>
        </p:nvSpPr>
        <p:spPr/>
        <p:txBody>
          <a:bodyPr/>
          <a:lstStyle/>
          <a:p>
            <a:fld id="{CC99E998-EB9A-BB4C-B74E-230D49643967}"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29</a:t>
            </a:fld>
            <a:endParaRPr lang="en-US"/>
          </a:p>
        </p:txBody>
      </p:sp>
      <p:pic>
        <p:nvPicPr>
          <p:cNvPr id="72706" name="Picture 2"/>
          <p:cNvPicPr>
            <a:picLocks noChangeAspect="1" noChangeArrowheads="1"/>
          </p:cNvPicPr>
          <p:nvPr/>
        </p:nvPicPr>
        <p:blipFill>
          <a:blip r:embed="rId3"/>
          <a:srcRect/>
          <a:stretch>
            <a:fillRect/>
          </a:stretch>
        </p:blipFill>
        <p:spPr bwMode="auto">
          <a:xfrm>
            <a:off x="220689" y="1398525"/>
            <a:ext cx="4272871" cy="3888313"/>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Review</a:t>
            </a:r>
          </a:p>
          <a:p>
            <a:r>
              <a:rPr lang="en-US" dirty="0" smtClean="0"/>
              <a:t>Moore’s Law</a:t>
            </a:r>
          </a:p>
          <a:p>
            <a:r>
              <a:rPr lang="en-US" dirty="0" err="1" smtClean="0"/>
              <a:t>Administrivia</a:t>
            </a:r>
            <a:endParaRPr lang="en-US" dirty="0" smtClean="0"/>
          </a:p>
          <a:p>
            <a:r>
              <a:rPr lang="en-US" dirty="0" smtClean="0"/>
              <a:t>ARM and MIPS</a:t>
            </a:r>
          </a:p>
          <a:p>
            <a:r>
              <a:rPr lang="en-US" dirty="0" smtClean="0"/>
              <a:t>Technology Break</a:t>
            </a:r>
          </a:p>
          <a:p>
            <a:r>
              <a:rPr lang="en-US" dirty="0"/>
              <a:t>Components of a </a:t>
            </a:r>
            <a:r>
              <a:rPr lang="en-US" dirty="0" smtClean="0"/>
              <a:t>Computer</a:t>
            </a:r>
            <a:r>
              <a:rPr lang="en-US" dirty="0"/>
              <a:t> </a:t>
            </a:r>
          </a:p>
        </p:txBody>
      </p:sp>
      <p:sp>
        <p:nvSpPr>
          <p:cNvPr id="4" name="Date Placeholder 3"/>
          <p:cNvSpPr>
            <a:spLocks noGrp="1"/>
          </p:cNvSpPr>
          <p:nvPr>
            <p:ph type="dt" sz="half" idx="10"/>
          </p:nvPr>
        </p:nvSpPr>
        <p:spPr/>
        <p:txBody>
          <a:bodyPr/>
          <a:lstStyle/>
          <a:p>
            <a:fld id="{0C45B906-13A3-644A-A61A-C6CDACA71BE4}"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normAutofit fontScale="90000"/>
          </a:bodyPr>
          <a:lstStyle/>
          <a:p>
            <a:pPr>
              <a:lnSpc>
                <a:spcPct val="85000"/>
              </a:lnSpc>
            </a:pPr>
            <a:r>
              <a:rPr lang="en-US" dirty="0"/>
              <a:t>Computer </a:t>
            </a:r>
            <a:r>
              <a:rPr lang="en-US" dirty="0" smtClean="0"/>
              <a:t>Technology: </a:t>
            </a:r>
            <a:br>
              <a:rPr lang="en-US" dirty="0" smtClean="0"/>
            </a:br>
            <a:r>
              <a:rPr lang="en-US" dirty="0" smtClean="0"/>
              <a:t>Growing, But More Slowly</a:t>
            </a:r>
            <a:endParaRPr lang="en-US" dirty="0"/>
          </a:p>
        </p:txBody>
      </p:sp>
      <p:sp>
        <p:nvSpPr>
          <p:cNvPr id="1005571" name="Rectangle 3"/>
          <p:cNvSpPr>
            <a:spLocks noGrp="1" noChangeArrowheads="1"/>
          </p:cNvSpPr>
          <p:nvPr>
            <p:ph sz="half" idx="4294967295"/>
          </p:nvPr>
        </p:nvSpPr>
        <p:spPr>
          <a:xfrm>
            <a:off x="829717" y="1634057"/>
            <a:ext cx="7982386" cy="5138738"/>
          </a:xfrm>
        </p:spPr>
        <p:txBody>
          <a:bodyPr>
            <a:normAutofit lnSpcReduction="10000"/>
          </a:bodyPr>
          <a:lstStyle/>
          <a:p>
            <a:pPr>
              <a:defRPr/>
            </a:pPr>
            <a:r>
              <a:rPr lang="en-US" sz="2400" dirty="0">
                <a:ea typeface="+mn-ea"/>
                <a:cs typeface="+mn-cs"/>
              </a:rPr>
              <a:t>Processor</a:t>
            </a:r>
          </a:p>
          <a:p>
            <a:pPr lvl="1">
              <a:lnSpc>
                <a:spcPct val="85000"/>
              </a:lnSpc>
              <a:defRPr/>
            </a:pPr>
            <a:r>
              <a:rPr lang="en-US" sz="2000" dirty="0"/>
              <a:t>Speed 2x / 1.5 years (since ’</a:t>
            </a:r>
            <a:r>
              <a:rPr lang="en-US" sz="2000" dirty="0" smtClean="0"/>
              <a:t>85-’05) </a:t>
            </a:r>
            <a:r>
              <a:rPr lang="en-US" sz="2000" dirty="0">
                <a:solidFill>
                  <a:schemeClr val="accent1"/>
                </a:solidFill>
              </a:rPr>
              <a:t>[</a:t>
            </a:r>
            <a:r>
              <a:rPr lang="en-US" sz="2000" b="1" i="1" dirty="0">
                <a:solidFill>
                  <a:srgbClr val="FF0000"/>
                </a:solidFill>
              </a:rPr>
              <a:t>slowing</a:t>
            </a:r>
            <a:r>
              <a:rPr lang="en-US" sz="2000" dirty="0">
                <a:solidFill>
                  <a:srgbClr val="FF0000"/>
                </a:solidFill>
              </a:rPr>
              <a:t>!</a:t>
            </a:r>
            <a:r>
              <a:rPr lang="en-US" sz="2000" dirty="0">
                <a:solidFill>
                  <a:schemeClr val="accent1"/>
                </a:solidFill>
              </a:rPr>
              <a:t>]</a:t>
            </a:r>
            <a:endParaRPr lang="en-US" sz="2000" dirty="0" smtClean="0">
              <a:solidFill>
                <a:schemeClr val="accent1"/>
              </a:solidFill>
            </a:endParaRPr>
          </a:p>
          <a:p>
            <a:pPr lvl="1">
              <a:lnSpc>
                <a:spcPct val="85000"/>
              </a:lnSpc>
              <a:defRPr/>
            </a:pPr>
            <a:r>
              <a:rPr lang="en-US" sz="2000" dirty="0" smtClean="0"/>
              <a:t>Now +2 cores / 2 years</a:t>
            </a:r>
            <a:endParaRPr lang="en-US" sz="1600" dirty="0" smtClean="0"/>
          </a:p>
          <a:p>
            <a:pPr lvl="1">
              <a:lnSpc>
                <a:spcPct val="85000"/>
              </a:lnSpc>
              <a:defRPr/>
            </a:pPr>
            <a:r>
              <a:rPr lang="en-US" sz="2000" dirty="0"/>
              <a:t>When you graduate:</a:t>
            </a:r>
            <a:r>
              <a:rPr lang="en-US" sz="2000" dirty="0" smtClean="0"/>
              <a:t> </a:t>
            </a:r>
            <a:r>
              <a:rPr lang="en-US" sz="2000" dirty="0" smtClean="0">
                <a:solidFill>
                  <a:srgbClr val="3366FF"/>
                </a:solidFill>
              </a:rPr>
              <a:t>3-4 </a:t>
            </a:r>
            <a:r>
              <a:rPr lang="en-US" sz="2000" dirty="0">
                <a:solidFill>
                  <a:srgbClr val="3366FF"/>
                </a:solidFill>
              </a:rPr>
              <a:t>GHz,</a:t>
            </a:r>
            <a:r>
              <a:rPr lang="en-US" sz="2000" dirty="0" smtClean="0">
                <a:solidFill>
                  <a:srgbClr val="3366FF"/>
                </a:solidFill>
              </a:rPr>
              <a:t> 6-8 Cores in client, 10-14 in server</a:t>
            </a:r>
            <a:endParaRPr lang="en-US" sz="1600" dirty="0" smtClean="0">
              <a:solidFill>
                <a:srgbClr val="3366FF"/>
              </a:solidFill>
            </a:endParaRPr>
          </a:p>
          <a:p>
            <a:pPr>
              <a:defRPr/>
            </a:pPr>
            <a:r>
              <a:rPr lang="en-US" sz="2400" dirty="0">
                <a:ea typeface="+mn-ea"/>
                <a:cs typeface="+mn-cs"/>
              </a:rPr>
              <a:t>Memory (DRAM)</a:t>
            </a:r>
          </a:p>
          <a:p>
            <a:pPr lvl="1">
              <a:lnSpc>
                <a:spcPct val="85000"/>
              </a:lnSpc>
              <a:defRPr/>
            </a:pPr>
            <a:r>
              <a:rPr lang="en-US" sz="2000" dirty="0"/>
              <a:t>Capacity: 2x / 2 years (since ’96</a:t>
            </a:r>
            <a:r>
              <a:rPr lang="en-US" sz="2000" dirty="0" smtClean="0"/>
              <a:t>) </a:t>
            </a:r>
            <a:r>
              <a:rPr lang="en-US" sz="2000" dirty="0" smtClean="0">
                <a:solidFill>
                  <a:schemeClr val="accent1"/>
                </a:solidFill>
              </a:rPr>
              <a:t>[</a:t>
            </a:r>
            <a:r>
              <a:rPr lang="en-US" sz="2000" b="1" i="1" dirty="0" smtClean="0">
                <a:solidFill>
                  <a:srgbClr val="FF0000"/>
                </a:solidFill>
              </a:rPr>
              <a:t>slowing</a:t>
            </a:r>
            <a:r>
              <a:rPr lang="en-US" sz="2000" dirty="0" smtClean="0">
                <a:solidFill>
                  <a:srgbClr val="FF0000"/>
                </a:solidFill>
              </a:rPr>
              <a:t>!</a:t>
            </a:r>
            <a:r>
              <a:rPr lang="en-US" sz="2000" dirty="0" smtClean="0">
                <a:solidFill>
                  <a:schemeClr val="accent1"/>
                </a:solidFill>
              </a:rPr>
              <a:t>]</a:t>
            </a:r>
            <a:endParaRPr lang="en-US" sz="2000" dirty="0" smtClean="0"/>
          </a:p>
          <a:p>
            <a:pPr lvl="1">
              <a:lnSpc>
                <a:spcPct val="85000"/>
              </a:lnSpc>
              <a:defRPr/>
            </a:pPr>
            <a:r>
              <a:rPr lang="en-US" sz="2000" dirty="0" smtClean="0"/>
              <a:t>Now 2X/3-4 years</a:t>
            </a:r>
          </a:p>
          <a:p>
            <a:pPr lvl="1">
              <a:lnSpc>
                <a:spcPct val="85000"/>
              </a:lnSpc>
              <a:defRPr/>
            </a:pPr>
            <a:r>
              <a:rPr lang="en-US" sz="2000" dirty="0"/>
              <a:t>When you graduate:</a:t>
            </a:r>
            <a:r>
              <a:rPr lang="en-US" sz="2000" dirty="0" smtClean="0"/>
              <a:t> </a:t>
            </a:r>
            <a:r>
              <a:rPr lang="en-US" sz="2000" dirty="0" smtClean="0">
                <a:solidFill>
                  <a:srgbClr val="3366FF"/>
                </a:solidFill>
              </a:rPr>
              <a:t>8-16 </a:t>
            </a:r>
            <a:r>
              <a:rPr lang="en-US" sz="2000" dirty="0" err="1" smtClean="0">
                <a:solidFill>
                  <a:srgbClr val="3366FF"/>
                </a:solidFill>
              </a:rPr>
              <a:t>GigaBytes</a:t>
            </a:r>
            <a:endParaRPr lang="en-US" sz="1600" dirty="0">
              <a:solidFill>
                <a:srgbClr val="3366FF"/>
              </a:solidFill>
            </a:endParaRPr>
          </a:p>
          <a:p>
            <a:pPr>
              <a:defRPr/>
            </a:pPr>
            <a:r>
              <a:rPr lang="en-US" sz="2400" dirty="0">
                <a:ea typeface="+mn-ea"/>
                <a:cs typeface="+mn-cs"/>
              </a:rPr>
              <a:t>Disk</a:t>
            </a:r>
          </a:p>
          <a:p>
            <a:pPr lvl="1">
              <a:lnSpc>
                <a:spcPct val="85000"/>
              </a:lnSpc>
              <a:defRPr/>
            </a:pPr>
            <a:r>
              <a:rPr lang="en-US" sz="2000" dirty="0"/>
              <a:t>Capacity: 2x / 1 year (since ’97)</a:t>
            </a:r>
          </a:p>
          <a:p>
            <a:pPr lvl="1">
              <a:lnSpc>
                <a:spcPct val="85000"/>
              </a:lnSpc>
              <a:defRPr/>
            </a:pPr>
            <a:r>
              <a:rPr lang="en-US" sz="2000" dirty="0"/>
              <a:t>250X size last </a:t>
            </a:r>
            <a:r>
              <a:rPr lang="en-US" sz="2000" dirty="0" smtClean="0"/>
              <a:t>decade</a:t>
            </a:r>
          </a:p>
          <a:p>
            <a:pPr lvl="1">
              <a:lnSpc>
                <a:spcPct val="85000"/>
              </a:lnSpc>
              <a:defRPr/>
            </a:pPr>
            <a:r>
              <a:rPr lang="en-US" sz="2000" dirty="0"/>
              <a:t>When you graduate:</a:t>
            </a:r>
            <a:r>
              <a:rPr lang="en-US" sz="2000" dirty="0" smtClean="0"/>
              <a:t> </a:t>
            </a:r>
            <a:r>
              <a:rPr lang="en-US" sz="2000" dirty="0" smtClean="0">
                <a:solidFill>
                  <a:srgbClr val="3366FF"/>
                </a:solidFill>
              </a:rPr>
              <a:t>6-12 </a:t>
            </a:r>
            <a:r>
              <a:rPr lang="en-US" sz="2000" dirty="0" err="1" smtClean="0">
                <a:solidFill>
                  <a:srgbClr val="3366FF"/>
                </a:solidFill>
              </a:rPr>
              <a:t>TeraBytes</a:t>
            </a:r>
            <a:endParaRPr lang="en-US" sz="2000" dirty="0" smtClean="0">
              <a:solidFill>
                <a:srgbClr val="3366FF"/>
              </a:solidFill>
            </a:endParaRPr>
          </a:p>
          <a:p>
            <a:pPr>
              <a:lnSpc>
                <a:spcPct val="85000"/>
              </a:lnSpc>
              <a:defRPr/>
            </a:pPr>
            <a:r>
              <a:rPr lang="en-US" sz="2400" dirty="0" smtClean="0"/>
              <a:t>Network</a:t>
            </a:r>
            <a:endParaRPr lang="en-US" sz="2000" dirty="0" smtClean="0"/>
          </a:p>
          <a:p>
            <a:pPr lvl="1">
              <a:lnSpc>
                <a:spcPct val="85000"/>
              </a:lnSpc>
              <a:defRPr/>
            </a:pPr>
            <a:r>
              <a:rPr lang="en-US" sz="2000" dirty="0" smtClean="0"/>
              <a:t>Core: 2x every 2 years</a:t>
            </a:r>
          </a:p>
          <a:p>
            <a:pPr lvl="1">
              <a:lnSpc>
                <a:spcPct val="85000"/>
              </a:lnSpc>
              <a:defRPr/>
            </a:pPr>
            <a:r>
              <a:rPr lang="en-US" sz="2000" dirty="0" smtClean="0"/>
              <a:t>Access: 100-1000 mbps from home, 1-10 mbps cellular</a:t>
            </a:r>
          </a:p>
        </p:txBody>
      </p:sp>
      <p:sp>
        <p:nvSpPr>
          <p:cNvPr id="6" name="Date Placeholder 5"/>
          <p:cNvSpPr>
            <a:spLocks noGrp="1"/>
          </p:cNvSpPr>
          <p:nvPr>
            <p:ph type="dt" sz="half" idx="10"/>
          </p:nvPr>
        </p:nvSpPr>
        <p:spPr/>
        <p:txBody>
          <a:bodyPr/>
          <a:lstStyle/>
          <a:p>
            <a:fld id="{EFA64C17-02D7-4E43-9AE4-F0E26FBB1CF3}" type="datetime1">
              <a:rPr lang="en-US" smtClean="0"/>
              <a:pPr/>
              <a:t>9/30/13</a:t>
            </a:fld>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30</a:t>
            </a:fld>
            <a:endParaRPr lang="en-US"/>
          </a:p>
        </p:txBody>
      </p:sp>
      <p:sp>
        <p:nvSpPr>
          <p:cNvPr id="8" name="Footer Placeholder 7"/>
          <p:cNvSpPr>
            <a:spLocks noGrp="1"/>
          </p:cNvSpPr>
          <p:nvPr>
            <p:ph type="ftr" sz="quarter" idx="11"/>
          </p:nvPr>
        </p:nvSpPr>
        <p:spPr/>
        <p:txBody>
          <a:bodyPr/>
          <a:lstStyle/>
          <a:p>
            <a:r>
              <a:rPr lang="sv-SE" dirty="0" smtClean="0"/>
              <a:t>Fall 2013</a:t>
            </a:r>
            <a:r>
              <a:rPr lang="en-US" dirty="0" smtClean="0"/>
              <a:t> -- Lecture #10</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Internet Connection</a:t>
            </a:r>
            <a:br>
              <a:rPr lang="en-US" dirty="0" smtClean="0"/>
            </a:br>
            <a:r>
              <a:rPr lang="en-US" dirty="0" smtClean="0"/>
              <a:t>Bandwidth Over Time</a:t>
            </a:r>
            <a:endParaRPr lang="en-US" dirty="0"/>
          </a:p>
        </p:txBody>
      </p:sp>
      <p:sp>
        <p:nvSpPr>
          <p:cNvPr id="4" name="Date Placeholder 3"/>
          <p:cNvSpPr>
            <a:spLocks noGrp="1"/>
          </p:cNvSpPr>
          <p:nvPr>
            <p:ph type="dt" sz="half" idx="10"/>
          </p:nvPr>
        </p:nvSpPr>
        <p:spPr/>
        <p:txBody>
          <a:bodyPr/>
          <a:lstStyle/>
          <a:p>
            <a:fld id="{FF2DCBD0-5A5D-EE41-A15C-3F17CACB0B77}"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a:p>
        </p:txBody>
      </p:sp>
      <p:pic>
        <p:nvPicPr>
          <p:cNvPr id="57346" name="Picture 2"/>
          <p:cNvPicPr>
            <a:picLocks noChangeAspect="1" noChangeArrowheads="1"/>
          </p:cNvPicPr>
          <p:nvPr/>
        </p:nvPicPr>
        <p:blipFill>
          <a:blip r:embed="rId2"/>
          <a:srcRect/>
          <a:stretch>
            <a:fillRect/>
          </a:stretch>
        </p:blipFill>
        <p:spPr bwMode="auto">
          <a:xfrm>
            <a:off x="64825" y="1388532"/>
            <a:ext cx="6990558" cy="5080000"/>
          </a:xfrm>
          <a:prstGeom prst="rect">
            <a:avLst/>
          </a:prstGeom>
          <a:noFill/>
          <a:ln w="9525">
            <a:noFill/>
            <a:miter lim="800000"/>
            <a:headEnd/>
            <a:tailEnd/>
          </a:ln>
          <a:effectLst/>
        </p:spPr>
      </p:pic>
      <p:sp>
        <p:nvSpPr>
          <p:cNvPr id="8" name="TextBox 7"/>
          <p:cNvSpPr txBox="1"/>
          <p:nvPr/>
        </p:nvSpPr>
        <p:spPr>
          <a:xfrm>
            <a:off x="7281333" y="1439332"/>
            <a:ext cx="1649798" cy="923330"/>
          </a:xfrm>
          <a:prstGeom prst="rect">
            <a:avLst/>
          </a:prstGeom>
          <a:noFill/>
        </p:spPr>
        <p:txBody>
          <a:bodyPr wrap="none" rtlCol="0">
            <a:spAutoFit/>
          </a:bodyPr>
          <a:lstStyle/>
          <a:p>
            <a:r>
              <a:rPr lang="en-US" dirty="0" smtClean="0"/>
              <a:t>50% annualized</a:t>
            </a:r>
            <a:br>
              <a:rPr lang="en-US" dirty="0" smtClean="0"/>
            </a:br>
            <a:r>
              <a:rPr lang="en-US" dirty="0" smtClean="0"/>
              <a:t>growth rate per</a:t>
            </a:r>
            <a:br>
              <a:rPr lang="en-US" dirty="0" smtClean="0"/>
            </a:br>
            <a:r>
              <a:rPr lang="en-US" dirty="0" smtClean="0"/>
              <a:t>year</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Internet Connection</a:t>
            </a:r>
            <a:br>
              <a:rPr lang="en-US" dirty="0" smtClean="0"/>
            </a:br>
            <a:r>
              <a:rPr lang="en-US" dirty="0" smtClean="0"/>
              <a:t>Bandwidth Over Time</a:t>
            </a:r>
            <a:endParaRPr lang="en-US" dirty="0"/>
          </a:p>
        </p:txBody>
      </p:sp>
      <p:sp>
        <p:nvSpPr>
          <p:cNvPr id="4" name="Date Placeholder 3"/>
          <p:cNvSpPr>
            <a:spLocks noGrp="1"/>
          </p:cNvSpPr>
          <p:nvPr>
            <p:ph type="dt" sz="half" idx="10"/>
          </p:nvPr>
        </p:nvSpPr>
        <p:spPr/>
        <p:txBody>
          <a:bodyPr/>
          <a:lstStyle/>
          <a:p>
            <a:fld id="{4EE73714-5ADE-A441-A872-450848C15D74}"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32</a:t>
            </a:fld>
            <a:endParaRPr lang="en-US"/>
          </a:p>
        </p:txBody>
      </p:sp>
      <p:pic>
        <p:nvPicPr>
          <p:cNvPr id="57347" name="Picture 3"/>
          <p:cNvPicPr>
            <a:picLocks noChangeAspect="1" noChangeArrowheads="1"/>
          </p:cNvPicPr>
          <p:nvPr/>
        </p:nvPicPr>
        <p:blipFill>
          <a:blip r:embed="rId2"/>
          <a:srcRect/>
          <a:stretch>
            <a:fillRect/>
          </a:stretch>
        </p:blipFill>
        <p:spPr bwMode="auto">
          <a:xfrm>
            <a:off x="1217084" y="1465264"/>
            <a:ext cx="6843713" cy="4826000"/>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73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Internet Connection</a:t>
            </a:r>
            <a:br>
              <a:rPr lang="en-US" dirty="0" smtClean="0"/>
            </a:br>
            <a:r>
              <a:rPr lang="en-US" dirty="0" smtClean="0"/>
              <a:t>Bandwidth Over Time</a:t>
            </a:r>
            <a:endParaRPr lang="en-US" dirty="0"/>
          </a:p>
        </p:txBody>
      </p:sp>
      <p:sp>
        <p:nvSpPr>
          <p:cNvPr id="4" name="Date Placeholder 3"/>
          <p:cNvSpPr>
            <a:spLocks noGrp="1"/>
          </p:cNvSpPr>
          <p:nvPr>
            <p:ph type="dt" sz="half" idx="10"/>
          </p:nvPr>
        </p:nvSpPr>
        <p:spPr/>
        <p:txBody>
          <a:bodyPr/>
          <a:lstStyle/>
          <a:p>
            <a:fld id="{9BFCC6D1-38D8-0C4A-9C44-CEC170DF404C}"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a:p>
        </p:txBody>
      </p:sp>
      <p:pic>
        <p:nvPicPr>
          <p:cNvPr id="57348" name="Picture 4"/>
          <p:cNvPicPr>
            <a:picLocks noChangeAspect="1" noChangeArrowheads="1"/>
          </p:cNvPicPr>
          <p:nvPr/>
        </p:nvPicPr>
        <p:blipFill>
          <a:blip r:embed="rId2"/>
          <a:srcRect/>
          <a:stretch>
            <a:fillRect/>
          </a:stretch>
        </p:blipFill>
        <p:spPr bwMode="auto">
          <a:xfrm>
            <a:off x="1324506" y="1392116"/>
            <a:ext cx="6668028" cy="5054722"/>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rgbClr val="A6A6A6"/>
                </a:solidFill>
              </a:rPr>
              <a:t>Review</a:t>
            </a:r>
          </a:p>
          <a:p>
            <a:r>
              <a:rPr lang="en-US" dirty="0" smtClean="0">
                <a:solidFill>
                  <a:srgbClr val="A6A6A6"/>
                </a:solidFill>
              </a:rPr>
              <a:t>Moore’s Law</a:t>
            </a:r>
          </a:p>
          <a:p>
            <a:r>
              <a:rPr lang="en-US" dirty="0" err="1" smtClean="0"/>
              <a:t>Administrivia</a:t>
            </a:r>
            <a:endParaRPr lang="en-US" dirty="0" smtClean="0"/>
          </a:p>
          <a:p>
            <a:r>
              <a:rPr lang="en-US" dirty="0" smtClean="0">
                <a:solidFill>
                  <a:srgbClr val="A6A6A6"/>
                </a:solidFill>
              </a:rPr>
              <a:t>ARM and MIPS</a:t>
            </a:r>
          </a:p>
          <a:p>
            <a:r>
              <a:rPr lang="en-US" dirty="0" smtClean="0">
                <a:solidFill>
                  <a:srgbClr val="A6A6A6"/>
                </a:solidFill>
              </a:rPr>
              <a:t>Technology Break</a:t>
            </a:r>
          </a:p>
          <a:p>
            <a:r>
              <a:rPr lang="en-US" dirty="0" smtClean="0">
                <a:solidFill>
                  <a:srgbClr val="A6A6A6"/>
                </a:solidFill>
              </a:rPr>
              <a:t>Components of a Computer</a:t>
            </a:r>
          </a:p>
        </p:txBody>
      </p:sp>
      <p:sp>
        <p:nvSpPr>
          <p:cNvPr id="4" name="Date Placeholder 3"/>
          <p:cNvSpPr>
            <a:spLocks noGrp="1"/>
          </p:cNvSpPr>
          <p:nvPr>
            <p:ph type="dt" sz="half" idx="10"/>
          </p:nvPr>
        </p:nvSpPr>
        <p:spPr/>
        <p:txBody>
          <a:bodyPr/>
          <a:lstStyle/>
          <a:p>
            <a:fld id="{0C45B906-13A3-644A-A61A-C6CDACA71BE4}"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a:p>
        </p:txBody>
      </p:sp>
    </p:spTree>
    <p:extLst>
      <p:ext uri="{BB962C8B-B14F-4D97-AF65-F5344CB8AC3E}">
        <p14:creationId xmlns:p14="http://schemas.microsoft.com/office/powerpoint/2010/main" val="304527038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457200" y="1600200"/>
            <a:ext cx="8239867" cy="4525963"/>
          </a:xfrm>
        </p:spPr>
        <p:txBody>
          <a:bodyPr>
            <a:normAutofit/>
          </a:bodyPr>
          <a:lstStyle/>
          <a:p>
            <a:r>
              <a:rPr lang="en-US" dirty="0" smtClean="0"/>
              <a:t>Lab #5, HW #4, Project #2-1 posted</a:t>
            </a:r>
          </a:p>
          <a:p>
            <a:r>
              <a:rPr lang="en-US" dirty="0" smtClean="0"/>
              <a:t>Midterm on the horizon:</a:t>
            </a:r>
          </a:p>
          <a:p>
            <a:pPr lvl="1"/>
            <a:r>
              <a:rPr lang="en-US" dirty="0" smtClean="0"/>
              <a:t>No discussion during exam week</a:t>
            </a:r>
          </a:p>
          <a:p>
            <a:pPr lvl="1"/>
            <a:r>
              <a:rPr lang="en-US" dirty="0" smtClean="0"/>
              <a:t>TA Review: TBD</a:t>
            </a:r>
          </a:p>
          <a:p>
            <a:pPr lvl="1"/>
            <a:r>
              <a:rPr lang="en-US" dirty="0" smtClean="0"/>
              <a:t>Exam: </a:t>
            </a:r>
            <a:r>
              <a:rPr lang="en-US" dirty="0" err="1" smtClean="0"/>
              <a:t>Th</a:t>
            </a:r>
            <a:r>
              <a:rPr lang="en-US" dirty="0" smtClean="0"/>
              <a:t>, 10/17, 6-9 PM, 1 Pimentel, 10 Evans, 155 </a:t>
            </a:r>
            <a:r>
              <a:rPr lang="en-US" dirty="0" err="1" smtClean="0"/>
              <a:t>Dwinelle</a:t>
            </a:r>
            <a:endParaRPr lang="en-US" dirty="0" smtClean="0"/>
          </a:p>
          <a:p>
            <a:pPr lvl="1"/>
            <a:r>
              <a:rPr lang="en-US" dirty="0" smtClean="0"/>
              <a:t>Small number of special consideration cases, due to class conflicts, etc.—contact me</a:t>
            </a:r>
            <a:endParaRPr lang="en-US" dirty="0"/>
          </a:p>
        </p:txBody>
      </p:sp>
      <p:sp>
        <p:nvSpPr>
          <p:cNvPr id="4" name="Date Placeholder 3"/>
          <p:cNvSpPr>
            <a:spLocks noGrp="1"/>
          </p:cNvSpPr>
          <p:nvPr>
            <p:ph type="dt" sz="half" idx="10"/>
          </p:nvPr>
        </p:nvSpPr>
        <p:spPr/>
        <p:txBody>
          <a:bodyPr/>
          <a:lstStyle/>
          <a:p>
            <a:fld id="{217F6379-4AD5-3641-81A0-16F37A887F6B}"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35</a:t>
            </a:fld>
            <a:endParaRPr 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rgbClr val="A6A6A6"/>
                </a:solidFill>
              </a:rPr>
              <a:t>Review</a:t>
            </a:r>
          </a:p>
          <a:p>
            <a:r>
              <a:rPr lang="en-US" dirty="0" smtClean="0">
                <a:solidFill>
                  <a:srgbClr val="A6A6A6"/>
                </a:solidFill>
              </a:rPr>
              <a:t>Moore’s Law</a:t>
            </a:r>
          </a:p>
          <a:p>
            <a:r>
              <a:rPr lang="en-US" dirty="0" err="1" smtClean="0">
                <a:solidFill>
                  <a:srgbClr val="A6A6A6"/>
                </a:solidFill>
              </a:rPr>
              <a:t>Administrivia</a:t>
            </a:r>
            <a:endParaRPr lang="en-US" dirty="0" smtClean="0">
              <a:solidFill>
                <a:srgbClr val="A6A6A6"/>
              </a:solidFill>
            </a:endParaRPr>
          </a:p>
          <a:p>
            <a:r>
              <a:rPr lang="en-US" dirty="0" smtClean="0"/>
              <a:t>Components of a Computer</a:t>
            </a:r>
          </a:p>
          <a:p>
            <a:r>
              <a:rPr lang="en-US" dirty="0" smtClean="0">
                <a:solidFill>
                  <a:srgbClr val="A6A6A6"/>
                </a:solidFill>
              </a:rPr>
              <a:t>Technology Break</a:t>
            </a:r>
          </a:p>
          <a:p>
            <a:r>
              <a:rPr lang="en-US" dirty="0" smtClean="0">
                <a:solidFill>
                  <a:srgbClr val="A6A6A6"/>
                </a:solidFill>
              </a:rPr>
              <a:t>Components of a Computer</a:t>
            </a:r>
          </a:p>
        </p:txBody>
      </p:sp>
      <p:sp>
        <p:nvSpPr>
          <p:cNvPr id="4" name="Date Placeholder 3"/>
          <p:cNvSpPr>
            <a:spLocks noGrp="1"/>
          </p:cNvSpPr>
          <p:nvPr>
            <p:ph type="dt" sz="half" idx="10"/>
          </p:nvPr>
        </p:nvSpPr>
        <p:spPr/>
        <p:txBody>
          <a:bodyPr/>
          <a:lstStyle/>
          <a:p>
            <a:fld id="{0C45B906-13A3-644A-A61A-C6CDACA71BE4}"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36</a:t>
            </a:fld>
            <a:endParaRPr lang="en-US"/>
          </a:p>
        </p:txBody>
      </p:sp>
    </p:spTree>
    <p:extLst>
      <p:ext uri="{BB962C8B-B14F-4D97-AF65-F5344CB8AC3E}">
        <p14:creationId xmlns:p14="http://schemas.microsoft.com/office/powerpoint/2010/main" val="304527038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Computer Eras: Mainframe 1950s-60s</a:t>
            </a:r>
            <a:endParaRPr lang="en-US" dirty="0"/>
          </a:p>
        </p:txBody>
      </p:sp>
      <p:sp>
        <p:nvSpPr>
          <p:cNvPr id="4" name="Date Placeholder 3"/>
          <p:cNvSpPr>
            <a:spLocks noGrp="1"/>
          </p:cNvSpPr>
          <p:nvPr>
            <p:ph type="dt" sz="half" idx="10"/>
          </p:nvPr>
        </p:nvSpPr>
        <p:spPr/>
        <p:txBody>
          <a:bodyPr/>
          <a:lstStyle/>
          <a:p>
            <a:fld id="{CD7B9E72-DD77-984E-8077-A5B94A81DF0D}" type="datetime1">
              <a:rPr lang="en-US" smtClean="0"/>
              <a:pPr/>
              <a:t>9/30/13</a:t>
            </a:fld>
            <a:endParaRPr lang="en-US" dirty="0"/>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37</a:t>
            </a:fld>
            <a:endParaRPr lang="en-US" dirty="0"/>
          </a:p>
        </p:txBody>
      </p:sp>
      <p:pic>
        <p:nvPicPr>
          <p:cNvPr id="8" name="Picture 7" descr="MainframeComputer1967.jpg"/>
          <p:cNvPicPr>
            <a:picLocks noChangeAspect="1"/>
          </p:cNvPicPr>
          <p:nvPr/>
        </p:nvPicPr>
        <p:blipFill>
          <a:blip r:embed="rId2"/>
          <a:stretch>
            <a:fillRect/>
          </a:stretch>
        </p:blipFill>
        <p:spPr>
          <a:xfrm>
            <a:off x="635000" y="1153583"/>
            <a:ext cx="7772400" cy="4178300"/>
          </a:xfrm>
          <a:prstGeom prst="rect">
            <a:avLst/>
          </a:prstGeom>
        </p:spPr>
      </p:pic>
      <p:sp>
        <p:nvSpPr>
          <p:cNvPr id="9" name="TextBox 8"/>
          <p:cNvSpPr txBox="1"/>
          <p:nvPr/>
        </p:nvSpPr>
        <p:spPr>
          <a:xfrm>
            <a:off x="457201" y="5288340"/>
            <a:ext cx="8539116" cy="1569660"/>
          </a:xfrm>
          <a:prstGeom prst="rect">
            <a:avLst/>
          </a:prstGeom>
          <a:noFill/>
        </p:spPr>
        <p:txBody>
          <a:bodyPr wrap="none" rtlCol="0">
            <a:spAutoFit/>
          </a:bodyPr>
          <a:lstStyle/>
          <a:p>
            <a:pPr marL="0" lvl="1"/>
            <a:r>
              <a:rPr lang="en-US" sz="3200" dirty="0" smtClean="0"/>
              <a:t>“Big Iron”: IBM, UNIVAC, … build $1M computers</a:t>
            </a:r>
            <a:br>
              <a:rPr lang="en-US" sz="3200" dirty="0" smtClean="0"/>
            </a:br>
            <a:r>
              <a:rPr lang="en-US" sz="3200" dirty="0" smtClean="0"/>
              <a:t> for businesses =&gt; COBOL, Fortran, timesharing OS</a:t>
            </a:r>
          </a:p>
          <a:p>
            <a:endParaRPr lang="en-US" sz="3200" dirty="0"/>
          </a:p>
        </p:txBody>
      </p:sp>
      <p:grpSp>
        <p:nvGrpSpPr>
          <p:cNvPr id="3" name="Group 26"/>
          <p:cNvGrpSpPr/>
          <p:nvPr/>
        </p:nvGrpSpPr>
        <p:grpSpPr>
          <a:xfrm>
            <a:off x="1219200" y="1032933"/>
            <a:ext cx="4548856" cy="2302933"/>
            <a:chOff x="1219200" y="1032933"/>
            <a:chExt cx="4548856" cy="2302933"/>
          </a:xfrm>
        </p:grpSpPr>
        <p:sp>
          <p:nvSpPr>
            <p:cNvPr id="14" name="Rectangle 13"/>
            <p:cNvSpPr/>
            <p:nvPr/>
          </p:nvSpPr>
          <p:spPr>
            <a:xfrm>
              <a:off x="1219200" y="1540933"/>
              <a:ext cx="2827867" cy="1794933"/>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3217333" y="1032933"/>
              <a:ext cx="2550723" cy="523220"/>
            </a:xfrm>
            <a:prstGeom prst="rect">
              <a:avLst/>
            </a:prstGeom>
            <a:noFill/>
          </p:spPr>
          <p:txBody>
            <a:bodyPr wrap="none" rtlCol="0">
              <a:spAutoFit/>
            </a:bodyPr>
            <a:lstStyle/>
            <a:p>
              <a:r>
                <a:rPr lang="en-US" sz="2800" b="1" dirty="0" smtClean="0">
                  <a:solidFill>
                    <a:srgbClr val="FF0000"/>
                  </a:solidFill>
                </a:rPr>
                <a:t>Processor (CPU)</a:t>
              </a:r>
              <a:endParaRPr lang="en-US" sz="2800" b="1" dirty="0">
                <a:solidFill>
                  <a:srgbClr val="FF0000"/>
                </a:solidFill>
              </a:endParaRPr>
            </a:p>
          </p:txBody>
        </p:sp>
      </p:grpSp>
      <p:grpSp>
        <p:nvGrpSpPr>
          <p:cNvPr id="7" name="Group 65"/>
          <p:cNvGrpSpPr/>
          <p:nvPr/>
        </p:nvGrpSpPr>
        <p:grpSpPr>
          <a:xfrm>
            <a:off x="812801" y="1964267"/>
            <a:ext cx="7620000" cy="3452687"/>
            <a:chOff x="812801" y="1964267"/>
            <a:chExt cx="7620000" cy="3452687"/>
          </a:xfrm>
        </p:grpSpPr>
        <p:grpSp>
          <p:nvGrpSpPr>
            <p:cNvPr id="10" name="Group 63"/>
            <p:cNvGrpSpPr/>
            <p:nvPr/>
          </p:nvGrpSpPr>
          <p:grpSpPr>
            <a:xfrm>
              <a:off x="812801" y="1964267"/>
              <a:ext cx="7620000" cy="3452687"/>
              <a:chOff x="812801" y="1964267"/>
              <a:chExt cx="7620000" cy="3452687"/>
            </a:xfrm>
          </p:grpSpPr>
          <p:sp>
            <p:nvSpPr>
              <p:cNvPr id="31" name="Oval 30"/>
              <p:cNvSpPr/>
              <p:nvPr/>
            </p:nvSpPr>
            <p:spPr>
              <a:xfrm>
                <a:off x="4792133" y="3667671"/>
                <a:ext cx="1671347"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2784433" y="3451580"/>
                <a:ext cx="712951"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096933" y="2899114"/>
                <a:ext cx="1049867" cy="111408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52800" y="2201333"/>
                <a:ext cx="3488266" cy="1286934"/>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6806161" y="1964267"/>
                <a:ext cx="847705" cy="1371600"/>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7144829" y="2429933"/>
                <a:ext cx="746104" cy="1481667"/>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7585095" y="3014133"/>
                <a:ext cx="746104" cy="1405467"/>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7755467" y="3437467"/>
                <a:ext cx="677334" cy="1316781"/>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V="1">
                <a:off x="4402667" y="3666067"/>
                <a:ext cx="2810934" cy="16679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8" idx="2"/>
              </p:cNvCxnSpPr>
              <p:nvPr/>
            </p:nvCxnSpPr>
            <p:spPr>
              <a:xfrm rot="5400000" flipH="1" flipV="1">
                <a:off x="5741460" y="3233209"/>
                <a:ext cx="878413" cy="33189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437467" y="4893734"/>
                <a:ext cx="677514" cy="523220"/>
              </a:xfrm>
              <a:prstGeom prst="rect">
                <a:avLst/>
              </a:prstGeom>
              <a:noFill/>
            </p:spPr>
            <p:txBody>
              <a:bodyPr wrap="none" rtlCol="0">
                <a:spAutoFit/>
              </a:bodyPr>
              <a:lstStyle/>
              <a:p>
                <a:r>
                  <a:rPr lang="en-US" sz="2800" b="1" dirty="0" smtClean="0">
                    <a:solidFill>
                      <a:srgbClr val="3366FF"/>
                    </a:solidFill>
                  </a:rPr>
                  <a:t>I/O</a:t>
                </a:r>
                <a:endParaRPr lang="en-US" sz="2800" b="1" dirty="0">
                  <a:solidFill>
                    <a:srgbClr val="3366FF"/>
                  </a:solidFill>
                </a:endParaRPr>
              </a:p>
            </p:txBody>
          </p:sp>
          <p:cxnSp>
            <p:nvCxnSpPr>
              <p:cNvPr id="47" name="Straight Arrow Connector 46"/>
              <p:cNvCxnSpPr>
                <a:endCxn id="32" idx="4"/>
              </p:cNvCxnSpPr>
              <p:nvPr/>
            </p:nvCxnSpPr>
            <p:spPr>
              <a:xfrm rot="16200000" flipV="1">
                <a:off x="3057848" y="4785048"/>
                <a:ext cx="259481" cy="933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16200000" flipV="1">
                <a:off x="3403603" y="4538136"/>
                <a:ext cx="626533" cy="3217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5400000" flipH="1" flipV="1">
                <a:off x="3505202" y="4097866"/>
                <a:ext cx="1676399" cy="5249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4131733" y="3386666"/>
                <a:ext cx="2895601" cy="19642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812801" y="2286000"/>
                <a:ext cx="1998133" cy="2827867"/>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rot="16200000" flipV="1">
                <a:off x="2091268" y="3750732"/>
                <a:ext cx="1490134" cy="1337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6272700" y="3197580"/>
                <a:ext cx="712951"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0" name="Straight Arrow Connector 29"/>
            <p:cNvCxnSpPr/>
            <p:nvPr/>
          </p:nvCxnSpPr>
          <p:spPr>
            <a:xfrm rot="5400000" flipH="1" flipV="1">
              <a:off x="3797561" y="4057175"/>
              <a:ext cx="1526335" cy="8918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1176382" y="1602575"/>
            <a:ext cx="4501295" cy="1077218"/>
            <a:chOff x="1176382" y="1602575"/>
            <a:chExt cx="4501295" cy="1077218"/>
          </a:xfrm>
        </p:grpSpPr>
        <p:sp>
          <p:nvSpPr>
            <p:cNvPr id="35" name="Frame 34"/>
            <p:cNvSpPr/>
            <p:nvPr/>
          </p:nvSpPr>
          <p:spPr>
            <a:xfrm>
              <a:off x="2831617" y="1885903"/>
              <a:ext cx="840856" cy="745738"/>
            </a:xfrm>
            <a:prstGeom prst="frame">
              <a:avLst/>
            </a:prstGeom>
            <a:solidFill>
              <a:srgbClr val="008000"/>
            </a:solidFill>
            <a:ln w="31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0" name="TextBox 39"/>
            <p:cNvSpPr txBox="1"/>
            <p:nvPr/>
          </p:nvSpPr>
          <p:spPr>
            <a:xfrm>
              <a:off x="4031072" y="1602575"/>
              <a:ext cx="1646605" cy="1077218"/>
            </a:xfrm>
            <a:prstGeom prst="rect">
              <a:avLst/>
            </a:prstGeom>
            <a:noFill/>
          </p:spPr>
          <p:txBody>
            <a:bodyPr wrap="square" rtlCol="0">
              <a:spAutoFit/>
            </a:bodyPr>
            <a:lstStyle/>
            <a:p>
              <a:r>
                <a:rPr lang="en-US" sz="3200" b="1" dirty="0" smtClean="0">
                  <a:solidFill>
                    <a:srgbClr val="008000"/>
                  </a:solidFill>
                </a:rPr>
                <a:t>Memory</a:t>
              </a:r>
            </a:p>
            <a:p>
              <a:endParaRPr lang="en-US" sz="3200" dirty="0"/>
            </a:p>
          </p:txBody>
        </p:sp>
        <p:sp>
          <p:nvSpPr>
            <p:cNvPr id="43" name="Frame 42"/>
            <p:cNvSpPr/>
            <p:nvPr/>
          </p:nvSpPr>
          <p:spPr>
            <a:xfrm>
              <a:off x="1176382" y="1912441"/>
              <a:ext cx="871508" cy="719200"/>
            </a:xfrm>
            <a:prstGeom prst="frame">
              <a:avLst/>
            </a:prstGeom>
            <a:solidFill>
              <a:srgbClr val="008000"/>
            </a:solidFill>
            <a:ln w="31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Architecture</a:t>
            </a:r>
            <a:endParaRPr lang="en-US" dirty="0"/>
          </a:p>
        </p:txBody>
      </p:sp>
      <p:sp>
        <p:nvSpPr>
          <p:cNvPr id="3" name="Content Placeholder 2"/>
          <p:cNvSpPr>
            <a:spLocks noGrp="1"/>
          </p:cNvSpPr>
          <p:nvPr>
            <p:ph idx="1"/>
          </p:nvPr>
        </p:nvSpPr>
        <p:spPr>
          <a:xfrm>
            <a:off x="5063067" y="5731894"/>
            <a:ext cx="3742268" cy="601171"/>
          </a:xfrm>
        </p:spPr>
        <p:txBody>
          <a:bodyPr>
            <a:normAutofit fontScale="70000" lnSpcReduction="20000"/>
          </a:bodyPr>
          <a:lstStyle/>
          <a:p>
            <a:r>
              <a:rPr lang="en-US" sz="2800" dirty="0" smtClean="0">
                <a:hlinkClick r:id="rId2"/>
              </a:rPr>
              <a:t>http://en.wikipedia.org/wiki/ARM_architecture</a:t>
            </a:r>
            <a:endParaRPr lang="en-US" sz="2800" dirty="0" smtClean="0"/>
          </a:p>
          <a:p>
            <a:endParaRPr lang="en-US" dirty="0"/>
          </a:p>
        </p:txBody>
      </p:sp>
      <p:sp>
        <p:nvSpPr>
          <p:cNvPr id="4" name="Date Placeholder 3"/>
          <p:cNvSpPr>
            <a:spLocks noGrp="1"/>
          </p:cNvSpPr>
          <p:nvPr>
            <p:ph type="dt" sz="half" idx="10"/>
          </p:nvPr>
        </p:nvSpPr>
        <p:spPr/>
        <p:txBody>
          <a:bodyPr/>
          <a:lstStyle/>
          <a:p>
            <a:fld id="{917E7707-653A-ED4B-A7F9-1116636D17C5}"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a:p>
        </p:txBody>
      </p:sp>
      <p:pic>
        <p:nvPicPr>
          <p:cNvPr id="122882" name="Picture 2"/>
          <p:cNvPicPr>
            <a:picLocks noChangeAspect="1" noChangeArrowheads="1"/>
          </p:cNvPicPr>
          <p:nvPr/>
        </p:nvPicPr>
        <p:blipFill>
          <a:blip r:embed="rId3"/>
          <a:srcRect/>
          <a:stretch>
            <a:fillRect/>
          </a:stretch>
        </p:blipFill>
        <p:spPr bwMode="auto">
          <a:xfrm>
            <a:off x="0" y="1199198"/>
            <a:ext cx="5130800" cy="5658802"/>
          </a:xfrm>
          <a:prstGeom prst="rect">
            <a:avLst/>
          </a:prstGeom>
          <a:noFill/>
          <a:ln w="9525">
            <a:noFill/>
            <a:miter lim="800000"/>
            <a:headEnd/>
            <a:tailEnd/>
          </a:ln>
          <a:effectLst/>
        </p:spPr>
      </p:pic>
      <p:sp>
        <p:nvSpPr>
          <p:cNvPr id="8" name="Rectangle 7"/>
          <p:cNvSpPr/>
          <p:nvPr/>
        </p:nvSpPr>
        <p:spPr>
          <a:xfrm>
            <a:off x="406400" y="1320800"/>
            <a:ext cx="2489199" cy="4030133"/>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200400" y="2878667"/>
            <a:ext cx="1591733" cy="2709333"/>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2883" name="Picture 3"/>
          <p:cNvPicPr>
            <a:picLocks noChangeAspect="1" noChangeArrowheads="1"/>
          </p:cNvPicPr>
          <p:nvPr/>
        </p:nvPicPr>
        <p:blipFill>
          <a:blip r:embed="rId4"/>
          <a:srcRect/>
          <a:stretch>
            <a:fillRect/>
          </a:stretch>
        </p:blipFill>
        <p:spPr bwMode="auto">
          <a:xfrm>
            <a:off x="5232401" y="1929880"/>
            <a:ext cx="3634846" cy="3191395"/>
          </a:xfrm>
          <a:prstGeom prst="rect">
            <a:avLst/>
          </a:prstGeom>
          <a:noFill/>
          <a:ln w="9525">
            <a:noFill/>
            <a:miter lim="800000"/>
            <a:headEnd/>
            <a:tailEnd/>
          </a:ln>
          <a:effectLst/>
        </p:spPr>
      </p:pic>
    </p:spTree>
    <p:extLst>
      <p:ext uri="{BB962C8B-B14F-4D97-AF65-F5344CB8AC3E}">
        <p14:creationId xmlns:p14="http://schemas.microsoft.com/office/powerpoint/2010/main" val="125657321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ARM Inside the </a:t>
            </a:r>
            <a:r>
              <a:rPr lang="en-US" dirty="0" err="1" smtClean="0"/>
              <a:t>iPhone</a:t>
            </a:r>
            <a:endParaRPr lang="en-US" dirty="0"/>
          </a:p>
        </p:txBody>
      </p:sp>
      <p:sp>
        <p:nvSpPr>
          <p:cNvPr id="4" name="Date Placeholder 3"/>
          <p:cNvSpPr>
            <a:spLocks noGrp="1"/>
          </p:cNvSpPr>
          <p:nvPr>
            <p:ph type="dt" sz="half" idx="10"/>
          </p:nvPr>
        </p:nvSpPr>
        <p:spPr/>
        <p:txBody>
          <a:bodyPr/>
          <a:lstStyle/>
          <a:p>
            <a:fld id="{5804C088-486B-1642-B3D2-BF56DABE5AD6}"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39</a:t>
            </a:fld>
            <a:endParaRPr lang="en-US"/>
          </a:p>
        </p:txBody>
      </p:sp>
      <p:pic>
        <p:nvPicPr>
          <p:cNvPr id="123906" name="Picture 2"/>
          <p:cNvPicPr>
            <a:picLocks noChangeAspect="1" noChangeArrowheads="1"/>
          </p:cNvPicPr>
          <p:nvPr/>
        </p:nvPicPr>
        <p:blipFill>
          <a:blip r:embed="rId2"/>
          <a:srcRect/>
          <a:stretch>
            <a:fillRect/>
          </a:stretch>
        </p:blipFill>
        <p:spPr bwMode="auto">
          <a:xfrm>
            <a:off x="288400" y="1661583"/>
            <a:ext cx="8541658" cy="4756150"/>
          </a:xfrm>
          <a:prstGeom prst="rect">
            <a:avLst/>
          </a:prstGeom>
          <a:noFill/>
          <a:ln w="9525">
            <a:noFill/>
            <a:miter lim="800000"/>
            <a:headEnd/>
            <a:tailEnd/>
          </a:ln>
          <a:effectLst/>
        </p:spPr>
      </p:pic>
    </p:spTree>
    <p:extLst>
      <p:ext uri="{BB962C8B-B14F-4D97-AF65-F5344CB8AC3E}">
        <p14:creationId xmlns:p14="http://schemas.microsoft.com/office/powerpoint/2010/main" val="1107591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Review</a:t>
            </a:r>
          </a:p>
          <a:p>
            <a:r>
              <a:rPr lang="en-US" dirty="0" smtClean="0">
                <a:solidFill>
                  <a:srgbClr val="A6A6A6"/>
                </a:solidFill>
              </a:rPr>
              <a:t>Moore’s Law</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ARM and MIPS</a:t>
            </a:r>
          </a:p>
          <a:p>
            <a:r>
              <a:rPr lang="en-US" dirty="0" smtClean="0">
                <a:solidFill>
                  <a:schemeClr val="bg1">
                    <a:lumMod val="65000"/>
                  </a:schemeClr>
                </a:solidFill>
              </a:rPr>
              <a:t>Technology Break</a:t>
            </a:r>
          </a:p>
          <a:p>
            <a:r>
              <a:rPr lang="en-US" dirty="0" smtClean="0">
                <a:solidFill>
                  <a:schemeClr val="bg1">
                    <a:lumMod val="65000"/>
                  </a:schemeClr>
                </a:solidFill>
              </a:rPr>
              <a:t>Components of a Computer</a:t>
            </a:r>
          </a:p>
        </p:txBody>
      </p:sp>
      <p:sp>
        <p:nvSpPr>
          <p:cNvPr id="4" name="Date Placeholder 3"/>
          <p:cNvSpPr>
            <a:spLocks noGrp="1"/>
          </p:cNvSpPr>
          <p:nvPr>
            <p:ph type="dt" sz="half" idx="10"/>
          </p:nvPr>
        </p:nvSpPr>
        <p:spPr/>
        <p:txBody>
          <a:bodyPr/>
          <a:lstStyle/>
          <a:p>
            <a:fld id="{0C45B906-13A3-644A-A61A-C6CDACA71BE4}"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a:p>
        </p:txBody>
      </p:sp>
    </p:spTree>
    <p:extLst>
      <p:ext uri="{BB962C8B-B14F-4D97-AF65-F5344CB8AC3E}">
        <p14:creationId xmlns:p14="http://schemas.microsoft.com/office/powerpoint/2010/main" val="304527038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Card Quiz</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pPr>
              <a:buNone/>
            </a:pPr>
            <a:r>
              <a:rPr lang="en-US" sz="2800" dirty="0" smtClean="0"/>
              <a:t>How many ARM processors in an </a:t>
            </a:r>
            <a:r>
              <a:rPr lang="en-US" sz="2800" dirty="0" err="1" smtClean="0"/>
              <a:t>iPhone</a:t>
            </a:r>
            <a:r>
              <a:rPr lang="en-US" sz="2800" dirty="0" smtClean="0"/>
              <a:t>?</a:t>
            </a:r>
          </a:p>
          <a:p>
            <a:pPr>
              <a:buNone/>
            </a:pPr>
            <a:r>
              <a:rPr lang="en-US" sz="2800" b="1" dirty="0" smtClean="0">
                <a:ln>
                  <a:solidFill>
                    <a:schemeClr val="tx1"/>
                  </a:solidFill>
                </a:ln>
                <a:solidFill>
                  <a:srgbClr val="FF3FA9"/>
                </a:solidFill>
              </a:rPr>
              <a:t>One</a:t>
            </a:r>
          </a:p>
          <a:p>
            <a:pPr>
              <a:buNone/>
            </a:pPr>
            <a:r>
              <a:rPr lang="en-US" sz="2800" b="1" dirty="0" smtClean="0">
                <a:ln>
                  <a:solidFill>
                    <a:schemeClr val="tx1"/>
                  </a:solidFill>
                </a:ln>
                <a:solidFill>
                  <a:srgbClr val="FF6600"/>
                </a:solidFill>
              </a:rPr>
              <a:t>Two</a:t>
            </a:r>
          </a:p>
          <a:p>
            <a:pPr>
              <a:buNone/>
            </a:pPr>
            <a:r>
              <a:rPr lang="en-US" sz="2800" b="1" dirty="0" smtClean="0">
                <a:ln>
                  <a:solidFill>
                    <a:schemeClr val="tx1"/>
                  </a:solidFill>
                </a:ln>
                <a:solidFill>
                  <a:srgbClr val="008000"/>
                </a:solidFill>
              </a:rPr>
              <a:t>More than two, less than eight</a:t>
            </a:r>
          </a:p>
          <a:p>
            <a:pPr>
              <a:buNone/>
            </a:pPr>
            <a:r>
              <a:rPr lang="en-US" sz="2800" b="1" dirty="0" smtClean="0">
                <a:ln>
                  <a:solidFill>
                    <a:schemeClr val="tx1"/>
                  </a:solidFill>
                </a:ln>
                <a:solidFill>
                  <a:srgbClr val="FFFF00"/>
                </a:solidFill>
              </a:rPr>
              <a:t>At least eight</a:t>
            </a:r>
          </a:p>
        </p:txBody>
      </p:sp>
      <p:sp>
        <p:nvSpPr>
          <p:cNvPr id="4" name="Date Placeholder 3"/>
          <p:cNvSpPr>
            <a:spLocks noGrp="1"/>
          </p:cNvSpPr>
          <p:nvPr>
            <p:ph type="dt" sz="half" idx="10"/>
          </p:nvPr>
        </p:nvSpPr>
        <p:spPr/>
        <p:txBody>
          <a:bodyPr/>
          <a:lstStyle/>
          <a:p>
            <a:fld id="{76961213-A3B0-0E4F-BB08-6BA7E519D5B5}" type="datetime1">
              <a:rPr lang="en-US" smtClean="0"/>
              <a:t>9/30/13</a:t>
            </a:fld>
            <a:endParaRPr lang="en-US"/>
          </a:p>
        </p:txBody>
      </p:sp>
      <p:sp>
        <p:nvSpPr>
          <p:cNvPr id="5" name="Footer Placeholder 4"/>
          <p:cNvSpPr>
            <a:spLocks noGrp="1"/>
          </p:cNvSpPr>
          <p:nvPr>
            <p:ph type="ftr" sz="quarter" idx="11"/>
          </p:nvPr>
        </p:nvSpPr>
        <p:spPr/>
        <p:txBody>
          <a:bodyPr/>
          <a:lstStyle/>
          <a:p>
            <a:r>
              <a:rPr lang="en-US" dirty="0" smtClean="0"/>
              <a:t>Fall 2013 --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40</a:t>
            </a:fld>
            <a:endParaRPr lang="en-US"/>
          </a:p>
        </p:txBody>
      </p:sp>
    </p:spTree>
    <p:extLst>
      <p:ext uri="{BB962C8B-B14F-4D97-AF65-F5344CB8AC3E}">
        <p14:creationId xmlns:p14="http://schemas.microsoft.com/office/powerpoint/2010/main" val="18619423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Card Quiz</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pPr>
              <a:buNone/>
            </a:pPr>
            <a:r>
              <a:rPr lang="en-US" sz="2800" dirty="0" smtClean="0"/>
              <a:t>How many ARM processors in an </a:t>
            </a:r>
            <a:r>
              <a:rPr lang="en-US" sz="2800" dirty="0" err="1" smtClean="0"/>
              <a:t>iPhone</a:t>
            </a:r>
            <a:r>
              <a:rPr lang="en-US" sz="2800" dirty="0" smtClean="0"/>
              <a:t>?</a:t>
            </a:r>
          </a:p>
          <a:p>
            <a:pPr>
              <a:buNone/>
            </a:pPr>
            <a:r>
              <a:rPr lang="en-US" sz="2800" b="1" dirty="0" smtClean="0">
                <a:ln>
                  <a:solidFill>
                    <a:schemeClr val="tx1"/>
                  </a:solidFill>
                </a:ln>
                <a:solidFill>
                  <a:srgbClr val="FF3FA9"/>
                </a:solidFill>
              </a:rPr>
              <a:t>One</a:t>
            </a:r>
          </a:p>
          <a:p>
            <a:pPr>
              <a:buNone/>
            </a:pPr>
            <a:r>
              <a:rPr lang="en-US" sz="2800" b="1" dirty="0" smtClean="0">
                <a:ln>
                  <a:solidFill>
                    <a:schemeClr val="tx1"/>
                  </a:solidFill>
                </a:ln>
                <a:solidFill>
                  <a:srgbClr val="FF6600"/>
                </a:solidFill>
              </a:rPr>
              <a:t>Two</a:t>
            </a:r>
          </a:p>
          <a:p>
            <a:pPr>
              <a:buNone/>
            </a:pPr>
            <a:r>
              <a:rPr lang="en-US" sz="2800" b="1" dirty="0" smtClean="0">
                <a:ln>
                  <a:solidFill>
                    <a:schemeClr val="tx1"/>
                  </a:solidFill>
                </a:ln>
                <a:solidFill>
                  <a:srgbClr val="008000"/>
                </a:solidFill>
              </a:rPr>
              <a:t>More than two, less than eight</a:t>
            </a:r>
          </a:p>
          <a:p>
            <a:pPr>
              <a:buNone/>
            </a:pPr>
            <a:r>
              <a:rPr lang="en-US" sz="2800" b="1" dirty="0" smtClean="0">
                <a:ln>
                  <a:solidFill>
                    <a:schemeClr val="tx1"/>
                  </a:solidFill>
                </a:ln>
                <a:solidFill>
                  <a:srgbClr val="FFFF00"/>
                </a:solidFill>
              </a:rPr>
              <a:t>At least eight</a:t>
            </a:r>
          </a:p>
        </p:txBody>
      </p:sp>
      <p:sp>
        <p:nvSpPr>
          <p:cNvPr id="4" name="Date Placeholder 3"/>
          <p:cNvSpPr>
            <a:spLocks noGrp="1"/>
          </p:cNvSpPr>
          <p:nvPr>
            <p:ph type="dt" sz="half" idx="10"/>
          </p:nvPr>
        </p:nvSpPr>
        <p:spPr/>
        <p:txBody>
          <a:bodyPr/>
          <a:lstStyle/>
          <a:p>
            <a:fld id="{76961213-A3B0-0E4F-BB08-6BA7E519D5B5}" type="datetime1">
              <a:rPr lang="en-US" smtClean="0"/>
              <a:t>9/30/13</a:t>
            </a:fld>
            <a:endParaRPr lang="en-US"/>
          </a:p>
        </p:txBody>
      </p:sp>
      <p:sp>
        <p:nvSpPr>
          <p:cNvPr id="5" name="Footer Placeholder 4"/>
          <p:cNvSpPr>
            <a:spLocks noGrp="1"/>
          </p:cNvSpPr>
          <p:nvPr>
            <p:ph type="ftr" sz="quarter" idx="11"/>
          </p:nvPr>
        </p:nvSpPr>
        <p:spPr/>
        <p:txBody>
          <a:bodyPr/>
          <a:lstStyle/>
          <a:p>
            <a:r>
              <a:rPr lang="en-US" dirty="0" smtClean="0"/>
              <a:t>Fall 2013 --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41</a:t>
            </a:fld>
            <a:endParaRPr lang="en-US"/>
          </a:p>
        </p:txBody>
      </p:sp>
      <p:sp>
        <p:nvSpPr>
          <p:cNvPr id="7" name="Rectangle 6"/>
          <p:cNvSpPr/>
          <p:nvPr/>
        </p:nvSpPr>
        <p:spPr>
          <a:xfrm>
            <a:off x="378328" y="3647694"/>
            <a:ext cx="2378048" cy="540399"/>
          </a:xfrm>
          <a:prstGeom prst="rect">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2140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iPhone</a:t>
            </a:r>
            <a:r>
              <a:rPr lang="en-US" dirty="0" smtClean="0"/>
              <a:t> Innards</a:t>
            </a:r>
            <a:endParaRPr lang="en-US" dirty="0"/>
          </a:p>
        </p:txBody>
      </p:sp>
      <p:sp>
        <p:nvSpPr>
          <p:cNvPr id="4" name="Date Placeholder 3"/>
          <p:cNvSpPr>
            <a:spLocks noGrp="1"/>
          </p:cNvSpPr>
          <p:nvPr>
            <p:ph type="dt" sz="half" idx="10"/>
          </p:nvPr>
        </p:nvSpPr>
        <p:spPr/>
        <p:txBody>
          <a:bodyPr/>
          <a:lstStyle/>
          <a:p>
            <a:fld id="{D6C52B3C-D669-7F4D-AD8B-FD0D43ADE24A}" type="datetime1">
              <a:rPr lang="en-US" smtClean="0"/>
              <a:t>9/30/13</a:t>
            </a:fld>
            <a:endParaRPr lang="en-US"/>
          </a:p>
        </p:txBody>
      </p:sp>
      <p:sp>
        <p:nvSpPr>
          <p:cNvPr id="5" name="Footer Placeholder 4"/>
          <p:cNvSpPr>
            <a:spLocks noGrp="1"/>
          </p:cNvSpPr>
          <p:nvPr>
            <p:ph type="ftr" sz="quarter" idx="11"/>
          </p:nvPr>
        </p:nvSpPr>
        <p:spPr/>
        <p:txBody>
          <a:bodyPr/>
          <a:lstStyle/>
          <a:p>
            <a:r>
              <a:rPr lang="en-US" dirty="0" smtClean="0"/>
              <a:t>Fall 2013 --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42</a:t>
            </a:fld>
            <a:endParaRPr lang="en-US" dirty="0"/>
          </a:p>
        </p:txBody>
      </p:sp>
      <p:pic>
        <p:nvPicPr>
          <p:cNvPr id="76802" name="Picture 2"/>
          <p:cNvPicPr>
            <a:picLocks noChangeAspect="1" noChangeArrowheads="1"/>
          </p:cNvPicPr>
          <p:nvPr/>
        </p:nvPicPr>
        <p:blipFill>
          <a:blip r:embed="rId2"/>
          <a:srcRect/>
          <a:stretch>
            <a:fillRect/>
          </a:stretch>
        </p:blipFill>
        <p:spPr bwMode="auto">
          <a:xfrm>
            <a:off x="2109868" y="1401507"/>
            <a:ext cx="5550127" cy="4153658"/>
          </a:xfrm>
          <a:prstGeom prst="rect">
            <a:avLst/>
          </a:prstGeom>
          <a:noFill/>
          <a:ln w="9525">
            <a:noFill/>
            <a:miter lim="800000"/>
            <a:headEnd/>
            <a:tailEnd/>
          </a:ln>
          <a:effectLst/>
        </p:spPr>
      </p:pic>
      <p:grpSp>
        <p:nvGrpSpPr>
          <p:cNvPr id="3" name="Group 9"/>
          <p:cNvGrpSpPr/>
          <p:nvPr/>
        </p:nvGrpSpPr>
        <p:grpSpPr>
          <a:xfrm>
            <a:off x="2121889" y="1409858"/>
            <a:ext cx="5521488" cy="4132223"/>
            <a:chOff x="1399228" y="1322760"/>
            <a:chExt cx="6393134" cy="4784553"/>
          </a:xfrm>
        </p:grpSpPr>
        <p:pic>
          <p:nvPicPr>
            <p:cNvPr id="76803" name="Picture 3"/>
            <p:cNvPicPr>
              <a:picLocks noChangeAspect="1" noChangeArrowheads="1"/>
            </p:cNvPicPr>
            <p:nvPr/>
          </p:nvPicPr>
          <p:blipFill>
            <a:blip r:embed="rId3"/>
            <a:srcRect/>
            <a:stretch>
              <a:fillRect/>
            </a:stretch>
          </p:blipFill>
          <p:spPr bwMode="auto">
            <a:xfrm>
              <a:off x="1399228" y="1322760"/>
              <a:ext cx="6393134" cy="4784553"/>
            </a:xfrm>
            <a:prstGeom prst="rect">
              <a:avLst/>
            </a:prstGeom>
            <a:noFill/>
            <a:ln w="9525">
              <a:noFill/>
              <a:miter lim="800000"/>
              <a:headEnd/>
              <a:tailEnd/>
            </a:ln>
            <a:effectLst/>
          </p:spPr>
        </p:pic>
        <p:sp>
          <p:nvSpPr>
            <p:cNvPr id="9" name="TextBox 8"/>
            <p:cNvSpPr txBox="1"/>
            <p:nvPr/>
          </p:nvSpPr>
          <p:spPr>
            <a:xfrm>
              <a:off x="4444532" y="4733969"/>
              <a:ext cx="2210862" cy="748364"/>
            </a:xfrm>
            <a:prstGeom prst="rect">
              <a:avLst/>
            </a:prstGeom>
            <a:noFill/>
          </p:spPr>
          <p:txBody>
            <a:bodyPr wrap="square" rtlCol="0">
              <a:spAutoFit/>
            </a:bodyPr>
            <a:lstStyle/>
            <a:p>
              <a:r>
                <a:rPr lang="en-US" dirty="0" smtClean="0"/>
                <a:t>1 GHz ARM Cortex A8</a:t>
              </a:r>
              <a:endParaRPr lang="en-US" dirty="0"/>
            </a:p>
          </p:txBody>
        </p:sp>
      </p:grpSp>
      <p:pic>
        <p:nvPicPr>
          <p:cNvPr id="76806" name="Picture 6"/>
          <p:cNvPicPr>
            <a:picLocks noChangeAspect="1" noChangeArrowheads="1"/>
          </p:cNvPicPr>
          <p:nvPr/>
        </p:nvPicPr>
        <p:blipFill>
          <a:blip r:embed="rId4"/>
          <a:srcRect/>
          <a:stretch>
            <a:fillRect/>
          </a:stretch>
        </p:blipFill>
        <p:spPr bwMode="auto">
          <a:xfrm>
            <a:off x="1254022" y="1310788"/>
            <a:ext cx="7046767" cy="4241836"/>
          </a:xfrm>
          <a:prstGeom prst="rect">
            <a:avLst/>
          </a:prstGeom>
          <a:noFill/>
          <a:ln w="9525">
            <a:noFill/>
            <a:miter lim="800000"/>
            <a:headEnd/>
            <a:tailEnd/>
          </a:ln>
          <a:effectLst/>
        </p:spPr>
      </p:pic>
      <p:sp>
        <p:nvSpPr>
          <p:cNvPr id="18" name="TextBox 17"/>
          <p:cNvSpPr txBox="1"/>
          <p:nvPr/>
        </p:nvSpPr>
        <p:spPr>
          <a:xfrm>
            <a:off x="592666" y="5448013"/>
            <a:ext cx="8229601" cy="1077218"/>
          </a:xfrm>
          <a:prstGeom prst="rect">
            <a:avLst/>
          </a:prstGeom>
          <a:noFill/>
        </p:spPr>
        <p:txBody>
          <a:bodyPr wrap="square" rtlCol="0">
            <a:spAutoFit/>
          </a:bodyPr>
          <a:lstStyle/>
          <a:p>
            <a:r>
              <a:rPr lang="en-US" sz="3200" dirty="0" smtClean="0"/>
              <a:t>You will learn about multiple processors, data level parallelism, caches in 61C</a:t>
            </a:r>
            <a:endParaRPr lang="en-US" sz="3200" dirty="0"/>
          </a:p>
        </p:txBody>
      </p:sp>
      <p:grpSp>
        <p:nvGrpSpPr>
          <p:cNvPr id="7" name="Group 112"/>
          <p:cNvGrpSpPr/>
          <p:nvPr/>
        </p:nvGrpSpPr>
        <p:grpSpPr>
          <a:xfrm>
            <a:off x="1175767" y="812801"/>
            <a:ext cx="7968233" cy="4790420"/>
            <a:chOff x="1175767" y="812801"/>
            <a:chExt cx="7968233" cy="4790420"/>
          </a:xfrm>
        </p:grpSpPr>
        <p:grpSp>
          <p:nvGrpSpPr>
            <p:cNvPr id="8" name="Group 84"/>
            <p:cNvGrpSpPr/>
            <p:nvPr/>
          </p:nvGrpSpPr>
          <p:grpSpPr>
            <a:xfrm>
              <a:off x="1175767" y="812801"/>
              <a:ext cx="7968233" cy="4790420"/>
              <a:chOff x="1175767" y="812801"/>
              <a:chExt cx="7968233" cy="4790420"/>
            </a:xfrm>
          </p:grpSpPr>
          <p:sp>
            <p:nvSpPr>
              <p:cNvPr id="14" name="Oval 13"/>
              <p:cNvSpPr/>
              <p:nvPr/>
            </p:nvSpPr>
            <p:spPr>
              <a:xfrm>
                <a:off x="5750529" y="3667671"/>
                <a:ext cx="712951"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140033" y="3722513"/>
                <a:ext cx="712951"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644582" y="3119247"/>
                <a:ext cx="712951" cy="111408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553096" y="1210733"/>
                <a:ext cx="877478" cy="910383"/>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1395900" y="4571999"/>
                <a:ext cx="712951" cy="762001"/>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7737496" y="1591733"/>
                <a:ext cx="746104" cy="766449"/>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7754429" y="2226733"/>
                <a:ext cx="746104" cy="766449"/>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7771362" y="2861733"/>
                <a:ext cx="746104" cy="766449"/>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7788295" y="3496733"/>
                <a:ext cx="746104" cy="766449"/>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8466486" y="4825999"/>
                <a:ext cx="677514" cy="523220"/>
              </a:xfrm>
              <a:prstGeom prst="rect">
                <a:avLst/>
              </a:prstGeom>
              <a:noFill/>
            </p:spPr>
            <p:txBody>
              <a:bodyPr wrap="square" rtlCol="0">
                <a:spAutoFit/>
              </a:bodyPr>
              <a:lstStyle/>
              <a:p>
                <a:r>
                  <a:rPr lang="en-US" sz="2800" b="1" dirty="0" smtClean="0">
                    <a:solidFill>
                      <a:srgbClr val="3366FF"/>
                    </a:solidFill>
                  </a:rPr>
                  <a:t>I/O</a:t>
                </a:r>
                <a:endParaRPr lang="en-US" sz="2800" b="1" dirty="0">
                  <a:solidFill>
                    <a:srgbClr val="3366FF"/>
                  </a:solidFill>
                </a:endParaRPr>
              </a:p>
            </p:txBody>
          </p:sp>
          <p:cxnSp>
            <p:nvCxnSpPr>
              <p:cNvPr id="56" name="Straight Arrow Connector 55"/>
              <p:cNvCxnSpPr>
                <a:endCxn id="29" idx="6"/>
              </p:cNvCxnSpPr>
              <p:nvPr/>
            </p:nvCxnSpPr>
            <p:spPr>
              <a:xfrm rot="16200000" flipV="1">
                <a:off x="7837013" y="3925412"/>
                <a:ext cx="1564109" cy="2032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rot="16200000" flipV="1">
                <a:off x="8111068" y="4538134"/>
                <a:ext cx="507999" cy="338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32" idx="1"/>
              </p:cNvCxnSpPr>
              <p:nvPr/>
            </p:nvCxnSpPr>
            <p:spPr>
              <a:xfrm rot="10800000">
                <a:off x="6502400" y="4436533"/>
                <a:ext cx="1964086" cy="6510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8094134" y="812801"/>
                <a:ext cx="677514" cy="523220"/>
              </a:xfrm>
              <a:prstGeom prst="rect">
                <a:avLst/>
              </a:prstGeom>
              <a:noFill/>
            </p:spPr>
            <p:txBody>
              <a:bodyPr wrap="none" rtlCol="0">
                <a:spAutoFit/>
              </a:bodyPr>
              <a:lstStyle/>
              <a:p>
                <a:r>
                  <a:rPr lang="en-US" sz="2800" b="1" dirty="0" smtClean="0">
                    <a:solidFill>
                      <a:srgbClr val="3366FF"/>
                    </a:solidFill>
                  </a:rPr>
                  <a:t>I/O</a:t>
                </a:r>
                <a:endParaRPr lang="en-US" sz="2800" b="1" dirty="0">
                  <a:solidFill>
                    <a:srgbClr val="3366FF"/>
                  </a:solidFill>
                </a:endParaRPr>
              </a:p>
            </p:txBody>
          </p:sp>
          <p:sp>
            <p:nvSpPr>
              <p:cNvPr id="65" name="TextBox 64"/>
              <p:cNvSpPr txBox="1"/>
              <p:nvPr/>
            </p:nvSpPr>
            <p:spPr>
              <a:xfrm>
                <a:off x="3505200" y="5080001"/>
                <a:ext cx="677514" cy="523220"/>
              </a:xfrm>
              <a:prstGeom prst="rect">
                <a:avLst/>
              </a:prstGeom>
              <a:noFill/>
            </p:spPr>
            <p:txBody>
              <a:bodyPr wrap="none" rtlCol="0">
                <a:spAutoFit/>
              </a:bodyPr>
              <a:lstStyle/>
              <a:p>
                <a:r>
                  <a:rPr lang="en-US" sz="2800" b="1" dirty="0" smtClean="0">
                    <a:solidFill>
                      <a:srgbClr val="3366FF"/>
                    </a:solidFill>
                  </a:rPr>
                  <a:t>I/O</a:t>
                </a:r>
                <a:endParaRPr lang="en-US" sz="2800" b="1" dirty="0">
                  <a:solidFill>
                    <a:srgbClr val="3366FF"/>
                  </a:solidFill>
                </a:endParaRPr>
              </a:p>
            </p:txBody>
          </p:sp>
          <p:cxnSp>
            <p:nvCxnSpPr>
              <p:cNvPr id="67" name="Straight Arrow Connector 66"/>
              <p:cNvCxnSpPr/>
              <p:nvPr/>
            </p:nvCxnSpPr>
            <p:spPr>
              <a:xfrm rot="10800000">
                <a:off x="2184401" y="5080000"/>
                <a:ext cx="1202267" cy="254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endCxn id="15" idx="4"/>
              </p:cNvCxnSpPr>
              <p:nvPr/>
            </p:nvCxnSpPr>
            <p:spPr>
              <a:xfrm rot="16200000" flipV="1">
                <a:off x="3413448" y="5055981"/>
                <a:ext cx="259481" cy="933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rot="5400000" flipH="1" flipV="1">
                <a:off x="3606799" y="4605868"/>
                <a:ext cx="897468" cy="1862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64" idx="1"/>
              </p:cNvCxnSpPr>
              <p:nvPr/>
            </p:nvCxnSpPr>
            <p:spPr>
              <a:xfrm rot="10800000" flipV="1">
                <a:off x="6485468" y="1074411"/>
                <a:ext cx="1608667" cy="4326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64" idx="2"/>
              </p:cNvCxnSpPr>
              <p:nvPr/>
            </p:nvCxnSpPr>
            <p:spPr>
              <a:xfrm rot="16200000" flipH="1">
                <a:off x="7940923" y="1827989"/>
                <a:ext cx="1051579" cy="676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3" name="Oval 92"/>
              <p:cNvSpPr/>
              <p:nvPr/>
            </p:nvSpPr>
            <p:spPr>
              <a:xfrm>
                <a:off x="1175767" y="2997199"/>
                <a:ext cx="1076366" cy="762001"/>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4" name="Straight Arrow Connector 93"/>
              <p:cNvCxnSpPr/>
              <p:nvPr/>
            </p:nvCxnSpPr>
            <p:spPr>
              <a:xfrm rot="16200000" flipV="1">
                <a:off x="2091268" y="3750732"/>
                <a:ext cx="1490134" cy="1337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80" name="Straight Arrow Connector 79"/>
            <p:cNvCxnSpPr>
              <a:stCxn id="64" idx="2"/>
              <a:endCxn id="27" idx="7"/>
            </p:cNvCxnSpPr>
            <p:nvPr/>
          </p:nvCxnSpPr>
          <p:spPr>
            <a:xfrm rot="5400000">
              <a:off x="8219636" y="1490722"/>
              <a:ext cx="367956" cy="585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0" name="Group 91"/>
          <p:cNvGrpSpPr/>
          <p:nvPr/>
        </p:nvGrpSpPr>
        <p:grpSpPr>
          <a:xfrm>
            <a:off x="1439334" y="1202267"/>
            <a:ext cx="6265328" cy="3098800"/>
            <a:chOff x="1439334" y="1202267"/>
            <a:chExt cx="6265328" cy="3098800"/>
          </a:xfrm>
        </p:grpSpPr>
        <p:grpSp>
          <p:nvGrpSpPr>
            <p:cNvPr id="11" name="Group 90"/>
            <p:cNvGrpSpPr/>
            <p:nvPr/>
          </p:nvGrpSpPr>
          <p:grpSpPr>
            <a:xfrm>
              <a:off x="1524000" y="1202267"/>
              <a:ext cx="6180662" cy="3098800"/>
              <a:chOff x="1524000" y="1202267"/>
              <a:chExt cx="6180662" cy="3098800"/>
            </a:xfrm>
          </p:grpSpPr>
          <p:sp>
            <p:nvSpPr>
              <p:cNvPr id="20" name="Rectangle 19"/>
              <p:cNvSpPr/>
              <p:nvPr/>
            </p:nvSpPr>
            <p:spPr>
              <a:xfrm>
                <a:off x="3064933" y="1981200"/>
                <a:ext cx="2116667" cy="1032933"/>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524000" y="3149601"/>
                <a:ext cx="524933" cy="389466"/>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637866" y="1727198"/>
                <a:ext cx="1016000" cy="592667"/>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654798" y="2438399"/>
                <a:ext cx="1016000" cy="508000"/>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671730" y="2997199"/>
                <a:ext cx="1016000" cy="609600"/>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688662" y="3640666"/>
                <a:ext cx="1016000" cy="660401"/>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rot="5400000">
                <a:off x="3564467" y="1786467"/>
                <a:ext cx="321733"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538133" y="1608667"/>
                <a:ext cx="2032000" cy="5757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385733" y="1574800"/>
                <a:ext cx="2201334" cy="1016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endCxn id="24" idx="1"/>
              </p:cNvCxnSpPr>
              <p:nvPr/>
            </p:nvCxnSpPr>
            <p:spPr>
              <a:xfrm>
                <a:off x="4436533" y="1676399"/>
                <a:ext cx="2235197" cy="1625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4351867" y="1608666"/>
                <a:ext cx="2370666" cy="21844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031067" y="1202267"/>
                <a:ext cx="1633781" cy="523220"/>
              </a:xfrm>
              <a:prstGeom prst="rect">
                <a:avLst/>
              </a:prstGeom>
              <a:noFill/>
            </p:spPr>
            <p:txBody>
              <a:bodyPr wrap="none" rtlCol="0">
                <a:spAutoFit/>
              </a:bodyPr>
              <a:lstStyle/>
              <a:p>
                <a:r>
                  <a:rPr lang="en-US" sz="2800" b="1" dirty="0" smtClean="0">
                    <a:solidFill>
                      <a:srgbClr val="FF0000"/>
                    </a:solidFill>
                  </a:rPr>
                  <a:t>Processor</a:t>
                </a:r>
                <a:endParaRPr lang="en-US" sz="2800" b="1" dirty="0">
                  <a:solidFill>
                    <a:srgbClr val="FF0000"/>
                  </a:solidFill>
                </a:endParaRPr>
              </a:p>
            </p:txBody>
          </p:sp>
          <p:cxnSp>
            <p:nvCxnSpPr>
              <p:cNvPr id="34" name="Straight Arrow Connector 33"/>
              <p:cNvCxnSpPr/>
              <p:nvPr/>
            </p:nvCxnSpPr>
            <p:spPr>
              <a:xfrm rot="5400000">
                <a:off x="1820333" y="1667935"/>
                <a:ext cx="1524002" cy="14732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87" name="Rectangle 86"/>
            <p:cNvSpPr/>
            <p:nvPr/>
          </p:nvSpPr>
          <p:spPr>
            <a:xfrm>
              <a:off x="1439334" y="3725334"/>
              <a:ext cx="643465" cy="440266"/>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8" name="Straight Arrow Connector 87"/>
            <p:cNvCxnSpPr/>
            <p:nvPr/>
          </p:nvCxnSpPr>
          <p:spPr>
            <a:xfrm rot="5400000">
              <a:off x="1659465" y="2099735"/>
              <a:ext cx="2116670" cy="13038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2" name="Group 116"/>
          <p:cNvGrpSpPr/>
          <p:nvPr/>
        </p:nvGrpSpPr>
        <p:grpSpPr>
          <a:xfrm>
            <a:off x="2302934" y="2421467"/>
            <a:ext cx="3729405" cy="3668018"/>
            <a:chOff x="2302934" y="2421467"/>
            <a:chExt cx="3729405" cy="3668018"/>
          </a:xfrm>
        </p:grpSpPr>
        <p:sp>
          <p:nvSpPr>
            <p:cNvPr id="96" name="Frame 95"/>
            <p:cNvSpPr/>
            <p:nvPr/>
          </p:nvSpPr>
          <p:spPr>
            <a:xfrm>
              <a:off x="4250267" y="4368800"/>
              <a:ext cx="846666" cy="660400"/>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7" name="Frame 96"/>
            <p:cNvSpPr/>
            <p:nvPr/>
          </p:nvSpPr>
          <p:spPr>
            <a:xfrm>
              <a:off x="5063067" y="4368800"/>
              <a:ext cx="846666" cy="660400"/>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8" name="Frame 97"/>
            <p:cNvSpPr/>
            <p:nvPr/>
          </p:nvSpPr>
          <p:spPr>
            <a:xfrm>
              <a:off x="2302934" y="2421467"/>
              <a:ext cx="846666" cy="660400"/>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3" name="Group 115"/>
            <p:cNvGrpSpPr/>
            <p:nvPr/>
          </p:nvGrpSpPr>
          <p:grpSpPr>
            <a:xfrm>
              <a:off x="3149601" y="3251200"/>
              <a:ext cx="2882738" cy="2838285"/>
              <a:chOff x="3149601" y="3251200"/>
              <a:chExt cx="2882738" cy="2838285"/>
            </a:xfrm>
          </p:grpSpPr>
          <p:sp>
            <p:nvSpPr>
              <p:cNvPr id="114" name="TextBox 113"/>
              <p:cNvSpPr txBox="1"/>
              <p:nvPr/>
            </p:nvSpPr>
            <p:spPr>
              <a:xfrm>
                <a:off x="4385734" y="5012267"/>
                <a:ext cx="1646605" cy="1077218"/>
              </a:xfrm>
              <a:prstGeom prst="rect">
                <a:avLst/>
              </a:prstGeom>
              <a:noFill/>
            </p:spPr>
            <p:txBody>
              <a:bodyPr wrap="square" rtlCol="0">
                <a:spAutoFit/>
              </a:bodyPr>
              <a:lstStyle/>
              <a:p>
                <a:r>
                  <a:rPr lang="en-US" sz="3200" b="1" dirty="0" smtClean="0">
                    <a:solidFill>
                      <a:srgbClr val="008000"/>
                    </a:solidFill>
                  </a:rPr>
                  <a:t>Memory</a:t>
                </a:r>
              </a:p>
              <a:p>
                <a:endParaRPr lang="en-US" sz="3200" dirty="0"/>
              </a:p>
            </p:txBody>
          </p:sp>
          <p:cxnSp>
            <p:nvCxnSpPr>
              <p:cNvPr id="102" name="Straight Arrow Connector 101"/>
              <p:cNvCxnSpPr/>
              <p:nvPr/>
            </p:nvCxnSpPr>
            <p:spPr>
              <a:xfrm rot="16200000" flipV="1">
                <a:off x="2717801" y="3683000"/>
                <a:ext cx="2099734" cy="1236133"/>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rot="5400000" flipH="1" flipV="1">
                <a:off x="5723467" y="5164667"/>
                <a:ext cx="237067" cy="158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flipH="1" flipV="1">
                <a:off x="4461133" y="5046133"/>
                <a:ext cx="92333" cy="26161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grpSp>
      <p:sp>
        <p:nvSpPr>
          <p:cNvPr id="63" name="TextBox 62"/>
          <p:cNvSpPr txBox="1"/>
          <p:nvPr/>
        </p:nvSpPr>
        <p:spPr>
          <a:xfrm>
            <a:off x="152400" y="838200"/>
            <a:ext cx="2895600" cy="1569660"/>
          </a:xfrm>
          <a:prstGeom prst="rect">
            <a:avLst/>
          </a:prstGeom>
          <a:noFill/>
        </p:spPr>
        <p:txBody>
          <a:bodyPr wrap="square" rtlCol="0">
            <a:spAutoFit/>
          </a:bodyPr>
          <a:lstStyle/>
          <a:p>
            <a:r>
              <a:rPr lang="en-US" sz="2400" dirty="0" smtClean="0"/>
              <a:t>Many different ARM implementations inside a single system!</a:t>
            </a:r>
            <a:endParaRPr lang="en-US" sz="2400" dirty="0"/>
          </a:p>
        </p:txBody>
      </p:sp>
    </p:spTree>
    <p:extLst>
      <p:ext uri="{BB962C8B-B14F-4D97-AF65-F5344CB8AC3E}">
        <p14:creationId xmlns:p14="http://schemas.microsoft.com/office/powerpoint/2010/main" val="24509191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Card Quiz</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pPr>
              <a:buNone/>
            </a:pPr>
            <a:r>
              <a:rPr lang="en-US" sz="2800" dirty="0" smtClean="0"/>
              <a:t>Which of following statements is true?</a:t>
            </a:r>
          </a:p>
          <a:p>
            <a:pPr>
              <a:buNone/>
            </a:pPr>
            <a:r>
              <a:rPr lang="en-US" sz="2800" b="1" dirty="0" smtClean="0">
                <a:ln>
                  <a:solidFill>
                    <a:schemeClr val="tx1"/>
                  </a:solidFill>
                </a:ln>
                <a:solidFill>
                  <a:srgbClr val="FF3FA9"/>
                </a:solidFill>
              </a:rPr>
              <a:t>Need a different compiled version of C “</a:t>
            </a:r>
            <a:r>
              <a:rPr lang="en-US" sz="2800" b="1" dirty="0" err="1" smtClean="0">
                <a:ln>
                  <a:solidFill>
                    <a:schemeClr val="tx1"/>
                  </a:solidFill>
                </a:ln>
                <a:solidFill>
                  <a:srgbClr val="FF3FA9"/>
                </a:solidFill>
              </a:rPr>
              <a:t>strlen</a:t>
            </a:r>
            <a:r>
              <a:rPr lang="en-US" sz="2800" b="1" dirty="0" smtClean="0">
                <a:ln>
                  <a:solidFill>
                    <a:schemeClr val="tx1"/>
                  </a:solidFill>
                </a:ln>
                <a:solidFill>
                  <a:srgbClr val="FF3FA9"/>
                </a:solidFill>
              </a:rPr>
              <a:t>” for each ARM core in an </a:t>
            </a:r>
            <a:r>
              <a:rPr lang="en-US" sz="2800" b="1" dirty="0" err="1" smtClean="0">
                <a:ln>
                  <a:solidFill>
                    <a:schemeClr val="tx1"/>
                  </a:solidFill>
                </a:ln>
                <a:solidFill>
                  <a:srgbClr val="FF3FA9"/>
                </a:solidFill>
              </a:rPr>
              <a:t>iPhone</a:t>
            </a:r>
            <a:endParaRPr lang="en-US" sz="2800" b="1" dirty="0" smtClean="0">
              <a:ln>
                <a:solidFill>
                  <a:schemeClr val="tx1"/>
                </a:solidFill>
              </a:ln>
              <a:solidFill>
                <a:srgbClr val="FF3FA9"/>
              </a:solidFill>
            </a:endParaRPr>
          </a:p>
          <a:p>
            <a:pPr>
              <a:buNone/>
            </a:pPr>
            <a:r>
              <a:rPr lang="en-US" sz="2800" b="1" dirty="0" smtClean="0">
                <a:ln>
                  <a:solidFill>
                    <a:schemeClr val="tx1"/>
                  </a:solidFill>
                </a:ln>
                <a:solidFill>
                  <a:srgbClr val="FF6600"/>
                </a:solidFill>
              </a:rPr>
              <a:t>All processors in an </a:t>
            </a:r>
            <a:r>
              <a:rPr lang="en-US" sz="2800" b="1" dirty="0" err="1" smtClean="0">
                <a:ln>
                  <a:solidFill>
                    <a:schemeClr val="tx1"/>
                  </a:solidFill>
                </a:ln>
                <a:solidFill>
                  <a:srgbClr val="FF6600"/>
                </a:solidFill>
              </a:rPr>
              <a:t>iPhone</a:t>
            </a:r>
            <a:r>
              <a:rPr lang="en-US" sz="2800" b="1" dirty="0" smtClean="0">
                <a:ln>
                  <a:solidFill>
                    <a:schemeClr val="tx1"/>
                  </a:solidFill>
                </a:ln>
                <a:solidFill>
                  <a:srgbClr val="FF6600"/>
                </a:solidFill>
              </a:rPr>
              <a:t> execute the ARM ISA</a:t>
            </a:r>
          </a:p>
          <a:p>
            <a:pPr>
              <a:buNone/>
            </a:pPr>
            <a:r>
              <a:rPr lang="en-US" sz="2800" b="1" dirty="0" smtClean="0">
                <a:ln>
                  <a:solidFill>
                    <a:schemeClr val="tx1"/>
                  </a:solidFill>
                </a:ln>
                <a:solidFill>
                  <a:srgbClr val="008000"/>
                </a:solidFill>
              </a:rPr>
              <a:t>Different ARM cores are optimized for the I/O device they control</a:t>
            </a:r>
          </a:p>
          <a:p>
            <a:pPr>
              <a:buNone/>
            </a:pPr>
            <a:r>
              <a:rPr lang="en-US" sz="2800" b="1" dirty="0" smtClean="0">
                <a:ln>
                  <a:solidFill>
                    <a:schemeClr val="tx1"/>
                  </a:solidFill>
                </a:ln>
                <a:solidFill>
                  <a:srgbClr val="FFFF00"/>
                </a:solidFill>
              </a:rPr>
              <a:t>Every ARM core can access all the memory in an </a:t>
            </a:r>
            <a:r>
              <a:rPr lang="en-US" sz="2800" b="1" dirty="0" err="1" smtClean="0">
                <a:ln>
                  <a:solidFill>
                    <a:schemeClr val="tx1"/>
                  </a:solidFill>
                </a:ln>
                <a:solidFill>
                  <a:srgbClr val="FFFF00"/>
                </a:solidFill>
              </a:rPr>
              <a:t>iPhone</a:t>
            </a:r>
            <a:endParaRPr lang="en-US" sz="2800" b="1" dirty="0" smtClean="0">
              <a:ln>
                <a:solidFill>
                  <a:schemeClr val="tx1"/>
                </a:solidFill>
              </a:ln>
              <a:solidFill>
                <a:srgbClr val="FFFF00"/>
              </a:solidFill>
            </a:endParaRPr>
          </a:p>
        </p:txBody>
      </p:sp>
      <p:sp>
        <p:nvSpPr>
          <p:cNvPr id="4" name="Date Placeholder 3"/>
          <p:cNvSpPr>
            <a:spLocks noGrp="1"/>
          </p:cNvSpPr>
          <p:nvPr>
            <p:ph type="dt" sz="half" idx="10"/>
          </p:nvPr>
        </p:nvSpPr>
        <p:spPr/>
        <p:txBody>
          <a:bodyPr/>
          <a:lstStyle/>
          <a:p>
            <a:fld id="{76961213-A3B0-0E4F-BB08-6BA7E519D5B5}" type="datetime1">
              <a:rPr lang="en-US" smtClean="0"/>
              <a:t>9/30/13</a:t>
            </a:fld>
            <a:endParaRPr lang="en-US"/>
          </a:p>
        </p:txBody>
      </p:sp>
      <p:sp>
        <p:nvSpPr>
          <p:cNvPr id="5" name="Footer Placeholder 4"/>
          <p:cNvSpPr>
            <a:spLocks noGrp="1"/>
          </p:cNvSpPr>
          <p:nvPr>
            <p:ph type="ftr" sz="quarter" idx="11"/>
          </p:nvPr>
        </p:nvSpPr>
        <p:spPr/>
        <p:txBody>
          <a:bodyPr/>
          <a:lstStyle/>
          <a:p>
            <a:r>
              <a:rPr lang="en-US" dirty="0" smtClean="0"/>
              <a:t>Fall 2013 --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a:p>
        </p:txBody>
      </p:sp>
    </p:spTree>
    <p:extLst>
      <p:ext uri="{BB962C8B-B14F-4D97-AF65-F5344CB8AC3E}">
        <p14:creationId xmlns:p14="http://schemas.microsoft.com/office/powerpoint/2010/main" val="425786831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Card Quiz</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pPr>
              <a:buNone/>
            </a:pPr>
            <a:r>
              <a:rPr lang="en-US" sz="2800" dirty="0" smtClean="0"/>
              <a:t>Which of following statements is true?</a:t>
            </a:r>
          </a:p>
          <a:p>
            <a:pPr>
              <a:buNone/>
            </a:pPr>
            <a:r>
              <a:rPr lang="en-US" sz="2800" b="1" dirty="0" smtClean="0">
                <a:ln>
                  <a:solidFill>
                    <a:schemeClr val="tx1"/>
                  </a:solidFill>
                </a:ln>
                <a:solidFill>
                  <a:srgbClr val="FF3FA9"/>
                </a:solidFill>
              </a:rPr>
              <a:t>Need a different compiled version of C “</a:t>
            </a:r>
            <a:r>
              <a:rPr lang="en-US" sz="2800" b="1" dirty="0" err="1" smtClean="0">
                <a:ln>
                  <a:solidFill>
                    <a:schemeClr val="tx1"/>
                  </a:solidFill>
                </a:ln>
                <a:solidFill>
                  <a:srgbClr val="FF3FA9"/>
                </a:solidFill>
              </a:rPr>
              <a:t>strlen</a:t>
            </a:r>
            <a:r>
              <a:rPr lang="en-US" sz="2800" b="1" dirty="0" smtClean="0">
                <a:ln>
                  <a:solidFill>
                    <a:schemeClr val="tx1"/>
                  </a:solidFill>
                </a:ln>
                <a:solidFill>
                  <a:srgbClr val="FF3FA9"/>
                </a:solidFill>
              </a:rPr>
              <a:t>” for each ARM core in an </a:t>
            </a:r>
            <a:r>
              <a:rPr lang="en-US" sz="2800" b="1" dirty="0" err="1" smtClean="0">
                <a:ln>
                  <a:solidFill>
                    <a:schemeClr val="tx1"/>
                  </a:solidFill>
                </a:ln>
                <a:solidFill>
                  <a:srgbClr val="FF3FA9"/>
                </a:solidFill>
              </a:rPr>
              <a:t>iPhone</a:t>
            </a:r>
            <a:endParaRPr lang="en-US" sz="2800" b="1" dirty="0" smtClean="0">
              <a:ln>
                <a:solidFill>
                  <a:schemeClr val="tx1"/>
                </a:solidFill>
              </a:ln>
              <a:solidFill>
                <a:srgbClr val="FF3FA9"/>
              </a:solidFill>
            </a:endParaRPr>
          </a:p>
          <a:p>
            <a:pPr>
              <a:buNone/>
            </a:pPr>
            <a:r>
              <a:rPr lang="en-US" sz="2800" b="1" dirty="0" smtClean="0">
                <a:ln>
                  <a:solidFill>
                    <a:schemeClr val="tx1"/>
                  </a:solidFill>
                </a:ln>
                <a:solidFill>
                  <a:srgbClr val="FF6600"/>
                </a:solidFill>
              </a:rPr>
              <a:t>All processors in an </a:t>
            </a:r>
            <a:r>
              <a:rPr lang="en-US" sz="2800" b="1" dirty="0" err="1" smtClean="0">
                <a:ln>
                  <a:solidFill>
                    <a:schemeClr val="tx1"/>
                  </a:solidFill>
                </a:ln>
                <a:solidFill>
                  <a:srgbClr val="FF6600"/>
                </a:solidFill>
              </a:rPr>
              <a:t>iPhone</a:t>
            </a:r>
            <a:r>
              <a:rPr lang="en-US" sz="2800" b="1" dirty="0" smtClean="0">
                <a:ln>
                  <a:solidFill>
                    <a:schemeClr val="tx1"/>
                  </a:solidFill>
                </a:ln>
                <a:solidFill>
                  <a:srgbClr val="FF6600"/>
                </a:solidFill>
              </a:rPr>
              <a:t> execute the ARM ISA</a:t>
            </a:r>
          </a:p>
          <a:p>
            <a:pPr>
              <a:buNone/>
            </a:pPr>
            <a:r>
              <a:rPr lang="en-US" sz="2800" b="1" dirty="0" smtClean="0">
                <a:ln>
                  <a:solidFill>
                    <a:schemeClr val="tx1"/>
                  </a:solidFill>
                </a:ln>
                <a:solidFill>
                  <a:srgbClr val="008000"/>
                </a:solidFill>
              </a:rPr>
              <a:t>Different ARM cores are optimized for the I/O device they control</a:t>
            </a:r>
          </a:p>
          <a:p>
            <a:pPr>
              <a:buNone/>
            </a:pPr>
            <a:r>
              <a:rPr lang="en-US" sz="2800" b="1" dirty="0" smtClean="0">
                <a:ln>
                  <a:solidFill>
                    <a:schemeClr val="tx1"/>
                  </a:solidFill>
                </a:ln>
                <a:solidFill>
                  <a:srgbClr val="FFFF00"/>
                </a:solidFill>
              </a:rPr>
              <a:t>Every ARM core can access all the memory in an </a:t>
            </a:r>
            <a:r>
              <a:rPr lang="en-US" sz="2800" b="1" dirty="0" err="1" smtClean="0">
                <a:ln>
                  <a:solidFill>
                    <a:schemeClr val="tx1"/>
                  </a:solidFill>
                </a:ln>
                <a:solidFill>
                  <a:srgbClr val="FFFF00"/>
                </a:solidFill>
              </a:rPr>
              <a:t>iPhone</a:t>
            </a:r>
            <a:endParaRPr lang="en-US" sz="2800" b="1" dirty="0" smtClean="0">
              <a:ln>
                <a:solidFill>
                  <a:schemeClr val="tx1"/>
                </a:solidFill>
              </a:ln>
              <a:solidFill>
                <a:srgbClr val="FFFF00"/>
              </a:solidFill>
            </a:endParaRPr>
          </a:p>
        </p:txBody>
      </p:sp>
      <p:sp>
        <p:nvSpPr>
          <p:cNvPr id="4" name="Date Placeholder 3"/>
          <p:cNvSpPr>
            <a:spLocks noGrp="1"/>
          </p:cNvSpPr>
          <p:nvPr>
            <p:ph type="dt" sz="half" idx="10"/>
          </p:nvPr>
        </p:nvSpPr>
        <p:spPr/>
        <p:txBody>
          <a:bodyPr/>
          <a:lstStyle/>
          <a:p>
            <a:fld id="{76961213-A3B0-0E4F-BB08-6BA7E519D5B5}" type="datetime1">
              <a:rPr lang="en-US" smtClean="0"/>
              <a:t>9/30/13</a:t>
            </a:fld>
            <a:endParaRPr lang="en-US"/>
          </a:p>
        </p:txBody>
      </p:sp>
      <p:sp>
        <p:nvSpPr>
          <p:cNvPr id="5" name="Footer Placeholder 4"/>
          <p:cNvSpPr>
            <a:spLocks noGrp="1"/>
          </p:cNvSpPr>
          <p:nvPr>
            <p:ph type="ftr" sz="quarter" idx="11"/>
          </p:nvPr>
        </p:nvSpPr>
        <p:spPr/>
        <p:txBody>
          <a:bodyPr/>
          <a:lstStyle/>
          <a:p>
            <a:r>
              <a:rPr lang="en-US" dirty="0" smtClean="0"/>
              <a:t>Fall 2013 --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44</a:t>
            </a:fld>
            <a:endParaRPr lang="en-US"/>
          </a:p>
        </p:txBody>
      </p:sp>
      <p:sp>
        <p:nvSpPr>
          <p:cNvPr id="7" name="Rectangle 6"/>
          <p:cNvSpPr/>
          <p:nvPr/>
        </p:nvSpPr>
        <p:spPr>
          <a:xfrm>
            <a:off x="310768" y="3039744"/>
            <a:ext cx="7647586" cy="540399"/>
          </a:xfrm>
          <a:prstGeom prst="rect">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236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2"/>
          <a:srcRect/>
          <a:stretch>
            <a:fillRect/>
          </a:stretch>
        </p:blipFill>
        <p:spPr bwMode="auto">
          <a:xfrm>
            <a:off x="67731" y="466470"/>
            <a:ext cx="7078136" cy="6628592"/>
          </a:xfrm>
          <a:prstGeom prst="rect">
            <a:avLst/>
          </a:prstGeom>
          <a:noFill/>
          <a:ln w="9525">
            <a:noFill/>
            <a:miter lim="800000"/>
            <a:headEnd/>
            <a:tailEnd/>
          </a:ln>
          <a:effectLst/>
        </p:spPr>
      </p:pic>
      <p:sp>
        <p:nvSpPr>
          <p:cNvPr id="2" name="Title 1"/>
          <p:cNvSpPr>
            <a:spLocks noGrp="1"/>
          </p:cNvSpPr>
          <p:nvPr>
            <p:ph type="title"/>
          </p:nvPr>
        </p:nvSpPr>
        <p:spPr>
          <a:xfrm>
            <a:off x="6011315" y="274638"/>
            <a:ext cx="3572933" cy="1143000"/>
          </a:xfrm>
        </p:spPr>
        <p:txBody>
          <a:bodyPr>
            <a:normAutofit fontScale="90000"/>
          </a:bodyPr>
          <a:lstStyle/>
          <a:p>
            <a:r>
              <a:rPr lang="en-US" dirty="0" smtClean="0"/>
              <a:t>Example</a:t>
            </a:r>
            <a:br>
              <a:rPr lang="en-US" dirty="0" smtClean="0"/>
            </a:br>
            <a:r>
              <a:rPr lang="en-US" dirty="0" smtClean="0"/>
              <a:t>MIPS Block Diagram</a:t>
            </a:r>
            <a:endParaRPr lang="en-US" dirty="0"/>
          </a:p>
        </p:txBody>
      </p:sp>
      <p:sp>
        <p:nvSpPr>
          <p:cNvPr id="4" name="Date Placeholder 3"/>
          <p:cNvSpPr>
            <a:spLocks noGrp="1"/>
          </p:cNvSpPr>
          <p:nvPr>
            <p:ph type="dt" sz="half" idx="10"/>
          </p:nvPr>
        </p:nvSpPr>
        <p:spPr/>
        <p:txBody>
          <a:bodyPr/>
          <a:lstStyle/>
          <a:p>
            <a:fld id="{B10063FF-B3EA-EC4A-BB67-1543E144AC9F}"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45</a:t>
            </a:fld>
            <a:endParaRPr lang="en-US"/>
          </a:p>
        </p:txBody>
      </p:sp>
      <p:pic>
        <p:nvPicPr>
          <p:cNvPr id="128003" name="Picture 3"/>
          <p:cNvPicPr>
            <a:picLocks noChangeAspect="1" noChangeArrowheads="1"/>
          </p:cNvPicPr>
          <p:nvPr/>
        </p:nvPicPr>
        <p:blipFill>
          <a:blip r:embed="rId3"/>
          <a:srcRect/>
          <a:stretch>
            <a:fillRect/>
          </a:stretch>
        </p:blipFill>
        <p:spPr bwMode="auto">
          <a:xfrm>
            <a:off x="5658719" y="1947346"/>
            <a:ext cx="3248212" cy="316897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MIPS Family (Toshiba)</a:t>
            </a:r>
            <a:endParaRPr lang="en-US" dirty="0"/>
          </a:p>
        </p:txBody>
      </p:sp>
      <p:sp>
        <p:nvSpPr>
          <p:cNvPr id="4" name="Date Placeholder 3"/>
          <p:cNvSpPr>
            <a:spLocks noGrp="1"/>
          </p:cNvSpPr>
          <p:nvPr>
            <p:ph type="dt" sz="half" idx="10"/>
          </p:nvPr>
        </p:nvSpPr>
        <p:spPr/>
        <p:txBody>
          <a:bodyPr/>
          <a:lstStyle/>
          <a:p>
            <a:fld id="{4A9996B5-B3D2-4644-9DCD-F4389A70E95B}"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46</a:t>
            </a:fld>
            <a:endParaRPr lang="en-US"/>
          </a:p>
        </p:txBody>
      </p:sp>
      <p:pic>
        <p:nvPicPr>
          <p:cNvPr id="58370" name="Picture 2"/>
          <p:cNvPicPr>
            <a:picLocks noChangeAspect="1" noChangeArrowheads="1"/>
          </p:cNvPicPr>
          <p:nvPr/>
        </p:nvPicPr>
        <p:blipFill>
          <a:blip r:embed="rId2"/>
          <a:srcRect/>
          <a:stretch>
            <a:fillRect/>
          </a:stretch>
        </p:blipFill>
        <p:spPr bwMode="auto">
          <a:xfrm>
            <a:off x="1145647" y="1168400"/>
            <a:ext cx="7123112" cy="5689600"/>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rgbClr val="A6A6A6"/>
                </a:solidFill>
              </a:rPr>
              <a:t>Review</a:t>
            </a:r>
          </a:p>
          <a:p>
            <a:r>
              <a:rPr lang="en-US" dirty="0" smtClean="0">
                <a:solidFill>
                  <a:srgbClr val="A6A6A6"/>
                </a:solidFill>
              </a:rPr>
              <a:t>Moore’s Law</a:t>
            </a:r>
          </a:p>
          <a:p>
            <a:r>
              <a:rPr lang="en-US" dirty="0" err="1" smtClean="0">
                <a:solidFill>
                  <a:srgbClr val="A6A6A6"/>
                </a:solidFill>
              </a:rPr>
              <a:t>Administrivia</a:t>
            </a:r>
            <a:endParaRPr lang="en-US" dirty="0" smtClean="0">
              <a:solidFill>
                <a:srgbClr val="A6A6A6"/>
              </a:solidFill>
            </a:endParaRPr>
          </a:p>
          <a:p>
            <a:r>
              <a:rPr lang="en-US" dirty="0" smtClean="0">
                <a:solidFill>
                  <a:schemeClr val="bg1">
                    <a:lumMod val="65000"/>
                  </a:schemeClr>
                </a:solidFill>
              </a:rPr>
              <a:t>ARM and MIPS</a:t>
            </a:r>
          </a:p>
          <a:p>
            <a:r>
              <a:rPr lang="en-US" dirty="0" smtClean="0"/>
              <a:t>Technology Break</a:t>
            </a:r>
          </a:p>
          <a:p>
            <a:r>
              <a:rPr lang="en-US" dirty="0" smtClean="0">
                <a:solidFill>
                  <a:srgbClr val="A6A6A6"/>
                </a:solidFill>
              </a:rPr>
              <a:t>Components of a Computer</a:t>
            </a:r>
          </a:p>
        </p:txBody>
      </p:sp>
      <p:sp>
        <p:nvSpPr>
          <p:cNvPr id="4" name="Date Placeholder 3"/>
          <p:cNvSpPr>
            <a:spLocks noGrp="1"/>
          </p:cNvSpPr>
          <p:nvPr>
            <p:ph type="dt" sz="half" idx="10"/>
          </p:nvPr>
        </p:nvSpPr>
        <p:spPr/>
        <p:txBody>
          <a:bodyPr/>
          <a:lstStyle/>
          <a:p>
            <a:fld id="{0C45B906-13A3-644A-A61A-C6CDACA71BE4}"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47</a:t>
            </a:fld>
            <a:endParaRPr lang="en-US"/>
          </a:p>
        </p:txBody>
      </p:sp>
    </p:spTree>
    <p:extLst>
      <p:ext uri="{BB962C8B-B14F-4D97-AF65-F5344CB8AC3E}">
        <p14:creationId xmlns:p14="http://schemas.microsoft.com/office/powerpoint/2010/main" val="417986332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rgbClr val="A6A6A6"/>
                </a:solidFill>
              </a:rPr>
              <a:t>Review</a:t>
            </a:r>
          </a:p>
          <a:p>
            <a:r>
              <a:rPr lang="en-US" dirty="0" smtClean="0">
                <a:solidFill>
                  <a:srgbClr val="A6A6A6"/>
                </a:solidFill>
              </a:rPr>
              <a:t>Moore’s Law</a:t>
            </a:r>
          </a:p>
          <a:p>
            <a:r>
              <a:rPr lang="en-US" dirty="0" err="1" smtClean="0">
                <a:solidFill>
                  <a:srgbClr val="A6A6A6"/>
                </a:solidFill>
              </a:rPr>
              <a:t>Administrivia</a:t>
            </a:r>
            <a:endParaRPr lang="en-US" dirty="0" smtClean="0">
              <a:solidFill>
                <a:srgbClr val="A6A6A6"/>
              </a:solidFill>
            </a:endParaRPr>
          </a:p>
          <a:p>
            <a:r>
              <a:rPr lang="en-US" dirty="0" smtClean="0">
                <a:solidFill>
                  <a:schemeClr val="bg1">
                    <a:lumMod val="65000"/>
                  </a:schemeClr>
                </a:solidFill>
              </a:rPr>
              <a:t>ARM and MIPS</a:t>
            </a:r>
          </a:p>
          <a:p>
            <a:r>
              <a:rPr lang="en-US" dirty="0" smtClean="0">
                <a:solidFill>
                  <a:schemeClr val="bg1">
                    <a:lumMod val="65000"/>
                  </a:schemeClr>
                </a:solidFill>
              </a:rPr>
              <a:t>Technology Break</a:t>
            </a:r>
          </a:p>
          <a:p>
            <a:r>
              <a:rPr lang="en-US" dirty="0" smtClean="0"/>
              <a:t>Components of a Computer</a:t>
            </a:r>
          </a:p>
        </p:txBody>
      </p:sp>
      <p:sp>
        <p:nvSpPr>
          <p:cNvPr id="4" name="Date Placeholder 3"/>
          <p:cNvSpPr>
            <a:spLocks noGrp="1"/>
          </p:cNvSpPr>
          <p:nvPr>
            <p:ph type="dt" sz="half" idx="10"/>
          </p:nvPr>
        </p:nvSpPr>
        <p:spPr/>
        <p:txBody>
          <a:bodyPr/>
          <a:lstStyle/>
          <a:p>
            <a:fld id="{0C45B906-13A3-644A-A61A-C6CDACA71BE4}"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48</a:t>
            </a:fld>
            <a:endParaRPr lang="en-US"/>
          </a:p>
        </p:txBody>
      </p:sp>
    </p:spTree>
    <p:extLst>
      <p:ext uri="{BB962C8B-B14F-4D97-AF65-F5344CB8AC3E}">
        <p14:creationId xmlns:p14="http://schemas.microsoft.com/office/powerpoint/2010/main" val="262263357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8"/>
          <p:cNvGrpSpPr/>
          <p:nvPr/>
        </p:nvGrpSpPr>
        <p:grpSpPr>
          <a:xfrm>
            <a:off x="1295400" y="1676400"/>
            <a:ext cx="3048000" cy="3962400"/>
            <a:chOff x="609600" y="1676400"/>
            <a:chExt cx="3048000" cy="3962400"/>
          </a:xfrm>
        </p:grpSpPr>
        <p:sp>
          <p:nvSpPr>
            <p:cNvPr id="11" name="Rectangle 10"/>
            <p:cNvSpPr/>
            <p:nvPr/>
          </p:nvSpPr>
          <p:spPr>
            <a:xfrm>
              <a:off x="609600" y="1676400"/>
              <a:ext cx="3048000" cy="39624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tx1"/>
                  </a:solidFill>
                </a:rPr>
                <a:t>Processor</a:t>
              </a:r>
            </a:p>
          </p:txBody>
        </p:sp>
        <p:sp>
          <p:nvSpPr>
            <p:cNvPr id="9" name="Rectangle 8"/>
            <p:cNvSpPr/>
            <p:nvPr/>
          </p:nvSpPr>
          <p:spPr>
            <a:xfrm>
              <a:off x="838200" y="2286000"/>
              <a:ext cx="2590800" cy="5334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Control</a:t>
              </a:r>
              <a:endParaRPr lang="en-US" b="1" dirty="0">
                <a:solidFill>
                  <a:schemeClr val="tx1"/>
                </a:solidFill>
              </a:endParaRPr>
            </a:p>
          </p:txBody>
        </p:sp>
        <p:sp>
          <p:nvSpPr>
            <p:cNvPr id="10" name="Rectangle 9"/>
            <p:cNvSpPr/>
            <p:nvPr/>
          </p:nvSpPr>
          <p:spPr>
            <a:xfrm>
              <a:off x="838200" y="3048000"/>
              <a:ext cx="2590800" cy="2362200"/>
            </a:xfrm>
            <a:prstGeom prst="rect">
              <a:avLst/>
            </a:prstGeom>
            <a:solidFill>
              <a:schemeClr val="accent1">
                <a:lumMod val="60000"/>
                <a:lumOff val="4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err="1" smtClean="0">
                  <a:solidFill>
                    <a:schemeClr val="tx1"/>
                  </a:solidFill>
                </a:rPr>
                <a:t>Datapath</a:t>
              </a:r>
              <a:endParaRPr lang="en-US" b="1" dirty="0">
                <a:solidFill>
                  <a:schemeClr val="tx1"/>
                </a:solidFill>
              </a:endParaRPr>
            </a:p>
          </p:txBody>
        </p:sp>
        <p:cxnSp>
          <p:nvCxnSpPr>
            <p:cNvPr id="28" name="Straight Arrow Connector 27"/>
            <p:cNvCxnSpPr/>
            <p:nvPr/>
          </p:nvCxnSpPr>
          <p:spPr>
            <a:xfrm rot="5400000">
              <a:off x="1409700" y="2933700"/>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2553494" y="2932906"/>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8" name="Title 7"/>
          <p:cNvSpPr>
            <a:spLocks noGrp="1"/>
          </p:cNvSpPr>
          <p:nvPr>
            <p:ph type="title"/>
          </p:nvPr>
        </p:nvSpPr>
        <p:spPr/>
        <p:txBody>
          <a:bodyPr/>
          <a:lstStyle/>
          <a:p>
            <a:r>
              <a:rPr lang="en-US" dirty="0" smtClean="0"/>
              <a:t>Components of a Computer</a:t>
            </a:r>
            <a:endParaRPr lang="en-US" dirty="0"/>
          </a:p>
        </p:txBody>
      </p:sp>
      <p:sp>
        <p:nvSpPr>
          <p:cNvPr id="5" name="Date Placeholder 4"/>
          <p:cNvSpPr>
            <a:spLocks noGrp="1"/>
          </p:cNvSpPr>
          <p:nvPr>
            <p:ph type="dt" sz="half" idx="10"/>
          </p:nvPr>
        </p:nvSpPr>
        <p:spPr/>
        <p:txBody>
          <a:bodyPr/>
          <a:lstStyle/>
          <a:p>
            <a:fld id="{F0039FB4-D434-0C4F-BFD7-56CBB2D8846E}" type="datetime1">
              <a:rPr lang="en-US" smtClean="0"/>
              <a:t>9/30/13</a:t>
            </a:fld>
            <a:endParaRPr lang="en-US"/>
          </a:p>
        </p:txBody>
      </p:sp>
      <p:sp>
        <p:nvSpPr>
          <p:cNvPr id="6" name="Footer Placeholder 5"/>
          <p:cNvSpPr>
            <a:spLocks noGrp="1"/>
          </p:cNvSpPr>
          <p:nvPr>
            <p:ph type="ftr" sz="quarter" idx="11"/>
          </p:nvPr>
        </p:nvSpPr>
        <p:spPr/>
        <p:txBody>
          <a:bodyPr/>
          <a:lstStyle/>
          <a:p>
            <a:r>
              <a:rPr lang="en-US" dirty="0" smtClean="0"/>
              <a:t>Fall 2013 -- Lecture #10</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49</a:t>
            </a:fld>
            <a:endParaRPr lang="en-US"/>
          </a:p>
        </p:txBody>
      </p:sp>
      <p:grpSp>
        <p:nvGrpSpPr>
          <p:cNvPr id="3" name="Group 269"/>
          <p:cNvGrpSpPr/>
          <p:nvPr/>
        </p:nvGrpSpPr>
        <p:grpSpPr>
          <a:xfrm>
            <a:off x="1600199" y="3505200"/>
            <a:ext cx="2367431" cy="1828800"/>
            <a:chOff x="914399" y="3505200"/>
            <a:chExt cx="2367431" cy="1828800"/>
          </a:xfrm>
        </p:grpSpPr>
        <p:sp>
          <p:nvSpPr>
            <p:cNvPr id="12" name="Rectangle 11"/>
            <p:cNvSpPr/>
            <p:nvPr/>
          </p:nvSpPr>
          <p:spPr>
            <a:xfrm>
              <a:off x="914400" y="3505200"/>
              <a:ext cx="2362200" cy="2286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PC</a:t>
              </a:r>
              <a:endParaRPr lang="en-US" dirty="0">
                <a:solidFill>
                  <a:schemeClr val="tx1"/>
                </a:solidFill>
              </a:endParaRPr>
            </a:p>
          </p:txBody>
        </p:sp>
        <p:grpSp>
          <p:nvGrpSpPr>
            <p:cNvPr id="4" name="Group 25"/>
            <p:cNvGrpSpPr/>
            <p:nvPr/>
          </p:nvGrpSpPr>
          <p:grpSpPr>
            <a:xfrm>
              <a:off x="914399" y="3886200"/>
              <a:ext cx="2362202" cy="685800"/>
              <a:chOff x="1600199" y="3962400"/>
              <a:chExt cx="1600201" cy="685800"/>
            </a:xfrm>
            <a:solidFill>
              <a:srgbClr val="9BBB59"/>
            </a:solidFill>
          </p:grpSpPr>
          <p:sp>
            <p:nvSpPr>
              <p:cNvPr id="13" name="Rectangle 12"/>
              <p:cNvSpPr/>
              <p:nvPr/>
            </p:nvSpPr>
            <p:spPr>
              <a:xfrm>
                <a:off x="1600200" y="3962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1600200" y="4038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1600200" y="41148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1600200" y="4191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effectLst>
                    <a:glow rad="101600">
                      <a:schemeClr val="bg1">
                        <a:alpha val="75000"/>
                      </a:schemeClr>
                    </a:glow>
                  </a:effectLst>
                </a:endParaRPr>
              </a:p>
              <a:p>
                <a:pPr algn="ctr"/>
                <a:endParaRPr lang="en-US" dirty="0">
                  <a:solidFill>
                    <a:schemeClr val="tx1"/>
                  </a:solidFill>
                </a:endParaRPr>
              </a:p>
            </p:txBody>
          </p:sp>
          <p:sp>
            <p:nvSpPr>
              <p:cNvPr id="17" name="Rectangle 16"/>
              <p:cNvSpPr/>
              <p:nvPr/>
            </p:nvSpPr>
            <p:spPr>
              <a:xfrm>
                <a:off x="1600200" y="42672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1600200" y="4343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1600200" y="4419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1600199" y="4495800"/>
                <a:ext cx="1600199"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1600200" y="4572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1905000" y="4114800"/>
                <a:ext cx="1031051" cy="461665"/>
              </a:xfrm>
              <a:prstGeom prst="rect">
                <a:avLst/>
              </a:prstGeom>
              <a:noFill/>
            </p:spPr>
            <p:txBody>
              <a:bodyPr wrap="square" rtlCol="0">
                <a:spAutoFit/>
              </a:bodyPr>
              <a:lstStyle/>
              <a:p>
                <a:pPr algn="ctr"/>
                <a:r>
                  <a:rPr lang="en-US" sz="2400" dirty="0" smtClean="0">
                    <a:effectLst>
                      <a:glow rad="254000">
                        <a:schemeClr val="bg1">
                          <a:alpha val="75000"/>
                        </a:schemeClr>
                      </a:glow>
                    </a:effectLst>
                  </a:rPr>
                  <a:t>Registers</a:t>
                </a:r>
                <a:endParaRPr lang="en-US" sz="2400" dirty="0">
                  <a:effectLst>
                    <a:glow rad="254000">
                      <a:schemeClr val="bg1">
                        <a:alpha val="75000"/>
                      </a:schemeClr>
                    </a:glow>
                  </a:effectLst>
                </a:endParaRPr>
              </a:p>
            </p:txBody>
          </p:sp>
        </p:grpSp>
        <p:grpSp>
          <p:nvGrpSpPr>
            <p:cNvPr id="25" name="Group 24"/>
            <p:cNvGrpSpPr/>
            <p:nvPr/>
          </p:nvGrpSpPr>
          <p:grpSpPr>
            <a:xfrm>
              <a:off x="914400" y="4648200"/>
              <a:ext cx="2367430" cy="685800"/>
              <a:chOff x="4572000" y="3352800"/>
              <a:chExt cx="2367430" cy="685800"/>
            </a:xfrm>
          </p:grpSpPr>
          <p:sp>
            <p:nvSpPr>
              <p:cNvPr id="23" name="Trapezoid 22"/>
              <p:cNvSpPr/>
              <p:nvPr/>
            </p:nvSpPr>
            <p:spPr>
              <a:xfrm flipV="1">
                <a:off x="4572000" y="3429000"/>
                <a:ext cx="2362200" cy="609600"/>
              </a:xfrm>
              <a:prstGeom prst="trapezoid">
                <a:avLst>
                  <a:gd name="adj" fmla="val 25000"/>
                </a:avLst>
              </a:prstGeom>
              <a:solidFill>
                <a:srgbClr val="C0504D"/>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smtClean="0">
                  <a:solidFill>
                    <a:schemeClr val="tx1"/>
                  </a:solidFill>
                </a:endParaRPr>
              </a:p>
            </p:txBody>
          </p:sp>
          <p:sp>
            <p:nvSpPr>
              <p:cNvPr id="24" name="TextBox 23"/>
              <p:cNvSpPr txBox="1"/>
              <p:nvPr/>
            </p:nvSpPr>
            <p:spPr>
              <a:xfrm>
                <a:off x="4572000" y="3352800"/>
                <a:ext cx="2367430" cy="646331"/>
              </a:xfrm>
              <a:prstGeom prst="rect">
                <a:avLst/>
              </a:prstGeom>
              <a:noFill/>
            </p:spPr>
            <p:txBody>
              <a:bodyPr wrap="none" rtlCol="0" anchor="ctr">
                <a:spAutoFit/>
              </a:bodyPr>
              <a:lstStyle/>
              <a:p>
                <a:pPr algn="ctr"/>
                <a:r>
                  <a:rPr lang="en-US" dirty="0" smtClean="0">
                    <a:effectLst>
                      <a:glow rad="152400">
                        <a:schemeClr val="bg1">
                          <a:alpha val="75000"/>
                        </a:schemeClr>
                      </a:glow>
                    </a:effectLst>
                  </a:rPr>
                  <a:t>Arithmetic &amp; Logic Unit</a:t>
                </a:r>
              </a:p>
              <a:p>
                <a:pPr algn="ctr"/>
                <a:r>
                  <a:rPr lang="en-US" dirty="0" smtClean="0">
                    <a:effectLst>
                      <a:glow rad="152400">
                        <a:schemeClr val="bg1">
                          <a:alpha val="75000"/>
                        </a:schemeClr>
                      </a:glow>
                    </a:effectLst>
                  </a:rPr>
                  <a:t>(ALU)</a:t>
                </a:r>
                <a:endParaRPr lang="en-US" dirty="0">
                  <a:effectLst>
                    <a:glow rad="152400">
                      <a:schemeClr val="bg1">
                        <a:alpha val="75000"/>
                      </a:schemeClr>
                    </a:glow>
                  </a:effectLst>
                </a:endParaRPr>
              </a:p>
            </p:txBody>
          </p:sp>
        </p:grpSp>
      </p:grpSp>
      <p:sp>
        <p:nvSpPr>
          <p:cNvPr id="30" name="Rectangle 29"/>
          <p:cNvSpPr/>
          <p:nvPr/>
        </p:nvSpPr>
        <p:spPr>
          <a:xfrm>
            <a:off x="5486400" y="1524000"/>
            <a:ext cx="1905000" cy="41148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Memory</a:t>
            </a:r>
          </a:p>
        </p:txBody>
      </p:sp>
      <p:grpSp>
        <p:nvGrpSpPr>
          <p:cNvPr id="226" name="Group 270"/>
          <p:cNvGrpSpPr/>
          <p:nvPr/>
        </p:nvGrpSpPr>
        <p:grpSpPr>
          <a:xfrm>
            <a:off x="5638800" y="1981200"/>
            <a:ext cx="1524000" cy="3429000"/>
            <a:chOff x="4953000" y="1981200"/>
            <a:chExt cx="1524000" cy="3429000"/>
          </a:xfrm>
        </p:grpSpPr>
        <p:grpSp>
          <p:nvGrpSpPr>
            <p:cNvPr id="236" name="Group 74"/>
            <p:cNvGrpSpPr/>
            <p:nvPr/>
          </p:nvGrpSpPr>
          <p:grpSpPr>
            <a:xfrm>
              <a:off x="4953000" y="4038600"/>
              <a:ext cx="381000" cy="685800"/>
              <a:chOff x="7543800" y="3581400"/>
              <a:chExt cx="2362200" cy="685800"/>
            </a:xfrm>
            <a:solidFill>
              <a:schemeClr val="accent3"/>
            </a:solidFill>
          </p:grpSpPr>
          <p:sp>
            <p:nvSpPr>
              <p:cNvPr id="65" name="Rectangle 64"/>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6" name="Rectangle 65"/>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7" name="Rectangle 66"/>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8" name="Rectangle 67"/>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0" name="Rectangle 69"/>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2" name="Rectangle 71"/>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46" name="Group 75"/>
            <p:cNvGrpSpPr/>
            <p:nvPr/>
          </p:nvGrpSpPr>
          <p:grpSpPr>
            <a:xfrm>
              <a:off x="5334000" y="4038600"/>
              <a:ext cx="381000" cy="685800"/>
              <a:chOff x="7543800" y="3581400"/>
              <a:chExt cx="2362200" cy="685800"/>
            </a:xfrm>
            <a:solidFill>
              <a:schemeClr val="accent3"/>
            </a:solidFill>
          </p:grpSpPr>
          <p:sp>
            <p:nvSpPr>
              <p:cNvPr id="77" name="Rectangle 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1" name="Rectangle 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2" name="Rectangle 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3" name="Rectangle 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4" name="Rectangle 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5" name="Rectangle 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56" name="Group 85"/>
            <p:cNvGrpSpPr/>
            <p:nvPr/>
          </p:nvGrpSpPr>
          <p:grpSpPr>
            <a:xfrm>
              <a:off x="5715000" y="4038600"/>
              <a:ext cx="381000" cy="685800"/>
              <a:chOff x="7543800" y="3581400"/>
              <a:chExt cx="2362200" cy="685800"/>
            </a:xfrm>
            <a:solidFill>
              <a:schemeClr val="accent3"/>
            </a:solidFill>
          </p:grpSpPr>
          <p:sp>
            <p:nvSpPr>
              <p:cNvPr id="87" name="Rectangle 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8" name="Rectangle 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9" name="Rectangle 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0" name="Rectangle 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 name="Rectangle 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2" name="Rectangle 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3" name="Rectangle 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4" name="Rectangle 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5" name="Rectangle 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66" name="Group 95"/>
            <p:cNvGrpSpPr/>
            <p:nvPr/>
          </p:nvGrpSpPr>
          <p:grpSpPr>
            <a:xfrm>
              <a:off x="6096000" y="4038600"/>
              <a:ext cx="381000" cy="685800"/>
              <a:chOff x="7543800" y="3581400"/>
              <a:chExt cx="2362200" cy="685800"/>
            </a:xfrm>
            <a:solidFill>
              <a:schemeClr val="accent3"/>
            </a:solidFill>
          </p:grpSpPr>
          <p:sp>
            <p:nvSpPr>
              <p:cNvPr id="97" name="Rectangle 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8" name="Rectangle 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9" name="Rectangle 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0" name="Rectangle 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1" name="Rectangle 1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2" name="Rectangle 1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3" name="Rectangle 1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4" name="Rectangle 1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5" name="Rectangle 1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67" name="Group 105"/>
            <p:cNvGrpSpPr/>
            <p:nvPr/>
          </p:nvGrpSpPr>
          <p:grpSpPr>
            <a:xfrm>
              <a:off x="4953000" y="4724400"/>
              <a:ext cx="381000" cy="685800"/>
              <a:chOff x="7543800" y="3581400"/>
              <a:chExt cx="2362200" cy="685800"/>
            </a:xfrm>
            <a:solidFill>
              <a:schemeClr val="accent3"/>
            </a:solidFill>
          </p:grpSpPr>
          <p:sp>
            <p:nvSpPr>
              <p:cNvPr id="107" name="Rectangle 1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8" name="Rectangle 1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9" name="Rectangle 1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0" name="Rectangle 1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1" name="Rectangle 1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2" name="Rectangle 1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3" name="Rectangle 1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4" name="Rectangle 1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5" name="Rectangle 1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68" name="Group 115"/>
            <p:cNvGrpSpPr/>
            <p:nvPr/>
          </p:nvGrpSpPr>
          <p:grpSpPr>
            <a:xfrm>
              <a:off x="5334000" y="4724400"/>
              <a:ext cx="381000" cy="685800"/>
              <a:chOff x="7543800" y="3581400"/>
              <a:chExt cx="2362200" cy="685800"/>
            </a:xfrm>
            <a:solidFill>
              <a:schemeClr val="accent3"/>
            </a:solidFill>
          </p:grpSpPr>
          <p:sp>
            <p:nvSpPr>
              <p:cNvPr id="117" name="Rectangle 1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8" name="Rectangle 1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9" name="Rectangle 1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0" name="Rectangle 1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1" name="Rectangle 1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2" name="Rectangle 1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3" name="Rectangle 1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5" name="Rectangle 1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69" name="Group 125"/>
            <p:cNvGrpSpPr/>
            <p:nvPr/>
          </p:nvGrpSpPr>
          <p:grpSpPr>
            <a:xfrm>
              <a:off x="5715000" y="4724400"/>
              <a:ext cx="381000" cy="685800"/>
              <a:chOff x="7543800" y="3581400"/>
              <a:chExt cx="2362200" cy="685800"/>
            </a:xfrm>
            <a:solidFill>
              <a:schemeClr val="accent3"/>
            </a:solidFill>
          </p:grpSpPr>
          <p:sp>
            <p:nvSpPr>
              <p:cNvPr id="127" name="Rectangle 1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9" name="Rectangle 1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0" name="Rectangle 1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1" name="Rectangle 1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5" name="Rectangle 1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70" name="Group 135"/>
            <p:cNvGrpSpPr/>
            <p:nvPr/>
          </p:nvGrpSpPr>
          <p:grpSpPr>
            <a:xfrm>
              <a:off x="6096000" y="4724400"/>
              <a:ext cx="381000" cy="685800"/>
              <a:chOff x="7543800" y="3581400"/>
              <a:chExt cx="2362200" cy="685800"/>
            </a:xfrm>
            <a:solidFill>
              <a:schemeClr val="accent3"/>
            </a:solidFill>
          </p:grpSpPr>
          <p:sp>
            <p:nvSpPr>
              <p:cNvPr id="137" name="Rectangle 1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8" name="Rectangle 1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9" name="Rectangle 1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0" name="Rectangle 1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2" name="Rectangle 1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3" name="Rectangle 1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4" name="Rectangle 1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5" name="Rectangle 1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71" name="Group 145"/>
            <p:cNvGrpSpPr/>
            <p:nvPr/>
          </p:nvGrpSpPr>
          <p:grpSpPr>
            <a:xfrm>
              <a:off x="4953000" y="3352800"/>
              <a:ext cx="381000" cy="685800"/>
              <a:chOff x="7543800" y="3581400"/>
              <a:chExt cx="2362200" cy="685800"/>
            </a:xfrm>
            <a:solidFill>
              <a:srgbClr val="9BBB59"/>
            </a:solidFill>
          </p:grpSpPr>
          <p:sp>
            <p:nvSpPr>
              <p:cNvPr id="147" name="Rectangle 1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8" name="Rectangle 1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9" name="Rectangle 1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0" name="Rectangle 1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1" name="Rectangle 1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2" name="Rectangle 1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3" name="Rectangle 1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4" name="Rectangle 1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5" name="Rectangle 1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72" name="Group 155"/>
            <p:cNvGrpSpPr/>
            <p:nvPr/>
          </p:nvGrpSpPr>
          <p:grpSpPr>
            <a:xfrm>
              <a:off x="5334000" y="3352800"/>
              <a:ext cx="381000" cy="685800"/>
              <a:chOff x="7543800" y="3581400"/>
              <a:chExt cx="2362200" cy="685800"/>
            </a:xfrm>
            <a:solidFill>
              <a:schemeClr val="accent3"/>
            </a:solidFill>
          </p:grpSpPr>
          <p:sp>
            <p:nvSpPr>
              <p:cNvPr id="157" name="Rectangle 1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8" name="Rectangle 1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9" name="Rectangle 1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0" name="Rectangle 1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1" name="Rectangle 1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2" name="Rectangle 1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3" name="Rectangle 1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4" name="Rectangle 1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5" name="Rectangle 1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73" name="Group 165"/>
            <p:cNvGrpSpPr/>
            <p:nvPr/>
          </p:nvGrpSpPr>
          <p:grpSpPr>
            <a:xfrm>
              <a:off x="5715000" y="3352800"/>
              <a:ext cx="381000" cy="685800"/>
              <a:chOff x="7543800" y="3581400"/>
              <a:chExt cx="2362200" cy="685800"/>
            </a:xfrm>
            <a:solidFill>
              <a:schemeClr val="accent3"/>
            </a:solidFill>
          </p:grpSpPr>
          <p:sp>
            <p:nvSpPr>
              <p:cNvPr id="167" name="Rectangle 16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8" name="Rectangle 16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9" name="Rectangle 16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0" name="Rectangle 16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1" name="Rectangle 17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2" name="Rectangle 17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3" name="Rectangle 17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4" name="Rectangle 17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5" name="Rectangle 17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74" name="Group 175"/>
            <p:cNvGrpSpPr/>
            <p:nvPr/>
          </p:nvGrpSpPr>
          <p:grpSpPr>
            <a:xfrm>
              <a:off x="6096000" y="3352800"/>
              <a:ext cx="381000" cy="685800"/>
              <a:chOff x="7543800" y="3581400"/>
              <a:chExt cx="2362200" cy="685800"/>
            </a:xfrm>
            <a:solidFill>
              <a:schemeClr val="accent3"/>
            </a:solidFill>
          </p:grpSpPr>
          <p:sp>
            <p:nvSpPr>
              <p:cNvPr id="177" name="Rectangle 1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8" name="Rectangle 1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9" name="Rectangle 1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0" name="Rectangle 1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1" name="Rectangle 1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2" name="Rectangle 1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3" name="Rectangle 1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4" name="Rectangle 1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5" name="Rectangle 1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75" name="Group 185"/>
            <p:cNvGrpSpPr/>
            <p:nvPr/>
          </p:nvGrpSpPr>
          <p:grpSpPr>
            <a:xfrm>
              <a:off x="4953000" y="2667000"/>
              <a:ext cx="381000" cy="685800"/>
              <a:chOff x="7543800" y="3581400"/>
              <a:chExt cx="2362200" cy="685800"/>
            </a:xfrm>
            <a:solidFill>
              <a:schemeClr val="accent3"/>
            </a:solidFill>
          </p:grpSpPr>
          <p:sp>
            <p:nvSpPr>
              <p:cNvPr id="187" name="Rectangle 1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8" name="Rectangle 1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9" name="Rectangle 1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0" name="Rectangle 1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1" name="Rectangle 1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2" name="Rectangle 1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3" name="Rectangle 1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4" name="Rectangle 1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5" name="Rectangle 1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78" name="Group 195"/>
            <p:cNvGrpSpPr/>
            <p:nvPr/>
          </p:nvGrpSpPr>
          <p:grpSpPr>
            <a:xfrm>
              <a:off x="5334000" y="2667000"/>
              <a:ext cx="381000" cy="685800"/>
              <a:chOff x="7543800" y="3581400"/>
              <a:chExt cx="2362200" cy="685800"/>
            </a:xfrm>
            <a:solidFill>
              <a:schemeClr val="accent3"/>
            </a:solidFill>
          </p:grpSpPr>
          <p:sp>
            <p:nvSpPr>
              <p:cNvPr id="197" name="Rectangle 1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8" name="Rectangle 1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9" name="Rectangle 1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0" name="Rectangle 1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1" name="Rectangle 2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2" name="Rectangle 2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3" name="Rectangle 2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4" name="Rectangle 2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5" name="Rectangle 2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79" name="Group 205"/>
            <p:cNvGrpSpPr/>
            <p:nvPr/>
          </p:nvGrpSpPr>
          <p:grpSpPr>
            <a:xfrm>
              <a:off x="5715000" y="2667000"/>
              <a:ext cx="381000" cy="685800"/>
              <a:chOff x="7543800" y="3581400"/>
              <a:chExt cx="2362200" cy="685800"/>
            </a:xfrm>
            <a:solidFill>
              <a:schemeClr val="accent3"/>
            </a:solidFill>
          </p:grpSpPr>
          <p:sp>
            <p:nvSpPr>
              <p:cNvPr id="207" name="Rectangle 2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8" name="Rectangle 2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9" name="Rectangle 2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0" name="Rectangle 2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1" name="Rectangle 2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2" name="Rectangle 2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3" name="Rectangle 2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4" name="Rectangle 2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5" name="Rectangle 2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80" name="Group 215"/>
            <p:cNvGrpSpPr/>
            <p:nvPr/>
          </p:nvGrpSpPr>
          <p:grpSpPr>
            <a:xfrm>
              <a:off x="6096000" y="2667000"/>
              <a:ext cx="381000" cy="685800"/>
              <a:chOff x="7543800" y="3581400"/>
              <a:chExt cx="2362200" cy="685800"/>
            </a:xfrm>
            <a:solidFill>
              <a:schemeClr val="accent3"/>
            </a:solidFill>
          </p:grpSpPr>
          <p:sp>
            <p:nvSpPr>
              <p:cNvPr id="217" name="Rectangle 2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8" name="Rectangle 2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9" name="Rectangle 2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0" name="Rectangle 2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1" name="Rectangle 2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2" name="Rectangle 2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3" name="Rectangle 2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4" name="Rectangle 2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5" name="Rectangle 2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81" name="Group 225"/>
            <p:cNvGrpSpPr/>
            <p:nvPr/>
          </p:nvGrpSpPr>
          <p:grpSpPr>
            <a:xfrm>
              <a:off x="4953000" y="1981200"/>
              <a:ext cx="381000" cy="685800"/>
              <a:chOff x="7543800" y="3581400"/>
              <a:chExt cx="2362200" cy="685800"/>
            </a:xfrm>
            <a:solidFill>
              <a:schemeClr val="accent3"/>
            </a:solidFill>
          </p:grpSpPr>
          <p:sp>
            <p:nvSpPr>
              <p:cNvPr id="227" name="Rectangle 2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8" name="Rectangle 2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9" name="Rectangle 2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0" name="Rectangle 2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1" name="Rectangle 2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2" name="Rectangle 2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3" name="Rectangle 2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4" name="Rectangle 2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5" name="Rectangle 2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82" name="Group 235"/>
            <p:cNvGrpSpPr/>
            <p:nvPr/>
          </p:nvGrpSpPr>
          <p:grpSpPr>
            <a:xfrm>
              <a:off x="5334000" y="1981200"/>
              <a:ext cx="381000" cy="685800"/>
              <a:chOff x="7543800" y="3581400"/>
              <a:chExt cx="2362200" cy="685800"/>
            </a:xfrm>
            <a:solidFill>
              <a:schemeClr val="accent3"/>
            </a:solidFill>
          </p:grpSpPr>
          <p:sp>
            <p:nvSpPr>
              <p:cNvPr id="237" name="Rectangle 2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8" name="Rectangle 2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9" name="Rectangle 2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0" name="Rectangle 2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1" name="Rectangle 2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2" name="Rectangle 2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3" name="Rectangle 2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4" name="Rectangle 2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5" name="Rectangle 2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85" name="Group 245"/>
            <p:cNvGrpSpPr/>
            <p:nvPr/>
          </p:nvGrpSpPr>
          <p:grpSpPr>
            <a:xfrm>
              <a:off x="5715000" y="1981200"/>
              <a:ext cx="381000" cy="685800"/>
              <a:chOff x="7543800" y="3581400"/>
              <a:chExt cx="2362200" cy="685800"/>
            </a:xfrm>
            <a:solidFill>
              <a:schemeClr val="accent3"/>
            </a:solidFill>
          </p:grpSpPr>
          <p:sp>
            <p:nvSpPr>
              <p:cNvPr id="247" name="Rectangle 2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8" name="Rectangle 2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9" name="Rectangle 2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0" name="Rectangle 2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1" name="Rectangle 2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2" name="Rectangle 2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3" name="Rectangle 2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4" name="Rectangle 2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5" name="Rectangle 2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86" name="Group 255"/>
            <p:cNvGrpSpPr/>
            <p:nvPr/>
          </p:nvGrpSpPr>
          <p:grpSpPr>
            <a:xfrm>
              <a:off x="6096000" y="1981200"/>
              <a:ext cx="381000" cy="685800"/>
              <a:chOff x="7543800" y="3581400"/>
              <a:chExt cx="2362200" cy="685800"/>
            </a:xfrm>
            <a:solidFill>
              <a:schemeClr val="accent3"/>
            </a:solidFill>
          </p:grpSpPr>
          <p:sp>
            <p:nvSpPr>
              <p:cNvPr id="257" name="Rectangle 2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8" name="Rectangle 2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9" name="Rectangle 2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0" name="Rectangle 2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1" name="Rectangle 2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2" name="Rectangle 2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3" name="Rectangle 2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4" name="Rectangle 2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5" name="Rectangle 2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74" name="TextBox 73"/>
            <p:cNvSpPr txBox="1"/>
            <p:nvPr/>
          </p:nvSpPr>
          <p:spPr>
            <a:xfrm>
              <a:off x="5181600" y="3352800"/>
              <a:ext cx="1066800" cy="461665"/>
            </a:xfrm>
            <a:prstGeom prst="rect">
              <a:avLst/>
            </a:prstGeom>
            <a:noFill/>
          </p:spPr>
          <p:txBody>
            <a:bodyPr wrap="square" rtlCol="0">
              <a:spAutoFit/>
            </a:bodyPr>
            <a:lstStyle/>
            <a:p>
              <a:pPr algn="ctr"/>
              <a:r>
                <a:rPr lang="en-US" sz="2400" dirty="0" smtClean="0">
                  <a:effectLst>
                    <a:glow rad="228600">
                      <a:schemeClr val="bg1">
                        <a:alpha val="75000"/>
                      </a:schemeClr>
                    </a:glow>
                  </a:effectLst>
                </a:rPr>
                <a:t>Bytes</a:t>
              </a:r>
              <a:endParaRPr lang="en-US" sz="2400" dirty="0">
                <a:effectLst>
                  <a:glow rad="228600">
                    <a:schemeClr val="bg1">
                      <a:alpha val="75000"/>
                    </a:schemeClr>
                  </a:glow>
                </a:effectLst>
              </a:endParaRPr>
            </a:p>
          </p:txBody>
        </p:sp>
      </p:grpSp>
      <p:grpSp>
        <p:nvGrpSpPr>
          <p:cNvPr id="287" name="Group 279"/>
          <p:cNvGrpSpPr/>
          <p:nvPr/>
        </p:nvGrpSpPr>
        <p:grpSpPr>
          <a:xfrm>
            <a:off x="3429000" y="1828800"/>
            <a:ext cx="2854568" cy="4560332"/>
            <a:chOff x="2743200" y="1828800"/>
            <a:chExt cx="2854568" cy="4560332"/>
          </a:xfrm>
        </p:grpSpPr>
        <p:grpSp>
          <p:nvGrpSpPr>
            <p:cNvPr id="32" name="Group 271"/>
            <p:cNvGrpSpPr/>
            <p:nvPr/>
          </p:nvGrpSpPr>
          <p:grpSpPr>
            <a:xfrm>
              <a:off x="3429000" y="1828800"/>
              <a:ext cx="1415937" cy="3465731"/>
              <a:chOff x="3429000" y="1828800"/>
              <a:chExt cx="1415937" cy="3465731"/>
            </a:xfrm>
          </p:grpSpPr>
          <p:cxnSp>
            <p:nvCxnSpPr>
              <p:cNvPr id="31" name="Straight Arrow Connector 30"/>
              <p:cNvCxnSpPr/>
              <p:nvPr/>
            </p:nvCxnSpPr>
            <p:spPr>
              <a:xfrm>
                <a:off x="3429000" y="25146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3429000" y="35814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535269"/>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10800000">
                <a:off x="3429000" y="4725988"/>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581400" y="1828800"/>
                <a:ext cx="1263537" cy="646331"/>
              </a:xfrm>
              <a:prstGeom prst="rect">
                <a:avLst/>
              </a:prstGeom>
              <a:noFill/>
            </p:spPr>
            <p:txBody>
              <a:bodyPr wrap="none" rtlCol="0">
                <a:spAutoFit/>
              </a:bodyPr>
              <a:lstStyle/>
              <a:p>
                <a:r>
                  <a:rPr lang="en-US" dirty="0" smtClean="0"/>
                  <a:t>Enable?</a:t>
                </a:r>
              </a:p>
              <a:p>
                <a:r>
                  <a:rPr lang="en-US" dirty="0" smtClean="0"/>
                  <a:t>Read/Write</a:t>
                </a:r>
                <a:endParaRPr lang="en-US" dirty="0"/>
              </a:p>
            </p:txBody>
          </p:sp>
          <p:sp>
            <p:nvSpPr>
              <p:cNvPr id="44" name="TextBox 43"/>
              <p:cNvSpPr txBox="1"/>
              <p:nvPr/>
            </p:nvSpPr>
            <p:spPr>
              <a:xfrm>
                <a:off x="3657600" y="3276600"/>
                <a:ext cx="933632" cy="369332"/>
              </a:xfrm>
              <a:prstGeom prst="rect">
                <a:avLst/>
              </a:prstGeom>
              <a:noFill/>
            </p:spPr>
            <p:txBody>
              <a:bodyPr wrap="none" rtlCol="0">
                <a:spAutoFit/>
              </a:bodyPr>
              <a:lstStyle/>
              <a:p>
                <a:r>
                  <a:rPr lang="en-US" dirty="0" smtClean="0"/>
                  <a:t>Address</a:t>
                </a:r>
                <a:endParaRPr lang="en-US" dirty="0"/>
              </a:p>
            </p:txBody>
          </p:sp>
          <p:sp>
            <p:nvSpPr>
              <p:cNvPr id="45" name="TextBox 44"/>
              <p:cNvSpPr txBox="1"/>
              <p:nvPr/>
            </p:nvSpPr>
            <p:spPr>
              <a:xfrm>
                <a:off x="3733800" y="3925669"/>
                <a:ext cx="762000" cy="646331"/>
              </a:xfrm>
              <a:prstGeom prst="rect">
                <a:avLst/>
              </a:prstGeom>
              <a:noFill/>
            </p:spPr>
            <p:txBody>
              <a:bodyPr wrap="square" rtlCol="0">
                <a:spAutoFit/>
              </a:bodyPr>
              <a:lstStyle/>
              <a:p>
                <a:r>
                  <a:rPr lang="en-US" dirty="0" smtClean="0"/>
                  <a:t>Write Data</a:t>
                </a:r>
                <a:endParaRPr lang="en-US" dirty="0"/>
              </a:p>
            </p:txBody>
          </p:sp>
          <p:sp>
            <p:nvSpPr>
              <p:cNvPr id="46" name="TextBox 45"/>
              <p:cNvSpPr txBox="1"/>
              <p:nvPr/>
            </p:nvSpPr>
            <p:spPr>
              <a:xfrm>
                <a:off x="3810000" y="4648200"/>
                <a:ext cx="685799" cy="646331"/>
              </a:xfrm>
              <a:prstGeom prst="rect">
                <a:avLst/>
              </a:prstGeom>
              <a:noFill/>
            </p:spPr>
            <p:txBody>
              <a:bodyPr wrap="square" rtlCol="0">
                <a:spAutoFit/>
              </a:bodyPr>
              <a:lstStyle/>
              <a:p>
                <a:r>
                  <a:rPr lang="en-US" dirty="0" err="1" smtClean="0"/>
                  <a:t>ReadData</a:t>
                </a:r>
                <a:endParaRPr lang="en-US" dirty="0"/>
              </a:p>
            </p:txBody>
          </p:sp>
        </p:grpSp>
        <p:grpSp>
          <p:nvGrpSpPr>
            <p:cNvPr id="33" name="Group 278"/>
            <p:cNvGrpSpPr/>
            <p:nvPr/>
          </p:nvGrpSpPr>
          <p:grpSpPr>
            <a:xfrm>
              <a:off x="2743200" y="5715000"/>
              <a:ext cx="2854568" cy="674132"/>
              <a:chOff x="2819400" y="5791200"/>
              <a:chExt cx="2854568" cy="674132"/>
            </a:xfrm>
          </p:grpSpPr>
          <p:sp>
            <p:nvSpPr>
              <p:cNvPr id="276" name="Left Brace 275"/>
              <p:cNvSpPr/>
              <p:nvPr/>
            </p:nvSpPr>
            <p:spPr>
              <a:xfrm rot="16200000">
                <a:off x="41148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7" name="TextBox 276"/>
              <p:cNvSpPr txBox="1"/>
              <p:nvPr/>
            </p:nvSpPr>
            <p:spPr>
              <a:xfrm>
                <a:off x="2819400" y="6096000"/>
                <a:ext cx="2854568" cy="369332"/>
              </a:xfrm>
              <a:prstGeom prst="rect">
                <a:avLst/>
              </a:prstGeom>
              <a:noFill/>
            </p:spPr>
            <p:txBody>
              <a:bodyPr wrap="none" rtlCol="0">
                <a:spAutoFit/>
              </a:bodyPr>
              <a:lstStyle/>
              <a:p>
                <a:r>
                  <a:rPr lang="en-US" dirty="0" smtClean="0"/>
                  <a:t>Processor-Memory Interface</a:t>
                </a:r>
                <a:endParaRPr lang="en-US" dirty="0"/>
              </a:p>
            </p:txBody>
          </p:sp>
        </p:grpSp>
      </p:grpSp>
    </p:spTree>
    <p:extLst>
      <p:ext uri="{BB962C8B-B14F-4D97-AF65-F5344CB8AC3E}">
        <p14:creationId xmlns:p14="http://schemas.microsoft.com/office/powerpoint/2010/main" val="8719894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Assemblers can enhance machine instruction set to help assembly-language programmer</a:t>
            </a:r>
          </a:p>
          <a:p>
            <a:r>
              <a:rPr lang="en-US" dirty="0" smtClean="0"/>
              <a:t>Translate from text that easy for programmers to understand into code that machine executes efficiently: Compilers, Assemblers</a:t>
            </a:r>
          </a:p>
          <a:p>
            <a:r>
              <a:rPr lang="en-US" dirty="0" smtClean="0"/>
              <a:t>Linkers allow separate translation of modules</a:t>
            </a:r>
          </a:p>
          <a:p>
            <a:r>
              <a:rPr lang="en-US" dirty="0" smtClean="0"/>
              <a:t>Interpreters for debugging, but slow execution</a:t>
            </a:r>
          </a:p>
          <a:p>
            <a:r>
              <a:rPr lang="en-US" dirty="0" smtClean="0"/>
              <a:t>Hybrid (Java): Compiler + Interpreter to try to get best of both</a:t>
            </a:r>
          </a:p>
          <a:p>
            <a:r>
              <a:rPr lang="en-US" dirty="0" smtClean="0"/>
              <a:t>Compiler Optimization to relieve programmer</a:t>
            </a:r>
          </a:p>
        </p:txBody>
      </p:sp>
      <p:sp>
        <p:nvSpPr>
          <p:cNvPr id="4" name="Date Placeholder 3"/>
          <p:cNvSpPr>
            <a:spLocks noGrp="1"/>
          </p:cNvSpPr>
          <p:nvPr>
            <p:ph type="dt" sz="half" idx="10"/>
          </p:nvPr>
        </p:nvSpPr>
        <p:spPr/>
        <p:txBody>
          <a:bodyPr/>
          <a:lstStyle/>
          <a:p>
            <a:fld id="{A491779F-763E-1548-9145-F85DF64EAC75}"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5250" name="Rectangle 2"/>
          <p:cNvSpPr>
            <a:spLocks noGrp="1" noChangeArrowheads="1"/>
          </p:cNvSpPr>
          <p:nvPr>
            <p:ph type="title"/>
          </p:nvPr>
        </p:nvSpPr>
        <p:spPr/>
        <p:txBody>
          <a:bodyPr/>
          <a:lstStyle/>
          <a:p>
            <a:r>
              <a:rPr lang="en-US" dirty="0" smtClean="0"/>
              <a:t>The Processor</a:t>
            </a:r>
            <a:endParaRPr lang="en-US" dirty="0"/>
          </a:p>
        </p:txBody>
      </p:sp>
      <p:sp>
        <p:nvSpPr>
          <p:cNvPr id="2485251" name="Rectangle 3"/>
          <p:cNvSpPr>
            <a:spLocks noGrp="1" noChangeArrowheads="1"/>
          </p:cNvSpPr>
          <p:nvPr>
            <p:ph type="body" idx="1"/>
          </p:nvPr>
        </p:nvSpPr>
        <p:spPr/>
        <p:txBody>
          <a:bodyPr>
            <a:normAutofit/>
          </a:bodyPr>
          <a:lstStyle/>
          <a:p>
            <a:r>
              <a:rPr lang="en-US" i="1" dirty="0" smtClean="0"/>
              <a:t>Processor</a:t>
            </a:r>
            <a:r>
              <a:rPr lang="en-US" dirty="0" smtClean="0"/>
              <a:t> (CPU): the active part of the computer, which does all the work </a:t>
            </a:r>
            <a:br>
              <a:rPr lang="en-US" dirty="0" smtClean="0"/>
            </a:br>
            <a:r>
              <a:rPr lang="en-US" dirty="0" smtClean="0"/>
              <a:t>(data manipulation and decision-making)</a:t>
            </a:r>
          </a:p>
          <a:p>
            <a:pPr lvl="1"/>
            <a:r>
              <a:rPr lang="en-US" i="1" dirty="0" err="1" smtClean="0"/>
              <a:t>Datapath</a:t>
            </a:r>
            <a:r>
              <a:rPr lang="en-US" dirty="0" smtClean="0"/>
              <a:t>: portion of the processor which contains hardware necessary to perform operations required by the processor (“the brawn”)</a:t>
            </a:r>
          </a:p>
          <a:p>
            <a:pPr lvl="1"/>
            <a:r>
              <a:rPr lang="en-US" i="1" dirty="0" smtClean="0"/>
              <a:t>Control</a:t>
            </a:r>
            <a:r>
              <a:rPr lang="en-US" dirty="0" smtClean="0"/>
              <a:t>: portion of the processor (also in hardware) which tells the </a:t>
            </a:r>
            <a:r>
              <a:rPr lang="en-US" dirty="0" err="1" smtClean="0"/>
              <a:t>datapath</a:t>
            </a:r>
            <a:r>
              <a:rPr lang="en-US" dirty="0" smtClean="0"/>
              <a:t> what needs to be done (“the brain”)</a:t>
            </a:r>
            <a:endParaRPr lang="en-US" dirty="0"/>
          </a:p>
        </p:txBody>
      </p:sp>
      <p:sp>
        <p:nvSpPr>
          <p:cNvPr id="4" name="Date Placeholder 3"/>
          <p:cNvSpPr>
            <a:spLocks noGrp="1"/>
          </p:cNvSpPr>
          <p:nvPr>
            <p:ph type="dt" sz="half" idx="10"/>
          </p:nvPr>
        </p:nvSpPr>
        <p:spPr/>
        <p:txBody>
          <a:bodyPr/>
          <a:lstStyle/>
          <a:p>
            <a:fld id="{C20AA331-A578-2049-B400-3B15F4D800A2}" type="datetime1">
              <a:rPr lang="en-US" smtClean="0"/>
              <a:pPr/>
              <a:t>9/30/13</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50</a:t>
            </a:fld>
            <a:endParaRPr lang="en-US"/>
          </a:p>
        </p:txBody>
      </p:sp>
      <p:sp>
        <p:nvSpPr>
          <p:cNvPr id="6" name="Footer Placeholder 5"/>
          <p:cNvSpPr>
            <a:spLocks noGrp="1"/>
          </p:cNvSpPr>
          <p:nvPr>
            <p:ph type="ftr" sz="quarter" idx="11"/>
          </p:nvPr>
        </p:nvSpPr>
        <p:spPr/>
        <p:txBody>
          <a:bodyPr/>
          <a:lstStyle/>
          <a:p>
            <a:r>
              <a:rPr lang="sv-SE" dirty="0" smtClean="0"/>
              <a:t>Fall 2013</a:t>
            </a:r>
            <a:r>
              <a:rPr lang="en-US" dirty="0" smtClean="0"/>
              <a:t> -- Lecture #10</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7298" name="Rectangle 2"/>
          <p:cNvSpPr>
            <a:spLocks noGrp="1" noChangeArrowheads="1"/>
          </p:cNvSpPr>
          <p:nvPr>
            <p:ph type="title"/>
          </p:nvPr>
        </p:nvSpPr>
        <p:spPr/>
        <p:txBody>
          <a:bodyPr/>
          <a:lstStyle/>
          <a:p>
            <a:r>
              <a:rPr lang="en-US" dirty="0" smtClean="0"/>
              <a:t>Phases of Instruction Execution</a:t>
            </a:r>
            <a:endParaRPr lang="en-US" dirty="0"/>
          </a:p>
        </p:txBody>
      </p:sp>
      <p:sp>
        <p:nvSpPr>
          <p:cNvPr id="2487299" name="Rectangle 3"/>
          <p:cNvSpPr>
            <a:spLocks noGrp="1" noChangeArrowheads="1"/>
          </p:cNvSpPr>
          <p:nvPr>
            <p:ph type="body" idx="1"/>
          </p:nvPr>
        </p:nvSpPr>
        <p:spPr/>
        <p:txBody>
          <a:bodyPr>
            <a:normAutofit/>
          </a:bodyPr>
          <a:lstStyle/>
          <a:p>
            <a:r>
              <a:rPr lang="en-US" dirty="0" smtClean="0"/>
              <a:t>Can break up the process of “executing an instruction” into </a:t>
            </a:r>
            <a:r>
              <a:rPr lang="en-US" i="1" dirty="0" smtClean="0"/>
              <a:t>stages </a:t>
            </a:r>
            <a:r>
              <a:rPr lang="en-US" dirty="0" smtClean="0"/>
              <a:t>or </a:t>
            </a:r>
            <a:r>
              <a:rPr lang="en-US" i="1" dirty="0" smtClean="0"/>
              <a:t>phases</a:t>
            </a:r>
            <a:r>
              <a:rPr lang="en-US" dirty="0" smtClean="0"/>
              <a:t>, and then connect the phases to create the whole </a:t>
            </a:r>
            <a:r>
              <a:rPr lang="en-US" dirty="0" err="1" smtClean="0"/>
              <a:t>datapath</a:t>
            </a:r>
            <a:endParaRPr lang="en-US" dirty="0" smtClean="0"/>
          </a:p>
          <a:p>
            <a:pPr lvl="1"/>
            <a:r>
              <a:rPr lang="en-US" dirty="0" smtClean="0"/>
              <a:t>Smaller phases are easier to reason about and design</a:t>
            </a:r>
          </a:p>
          <a:p>
            <a:pPr lvl="1"/>
            <a:r>
              <a:rPr lang="en-US" dirty="0" smtClean="0"/>
              <a:t>Easy to optimize (change) one phase without touching the others</a:t>
            </a:r>
            <a:endParaRPr lang="en-US" dirty="0"/>
          </a:p>
        </p:txBody>
      </p:sp>
      <p:sp>
        <p:nvSpPr>
          <p:cNvPr id="4" name="Date Placeholder 3"/>
          <p:cNvSpPr>
            <a:spLocks noGrp="1"/>
          </p:cNvSpPr>
          <p:nvPr>
            <p:ph type="dt" sz="half" idx="10"/>
          </p:nvPr>
        </p:nvSpPr>
        <p:spPr/>
        <p:txBody>
          <a:bodyPr/>
          <a:lstStyle/>
          <a:p>
            <a:fld id="{8861C8D6-B425-8C4D-875D-8E0806E8B424}" type="datetime1">
              <a:rPr lang="en-US" smtClean="0"/>
              <a:t>9/30/13</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51</a:t>
            </a:fld>
            <a:endParaRPr lang="en-US"/>
          </a:p>
        </p:txBody>
      </p:sp>
      <p:sp>
        <p:nvSpPr>
          <p:cNvPr id="6" name="Footer Placeholder 5"/>
          <p:cNvSpPr>
            <a:spLocks noGrp="1"/>
          </p:cNvSpPr>
          <p:nvPr>
            <p:ph type="ftr" sz="quarter" idx="11"/>
          </p:nvPr>
        </p:nvSpPr>
        <p:spPr/>
        <p:txBody>
          <a:bodyPr/>
          <a:lstStyle/>
          <a:p>
            <a:r>
              <a:rPr lang="en-US" dirty="0" smtClean="0"/>
              <a:t>Fall 2013 -- Lecture #10</a:t>
            </a:r>
            <a:endParaRPr lang="en-US" dirty="0"/>
          </a:p>
        </p:txBody>
      </p:sp>
    </p:spTree>
    <p:extLst>
      <p:ext uri="{BB962C8B-B14F-4D97-AF65-F5344CB8AC3E}">
        <p14:creationId xmlns:p14="http://schemas.microsoft.com/office/powerpoint/2010/main" val="30859686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72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872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87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729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Project 2 Warning</a:t>
            </a:r>
            <a:endParaRPr lang="en-US" dirty="0"/>
          </a:p>
        </p:txBody>
      </p:sp>
      <p:sp>
        <p:nvSpPr>
          <p:cNvPr id="7" name="Content Placeholder 6"/>
          <p:cNvSpPr>
            <a:spLocks noGrp="1"/>
          </p:cNvSpPr>
          <p:nvPr>
            <p:ph idx="1"/>
          </p:nvPr>
        </p:nvSpPr>
        <p:spPr/>
        <p:txBody>
          <a:bodyPr/>
          <a:lstStyle/>
          <a:p>
            <a:r>
              <a:rPr lang="en-US" dirty="0" smtClean="0"/>
              <a:t>You are going to write a simulator in C for MIPS, implementing these 5 phases of execution</a:t>
            </a:r>
            <a:endParaRPr lang="en-US" dirty="0"/>
          </a:p>
        </p:txBody>
      </p:sp>
      <p:sp>
        <p:nvSpPr>
          <p:cNvPr id="3" name="Date Placeholder 2"/>
          <p:cNvSpPr>
            <a:spLocks noGrp="1"/>
          </p:cNvSpPr>
          <p:nvPr>
            <p:ph type="dt" sz="half" idx="10"/>
          </p:nvPr>
        </p:nvSpPr>
        <p:spPr/>
        <p:txBody>
          <a:bodyPr/>
          <a:lstStyle/>
          <a:p>
            <a:fld id="{E22F3234-B6CA-9744-9EF4-637B14F8E62F}" type="datetime1">
              <a:rPr lang="en-US" smtClean="0"/>
              <a:pPr/>
              <a:t>9/30/13</a:t>
            </a:fld>
            <a:endParaRPr lang="en-US"/>
          </a:p>
        </p:txBody>
      </p:sp>
      <p:sp>
        <p:nvSpPr>
          <p:cNvPr id="4" name="Footer Placeholder 3"/>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52</a:t>
            </a:fld>
            <a:endParaRPr lang="en-US"/>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7298" name="Rectangle 2"/>
          <p:cNvSpPr>
            <a:spLocks noGrp="1" noChangeArrowheads="1"/>
          </p:cNvSpPr>
          <p:nvPr>
            <p:ph type="title"/>
          </p:nvPr>
        </p:nvSpPr>
        <p:spPr/>
        <p:txBody>
          <a:bodyPr/>
          <a:lstStyle/>
          <a:p>
            <a:r>
              <a:rPr lang="en-US" smtClean="0"/>
              <a:t>Stages of the Datapath : Overview</a:t>
            </a:r>
            <a:endParaRPr lang="en-US"/>
          </a:p>
        </p:txBody>
      </p:sp>
      <p:sp>
        <p:nvSpPr>
          <p:cNvPr id="2487299" name="Rectangle 3"/>
          <p:cNvSpPr>
            <a:spLocks noGrp="1" noChangeArrowheads="1"/>
          </p:cNvSpPr>
          <p:nvPr>
            <p:ph type="body" idx="1"/>
          </p:nvPr>
        </p:nvSpPr>
        <p:spPr/>
        <p:txBody>
          <a:bodyPr>
            <a:normAutofit fontScale="92500" lnSpcReduction="10000"/>
          </a:bodyPr>
          <a:lstStyle/>
          <a:p>
            <a:r>
              <a:rPr lang="en-US" dirty="0" smtClean="0"/>
              <a:t>Problem: a single, atomic block which “executes an instruction” (performs all necessary operations beginning with fetching the instruction) would be too bulky and inefficient</a:t>
            </a:r>
          </a:p>
          <a:p>
            <a:r>
              <a:rPr lang="en-US" dirty="0" smtClean="0"/>
              <a:t>Solution: break up the process of “executing an instruction” into </a:t>
            </a:r>
            <a:r>
              <a:rPr lang="en-US" i="1" dirty="0" smtClean="0"/>
              <a:t>stages </a:t>
            </a:r>
            <a:r>
              <a:rPr lang="en-US" dirty="0" smtClean="0"/>
              <a:t>or </a:t>
            </a:r>
            <a:r>
              <a:rPr lang="en-US" i="1" dirty="0" smtClean="0"/>
              <a:t>phases</a:t>
            </a:r>
            <a:r>
              <a:rPr lang="en-US" dirty="0" smtClean="0"/>
              <a:t>, and then connect the phases to create the whole </a:t>
            </a:r>
            <a:r>
              <a:rPr lang="en-US" dirty="0" err="1" smtClean="0"/>
              <a:t>datapath</a:t>
            </a:r>
            <a:endParaRPr lang="en-US" dirty="0" smtClean="0"/>
          </a:p>
          <a:p>
            <a:pPr lvl="1"/>
            <a:r>
              <a:rPr lang="en-US" dirty="0" smtClean="0"/>
              <a:t>Smaller phases are easier to design</a:t>
            </a:r>
          </a:p>
          <a:p>
            <a:pPr lvl="1"/>
            <a:r>
              <a:rPr lang="en-US" dirty="0" smtClean="0"/>
              <a:t>Easy to optimize (change) one phase without touching the others</a:t>
            </a:r>
            <a:endParaRPr lang="en-US" dirty="0"/>
          </a:p>
        </p:txBody>
      </p:sp>
      <p:sp>
        <p:nvSpPr>
          <p:cNvPr id="4" name="Date Placeholder 3"/>
          <p:cNvSpPr>
            <a:spLocks noGrp="1"/>
          </p:cNvSpPr>
          <p:nvPr>
            <p:ph type="dt" sz="half" idx="10"/>
          </p:nvPr>
        </p:nvSpPr>
        <p:spPr/>
        <p:txBody>
          <a:bodyPr/>
          <a:lstStyle/>
          <a:p>
            <a:fld id="{6E313669-7CE0-F845-A45C-0F72B7C921DC}" type="datetime1">
              <a:rPr lang="en-US" smtClean="0"/>
              <a:pPr/>
              <a:t>9/30/13</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53</a:t>
            </a:fld>
            <a:endParaRPr lang="en-US"/>
          </a:p>
        </p:txBody>
      </p:sp>
      <p:sp>
        <p:nvSpPr>
          <p:cNvPr id="6" name="Footer Placeholder 5"/>
          <p:cNvSpPr>
            <a:spLocks noGrp="1"/>
          </p:cNvSpPr>
          <p:nvPr>
            <p:ph type="ftr" sz="quarter" idx="11"/>
          </p:nvPr>
        </p:nvSpPr>
        <p:spPr/>
        <p:txBody>
          <a:bodyPr/>
          <a:lstStyle/>
          <a:p>
            <a:r>
              <a:rPr lang="sv-SE" dirty="0" smtClean="0"/>
              <a:t>Fall 2013</a:t>
            </a:r>
            <a:r>
              <a:rPr lang="en-US" dirty="0" smtClean="0"/>
              <a:t> -- Lecture #10</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7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872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872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87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729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9346" name="Rectangle 2"/>
          <p:cNvSpPr>
            <a:spLocks noGrp="1" noChangeArrowheads="1"/>
          </p:cNvSpPr>
          <p:nvPr>
            <p:ph type="title"/>
          </p:nvPr>
        </p:nvSpPr>
        <p:spPr/>
        <p:txBody>
          <a:bodyPr/>
          <a:lstStyle/>
          <a:p>
            <a:r>
              <a:rPr lang="en-US" dirty="0" smtClean="0"/>
              <a:t>Phases of the </a:t>
            </a:r>
            <a:r>
              <a:rPr lang="en-US" dirty="0" err="1" smtClean="0"/>
              <a:t>Datapath</a:t>
            </a:r>
            <a:r>
              <a:rPr lang="en-US" dirty="0" smtClean="0"/>
              <a:t> (1/5)</a:t>
            </a:r>
            <a:endParaRPr lang="en-US" dirty="0"/>
          </a:p>
        </p:txBody>
      </p:sp>
      <p:sp>
        <p:nvSpPr>
          <p:cNvPr id="2489347" name="Rectangle 3"/>
          <p:cNvSpPr>
            <a:spLocks noGrp="1" noChangeArrowheads="1"/>
          </p:cNvSpPr>
          <p:nvPr>
            <p:ph type="body" idx="1"/>
          </p:nvPr>
        </p:nvSpPr>
        <p:spPr>
          <a:xfrm>
            <a:off x="487200" y="1440189"/>
            <a:ext cx="8229600" cy="4525963"/>
          </a:xfrm>
        </p:spPr>
        <p:txBody>
          <a:bodyPr>
            <a:normAutofit lnSpcReduction="10000"/>
          </a:bodyPr>
          <a:lstStyle/>
          <a:p>
            <a:r>
              <a:rPr lang="en-US" dirty="0" smtClean="0"/>
              <a:t>There is a wide variety of MIPS instructions: so what general steps do they have in common?</a:t>
            </a:r>
          </a:p>
          <a:p>
            <a:r>
              <a:rPr lang="en-US" dirty="0" smtClean="0"/>
              <a:t>Phase 1: </a:t>
            </a:r>
            <a:r>
              <a:rPr lang="en-US" i="1" dirty="0" smtClean="0"/>
              <a:t>Instruction Fetch</a:t>
            </a:r>
          </a:p>
          <a:p>
            <a:pPr lvl="1"/>
            <a:r>
              <a:rPr lang="en-US" dirty="0" smtClean="0"/>
              <a:t>No matter what the instruction, the 32-bit instruction word must first be fetched from memory (the cache-memory hierarchy)</a:t>
            </a:r>
          </a:p>
          <a:p>
            <a:pPr lvl="1"/>
            <a:r>
              <a:rPr lang="en-US" dirty="0" smtClean="0"/>
              <a:t>Also, this is where we Increment PC </a:t>
            </a:r>
            <a:br>
              <a:rPr lang="en-US" dirty="0" smtClean="0"/>
            </a:br>
            <a:r>
              <a:rPr lang="en-US" dirty="0" smtClean="0"/>
              <a:t>(that is, PC = PC + 4, to point to the next instruction: byte addressing so + 4)</a:t>
            </a:r>
          </a:p>
          <a:p>
            <a:r>
              <a:rPr lang="en-US" dirty="0" smtClean="0"/>
              <a:t>Simulator: Instruction = </a:t>
            </a:r>
            <a:r>
              <a:rPr lang="en-US" dirty="0" err="1" smtClean="0"/>
              <a:t>Memory[PC</a:t>
            </a:r>
            <a:r>
              <a:rPr lang="en-US" dirty="0" smtClean="0"/>
              <a:t>]; PC+=4;</a:t>
            </a:r>
            <a:endParaRPr lang="en-US" dirty="0"/>
          </a:p>
        </p:txBody>
      </p:sp>
      <p:sp>
        <p:nvSpPr>
          <p:cNvPr id="4" name="Date Placeholder 3"/>
          <p:cNvSpPr>
            <a:spLocks noGrp="1"/>
          </p:cNvSpPr>
          <p:nvPr>
            <p:ph type="dt" sz="half" idx="10"/>
          </p:nvPr>
        </p:nvSpPr>
        <p:spPr/>
        <p:txBody>
          <a:bodyPr/>
          <a:lstStyle/>
          <a:p>
            <a:fld id="{28BCBBB7-B176-5945-AD8A-4956F214478C}" type="datetime1">
              <a:rPr lang="en-US" smtClean="0"/>
              <a:pPr/>
              <a:t>9/30/13</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54</a:t>
            </a:fld>
            <a:endParaRPr lang="en-US"/>
          </a:p>
        </p:txBody>
      </p:sp>
      <p:sp>
        <p:nvSpPr>
          <p:cNvPr id="6" name="Footer Placeholder 5"/>
          <p:cNvSpPr>
            <a:spLocks noGrp="1"/>
          </p:cNvSpPr>
          <p:nvPr>
            <p:ph type="ftr" sz="quarter" idx="11"/>
          </p:nvPr>
        </p:nvSpPr>
        <p:spPr/>
        <p:txBody>
          <a:bodyPr/>
          <a:lstStyle/>
          <a:p>
            <a:r>
              <a:rPr lang="sv-SE" dirty="0" smtClean="0"/>
              <a:t>Fall 2013</a:t>
            </a:r>
            <a:r>
              <a:rPr lang="en-US" dirty="0" smtClean="0"/>
              <a:t> -- Lecture #10</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9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8934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893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893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89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934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1394" name="Rectangle 2"/>
          <p:cNvSpPr>
            <a:spLocks noGrp="1" noChangeArrowheads="1"/>
          </p:cNvSpPr>
          <p:nvPr>
            <p:ph type="title"/>
          </p:nvPr>
        </p:nvSpPr>
        <p:spPr/>
        <p:txBody>
          <a:bodyPr/>
          <a:lstStyle/>
          <a:p>
            <a:r>
              <a:rPr lang="en-US" dirty="0" smtClean="0"/>
              <a:t>Phases of the </a:t>
            </a:r>
            <a:r>
              <a:rPr lang="en-US" dirty="0" err="1" smtClean="0"/>
              <a:t>Datapath</a:t>
            </a:r>
            <a:r>
              <a:rPr lang="en-US" dirty="0" smtClean="0"/>
              <a:t> (2/5)</a:t>
            </a:r>
            <a:endParaRPr lang="en-US" dirty="0"/>
          </a:p>
        </p:txBody>
      </p:sp>
      <p:sp>
        <p:nvSpPr>
          <p:cNvPr id="2491395" name="Rectangle 3"/>
          <p:cNvSpPr>
            <a:spLocks noGrp="1" noChangeArrowheads="1"/>
          </p:cNvSpPr>
          <p:nvPr>
            <p:ph type="body" idx="1"/>
          </p:nvPr>
        </p:nvSpPr>
        <p:spPr/>
        <p:txBody>
          <a:bodyPr>
            <a:normAutofit lnSpcReduction="10000"/>
          </a:bodyPr>
          <a:lstStyle/>
          <a:p>
            <a:r>
              <a:rPr lang="en-US" dirty="0" smtClean="0"/>
              <a:t>Phase 2: </a:t>
            </a:r>
            <a:r>
              <a:rPr lang="en-US" i="1" dirty="0" smtClean="0"/>
              <a:t>Instruction Decode</a:t>
            </a:r>
          </a:p>
          <a:p>
            <a:pPr lvl="1"/>
            <a:r>
              <a:rPr lang="en-US" dirty="0" smtClean="0"/>
              <a:t>Upon fetching the instruction, we next gather data from the fields (decode all necessary instruction data)</a:t>
            </a:r>
          </a:p>
          <a:p>
            <a:pPr lvl="1"/>
            <a:r>
              <a:rPr lang="en-US" dirty="0" smtClean="0"/>
              <a:t>First, read the </a:t>
            </a:r>
            <a:r>
              <a:rPr lang="en-US" dirty="0" err="1" smtClean="0"/>
              <a:t>opcode</a:t>
            </a:r>
            <a:r>
              <a:rPr lang="en-US" dirty="0" smtClean="0"/>
              <a:t> to determine instruction type and field lengths</a:t>
            </a:r>
          </a:p>
          <a:p>
            <a:pPr lvl="1"/>
            <a:r>
              <a:rPr lang="en-US" dirty="0" smtClean="0"/>
              <a:t>Second, read in data from all necessary registers</a:t>
            </a:r>
          </a:p>
          <a:p>
            <a:pPr lvl="2"/>
            <a:r>
              <a:rPr lang="en-US" dirty="0" smtClean="0"/>
              <a:t>For add, read two registers</a:t>
            </a:r>
          </a:p>
          <a:p>
            <a:pPr lvl="2"/>
            <a:r>
              <a:rPr lang="en-US" dirty="0" smtClean="0"/>
              <a:t>For </a:t>
            </a:r>
            <a:r>
              <a:rPr lang="en-US" dirty="0" err="1" smtClean="0"/>
              <a:t>addi</a:t>
            </a:r>
            <a:r>
              <a:rPr lang="en-US" dirty="0" smtClean="0"/>
              <a:t>, read one register</a:t>
            </a:r>
          </a:p>
          <a:p>
            <a:pPr lvl="2"/>
            <a:r>
              <a:rPr lang="en-US" dirty="0" smtClean="0"/>
              <a:t>For </a:t>
            </a:r>
            <a:r>
              <a:rPr lang="en-US" dirty="0" err="1" smtClean="0"/>
              <a:t>jal</a:t>
            </a:r>
            <a:r>
              <a:rPr lang="en-US" dirty="0" smtClean="0"/>
              <a:t>, no reads necessary</a:t>
            </a:r>
            <a:endParaRPr lang="en-US" dirty="0"/>
          </a:p>
        </p:txBody>
      </p:sp>
      <p:sp>
        <p:nvSpPr>
          <p:cNvPr id="4" name="Date Placeholder 3"/>
          <p:cNvSpPr>
            <a:spLocks noGrp="1"/>
          </p:cNvSpPr>
          <p:nvPr>
            <p:ph type="dt" sz="half" idx="10"/>
          </p:nvPr>
        </p:nvSpPr>
        <p:spPr/>
        <p:txBody>
          <a:bodyPr/>
          <a:lstStyle/>
          <a:p>
            <a:fld id="{9F89C15B-61D8-F047-BBEB-4D2A42A3B303}" type="datetime1">
              <a:rPr lang="en-US" smtClean="0"/>
              <a:pPr/>
              <a:t>9/30/13</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55</a:t>
            </a:fld>
            <a:endParaRPr lang="en-US"/>
          </a:p>
        </p:txBody>
      </p:sp>
      <p:sp>
        <p:nvSpPr>
          <p:cNvPr id="6" name="Footer Placeholder 5"/>
          <p:cNvSpPr>
            <a:spLocks noGrp="1"/>
          </p:cNvSpPr>
          <p:nvPr>
            <p:ph type="ftr" sz="quarter" idx="11"/>
          </p:nvPr>
        </p:nvSpPr>
        <p:spPr/>
        <p:txBody>
          <a:bodyPr/>
          <a:lstStyle/>
          <a:p>
            <a:r>
              <a:rPr lang="sv-SE" dirty="0" smtClean="0"/>
              <a:t>Fall 2013</a:t>
            </a:r>
            <a:r>
              <a:rPr lang="en-US" dirty="0" smtClean="0"/>
              <a:t> -- Lecture #10</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13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913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913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9139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9139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9139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913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139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Simulator for Decode Phase</a:t>
            </a:r>
            <a:endParaRPr lang="en-US" dirty="0"/>
          </a:p>
        </p:txBody>
      </p:sp>
      <p:sp>
        <p:nvSpPr>
          <p:cNvPr id="3" name="Content Placeholder 2"/>
          <p:cNvSpPr>
            <a:spLocks noGrp="1"/>
          </p:cNvSpPr>
          <p:nvPr>
            <p:ph idx="1"/>
          </p:nvPr>
        </p:nvSpPr>
        <p:spPr/>
        <p:txBody>
          <a:bodyPr/>
          <a:lstStyle/>
          <a:p>
            <a:pPr>
              <a:buNone/>
              <a:tabLst>
                <a:tab pos="909638" algn="l"/>
              </a:tabLst>
            </a:pPr>
            <a:r>
              <a:rPr lang="en-US" dirty="0" smtClean="0"/>
              <a:t>Register1 = </a:t>
            </a:r>
            <a:r>
              <a:rPr lang="en-US" dirty="0" err="1" smtClean="0"/>
              <a:t>Register[rsfield</a:t>
            </a:r>
            <a:r>
              <a:rPr lang="en-US" dirty="0" smtClean="0"/>
              <a:t>];</a:t>
            </a:r>
          </a:p>
          <a:p>
            <a:pPr>
              <a:buNone/>
              <a:tabLst>
                <a:tab pos="909638" algn="l"/>
              </a:tabLst>
            </a:pPr>
            <a:r>
              <a:rPr lang="en-US" dirty="0" smtClean="0"/>
              <a:t>Register2 = </a:t>
            </a:r>
            <a:r>
              <a:rPr lang="en-US" dirty="0" err="1" smtClean="0"/>
              <a:t>Register[rtfield</a:t>
            </a:r>
            <a:r>
              <a:rPr lang="en-US" dirty="0" smtClean="0"/>
              <a:t>];</a:t>
            </a:r>
          </a:p>
          <a:p>
            <a:pPr>
              <a:buNone/>
            </a:pPr>
            <a:r>
              <a:rPr lang="en-US" dirty="0" smtClean="0"/>
              <a:t>if (opcode == 0) …</a:t>
            </a:r>
          </a:p>
          <a:p>
            <a:pPr>
              <a:buNone/>
              <a:tabLst>
                <a:tab pos="909638" algn="l"/>
              </a:tabLst>
            </a:pPr>
            <a:r>
              <a:rPr lang="en-US" dirty="0" smtClean="0"/>
              <a:t>	else if (opcode &gt;5 &amp;&amp; opcode &lt;10) …</a:t>
            </a:r>
          </a:p>
          <a:p>
            <a:pPr>
              <a:buNone/>
              <a:tabLst>
                <a:tab pos="909638" algn="l"/>
              </a:tabLst>
            </a:pPr>
            <a:r>
              <a:rPr lang="en-US" dirty="0" smtClean="0"/>
              <a:t>		else if (opcode …) …</a:t>
            </a:r>
          </a:p>
          <a:p>
            <a:pPr>
              <a:buNone/>
              <a:tabLst>
                <a:tab pos="909638" algn="l"/>
                <a:tab pos="1370013" algn="l"/>
              </a:tabLst>
            </a:pPr>
            <a:r>
              <a:rPr lang="en-US" dirty="0" smtClean="0"/>
              <a:t>			else if (opcode …) …</a:t>
            </a:r>
          </a:p>
          <a:p>
            <a:pPr>
              <a:tabLst>
                <a:tab pos="909638" algn="l"/>
              </a:tabLst>
            </a:pPr>
            <a:r>
              <a:rPr lang="en-US" dirty="0" smtClean="0"/>
              <a:t>Better C statement for chained if statements?</a:t>
            </a:r>
          </a:p>
        </p:txBody>
      </p:sp>
      <p:sp>
        <p:nvSpPr>
          <p:cNvPr id="4" name="Date Placeholder 3"/>
          <p:cNvSpPr>
            <a:spLocks noGrp="1"/>
          </p:cNvSpPr>
          <p:nvPr>
            <p:ph type="dt" sz="half" idx="10"/>
          </p:nvPr>
        </p:nvSpPr>
        <p:spPr/>
        <p:txBody>
          <a:bodyPr/>
          <a:lstStyle/>
          <a:p>
            <a:fld id="{D0A4CBDD-5981-E248-BA3B-2DE4CF4EDE8F}"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56</a:t>
            </a:fld>
            <a:endParaRPr lang="en-US"/>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Phases of the </a:t>
            </a:r>
            <a:r>
              <a:rPr lang="en-US" dirty="0" err="1" smtClean="0"/>
              <a:t>Datapath</a:t>
            </a:r>
            <a:r>
              <a:rPr lang="en-US" dirty="0" smtClean="0"/>
              <a:t> (3/5)</a:t>
            </a:r>
            <a:endParaRPr lang="en-US" dirty="0"/>
          </a:p>
        </p:txBody>
      </p:sp>
      <p:sp>
        <p:nvSpPr>
          <p:cNvPr id="2493443" name="Rectangle 3"/>
          <p:cNvSpPr>
            <a:spLocks noGrp="1" noChangeArrowheads="1"/>
          </p:cNvSpPr>
          <p:nvPr>
            <p:ph type="body" idx="1"/>
          </p:nvPr>
        </p:nvSpPr>
        <p:spPr/>
        <p:txBody>
          <a:bodyPr>
            <a:normAutofit fontScale="92500" lnSpcReduction="10000"/>
          </a:bodyPr>
          <a:lstStyle/>
          <a:p>
            <a:r>
              <a:rPr lang="en-US" dirty="0" smtClean="0"/>
              <a:t>Phase 3: </a:t>
            </a:r>
            <a:r>
              <a:rPr lang="en-US" i="1" dirty="0" smtClean="0"/>
              <a:t>ALU </a:t>
            </a:r>
            <a:r>
              <a:rPr lang="en-US" dirty="0" smtClean="0"/>
              <a:t>(Arithmetic-Logic Unit)</a:t>
            </a:r>
          </a:p>
          <a:p>
            <a:pPr lvl="1"/>
            <a:r>
              <a:rPr lang="en-US" dirty="0" smtClean="0"/>
              <a:t>Real work of most instructions is done here: arithmetic (+, -, *, /), shifting, logic (&amp;, |), comparisons (</a:t>
            </a:r>
            <a:r>
              <a:rPr lang="en-US" dirty="0" err="1" smtClean="0"/>
              <a:t>slt</a:t>
            </a:r>
            <a:r>
              <a:rPr lang="en-US" dirty="0" smtClean="0"/>
              <a:t>)</a:t>
            </a:r>
          </a:p>
          <a:p>
            <a:pPr lvl="1"/>
            <a:r>
              <a:rPr lang="en-US" dirty="0" smtClean="0"/>
              <a:t>What about loads and stores?</a:t>
            </a:r>
          </a:p>
          <a:p>
            <a:pPr lvl="2"/>
            <a:r>
              <a:rPr lang="en-US" dirty="0" err="1" smtClean="0"/>
              <a:t>lw</a:t>
            </a:r>
            <a:r>
              <a:rPr lang="en-US" dirty="0" smtClean="0"/>
              <a:t>   $t0, 40($t1)</a:t>
            </a:r>
          </a:p>
          <a:p>
            <a:pPr lvl="2"/>
            <a:r>
              <a:rPr lang="en-US" dirty="0" smtClean="0"/>
              <a:t>Address we are accessing in memory = the value in $t1 PLUS the value 40</a:t>
            </a:r>
          </a:p>
          <a:p>
            <a:pPr lvl="2"/>
            <a:r>
              <a:rPr lang="en-US" dirty="0" smtClean="0"/>
              <a:t>So we do this addition in this stage</a:t>
            </a:r>
          </a:p>
          <a:p>
            <a:r>
              <a:rPr lang="en-US" dirty="0" smtClean="0"/>
              <a:t>Simulator: 	Result = Register1 op Register2;</a:t>
            </a:r>
            <a:br>
              <a:rPr lang="en-US" dirty="0" smtClean="0"/>
            </a:br>
            <a:r>
              <a:rPr lang="en-US" dirty="0" smtClean="0"/>
              <a:t>					Address = Register1 + </a:t>
            </a:r>
            <a:r>
              <a:rPr lang="en-US" dirty="0" err="1" smtClean="0"/>
              <a:t>Addressfield</a:t>
            </a:r>
            <a:endParaRPr lang="en-US" dirty="0"/>
          </a:p>
        </p:txBody>
      </p:sp>
      <p:sp>
        <p:nvSpPr>
          <p:cNvPr id="5" name="Date Placeholder 4"/>
          <p:cNvSpPr>
            <a:spLocks noGrp="1"/>
          </p:cNvSpPr>
          <p:nvPr>
            <p:ph type="dt" sz="half" idx="10"/>
          </p:nvPr>
        </p:nvSpPr>
        <p:spPr/>
        <p:txBody>
          <a:bodyPr/>
          <a:lstStyle/>
          <a:p>
            <a:fld id="{BD442056-92FD-DD46-97F5-FC03C0162C01}" type="datetime1">
              <a:rPr lang="en-US" smtClean="0"/>
              <a:pPr/>
              <a:t>9/30/13</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57</a:t>
            </a:fld>
            <a:endParaRPr lang="en-US"/>
          </a:p>
        </p:txBody>
      </p:sp>
      <p:sp>
        <p:nvSpPr>
          <p:cNvPr id="7" name="Footer Placeholder 6"/>
          <p:cNvSpPr>
            <a:spLocks noGrp="1"/>
          </p:cNvSpPr>
          <p:nvPr>
            <p:ph type="ftr" sz="quarter" idx="11"/>
          </p:nvPr>
        </p:nvSpPr>
        <p:spPr/>
        <p:txBody>
          <a:bodyPr/>
          <a:lstStyle/>
          <a:p>
            <a:r>
              <a:rPr lang="sv-SE" dirty="0" smtClean="0"/>
              <a:t>Fall 2013</a:t>
            </a:r>
            <a:r>
              <a:rPr lang="en-US" dirty="0" smtClean="0"/>
              <a:t> -- Lecture #10</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3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934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934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934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9344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9344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93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344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5490" name="Rectangle 2"/>
          <p:cNvSpPr>
            <a:spLocks noGrp="1" noChangeArrowheads="1"/>
          </p:cNvSpPr>
          <p:nvPr>
            <p:ph type="title"/>
          </p:nvPr>
        </p:nvSpPr>
        <p:spPr/>
        <p:txBody>
          <a:bodyPr/>
          <a:lstStyle/>
          <a:p>
            <a:r>
              <a:rPr lang="en-US" dirty="0" smtClean="0"/>
              <a:t>Phases of the </a:t>
            </a:r>
            <a:r>
              <a:rPr lang="en-US" dirty="0" err="1" smtClean="0"/>
              <a:t>Datapath</a:t>
            </a:r>
            <a:r>
              <a:rPr lang="en-US" dirty="0" smtClean="0"/>
              <a:t> (4/5)</a:t>
            </a:r>
            <a:endParaRPr lang="en-US" dirty="0"/>
          </a:p>
        </p:txBody>
      </p:sp>
      <p:sp>
        <p:nvSpPr>
          <p:cNvPr id="2495491" name="Rectangle 3"/>
          <p:cNvSpPr>
            <a:spLocks noGrp="1" noChangeArrowheads="1"/>
          </p:cNvSpPr>
          <p:nvPr>
            <p:ph type="body" idx="1"/>
          </p:nvPr>
        </p:nvSpPr>
        <p:spPr>
          <a:xfrm>
            <a:off x="457200" y="1600200"/>
            <a:ext cx="8229600" cy="4700259"/>
          </a:xfrm>
        </p:spPr>
        <p:txBody>
          <a:bodyPr>
            <a:normAutofit fontScale="92500" lnSpcReduction="10000"/>
          </a:bodyPr>
          <a:lstStyle/>
          <a:p>
            <a:r>
              <a:rPr lang="en-US" dirty="0" smtClean="0"/>
              <a:t>Phase 4: </a:t>
            </a:r>
            <a:r>
              <a:rPr lang="en-US" i="1" dirty="0" smtClean="0"/>
              <a:t>Memory Access</a:t>
            </a:r>
          </a:p>
          <a:p>
            <a:pPr lvl="1"/>
            <a:r>
              <a:rPr lang="en-US" dirty="0" smtClean="0"/>
              <a:t>Actually only the load and store instructions do anything during this phase; the others remain idle during this phase or skip it all together</a:t>
            </a:r>
          </a:p>
          <a:p>
            <a:pPr lvl="1"/>
            <a:r>
              <a:rPr lang="en-US" dirty="0" smtClean="0"/>
              <a:t>Since these instructions have a unique step, we need this extra phase to account for them</a:t>
            </a:r>
          </a:p>
          <a:p>
            <a:pPr lvl="1"/>
            <a:r>
              <a:rPr lang="en-US" dirty="0" smtClean="0"/>
              <a:t>(As a result of the cache system, this phase is expected to be fast: talk about next week)</a:t>
            </a:r>
          </a:p>
          <a:p>
            <a:r>
              <a:rPr lang="en-US" dirty="0" smtClean="0"/>
              <a:t>Simulator: 	</a:t>
            </a:r>
            <a:r>
              <a:rPr lang="en-US" dirty="0" err="1" smtClean="0"/>
              <a:t>Register[rtfield</a:t>
            </a:r>
            <a:r>
              <a:rPr lang="en-US" dirty="0" smtClean="0"/>
              <a:t>] = </a:t>
            </a:r>
            <a:r>
              <a:rPr lang="en-US" dirty="0" err="1" smtClean="0"/>
              <a:t>Memory[Address</a:t>
            </a:r>
            <a:r>
              <a:rPr lang="en-US" dirty="0" smtClean="0"/>
              <a:t>] or				</a:t>
            </a:r>
            <a:r>
              <a:rPr lang="en-US" dirty="0" err="1" smtClean="0"/>
              <a:t>Memory[Address</a:t>
            </a:r>
            <a:r>
              <a:rPr lang="en-US" dirty="0" smtClean="0"/>
              <a:t>] =  </a:t>
            </a:r>
            <a:r>
              <a:rPr lang="en-US" dirty="0" err="1" smtClean="0"/>
              <a:t>Register[rtfield</a:t>
            </a:r>
            <a:r>
              <a:rPr lang="en-US" dirty="0" smtClean="0"/>
              <a:t>] </a:t>
            </a:r>
          </a:p>
          <a:p>
            <a:pPr>
              <a:buNone/>
            </a:pPr>
            <a:r>
              <a:rPr lang="en-US" dirty="0" smtClean="0"/>
              <a:t>						</a:t>
            </a:r>
            <a:endParaRPr lang="en-US" dirty="0"/>
          </a:p>
        </p:txBody>
      </p:sp>
      <p:sp>
        <p:nvSpPr>
          <p:cNvPr id="4" name="Date Placeholder 3"/>
          <p:cNvSpPr>
            <a:spLocks noGrp="1"/>
          </p:cNvSpPr>
          <p:nvPr>
            <p:ph type="dt" sz="half" idx="10"/>
          </p:nvPr>
        </p:nvSpPr>
        <p:spPr/>
        <p:txBody>
          <a:bodyPr/>
          <a:lstStyle/>
          <a:p>
            <a:fld id="{49335D3A-891D-EA4E-810B-4E1A1F17FC8D}" type="datetime1">
              <a:rPr lang="en-US" smtClean="0"/>
              <a:pPr/>
              <a:t>9/30/13</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58</a:t>
            </a:fld>
            <a:endParaRPr lang="en-US"/>
          </a:p>
        </p:txBody>
      </p:sp>
      <p:sp>
        <p:nvSpPr>
          <p:cNvPr id="6" name="Footer Placeholder 5"/>
          <p:cNvSpPr>
            <a:spLocks noGrp="1"/>
          </p:cNvSpPr>
          <p:nvPr>
            <p:ph type="ftr" sz="quarter" idx="11"/>
          </p:nvPr>
        </p:nvSpPr>
        <p:spPr/>
        <p:txBody>
          <a:bodyPr/>
          <a:lstStyle/>
          <a:p>
            <a:r>
              <a:rPr lang="sv-SE" dirty="0" smtClean="0"/>
              <a:t>Fall 2013</a:t>
            </a:r>
            <a:r>
              <a:rPr lang="en-US" dirty="0" smtClean="0"/>
              <a:t> -- Lecture #10</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54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954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954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954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954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95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549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7538" name="Rectangle 2"/>
          <p:cNvSpPr>
            <a:spLocks noGrp="1" noChangeArrowheads="1"/>
          </p:cNvSpPr>
          <p:nvPr>
            <p:ph type="title"/>
          </p:nvPr>
        </p:nvSpPr>
        <p:spPr/>
        <p:txBody>
          <a:bodyPr/>
          <a:lstStyle/>
          <a:p>
            <a:r>
              <a:rPr lang="en-US" dirty="0" smtClean="0"/>
              <a:t>Phases of the </a:t>
            </a:r>
            <a:r>
              <a:rPr lang="en-US" dirty="0" err="1" smtClean="0"/>
              <a:t>Datapath</a:t>
            </a:r>
            <a:r>
              <a:rPr lang="en-US" dirty="0" smtClean="0"/>
              <a:t> (5/5)</a:t>
            </a:r>
            <a:endParaRPr lang="en-US" dirty="0"/>
          </a:p>
        </p:txBody>
      </p:sp>
      <p:sp>
        <p:nvSpPr>
          <p:cNvPr id="2497539" name="Rectangle 3"/>
          <p:cNvSpPr>
            <a:spLocks noGrp="1" noChangeArrowheads="1"/>
          </p:cNvSpPr>
          <p:nvPr>
            <p:ph type="body" idx="1"/>
          </p:nvPr>
        </p:nvSpPr>
        <p:spPr/>
        <p:txBody>
          <a:bodyPr>
            <a:normAutofit/>
          </a:bodyPr>
          <a:lstStyle/>
          <a:p>
            <a:r>
              <a:rPr lang="en-US" dirty="0" smtClean="0"/>
              <a:t>Phase 5: </a:t>
            </a:r>
            <a:r>
              <a:rPr lang="en-US" i="1" dirty="0" smtClean="0"/>
              <a:t>Register Write</a:t>
            </a:r>
          </a:p>
          <a:p>
            <a:pPr lvl="1"/>
            <a:r>
              <a:rPr lang="en-US" dirty="0" smtClean="0"/>
              <a:t>Most instructions write the result of some computation into a register</a:t>
            </a:r>
          </a:p>
          <a:p>
            <a:pPr lvl="1"/>
            <a:r>
              <a:rPr lang="en-US" dirty="0" smtClean="0"/>
              <a:t>E.g.,: arithmetic, logical, shifts, loads, </a:t>
            </a:r>
            <a:r>
              <a:rPr lang="en-US" dirty="0" err="1" smtClean="0"/>
              <a:t>slt</a:t>
            </a:r>
            <a:endParaRPr lang="en-US" dirty="0" smtClean="0"/>
          </a:p>
          <a:p>
            <a:pPr lvl="1"/>
            <a:r>
              <a:rPr lang="en-US" dirty="0" smtClean="0"/>
              <a:t>What about stores, branches, jumps?</a:t>
            </a:r>
          </a:p>
          <a:p>
            <a:pPr lvl="2"/>
            <a:r>
              <a:rPr lang="en-US" dirty="0" smtClean="0"/>
              <a:t>Don’t write anything into a register at the end</a:t>
            </a:r>
          </a:p>
          <a:p>
            <a:pPr lvl="2"/>
            <a:r>
              <a:rPr lang="en-US" dirty="0" smtClean="0"/>
              <a:t>These remain idle during this fifth phase or skip it all together</a:t>
            </a:r>
          </a:p>
          <a:p>
            <a:r>
              <a:rPr lang="en-US" dirty="0" smtClean="0"/>
              <a:t>Simulator: 	</a:t>
            </a:r>
            <a:r>
              <a:rPr lang="en-US" dirty="0" err="1" smtClean="0"/>
              <a:t>Register[rdfield</a:t>
            </a:r>
            <a:r>
              <a:rPr lang="en-US" dirty="0" smtClean="0"/>
              <a:t>] = Result</a:t>
            </a:r>
            <a:endParaRPr lang="en-US" dirty="0"/>
          </a:p>
        </p:txBody>
      </p:sp>
      <p:sp>
        <p:nvSpPr>
          <p:cNvPr id="4" name="Date Placeholder 3"/>
          <p:cNvSpPr>
            <a:spLocks noGrp="1"/>
          </p:cNvSpPr>
          <p:nvPr>
            <p:ph type="dt" sz="half" idx="10"/>
          </p:nvPr>
        </p:nvSpPr>
        <p:spPr/>
        <p:txBody>
          <a:bodyPr/>
          <a:lstStyle/>
          <a:p>
            <a:fld id="{090E55FC-122B-8448-886C-BC26B305D3EB}" type="datetime1">
              <a:rPr lang="en-US" smtClean="0"/>
              <a:pPr/>
              <a:t>9/30/13</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59</a:t>
            </a:fld>
            <a:endParaRPr lang="en-US"/>
          </a:p>
        </p:txBody>
      </p:sp>
      <p:sp>
        <p:nvSpPr>
          <p:cNvPr id="6" name="Footer Placeholder 5"/>
          <p:cNvSpPr>
            <a:spLocks noGrp="1"/>
          </p:cNvSpPr>
          <p:nvPr>
            <p:ph type="ftr" sz="quarter" idx="11"/>
          </p:nvPr>
        </p:nvSpPr>
        <p:spPr/>
        <p:txBody>
          <a:bodyPr/>
          <a:lstStyle/>
          <a:p>
            <a:r>
              <a:rPr lang="sv-SE" dirty="0" smtClean="0"/>
              <a:t>Fall 2013</a:t>
            </a:r>
            <a:r>
              <a:rPr lang="en-US" dirty="0" smtClean="0"/>
              <a:t> -- Lecture #10</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75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975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975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975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9753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9753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975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75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rgbClr val="A6A6A6"/>
                </a:solidFill>
              </a:rPr>
              <a:t>Review</a:t>
            </a:r>
          </a:p>
          <a:p>
            <a:r>
              <a:rPr lang="en-US" dirty="0" smtClean="0"/>
              <a:t>Moore’s Law</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ARM and MIPS</a:t>
            </a:r>
          </a:p>
          <a:p>
            <a:r>
              <a:rPr lang="en-US" dirty="0" smtClean="0">
                <a:solidFill>
                  <a:schemeClr val="bg1">
                    <a:lumMod val="65000"/>
                  </a:schemeClr>
                </a:solidFill>
              </a:rPr>
              <a:t>Technology Break</a:t>
            </a:r>
          </a:p>
          <a:p>
            <a:r>
              <a:rPr lang="en-US" dirty="0" smtClean="0">
                <a:solidFill>
                  <a:schemeClr val="bg1">
                    <a:lumMod val="65000"/>
                  </a:schemeClr>
                </a:solidFill>
              </a:rPr>
              <a:t>Components of a Computer</a:t>
            </a:r>
          </a:p>
        </p:txBody>
      </p:sp>
      <p:sp>
        <p:nvSpPr>
          <p:cNvPr id="4" name="Date Placeholder 3"/>
          <p:cNvSpPr>
            <a:spLocks noGrp="1"/>
          </p:cNvSpPr>
          <p:nvPr>
            <p:ph type="dt" sz="half" idx="10"/>
          </p:nvPr>
        </p:nvSpPr>
        <p:spPr/>
        <p:txBody>
          <a:bodyPr/>
          <a:lstStyle/>
          <a:p>
            <a:fld id="{0C45B906-13A3-644A-A61A-C6CDACA71BE4}"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a:p>
        </p:txBody>
      </p:sp>
    </p:spTree>
    <p:extLst>
      <p:ext uri="{BB962C8B-B14F-4D97-AF65-F5344CB8AC3E}">
        <p14:creationId xmlns:p14="http://schemas.microsoft.com/office/powerpoint/2010/main" val="254074131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48"/>
          <p:cNvSpPr/>
          <p:nvPr/>
        </p:nvSpPr>
        <p:spPr>
          <a:xfrm>
            <a:off x="4199462" y="2353734"/>
            <a:ext cx="643467" cy="260773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p:cNvSpPr/>
          <p:nvPr/>
        </p:nvSpPr>
        <p:spPr>
          <a:xfrm>
            <a:off x="4842929" y="2878667"/>
            <a:ext cx="643467" cy="260773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p:cNvSpPr/>
          <p:nvPr/>
        </p:nvSpPr>
        <p:spPr>
          <a:xfrm>
            <a:off x="5486396" y="3403600"/>
            <a:ext cx="643467" cy="260773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3555995" y="1811867"/>
            <a:ext cx="643467" cy="260773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Instruction Level Parallelism</a:t>
            </a:r>
            <a:endParaRPr lang="en-US" dirty="0"/>
          </a:p>
        </p:txBody>
      </p:sp>
      <p:sp>
        <p:nvSpPr>
          <p:cNvPr id="4" name="Date Placeholder 3"/>
          <p:cNvSpPr>
            <a:spLocks noGrp="1"/>
          </p:cNvSpPr>
          <p:nvPr>
            <p:ph type="dt" sz="half" idx="10"/>
          </p:nvPr>
        </p:nvSpPr>
        <p:spPr/>
        <p:txBody>
          <a:bodyPr/>
          <a:lstStyle/>
          <a:p>
            <a:fld id="{19ACB789-44D9-E743-930A-BF6AF170D18C}"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60</a:t>
            </a:fld>
            <a:endParaRPr lang="en-US"/>
          </a:p>
        </p:txBody>
      </p:sp>
      <p:grpSp>
        <p:nvGrpSpPr>
          <p:cNvPr id="47" name="Group 46"/>
          <p:cNvGrpSpPr/>
          <p:nvPr/>
        </p:nvGrpSpPr>
        <p:grpSpPr>
          <a:xfrm>
            <a:off x="982140" y="1337732"/>
            <a:ext cx="643456" cy="4741331"/>
            <a:chOff x="778944" y="1337732"/>
            <a:chExt cx="643456" cy="4741331"/>
          </a:xfrm>
        </p:grpSpPr>
        <p:sp>
          <p:nvSpPr>
            <p:cNvPr id="7" name="Rectangle 6"/>
            <p:cNvSpPr/>
            <p:nvPr/>
          </p:nvSpPr>
          <p:spPr>
            <a:xfrm>
              <a:off x="778944" y="1727196"/>
              <a:ext cx="643456" cy="4351867"/>
            </a:xfrm>
            <a:prstGeom prst="rect">
              <a:avLst/>
            </a:prstGeom>
            <a:noFill/>
            <a:ln>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863614" y="1337732"/>
              <a:ext cx="473094" cy="369332"/>
            </a:xfrm>
            <a:prstGeom prst="rect">
              <a:avLst/>
            </a:prstGeom>
            <a:noFill/>
          </p:spPr>
          <p:txBody>
            <a:bodyPr wrap="none" rtlCol="0">
              <a:spAutoFit/>
            </a:bodyPr>
            <a:lstStyle/>
            <a:p>
              <a:r>
                <a:rPr lang="en-US" dirty="0" smtClean="0"/>
                <a:t>P 1</a:t>
              </a:r>
              <a:endParaRPr lang="en-US" dirty="0"/>
            </a:p>
          </p:txBody>
        </p:sp>
      </p:grpSp>
      <p:sp>
        <p:nvSpPr>
          <p:cNvPr id="31" name="TextBox 30"/>
          <p:cNvSpPr txBox="1"/>
          <p:nvPr/>
        </p:nvSpPr>
        <p:spPr>
          <a:xfrm>
            <a:off x="270938" y="1879598"/>
            <a:ext cx="778766" cy="369332"/>
          </a:xfrm>
          <a:prstGeom prst="rect">
            <a:avLst/>
          </a:prstGeom>
          <a:noFill/>
        </p:spPr>
        <p:txBody>
          <a:bodyPr wrap="none" rtlCol="0">
            <a:spAutoFit/>
          </a:bodyPr>
          <a:lstStyle/>
          <a:p>
            <a:r>
              <a:rPr lang="en-US" dirty="0" err="1" smtClean="0"/>
              <a:t>Instr</a:t>
            </a:r>
            <a:r>
              <a:rPr lang="en-US" dirty="0" smtClean="0"/>
              <a:t> 1</a:t>
            </a:r>
            <a:endParaRPr lang="en-US" dirty="0"/>
          </a:p>
        </p:txBody>
      </p:sp>
      <p:grpSp>
        <p:nvGrpSpPr>
          <p:cNvPr id="46" name="Group 45"/>
          <p:cNvGrpSpPr/>
          <p:nvPr/>
        </p:nvGrpSpPr>
        <p:grpSpPr>
          <a:xfrm>
            <a:off x="982144" y="1811867"/>
            <a:ext cx="3217319" cy="524933"/>
            <a:chOff x="778948" y="1811867"/>
            <a:chExt cx="3217319" cy="524933"/>
          </a:xfrm>
        </p:grpSpPr>
        <p:sp>
          <p:nvSpPr>
            <p:cNvPr id="30" name="Rectangle 29"/>
            <p:cNvSpPr/>
            <p:nvPr/>
          </p:nvSpPr>
          <p:spPr>
            <a:xfrm>
              <a:off x="778948" y="1811867"/>
              <a:ext cx="3217319" cy="52493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914413" y="1879598"/>
              <a:ext cx="351378" cy="369332"/>
            </a:xfrm>
            <a:prstGeom prst="rect">
              <a:avLst/>
            </a:prstGeom>
            <a:noFill/>
          </p:spPr>
          <p:txBody>
            <a:bodyPr wrap="none" rtlCol="0">
              <a:spAutoFit/>
            </a:bodyPr>
            <a:lstStyle/>
            <a:p>
              <a:r>
                <a:rPr lang="en-US" dirty="0" smtClean="0"/>
                <a:t>IF</a:t>
              </a:r>
              <a:endParaRPr lang="en-US" dirty="0"/>
            </a:p>
          </p:txBody>
        </p:sp>
        <p:sp>
          <p:nvSpPr>
            <p:cNvPr id="33" name="TextBox 32"/>
            <p:cNvSpPr txBox="1"/>
            <p:nvPr/>
          </p:nvSpPr>
          <p:spPr>
            <a:xfrm>
              <a:off x="1574817" y="1879598"/>
              <a:ext cx="389850" cy="369332"/>
            </a:xfrm>
            <a:prstGeom prst="rect">
              <a:avLst/>
            </a:prstGeom>
            <a:noFill/>
          </p:spPr>
          <p:txBody>
            <a:bodyPr wrap="none" rtlCol="0">
              <a:spAutoFit/>
            </a:bodyPr>
            <a:lstStyle/>
            <a:p>
              <a:r>
                <a:rPr lang="en-US" dirty="0" smtClean="0"/>
                <a:t>ID</a:t>
              </a:r>
              <a:endParaRPr lang="en-US" dirty="0"/>
            </a:p>
          </p:txBody>
        </p:sp>
        <p:sp>
          <p:nvSpPr>
            <p:cNvPr id="34" name="TextBox 33"/>
            <p:cNvSpPr txBox="1"/>
            <p:nvPr/>
          </p:nvSpPr>
          <p:spPr>
            <a:xfrm>
              <a:off x="2099757" y="1879598"/>
              <a:ext cx="558416" cy="369332"/>
            </a:xfrm>
            <a:prstGeom prst="rect">
              <a:avLst/>
            </a:prstGeom>
            <a:noFill/>
          </p:spPr>
          <p:txBody>
            <a:bodyPr wrap="none" rtlCol="0">
              <a:spAutoFit/>
            </a:bodyPr>
            <a:lstStyle/>
            <a:p>
              <a:r>
                <a:rPr lang="en-US" dirty="0" smtClean="0"/>
                <a:t>ALU</a:t>
              </a:r>
              <a:endParaRPr lang="en-US" dirty="0"/>
            </a:p>
          </p:txBody>
        </p:sp>
        <p:sp>
          <p:nvSpPr>
            <p:cNvPr id="35" name="TextBox 34"/>
            <p:cNvSpPr txBox="1"/>
            <p:nvPr/>
          </p:nvSpPr>
          <p:spPr>
            <a:xfrm>
              <a:off x="2692430" y="1879598"/>
              <a:ext cx="692091" cy="369332"/>
            </a:xfrm>
            <a:prstGeom prst="rect">
              <a:avLst/>
            </a:prstGeom>
            <a:noFill/>
          </p:spPr>
          <p:txBody>
            <a:bodyPr wrap="none" rtlCol="0">
              <a:spAutoFit/>
            </a:bodyPr>
            <a:lstStyle/>
            <a:p>
              <a:r>
                <a:rPr lang="en-US" dirty="0" smtClean="0"/>
                <a:t>MEM</a:t>
              </a:r>
              <a:endParaRPr lang="en-US" dirty="0"/>
            </a:p>
          </p:txBody>
        </p:sp>
        <p:sp>
          <p:nvSpPr>
            <p:cNvPr id="36" name="TextBox 35"/>
            <p:cNvSpPr txBox="1"/>
            <p:nvPr/>
          </p:nvSpPr>
          <p:spPr>
            <a:xfrm>
              <a:off x="3437499" y="1879598"/>
              <a:ext cx="518091" cy="369332"/>
            </a:xfrm>
            <a:prstGeom prst="rect">
              <a:avLst/>
            </a:prstGeom>
            <a:noFill/>
          </p:spPr>
          <p:txBody>
            <a:bodyPr wrap="none" rtlCol="0">
              <a:spAutoFit/>
            </a:bodyPr>
            <a:lstStyle/>
            <a:p>
              <a:r>
                <a:rPr lang="en-US" dirty="0" smtClean="0"/>
                <a:t>WR</a:t>
              </a:r>
              <a:endParaRPr lang="en-US" dirty="0"/>
            </a:p>
          </p:txBody>
        </p:sp>
      </p:grpSp>
      <p:grpSp>
        <p:nvGrpSpPr>
          <p:cNvPr id="48" name="Group 47"/>
          <p:cNvGrpSpPr/>
          <p:nvPr/>
        </p:nvGrpSpPr>
        <p:grpSpPr>
          <a:xfrm>
            <a:off x="1625597" y="1337735"/>
            <a:ext cx="643456" cy="4741331"/>
            <a:chOff x="1422401" y="1337735"/>
            <a:chExt cx="643456" cy="4741331"/>
          </a:xfrm>
        </p:grpSpPr>
        <p:sp>
          <p:nvSpPr>
            <p:cNvPr id="38" name="Rectangle 37"/>
            <p:cNvSpPr/>
            <p:nvPr/>
          </p:nvSpPr>
          <p:spPr>
            <a:xfrm>
              <a:off x="1422401" y="1727199"/>
              <a:ext cx="643456" cy="4351867"/>
            </a:xfrm>
            <a:prstGeom prst="rect">
              <a:avLst/>
            </a:prstGeom>
            <a:noFill/>
            <a:ln>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1507071" y="1337735"/>
              <a:ext cx="473094" cy="369332"/>
            </a:xfrm>
            <a:prstGeom prst="rect">
              <a:avLst/>
            </a:prstGeom>
            <a:noFill/>
          </p:spPr>
          <p:txBody>
            <a:bodyPr wrap="none" rtlCol="0">
              <a:spAutoFit/>
            </a:bodyPr>
            <a:lstStyle/>
            <a:p>
              <a:r>
                <a:rPr lang="en-US" dirty="0" smtClean="0"/>
                <a:t>P 2</a:t>
              </a:r>
              <a:endParaRPr lang="en-US" dirty="0"/>
            </a:p>
          </p:txBody>
        </p:sp>
      </p:grpSp>
      <p:grpSp>
        <p:nvGrpSpPr>
          <p:cNvPr id="49" name="Group 48"/>
          <p:cNvGrpSpPr/>
          <p:nvPr/>
        </p:nvGrpSpPr>
        <p:grpSpPr>
          <a:xfrm>
            <a:off x="2269054" y="1337738"/>
            <a:ext cx="643456" cy="4741331"/>
            <a:chOff x="2065858" y="1337738"/>
            <a:chExt cx="643456" cy="4741331"/>
          </a:xfrm>
        </p:grpSpPr>
        <p:sp>
          <p:nvSpPr>
            <p:cNvPr id="40" name="Rectangle 39"/>
            <p:cNvSpPr/>
            <p:nvPr/>
          </p:nvSpPr>
          <p:spPr>
            <a:xfrm>
              <a:off x="2065858" y="1727202"/>
              <a:ext cx="643456" cy="4351867"/>
            </a:xfrm>
            <a:prstGeom prst="rect">
              <a:avLst/>
            </a:prstGeom>
            <a:noFill/>
            <a:ln>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2150528" y="1337738"/>
              <a:ext cx="473094" cy="369332"/>
            </a:xfrm>
            <a:prstGeom prst="rect">
              <a:avLst/>
            </a:prstGeom>
            <a:noFill/>
          </p:spPr>
          <p:txBody>
            <a:bodyPr wrap="none" rtlCol="0">
              <a:spAutoFit/>
            </a:bodyPr>
            <a:lstStyle/>
            <a:p>
              <a:r>
                <a:rPr lang="en-US" dirty="0" smtClean="0"/>
                <a:t>P 3</a:t>
              </a:r>
              <a:endParaRPr lang="en-US" dirty="0"/>
            </a:p>
          </p:txBody>
        </p:sp>
      </p:grpSp>
      <p:grpSp>
        <p:nvGrpSpPr>
          <p:cNvPr id="50" name="Group 49"/>
          <p:cNvGrpSpPr/>
          <p:nvPr/>
        </p:nvGrpSpPr>
        <p:grpSpPr>
          <a:xfrm>
            <a:off x="2912511" y="1337741"/>
            <a:ext cx="643456" cy="4741331"/>
            <a:chOff x="2709315" y="1337741"/>
            <a:chExt cx="643456" cy="4741331"/>
          </a:xfrm>
        </p:grpSpPr>
        <p:sp>
          <p:nvSpPr>
            <p:cNvPr id="42" name="Rectangle 41"/>
            <p:cNvSpPr/>
            <p:nvPr/>
          </p:nvSpPr>
          <p:spPr>
            <a:xfrm>
              <a:off x="2709315" y="1727205"/>
              <a:ext cx="643456" cy="4351867"/>
            </a:xfrm>
            <a:prstGeom prst="rect">
              <a:avLst/>
            </a:prstGeom>
            <a:noFill/>
            <a:ln>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2793985" y="1337741"/>
              <a:ext cx="473094" cy="369332"/>
            </a:xfrm>
            <a:prstGeom prst="rect">
              <a:avLst/>
            </a:prstGeom>
            <a:noFill/>
          </p:spPr>
          <p:txBody>
            <a:bodyPr wrap="none" rtlCol="0">
              <a:spAutoFit/>
            </a:bodyPr>
            <a:lstStyle/>
            <a:p>
              <a:r>
                <a:rPr lang="en-US" dirty="0" smtClean="0"/>
                <a:t>P 4</a:t>
              </a:r>
              <a:endParaRPr lang="en-US" dirty="0"/>
            </a:p>
          </p:txBody>
        </p:sp>
      </p:grpSp>
      <p:grpSp>
        <p:nvGrpSpPr>
          <p:cNvPr id="51" name="Group 50"/>
          <p:cNvGrpSpPr/>
          <p:nvPr/>
        </p:nvGrpSpPr>
        <p:grpSpPr>
          <a:xfrm>
            <a:off x="3555968" y="1337744"/>
            <a:ext cx="643456" cy="4741331"/>
            <a:chOff x="3352772" y="1337744"/>
            <a:chExt cx="643456" cy="4741331"/>
          </a:xfrm>
        </p:grpSpPr>
        <p:sp>
          <p:nvSpPr>
            <p:cNvPr id="44" name="Rectangle 43"/>
            <p:cNvSpPr/>
            <p:nvPr/>
          </p:nvSpPr>
          <p:spPr>
            <a:xfrm>
              <a:off x="3352772" y="1727208"/>
              <a:ext cx="643456" cy="4351867"/>
            </a:xfrm>
            <a:prstGeom prst="rect">
              <a:avLst/>
            </a:prstGeom>
            <a:noFill/>
            <a:ln>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3437442" y="1337744"/>
              <a:ext cx="473094" cy="369332"/>
            </a:xfrm>
            <a:prstGeom prst="rect">
              <a:avLst/>
            </a:prstGeom>
            <a:noFill/>
          </p:spPr>
          <p:txBody>
            <a:bodyPr wrap="none" rtlCol="0">
              <a:spAutoFit/>
            </a:bodyPr>
            <a:lstStyle/>
            <a:p>
              <a:r>
                <a:rPr lang="en-US" dirty="0" smtClean="0"/>
                <a:t>P 5</a:t>
              </a:r>
              <a:endParaRPr lang="en-US" dirty="0"/>
            </a:p>
          </p:txBody>
        </p:sp>
      </p:grpSp>
      <p:grpSp>
        <p:nvGrpSpPr>
          <p:cNvPr id="52" name="Group 51"/>
          <p:cNvGrpSpPr/>
          <p:nvPr/>
        </p:nvGrpSpPr>
        <p:grpSpPr>
          <a:xfrm>
            <a:off x="4199474" y="1337733"/>
            <a:ext cx="643456" cy="4741331"/>
            <a:chOff x="778944" y="1337732"/>
            <a:chExt cx="643456" cy="4741331"/>
          </a:xfrm>
        </p:grpSpPr>
        <p:sp>
          <p:nvSpPr>
            <p:cNvPr id="53" name="Rectangle 52"/>
            <p:cNvSpPr/>
            <p:nvPr/>
          </p:nvSpPr>
          <p:spPr>
            <a:xfrm>
              <a:off x="778944" y="1727196"/>
              <a:ext cx="643456" cy="4351867"/>
            </a:xfrm>
            <a:prstGeom prst="rect">
              <a:avLst/>
            </a:prstGeom>
            <a:noFill/>
            <a:ln>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863614" y="1337732"/>
              <a:ext cx="473094" cy="369332"/>
            </a:xfrm>
            <a:prstGeom prst="rect">
              <a:avLst/>
            </a:prstGeom>
            <a:noFill/>
          </p:spPr>
          <p:txBody>
            <a:bodyPr wrap="none" rtlCol="0">
              <a:spAutoFit/>
            </a:bodyPr>
            <a:lstStyle/>
            <a:p>
              <a:r>
                <a:rPr lang="en-US" dirty="0" smtClean="0"/>
                <a:t>P 6</a:t>
              </a:r>
              <a:endParaRPr lang="en-US" dirty="0"/>
            </a:p>
          </p:txBody>
        </p:sp>
      </p:grpSp>
      <p:grpSp>
        <p:nvGrpSpPr>
          <p:cNvPr id="55" name="Group 54"/>
          <p:cNvGrpSpPr/>
          <p:nvPr/>
        </p:nvGrpSpPr>
        <p:grpSpPr>
          <a:xfrm>
            <a:off x="4842931" y="1337736"/>
            <a:ext cx="643456" cy="4741331"/>
            <a:chOff x="1422401" y="1337735"/>
            <a:chExt cx="643456" cy="4741331"/>
          </a:xfrm>
        </p:grpSpPr>
        <p:sp>
          <p:nvSpPr>
            <p:cNvPr id="56" name="Rectangle 55"/>
            <p:cNvSpPr/>
            <p:nvPr/>
          </p:nvSpPr>
          <p:spPr>
            <a:xfrm>
              <a:off x="1422401" y="1727199"/>
              <a:ext cx="643456" cy="4351867"/>
            </a:xfrm>
            <a:prstGeom prst="rect">
              <a:avLst/>
            </a:prstGeom>
            <a:noFill/>
            <a:ln>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1507071" y="1337735"/>
              <a:ext cx="473094" cy="369332"/>
            </a:xfrm>
            <a:prstGeom prst="rect">
              <a:avLst/>
            </a:prstGeom>
            <a:noFill/>
          </p:spPr>
          <p:txBody>
            <a:bodyPr wrap="none" rtlCol="0">
              <a:spAutoFit/>
            </a:bodyPr>
            <a:lstStyle/>
            <a:p>
              <a:r>
                <a:rPr lang="en-US" dirty="0" smtClean="0"/>
                <a:t>P 7</a:t>
              </a:r>
              <a:endParaRPr lang="en-US" dirty="0"/>
            </a:p>
          </p:txBody>
        </p:sp>
      </p:grpSp>
      <p:grpSp>
        <p:nvGrpSpPr>
          <p:cNvPr id="58" name="Group 57"/>
          <p:cNvGrpSpPr/>
          <p:nvPr/>
        </p:nvGrpSpPr>
        <p:grpSpPr>
          <a:xfrm>
            <a:off x="5486388" y="1337739"/>
            <a:ext cx="643456" cy="4741331"/>
            <a:chOff x="2065858" y="1337738"/>
            <a:chExt cx="643456" cy="4741331"/>
          </a:xfrm>
        </p:grpSpPr>
        <p:sp>
          <p:nvSpPr>
            <p:cNvPr id="59" name="Rectangle 58"/>
            <p:cNvSpPr/>
            <p:nvPr/>
          </p:nvSpPr>
          <p:spPr>
            <a:xfrm>
              <a:off x="2065858" y="1727202"/>
              <a:ext cx="643456" cy="4351867"/>
            </a:xfrm>
            <a:prstGeom prst="rect">
              <a:avLst/>
            </a:prstGeom>
            <a:noFill/>
            <a:ln>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2150528" y="1337738"/>
              <a:ext cx="473094" cy="369332"/>
            </a:xfrm>
            <a:prstGeom prst="rect">
              <a:avLst/>
            </a:prstGeom>
            <a:noFill/>
          </p:spPr>
          <p:txBody>
            <a:bodyPr wrap="none" rtlCol="0">
              <a:spAutoFit/>
            </a:bodyPr>
            <a:lstStyle/>
            <a:p>
              <a:r>
                <a:rPr lang="en-US" dirty="0" smtClean="0"/>
                <a:t>P 8</a:t>
              </a:r>
              <a:endParaRPr lang="en-US" dirty="0"/>
            </a:p>
          </p:txBody>
        </p:sp>
      </p:grpSp>
      <p:grpSp>
        <p:nvGrpSpPr>
          <p:cNvPr id="61" name="Group 60"/>
          <p:cNvGrpSpPr/>
          <p:nvPr/>
        </p:nvGrpSpPr>
        <p:grpSpPr>
          <a:xfrm>
            <a:off x="6129845" y="1337742"/>
            <a:ext cx="643456" cy="4741331"/>
            <a:chOff x="2709315" y="1337741"/>
            <a:chExt cx="643456" cy="4741331"/>
          </a:xfrm>
        </p:grpSpPr>
        <p:sp>
          <p:nvSpPr>
            <p:cNvPr id="62" name="Rectangle 61"/>
            <p:cNvSpPr/>
            <p:nvPr/>
          </p:nvSpPr>
          <p:spPr>
            <a:xfrm>
              <a:off x="2709315" y="1727205"/>
              <a:ext cx="643456" cy="4351867"/>
            </a:xfrm>
            <a:prstGeom prst="rect">
              <a:avLst/>
            </a:prstGeom>
            <a:noFill/>
            <a:ln>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2793985" y="1337741"/>
              <a:ext cx="473094" cy="369332"/>
            </a:xfrm>
            <a:prstGeom prst="rect">
              <a:avLst/>
            </a:prstGeom>
            <a:noFill/>
          </p:spPr>
          <p:txBody>
            <a:bodyPr wrap="none" rtlCol="0">
              <a:spAutoFit/>
            </a:bodyPr>
            <a:lstStyle/>
            <a:p>
              <a:r>
                <a:rPr lang="en-US" dirty="0" smtClean="0"/>
                <a:t>P 9</a:t>
              </a:r>
              <a:endParaRPr lang="en-US" dirty="0"/>
            </a:p>
          </p:txBody>
        </p:sp>
      </p:grpSp>
      <p:grpSp>
        <p:nvGrpSpPr>
          <p:cNvPr id="64" name="Group 63"/>
          <p:cNvGrpSpPr/>
          <p:nvPr/>
        </p:nvGrpSpPr>
        <p:grpSpPr>
          <a:xfrm>
            <a:off x="6773302" y="1337745"/>
            <a:ext cx="643456" cy="4741331"/>
            <a:chOff x="3352772" y="1337744"/>
            <a:chExt cx="643456" cy="4741331"/>
          </a:xfrm>
        </p:grpSpPr>
        <p:sp>
          <p:nvSpPr>
            <p:cNvPr id="65" name="Rectangle 64"/>
            <p:cNvSpPr/>
            <p:nvPr/>
          </p:nvSpPr>
          <p:spPr>
            <a:xfrm>
              <a:off x="3352772" y="1727208"/>
              <a:ext cx="643456" cy="4351867"/>
            </a:xfrm>
            <a:prstGeom prst="rect">
              <a:avLst/>
            </a:prstGeom>
            <a:noFill/>
            <a:ln>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3386643" y="1337744"/>
              <a:ext cx="590088" cy="369332"/>
            </a:xfrm>
            <a:prstGeom prst="rect">
              <a:avLst/>
            </a:prstGeom>
            <a:noFill/>
          </p:spPr>
          <p:txBody>
            <a:bodyPr wrap="none" rtlCol="0">
              <a:spAutoFit/>
            </a:bodyPr>
            <a:lstStyle/>
            <a:p>
              <a:r>
                <a:rPr lang="en-US" dirty="0" smtClean="0"/>
                <a:t>P 10</a:t>
              </a:r>
              <a:endParaRPr lang="en-US" dirty="0"/>
            </a:p>
          </p:txBody>
        </p:sp>
      </p:grpSp>
      <p:grpSp>
        <p:nvGrpSpPr>
          <p:cNvPr id="67" name="Group 66"/>
          <p:cNvGrpSpPr/>
          <p:nvPr/>
        </p:nvGrpSpPr>
        <p:grpSpPr>
          <a:xfrm>
            <a:off x="7416826" y="1337741"/>
            <a:ext cx="643456" cy="4741331"/>
            <a:chOff x="2065858" y="1337738"/>
            <a:chExt cx="643456" cy="4741331"/>
          </a:xfrm>
        </p:grpSpPr>
        <p:sp>
          <p:nvSpPr>
            <p:cNvPr id="68" name="Rectangle 67"/>
            <p:cNvSpPr/>
            <p:nvPr/>
          </p:nvSpPr>
          <p:spPr>
            <a:xfrm>
              <a:off x="2065858" y="1727202"/>
              <a:ext cx="643456" cy="4351867"/>
            </a:xfrm>
            <a:prstGeom prst="rect">
              <a:avLst/>
            </a:prstGeom>
            <a:noFill/>
            <a:ln>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2099729" y="1337738"/>
              <a:ext cx="590088" cy="369332"/>
            </a:xfrm>
            <a:prstGeom prst="rect">
              <a:avLst/>
            </a:prstGeom>
            <a:noFill/>
          </p:spPr>
          <p:txBody>
            <a:bodyPr wrap="none" rtlCol="0">
              <a:spAutoFit/>
            </a:bodyPr>
            <a:lstStyle/>
            <a:p>
              <a:r>
                <a:rPr lang="en-US" dirty="0" smtClean="0"/>
                <a:t>P 11</a:t>
              </a:r>
              <a:endParaRPr lang="en-US" dirty="0"/>
            </a:p>
          </p:txBody>
        </p:sp>
      </p:grpSp>
      <p:grpSp>
        <p:nvGrpSpPr>
          <p:cNvPr id="70" name="Group 69"/>
          <p:cNvGrpSpPr/>
          <p:nvPr/>
        </p:nvGrpSpPr>
        <p:grpSpPr>
          <a:xfrm>
            <a:off x="8060283" y="1337744"/>
            <a:ext cx="643456" cy="4741331"/>
            <a:chOff x="2709315" y="1337741"/>
            <a:chExt cx="643456" cy="4741331"/>
          </a:xfrm>
        </p:grpSpPr>
        <p:sp>
          <p:nvSpPr>
            <p:cNvPr id="71" name="Rectangle 70"/>
            <p:cNvSpPr/>
            <p:nvPr/>
          </p:nvSpPr>
          <p:spPr>
            <a:xfrm>
              <a:off x="2709315" y="1727205"/>
              <a:ext cx="643456" cy="4351867"/>
            </a:xfrm>
            <a:prstGeom prst="rect">
              <a:avLst/>
            </a:prstGeom>
            <a:noFill/>
            <a:ln>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2760119" y="1337741"/>
              <a:ext cx="590088" cy="369332"/>
            </a:xfrm>
            <a:prstGeom prst="rect">
              <a:avLst/>
            </a:prstGeom>
            <a:noFill/>
          </p:spPr>
          <p:txBody>
            <a:bodyPr wrap="none" rtlCol="0">
              <a:spAutoFit/>
            </a:bodyPr>
            <a:lstStyle/>
            <a:p>
              <a:r>
                <a:rPr lang="en-US" dirty="0" smtClean="0"/>
                <a:t>P 12</a:t>
              </a:r>
              <a:endParaRPr lang="en-US" dirty="0"/>
            </a:p>
          </p:txBody>
        </p:sp>
      </p:grpSp>
      <p:grpSp>
        <p:nvGrpSpPr>
          <p:cNvPr id="84" name="Group 83"/>
          <p:cNvGrpSpPr/>
          <p:nvPr/>
        </p:nvGrpSpPr>
        <p:grpSpPr>
          <a:xfrm>
            <a:off x="253995" y="2336802"/>
            <a:ext cx="7162801" cy="524933"/>
            <a:chOff x="0" y="2336802"/>
            <a:chExt cx="7162801" cy="524933"/>
          </a:xfrm>
        </p:grpSpPr>
        <p:sp>
          <p:nvSpPr>
            <p:cNvPr id="76" name="TextBox 75"/>
            <p:cNvSpPr txBox="1"/>
            <p:nvPr/>
          </p:nvSpPr>
          <p:spPr>
            <a:xfrm>
              <a:off x="0" y="2421468"/>
              <a:ext cx="778766" cy="369332"/>
            </a:xfrm>
            <a:prstGeom prst="rect">
              <a:avLst/>
            </a:prstGeom>
            <a:noFill/>
          </p:spPr>
          <p:txBody>
            <a:bodyPr wrap="none" rtlCol="0">
              <a:spAutoFit/>
            </a:bodyPr>
            <a:lstStyle/>
            <a:p>
              <a:r>
                <a:rPr lang="en-US" dirty="0" err="1" smtClean="0"/>
                <a:t>Instr</a:t>
              </a:r>
              <a:r>
                <a:rPr lang="en-US" dirty="0" smtClean="0"/>
                <a:t> 2</a:t>
              </a:r>
              <a:endParaRPr lang="en-US" dirty="0"/>
            </a:p>
          </p:txBody>
        </p:sp>
        <p:grpSp>
          <p:nvGrpSpPr>
            <p:cNvPr id="77" name="Group 76"/>
            <p:cNvGrpSpPr/>
            <p:nvPr/>
          </p:nvGrpSpPr>
          <p:grpSpPr>
            <a:xfrm>
              <a:off x="3945482" y="2336802"/>
              <a:ext cx="3217319" cy="524933"/>
              <a:chOff x="778948" y="1811867"/>
              <a:chExt cx="3217319" cy="524933"/>
            </a:xfrm>
          </p:grpSpPr>
          <p:sp>
            <p:nvSpPr>
              <p:cNvPr id="78" name="Rectangle 77"/>
              <p:cNvSpPr/>
              <p:nvPr/>
            </p:nvSpPr>
            <p:spPr>
              <a:xfrm>
                <a:off x="778948" y="1811867"/>
                <a:ext cx="3217319" cy="52493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914413" y="1879598"/>
                <a:ext cx="351378" cy="369332"/>
              </a:xfrm>
              <a:prstGeom prst="rect">
                <a:avLst/>
              </a:prstGeom>
              <a:noFill/>
            </p:spPr>
            <p:txBody>
              <a:bodyPr wrap="none" rtlCol="0">
                <a:spAutoFit/>
              </a:bodyPr>
              <a:lstStyle/>
              <a:p>
                <a:r>
                  <a:rPr lang="en-US" dirty="0" smtClean="0"/>
                  <a:t>IF</a:t>
                </a:r>
                <a:endParaRPr lang="en-US" dirty="0"/>
              </a:p>
            </p:txBody>
          </p:sp>
          <p:sp>
            <p:nvSpPr>
              <p:cNvPr id="80" name="TextBox 79"/>
              <p:cNvSpPr txBox="1"/>
              <p:nvPr/>
            </p:nvSpPr>
            <p:spPr>
              <a:xfrm>
                <a:off x="1574817" y="1879598"/>
                <a:ext cx="389850" cy="369332"/>
              </a:xfrm>
              <a:prstGeom prst="rect">
                <a:avLst/>
              </a:prstGeom>
              <a:noFill/>
            </p:spPr>
            <p:txBody>
              <a:bodyPr wrap="none" rtlCol="0">
                <a:spAutoFit/>
              </a:bodyPr>
              <a:lstStyle/>
              <a:p>
                <a:r>
                  <a:rPr lang="en-US" dirty="0" smtClean="0"/>
                  <a:t>ID</a:t>
                </a:r>
                <a:endParaRPr lang="en-US" dirty="0"/>
              </a:p>
            </p:txBody>
          </p:sp>
          <p:sp>
            <p:nvSpPr>
              <p:cNvPr id="81" name="TextBox 80"/>
              <p:cNvSpPr txBox="1"/>
              <p:nvPr/>
            </p:nvSpPr>
            <p:spPr>
              <a:xfrm>
                <a:off x="2099757" y="1879598"/>
                <a:ext cx="558416" cy="369332"/>
              </a:xfrm>
              <a:prstGeom prst="rect">
                <a:avLst/>
              </a:prstGeom>
              <a:noFill/>
            </p:spPr>
            <p:txBody>
              <a:bodyPr wrap="none" rtlCol="0">
                <a:spAutoFit/>
              </a:bodyPr>
              <a:lstStyle/>
              <a:p>
                <a:r>
                  <a:rPr lang="en-US" dirty="0" smtClean="0"/>
                  <a:t>ALU</a:t>
                </a:r>
                <a:endParaRPr lang="en-US" dirty="0"/>
              </a:p>
            </p:txBody>
          </p:sp>
          <p:sp>
            <p:nvSpPr>
              <p:cNvPr id="82" name="TextBox 81"/>
              <p:cNvSpPr txBox="1"/>
              <p:nvPr/>
            </p:nvSpPr>
            <p:spPr>
              <a:xfrm>
                <a:off x="2692430" y="1879598"/>
                <a:ext cx="692091" cy="369332"/>
              </a:xfrm>
              <a:prstGeom prst="rect">
                <a:avLst/>
              </a:prstGeom>
              <a:noFill/>
            </p:spPr>
            <p:txBody>
              <a:bodyPr wrap="none" rtlCol="0">
                <a:spAutoFit/>
              </a:bodyPr>
              <a:lstStyle/>
              <a:p>
                <a:r>
                  <a:rPr lang="en-US" dirty="0" smtClean="0"/>
                  <a:t>MEM</a:t>
                </a:r>
                <a:endParaRPr lang="en-US" dirty="0"/>
              </a:p>
            </p:txBody>
          </p:sp>
          <p:sp>
            <p:nvSpPr>
              <p:cNvPr id="83" name="TextBox 82"/>
              <p:cNvSpPr txBox="1"/>
              <p:nvPr/>
            </p:nvSpPr>
            <p:spPr>
              <a:xfrm>
                <a:off x="3437499" y="1879598"/>
                <a:ext cx="518091" cy="369332"/>
              </a:xfrm>
              <a:prstGeom prst="rect">
                <a:avLst/>
              </a:prstGeom>
              <a:noFill/>
            </p:spPr>
            <p:txBody>
              <a:bodyPr wrap="none" rtlCol="0">
                <a:spAutoFit/>
              </a:bodyPr>
              <a:lstStyle/>
              <a:p>
                <a:r>
                  <a:rPr lang="en-US" dirty="0" smtClean="0"/>
                  <a:t>WR</a:t>
                </a:r>
                <a:endParaRPr lang="en-US" dirty="0"/>
              </a:p>
            </p:txBody>
          </p:sp>
        </p:grpSp>
      </p:grpSp>
      <p:grpSp>
        <p:nvGrpSpPr>
          <p:cNvPr id="93" name="Group 92"/>
          <p:cNvGrpSpPr/>
          <p:nvPr/>
        </p:nvGrpSpPr>
        <p:grpSpPr>
          <a:xfrm>
            <a:off x="253998" y="2336800"/>
            <a:ext cx="4588931" cy="524933"/>
            <a:chOff x="3" y="2336800"/>
            <a:chExt cx="4588931" cy="524933"/>
          </a:xfrm>
        </p:grpSpPr>
        <p:grpSp>
          <p:nvGrpSpPr>
            <p:cNvPr id="85" name="Group 84"/>
            <p:cNvGrpSpPr/>
            <p:nvPr/>
          </p:nvGrpSpPr>
          <p:grpSpPr>
            <a:xfrm>
              <a:off x="1371615" y="2336800"/>
              <a:ext cx="3217319" cy="524933"/>
              <a:chOff x="778948" y="1811867"/>
              <a:chExt cx="3217319" cy="524933"/>
            </a:xfrm>
          </p:grpSpPr>
          <p:sp>
            <p:nvSpPr>
              <p:cNvPr id="86" name="Rectangle 85"/>
              <p:cNvSpPr/>
              <p:nvPr/>
            </p:nvSpPr>
            <p:spPr>
              <a:xfrm>
                <a:off x="778948" y="1811867"/>
                <a:ext cx="3217319" cy="52493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914413" y="1879598"/>
                <a:ext cx="351378" cy="369332"/>
              </a:xfrm>
              <a:prstGeom prst="rect">
                <a:avLst/>
              </a:prstGeom>
              <a:noFill/>
            </p:spPr>
            <p:txBody>
              <a:bodyPr wrap="none" rtlCol="0">
                <a:spAutoFit/>
              </a:bodyPr>
              <a:lstStyle/>
              <a:p>
                <a:r>
                  <a:rPr lang="en-US" dirty="0" smtClean="0"/>
                  <a:t>IF</a:t>
                </a:r>
                <a:endParaRPr lang="en-US" dirty="0"/>
              </a:p>
            </p:txBody>
          </p:sp>
          <p:sp>
            <p:nvSpPr>
              <p:cNvPr id="88" name="TextBox 87"/>
              <p:cNvSpPr txBox="1"/>
              <p:nvPr/>
            </p:nvSpPr>
            <p:spPr>
              <a:xfrm>
                <a:off x="1574817" y="1879598"/>
                <a:ext cx="389850" cy="369332"/>
              </a:xfrm>
              <a:prstGeom prst="rect">
                <a:avLst/>
              </a:prstGeom>
              <a:noFill/>
            </p:spPr>
            <p:txBody>
              <a:bodyPr wrap="none" rtlCol="0">
                <a:spAutoFit/>
              </a:bodyPr>
              <a:lstStyle/>
              <a:p>
                <a:r>
                  <a:rPr lang="en-US" dirty="0" smtClean="0"/>
                  <a:t>ID</a:t>
                </a:r>
                <a:endParaRPr lang="en-US" dirty="0"/>
              </a:p>
            </p:txBody>
          </p:sp>
          <p:sp>
            <p:nvSpPr>
              <p:cNvPr id="89" name="TextBox 88"/>
              <p:cNvSpPr txBox="1"/>
              <p:nvPr/>
            </p:nvSpPr>
            <p:spPr>
              <a:xfrm>
                <a:off x="2099757" y="1879598"/>
                <a:ext cx="558416" cy="369332"/>
              </a:xfrm>
              <a:prstGeom prst="rect">
                <a:avLst/>
              </a:prstGeom>
              <a:noFill/>
            </p:spPr>
            <p:txBody>
              <a:bodyPr wrap="none" rtlCol="0">
                <a:spAutoFit/>
              </a:bodyPr>
              <a:lstStyle/>
              <a:p>
                <a:r>
                  <a:rPr lang="en-US" dirty="0" smtClean="0"/>
                  <a:t>ALU</a:t>
                </a:r>
                <a:endParaRPr lang="en-US" dirty="0"/>
              </a:p>
            </p:txBody>
          </p:sp>
          <p:sp>
            <p:nvSpPr>
              <p:cNvPr id="90" name="TextBox 89"/>
              <p:cNvSpPr txBox="1"/>
              <p:nvPr/>
            </p:nvSpPr>
            <p:spPr>
              <a:xfrm>
                <a:off x="2692430" y="1879598"/>
                <a:ext cx="692091" cy="369332"/>
              </a:xfrm>
              <a:prstGeom prst="rect">
                <a:avLst/>
              </a:prstGeom>
              <a:noFill/>
            </p:spPr>
            <p:txBody>
              <a:bodyPr wrap="none" rtlCol="0">
                <a:spAutoFit/>
              </a:bodyPr>
              <a:lstStyle/>
              <a:p>
                <a:r>
                  <a:rPr lang="en-US" dirty="0" smtClean="0"/>
                  <a:t>MEM</a:t>
                </a:r>
                <a:endParaRPr lang="en-US" dirty="0"/>
              </a:p>
            </p:txBody>
          </p:sp>
          <p:sp>
            <p:nvSpPr>
              <p:cNvPr id="91" name="TextBox 90"/>
              <p:cNvSpPr txBox="1"/>
              <p:nvPr/>
            </p:nvSpPr>
            <p:spPr>
              <a:xfrm>
                <a:off x="3437499" y="1879598"/>
                <a:ext cx="518091" cy="369332"/>
              </a:xfrm>
              <a:prstGeom prst="rect">
                <a:avLst/>
              </a:prstGeom>
              <a:noFill/>
            </p:spPr>
            <p:txBody>
              <a:bodyPr wrap="none" rtlCol="0">
                <a:spAutoFit/>
              </a:bodyPr>
              <a:lstStyle/>
              <a:p>
                <a:r>
                  <a:rPr lang="en-US" dirty="0" smtClean="0"/>
                  <a:t>WR</a:t>
                </a:r>
                <a:endParaRPr lang="en-US" dirty="0"/>
              </a:p>
            </p:txBody>
          </p:sp>
        </p:grpSp>
        <p:sp>
          <p:nvSpPr>
            <p:cNvPr id="92" name="TextBox 91"/>
            <p:cNvSpPr txBox="1"/>
            <p:nvPr/>
          </p:nvSpPr>
          <p:spPr>
            <a:xfrm>
              <a:off x="3" y="2421471"/>
              <a:ext cx="778766" cy="369332"/>
            </a:xfrm>
            <a:prstGeom prst="rect">
              <a:avLst/>
            </a:prstGeom>
            <a:noFill/>
          </p:spPr>
          <p:txBody>
            <a:bodyPr wrap="none" rtlCol="0">
              <a:spAutoFit/>
            </a:bodyPr>
            <a:lstStyle/>
            <a:p>
              <a:r>
                <a:rPr lang="en-US" dirty="0" err="1" smtClean="0"/>
                <a:t>Instr</a:t>
              </a:r>
              <a:r>
                <a:rPr lang="en-US" dirty="0" smtClean="0"/>
                <a:t> 2</a:t>
              </a:r>
              <a:endParaRPr lang="en-US" dirty="0"/>
            </a:p>
          </p:txBody>
        </p:sp>
      </p:grpSp>
      <p:grpSp>
        <p:nvGrpSpPr>
          <p:cNvPr id="102" name="Group 101"/>
          <p:cNvGrpSpPr/>
          <p:nvPr/>
        </p:nvGrpSpPr>
        <p:grpSpPr>
          <a:xfrm>
            <a:off x="254009" y="2861733"/>
            <a:ext cx="5232366" cy="524933"/>
            <a:chOff x="14" y="2861733"/>
            <a:chExt cx="5232366" cy="524933"/>
          </a:xfrm>
        </p:grpSpPr>
        <p:sp>
          <p:nvSpPr>
            <p:cNvPr id="94" name="TextBox 93"/>
            <p:cNvSpPr txBox="1"/>
            <p:nvPr/>
          </p:nvSpPr>
          <p:spPr>
            <a:xfrm>
              <a:off x="14" y="2963330"/>
              <a:ext cx="778766" cy="369332"/>
            </a:xfrm>
            <a:prstGeom prst="rect">
              <a:avLst/>
            </a:prstGeom>
            <a:noFill/>
          </p:spPr>
          <p:txBody>
            <a:bodyPr wrap="none" rtlCol="0">
              <a:spAutoFit/>
            </a:bodyPr>
            <a:lstStyle/>
            <a:p>
              <a:r>
                <a:rPr lang="en-US" dirty="0" err="1" smtClean="0"/>
                <a:t>Instr</a:t>
              </a:r>
              <a:r>
                <a:rPr lang="en-US" dirty="0" smtClean="0"/>
                <a:t> 3</a:t>
              </a:r>
              <a:endParaRPr lang="en-US" dirty="0"/>
            </a:p>
          </p:txBody>
        </p:sp>
        <p:grpSp>
          <p:nvGrpSpPr>
            <p:cNvPr id="95" name="Group 94"/>
            <p:cNvGrpSpPr/>
            <p:nvPr/>
          </p:nvGrpSpPr>
          <p:grpSpPr>
            <a:xfrm>
              <a:off x="2015061" y="2861733"/>
              <a:ext cx="3217319" cy="524933"/>
              <a:chOff x="778948" y="1811867"/>
              <a:chExt cx="3217319" cy="524933"/>
            </a:xfrm>
          </p:grpSpPr>
          <p:sp>
            <p:nvSpPr>
              <p:cNvPr id="96" name="Rectangle 95"/>
              <p:cNvSpPr/>
              <p:nvPr/>
            </p:nvSpPr>
            <p:spPr>
              <a:xfrm>
                <a:off x="778948" y="1811867"/>
                <a:ext cx="3217319" cy="52493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p:cNvSpPr txBox="1"/>
              <p:nvPr/>
            </p:nvSpPr>
            <p:spPr>
              <a:xfrm>
                <a:off x="914413" y="1879598"/>
                <a:ext cx="351378" cy="369332"/>
              </a:xfrm>
              <a:prstGeom prst="rect">
                <a:avLst/>
              </a:prstGeom>
              <a:noFill/>
            </p:spPr>
            <p:txBody>
              <a:bodyPr wrap="none" rtlCol="0">
                <a:spAutoFit/>
              </a:bodyPr>
              <a:lstStyle/>
              <a:p>
                <a:r>
                  <a:rPr lang="en-US" dirty="0" smtClean="0"/>
                  <a:t>IF</a:t>
                </a:r>
                <a:endParaRPr lang="en-US" dirty="0"/>
              </a:p>
            </p:txBody>
          </p:sp>
          <p:sp>
            <p:nvSpPr>
              <p:cNvPr id="98" name="TextBox 97"/>
              <p:cNvSpPr txBox="1"/>
              <p:nvPr/>
            </p:nvSpPr>
            <p:spPr>
              <a:xfrm>
                <a:off x="1574817" y="1879598"/>
                <a:ext cx="389850" cy="369332"/>
              </a:xfrm>
              <a:prstGeom prst="rect">
                <a:avLst/>
              </a:prstGeom>
              <a:noFill/>
            </p:spPr>
            <p:txBody>
              <a:bodyPr wrap="none" rtlCol="0">
                <a:spAutoFit/>
              </a:bodyPr>
              <a:lstStyle/>
              <a:p>
                <a:r>
                  <a:rPr lang="en-US" dirty="0" smtClean="0"/>
                  <a:t>ID</a:t>
                </a:r>
                <a:endParaRPr lang="en-US" dirty="0"/>
              </a:p>
            </p:txBody>
          </p:sp>
          <p:sp>
            <p:nvSpPr>
              <p:cNvPr id="99" name="TextBox 98"/>
              <p:cNvSpPr txBox="1"/>
              <p:nvPr/>
            </p:nvSpPr>
            <p:spPr>
              <a:xfrm>
                <a:off x="2099757" y="1879598"/>
                <a:ext cx="558416" cy="369332"/>
              </a:xfrm>
              <a:prstGeom prst="rect">
                <a:avLst/>
              </a:prstGeom>
              <a:noFill/>
            </p:spPr>
            <p:txBody>
              <a:bodyPr wrap="none" rtlCol="0">
                <a:spAutoFit/>
              </a:bodyPr>
              <a:lstStyle/>
              <a:p>
                <a:r>
                  <a:rPr lang="en-US" dirty="0" smtClean="0"/>
                  <a:t>ALU</a:t>
                </a:r>
                <a:endParaRPr lang="en-US" dirty="0"/>
              </a:p>
            </p:txBody>
          </p:sp>
          <p:sp>
            <p:nvSpPr>
              <p:cNvPr id="100" name="TextBox 99"/>
              <p:cNvSpPr txBox="1"/>
              <p:nvPr/>
            </p:nvSpPr>
            <p:spPr>
              <a:xfrm>
                <a:off x="2692430" y="1879598"/>
                <a:ext cx="692091" cy="369332"/>
              </a:xfrm>
              <a:prstGeom prst="rect">
                <a:avLst/>
              </a:prstGeom>
              <a:noFill/>
            </p:spPr>
            <p:txBody>
              <a:bodyPr wrap="none" rtlCol="0">
                <a:spAutoFit/>
              </a:bodyPr>
              <a:lstStyle/>
              <a:p>
                <a:r>
                  <a:rPr lang="en-US" dirty="0" smtClean="0"/>
                  <a:t>MEM</a:t>
                </a:r>
                <a:endParaRPr lang="en-US" dirty="0"/>
              </a:p>
            </p:txBody>
          </p:sp>
          <p:sp>
            <p:nvSpPr>
              <p:cNvPr id="101" name="TextBox 100"/>
              <p:cNvSpPr txBox="1"/>
              <p:nvPr/>
            </p:nvSpPr>
            <p:spPr>
              <a:xfrm>
                <a:off x="3437499" y="1879598"/>
                <a:ext cx="518091" cy="369332"/>
              </a:xfrm>
              <a:prstGeom prst="rect">
                <a:avLst/>
              </a:prstGeom>
              <a:noFill/>
            </p:spPr>
            <p:txBody>
              <a:bodyPr wrap="none" rtlCol="0">
                <a:spAutoFit/>
              </a:bodyPr>
              <a:lstStyle/>
              <a:p>
                <a:r>
                  <a:rPr lang="en-US" dirty="0" smtClean="0"/>
                  <a:t>WR</a:t>
                </a:r>
                <a:endParaRPr lang="en-US" dirty="0"/>
              </a:p>
            </p:txBody>
          </p:sp>
        </p:grpSp>
      </p:grpSp>
      <p:grpSp>
        <p:nvGrpSpPr>
          <p:cNvPr id="111" name="Group 110"/>
          <p:cNvGrpSpPr/>
          <p:nvPr/>
        </p:nvGrpSpPr>
        <p:grpSpPr>
          <a:xfrm>
            <a:off x="253995" y="3386669"/>
            <a:ext cx="5875868" cy="524933"/>
            <a:chOff x="0" y="3386669"/>
            <a:chExt cx="5875868" cy="524933"/>
          </a:xfrm>
        </p:grpSpPr>
        <p:grpSp>
          <p:nvGrpSpPr>
            <p:cNvPr id="103" name="Group 102"/>
            <p:cNvGrpSpPr/>
            <p:nvPr/>
          </p:nvGrpSpPr>
          <p:grpSpPr>
            <a:xfrm>
              <a:off x="2658549" y="3386669"/>
              <a:ext cx="3217319" cy="524933"/>
              <a:chOff x="778948" y="1811867"/>
              <a:chExt cx="3217319" cy="524933"/>
            </a:xfrm>
          </p:grpSpPr>
          <p:sp>
            <p:nvSpPr>
              <p:cNvPr id="104" name="Rectangle 103"/>
              <p:cNvSpPr/>
              <p:nvPr/>
            </p:nvSpPr>
            <p:spPr>
              <a:xfrm>
                <a:off x="778948" y="1811867"/>
                <a:ext cx="3217319" cy="52493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TextBox 104"/>
              <p:cNvSpPr txBox="1"/>
              <p:nvPr/>
            </p:nvSpPr>
            <p:spPr>
              <a:xfrm>
                <a:off x="914413" y="1879598"/>
                <a:ext cx="351378" cy="369332"/>
              </a:xfrm>
              <a:prstGeom prst="rect">
                <a:avLst/>
              </a:prstGeom>
              <a:noFill/>
            </p:spPr>
            <p:txBody>
              <a:bodyPr wrap="none" rtlCol="0">
                <a:spAutoFit/>
              </a:bodyPr>
              <a:lstStyle/>
              <a:p>
                <a:r>
                  <a:rPr lang="en-US" dirty="0" smtClean="0"/>
                  <a:t>IF</a:t>
                </a:r>
                <a:endParaRPr lang="en-US" dirty="0"/>
              </a:p>
            </p:txBody>
          </p:sp>
          <p:sp>
            <p:nvSpPr>
              <p:cNvPr id="106" name="TextBox 105"/>
              <p:cNvSpPr txBox="1"/>
              <p:nvPr/>
            </p:nvSpPr>
            <p:spPr>
              <a:xfrm>
                <a:off x="1574817" y="1879598"/>
                <a:ext cx="389850" cy="369332"/>
              </a:xfrm>
              <a:prstGeom prst="rect">
                <a:avLst/>
              </a:prstGeom>
              <a:noFill/>
            </p:spPr>
            <p:txBody>
              <a:bodyPr wrap="none" rtlCol="0">
                <a:spAutoFit/>
              </a:bodyPr>
              <a:lstStyle/>
              <a:p>
                <a:r>
                  <a:rPr lang="en-US" dirty="0" smtClean="0"/>
                  <a:t>ID</a:t>
                </a:r>
                <a:endParaRPr lang="en-US" dirty="0"/>
              </a:p>
            </p:txBody>
          </p:sp>
          <p:sp>
            <p:nvSpPr>
              <p:cNvPr id="107" name="TextBox 106"/>
              <p:cNvSpPr txBox="1"/>
              <p:nvPr/>
            </p:nvSpPr>
            <p:spPr>
              <a:xfrm>
                <a:off x="2099757" y="1879598"/>
                <a:ext cx="558416" cy="369332"/>
              </a:xfrm>
              <a:prstGeom prst="rect">
                <a:avLst/>
              </a:prstGeom>
              <a:noFill/>
            </p:spPr>
            <p:txBody>
              <a:bodyPr wrap="none" rtlCol="0">
                <a:spAutoFit/>
              </a:bodyPr>
              <a:lstStyle/>
              <a:p>
                <a:r>
                  <a:rPr lang="en-US" dirty="0" smtClean="0"/>
                  <a:t>ALU</a:t>
                </a:r>
                <a:endParaRPr lang="en-US" dirty="0"/>
              </a:p>
            </p:txBody>
          </p:sp>
          <p:sp>
            <p:nvSpPr>
              <p:cNvPr id="108" name="TextBox 107"/>
              <p:cNvSpPr txBox="1"/>
              <p:nvPr/>
            </p:nvSpPr>
            <p:spPr>
              <a:xfrm>
                <a:off x="2692430" y="1879598"/>
                <a:ext cx="692091" cy="369332"/>
              </a:xfrm>
              <a:prstGeom prst="rect">
                <a:avLst/>
              </a:prstGeom>
              <a:noFill/>
            </p:spPr>
            <p:txBody>
              <a:bodyPr wrap="none" rtlCol="0">
                <a:spAutoFit/>
              </a:bodyPr>
              <a:lstStyle/>
              <a:p>
                <a:r>
                  <a:rPr lang="en-US" dirty="0" smtClean="0"/>
                  <a:t>MEM</a:t>
                </a:r>
                <a:endParaRPr lang="en-US" dirty="0"/>
              </a:p>
            </p:txBody>
          </p:sp>
          <p:sp>
            <p:nvSpPr>
              <p:cNvPr id="109" name="TextBox 108"/>
              <p:cNvSpPr txBox="1"/>
              <p:nvPr/>
            </p:nvSpPr>
            <p:spPr>
              <a:xfrm>
                <a:off x="3437499" y="1879598"/>
                <a:ext cx="518091" cy="369332"/>
              </a:xfrm>
              <a:prstGeom prst="rect">
                <a:avLst/>
              </a:prstGeom>
              <a:noFill/>
            </p:spPr>
            <p:txBody>
              <a:bodyPr wrap="none" rtlCol="0">
                <a:spAutoFit/>
              </a:bodyPr>
              <a:lstStyle/>
              <a:p>
                <a:r>
                  <a:rPr lang="en-US" dirty="0" smtClean="0"/>
                  <a:t>WR</a:t>
                </a:r>
                <a:endParaRPr lang="en-US" dirty="0"/>
              </a:p>
            </p:txBody>
          </p:sp>
        </p:grpSp>
        <p:sp>
          <p:nvSpPr>
            <p:cNvPr id="110" name="TextBox 109"/>
            <p:cNvSpPr txBox="1"/>
            <p:nvPr/>
          </p:nvSpPr>
          <p:spPr>
            <a:xfrm>
              <a:off x="0" y="3437464"/>
              <a:ext cx="778766" cy="369332"/>
            </a:xfrm>
            <a:prstGeom prst="rect">
              <a:avLst/>
            </a:prstGeom>
            <a:noFill/>
          </p:spPr>
          <p:txBody>
            <a:bodyPr wrap="none" rtlCol="0">
              <a:spAutoFit/>
            </a:bodyPr>
            <a:lstStyle/>
            <a:p>
              <a:r>
                <a:rPr lang="en-US" dirty="0" err="1" smtClean="0"/>
                <a:t>Instr</a:t>
              </a:r>
              <a:r>
                <a:rPr lang="en-US" dirty="0" smtClean="0"/>
                <a:t> 4</a:t>
              </a:r>
              <a:endParaRPr lang="en-US" dirty="0"/>
            </a:p>
          </p:txBody>
        </p:sp>
      </p:grpSp>
      <p:grpSp>
        <p:nvGrpSpPr>
          <p:cNvPr id="112" name="Group 111"/>
          <p:cNvGrpSpPr/>
          <p:nvPr/>
        </p:nvGrpSpPr>
        <p:grpSpPr>
          <a:xfrm>
            <a:off x="253998" y="3911595"/>
            <a:ext cx="6519322" cy="524933"/>
            <a:chOff x="-643454" y="3386669"/>
            <a:chExt cx="6519322" cy="524933"/>
          </a:xfrm>
        </p:grpSpPr>
        <p:grpSp>
          <p:nvGrpSpPr>
            <p:cNvPr id="113" name="Group 102"/>
            <p:cNvGrpSpPr/>
            <p:nvPr/>
          </p:nvGrpSpPr>
          <p:grpSpPr>
            <a:xfrm>
              <a:off x="2658549" y="3386669"/>
              <a:ext cx="3217319" cy="524933"/>
              <a:chOff x="778948" y="1811867"/>
              <a:chExt cx="3217319" cy="524933"/>
            </a:xfrm>
          </p:grpSpPr>
          <p:sp>
            <p:nvSpPr>
              <p:cNvPr id="115" name="Rectangle 114"/>
              <p:cNvSpPr/>
              <p:nvPr/>
            </p:nvSpPr>
            <p:spPr>
              <a:xfrm>
                <a:off x="778948" y="1811867"/>
                <a:ext cx="3217319" cy="52493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TextBox 115"/>
              <p:cNvSpPr txBox="1"/>
              <p:nvPr/>
            </p:nvSpPr>
            <p:spPr>
              <a:xfrm>
                <a:off x="914413" y="1879598"/>
                <a:ext cx="351378" cy="369332"/>
              </a:xfrm>
              <a:prstGeom prst="rect">
                <a:avLst/>
              </a:prstGeom>
              <a:noFill/>
            </p:spPr>
            <p:txBody>
              <a:bodyPr wrap="none" rtlCol="0">
                <a:spAutoFit/>
              </a:bodyPr>
              <a:lstStyle/>
              <a:p>
                <a:r>
                  <a:rPr lang="en-US" dirty="0" smtClean="0"/>
                  <a:t>IF</a:t>
                </a:r>
                <a:endParaRPr lang="en-US" dirty="0"/>
              </a:p>
            </p:txBody>
          </p:sp>
          <p:sp>
            <p:nvSpPr>
              <p:cNvPr id="117" name="TextBox 116"/>
              <p:cNvSpPr txBox="1"/>
              <p:nvPr/>
            </p:nvSpPr>
            <p:spPr>
              <a:xfrm>
                <a:off x="1574817" y="1879598"/>
                <a:ext cx="389850" cy="369332"/>
              </a:xfrm>
              <a:prstGeom prst="rect">
                <a:avLst/>
              </a:prstGeom>
              <a:noFill/>
            </p:spPr>
            <p:txBody>
              <a:bodyPr wrap="none" rtlCol="0">
                <a:spAutoFit/>
              </a:bodyPr>
              <a:lstStyle/>
              <a:p>
                <a:r>
                  <a:rPr lang="en-US" dirty="0" smtClean="0"/>
                  <a:t>ID</a:t>
                </a:r>
                <a:endParaRPr lang="en-US" dirty="0"/>
              </a:p>
            </p:txBody>
          </p:sp>
          <p:sp>
            <p:nvSpPr>
              <p:cNvPr id="118" name="TextBox 117"/>
              <p:cNvSpPr txBox="1"/>
              <p:nvPr/>
            </p:nvSpPr>
            <p:spPr>
              <a:xfrm>
                <a:off x="2099757" y="1879598"/>
                <a:ext cx="558416" cy="369332"/>
              </a:xfrm>
              <a:prstGeom prst="rect">
                <a:avLst/>
              </a:prstGeom>
              <a:noFill/>
            </p:spPr>
            <p:txBody>
              <a:bodyPr wrap="none" rtlCol="0">
                <a:spAutoFit/>
              </a:bodyPr>
              <a:lstStyle/>
              <a:p>
                <a:r>
                  <a:rPr lang="en-US" dirty="0" smtClean="0"/>
                  <a:t>ALU</a:t>
                </a:r>
                <a:endParaRPr lang="en-US" dirty="0"/>
              </a:p>
            </p:txBody>
          </p:sp>
          <p:sp>
            <p:nvSpPr>
              <p:cNvPr id="119" name="TextBox 118"/>
              <p:cNvSpPr txBox="1"/>
              <p:nvPr/>
            </p:nvSpPr>
            <p:spPr>
              <a:xfrm>
                <a:off x="2692430" y="1879598"/>
                <a:ext cx="692091" cy="369332"/>
              </a:xfrm>
              <a:prstGeom prst="rect">
                <a:avLst/>
              </a:prstGeom>
              <a:noFill/>
            </p:spPr>
            <p:txBody>
              <a:bodyPr wrap="none" rtlCol="0">
                <a:spAutoFit/>
              </a:bodyPr>
              <a:lstStyle/>
              <a:p>
                <a:r>
                  <a:rPr lang="en-US" dirty="0" smtClean="0"/>
                  <a:t>MEM</a:t>
                </a:r>
                <a:endParaRPr lang="en-US" dirty="0"/>
              </a:p>
            </p:txBody>
          </p:sp>
          <p:sp>
            <p:nvSpPr>
              <p:cNvPr id="120" name="TextBox 119"/>
              <p:cNvSpPr txBox="1"/>
              <p:nvPr/>
            </p:nvSpPr>
            <p:spPr>
              <a:xfrm>
                <a:off x="3437499" y="1879598"/>
                <a:ext cx="518091" cy="369332"/>
              </a:xfrm>
              <a:prstGeom prst="rect">
                <a:avLst/>
              </a:prstGeom>
              <a:noFill/>
            </p:spPr>
            <p:txBody>
              <a:bodyPr wrap="none" rtlCol="0">
                <a:spAutoFit/>
              </a:bodyPr>
              <a:lstStyle/>
              <a:p>
                <a:r>
                  <a:rPr lang="en-US" dirty="0" smtClean="0"/>
                  <a:t>WR</a:t>
                </a:r>
                <a:endParaRPr lang="en-US" dirty="0"/>
              </a:p>
            </p:txBody>
          </p:sp>
        </p:grpSp>
        <p:sp>
          <p:nvSpPr>
            <p:cNvPr id="114" name="TextBox 113"/>
            <p:cNvSpPr txBox="1"/>
            <p:nvPr/>
          </p:nvSpPr>
          <p:spPr>
            <a:xfrm>
              <a:off x="-643454" y="3437464"/>
              <a:ext cx="778766" cy="369332"/>
            </a:xfrm>
            <a:prstGeom prst="rect">
              <a:avLst/>
            </a:prstGeom>
            <a:noFill/>
          </p:spPr>
          <p:txBody>
            <a:bodyPr wrap="none" rtlCol="0">
              <a:spAutoFit/>
            </a:bodyPr>
            <a:lstStyle/>
            <a:p>
              <a:r>
                <a:rPr lang="en-US" dirty="0" err="1" smtClean="0"/>
                <a:t>Instr</a:t>
              </a:r>
              <a:r>
                <a:rPr lang="en-US" dirty="0" smtClean="0"/>
                <a:t> 5</a:t>
              </a:r>
              <a:endParaRPr lang="en-US" dirty="0"/>
            </a:p>
          </p:txBody>
        </p:sp>
      </p:grpSp>
      <p:grpSp>
        <p:nvGrpSpPr>
          <p:cNvPr id="121" name="Group 120"/>
          <p:cNvGrpSpPr/>
          <p:nvPr/>
        </p:nvGrpSpPr>
        <p:grpSpPr>
          <a:xfrm>
            <a:off x="254001" y="4436521"/>
            <a:ext cx="7162776" cy="524933"/>
            <a:chOff x="-1286908" y="3386669"/>
            <a:chExt cx="7162776" cy="524933"/>
          </a:xfrm>
        </p:grpSpPr>
        <p:grpSp>
          <p:nvGrpSpPr>
            <p:cNvPr id="122" name="Group 102"/>
            <p:cNvGrpSpPr/>
            <p:nvPr/>
          </p:nvGrpSpPr>
          <p:grpSpPr>
            <a:xfrm>
              <a:off x="2658549" y="3386669"/>
              <a:ext cx="3217319" cy="524933"/>
              <a:chOff x="778948" y="1811867"/>
              <a:chExt cx="3217319" cy="524933"/>
            </a:xfrm>
          </p:grpSpPr>
          <p:sp>
            <p:nvSpPr>
              <p:cNvPr id="124" name="Rectangle 123"/>
              <p:cNvSpPr/>
              <p:nvPr/>
            </p:nvSpPr>
            <p:spPr>
              <a:xfrm>
                <a:off x="778948" y="1811867"/>
                <a:ext cx="3217319" cy="52493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914413" y="1879598"/>
                <a:ext cx="351378" cy="369332"/>
              </a:xfrm>
              <a:prstGeom prst="rect">
                <a:avLst/>
              </a:prstGeom>
              <a:noFill/>
            </p:spPr>
            <p:txBody>
              <a:bodyPr wrap="none" rtlCol="0">
                <a:spAutoFit/>
              </a:bodyPr>
              <a:lstStyle/>
              <a:p>
                <a:r>
                  <a:rPr lang="en-US" dirty="0" smtClean="0"/>
                  <a:t>IF</a:t>
                </a:r>
                <a:endParaRPr lang="en-US" dirty="0"/>
              </a:p>
            </p:txBody>
          </p:sp>
          <p:sp>
            <p:nvSpPr>
              <p:cNvPr id="126" name="TextBox 125"/>
              <p:cNvSpPr txBox="1"/>
              <p:nvPr/>
            </p:nvSpPr>
            <p:spPr>
              <a:xfrm>
                <a:off x="1574817" y="1879598"/>
                <a:ext cx="389850" cy="369332"/>
              </a:xfrm>
              <a:prstGeom prst="rect">
                <a:avLst/>
              </a:prstGeom>
              <a:noFill/>
            </p:spPr>
            <p:txBody>
              <a:bodyPr wrap="none" rtlCol="0">
                <a:spAutoFit/>
              </a:bodyPr>
              <a:lstStyle/>
              <a:p>
                <a:r>
                  <a:rPr lang="en-US" dirty="0" smtClean="0"/>
                  <a:t>ID</a:t>
                </a:r>
                <a:endParaRPr lang="en-US" dirty="0"/>
              </a:p>
            </p:txBody>
          </p:sp>
          <p:sp>
            <p:nvSpPr>
              <p:cNvPr id="127" name="TextBox 126"/>
              <p:cNvSpPr txBox="1"/>
              <p:nvPr/>
            </p:nvSpPr>
            <p:spPr>
              <a:xfrm>
                <a:off x="2099757" y="1879598"/>
                <a:ext cx="558416" cy="369332"/>
              </a:xfrm>
              <a:prstGeom prst="rect">
                <a:avLst/>
              </a:prstGeom>
              <a:noFill/>
            </p:spPr>
            <p:txBody>
              <a:bodyPr wrap="none" rtlCol="0">
                <a:spAutoFit/>
              </a:bodyPr>
              <a:lstStyle/>
              <a:p>
                <a:r>
                  <a:rPr lang="en-US" dirty="0" smtClean="0"/>
                  <a:t>ALU</a:t>
                </a:r>
                <a:endParaRPr lang="en-US" dirty="0"/>
              </a:p>
            </p:txBody>
          </p:sp>
          <p:sp>
            <p:nvSpPr>
              <p:cNvPr id="128" name="TextBox 127"/>
              <p:cNvSpPr txBox="1"/>
              <p:nvPr/>
            </p:nvSpPr>
            <p:spPr>
              <a:xfrm>
                <a:off x="2692430" y="1879598"/>
                <a:ext cx="692091" cy="369332"/>
              </a:xfrm>
              <a:prstGeom prst="rect">
                <a:avLst/>
              </a:prstGeom>
              <a:noFill/>
            </p:spPr>
            <p:txBody>
              <a:bodyPr wrap="none" rtlCol="0">
                <a:spAutoFit/>
              </a:bodyPr>
              <a:lstStyle/>
              <a:p>
                <a:r>
                  <a:rPr lang="en-US" dirty="0" smtClean="0"/>
                  <a:t>MEM</a:t>
                </a:r>
                <a:endParaRPr lang="en-US" dirty="0"/>
              </a:p>
            </p:txBody>
          </p:sp>
          <p:sp>
            <p:nvSpPr>
              <p:cNvPr id="129" name="TextBox 128"/>
              <p:cNvSpPr txBox="1"/>
              <p:nvPr/>
            </p:nvSpPr>
            <p:spPr>
              <a:xfrm>
                <a:off x="3437499" y="1879598"/>
                <a:ext cx="518091" cy="369332"/>
              </a:xfrm>
              <a:prstGeom prst="rect">
                <a:avLst/>
              </a:prstGeom>
              <a:noFill/>
            </p:spPr>
            <p:txBody>
              <a:bodyPr wrap="none" rtlCol="0">
                <a:spAutoFit/>
              </a:bodyPr>
              <a:lstStyle/>
              <a:p>
                <a:r>
                  <a:rPr lang="en-US" dirty="0" smtClean="0"/>
                  <a:t>WR</a:t>
                </a:r>
                <a:endParaRPr lang="en-US" dirty="0"/>
              </a:p>
            </p:txBody>
          </p:sp>
        </p:grpSp>
        <p:sp>
          <p:nvSpPr>
            <p:cNvPr id="123" name="TextBox 122"/>
            <p:cNvSpPr txBox="1"/>
            <p:nvPr/>
          </p:nvSpPr>
          <p:spPr>
            <a:xfrm>
              <a:off x="-1286908" y="3437464"/>
              <a:ext cx="778766" cy="369332"/>
            </a:xfrm>
            <a:prstGeom prst="rect">
              <a:avLst/>
            </a:prstGeom>
            <a:noFill/>
          </p:spPr>
          <p:txBody>
            <a:bodyPr wrap="none" rtlCol="0">
              <a:spAutoFit/>
            </a:bodyPr>
            <a:lstStyle/>
            <a:p>
              <a:r>
                <a:rPr lang="en-US" dirty="0" err="1" smtClean="0"/>
                <a:t>Instr</a:t>
              </a:r>
              <a:r>
                <a:rPr lang="en-US" dirty="0" smtClean="0"/>
                <a:t> 6</a:t>
              </a:r>
              <a:endParaRPr lang="en-US" dirty="0"/>
            </a:p>
          </p:txBody>
        </p:sp>
      </p:grpSp>
      <p:grpSp>
        <p:nvGrpSpPr>
          <p:cNvPr id="130" name="Group 129"/>
          <p:cNvGrpSpPr/>
          <p:nvPr/>
        </p:nvGrpSpPr>
        <p:grpSpPr>
          <a:xfrm>
            <a:off x="254004" y="4961447"/>
            <a:ext cx="7806230" cy="524933"/>
            <a:chOff x="-1930362" y="3386669"/>
            <a:chExt cx="7806230" cy="524933"/>
          </a:xfrm>
        </p:grpSpPr>
        <p:grpSp>
          <p:nvGrpSpPr>
            <p:cNvPr id="131" name="Group 102"/>
            <p:cNvGrpSpPr/>
            <p:nvPr/>
          </p:nvGrpSpPr>
          <p:grpSpPr>
            <a:xfrm>
              <a:off x="2658549" y="3386669"/>
              <a:ext cx="3217319" cy="524933"/>
              <a:chOff x="778948" y="1811867"/>
              <a:chExt cx="3217319" cy="524933"/>
            </a:xfrm>
          </p:grpSpPr>
          <p:sp>
            <p:nvSpPr>
              <p:cNvPr id="133" name="Rectangle 132"/>
              <p:cNvSpPr/>
              <p:nvPr/>
            </p:nvSpPr>
            <p:spPr>
              <a:xfrm>
                <a:off x="778948" y="1811867"/>
                <a:ext cx="3217319" cy="52493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TextBox 133"/>
              <p:cNvSpPr txBox="1"/>
              <p:nvPr/>
            </p:nvSpPr>
            <p:spPr>
              <a:xfrm>
                <a:off x="914413" y="1879598"/>
                <a:ext cx="351378" cy="369332"/>
              </a:xfrm>
              <a:prstGeom prst="rect">
                <a:avLst/>
              </a:prstGeom>
              <a:noFill/>
            </p:spPr>
            <p:txBody>
              <a:bodyPr wrap="none" rtlCol="0">
                <a:spAutoFit/>
              </a:bodyPr>
              <a:lstStyle/>
              <a:p>
                <a:r>
                  <a:rPr lang="en-US" dirty="0" smtClean="0"/>
                  <a:t>IF</a:t>
                </a:r>
                <a:endParaRPr lang="en-US" dirty="0"/>
              </a:p>
            </p:txBody>
          </p:sp>
          <p:sp>
            <p:nvSpPr>
              <p:cNvPr id="135" name="TextBox 134"/>
              <p:cNvSpPr txBox="1"/>
              <p:nvPr/>
            </p:nvSpPr>
            <p:spPr>
              <a:xfrm>
                <a:off x="1574817" y="1879598"/>
                <a:ext cx="389850" cy="369332"/>
              </a:xfrm>
              <a:prstGeom prst="rect">
                <a:avLst/>
              </a:prstGeom>
              <a:noFill/>
            </p:spPr>
            <p:txBody>
              <a:bodyPr wrap="none" rtlCol="0">
                <a:spAutoFit/>
              </a:bodyPr>
              <a:lstStyle/>
              <a:p>
                <a:r>
                  <a:rPr lang="en-US" dirty="0" smtClean="0"/>
                  <a:t>ID</a:t>
                </a:r>
                <a:endParaRPr lang="en-US" dirty="0"/>
              </a:p>
            </p:txBody>
          </p:sp>
          <p:sp>
            <p:nvSpPr>
              <p:cNvPr id="136" name="TextBox 135"/>
              <p:cNvSpPr txBox="1"/>
              <p:nvPr/>
            </p:nvSpPr>
            <p:spPr>
              <a:xfrm>
                <a:off x="2099757" y="1879598"/>
                <a:ext cx="558416" cy="369332"/>
              </a:xfrm>
              <a:prstGeom prst="rect">
                <a:avLst/>
              </a:prstGeom>
              <a:noFill/>
            </p:spPr>
            <p:txBody>
              <a:bodyPr wrap="none" rtlCol="0">
                <a:spAutoFit/>
              </a:bodyPr>
              <a:lstStyle/>
              <a:p>
                <a:r>
                  <a:rPr lang="en-US" dirty="0" smtClean="0"/>
                  <a:t>ALU</a:t>
                </a:r>
                <a:endParaRPr lang="en-US" dirty="0"/>
              </a:p>
            </p:txBody>
          </p:sp>
          <p:sp>
            <p:nvSpPr>
              <p:cNvPr id="137" name="TextBox 136"/>
              <p:cNvSpPr txBox="1"/>
              <p:nvPr/>
            </p:nvSpPr>
            <p:spPr>
              <a:xfrm>
                <a:off x="2692430" y="1879598"/>
                <a:ext cx="692091" cy="369332"/>
              </a:xfrm>
              <a:prstGeom prst="rect">
                <a:avLst/>
              </a:prstGeom>
              <a:noFill/>
            </p:spPr>
            <p:txBody>
              <a:bodyPr wrap="none" rtlCol="0">
                <a:spAutoFit/>
              </a:bodyPr>
              <a:lstStyle/>
              <a:p>
                <a:r>
                  <a:rPr lang="en-US" dirty="0" smtClean="0"/>
                  <a:t>MEM</a:t>
                </a:r>
                <a:endParaRPr lang="en-US" dirty="0"/>
              </a:p>
            </p:txBody>
          </p:sp>
          <p:sp>
            <p:nvSpPr>
              <p:cNvPr id="138" name="TextBox 137"/>
              <p:cNvSpPr txBox="1"/>
              <p:nvPr/>
            </p:nvSpPr>
            <p:spPr>
              <a:xfrm>
                <a:off x="3437499" y="1879598"/>
                <a:ext cx="518091" cy="369332"/>
              </a:xfrm>
              <a:prstGeom prst="rect">
                <a:avLst/>
              </a:prstGeom>
              <a:noFill/>
            </p:spPr>
            <p:txBody>
              <a:bodyPr wrap="none" rtlCol="0">
                <a:spAutoFit/>
              </a:bodyPr>
              <a:lstStyle/>
              <a:p>
                <a:r>
                  <a:rPr lang="en-US" dirty="0" smtClean="0"/>
                  <a:t>WR</a:t>
                </a:r>
                <a:endParaRPr lang="en-US" dirty="0"/>
              </a:p>
            </p:txBody>
          </p:sp>
        </p:grpSp>
        <p:sp>
          <p:nvSpPr>
            <p:cNvPr id="132" name="TextBox 131"/>
            <p:cNvSpPr txBox="1"/>
            <p:nvPr/>
          </p:nvSpPr>
          <p:spPr>
            <a:xfrm>
              <a:off x="-1930362" y="3437464"/>
              <a:ext cx="778766" cy="369332"/>
            </a:xfrm>
            <a:prstGeom prst="rect">
              <a:avLst/>
            </a:prstGeom>
            <a:noFill/>
          </p:spPr>
          <p:txBody>
            <a:bodyPr wrap="none" rtlCol="0">
              <a:spAutoFit/>
            </a:bodyPr>
            <a:lstStyle/>
            <a:p>
              <a:r>
                <a:rPr lang="en-US" dirty="0" err="1" smtClean="0"/>
                <a:t>Instr</a:t>
              </a:r>
              <a:r>
                <a:rPr lang="en-US" dirty="0" smtClean="0"/>
                <a:t> 7</a:t>
              </a:r>
              <a:endParaRPr lang="en-US" dirty="0"/>
            </a:p>
          </p:txBody>
        </p:sp>
      </p:grpSp>
      <p:grpSp>
        <p:nvGrpSpPr>
          <p:cNvPr id="139" name="Group 138"/>
          <p:cNvGrpSpPr/>
          <p:nvPr/>
        </p:nvGrpSpPr>
        <p:grpSpPr>
          <a:xfrm>
            <a:off x="270940" y="5486373"/>
            <a:ext cx="8432751" cy="524933"/>
            <a:chOff x="-2556883" y="3386669"/>
            <a:chExt cx="8432751" cy="524933"/>
          </a:xfrm>
        </p:grpSpPr>
        <p:grpSp>
          <p:nvGrpSpPr>
            <p:cNvPr id="140" name="Group 102"/>
            <p:cNvGrpSpPr/>
            <p:nvPr/>
          </p:nvGrpSpPr>
          <p:grpSpPr>
            <a:xfrm>
              <a:off x="2658549" y="3386669"/>
              <a:ext cx="3217319" cy="524933"/>
              <a:chOff x="778948" y="1811867"/>
              <a:chExt cx="3217319" cy="524933"/>
            </a:xfrm>
          </p:grpSpPr>
          <p:sp>
            <p:nvSpPr>
              <p:cNvPr id="142" name="Rectangle 141"/>
              <p:cNvSpPr/>
              <p:nvPr/>
            </p:nvSpPr>
            <p:spPr>
              <a:xfrm>
                <a:off x="778948" y="1811867"/>
                <a:ext cx="3217319" cy="52493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TextBox 142"/>
              <p:cNvSpPr txBox="1"/>
              <p:nvPr/>
            </p:nvSpPr>
            <p:spPr>
              <a:xfrm>
                <a:off x="914413" y="1879598"/>
                <a:ext cx="351378" cy="369332"/>
              </a:xfrm>
              <a:prstGeom prst="rect">
                <a:avLst/>
              </a:prstGeom>
              <a:noFill/>
            </p:spPr>
            <p:txBody>
              <a:bodyPr wrap="none" rtlCol="0">
                <a:spAutoFit/>
              </a:bodyPr>
              <a:lstStyle/>
              <a:p>
                <a:r>
                  <a:rPr lang="en-US" dirty="0" smtClean="0"/>
                  <a:t>IF</a:t>
                </a:r>
                <a:endParaRPr lang="en-US" dirty="0"/>
              </a:p>
            </p:txBody>
          </p:sp>
          <p:sp>
            <p:nvSpPr>
              <p:cNvPr id="144" name="TextBox 143"/>
              <p:cNvSpPr txBox="1"/>
              <p:nvPr/>
            </p:nvSpPr>
            <p:spPr>
              <a:xfrm>
                <a:off x="1574817" y="1879598"/>
                <a:ext cx="389850" cy="369332"/>
              </a:xfrm>
              <a:prstGeom prst="rect">
                <a:avLst/>
              </a:prstGeom>
              <a:noFill/>
            </p:spPr>
            <p:txBody>
              <a:bodyPr wrap="none" rtlCol="0">
                <a:spAutoFit/>
              </a:bodyPr>
              <a:lstStyle/>
              <a:p>
                <a:r>
                  <a:rPr lang="en-US" dirty="0" smtClean="0"/>
                  <a:t>ID</a:t>
                </a:r>
                <a:endParaRPr lang="en-US" dirty="0"/>
              </a:p>
            </p:txBody>
          </p:sp>
          <p:sp>
            <p:nvSpPr>
              <p:cNvPr id="145" name="TextBox 144"/>
              <p:cNvSpPr txBox="1"/>
              <p:nvPr/>
            </p:nvSpPr>
            <p:spPr>
              <a:xfrm>
                <a:off x="2099757" y="1879598"/>
                <a:ext cx="558416" cy="369332"/>
              </a:xfrm>
              <a:prstGeom prst="rect">
                <a:avLst/>
              </a:prstGeom>
              <a:noFill/>
            </p:spPr>
            <p:txBody>
              <a:bodyPr wrap="none" rtlCol="0">
                <a:spAutoFit/>
              </a:bodyPr>
              <a:lstStyle/>
              <a:p>
                <a:r>
                  <a:rPr lang="en-US" dirty="0" smtClean="0"/>
                  <a:t>ALU</a:t>
                </a:r>
                <a:endParaRPr lang="en-US" dirty="0"/>
              </a:p>
            </p:txBody>
          </p:sp>
          <p:sp>
            <p:nvSpPr>
              <p:cNvPr id="146" name="TextBox 145"/>
              <p:cNvSpPr txBox="1"/>
              <p:nvPr/>
            </p:nvSpPr>
            <p:spPr>
              <a:xfrm>
                <a:off x="2692430" y="1879598"/>
                <a:ext cx="692091" cy="369332"/>
              </a:xfrm>
              <a:prstGeom prst="rect">
                <a:avLst/>
              </a:prstGeom>
              <a:noFill/>
            </p:spPr>
            <p:txBody>
              <a:bodyPr wrap="none" rtlCol="0">
                <a:spAutoFit/>
              </a:bodyPr>
              <a:lstStyle/>
              <a:p>
                <a:r>
                  <a:rPr lang="en-US" dirty="0" smtClean="0"/>
                  <a:t>MEM</a:t>
                </a:r>
                <a:endParaRPr lang="en-US" dirty="0"/>
              </a:p>
            </p:txBody>
          </p:sp>
          <p:sp>
            <p:nvSpPr>
              <p:cNvPr id="147" name="TextBox 146"/>
              <p:cNvSpPr txBox="1"/>
              <p:nvPr/>
            </p:nvSpPr>
            <p:spPr>
              <a:xfrm>
                <a:off x="3437499" y="1879598"/>
                <a:ext cx="518091" cy="369332"/>
              </a:xfrm>
              <a:prstGeom prst="rect">
                <a:avLst/>
              </a:prstGeom>
              <a:noFill/>
            </p:spPr>
            <p:txBody>
              <a:bodyPr wrap="none" rtlCol="0">
                <a:spAutoFit/>
              </a:bodyPr>
              <a:lstStyle/>
              <a:p>
                <a:r>
                  <a:rPr lang="en-US" dirty="0" smtClean="0"/>
                  <a:t>WR</a:t>
                </a:r>
                <a:endParaRPr lang="en-US" dirty="0"/>
              </a:p>
            </p:txBody>
          </p:sp>
        </p:grpSp>
        <p:sp>
          <p:nvSpPr>
            <p:cNvPr id="141" name="TextBox 140"/>
            <p:cNvSpPr txBox="1"/>
            <p:nvPr/>
          </p:nvSpPr>
          <p:spPr>
            <a:xfrm>
              <a:off x="-2556883" y="3437464"/>
              <a:ext cx="778766" cy="369332"/>
            </a:xfrm>
            <a:prstGeom prst="rect">
              <a:avLst/>
            </a:prstGeom>
            <a:noFill/>
          </p:spPr>
          <p:txBody>
            <a:bodyPr wrap="none" rtlCol="0">
              <a:spAutoFit/>
            </a:bodyPr>
            <a:lstStyle/>
            <a:p>
              <a:r>
                <a:rPr lang="en-US" dirty="0" err="1" smtClean="0"/>
                <a:t>Instr</a:t>
              </a:r>
              <a:r>
                <a:rPr lang="en-US" dirty="0" smtClean="0"/>
                <a:t> 8</a:t>
              </a:r>
              <a:endParaRPr lang="en-US" dirty="0"/>
            </a:p>
          </p:txBody>
        </p:sp>
      </p:grpSp>
      <p:sp>
        <p:nvSpPr>
          <p:cNvPr id="152" name="Rectangle 151"/>
          <p:cNvSpPr/>
          <p:nvPr/>
        </p:nvSpPr>
        <p:spPr>
          <a:xfrm>
            <a:off x="1009645" y="1790700"/>
            <a:ext cx="590550" cy="552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1650995" y="1790700"/>
            <a:ext cx="590550" cy="552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2292345" y="1790700"/>
            <a:ext cx="590550" cy="552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2927345" y="1790700"/>
            <a:ext cx="590550" cy="552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p:cNvSpPr/>
          <p:nvPr/>
        </p:nvSpPr>
        <p:spPr>
          <a:xfrm>
            <a:off x="3562345" y="1790700"/>
            <a:ext cx="632883" cy="552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5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5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wipe(left)">
                                      <p:cBhvr>
                                        <p:cTn id="27" dur="500"/>
                                        <p:tgtEl>
                                          <p:spTgt spid="8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8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wipe(left)">
                                      <p:cBhvr>
                                        <p:cTn id="36" dur="500"/>
                                        <p:tgtEl>
                                          <p:spTgt spid="9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left)">
                                      <p:cBhvr>
                                        <p:cTn id="41" dur="500"/>
                                        <p:tgtEl>
                                          <p:spTgt spid="10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11"/>
                                        </p:tgtEl>
                                        <p:attrNameLst>
                                          <p:attrName>style.visibility</p:attrName>
                                        </p:attrNameLst>
                                      </p:cBhvr>
                                      <p:to>
                                        <p:strVal val="visible"/>
                                      </p:to>
                                    </p:set>
                                    <p:animEffect transition="in" filter="wipe(left)">
                                      <p:cBhvr>
                                        <p:cTn id="46" dur="500"/>
                                        <p:tgtEl>
                                          <p:spTgt spid="1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12"/>
                                        </p:tgtEl>
                                        <p:attrNameLst>
                                          <p:attrName>style.visibility</p:attrName>
                                        </p:attrNameLst>
                                      </p:cBhvr>
                                      <p:to>
                                        <p:strVal val="visible"/>
                                      </p:to>
                                    </p:set>
                                    <p:animEffect transition="in" filter="wipe(left)">
                                      <p:cBhvr>
                                        <p:cTn id="51" dur="500"/>
                                        <p:tgtEl>
                                          <p:spTgt spid="112"/>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4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14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21"/>
                                        </p:tgtEl>
                                        <p:attrNameLst>
                                          <p:attrName>style.visibility</p:attrName>
                                        </p:attrNameLst>
                                      </p:cBhvr>
                                      <p:to>
                                        <p:strVal val="visible"/>
                                      </p:to>
                                    </p:set>
                                    <p:animEffect transition="in" filter="wipe(left)">
                                      <p:cBhvr>
                                        <p:cTn id="64" dur="500"/>
                                        <p:tgtEl>
                                          <p:spTgt spid="12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4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14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30"/>
                                        </p:tgtEl>
                                        <p:attrNameLst>
                                          <p:attrName>style.visibility</p:attrName>
                                        </p:attrNameLst>
                                      </p:cBhvr>
                                      <p:to>
                                        <p:strVal val="visible"/>
                                      </p:to>
                                    </p:set>
                                    <p:animEffect transition="in" filter="wipe(left)">
                                      <p:cBhvr>
                                        <p:cTn id="77" dur="500"/>
                                        <p:tgtEl>
                                          <p:spTgt spid="130"/>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50"/>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150"/>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139"/>
                                        </p:tgtEl>
                                        <p:attrNameLst>
                                          <p:attrName>style.visibility</p:attrName>
                                        </p:attrNameLst>
                                      </p:cBhvr>
                                      <p:to>
                                        <p:strVal val="visible"/>
                                      </p:to>
                                    </p:set>
                                    <p:animEffect transition="in" filter="wipe(left)">
                                      <p:cBhvr>
                                        <p:cTn id="90" dur="500"/>
                                        <p:tgtEl>
                                          <p:spTgt spid="139"/>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49" grpId="1" animBg="1"/>
      <p:bldP spid="150" grpId="0" animBg="1"/>
      <p:bldP spid="150" grpId="1" animBg="1"/>
      <p:bldP spid="151" grpId="0" animBg="1"/>
      <p:bldP spid="148" grpId="0" animBg="1"/>
      <p:bldP spid="148" grpId="1" animBg="1"/>
      <p:bldP spid="152" grpId="0" animBg="1"/>
      <p:bldP spid="153" grpId="0" animBg="1"/>
      <p:bldP spid="154" grpId="0" animBg="1"/>
      <p:bldP spid="155" grpId="0" animBg="1"/>
      <p:bldP spid="15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f01-07-P374493"/>
          <p:cNvPicPr>
            <a:picLocks noChangeAspect="1" noChangeArrowheads="1"/>
          </p:cNvPicPr>
          <p:nvPr/>
        </p:nvPicPr>
        <p:blipFill>
          <a:blip r:embed="rId2"/>
          <a:srcRect/>
          <a:stretch>
            <a:fillRect/>
          </a:stretch>
        </p:blipFill>
        <p:spPr bwMode="auto">
          <a:xfrm>
            <a:off x="4240817" y="1277938"/>
            <a:ext cx="5004783" cy="524986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Laptop Innards</a:t>
            </a:r>
            <a:endParaRPr lang="en-US" dirty="0"/>
          </a:p>
        </p:txBody>
      </p:sp>
      <p:sp>
        <p:nvSpPr>
          <p:cNvPr id="4" name="Date Placeholder 3"/>
          <p:cNvSpPr>
            <a:spLocks noGrp="1"/>
          </p:cNvSpPr>
          <p:nvPr>
            <p:ph type="dt" sz="half" idx="10"/>
          </p:nvPr>
        </p:nvSpPr>
        <p:spPr/>
        <p:txBody>
          <a:bodyPr/>
          <a:lstStyle/>
          <a:p>
            <a:fld id="{5B32700C-C500-A74D-A776-59DFCD529C8B}"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61</a:t>
            </a:fld>
            <a:endParaRPr lang="en-US"/>
          </a:p>
        </p:txBody>
      </p:sp>
      <p:pic>
        <p:nvPicPr>
          <p:cNvPr id="7" name="Picture 4" descr="f01-05-P374493"/>
          <p:cNvPicPr>
            <a:picLocks noChangeAspect="1" noChangeArrowheads="1"/>
          </p:cNvPicPr>
          <p:nvPr/>
        </p:nvPicPr>
        <p:blipFill>
          <a:blip r:embed="rId3"/>
          <a:srcRect/>
          <a:stretch>
            <a:fillRect/>
          </a:stretch>
        </p:blipFill>
        <p:spPr bwMode="auto">
          <a:xfrm>
            <a:off x="0" y="1276350"/>
            <a:ext cx="4386262" cy="4885190"/>
          </a:xfrm>
          <a:prstGeom prst="rect">
            <a:avLst/>
          </a:prstGeom>
          <a:noFill/>
          <a:ln w="9525">
            <a:noFill/>
            <a:miter lim="800000"/>
            <a:headEnd/>
            <a:tailEnd/>
          </a:ln>
        </p:spPr>
      </p:pic>
      <p:pic>
        <p:nvPicPr>
          <p:cNvPr id="9" name="Picture 4" descr="f01-08-P374493"/>
          <p:cNvPicPr>
            <a:picLocks noChangeAspect="1" noChangeArrowheads="1"/>
          </p:cNvPicPr>
          <p:nvPr/>
        </p:nvPicPr>
        <p:blipFill>
          <a:blip r:embed="rId4"/>
          <a:srcRect/>
          <a:stretch>
            <a:fillRect/>
          </a:stretch>
        </p:blipFill>
        <p:spPr bwMode="auto">
          <a:xfrm>
            <a:off x="655637" y="1289050"/>
            <a:ext cx="7593327" cy="5073650"/>
          </a:xfrm>
          <a:prstGeom prst="rect">
            <a:avLst/>
          </a:prstGeom>
          <a:noFill/>
          <a:ln w="9525">
            <a:noFill/>
            <a:miter lim="800000"/>
            <a:headEnd/>
            <a:tailEnd/>
          </a:ln>
        </p:spPr>
      </p:pic>
      <p:pic>
        <p:nvPicPr>
          <p:cNvPr id="10" name="Picture 4" descr="f01-09-P374493"/>
          <p:cNvPicPr>
            <a:picLocks noChangeAspect="1" noChangeArrowheads="1"/>
          </p:cNvPicPr>
          <p:nvPr/>
        </p:nvPicPr>
        <p:blipFill>
          <a:blip r:embed="rId5"/>
          <a:srcRect/>
          <a:stretch>
            <a:fillRect/>
          </a:stretch>
        </p:blipFill>
        <p:spPr bwMode="auto">
          <a:xfrm>
            <a:off x="-9999" y="1793874"/>
            <a:ext cx="9262387" cy="422592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p:cNvPicPr>
          <p:nvPr/>
        </p:nvPicPr>
        <p:blipFill>
          <a:blip r:embed="rId2"/>
          <a:srcRect/>
          <a:stretch>
            <a:fillRect/>
          </a:stretch>
        </p:blipFill>
        <p:spPr bwMode="auto">
          <a:xfrm>
            <a:off x="642938" y="1185863"/>
            <a:ext cx="8128000" cy="5080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Server Internals</a:t>
            </a:r>
            <a:endParaRPr lang="en-US" dirty="0"/>
          </a:p>
        </p:txBody>
      </p:sp>
      <p:sp>
        <p:nvSpPr>
          <p:cNvPr id="4" name="Date Placeholder 3"/>
          <p:cNvSpPr>
            <a:spLocks noGrp="1"/>
          </p:cNvSpPr>
          <p:nvPr>
            <p:ph type="dt" sz="half" idx="10"/>
          </p:nvPr>
        </p:nvSpPr>
        <p:spPr/>
        <p:txBody>
          <a:bodyPr/>
          <a:lstStyle/>
          <a:p>
            <a:fld id="{78121067-075E-F244-B114-0E19FD694E8B}"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62</a:t>
            </a:fld>
            <a:endParaRPr lang="en-US"/>
          </a:p>
        </p:txBody>
      </p:sp>
      <p:pic>
        <p:nvPicPr>
          <p:cNvPr id="8" name="Picture 5"/>
          <p:cNvPicPr>
            <a:picLocks noChangeAspect="1"/>
          </p:cNvPicPr>
          <p:nvPr/>
        </p:nvPicPr>
        <p:blipFill>
          <a:blip r:embed="rId3"/>
          <a:srcRect/>
          <a:stretch>
            <a:fillRect/>
          </a:stretch>
        </p:blipFill>
        <p:spPr bwMode="auto">
          <a:xfrm>
            <a:off x="-176213" y="1490663"/>
            <a:ext cx="9590088" cy="4584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Internals</a:t>
            </a:r>
            <a:endParaRPr lang="en-US" dirty="0"/>
          </a:p>
        </p:txBody>
      </p:sp>
      <p:sp>
        <p:nvSpPr>
          <p:cNvPr id="4" name="Date Placeholder 3"/>
          <p:cNvSpPr>
            <a:spLocks noGrp="1"/>
          </p:cNvSpPr>
          <p:nvPr>
            <p:ph type="dt" sz="half" idx="10"/>
          </p:nvPr>
        </p:nvSpPr>
        <p:spPr/>
        <p:txBody>
          <a:bodyPr/>
          <a:lstStyle/>
          <a:p>
            <a:fld id="{B16EFEBB-9D7C-6744-9041-6FF3B6063DD8}"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63</a:t>
            </a:fld>
            <a:endParaRPr lang="en-US"/>
          </a:p>
        </p:txBody>
      </p:sp>
      <p:pic>
        <p:nvPicPr>
          <p:cNvPr id="110594" name="Picture 2"/>
          <p:cNvPicPr>
            <a:picLocks noChangeAspect="1" noChangeArrowheads="1"/>
          </p:cNvPicPr>
          <p:nvPr/>
        </p:nvPicPr>
        <p:blipFill>
          <a:blip r:embed="rId3"/>
          <a:srcRect/>
          <a:stretch>
            <a:fillRect/>
          </a:stretch>
        </p:blipFill>
        <p:spPr bwMode="auto">
          <a:xfrm>
            <a:off x="254000" y="1314450"/>
            <a:ext cx="8561648" cy="4743450"/>
          </a:xfrm>
          <a:prstGeom prst="rect">
            <a:avLst/>
          </a:prstGeom>
          <a:noFill/>
          <a:ln w="9525">
            <a:noFill/>
            <a:miter lim="800000"/>
            <a:headEnd/>
            <a:tailEnd/>
          </a:ln>
          <a:effectLst/>
        </p:spPr>
      </p:pic>
      <p:sp>
        <p:nvSpPr>
          <p:cNvPr id="8" name="TextBox 7"/>
          <p:cNvSpPr txBox="1"/>
          <p:nvPr/>
        </p:nvSpPr>
        <p:spPr>
          <a:xfrm>
            <a:off x="571500" y="1778000"/>
            <a:ext cx="1505540" cy="369332"/>
          </a:xfrm>
          <a:prstGeom prst="rect">
            <a:avLst/>
          </a:prstGeom>
          <a:noFill/>
        </p:spPr>
        <p:txBody>
          <a:bodyPr wrap="none" rtlCol="0">
            <a:spAutoFit/>
          </a:bodyPr>
          <a:lstStyle/>
          <a:p>
            <a:r>
              <a:rPr lang="en-US" dirty="0" smtClean="0"/>
              <a:t>Google Server</a:t>
            </a:r>
            <a:endParaRPr lang="en-US" dirty="0"/>
          </a:p>
        </p:txBody>
      </p:sp>
      <p:pic>
        <p:nvPicPr>
          <p:cNvPr id="110595" name="Picture 3"/>
          <p:cNvPicPr>
            <a:picLocks noChangeAspect="1" noChangeArrowheads="1"/>
          </p:cNvPicPr>
          <p:nvPr/>
        </p:nvPicPr>
        <p:blipFill>
          <a:blip r:embed="rId4"/>
          <a:srcRect/>
          <a:stretch>
            <a:fillRect/>
          </a:stretch>
        </p:blipFill>
        <p:spPr bwMode="auto">
          <a:xfrm>
            <a:off x="249238" y="1477963"/>
            <a:ext cx="8653462" cy="492978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in Conclusion,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Key Technology Trends and Limitations</a:t>
            </a:r>
          </a:p>
          <a:p>
            <a:pPr lvl="1"/>
            <a:r>
              <a:rPr lang="en-US" dirty="0" smtClean="0"/>
              <a:t>Transistor doubling BUT </a:t>
            </a:r>
            <a:r>
              <a:rPr lang="en-US" i="1" dirty="0" smtClean="0"/>
              <a:t>power </a:t>
            </a:r>
            <a:r>
              <a:rPr lang="en-US" dirty="0" smtClean="0"/>
              <a:t>constraints and </a:t>
            </a:r>
            <a:r>
              <a:rPr lang="en-US" i="1" dirty="0" smtClean="0"/>
              <a:t>latency </a:t>
            </a:r>
            <a:r>
              <a:rPr lang="en-US" dirty="0" smtClean="0"/>
              <a:t>considerations limit performance improvement</a:t>
            </a:r>
          </a:p>
          <a:p>
            <a:pPr lvl="1"/>
            <a:r>
              <a:rPr lang="en-US" dirty="0" smtClean="0"/>
              <a:t>(Single Processor) computers are about as fast as they are likely to get, exploit parallelism to go faster</a:t>
            </a:r>
          </a:p>
          <a:p>
            <a:r>
              <a:rPr lang="en-US" dirty="0" smtClean="0"/>
              <a:t>Five Components of a Computer</a:t>
            </a:r>
          </a:p>
          <a:p>
            <a:pPr lvl="1"/>
            <a:r>
              <a:rPr lang="en-US" dirty="0" smtClean="0"/>
              <a:t>Processor/Control + </a:t>
            </a:r>
            <a:r>
              <a:rPr lang="en-US" dirty="0" err="1" smtClean="0"/>
              <a:t>Datapath</a:t>
            </a:r>
            <a:endParaRPr lang="en-US" dirty="0" smtClean="0"/>
          </a:p>
          <a:p>
            <a:pPr lvl="1"/>
            <a:r>
              <a:rPr lang="en-US" dirty="0" smtClean="0"/>
              <a:t>Memory</a:t>
            </a:r>
          </a:p>
          <a:p>
            <a:pPr lvl="1"/>
            <a:r>
              <a:rPr lang="en-US" dirty="0" smtClean="0"/>
              <a:t>Input/Output: Human interface/KB + Mouse, Display, Storage … evolving to speech, audio, video</a:t>
            </a:r>
          </a:p>
          <a:p>
            <a:r>
              <a:rPr lang="en-US" dirty="0" smtClean="0"/>
              <a:t>Architectural Family: One Instruction Set, Many Implementations</a:t>
            </a:r>
          </a:p>
          <a:p>
            <a:pPr lvl="1"/>
            <a:endParaRPr lang="en-US" dirty="0"/>
          </a:p>
        </p:txBody>
      </p:sp>
      <p:sp>
        <p:nvSpPr>
          <p:cNvPr id="4" name="Date Placeholder 3"/>
          <p:cNvSpPr>
            <a:spLocks noGrp="1"/>
          </p:cNvSpPr>
          <p:nvPr>
            <p:ph type="dt" sz="half" idx="10"/>
          </p:nvPr>
        </p:nvSpPr>
        <p:spPr/>
        <p:txBody>
          <a:bodyPr/>
          <a:lstStyle/>
          <a:p>
            <a:fld id="{8D9EA6F2-4AA5-C14E-823F-756DF7FFB3DD}"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64</a:t>
            </a:fld>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Technology Cost over Time: What does Improving Technology Look Like?</a:t>
            </a:r>
            <a:endParaRPr lang="en-US" dirty="0"/>
          </a:p>
        </p:txBody>
      </p:sp>
      <p:sp>
        <p:nvSpPr>
          <p:cNvPr id="4" name="Date Placeholder 3"/>
          <p:cNvSpPr>
            <a:spLocks noGrp="1"/>
          </p:cNvSpPr>
          <p:nvPr>
            <p:ph type="dt" sz="half" idx="10"/>
          </p:nvPr>
        </p:nvSpPr>
        <p:spPr/>
        <p:txBody>
          <a:bodyPr/>
          <a:lstStyle/>
          <a:p>
            <a:fld id="{0BE65953-0572-214C-BAC2-2E081DBE34CD}"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a:p>
        </p:txBody>
      </p:sp>
      <p:cxnSp>
        <p:nvCxnSpPr>
          <p:cNvPr id="8" name="Straight Arrow Connector 7"/>
          <p:cNvCxnSpPr/>
          <p:nvPr/>
        </p:nvCxnSpPr>
        <p:spPr>
          <a:xfrm rot="5400000" flipH="1" flipV="1">
            <a:off x="-901700" y="3822700"/>
            <a:ext cx="4724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460500" y="6184900"/>
            <a:ext cx="6629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23900" y="1562100"/>
            <a:ext cx="595035" cy="646331"/>
          </a:xfrm>
          <a:prstGeom prst="rect">
            <a:avLst/>
          </a:prstGeom>
          <a:noFill/>
        </p:spPr>
        <p:txBody>
          <a:bodyPr wrap="none" rtlCol="0">
            <a:spAutoFit/>
          </a:bodyPr>
          <a:lstStyle/>
          <a:p>
            <a:pPr algn="ctr"/>
            <a:r>
              <a:rPr lang="en-US" dirty="0" smtClean="0"/>
              <a:t>Cost</a:t>
            </a:r>
          </a:p>
          <a:p>
            <a:pPr algn="ctr"/>
            <a:r>
              <a:rPr lang="en-US" dirty="0" smtClean="0"/>
              <a:t>$</a:t>
            </a:r>
            <a:endParaRPr lang="en-US" dirty="0"/>
          </a:p>
        </p:txBody>
      </p:sp>
      <p:sp>
        <p:nvSpPr>
          <p:cNvPr id="12" name="TextBox 11"/>
          <p:cNvSpPr txBox="1"/>
          <p:nvPr/>
        </p:nvSpPr>
        <p:spPr>
          <a:xfrm>
            <a:off x="8050031" y="6007100"/>
            <a:ext cx="649374" cy="369332"/>
          </a:xfrm>
          <a:prstGeom prst="rect">
            <a:avLst/>
          </a:prstGeom>
          <a:noFill/>
        </p:spPr>
        <p:txBody>
          <a:bodyPr wrap="none" rtlCol="0">
            <a:spAutoFit/>
          </a:bodyPr>
          <a:lstStyle/>
          <a:p>
            <a:pPr algn="ctr"/>
            <a:r>
              <a:rPr lang="en-US" dirty="0" smtClean="0"/>
              <a:t>Time</a:t>
            </a:r>
            <a:endParaRPr lang="en-US" dirty="0"/>
          </a:p>
        </p:txBody>
      </p:sp>
      <p:grpSp>
        <p:nvGrpSpPr>
          <p:cNvPr id="23" name="Group 22"/>
          <p:cNvGrpSpPr/>
          <p:nvPr/>
        </p:nvGrpSpPr>
        <p:grpSpPr>
          <a:xfrm>
            <a:off x="1460500" y="1765300"/>
            <a:ext cx="6277466" cy="3238500"/>
            <a:chOff x="1460500" y="1765300"/>
            <a:chExt cx="6277466" cy="3238500"/>
          </a:xfrm>
        </p:grpSpPr>
        <p:cxnSp>
          <p:nvCxnSpPr>
            <p:cNvPr id="14" name="Straight Connector 13"/>
            <p:cNvCxnSpPr/>
            <p:nvPr/>
          </p:nvCxnSpPr>
          <p:spPr>
            <a:xfrm flipV="1">
              <a:off x="1460500" y="1968500"/>
              <a:ext cx="5930900" cy="3035300"/>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419737" y="1765300"/>
              <a:ext cx="318229" cy="369332"/>
            </a:xfrm>
            <a:prstGeom prst="rect">
              <a:avLst/>
            </a:prstGeom>
            <a:noFill/>
          </p:spPr>
          <p:txBody>
            <a:bodyPr wrap="none" rtlCol="0">
              <a:spAutoFit/>
            </a:bodyPr>
            <a:lstStyle/>
            <a:p>
              <a:pPr algn="ctr"/>
              <a:r>
                <a:rPr lang="en-US" dirty="0" smtClean="0"/>
                <a:t>A</a:t>
              </a:r>
              <a:endParaRPr lang="en-US" dirty="0"/>
            </a:p>
          </p:txBody>
        </p:sp>
      </p:grpSp>
      <p:grpSp>
        <p:nvGrpSpPr>
          <p:cNvPr id="24" name="Group 23"/>
          <p:cNvGrpSpPr/>
          <p:nvPr/>
        </p:nvGrpSpPr>
        <p:grpSpPr>
          <a:xfrm>
            <a:off x="1473200" y="2286000"/>
            <a:ext cx="6264766" cy="2811966"/>
            <a:chOff x="1473200" y="2286000"/>
            <a:chExt cx="6264766" cy="2811966"/>
          </a:xfrm>
        </p:grpSpPr>
        <p:cxnSp>
          <p:nvCxnSpPr>
            <p:cNvPr id="16" name="Straight Connector 15"/>
            <p:cNvCxnSpPr/>
            <p:nvPr/>
          </p:nvCxnSpPr>
          <p:spPr>
            <a:xfrm>
              <a:off x="1473200" y="2286000"/>
              <a:ext cx="5918200" cy="2667000"/>
            </a:xfrm>
            <a:prstGeom prst="line">
              <a:avLst/>
            </a:prstGeom>
            <a:ln w="50800">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419737" y="4728634"/>
              <a:ext cx="318229" cy="369332"/>
            </a:xfrm>
            <a:prstGeom prst="rect">
              <a:avLst/>
            </a:prstGeom>
            <a:noFill/>
          </p:spPr>
          <p:txBody>
            <a:bodyPr wrap="none" rtlCol="0">
              <a:spAutoFit/>
            </a:bodyPr>
            <a:lstStyle/>
            <a:p>
              <a:pPr algn="ctr"/>
              <a:r>
                <a:rPr lang="en-US" dirty="0" smtClean="0"/>
                <a:t>B</a:t>
              </a:r>
              <a:endParaRPr lang="en-US" dirty="0"/>
            </a:p>
          </p:txBody>
        </p:sp>
      </p:grpSp>
      <p:grpSp>
        <p:nvGrpSpPr>
          <p:cNvPr id="25" name="Group 24"/>
          <p:cNvGrpSpPr/>
          <p:nvPr/>
        </p:nvGrpSpPr>
        <p:grpSpPr>
          <a:xfrm>
            <a:off x="1422400" y="2269067"/>
            <a:ext cx="6315566" cy="3184499"/>
            <a:chOff x="1422400" y="2269067"/>
            <a:chExt cx="6315566" cy="3184499"/>
          </a:xfrm>
        </p:grpSpPr>
        <p:sp>
          <p:nvSpPr>
            <p:cNvPr id="19" name="Freeform 18"/>
            <p:cNvSpPr/>
            <p:nvPr/>
          </p:nvSpPr>
          <p:spPr>
            <a:xfrm>
              <a:off x="1422400" y="2269067"/>
              <a:ext cx="5943600" cy="2912533"/>
            </a:xfrm>
            <a:custGeom>
              <a:avLst/>
              <a:gdLst>
                <a:gd name="connsiteX0" fmla="*/ 0 w 5943600"/>
                <a:gd name="connsiteY0" fmla="*/ 0 h 2912533"/>
                <a:gd name="connsiteX1" fmla="*/ 660400 w 5943600"/>
                <a:gd name="connsiteY1" fmla="*/ 1151466 h 2912533"/>
                <a:gd name="connsiteX2" fmla="*/ 2082800 w 5943600"/>
                <a:gd name="connsiteY2" fmla="*/ 2336800 h 2912533"/>
                <a:gd name="connsiteX3" fmla="*/ 5943600 w 5943600"/>
                <a:gd name="connsiteY3" fmla="*/ 2912533 h 2912533"/>
              </a:gdLst>
              <a:ahLst/>
              <a:cxnLst>
                <a:cxn ang="0">
                  <a:pos x="connsiteX0" y="connsiteY0"/>
                </a:cxn>
                <a:cxn ang="0">
                  <a:pos x="connsiteX1" y="connsiteY1"/>
                </a:cxn>
                <a:cxn ang="0">
                  <a:pos x="connsiteX2" y="connsiteY2"/>
                </a:cxn>
                <a:cxn ang="0">
                  <a:pos x="connsiteX3" y="connsiteY3"/>
                </a:cxn>
              </a:cxnLst>
              <a:rect l="l" t="t" r="r" b="b"/>
              <a:pathLst>
                <a:path w="5943600" h="2912533">
                  <a:moveTo>
                    <a:pt x="0" y="0"/>
                  </a:moveTo>
                  <a:cubicBezTo>
                    <a:pt x="156633" y="380999"/>
                    <a:pt x="313267" y="761999"/>
                    <a:pt x="660400" y="1151466"/>
                  </a:cubicBezTo>
                  <a:cubicBezTo>
                    <a:pt x="1007533" y="1540933"/>
                    <a:pt x="1202267" y="2043289"/>
                    <a:pt x="2082800" y="2336800"/>
                  </a:cubicBezTo>
                  <a:cubicBezTo>
                    <a:pt x="2963333" y="2630311"/>
                    <a:pt x="5943600" y="2912533"/>
                    <a:pt x="5943600" y="2912533"/>
                  </a:cubicBezTo>
                </a:path>
              </a:pathLst>
            </a:custGeom>
            <a:ln w="50800">
              <a:solidFill>
                <a:srgbClr val="66006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7419737" y="5084234"/>
              <a:ext cx="318229" cy="369332"/>
            </a:xfrm>
            <a:prstGeom prst="rect">
              <a:avLst/>
            </a:prstGeom>
            <a:noFill/>
          </p:spPr>
          <p:txBody>
            <a:bodyPr wrap="none" rtlCol="0">
              <a:spAutoFit/>
            </a:bodyPr>
            <a:lstStyle/>
            <a:p>
              <a:pPr algn="ctr"/>
              <a:r>
                <a:rPr lang="en-US" dirty="0" smtClean="0"/>
                <a:t>C</a:t>
              </a:r>
              <a:endParaRPr lang="en-US" dirty="0"/>
            </a:p>
          </p:txBody>
        </p:sp>
      </p:grpSp>
      <p:grpSp>
        <p:nvGrpSpPr>
          <p:cNvPr id="26" name="Group 25"/>
          <p:cNvGrpSpPr/>
          <p:nvPr/>
        </p:nvGrpSpPr>
        <p:grpSpPr>
          <a:xfrm>
            <a:off x="1490133" y="2137835"/>
            <a:ext cx="6256286" cy="2891365"/>
            <a:chOff x="1490133" y="2137835"/>
            <a:chExt cx="6256286" cy="2891365"/>
          </a:xfrm>
        </p:grpSpPr>
        <p:sp>
          <p:nvSpPr>
            <p:cNvPr id="21" name="Freeform 20"/>
            <p:cNvSpPr/>
            <p:nvPr/>
          </p:nvSpPr>
          <p:spPr>
            <a:xfrm>
              <a:off x="1490133" y="2336800"/>
              <a:ext cx="5875867" cy="2692400"/>
            </a:xfrm>
            <a:custGeom>
              <a:avLst/>
              <a:gdLst>
                <a:gd name="connsiteX0" fmla="*/ 0 w 5875867"/>
                <a:gd name="connsiteY0" fmla="*/ 2692400 h 2692400"/>
                <a:gd name="connsiteX1" fmla="*/ 4030134 w 5875867"/>
                <a:gd name="connsiteY1" fmla="*/ 2184400 h 2692400"/>
                <a:gd name="connsiteX2" fmla="*/ 5875867 w 5875867"/>
                <a:gd name="connsiteY2" fmla="*/ 0 h 2692400"/>
              </a:gdLst>
              <a:ahLst/>
              <a:cxnLst>
                <a:cxn ang="0">
                  <a:pos x="connsiteX0" y="connsiteY0"/>
                </a:cxn>
                <a:cxn ang="0">
                  <a:pos x="connsiteX1" y="connsiteY1"/>
                </a:cxn>
                <a:cxn ang="0">
                  <a:pos x="connsiteX2" y="connsiteY2"/>
                </a:cxn>
              </a:cxnLst>
              <a:rect l="l" t="t" r="r" b="b"/>
              <a:pathLst>
                <a:path w="5875867" h="2692400">
                  <a:moveTo>
                    <a:pt x="0" y="2692400"/>
                  </a:moveTo>
                  <a:cubicBezTo>
                    <a:pt x="1525411" y="2662766"/>
                    <a:pt x="3050823" y="2633133"/>
                    <a:pt x="4030134" y="2184400"/>
                  </a:cubicBezTo>
                  <a:cubicBezTo>
                    <a:pt x="5009445" y="1735667"/>
                    <a:pt x="5875867" y="0"/>
                    <a:pt x="5875867" y="0"/>
                  </a:cubicBezTo>
                </a:path>
              </a:pathLst>
            </a:custGeom>
            <a:ln w="508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7419737" y="2137835"/>
              <a:ext cx="326682" cy="369332"/>
            </a:xfrm>
            <a:prstGeom prst="rect">
              <a:avLst/>
            </a:prstGeom>
            <a:noFill/>
          </p:spPr>
          <p:txBody>
            <a:bodyPr wrap="none" rtlCol="0">
              <a:spAutoFit/>
            </a:bodyPr>
            <a:lstStyle/>
            <a:p>
              <a:pPr algn="ctr"/>
              <a:r>
                <a:rPr lang="en-US" dirty="0" smtClean="0"/>
                <a:t>D</a:t>
              </a:r>
              <a:endParaRPr lang="en-US"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Cost over Time</a:t>
            </a:r>
            <a:endParaRPr lang="en-US" dirty="0"/>
          </a:p>
        </p:txBody>
      </p:sp>
      <p:sp>
        <p:nvSpPr>
          <p:cNvPr id="4" name="Date Placeholder 3"/>
          <p:cNvSpPr>
            <a:spLocks noGrp="1"/>
          </p:cNvSpPr>
          <p:nvPr>
            <p:ph type="dt" sz="half" idx="10"/>
          </p:nvPr>
        </p:nvSpPr>
        <p:spPr/>
        <p:txBody>
          <a:bodyPr/>
          <a:lstStyle/>
          <a:p>
            <a:fld id="{A5983291-807E-8E49-A951-0C0742028191}"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a:p>
        </p:txBody>
      </p:sp>
      <p:cxnSp>
        <p:nvCxnSpPr>
          <p:cNvPr id="8" name="Straight Arrow Connector 7"/>
          <p:cNvCxnSpPr/>
          <p:nvPr/>
        </p:nvCxnSpPr>
        <p:spPr>
          <a:xfrm rot="5400000" flipH="1" flipV="1">
            <a:off x="-901700" y="3822700"/>
            <a:ext cx="4724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460500" y="6184900"/>
            <a:ext cx="6629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23900" y="1562100"/>
            <a:ext cx="595035" cy="646331"/>
          </a:xfrm>
          <a:prstGeom prst="rect">
            <a:avLst/>
          </a:prstGeom>
          <a:noFill/>
        </p:spPr>
        <p:txBody>
          <a:bodyPr wrap="none" rtlCol="0">
            <a:spAutoFit/>
          </a:bodyPr>
          <a:lstStyle/>
          <a:p>
            <a:pPr algn="ctr"/>
            <a:r>
              <a:rPr lang="en-US" dirty="0" smtClean="0"/>
              <a:t>Cost</a:t>
            </a:r>
          </a:p>
          <a:p>
            <a:pPr algn="ctr"/>
            <a:r>
              <a:rPr lang="en-US" dirty="0" smtClean="0"/>
              <a:t>$</a:t>
            </a:r>
            <a:endParaRPr lang="en-US" dirty="0"/>
          </a:p>
        </p:txBody>
      </p:sp>
      <p:sp>
        <p:nvSpPr>
          <p:cNvPr id="12" name="TextBox 11"/>
          <p:cNvSpPr txBox="1"/>
          <p:nvPr/>
        </p:nvSpPr>
        <p:spPr>
          <a:xfrm>
            <a:off x="8050031" y="6007100"/>
            <a:ext cx="649374" cy="369332"/>
          </a:xfrm>
          <a:prstGeom prst="rect">
            <a:avLst/>
          </a:prstGeom>
          <a:noFill/>
        </p:spPr>
        <p:txBody>
          <a:bodyPr wrap="none" rtlCol="0">
            <a:spAutoFit/>
          </a:bodyPr>
          <a:lstStyle/>
          <a:p>
            <a:pPr algn="ctr"/>
            <a:r>
              <a:rPr lang="en-US" dirty="0" smtClean="0"/>
              <a:t>Time</a:t>
            </a:r>
            <a:endParaRPr lang="en-US" dirty="0"/>
          </a:p>
        </p:txBody>
      </p:sp>
      <p:grpSp>
        <p:nvGrpSpPr>
          <p:cNvPr id="9" name="Group 24"/>
          <p:cNvGrpSpPr/>
          <p:nvPr/>
        </p:nvGrpSpPr>
        <p:grpSpPr>
          <a:xfrm>
            <a:off x="1422400" y="2269067"/>
            <a:ext cx="6315566" cy="3184499"/>
            <a:chOff x="1422400" y="2269067"/>
            <a:chExt cx="6315566" cy="3184499"/>
          </a:xfrm>
        </p:grpSpPr>
        <p:sp>
          <p:nvSpPr>
            <p:cNvPr id="19" name="Freeform 18"/>
            <p:cNvSpPr/>
            <p:nvPr/>
          </p:nvSpPr>
          <p:spPr>
            <a:xfrm>
              <a:off x="1422400" y="2269067"/>
              <a:ext cx="5943600" cy="2912533"/>
            </a:xfrm>
            <a:custGeom>
              <a:avLst/>
              <a:gdLst>
                <a:gd name="connsiteX0" fmla="*/ 0 w 5943600"/>
                <a:gd name="connsiteY0" fmla="*/ 0 h 2912533"/>
                <a:gd name="connsiteX1" fmla="*/ 660400 w 5943600"/>
                <a:gd name="connsiteY1" fmla="*/ 1151466 h 2912533"/>
                <a:gd name="connsiteX2" fmla="*/ 2082800 w 5943600"/>
                <a:gd name="connsiteY2" fmla="*/ 2336800 h 2912533"/>
                <a:gd name="connsiteX3" fmla="*/ 5943600 w 5943600"/>
                <a:gd name="connsiteY3" fmla="*/ 2912533 h 2912533"/>
              </a:gdLst>
              <a:ahLst/>
              <a:cxnLst>
                <a:cxn ang="0">
                  <a:pos x="connsiteX0" y="connsiteY0"/>
                </a:cxn>
                <a:cxn ang="0">
                  <a:pos x="connsiteX1" y="connsiteY1"/>
                </a:cxn>
                <a:cxn ang="0">
                  <a:pos x="connsiteX2" y="connsiteY2"/>
                </a:cxn>
                <a:cxn ang="0">
                  <a:pos x="connsiteX3" y="connsiteY3"/>
                </a:cxn>
              </a:cxnLst>
              <a:rect l="l" t="t" r="r" b="b"/>
              <a:pathLst>
                <a:path w="5943600" h="2912533">
                  <a:moveTo>
                    <a:pt x="0" y="0"/>
                  </a:moveTo>
                  <a:cubicBezTo>
                    <a:pt x="156633" y="380999"/>
                    <a:pt x="313267" y="761999"/>
                    <a:pt x="660400" y="1151466"/>
                  </a:cubicBezTo>
                  <a:cubicBezTo>
                    <a:pt x="1007533" y="1540933"/>
                    <a:pt x="1202267" y="2043289"/>
                    <a:pt x="2082800" y="2336800"/>
                  </a:cubicBezTo>
                  <a:cubicBezTo>
                    <a:pt x="2963333" y="2630311"/>
                    <a:pt x="5943600" y="2912533"/>
                    <a:pt x="5943600" y="2912533"/>
                  </a:cubicBezTo>
                </a:path>
              </a:pathLst>
            </a:custGeom>
            <a:ln w="50800">
              <a:solidFill>
                <a:srgbClr val="66006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7419737" y="5084234"/>
              <a:ext cx="318229" cy="369332"/>
            </a:xfrm>
            <a:prstGeom prst="rect">
              <a:avLst/>
            </a:prstGeom>
            <a:noFill/>
          </p:spPr>
          <p:txBody>
            <a:bodyPr wrap="none" rtlCol="0">
              <a:spAutoFit/>
            </a:bodyPr>
            <a:lstStyle/>
            <a:p>
              <a:pPr algn="ctr"/>
              <a:r>
                <a:rPr lang="en-US" dirty="0" smtClean="0"/>
                <a:t>C</a:t>
              </a:r>
              <a:endParaRPr lang="en-US" dirty="0"/>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Technology Cost over Time</a:t>
            </a:r>
            <a:br>
              <a:rPr lang="en-US" dirty="0" smtClean="0"/>
            </a:br>
            <a:r>
              <a:rPr lang="en-US" dirty="0" smtClean="0"/>
              <a:t>Successive Generations</a:t>
            </a:r>
            <a:endParaRPr lang="en-US" dirty="0"/>
          </a:p>
        </p:txBody>
      </p:sp>
      <p:sp>
        <p:nvSpPr>
          <p:cNvPr id="4" name="Date Placeholder 3"/>
          <p:cNvSpPr>
            <a:spLocks noGrp="1"/>
          </p:cNvSpPr>
          <p:nvPr>
            <p:ph type="dt" sz="half" idx="10"/>
          </p:nvPr>
        </p:nvSpPr>
        <p:spPr/>
        <p:txBody>
          <a:bodyPr/>
          <a:lstStyle/>
          <a:p>
            <a:fld id="{86E529E6-A75C-E144-A52D-DDBB5F15595B}" type="datetime1">
              <a:rPr lang="en-US" smtClean="0"/>
              <a:pPr/>
              <a:t>9/30/13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#10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9</a:t>
            </a:fld>
            <a:endParaRPr lang="en-US"/>
          </a:p>
        </p:txBody>
      </p:sp>
      <p:cxnSp>
        <p:nvCxnSpPr>
          <p:cNvPr id="8" name="Straight Arrow Connector 7"/>
          <p:cNvCxnSpPr/>
          <p:nvPr/>
        </p:nvCxnSpPr>
        <p:spPr>
          <a:xfrm rot="5400000" flipH="1" flipV="1">
            <a:off x="-901700" y="3822700"/>
            <a:ext cx="4724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460500" y="6184900"/>
            <a:ext cx="6629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23900" y="1562100"/>
            <a:ext cx="595035" cy="646331"/>
          </a:xfrm>
          <a:prstGeom prst="rect">
            <a:avLst/>
          </a:prstGeom>
          <a:noFill/>
        </p:spPr>
        <p:txBody>
          <a:bodyPr wrap="none" rtlCol="0">
            <a:spAutoFit/>
          </a:bodyPr>
          <a:lstStyle/>
          <a:p>
            <a:pPr algn="ctr"/>
            <a:r>
              <a:rPr lang="en-US" dirty="0" smtClean="0"/>
              <a:t>Cost</a:t>
            </a:r>
          </a:p>
          <a:p>
            <a:pPr algn="ctr"/>
            <a:r>
              <a:rPr lang="en-US" dirty="0" smtClean="0"/>
              <a:t>$</a:t>
            </a:r>
            <a:endParaRPr lang="en-US" dirty="0"/>
          </a:p>
        </p:txBody>
      </p:sp>
      <p:sp>
        <p:nvSpPr>
          <p:cNvPr id="12" name="TextBox 11"/>
          <p:cNvSpPr txBox="1"/>
          <p:nvPr/>
        </p:nvSpPr>
        <p:spPr>
          <a:xfrm>
            <a:off x="8050031" y="6007100"/>
            <a:ext cx="649374" cy="369332"/>
          </a:xfrm>
          <a:prstGeom prst="rect">
            <a:avLst/>
          </a:prstGeom>
          <a:noFill/>
        </p:spPr>
        <p:txBody>
          <a:bodyPr wrap="none" rtlCol="0">
            <a:spAutoFit/>
          </a:bodyPr>
          <a:lstStyle/>
          <a:p>
            <a:pPr algn="ctr"/>
            <a:r>
              <a:rPr lang="en-US" dirty="0" smtClean="0"/>
              <a:t>Time</a:t>
            </a:r>
            <a:endParaRPr lang="en-US" dirty="0"/>
          </a:p>
        </p:txBody>
      </p:sp>
      <p:grpSp>
        <p:nvGrpSpPr>
          <p:cNvPr id="18" name="Group 17"/>
          <p:cNvGrpSpPr/>
          <p:nvPr/>
        </p:nvGrpSpPr>
        <p:grpSpPr>
          <a:xfrm>
            <a:off x="1456266" y="2269068"/>
            <a:ext cx="5732304" cy="2265864"/>
            <a:chOff x="1456266" y="2269068"/>
            <a:chExt cx="5732304" cy="2265864"/>
          </a:xfrm>
        </p:grpSpPr>
        <p:sp>
          <p:nvSpPr>
            <p:cNvPr id="19" name="Freeform 18"/>
            <p:cNvSpPr/>
            <p:nvPr/>
          </p:nvSpPr>
          <p:spPr>
            <a:xfrm>
              <a:off x="1456266" y="2269068"/>
              <a:ext cx="3166533" cy="2116666"/>
            </a:xfrm>
            <a:custGeom>
              <a:avLst/>
              <a:gdLst>
                <a:gd name="connsiteX0" fmla="*/ 0 w 5943600"/>
                <a:gd name="connsiteY0" fmla="*/ 0 h 2912533"/>
                <a:gd name="connsiteX1" fmla="*/ 660400 w 5943600"/>
                <a:gd name="connsiteY1" fmla="*/ 1151466 h 2912533"/>
                <a:gd name="connsiteX2" fmla="*/ 2082800 w 5943600"/>
                <a:gd name="connsiteY2" fmla="*/ 2336800 h 2912533"/>
                <a:gd name="connsiteX3" fmla="*/ 5943600 w 5943600"/>
                <a:gd name="connsiteY3" fmla="*/ 2912533 h 2912533"/>
              </a:gdLst>
              <a:ahLst/>
              <a:cxnLst>
                <a:cxn ang="0">
                  <a:pos x="connsiteX0" y="connsiteY0"/>
                </a:cxn>
                <a:cxn ang="0">
                  <a:pos x="connsiteX1" y="connsiteY1"/>
                </a:cxn>
                <a:cxn ang="0">
                  <a:pos x="connsiteX2" y="connsiteY2"/>
                </a:cxn>
                <a:cxn ang="0">
                  <a:pos x="connsiteX3" y="connsiteY3"/>
                </a:cxn>
              </a:cxnLst>
              <a:rect l="l" t="t" r="r" b="b"/>
              <a:pathLst>
                <a:path w="5943600" h="2912533">
                  <a:moveTo>
                    <a:pt x="0" y="0"/>
                  </a:moveTo>
                  <a:cubicBezTo>
                    <a:pt x="156633" y="380999"/>
                    <a:pt x="313267" y="761999"/>
                    <a:pt x="660400" y="1151466"/>
                  </a:cubicBezTo>
                  <a:cubicBezTo>
                    <a:pt x="1007533" y="1540933"/>
                    <a:pt x="1202267" y="2043289"/>
                    <a:pt x="2082800" y="2336800"/>
                  </a:cubicBezTo>
                  <a:cubicBezTo>
                    <a:pt x="2963333" y="2630311"/>
                    <a:pt x="5943600" y="2912533"/>
                    <a:pt x="5943600" y="2912533"/>
                  </a:cubicBezTo>
                </a:path>
              </a:pathLst>
            </a:custGeom>
            <a:ln w="508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4673601" y="4165600"/>
              <a:ext cx="2514969" cy="369332"/>
            </a:xfrm>
            <a:prstGeom prst="rect">
              <a:avLst/>
            </a:prstGeom>
            <a:noFill/>
          </p:spPr>
          <p:txBody>
            <a:bodyPr wrap="none" rtlCol="0">
              <a:spAutoFit/>
            </a:bodyPr>
            <a:lstStyle/>
            <a:p>
              <a:r>
                <a:rPr lang="en-US" dirty="0" smtClean="0">
                  <a:solidFill>
                    <a:srgbClr val="FF0000"/>
                  </a:solidFill>
                </a:rPr>
                <a:t>Technology Generation 1</a:t>
              </a:r>
              <a:endParaRPr lang="en-US" dirty="0">
                <a:solidFill>
                  <a:srgbClr val="FF0000"/>
                </a:solidFill>
              </a:endParaRPr>
            </a:p>
          </p:txBody>
        </p:sp>
      </p:grpSp>
      <p:grpSp>
        <p:nvGrpSpPr>
          <p:cNvPr id="21" name="Group 20"/>
          <p:cNvGrpSpPr/>
          <p:nvPr/>
        </p:nvGrpSpPr>
        <p:grpSpPr>
          <a:xfrm>
            <a:off x="2150533" y="2895598"/>
            <a:ext cx="5766170" cy="2282800"/>
            <a:chOff x="2150533" y="2895598"/>
            <a:chExt cx="5766170" cy="2282800"/>
          </a:xfrm>
        </p:grpSpPr>
        <p:sp>
          <p:nvSpPr>
            <p:cNvPr id="13" name="Freeform 12"/>
            <p:cNvSpPr/>
            <p:nvPr/>
          </p:nvSpPr>
          <p:spPr>
            <a:xfrm>
              <a:off x="2150533" y="2895598"/>
              <a:ext cx="3166533" cy="2116666"/>
            </a:xfrm>
            <a:custGeom>
              <a:avLst/>
              <a:gdLst>
                <a:gd name="connsiteX0" fmla="*/ 0 w 5943600"/>
                <a:gd name="connsiteY0" fmla="*/ 0 h 2912533"/>
                <a:gd name="connsiteX1" fmla="*/ 660400 w 5943600"/>
                <a:gd name="connsiteY1" fmla="*/ 1151466 h 2912533"/>
                <a:gd name="connsiteX2" fmla="*/ 2082800 w 5943600"/>
                <a:gd name="connsiteY2" fmla="*/ 2336800 h 2912533"/>
                <a:gd name="connsiteX3" fmla="*/ 5943600 w 5943600"/>
                <a:gd name="connsiteY3" fmla="*/ 2912533 h 2912533"/>
              </a:gdLst>
              <a:ahLst/>
              <a:cxnLst>
                <a:cxn ang="0">
                  <a:pos x="connsiteX0" y="connsiteY0"/>
                </a:cxn>
                <a:cxn ang="0">
                  <a:pos x="connsiteX1" y="connsiteY1"/>
                </a:cxn>
                <a:cxn ang="0">
                  <a:pos x="connsiteX2" y="connsiteY2"/>
                </a:cxn>
                <a:cxn ang="0">
                  <a:pos x="connsiteX3" y="connsiteY3"/>
                </a:cxn>
              </a:cxnLst>
              <a:rect l="l" t="t" r="r" b="b"/>
              <a:pathLst>
                <a:path w="5943600" h="2912533">
                  <a:moveTo>
                    <a:pt x="0" y="0"/>
                  </a:moveTo>
                  <a:cubicBezTo>
                    <a:pt x="156633" y="380999"/>
                    <a:pt x="313267" y="761999"/>
                    <a:pt x="660400" y="1151466"/>
                  </a:cubicBezTo>
                  <a:cubicBezTo>
                    <a:pt x="1007533" y="1540933"/>
                    <a:pt x="1202267" y="2043289"/>
                    <a:pt x="2082800" y="2336800"/>
                  </a:cubicBezTo>
                  <a:cubicBezTo>
                    <a:pt x="2963333" y="2630311"/>
                    <a:pt x="5943600" y="2912533"/>
                    <a:pt x="5943600" y="2912533"/>
                  </a:cubicBezTo>
                </a:path>
              </a:pathLst>
            </a:custGeom>
            <a:ln w="508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5401734" y="4809066"/>
              <a:ext cx="2514969" cy="369332"/>
            </a:xfrm>
            <a:prstGeom prst="rect">
              <a:avLst/>
            </a:prstGeom>
            <a:noFill/>
          </p:spPr>
          <p:txBody>
            <a:bodyPr wrap="none" rtlCol="0">
              <a:spAutoFit/>
            </a:bodyPr>
            <a:lstStyle/>
            <a:p>
              <a:r>
                <a:rPr lang="en-US" dirty="0" smtClean="0">
                  <a:solidFill>
                    <a:srgbClr val="008000"/>
                  </a:solidFill>
                </a:rPr>
                <a:t>Technology Generation 2</a:t>
              </a:r>
              <a:endParaRPr lang="en-US" dirty="0">
                <a:solidFill>
                  <a:srgbClr val="008000"/>
                </a:solidFill>
              </a:endParaRPr>
            </a:p>
          </p:txBody>
        </p:sp>
      </p:grpSp>
      <p:grpSp>
        <p:nvGrpSpPr>
          <p:cNvPr id="22" name="Group 21"/>
          <p:cNvGrpSpPr/>
          <p:nvPr/>
        </p:nvGrpSpPr>
        <p:grpSpPr>
          <a:xfrm>
            <a:off x="2793990" y="3522122"/>
            <a:ext cx="5732312" cy="2265876"/>
            <a:chOff x="2793990" y="3522122"/>
            <a:chExt cx="5732312" cy="2265876"/>
          </a:xfrm>
        </p:grpSpPr>
        <p:sp>
          <p:nvSpPr>
            <p:cNvPr id="14" name="Freeform 13"/>
            <p:cNvSpPr/>
            <p:nvPr/>
          </p:nvSpPr>
          <p:spPr>
            <a:xfrm>
              <a:off x="2793990" y="3522122"/>
              <a:ext cx="3166533" cy="2116666"/>
            </a:xfrm>
            <a:custGeom>
              <a:avLst/>
              <a:gdLst>
                <a:gd name="connsiteX0" fmla="*/ 0 w 5943600"/>
                <a:gd name="connsiteY0" fmla="*/ 0 h 2912533"/>
                <a:gd name="connsiteX1" fmla="*/ 660400 w 5943600"/>
                <a:gd name="connsiteY1" fmla="*/ 1151466 h 2912533"/>
                <a:gd name="connsiteX2" fmla="*/ 2082800 w 5943600"/>
                <a:gd name="connsiteY2" fmla="*/ 2336800 h 2912533"/>
                <a:gd name="connsiteX3" fmla="*/ 5943600 w 5943600"/>
                <a:gd name="connsiteY3" fmla="*/ 2912533 h 2912533"/>
              </a:gdLst>
              <a:ahLst/>
              <a:cxnLst>
                <a:cxn ang="0">
                  <a:pos x="connsiteX0" y="connsiteY0"/>
                </a:cxn>
                <a:cxn ang="0">
                  <a:pos x="connsiteX1" y="connsiteY1"/>
                </a:cxn>
                <a:cxn ang="0">
                  <a:pos x="connsiteX2" y="connsiteY2"/>
                </a:cxn>
                <a:cxn ang="0">
                  <a:pos x="connsiteX3" y="connsiteY3"/>
                </a:cxn>
              </a:cxnLst>
              <a:rect l="l" t="t" r="r" b="b"/>
              <a:pathLst>
                <a:path w="5943600" h="2912533">
                  <a:moveTo>
                    <a:pt x="0" y="0"/>
                  </a:moveTo>
                  <a:cubicBezTo>
                    <a:pt x="156633" y="380999"/>
                    <a:pt x="313267" y="761999"/>
                    <a:pt x="660400" y="1151466"/>
                  </a:cubicBezTo>
                  <a:cubicBezTo>
                    <a:pt x="1007533" y="1540933"/>
                    <a:pt x="1202267" y="2043289"/>
                    <a:pt x="2082800" y="2336800"/>
                  </a:cubicBezTo>
                  <a:cubicBezTo>
                    <a:pt x="2963333" y="2630311"/>
                    <a:pt x="5943600" y="2912533"/>
                    <a:pt x="5943600" y="2912533"/>
                  </a:cubicBezTo>
                </a:path>
              </a:pathLst>
            </a:custGeom>
            <a:ln w="50800">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6011333" y="5418666"/>
              <a:ext cx="2514969" cy="369332"/>
            </a:xfrm>
            <a:prstGeom prst="rect">
              <a:avLst/>
            </a:prstGeom>
            <a:noFill/>
          </p:spPr>
          <p:txBody>
            <a:bodyPr wrap="none" rtlCol="0">
              <a:spAutoFit/>
            </a:bodyPr>
            <a:lstStyle/>
            <a:p>
              <a:r>
                <a:rPr lang="en-US" dirty="0" smtClean="0">
                  <a:solidFill>
                    <a:srgbClr val="3366FF"/>
                  </a:solidFill>
                </a:rPr>
                <a:t>Technology Generation 3</a:t>
              </a:r>
              <a:endParaRPr lang="en-US" dirty="0">
                <a:solidFill>
                  <a:srgbClr val="3366FF"/>
                </a:solidFill>
              </a:endParaRPr>
            </a:p>
          </p:txBody>
        </p:sp>
      </p:grpSp>
      <p:grpSp>
        <p:nvGrpSpPr>
          <p:cNvPr id="23" name="Group 22"/>
          <p:cNvGrpSpPr/>
          <p:nvPr/>
        </p:nvGrpSpPr>
        <p:grpSpPr>
          <a:xfrm>
            <a:off x="3437459" y="2252131"/>
            <a:ext cx="5766170" cy="2282800"/>
            <a:chOff x="2150533" y="2895598"/>
            <a:chExt cx="5766170" cy="2282800"/>
          </a:xfrm>
        </p:grpSpPr>
        <p:sp>
          <p:nvSpPr>
            <p:cNvPr id="24" name="Freeform 23"/>
            <p:cNvSpPr/>
            <p:nvPr/>
          </p:nvSpPr>
          <p:spPr>
            <a:xfrm>
              <a:off x="2150533" y="2895598"/>
              <a:ext cx="3166533" cy="2116666"/>
            </a:xfrm>
            <a:custGeom>
              <a:avLst/>
              <a:gdLst>
                <a:gd name="connsiteX0" fmla="*/ 0 w 5943600"/>
                <a:gd name="connsiteY0" fmla="*/ 0 h 2912533"/>
                <a:gd name="connsiteX1" fmla="*/ 660400 w 5943600"/>
                <a:gd name="connsiteY1" fmla="*/ 1151466 h 2912533"/>
                <a:gd name="connsiteX2" fmla="*/ 2082800 w 5943600"/>
                <a:gd name="connsiteY2" fmla="*/ 2336800 h 2912533"/>
                <a:gd name="connsiteX3" fmla="*/ 5943600 w 5943600"/>
                <a:gd name="connsiteY3" fmla="*/ 2912533 h 2912533"/>
              </a:gdLst>
              <a:ahLst/>
              <a:cxnLst>
                <a:cxn ang="0">
                  <a:pos x="connsiteX0" y="connsiteY0"/>
                </a:cxn>
                <a:cxn ang="0">
                  <a:pos x="connsiteX1" y="connsiteY1"/>
                </a:cxn>
                <a:cxn ang="0">
                  <a:pos x="connsiteX2" y="connsiteY2"/>
                </a:cxn>
                <a:cxn ang="0">
                  <a:pos x="connsiteX3" y="connsiteY3"/>
                </a:cxn>
              </a:cxnLst>
              <a:rect l="l" t="t" r="r" b="b"/>
              <a:pathLst>
                <a:path w="5943600" h="2912533">
                  <a:moveTo>
                    <a:pt x="0" y="0"/>
                  </a:moveTo>
                  <a:cubicBezTo>
                    <a:pt x="156633" y="380999"/>
                    <a:pt x="313267" y="761999"/>
                    <a:pt x="660400" y="1151466"/>
                  </a:cubicBezTo>
                  <a:cubicBezTo>
                    <a:pt x="1007533" y="1540933"/>
                    <a:pt x="1202267" y="2043289"/>
                    <a:pt x="2082800" y="2336800"/>
                  </a:cubicBezTo>
                  <a:cubicBezTo>
                    <a:pt x="2963333" y="2630311"/>
                    <a:pt x="5943600" y="2912533"/>
                    <a:pt x="5943600" y="2912533"/>
                  </a:cubicBezTo>
                </a:path>
              </a:pathLst>
            </a:custGeom>
            <a:ln w="508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p:cNvSpPr txBox="1"/>
            <p:nvPr/>
          </p:nvSpPr>
          <p:spPr>
            <a:xfrm>
              <a:off x="5401734" y="4809066"/>
              <a:ext cx="2514969" cy="369332"/>
            </a:xfrm>
            <a:prstGeom prst="rect">
              <a:avLst/>
            </a:prstGeom>
            <a:noFill/>
          </p:spPr>
          <p:txBody>
            <a:bodyPr wrap="none" rtlCol="0">
              <a:spAutoFit/>
            </a:bodyPr>
            <a:lstStyle/>
            <a:p>
              <a:r>
                <a:rPr lang="en-US" dirty="0" smtClean="0">
                  <a:solidFill>
                    <a:srgbClr val="008000"/>
                  </a:solidFill>
                </a:rPr>
                <a:t>Technology Generation 2</a:t>
              </a:r>
              <a:endParaRPr lang="en-US" dirty="0">
                <a:solidFill>
                  <a:srgbClr val="008000"/>
                </a:solidFill>
              </a:endParaRPr>
            </a:p>
          </p:txBody>
        </p:sp>
      </p:grpSp>
      <p:sp>
        <p:nvSpPr>
          <p:cNvPr id="26" name="TextBox 25"/>
          <p:cNvSpPr txBox="1"/>
          <p:nvPr/>
        </p:nvSpPr>
        <p:spPr>
          <a:xfrm>
            <a:off x="4619098" y="2805308"/>
            <a:ext cx="4076018" cy="369332"/>
          </a:xfrm>
          <a:prstGeom prst="rect">
            <a:avLst/>
          </a:prstGeom>
          <a:noFill/>
        </p:spPr>
        <p:txBody>
          <a:bodyPr wrap="none" rtlCol="0">
            <a:spAutoFit/>
          </a:bodyPr>
          <a:lstStyle/>
          <a:p>
            <a:r>
              <a:rPr lang="en-US" dirty="0" smtClean="0">
                <a:solidFill>
                  <a:srgbClr val="008000"/>
                </a:solidFill>
              </a:rPr>
              <a:t>How Can Tech Gen 2 Replace Tech Gen 1?</a:t>
            </a:r>
            <a:endParaRPr lang="en-US" dirty="0">
              <a:solidFill>
                <a:srgbClr val="008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2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11094</TotalTime>
  <Words>3413</Words>
  <Application>Microsoft Macintosh PowerPoint</Application>
  <PresentationFormat>On-screen Show (4:3)</PresentationFormat>
  <Paragraphs>694</Paragraphs>
  <Slides>64</Slides>
  <Notes>16</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Office Theme</vt:lpstr>
      <vt:lpstr>Image</vt:lpstr>
      <vt:lpstr>CS 61C:  Great Ideas in Computer Architecture  Moore’s Law, Components</vt:lpstr>
      <vt:lpstr>New-School Machine Structures (It’s a bit more complicated!)</vt:lpstr>
      <vt:lpstr>Agenda</vt:lpstr>
      <vt:lpstr>Agenda</vt:lpstr>
      <vt:lpstr>Review</vt:lpstr>
      <vt:lpstr>Agenda</vt:lpstr>
      <vt:lpstr>Technology Cost over Time: What does Improving Technology Look Like?</vt:lpstr>
      <vt:lpstr>Technology Cost over Time</vt:lpstr>
      <vt:lpstr>Technology Cost over Time Successive Generations</vt:lpstr>
      <vt:lpstr>Five Components of a Computer</vt:lpstr>
      <vt:lpstr>Components of a Computer</vt:lpstr>
      <vt:lpstr>Reality Check: Typical  MIPS Chip Die Photograph</vt:lpstr>
      <vt:lpstr>Types of Memory</vt:lpstr>
      <vt:lpstr>Early Read-Only Memory Technologies</vt:lpstr>
      <vt:lpstr>Early Read/Write Memory Technologies</vt:lpstr>
      <vt:lpstr>Core Memory</vt:lpstr>
      <vt:lpstr>One-Transistor Dynamic RAM [Dennard, IBM]</vt:lpstr>
      <vt:lpstr>Modern DRAM Structure</vt:lpstr>
      <vt:lpstr>DRAM Packaging (Laptops/Desktops/Servers)</vt:lpstr>
      <vt:lpstr>Reality Check: Samsung LPDDR2 4Gb DRAM Chip (May 2013)</vt:lpstr>
      <vt:lpstr>DRAM Packaging, Mobile Devices</vt:lpstr>
      <vt:lpstr>Moore’s Law</vt:lpstr>
      <vt:lpstr>Moore’s Law</vt:lpstr>
      <vt:lpstr>Memory Chip Size</vt:lpstr>
      <vt:lpstr>End of Moore’s Law?</vt:lpstr>
      <vt:lpstr>Technology Trends:  Uniprocessor Performance (SPECint)</vt:lpstr>
      <vt:lpstr>Limits to Performance: Faster Means More Power</vt:lpstr>
      <vt:lpstr>P = C V2 f</vt:lpstr>
      <vt:lpstr>Doing Nothing Well—NOT!</vt:lpstr>
      <vt:lpstr>Computer Technology:  Growing, But More Slowly</vt:lpstr>
      <vt:lpstr>Internet Connection Bandwidth Over Time</vt:lpstr>
      <vt:lpstr>Internet Connection Bandwidth Over Time</vt:lpstr>
      <vt:lpstr>Internet Connection Bandwidth Over Time</vt:lpstr>
      <vt:lpstr>Agenda</vt:lpstr>
      <vt:lpstr>Administrivia</vt:lpstr>
      <vt:lpstr>Agenda</vt:lpstr>
      <vt:lpstr>Computer Eras: Mainframe 1950s-60s</vt:lpstr>
      <vt:lpstr>ARM Architecture</vt:lpstr>
      <vt:lpstr>The ARM Inside the iPhone</vt:lpstr>
      <vt:lpstr>Flash Card Quiz</vt:lpstr>
      <vt:lpstr>Flash Card Quiz</vt:lpstr>
      <vt:lpstr>iPhone Innards</vt:lpstr>
      <vt:lpstr>Flash Card Quiz</vt:lpstr>
      <vt:lpstr>Flash Card Quiz</vt:lpstr>
      <vt:lpstr>Example MIPS Block Diagram</vt:lpstr>
      <vt:lpstr>A MIPS Family (Toshiba)</vt:lpstr>
      <vt:lpstr>Agenda</vt:lpstr>
      <vt:lpstr>Agenda</vt:lpstr>
      <vt:lpstr>Components of a Computer</vt:lpstr>
      <vt:lpstr>The Processor</vt:lpstr>
      <vt:lpstr>Phases of Instruction Execution</vt:lpstr>
      <vt:lpstr>Project 2 Warning</vt:lpstr>
      <vt:lpstr>Stages of the Datapath : Overview</vt:lpstr>
      <vt:lpstr>Phases of the Datapath (1/5)</vt:lpstr>
      <vt:lpstr>Phases of the Datapath (2/5)</vt:lpstr>
      <vt:lpstr>Simulator for Decode Phase</vt:lpstr>
      <vt:lpstr>Phases of the Datapath (3/5)</vt:lpstr>
      <vt:lpstr>Phases of the Datapath (4/5)</vt:lpstr>
      <vt:lpstr>Phases of the Datapath (5/5)</vt:lpstr>
      <vt:lpstr>Instruction Level Parallelism</vt:lpstr>
      <vt:lpstr>Laptop Innards</vt:lpstr>
      <vt:lpstr>Server Internals</vt:lpstr>
      <vt:lpstr>Server Internals</vt:lpstr>
      <vt:lpstr>And in Conclusion, …</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Randy Katz</cp:lastModifiedBy>
  <cp:revision>92</cp:revision>
  <cp:lastPrinted>2013-09-28T22:47:36Z</cp:lastPrinted>
  <dcterms:created xsi:type="dcterms:W3CDTF">2012-02-13T23:53:03Z</dcterms:created>
  <dcterms:modified xsi:type="dcterms:W3CDTF">2013-09-30T21:01:26Z</dcterms:modified>
</cp:coreProperties>
</file>